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9" r:id="rId2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 varScale="1">
        <p:scale>
          <a:sx n="62" d="100"/>
          <a:sy n="62" d="100"/>
        </p:scale>
        <p:origin x="644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EB3CB-5C12-48EE-949F-19FFF7531F5E}" type="datetimeFigureOut">
              <a:rPr kumimoji="1" lang="ja-JP" altLang="en-US" smtClean="0"/>
              <a:t>2025/7/28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5024D-6516-44D3-96D6-A5A383B893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6731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EB3CB-5C12-48EE-949F-19FFF7531F5E}" type="datetimeFigureOut">
              <a:rPr kumimoji="1" lang="ja-JP" altLang="en-US" smtClean="0"/>
              <a:t>2025/7/28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5024D-6516-44D3-96D6-A5A383B893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39284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EB3CB-5C12-48EE-949F-19FFF7531F5E}" type="datetimeFigureOut">
              <a:rPr kumimoji="1" lang="ja-JP" altLang="en-US" smtClean="0"/>
              <a:t>2025/7/28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5024D-6516-44D3-96D6-A5A383B893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5881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EB3CB-5C12-48EE-949F-19FFF7531F5E}" type="datetimeFigureOut">
              <a:rPr kumimoji="1" lang="ja-JP" altLang="en-US" smtClean="0"/>
              <a:t>2025/7/28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5024D-6516-44D3-96D6-A5A383B893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9175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EB3CB-5C12-48EE-949F-19FFF7531F5E}" type="datetimeFigureOut">
              <a:rPr kumimoji="1" lang="ja-JP" altLang="en-US" smtClean="0"/>
              <a:t>2025/7/28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5024D-6516-44D3-96D6-A5A383B893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8579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EB3CB-5C12-48EE-949F-19FFF7531F5E}" type="datetimeFigureOut">
              <a:rPr kumimoji="1" lang="ja-JP" altLang="en-US" smtClean="0"/>
              <a:t>2025/7/28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5024D-6516-44D3-96D6-A5A383B893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3943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EB3CB-5C12-48EE-949F-19FFF7531F5E}" type="datetimeFigureOut">
              <a:rPr kumimoji="1" lang="ja-JP" altLang="en-US" smtClean="0"/>
              <a:t>2025/7/28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5024D-6516-44D3-96D6-A5A383B893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5340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EB3CB-5C12-48EE-949F-19FFF7531F5E}" type="datetimeFigureOut">
              <a:rPr kumimoji="1" lang="ja-JP" altLang="en-US" smtClean="0"/>
              <a:t>2025/7/28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5024D-6516-44D3-96D6-A5A383B893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2954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EB3CB-5C12-48EE-949F-19FFF7531F5E}" type="datetimeFigureOut">
              <a:rPr kumimoji="1" lang="ja-JP" altLang="en-US" smtClean="0"/>
              <a:t>2025/7/28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5024D-6516-44D3-96D6-A5A383B893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5192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EB3CB-5C12-48EE-949F-19FFF7531F5E}" type="datetimeFigureOut">
              <a:rPr kumimoji="1" lang="ja-JP" altLang="en-US" smtClean="0"/>
              <a:t>2025/7/28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5024D-6516-44D3-96D6-A5A383B893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57513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EB3CB-5C12-48EE-949F-19FFF7531F5E}" type="datetimeFigureOut">
              <a:rPr kumimoji="1" lang="ja-JP" altLang="en-US" smtClean="0"/>
              <a:t>2025/7/28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5024D-6516-44D3-96D6-A5A383B893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6244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9EB3CB-5C12-48EE-949F-19FFF7531F5E}" type="datetimeFigureOut">
              <a:rPr kumimoji="1" lang="ja-JP" altLang="en-US" smtClean="0"/>
              <a:t>2025/7/28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35024D-6516-44D3-96D6-A5A383B893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2577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645459" y="225670"/>
            <a:ext cx="11279095" cy="515171"/>
          </a:xfrm>
          <a:prstGeom prst="rect">
            <a:avLst/>
          </a:prstGeom>
          <a:solidFill>
            <a:schemeClr val="accent1"/>
          </a:solidFill>
        </p:spPr>
        <p:txBody>
          <a:bodyPr wrap="square" rtlCol="0" anchor="ctr">
            <a:noAutofit/>
          </a:bodyPr>
          <a:lstStyle/>
          <a:p>
            <a:r>
              <a:rPr lang="ja-JP" altLang="en-US" sz="2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 韓国 カンウォンランドの事例</a:t>
            </a:r>
            <a:endParaRPr lang="en-US" altLang="ja-JP" sz="24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0" name="テキスト ボックス 1"/>
          <p:cNvSpPr txBox="1"/>
          <p:nvPr/>
        </p:nvSpPr>
        <p:spPr>
          <a:xfrm>
            <a:off x="9238129" y="212975"/>
            <a:ext cx="2686425" cy="540559"/>
          </a:xfrm>
          <a:prstGeom prst="rect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altLang="en-US" sz="16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議事</a:t>
            </a:r>
            <a:r>
              <a:rPr lang="en-US" altLang="ja-JP" sz="16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(3)</a:t>
            </a:r>
            <a:r>
              <a:rPr lang="ja-JP" altLang="en-US" sz="16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参考資料</a:t>
            </a:r>
            <a:endParaRPr lang="en-US" altLang="ja-JP" sz="1600" kern="1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>
              <a:spcAft>
                <a:spcPts val="0"/>
              </a:spcAft>
            </a:pPr>
            <a:r>
              <a:rPr lang="ja-JP" altLang="en-US" sz="1400" kern="1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＜ＩＲ推進局作成＞</a:t>
            </a:r>
            <a:endParaRPr lang="ja-JP" sz="1400" kern="1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6" name="スライド番号プレースホルダ 9"/>
          <p:cNvSpPr>
            <a:spLocks noGrp="1"/>
          </p:cNvSpPr>
          <p:nvPr>
            <p:ph type="sldNum" sz="quarter" idx="12"/>
          </p:nvPr>
        </p:nvSpPr>
        <p:spPr>
          <a:xfrm>
            <a:off x="9566031" y="6492876"/>
            <a:ext cx="2625969" cy="365125"/>
          </a:xfrm>
        </p:spPr>
        <p:txBody>
          <a:bodyPr/>
          <a:lstStyle/>
          <a:p>
            <a:fld id="{671BADF9-35EE-4D89-9FD0-F1B6E837E97C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8507538"/>
              </p:ext>
            </p:extLst>
          </p:nvPr>
        </p:nvGraphicFramePr>
        <p:xfrm>
          <a:off x="915894" y="1123077"/>
          <a:ext cx="10567894" cy="53132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412">
                  <a:extLst>
                    <a:ext uri="{9D8B030D-6E8A-4147-A177-3AD203B41FA5}">
                      <a16:colId xmlns:a16="http://schemas.microsoft.com/office/drawing/2014/main" val="1917984096"/>
                    </a:ext>
                  </a:extLst>
                </a:gridCol>
                <a:gridCol w="8767482">
                  <a:extLst>
                    <a:ext uri="{9D8B030D-6E8A-4147-A177-3AD203B41FA5}">
                      <a16:colId xmlns:a16="http://schemas.microsoft.com/office/drawing/2014/main" val="2207046261"/>
                    </a:ext>
                  </a:extLst>
                </a:gridCol>
              </a:tblGrid>
              <a:tr h="52621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項　目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内　　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4252416"/>
                  </a:ext>
                </a:extLst>
              </a:tr>
              <a:tr h="145697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開業経緯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</a:pPr>
                      <a:r>
                        <a:rPr kumimoji="1" lang="ja-JP" altLang="en-US" sz="140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○</a:t>
                      </a: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カジノを先行オープンし、６年後にリゾートエリアが完成</a:t>
                      </a:r>
                    </a:p>
                    <a:p>
                      <a:pPr marL="268288" indent="0">
                        <a:spcBef>
                          <a:spcPts val="300"/>
                        </a:spcBef>
                        <a:buFont typeface="Wingdings" panose="05000000000000000000" pitchFamily="2" charset="2"/>
                        <a:buNone/>
                      </a:pP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　</a:t>
                      </a: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2000</a:t>
                      </a: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年：　スモールカジノ開業</a:t>
                      </a:r>
                    </a:p>
                    <a:p>
                      <a:pPr marL="268288" indent="0">
                        <a:spcBef>
                          <a:spcPts val="300"/>
                        </a:spcBef>
                        <a:buFont typeface="Wingdings" panose="05000000000000000000" pitchFamily="2" charset="2"/>
                        <a:buNone/>
                      </a:pP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　</a:t>
                      </a: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2003</a:t>
                      </a: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年：</a:t>
                      </a:r>
                      <a:r>
                        <a:rPr kumimoji="1" lang="ja-JP" altLang="en-US" sz="12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メインカジノオープン</a:t>
                      </a: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268288" indent="0">
                        <a:spcBef>
                          <a:spcPts val="300"/>
                        </a:spcBef>
                        <a:buFont typeface="Wingdings" panose="05000000000000000000" pitchFamily="2" charset="2"/>
                        <a:buNone/>
                      </a:pP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　</a:t>
                      </a: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2006</a:t>
                      </a: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年：　ＩＲフルオープン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9184254"/>
                  </a:ext>
                </a:extLst>
              </a:tr>
              <a:tr h="134396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施　設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</a:pP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○　ゴルフ場、スキー場と合わせて、複合リゾート施設を併設</a:t>
                      </a:r>
                    </a:p>
                    <a:p>
                      <a:pPr marL="268288" indent="0">
                        <a:spcBef>
                          <a:spcPts val="300"/>
                        </a:spcBef>
                        <a:buFont typeface="Wingdings" panose="05000000000000000000" pitchFamily="2" charset="2"/>
                        <a:buNone/>
                      </a:pP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　カジノ　　　　　　　　　　 　　・　ホテル</a:t>
                      </a: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268288" indent="0">
                        <a:spcBef>
                          <a:spcPts val="300"/>
                        </a:spcBef>
                        <a:buFont typeface="Wingdings" panose="05000000000000000000" pitchFamily="2" charset="2"/>
                        <a:buNone/>
                      </a:pP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　スキー場</a:t>
                      </a:r>
                      <a:r>
                        <a:rPr kumimoji="1" lang="ja-JP" altLang="en-US" sz="120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                  </a:t>
                      </a: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　ゴルフ場</a:t>
                      </a: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268288" indent="0">
                        <a:spcBef>
                          <a:spcPts val="300"/>
                        </a:spcBef>
                        <a:buFont typeface="Wingdings" panose="05000000000000000000" pitchFamily="2" charset="2"/>
                        <a:buNone/>
                      </a:pP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　ショッピングエリア　　　　 　　・　コンベンションホール　　　　　　　など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0562489"/>
                  </a:ext>
                </a:extLst>
              </a:tr>
              <a:tr h="71269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交通アクセス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</a:pP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○　ソウルから車で</a:t>
                      </a:r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時間半ほどの立地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5257172"/>
                  </a:ext>
                </a:extLst>
              </a:tr>
              <a:tr h="127335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状 況 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4625" indent="-174625">
                        <a:spcBef>
                          <a:spcPts val="300"/>
                        </a:spcBef>
                      </a:pPr>
                      <a:r>
                        <a:rPr kumimoji="1" lang="ja-JP" altLang="en-US" sz="140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○</a:t>
                      </a: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カジノの売上が全体の売上の９割以上を占める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174625" indent="-174625">
                        <a:spcBef>
                          <a:spcPts val="300"/>
                        </a:spcBef>
                      </a:pPr>
                      <a:r>
                        <a:rPr kumimoji="1" lang="en-US" altLang="ja-JP" sz="140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sz="140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　来場者の約</a:t>
                      </a:r>
                      <a:r>
                        <a:rPr kumimoji="1" lang="en-US" altLang="ja-JP" sz="140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99</a:t>
                      </a:r>
                      <a:r>
                        <a:rPr kumimoji="1" lang="ja-JP" altLang="en-US" sz="140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％は内国人</a:t>
                      </a:r>
                      <a:r>
                        <a:rPr kumimoji="1" lang="ja-JP" altLang="en-US" sz="105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kumimoji="1" lang="en-US" altLang="ja-JP" sz="105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2014</a:t>
                      </a:r>
                      <a:r>
                        <a:rPr kumimoji="1" lang="ja-JP" altLang="en-US" sz="105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年）</a:t>
                      </a:r>
                      <a:endParaRPr kumimoji="1" lang="en-US" altLang="ja-JP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174625" indent="-174625">
                        <a:spcBef>
                          <a:spcPts val="300"/>
                        </a:spcBef>
                      </a:pP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○　懸念事項に対する対策を明確に講じないまま、カジノ営業を開始したため、ギャンブル依存などの社会問題が表出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64405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57282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152</Words>
  <Application>Microsoft Office PowerPoint</Application>
  <PresentationFormat>ワイド画面</PresentationFormat>
  <Paragraphs>22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游ゴシック</vt:lpstr>
      <vt:lpstr>游ゴシック Light</vt:lpstr>
      <vt:lpstr>Arial</vt:lpstr>
      <vt:lpstr>Wingdings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2025-07-28T08:04:37Z</dcterms:created>
  <dcterms:modified xsi:type="dcterms:W3CDTF">2025-07-28T08:05:26Z</dcterms:modified>
</cp:coreProperties>
</file>