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302" r:id="rId2"/>
    <p:sldId id="300" r:id="rId3"/>
    <p:sldId id="301" r:id="rId4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5">
          <p15:clr>
            <a:srgbClr val="A4A3A4"/>
          </p15:clr>
        </p15:guide>
        <p15:guide id="3" pos="3120">
          <p15:clr>
            <a:srgbClr val="A4A3A4"/>
          </p15:clr>
        </p15:guide>
        <p15:guide id="4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  <a:srgbClr val="0099CC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59" autoAdjust="0"/>
    <p:restoredTop sz="98763" autoAdjust="0"/>
  </p:normalViewPr>
  <p:slideViewPr>
    <p:cSldViewPr showGuides="1">
      <p:cViewPr varScale="1">
        <p:scale>
          <a:sx n="62" d="100"/>
          <a:sy n="62" d="100"/>
        </p:scale>
        <p:origin x="1276" y="44"/>
      </p:cViewPr>
      <p:guideLst>
        <p:guide orient="horz" pos="2115"/>
        <p:guide pos="312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50375" cy="498966"/>
          </a:xfrm>
          <a:prstGeom prst="rect">
            <a:avLst/>
          </a:prstGeom>
        </p:spPr>
        <p:txBody>
          <a:bodyPr vert="horz" lIns="92229" tIns="46115" rIns="92229" bIns="461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29" tIns="46115" rIns="92229" bIns="46115" rtlCol="0"/>
          <a:lstStyle>
            <a:lvl1pPr algn="r">
              <a:defRPr sz="1200"/>
            </a:lvl1pPr>
          </a:lstStyle>
          <a:p>
            <a:fld id="{21FBE91B-DD20-4633-B5A7-50ECDD937794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1243013"/>
            <a:ext cx="48418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9" tIns="46115" rIns="92229" bIns="461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0" y="4783357"/>
            <a:ext cx="5446723" cy="3913364"/>
          </a:xfrm>
          <a:prstGeom prst="rect">
            <a:avLst/>
          </a:prstGeom>
        </p:spPr>
        <p:txBody>
          <a:bodyPr vert="horz" lIns="92229" tIns="46115" rIns="92229" bIns="4611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372"/>
            <a:ext cx="2950375" cy="498966"/>
          </a:xfrm>
          <a:prstGeom prst="rect">
            <a:avLst/>
          </a:prstGeom>
        </p:spPr>
        <p:txBody>
          <a:bodyPr vert="horz" lIns="92229" tIns="46115" rIns="92229" bIns="461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29" tIns="46115" rIns="92229" bIns="46115" rtlCol="0" anchor="b"/>
          <a:lstStyle>
            <a:lvl1pPr algn="r">
              <a:defRPr sz="1200"/>
            </a:lvl1pPr>
          </a:lstStyle>
          <a:p>
            <a:fld id="{A02E4635-7844-4EFD-843D-24F877E47A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0704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81625" cy="37274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B08F4-7FF6-477B-A703-F4CF992AFED1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869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0FC92-A00A-4CED-8F43-F141EDC08017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7899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0FC92-A00A-4CED-8F43-F141EDC08017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0273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0FC92-A00A-4CED-8F43-F141EDC08017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350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0FC92-A00A-4CED-8F43-F141EDC08017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1643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0FC92-A00A-4CED-8F43-F141EDC08017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9111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0FC92-A00A-4CED-8F43-F141EDC08017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0580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0FC92-A00A-4CED-8F43-F141EDC08017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744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0FC92-A00A-4CED-8F43-F141EDC08017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6033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0FC92-A00A-4CED-8F43-F141EDC08017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7911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0FC92-A00A-4CED-8F43-F141EDC08017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5064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0FC92-A00A-4CED-8F43-F141EDC08017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3430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0FC92-A00A-4CED-8F43-F141EDC08017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1832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コンテンツ プレースホルダー 1"/>
          <p:cNvSpPr txBox="1">
            <a:spLocks/>
          </p:cNvSpPr>
          <p:nvPr/>
        </p:nvSpPr>
        <p:spPr>
          <a:xfrm>
            <a:off x="478754" y="1340768"/>
            <a:ext cx="9034465" cy="5184576"/>
          </a:xfrm>
          <a:prstGeom prst="rect">
            <a:avLst/>
          </a:prstGeom>
        </p:spPr>
        <p:txBody>
          <a:bodyPr vert="horz" lIns="91414" tIns="45708" rIns="91414" bIns="45708" rtlCol="0">
            <a:noAutofit/>
          </a:bodyPr>
          <a:lstStyle>
            <a:lvl1pPr marL="342805" indent="-342805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744" indent="-285670" algn="l" defTabSz="914146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684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756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830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903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76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050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122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>
              <a:buNone/>
            </a:pP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　ＩＲ実施法案関係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68288" indent="-268288">
              <a:buNone/>
            </a:pP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　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2018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14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　ＩＲ実施法案成立に向けた国際観光産業振興議員連盟総会開催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68288" indent="-268288">
              <a:buNone/>
            </a:pP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68288" indent="-268288">
              <a:buNone/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・　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2018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月頃　　　ＩＲ実施法案　上程見込み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68288" indent="-268288">
              <a:buNone/>
            </a:pP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68288" indent="-268288">
              <a:buNone/>
            </a:pP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68288" indent="-268288">
              <a:buNone/>
            </a:pP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　ギャンブル等依存症対策関係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631825" indent="-631825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　先の特別国会（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2017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11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月１日～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月９日）において各党議員から法律案が国会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631825" indent="-631825">
              <a:buNone/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に提出され、継続審議となっている。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631825" indent="-631825">
              <a:buNone/>
            </a:pP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538162" indent="0">
              <a:buNone/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　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衆議院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  <a:p>
            <a:pPr marL="538162" indent="0">
              <a:buNone/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   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2018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年１月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22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　内閣委員会付託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538162" indent="0">
              <a:buNone/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68288" indent="-268288">
              <a:buNone/>
            </a:pP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スライド番号プレースホルダ 9"/>
          <p:cNvSpPr>
            <a:spLocks noGrp="1"/>
          </p:cNvSpPr>
          <p:nvPr>
            <p:ph type="sldNum" sz="quarter" idx="12"/>
          </p:nvPr>
        </p:nvSpPr>
        <p:spPr>
          <a:xfrm>
            <a:off x="7594600" y="6492876"/>
            <a:ext cx="2311400" cy="365125"/>
          </a:xfrm>
        </p:spPr>
        <p:txBody>
          <a:bodyPr/>
          <a:lstStyle/>
          <a:p>
            <a:fld id="{671BADF9-35EE-4D89-9FD0-F1B6E837E97C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78753" y="452864"/>
            <a:ext cx="9209947" cy="444895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no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国の動向等について</a:t>
            </a:r>
            <a:endParaRPr lang="en-US" altLang="ja-JP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テキスト ボックス 1"/>
          <p:cNvSpPr txBox="1"/>
          <p:nvPr/>
        </p:nvSpPr>
        <p:spPr>
          <a:xfrm>
            <a:off x="8375115" y="452864"/>
            <a:ext cx="1313585" cy="444895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20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</a:t>
            </a:r>
            <a:r>
              <a:rPr lang="ja-JP" altLang="en-US" sz="2000" kern="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endParaRPr lang="ja-JP" sz="20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16126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C2F1DD97-A53D-401F-99E4-982C3C0E6F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992" y="2930033"/>
            <a:ext cx="5566130" cy="3859102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5427106" y="6199832"/>
            <a:ext cx="448870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出典：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JNTO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「訪日外客数」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 大阪観光局ホームページ「プレスリリース」（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JNTO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「訪日外客数」、</a:t>
            </a:r>
            <a:r>
              <a:rPr lang="zh-TW" altLang="en-US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観光庁「訪日</a:t>
            </a:r>
            <a:endParaRPr lang="en-US" altLang="zh-TW" sz="9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 </a:t>
            </a:r>
            <a:r>
              <a:rPr lang="zh-TW" altLang="en-US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外国人消費動向調査」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をもとに推計）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下矢印 11"/>
          <p:cNvSpPr/>
          <p:nvPr/>
        </p:nvSpPr>
        <p:spPr>
          <a:xfrm>
            <a:off x="6819199" y="3066271"/>
            <a:ext cx="1872208" cy="439127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6078583" y="3725806"/>
            <a:ext cx="3387634" cy="1584176"/>
          </a:xfrm>
          <a:prstGeom prst="roundRect">
            <a:avLst/>
          </a:prstGeom>
          <a:noFill/>
          <a:ln w="952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lvl="0">
              <a:lnSpc>
                <a:spcPct val="150000"/>
              </a:lnSpc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政府目標の実現に向けて、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lnSpc>
                <a:spcPct val="150000"/>
              </a:lnSpc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新たな観光資源の創出が求められる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⇒　</a:t>
            </a:r>
            <a:r>
              <a:rPr lang="ja-JP" altLang="en-US" sz="16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ＩＲの誘致が必要</a:t>
            </a:r>
            <a:endParaRPr lang="en-US" altLang="ja-JP" sz="1600" b="1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88503" y="486619"/>
            <a:ext cx="9217025" cy="24133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166154" rIns="166154" rtlCol="0" anchor="ctr">
            <a:no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　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月に発表された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2017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年の外国人旅行者数（速報値）は、全国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2,869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万人、大阪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1,111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万人といずれも過去最高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　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年五輪後も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切れ目のない成長・「観光先進国」日本の実現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をめざして</a:t>
            </a:r>
            <a:endParaRPr lang="ja-JP" altLang="en-US" sz="1400" b="1" u="sng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432000" lvl="0"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国際競争に勝つための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世界水準 </a:t>
            </a:r>
            <a:r>
              <a:rPr lang="en-US" altLang="ja-JP" sz="1400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MICE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施設の実現</a:t>
            </a:r>
          </a:p>
          <a:p>
            <a:pPr marL="432000" lvl="0"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インバウンド増加を確実に経済成長に取り込む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観光戦略の確立</a:t>
            </a:r>
          </a:p>
          <a:p>
            <a:pPr marL="174625" lvl="0" indent="-174625">
              <a:spcBef>
                <a:spcPts val="1200"/>
              </a:spcBef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　政府目標の訪日外国人旅行者数（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年：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4,000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万人、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2030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年：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6,000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万人）実現に向けて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4625" indent="-174625">
              <a:spcAft>
                <a:spcPts val="600"/>
              </a:spcAft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大阪・関西の果たすべき役割は大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432000"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大阪の外国人旅行者数は大阪観光局が設立された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2013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 から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2017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 で</a:t>
            </a:r>
            <a:r>
              <a:rPr lang="en-US" altLang="ja-JP" sz="1400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倍以上に急増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432000"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現状で訪日客の約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割が来阪しており、今後も</a:t>
            </a:r>
            <a:r>
              <a:rPr lang="ja-JP" altLang="en-US" sz="140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大阪・関西がけん引役に</a:t>
            </a:r>
            <a:endParaRPr lang="en-US" altLang="ja-JP" sz="1400" b="1" u="sng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コンテンツ プレースホルダー 1"/>
          <p:cNvSpPr txBox="1">
            <a:spLocks/>
          </p:cNvSpPr>
          <p:nvPr/>
        </p:nvSpPr>
        <p:spPr>
          <a:xfrm>
            <a:off x="399007" y="107488"/>
            <a:ext cx="7983428" cy="379131"/>
          </a:xfrm>
          <a:prstGeom prst="rect">
            <a:avLst/>
          </a:prstGeom>
        </p:spPr>
        <p:txBody>
          <a:bodyPr vert="horz" lIns="91414" tIns="45708" rIns="91414" bIns="45708" rtlCol="0">
            <a:normAutofit lnSpcReduction="10000"/>
          </a:bodyPr>
          <a:lstStyle>
            <a:lvl1pPr marL="342805" indent="-342805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744" indent="-285670" algn="l" defTabSz="914146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684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756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830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903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76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050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122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■日本経済のさらなる成長に向けた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IR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早期開業の必要性について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459875" y="2943551"/>
            <a:ext cx="30784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＜外国人旅行者数（大阪・全国）の推移＞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846215" y="6599941"/>
            <a:ext cx="77247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（目標値）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643522" y="6599941"/>
            <a:ext cx="77247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（目標値）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スライド番号プレースホルダ 9"/>
          <p:cNvSpPr>
            <a:spLocks noGrp="1"/>
          </p:cNvSpPr>
          <p:nvPr>
            <p:ph type="sldNum" sz="quarter" idx="12"/>
          </p:nvPr>
        </p:nvSpPr>
        <p:spPr>
          <a:xfrm>
            <a:off x="7772400" y="6492875"/>
            <a:ext cx="2133600" cy="365125"/>
          </a:xfrm>
        </p:spPr>
        <p:txBody>
          <a:bodyPr/>
          <a:lstStyle/>
          <a:p>
            <a:fld id="{671BADF9-35EE-4D89-9FD0-F1B6E837E97C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4181747" y="5400045"/>
            <a:ext cx="147579" cy="83434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4181747" y="5277704"/>
            <a:ext cx="147579" cy="83434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181746" y="5161263"/>
            <a:ext cx="147579" cy="83434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004568" y="5078410"/>
            <a:ext cx="147579" cy="83434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004568" y="4963935"/>
            <a:ext cx="147579" cy="83434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5004567" y="4839628"/>
            <a:ext cx="147579" cy="83434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004659" y="4693690"/>
            <a:ext cx="147579" cy="83434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999085" y="6599941"/>
            <a:ext cx="77247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（速報値）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4" name="フリーフォーム 33"/>
          <p:cNvSpPr/>
          <p:nvPr/>
        </p:nvSpPr>
        <p:spPr>
          <a:xfrm>
            <a:off x="3918060" y="4135562"/>
            <a:ext cx="378823" cy="104576"/>
          </a:xfrm>
          <a:custGeom>
            <a:avLst/>
            <a:gdLst>
              <a:gd name="connsiteX0" fmla="*/ 0 w 378823"/>
              <a:gd name="connsiteY0" fmla="*/ 91513 h 104576"/>
              <a:gd name="connsiteX1" fmla="*/ 91440 w 378823"/>
              <a:gd name="connsiteY1" fmla="*/ 73 h 104576"/>
              <a:gd name="connsiteX2" fmla="*/ 182880 w 378823"/>
              <a:gd name="connsiteY2" fmla="*/ 104576 h 104576"/>
              <a:gd name="connsiteX3" fmla="*/ 287383 w 378823"/>
              <a:gd name="connsiteY3" fmla="*/ 73 h 104576"/>
              <a:gd name="connsiteX4" fmla="*/ 378823 w 378823"/>
              <a:gd name="connsiteY4" fmla="*/ 104576 h 104576"/>
              <a:gd name="connsiteX5" fmla="*/ 378823 w 378823"/>
              <a:gd name="connsiteY5" fmla="*/ 104576 h 104576"/>
              <a:gd name="connsiteX6" fmla="*/ 378823 w 378823"/>
              <a:gd name="connsiteY6" fmla="*/ 104576 h 104576"/>
              <a:gd name="connsiteX7" fmla="*/ 378823 w 378823"/>
              <a:gd name="connsiteY7" fmla="*/ 104576 h 104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8823" h="104576">
                <a:moveTo>
                  <a:pt x="0" y="91513"/>
                </a:moveTo>
                <a:cubicBezTo>
                  <a:pt x="30480" y="44704"/>
                  <a:pt x="60960" y="-2104"/>
                  <a:pt x="91440" y="73"/>
                </a:cubicBezTo>
                <a:cubicBezTo>
                  <a:pt x="121920" y="2250"/>
                  <a:pt x="150223" y="104576"/>
                  <a:pt x="182880" y="104576"/>
                </a:cubicBezTo>
                <a:cubicBezTo>
                  <a:pt x="215537" y="104576"/>
                  <a:pt x="254726" y="73"/>
                  <a:pt x="287383" y="73"/>
                </a:cubicBezTo>
                <a:cubicBezTo>
                  <a:pt x="320040" y="73"/>
                  <a:pt x="378823" y="104576"/>
                  <a:pt x="378823" y="104576"/>
                </a:cubicBezTo>
                <a:lnTo>
                  <a:pt x="378823" y="104576"/>
                </a:lnTo>
                <a:lnTo>
                  <a:pt x="378823" y="104576"/>
                </a:lnTo>
                <a:lnTo>
                  <a:pt x="378823" y="104576"/>
                </a:lnTo>
              </a:path>
            </a:pathLst>
          </a:custGeom>
          <a:noFill/>
          <a:ln w="12700">
            <a:solidFill>
              <a:schemeClr val="tx1"/>
            </a:solidFill>
          </a:ln>
          <a:effectLst>
            <a:outerShdw dist="25400" dir="5400000" algn="t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フリーフォーム 34"/>
          <p:cNvSpPr/>
          <p:nvPr/>
        </p:nvSpPr>
        <p:spPr>
          <a:xfrm>
            <a:off x="3918058" y="4187850"/>
            <a:ext cx="378823" cy="104576"/>
          </a:xfrm>
          <a:custGeom>
            <a:avLst/>
            <a:gdLst>
              <a:gd name="connsiteX0" fmla="*/ 0 w 378823"/>
              <a:gd name="connsiteY0" fmla="*/ 91513 h 104576"/>
              <a:gd name="connsiteX1" fmla="*/ 91440 w 378823"/>
              <a:gd name="connsiteY1" fmla="*/ 73 h 104576"/>
              <a:gd name="connsiteX2" fmla="*/ 182880 w 378823"/>
              <a:gd name="connsiteY2" fmla="*/ 104576 h 104576"/>
              <a:gd name="connsiteX3" fmla="*/ 287383 w 378823"/>
              <a:gd name="connsiteY3" fmla="*/ 73 h 104576"/>
              <a:gd name="connsiteX4" fmla="*/ 378823 w 378823"/>
              <a:gd name="connsiteY4" fmla="*/ 104576 h 104576"/>
              <a:gd name="connsiteX5" fmla="*/ 378823 w 378823"/>
              <a:gd name="connsiteY5" fmla="*/ 104576 h 104576"/>
              <a:gd name="connsiteX6" fmla="*/ 378823 w 378823"/>
              <a:gd name="connsiteY6" fmla="*/ 104576 h 104576"/>
              <a:gd name="connsiteX7" fmla="*/ 378823 w 378823"/>
              <a:gd name="connsiteY7" fmla="*/ 104576 h 104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8823" h="104576">
                <a:moveTo>
                  <a:pt x="0" y="91513"/>
                </a:moveTo>
                <a:cubicBezTo>
                  <a:pt x="30480" y="44704"/>
                  <a:pt x="60960" y="-2104"/>
                  <a:pt x="91440" y="73"/>
                </a:cubicBezTo>
                <a:cubicBezTo>
                  <a:pt x="121920" y="2250"/>
                  <a:pt x="150223" y="104576"/>
                  <a:pt x="182880" y="104576"/>
                </a:cubicBezTo>
                <a:cubicBezTo>
                  <a:pt x="215537" y="104576"/>
                  <a:pt x="254726" y="73"/>
                  <a:pt x="287383" y="73"/>
                </a:cubicBezTo>
                <a:cubicBezTo>
                  <a:pt x="320040" y="73"/>
                  <a:pt x="378823" y="104576"/>
                  <a:pt x="378823" y="104576"/>
                </a:cubicBezTo>
                <a:lnTo>
                  <a:pt x="378823" y="104576"/>
                </a:lnTo>
                <a:lnTo>
                  <a:pt x="378823" y="104576"/>
                </a:lnTo>
                <a:lnTo>
                  <a:pt x="378823" y="104576"/>
                </a:lnTo>
              </a:path>
            </a:pathLst>
          </a:custGeom>
          <a:noFill/>
          <a:ln w="12700">
            <a:solidFill>
              <a:schemeClr val="tx1"/>
            </a:solidFill>
          </a:ln>
          <a:effectLst>
            <a:outerShdw dist="12700" dir="16200000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 36"/>
          <p:cNvSpPr/>
          <p:nvPr/>
        </p:nvSpPr>
        <p:spPr>
          <a:xfrm>
            <a:off x="4745948" y="3820737"/>
            <a:ext cx="378823" cy="104576"/>
          </a:xfrm>
          <a:custGeom>
            <a:avLst/>
            <a:gdLst>
              <a:gd name="connsiteX0" fmla="*/ 0 w 378823"/>
              <a:gd name="connsiteY0" fmla="*/ 91513 h 104576"/>
              <a:gd name="connsiteX1" fmla="*/ 91440 w 378823"/>
              <a:gd name="connsiteY1" fmla="*/ 73 h 104576"/>
              <a:gd name="connsiteX2" fmla="*/ 182880 w 378823"/>
              <a:gd name="connsiteY2" fmla="*/ 104576 h 104576"/>
              <a:gd name="connsiteX3" fmla="*/ 287383 w 378823"/>
              <a:gd name="connsiteY3" fmla="*/ 73 h 104576"/>
              <a:gd name="connsiteX4" fmla="*/ 378823 w 378823"/>
              <a:gd name="connsiteY4" fmla="*/ 104576 h 104576"/>
              <a:gd name="connsiteX5" fmla="*/ 378823 w 378823"/>
              <a:gd name="connsiteY5" fmla="*/ 104576 h 104576"/>
              <a:gd name="connsiteX6" fmla="*/ 378823 w 378823"/>
              <a:gd name="connsiteY6" fmla="*/ 104576 h 104576"/>
              <a:gd name="connsiteX7" fmla="*/ 378823 w 378823"/>
              <a:gd name="connsiteY7" fmla="*/ 104576 h 104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8823" h="104576">
                <a:moveTo>
                  <a:pt x="0" y="91513"/>
                </a:moveTo>
                <a:cubicBezTo>
                  <a:pt x="30480" y="44704"/>
                  <a:pt x="60960" y="-2104"/>
                  <a:pt x="91440" y="73"/>
                </a:cubicBezTo>
                <a:cubicBezTo>
                  <a:pt x="121920" y="2250"/>
                  <a:pt x="150223" y="104576"/>
                  <a:pt x="182880" y="104576"/>
                </a:cubicBezTo>
                <a:cubicBezTo>
                  <a:pt x="215537" y="104576"/>
                  <a:pt x="254726" y="73"/>
                  <a:pt x="287383" y="73"/>
                </a:cubicBezTo>
                <a:cubicBezTo>
                  <a:pt x="320040" y="73"/>
                  <a:pt x="378823" y="104576"/>
                  <a:pt x="378823" y="104576"/>
                </a:cubicBezTo>
                <a:lnTo>
                  <a:pt x="378823" y="104576"/>
                </a:lnTo>
                <a:lnTo>
                  <a:pt x="378823" y="104576"/>
                </a:lnTo>
                <a:lnTo>
                  <a:pt x="378823" y="104576"/>
                </a:lnTo>
              </a:path>
            </a:pathLst>
          </a:custGeom>
          <a:noFill/>
          <a:ln w="12700">
            <a:solidFill>
              <a:schemeClr val="tx1"/>
            </a:solidFill>
          </a:ln>
          <a:effectLst>
            <a:outerShdw dist="25400" dir="5400000" algn="t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 37"/>
          <p:cNvSpPr/>
          <p:nvPr/>
        </p:nvSpPr>
        <p:spPr>
          <a:xfrm>
            <a:off x="4745946" y="3873025"/>
            <a:ext cx="378823" cy="104576"/>
          </a:xfrm>
          <a:custGeom>
            <a:avLst/>
            <a:gdLst>
              <a:gd name="connsiteX0" fmla="*/ 0 w 378823"/>
              <a:gd name="connsiteY0" fmla="*/ 91513 h 104576"/>
              <a:gd name="connsiteX1" fmla="*/ 91440 w 378823"/>
              <a:gd name="connsiteY1" fmla="*/ 73 h 104576"/>
              <a:gd name="connsiteX2" fmla="*/ 182880 w 378823"/>
              <a:gd name="connsiteY2" fmla="*/ 104576 h 104576"/>
              <a:gd name="connsiteX3" fmla="*/ 287383 w 378823"/>
              <a:gd name="connsiteY3" fmla="*/ 73 h 104576"/>
              <a:gd name="connsiteX4" fmla="*/ 378823 w 378823"/>
              <a:gd name="connsiteY4" fmla="*/ 104576 h 104576"/>
              <a:gd name="connsiteX5" fmla="*/ 378823 w 378823"/>
              <a:gd name="connsiteY5" fmla="*/ 104576 h 104576"/>
              <a:gd name="connsiteX6" fmla="*/ 378823 w 378823"/>
              <a:gd name="connsiteY6" fmla="*/ 104576 h 104576"/>
              <a:gd name="connsiteX7" fmla="*/ 378823 w 378823"/>
              <a:gd name="connsiteY7" fmla="*/ 104576 h 104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8823" h="104576">
                <a:moveTo>
                  <a:pt x="0" y="91513"/>
                </a:moveTo>
                <a:cubicBezTo>
                  <a:pt x="30480" y="44704"/>
                  <a:pt x="60960" y="-2104"/>
                  <a:pt x="91440" y="73"/>
                </a:cubicBezTo>
                <a:cubicBezTo>
                  <a:pt x="121920" y="2250"/>
                  <a:pt x="150223" y="104576"/>
                  <a:pt x="182880" y="104576"/>
                </a:cubicBezTo>
                <a:cubicBezTo>
                  <a:pt x="215537" y="104576"/>
                  <a:pt x="254726" y="73"/>
                  <a:pt x="287383" y="73"/>
                </a:cubicBezTo>
                <a:cubicBezTo>
                  <a:pt x="320040" y="73"/>
                  <a:pt x="378823" y="104576"/>
                  <a:pt x="378823" y="104576"/>
                </a:cubicBezTo>
                <a:lnTo>
                  <a:pt x="378823" y="104576"/>
                </a:lnTo>
                <a:lnTo>
                  <a:pt x="378823" y="104576"/>
                </a:lnTo>
                <a:lnTo>
                  <a:pt x="378823" y="104576"/>
                </a:lnTo>
              </a:path>
            </a:pathLst>
          </a:custGeom>
          <a:noFill/>
          <a:ln w="12700">
            <a:solidFill>
              <a:schemeClr val="tx1"/>
            </a:solidFill>
          </a:ln>
          <a:effectLst>
            <a:outerShdw dist="12700" dir="16200000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フリーフォーム 39"/>
          <p:cNvSpPr/>
          <p:nvPr/>
        </p:nvSpPr>
        <p:spPr>
          <a:xfrm>
            <a:off x="4752625" y="4135562"/>
            <a:ext cx="378823" cy="104576"/>
          </a:xfrm>
          <a:custGeom>
            <a:avLst/>
            <a:gdLst>
              <a:gd name="connsiteX0" fmla="*/ 0 w 378823"/>
              <a:gd name="connsiteY0" fmla="*/ 91513 h 104576"/>
              <a:gd name="connsiteX1" fmla="*/ 91440 w 378823"/>
              <a:gd name="connsiteY1" fmla="*/ 73 h 104576"/>
              <a:gd name="connsiteX2" fmla="*/ 182880 w 378823"/>
              <a:gd name="connsiteY2" fmla="*/ 104576 h 104576"/>
              <a:gd name="connsiteX3" fmla="*/ 287383 w 378823"/>
              <a:gd name="connsiteY3" fmla="*/ 73 h 104576"/>
              <a:gd name="connsiteX4" fmla="*/ 378823 w 378823"/>
              <a:gd name="connsiteY4" fmla="*/ 104576 h 104576"/>
              <a:gd name="connsiteX5" fmla="*/ 378823 w 378823"/>
              <a:gd name="connsiteY5" fmla="*/ 104576 h 104576"/>
              <a:gd name="connsiteX6" fmla="*/ 378823 w 378823"/>
              <a:gd name="connsiteY6" fmla="*/ 104576 h 104576"/>
              <a:gd name="connsiteX7" fmla="*/ 378823 w 378823"/>
              <a:gd name="connsiteY7" fmla="*/ 104576 h 104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8823" h="104576">
                <a:moveTo>
                  <a:pt x="0" y="91513"/>
                </a:moveTo>
                <a:cubicBezTo>
                  <a:pt x="30480" y="44704"/>
                  <a:pt x="60960" y="-2104"/>
                  <a:pt x="91440" y="73"/>
                </a:cubicBezTo>
                <a:cubicBezTo>
                  <a:pt x="121920" y="2250"/>
                  <a:pt x="150223" y="104576"/>
                  <a:pt x="182880" y="104576"/>
                </a:cubicBezTo>
                <a:cubicBezTo>
                  <a:pt x="215537" y="104576"/>
                  <a:pt x="254726" y="73"/>
                  <a:pt x="287383" y="73"/>
                </a:cubicBezTo>
                <a:cubicBezTo>
                  <a:pt x="320040" y="73"/>
                  <a:pt x="378823" y="104576"/>
                  <a:pt x="378823" y="104576"/>
                </a:cubicBezTo>
                <a:lnTo>
                  <a:pt x="378823" y="104576"/>
                </a:lnTo>
                <a:lnTo>
                  <a:pt x="378823" y="104576"/>
                </a:lnTo>
                <a:lnTo>
                  <a:pt x="378823" y="104576"/>
                </a:lnTo>
              </a:path>
            </a:pathLst>
          </a:custGeom>
          <a:noFill/>
          <a:ln w="12700">
            <a:solidFill>
              <a:schemeClr val="tx1"/>
            </a:solidFill>
          </a:ln>
          <a:effectLst>
            <a:outerShdw dist="25400" dir="5400000" algn="t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フリーフォーム 40"/>
          <p:cNvSpPr/>
          <p:nvPr/>
        </p:nvSpPr>
        <p:spPr>
          <a:xfrm>
            <a:off x="4752623" y="4187850"/>
            <a:ext cx="378823" cy="104576"/>
          </a:xfrm>
          <a:custGeom>
            <a:avLst/>
            <a:gdLst>
              <a:gd name="connsiteX0" fmla="*/ 0 w 378823"/>
              <a:gd name="connsiteY0" fmla="*/ 91513 h 104576"/>
              <a:gd name="connsiteX1" fmla="*/ 91440 w 378823"/>
              <a:gd name="connsiteY1" fmla="*/ 73 h 104576"/>
              <a:gd name="connsiteX2" fmla="*/ 182880 w 378823"/>
              <a:gd name="connsiteY2" fmla="*/ 104576 h 104576"/>
              <a:gd name="connsiteX3" fmla="*/ 287383 w 378823"/>
              <a:gd name="connsiteY3" fmla="*/ 73 h 104576"/>
              <a:gd name="connsiteX4" fmla="*/ 378823 w 378823"/>
              <a:gd name="connsiteY4" fmla="*/ 104576 h 104576"/>
              <a:gd name="connsiteX5" fmla="*/ 378823 w 378823"/>
              <a:gd name="connsiteY5" fmla="*/ 104576 h 104576"/>
              <a:gd name="connsiteX6" fmla="*/ 378823 w 378823"/>
              <a:gd name="connsiteY6" fmla="*/ 104576 h 104576"/>
              <a:gd name="connsiteX7" fmla="*/ 378823 w 378823"/>
              <a:gd name="connsiteY7" fmla="*/ 104576 h 104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8823" h="104576">
                <a:moveTo>
                  <a:pt x="0" y="91513"/>
                </a:moveTo>
                <a:cubicBezTo>
                  <a:pt x="30480" y="44704"/>
                  <a:pt x="60960" y="-2104"/>
                  <a:pt x="91440" y="73"/>
                </a:cubicBezTo>
                <a:cubicBezTo>
                  <a:pt x="121920" y="2250"/>
                  <a:pt x="150223" y="104576"/>
                  <a:pt x="182880" y="104576"/>
                </a:cubicBezTo>
                <a:cubicBezTo>
                  <a:pt x="215537" y="104576"/>
                  <a:pt x="254726" y="73"/>
                  <a:pt x="287383" y="73"/>
                </a:cubicBezTo>
                <a:cubicBezTo>
                  <a:pt x="320040" y="73"/>
                  <a:pt x="378823" y="104576"/>
                  <a:pt x="378823" y="104576"/>
                </a:cubicBezTo>
                <a:lnTo>
                  <a:pt x="378823" y="104576"/>
                </a:lnTo>
                <a:lnTo>
                  <a:pt x="378823" y="104576"/>
                </a:lnTo>
                <a:lnTo>
                  <a:pt x="378823" y="104576"/>
                </a:lnTo>
              </a:path>
            </a:pathLst>
          </a:custGeom>
          <a:noFill/>
          <a:ln w="12700">
            <a:solidFill>
              <a:schemeClr val="tx1"/>
            </a:solidFill>
          </a:ln>
          <a:effectLst>
            <a:outerShdw dist="12700" dir="16200000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フリーフォーム 41"/>
          <p:cNvSpPr/>
          <p:nvPr/>
        </p:nvSpPr>
        <p:spPr>
          <a:xfrm>
            <a:off x="439179" y="4129466"/>
            <a:ext cx="378823" cy="104576"/>
          </a:xfrm>
          <a:custGeom>
            <a:avLst/>
            <a:gdLst>
              <a:gd name="connsiteX0" fmla="*/ 0 w 378823"/>
              <a:gd name="connsiteY0" fmla="*/ 91513 h 104576"/>
              <a:gd name="connsiteX1" fmla="*/ 91440 w 378823"/>
              <a:gd name="connsiteY1" fmla="*/ 73 h 104576"/>
              <a:gd name="connsiteX2" fmla="*/ 182880 w 378823"/>
              <a:gd name="connsiteY2" fmla="*/ 104576 h 104576"/>
              <a:gd name="connsiteX3" fmla="*/ 287383 w 378823"/>
              <a:gd name="connsiteY3" fmla="*/ 73 h 104576"/>
              <a:gd name="connsiteX4" fmla="*/ 378823 w 378823"/>
              <a:gd name="connsiteY4" fmla="*/ 104576 h 104576"/>
              <a:gd name="connsiteX5" fmla="*/ 378823 w 378823"/>
              <a:gd name="connsiteY5" fmla="*/ 104576 h 104576"/>
              <a:gd name="connsiteX6" fmla="*/ 378823 w 378823"/>
              <a:gd name="connsiteY6" fmla="*/ 104576 h 104576"/>
              <a:gd name="connsiteX7" fmla="*/ 378823 w 378823"/>
              <a:gd name="connsiteY7" fmla="*/ 104576 h 104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8823" h="104576">
                <a:moveTo>
                  <a:pt x="0" y="91513"/>
                </a:moveTo>
                <a:cubicBezTo>
                  <a:pt x="30480" y="44704"/>
                  <a:pt x="60960" y="-2104"/>
                  <a:pt x="91440" y="73"/>
                </a:cubicBezTo>
                <a:cubicBezTo>
                  <a:pt x="121920" y="2250"/>
                  <a:pt x="150223" y="104576"/>
                  <a:pt x="182880" y="104576"/>
                </a:cubicBezTo>
                <a:cubicBezTo>
                  <a:pt x="215537" y="104576"/>
                  <a:pt x="254726" y="73"/>
                  <a:pt x="287383" y="73"/>
                </a:cubicBezTo>
                <a:cubicBezTo>
                  <a:pt x="320040" y="73"/>
                  <a:pt x="378823" y="104576"/>
                  <a:pt x="378823" y="104576"/>
                </a:cubicBezTo>
                <a:lnTo>
                  <a:pt x="378823" y="104576"/>
                </a:lnTo>
                <a:lnTo>
                  <a:pt x="378823" y="104576"/>
                </a:lnTo>
                <a:lnTo>
                  <a:pt x="378823" y="104576"/>
                </a:lnTo>
              </a:path>
            </a:pathLst>
          </a:custGeom>
          <a:noFill/>
          <a:ln w="12700">
            <a:solidFill>
              <a:schemeClr val="tx1"/>
            </a:solidFill>
          </a:ln>
          <a:effectLst>
            <a:outerShdw dist="25400" dir="5400000" algn="t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フリーフォーム 42"/>
          <p:cNvSpPr/>
          <p:nvPr/>
        </p:nvSpPr>
        <p:spPr>
          <a:xfrm>
            <a:off x="439177" y="4181754"/>
            <a:ext cx="378823" cy="104576"/>
          </a:xfrm>
          <a:custGeom>
            <a:avLst/>
            <a:gdLst>
              <a:gd name="connsiteX0" fmla="*/ 0 w 378823"/>
              <a:gd name="connsiteY0" fmla="*/ 91513 h 104576"/>
              <a:gd name="connsiteX1" fmla="*/ 91440 w 378823"/>
              <a:gd name="connsiteY1" fmla="*/ 73 h 104576"/>
              <a:gd name="connsiteX2" fmla="*/ 182880 w 378823"/>
              <a:gd name="connsiteY2" fmla="*/ 104576 h 104576"/>
              <a:gd name="connsiteX3" fmla="*/ 287383 w 378823"/>
              <a:gd name="connsiteY3" fmla="*/ 73 h 104576"/>
              <a:gd name="connsiteX4" fmla="*/ 378823 w 378823"/>
              <a:gd name="connsiteY4" fmla="*/ 104576 h 104576"/>
              <a:gd name="connsiteX5" fmla="*/ 378823 w 378823"/>
              <a:gd name="connsiteY5" fmla="*/ 104576 h 104576"/>
              <a:gd name="connsiteX6" fmla="*/ 378823 w 378823"/>
              <a:gd name="connsiteY6" fmla="*/ 104576 h 104576"/>
              <a:gd name="connsiteX7" fmla="*/ 378823 w 378823"/>
              <a:gd name="connsiteY7" fmla="*/ 104576 h 104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8823" h="104576">
                <a:moveTo>
                  <a:pt x="0" y="91513"/>
                </a:moveTo>
                <a:cubicBezTo>
                  <a:pt x="30480" y="44704"/>
                  <a:pt x="60960" y="-2104"/>
                  <a:pt x="91440" y="73"/>
                </a:cubicBezTo>
                <a:cubicBezTo>
                  <a:pt x="121920" y="2250"/>
                  <a:pt x="150223" y="104576"/>
                  <a:pt x="182880" y="104576"/>
                </a:cubicBezTo>
                <a:cubicBezTo>
                  <a:pt x="215537" y="104576"/>
                  <a:pt x="254726" y="73"/>
                  <a:pt x="287383" y="73"/>
                </a:cubicBezTo>
                <a:cubicBezTo>
                  <a:pt x="320040" y="73"/>
                  <a:pt x="378823" y="104576"/>
                  <a:pt x="378823" y="104576"/>
                </a:cubicBezTo>
                <a:lnTo>
                  <a:pt x="378823" y="104576"/>
                </a:lnTo>
                <a:lnTo>
                  <a:pt x="378823" y="104576"/>
                </a:lnTo>
                <a:lnTo>
                  <a:pt x="378823" y="104576"/>
                </a:lnTo>
              </a:path>
            </a:pathLst>
          </a:custGeom>
          <a:noFill/>
          <a:ln w="12700">
            <a:solidFill>
              <a:schemeClr val="tx1"/>
            </a:solidFill>
          </a:ln>
          <a:effectLst>
            <a:outerShdw dist="12700" dir="16200000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フリーフォーム 43"/>
          <p:cNvSpPr/>
          <p:nvPr/>
        </p:nvSpPr>
        <p:spPr>
          <a:xfrm>
            <a:off x="439179" y="3810324"/>
            <a:ext cx="378823" cy="104576"/>
          </a:xfrm>
          <a:custGeom>
            <a:avLst/>
            <a:gdLst>
              <a:gd name="connsiteX0" fmla="*/ 0 w 378823"/>
              <a:gd name="connsiteY0" fmla="*/ 91513 h 104576"/>
              <a:gd name="connsiteX1" fmla="*/ 91440 w 378823"/>
              <a:gd name="connsiteY1" fmla="*/ 73 h 104576"/>
              <a:gd name="connsiteX2" fmla="*/ 182880 w 378823"/>
              <a:gd name="connsiteY2" fmla="*/ 104576 h 104576"/>
              <a:gd name="connsiteX3" fmla="*/ 287383 w 378823"/>
              <a:gd name="connsiteY3" fmla="*/ 73 h 104576"/>
              <a:gd name="connsiteX4" fmla="*/ 378823 w 378823"/>
              <a:gd name="connsiteY4" fmla="*/ 104576 h 104576"/>
              <a:gd name="connsiteX5" fmla="*/ 378823 w 378823"/>
              <a:gd name="connsiteY5" fmla="*/ 104576 h 104576"/>
              <a:gd name="connsiteX6" fmla="*/ 378823 w 378823"/>
              <a:gd name="connsiteY6" fmla="*/ 104576 h 104576"/>
              <a:gd name="connsiteX7" fmla="*/ 378823 w 378823"/>
              <a:gd name="connsiteY7" fmla="*/ 104576 h 104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8823" h="104576">
                <a:moveTo>
                  <a:pt x="0" y="91513"/>
                </a:moveTo>
                <a:cubicBezTo>
                  <a:pt x="30480" y="44704"/>
                  <a:pt x="60960" y="-2104"/>
                  <a:pt x="91440" y="73"/>
                </a:cubicBezTo>
                <a:cubicBezTo>
                  <a:pt x="121920" y="2250"/>
                  <a:pt x="150223" y="104576"/>
                  <a:pt x="182880" y="104576"/>
                </a:cubicBezTo>
                <a:cubicBezTo>
                  <a:pt x="215537" y="104576"/>
                  <a:pt x="254726" y="73"/>
                  <a:pt x="287383" y="73"/>
                </a:cubicBezTo>
                <a:cubicBezTo>
                  <a:pt x="320040" y="73"/>
                  <a:pt x="378823" y="104576"/>
                  <a:pt x="378823" y="104576"/>
                </a:cubicBezTo>
                <a:lnTo>
                  <a:pt x="378823" y="104576"/>
                </a:lnTo>
                <a:lnTo>
                  <a:pt x="378823" y="104576"/>
                </a:lnTo>
                <a:lnTo>
                  <a:pt x="378823" y="104576"/>
                </a:lnTo>
              </a:path>
            </a:pathLst>
          </a:custGeom>
          <a:noFill/>
          <a:ln w="12700">
            <a:solidFill>
              <a:schemeClr val="tx1"/>
            </a:solidFill>
          </a:ln>
          <a:effectLst>
            <a:outerShdw dist="25400" dir="5400000" algn="t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フリーフォーム 44"/>
          <p:cNvSpPr/>
          <p:nvPr/>
        </p:nvSpPr>
        <p:spPr>
          <a:xfrm>
            <a:off x="439177" y="3862612"/>
            <a:ext cx="378823" cy="104576"/>
          </a:xfrm>
          <a:custGeom>
            <a:avLst/>
            <a:gdLst>
              <a:gd name="connsiteX0" fmla="*/ 0 w 378823"/>
              <a:gd name="connsiteY0" fmla="*/ 91513 h 104576"/>
              <a:gd name="connsiteX1" fmla="*/ 91440 w 378823"/>
              <a:gd name="connsiteY1" fmla="*/ 73 h 104576"/>
              <a:gd name="connsiteX2" fmla="*/ 182880 w 378823"/>
              <a:gd name="connsiteY2" fmla="*/ 104576 h 104576"/>
              <a:gd name="connsiteX3" fmla="*/ 287383 w 378823"/>
              <a:gd name="connsiteY3" fmla="*/ 73 h 104576"/>
              <a:gd name="connsiteX4" fmla="*/ 378823 w 378823"/>
              <a:gd name="connsiteY4" fmla="*/ 104576 h 104576"/>
              <a:gd name="connsiteX5" fmla="*/ 378823 w 378823"/>
              <a:gd name="connsiteY5" fmla="*/ 104576 h 104576"/>
              <a:gd name="connsiteX6" fmla="*/ 378823 w 378823"/>
              <a:gd name="connsiteY6" fmla="*/ 104576 h 104576"/>
              <a:gd name="connsiteX7" fmla="*/ 378823 w 378823"/>
              <a:gd name="connsiteY7" fmla="*/ 104576 h 104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8823" h="104576">
                <a:moveTo>
                  <a:pt x="0" y="91513"/>
                </a:moveTo>
                <a:cubicBezTo>
                  <a:pt x="30480" y="44704"/>
                  <a:pt x="60960" y="-2104"/>
                  <a:pt x="91440" y="73"/>
                </a:cubicBezTo>
                <a:cubicBezTo>
                  <a:pt x="121920" y="2250"/>
                  <a:pt x="150223" y="104576"/>
                  <a:pt x="182880" y="104576"/>
                </a:cubicBezTo>
                <a:cubicBezTo>
                  <a:pt x="215537" y="104576"/>
                  <a:pt x="254726" y="73"/>
                  <a:pt x="287383" y="73"/>
                </a:cubicBezTo>
                <a:cubicBezTo>
                  <a:pt x="320040" y="73"/>
                  <a:pt x="378823" y="104576"/>
                  <a:pt x="378823" y="104576"/>
                </a:cubicBezTo>
                <a:lnTo>
                  <a:pt x="378823" y="104576"/>
                </a:lnTo>
                <a:lnTo>
                  <a:pt x="378823" y="104576"/>
                </a:lnTo>
                <a:lnTo>
                  <a:pt x="378823" y="104576"/>
                </a:lnTo>
              </a:path>
            </a:pathLst>
          </a:custGeom>
          <a:noFill/>
          <a:ln w="12700">
            <a:solidFill>
              <a:schemeClr val="tx1"/>
            </a:solidFill>
          </a:ln>
          <a:effectLst>
            <a:outerShdw dist="12700" dir="16200000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正方形/長方形 47"/>
          <p:cNvSpPr/>
          <p:nvPr/>
        </p:nvSpPr>
        <p:spPr>
          <a:xfrm>
            <a:off x="190996" y="3983088"/>
            <a:ext cx="501475" cy="14695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1050" dirty="0">
                <a:solidFill>
                  <a:schemeClr val="tx1"/>
                </a:solidFill>
                <a:latin typeface="Calibri" panose="020F0502020204030204" pitchFamily="34" charset="0"/>
                <a:ea typeface="Meiryo UI" panose="020B0604030504040204" pitchFamily="50" charset="-128"/>
                <a:cs typeface="Meiryo UI" panose="020B0604030504040204" pitchFamily="50" charset="-128"/>
              </a:rPr>
              <a:t>4,000</a:t>
            </a:r>
          </a:p>
        </p:txBody>
      </p:sp>
      <p:sp>
        <p:nvSpPr>
          <p:cNvPr id="49" name="正方形/長方形 48"/>
          <p:cNvSpPr/>
          <p:nvPr/>
        </p:nvSpPr>
        <p:spPr>
          <a:xfrm>
            <a:off x="190996" y="3657998"/>
            <a:ext cx="501475" cy="156754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1050" dirty="0">
                <a:solidFill>
                  <a:schemeClr val="tx1"/>
                </a:solidFill>
                <a:latin typeface="Calibri" panose="020F0502020204030204" pitchFamily="34" charset="0"/>
                <a:ea typeface="Meiryo UI" panose="020B0604030504040204" pitchFamily="50" charset="-128"/>
                <a:cs typeface="Meiryo UI" panose="020B0604030504040204" pitchFamily="50" charset="-128"/>
              </a:rPr>
              <a:t>6,000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190996" y="3298071"/>
            <a:ext cx="501475" cy="156754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altLang="ja-JP" sz="1050" dirty="0">
              <a:solidFill>
                <a:schemeClr val="tx1"/>
              </a:solidFill>
              <a:latin typeface="Calibri" panose="020F0502020204030204" pitchFamily="34" charset="0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6" name="右矢印 35"/>
          <p:cNvSpPr/>
          <p:nvPr/>
        </p:nvSpPr>
        <p:spPr>
          <a:xfrm rot="20056332">
            <a:off x="1803572" y="5523000"/>
            <a:ext cx="1647186" cy="274285"/>
          </a:xfrm>
          <a:prstGeom prst="rightArrow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9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lang="ja-JP" altLang="en-US" sz="9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倍以上</a:t>
            </a:r>
            <a:endParaRPr kumimoji="1" lang="ja-JP" altLang="en-US" sz="95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8653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テキスト ボックス 17"/>
          <p:cNvSpPr txBox="1"/>
          <p:nvPr/>
        </p:nvSpPr>
        <p:spPr>
          <a:xfrm>
            <a:off x="600095" y="620688"/>
            <a:ext cx="8831714" cy="33123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180000" tIns="144000" rIns="180000" rtlCol="0" anchor="t">
            <a:noAutofit/>
          </a:bodyPr>
          <a:lstStyle/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　</a:t>
            </a:r>
            <a:r>
              <a:rPr lang="en-US" altLang="ja-JP" sz="160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IR</a:t>
            </a:r>
            <a:r>
              <a:rPr lang="ja-JP" altLang="en-US" sz="160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による効果</a:t>
            </a:r>
          </a:p>
          <a:p>
            <a:pPr marL="432000" lvl="0"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IR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を核とした国際観光拠点が地域経済にもたらす様々な波及効果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432000" lvl="0">
              <a:spcBef>
                <a:spcPts val="200"/>
              </a:spcBef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・ 毎年の経済効果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6,900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億円、雇用創出効果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8.3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万人（共に近畿圏）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spcBef>
                <a:spcPts val="200"/>
              </a:spcBef>
            </a:pPr>
            <a:endParaRPr lang="ja-JP" altLang="en-US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432000" lvl="0"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ビジネスチャンスの拡大、世界のビジネス都市へ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432000" lvl="0">
              <a:spcBef>
                <a:spcPts val="200"/>
              </a:spcBef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・ 世界水準の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MICE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施設がビジネス基盤を強化し、イノベーションや新産業の創出につながるとともに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432000" lvl="0">
              <a:spcBef>
                <a:spcPts val="200"/>
              </a:spcBef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 大阪・関西の強みを世界に発信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spcBef>
                <a:spcPts val="200"/>
              </a:spcBef>
            </a:pPr>
            <a:endParaRPr lang="ja-JP" altLang="en-US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432000" lvl="0"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交通ネットワーク整備の誘発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432000" lvl="0">
              <a:spcBef>
                <a:spcPts val="200"/>
              </a:spcBef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・ 地下鉄中央線延伸、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JR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桜島線延伸、京阪中之島線延伸など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432000" lvl="0">
              <a:spcBef>
                <a:spcPts val="200"/>
              </a:spcBef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・ 関西・伊丹・神戸の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空港の機能強化と連携拡大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432000" lvl="0">
              <a:spcBef>
                <a:spcPts val="200"/>
              </a:spcBef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・ 大阪湾内高速艇や瀬戸内クルーズなど海路の整備促進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839488" y="5004175"/>
            <a:ext cx="8352928" cy="1170130"/>
          </a:xfrm>
          <a:prstGeom prst="roundRect">
            <a:avLst/>
          </a:prstGeom>
          <a:noFill/>
          <a:ln w="952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lvl="0">
              <a:lnSpc>
                <a:spcPct val="150000"/>
              </a:lnSpc>
              <a:spcBef>
                <a:spcPts val="200"/>
              </a:spcBef>
            </a:pPr>
            <a:r>
              <a:rPr lang="ja-JP" altLang="en-US" sz="16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日本の経済成長と「観光先進国」日本の実現のため、早期の</a:t>
            </a:r>
            <a:r>
              <a:rPr lang="en-US" altLang="ja-JP" sz="16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IR</a:t>
            </a:r>
            <a:r>
              <a:rPr lang="ja-JP" altLang="en-US" sz="16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開業が必要</a:t>
            </a:r>
          </a:p>
          <a:p>
            <a:pPr lvl="0">
              <a:lnSpc>
                <a:spcPct val="150000"/>
              </a:lnSpc>
              <a:spcBef>
                <a:spcPts val="200"/>
              </a:spcBef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⇒　法整備をはじめ、速やかな法施行、区域認定を強く要望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下矢印 6"/>
          <p:cNvSpPr/>
          <p:nvPr/>
        </p:nvSpPr>
        <p:spPr>
          <a:xfrm>
            <a:off x="3611796" y="4149080"/>
            <a:ext cx="2808312" cy="576064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" name="スライド番号プレースホルダ 9"/>
          <p:cNvSpPr>
            <a:spLocks noGrp="1"/>
          </p:cNvSpPr>
          <p:nvPr>
            <p:ph type="sldNum" sz="quarter" idx="12"/>
          </p:nvPr>
        </p:nvSpPr>
        <p:spPr>
          <a:xfrm>
            <a:off x="7772400" y="6492875"/>
            <a:ext cx="2133600" cy="365125"/>
          </a:xfrm>
        </p:spPr>
        <p:txBody>
          <a:bodyPr/>
          <a:lstStyle/>
          <a:p>
            <a:fld id="{671BADF9-35EE-4D89-9FD0-F1B6E837E97C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39230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2060"/>
        </a:solidFill>
        <a:ln w="9525">
          <a:solidFill>
            <a:srgbClr val="002060"/>
          </a:solidFill>
        </a:ln>
      </a:spPr>
      <a:bodyPr rtlCol="0" anchor="ctr"/>
      <a:lstStyle>
        <a:defPPr algn="ctr">
          <a:defRPr kumimoji="1" sz="1000" b="1" dirty="0">
            <a:solidFill>
              <a:schemeClr val="bg1"/>
            </a:solidFill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prstDash val="solid"/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565</Words>
  <Application>Microsoft Office PowerPoint</Application>
  <PresentationFormat>A4 210 x 297 mm</PresentationFormat>
  <Paragraphs>55</Paragraphs>
  <Slides>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Meiryo UI</vt:lpstr>
      <vt:lpstr>Arial</vt:lpstr>
      <vt:lpstr>Calibri</vt:lpstr>
      <vt:lpstr>Wingdings</vt:lpstr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2025-07-28T07:52:30Z</dcterms:created>
  <dcterms:modified xsi:type="dcterms:W3CDTF">2025-07-28T07:58:41Z</dcterms:modified>
</cp:coreProperties>
</file>