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05" r:id="rId2"/>
    <p:sldId id="411" r:id="rId3"/>
    <p:sldId id="413" r:id="rId4"/>
    <p:sldId id="415" r:id="rId5"/>
    <p:sldId id="414" r:id="rId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FEDF4"/>
    <a:srgbClr val="0000FF"/>
    <a:srgbClr val="E6E6E6"/>
    <a:srgbClr val="FFFFCC"/>
    <a:srgbClr val="66CCFF"/>
    <a:srgbClr val="CCECFF"/>
    <a:srgbClr val="CCFFCC"/>
    <a:srgbClr val="FFEBFF"/>
    <a:srgbClr val="FFD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75" autoAdjust="0"/>
  </p:normalViewPr>
  <p:slideViewPr>
    <p:cSldViewPr snapToGrid="0">
      <p:cViewPr varScale="1">
        <p:scale>
          <a:sx n="58" d="100"/>
          <a:sy n="58" d="100"/>
        </p:scale>
        <p:origin x="1412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529" cy="497523"/>
          </a:xfrm>
          <a:prstGeom prst="rect">
            <a:avLst/>
          </a:prstGeom>
        </p:spPr>
        <p:txBody>
          <a:bodyPr vert="horz" lIns="91539" tIns="45770" rIns="91539" bIns="4577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084" y="0"/>
            <a:ext cx="2950529" cy="497523"/>
          </a:xfrm>
          <a:prstGeom prst="rect">
            <a:avLst/>
          </a:prstGeom>
        </p:spPr>
        <p:txBody>
          <a:bodyPr vert="horz" lIns="91539" tIns="45770" rIns="91539" bIns="45770" rtlCol="0"/>
          <a:lstStyle>
            <a:lvl1pPr algn="r">
              <a:defRPr sz="1200"/>
            </a:lvl1pPr>
          </a:lstStyle>
          <a:p>
            <a:fld id="{961E19C7-9064-4FC0-BAF7-49B4BCE8967D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1815"/>
            <a:ext cx="2950529" cy="497523"/>
          </a:xfrm>
          <a:prstGeom prst="rect">
            <a:avLst/>
          </a:prstGeom>
        </p:spPr>
        <p:txBody>
          <a:bodyPr vert="horz" lIns="91539" tIns="45770" rIns="91539" bIns="4577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084" y="9441815"/>
            <a:ext cx="2950529" cy="497523"/>
          </a:xfrm>
          <a:prstGeom prst="rect">
            <a:avLst/>
          </a:prstGeom>
        </p:spPr>
        <p:txBody>
          <a:bodyPr vert="horz" lIns="91539" tIns="45770" rIns="91539" bIns="45770" rtlCol="0" anchor="b"/>
          <a:lstStyle>
            <a:lvl1pPr algn="r">
              <a:defRPr sz="1200"/>
            </a:lvl1pPr>
          </a:lstStyle>
          <a:p>
            <a:fld id="{DB1734AE-ED2B-40DA-B3A9-6211561D9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877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7" cy="496967"/>
          </a:xfrm>
          <a:prstGeom prst="rect">
            <a:avLst/>
          </a:prstGeom>
        </p:spPr>
        <p:txBody>
          <a:bodyPr vert="horz" lIns="92200" tIns="46101" rIns="92200" bIns="46101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7" cy="496967"/>
          </a:xfrm>
          <a:prstGeom prst="rect">
            <a:avLst/>
          </a:prstGeom>
        </p:spPr>
        <p:txBody>
          <a:bodyPr vert="horz" lIns="92200" tIns="46101" rIns="92200" bIns="46101" rtlCol="0"/>
          <a:lstStyle>
            <a:lvl1pPr algn="r">
              <a:defRPr sz="1200"/>
            </a:lvl1pPr>
          </a:lstStyle>
          <a:p>
            <a:fld id="{B9989B71-573A-4B67-8F56-9291CAB673C9}" type="datetimeFigureOut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205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00" tIns="46101" rIns="92200" bIns="46101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90"/>
            <a:ext cx="5445760" cy="4472702"/>
          </a:xfrm>
          <a:prstGeom prst="rect">
            <a:avLst/>
          </a:prstGeom>
        </p:spPr>
        <p:txBody>
          <a:bodyPr vert="horz" lIns="92200" tIns="46101" rIns="92200" bIns="46101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646"/>
            <a:ext cx="2949787" cy="496967"/>
          </a:xfrm>
          <a:prstGeom prst="rect">
            <a:avLst/>
          </a:prstGeom>
        </p:spPr>
        <p:txBody>
          <a:bodyPr vert="horz" lIns="92200" tIns="46101" rIns="92200" bIns="46101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7" cy="496967"/>
          </a:xfrm>
          <a:prstGeom prst="rect">
            <a:avLst/>
          </a:prstGeom>
        </p:spPr>
        <p:txBody>
          <a:bodyPr vert="horz" lIns="92200" tIns="46101" rIns="92200" bIns="46101" rtlCol="0" anchor="b"/>
          <a:lstStyle>
            <a:lvl1pPr algn="r">
              <a:defRPr sz="1200"/>
            </a:lvl1pPr>
          </a:lstStyle>
          <a:p>
            <a:fld id="{482F0F5B-F288-45BC-9926-93BF07924891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500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5497-ABBB-47CC-87B5-736686006812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45AE-E5D0-4C66-A783-8B36E6BB8A4C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95F2-A054-4575-AC90-5089A45DF62E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10C-B2D6-4DC6-9D6D-CC27182DD24C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2992-5119-4EC4-99C8-9AA331384C03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DF71-AD4B-4E39-958E-07A129050D48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EAB4-BF88-42F4-91D6-FF269F2F776F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E772C-F13D-43AE-8287-BC597B00DCE2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C3201-F3AC-4745-91F1-78BEA830CD88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C2C7-20A3-49D8-BF7E-E6402C95D9ED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D4F2-836F-40C6-869E-4F6016D39736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3FE1B-7894-447A-82D6-6D02ED66CEFA}" type="datetime1">
              <a:rPr kumimoji="1" lang="ja-JP" altLang="en-US" smtClean="0"/>
              <a:pPr/>
              <a:t>2025/7/28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FFCC2-724E-4DD4-AEC6-56C0720B265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円/楕円 30"/>
          <p:cNvSpPr/>
          <p:nvPr/>
        </p:nvSpPr>
        <p:spPr>
          <a:xfrm>
            <a:off x="9125694" y="8447094"/>
            <a:ext cx="304962" cy="27802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204002" y="91857"/>
            <a:ext cx="8707987" cy="508637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glow" dir="t">
              <a:rot lat="0" lon="0" rev="4800000"/>
            </a:lightRig>
          </a:scene3d>
          <a:sp3d prstMaterial="matte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16055" tIns="58027" rIns="116055" bIns="58027" anchor="ctr"/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誘致に向けた理解促進の取組みについて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204002" y="689774"/>
            <a:ext cx="3656798" cy="327173"/>
          </a:xfrm>
          <a:prstGeom prst="round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府民・市民向けセミナー　開催状況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227146"/>
              </p:ext>
            </p:extLst>
          </p:nvPr>
        </p:nvGraphicFramePr>
        <p:xfrm>
          <a:off x="409433" y="1069452"/>
          <a:ext cx="8502555" cy="5426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093">
                  <a:extLst>
                    <a:ext uri="{9D8B030D-6E8A-4147-A177-3AD203B41FA5}">
                      <a16:colId xmlns:a16="http://schemas.microsoft.com/office/drawing/2014/main" val="183504884"/>
                    </a:ext>
                  </a:extLst>
                </a:gridCol>
                <a:gridCol w="1228298">
                  <a:extLst>
                    <a:ext uri="{9D8B030D-6E8A-4147-A177-3AD203B41FA5}">
                      <a16:colId xmlns:a16="http://schemas.microsoft.com/office/drawing/2014/main" val="3724018856"/>
                    </a:ext>
                  </a:extLst>
                </a:gridCol>
                <a:gridCol w="2115403">
                  <a:extLst>
                    <a:ext uri="{9D8B030D-6E8A-4147-A177-3AD203B41FA5}">
                      <a16:colId xmlns:a16="http://schemas.microsoft.com/office/drawing/2014/main" val="3701411030"/>
                    </a:ext>
                  </a:extLst>
                </a:gridCol>
                <a:gridCol w="3766782">
                  <a:extLst>
                    <a:ext uri="{9D8B030D-6E8A-4147-A177-3AD203B41FA5}">
                      <a16:colId xmlns:a16="http://schemas.microsoft.com/office/drawing/2014/main" val="3441699164"/>
                    </a:ext>
                  </a:extLst>
                </a:gridCol>
                <a:gridCol w="736979">
                  <a:extLst>
                    <a:ext uri="{9D8B030D-6E8A-4147-A177-3AD203B41FA5}">
                      <a16:colId xmlns:a16="http://schemas.microsoft.com/office/drawing/2014/main" val="2837782482"/>
                    </a:ext>
                  </a:extLst>
                </a:gridCol>
              </a:tblGrid>
              <a:tr h="30081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日時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場所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テーマ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参加者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4134278"/>
                  </a:ext>
                </a:extLst>
              </a:tr>
              <a:tr h="4394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第１回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６月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20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日（火）</a:t>
                      </a:r>
                      <a:endParaRPr kumimoji="1" lang="en-US" altLang="ja-JP" sz="105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19:00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20:30</a:t>
                      </a:r>
                      <a:endParaRPr kumimoji="1" lang="ja-JP" altLang="en-US" sz="105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大阪産業創造館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（大阪市）</a:t>
                      </a: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■講演１「夢洲まちづくり構想（案）について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」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 　　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【講師：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推進局職員】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■講演２「なぜ、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（統合型リゾート）が大阪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に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必要な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の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か？」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【講師：</a:t>
                      </a:r>
                      <a:r>
                        <a:rPr lang="ja-JP" altLang="en-US" sz="1050" dirty="0">
                          <a:latin typeface="+mj-ea"/>
                          <a:ea typeface="+mj-ea"/>
                          <a:cs typeface="Meiryo UI" pitchFamily="50" charset="-128"/>
                        </a:rPr>
                        <a:t>溝畑　宏　ＩＲ推進会議座長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】</a:t>
                      </a: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90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名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49733862"/>
                  </a:ext>
                </a:extLst>
              </a:tr>
              <a:tr h="4394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第２回</a:t>
                      </a:r>
                      <a:endParaRPr kumimoji="1" lang="en-US" altLang="ja-JP" sz="105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７月３日（月）</a:t>
                      </a:r>
                      <a:endParaRPr kumimoji="1" lang="en-US" altLang="ja-JP" sz="105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14:30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16:00</a:t>
                      </a:r>
                      <a:endParaRPr kumimoji="1" lang="ja-JP" altLang="en-US" sz="105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大阪産業創造館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（大阪市）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名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7484662"/>
                  </a:ext>
                </a:extLst>
              </a:tr>
              <a:tr h="4394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第３回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７月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19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日（水）</a:t>
                      </a:r>
                      <a:endParaRPr kumimoji="1" lang="en-US" altLang="ja-JP" sz="105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19:00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20:30</a:t>
                      </a:r>
                      <a:endParaRPr kumimoji="1" lang="ja-JP" altLang="en-US" sz="105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堺市産業振興センター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（堺市）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65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名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7718131"/>
                  </a:ext>
                </a:extLst>
              </a:tr>
              <a:tr h="4191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第４回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８月１日（火）</a:t>
                      </a:r>
                      <a:endParaRPr kumimoji="1" lang="en-US" altLang="ja-JP" sz="105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19:00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20:30</a:t>
                      </a:r>
                      <a:endParaRPr kumimoji="1" lang="ja-JP" altLang="en-US" sz="105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大阪府立中央図書館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（東大阪市）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名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8035385"/>
                  </a:ext>
                </a:extLst>
              </a:tr>
              <a:tr h="7369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第５回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11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月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13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日（月）</a:t>
                      </a:r>
                      <a:endParaRPr kumimoji="1" lang="en-US" altLang="ja-JP" sz="105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14:30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16:30</a:t>
                      </a:r>
                      <a:endParaRPr kumimoji="1" lang="ja-JP" altLang="en-US" sz="105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岸和田市立浪切ホール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（岸和田市）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■講演１「大阪がめざす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とは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」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【講師：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推進局職員】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■講演２「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が生み出す地域の活力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」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【講師：中村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好明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（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一社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日本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インバウンド連合会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理事長】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名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0284156"/>
                  </a:ext>
                </a:extLst>
              </a:tr>
              <a:tr h="8821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第６回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11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月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17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日（金）</a:t>
                      </a:r>
                      <a:endParaRPr kumimoji="1" lang="en-US" altLang="ja-JP" sz="105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14:30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16:30</a:t>
                      </a:r>
                      <a:endParaRPr kumimoji="1" lang="ja-JP" altLang="en-US" sz="105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千里ライフサイエンスセンター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（豊中市）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■講演１「大阪がめざす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とは」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【講師：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推進局職員】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■講演２「大阪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を契機とするギャンブル等依存症対策」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【講師：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谷岡　一郎　ＩＲ推進会議座長代理・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　　　　　</a:t>
                      </a:r>
                      <a:r>
                        <a:rPr lang="ja-JP" altLang="en-US" sz="1050" kern="100" baseline="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井上　幸紀　ＩＲ推進会議委員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】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58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名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092570"/>
                  </a:ext>
                </a:extLst>
              </a:tr>
              <a:tr h="7442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第７回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11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月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24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日（金）</a:t>
                      </a:r>
                      <a:endParaRPr kumimoji="1" lang="en-US" altLang="ja-JP" sz="105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18:30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20:30</a:t>
                      </a:r>
                      <a:endParaRPr kumimoji="1" lang="ja-JP" altLang="en-US" sz="105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大阪府立大学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I-site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なんば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（大阪市）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■講演１「大阪がめざす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とは」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【講師：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推進局職員】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■講演２「どうなる？</a:t>
                      </a:r>
                      <a:r>
                        <a:rPr 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実施法案と懸念事項対策」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【講師：</a:t>
                      </a:r>
                      <a:r>
                        <a:rPr lang="ja-JP" altLang="en-US" sz="1050" dirty="0">
                          <a:latin typeface="+mn-ea"/>
                          <a:ea typeface="+mn-ea"/>
                          <a:cs typeface="Meiryo UI" pitchFamily="50" charset="-128"/>
                        </a:rPr>
                        <a:t>美原　融　</a:t>
                      </a:r>
                      <a:r>
                        <a:rPr lang="zh-CN" altLang="en-US" sz="105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itchFamily="50" charset="-128"/>
                        </a:rPr>
                        <a:t>大阪商業大学総合経営学部教授</a:t>
                      </a:r>
                      <a:r>
                        <a:rPr 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】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名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8802713"/>
                  </a:ext>
                </a:extLst>
              </a:tr>
              <a:tr h="10253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依存症セミナー</a:t>
                      </a:r>
                      <a:endParaRPr kumimoji="1" lang="en-US" altLang="ja-JP" sz="105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+mj-ea"/>
                          <a:ea typeface="+mj-ea"/>
                        </a:rPr>
                        <a:t>（第８回）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12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月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11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日（月）</a:t>
                      </a:r>
                      <a:endParaRPr kumimoji="1" lang="en-US" altLang="ja-JP" sz="105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18:30</a:t>
                      </a:r>
                      <a:r>
                        <a:rPr kumimoji="1" lang="ja-JP" altLang="en-US" sz="1050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sz="1050" dirty="0">
                          <a:latin typeface="+mj-ea"/>
                          <a:ea typeface="+mj-ea"/>
                        </a:rPr>
                        <a:t>20:30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大阪市立大学医学部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医学情報センター・ホール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（大阪市）</a:t>
                      </a:r>
                      <a:endParaRPr 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共催</a:t>
                      </a:r>
                      <a:r>
                        <a:rPr lang="en-US" alt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】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大阪市健康局・大阪府健康医療部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■講演１「統合型リゾート（ＩＲ）設置により懸念されるギャンブル等</a:t>
                      </a:r>
                      <a:endParaRPr lang="en-US" altLang="ja-JP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　　　　　依存症などに関するセミナー」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en-US" alt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講師　ＩＲ推進局職員</a:t>
                      </a:r>
                      <a:r>
                        <a:rPr lang="en-US" alt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■講演２「ギャンブル等依存症に関するセミナー」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en-US" alt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講師　籠本　孝雄　大阪精神医療センター院長</a:t>
                      </a:r>
                      <a:r>
                        <a:rPr lang="en-US" altLang="ja-JP" sz="105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5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158</a:t>
                      </a:r>
                      <a:r>
                        <a:rPr lang="ja-JP" alt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名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0105844"/>
                  </a:ext>
                </a:extLst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6851176" y="6548839"/>
            <a:ext cx="1965278" cy="206803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第８回までの合計：</a:t>
            </a: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617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名</a:t>
            </a:r>
          </a:p>
        </p:txBody>
      </p:sp>
      <p:sp>
        <p:nvSpPr>
          <p:cNvPr id="7" name="テキスト ボックス 1"/>
          <p:cNvSpPr txBox="1"/>
          <p:nvPr/>
        </p:nvSpPr>
        <p:spPr>
          <a:xfrm>
            <a:off x="7731631" y="76068"/>
            <a:ext cx="1313585" cy="540559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2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240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endParaRPr lang="ja-JP" sz="2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7386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円/楕円 30"/>
          <p:cNvSpPr/>
          <p:nvPr/>
        </p:nvSpPr>
        <p:spPr>
          <a:xfrm>
            <a:off x="9125694" y="8447094"/>
            <a:ext cx="304962" cy="27802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622504"/>
              </p:ext>
            </p:extLst>
          </p:nvPr>
        </p:nvGraphicFramePr>
        <p:xfrm>
          <a:off x="376259" y="4851602"/>
          <a:ext cx="8535730" cy="1851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048">
                  <a:extLst>
                    <a:ext uri="{9D8B030D-6E8A-4147-A177-3AD203B41FA5}">
                      <a16:colId xmlns:a16="http://schemas.microsoft.com/office/drawing/2014/main" val="169534368"/>
                    </a:ext>
                  </a:extLst>
                </a:gridCol>
                <a:gridCol w="2916878">
                  <a:extLst>
                    <a:ext uri="{9D8B030D-6E8A-4147-A177-3AD203B41FA5}">
                      <a16:colId xmlns:a16="http://schemas.microsoft.com/office/drawing/2014/main" val="106971007"/>
                    </a:ext>
                  </a:extLst>
                </a:gridCol>
                <a:gridCol w="2771804">
                  <a:extLst>
                    <a:ext uri="{9D8B030D-6E8A-4147-A177-3AD203B41FA5}">
                      <a16:colId xmlns:a16="http://schemas.microsoft.com/office/drawing/2014/main" val="1402811837"/>
                    </a:ext>
                  </a:extLst>
                </a:gridCol>
              </a:tblGrid>
              <a:tr h="1829477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ＩＲが大阪に立地されたら何を期待しますか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（複数回答）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・経済の活性化・ビジネス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チャンスの増加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　　　　　  　６６．３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・文化・芸術の振興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　　　　　 ３４．３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・家族や友人と遊びに行ける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場所の増加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　　　　　　　      ２４．８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％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・働く場所ができること　　　　　     ２１．１％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・特になし                                           １３．４％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・日本でカジノを経験できること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 １１．６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・その他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　　　　　　　　　　　　  　５．２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％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大阪にＩＲができた場合、どのようなことが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心配ですか（複数回答）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・観光客の増加に伴うトラブル    　３９．３％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・交通問題　 　　　　　　　　　　　　　３６．２％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　（道路渋滞・地下鉄の混雑）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　　・犯罪の増加                           　　 　 ３３．３％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・ギャンブル依存症患者の増加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 ３３．１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・青少年への悪影響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　　　　 　２５．６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％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</a:t>
                      </a:r>
                      <a:endParaRPr kumimoji="1" lang="ja-JP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・特になし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　　　　　　　　　　　　　９．１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kumimoji="1" lang="ja-JP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・その他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　　　　　　　　　　　　　　８．３％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第７回まで</a:t>
                      </a: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アンケート回答者：</a:t>
                      </a: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358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名）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今後もセミナーが企画された場合どのような内容を聞きたいですか（複数回答）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　　　・大阪がめざすＩＲ像　　　５５．３％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　　　・ＩＲによる経済効果　　　 ４５．３％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・懸念事項への対応         ２９．９％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・海外のＩＲ                           ２１．５％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　・その他      　　　　　　　　　５．６％</a:t>
                      </a:r>
                      <a:endParaRPr kumimoji="1" lang="ja-JP" alt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243207"/>
                  </a:ext>
                </a:extLst>
              </a:tr>
            </a:tbl>
          </a:graphicData>
        </a:graphic>
      </p:graphicFrame>
      <p:sp>
        <p:nvSpPr>
          <p:cNvPr id="15" name="角丸四角形 14"/>
          <p:cNvSpPr/>
          <p:nvPr/>
        </p:nvSpPr>
        <p:spPr>
          <a:xfrm>
            <a:off x="-150131" y="4497900"/>
            <a:ext cx="2552952" cy="37904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b="1" dirty="0">
                <a:solidFill>
                  <a:schemeClr val="tx1"/>
                </a:solidFill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</a:rPr>
              <a:t>第１～８回共通項目</a:t>
            </a:r>
            <a:r>
              <a:rPr lang="en-US" altLang="ja-JP" sz="1400" b="1" dirty="0">
                <a:solidFill>
                  <a:schemeClr val="tx1"/>
                </a:solidFill>
              </a:rPr>
              <a:t>】</a:t>
            </a:r>
            <a:endParaRPr lang="ja-JP" alt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503608"/>
              </p:ext>
            </p:extLst>
          </p:nvPr>
        </p:nvGraphicFramePr>
        <p:xfrm>
          <a:off x="376259" y="1515986"/>
          <a:ext cx="8522081" cy="2864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1275">
                  <a:extLst>
                    <a:ext uri="{9D8B030D-6E8A-4147-A177-3AD203B41FA5}">
                      <a16:colId xmlns:a16="http://schemas.microsoft.com/office/drawing/2014/main" val="1011007844"/>
                    </a:ext>
                  </a:extLst>
                </a:gridCol>
                <a:gridCol w="4230806">
                  <a:extLst>
                    <a:ext uri="{9D8B030D-6E8A-4147-A177-3AD203B41FA5}">
                      <a16:colId xmlns:a16="http://schemas.microsoft.com/office/drawing/2014/main" val="1591774210"/>
                    </a:ext>
                  </a:extLst>
                </a:gridCol>
              </a:tblGrid>
              <a:tr h="100885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第１～４回合計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（アンケート回答者：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223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名）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本日のセミナーを聴いて、ＩＲについてどの程度理解できましたか。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・よく理解できた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　　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５２．５％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</a:t>
                      </a:r>
                      <a:r>
                        <a:rPr kumimoji="1" lang="ja-JP" altLang="en-US" sz="105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・理解できなかった 　１．３％</a:t>
                      </a:r>
                      <a:endParaRPr kumimoji="1" lang="en-US" altLang="ja-JP" sz="105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05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　　　・ある程度理解できた 　３４．５％　　　・未回答　　　　</a:t>
                      </a:r>
                      <a:r>
                        <a:rPr kumimoji="1" lang="ja-JP" altLang="en-US" sz="1050" b="0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ja-JP" altLang="en-US" sz="105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　　　１１．７％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第５～７回合計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（アンケート回答者：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135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名）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本日のセミナーを聴いて、「大阪ＩＲ基本構想（案）・中間骨子」についてどの程度理解できましたか。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・よく理解できた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　　３５．６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％　　　</a:t>
                      </a:r>
                      <a:r>
                        <a:rPr kumimoji="1" lang="ja-JP" altLang="en-US" sz="105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・理解できなかった</a:t>
                      </a:r>
                      <a:r>
                        <a:rPr kumimoji="1" lang="ja-JP" altLang="en-US" sz="1050" b="0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05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５．９％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・ある程度理解できた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　５６．３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％　　　・未回答　　　　　　　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２．２％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069280"/>
                  </a:ext>
                </a:extLst>
              </a:tr>
              <a:tr h="92804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第６回のみ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（アンケート回答者：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38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名）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n"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本日のセミナーを聴いて、「大阪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IR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を契機とするギャンブル等依存症対策」についてどの程度理解できましたか。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・よく理解できた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　　４４．７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％　　　・理解できなかった 　 　０％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・ある程度理解できた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　５２．６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％　　　・未回答　　　　　  　　２．６％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第７回のみ</a:t>
                      </a:r>
                      <a:r>
                        <a:rPr kumimoji="1" lang="en-US" altLang="ja-JP" sz="12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（アンケート回答者：</a:t>
                      </a:r>
                      <a:r>
                        <a:rPr kumimoji="1" lang="en-US" altLang="ja-JP" sz="105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46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名）</a:t>
                      </a:r>
                      <a:endParaRPr kumimoji="1" lang="en-US" altLang="ja-JP" sz="105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本日のセミナーを聴いて、「どうなる？</a:t>
                      </a:r>
                      <a:r>
                        <a:rPr kumimoji="1" lang="en-US" altLang="ja-JP" sz="105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IR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実施法案と懸念事項対策」についてどの程度理解できましたか。</a:t>
                      </a:r>
                      <a:endParaRPr kumimoji="1" lang="en-US" altLang="ja-JP" sz="105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・よく理解できた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 　 　４７．８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％　　・理解できなかった 　２．２％</a:t>
                      </a: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・ある程度理解できた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　 ４５．７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％　　・未回答　    　　　　 　４．３％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872592"/>
                  </a:ext>
                </a:extLst>
              </a:tr>
              <a:tr h="92804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第８回のみ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（アンケート回答者：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126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名）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n"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本日のセミナーを聴いて、「大阪がめざす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IR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像と懸念される事項」についてどの程度理解できましたか。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・よく理解できた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　　１３．５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％　　・理解できなかった 　　１５．１％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・ある程度理解できた</a:t>
                      </a:r>
                      <a:r>
                        <a:rPr kumimoji="1" lang="ja-JP" altLang="en-US" sz="10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　６６．７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％　　・未回答　　　　　　　  　　４．８％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第８回のみ</a:t>
                      </a: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（アンケート回答者：</a:t>
                      </a: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126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名）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本日のセミナーを聴いて、「ギャンブル等依存症」についてどの程度理解できましたか。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　　　・よく理解できた　　　　　３２．５％　　・理解できなかった 　 ２．４％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　　　・ある程度理解できた 　５７．９％　　・未回答　　　　　  　　 ７．１％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165218"/>
                  </a:ext>
                </a:extLst>
              </a:tr>
            </a:tbl>
          </a:graphicData>
        </a:graphic>
      </p:graphicFrame>
      <p:sp>
        <p:nvSpPr>
          <p:cNvPr id="22" name="角丸四角形 21"/>
          <p:cNvSpPr/>
          <p:nvPr/>
        </p:nvSpPr>
        <p:spPr>
          <a:xfrm>
            <a:off x="-81891" y="1201810"/>
            <a:ext cx="3136710" cy="264743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b="1" dirty="0">
                <a:solidFill>
                  <a:schemeClr val="tx1"/>
                </a:solidFill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</a:rPr>
              <a:t>第１～８回の各内容の理解度</a:t>
            </a:r>
            <a:r>
              <a:rPr lang="en-US" altLang="ja-JP" sz="1400" b="1" dirty="0">
                <a:solidFill>
                  <a:schemeClr val="tx1"/>
                </a:solidFill>
              </a:rPr>
              <a:t>】</a:t>
            </a:r>
            <a:endParaRPr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204002" y="91857"/>
            <a:ext cx="8707987" cy="508637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glow" dir="t">
              <a:rot lat="0" lon="0" rev="4800000"/>
            </a:lightRig>
          </a:scene3d>
          <a:sp3d prstMaterial="matte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16055" tIns="58027" rIns="116055" bIns="58027" anchor="ctr"/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誘致に向けた理解促進の取組みについて</a:t>
            </a:r>
          </a:p>
        </p:txBody>
      </p:sp>
      <p:sp>
        <p:nvSpPr>
          <p:cNvPr id="25" name="角丸四角形 24"/>
          <p:cNvSpPr/>
          <p:nvPr/>
        </p:nvSpPr>
        <p:spPr>
          <a:xfrm>
            <a:off x="204001" y="676126"/>
            <a:ext cx="4054099" cy="327173"/>
          </a:xfrm>
          <a:prstGeom prst="round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府民・市民向けセミナー　アンケート結果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254084" y="4571242"/>
            <a:ext cx="20240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+mj-ea"/>
                <a:ea typeface="+mj-ea"/>
              </a:rPr>
              <a:t>（アンケート回答者：</a:t>
            </a:r>
            <a:r>
              <a:rPr kumimoji="1" lang="en-US" altLang="ja-JP" sz="1100" dirty="0">
                <a:latin typeface="+mj-ea"/>
                <a:ea typeface="+mj-ea"/>
              </a:rPr>
              <a:t>484</a:t>
            </a:r>
            <a:r>
              <a:rPr kumimoji="1" lang="ja-JP" altLang="en-US" sz="1100" dirty="0">
                <a:latin typeface="+mj-ea"/>
                <a:ea typeface="+mj-ea"/>
              </a:rPr>
              <a:t>名）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03759" y="706587"/>
            <a:ext cx="42717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※</a:t>
            </a:r>
            <a:r>
              <a:rPr kumimoji="1" lang="ja-JP" altLang="en-US" sz="1200" dirty="0"/>
              <a:t>限られた参加者及び回答者による</a:t>
            </a:r>
            <a:r>
              <a:rPr lang="ja-JP" altLang="en-US" sz="1200" dirty="0"/>
              <a:t> </a:t>
            </a:r>
            <a:r>
              <a:rPr kumimoji="1" lang="ja-JP" altLang="en-US" sz="1200" dirty="0"/>
              <a:t>回答結果であることに留意</a:t>
            </a:r>
          </a:p>
        </p:txBody>
      </p:sp>
      <p:sp>
        <p:nvSpPr>
          <p:cNvPr id="12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72425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円/楕円 30"/>
          <p:cNvSpPr/>
          <p:nvPr/>
        </p:nvSpPr>
        <p:spPr>
          <a:xfrm>
            <a:off x="9125694" y="8447094"/>
            <a:ext cx="304962" cy="27802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204002" y="91857"/>
            <a:ext cx="8707987" cy="508637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glow" dir="t">
              <a:rot lat="0" lon="0" rev="4800000"/>
            </a:lightRig>
          </a:scene3d>
          <a:sp3d prstMaterial="matte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16055" tIns="58027" rIns="116055" bIns="58027" anchor="ctr"/>
          <a:lstStyle/>
          <a:p>
            <a:pPr defTabSz="1280160">
              <a:defRPr/>
            </a:pPr>
            <a:r>
              <a:rPr lang="en-US" altLang="ja-JP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誘致に向けた理解促進の取組みについて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179513" y="764704"/>
            <a:ext cx="2781402" cy="327173"/>
          </a:xfrm>
          <a:prstGeom prst="round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対象別のアプローチ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72241" y="1191073"/>
            <a:ext cx="8504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世代別やＩＲとの関わりの程度などによって、ＩＲに対する考え方が異なることが推測されることから、ＩＲの</a:t>
            </a:r>
            <a:r>
              <a:rPr lang="ja-JP" altLang="en-US" sz="1600" dirty="0"/>
              <a:t>必要性</a:t>
            </a:r>
            <a:r>
              <a:rPr kumimoji="1" lang="ja-JP" altLang="en-US" sz="1600" dirty="0"/>
              <a:t>や懸念事項の最小化に向けた取組みに加え、対象別に発信する内容を工夫し、各団体へアプローチを実施。</a:t>
            </a:r>
            <a:endParaRPr kumimoji="1" lang="en-US" altLang="ja-JP" sz="1600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251454"/>
              </p:ext>
            </p:extLst>
          </p:nvPr>
        </p:nvGraphicFramePr>
        <p:xfrm>
          <a:off x="272241" y="2073335"/>
          <a:ext cx="8639749" cy="407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6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9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2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52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56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対象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目的・ねらい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アプローチ先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団体数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13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大学生・若い世代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ＩＲの魅力を発信するとともに、ＩＲが将来の活躍機会の場ともなることを伝える。</a:t>
                      </a:r>
                      <a:endParaRPr kumimoji="1" lang="en-US" altLang="ja-JP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大学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491</a:t>
                      </a:r>
                      <a:r>
                        <a:rPr kumimoji="1" lang="ja-JP" altLang="en-US" sz="1600" dirty="0"/>
                        <a:t>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04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女性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ＩＲへの関心が比較的薄いと思われる女性への関心を高めるとともに、ＩＲが女性のより一層の活躍の場であることを伝える。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調整中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46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地元企業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ＩＲは、経済の活性化、ビジネス機会の増加が期待できることから、地元企業の新規ビジネス創出を後押しできるよう、ＩＲがもたらすプラスの効果を発信する。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商工会議所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ja-JP" altLang="en-US" sz="1600" dirty="0"/>
                        <a:t>商工会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ja-JP" altLang="en-US" sz="1600" dirty="0"/>
                        <a:t>経済団体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153</a:t>
                      </a:r>
                      <a:r>
                        <a:rPr kumimoji="1" lang="ja-JP" altLang="en-US" sz="1600" dirty="0"/>
                        <a:t>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7028596" y="6146368"/>
            <a:ext cx="21154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j-ea"/>
                <a:ea typeface="+mj-ea"/>
              </a:rPr>
              <a:t>（</a:t>
            </a:r>
            <a:r>
              <a:rPr kumimoji="1" lang="en-US" altLang="ja-JP" sz="1200" dirty="0">
                <a:latin typeface="+mj-ea"/>
                <a:ea typeface="+mj-ea"/>
              </a:rPr>
              <a:t>2017</a:t>
            </a:r>
            <a:r>
              <a:rPr kumimoji="1" lang="ja-JP" altLang="en-US" sz="1200" dirty="0">
                <a:latin typeface="+mj-ea"/>
                <a:ea typeface="+mj-ea"/>
              </a:rPr>
              <a:t>年</a:t>
            </a:r>
            <a:r>
              <a:rPr kumimoji="1" lang="en-US" altLang="ja-JP" sz="1200" dirty="0">
                <a:latin typeface="+mj-ea"/>
                <a:ea typeface="+mj-ea"/>
              </a:rPr>
              <a:t>12</a:t>
            </a:r>
            <a:r>
              <a:rPr kumimoji="1" lang="ja-JP" altLang="en-US" sz="1200" dirty="0">
                <a:latin typeface="+mj-ea"/>
                <a:ea typeface="+mj-ea"/>
              </a:rPr>
              <a:t>月</a:t>
            </a:r>
            <a:r>
              <a:rPr kumimoji="1" lang="en-US" altLang="ja-JP" sz="1200" dirty="0">
                <a:latin typeface="+mj-ea"/>
                <a:ea typeface="+mj-ea"/>
              </a:rPr>
              <a:t>13</a:t>
            </a:r>
            <a:r>
              <a:rPr kumimoji="1" lang="ja-JP" altLang="en-US" sz="1200" dirty="0">
                <a:latin typeface="+mj-ea"/>
                <a:ea typeface="+mj-ea"/>
              </a:rPr>
              <a:t>日時点）</a:t>
            </a:r>
          </a:p>
        </p:txBody>
      </p:sp>
      <p:sp>
        <p:nvSpPr>
          <p:cNvPr id="8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6259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円/楕円 30"/>
          <p:cNvSpPr/>
          <p:nvPr/>
        </p:nvSpPr>
        <p:spPr>
          <a:xfrm>
            <a:off x="9125694" y="8447094"/>
            <a:ext cx="304962" cy="27802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204002" y="91857"/>
            <a:ext cx="8707987" cy="508637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glow" dir="t">
              <a:rot lat="0" lon="0" rev="4800000"/>
            </a:lightRig>
          </a:scene3d>
          <a:sp3d prstMaterial="matte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16055" tIns="58027" rIns="116055" bIns="58027" anchor="ctr"/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誘致に向けた理解促進の取組みについて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204002" y="722369"/>
            <a:ext cx="2252595" cy="328509"/>
          </a:xfrm>
          <a:prstGeom prst="round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広報ツールの活用</a:t>
            </a:r>
            <a:endParaRPr lang="en-US" altLang="ja-JP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957838"/>
              </p:ext>
            </p:extLst>
          </p:nvPr>
        </p:nvGraphicFramePr>
        <p:xfrm>
          <a:off x="491319" y="1301468"/>
          <a:ext cx="8175009" cy="4710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129">
                  <a:extLst>
                    <a:ext uri="{9D8B030D-6E8A-4147-A177-3AD203B41FA5}">
                      <a16:colId xmlns:a16="http://schemas.microsoft.com/office/drawing/2014/main" val="183504884"/>
                    </a:ext>
                  </a:extLst>
                </a:gridCol>
                <a:gridCol w="3522923">
                  <a:extLst>
                    <a:ext uri="{9D8B030D-6E8A-4147-A177-3AD203B41FA5}">
                      <a16:colId xmlns:a16="http://schemas.microsoft.com/office/drawing/2014/main" val="3724018856"/>
                    </a:ext>
                  </a:extLst>
                </a:gridCol>
                <a:gridCol w="3300957">
                  <a:extLst>
                    <a:ext uri="{9D8B030D-6E8A-4147-A177-3AD203B41FA5}">
                      <a16:colId xmlns:a16="http://schemas.microsoft.com/office/drawing/2014/main" val="3441699164"/>
                    </a:ext>
                  </a:extLst>
                </a:gridCol>
              </a:tblGrid>
              <a:tr h="2968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ツール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活用方法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4134278"/>
                  </a:ext>
                </a:extLst>
              </a:tr>
              <a:tr h="8036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リーフレット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（作成済み）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ＩＲの必要性や誘致の効果、懸念事項の最小化に向けた取組みなど、一般的な事項をイラストやグラフ、写真等を用い、わかりやすい表現で作成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●当局主催のセミナーや講演機会等での配布</a:t>
                      </a:r>
                      <a:endParaRPr lang="en-US" altLang="ja-JP" sz="12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●府民・市民が手に取りやすい場所（公共施設）</a:t>
                      </a:r>
                      <a:endParaRPr lang="en-US" altLang="ja-JP" sz="12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 での配架</a:t>
                      </a:r>
                      <a:endParaRPr lang="en-US" altLang="ja-JP" sz="12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0284156"/>
                  </a:ext>
                </a:extLst>
              </a:tr>
              <a:tr h="11422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ミニリーフレット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（作成中）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手に取りやすいミニリーフレットをテーマごとに作成し、ＩＲの魅力や懸念事項の最小化に向けた取組み等について説明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l"/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l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【</a:t>
                      </a:r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テーマ</a:t>
                      </a:r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　・ＩＲの魅力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　・ギャンブル等依存症対策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　・治安・地域風俗環境対策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3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イメージ画像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（作成中）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大阪・夢洲でのＩＲ像が伝わるイラストを作成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altLang="ja-JP" sz="12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092570"/>
                  </a:ext>
                </a:extLst>
              </a:tr>
              <a:tr h="1263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動画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（作成中）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動画の特性を活かし、写真やグラフ・図等のフリップを用いて視覚に訴えかけるものをテーマごとに作成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l"/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l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【</a:t>
                      </a:r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テーマ</a:t>
                      </a:r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　・ＩＲの魅力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　・ＩＲによるビジネスチャンス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　・ギャンブル等依存症対策　等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●当局主催のセミナーや講演機会等での放映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altLang="en-US" sz="12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●府民・市民の目に触れる場所（公共施設）での</a:t>
                      </a:r>
                      <a:endParaRPr lang="en-US" altLang="ja-JP" sz="12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　 放映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8802713"/>
                  </a:ext>
                </a:extLst>
              </a:tr>
            </a:tbl>
          </a:graphicData>
        </a:graphic>
      </p:graphicFrame>
      <p:sp>
        <p:nvSpPr>
          <p:cNvPr id="6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8772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円/楕円 30"/>
          <p:cNvSpPr/>
          <p:nvPr/>
        </p:nvSpPr>
        <p:spPr>
          <a:xfrm>
            <a:off x="9125694" y="8447094"/>
            <a:ext cx="304962" cy="27802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204002" y="91857"/>
            <a:ext cx="8707987" cy="508637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glow" dir="t">
              <a:rot lat="0" lon="0" rev="4800000"/>
            </a:lightRig>
          </a:scene3d>
          <a:sp3d prstMaterial="matte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16055" tIns="58027" rIns="116055" bIns="58027" anchor="ctr"/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誘致に向けた理解促進の取組みについて</a:t>
            </a:r>
          </a:p>
        </p:txBody>
      </p:sp>
      <p:sp>
        <p:nvSpPr>
          <p:cNvPr id="25" name="角丸四角形 24"/>
          <p:cNvSpPr/>
          <p:nvPr/>
        </p:nvSpPr>
        <p:spPr>
          <a:xfrm>
            <a:off x="204001" y="744364"/>
            <a:ext cx="3535486" cy="361105"/>
          </a:xfrm>
          <a:prstGeom prst="round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これまでの取組みにおける課題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354216" y="1446666"/>
            <a:ext cx="8407557" cy="421715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多様な参加者に興味・関心を持っていただけるようセミナーのテーマを工夫したり、府内の大学と連携した双方向性のある取組みや、経済団体等が開催する研修会等の場で情報発信を進めている中で、見えてきた課題は以下のとおり。</a:t>
            </a:r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●セミナーには、ＩＲに関して比較的関心の高い方が参加されていると考えられる。</a:t>
            </a:r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●セミナーの参加者の内訳は、年齢別では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40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代、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50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代が全体の約半数を占めているのに対し、</a:t>
            </a:r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  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20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代の参加はわずか１割弱となっている。</a:t>
            </a:r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●セミナーの集客増に向け、広報としては、府政だよりや大阪市の区広報紙をはじめ、鉄道会社</a:t>
            </a:r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　の沿線情報誌への掲載や、商工会議所等と連携した広報活動など、様々な告知にも努めて</a:t>
            </a:r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　いるが、現時点では、幅広い層に興味・関心を持たれるに至っていない。</a:t>
            </a:r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●府内の大学や経済団体へのアプローチは徐々に行えて</a:t>
            </a:r>
            <a:r>
              <a:rPr lang="ja-JP" altLang="en-US" sz="1600" dirty="0">
                <a:solidFill>
                  <a:schemeClr val="tx1"/>
                </a:solidFill>
              </a:rPr>
              <a:t>いるが、女性へのアプローチが課題と</a:t>
            </a:r>
            <a:endParaRPr lang="en-US" altLang="ja-JP" sz="1600" dirty="0">
              <a:solidFill>
                <a:schemeClr val="tx1"/>
              </a:solidFill>
            </a:endParaRPr>
          </a:p>
          <a:p>
            <a:r>
              <a:rPr lang="ja-JP" altLang="en-US" sz="1600" dirty="0">
                <a:solidFill>
                  <a:schemeClr val="tx1"/>
                </a:solidFill>
              </a:rPr>
              <a:t>　 なっている。</a:t>
            </a:r>
            <a:endParaRPr lang="en-US" altLang="ja-JP" sz="1600" dirty="0">
              <a:solidFill>
                <a:schemeClr val="tx1"/>
              </a:solidFill>
            </a:endParaRPr>
          </a:p>
          <a:p>
            <a:endParaRPr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6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6787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1807</Words>
  <Application>Microsoft Office PowerPoint</Application>
  <PresentationFormat>画面に合わせる (4:3)</PresentationFormat>
  <Paragraphs>219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Meiryo UI</vt:lpstr>
      <vt:lpstr>ＭＳ Ｐゴシック</vt:lpstr>
      <vt:lpstr>游ゴシック</vt:lpstr>
      <vt:lpstr>Arial</vt:lpstr>
      <vt:lpstr>Calibri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2025-07-28T07:15:02Z</dcterms:created>
  <dcterms:modified xsi:type="dcterms:W3CDTF">2025-07-28T07:15:24Z</dcterms:modified>
</cp:coreProperties>
</file>