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84" r:id="rId1"/>
  </p:sldMasterIdLst>
  <p:notesMasterIdLst>
    <p:notesMasterId r:id="rId5"/>
  </p:notesMasterIdLst>
  <p:handoutMasterIdLst>
    <p:handoutMasterId r:id="rId6"/>
  </p:handoutMasterIdLst>
  <p:sldIdLst>
    <p:sldId id="480" r:id="rId2"/>
    <p:sldId id="483" r:id="rId3"/>
    <p:sldId id="482" r:id="rId4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33CC33"/>
    <a:srgbClr val="FF6600"/>
    <a:srgbClr val="FF0066"/>
    <a:srgbClr val="FF9900"/>
    <a:srgbClr val="FFFF99"/>
    <a:srgbClr val="FFFF00"/>
    <a:srgbClr val="00FFFF"/>
    <a:srgbClr val="FFCCFF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544" autoAdjust="0"/>
    <p:restoredTop sz="88689" autoAdjust="0"/>
  </p:normalViewPr>
  <p:slideViewPr>
    <p:cSldViewPr>
      <p:cViewPr varScale="1">
        <p:scale>
          <a:sx n="62" d="100"/>
          <a:sy n="62" d="100"/>
        </p:scale>
        <p:origin x="1252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50375" cy="498966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221" y="0"/>
            <a:ext cx="2950374" cy="498966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r">
              <a:defRPr sz="1200"/>
            </a:lvl1pPr>
          </a:lstStyle>
          <a:p>
            <a:fld id="{1BC125FA-E3ED-4A92-8051-F83999803E77}" type="datetimeFigureOut">
              <a:rPr kumimoji="1" lang="ja-JP" altLang="en-US" smtClean="0"/>
              <a:t>2025/7/28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440372"/>
            <a:ext cx="2950375" cy="498966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221" y="9440372"/>
            <a:ext cx="2950374" cy="498966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r">
              <a:defRPr sz="1200"/>
            </a:lvl1pPr>
          </a:lstStyle>
          <a:p>
            <a:fld id="{B5C46E38-60B7-4CE9-825E-E13CA1801D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89248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3" y="1"/>
            <a:ext cx="2949786" cy="496967"/>
          </a:xfrm>
          <a:prstGeom prst="rect">
            <a:avLst/>
          </a:prstGeom>
        </p:spPr>
        <p:txBody>
          <a:bodyPr vert="horz" lIns="93182" tIns="46591" rIns="93182" bIns="46591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41" y="1"/>
            <a:ext cx="2949786" cy="496967"/>
          </a:xfrm>
          <a:prstGeom prst="rect">
            <a:avLst/>
          </a:prstGeom>
        </p:spPr>
        <p:txBody>
          <a:bodyPr vert="horz" lIns="93182" tIns="46591" rIns="93182" bIns="46591" rtlCol="0"/>
          <a:lstStyle>
            <a:lvl1pPr algn="r">
              <a:defRPr sz="1200"/>
            </a:lvl1pPr>
          </a:lstStyle>
          <a:p>
            <a:fld id="{D5A21C45-B727-4435-9AC4-1E8AB20BB473}" type="datetimeFigureOut">
              <a:rPr kumimoji="1" lang="ja-JP" altLang="en-US" smtClean="0"/>
              <a:t>2025/7/28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6887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82" tIns="46591" rIns="93182" bIns="46591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21188"/>
            <a:ext cx="5445760" cy="4472702"/>
          </a:xfrm>
          <a:prstGeom prst="rect">
            <a:avLst/>
          </a:prstGeom>
        </p:spPr>
        <p:txBody>
          <a:bodyPr vert="horz" lIns="93182" tIns="46591" rIns="93182" bIns="46591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3" y="9440646"/>
            <a:ext cx="2949786" cy="496967"/>
          </a:xfrm>
          <a:prstGeom prst="rect">
            <a:avLst/>
          </a:prstGeom>
        </p:spPr>
        <p:txBody>
          <a:bodyPr vert="horz" lIns="93182" tIns="46591" rIns="93182" bIns="46591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41" y="9440646"/>
            <a:ext cx="2949786" cy="496967"/>
          </a:xfrm>
          <a:prstGeom prst="rect">
            <a:avLst/>
          </a:prstGeom>
        </p:spPr>
        <p:txBody>
          <a:bodyPr vert="horz" lIns="93182" tIns="46591" rIns="93182" bIns="46591" rtlCol="0" anchor="b"/>
          <a:lstStyle>
            <a:lvl1pPr algn="r">
              <a:defRPr sz="1200"/>
            </a:lvl1pPr>
          </a:lstStyle>
          <a:p>
            <a:fld id="{C87FEAE8-49FA-4C6F-8B83-2549C32EEE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13193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68875" cy="372745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9B08F4-7FF6-477B-A703-F4CF992AFED1}" type="slidenum">
              <a:rPr lang="ja-JP" altLang="en-US" smtClean="0">
                <a:solidFill>
                  <a:prstClr val="black"/>
                </a:solidFill>
              </a:rPr>
              <a:pPr/>
              <a:t>1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28698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0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1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2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3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5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5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C483E-EC88-48A6-932C-5D8E1C2AF13E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2025/7/28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06528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5B011-1BB3-4A12-AEE8-DAE240ABCE5E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2025/7/28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7794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8F597-B2D6-4FD5-B52E-A0310EDE8388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2025/7/28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0060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201BC-E6A8-455A-8D39-C703B3D21C21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2025/7/28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60474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07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14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2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29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3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4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51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5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DBD5B-8F05-487C-B5AB-B9D46B8DC60E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2025/7/28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3018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1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C642A-3282-48B8-B229-A948C386572E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2025/7/28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4459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73" indent="0">
              <a:buNone/>
              <a:defRPr sz="2000" b="1"/>
            </a:lvl2pPr>
            <a:lvl3pPr marL="914146" indent="0">
              <a:buNone/>
              <a:defRPr sz="1800" b="1"/>
            </a:lvl3pPr>
            <a:lvl4pPr marL="1371220" indent="0">
              <a:buNone/>
              <a:defRPr sz="1600" b="1"/>
            </a:lvl4pPr>
            <a:lvl5pPr marL="1828292" indent="0">
              <a:buNone/>
              <a:defRPr sz="1600" b="1"/>
            </a:lvl5pPr>
            <a:lvl6pPr marL="2285366" indent="0">
              <a:buNone/>
              <a:defRPr sz="1600" b="1"/>
            </a:lvl6pPr>
            <a:lvl7pPr marL="2742440" indent="0">
              <a:buNone/>
              <a:defRPr sz="1600" b="1"/>
            </a:lvl7pPr>
            <a:lvl8pPr marL="3199512" indent="0">
              <a:buNone/>
              <a:defRPr sz="1600" b="1"/>
            </a:lvl8pPr>
            <a:lvl9pPr marL="3656586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73" indent="0">
              <a:buNone/>
              <a:defRPr sz="2000" b="1"/>
            </a:lvl2pPr>
            <a:lvl3pPr marL="914146" indent="0">
              <a:buNone/>
              <a:defRPr sz="1800" b="1"/>
            </a:lvl3pPr>
            <a:lvl4pPr marL="1371220" indent="0">
              <a:buNone/>
              <a:defRPr sz="1600" b="1"/>
            </a:lvl4pPr>
            <a:lvl5pPr marL="1828292" indent="0">
              <a:buNone/>
              <a:defRPr sz="1600" b="1"/>
            </a:lvl5pPr>
            <a:lvl6pPr marL="2285366" indent="0">
              <a:buNone/>
              <a:defRPr sz="1600" b="1"/>
            </a:lvl6pPr>
            <a:lvl7pPr marL="2742440" indent="0">
              <a:buNone/>
              <a:defRPr sz="1600" b="1"/>
            </a:lvl7pPr>
            <a:lvl8pPr marL="3199512" indent="0">
              <a:buNone/>
              <a:defRPr sz="1600" b="1"/>
            </a:lvl8pPr>
            <a:lvl9pPr marL="3656586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6E99-3230-4EB9-AE10-A2196F0379E2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2025/7/28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0162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E5DE9-B3C1-4AC5-BEC6-888DA07BD97F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2025/7/28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9995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5BBA4-542A-4063-B589-EF06CB4198DE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2025/7/28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8997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073" indent="0">
              <a:buNone/>
              <a:defRPr sz="1200"/>
            </a:lvl2pPr>
            <a:lvl3pPr marL="914146" indent="0">
              <a:buNone/>
              <a:defRPr sz="1000"/>
            </a:lvl3pPr>
            <a:lvl4pPr marL="1371220" indent="0">
              <a:buNone/>
              <a:defRPr sz="900"/>
            </a:lvl4pPr>
            <a:lvl5pPr marL="1828292" indent="0">
              <a:buNone/>
              <a:defRPr sz="900"/>
            </a:lvl5pPr>
            <a:lvl6pPr marL="2285366" indent="0">
              <a:buNone/>
              <a:defRPr sz="900"/>
            </a:lvl6pPr>
            <a:lvl7pPr marL="2742440" indent="0">
              <a:buNone/>
              <a:defRPr sz="900"/>
            </a:lvl7pPr>
            <a:lvl8pPr marL="3199512" indent="0">
              <a:buNone/>
              <a:defRPr sz="900"/>
            </a:lvl8pPr>
            <a:lvl9pPr marL="3656586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18C26-FBCC-4E84-ADF6-EA63B0062E23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2025/7/28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8114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073" indent="0">
              <a:buNone/>
              <a:defRPr sz="2800"/>
            </a:lvl2pPr>
            <a:lvl3pPr marL="914146" indent="0">
              <a:buNone/>
              <a:defRPr sz="2400"/>
            </a:lvl3pPr>
            <a:lvl4pPr marL="1371220" indent="0">
              <a:buNone/>
              <a:defRPr sz="2000"/>
            </a:lvl4pPr>
            <a:lvl5pPr marL="1828292" indent="0">
              <a:buNone/>
              <a:defRPr sz="2000"/>
            </a:lvl5pPr>
            <a:lvl6pPr marL="2285366" indent="0">
              <a:buNone/>
              <a:defRPr sz="2000"/>
            </a:lvl6pPr>
            <a:lvl7pPr marL="2742440" indent="0">
              <a:buNone/>
              <a:defRPr sz="2000"/>
            </a:lvl7pPr>
            <a:lvl8pPr marL="3199512" indent="0">
              <a:buNone/>
              <a:defRPr sz="2000"/>
            </a:lvl8pPr>
            <a:lvl9pPr marL="3656586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073" indent="0">
              <a:buNone/>
              <a:defRPr sz="1200"/>
            </a:lvl2pPr>
            <a:lvl3pPr marL="914146" indent="0">
              <a:buNone/>
              <a:defRPr sz="1000"/>
            </a:lvl3pPr>
            <a:lvl4pPr marL="1371220" indent="0">
              <a:buNone/>
              <a:defRPr sz="900"/>
            </a:lvl4pPr>
            <a:lvl5pPr marL="1828292" indent="0">
              <a:buNone/>
              <a:defRPr sz="900"/>
            </a:lvl5pPr>
            <a:lvl6pPr marL="2285366" indent="0">
              <a:buNone/>
              <a:defRPr sz="900"/>
            </a:lvl6pPr>
            <a:lvl7pPr marL="2742440" indent="0">
              <a:buNone/>
              <a:defRPr sz="900"/>
            </a:lvl7pPr>
            <a:lvl8pPr marL="3199512" indent="0">
              <a:buNone/>
              <a:defRPr sz="900"/>
            </a:lvl8pPr>
            <a:lvl9pPr marL="3656586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12424-8120-4991-9C1F-49C4B0EF277F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2025/7/28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1869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14" tIns="45708" rIns="91414" bIns="45708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14" tIns="45708" rIns="91414" bIns="45708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14" tIns="45708" rIns="91414" bIns="4570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146"/>
            <a:fld id="{3A49F455-1648-40A3-8D9A-966A88B0BD75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2025/7/28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14" tIns="45708" rIns="91414" bIns="4570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146"/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1" y="6356352"/>
            <a:ext cx="2133600" cy="365125"/>
          </a:xfrm>
          <a:prstGeom prst="rect">
            <a:avLst/>
          </a:prstGeom>
        </p:spPr>
        <p:txBody>
          <a:bodyPr vert="horz" lIns="91414" tIns="45708" rIns="91414" bIns="45708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146"/>
            <a:fld id="{D2D8002D-B5B0-4BAC-B1F6-782DDCCE6D9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defTabSz="914146"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8344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ctr" defTabSz="914146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05" indent="-342805" algn="l" defTabSz="914146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744" indent="-285670" algn="l" defTabSz="914146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684" indent="-228538" algn="l" defTabSz="914146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756" indent="-228538" algn="l" defTabSz="914146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830" indent="-228538" algn="l" defTabSz="914146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903" indent="-228538" algn="l" defTabSz="914146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0976" indent="-228538" algn="l" defTabSz="914146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050" indent="-228538" algn="l" defTabSz="914146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122" indent="-228538" algn="l" defTabSz="914146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14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73" algn="l" defTabSz="91414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46" algn="l" defTabSz="91414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220" algn="l" defTabSz="91414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292" algn="l" defTabSz="91414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366" algn="l" defTabSz="91414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440" algn="l" defTabSz="91414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512" algn="l" defTabSz="91414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586" algn="l" defTabSz="91414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0" y="0"/>
            <a:ext cx="9144000" cy="6926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4" tIns="45708" rIns="91414" bIns="45708" rtlCol="0" anchor="ctr"/>
          <a:lstStyle/>
          <a:p>
            <a:pPr algn="ctr" defTabSz="914146"/>
            <a:r>
              <a:rPr lang="ja-JP" altLang="en-US" sz="2800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国の動向等について　①</a:t>
            </a:r>
          </a:p>
        </p:txBody>
      </p:sp>
      <p:sp>
        <p:nvSpPr>
          <p:cNvPr id="5" name="コンテンツ プレースホルダー 1"/>
          <p:cNvSpPr txBox="1">
            <a:spLocks/>
          </p:cNvSpPr>
          <p:nvPr/>
        </p:nvSpPr>
        <p:spPr>
          <a:xfrm>
            <a:off x="302839" y="1410436"/>
            <a:ext cx="8517633" cy="2597108"/>
          </a:xfrm>
          <a:prstGeom prst="rect">
            <a:avLst/>
          </a:prstGeom>
        </p:spPr>
        <p:txBody>
          <a:bodyPr vert="horz" lIns="91414" tIns="45708" rIns="91414" bIns="45708" rtlCol="0">
            <a:noAutofit/>
          </a:bodyPr>
          <a:lstStyle>
            <a:lvl1pPr marL="342805" indent="-342805" algn="l" defTabSz="91414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744" indent="-285670" algn="l" defTabSz="914146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684" indent="-228538" algn="l" defTabSz="91414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756" indent="-228538" algn="l" defTabSz="914146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6830" indent="-228538" algn="l" defTabSz="914146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3903" indent="-228538" algn="l" defTabSz="91414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76" indent="-228538" algn="l" defTabSz="91414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050" indent="-228538" algn="l" defTabSz="91414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122" indent="-228538" algn="l" defTabSz="91414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2016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12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15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	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ＩＲ推進法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（特定複合観光施設区域の整備の推進に関する法律）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の成立 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indent="0">
              <a:buNone/>
            </a:pP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2017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年３月～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	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ＩＲ推進本部設置　・　ＩＲ推進会議開催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indent="0">
              <a:buNone/>
            </a:pPr>
            <a:endParaRPr lang="en-US" altLang="ja-JP" sz="1200" b="1" u="sng" dirty="0">
              <a:solidFill>
                <a:schemeClr val="accent6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2017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年７月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31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	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ＩＲ推進会議　取りまとめ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indent="0">
              <a:buNone/>
            </a:pP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2017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年８月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		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上記取りまとめに係るパブリックコメントの実施、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indent="0">
              <a:buNone/>
            </a:pP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			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全国９ブロックにおいて説明・公聴会の開催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indent="0">
              <a:buNone/>
            </a:pP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indent="0">
              <a:buNone/>
            </a:pP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" name="コンテンツ プレースホルダー 1"/>
          <p:cNvSpPr txBox="1">
            <a:spLocks/>
          </p:cNvSpPr>
          <p:nvPr/>
        </p:nvSpPr>
        <p:spPr>
          <a:xfrm>
            <a:off x="65313" y="806608"/>
            <a:ext cx="8229600" cy="534160"/>
          </a:xfrm>
          <a:prstGeom prst="rect">
            <a:avLst/>
          </a:prstGeom>
        </p:spPr>
        <p:txBody>
          <a:bodyPr vert="horz" lIns="91414" tIns="45708" rIns="91414" bIns="45708" rtlCol="0">
            <a:normAutofit/>
          </a:bodyPr>
          <a:lstStyle>
            <a:lvl1pPr marL="342805" indent="-342805" algn="l" defTabSz="91414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744" indent="-285670" algn="l" defTabSz="914146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684" indent="-228538" algn="l" defTabSz="91414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756" indent="-228538" algn="l" defTabSz="914146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6830" indent="-228538" algn="l" defTabSz="914146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3903" indent="-228538" algn="l" defTabSz="91414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76" indent="-228538" algn="l" defTabSz="91414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050" indent="-228538" algn="l" defTabSz="91414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122" indent="-228538" algn="l" defTabSz="91414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■国の法案の動向</a:t>
            </a:r>
            <a:endParaRPr lang="en-US" altLang="ja-JP" sz="2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2" name="下矢印 11"/>
          <p:cNvSpPr/>
          <p:nvPr/>
        </p:nvSpPr>
        <p:spPr>
          <a:xfrm>
            <a:off x="3203848" y="4007544"/>
            <a:ext cx="476519" cy="398244"/>
          </a:xfrm>
          <a:prstGeom prst="downArrow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1436816" y="4461842"/>
            <a:ext cx="509106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必要な法制上の措置（ＩＲ実施法）</a:t>
            </a:r>
            <a:endParaRPr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5" name="テキスト ボックス 1"/>
          <p:cNvSpPr txBox="1"/>
          <p:nvPr/>
        </p:nvSpPr>
        <p:spPr>
          <a:xfrm>
            <a:off x="7731631" y="76068"/>
            <a:ext cx="1313585" cy="540559"/>
          </a:xfrm>
          <a:prstGeom prst="rect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sz="2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資料</a:t>
            </a:r>
            <a:r>
              <a:rPr lang="ja-JP" altLang="en-US" sz="2400" kern="1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１</a:t>
            </a:r>
            <a:endParaRPr lang="ja-JP" sz="2400" kern="1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6" name="コンテンツ プレースホルダー 1"/>
          <p:cNvSpPr txBox="1">
            <a:spLocks/>
          </p:cNvSpPr>
          <p:nvPr/>
        </p:nvSpPr>
        <p:spPr>
          <a:xfrm>
            <a:off x="302839" y="5805264"/>
            <a:ext cx="8517633" cy="1052736"/>
          </a:xfrm>
          <a:prstGeom prst="rect">
            <a:avLst/>
          </a:prstGeom>
        </p:spPr>
        <p:txBody>
          <a:bodyPr vert="horz" lIns="91414" tIns="45708" rIns="91414" bIns="45708" rtlCol="0">
            <a:noAutofit/>
          </a:bodyPr>
          <a:lstStyle>
            <a:lvl1pPr marL="342805" indent="-342805" algn="l" defTabSz="91414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744" indent="-285670" algn="l" defTabSz="914146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684" indent="-228538" algn="l" defTabSz="91414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756" indent="-228538" algn="l" defTabSz="914146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6830" indent="-228538" algn="l" defTabSz="914146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3903" indent="-228538" algn="l" defTabSz="91414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76" indent="-228538" algn="l" defTabSz="91414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050" indent="-228538" algn="l" defTabSz="91414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122" indent="-228538" algn="l" defTabSz="91414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8288" indent="-268288">
              <a:buNone/>
            </a:pP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○ギャンブル等依存症対策に関する基本法案については、先の特別国会（平成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29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11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月１日～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12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月９日）において各党議員から法律案が国会に提出され、継続審議となっている。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indent="0">
              <a:buNone/>
            </a:pP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8" name="グループ化 7"/>
          <p:cNvGrpSpPr/>
          <p:nvPr/>
        </p:nvGrpSpPr>
        <p:grpSpPr>
          <a:xfrm>
            <a:off x="2627784" y="4860086"/>
            <a:ext cx="4370985" cy="733761"/>
            <a:chOff x="3923928" y="4372966"/>
            <a:chExt cx="4370985" cy="738664"/>
          </a:xfrm>
        </p:grpSpPr>
        <p:sp>
          <p:nvSpPr>
            <p:cNvPr id="3" name="正方形/長方形 2"/>
            <p:cNvSpPr/>
            <p:nvPr/>
          </p:nvSpPr>
          <p:spPr>
            <a:xfrm>
              <a:off x="3982348" y="4372966"/>
              <a:ext cx="4312565" cy="7386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14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IR</a:t>
              </a:r>
              <a:r>
                <a:rPr lang="ja-JP" altLang="en-US" sz="14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推進法第５条</a:t>
              </a:r>
              <a:endPara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marL="174625"/>
              <a:r>
                <a:rPr lang="ja-JP" altLang="en-US" sz="14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必要となる法制上の措置については、この法律の施行後一年以内を目途として講じなければならない</a:t>
              </a:r>
            </a:p>
          </p:txBody>
        </p:sp>
        <p:sp>
          <p:nvSpPr>
            <p:cNvPr id="17" name="大かっこ 16"/>
            <p:cNvSpPr/>
            <p:nvPr/>
          </p:nvSpPr>
          <p:spPr>
            <a:xfrm>
              <a:off x="3923928" y="4410610"/>
              <a:ext cx="4370985" cy="643116"/>
            </a:xfrm>
            <a:prstGeom prst="bracketPair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4" name="スライド番号プレースホルダ 9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fld id="{671BADF9-35EE-4D89-9FD0-F1B6E837E97C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681949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テキスト ボックス 17"/>
          <p:cNvSpPr txBox="1"/>
          <p:nvPr/>
        </p:nvSpPr>
        <p:spPr>
          <a:xfrm>
            <a:off x="467544" y="1508690"/>
            <a:ext cx="8352928" cy="11282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166154" rIns="166154" rtlCol="0" anchor="ctr">
            <a:noAutofit/>
          </a:bodyPr>
          <a:lstStyle/>
          <a:p>
            <a:pPr>
              <a:lnSpc>
                <a:spcPts val="2031"/>
              </a:lnSpc>
            </a:pPr>
            <a:r>
              <a:rPr lang="ja-JP" altLang="en-US" sz="1477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　これまで、大阪府・大阪市では、</a:t>
            </a:r>
            <a:r>
              <a:rPr lang="ja-JP" altLang="ja-JP" sz="1477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ＩＲ</a:t>
            </a:r>
            <a:r>
              <a:rPr lang="ja-JP" altLang="en-US" sz="1477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の早期開業が実現できるよう、国に対して法整備や基本方針の提示</a:t>
            </a:r>
            <a:endParaRPr lang="en-US" altLang="ja-JP" sz="1477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2031"/>
              </a:lnSpc>
            </a:pPr>
            <a:r>
              <a:rPr lang="ja-JP" altLang="en-US" sz="1477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などの手続きを早急に進めていただくよう働きかけてきたところ</a:t>
            </a:r>
            <a:endParaRPr lang="en-US" altLang="ja-JP" sz="1477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2031"/>
              </a:lnSpc>
            </a:pPr>
            <a:r>
              <a:rPr lang="ja-JP" altLang="en-US" sz="1477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　激化する</a:t>
            </a:r>
            <a:r>
              <a:rPr lang="ja-JP" altLang="ja-JP" sz="1477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国際競争</a:t>
            </a:r>
            <a:r>
              <a:rPr lang="ja-JP" altLang="en-US" sz="1477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を勝ち抜き、「</a:t>
            </a:r>
            <a:r>
              <a:rPr lang="ja-JP" altLang="ja-JP" sz="1477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観光先進国</a:t>
            </a:r>
            <a:r>
              <a:rPr lang="ja-JP" altLang="en-US" sz="1477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」日本</a:t>
            </a:r>
            <a:r>
              <a:rPr lang="ja-JP" altLang="ja-JP" sz="1477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を実現するため</a:t>
            </a:r>
            <a:r>
              <a:rPr lang="ja-JP" altLang="en-US" sz="1477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には</a:t>
            </a:r>
            <a:r>
              <a:rPr lang="ja-JP" altLang="ja-JP" sz="1477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</a:t>
            </a:r>
            <a:r>
              <a:rPr lang="ja-JP" altLang="en-US" sz="1477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早期のＩＲ開業が必要</a:t>
            </a:r>
            <a:endParaRPr lang="en-US" altLang="ja-JP" sz="1477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aphicFrame>
        <p:nvGraphicFramePr>
          <p:cNvPr id="5" name="コンテンツ プレースホルダー 3"/>
          <p:cNvGraphicFramePr>
            <a:graphicFrameLocks/>
          </p:cNvGraphicFramePr>
          <p:nvPr/>
        </p:nvGraphicFramePr>
        <p:xfrm>
          <a:off x="881322" y="4275328"/>
          <a:ext cx="7654846" cy="2060308"/>
        </p:xfrm>
        <a:graphic>
          <a:graphicData uri="http://schemas.openxmlformats.org/drawingml/2006/table">
            <a:tbl>
              <a:tblPr/>
              <a:tblGrid>
                <a:gridCol w="7156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477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07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49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4856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65846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国　名</a:t>
                      </a:r>
                    </a:p>
                  </a:txBody>
                  <a:tcPr marL="7022" marR="7022" marT="70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施設名</a:t>
                      </a:r>
                    </a:p>
                  </a:txBody>
                  <a:tcPr marL="7022" marR="7022" marT="70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開業年</a:t>
                      </a:r>
                    </a:p>
                  </a:txBody>
                  <a:tcPr marL="7022" marR="7022" marT="70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展示面積</a:t>
                      </a:r>
                    </a:p>
                  </a:txBody>
                  <a:tcPr marL="7022" marR="7022" marT="70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備考</a:t>
                      </a:r>
                    </a:p>
                  </a:txBody>
                  <a:tcPr marL="7022" marR="7022" marT="70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9077">
                <a:tc rowSpan="3">
                  <a:txBody>
                    <a:bodyPr/>
                    <a:lstStyle/>
                    <a:p>
                      <a:pPr marL="0" marR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韓　国</a:t>
                      </a:r>
                    </a:p>
                  </a:txBody>
                  <a:tcPr marL="7022" marR="7022" marT="7022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蚕室展示コンベンションセンター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022" marR="7022" marT="7022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2025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</a:t>
                      </a:r>
                    </a:p>
                  </a:txBody>
                  <a:tcPr marL="7022" marR="7022" marT="7022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tabLst/>
                      </a:pP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100,000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㎡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022" marR="7022" marT="7022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新　設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022" marR="7022" marT="7022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9077">
                <a:tc vMerge="1">
                  <a:txBody>
                    <a:bodyPr/>
                    <a:lstStyle/>
                    <a:p>
                      <a:endParaRPr kumimoji="1" lang="ja-JP" altLang="en-US" b="1" dirty="0"/>
                    </a:p>
                  </a:txBody>
                  <a:tcPr marL="7607" marR="7607" marT="7607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現代自動車ｸﾞﾛｰﾊﾞﾙﾋﾞｼﾞﾈｽｾﾝﾀｰ</a:t>
                      </a:r>
                      <a:endParaRPr lang="zh-TW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022" marR="7022" marT="7022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2021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</a:t>
                      </a:r>
                    </a:p>
                  </a:txBody>
                  <a:tcPr marL="7022" marR="7022" marT="7022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50,000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㎡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022" marR="7022" marT="7022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新　設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022" marR="7022" marT="7022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9077">
                <a:tc vMerge="1"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607" marR="7607" marT="7607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水原展示コンベンションセンター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022" marR="7022" marT="7022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2019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</a:t>
                      </a:r>
                    </a:p>
                  </a:txBody>
                  <a:tcPr marL="7022" marR="7022" marT="7022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4,600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㎡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022" marR="7022" marT="7022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新　設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022" marR="7022" marT="7022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9077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台　湾</a:t>
                      </a:r>
                    </a:p>
                  </a:txBody>
                  <a:tcPr marL="7022" marR="7022" marT="7022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大台南市コンベンションセンター</a:t>
                      </a:r>
                      <a:endParaRPr lang="zh-TW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022" marR="7022" marT="7022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2020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</a:t>
                      </a:r>
                    </a:p>
                  </a:txBody>
                  <a:tcPr marL="7022" marR="7022" marT="7022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約</a:t>
                      </a: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10,000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㎡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022" marR="7022" marT="7022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新　設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022" marR="7022" marT="7022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907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中　国</a:t>
                      </a:r>
                    </a:p>
                  </a:txBody>
                  <a:tcPr marL="7022" marR="7022" marT="7022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深圳国際展示場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022" marR="7022" marT="7022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2018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</a:t>
                      </a:r>
                    </a:p>
                  </a:txBody>
                  <a:tcPr marL="7022" marR="7022" marT="7022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500,000㎡</a:t>
                      </a:r>
                    </a:p>
                  </a:txBody>
                  <a:tcPr marL="7022" marR="7022" marT="7022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新　設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022" marR="7022" marT="7022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9077">
                <a:tc vMerge="1"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607" marR="7607" marT="7607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天津国際展示場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022" marR="7022" marT="7022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022" marR="7022" marT="7022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400,000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㎡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022" marR="7022" marT="7022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</a:t>
                      </a: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2016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　</a:t>
                      </a: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Ⅰ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期　</a:t>
                      </a: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20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万㎡　開業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022" marR="7022" marT="7022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" name="テキスト ボックス 5"/>
          <p:cNvSpPr txBox="1"/>
          <p:nvPr/>
        </p:nvSpPr>
        <p:spPr>
          <a:xfrm>
            <a:off x="284470" y="2971155"/>
            <a:ext cx="8870511" cy="796662"/>
          </a:xfrm>
          <a:prstGeom prst="rect">
            <a:avLst/>
          </a:prstGeom>
          <a:noFill/>
          <a:ln>
            <a:noFill/>
          </a:ln>
        </p:spPr>
        <p:txBody>
          <a:bodyPr wrap="square" lIns="166154" rIns="166154" rtlCol="0" anchor="t">
            <a:noAutofit/>
          </a:bodyPr>
          <a:lstStyle/>
          <a:p>
            <a:pPr lvl="0"/>
            <a:r>
              <a:rPr lang="ja-JP" altLang="en-US" sz="1477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＜背景＞　</a:t>
            </a:r>
            <a:endParaRPr lang="en-US" altLang="ja-JP" sz="1477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/>
            <a:r>
              <a:rPr lang="ja-JP" altLang="en-US" sz="1477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・　</a:t>
            </a:r>
            <a:r>
              <a:rPr lang="en-US" altLang="ja-JP" sz="1477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MICE</a:t>
            </a:r>
            <a:r>
              <a:rPr lang="ja-JP" altLang="en-US" sz="1477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施設に関し、近隣諸国では大型施設の新設や既存施設の拡張が進んでおり、ＩＲ開業が遅れることは、</a:t>
            </a:r>
            <a:endParaRPr lang="en-US" altLang="ja-JP" sz="1477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/>
            <a:r>
              <a:rPr lang="ja-JP" altLang="en-US" sz="1477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 我が国の</a:t>
            </a:r>
            <a:r>
              <a:rPr lang="en-US" altLang="ja-JP" sz="1477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MICE</a:t>
            </a:r>
            <a:r>
              <a:rPr lang="ja-JP" altLang="en-US" sz="1477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誘致の国際競争力低下が懸念される</a:t>
            </a:r>
            <a:endParaRPr lang="ja-JP" altLang="ja-JP" sz="1477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583865" y="3942754"/>
            <a:ext cx="4572000" cy="29117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ja-JP" altLang="en-US" sz="1292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○海外における主な</a:t>
            </a:r>
            <a:r>
              <a:rPr lang="en-US" altLang="ja-JP" sz="1292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MICE</a:t>
            </a:r>
            <a:r>
              <a:rPr lang="ja-JP" altLang="en-US" sz="1292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施設の新設・拡張状況</a:t>
            </a:r>
            <a:endParaRPr lang="ja-JP" altLang="en-US" sz="1292" dirty="0"/>
          </a:p>
        </p:txBody>
      </p:sp>
      <p:sp>
        <p:nvSpPr>
          <p:cNvPr id="7" name="正方形/長方形 6"/>
          <p:cNvSpPr/>
          <p:nvPr/>
        </p:nvSpPr>
        <p:spPr>
          <a:xfrm>
            <a:off x="0" y="0"/>
            <a:ext cx="9144000" cy="6926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4" tIns="45708" rIns="91414" bIns="45708" rtlCol="0" anchor="ctr"/>
          <a:lstStyle/>
          <a:p>
            <a:pPr algn="ctr" defTabSz="914146"/>
            <a:r>
              <a:rPr lang="ja-JP" altLang="en-US" sz="2800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国の動向等について　②</a:t>
            </a:r>
          </a:p>
        </p:txBody>
      </p:sp>
      <p:sp>
        <p:nvSpPr>
          <p:cNvPr id="8" name="コンテンツ プレースホルダー 1"/>
          <p:cNvSpPr txBox="1">
            <a:spLocks/>
          </p:cNvSpPr>
          <p:nvPr/>
        </p:nvSpPr>
        <p:spPr>
          <a:xfrm>
            <a:off x="107504" y="933127"/>
            <a:ext cx="8229600" cy="534160"/>
          </a:xfrm>
          <a:prstGeom prst="rect">
            <a:avLst/>
          </a:prstGeom>
        </p:spPr>
        <p:txBody>
          <a:bodyPr vert="horz" lIns="91414" tIns="45708" rIns="91414" bIns="45708" rtlCol="0">
            <a:normAutofit/>
          </a:bodyPr>
          <a:lstStyle>
            <a:lvl1pPr marL="342805" indent="-342805" algn="l" defTabSz="91414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744" indent="-285670" algn="l" defTabSz="914146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684" indent="-228538" algn="l" defTabSz="91414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756" indent="-228538" algn="l" defTabSz="914146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6830" indent="-228538" algn="l" defTabSz="914146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3903" indent="-228538" algn="l" defTabSz="91414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76" indent="-228538" algn="l" defTabSz="91414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050" indent="-228538" algn="l" defTabSz="91414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122" indent="-228538" algn="l" defTabSz="91414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■ＩＲ推進に向けて</a:t>
            </a:r>
            <a:endParaRPr lang="en-US" altLang="ja-JP" sz="2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" name="スライド番号プレースホルダ 9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fld id="{671BADF9-35EE-4D89-9FD0-F1B6E837E97C}" type="slidenum">
              <a:rPr kumimoji="1" lang="ja-JP" altLang="en-US" smtClean="0"/>
              <a:t>2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82100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角丸四角形 66"/>
          <p:cNvSpPr/>
          <p:nvPr/>
        </p:nvSpPr>
        <p:spPr>
          <a:xfrm>
            <a:off x="148651" y="116632"/>
            <a:ext cx="8846697" cy="411474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/>
          <a:scene3d>
            <a:camera prst="orthographicFront"/>
            <a:lightRig rig="glow" dir="t">
              <a:rot lat="0" lon="0" rev="4800000"/>
            </a:lightRig>
          </a:scene3d>
          <a:sp3d prstMaterial="matte"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82886" tIns="41443" rIns="82886" bIns="41443" anchor="ctr"/>
          <a:lstStyle/>
          <a:p>
            <a:pPr defTabSz="914290">
              <a:defRPr/>
            </a:pPr>
            <a:r>
              <a:rPr lang="ja-JP" altLang="en-US" sz="17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大阪府・大阪市の議会における主な質疑</a:t>
            </a:r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0384159"/>
              </p:ext>
            </p:extLst>
          </p:nvPr>
        </p:nvGraphicFramePr>
        <p:xfrm>
          <a:off x="164410" y="620688"/>
          <a:ext cx="8830938" cy="58830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154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4154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3948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質疑概要</a:t>
                      </a:r>
                    </a:p>
                  </a:txBody>
                  <a:tcPr marL="65314" marR="65314" marT="32657" marB="3265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答弁概要</a:t>
                      </a:r>
                    </a:p>
                  </a:txBody>
                  <a:tcPr marL="65314" marR="65314" marT="32657" marB="3265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4897">
                <a:tc>
                  <a:txBody>
                    <a:bodyPr/>
                    <a:lstStyle/>
                    <a:p>
                      <a:pPr marL="0" marR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en-US" altLang="ja-JP" sz="1100" u="non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100" u="non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魅力あふれる</a:t>
                      </a:r>
                      <a:r>
                        <a:rPr kumimoji="1" lang="en-US" altLang="ja-JP" sz="1100" u="non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IR</a:t>
                      </a:r>
                      <a:r>
                        <a:rPr kumimoji="1" lang="ja-JP" altLang="en-US" sz="1100" u="non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の実現</a:t>
                      </a:r>
                      <a:r>
                        <a:rPr kumimoji="1" lang="en-US" altLang="ja-JP" sz="1100" u="non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】</a:t>
                      </a:r>
                    </a:p>
                    <a:p>
                      <a:pPr marL="285750" marR="0" indent="-200025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100" u="non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IR</a:t>
                      </a:r>
                      <a:r>
                        <a:rPr kumimoji="1" lang="ja-JP" altLang="en-US" sz="1100" u="non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の</a:t>
                      </a:r>
                      <a:r>
                        <a:rPr kumimoji="1" lang="ja-JP" altLang="en-US" sz="1100" u="sng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効果を大阪だけにとどめるのではなく</a:t>
                      </a:r>
                      <a:r>
                        <a:rPr kumimoji="1" lang="ja-JP" altLang="en-US" sz="1100" u="non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、</a:t>
                      </a:r>
                      <a:r>
                        <a:rPr kumimoji="1" lang="ja-JP" altLang="en-US" sz="1100" u="sng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周辺の観光資源や観光施設とも連携し、広く関西、西日本まで効果を波及</a:t>
                      </a:r>
                      <a:r>
                        <a:rPr kumimoji="1" lang="ja-JP" altLang="en-US" sz="1100" u="non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させる視点も重要である。</a:t>
                      </a:r>
                      <a:endParaRPr kumimoji="1" lang="en-US" altLang="ja-JP" sz="1100" u="none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285750" marR="0" indent="-200025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100" u="non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さらに、ウェルネスやスポーツなどの観点も取り入れた</a:t>
                      </a:r>
                      <a:r>
                        <a:rPr kumimoji="1" lang="ja-JP" altLang="en-US" sz="1100" u="sng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新たな観光を創出するなど、健康的なイメージの</a:t>
                      </a:r>
                      <a:r>
                        <a:rPr kumimoji="1" lang="en-US" altLang="ja-JP" sz="1100" u="sng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IR</a:t>
                      </a:r>
                      <a:r>
                        <a:rPr kumimoji="1" lang="ja-JP" altLang="en-US" sz="1100" u="sng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を実現</a:t>
                      </a:r>
                      <a:r>
                        <a:rPr kumimoji="1" lang="ja-JP" altLang="en-US" sz="1100" u="non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していくべきとも考える。</a:t>
                      </a:r>
                      <a:endParaRPr kumimoji="1" lang="en-US" altLang="ja-JP" sz="1100" u="none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285750" marR="0" indent="-200025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100" u="non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大阪の</a:t>
                      </a:r>
                      <a:r>
                        <a:rPr kumimoji="1" lang="en-US" altLang="ja-JP" sz="1100" u="non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IR</a:t>
                      </a:r>
                      <a:r>
                        <a:rPr kumimoji="1" lang="ja-JP" altLang="en-US" sz="1100" u="non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に対する考え方を伺いたい。</a:t>
                      </a:r>
                      <a:endParaRPr kumimoji="1" lang="en-US" altLang="ja-JP" sz="1100" u="none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314" marR="65314" marT="32657" marB="326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tint val="40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spcBef>
                          <a:spcPts val="300"/>
                        </a:spcBef>
                        <a:buFont typeface="Arial" panose="020B0604020202020204" pitchFamily="34" charset="0"/>
                        <a:buNone/>
                      </a:pPr>
                      <a:endParaRPr kumimoji="1" lang="en-US" altLang="ja-JP" sz="800" u="none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285750" indent="-200025">
                        <a:lnSpc>
                          <a:spcPct val="100000"/>
                        </a:lnSpc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100" u="non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「大阪</a:t>
                      </a:r>
                      <a:r>
                        <a:rPr kumimoji="1" lang="en-US" altLang="ja-JP" sz="1100" u="non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IR</a:t>
                      </a:r>
                      <a:r>
                        <a:rPr kumimoji="1" lang="ja-JP" altLang="en-US" sz="1100" u="non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基本構想（案）・中間骨子」では、</a:t>
                      </a:r>
                      <a:r>
                        <a:rPr kumimoji="1" lang="ja-JP" altLang="en-US" sz="1100" u="sng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ウェルネスの観点やスポーツ・フードなどをテーマにしたニューツーリズムの創出</a:t>
                      </a:r>
                      <a:r>
                        <a:rPr kumimoji="1" lang="ja-JP" altLang="en-US" sz="1100" u="non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をめざすとともに、</a:t>
                      </a:r>
                      <a:r>
                        <a:rPr kumimoji="1" lang="ja-JP" altLang="en-US" sz="1100" u="sng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大阪・関西・西日本の連携による観光客の送り出し</a:t>
                      </a:r>
                      <a:r>
                        <a:rPr kumimoji="1" lang="ja-JP" altLang="en-US" sz="1100" u="non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により、その</a:t>
                      </a:r>
                      <a:r>
                        <a:rPr kumimoji="1" lang="ja-JP" altLang="en-US" sz="1100" u="sng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効果を広く全国へ波及</a:t>
                      </a:r>
                      <a:r>
                        <a:rPr kumimoji="1" lang="ja-JP" altLang="en-US" sz="1100" u="non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させることとしている。</a:t>
                      </a:r>
                      <a:endParaRPr kumimoji="1" lang="en-US" altLang="ja-JP" sz="1100" u="none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285750" indent="-200025">
                        <a:lnSpc>
                          <a:spcPct val="100000"/>
                        </a:lnSpc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100" u="non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今後、大阪ならではの魅力あふれる、世界最高水準の</a:t>
                      </a:r>
                      <a:r>
                        <a:rPr kumimoji="1" lang="en-US" altLang="ja-JP" sz="1100" u="non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IR</a:t>
                      </a:r>
                      <a:r>
                        <a:rPr kumimoji="1" lang="ja-JP" altLang="en-US" sz="1100" u="non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をめざし、さらなる検討を深めていく。</a:t>
                      </a:r>
                    </a:p>
                  </a:txBody>
                  <a:tcPr marL="65314" marR="65314" marT="32657" marB="326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tint val="40000"/>
                        <a:alpha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77251">
                <a:tc>
                  <a:txBody>
                    <a:bodyPr/>
                    <a:lstStyle/>
                    <a:p>
                      <a:pPr marL="0" marR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en-US" altLang="ja-JP" sz="1100" u="non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【IR</a:t>
                      </a:r>
                      <a:r>
                        <a:rPr kumimoji="1" lang="ja-JP" altLang="en-US" sz="1100" u="non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のプラスの効果と府民・市民理解促進</a:t>
                      </a:r>
                      <a:r>
                        <a:rPr kumimoji="1" lang="en-US" altLang="ja-JP" sz="1100" u="non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】</a:t>
                      </a:r>
                    </a:p>
                    <a:p>
                      <a:pPr marL="285750" marR="0" indent="-200025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100" u="non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IR</a:t>
                      </a:r>
                      <a:r>
                        <a:rPr kumimoji="1" lang="ja-JP" altLang="en-US" sz="1100" u="non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はカジノだけでなく、国際会議場や展示場、エンターテイメント施設などの施設が一体的に整備・運営されるものであり、大きな経済効果が期待でき、観光を基幹産業として育てていくために必要なものであり、</a:t>
                      </a:r>
                      <a:r>
                        <a:rPr kumimoji="1" lang="ja-JP" altLang="en-US" sz="1100" u="sng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大阪のさらなる成長には不可欠</a:t>
                      </a:r>
                      <a:r>
                        <a:rPr kumimoji="1" lang="ja-JP" altLang="en-US" sz="1100" u="non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である。</a:t>
                      </a:r>
                      <a:endParaRPr kumimoji="1" lang="en-US" altLang="ja-JP" sz="1100" u="none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285750" marR="0" indent="-200025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100" u="non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こうした、</a:t>
                      </a:r>
                      <a:r>
                        <a:rPr kumimoji="1" lang="en-US" altLang="ja-JP" sz="1100" u="sng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IR</a:t>
                      </a:r>
                      <a:r>
                        <a:rPr kumimoji="1" lang="ja-JP" altLang="en-US" sz="1100" u="sng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の正しい情報がいまだ十分に浸透していない</a:t>
                      </a:r>
                      <a:r>
                        <a:rPr kumimoji="1" lang="ja-JP" altLang="en-US" sz="1100" u="non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。</a:t>
                      </a:r>
                      <a:endParaRPr kumimoji="1" lang="en-US" altLang="ja-JP" sz="1100" u="none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285750" marR="0" indent="-200025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100" u="non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大阪での</a:t>
                      </a:r>
                      <a:r>
                        <a:rPr kumimoji="1" lang="en-US" altLang="ja-JP" sz="1100" u="non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IR</a:t>
                      </a:r>
                      <a:r>
                        <a:rPr kumimoji="1" lang="ja-JP" altLang="en-US" sz="1100" u="non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実現をめざすためには</a:t>
                      </a:r>
                      <a:r>
                        <a:rPr kumimoji="1" lang="ja-JP" altLang="en-US" sz="1100" u="sng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積極的な情報発信が必要であるが、どのように取組んでいくのか</a:t>
                      </a:r>
                      <a:r>
                        <a:rPr kumimoji="1" lang="ja-JP" altLang="en-US" sz="1100" u="non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。</a:t>
                      </a:r>
                      <a:endParaRPr kumimoji="1" lang="en-US" altLang="ja-JP" sz="1100" u="none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314" marR="65314" marT="32657" marB="326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0000"/>
                        </a:lnSpc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kumimoji="1" lang="en-US" altLang="ja-JP" sz="800" u="none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285750" indent="-200025">
                        <a:lnSpc>
                          <a:spcPct val="100000"/>
                        </a:lnSpc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kumimoji="1" lang="en-US" altLang="ja-JP" sz="1100" u="non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IR</a:t>
                      </a:r>
                      <a:r>
                        <a:rPr kumimoji="1" lang="ja-JP" altLang="en-US" sz="1100" u="non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の誘致にあたっては、</a:t>
                      </a:r>
                      <a:r>
                        <a:rPr kumimoji="1" lang="ja-JP" altLang="en-US" sz="1100" u="sng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府民・市民のコンセンサスを得ることが極めて重要</a:t>
                      </a:r>
                      <a:r>
                        <a:rPr kumimoji="1" lang="ja-JP" altLang="en-US" sz="1100" u="non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であることから、タイムリーに、国の方針を含め、府市の検討状況に応じた正しい内容を、わかりやすく説明する必要があると認識している。</a:t>
                      </a:r>
                      <a:endParaRPr kumimoji="1" lang="en-US" altLang="ja-JP" sz="1100" u="none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285750" indent="-200025">
                        <a:lnSpc>
                          <a:spcPct val="100000"/>
                        </a:lnSpc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100" u="non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そのため、</a:t>
                      </a:r>
                      <a:r>
                        <a:rPr kumimoji="1" lang="en-US" altLang="ja-JP" sz="1100" u="sng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IR</a:t>
                      </a:r>
                      <a:r>
                        <a:rPr kumimoji="1" lang="ja-JP" altLang="en-US" sz="1100" u="sng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がもたらすプラスの効果に加え、不安を払拭するための懸念事項の最小化に向けた対応</a:t>
                      </a:r>
                      <a:r>
                        <a:rPr kumimoji="1" lang="ja-JP" altLang="en-US" sz="1100" u="non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など、府市のめざす</a:t>
                      </a:r>
                      <a:r>
                        <a:rPr kumimoji="1" lang="en-US" altLang="ja-JP" sz="1100" u="non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IR</a:t>
                      </a:r>
                      <a:r>
                        <a:rPr kumimoji="1" lang="ja-JP" altLang="en-US" sz="1100" u="non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について、積極的に情報発信に取り組んでいるところである。</a:t>
                      </a:r>
                      <a:endParaRPr kumimoji="1" lang="en-US" altLang="ja-JP" sz="1100" u="none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285750" indent="-200025">
                        <a:lnSpc>
                          <a:spcPct val="100000"/>
                        </a:lnSpc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100" u="non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今後も、</a:t>
                      </a:r>
                      <a:r>
                        <a:rPr kumimoji="1" lang="ja-JP" altLang="en-US" sz="1100" u="sng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多様な機会を捉え、</a:t>
                      </a:r>
                      <a:r>
                        <a:rPr kumimoji="1" lang="en-US" altLang="ja-JP" sz="1100" u="sng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IR</a:t>
                      </a:r>
                      <a:r>
                        <a:rPr kumimoji="1" lang="ja-JP" altLang="en-US" sz="1100" u="sng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誘致の機運醸成を図っていく</a:t>
                      </a:r>
                      <a:r>
                        <a:rPr kumimoji="1" lang="ja-JP" altLang="en-US" sz="1100" u="non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。</a:t>
                      </a:r>
                    </a:p>
                  </a:txBody>
                  <a:tcPr marL="65314" marR="65314" marT="32657" marB="326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77251">
                <a:tc>
                  <a:txBody>
                    <a:bodyPr/>
                    <a:lstStyle/>
                    <a:p>
                      <a:pPr marL="0" marR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en-US" altLang="ja-JP" sz="1100" u="non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100" u="non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ギャンブル等依存症対策</a:t>
                      </a:r>
                      <a:r>
                        <a:rPr kumimoji="1" lang="en-US" altLang="ja-JP" sz="1100" u="non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】</a:t>
                      </a:r>
                      <a:endParaRPr kumimoji="1" lang="ja-JP" altLang="en-US" sz="1100" u="none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285750" marR="0" lvl="0" indent="-200025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100" u="non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カジノのない現在においても、ギャンブル等依存症に苦しんでいる方がおられ、</a:t>
                      </a:r>
                      <a:r>
                        <a:rPr kumimoji="1" lang="ja-JP" altLang="en-US" sz="1100" u="sng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カジノ施設の設置により、さらに依存症者が増加するのではないかと懸念</a:t>
                      </a:r>
                      <a:r>
                        <a:rPr kumimoji="1" lang="ja-JP" altLang="en-US" sz="1100" u="non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している。</a:t>
                      </a:r>
                      <a:endParaRPr kumimoji="1" lang="en-US" altLang="ja-JP" sz="1100" u="none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285750" marR="0" lvl="0" indent="-200025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100" u="non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IR</a:t>
                      </a:r>
                      <a:r>
                        <a:rPr kumimoji="1" lang="ja-JP" altLang="en-US" sz="1100" u="non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実現をめざすのであれば、</a:t>
                      </a:r>
                      <a:r>
                        <a:rPr kumimoji="1" lang="ja-JP" altLang="en-US" sz="1100" u="sng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まずはギャンブル等依存症対策にしっかりと取り組むべき</a:t>
                      </a:r>
                      <a:r>
                        <a:rPr kumimoji="1" lang="ja-JP" altLang="en-US" sz="1100" u="non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ではないか。</a:t>
                      </a:r>
                      <a:endParaRPr kumimoji="1" lang="en-US" altLang="ja-JP" sz="1100" u="none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314" marR="65314" marT="32657" marB="326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tint val="40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0000"/>
                        </a:lnSpc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kumimoji="1" lang="en-US" altLang="ja-JP" sz="800" u="none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285750" indent="-200025">
                        <a:lnSpc>
                          <a:spcPct val="100000"/>
                        </a:lnSpc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100" u="non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ギャンブル等依存症対策については、依存症対策基本法案等の動向を踏まえつつ、</a:t>
                      </a:r>
                      <a:r>
                        <a:rPr kumimoji="1" lang="ja-JP" altLang="en-US" sz="1100" u="sng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カジノ施設を設置することで、ギャンブル等依存症の増加を招かないようにすることはもとより</a:t>
                      </a:r>
                      <a:r>
                        <a:rPr kumimoji="1" lang="ja-JP" altLang="en-US" sz="1100" u="non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、</a:t>
                      </a:r>
                      <a:r>
                        <a:rPr kumimoji="1" lang="ja-JP" altLang="en-US" sz="1100" u="sng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他のギャンブル・遊技等に起因する依存症を含め</a:t>
                      </a:r>
                      <a:r>
                        <a:rPr kumimoji="1" lang="ja-JP" altLang="en-US" sz="1100" u="non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、府市関係部局等とも連携を図りながら、</a:t>
                      </a:r>
                      <a:r>
                        <a:rPr kumimoji="1" lang="ja-JP" altLang="en-US" sz="1100" u="sng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有効な対策を講じることでギャンブル等依存症を抑制していく</a:t>
                      </a:r>
                      <a:r>
                        <a:rPr kumimoji="1" lang="ja-JP" altLang="en-US" sz="1100" u="non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。</a:t>
                      </a:r>
                      <a:endParaRPr kumimoji="1" lang="en-US" altLang="ja-JP" sz="1100" u="none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314" marR="65314" marT="32657" marB="326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tint val="40000"/>
                        <a:alpha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15589">
                <a:tc>
                  <a:txBody>
                    <a:bodyPr/>
                    <a:lstStyle/>
                    <a:p>
                      <a:pPr marL="0" marR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en-US" altLang="ja-JP" sz="1100" u="non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【IR</a:t>
                      </a:r>
                      <a:r>
                        <a:rPr kumimoji="1" lang="ja-JP" altLang="en-US" sz="1100" u="non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のマイナス</a:t>
                      </a:r>
                      <a:r>
                        <a:rPr kumimoji="1" lang="ja-JP" altLang="en-US" sz="1100" u="none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の効果</a:t>
                      </a:r>
                      <a:r>
                        <a:rPr kumimoji="1" lang="en-US" altLang="ja-JP" sz="1100" u="none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】</a:t>
                      </a:r>
                      <a:endParaRPr kumimoji="1" lang="en-US" altLang="ja-JP" sz="1100" u="none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285750" marR="0" indent="-200025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100" u="non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IR</a:t>
                      </a:r>
                      <a:r>
                        <a:rPr kumimoji="1" lang="ja-JP" altLang="en-US" sz="1100" u="non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の利用者は、圧倒的に日本人観光客や大阪周辺の一般市民がターゲットである。</a:t>
                      </a:r>
                      <a:endParaRPr kumimoji="1" lang="en-US" altLang="ja-JP" sz="1100" u="none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285750" marR="0" indent="-200025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100" u="non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大阪経済にとってプラスになるどころか、</a:t>
                      </a:r>
                      <a:r>
                        <a:rPr kumimoji="1" lang="ja-JP" altLang="en-US" sz="1100" u="sng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周辺地域の消費が減り、マイナスの効果となるため、夢洲への</a:t>
                      </a:r>
                      <a:r>
                        <a:rPr kumimoji="1" lang="en-US" altLang="ja-JP" sz="1100" u="sng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IR</a:t>
                      </a:r>
                      <a:r>
                        <a:rPr kumimoji="1" lang="ja-JP" altLang="en-US" sz="1100" u="sng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誘致は、やめるべき</a:t>
                      </a:r>
                      <a:r>
                        <a:rPr kumimoji="1" lang="ja-JP" altLang="en-US" sz="1100" u="non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ではないか。</a:t>
                      </a:r>
                      <a:endParaRPr kumimoji="1" lang="en-US" altLang="ja-JP" sz="1100" u="none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314" marR="65314" marT="32657" marB="326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0000"/>
                        </a:lnSpc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kumimoji="1" lang="en-US" altLang="ja-JP" sz="800" u="none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285750" indent="-200025">
                        <a:lnSpc>
                          <a:spcPct val="100000"/>
                        </a:lnSpc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100" u="non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夢洲に</a:t>
                      </a:r>
                      <a:r>
                        <a:rPr kumimoji="1" lang="en-US" altLang="ja-JP" sz="1100" u="non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IR</a:t>
                      </a:r>
                      <a:r>
                        <a:rPr kumimoji="1" lang="ja-JP" altLang="en-US" sz="1100" u="non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を核とする国際観光拠点、</a:t>
                      </a:r>
                      <a:r>
                        <a:rPr kumimoji="1" lang="en-US" altLang="ja-JP" sz="1100" u="non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MICE</a:t>
                      </a:r>
                      <a:r>
                        <a:rPr kumimoji="1" lang="ja-JP" altLang="en-US" sz="1100" u="non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拠点が形成されることにより、来訪者や国際会議の開催等の大幅な増加が見込まれるなど、</a:t>
                      </a:r>
                      <a:r>
                        <a:rPr kumimoji="1" lang="en-US" altLang="ja-JP" sz="1100" u="sng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IR</a:t>
                      </a:r>
                      <a:r>
                        <a:rPr kumimoji="1" lang="ja-JP" altLang="en-US" sz="1100" u="sng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は国内外から新たに人、モノ、投資を呼び込むもの</a:t>
                      </a:r>
                      <a:r>
                        <a:rPr kumimoji="1" lang="ja-JP" altLang="en-US" sz="1100" u="non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である。</a:t>
                      </a:r>
                      <a:endParaRPr kumimoji="1" lang="en-US" altLang="ja-JP" sz="1100" u="none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285750" indent="-200025">
                        <a:lnSpc>
                          <a:spcPct val="100000"/>
                        </a:lnSpc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kumimoji="1" lang="en-US" altLang="ja-JP" sz="1100" u="non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IR</a:t>
                      </a:r>
                      <a:r>
                        <a:rPr kumimoji="1" lang="ja-JP" altLang="en-US" sz="1100" u="non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の立地により、非常に</a:t>
                      </a:r>
                      <a:r>
                        <a:rPr kumimoji="1" lang="ja-JP" altLang="en-US" sz="1100" u="sng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大きな経済波及効果等が見込まれ</a:t>
                      </a:r>
                      <a:r>
                        <a:rPr kumimoji="1" lang="ja-JP" altLang="en-US" sz="1100" u="non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、また、</a:t>
                      </a:r>
                      <a:r>
                        <a:rPr kumimoji="1" lang="ja-JP" altLang="en-US" sz="1100" u="sng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財政にも寄与するもの</a:t>
                      </a:r>
                      <a:r>
                        <a:rPr kumimoji="1" lang="ja-JP" altLang="en-US" sz="1100" u="non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で、</a:t>
                      </a:r>
                      <a:r>
                        <a:rPr kumimoji="1" lang="ja-JP" altLang="en-US" sz="1100" u="sng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大阪にとって大きなプラスの効果</a:t>
                      </a:r>
                      <a:r>
                        <a:rPr kumimoji="1" lang="ja-JP" altLang="en-US" sz="1100" u="non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がある。</a:t>
                      </a:r>
                      <a:endParaRPr kumimoji="1" lang="en-US" altLang="ja-JP" sz="1100" u="none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285750" indent="-200025">
                        <a:lnSpc>
                          <a:spcPct val="100000"/>
                        </a:lnSpc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100" u="non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民間活力を活用し</a:t>
                      </a:r>
                      <a:r>
                        <a:rPr kumimoji="1" lang="ja-JP" altLang="en-US" sz="1100" u="sng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プラスの効果を最大限引き出す</a:t>
                      </a:r>
                      <a:r>
                        <a:rPr kumimoji="1" lang="ja-JP" altLang="en-US" sz="1100" u="non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とともに、</a:t>
                      </a:r>
                      <a:r>
                        <a:rPr kumimoji="1" lang="ja-JP" altLang="en-US" sz="1100" u="sng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懸念事項に対しては正面から取り組み、国際競争力の高い世界最高水準の</a:t>
                      </a:r>
                      <a:r>
                        <a:rPr kumimoji="1" lang="en-US" altLang="ja-JP" sz="1100" u="sng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IR</a:t>
                      </a:r>
                      <a:r>
                        <a:rPr kumimoji="1" lang="ja-JP" altLang="en-US" sz="1100" u="sng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の実現に努めていく。</a:t>
                      </a:r>
                      <a:endParaRPr kumimoji="1" lang="en-US" altLang="ja-JP" sz="1100" u="sng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314" marR="65314" marT="32657" marB="326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スライド番号プレースホルダ 9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fld id="{671BADF9-35EE-4D89-9FD0-F1B6E837E97C}" type="slidenum">
              <a:rPr kumimoji="1" lang="ja-JP" altLang="en-US" smtClean="0"/>
              <a:t>3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32514227"/>
      </p:ext>
    </p:extLst>
  </p:cSld>
  <p:clrMapOvr>
    <a:masterClrMapping/>
  </p:clrMapOvr>
</p:sld>
</file>

<file path=ppt/theme/theme1.xml><?xml version="1.0" encoding="utf-8"?>
<a:theme xmlns:a="http://schemas.openxmlformats.org/drawingml/2006/main" name="3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1164</Words>
  <Application>Microsoft Office PowerPoint</Application>
  <PresentationFormat>画面に合わせる (4:3)</PresentationFormat>
  <Paragraphs>89</Paragraphs>
  <Slides>3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8" baseType="lpstr">
      <vt:lpstr>Meiryo UI</vt:lpstr>
      <vt:lpstr>游ゴシック</vt:lpstr>
      <vt:lpstr>Arial</vt:lpstr>
      <vt:lpstr>Calibri</vt:lpstr>
      <vt:lpstr>3_Office テーマ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2025-07-28T06:35:58Z</dcterms:created>
  <dcterms:modified xsi:type="dcterms:W3CDTF">2025-07-28T06:36:24Z</dcterms:modified>
</cp:coreProperties>
</file>