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6E6E6"/>
    <a:srgbClr val="FFFFCC"/>
    <a:srgbClr val="66CCFF"/>
    <a:srgbClr val="CCECFF"/>
    <a:srgbClr val="CCFFCC"/>
    <a:srgbClr val="FFEBFF"/>
    <a:srgbClr val="FFDDFF"/>
    <a:srgbClr val="FFCC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84" autoAdjust="0"/>
  </p:normalViewPr>
  <p:slideViewPr>
    <p:cSldViewPr snapToGrid="0">
      <p:cViewPr varScale="1"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fld id="{961E19C7-9064-4FC0-BAF7-49B4BCE8967D}" type="datetimeFigureOut">
              <a:rPr kumimoji="1" lang="ja-JP" altLang="en-US" smtClean="0"/>
              <a:t>2017/8/15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7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fld id="{DB1734AE-ED2B-40DA-B3A9-6211561D9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77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B9989B71-573A-4B67-8F56-9291CAB673C9}" type="datetimeFigureOut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1405" tIns="45703" rIns="91405" bIns="4570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482F0F5B-F288-45BC-9926-93BF0792489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5497-ABBB-47CC-87B5-736686006812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45AE-E5D0-4C66-A783-8B36E6BB8A4C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95F2-A054-4575-AC90-5089A45DF62E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10C-B2D6-4DC6-9D6D-CC27182DD24C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2992-5119-4EC4-99C8-9AA331384C03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DF71-AD4B-4E39-958E-07A129050D48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EAB4-BF88-42F4-91D6-FF269F2F776F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772C-F13D-43AE-8287-BC597B00DCE2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201-F3AC-4745-91F1-78BEA830CD88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C2C7-20A3-49D8-BF7E-E6402C95D9ED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D4F2-836F-40C6-869E-4F6016D39736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FE1B-7894-447A-82D6-6D02ED66CEFA}" type="datetime1">
              <a:rPr kumimoji="1" lang="ja-JP" altLang="en-US" smtClean="0"/>
              <a:pPr/>
              <a:t>2017/8/15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41100"/>
              </p:ext>
            </p:extLst>
          </p:nvPr>
        </p:nvGraphicFramePr>
        <p:xfrm>
          <a:off x="679987" y="2443579"/>
          <a:ext cx="7686089" cy="2587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023">
                  <a:extLst>
                    <a:ext uri="{9D8B030D-6E8A-4147-A177-3AD203B41FA5}">
                      <a16:colId xmlns="" xmlns:a16="http://schemas.microsoft.com/office/drawing/2014/main" val="1011007844"/>
                    </a:ext>
                  </a:extLst>
                </a:gridCol>
                <a:gridCol w="4057066">
                  <a:extLst>
                    <a:ext uri="{9D8B030D-6E8A-4147-A177-3AD203B41FA5}">
                      <a16:colId xmlns="" xmlns:a16="http://schemas.microsoft.com/office/drawing/2014/main" val="1591774210"/>
                    </a:ext>
                  </a:extLst>
                </a:gridCol>
              </a:tblGrid>
              <a:tr h="121563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本日のセミナーを聴いて、ＩＲについてどの程度理解できましたか。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</a:rPr>
                        <a:t>　　　　　　　　　　　　　　　　　　   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５２．５％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・ある程度理解できた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</a:rPr>
                        <a:t> 　　　　　　　　　　　　　　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３４．５％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・理解できなかった 　　　  　　　　　　　　　　　　　　１．３％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・未回答　　　　　　　　　 　　　　　　　　　　　　　　 １１．７％</a:t>
                      </a:r>
                    </a:p>
                    <a:p>
                      <a:endParaRPr kumimoji="1" lang="ja-JP" altLang="en-US" sz="105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今後もセミナーが企画された場合どのような内容を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聞きたいですか（複数回答）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・大阪がめざすＩＲ像　　　　　　　　　　　　　　　　６１．０％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・ＩＲによる経済効果　　　　　　　　　　　　　　　　 ４３．０％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・懸念事項への対応                                              ２８．７％　　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・海外のＩＲ                                                               ２１．５％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・その他                                                                       ５．１％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3069280"/>
                  </a:ext>
                </a:extLst>
              </a:tr>
              <a:tr h="123398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ＩＲが大阪に立地されたら何を期待しますか（複数回答）</a:t>
                      </a: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・経済の活性化・ビジネスチャンスの増加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７８．５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・文化・芸術の振興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　　　　　　　　　　　　　</a:t>
                      </a:r>
                      <a:r>
                        <a:rPr lang="ja-JP" altLang="en-US" sz="1050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４０．８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・家族や友人と遊びに行ける場所の増加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 ３１．４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％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・働く場所ができること　　　　　　　　　　　　        ２７．８％</a:t>
                      </a: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・日本でカジノを経験できること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</a:rPr>
                        <a:t>                           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１４．３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・特になし                                                                    １．８％　　　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・その他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　　　　　　　　　　　　　　　　　　　　　　　　</a:t>
                      </a:r>
                      <a:r>
                        <a:rPr lang="ja-JP" altLang="en-US" sz="105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</a:rPr>
                        <a:t>３．６</a:t>
                      </a:r>
                      <a:r>
                        <a:rPr lang="ja-JP" altLang="ja-JP" sz="1050" b="0" dirty="0" smtClean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大阪にＩＲができた場合、どのようなことが心配ですか（複数回答）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・交通問題（道路渋滞・地下鉄の混雑）            ４４．４％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ja-JP" alt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 ・観光客の増加に伴うトラブル                           ３８．１％</a:t>
                      </a:r>
                      <a:endParaRPr kumimoji="1" lang="ja-JP" altLang="ja-JP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・ギャンブル依存症患者の増加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</a:t>
                      </a:r>
                      <a:r>
                        <a:rPr kumimoji="1" lang="ja-JP" alt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２６．５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・犯罪の増加                                                  　　</a:t>
                      </a:r>
                      <a:r>
                        <a:rPr kumimoji="1" lang="ja-JP" alt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２３．３％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・青少年への悪影響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</a:t>
                      </a:r>
                      <a:r>
                        <a:rPr kumimoji="1" lang="ja-JP" alt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１８．８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endParaRPr kumimoji="1" lang="ja-JP" altLang="ja-JP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・特になし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　　　　９．０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　　　　　５．８％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872592"/>
                  </a:ext>
                </a:extLst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204002" y="2076142"/>
            <a:ext cx="1866278" cy="300818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アンケート結果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9987" y="5076970"/>
            <a:ext cx="7686091" cy="169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（主なご意見）</a:t>
            </a:r>
            <a:endParaRPr lang="en-US" altLang="ja-JP" sz="1050" dirty="0" smtClean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「ＩＲ＝カジノ」というイメージが強かったので、国際会議場やエンターテイメントなど幅広い分野をさすのだとわかり勉強になった。</a:t>
            </a:r>
            <a:endParaRPr lang="en-US" altLang="ja-JP" sz="1050" dirty="0" smtClean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ＩＲで大阪の経済は活性化すると思われます。日本の文化・精神を発信する場ともなってほしい。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大きなビジネスチャンスが海外ではなく、日本で行えるチャンスがあることに魅力を感じた。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ＩＲについての説明は十分理解できたが、ギャンブル依存に対する話が弱い気がした。依存症対策は心配。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観光客増は経済活性化につながるかもしれないが、マナーが悪い、住んでいるところを外国人に荒らされる、そんな印象もある。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+mn-ea"/>
                <a:cs typeface="Meiryo UI" pitchFamily="50" charset="-128"/>
              </a:rPr>
              <a:t>インフラに関する準備が弱いと感じた。ＩＲ専用の道でも準備しないと集中する車等に対応できない。</a:t>
            </a:r>
            <a:endParaRPr lang="en-US" altLang="ja-JP" sz="1050" dirty="0" smtClean="0">
              <a:latin typeface="+mn-ea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23768" y="2197583"/>
            <a:ext cx="20240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+mj-ea"/>
                <a:ea typeface="+mj-ea"/>
              </a:rPr>
              <a:t>（アンケート回答者：</a:t>
            </a:r>
            <a:r>
              <a:rPr lang="en-US" altLang="ja-JP" sz="1100" dirty="0" smtClean="0">
                <a:latin typeface="+mj-ea"/>
                <a:ea typeface="+mj-ea"/>
              </a:rPr>
              <a:t>223</a:t>
            </a:r>
            <a:r>
              <a:rPr kumimoji="1" lang="ja-JP" altLang="en-US" sz="1100" dirty="0" smtClean="0">
                <a:latin typeface="+mj-ea"/>
                <a:ea typeface="+mj-ea"/>
              </a:rPr>
              <a:t>名）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府民理解セミナー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第１クール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開催結果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42984" y="2103792"/>
            <a:ext cx="5083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kumimoji="1" lang="ja-JP" altLang="en-US" sz="1200" dirty="0" smtClean="0"/>
              <a:t>限られた参加者及び回答者による回答結果であることに留意</a:t>
            </a:r>
            <a:endParaRPr kumimoji="1" lang="ja-JP" altLang="en-US" sz="1200" dirty="0"/>
          </a:p>
        </p:txBody>
      </p:sp>
      <p:sp>
        <p:nvSpPr>
          <p:cNvPr id="11" name="角丸四角形 10"/>
          <p:cNvSpPr/>
          <p:nvPr/>
        </p:nvSpPr>
        <p:spPr>
          <a:xfrm>
            <a:off x="204002" y="676127"/>
            <a:ext cx="1866278" cy="300818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開催概要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9043" y="1052578"/>
            <a:ext cx="7686089" cy="9122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en-US" altLang="ja-JP" sz="1400" dirty="0" smtClean="0">
                <a:latin typeface="+mn-ea"/>
                <a:cs typeface="Meiryo UI" pitchFamily="50" charset="-128"/>
              </a:rPr>
              <a:t>2017</a:t>
            </a:r>
            <a:r>
              <a:rPr lang="ja-JP" altLang="en-US" sz="1400" dirty="0" smtClean="0">
                <a:latin typeface="+mn-ea"/>
                <a:cs typeface="Meiryo UI" pitchFamily="50" charset="-128"/>
              </a:rPr>
              <a:t>年６月から８月にかけ府内で４回開催（大阪市２回・堺市・東大阪市）し、参加者は計</a:t>
            </a:r>
            <a:r>
              <a:rPr lang="en-US" altLang="ja-JP" sz="1400" dirty="0" smtClean="0">
                <a:latin typeface="+mn-ea"/>
                <a:cs typeface="Meiryo UI" pitchFamily="50" charset="-128"/>
              </a:rPr>
              <a:t>285</a:t>
            </a:r>
            <a:r>
              <a:rPr lang="ja-JP" altLang="en-US" sz="1400" dirty="0" smtClean="0">
                <a:latin typeface="+mn-ea"/>
                <a:cs typeface="Meiryo UI" pitchFamily="50" charset="-128"/>
              </a:rPr>
              <a:t>名</a:t>
            </a:r>
            <a:endParaRPr lang="en-US" altLang="ja-JP" sz="1400" dirty="0" smtClean="0">
              <a:latin typeface="+mn-ea"/>
              <a:cs typeface="Meiryo UI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ja-JP" altLang="en-US" sz="1400" dirty="0">
                <a:latin typeface="+mn-ea"/>
                <a:cs typeface="Meiryo UI" pitchFamily="50" charset="-128"/>
              </a:rPr>
              <a:t>「なぜ、</a:t>
            </a:r>
            <a:r>
              <a:rPr lang="en-US" altLang="ja-JP" sz="1400" dirty="0">
                <a:latin typeface="+mn-ea"/>
                <a:cs typeface="Meiryo UI" pitchFamily="50" charset="-128"/>
              </a:rPr>
              <a:t>IR</a:t>
            </a:r>
            <a:r>
              <a:rPr lang="ja-JP" altLang="en-US" sz="1400" dirty="0">
                <a:latin typeface="+mn-ea"/>
                <a:cs typeface="Meiryo UI" pitchFamily="50" charset="-128"/>
              </a:rPr>
              <a:t>が大阪に必要なのか？」（講師：溝畑　宏　ＩＲ推進会議座長</a:t>
            </a:r>
            <a:r>
              <a:rPr lang="ja-JP" altLang="en-US" sz="1400" dirty="0" smtClean="0">
                <a:latin typeface="+mn-ea"/>
                <a:cs typeface="Meiryo UI" pitchFamily="50" charset="-128"/>
              </a:rPr>
              <a:t>）及び「夢</a:t>
            </a:r>
            <a:r>
              <a:rPr lang="ja-JP" altLang="en-US" sz="1400" dirty="0">
                <a:latin typeface="+mn-ea"/>
                <a:cs typeface="Meiryo UI" pitchFamily="50" charset="-128"/>
              </a:rPr>
              <a:t>洲まちづくり構想（案</a:t>
            </a:r>
            <a:r>
              <a:rPr lang="ja-JP" altLang="en-US" sz="1400" dirty="0" smtClean="0">
                <a:latin typeface="+mn-ea"/>
                <a:cs typeface="Meiryo UI" pitchFamily="50" charset="-128"/>
              </a:rPr>
              <a:t>）」（講師：ＩＲ推進局職員）をテーマに</a:t>
            </a:r>
            <a:r>
              <a:rPr lang="ja-JP" altLang="en-US" sz="1400" dirty="0">
                <a:latin typeface="+mn-ea"/>
                <a:cs typeface="Meiryo UI" pitchFamily="50" charset="-128"/>
              </a:rPr>
              <a:t>講演</a:t>
            </a:r>
            <a:endParaRPr lang="en-US" altLang="ja-JP" sz="1400" dirty="0" smtClean="0">
              <a:latin typeface="+mn-ea"/>
              <a:cs typeface="Meiryo UI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7217808" y="132793"/>
            <a:ext cx="1662064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86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13960</TotalTime>
  <Words>303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大阪府</cp:lastModifiedBy>
  <cp:revision>1269</cp:revision>
  <cp:lastPrinted>2017-08-15T04:21:01Z</cp:lastPrinted>
  <dcterms:created xsi:type="dcterms:W3CDTF">2015-04-10T06:10:32Z</dcterms:created>
  <dcterms:modified xsi:type="dcterms:W3CDTF">2017-08-15T04:22:54Z</dcterms:modified>
</cp:coreProperties>
</file>