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4"/>
  </p:notesMasterIdLst>
  <p:sldIdLst>
    <p:sldId id="267" r:id="rId2"/>
    <p:sldId id="266" r:id="rId3"/>
  </p:sldIdLst>
  <p:sldSz cx="12801600" cy="9601200" type="A3"/>
  <p:notesSz cx="6797675" cy="9926638"/>
  <p:defaultTextStyle>
    <a:defPPr>
      <a:defRPr lang="ja-JP"/>
    </a:defPPr>
    <a:lvl1pPr algn="l" defTabSz="1279525" rtl="0" fontAlgn="base">
      <a:spcBef>
        <a:spcPct val="0"/>
      </a:spcBef>
      <a:spcAft>
        <a:spcPct val="0"/>
      </a:spcAft>
      <a:defRPr kumimoji="1" sz="2500" kern="1200">
        <a:solidFill>
          <a:schemeClr val="tx1"/>
        </a:solidFill>
        <a:latin typeface="Arial" charset="0"/>
        <a:ea typeface="ＭＳ Ｐゴシック" charset="-128"/>
        <a:cs typeface="+mn-cs"/>
      </a:defRPr>
    </a:lvl1pPr>
    <a:lvl2pPr marL="639763" indent="-182563" algn="l" defTabSz="1279525" rtl="0" fontAlgn="base">
      <a:spcBef>
        <a:spcPct val="0"/>
      </a:spcBef>
      <a:spcAft>
        <a:spcPct val="0"/>
      </a:spcAft>
      <a:defRPr kumimoji="1" sz="2500" kern="1200">
        <a:solidFill>
          <a:schemeClr val="tx1"/>
        </a:solidFill>
        <a:latin typeface="Arial" charset="0"/>
        <a:ea typeface="ＭＳ Ｐゴシック" charset="-128"/>
        <a:cs typeface="+mn-cs"/>
      </a:defRPr>
    </a:lvl2pPr>
    <a:lvl3pPr marL="1279525" indent="-365125" algn="l" defTabSz="1279525" rtl="0" fontAlgn="base">
      <a:spcBef>
        <a:spcPct val="0"/>
      </a:spcBef>
      <a:spcAft>
        <a:spcPct val="0"/>
      </a:spcAft>
      <a:defRPr kumimoji="1" sz="2500" kern="1200">
        <a:solidFill>
          <a:schemeClr val="tx1"/>
        </a:solidFill>
        <a:latin typeface="Arial" charset="0"/>
        <a:ea typeface="ＭＳ Ｐゴシック" charset="-128"/>
        <a:cs typeface="+mn-cs"/>
      </a:defRPr>
    </a:lvl3pPr>
    <a:lvl4pPr marL="1919288" indent="-547688" algn="l" defTabSz="1279525" rtl="0" fontAlgn="base">
      <a:spcBef>
        <a:spcPct val="0"/>
      </a:spcBef>
      <a:spcAft>
        <a:spcPct val="0"/>
      </a:spcAft>
      <a:defRPr kumimoji="1" sz="2500" kern="1200">
        <a:solidFill>
          <a:schemeClr val="tx1"/>
        </a:solidFill>
        <a:latin typeface="Arial" charset="0"/>
        <a:ea typeface="ＭＳ Ｐゴシック" charset="-128"/>
        <a:cs typeface="+mn-cs"/>
      </a:defRPr>
    </a:lvl4pPr>
    <a:lvl5pPr marL="2559050" indent="-730250" algn="l" defTabSz="1279525" rtl="0" fontAlgn="base">
      <a:spcBef>
        <a:spcPct val="0"/>
      </a:spcBef>
      <a:spcAft>
        <a:spcPct val="0"/>
      </a:spcAft>
      <a:defRPr kumimoji="1" sz="2500" kern="1200">
        <a:solidFill>
          <a:schemeClr val="tx1"/>
        </a:solidFill>
        <a:latin typeface="Arial" charset="0"/>
        <a:ea typeface="ＭＳ Ｐゴシック" charset="-128"/>
        <a:cs typeface="+mn-cs"/>
      </a:defRPr>
    </a:lvl5pPr>
    <a:lvl6pPr marL="2286000" algn="l" defTabSz="914400" rtl="0" eaLnBrk="1" latinLnBrk="0" hangingPunct="1">
      <a:defRPr kumimoji="1" sz="2500" kern="1200">
        <a:solidFill>
          <a:schemeClr val="tx1"/>
        </a:solidFill>
        <a:latin typeface="Arial" charset="0"/>
        <a:ea typeface="ＭＳ Ｐゴシック" charset="-128"/>
        <a:cs typeface="+mn-cs"/>
      </a:defRPr>
    </a:lvl6pPr>
    <a:lvl7pPr marL="2743200" algn="l" defTabSz="914400" rtl="0" eaLnBrk="1" latinLnBrk="0" hangingPunct="1">
      <a:defRPr kumimoji="1" sz="2500" kern="1200">
        <a:solidFill>
          <a:schemeClr val="tx1"/>
        </a:solidFill>
        <a:latin typeface="Arial" charset="0"/>
        <a:ea typeface="ＭＳ Ｐゴシック" charset="-128"/>
        <a:cs typeface="+mn-cs"/>
      </a:defRPr>
    </a:lvl7pPr>
    <a:lvl8pPr marL="3200400" algn="l" defTabSz="914400" rtl="0" eaLnBrk="1" latinLnBrk="0" hangingPunct="1">
      <a:defRPr kumimoji="1" sz="2500" kern="1200">
        <a:solidFill>
          <a:schemeClr val="tx1"/>
        </a:solidFill>
        <a:latin typeface="Arial" charset="0"/>
        <a:ea typeface="ＭＳ Ｐゴシック" charset="-128"/>
        <a:cs typeface="+mn-cs"/>
      </a:defRPr>
    </a:lvl8pPr>
    <a:lvl9pPr marL="3657600" algn="l" defTabSz="914400" rtl="0" eaLnBrk="1" latinLnBrk="0" hangingPunct="1">
      <a:defRPr kumimoji="1" sz="2500"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CCFFCC"/>
    <a:srgbClr val="FF99FF"/>
    <a:srgbClr val="0000CC"/>
    <a:srgbClr val="003366"/>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44" d="100"/>
          <a:sy n="44" d="100"/>
        </p:scale>
        <p:origin x="1304" y="56"/>
      </p:cViewPr>
      <p:guideLst>
        <p:guide orient="horz" pos="3024"/>
        <p:guide pos="4032"/>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1"/>
            <a:ext cx="2945448" cy="496253"/>
          </a:xfrm>
          <a:prstGeom prst="rect">
            <a:avLst/>
          </a:prstGeom>
        </p:spPr>
        <p:txBody>
          <a:bodyPr vert="horz" lIns="91257" tIns="45628" rIns="91257" bIns="45628" rtlCol="0"/>
          <a:lstStyle>
            <a:lvl1pPr algn="l" defTabSz="1277756"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0647" y="1"/>
            <a:ext cx="2945448" cy="496253"/>
          </a:xfrm>
          <a:prstGeom prst="rect">
            <a:avLst/>
          </a:prstGeom>
        </p:spPr>
        <p:txBody>
          <a:bodyPr vert="horz" lIns="91257" tIns="45628" rIns="91257" bIns="45628" rtlCol="0"/>
          <a:lstStyle>
            <a:lvl1pPr algn="r" defTabSz="1277756" fontAlgn="auto">
              <a:spcBef>
                <a:spcPts val="0"/>
              </a:spcBef>
              <a:spcAft>
                <a:spcPts val="0"/>
              </a:spcAft>
              <a:defRPr sz="1200" smtClean="0">
                <a:latin typeface="+mn-lt"/>
                <a:ea typeface="+mn-ea"/>
              </a:defRPr>
            </a:lvl1pPr>
          </a:lstStyle>
          <a:p>
            <a:pPr>
              <a:defRPr/>
            </a:pPr>
            <a:fld id="{E56E58E8-F1FB-456F-879D-873F2AB708DF}" type="datetimeFigureOut">
              <a:rPr lang="ja-JP" altLang="en-US"/>
              <a:pPr>
                <a:defRPr/>
              </a:pPr>
              <a:t>2025/7/28</a:t>
            </a:fld>
            <a:endParaRPr lang="ja-JP" altLang="en-US"/>
          </a:p>
        </p:txBody>
      </p:sp>
      <p:sp>
        <p:nvSpPr>
          <p:cNvPr id="4" name="スライド イメージ プレースホルダー 3"/>
          <p:cNvSpPr>
            <a:spLocks noGrp="1" noRot="1" noChangeAspect="1"/>
          </p:cNvSpPr>
          <p:nvPr>
            <p:ph type="sldImg" idx="2"/>
          </p:nvPr>
        </p:nvSpPr>
        <p:spPr>
          <a:xfrm>
            <a:off x="919163" y="746125"/>
            <a:ext cx="4959350" cy="3719513"/>
          </a:xfrm>
          <a:prstGeom prst="rect">
            <a:avLst/>
          </a:prstGeom>
          <a:noFill/>
          <a:ln w="12700">
            <a:solidFill>
              <a:prstClr val="black"/>
            </a:solidFill>
          </a:ln>
        </p:spPr>
        <p:txBody>
          <a:bodyPr vert="horz" lIns="91257" tIns="45628" rIns="91257" bIns="45628" rtlCol="0" anchor="ctr"/>
          <a:lstStyle/>
          <a:p>
            <a:pPr lvl="0"/>
            <a:endParaRPr lang="ja-JP" altLang="en-US" noProof="0"/>
          </a:p>
        </p:txBody>
      </p:sp>
      <p:sp>
        <p:nvSpPr>
          <p:cNvPr id="5" name="ノート プレースホルダー 4"/>
          <p:cNvSpPr>
            <a:spLocks noGrp="1"/>
          </p:cNvSpPr>
          <p:nvPr>
            <p:ph type="body" sz="quarter" idx="3"/>
          </p:nvPr>
        </p:nvSpPr>
        <p:spPr>
          <a:xfrm>
            <a:off x="680088" y="4715193"/>
            <a:ext cx="5437506" cy="4466274"/>
          </a:xfrm>
          <a:prstGeom prst="rect">
            <a:avLst/>
          </a:prstGeom>
        </p:spPr>
        <p:txBody>
          <a:bodyPr vert="horz" lIns="91257" tIns="45628" rIns="91257" bIns="45628"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p:cNvSpPr>
            <a:spLocks noGrp="1"/>
          </p:cNvSpPr>
          <p:nvPr>
            <p:ph type="ftr" sz="quarter" idx="4"/>
          </p:nvPr>
        </p:nvSpPr>
        <p:spPr>
          <a:xfrm>
            <a:off x="5" y="9428801"/>
            <a:ext cx="2945448" cy="496252"/>
          </a:xfrm>
          <a:prstGeom prst="rect">
            <a:avLst/>
          </a:prstGeom>
        </p:spPr>
        <p:txBody>
          <a:bodyPr vert="horz" lIns="91257" tIns="45628" rIns="91257" bIns="45628" rtlCol="0" anchor="b"/>
          <a:lstStyle>
            <a:lvl1pPr algn="l" defTabSz="1277756"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0647" y="9428801"/>
            <a:ext cx="2945448" cy="496252"/>
          </a:xfrm>
          <a:prstGeom prst="rect">
            <a:avLst/>
          </a:prstGeom>
        </p:spPr>
        <p:txBody>
          <a:bodyPr vert="horz" lIns="91257" tIns="45628" rIns="91257" bIns="45628" rtlCol="0" anchor="b"/>
          <a:lstStyle>
            <a:lvl1pPr algn="r" defTabSz="1277756" fontAlgn="auto">
              <a:spcBef>
                <a:spcPts val="0"/>
              </a:spcBef>
              <a:spcAft>
                <a:spcPts val="0"/>
              </a:spcAft>
              <a:defRPr sz="1200" smtClean="0">
                <a:latin typeface="+mn-lt"/>
                <a:ea typeface="+mn-ea"/>
              </a:defRPr>
            </a:lvl1pPr>
          </a:lstStyle>
          <a:p>
            <a:pPr>
              <a:defRPr/>
            </a:pPr>
            <a:fld id="{12DEC932-E525-45EF-B7D0-A922C06C7B84}" type="slidenum">
              <a:rPr lang="ja-JP" altLang="en-US"/>
              <a:pPr>
                <a:defRPr/>
              </a:pPr>
              <a:t>‹#›</a:t>
            </a:fld>
            <a:endParaRPr lang="ja-JP" altLang="en-US"/>
          </a:p>
        </p:txBody>
      </p:sp>
    </p:spTree>
    <p:extLst>
      <p:ext uri="{BB962C8B-B14F-4D97-AF65-F5344CB8AC3E}">
        <p14:creationId xmlns:p14="http://schemas.microsoft.com/office/powerpoint/2010/main" val="1647841116"/>
      </p:ext>
    </p:extLst>
  </p:cSld>
  <p:clrMap bg1="lt1" tx1="dk1" bg2="lt2" tx2="dk2" accent1="accent1" accent2="accent2" accent3="accent3" accent4="accent4" accent5="accent5" accent6="accent6" hlink="hlink" folHlink="folHlink"/>
  <p:notesStyle>
    <a:lvl1pPr algn="l" defTabSz="1279525" rtl="0" fontAlgn="base">
      <a:spcBef>
        <a:spcPct val="30000"/>
      </a:spcBef>
      <a:spcAft>
        <a:spcPct val="0"/>
      </a:spcAft>
      <a:defRPr kumimoji="1" sz="1700" kern="1200">
        <a:solidFill>
          <a:schemeClr val="tx1"/>
        </a:solidFill>
        <a:latin typeface="+mn-lt"/>
        <a:ea typeface="+mn-ea"/>
        <a:cs typeface="+mn-cs"/>
      </a:defRPr>
    </a:lvl1pPr>
    <a:lvl2pPr marL="639763" algn="l" defTabSz="1279525" rtl="0" fontAlgn="base">
      <a:spcBef>
        <a:spcPct val="30000"/>
      </a:spcBef>
      <a:spcAft>
        <a:spcPct val="0"/>
      </a:spcAft>
      <a:defRPr kumimoji="1" sz="1700" kern="1200">
        <a:solidFill>
          <a:schemeClr val="tx1"/>
        </a:solidFill>
        <a:latin typeface="+mn-lt"/>
        <a:ea typeface="+mn-ea"/>
        <a:cs typeface="+mn-cs"/>
      </a:defRPr>
    </a:lvl2pPr>
    <a:lvl3pPr marL="1279525" algn="l" defTabSz="1279525" rtl="0" fontAlgn="base">
      <a:spcBef>
        <a:spcPct val="30000"/>
      </a:spcBef>
      <a:spcAft>
        <a:spcPct val="0"/>
      </a:spcAft>
      <a:defRPr kumimoji="1" sz="1700" kern="1200">
        <a:solidFill>
          <a:schemeClr val="tx1"/>
        </a:solidFill>
        <a:latin typeface="+mn-lt"/>
        <a:ea typeface="+mn-ea"/>
        <a:cs typeface="+mn-cs"/>
      </a:defRPr>
    </a:lvl3pPr>
    <a:lvl4pPr marL="1919288" algn="l" defTabSz="1279525" rtl="0" fontAlgn="base">
      <a:spcBef>
        <a:spcPct val="30000"/>
      </a:spcBef>
      <a:spcAft>
        <a:spcPct val="0"/>
      </a:spcAft>
      <a:defRPr kumimoji="1" sz="1700" kern="1200">
        <a:solidFill>
          <a:schemeClr val="tx1"/>
        </a:solidFill>
        <a:latin typeface="+mn-lt"/>
        <a:ea typeface="+mn-ea"/>
        <a:cs typeface="+mn-cs"/>
      </a:defRPr>
    </a:lvl4pPr>
    <a:lvl5pPr marL="2559050" algn="l" defTabSz="1279525" rtl="0" fontAlgn="base">
      <a:spcBef>
        <a:spcPct val="30000"/>
      </a:spcBef>
      <a:spcAft>
        <a:spcPct val="0"/>
      </a:spcAft>
      <a:defRPr kumimoji="1" sz="1700" kern="1200">
        <a:solidFill>
          <a:schemeClr val="tx1"/>
        </a:solidFill>
        <a:latin typeface="+mn-lt"/>
        <a:ea typeface="+mn-ea"/>
        <a:cs typeface="+mn-cs"/>
      </a:defRPr>
    </a:lvl5pPr>
    <a:lvl6pPr marL="3200400" algn="l" defTabSz="1280160" rtl="0" eaLnBrk="1" latinLnBrk="0" hangingPunct="1">
      <a:defRPr kumimoji="1" sz="1700" kern="1200">
        <a:solidFill>
          <a:schemeClr val="tx1"/>
        </a:solidFill>
        <a:latin typeface="+mn-lt"/>
        <a:ea typeface="+mn-ea"/>
        <a:cs typeface="+mn-cs"/>
      </a:defRPr>
    </a:lvl6pPr>
    <a:lvl7pPr marL="3840480" algn="l" defTabSz="1280160" rtl="0" eaLnBrk="1" latinLnBrk="0" hangingPunct="1">
      <a:defRPr kumimoji="1" sz="1700" kern="1200">
        <a:solidFill>
          <a:schemeClr val="tx1"/>
        </a:solidFill>
        <a:latin typeface="+mn-lt"/>
        <a:ea typeface="+mn-ea"/>
        <a:cs typeface="+mn-cs"/>
      </a:defRPr>
    </a:lvl7pPr>
    <a:lvl8pPr marL="4480560" algn="l" defTabSz="1280160" rtl="0" eaLnBrk="1" latinLnBrk="0" hangingPunct="1">
      <a:defRPr kumimoji="1" sz="1700" kern="1200">
        <a:solidFill>
          <a:schemeClr val="tx1"/>
        </a:solidFill>
        <a:latin typeface="+mn-lt"/>
        <a:ea typeface="+mn-ea"/>
        <a:cs typeface="+mn-cs"/>
      </a:defRPr>
    </a:lvl8pPr>
    <a:lvl9pPr marL="5120640" algn="l" defTabSz="1280160" rtl="0" eaLnBrk="1" latinLnBrk="0" hangingPunct="1">
      <a:defRPr kumimoji="1" sz="17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fld id="{60AAD6D3-70B5-49E9-A3C3-0825DDB55A11}" type="datetime1">
              <a:rPr lang="ja-JP" altLang="en-US" smtClean="0"/>
              <a:t>2025/7/28</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ECCCF57A-B853-4384-88D0-B082D132C449}"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E5EB60D0-39A9-4C60-8C9D-B259CD7BBF81}" type="datetime1">
              <a:rPr lang="ja-JP" altLang="en-US" smtClean="0"/>
              <a:t>2025/7/28</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9801DB93-212C-4D16-9660-18AE14937F05}"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2994959" y="537845"/>
            <a:ext cx="4031615" cy="11470323"/>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95668" y="537845"/>
            <a:ext cx="11885930" cy="1147032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7795813C-029E-4447-B421-D1B72D7A6B0A}" type="datetime1">
              <a:rPr lang="ja-JP" altLang="en-US" smtClean="0"/>
              <a:t>2025/7/28</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077126E9-73E4-4DC1-B1C7-D4D8206B3E0B}"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6AAC2002-9B26-4FAF-A6CB-512926662315}" type="datetime1">
              <a:rPr lang="ja-JP" altLang="en-US" smtClean="0"/>
              <a:t>2025/7/28</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E7C5C1C3-C332-40EF-AC39-2B9693CCE5FE}" type="slidenum">
              <a:rPr lang="ja-JP" altLang="en-US"/>
              <a:pPr>
                <a:defRPr/>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2B27AC1C-B434-47A7-8385-5A63E12F63E2}" type="datetime1">
              <a:rPr lang="ja-JP" altLang="en-US" smtClean="0"/>
              <a:t>2025/7/28</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EB17DFE0-2963-4EC8-B627-07817F96F088}" type="slidenum">
              <a:rPr lang="ja-JP" altLang="en-US"/>
              <a:pPr>
                <a:defRPr/>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95669" y="3135948"/>
            <a:ext cx="7958772" cy="88722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9067800" y="3135948"/>
            <a:ext cx="7958773" cy="88722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vl1pPr>
          </a:lstStyle>
          <a:p>
            <a:pPr>
              <a:defRPr/>
            </a:pPr>
            <a:fld id="{2261DF98-1B63-4F09-97F9-97EDB9C32758}" type="datetime1">
              <a:rPr lang="ja-JP" altLang="en-US" smtClean="0"/>
              <a:t>2025/7/28</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432A9D84-16B0-4DBA-95EA-90C54DDE5D36}"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0" y="384493"/>
            <a:ext cx="11521440" cy="16002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p:cNvSpPr>
          <p:nvPr>
            <p:ph type="dt" sz="half" idx="10"/>
          </p:nvPr>
        </p:nvSpPr>
        <p:spPr/>
        <p:txBody>
          <a:bodyPr/>
          <a:lstStyle>
            <a:lvl1pPr>
              <a:defRPr/>
            </a:lvl1pPr>
          </a:lstStyle>
          <a:p>
            <a:pPr>
              <a:defRPr/>
            </a:pPr>
            <a:fld id="{CA14E69B-C8F8-4792-B307-8AFEC8779C1C}" type="datetime1">
              <a:rPr lang="ja-JP" altLang="en-US" smtClean="0"/>
              <a:t>2025/7/28</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D41CDCFA-C134-4070-99B1-23A51B9D7DED}"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p:cNvSpPr>
          <p:nvPr>
            <p:ph type="dt" sz="half" idx="10"/>
          </p:nvPr>
        </p:nvSpPr>
        <p:spPr/>
        <p:txBody>
          <a:bodyPr/>
          <a:lstStyle>
            <a:lvl1pPr>
              <a:defRPr/>
            </a:lvl1pPr>
          </a:lstStyle>
          <a:p>
            <a:pPr>
              <a:defRPr/>
            </a:pPr>
            <a:fld id="{37984AD1-56B7-4B14-818B-B7339E1FE138}" type="datetime1">
              <a:rPr lang="ja-JP" altLang="en-US" smtClean="0"/>
              <a:t>2025/7/28</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8B85BC99-4FB4-4772-9876-4F2DEFBB8D44}"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75DF176E-6796-465C-ABE8-0FEB5DC65D1D}" type="datetime1">
              <a:rPr lang="ja-JP" altLang="en-US" smtClean="0"/>
              <a:t>2025/7/28</a:t>
            </a:fld>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pPr>
              <a:defRPr/>
            </a:pPr>
            <a:fld id="{5AFCC529-390D-46BE-92B0-42B9042FC753}"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lang="ja-JP" altLang="en-US"/>
              <a:t>マスター タイトルの書式設定</a:t>
            </a:r>
          </a:p>
        </p:txBody>
      </p:sp>
      <p:sp>
        <p:nvSpPr>
          <p:cNvPr id="3" name="コンテンツ プレースホルダー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41B9C811-7E6E-496A-BC1A-FB18E6CB02C4}" type="datetime1">
              <a:rPr lang="ja-JP" altLang="en-US" smtClean="0"/>
              <a:t>2025/7/28</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9C192503-94CA-4296-BF81-9AF84BCB7CF9}"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lang="ja-JP" altLang="en-US"/>
              <a:t>マスター タイトルの書式設定</a:t>
            </a:r>
          </a:p>
        </p:txBody>
      </p:sp>
      <p:sp>
        <p:nvSpPr>
          <p:cNvPr id="3" name="図プレースホルダー 2"/>
          <p:cNvSpPr>
            <a:spLocks noGrp="1"/>
          </p:cNvSpPr>
          <p:nvPr>
            <p:ph type="pic" idx="1"/>
          </p:nvPr>
        </p:nvSpPr>
        <p:spPr>
          <a:xfrm>
            <a:off x="2509203" y="857885"/>
            <a:ext cx="7680960" cy="5760720"/>
          </a:xfrm>
        </p:spPr>
        <p:txBody>
          <a:bodyPr rtlCol="0">
            <a:normAutofit/>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pPr lvl="0"/>
            <a:endParaRPr lang="ja-JP" altLang="en-US" noProof="0"/>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E813FD0D-DFEE-48C2-97A2-1C8963076CC0}" type="datetime1">
              <a:rPr lang="ja-JP" altLang="en-US" smtClean="0"/>
              <a:t>2025/7/28</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30221530-3D90-4027-B8A6-4E7B32CD0A87}"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639763" y="384175"/>
            <a:ext cx="11522075" cy="1600200"/>
          </a:xfrm>
          <a:prstGeom prst="rect">
            <a:avLst/>
          </a:prstGeom>
          <a:noFill/>
          <a:ln w="9525">
            <a:noFill/>
            <a:miter lim="800000"/>
            <a:headEnd/>
            <a:tailEnd/>
          </a:ln>
        </p:spPr>
        <p:txBody>
          <a:bodyPr vert="horz" wrap="square" lIns="128016" tIns="64008" rIns="128016" bIns="64008"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639763" y="2239963"/>
            <a:ext cx="11522075" cy="6337300"/>
          </a:xfrm>
          <a:prstGeom prst="rect">
            <a:avLst/>
          </a:prstGeom>
          <a:noFill/>
          <a:ln w="9525">
            <a:noFill/>
            <a:miter lim="800000"/>
            <a:headEnd/>
            <a:tailEnd/>
          </a:ln>
        </p:spPr>
        <p:txBody>
          <a:bodyPr vert="horz" wrap="square" lIns="128016" tIns="64008" rIns="128016" bIns="64008"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2"/>
          </p:nvPr>
        </p:nvSpPr>
        <p:spPr>
          <a:xfrm>
            <a:off x="639763" y="8899525"/>
            <a:ext cx="2987675" cy="511175"/>
          </a:xfrm>
          <a:prstGeom prst="rect">
            <a:avLst/>
          </a:prstGeom>
        </p:spPr>
        <p:txBody>
          <a:bodyPr vert="horz" lIns="128016" tIns="64008" rIns="128016" bIns="64008" rtlCol="0" anchor="ctr"/>
          <a:lstStyle>
            <a:lvl1pPr algn="l" defTabSz="1280160" fontAlgn="auto">
              <a:spcBef>
                <a:spcPts val="0"/>
              </a:spcBef>
              <a:spcAft>
                <a:spcPts val="0"/>
              </a:spcAft>
              <a:defRPr sz="1700" smtClean="0">
                <a:solidFill>
                  <a:schemeClr val="tx1">
                    <a:tint val="75000"/>
                  </a:schemeClr>
                </a:solidFill>
                <a:latin typeface="+mn-lt"/>
                <a:ea typeface="+mn-ea"/>
              </a:defRPr>
            </a:lvl1pPr>
          </a:lstStyle>
          <a:p>
            <a:pPr>
              <a:defRPr/>
            </a:pPr>
            <a:fld id="{6D20EE7C-9A91-499E-A299-E3633A2BE748}" type="datetime1">
              <a:rPr lang="ja-JP" altLang="en-US" smtClean="0"/>
              <a:t>2025/7/28</a:t>
            </a:fld>
            <a:endParaRPr lang="ja-JP" altLang="en-US"/>
          </a:p>
        </p:txBody>
      </p:sp>
      <p:sp>
        <p:nvSpPr>
          <p:cNvPr id="5" name="フッター プレースホルダー 4"/>
          <p:cNvSpPr>
            <a:spLocks noGrp="1"/>
          </p:cNvSpPr>
          <p:nvPr>
            <p:ph type="ftr" sz="quarter" idx="3"/>
          </p:nvPr>
        </p:nvSpPr>
        <p:spPr>
          <a:xfrm>
            <a:off x="4373563" y="8899525"/>
            <a:ext cx="4054475" cy="511175"/>
          </a:xfrm>
          <a:prstGeom prst="rect">
            <a:avLst/>
          </a:prstGeom>
        </p:spPr>
        <p:txBody>
          <a:bodyPr vert="horz" lIns="128016" tIns="64008" rIns="128016" bIns="64008" rtlCol="0" anchor="ctr"/>
          <a:lstStyle>
            <a:lvl1pPr algn="ctr" defTabSz="1280160" fontAlgn="auto">
              <a:spcBef>
                <a:spcPts val="0"/>
              </a:spcBef>
              <a:spcAft>
                <a:spcPts val="0"/>
              </a:spcAft>
              <a:defRPr sz="1700">
                <a:solidFill>
                  <a:schemeClr val="tx1">
                    <a:tint val="75000"/>
                  </a:schemeClr>
                </a:solidFill>
                <a:latin typeface="+mn-lt"/>
                <a:ea typeface="+mn-ea"/>
              </a:defRPr>
            </a:lvl1pPr>
          </a:lstStyle>
          <a:p>
            <a:pPr>
              <a:defRPr/>
            </a:pPr>
            <a:endParaRPr lang="ja-JP" altLang="en-US"/>
          </a:p>
        </p:txBody>
      </p:sp>
      <p:sp>
        <p:nvSpPr>
          <p:cNvPr id="6" name="スライド番号プレースホルダー 5"/>
          <p:cNvSpPr>
            <a:spLocks noGrp="1"/>
          </p:cNvSpPr>
          <p:nvPr>
            <p:ph type="sldNum" sz="quarter" idx="4"/>
          </p:nvPr>
        </p:nvSpPr>
        <p:spPr>
          <a:xfrm>
            <a:off x="9174163" y="8899525"/>
            <a:ext cx="2987675" cy="511175"/>
          </a:xfrm>
          <a:prstGeom prst="rect">
            <a:avLst/>
          </a:prstGeom>
        </p:spPr>
        <p:txBody>
          <a:bodyPr vert="horz" lIns="128016" tIns="64008" rIns="128016" bIns="64008" rtlCol="0" anchor="ctr"/>
          <a:lstStyle>
            <a:lvl1pPr algn="r" defTabSz="1280160" fontAlgn="auto">
              <a:spcBef>
                <a:spcPts val="0"/>
              </a:spcBef>
              <a:spcAft>
                <a:spcPts val="0"/>
              </a:spcAft>
              <a:defRPr sz="1700" smtClean="0">
                <a:solidFill>
                  <a:schemeClr val="tx1">
                    <a:tint val="75000"/>
                  </a:schemeClr>
                </a:solidFill>
                <a:latin typeface="+mn-lt"/>
                <a:ea typeface="+mn-ea"/>
              </a:defRPr>
            </a:lvl1pPr>
          </a:lstStyle>
          <a:p>
            <a:pPr>
              <a:defRPr/>
            </a:pPr>
            <a:fld id="{D2A1EF17-624C-46C4-BDE2-94C561A6BB91}"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defTabSz="1279525" rtl="0" fontAlgn="base">
        <a:spcBef>
          <a:spcPct val="0"/>
        </a:spcBef>
        <a:spcAft>
          <a:spcPct val="0"/>
        </a:spcAft>
        <a:defRPr kumimoji="1" sz="6200" kern="1200">
          <a:solidFill>
            <a:schemeClr val="tx1"/>
          </a:solidFill>
          <a:latin typeface="+mj-lt"/>
          <a:ea typeface="+mj-ea"/>
          <a:cs typeface="+mj-cs"/>
        </a:defRPr>
      </a:lvl1pPr>
      <a:lvl2pPr algn="ctr" defTabSz="1279525" rtl="0" fontAlgn="base">
        <a:spcBef>
          <a:spcPct val="0"/>
        </a:spcBef>
        <a:spcAft>
          <a:spcPct val="0"/>
        </a:spcAft>
        <a:defRPr kumimoji="1" sz="6200">
          <a:solidFill>
            <a:schemeClr val="tx1"/>
          </a:solidFill>
          <a:latin typeface="Calibri" pitchFamily="34" charset="0"/>
          <a:ea typeface="ＭＳ Ｐゴシック" charset="-128"/>
        </a:defRPr>
      </a:lvl2pPr>
      <a:lvl3pPr algn="ctr" defTabSz="1279525" rtl="0" fontAlgn="base">
        <a:spcBef>
          <a:spcPct val="0"/>
        </a:spcBef>
        <a:spcAft>
          <a:spcPct val="0"/>
        </a:spcAft>
        <a:defRPr kumimoji="1" sz="6200">
          <a:solidFill>
            <a:schemeClr val="tx1"/>
          </a:solidFill>
          <a:latin typeface="Calibri" pitchFamily="34" charset="0"/>
          <a:ea typeface="ＭＳ Ｐゴシック" charset="-128"/>
        </a:defRPr>
      </a:lvl3pPr>
      <a:lvl4pPr algn="ctr" defTabSz="1279525" rtl="0" fontAlgn="base">
        <a:spcBef>
          <a:spcPct val="0"/>
        </a:spcBef>
        <a:spcAft>
          <a:spcPct val="0"/>
        </a:spcAft>
        <a:defRPr kumimoji="1" sz="6200">
          <a:solidFill>
            <a:schemeClr val="tx1"/>
          </a:solidFill>
          <a:latin typeface="Calibri" pitchFamily="34" charset="0"/>
          <a:ea typeface="ＭＳ Ｐゴシック" charset="-128"/>
        </a:defRPr>
      </a:lvl4pPr>
      <a:lvl5pPr algn="ctr" defTabSz="1279525" rtl="0" fontAlgn="base">
        <a:spcBef>
          <a:spcPct val="0"/>
        </a:spcBef>
        <a:spcAft>
          <a:spcPct val="0"/>
        </a:spcAft>
        <a:defRPr kumimoji="1" sz="6200">
          <a:solidFill>
            <a:schemeClr val="tx1"/>
          </a:solidFill>
          <a:latin typeface="Calibri" pitchFamily="34" charset="0"/>
          <a:ea typeface="ＭＳ Ｐゴシック" charset="-128"/>
        </a:defRPr>
      </a:lvl5pPr>
      <a:lvl6pPr marL="457200" algn="ctr" defTabSz="1279525" rtl="0" fontAlgn="base">
        <a:spcBef>
          <a:spcPct val="0"/>
        </a:spcBef>
        <a:spcAft>
          <a:spcPct val="0"/>
        </a:spcAft>
        <a:defRPr kumimoji="1" sz="6200">
          <a:solidFill>
            <a:schemeClr val="tx1"/>
          </a:solidFill>
          <a:latin typeface="Calibri" pitchFamily="34" charset="0"/>
          <a:ea typeface="ＭＳ Ｐゴシック" charset="-128"/>
        </a:defRPr>
      </a:lvl6pPr>
      <a:lvl7pPr marL="914400" algn="ctr" defTabSz="1279525" rtl="0" fontAlgn="base">
        <a:spcBef>
          <a:spcPct val="0"/>
        </a:spcBef>
        <a:spcAft>
          <a:spcPct val="0"/>
        </a:spcAft>
        <a:defRPr kumimoji="1" sz="6200">
          <a:solidFill>
            <a:schemeClr val="tx1"/>
          </a:solidFill>
          <a:latin typeface="Calibri" pitchFamily="34" charset="0"/>
          <a:ea typeface="ＭＳ Ｐゴシック" charset="-128"/>
        </a:defRPr>
      </a:lvl7pPr>
      <a:lvl8pPr marL="1371600" algn="ctr" defTabSz="1279525" rtl="0" fontAlgn="base">
        <a:spcBef>
          <a:spcPct val="0"/>
        </a:spcBef>
        <a:spcAft>
          <a:spcPct val="0"/>
        </a:spcAft>
        <a:defRPr kumimoji="1" sz="6200">
          <a:solidFill>
            <a:schemeClr val="tx1"/>
          </a:solidFill>
          <a:latin typeface="Calibri" pitchFamily="34" charset="0"/>
          <a:ea typeface="ＭＳ Ｐゴシック" charset="-128"/>
        </a:defRPr>
      </a:lvl8pPr>
      <a:lvl9pPr marL="1828800" algn="ctr" defTabSz="1279525" rtl="0" fontAlgn="base">
        <a:spcBef>
          <a:spcPct val="0"/>
        </a:spcBef>
        <a:spcAft>
          <a:spcPct val="0"/>
        </a:spcAft>
        <a:defRPr kumimoji="1" sz="6200">
          <a:solidFill>
            <a:schemeClr val="tx1"/>
          </a:solidFill>
          <a:latin typeface="Calibri" pitchFamily="34" charset="0"/>
          <a:ea typeface="ＭＳ Ｐゴシック" charset="-128"/>
        </a:defRPr>
      </a:lvl9pPr>
    </p:titleStyle>
    <p:bodyStyle>
      <a:lvl1pPr marL="479425" indent="-479425" algn="l" defTabSz="1279525" rtl="0" fontAlgn="base">
        <a:spcBef>
          <a:spcPct val="20000"/>
        </a:spcBef>
        <a:spcAft>
          <a:spcPct val="0"/>
        </a:spcAft>
        <a:buFont typeface="Arial" charset="0"/>
        <a:buChar char="•"/>
        <a:defRPr kumimoji="1" sz="4500" kern="1200">
          <a:solidFill>
            <a:schemeClr val="tx1"/>
          </a:solidFill>
          <a:latin typeface="+mn-lt"/>
          <a:ea typeface="+mn-ea"/>
          <a:cs typeface="+mn-cs"/>
        </a:defRPr>
      </a:lvl1pPr>
      <a:lvl2pPr marL="1039813" indent="-400050" algn="l" defTabSz="1279525" rtl="0" fontAlgn="base">
        <a:spcBef>
          <a:spcPct val="20000"/>
        </a:spcBef>
        <a:spcAft>
          <a:spcPct val="0"/>
        </a:spcAft>
        <a:buFont typeface="Arial" charset="0"/>
        <a:buChar char="–"/>
        <a:defRPr kumimoji="1" sz="3900" kern="1200">
          <a:solidFill>
            <a:schemeClr val="tx1"/>
          </a:solidFill>
          <a:latin typeface="+mn-lt"/>
          <a:ea typeface="+mn-ea"/>
          <a:cs typeface="+mn-cs"/>
        </a:defRPr>
      </a:lvl2pPr>
      <a:lvl3pPr marL="1600200" indent="-319088" algn="l" defTabSz="1279525" rtl="0" fontAlgn="base">
        <a:spcBef>
          <a:spcPct val="20000"/>
        </a:spcBef>
        <a:spcAft>
          <a:spcPct val="0"/>
        </a:spcAft>
        <a:buFont typeface="Arial" charset="0"/>
        <a:buChar char="•"/>
        <a:defRPr kumimoji="1" sz="3400" kern="1200">
          <a:solidFill>
            <a:schemeClr val="tx1"/>
          </a:solidFill>
          <a:latin typeface="+mn-lt"/>
          <a:ea typeface="+mn-ea"/>
          <a:cs typeface="+mn-cs"/>
        </a:defRPr>
      </a:lvl3pPr>
      <a:lvl4pPr marL="2239963" indent="-319088" algn="l" defTabSz="1279525" rtl="0" fontAlgn="base">
        <a:spcBef>
          <a:spcPct val="20000"/>
        </a:spcBef>
        <a:spcAft>
          <a:spcPct val="0"/>
        </a:spcAft>
        <a:buFont typeface="Arial" charset="0"/>
        <a:buChar char="–"/>
        <a:defRPr kumimoji="1" sz="2800" kern="1200">
          <a:solidFill>
            <a:schemeClr val="tx1"/>
          </a:solidFill>
          <a:latin typeface="+mn-lt"/>
          <a:ea typeface="+mn-ea"/>
          <a:cs typeface="+mn-cs"/>
        </a:defRPr>
      </a:lvl4pPr>
      <a:lvl5pPr marL="2879725" indent="-319088" algn="l" defTabSz="1279525" rtl="0" fontAlgn="base">
        <a:spcBef>
          <a:spcPct val="20000"/>
        </a:spcBef>
        <a:spcAft>
          <a:spcPct val="0"/>
        </a:spcAft>
        <a:buFont typeface="Arial"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132182" y="1813347"/>
            <a:ext cx="4090449" cy="510027"/>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1280160" fontAlgn="auto">
              <a:spcBef>
                <a:spcPts val="0"/>
              </a:spcBef>
              <a:spcAft>
                <a:spcPts val="0"/>
              </a:spcAft>
              <a:defRPr/>
            </a:pP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＜検討事項にかかる主な意見①＞</a:t>
            </a:r>
          </a:p>
        </p:txBody>
      </p:sp>
      <p:sp>
        <p:nvSpPr>
          <p:cNvPr id="67" name="角丸四角形 66"/>
          <p:cNvSpPr/>
          <p:nvPr/>
        </p:nvSpPr>
        <p:spPr>
          <a:xfrm>
            <a:off x="208112" y="534219"/>
            <a:ext cx="12385376" cy="576064"/>
          </a:xfrm>
          <a:prstGeom prst="roundRect">
            <a:avLst/>
          </a:prstGeom>
          <a:solidFill>
            <a:schemeClr val="accent2"/>
          </a:solidFill>
          <a:ln>
            <a:noFill/>
          </a:ln>
          <a:effectLst/>
          <a:scene3d>
            <a:camera prst="orthographicFront"/>
            <a:lightRig rig="glow" dir="t">
              <a:rot lat="0" lon="0" rev="4800000"/>
            </a:lightRig>
          </a:scene3d>
          <a:sp3d prstMaterial="matte"/>
        </p:spPr>
        <p:style>
          <a:lnRef idx="2">
            <a:schemeClr val="dk1">
              <a:shade val="50000"/>
            </a:schemeClr>
          </a:lnRef>
          <a:fillRef idx="1">
            <a:schemeClr val="dk1"/>
          </a:fillRef>
          <a:effectRef idx="0">
            <a:schemeClr val="dk1"/>
          </a:effectRef>
          <a:fontRef idx="minor">
            <a:schemeClr val="lt1"/>
          </a:fontRef>
        </p:style>
        <p:txBody>
          <a:bodyPr lIns="116055" tIns="58027" rIns="116055" bIns="58027" anchor="ctr"/>
          <a:lstStyle/>
          <a:p>
            <a:pPr defTabSz="1280160" fontAlgn="auto">
              <a:spcBef>
                <a:spcPts val="0"/>
              </a:spcBef>
              <a:spcAft>
                <a:spcPts val="0"/>
              </a:spcAft>
              <a:defRPr/>
            </a:pPr>
            <a:r>
              <a:rPr lang="ja-JP" altLang="en-US" sz="2400" b="1" dirty="0">
                <a:solidFill>
                  <a:srgbClr val="FFFFFF"/>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第４回ＩＲ推進会議　概要</a:t>
            </a:r>
          </a:p>
        </p:txBody>
      </p:sp>
      <p:graphicFrame>
        <p:nvGraphicFramePr>
          <p:cNvPr id="6" name="表 5"/>
          <p:cNvGraphicFramePr>
            <a:graphicFrameLocks noGrp="1"/>
          </p:cNvGraphicFramePr>
          <p:nvPr>
            <p:extLst>
              <p:ext uri="{D42A27DB-BD31-4B8C-83A1-F6EECF244321}">
                <p14:modId xmlns:p14="http://schemas.microsoft.com/office/powerpoint/2010/main" val="657104885"/>
              </p:ext>
            </p:extLst>
          </p:nvPr>
        </p:nvGraphicFramePr>
        <p:xfrm>
          <a:off x="219549" y="2323374"/>
          <a:ext cx="12270760" cy="6908437"/>
        </p:xfrm>
        <a:graphic>
          <a:graphicData uri="http://schemas.openxmlformats.org/drawingml/2006/table">
            <a:tbl>
              <a:tblPr firstRow="1" bandRow="1">
                <a:tableStyleId>{5C22544A-7EE6-4342-B048-85BDC9FD1C3A}</a:tableStyleId>
              </a:tblPr>
              <a:tblGrid>
                <a:gridCol w="1103640">
                  <a:extLst>
                    <a:ext uri="{9D8B030D-6E8A-4147-A177-3AD203B41FA5}">
                      <a16:colId xmlns:a16="http://schemas.microsoft.com/office/drawing/2014/main" val="20000"/>
                    </a:ext>
                  </a:extLst>
                </a:gridCol>
                <a:gridCol w="11167120">
                  <a:extLst>
                    <a:ext uri="{9D8B030D-6E8A-4147-A177-3AD203B41FA5}">
                      <a16:colId xmlns:a16="http://schemas.microsoft.com/office/drawing/2014/main" val="20002"/>
                    </a:ext>
                  </a:extLst>
                </a:gridCol>
              </a:tblGrid>
              <a:tr h="317013">
                <a:tc>
                  <a:txBody>
                    <a:bodyPr/>
                    <a:lstStyle/>
                    <a:p>
                      <a:pPr algn="ct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テーマ</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主な意見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1066800">
                <a:tc>
                  <a:txBody>
                    <a:bodyPr/>
                    <a:lstStyle/>
                    <a:p>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◆大阪府市</a:t>
                      </a:r>
                      <a:endParaRPr kumimoji="1"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　 関係部署</a:t>
                      </a:r>
                      <a:endParaRPr kumimoji="1"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　 との意見</a:t>
                      </a:r>
                      <a:endParaRPr kumimoji="1"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　 交換</a:t>
                      </a:r>
                      <a:endParaRPr kumimoji="1" lang="en-US" altLang="ja-JP" sz="16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marR="0" indent="-285750" algn="l" defTabSz="128016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の中のエンターテイメント施設を検討する際には、</a:t>
                      </a:r>
                      <a:r>
                        <a:rPr kumimoji="1" lang="ja-JP" altLang="en-US" sz="1400" u="sng" dirty="0">
                          <a:latin typeface="Meiryo UI" panose="020B0604030504040204" pitchFamily="50" charset="-128"/>
                          <a:ea typeface="Meiryo UI" panose="020B0604030504040204" pitchFamily="50" charset="-128"/>
                          <a:cs typeface="Meiryo UI" panose="020B0604030504040204" pitchFamily="50" charset="-128"/>
                        </a:rPr>
                        <a:t>普段から関連事業に携わっている部署と一緒になって、現状や課題を把握</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したうえで、構想に盛り込んでいくべき</a:t>
                      </a:r>
                      <a:endPar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endParaRPr>
                    </a:p>
                    <a:p>
                      <a:pPr marL="285750" marR="0" indent="-285750" algn="l" defTabSz="128016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夢洲は水運と密接に関わる可能性があるため、</a:t>
                      </a:r>
                      <a:r>
                        <a:rPr kumimoji="1" lang="ja-JP" altLang="en-US" sz="1400" u="sng" dirty="0">
                          <a:latin typeface="Meiryo UI" panose="020B0604030504040204" pitchFamily="50" charset="-128"/>
                          <a:ea typeface="Meiryo UI" panose="020B0604030504040204" pitchFamily="50" charset="-128"/>
                          <a:cs typeface="Meiryo UI" panose="020B0604030504040204" pitchFamily="50" charset="-128"/>
                        </a:rPr>
                        <a:t>既存の水都大阪の取り組みとも連携</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して検討すべき</a:t>
                      </a:r>
                      <a:endPar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endParaRPr>
                    </a:p>
                    <a:p>
                      <a:pPr marL="285750" marR="0" indent="-285750" algn="l" defTabSz="128016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rPr>
                        <a:t>MICE</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については</a:t>
                      </a:r>
                      <a:r>
                        <a:rPr kumimoji="1" lang="ja-JP" altLang="en-US" sz="1400" u="sng" dirty="0">
                          <a:latin typeface="Meiryo UI" panose="020B0604030504040204" pitchFamily="50" charset="-128"/>
                          <a:ea typeface="Meiryo UI" panose="020B0604030504040204" pitchFamily="50" charset="-128"/>
                          <a:cs typeface="Meiryo UI" panose="020B0604030504040204" pitchFamily="50" charset="-128"/>
                        </a:rPr>
                        <a:t>、大阪国際会議場やインテックス大阪等の既存施設とのすみ分け</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など、各論をしっかりと議論したうえで、</a:t>
                      </a:r>
                      <a:r>
                        <a:rPr kumimoji="1" lang="ja-JP" altLang="en-US" sz="1400" u="sng" dirty="0">
                          <a:latin typeface="Meiryo UI" panose="020B0604030504040204" pitchFamily="50" charset="-128"/>
                          <a:ea typeface="Meiryo UI" panose="020B0604030504040204" pitchFamily="50" charset="-128"/>
                          <a:cs typeface="Meiryo UI" panose="020B0604030504040204" pitchFamily="50" charset="-128"/>
                        </a:rPr>
                        <a:t>展示と会議がセットとなった世界第一級のオールインワン型</a:t>
                      </a:r>
                      <a:r>
                        <a:rPr kumimoji="1" lang="en-US" altLang="ja-JP" sz="1400" u="sng" dirty="0">
                          <a:latin typeface="Meiryo UI" panose="020B0604030504040204" pitchFamily="50" charset="-128"/>
                          <a:ea typeface="Meiryo UI" panose="020B0604030504040204" pitchFamily="50" charset="-128"/>
                          <a:cs typeface="Meiryo UI" panose="020B0604030504040204" pitchFamily="50" charset="-128"/>
                        </a:rPr>
                        <a:t>MICE</a:t>
                      </a:r>
                      <a:r>
                        <a:rPr kumimoji="1" lang="ja-JP" altLang="en-US" sz="1400" u="sng" dirty="0">
                          <a:latin typeface="Meiryo UI" panose="020B0604030504040204" pitchFamily="50" charset="-128"/>
                          <a:ea typeface="Meiryo UI" panose="020B0604030504040204" pitchFamily="50" charset="-128"/>
                          <a:cs typeface="Meiryo UI" panose="020B0604030504040204" pitchFamily="50" charset="-128"/>
                        </a:rPr>
                        <a:t>拠点の形成</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など、総論につなげていって欲しい</a:t>
                      </a:r>
                      <a:endPar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endParaRPr>
                    </a:p>
                    <a:p>
                      <a:pPr marL="285750" marR="0" indent="-285750" algn="l" defTabSz="128016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400" u="sng" dirty="0">
                          <a:latin typeface="Meiryo UI" panose="020B0604030504040204" pitchFamily="50" charset="-128"/>
                          <a:ea typeface="Meiryo UI" panose="020B0604030504040204" pitchFamily="50" charset="-128"/>
                          <a:cs typeface="Meiryo UI" panose="020B0604030504040204" pitchFamily="50" charset="-128"/>
                        </a:rPr>
                        <a:t>大阪の特性の一つである中小企業が活躍</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できるような機会の創出を配慮して欲しい</a:t>
                      </a:r>
                      <a:endPar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endParaRPr>
                    </a:p>
                    <a:p>
                      <a:pPr marL="285750" marR="0" indent="-285750" algn="l" defTabSz="128016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カジノの収益については、地方の文化や観光、教育、地域のまちづくりに一定還元されるような仕組み作りを国に要望してもらいたい</a:t>
                      </a:r>
                      <a:endPar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endParaRPr>
                    </a:p>
                    <a:p>
                      <a:pPr marL="285750" marR="0" indent="-285750" algn="l" defTabSz="1280160" rtl="0" eaLnBrk="1" fontAlgn="auto" latinLnBrk="0" hangingPunct="1">
                        <a:lnSpc>
                          <a:spcPct val="100000"/>
                        </a:lnSpc>
                        <a:spcBef>
                          <a:spcPts val="600"/>
                        </a:spcBef>
                        <a:spcAft>
                          <a:spcPts val="0"/>
                        </a:spcAft>
                        <a:buClrTx/>
                        <a:buSzTx/>
                        <a:buFont typeface="Arial" panose="020B0604020202020204" pitchFamily="34" charset="0"/>
                        <a:buChar char="•"/>
                        <a:tabLst/>
                        <a:defRPr/>
                      </a:pPr>
                      <a:endPar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1635397">
                <a:tc>
                  <a:txBody>
                    <a:bodyPr/>
                    <a:lstStyle/>
                    <a:p>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◆国の動向</a:t>
                      </a:r>
                      <a:endParaRPr kumimoji="1"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　 について</a:t>
                      </a:r>
                      <a:endParaRPr kumimoji="1" lang="en-US" altLang="ja-JP" sz="16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lnSpc>
                          <a:spcPct val="100000"/>
                        </a:lnSpc>
                        <a:spcBef>
                          <a:spcPts val="600"/>
                        </a:spcBef>
                        <a:buFont typeface="Arial" panose="020B0604020202020204" pitchFamily="34" charset="0"/>
                        <a:buChar char="•"/>
                      </a:pP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主務大臣の認定や認可等の後でも、国の方で恣意的に事業者の取消しができるような文言が国の会議で示されたので、</a:t>
                      </a:r>
                      <a:r>
                        <a:rPr kumimoji="1" lang="ja-JP" altLang="en-US" sz="1400" u="sng" dirty="0">
                          <a:latin typeface="Meiryo UI" panose="020B0604030504040204" pitchFamily="50" charset="-128"/>
                          <a:ea typeface="Meiryo UI" panose="020B0604030504040204" pitchFamily="50" charset="-128"/>
                          <a:cs typeface="Meiryo UI" panose="020B0604030504040204" pitchFamily="50" charset="-128"/>
                        </a:rPr>
                        <a:t>具体的にどのような場合に国が関与してくるのか</a:t>
                      </a: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、地方として確認をしていくべき</a:t>
                      </a:r>
                      <a:endParaRPr kumimoji="1"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marL="285750" indent="-285750">
                        <a:lnSpc>
                          <a:spcPct val="100000"/>
                        </a:lnSpc>
                        <a:spcBef>
                          <a:spcPts val="600"/>
                        </a:spcBef>
                        <a:buFont typeface="Arial" panose="020B0604020202020204" pitchFamily="34" charset="0"/>
                        <a:buChar char="•"/>
                      </a:pP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納付金の率については、単純に海外の水準だけを勘案するのではなく、</a:t>
                      </a:r>
                      <a:r>
                        <a:rPr kumimoji="1" lang="ja-JP" altLang="en-US" sz="1400" u="sng" dirty="0">
                          <a:latin typeface="Meiryo UI" panose="020B0604030504040204" pitchFamily="50" charset="-128"/>
                          <a:ea typeface="Meiryo UI" panose="020B0604030504040204" pitchFamily="50" charset="-128"/>
                          <a:cs typeface="Meiryo UI" panose="020B0604030504040204" pitchFamily="50" charset="-128"/>
                        </a:rPr>
                        <a:t>日本の高い法人税との関係などを総合的に検討</a:t>
                      </a: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し、事業者が</a:t>
                      </a:r>
                      <a:r>
                        <a:rPr kumimoji="1" lang="en-US" altLang="ja-JP" sz="1400" dirty="0">
                          <a:latin typeface="Meiryo UI" panose="020B0604030504040204" pitchFamily="50" charset="-128"/>
                          <a:ea typeface="Meiryo UI" panose="020B0604030504040204" pitchFamily="50" charset="-128"/>
                          <a:cs typeface="Meiryo UI" panose="020B0604030504040204" pitchFamily="50" charset="-128"/>
                        </a:rPr>
                        <a:t>MICE</a:t>
                      </a: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の整備などにも財源を回せるよう、適切な水準とすべき</a:t>
                      </a:r>
                      <a:endParaRPr kumimoji="1"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marL="285750" indent="-285750">
                        <a:lnSpc>
                          <a:spcPct val="100000"/>
                        </a:lnSpc>
                        <a:spcBef>
                          <a:spcPts val="600"/>
                        </a:spcBef>
                        <a:buFont typeface="Arial" panose="020B0604020202020204" pitchFamily="34" charset="0"/>
                        <a:buChar char="•"/>
                      </a:pP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いわゆるジャンケットによる海外富裕層の誘客や入場料の議論の前提として、</a:t>
                      </a:r>
                      <a:r>
                        <a:rPr kumimoji="1" lang="en-US" altLang="ja-JP" sz="1400" u="sng"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400" u="sng" dirty="0">
                          <a:latin typeface="Meiryo UI" panose="020B0604030504040204" pitchFamily="50" charset="-128"/>
                          <a:ea typeface="Meiryo UI" panose="020B0604030504040204" pitchFamily="50" charset="-128"/>
                          <a:cs typeface="Meiryo UI" panose="020B0604030504040204" pitchFamily="50" charset="-128"/>
                        </a:rPr>
                        <a:t>の客層のターゲットをどこに置くのかをまずは議論</a:t>
                      </a: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していく必要がある</a:t>
                      </a:r>
                      <a:endParaRPr kumimoji="1"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marL="285750" indent="-285750">
                        <a:lnSpc>
                          <a:spcPct val="100000"/>
                        </a:lnSpc>
                        <a:spcBef>
                          <a:spcPts val="600"/>
                        </a:spcBef>
                        <a:buFont typeface="Arial" panose="020B0604020202020204" pitchFamily="34" charset="0"/>
                        <a:buChar char="•"/>
                      </a:pPr>
                      <a:endParaRPr kumimoji="1" lang="en-US" altLang="ja-JP"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467723">
                <a:tc>
                  <a:txBody>
                    <a:bodyPr/>
                    <a:lstStyle/>
                    <a:p>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◆大阪</a:t>
                      </a:r>
                      <a:r>
                        <a:rPr kumimoji="1" lang="en-US" altLang="ja-JP" sz="1600"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の</a:t>
                      </a:r>
                      <a:endParaRPr kumimoji="1"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　 めざす姿</a:t>
                      </a:r>
                      <a:endParaRPr kumimoji="1"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6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indent="-285750">
                        <a:lnSpc>
                          <a:spcPct val="100000"/>
                        </a:lnSpc>
                        <a:spcBef>
                          <a:spcPts val="600"/>
                        </a:spcBef>
                        <a:buFont typeface="Arial" panose="020B0604020202020204" pitchFamily="34" charset="0"/>
                        <a:buChar char="•"/>
                      </a:pPr>
                      <a:r>
                        <a:rPr kumimoji="1" lang="en-US" altLang="ja-JP" sz="1400" u="sng" dirty="0">
                          <a:latin typeface="Meiryo UI" panose="020B0604030504040204" pitchFamily="50" charset="-128"/>
                          <a:ea typeface="Meiryo UI" panose="020B0604030504040204" pitchFamily="50" charset="-128"/>
                          <a:cs typeface="Meiryo UI" panose="020B0604030504040204" pitchFamily="50" charset="-128"/>
                        </a:rPr>
                        <a:t>MICE</a:t>
                      </a:r>
                      <a:r>
                        <a:rPr kumimoji="1" lang="ja-JP" altLang="en-US" sz="1400" u="sng" dirty="0">
                          <a:latin typeface="Meiryo UI" panose="020B0604030504040204" pitchFamily="50" charset="-128"/>
                          <a:ea typeface="Meiryo UI" panose="020B0604030504040204" pitchFamily="50" charset="-128"/>
                          <a:cs typeface="Meiryo UI" panose="020B0604030504040204" pitchFamily="50" charset="-128"/>
                        </a:rPr>
                        <a:t>と大阪の成長産業分野（医療、スポーツ、食など）をうまくリンク</a:t>
                      </a: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させるとともに</a:t>
                      </a:r>
                      <a:r>
                        <a:rPr kumimoji="1" lang="ja-JP" altLang="en-US" sz="1400" u="sng"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400" u="sng" dirty="0">
                          <a:latin typeface="Meiryo UI" panose="020B0604030504040204" pitchFamily="50" charset="-128"/>
                          <a:ea typeface="Meiryo UI" panose="020B0604030504040204" pitchFamily="50" charset="-128"/>
                          <a:cs typeface="Meiryo UI" panose="020B0604030504040204" pitchFamily="50" charset="-128"/>
                        </a:rPr>
                        <a:t>MICE</a:t>
                      </a:r>
                      <a:r>
                        <a:rPr kumimoji="1" lang="ja-JP" altLang="en-US" sz="1400" u="sng" dirty="0">
                          <a:latin typeface="Meiryo UI" panose="020B0604030504040204" pitchFamily="50" charset="-128"/>
                          <a:ea typeface="Meiryo UI" panose="020B0604030504040204" pitchFamily="50" charset="-128"/>
                          <a:cs typeface="Meiryo UI" panose="020B0604030504040204" pitchFamily="50" charset="-128"/>
                        </a:rPr>
                        <a:t>についてもターゲット設定を議論</a:t>
                      </a: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したうえで、ハード・ソフトの両面から検討していくべき</a:t>
                      </a:r>
                      <a:endParaRPr kumimoji="1"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marL="285750" indent="-285750">
                        <a:lnSpc>
                          <a:spcPct val="100000"/>
                        </a:lnSpc>
                        <a:spcBef>
                          <a:spcPts val="600"/>
                        </a:spcBef>
                        <a:buFont typeface="Arial" panose="020B0604020202020204" pitchFamily="34" charset="0"/>
                        <a:buChar char="•"/>
                      </a:pP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夢洲から観光客を送り出す際に、</a:t>
                      </a:r>
                      <a:r>
                        <a:rPr kumimoji="1" lang="ja-JP" altLang="en-US" sz="1400" u="sng" dirty="0">
                          <a:latin typeface="Meiryo UI" panose="020B0604030504040204" pitchFamily="50" charset="-128"/>
                          <a:ea typeface="Meiryo UI" panose="020B0604030504040204" pitchFamily="50" charset="-128"/>
                          <a:cs typeface="Meiryo UI" panose="020B0604030504040204" pitchFamily="50" charset="-128"/>
                        </a:rPr>
                        <a:t>瀬戸内海が広域観光の重要なポイント</a:t>
                      </a: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になるのではないか</a:t>
                      </a:r>
                      <a:endParaRPr kumimoji="1"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marL="285750" indent="-285750">
                        <a:lnSpc>
                          <a:spcPct val="100000"/>
                        </a:lnSpc>
                        <a:spcBef>
                          <a:spcPts val="600"/>
                        </a:spcBef>
                        <a:buFont typeface="Arial" panose="020B0604020202020204" pitchFamily="34" charset="0"/>
                        <a:buChar char="•"/>
                      </a:pP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エンターテイメントの客層ターゲットを考えた際に、</a:t>
                      </a:r>
                      <a:r>
                        <a:rPr kumimoji="1" lang="ja-JP" altLang="en-US" sz="1400" u="sng" dirty="0">
                          <a:latin typeface="Meiryo UI" panose="020B0604030504040204" pitchFamily="50" charset="-128"/>
                          <a:ea typeface="Meiryo UI" panose="020B0604030504040204" pitchFamily="50" charset="-128"/>
                          <a:cs typeface="Meiryo UI" panose="020B0604030504040204" pitchFamily="50" charset="-128"/>
                        </a:rPr>
                        <a:t>大阪らしさだけでなく日本らしさ</a:t>
                      </a: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も打ち出していく必要があり、</a:t>
                      </a:r>
                      <a:r>
                        <a:rPr kumimoji="1" lang="ja-JP" altLang="en-US" sz="1400" u="sng" dirty="0">
                          <a:latin typeface="Meiryo UI" panose="020B0604030504040204" pitchFamily="50" charset="-128"/>
                          <a:ea typeface="Meiryo UI" panose="020B0604030504040204" pitchFamily="50" charset="-128"/>
                          <a:cs typeface="Meiryo UI" panose="020B0604030504040204" pitchFamily="50" charset="-128"/>
                        </a:rPr>
                        <a:t>国内の他の</a:t>
                      </a:r>
                      <a:r>
                        <a:rPr kumimoji="1" lang="en-US" altLang="ja-JP" sz="1400" u="sng"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400" u="sng" dirty="0">
                          <a:latin typeface="Meiryo UI" panose="020B0604030504040204" pitchFamily="50" charset="-128"/>
                          <a:ea typeface="Meiryo UI" panose="020B0604030504040204" pitchFamily="50" charset="-128"/>
                          <a:cs typeface="Meiryo UI" panose="020B0604030504040204" pitchFamily="50" charset="-128"/>
                        </a:rPr>
                        <a:t>の動向もにらんで</a:t>
                      </a: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考えていく必要がある。</a:t>
                      </a:r>
                      <a:endParaRPr kumimoji="1"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marL="285750" indent="-285750">
                        <a:lnSpc>
                          <a:spcPct val="100000"/>
                        </a:lnSpc>
                        <a:spcBef>
                          <a:spcPts val="600"/>
                        </a:spcBef>
                        <a:buFont typeface="Arial" panose="020B0604020202020204" pitchFamily="34" charset="0"/>
                        <a:buChar char="•"/>
                      </a:pP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エンターテイメントは、</a:t>
                      </a:r>
                      <a:r>
                        <a:rPr kumimoji="1" lang="en-US" altLang="ja-JP" sz="1400" dirty="0">
                          <a:latin typeface="Meiryo UI" panose="020B0604030504040204" pitchFamily="50" charset="-128"/>
                          <a:ea typeface="Meiryo UI" panose="020B0604030504040204" pitchFamily="50" charset="-128"/>
                          <a:cs typeface="Meiryo UI" panose="020B0604030504040204" pitchFamily="50" charset="-128"/>
                        </a:rPr>
                        <a:t>MICE</a:t>
                      </a: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と比べても議論ができていないので、</a:t>
                      </a:r>
                      <a:r>
                        <a:rPr kumimoji="1" lang="ja-JP" altLang="en-US" sz="1400" u="sng" dirty="0">
                          <a:latin typeface="Meiryo UI" panose="020B0604030504040204" pitchFamily="50" charset="-128"/>
                          <a:ea typeface="Meiryo UI" panose="020B0604030504040204" pitchFamily="50" charset="-128"/>
                          <a:cs typeface="Meiryo UI" panose="020B0604030504040204" pitchFamily="50" charset="-128"/>
                        </a:rPr>
                        <a:t>世界の顧客を対象としたマーケティング調査から始めていくべき</a:t>
                      </a:r>
                      <a:endParaRPr kumimoji="1"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marL="285750" indent="-285750">
                        <a:lnSpc>
                          <a:spcPct val="100000"/>
                        </a:lnSpc>
                        <a:spcBef>
                          <a:spcPts val="600"/>
                        </a:spcBef>
                        <a:buFont typeface="Arial" panose="020B0604020202020204" pitchFamily="34" charset="0"/>
                        <a:buChar char="•"/>
                      </a:pPr>
                      <a:r>
                        <a:rPr kumimoji="1" lang="en-US" altLang="ja-JP" sz="1400"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400" dirty="0" err="1">
                          <a:latin typeface="Meiryo UI" panose="020B0604030504040204" pitchFamily="50" charset="-128"/>
                          <a:ea typeface="Meiryo UI" panose="020B0604030504040204" pitchFamily="50" charset="-128"/>
                          <a:cs typeface="Meiryo UI" panose="020B0604030504040204" pitchFamily="50" charset="-128"/>
                        </a:rPr>
                        <a:t>は民設</a:t>
                      </a: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民営の事業であるため、</a:t>
                      </a:r>
                      <a:r>
                        <a:rPr kumimoji="1" lang="ja-JP" altLang="en-US" sz="1400" u="sng" dirty="0">
                          <a:latin typeface="Meiryo UI" panose="020B0604030504040204" pitchFamily="50" charset="-128"/>
                          <a:ea typeface="Meiryo UI" panose="020B0604030504040204" pitchFamily="50" charset="-128"/>
                          <a:cs typeface="Meiryo UI" panose="020B0604030504040204" pitchFamily="50" charset="-128"/>
                        </a:rPr>
                        <a:t>行政はあり方やガイドラインなどを示すまでにとどめ、コンテンツの内容などは事業者の提案を活かす</a:t>
                      </a: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ことを基本とするべき</a:t>
                      </a:r>
                      <a:endParaRPr kumimoji="1"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marL="285750" indent="-285750">
                        <a:lnSpc>
                          <a:spcPct val="100000"/>
                        </a:lnSpc>
                        <a:spcBef>
                          <a:spcPts val="600"/>
                        </a:spcBef>
                        <a:buFont typeface="Arial" panose="020B0604020202020204" pitchFamily="34" charset="0"/>
                        <a:buChar char="•"/>
                      </a:pPr>
                      <a:r>
                        <a:rPr kumimoji="1" lang="en-US" altLang="ja-JP" sz="1400"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の趣旨を考えると、</a:t>
                      </a:r>
                      <a:r>
                        <a:rPr kumimoji="1" lang="ja-JP" altLang="en-US" sz="1400" u="sng" dirty="0">
                          <a:latin typeface="Meiryo UI" panose="020B0604030504040204" pitchFamily="50" charset="-128"/>
                          <a:ea typeface="Meiryo UI" panose="020B0604030504040204" pitchFamily="50" charset="-128"/>
                          <a:cs typeface="Meiryo UI" panose="020B0604030504040204" pitchFamily="50" charset="-128"/>
                        </a:rPr>
                        <a:t>グローバルが最も大事な視点で、そこに大阪らしさなどのユニークを加えていくべき</a:t>
                      </a:r>
                      <a:endParaRPr kumimoji="1"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marL="285750" indent="-285750">
                        <a:lnSpc>
                          <a:spcPct val="100000"/>
                        </a:lnSpc>
                        <a:spcBef>
                          <a:spcPts val="600"/>
                        </a:spcBef>
                        <a:buFont typeface="Arial" panose="020B0604020202020204" pitchFamily="34" charset="0"/>
                        <a:buChar char="•"/>
                      </a:pP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大阪市が支援しているアーツカウンシルなどとうまく結びつけて、</a:t>
                      </a:r>
                      <a:r>
                        <a:rPr kumimoji="1" lang="ja-JP" altLang="en-US" sz="1400" u="sng" dirty="0">
                          <a:latin typeface="Meiryo UI" panose="020B0604030504040204" pitchFamily="50" charset="-128"/>
                          <a:ea typeface="Meiryo UI" panose="020B0604030504040204" pitchFamily="50" charset="-128"/>
                          <a:cs typeface="Meiryo UI" panose="020B0604030504040204" pitchFamily="50" charset="-128"/>
                        </a:rPr>
                        <a:t>第三者が</a:t>
                      </a:r>
                      <a:r>
                        <a:rPr kumimoji="1" lang="en-US" altLang="ja-JP" sz="1400" u="sng"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400" u="sng" dirty="0">
                          <a:latin typeface="Meiryo UI" panose="020B0604030504040204" pitchFamily="50" charset="-128"/>
                          <a:ea typeface="Meiryo UI" panose="020B0604030504040204" pitchFamily="50" charset="-128"/>
                          <a:cs typeface="Meiryo UI" panose="020B0604030504040204" pitchFamily="50" charset="-128"/>
                        </a:rPr>
                        <a:t>のコンテンツのあり方などを議論できる場</a:t>
                      </a: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をつくっていくことが大事</a:t>
                      </a:r>
                      <a:endParaRPr kumimoji="1" lang="en-US" altLang="ja-JP" sz="1400" dirty="0">
                        <a:latin typeface="Meiryo UI" panose="020B0604030504040204" pitchFamily="50" charset="-128"/>
                        <a:ea typeface="Meiryo UI" panose="020B0604030504040204" pitchFamily="50" charset="-128"/>
                        <a:cs typeface="Meiryo UI" panose="020B0604030504040204" pitchFamily="50" charset="-128"/>
                      </a:endParaRPr>
                    </a:p>
                    <a:p>
                      <a:pPr marL="285750" indent="-285750">
                        <a:lnSpc>
                          <a:spcPct val="100000"/>
                        </a:lnSpc>
                        <a:spcBef>
                          <a:spcPts val="600"/>
                        </a:spcBef>
                        <a:buFont typeface="Arial" panose="020B0604020202020204" pitchFamily="34" charset="0"/>
                        <a:buChar char="•"/>
                      </a:pPr>
                      <a:endParaRPr kumimoji="1" lang="en-US" altLang="ja-JP" sz="1400"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bl>
          </a:graphicData>
        </a:graphic>
      </p:graphicFrame>
      <p:sp>
        <p:nvSpPr>
          <p:cNvPr id="5" name="テキスト ボックス 1"/>
          <p:cNvSpPr txBox="1"/>
          <p:nvPr/>
        </p:nvSpPr>
        <p:spPr>
          <a:xfrm>
            <a:off x="10793288" y="605086"/>
            <a:ext cx="1662064" cy="449957"/>
          </a:xfrm>
          <a:prstGeom prst="rect">
            <a:avLst/>
          </a:prstGeom>
          <a:solidFill>
            <a:sysClr val="window" lastClr="FFFFFF"/>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ja-JP" altLang="en-US" sz="2000" kern="100" dirty="0">
                <a:effectLst/>
                <a:latin typeface="Meiryo UI" panose="020B0604030504040204" pitchFamily="50" charset="-128"/>
                <a:ea typeface="Meiryo UI" panose="020B0604030504040204" pitchFamily="50" charset="-128"/>
                <a:cs typeface="Meiryo UI" panose="020B0604030504040204" pitchFamily="50" charset="-128"/>
              </a:rPr>
              <a:t>参考</a:t>
            </a:r>
            <a:r>
              <a:rPr lang="ja-JP" sz="2000" kern="100" dirty="0">
                <a:effectLst/>
                <a:latin typeface="Meiryo UI" panose="020B0604030504040204" pitchFamily="50" charset="-128"/>
                <a:ea typeface="Meiryo UI" panose="020B0604030504040204" pitchFamily="50" charset="-128"/>
                <a:cs typeface="Meiryo UI" panose="020B0604030504040204" pitchFamily="50" charset="-128"/>
              </a:rPr>
              <a:t>資料</a:t>
            </a:r>
            <a:r>
              <a:rPr lang="ja-JP" altLang="en-US" sz="2000" kern="100" dirty="0">
                <a:latin typeface="Meiryo UI" panose="020B0604030504040204" pitchFamily="50" charset="-128"/>
                <a:ea typeface="Meiryo UI" panose="020B0604030504040204" pitchFamily="50" charset="-128"/>
                <a:cs typeface="Meiryo UI" panose="020B0604030504040204" pitchFamily="50" charset="-128"/>
              </a:rPr>
              <a:t>１</a:t>
            </a:r>
            <a:endParaRPr lang="ja-JP" sz="2000" kern="100" dirty="0">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p:cNvSpPr/>
          <p:nvPr/>
        </p:nvSpPr>
        <p:spPr>
          <a:xfrm>
            <a:off x="184592" y="1110283"/>
            <a:ext cx="5712152" cy="76278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1280160" fontAlgn="auto">
              <a:spcBef>
                <a:spcPts val="0"/>
              </a:spcBef>
              <a:spcAft>
                <a:spcPts val="0"/>
              </a:spcAft>
              <a:defRPr/>
            </a:pP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＜日時＞</a:t>
            </a:r>
            <a:endParaRPr lang="en-US" altLang="ja-JP"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defTabSz="1280160" fontAlgn="auto">
              <a:spcBef>
                <a:spcPts val="0"/>
              </a:spcBef>
              <a:spcAft>
                <a:spcPts val="0"/>
              </a:spcAft>
              <a:defRPr/>
            </a:pP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平成</a:t>
            </a:r>
            <a:r>
              <a:rPr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29</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24</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日（月）</a:t>
            </a:r>
            <a:r>
              <a:rPr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13:00</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15:05</a:t>
            </a:r>
            <a:endPar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正方形/長方形 7"/>
          <p:cNvSpPr/>
          <p:nvPr/>
        </p:nvSpPr>
        <p:spPr>
          <a:xfrm>
            <a:off x="5896744" y="1110283"/>
            <a:ext cx="5712152" cy="76278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1280160" fontAlgn="auto">
              <a:spcBef>
                <a:spcPts val="0"/>
              </a:spcBef>
              <a:spcAft>
                <a:spcPts val="0"/>
              </a:spcAft>
              <a:defRPr/>
            </a:pP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＜場所＞</a:t>
            </a:r>
            <a:endParaRPr lang="en-US" altLang="ja-JP"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defTabSz="1280160" fontAlgn="auto">
              <a:spcBef>
                <a:spcPts val="0"/>
              </a:spcBef>
              <a:spcAft>
                <a:spcPts val="0"/>
              </a:spcAft>
              <a:defRPr/>
            </a:pP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大阪府庁本館</a:t>
            </a:r>
            <a:r>
              <a:rPr lang="en-US" altLang="ja-JP"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a:t>
            </a:r>
            <a:r>
              <a:rPr lang="ja-JP" altLang="en-US" sz="20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階　議会特別会議室（大）　</a:t>
            </a:r>
          </a:p>
        </p:txBody>
      </p:sp>
    </p:spTree>
    <p:extLst>
      <p:ext uri="{BB962C8B-B14F-4D97-AF65-F5344CB8AC3E}">
        <p14:creationId xmlns:p14="http://schemas.microsoft.com/office/powerpoint/2010/main" val="2967751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正方形/長方形 20"/>
          <p:cNvSpPr/>
          <p:nvPr/>
        </p:nvSpPr>
        <p:spPr>
          <a:xfrm>
            <a:off x="150111" y="1110283"/>
            <a:ext cx="4090449" cy="510027"/>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1280160" fontAlgn="auto">
              <a:spcBef>
                <a:spcPts val="0"/>
              </a:spcBef>
              <a:spcAft>
                <a:spcPts val="0"/>
              </a:spcAft>
              <a:defRPr/>
            </a:pPr>
            <a:r>
              <a:rPr lang="ja-JP" altLang="en-US" sz="20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＜検討事項にかかる主な意見②＞</a:t>
            </a:r>
          </a:p>
        </p:txBody>
      </p:sp>
      <p:sp>
        <p:nvSpPr>
          <p:cNvPr id="67" name="角丸四角形 66"/>
          <p:cNvSpPr/>
          <p:nvPr/>
        </p:nvSpPr>
        <p:spPr>
          <a:xfrm>
            <a:off x="208112" y="534219"/>
            <a:ext cx="12385376" cy="576064"/>
          </a:xfrm>
          <a:prstGeom prst="roundRect">
            <a:avLst/>
          </a:prstGeom>
          <a:solidFill>
            <a:schemeClr val="accent2"/>
          </a:solidFill>
          <a:ln>
            <a:noFill/>
          </a:ln>
          <a:effectLst/>
          <a:scene3d>
            <a:camera prst="orthographicFront"/>
            <a:lightRig rig="glow" dir="t">
              <a:rot lat="0" lon="0" rev="4800000"/>
            </a:lightRig>
          </a:scene3d>
          <a:sp3d prstMaterial="matte"/>
        </p:spPr>
        <p:style>
          <a:lnRef idx="2">
            <a:schemeClr val="dk1">
              <a:shade val="50000"/>
            </a:schemeClr>
          </a:lnRef>
          <a:fillRef idx="1">
            <a:schemeClr val="dk1"/>
          </a:fillRef>
          <a:effectRef idx="0">
            <a:schemeClr val="dk1"/>
          </a:effectRef>
          <a:fontRef idx="minor">
            <a:schemeClr val="lt1"/>
          </a:fontRef>
        </p:style>
        <p:txBody>
          <a:bodyPr lIns="116055" tIns="58027" rIns="116055" bIns="58027" anchor="ctr"/>
          <a:lstStyle/>
          <a:p>
            <a:pPr defTabSz="1280160" fontAlgn="auto">
              <a:spcBef>
                <a:spcPts val="0"/>
              </a:spcBef>
              <a:spcAft>
                <a:spcPts val="0"/>
              </a:spcAft>
              <a:defRPr/>
            </a:pPr>
            <a:r>
              <a:rPr lang="ja-JP" altLang="en-US" sz="2400" b="1" dirty="0">
                <a:solidFill>
                  <a:srgbClr val="FFFFFF"/>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第４回ＩＲ推進会議　概要</a:t>
            </a:r>
          </a:p>
        </p:txBody>
      </p:sp>
      <p:graphicFrame>
        <p:nvGraphicFramePr>
          <p:cNvPr id="6" name="表 5"/>
          <p:cNvGraphicFramePr>
            <a:graphicFrameLocks noGrp="1"/>
          </p:cNvGraphicFramePr>
          <p:nvPr>
            <p:extLst>
              <p:ext uri="{D42A27DB-BD31-4B8C-83A1-F6EECF244321}">
                <p14:modId xmlns:p14="http://schemas.microsoft.com/office/powerpoint/2010/main" val="188339062"/>
              </p:ext>
            </p:extLst>
          </p:nvPr>
        </p:nvGraphicFramePr>
        <p:xfrm>
          <a:off x="220642" y="1704256"/>
          <a:ext cx="12273591" cy="5390493"/>
        </p:xfrm>
        <a:graphic>
          <a:graphicData uri="http://schemas.openxmlformats.org/drawingml/2006/table">
            <a:tbl>
              <a:tblPr firstRow="1" bandRow="1">
                <a:tableStyleId>{5C22544A-7EE6-4342-B048-85BDC9FD1C3A}</a:tableStyleId>
              </a:tblPr>
              <a:tblGrid>
                <a:gridCol w="1112351">
                  <a:extLst>
                    <a:ext uri="{9D8B030D-6E8A-4147-A177-3AD203B41FA5}">
                      <a16:colId xmlns:a16="http://schemas.microsoft.com/office/drawing/2014/main" val="20000"/>
                    </a:ext>
                  </a:extLst>
                </a:gridCol>
                <a:gridCol w="11161240">
                  <a:extLst>
                    <a:ext uri="{9D8B030D-6E8A-4147-A177-3AD203B41FA5}">
                      <a16:colId xmlns:a16="http://schemas.microsoft.com/office/drawing/2014/main" val="20002"/>
                    </a:ext>
                  </a:extLst>
                </a:gridCol>
              </a:tblGrid>
              <a:tr h="361293">
                <a:tc>
                  <a:txBody>
                    <a:bodyPr/>
                    <a:lstStyle/>
                    <a:p>
                      <a:pPr algn="ct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テーマ</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主な意見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1113080">
                <a:tc>
                  <a:txBody>
                    <a:bodyPr/>
                    <a:lstStyle/>
                    <a:p>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◆大阪</a:t>
                      </a:r>
                      <a:r>
                        <a:rPr kumimoji="1" lang="en-US" altLang="ja-JP" sz="1600"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の</a:t>
                      </a:r>
                    </a:p>
                    <a:p>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　 めざす姿</a:t>
                      </a:r>
                    </a:p>
                    <a:p>
                      <a:endParaRPr kumimoji="1" lang="en-US" altLang="ja-JP" sz="16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en-US" altLang="ja-JP" sz="1400" u="sng"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400" u="sng" dirty="0">
                          <a:latin typeface="Meiryo UI" panose="020B0604030504040204" pitchFamily="50" charset="-128"/>
                          <a:ea typeface="Meiryo UI" panose="020B0604030504040204" pitchFamily="50" charset="-128"/>
                          <a:cs typeface="Meiryo UI" panose="020B0604030504040204" pitchFamily="50" charset="-128"/>
                        </a:rPr>
                        <a:t>の客層を見定めたうえで、日本や関西として何を売り出していくべきか</a:t>
                      </a: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をよく検討し、それを</a:t>
                      </a:r>
                      <a:r>
                        <a:rPr kumimoji="1" lang="en-US" altLang="ja-JP" sz="1400" u="sng"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400" u="sng" dirty="0">
                          <a:latin typeface="Meiryo UI" panose="020B0604030504040204" pitchFamily="50" charset="-128"/>
                          <a:ea typeface="Meiryo UI" panose="020B0604030504040204" pitchFamily="50" charset="-128"/>
                          <a:cs typeface="Meiryo UI" panose="020B0604030504040204" pitchFamily="50" charset="-128"/>
                        </a:rPr>
                        <a:t>施設内で展示や催し物といった形で紹介</a:t>
                      </a:r>
                      <a:r>
                        <a:rPr kumimoji="1" lang="ja-JP" altLang="en-US" sz="1400" dirty="0">
                          <a:latin typeface="Meiryo UI" panose="020B0604030504040204" pitchFamily="50" charset="-128"/>
                          <a:ea typeface="Meiryo UI" panose="020B0604030504040204" pitchFamily="50" charset="-128"/>
                          <a:cs typeface="Meiryo UI" panose="020B0604030504040204" pitchFamily="50" charset="-128"/>
                        </a:rPr>
                        <a:t>することで、効果を波及させていくべき</a:t>
                      </a:r>
                      <a:endPar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400" u="sng" dirty="0">
                          <a:latin typeface="Meiryo UI" panose="020B0604030504040204" pitchFamily="50" charset="-128"/>
                          <a:ea typeface="Meiryo UI" panose="020B0604030504040204" pitchFamily="50" charset="-128"/>
                          <a:cs typeface="Meiryo UI" panose="020B0604030504040204" pitchFamily="50" charset="-128"/>
                        </a:rPr>
                        <a:t>海外だけでなく日本国内も含めて、どういった客層をターゲットに設定するのかについてはある程度整理</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をしたうえで、</a:t>
                      </a:r>
                      <a:r>
                        <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のあり方や地域のポテンシャルなどを考えていくべき</a:t>
                      </a:r>
                      <a:endPar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大阪、関西、日本には、海外と比較しても</a:t>
                      </a:r>
                      <a:r>
                        <a:rPr kumimoji="1" lang="ja-JP" altLang="en-US" sz="1400" u="sng" dirty="0">
                          <a:latin typeface="Meiryo UI" panose="020B0604030504040204" pitchFamily="50" charset="-128"/>
                          <a:ea typeface="Meiryo UI" panose="020B0604030504040204" pitchFamily="50" charset="-128"/>
                          <a:cs typeface="Meiryo UI" panose="020B0604030504040204" pitchFamily="50" charset="-128"/>
                        </a:rPr>
                        <a:t>質の高いコンテンツが多くあり</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rPr>
                        <a:t>MICE</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を通じたツアーなどの仕掛けづくりをすることで、掘り起こしをしていける可能性がある</a:t>
                      </a:r>
                      <a:endPar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endPar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349960">
                <a:tc>
                  <a:txBody>
                    <a:bodyPr/>
                    <a:lstStyle/>
                    <a:p>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◆懸念事項</a:t>
                      </a:r>
                      <a:endParaRPr kumimoji="1"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　 の対策に</a:t>
                      </a:r>
                      <a:endParaRPr kumimoji="1"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600" baseline="0" dirty="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ついて</a:t>
                      </a:r>
                      <a:endParaRPr kumimoji="1" lang="en-US" altLang="ja-JP" sz="1600" dirty="0">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6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依存症にかかる大阪府域の既存の対策と</a:t>
                      </a:r>
                      <a:r>
                        <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rPr>
                        <a:t>IR</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の夢洲での対策とでは、大きく変わると思われるので、最先端の取り組みを進めるために、</a:t>
                      </a:r>
                      <a:r>
                        <a:rPr kumimoji="1" lang="ja-JP" altLang="en-US" sz="1400" u="sng" dirty="0">
                          <a:latin typeface="Meiryo UI" panose="020B0604030504040204" pitchFamily="50" charset="-128"/>
                          <a:ea typeface="Meiryo UI" panose="020B0604030504040204" pitchFamily="50" charset="-128"/>
                          <a:cs typeface="Meiryo UI" panose="020B0604030504040204" pitchFamily="50" charset="-128"/>
                        </a:rPr>
                        <a:t>必要な人材の育成</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や、</a:t>
                      </a:r>
                      <a:r>
                        <a:rPr kumimoji="1" lang="ja-JP" altLang="en-US" sz="1400" u="sng" dirty="0">
                          <a:latin typeface="Meiryo UI" panose="020B0604030504040204" pitchFamily="50" charset="-128"/>
                          <a:ea typeface="Meiryo UI" panose="020B0604030504040204" pitchFamily="50" charset="-128"/>
                          <a:cs typeface="Meiryo UI" panose="020B0604030504040204" pitchFamily="50" charset="-128"/>
                        </a:rPr>
                        <a:t>特区なども視野に入れた斬新なアイデア</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を出して検討していくべき</a:t>
                      </a:r>
                      <a:endPar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反社会的勢力の入場制限を行うために、</a:t>
                      </a:r>
                      <a:r>
                        <a:rPr kumimoji="1" lang="ja-JP" altLang="en-US" sz="1400" u="sng" dirty="0">
                          <a:latin typeface="Meiryo UI" panose="020B0604030504040204" pitchFamily="50" charset="-128"/>
                          <a:ea typeface="Meiryo UI" panose="020B0604030504040204" pitchFamily="50" charset="-128"/>
                          <a:cs typeface="Meiryo UI" panose="020B0604030504040204" pitchFamily="50" charset="-128"/>
                        </a:rPr>
                        <a:t>警察から情報をリアルタイムで得ることができるシステムをどういう形で制度設計していくか</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についても、国に要望していくべき</a:t>
                      </a:r>
                      <a:endPar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400" u="sng" dirty="0">
                          <a:latin typeface="Meiryo UI" panose="020B0604030504040204" pitchFamily="50" charset="-128"/>
                          <a:ea typeface="Meiryo UI" panose="020B0604030504040204" pitchFamily="50" charset="-128"/>
                          <a:cs typeface="Meiryo UI" panose="020B0604030504040204" pitchFamily="50" charset="-128"/>
                        </a:rPr>
                        <a:t>警備に関して新たな人材の確保が必要</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となる中、</a:t>
                      </a:r>
                      <a:r>
                        <a:rPr kumimoji="1" lang="ja-JP" altLang="en-US" sz="1400" u="sng" dirty="0">
                          <a:latin typeface="Meiryo UI" panose="020B0604030504040204" pitchFamily="50" charset="-128"/>
                          <a:ea typeface="Meiryo UI" panose="020B0604030504040204" pitchFamily="50" charset="-128"/>
                          <a:cs typeface="Meiryo UI" panose="020B0604030504040204" pitchFamily="50" charset="-128"/>
                        </a:rPr>
                        <a:t>情報機器や防犯カメラなどの機械を、ゾーニングされた夢洲内での監視にうまく活用</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していくことなどを検討するべき</a:t>
                      </a:r>
                      <a:endPar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規制緩和により、</a:t>
                      </a:r>
                      <a:r>
                        <a:rPr kumimoji="1" lang="ja-JP" altLang="en-US" sz="1400" u="sng" dirty="0">
                          <a:latin typeface="Meiryo UI" panose="020B0604030504040204" pitchFamily="50" charset="-128"/>
                          <a:ea typeface="Meiryo UI" panose="020B0604030504040204" pitchFamily="50" charset="-128"/>
                          <a:cs typeface="Meiryo UI" panose="020B0604030504040204" pitchFamily="50" charset="-128"/>
                        </a:rPr>
                        <a:t>カジノ利用者等の個人情報であるライフログデータを取り扱う</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ようにするのであれば、それらを医療の研究など、</a:t>
                      </a:r>
                      <a:r>
                        <a:rPr kumimoji="1" lang="ja-JP" altLang="en-US" sz="1400" u="sng" dirty="0">
                          <a:latin typeface="Meiryo UI" panose="020B0604030504040204" pitchFamily="50" charset="-128"/>
                          <a:ea typeface="Meiryo UI" panose="020B0604030504040204" pitchFamily="50" charset="-128"/>
                          <a:cs typeface="Meiryo UI" panose="020B0604030504040204" pitchFamily="50" charset="-128"/>
                        </a:rPr>
                        <a:t>新たな産業振興にも活用</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できる可能性もあるのではないか</a:t>
                      </a:r>
                      <a:endPar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大阪が依存症対策のトップランナーをめざしていくのであれば、大阪府の</a:t>
                      </a:r>
                      <a:r>
                        <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rPr>
                        <a:t>29</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年度の依存症対策の関連予算である約</a:t>
                      </a:r>
                      <a:r>
                        <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rPr>
                        <a:t>480</a:t>
                      </a:r>
                      <a:r>
                        <a:rPr kumimoji="1" lang="ja-JP" altLang="en-US" sz="1400" u="none" dirty="0">
                          <a:latin typeface="Meiryo UI" panose="020B0604030504040204" pitchFamily="50" charset="-128"/>
                          <a:ea typeface="Meiryo UI" panose="020B0604030504040204" pitchFamily="50" charset="-128"/>
                          <a:cs typeface="Meiryo UI" panose="020B0604030504040204" pitchFamily="50" charset="-128"/>
                        </a:rPr>
                        <a:t>万円のままでは無理である</a:t>
                      </a:r>
                      <a:endPar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endParaRPr>
                    </a:p>
                    <a:p>
                      <a:pPr marL="285750" marR="0" lvl="0" indent="-285750" algn="l" defTabSz="1280160" rtl="0" eaLnBrk="1" fontAlgn="auto" latinLnBrk="0" hangingPunct="1">
                        <a:lnSpc>
                          <a:spcPct val="100000"/>
                        </a:lnSpc>
                        <a:spcBef>
                          <a:spcPts val="1200"/>
                        </a:spcBef>
                        <a:spcAft>
                          <a:spcPts val="0"/>
                        </a:spcAft>
                        <a:buClrTx/>
                        <a:buSzTx/>
                        <a:buFont typeface="Arial" panose="020B0604020202020204" pitchFamily="34" charset="0"/>
                        <a:buChar char="•"/>
                        <a:tabLst/>
                        <a:defRPr/>
                      </a:pPr>
                      <a:endParaRPr kumimoji="1" lang="en-US" altLang="ja-JP" sz="1400" u="none" dirty="0">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bl>
          </a:graphicData>
        </a:graphic>
      </p:graphicFrame>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1024</Words>
  <Application>Microsoft Office PowerPoint</Application>
  <PresentationFormat>A3 297x420 mm</PresentationFormat>
  <Paragraphs>49</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Meiryo UI</vt:lpstr>
      <vt:lpstr>Arial</vt:lpstr>
      <vt:lpstr>Calibri</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2025-07-28T05:43:22Z</dcterms:created>
  <dcterms:modified xsi:type="dcterms:W3CDTF">2025-07-28T05:43:53Z</dcterms:modified>
</cp:coreProperties>
</file>