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131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C77BB-83C0-48ED-B51D-FC3FB180279F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C6ED-BFDB-4561-9AC5-5235E9A3CD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6449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C77BB-83C0-48ED-B51D-FC3FB180279F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C6ED-BFDB-4561-9AC5-5235E9A3CD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9795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C77BB-83C0-48ED-B51D-FC3FB180279F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C6ED-BFDB-4561-9AC5-5235E9A3CD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9693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C77BB-83C0-48ED-B51D-FC3FB180279F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C6ED-BFDB-4561-9AC5-5235E9A3CD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7153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C77BB-83C0-48ED-B51D-FC3FB180279F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C6ED-BFDB-4561-9AC5-5235E9A3CD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7743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C77BB-83C0-48ED-B51D-FC3FB180279F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C6ED-BFDB-4561-9AC5-5235E9A3CD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543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C77BB-83C0-48ED-B51D-FC3FB180279F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C6ED-BFDB-4561-9AC5-5235E9A3CD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4133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C77BB-83C0-48ED-B51D-FC3FB180279F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C6ED-BFDB-4561-9AC5-5235E9A3CD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91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C77BB-83C0-48ED-B51D-FC3FB180279F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C6ED-BFDB-4561-9AC5-5235E9A3CD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608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C77BB-83C0-48ED-B51D-FC3FB180279F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C6ED-BFDB-4561-9AC5-5235E9A3CD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9612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C77BB-83C0-48ED-B51D-FC3FB180279F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C6ED-BFDB-4561-9AC5-5235E9A3CD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6843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C77BB-83C0-48ED-B51D-FC3FB180279F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9C6ED-BFDB-4561-9AC5-5235E9A3CD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8312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0" y="149713"/>
            <a:ext cx="9144000" cy="576000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noAutofit/>
          </a:bodyPr>
          <a:lstStyle/>
          <a:p>
            <a:r>
              <a:rPr lang="en-US" altLang="ja-JP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「（仮称）大阪・夢洲地区特定複合観光施設設置運営事業コンセプト募集」（</a:t>
            </a:r>
            <a:r>
              <a:rPr lang="en-US" altLang="ja-JP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RFC</a:t>
            </a:r>
            <a:r>
              <a:rPr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の応募状況及び総評の公表について</a:t>
            </a:r>
          </a:p>
        </p:txBody>
      </p:sp>
      <p:sp>
        <p:nvSpPr>
          <p:cNvPr id="28" name="正方形/長方形 27"/>
          <p:cNvSpPr/>
          <p:nvPr/>
        </p:nvSpPr>
        <p:spPr>
          <a:xfrm>
            <a:off x="268993" y="976643"/>
            <a:ext cx="1390852" cy="307777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square" anchor="ctr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altLang="ja-JP" sz="14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RFC</a:t>
            </a:r>
            <a:r>
              <a:rPr lang="ja-JP" altLang="en-US" sz="14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概要</a:t>
            </a:r>
            <a:endParaRPr lang="ja-JP" altLang="ja-JP" sz="1400" b="1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2260960"/>
              </p:ext>
            </p:extLst>
          </p:nvPr>
        </p:nvGraphicFramePr>
        <p:xfrm>
          <a:off x="476830" y="1452215"/>
          <a:ext cx="8280000" cy="183600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406900164"/>
                    </a:ext>
                  </a:extLst>
                </a:gridCol>
                <a:gridCol w="6840000">
                  <a:extLst>
                    <a:ext uri="{9D8B030D-6E8A-4147-A177-3AD203B41FA5}">
                      <a16:colId xmlns:a16="http://schemas.microsoft.com/office/drawing/2014/main" val="1465724307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開始日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2019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年</a:t>
                      </a:r>
                      <a:r>
                        <a:rPr lang="en-US" alt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月</a:t>
                      </a:r>
                      <a:r>
                        <a:rPr lang="en-US" alt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24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日（水）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72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125728976"/>
                  </a:ext>
                </a:extLst>
              </a:tr>
              <a:tr h="133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目　的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200" u="none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ja-JP" altLang="en-US" sz="1200" u="sng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民間事業者から具体的な事業コンセプトの提案を募る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ことにより、</a:t>
                      </a:r>
                      <a:r>
                        <a:rPr lang="en-US" alt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IR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区域整備のあり方や本事業に対する</a:t>
                      </a:r>
                      <a:endParaRPr lang="en-US" alt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ニーズ・課題等について、</a:t>
                      </a:r>
                      <a:r>
                        <a:rPr lang="ja-JP" altLang="en-US" sz="1200" u="sng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早い段階から府・市及び事業者の相互理解を深める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ことで、より良い事業の実施</a:t>
                      </a:r>
                      <a:endParaRPr lang="en-US" alt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に繋げるとともに、</a:t>
                      </a:r>
                      <a:r>
                        <a:rPr lang="ja-JP" altLang="en-US" sz="1200" u="sng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準備・検討の加速化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を図り、速やかな民間事業者の公募・選定（</a:t>
                      </a:r>
                      <a:r>
                        <a:rPr lang="en-US" alt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RFP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）実施に繋げる。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72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637966997"/>
                  </a:ext>
                </a:extLst>
              </a:tr>
            </a:tbl>
          </a:graphicData>
        </a:graphic>
      </p:graphicFrame>
      <p:sp>
        <p:nvSpPr>
          <p:cNvPr id="12" name="テキスト ボックス 1"/>
          <p:cNvSpPr txBox="1"/>
          <p:nvPr/>
        </p:nvSpPr>
        <p:spPr>
          <a:xfrm>
            <a:off x="7791718" y="241960"/>
            <a:ext cx="1205646" cy="386367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参考</a:t>
            </a:r>
            <a:r>
              <a:rPr 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</a:t>
            </a:r>
            <a:endParaRPr lang="ja-JP" sz="14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60285" y="3730353"/>
            <a:ext cx="1764339" cy="307777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square" anchor="ctr">
            <a:sp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4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応募状況及び総評</a:t>
            </a:r>
            <a:endParaRPr lang="ja-JP" altLang="ja-JP" sz="1400" b="1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258795"/>
              </p:ext>
            </p:extLst>
          </p:nvPr>
        </p:nvGraphicFramePr>
        <p:xfrm>
          <a:off x="498788" y="4236558"/>
          <a:ext cx="8280000" cy="244800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406900164"/>
                    </a:ext>
                  </a:extLst>
                </a:gridCol>
                <a:gridCol w="6840000">
                  <a:extLst>
                    <a:ext uri="{9D8B030D-6E8A-4147-A177-3AD203B41FA5}">
                      <a16:colId xmlns:a16="http://schemas.microsoft.com/office/drawing/2014/main" val="1465724307"/>
                    </a:ext>
                  </a:extLst>
                </a:gridCol>
              </a:tblGrid>
              <a:tr h="1008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応募企業又は</a:t>
                      </a:r>
                      <a:endParaRPr lang="en-US" alt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代表企業の名称</a:t>
                      </a:r>
                      <a:endParaRPr lang="en-US" alt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alt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者）</a:t>
                      </a:r>
                      <a:endParaRPr lang="en-US" alt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en-US" alt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MGM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リゾーツ・インターナショナル／オリックス株式会社</a:t>
                      </a:r>
                      <a:endParaRPr lang="en-US" alt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en-US" alt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Galaxy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-US" alt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Entertainment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-US" alt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Japan</a:t>
                      </a:r>
                      <a:r>
                        <a:rPr lang="ja-JP" altLang="en-US" sz="1200" kern="100" baseline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 株式会社</a:t>
                      </a:r>
                      <a:endParaRPr lang="en-US" altLang="ja-JP" sz="1200" kern="100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kern="100" baseline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・ゲンティン・シンガポール・リミテッド</a:t>
                      </a:r>
                      <a:endParaRPr lang="en-US" altLang="ja-JP" sz="1200" kern="100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72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125728976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提案内容の</a:t>
                      </a:r>
                      <a:endParaRPr lang="en-US" alt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総評</a:t>
                      </a:r>
                      <a:endParaRPr lang="en-US" alt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（概要）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・オーシャンフロントの立地や眺望、広大な土地を活かした施設配置、アイコニックなデザインの建築物等、</a:t>
                      </a:r>
                      <a:endParaRPr lang="en-US" alt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200" u="none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altLang="en-US" sz="1200" u="sng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大阪の新たなランドマークとなりうる魅力的なコンセプトが各社から提案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された。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・大阪</a:t>
                      </a:r>
                      <a:r>
                        <a:rPr lang="en-US" alt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IR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基本構想（案）で示している</a:t>
                      </a:r>
                      <a:r>
                        <a:rPr lang="ja-JP" altLang="en-US" sz="1200" u="sng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想定事業モデルにおける投資規模（</a:t>
                      </a:r>
                      <a:r>
                        <a:rPr lang="en-US" altLang="ja-JP" sz="1200" u="sng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9,300</a:t>
                      </a:r>
                      <a:r>
                        <a:rPr lang="ja-JP" altLang="en-US" sz="1200" u="sng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億円）を上回る提案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が</a:t>
                      </a:r>
                      <a:endParaRPr lang="en-US" alt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なされるなど、十分な参画・投資意欲が確認できた。</a:t>
                      </a:r>
                    </a:p>
                  </a:txBody>
                  <a:tcPr marL="72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637966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2906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259</Words>
  <Application>Microsoft Office PowerPoint</Application>
  <PresentationFormat>画面に合わせる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2025-07-29T04:00:55Z</dcterms:created>
  <dcterms:modified xsi:type="dcterms:W3CDTF">2025-07-29T04:01:47Z</dcterms:modified>
</cp:coreProperties>
</file>