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6"/>
  </p:notesMasterIdLst>
  <p:sldIdLst>
    <p:sldId id="273" r:id="rId5"/>
  </p:sldIdLst>
  <p:sldSz cx="14401800" cy="10440988"/>
  <p:notesSz cx="9926638" cy="6797675"/>
  <p:defaultTextStyle>
    <a:defPPr>
      <a:defRPr lang="ja-JP"/>
    </a:defPPr>
    <a:lvl1pPr marL="0" algn="l" defTabSz="1419515" rtl="0" eaLnBrk="1" latinLnBrk="0" hangingPunct="1">
      <a:defRPr kumimoji="1" sz="2800" kern="1200">
        <a:solidFill>
          <a:schemeClr val="tx1"/>
        </a:solidFill>
        <a:latin typeface="+mn-lt"/>
        <a:ea typeface="+mn-ea"/>
        <a:cs typeface="+mn-cs"/>
      </a:defRPr>
    </a:lvl1pPr>
    <a:lvl2pPr marL="709757" algn="l" defTabSz="1419515" rtl="0" eaLnBrk="1" latinLnBrk="0" hangingPunct="1">
      <a:defRPr kumimoji="1" sz="2800" kern="1200">
        <a:solidFill>
          <a:schemeClr val="tx1"/>
        </a:solidFill>
        <a:latin typeface="+mn-lt"/>
        <a:ea typeface="+mn-ea"/>
        <a:cs typeface="+mn-cs"/>
      </a:defRPr>
    </a:lvl2pPr>
    <a:lvl3pPr marL="1419515" algn="l" defTabSz="1419515" rtl="0" eaLnBrk="1" latinLnBrk="0" hangingPunct="1">
      <a:defRPr kumimoji="1" sz="2800" kern="1200">
        <a:solidFill>
          <a:schemeClr val="tx1"/>
        </a:solidFill>
        <a:latin typeface="+mn-lt"/>
        <a:ea typeface="+mn-ea"/>
        <a:cs typeface="+mn-cs"/>
      </a:defRPr>
    </a:lvl3pPr>
    <a:lvl4pPr marL="2129272" algn="l" defTabSz="1419515" rtl="0" eaLnBrk="1" latinLnBrk="0" hangingPunct="1">
      <a:defRPr kumimoji="1" sz="2800" kern="1200">
        <a:solidFill>
          <a:schemeClr val="tx1"/>
        </a:solidFill>
        <a:latin typeface="+mn-lt"/>
        <a:ea typeface="+mn-ea"/>
        <a:cs typeface="+mn-cs"/>
      </a:defRPr>
    </a:lvl4pPr>
    <a:lvl5pPr marL="2839029" algn="l" defTabSz="1419515" rtl="0" eaLnBrk="1" latinLnBrk="0" hangingPunct="1">
      <a:defRPr kumimoji="1" sz="2800" kern="1200">
        <a:solidFill>
          <a:schemeClr val="tx1"/>
        </a:solidFill>
        <a:latin typeface="+mn-lt"/>
        <a:ea typeface="+mn-ea"/>
        <a:cs typeface="+mn-cs"/>
      </a:defRPr>
    </a:lvl5pPr>
    <a:lvl6pPr marL="3548786" algn="l" defTabSz="1419515" rtl="0" eaLnBrk="1" latinLnBrk="0" hangingPunct="1">
      <a:defRPr kumimoji="1" sz="2800" kern="1200">
        <a:solidFill>
          <a:schemeClr val="tx1"/>
        </a:solidFill>
        <a:latin typeface="+mn-lt"/>
        <a:ea typeface="+mn-ea"/>
        <a:cs typeface="+mn-cs"/>
      </a:defRPr>
    </a:lvl6pPr>
    <a:lvl7pPr marL="4258544" algn="l" defTabSz="1419515" rtl="0" eaLnBrk="1" latinLnBrk="0" hangingPunct="1">
      <a:defRPr kumimoji="1" sz="2800" kern="1200">
        <a:solidFill>
          <a:schemeClr val="tx1"/>
        </a:solidFill>
        <a:latin typeface="+mn-lt"/>
        <a:ea typeface="+mn-ea"/>
        <a:cs typeface="+mn-cs"/>
      </a:defRPr>
    </a:lvl7pPr>
    <a:lvl8pPr marL="4968301" algn="l" defTabSz="1419515" rtl="0" eaLnBrk="1" latinLnBrk="0" hangingPunct="1">
      <a:defRPr kumimoji="1" sz="2800" kern="1200">
        <a:solidFill>
          <a:schemeClr val="tx1"/>
        </a:solidFill>
        <a:latin typeface="+mn-lt"/>
        <a:ea typeface="+mn-ea"/>
        <a:cs typeface="+mn-cs"/>
      </a:defRPr>
    </a:lvl8pPr>
    <a:lvl9pPr marL="5678058" algn="l" defTabSz="1419515" rtl="0" eaLnBrk="1" latinLnBrk="0" hangingPunct="1">
      <a:defRPr kumimoji="1" sz="2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83">
          <p15:clr>
            <a:srgbClr val="A4A3A4"/>
          </p15:clr>
        </p15:guide>
        <p15:guide id="2" pos="45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F7F7F"/>
    <a:srgbClr val="8FAADC"/>
    <a:srgbClr val="000000"/>
    <a:srgbClr val="5B9BD5"/>
    <a:srgbClr val="DCE6F2"/>
    <a:srgbClr val="E9EDF4"/>
    <a:srgbClr val="D0D8E8"/>
    <a:srgbClr val="F8F7F2"/>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90" autoAdjust="0"/>
    <p:restoredTop sz="93499" autoAdjust="0"/>
  </p:normalViewPr>
  <p:slideViewPr>
    <p:cSldViewPr>
      <p:cViewPr varScale="1">
        <p:scale>
          <a:sx n="60" d="100"/>
          <a:sy n="60" d="100"/>
        </p:scale>
        <p:origin x="710" y="58"/>
      </p:cViewPr>
      <p:guideLst>
        <p:guide orient="horz" pos="5783"/>
        <p:guide pos="453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1434" cy="339830"/>
          </a:xfrm>
          <a:prstGeom prst="rect">
            <a:avLst/>
          </a:prstGeom>
        </p:spPr>
        <p:txBody>
          <a:bodyPr vert="horz" lIns="62864" tIns="31435" rIns="62864" bIns="31435" rtlCol="0"/>
          <a:lstStyle>
            <a:lvl1pPr algn="l">
              <a:defRPr sz="800"/>
            </a:lvl1pPr>
          </a:lstStyle>
          <a:p>
            <a:endParaRPr kumimoji="1" lang="ja-JP" altLang="en-US"/>
          </a:p>
        </p:txBody>
      </p:sp>
      <p:sp>
        <p:nvSpPr>
          <p:cNvPr id="3" name="日付プレースホルダー 2"/>
          <p:cNvSpPr>
            <a:spLocks noGrp="1"/>
          </p:cNvSpPr>
          <p:nvPr>
            <p:ph type="dt" idx="1"/>
          </p:nvPr>
        </p:nvSpPr>
        <p:spPr>
          <a:xfrm>
            <a:off x="5623012" y="0"/>
            <a:ext cx="4301434" cy="339830"/>
          </a:xfrm>
          <a:prstGeom prst="rect">
            <a:avLst/>
          </a:prstGeom>
        </p:spPr>
        <p:txBody>
          <a:bodyPr vert="horz" lIns="62864" tIns="31435" rIns="62864" bIns="31435" rtlCol="0"/>
          <a:lstStyle>
            <a:lvl1pPr algn="r">
              <a:defRPr sz="800"/>
            </a:lvl1pPr>
          </a:lstStyle>
          <a:p>
            <a:fld id="{97DC4E83-5AAC-4D06-818B-BD120A4FD65E}" type="datetimeFigureOut">
              <a:rPr kumimoji="1" lang="ja-JP" altLang="en-US" smtClean="0"/>
              <a:t>2026/7/7</a:t>
            </a:fld>
            <a:endParaRPr kumimoji="1" lang="ja-JP" altLang="en-US"/>
          </a:p>
        </p:txBody>
      </p:sp>
      <p:sp>
        <p:nvSpPr>
          <p:cNvPr id="4" name="スライド イメージ プレースホルダー 3"/>
          <p:cNvSpPr>
            <a:spLocks noGrp="1" noRot="1" noChangeAspect="1"/>
          </p:cNvSpPr>
          <p:nvPr>
            <p:ph type="sldImg" idx="2"/>
          </p:nvPr>
        </p:nvSpPr>
        <p:spPr>
          <a:xfrm>
            <a:off x="3208338" y="511175"/>
            <a:ext cx="3511550" cy="2546350"/>
          </a:xfrm>
          <a:prstGeom prst="rect">
            <a:avLst/>
          </a:prstGeom>
          <a:noFill/>
          <a:ln w="12700">
            <a:solidFill>
              <a:prstClr val="black"/>
            </a:solidFill>
          </a:ln>
        </p:spPr>
        <p:txBody>
          <a:bodyPr vert="horz" lIns="62864" tIns="31435" rIns="62864" bIns="31435" rtlCol="0" anchor="ctr"/>
          <a:lstStyle/>
          <a:p>
            <a:endParaRPr lang="ja-JP" altLang="en-US"/>
          </a:p>
        </p:txBody>
      </p:sp>
      <p:sp>
        <p:nvSpPr>
          <p:cNvPr id="5" name="ノート プレースホルダー 4"/>
          <p:cNvSpPr>
            <a:spLocks noGrp="1"/>
          </p:cNvSpPr>
          <p:nvPr>
            <p:ph type="body" sz="quarter" idx="3"/>
          </p:nvPr>
        </p:nvSpPr>
        <p:spPr>
          <a:xfrm>
            <a:off x="992563" y="3228931"/>
            <a:ext cx="7941529" cy="3058465"/>
          </a:xfrm>
          <a:prstGeom prst="rect">
            <a:avLst/>
          </a:prstGeom>
        </p:spPr>
        <p:txBody>
          <a:bodyPr vert="horz" lIns="62864" tIns="31435" rIns="62864" bIns="3143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456763"/>
            <a:ext cx="4301434" cy="339829"/>
          </a:xfrm>
          <a:prstGeom prst="rect">
            <a:avLst/>
          </a:prstGeom>
        </p:spPr>
        <p:txBody>
          <a:bodyPr vert="horz" lIns="62864" tIns="31435" rIns="62864" bIns="31435" rtlCol="0" anchor="b"/>
          <a:lstStyle>
            <a:lvl1pPr algn="l">
              <a:defRPr sz="800"/>
            </a:lvl1pPr>
          </a:lstStyle>
          <a:p>
            <a:endParaRPr kumimoji="1" lang="ja-JP" altLang="en-US"/>
          </a:p>
        </p:txBody>
      </p:sp>
      <p:sp>
        <p:nvSpPr>
          <p:cNvPr id="7" name="スライド番号プレースホルダー 6"/>
          <p:cNvSpPr>
            <a:spLocks noGrp="1"/>
          </p:cNvSpPr>
          <p:nvPr>
            <p:ph type="sldNum" sz="quarter" idx="5"/>
          </p:nvPr>
        </p:nvSpPr>
        <p:spPr>
          <a:xfrm>
            <a:off x="5623012" y="6456763"/>
            <a:ext cx="4301434" cy="339829"/>
          </a:xfrm>
          <a:prstGeom prst="rect">
            <a:avLst/>
          </a:prstGeom>
        </p:spPr>
        <p:txBody>
          <a:bodyPr vert="horz" lIns="62864" tIns="31435" rIns="62864" bIns="31435" rtlCol="0" anchor="b"/>
          <a:lstStyle>
            <a:lvl1pPr algn="r">
              <a:defRPr sz="800"/>
            </a:lvl1pPr>
          </a:lstStyle>
          <a:p>
            <a:fld id="{E911079A-2B72-46F5-B2A3-761E6776E3BC}" type="slidenum">
              <a:rPr kumimoji="1" lang="ja-JP" altLang="en-US" smtClean="0"/>
              <a:t>‹#›</a:t>
            </a:fld>
            <a:endParaRPr kumimoji="1" lang="ja-JP" altLang="en-US"/>
          </a:p>
        </p:txBody>
      </p:sp>
    </p:spTree>
    <p:extLst>
      <p:ext uri="{BB962C8B-B14F-4D97-AF65-F5344CB8AC3E}">
        <p14:creationId xmlns:p14="http://schemas.microsoft.com/office/powerpoint/2010/main" val="149308055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F51E6-1516-61A1-7081-56DF9F45EC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D6E49C0-FD76-9F50-60C5-860C545FB5C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6776713-4F9B-9405-A98D-DDC8B4F0A87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987334D-CE9A-D627-9BF2-B04AB39A4D00}"/>
              </a:ext>
            </a:extLst>
          </p:cNvPr>
          <p:cNvSpPr>
            <a:spLocks noGrp="1"/>
          </p:cNvSpPr>
          <p:nvPr>
            <p:ph type="sldNum" sz="quarter" idx="10"/>
          </p:nvPr>
        </p:nvSpPr>
        <p:spPr/>
        <p:txBody>
          <a:bodyPr/>
          <a:lstStyle/>
          <a:p>
            <a:fld id="{E911079A-2B72-46F5-B2A3-761E6776E3BC}" type="slidenum">
              <a:rPr kumimoji="1" lang="ja-JP" altLang="en-US" smtClean="0"/>
              <a:t>1</a:t>
            </a:fld>
            <a:endParaRPr kumimoji="1" lang="ja-JP" altLang="en-US"/>
          </a:p>
        </p:txBody>
      </p:sp>
    </p:spTree>
    <p:extLst>
      <p:ext uri="{BB962C8B-B14F-4D97-AF65-F5344CB8AC3E}">
        <p14:creationId xmlns:p14="http://schemas.microsoft.com/office/powerpoint/2010/main" val="227635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80135" y="3243474"/>
            <a:ext cx="12241530" cy="223804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2160270" y="5916560"/>
            <a:ext cx="10081260" cy="2668252"/>
          </a:xfrm>
        </p:spPr>
        <p:txBody>
          <a:bodyPr/>
          <a:lstStyle>
            <a:lvl1pPr marL="0" indent="0" algn="ctr">
              <a:buNone/>
              <a:defRPr>
                <a:solidFill>
                  <a:schemeClr val="tx1">
                    <a:tint val="75000"/>
                  </a:schemeClr>
                </a:solidFill>
              </a:defRPr>
            </a:lvl1pPr>
            <a:lvl2pPr marL="709757" indent="0" algn="ctr">
              <a:buNone/>
              <a:defRPr>
                <a:solidFill>
                  <a:schemeClr val="tx1">
                    <a:tint val="75000"/>
                  </a:schemeClr>
                </a:solidFill>
              </a:defRPr>
            </a:lvl2pPr>
            <a:lvl3pPr marL="1419515" indent="0" algn="ctr">
              <a:buNone/>
              <a:defRPr>
                <a:solidFill>
                  <a:schemeClr val="tx1">
                    <a:tint val="75000"/>
                  </a:schemeClr>
                </a:solidFill>
              </a:defRPr>
            </a:lvl3pPr>
            <a:lvl4pPr marL="2129272" indent="0" algn="ctr">
              <a:buNone/>
              <a:defRPr>
                <a:solidFill>
                  <a:schemeClr val="tx1">
                    <a:tint val="75000"/>
                  </a:schemeClr>
                </a:solidFill>
              </a:defRPr>
            </a:lvl4pPr>
            <a:lvl5pPr marL="2839029" indent="0" algn="ctr">
              <a:buNone/>
              <a:defRPr>
                <a:solidFill>
                  <a:schemeClr val="tx1">
                    <a:tint val="75000"/>
                  </a:schemeClr>
                </a:solidFill>
              </a:defRPr>
            </a:lvl5pPr>
            <a:lvl6pPr marL="3548786" indent="0" algn="ctr">
              <a:buNone/>
              <a:defRPr>
                <a:solidFill>
                  <a:schemeClr val="tx1">
                    <a:tint val="75000"/>
                  </a:schemeClr>
                </a:solidFill>
              </a:defRPr>
            </a:lvl6pPr>
            <a:lvl7pPr marL="4258544" indent="0" algn="ctr">
              <a:buNone/>
              <a:defRPr>
                <a:solidFill>
                  <a:schemeClr val="tx1">
                    <a:tint val="75000"/>
                  </a:schemeClr>
                </a:solidFill>
              </a:defRPr>
            </a:lvl7pPr>
            <a:lvl8pPr marL="4968301" indent="0" algn="ctr">
              <a:buNone/>
              <a:defRPr>
                <a:solidFill>
                  <a:schemeClr val="tx1">
                    <a:tint val="75000"/>
                  </a:schemeClr>
                </a:solidFill>
              </a:defRPr>
            </a:lvl8pPr>
            <a:lvl9pPr marL="5678058"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441305" y="418125"/>
            <a:ext cx="3240405" cy="8908676"/>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720090" y="418125"/>
            <a:ext cx="9481185" cy="8908676"/>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137643" y="6709302"/>
            <a:ext cx="12241530" cy="2073696"/>
          </a:xfrm>
        </p:spPr>
        <p:txBody>
          <a:bodyPr anchor="t"/>
          <a:lstStyle>
            <a:lvl1pPr algn="l">
              <a:defRPr sz="62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1137643" y="4425337"/>
            <a:ext cx="12241530" cy="2283965"/>
          </a:xfrm>
        </p:spPr>
        <p:txBody>
          <a:bodyPr anchor="b"/>
          <a:lstStyle>
            <a:lvl1pPr marL="0" indent="0">
              <a:buNone/>
              <a:defRPr sz="3100">
                <a:solidFill>
                  <a:schemeClr val="tx1">
                    <a:tint val="75000"/>
                  </a:schemeClr>
                </a:solidFill>
              </a:defRPr>
            </a:lvl1pPr>
            <a:lvl2pPr marL="709757" indent="0">
              <a:buNone/>
              <a:defRPr sz="2800">
                <a:solidFill>
                  <a:schemeClr val="tx1">
                    <a:tint val="75000"/>
                  </a:schemeClr>
                </a:solidFill>
              </a:defRPr>
            </a:lvl2pPr>
            <a:lvl3pPr marL="1419515" indent="0">
              <a:buNone/>
              <a:defRPr sz="2500">
                <a:solidFill>
                  <a:schemeClr val="tx1">
                    <a:tint val="75000"/>
                  </a:schemeClr>
                </a:solidFill>
              </a:defRPr>
            </a:lvl3pPr>
            <a:lvl4pPr marL="2129272" indent="0">
              <a:buNone/>
              <a:defRPr sz="2200">
                <a:solidFill>
                  <a:schemeClr val="tx1">
                    <a:tint val="75000"/>
                  </a:schemeClr>
                </a:solidFill>
              </a:defRPr>
            </a:lvl4pPr>
            <a:lvl5pPr marL="2839029" indent="0">
              <a:buNone/>
              <a:defRPr sz="2200">
                <a:solidFill>
                  <a:schemeClr val="tx1">
                    <a:tint val="75000"/>
                  </a:schemeClr>
                </a:solidFill>
              </a:defRPr>
            </a:lvl5pPr>
            <a:lvl6pPr marL="3548786" indent="0">
              <a:buNone/>
              <a:defRPr sz="2200">
                <a:solidFill>
                  <a:schemeClr val="tx1">
                    <a:tint val="75000"/>
                  </a:schemeClr>
                </a:solidFill>
              </a:defRPr>
            </a:lvl6pPr>
            <a:lvl7pPr marL="4258544" indent="0">
              <a:buNone/>
              <a:defRPr sz="2200">
                <a:solidFill>
                  <a:schemeClr val="tx1">
                    <a:tint val="75000"/>
                  </a:schemeClr>
                </a:solidFill>
              </a:defRPr>
            </a:lvl7pPr>
            <a:lvl8pPr marL="4968301" indent="0">
              <a:buNone/>
              <a:defRPr sz="2200">
                <a:solidFill>
                  <a:schemeClr val="tx1">
                    <a:tint val="75000"/>
                  </a:schemeClr>
                </a:solidFill>
              </a:defRPr>
            </a:lvl8pPr>
            <a:lvl9pPr marL="5678058" indent="0">
              <a:buNone/>
              <a:defRPr sz="22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720090" y="2436232"/>
            <a:ext cx="6360795" cy="6890569"/>
          </a:xfrm>
        </p:spPr>
        <p:txBody>
          <a:bodyPr/>
          <a:lstStyle>
            <a:lvl1pPr>
              <a:defRPr sz="4300"/>
            </a:lvl1pPr>
            <a:lvl2pPr>
              <a:defRPr sz="3700"/>
            </a:lvl2pPr>
            <a:lvl3pPr>
              <a:defRPr sz="3100"/>
            </a:lvl3pPr>
            <a:lvl4pPr>
              <a:defRPr sz="2800"/>
            </a:lvl4pPr>
            <a:lvl5pPr>
              <a:defRPr sz="2800"/>
            </a:lvl5pPr>
            <a:lvl6pPr>
              <a:defRPr sz="2800"/>
            </a:lvl6pPr>
            <a:lvl7pPr>
              <a:defRPr sz="2800"/>
            </a:lvl7pPr>
            <a:lvl8pPr>
              <a:defRPr sz="2800"/>
            </a:lvl8pPr>
            <a:lvl9pPr>
              <a:defRPr sz="2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7320915" y="2436232"/>
            <a:ext cx="6360795" cy="6890569"/>
          </a:xfrm>
        </p:spPr>
        <p:txBody>
          <a:bodyPr/>
          <a:lstStyle>
            <a:lvl1pPr>
              <a:defRPr sz="4300"/>
            </a:lvl1pPr>
            <a:lvl2pPr>
              <a:defRPr sz="3700"/>
            </a:lvl2pPr>
            <a:lvl3pPr>
              <a:defRPr sz="3100"/>
            </a:lvl3pPr>
            <a:lvl4pPr>
              <a:defRPr sz="2800"/>
            </a:lvl4pPr>
            <a:lvl5pPr>
              <a:defRPr sz="2800"/>
            </a:lvl5pPr>
            <a:lvl6pPr>
              <a:defRPr sz="2800"/>
            </a:lvl6pPr>
            <a:lvl7pPr>
              <a:defRPr sz="2800"/>
            </a:lvl7pPr>
            <a:lvl8pPr>
              <a:defRPr sz="2800"/>
            </a:lvl8pPr>
            <a:lvl9pPr>
              <a:defRPr sz="2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720090" y="2337139"/>
            <a:ext cx="6363296" cy="974008"/>
          </a:xfrm>
        </p:spPr>
        <p:txBody>
          <a:bodyPr anchor="b"/>
          <a:lstStyle>
            <a:lvl1pPr marL="0" indent="0">
              <a:buNone/>
              <a:defRPr sz="3700" b="1"/>
            </a:lvl1pPr>
            <a:lvl2pPr marL="709757" indent="0">
              <a:buNone/>
              <a:defRPr sz="3100" b="1"/>
            </a:lvl2pPr>
            <a:lvl3pPr marL="1419515" indent="0">
              <a:buNone/>
              <a:defRPr sz="2800" b="1"/>
            </a:lvl3pPr>
            <a:lvl4pPr marL="2129272" indent="0">
              <a:buNone/>
              <a:defRPr sz="2500" b="1"/>
            </a:lvl4pPr>
            <a:lvl5pPr marL="2839029" indent="0">
              <a:buNone/>
              <a:defRPr sz="2500" b="1"/>
            </a:lvl5pPr>
            <a:lvl6pPr marL="3548786" indent="0">
              <a:buNone/>
              <a:defRPr sz="2500" b="1"/>
            </a:lvl6pPr>
            <a:lvl7pPr marL="4258544" indent="0">
              <a:buNone/>
              <a:defRPr sz="2500" b="1"/>
            </a:lvl7pPr>
            <a:lvl8pPr marL="4968301" indent="0">
              <a:buNone/>
              <a:defRPr sz="2500" b="1"/>
            </a:lvl8pPr>
            <a:lvl9pPr marL="5678058" indent="0">
              <a:buNone/>
              <a:defRPr sz="25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720090" y="3311147"/>
            <a:ext cx="6363296" cy="6015653"/>
          </a:xfrm>
        </p:spPr>
        <p:txBody>
          <a:bodyPr/>
          <a:lstStyle>
            <a:lvl1pPr>
              <a:defRPr sz="37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7315915" y="2337139"/>
            <a:ext cx="6365796" cy="974008"/>
          </a:xfrm>
        </p:spPr>
        <p:txBody>
          <a:bodyPr anchor="b"/>
          <a:lstStyle>
            <a:lvl1pPr marL="0" indent="0">
              <a:buNone/>
              <a:defRPr sz="3700" b="1"/>
            </a:lvl1pPr>
            <a:lvl2pPr marL="709757" indent="0">
              <a:buNone/>
              <a:defRPr sz="3100" b="1"/>
            </a:lvl2pPr>
            <a:lvl3pPr marL="1419515" indent="0">
              <a:buNone/>
              <a:defRPr sz="2800" b="1"/>
            </a:lvl3pPr>
            <a:lvl4pPr marL="2129272" indent="0">
              <a:buNone/>
              <a:defRPr sz="2500" b="1"/>
            </a:lvl4pPr>
            <a:lvl5pPr marL="2839029" indent="0">
              <a:buNone/>
              <a:defRPr sz="2500" b="1"/>
            </a:lvl5pPr>
            <a:lvl6pPr marL="3548786" indent="0">
              <a:buNone/>
              <a:defRPr sz="2500" b="1"/>
            </a:lvl6pPr>
            <a:lvl7pPr marL="4258544" indent="0">
              <a:buNone/>
              <a:defRPr sz="2500" b="1"/>
            </a:lvl7pPr>
            <a:lvl8pPr marL="4968301" indent="0">
              <a:buNone/>
              <a:defRPr sz="2500" b="1"/>
            </a:lvl8pPr>
            <a:lvl9pPr marL="5678058" indent="0">
              <a:buNone/>
              <a:defRPr sz="25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7315915" y="3311147"/>
            <a:ext cx="6365796" cy="6015653"/>
          </a:xfrm>
        </p:spPr>
        <p:txBody>
          <a:bodyPr/>
          <a:lstStyle>
            <a:lvl1pPr>
              <a:defRPr sz="37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20091" y="415706"/>
            <a:ext cx="4738093" cy="1769167"/>
          </a:xfrm>
        </p:spPr>
        <p:txBody>
          <a:bodyPr anchor="b"/>
          <a:lstStyle>
            <a:lvl1pPr algn="l">
              <a:defRPr sz="3100" b="1"/>
            </a:lvl1pPr>
          </a:lstStyle>
          <a:p>
            <a:r>
              <a:rPr kumimoji="1" lang="ja-JP" altLang="en-US"/>
              <a:t>マスタ タイトルの書式設定</a:t>
            </a:r>
          </a:p>
        </p:txBody>
      </p:sp>
      <p:sp>
        <p:nvSpPr>
          <p:cNvPr id="3" name="コンテンツ プレースホルダ 2"/>
          <p:cNvSpPr>
            <a:spLocks noGrp="1"/>
          </p:cNvSpPr>
          <p:nvPr>
            <p:ph idx="1"/>
          </p:nvPr>
        </p:nvSpPr>
        <p:spPr>
          <a:xfrm>
            <a:off x="5630704" y="415707"/>
            <a:ext cx="8051006" cy="8911094"/>
          </a:xfrm>
        </p:spPr>
        <p:txBody>
          <a:bodyPr/>
          <a:lstStyle>
            <a:lvl1pPr>
              <a:defRPr sz="5000"/>
            </a:lvl1pPr>
            <a:lvl2pPr>
              <a:defRPr sz="4300"/>
            </a:lvl2pPr>
            <a:lvl3pPr>
              <a:defRPr sz="3700"/>
            </a:lvl3pPr>
            <a:lvl4pPr>
              <a:defRPr sz="3100"/>
            </a:lvl4pPr>
            <a:lvl5pPr>
              <a:defRPr sz="3100"/>
            </a:lvl5pPr>
            <a:lvl6pPr>
              <a:defRPr sz="3100"/>
            </a:lvl6pPr>
            <a:lvl7pPr>
              <a:defRPr sz="3100"/>
            </a:lvl7pPr>
            <a:lvl8pPr>
              <a:defRPr sz="3100"/>
            </a:lvl8pPr>
            <a:lvl9pPr>
              <a:defRPr sz="31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720091" y="2184874"/>
            <a:ext cx="4738093" cy="7141927"/>
          </a:xfrm>
        </p:spPr>
        <p:txBody>
          <a:bodyPr/>
          <a:lstStyle>
            <a:lvl1pPr marL="0" indent="0">
              <a:buNone/>
              <a:defRPr sz="2200"/>
            </a:lvl1pPr>
            <a:lvl2pPr marL="709757" indent="0">
              <a:buNone/>
              <a:defRPr sz="1900"/>
            </a:lvl2pPr>
            <a:lvl3pPr marL="1419515" indent="0">
              <a:buNone/>
              <a:defRPr sz="1600"/>
            </a:lvl3pPr>
            <a:lvl4pPr marL="2129272" indent="0">
              <a:buNone/>
              <a:defRPr sz="1400"/>
            </a:lvl4pPr>
            <a:lvl5pPr marL="2839029" indent="0">
              <a:buNone/>
              <a:defRPr sz="1400"/>
            </a:lvl5pPr>
            <a:lvl6pPr marL="3548786" indent="0">
              <a:buNone/>
              <a:defRPr sz="1400"/>
            </a:lvl6pPr>
            <a:lvl7pPr marL="4258544" indent="0">
              <a:buNone/>
              <a:defRPr sz="1400"/>
            </a:lvl7pPr>
            <a:lvl8pPr marL="4968301" indent="0">
              <a:buNone/>
              <a:defRPr sz="1400"/>
            </a:lvl8pPr>
            <a:lvl9pPr marL="5678058" indent="0">
              <a:buNone/>
              <a:defRPr sz="14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822854" y="7308692"/>
            <a:ext cx="8641080" cy="862832"/>
          </a:xfrm>
        </p:spPr>
        <p:txBody>
          <a:bodyPr anchor="b"/>
          <a:lstStyle>
            <a:lvl1pPr algn="l">
              <a:defRPr sz="3100" b="1"/>
            </a:lvl1pPr>
          </a:lstStyle>
          <a:p>
            <a:r>
              <a:rPr kumimoji="1" lang="ja-JP" altLang="en-US"/>
              <a:t>マスタ タイトルの書式設定</a:t>
            </a:r>
          </a:p>
        </p:txBody>
      </p:sp>
      <p:sp>
        <p:nvSpPr>
          <p:cNvPr id="3" name="図プレースホルダ 2"/>
          <p:cNvSpPr>
            <a:spLocks noGrp="1"/>
          </p:cNvSpPr>
          <p:nvPr>
            <p:ph type="pic" idx="1"/>
          </p:nvPr>
        </p:nvSpPr>
        <p:spPr>
          <a:xfrm>
            <a:off x="2822854" y="932922"/>
            <a:ext cx="8641080" cy="6264593"/>
          </a:xfrm>
        </p:spPr>
        <p:txBody>
          <a:bodyPr/>
          <a:lstStyle>
            <a:lvl1pPr marL="0" indent="0">
              <a:buNone/>
              <a:defRPr sz="5000"/>
            </a:lvl1pPr>
            <a:lvl2pPr marL="709757" indent="0">
              <a:buNone/>
              <a:defRPr sz="4300"/>
            </a:lvl2pPr>
            <a:lvl3pPr marL="1419515" indent="0">
              <a:buNone/>
              <a:defRPr sz="3700"/>
            </a:lvl3pPr>
            <a:lvl4pPr marL="2129272" indent="0">
              <a:buNone/>
              <a:defRPr sz="3100"/>
            </a:lvl4pPr>
            <a:lvl5pPr marL="2839029" indent="0">
              <a:buNone/>
              <a:defRPr sz="3100"/>
            </a:lvl5pPr>
            <a:lvl6pPr marL="3548786" indent="0">
              <a:buNone/>
              <a:defRPr sz="3100"/>
            </a:lvl6pPr>
            <a:lvl7pPr marL="4258544" indent="0">
              <a:buNone/>
              <a:defRPr sz="3100"/>
            </a:lvl7pPr>
            <a:lvl8pPr marL="4968301" indent="0">
              <a:buNone/>
              <a:defRPr sz="3100"/>
            </a:lvl8pPr>
            <a:lvl9pPr marL="5678058" indent="0">
              <a:buNone/>
              <a:defRPr sz="3100"/>
            </a:lvl9pPr>
          </a:lstStyle>
          <a:p>
            <a:endParaRPr kumimoji="1" lang="ja-JP" altLang="en-US"/>
          </a:p>
        </p:txBody>
      </p:sp>
      <p:sp>
        <p:nvSpPr>
          <p:cNvPr id="4" name="テキスト プレースホルダ 3"/>
          <p:cNvSpPr>
            <a:spLocks noGrp="1"/>
          </p:cNvSpPr>
          <p:nvPr>
            <p:ph type="body" sz="half" idx="2"/>
          </p:nvPr>
        </p:nvSpPr>
        <p:spPr>
          <a:xfrm>
            <a:off x="2822854" y="8171524"/>
            <a:ext cx="8641080" cy="1225365"/>
          </a:xfrm>
        </p:spPr>
        <p:txBody>
          <a:bodyPr/>
          <a:lstStyle>
            <a:lvl1pPr marL="0" indent="0">
              <a:buNone/>
              <a:defRPr sz="2200"/>
            </a:lvl1pPr>
            <a:lvl2pPr marL="709757" indent="0">
              <a:buNone/>
              <a:defRPr sz="1900"/>
            </a:lvl2pPr>
            <a:lvl3pPr marL="1419515" indent="0">
              <a:buNone/>
              <a:defRPr sz="1600"/>
            </a:lvl3pPr>
            <a:lvl4pPr marL="2129272" indent="0">
              <a:buNone/>
              <a:defRPr sz="1400"/>
            </a:lvl4pPr>
            <a:lvl5pPr marL="2839029" indent="0">
              <a:buNone/>
              <a:defRPr sz="1400"/>
            </a:lvl5pPr>
            <a:lvl6pPr marL="3548786" indent="0">
              <a:buNone/>
              <a:defRPr sz="1400"/>
            </a:lvl6pPr>
            <a:lvl7pPr marL="4258544" indent="0">
              <a:buNone/>
              <a:defRPr sz="1400"/>
            </a:lvl7pPr>
            <a:lvl8pPr marL="4968301" indent="0">
              <a:buNone/>
              <a:defRPr sz="1400"/>
            </a:lvl8pPr>
            <a:lvl9pPr marL="5678058" indent="0">
              <a:buNone/>
              <a:defRPr sz="14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2026/7/7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720090" y="418123"/>
            <a:ext cx="12961620" cy="1740165"/>
          </a:xfrm>
          <a:prstGeom prst="rect">
            <a:avLst/>
          </a:prstGeom>
        </p:spPr>
        <p:txBody>
          <a:bodyPr vert="horz" lIns="141951" tIns="70976" rIns="141951" bIns="7097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720090" y="2436232"/>
            <a:ext cx="12961620" cy="6890569"/>
          </a:xfrm>
          <a:prstGeom prst="rect">
            <a:avLst/>
          </a:prstGeom>
        </p:spPr>
        <p:txBody>
          <a:bodyPr vert="horz" lIns="141951" tIns="70976" rIns="141951" bIns="7097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720090" y="9677250"/>
            <a:ext cx="3360420" cy="555886"/>
          </a:xfrm>
          <a:prstGeom prst="rect">
            <a:avLst/>
          </a:prstGeom>
        </p:spPr>
        <p:txBody>
          <a:bodyPr vert="horz" lIns="141951" tIns="70976" rIns="141951" bIns="70976" rtlCol="0" anchor="ctr"/>
          <a:lstStyle>
            <a:lvl1pPr algn="l">
              <a:defRPr sz="1900">
                <a:solidFill>
                  <a:schemeClr val="tx1">
                    <a:tint val="75000"/>
                  </a:schemeClr>
                </a:solidFill>
              </a:defRPr>
            </a:lvl1pPr>
          </a:lstStyle>
          <a:p>
            <a:fld id="{E90ED720-0104-4369-84BC-D37694168613}" type="datetimeFigureOut">
              <a:rPr kumimoji="1" lang="ja-JP" altLang="en-US" smtClean="0"/>
              <a:t>2026/7/7</a:t>
            </a:fld>
            <a:endParaRPr kumimoji="1" lang="ja-JP" altLang="en-US"/>
          </a:p>
        </p:txBody>
      </p:sp>
      <p:sp>
        <p:nvSpPr>
          <p:cNvPr id="5" name="フッター プレースホルダ 4"/>
          <p:cNvSpPr>
            <a:spLocks noGrp="1"/>
          </p:cNvSpPr>
          <p:nvPr>
            <p:ph type="ftr" sz="quarter" idx="3"/>
          </p:nvPr>
        </p:nvSpPr>
        <p:spPr>
          <a:xfrm>
            <a:off x="4920615" y="9677250"/>
            <a:ext cx="4560570" cy="555886"/>
          </a:xfrm>
          <a:prstGeom prst="rect">
            <a:avLst/>
          </a:prstGeom>
        </p:spPr>
        <p:txBody>
          <a:bodyPr vert="horz" lIns="141951" tIns="70976" rIns="141951" bIns="70976" rtlCol="0" anchor="ctr"/>
          <a:lstStyle>
            <a:lvl1pPr algn="ctr">
              <a:defRPr sz="19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10321290" y="9677250"/>
            <a:ext cx="3360420" cy="555886"/>
          </a:xfrm>
          <a:prstGeom prst="rect">
            <a:avLst/>
          </a:prstGeom>
        </p:spPr>
        <p:txBody>
          <a:bodyPr vert="horz" lIns="141951" tIns="70976" rIns="141951" bIns="70976" rtlCol="0" anchor="ctr"/>
          <a:lstStyle>
            <a:lvl1pPr algn="r">
              <a:defRPr sz="19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19515" rtl="0" eaLnBrk="1" latinLnBrk="0" hangingPunct="1">
        <a:spcBef>
          <a:spcPct val="0"/>
        </a:spcBef>
        <a:buNone/>
        <a:defRPr kumimoji="1" sz="6800" kern="1200">
          <a:solidFill>
            <a:schemeClr val="tx1"/>
          </a:solidFill>
          <a:latin typeface="+mj-lt"/>
          <a:ea typeface="+mj-ea"/>
          <a:cs typeface="+mj-cs"/>
        </a:defRPr>
      </a:lvl1pPr>
    </p:titleStyle>
    <p:bodyStyle>
      <a:lvl1pPr marL="532318" indent="-532318" algn="l" defTabSz="1419515" rtl="0" eaLnBrk="1" latinLnBrk="0" hangingPunct="1">
        <a:spcBef>
          <a:spcPct val="20000"/>
        </a:spcBef>
        <a:buFont typeface="Arial" pitchFamily="34" charset="0"/>
        <a:buChar char="•"/>
        <a:defRPr kumimoji="1" sz="5000" kern="1200">
          <a:solidFill>
            <a:schemeClr val="tx1"/>
          </a:solidFill>
          <a:latin typeface="+mn-lt"/>
          <a:ea typeface="+mn-ea"/>
          <a:cs typeface="+mn-cs"/>
        </a:defRPr>
      </a:lvl1pPr>
      <a:lvl2pPr marL="1153356" indent="-443598" algn="l" defTabSz="1419515" rtl="0" eaLnBrk="1" latinLnBrk="0" hangingPunct="1">
        <a:spcBef>
          <a:spcPct val="20000"/>
        </a:spcBef>
        <a:buFont typeface="Arial" pitchFamily="34" charset="0"/>
        <a:buChar char="–"/>
        <a:defRPr kumimoji="1" sz="4300" kern="1200">
          <a:solidFill>
            <a:schemeClr val="tx1"/>
          </a:solidFill>
          <a:latin typeface="+mn-lt"/>
          <a:ea typeface="+mn-ea"/>
          <a:cs typeface="+mn-cs"/>
        </a:defRPr>
      </a:lvl2pPr>
      <a:lvl3pPr marL="1774393" indent="-354879" algn="l" defTabSz="1419515" rtl="0" eaLnBrk="1" latinLnBrk="0" hangingPunct="1">
        <a:spcBef>
          <a:spcPct val="20000"/>
        </a:spcBef>
        <a:buFont typeface="Arial" pitchFamily="34" charset="0"/>
        <a:buChar char="•"/>
        <a:defRPr kumimoji="1" sz="3700" kern="1200">
          <a:solidFill>
            <a:schemeClr val="tx1"/>
          </a:solidFill>
          <a:latin typeface="+mn-lt"/>
          <a:ea typeface="+mn-ea"/>
          <a:cs typeface="+mn-cs"/>
        </a:defRPr>
      </a:lvl3pPr>
      <a:lvl4pPr marL="2484150"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4pPr>
      <a:lvl5pPr marL="3193908"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5pPr>
      <a:lvl6pPr marL="3903665"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6pPr>
      <a:lvl7pPr marL="4613422"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7pPr>
      <a:lvl8pPr marL="5323180"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8pPr>
      <a:lvl9pPr marL="6032937"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9pPr>
    </p:bodyStyle>
    <p:otherStyle>
      <a:defPPr>
        <a:defRPr lang="ja-JP"/>
      </a:defPPr>
      <a:lvl1pPr marL="0" algn="l" defTabSz="1419515" rtl="0" eaLnBrk="1" latinLnBrk="0" hangingPunct="1">
        <a:defRPr kumimoji="1" sz="2800" kern="1200">
          <a:solidFill>
            <a:schemeClr val="tx1"/>
          </a:solidFill>
          <a:latin typeface="+mn-lt"/>
          <a:ea typeface="+mn-ea"/>
          <a:cs typeface="+mn-cs"/>
        </a:defRPr>
      </a:lvl1pPr>
      <a:lvl2pPr marL="709757" algn="l" defTabSz="1419515" rtl="0" eaLnBrk="1" latinLnBrk="0" hangingPunct="1">
        <a:defRPr kumimoji="1" sz="2800" kern="1200">
          <a:solidFill>
            <a:schemeClr val="tx1"/>
          </a:solidFill>
          <a:latin typeface="+mn-lt"/>
          <a:ea typeface="+mn-ea"/>
          <a:cs typeface="+mn-cs"/>
        </a:defRPr>
      </a:lvl2pPr>
      <a:lvl3pPr marL="1419515" algn="l" defTabSz="1419515" rtl="0" eaLnBrk="1" latinLnBrk="0" hangingPunct="1">
        <a:defRPr kumimoji="1" sz="2800" kern="1200">
          <a:solidFill>
            <a:schemeClr val="tx1"/>
          </a:solidFill>
          <a:latin typeface="+mn-lt"/>
          <a:ea typeface="+mn-ea"/>
          <a:cs typeface="+mn-cs"/>
        </a:defRPr>
      </a:lvl3pPr>
      <a:lvl4pPr marL="2129272" algn="l" defTabSz="1419515" rtl="0" eaLnBrk="1" latinLnBrk="0" hangingPunct="1">
        <a:defRPr kumimoji="1" sz="2800" kern="1200">
          <a:solidFill>
            <a:schemeClr val="tx1"/>
          </a:solidFill>
          <a:latin typeface="+mn-lt"/>
          <a:ea typeface="+mn-ea"/>
          <a:cs typeface="+mn-cs"/>
        </a:defRPr>
      </a:lvl4pPr>
      <a:lvl5pPr marL="2839029" algn="l" defTabSz="1419515" rtl="0" eaLnBrk="1" latinLnBrk="0" hangingPunct="1">
        <a:defRPr kumimoji="1" sz="2800" kern="1200">
          <a:solidFill>
            <a:schemeClr val="tx1"/>
          </a:solidFill>
          <a:latin typeface="+mn-lt"/>
          <a:ea typeface="+mn-ea"/>
          <a:cs typeface="+mn-cs"/>
        </a:defRPr>
      </a:lvl5pPr>
      <a:lvl6pPr marL="3548786" algn="l" defTabSz="1419515" rtl="0" eaLnBrk="1" latinLnBrk="0" hangingPunct="1">
        <a:defRPr kumimoji="1" sz="2800" kern="1200">
          <a:solidFill>
            <a:schemeClr val="tx1"/>
          </a:solidFill>
          <a:latin typeface="+mn-lt"/>
          <a:ea typeface="+mn-ea"/>
          <a:cs typeface="+mn-cs"/>
        </a:defRPr>
      </a:lvl6pPr>
      <a:lvl7pPr marL="4258544" algn="l" defTabSz="1419515" rtl="0" eaLnBrk="1" latinLnBrk="0" hangingPunct="1">
        <a:defRPr kumimoji="1" sz="2800" kern="1200">
          <a:solidFill>
            <a:schemeClr val="tx1"/>
          </a:solidFill>
          <a:latin typeface="+mn-lt"/>
          <a:ea typeface="+mn-ea"/>
          <a:cs typeface="+mn-cs"/>
        </a:defRPr>
      </a:lvl7pPr>
      <a:lvl8pPr marL="4968301" algn="l" defTabSz="1419515" rtl="0" eaLnBrk="1" latinLnBrk="0" hangingPunct="1">
        <a:defRPr kumimoji="1" sz="2800" kern="1200">
          <a:solidFill>
            <a:schemeClr val="tx1"/>
          </a:solidFill>
          <a:latin typeface="+mn-lt"/>
          <a:ea typeface="+mn-ea"/>
          <a:cs typeface="+mn-cs"/>
        </a:defRPr>
      </a:lvl8pPr>
      <a:lvl9pPr marL="5678058" algn="l" defTabSz="1419515" rtl="0" eaLnBrk="1" latinLnBrk="0" hangingPunct="1">
        <a:defRPr kumimoji="1"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FC8F5-3113-EE7A-3BEA-6C3C1E349940}"/>
            </a:ext>
          </a:extLst>
        </p:cNvPr>
        <p:cNvGrpSpPr/>
        <p:nvPr/>
      </p:nvGrpSpPr>
      <p:grpSpPr>
        <a:xfrm>
          <a:off x="0" y="0"/>
          <a:ext cx="0" cy="0"/>
          <a:chOff x="0" y="0"/>
          <a:chExt cx="0" cy="0"/>
        </a:xfrm>
      </p:grpSpPr>
      <p:sp>
        <p:nvSpPr>
          <p:cNvPr id="62" name="楕円 61">
            <a:extLst>
              <a:ext uri="{FF2B5EF4-FFF2-40B4-BE49-F238E27FC236}">
                <a16:creationId xmlns:a16="http://schemas.microsoft.com/office/drawing/2014/main" id="{D53824AC-B09A-45E1-A883-E5E13BD679A2}"/>
              </a:ext>
            </a:extLst>
          </p:cNvPr>
          <p:cNvSpPr/>
          <p:nvPr/>
        </p:nvSpPr>
        <p:spPr>
          <a:xfrm>
            <a:off x="2534954" y="10169884"/>
            <a:ext cx="1469914" cy="169809"/>
          </a:xfrm>
          <a:prstGeom prst="ellipse">
            <a:avLst/>
          </a:prstGeom>
          <a:solidFill>
            <a:srgbClr val="A9D18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61" name="正方形/長方形 60">
            <a:extLst>
              <a:ext uri="{FF2B5EF4-FFF2-40B4-BE49-F238E27FC236}">
                <a16:creationId xmlns:a16="http://schemas.microsoft.com/office/drawing/2014/main" id="{7CDB16A4-2D40-4C0C-BA10-321AB393B500}"/>
              </a:ext>
            </a:extLst>
          </p:cNvPr>
          <p:cNvSpPr/>
          <p:nvPr/>
        </p:nvSpPr>
        <p:spPr>
          <a:xfrm>
            <a:off x="468152" y="8354392"/>
            <a:ext cx="5832648" cy="1631928"/>
          </a:xfrm>
          <a:prstGeom prst="rect">
            <a:avLst/>
          </a:prstGeom>
          <a:solidFill>
            <a:srgbClr val="DCE6F2">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51" name="正方形/長方形 50">
            <a:extLst>
              <a:ext uri="{FF2B5EF4-FFF2-40B4-BE49-F238E27FC236}">
                <a16:creationId xmlns:a16="http://schemas.microsoft.com/office/drawing/2014/main" id="{D212CCE7-4B95-418D-9584-B812E5EDECAB}"/>
              </a:ext>
            </a:extLst>
          </p:cNvPr>
          <p:cNvSpPr/>
          <p:nvPr/>
        </p:nvSpPr>
        <p:spPr>
          <a:xfrm>
            <a:off x="3468759" y="5728590"/>
            <a:ext cx="3121764" cy="111300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cs typeface="Arial" panose="020B0604020202020204" pitchFamily="34" charset="0"/>
            </a:endParaRPr>
          </a:p>
        </p:txBody>
      </p:sp>
      <p:sp>
        <p:nvSpPr>
          <p:cNvPr id="52" name="正方形/長方形 51">
            <a:extLst>
              <a:ext uri="{FF2B5EF4-FFF2-40B4-BE49-F238E27FC236}">
                <a16:creationId xmlns:a16="http://schemas.microsoft.com/office/drawing/2014/main" id="{1ADB8FE4-C11D-4E54-BC00-D6503B08E1B9}"/>
              </a:ext>
            </a:extLst>
          </p:cNvPr>
          <p:cNvSpPr/>
          <p:nvPr/>
        </p:nvSpPr>
        <p:spPr>
          <a:xfrm>
            <a:off x="3559490" y="6121155"/>
            <a:ext cx="2871086" cy="66109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Through enhanced hospitality and a visitor-friendly environment worthy of an international milestone year, Osaka will achieve 'Sustainable Tourism' to build a city of lasting appeal.</a:t>
            </a:r>
            <a:endParaRPr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23" name="正方形/長方形 22">
            <a:extLst>
              <a:ext uri="{FF2B5EF4-FFF2-40B4-BE49-F238E27FC236}">
                <a16:creationId xmlns:a16="http://schemas.microsoft.com/office/drawing/2014/main" id="{CA27ED69-BA8D-4333-AD87-B427649FB797}"/>
              </a:ext>
            </a:extLst>
          </p:cNvPr>
          <p:cNvSpPr/>
          <p:nvPr/>
        </p:nvSpPr>
        <p:spPr>
          <a:xfrm>
            <a:off x="225185" y="5719442"/>
            <a:ext cx="3121764" cy="111300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cs typeface="Arial" panose="020B0604020202020204" pitchFamily="34" charset="0"/>
            </a:endParaRPr>
          </a:p>
        </p:txBody>
      </p:sp>
      <p:sp>
        <p:nvSpPr>
          <p:cNvPr id="26" name="正方形/長方形 25">
            <a:extLst>
              <a:ext uri="{FF2B5EF4-FFF2-40B4-BE49-F238E27FC236}">
                <a16:creationId xmlns:a16="http://schemas.microsoft.com/office/drawing/2014/main" id="{A0D4A2C7-D18A-0595-AEA3-9A95C5A9C3CC}"/>
              </a:ext>
            </a:extLst>
          </p:cNvPr>
          <p:cNvSpPr/>
          <p:nvPr/>
        </p:nvSpPr>
        <p:spPr>
          <a:xfrm>
            <a:off x="72108" y="2505040"/>
            <a:ext cx="6624736" cy="249459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30" name="正方形/長方形 129">
            <a:extLst>
              <a:ext uri="{FF2B5EF4-FFF2-40B4-BE49-F238E27FC236}">
                <a16:creationId xmlns:a16="http://schemas.microsoft.com/office/drawing/2014/main" id="{69A880C0-6692-88BD-C5DB-59685FFAF0BF}"/>
              </a:ext>
            </a:extLst>
          </p:cNvPr>
          <p:cNvSpPr/>
          <p:nvPr/>
        </p:nvSpPr>
        <p:spPr>
          <a:xfrm>
            <a:off x="67492" y="339414"/>
            <a:ext cx="14262200" cy="432000"/>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lIns="122525" tIns="61262" rIns="122525" bIns="61262" anchor="ctr">
            <a:noAutofit/>
          </a:bodyPr>
          <a:lstStyle/>
          <a:p>
            <a:pPr algn="ctr">
              <a:lnSpc>
                <a:spcPts val="2000"/>
              </a:lnSpc>
              <a:spcAft>
                <a:spcPts val="0"/>
              </a:spcAft>
            </a:pPr>
            <a:r>
              <a:rPr lang="ja-JP" altLang="en-US" sz="1800" b="1"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lang="en-US" altLang="ja-JP" sz="1800" b="1" dirty="0">
                <a:solidFill>
                  <a:schemeClr val="tx1"/>
                </a:solidFill>
                <a:latin typeface="Arial" panose="020B0604020202020204" pitchFamily="34" charset="0"/>
                <a:ea typeface="Meiryo UI" panose="020B0604030504040204" pitchFamily="50" charset="-128"/>
                <a:cs typeface="Arial" panose="020B0604020202020204" pitchFamily="34" charset="0"/>
              </a:rPr>
              <a:t>Outline</a:t>
            </a:r>
            <a:r>
              <a:rPr lang="ja-JP" altLang="en-US" sz="1800" b="1"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800" b="1" dirty="0">
                <a:solidFill>
                  <a:schemeClr val="tx1"/>
                </a:solidFill>
                <a:latin typeface="Arial" panose="020B0604020202020204" pitchFamily="34" charset="0"/>
                <a:ea typeface="Meiryo UI" panose="020B0604030504040204" pitchFamily="50" charset="-128"/>
                <a:cs typeface="Arial" panose="020B0604020202020204" pitchFamily="34" charset="0"/>
              </a:rPr>
              <a:t>Osaka Urban Attraction Development Strategy </a:t>
            </a:r>
            <a:r>
              <a:rPr lang="en-US" sz="1800" b="1" dirty="0">
                <a:solidFill>
                  <a:schemeClr val="tx1"/>
                </a:solidFill>
                <a:effectLst/>
                <a:latin typeface="Arial" panose="020B0604020202020204" pitchFamily="34" charset="0"/>
                <a:ea typeface="Meiryo UI" panose="020B0604030504040204" pitchFamily="50" charset="-128"/>
                <a:cs typeface="Arial" panose="020B0604020202020204" pitchFamily="34" charset="0"/>
              </a:rPr>
              <a:t>2030</a:t>
            </a:r>
            <a:r>
              <a:rPr lang="ja-JP" altLang="en-US" sz="1800" b="1" dirty="0">
                <a:solidFill>
                  <a:schemeClr val="tx1"/>
                </a:solidFill>
                <a:effectLst/>
                <a:latin typeface="Arial" panose="020B0604020202020204" pitchFamily="34" charset="0"/>
                <a:ea typeface="Meiryo UI" panose="020B0604030504040204" pitchFamily="50" charset="-128"/>
                <a:cs typeface="Arial" panose="020B0604020202020204" pitchFamily="34" charset="0"/>
              </a:rPr>
              <a:t>　</a:t>
            </a:r>
            <a:r>
              <a:rPr lang="ja-JP" sz="1600" dirty="0">
                <a:solidFill>
                  <a:srgbClr val="FFFFFF"/>
                </a:solidFill>
                <a:effectLst/>
                <a:latin typeface="Arial" panose="020B0604020202020204" pitchFamily="34" charset="0"/>
                <a:ea typeface="Meiryo UI" panose="020B0604030504040204" pitchFamily="50" charset="-128"/>
                <a:cs typeface="Arial" panose="020B0604020202020204" pitchFamily="34" charset="0"/>
              </a:rPr>
              <a:t>　　　</a:t>
            </a:r>
            <a:r>
              <a:rPr lang="ja-JP" sz="2000" dirty="0">
                <a:solidFill>
                  <a:srgbClr val="FFFFFF"/>
                </a:solidFill>
                <a:effectLst/>
                <a:latin typeface="Arial" panose="020B0604020202020204" pitchFamily="34" charset="0"/>
                <a:ea typeface="ＭＳ Ｐゴシック" panose="020B0600070205080204" pitchFamily="50" charset="-128"/>
                <a:cs typeface="Arial" panose="020B0604020202020204" pitchFamily="34" charset="0"/>
              </a:rPr>
              <a:t>　</a:t>
            </a:r>
            <a:r>
              <a:rPr lang="ja-JP" sz="2200" dirty="0">
                <a:solidFill>
                  <a:srgbClr val="FFFFFF"/>
                </a:solidFill>
                <a:effectLst/>
                <a:latin typeface="Arial" panose="020B0604020202020204" pitchFamily="34" charset="0"/>
                <a:ea typeface="ＭＳ Ｐゴシック" panose="020B0600070205080204" pitchFamily="50" charset="-128"/>
                <a:cs typeface="Arial" panose="020B0604020202020204" pitchFamily="34" charset="0"/>
              </a:rPr>
              <a:t>　　　　　</a:t>
            </a:r>
            <a:r>
              <a:rPr lang="ja-JP" sz="1400" dirty="0">
                <a:solidFill>
                  <a:srgbClr val="FFFFFF"/>
                </a:solidFill>
                <a:effectLst/>
                <a:latin typeface="Arial" panose="020B0604020202020204" pitchFamily="34" charset="0"/>
                <a:ea typeface="ＭＳ Ｐゴシック" panose="020B0600070205080204" pitchFamily="50" charset="-128"/>
                <a:cs typeface="Arial" panose="020B0604020202020204" pitchFamily="34" charset="0"/>
              </a:rPr>
              <a:t>　　　　　　　　　　　　　</a:t>
            </a:r>
            <a:r>
              <a:rPr lang="ja-JP" altLang="en-US" sz="1400" dirty="0">
                <a:solidFill>
                  <a:srgbClr val="FFFFFF"/>
                </a:solidFill>
                <a:effectLst/>
                <a:latin typeface="Arial" panose="020B0604020202020204" pitchFamily="34" charset="0"/>
                <a:ea typeface="ＭＳ Ｐゴシック" panose="020B0600070205080204" pitchFamily="50" charset="-128"/>
                <a:cs typeface="Arial" panose="020B0604020202020204" pitchFamily="34" charset="0"/>
              </a:rPr>
              <a:t>　　　　　　　　　　　　　　　　　　　　　</a:t>
            </a:r>
            <a:endParaRPr lang="ja-JP" sz="1200" dirty="0">
              <a:effectLst/>
              <a:latin typeface="Arial" panose="020B0604020202020204" pitchFamily="34" charset="0"/>
              <a:ea typeface="ＭＳ Ｐゴシック" panose="020B0600070205080204" pitchFamily="50" charset="-128"/>
              <a:cs typeface="Arial" panose="020B0604020202020204" pitchFamily="34" charset="0"/>
            </a:endParaRPr>
          </a:p>
        </p:txBody>
      </p:sp>
      <p:graphicFrame>
        <p:nvGraphicFramePr>
          <p:cNvPr id="3" name="表 2">
            <a:extLst>
              <a:ext uri="{FF2B5EF4-FFF2-40B4-BE49-F238E27FC236}">
                <a16:creationId xmlns:a16="http://schemas.microsoft.com/office/drawing/2014/main" id="{B8987B08-74F9-08C1-9D3F-9A8E6E447B93}"/>
              </a:ext>
            </a:extLst>
          </p:cNvPr>
          <p:cNvGraphicFramePr>
            <a:graphicFrameLocks noGrp="1"/>
          </p:cNvGraphicFramePr>
          <p:nvPr/>
        </p:nvGraphicFramePr>
        <p:xfrm>
          <a:off x="6922656" y="2823865"/>
          <a:ext cx="7344000" cy="3234002"/>
        </p:xfrm>
        <a:graphic>
          <a:graphicData uri="http://schemas.openxmlformats.org/drawingml/2006/table">
            <a:tbl>
              <a:tblPr firstRow="1" bandRow="1">
                <a:tableStyleId>{3B4B98B0-60AC-42C2-AFA5-B58CD77FA1E5}</a:tableStyleId>
              </a:tblPr>
              <a:tblGrid>
                <a:gridCol w="3492000">
                  <a:extLst>
                    <a:ext uri="{9D8B030D-6E8A-4147-A177-3AD203B41FA5}">
                      <a16:colId xmlns:a16="http://schemas.microsoft.com/office/drawing/2014/main" val="937872021"/>
                    </a:ext>
                  </a:extLst>
                </a:gridCol>
                <a:gridCol w="3852000">
                  <a:extLst>
                    <a:ext uri="{9D8B030D-6E8A-4147-A177-3AD203B41FA5}">
                      <a16:colId xmlns:a16="http://schemas.microsoft.com/office/drawing/2014/main" val="3113056739"/>
                    </a:ext>
                  </a:extLst>
                </a:gridCol>
              </a:tblGrid>
              <a:tr h="518116">
                <a:tc>
                  <a:txBody>
                    <a:bodyPr/>
                    <a:lstStyle/>
                    <a:p>
                      <a:r>
                        <a:rPr kumimoji="1" lang="en-US" altLang="ja-JP" sz="1200" b="1" dirty="0">
                          <a:solidFill>
                            <a:schemeClr val="tx1"/>
                          </a:solidFill>
                          <a:latin typeface="Meiryo UI" panose="020B0604030504040204" pitchFamily="50" charset="-128"/>
                          <a:ea typeface="Meiryo UI" panose="020B0604030504040204" pitchFamily="50" charset="-128"/>
                        </a:rPr>
                        <a:t>1. World-Class Tourist Metropolis That Everyone Wants to Visit</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kumimoji="1" lang="en-US" altLang="ja-JP" sz="900" b="0" dirty="0">
                          <a:solidFill>
                            <a:schemeClr val="tx1"/>
                          </a:solidFill>
                          <a:latin typeface="Meiryo UI" panose="020B0604030504040204" pitchFamily="50" charset="-128"/>
                          <a:ea typeface="Meiryo UI" panose="020B0604030504040204" pitchFamily="50" charset="-128"/>
                        </a:rPr>
                        <a:t>Aiming for a world-class tourist metropolis by building on strengths in food, history, culture, arts, and sports to maximize Osaka's resources and potential</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744086356"/>
                  </a:ext>
                </a:extLst>
              </a:tr>
              <a:tr h="625655">
                <a:tc>
                  <a:txBody>
                    <a:bodyPr/>
                    <a:lstStyle/>
                    <a:p>
                      <a:r>
                        <a:rPr lang="en-US" altLang="ja-JP" sz="1200" b="1" dirty="0">
                          <a:solidFill>
                            <a:schemeClr val="tx1"/>
                          </a:solidFill>
                          <a:latin typeface="Meiryo UI" panose="020B0604030504040204" pitchFamily="50" charset="-128"/>
                          <a:ea typeface="Meiryo UI" panose="020B0604030504040204" pitchFamily="50" charset="-128"/>
                        </a:rPr>
                        <a:t>2. World-Renowned </a:t>
                      </a:r>
                      <a:r>
                        <a:rPr kumimoji="1" lang="en-US" altLang="ja-JP" sz="1200" b="1" dirty="0">
                          <a:solidFill>
                            <a:schemeClr val="tx1"/>
                          </a:solidFill>
                          <a:latin typeface="Meiryo UI" panose="020B0604030504040204" pitchFamily="50" charset="-128"/>
                          <a:ea typeface="Meiryo UI" panose="020B0604030504040204" pitchFamily="50" charset="-128"/>
                        </a:rPr>
                        <a:t>Metropolis</a:t>
                      </a:r>
                      <a:r>
                        <a:rPr lang="en-US" altLang="ja-JP" sz="1200" b="1" dirty="0">
                          <a:solidFill>
                            <a:schemeClr val="tx1"/>
                          </a:solidFill>
                          <a:latin typeface="Meiryo UI" panose="020B0604030504040204" pitchFamily="50" charset="-128"/>
                          <a:ea typeface="Meiryo UI" panose="020B0604030504040204" pitchFamily="50" charset="-128"/>
                        </a:rPr>
                        <a:t> Rich in Cultural Appeals</a:t>
                      </a:r>
                      <a:endParaRPr lang="ja-JP" altLang="en-US" sz="1050"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lang="en-US" altLang="ja-JP" sz="900" dirty="0">
                          <a:solidFill>
                            <a:schemeClr val="tx1"/>
                          </a:solidFill>
                          <a:latin typeface="Meiryo UI" panose="020B0604030504040204" pitchFamily="50" charset="-128"/>
                          <a:ea typeface="Meiryo UI" panose="020B0604030504040204" pitchFamily="50" charset="-128"/>
                        </a:rPr>
                        <a:t>Aiming for a world-renowned metropolis where Osaka's cultural strengths enhance urban appeal, global visitors interact to connect, diverse cultural and artistic activities are vitalized, and Osaka becomes a globally reputable city</a:t>
                      </a:r>
                      <a:endParaRPr lang="ja-JP" altLang="en-US" sz="9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868591560"/>
                  </a:ext>
                </a:extLst>
              </a:tr>
              <a:tr h="518116">
                <a:tc>
                  <a:txBody>
                    <a:bodyPr/>
                    <a:lstStyle/>
                    <a:p>
                      <a:r>
                        <a:rPr lang="en-US" altLang="ja-JP" sz="1200" b="1" dirty="0">
                          <a:solidFill>
                            <a:schemeClr val="tx1"/>
                          </a:solidFill>
                          <a:latin typeface="Meiryo UI" panose="020B0604030504040204" pitchFamily="50" charset="-128"/>
                          <a:ea typeface="Meiryo UI" panose="020B0604030504040204" pitchFamily="50" charset="-128"/>
                        </a:rPr>
                        <a:t>3. Lively </a:t>
                      </a:r>
                      <a:r>
                        <a:rPr kumimoji="1" lang="en-US" altLang="ja-JP" sz="1200" b="1" dirty="0">
                          <a:solidFill>
                            <a:schemeClr val="tx1"/>
                          </a:solidFill>
                          <a:latin typeface="Meiryo UI" panose="020B0604030504040204" pitchFamily="50" charset="-128"/>
                          <a:ea typeface="Meiryo UI" panose="020B0604030504040204" pitchFamily="50" charset="-128"/>
                        </a:rPr>
                        <a:t>Metropolis</a:t>
                      </a:r>
                      <a:r>
                        <a:rPr lang="en-US" altLang="ja-JP" sz="1200" b="1" dirty="0">
                          <a:solidFill>
                            <a:schemeClr val="tx1"/>
                          </a:solidFill>
                          <a:latin typeface="Meiryo UI" panose="020B0604030504040204" pitchFamily="50" charset="-128"/>
                          <a:ea typeface="Meiryo UI" panose="020B0604030504040204" pitchFamily="50" charset="-128"/>
                        </a:rPr>
                        <a:t> Energized by Sports</a:t>
                      </a:r>
                      <a:endParaRPr kumimoji="1" lang="ja-JP" altLang="en-US" sz="1100" b="0"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kumimoji="1" lang="en-US" altLang="ja-JP" sz="900" b="0" dirty="0">
                          <a:solidFill>
                            <a:schemeClr val="tx1"/>
                          </a:solidFill>
                          <a:latin typeface="Meiryo UI" panose="020B0604030504040204" pitchFamily="50" charset="-128"/>
                          <a:ea typeface="Meiryo UI" panose="020B0604030504040204" pitchFamily="50" charset="-128"/>
                        </a:rPr>
                        <a:t>Aiming for a lively metropolis energized by opportunities to watch world-class athletes perform, engage in sports, and enjoy sports tourism in Osaka's local resources</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3349570591"/>
                  </a:ext>
                </a:extLst>
              </a:tr>
              <a:tr h="519230">
                <a:tc>
                  <a:txBody>
                    <a:bodyPr/>
                    <a:lstStyle/>
                    <a:p>
                      <a:r>
                        <a:rPr lang="en-US" altLang="ja-JP" sz="1200" b="1" dirty="0">
                          <a:solidFill>
                            <a:schemeClr val="tx1"/>
                          </a:solidFill>
                          <a:latin typeface="Meiryo UI" panose="020B0604030504040204" pitchFamily="50" charset="-128"/>
                          <a:ea typeface="Meiryo UI" panose="020B0604030504040204" pitchFamily="50" charset="-128"/>
                        </a:rPr>
                        <a:t>4. Top-Class MICE </a:t>
                      </a:r>
                      <a:r>
                        <a:rPr kumimoji="1" lang="en-US" altLang="ja-JP" sz="1200" b="1" dirty="0">
                          <a:solidFill>
                            <a:schemeClr val="tx1"/>
                          </a:solidFill>
                          <a:latin typeface="Meiryo UI" panose="020B0604030504040204" pitchFamily="50" charset="-128"/>
                          <a:ea typeface="Meiryo UI" panose="020B0604030504040204" pitchFamily="50" charset="-128"/>
                        </a:rPr>
                        <a:t>Metropolis</a:t>
                      </a:r>
                      <a:r>
                        <a:rPr lang="en-US" altLang="ja-JP" sz="1200" b="1" dirty="0">
                          <a:solidFill>
                            <a:schemeClr val="tx1"/>
                          </a:solidFill>
                          <a:latin typeface="Meiryo UI" panose="020B0604030504040204" pitchFamily="50" charset="-128"/>
                          <a:ea typeface="Meiryo UI" panose="020B0604030504040204" pitchFamily="50" charset="-128"/>
                        </a:rPr>
                        <a:t> in Asia and Oceania</a:t>
                      </a:r>
                      <a:endParaRPr kumimoji="1" lang="ja-JP" altLang="en-US" sz="1050" strike="noStrike"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kumimoji="1" lang="en-US" altLang="ja-JP" sz="900" strike="noStrike" dirty="0">
                          <a:solidFill>
                            <a:schemeClr val="tx1"/>
                          </a:solidFill>
                          <a:latin typeface="Meiryo UI" panose="020B0604030504040204" pitchFamily="50" charset="-128"/>
                          <a:ea typeface="Meiryo UI" panose="020B0604030504040204" pitchFamily="50" charset="-128"/>
                        </a:rPr>
                        <a:t>Aiming for a top-class MICE metropolis by leveraging the Expo host achievement and IR impact through Osaka-wide strategic initiatives</a:t>
                      </a:r>
                      <a:endParaRPr kumimoji="1" lang="ja-JP" altLang="en-US" sz="900" strike="no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853493031"/>
                  </a:ext>
                </a:extLst>
              </a:tr>
              <a:tr h="519230">
                <a:tc>
                  <a:txBody>
                    <a:bodyPr/>
                    <a:lstStyle/>
                    <a:p>
                      <a:r>
                        <a:rPr kumimoji="1" lang="en-US" altLang="ja-JP" sz="1200" b="1" dirty="0">
                          <a:solidFill>
                            <a:schemeClr val="tx1"/>
                          </a:solidFill>
                          <a:latin typeface="Meiryo UI" panose="020B0604030504040204" pitchFamily="50" charset="-128"/>
                          <a:ea typeface="Meiryo UI" panose="020B0604030504040204" pitchFamily="50" charset="-128"/>
                        </a:rPr>
                        <a:t>5. Growing Metropolis Through International Exchanges</a:t>
                      </a:r>
                      <a:endParaRPr lang="en-US" altLang="ja-JP" sz="11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lang="en-US" altLang="ja-JP" sz="900" dirty="0">
                          <a:solidFill>
                            <a:schemeClr val="tx1"/>
                          </a:solidFill>
                          <a:latin typeface="Meiryo UI" panose="020B0604030504040204" pitchFamily="50" charset="-128"/>
                          <a:ea typeface="Meiryo UI" panose="020B0604030504040204" pitchFamily="50" charset="-128"/>
                        </a:rPr>
                        <a:t>Aiming for a growing metropolis generating new value through diverse international exchange via Osaka's global networks and the promotion of globally minded talent</a:t>
                      </a:r>
                      <a:endParaRPr lang="ja-JP" altLang="en-US" sz="9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2116863635"/>
                  </a:ext>
                </a:extLst>
              </a:tr>
              <a:tr h="519230">
                <a:tc>
                  <a:txBody>
                    <a:bodyPr/>
                    <a:lstStyle/>
                    <a:p>
                      <a:r>
                        <a:rPr kumimoji="1" lang="en-US" altLang="ja-JP" sz="1200" b="1" dirty="0">
                          <a:solidFill>
                            <a:schemeClr val="tx1"/>
                          </a:solidFill>
                          <a:latin typeface="Meiryo UI" panose="020B0604030504040204" pitchFamily="50" charset="-128"/>
                          <a:ea typeface="Meiryo UI" panose="020B0604030504040204" pitchFamily="50" charset="-128"/>
                        </a:rPr>
                        <a:t>6</a:t>
                      </a: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Safe and Comfortable Metropolis Attracting More Visitors</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lang="en-US" altLang="ja-JP" sz="900" dirty="0">
                          <a:solidFill>
                            <a:schemeClr val="tx1"/>
                          </a:solidFill>
                          <a:latin typeface="Meiryo UI" panose="020B0604030504040204" pitchFamily="50" charset="-128"/>
                          <a:ea typeface="Meiryo UI" panose="020B0604030504040204" pitchFamily="50" charset="-128"/>
                        </a:rPr>
                        <a:t>Aiming for a sustainable metropolis where both visitors and residents can enjoy safety, security, and comfort</a:t>
                      </a:r>
                      <a:endParaRPr lang="ja-JP" altLang="en-US" sz="9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414027838"/>
                  </a:ext>
                </a:extLst>
              </a:tr>
            </a:tbl>
          </a:graphicData>
        </a:graphic>
      </p:graphicFrame>
      <p:cxnSp>
        <p:nvCxnSpPr>
          <p:cNvPr id="9" name="直線コネクタ 8">
            <a:extLst>
              <a:ext uri="{FF2B5EF4-FFF2-40B4-BE49-F238E27FC236}">
                <a16:creationId xmlns:a16="http://schemas.microsoft.com/office/drawing/2014/main" id="{AA2D9381-7DA3-8ED3-1823-E6A5F9810831}"/>
              </a:ext>
            </a:extLst>
          </p:cNvPr>
          <p:cNvCxnSpPr/>
          <p:nvPr/>
        </p:nvCxnSpPr>
        <p:spPr>
          <a:xfrm>
            <a:off x="6813567" y="2671693"/>
            <a:ext cx="0" cy="7668000"/>
          </a:xfrm>
          <a:prstGeom prst="line">
            <a:avLst/>
          </a:prstGeom>
          <a:ln w="19050"/>
        </p:spPr>
        <p:style>
          <a:lnRef idx="1">
            <a:schemeClr val="dk1"/>
          </a:lnRef>
          <a:fillRef idx="0">
            <a:schemeClr val="dk1"/>
          </a:fillRef>
          <a:effectRef idx="0">
            <a:schemeClr val="dk1"/>
          </a:effectRef>
          <a:fontRef idx="minor">
            <a:schemeClr val="tx1"/>
          </a:fontRef>
        </p:style>
      </p:cxnSp>
      <p:graphicFrame>
        <p:nvGraphicFramePr>
          <p:cNvPr id="69" name="表 68">
            <a:extLst>
              <a:ext uri="{FF2B5EF4-FFF2-40B4-BE49-F238E27FC236}">
                <a16:creationId xmlns:a16="http://schemas.microsoft.com/office/drawing/2014/main" id="{83317F4A-9899-5C07-4B87-BE9E8FB76B21}"/>
              </a:ext>
            </a:extLst>
          </p:cNvPr>
          <p:cNvGraphicFramePr>
            <a:graphicFrameLocks noGrp="1"/>
          </p:cNvGraphicFramePr>
          <p:nvPr/>
        </p:nvGraphicFramePr>
        <p:xfrm>
          <a:off x="6985695" y="7308726"/>
          <a:ext cx="7343997" cy="2839657"/>
        </p:xfrm>
        <a:graphic>
          <a:graphicData uri="http://schemas.openxmlformats.org/drawingml/2006/table">
            <a:tbl>
              <a:tblPr firstRow="1" bandRow="1">
                <a:tableStyleId>{5C22544A-7EE6-4342-B048-85BDC9FD1C3A}</a:tableStyleId>
              </a:tblPr>
              <a:tblGrid>
                <a:gridCol w="922341">
                  <a:extLst>
                    <a:ext uri="{9D8B030D-6E8A-4147-A177-3AD203B41FA5}">
                      <a16:colId xmlns:a16="http://schemas.microsoft.com/office/drawing/2014/main" val="2615346986"/>
                    </a:ext>
                  </a:extLst>
                </a:gridCol>
                <a:gridCol w="954820">
                  <a:extLst>
                    <a:ext uri="{9D8B030D-6E8A-4147-A177-3AD203B41FA5}">
                      <a16:colId xmlns:a16="http://schemas.microsoft.com/office/drawing/2014/main" val="3399677598"/>
                    </a:ext>
                  </a:extLst>
                </a:gridCol>
                <a:gridCol w="1305131">
                  <a:extLst>
                    <a:ext uri="{9D8B030D-6E8A-4147-A177-3AD203B41FA5}">
                      <a16:colId xmlns:a16="http://schemas.microsoft.com/office/drawing/2014/main" val="3413334119"/>
                    </a:ext>
                  </a:extLst>
                </a:gridCol>
                <a:gridCol w="973165">
                  <a:extLst>
                    <a:ext uri="{9D8B030D-6E8A-4147-A177-3AD203B41FA5}">
                      <a16:colId xmlns:a16="http://schemas.microsoft.com/office/drawing/2014/main" val="3188119071"/>
                    </a:ext>
                  </a:extLst>
                </a:gridCol>
                <a:gridCol w="3188540">
                  <a:extLst>
                    <a:ext uri="{9D8B030D-6E8A-4147-A177-3AD203B41FA5}">
                      <a16:colId xmlns:a16="http://schemas.microsoft.com/office/drawing/2014/main" val="1262620834"/>
                    </a:ext>
                  </a:extLst>
                </a:gridCol>
              </a:tblGrid>
              <a:tr h="392690">
                <a:tc gridSpan="2">
                  <a:txBody>
                    <a:bodyPr/>
                    <a:lstStyle/>
                    <a:p>
                      <a:pPr algn="ctr">
                        <a:lnSpc>
                          <a:spcPts val="1200"/>
                        </a:lnSpc>
                      </a:pPr>
                      <a:r>
                        <a:rPr kumimoji="1" lang="en-US" altLang="ja-JP" sz="1000" b="1" dirty="0">
                          <a:latin typeface="Arial" panose="020B0604020202020204" pitchFamily="34" charset="0"/>
                          <a:ea typeface="Meiryo UI" panose="020B0604030504040204" pitchFamily="50" charset="-128"/>
                          <a:cs typeface="Arial" panose="020B0604020202020204" pitchFamily="34" charset="0"/>
                        </a:rPr>
                        <a:t>Index</a:t>
                      </a:r>
                      <a:endParaRPr kumimoji="1" lang="ja-JP" altLang="en-US" sz="1000" b="1" dirty="0">
                        <a:latin typeface="Arial" panose="020B0604020202020204" pitchFamily="34" charset="0"/>
                        <a:ea typeface="Meiryo UI" panose="020B0604030504040204" pitchFamily="50" charset="-128"/>
                        <a:cs typeface="Arial" panose="020B0604020202020204" pitchFamily="34" charset="0"/>
                      </a:endParaRPr>
                    </a:p>
                  </a:txBody>
                  <a:tcPr anchor="ctr"/>
                </a:tc>
                <a:tc hMerge="1">
                  <a:txBody>
                    <a:bodyPr/>
                    <a:lstStyle/>
                    <a:p>
                      <a:pPr algn="ctr"/>
                      <a:endParaRPr kumimoji="1" lang="en-US" altLang="ja-JP" sz="1200" b="1"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lnSpc>
                          <a:spcPts val="1200"/>
                        </a:lnSpc>
                      </a:pPr>
                      <a:r>
                        <a:rPr kumimoji="1" lang="en-US" altLang="ja-JP" sz="1000" b="1" dirty="0">
                          <a:solidFill>
                            <a:schemeClr val="bg1"/>
                          </a:solidFill>
                          <a:latin typeface="Arial" panose="020B0604020202020204" pitchFamily="34" charset="0"/>
                          <a:ea typeface="Meiryo UI" panose="020B0604030504040204" pitchFamily="50" charset="-128"/>
                          <a:cs typeface="Arial" panose="020B0604020202020204" pitchFamily="34" charset="0"/>
                        </a:rPr>
                        <a:t>Target</a:t>
                      </a:r>
                    </a:p>
                    <a:p>
                      <a:pPr algn="ctr">
                        <a:lnSpc>
                          <a:spcPts val="1200"/>
                        </a:lnSpc>
                      </a:pPr>
                      <a:r>
                        <a:rPr kumimoji="1" lang="ja-JP" altLang="en-US" sz="1000" b="1" dirty="0">
                          <a:solidFill>
                            <a:schemeClr val="bg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000" b="1" dirty="0">
                          <a:solidFill>
                            <a:schemeClr val="bg1"/>
                          </a:solidFill>
                          <a:latin typeface="Arial" panose="020B0604020202020204" pitchFamily="34" charset="0"/>
                          <a:ea typeface="Meiryo UI" panose="020B0604030504040204" pitchFamily="50" charset="-128"/>
                          <a:cs typeface="Arial" panose="020B0604020202020204" pitchFamily="34" charset="0"/>
                        </a:rPr>
                        <a:t>2030</a:t>
                      </a:r>
                      <a:r>
                        <a:rPr kumimoji="1" lang="ja-JP" altLang="en-US" sz="1000" b="1" dirty="0">
                          <a:solidFill>
                            <a:schemeClr val="bg1"/>
                          </a:solidFill>
                          <a:latin typeface="Arial" panose="020B0604020202020204" pitchFamily="34" charset="0"/>
                          <a:ea typeface="Meiryo UI" panose="020B0604030504040204" pitchFamily="50" charset="-128"/>
                          <a:cs typeface="Arial" panose="020B0604020202020204" pitchFamily="34" charset="0"/>
                        </a:rPr>
                        <a:t>）</a:t>
                      </a:r>
                    </a:p>
                  </a:txBody>
                  <a:tcPr anchor="ctr"/>
                </a:tc>
                <a:tc>
                  <a:txBody>
                    <a:bodyPr/>
                    <a:lstStyle/>
                    <a:p>
                      <a:pPr algn="ctr">
                        <a:lnSpc>
                          <a:spcPts val="1200"/>
                        </a:lnSpc>
                      </a:pPr>
                      <a:r>
                        <a:rPr kumimoji="1" lang="en-US" altLang="ja-JP" sz="1000" b="1" dirty="0">
                          <a:solidFill>
                            <a:schemeClr val="bg1"/>
                          </a:solidFill>
                          <a:latin typeface="Arial" panose="020B0604020202020204" pitchFamily="34" charset="0"/>
                          <a:ea typeface="Meiryo UI" panose="020B0604030504040204" pitchFamily="50" charset="-128"/>
                          <a:cs typeface="Arial" panose="020B0604020202020204" pitchFamily="34" charset="0"/>
                        </a:rPr>
                        <a:t>Reference</a:t>
                      </a:r>
                    </a:p>
                    <a:p>
                      <a:pPr algn="ctr">
                        <a:lnSpc>
                          <a:spcPts val="1200"/>
                        </a:lnSpc>
                      </a:pPr>
                      <a:r>
                        <a:rPr kumimoji="1" lang="ja-JP" altLang="en-US" sz="1000" b="1" dirty="0">
                          <a:solidFill>
                            <a:schemeClr val="bg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000" b="1" dirty="0">
                          <a:solidFill>
                            <a:schemeClr val="bg1"/>
                          </a:solidFill>
                          <a:latin typeface="Arial" panose="020B0604020202020204" pitchFamily="34" charset="0"/>
                          <a:ea typeface="Meiryo UI" panose="020B0604030504040204" pitchFamily="50" charset="-128"/>
                          <a:cs typeface="Arial" panose="020B0604020202020204" pitchFamily="34" charset="0"/>
                        </a:rPr>
                        <a:t>2024</a:t>
                      </a:r>
                      <a:r>
                        <a:rPr kumimoji="1" lang="ja-JP" altLang="en-US" sz="1000" b="1" dirty="0">
                          <a:solidFill>
                            <a:schemeClr val="bg1"/>
                          </a:solidFill>
                          <a:latin typeface="Arial" panose="020B0604020202020204" pitchFamily="34" charset="0"/>
                          <a:ea typeface="Meiryo UI" panose="020B0604030504040204" pitchFamily="50" charset="-128"/>
                          <a:cs typeface="Arial" panose="020B0604020202020204" pitchFamily="34" charset="0"/>
                        </a:rPr>
                        <a:t>）</a:t>
                      </a:r>
                      <a:endParaRPr kumimoji="1" lang="en-US" altLang="ja-JP" sz="1000" b="1"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lnSpc>
                          <a:spcPts val="1200"/>
                        </a:lnSpc>
                      </a:pPr>
                      <a:r>
                        <a:rPr kumimoji="1" lang="en-US" altLang="ja-JP" sz="1000" b="1" dirty="0">
                          <a:solidFill>
                            <a:schemeClr val="bg1"/>
                          </a:solidFill>
                          <a:latin typeface="Arial" panose="020B0604020202020204" pitchFamily="34" charset="0"/>
                          <a:ea typeface="Meiryo UI" panose="020B0604030504040204" pitchFamily="50" charset="-128"/>
                          <a:cs typeface="Arial" panose="020B0604020202020204" pitchFamily="34" charset="0"/>
                        </a:rPr>
                        <a:t>Source</a:t>
                      </a:r>
                      <a:endParaRPr kumimoji="1" lang="ja-JP" altLang="en-US" sz="1000" b="1"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marL="0" marR="0" anchor="ctr"/>
                </a:tc>
                <a:extLst>
                  <a:ext uri="{0D108BD9-81ED-4DB2-BD59-A6C34878D82A}">
                    <a16:rowId xmlns:a16="http://schemas.microsoft.com/office/drawing/2014/main" val="2658360947"/>
                  </a:ext>
                </a:extLst>
              </a:tr>
              <a:tr h="244800">
                <a:tc rowSpan="2">
                  <a:txBody>
                    <a:bodyPr/>
                    <a:lstStyle/>
                    <a:p>
                      <a:pPr algn="ctr">
                        <a:lnSpc>
                          <a:spcPts val="1200"/>
                        </a:lnSpc>
                      </a:pPr>
                      <a:r>
                        <a:rPr kumimoji="1" lang="en-US" altLang="ja-JP" sz="1000" dirty="0">
                          <a:latin typeface="Arial" panose="020B0604020202020204" pitchFamily="34" charset="0"/>
                          <a:ea typeface="Meiryo UI" panose="020B0604030504040204" pitchFamily="50" charset="-128"/>
                          <a:cs typeface="Arial" panose="020B0604020202020204" pitchFamily="34" charset="0"/>
                        </a:rPr>
                        <a:t>Visitors to Osaka</a:t>
                      </a: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Japanese</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000"/>
                        </a:lnSpc>
                        <a:spcBef>
                          <a:spcPts val="0"/>
                        </a:spcBef>
                        <a:spcAft>
                          <a:spcPts val="300"/>
                        </a:spcAft>
                        <a:buClrTx/>
                        <a:buSzTx/>
                        <a:buFontTx/>
                        <a:buNone/>
                        <a:tabLst/>
                        <a:defRPr/>
                      </a:pPr>
                      <a:r>
                        <a:rPr kumimoji="1" lang="en-US" altLang="zh-TW" sz="1000" b="0" dirty="0">
                          <a:solidFill>
                            <a:schemeClr val="tx1"/>
                          </a:solidFill>
                          <a:latin typeface="Arial" panose="020B0604020202020204" pitchFamily="34" charset="0"/>
                          <a:ea typeface="Meiryo UI" panose="020B0604030504040204" pitchFamily="50" charset="-128"/>
                          <a:cs typeface="Arial" panose="020B0604020202020204" pitchFamily="34" charset="0"/>
                        </a:rPr>
                        <a:t>To be determined</a:t>
                      </a:r>
                      <a:r>
                        <a:rPr kumimoji="1" lang="zh-TW"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zh-TW" sz="1000" b="0" dirty="0">
                          <a:solidFill>
                            <a:schemeClr val="tx1"/>
                          </a:solidFill>
                          <a:latin typeface="Arial" panose="020B0604020202020204" pitchFamily="34" charset="0"/>
                          <a:ea typeface="Meiryo UI" panose="020B0604030504040204" pitchFamily="50" charset="-128"/>
                          <a:cs typeface="Arial" panose="020B0604020202020204" pitchFamily="34" charset="0"/>
                        </a:rPr>
                        <a:t>※1</a:t>
                      </a:r>
                      <a:r>
                        <a:rPr kumimoji="1" lang="zh-TW"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32.32 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Travel &amp; Tourism Consumption Trends (JTA)</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2286221614"/>
                  </a:ext>
                </a:extLst>
              </a:tr>
              <a:tr h="0">
                <a:tc vMerge="1">
                  <a:txBody>
                    <a:bodyPr/>
                    <a:lstStyle/>
                    <a:p>
                      <a:endParaRPr kumimoji="1" lang="ja-JP" altLang="en-US"/>
                    </a:p>
                  </a:txBody>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International</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23</a:t>
                      </a: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14.09 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Inbound Tourism Consumption Trends (JTA)</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D0D8E8"/>
                    </a:solidFill>
                  </a:tcPr>
                </a:tc>
                <a:extLst>
                  <a:ext uri="{0D108BD9-81ED-4DB2-BD59-A6C34878D82A}">
                    <a16:rowId xmlns:a16="http://schemas.microsoft.com/office/drawing/2014/main" val="2857440749"/>
                  </a:ext>
                </a:extLst>
              </a:tr>
              <a:tr h="0">
                <a:tc rowSpan="2">
                  <a:txBody>
                    <a:bodyPr/>
                    <a:lstStyle/>
                    <a:p>
                      <a:pPr algn="ctr">
                        <a:lnSpc>
                          <a:spcPts val="1200"/>
                        </a:lnSpc>
                      </a:pPr>
                      <a:r>
                        <a:rPr kumimoji="1"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Total Overnight Travelers</a:t>
                      </a:r>
                      <a:endParaRPr kumimoji="1" lang="ja-JP" altLang="en-US" sz="1000" dirty="0">
                        <a:solidFill>
                          <a:srgbClr val="FF0000"/>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Japanese</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37 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32.04 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Accommodation Travel Statistics (JTA)</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1164150173"/>
                  </a:ext>
                </a:extLst>
              </a:tr>
              <a:tr h="0">
                <a:tc vMerge="1">
                  <a:txBody>
                    <a:bodyPr/>
                    <a:lstStyle/>
                    <a:p>
                      <a:endParaRPr kumimoji="1" lang="ja-JP" altLang="en-US"/>
                    </a:p>
                  </a:txBody>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International</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30 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25.39 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Accommodation Travel Statistics (JTA)</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D0D8E8"/>
                    </a:solidFill>
                  </a:tcPr>
                </a:tc>
                <a:extLst>
                  <a:ext uri="{0D108BD9-81ED-4DB2-BD59-A6C34878D82A}">
                    <a16:rowId xmlns:a16="http://schemas.microsoft.com/office/drawing/2014/main" val="1213067637"/>
                  </a:ext>
                </a:extLst>
              </a:tr>
              <a:tr h="0">
                <a:tc rowSpan="2">
                  <a:txBody>
                    <a:bodyPr/>
                    <a:lstStyle/>
                    <a:p>
                      <a:pPr algn="ctr">
                        <a:lnSpc>
                          <a:spcPts val="1200"/>
                        </a:lnSpc>
                      </a:pPr>
                      <a:r>
                        <a:rPr kumimoji="1" lang="en-US" altLang="ja-JP" sz="1000" dirty="0">
                          <a:latin typeface="Arial" panose="020B0604020202020204" pitchFamily="34" charset="0"/>
                          <a:ea typeface="Meiryo UI" panose="020B0604030504040204" pitchFamily="50" charset="-128"/>
                          <a:cs typeface="Arial" panose="020B0604020202020204" pitchFamily="34" charset="0"/>
                        </a:rPr>
                        <a:t>Expenditure/Person</a:t>
                      </a:r>
                      <a:endParaRPr kumimoji="1" lang="ja-JP" altLang="en-US" sz="1000" dirty="0">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Japanese</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JPY 52,000</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JPY 30,000</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Travel &amp; Tourism Consumption Trends (JTA)</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3703652902"/>
                  </a:ext>
                </a:extLst>
              </a:tr>
              <a:tr h="0">
                <a:tc vMerge="1">
                  <a:txBody>
                    <a:bodyPr/>
                    <a:lstStyle/>
                    <a:p>
                      <a:endParaRPr kumimoji="1" lang="ja-JP" altLang="en-US"/>
                    </a:p>
                  </a:txBody>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International</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JPY 160,000</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JPY 92,000</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Inbound Tourism Consumption Trends (JTA)</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D0D8E8"/>
                    </a:solidFill>
                  </a:tcPr>
                </a:tc>
                <a:extLst>
                  <a:ext uri="{0D108BD9-81ED-4DB2-BD59-A6C34878D82A}">
                    <a16:rowId xmlns:a16="http://schemas.microsoft.com/office/drawing/2014/main" val="2740590118"/>
                  </a:ext>
                </a:extLst>
              </a:tr>
              <a:tr h="0">
                <a:tc gridSpan="2">
                  <a:txBody>
                    <a:bodyPr/>
                    <a:lstStyle/>
                    <a:p>
                      <a:pPr algn="ctr">
                        <a:lnSpc>
                          <a:spcPts val="1200"/>
                        </a:lnSpc>
                      </a:pPr>
                      <a:r>
                        <a:rPr kumimoji="1" lang="en-US" altLang="ja-JP" sz="1000" dirty="0">
                          <a:latin typeface="Arial" panose="020B0604020202020204" pitchFamily="34" charset="0"/>
                          <a:ea typeface="Meiryo UI" panose="020B0604030504040204" pitchFamily="50" charset="-128"/>
                          <a:cs typeface="Arial" panose="020B0604020202020204" pitchFamily="34" charset="0"/>
                        </a:rPr>
                        <a:t>Global Power City Index</a:t>
                      </a:r>
                      <a:endParaRPr kumimoji="1" lang="ja-JP" altLang="en-US" sz="1000" dirty="0">
                        <a:latin typeface="Arial" panose="020B0604020202020204" pitchFamily="34" charset="0"/>
                        <a:ea typeface="Meiryo UI" panose="020B0604030504040204" pitchFamily="50" charset="-128"/>
                        <a:cs typeface="Arial" panose="020B0604020202020204" pitchFamily="34" charset="0"/>
                      </a:endParaRPr>
                    </a:p>
                    <a:p>
                      <a:pPr algn="ctr">
                        <a:lnSpc>
                          <a:spcPts val="1200"/>
                        </a:lnSpc>
                      </a:pPr>
                      <a:r>
                        <a:rPr kumimoji="1" lang="ja-JP" altLang="en-US" sz="1000" dirty="0">
                          <a:latin typeface="Arial" panose="020B0604020202020204" pitchFamily="34" charset="0"/>
                          <a:ea typeface="Meiryo UI" panose="020B0604030504040204" pitchFamily="50" charset="-128"/>
                          <a:cs typeface="Arial" panose="020B0604020202020204" pitchFamily="34" charset="0"/>
                        </a:rPr>
                        <a:t>＜</a:t>
                      </a:r>
                      <a:r>
                        <a:rPr kumimoji="1" lang="en-US" altLang="ja-JP" sz="1000" dirty="0">
                          <a:latin typeface="Arial" panose="020B0604020202020204" pitchFamily="34" charset="0"/>
                          <a:ea typeface="Meiryo UI" panose="020B0604030504040204" pitchFamily="50" charset="-128"/>
                          <a:cs typeface="Arial" panose="020B0604020202020204" pitchFamily="34" charset="0"/>
                        </a:rPr>
                        <a:t>Cultural Interaction</a:t>
                      </a:r>
                      <a:r>
                        <a:rPr kumimoji="1" lang="ja-JP" altLang="en-US" sz="1000" dirty="0">
                          <a:latin typeface="Arial" panose="020B0604020202020204" pitchFamily="34" charset="0"/>
                          <a:ea typeface="Meiryo UI" panose="020B0604030504040204" pitchFamily="50" charset="-128"/>
                          <a:cs typeface="Arial" panose="020B0604020202020204" pitchFamily="34" charset="0"/>
                        </a:rPr>
                        <a:t> </a:t>
                      </a:r>
                      <a:r>
                        <a:rPr kumimoji="1" lang="en-US" altLang="ja-JP" sz="1000" dirty="0">
                          <a:latin typeface="Arial" panose="020B0604020202020204" pitchFamily="34" charset="0"/>
                          <a:ea typeface="Meiryo UI" panose="020B0604030504040204" pitchFamily="50" charset="-128"/>
                          <a:cs typeface="Arial" panose="020B0604020202020204" pitchFamily="34" charset="0"/>
                        </a:rPr>
                        <a:t>Field</a:t>
                      </a:r>
                      <a:r>
                        <a:rPr kumimoji="1" lang="ja-JP" altLang="en-US" sz="1000" dirty="0">
                          <a:latin typeface="Arial" panose="020B0604020202020204" pitchFamily="34" charset="0"/>
                          <a:ea typeface="Meiryo UI" panose="020B0604030504040204" pitchFamily="50" charset="-128"/>
                          <a:cs typeface="Arial" panose="020B0604020202020204" pitchFamily="34" charset="0"/>
                        </a:rPr>
                        <a:t>＞</a:t>
                      </a:r>
                    </a:p>
                  </a:txBody>
                  <a:tcPr anchor="ctr">
                    <a:solidFill>
                      <a:srgbClr val="E9EDF4"/>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200" b="0" dirty="0">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1">
                        <a:lumMod val="20000"/>
                        <a:lumOff val="80000"/>
                      </a:schemeClr>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Ranked in Top 10</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No.13</a:t>
                      </a:r>
                    </a:p>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※2</a:t>
                      </a: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endParaRPr kumimoji="1" lang="ja-JP" altLang="en-US" sz="1000" b="0" dirty="0">
                        <a:solidFill>
                          <a:schemeClr val="tx1"/>
                        </a:solidFill>
                        <a:highlight>
                          <a:srgbClr val="00FF00"/>
                        </a:highlight>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Global Power City Index</a:t>
                      </a:r>
                    </a:p>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9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900" b="0" dirty="0">
                          <a:solidFill>
                            <a:schemeClr val="tx1"/>
                          </a:solidFill>
                          <a:latin typeface="Arial" panose="020B0604020202020204" pitchFamily="34" charset="0"/>
                          <a:ea typeface="Meiryo UI" panose="020B0604030504040204" pitchFamily="50" charset="-128"/>
                          <a:cs typeface="Arial" panose="020B0604020202020204" pitchFamily="34" charset="0"/>
                        </a:rPr>
                        <a:t>Mori Memorial Foundation, Institute for Urban Strategies</a:t>
                      </a:r>
                      <a:r>
                        <a:rPr kumimoji="1" lang="ja-JP" altLang="en-US" sz="9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p>
                  </a:txBody>
                  <a:tcPr marL="0" marR="0" anchor="ctr">
                    <a:solidFill>
                      <a:srgbClr val="E9EDF4"/>
                    </a:solidFill>
                  </a:tcPr>
                </a:tc>
                <a:extLst>
                  <a:ext uri="{0D108BD9-81ED-4DB2-BD59-A6C34878D82A}">
                    <a16:rowId xmlns:a16="http://schemas.microsoft.com/office/drawing/2014/main" val="3292452713"/>
                  </a:ext>
                </a:extLst>
              </a:tr>
              <a:tr h="0">
                <a:tc gridSpan="2">
                  <a:txBody>
                    <a:bodyPr/>
                    <a:lstStyle/>
                    <a:p>
                      <a:pPr algn="ctr">
                        <a:lnSpc>
                          <a:spcPts val="1200"/>
                        </a:lnSpc>
                      </a:pPr>
                      <a:r>
                        <a:rPr kumimoji="1" lang="en-US" altLang="ja-JP" sz="1000" dirty="0">
                          <a:latin typeface="Arial" panose="020B0604020202020204" pitchFamily="34" charset="0"/>
                          <a:ea typeface="Meiryo UI" panose="020B0604030504040204" pitchFamily="50" charset="-128"/>
                          <a:cs typeface="Arial" panose="020B0604020202020204" pitchFamily="34" charset="0"/>
                        </a:rPr>
                        <a:t>Top 100 City Destinations Index</a:t>
                      </a:r>
                    </a:p>
                  </a:txBody>
                  <a:tcPr anchor="ctr">
                    <a:solidFill>
                      <a:srgbClr val="E9EDF4"/>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200" b="0" dirty="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Ranked in Top 10</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No.11</a:t>
                      </a:r>
                    </a:p>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２）</a:t>
                      </a:r>
                      <a:endParaRPr kumimoji="1" lang="ja-JP" altLang="en-US" sz="1000" b="0" dirty="0">
                        <a:solidFill>
                          <a:schemeClr val="tx1"/>
                        </a:solidFill>
                        <a:highlight>
                          <a:srgbClr val="00FF00"/>
                        </a:highlight>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u="none" dirty="0">
                          <a:solidFill>
                            <a:schemeClr val="tx1"/>
                          </a:solidFill>
                          <a:latin typeface="Arial" panose="020B0604020202020204" pitchFamily="34" charset="0"/>
                          <a:ea typeface="Meiryo UI" panose="020B0604030504040204" pitchFamily="50" charset="-128"/>
                          <a:cs typeface="Arial" panose="020B0604020202020204" pitchFamily="34" charset="0"/>
                        </a:rPr>
                        <a:t>Top 100 City Destinations Index</a:t>
                      </a:r>
                    </a:p>
                    <a:p>
                      <a:pPr marL="0" marR="0" lvl="0" indent="0" algn="ctr" defTabSz="742950" rtl="0" eaLnBrk="1" fontAlgn="auto" latinLnBrk="0" hangingPunct="1">
                        <a:lnSpc>
                          <a:spcPts val="700"/>
                        </a:lnSpc>
                        <a:spcBef>
                          <a:spcPts val="0"/>
                        </a:spcBef>
                        <a:spcAft>
                          <a:spcPts val="300"/>
                        </a:spcAft>
                        <a:buClrTx/>
                        <a:buSzTx/>
                        <a:buFontTx/>
                        <a:buNone/>
                        <a:tabLst/>
                        <a:defRPr/>
                      </a:pPr>
                      <a:r>
                        <a:rPr kumimoji="1" lang="ja-JP" altLang="en-US" sz="9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900" b="0" dirty="0">
                          <a:solidFill>
                            <a:schemeClr val="tx1"/>
                          </a:solidFill>
                          <a:latin typeface="Arial" panose="020B0604020202020204" pitchFamily="34" charset="0"/>
                          <a:ea typeface="Meiryo UI" panose="020B0604030504040204" pitchFamily="50" charset="-128"/>
                          <a:cs typeface="Arial" panose="020B0604020202020204" pitchFamily="34" charset="0"/>
                        </a:rPr>
                        <a:t>Euromonitor</a:t>
                      </a:r>
                      <a:r>
                        <a:rPr kumimoji="1" lang="ja-JP" altLang="en-US" sz="900" b="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900" b="0" dirty="0">
                          <a:solidFill>
                            <a:schemeClr val="tx1"/>
                          </a:solidFill>
                          <a:latin typeface="Arial" panose="020B0604020202020204" pitchFamily="34" charset="0"/>
                          <a:ea typeface="Meiryo UI" panose="020B0604030504040204" pitchFamily="50" charset="-128"/>
                          <a:cs typeface="Arial" panose="020B0604020202020204" pitchFamily="34" charset="0"/>
                        </a:rPr>
                        <a:t>International</a:t>
                      </a:r>
                      <a:r>
                        <a:rPr kumimoji="1" lang="ja-JP" altLang="en-US" sz="9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2998797445"/>
                  </a:ext>
                </a:extLst>
              </a:tr>
            </a:tbl>
          </a:graphicData>
        </a:graphic>
      </p:graphicFrame>
      <p:graphicFrame>
        <p:nvGraphicFramePr>
          <p:cNvPr id="2" name="表 3">
            <a:extLst>
              <a:ext uri="{FF2B5EF4-FFF2-40B4-BE49-F238E27FC236}">
                <a16:creationId xmlns:a16="http://schemas.microsoft.com/office/drawing/2014/main" id="{3842E5D3-1E46-E413-AA9B-5D292E9CF22A}"/>
              </a:ext>
            </a:extLst>
          </p:cNvPr>
          <p:cNvGraphicFramePr>
            <a:graphicFrameLocks noGrp="1"/>
          </p:cNvGraphicFramePr>
          <p:nvPr/>
        </p:nvGraphicFramePr>
        <p:xfrm>
          <a:off x="72108" y="900014"/>
          <a:ext cx="14262200" cy="1471096"/>
        </p:xfrm>
        <a:graphic>
          <a:graphicData uri="http://schemas.openxmlformats.org/drawingml/2006/table">
            <a:tbl>
              <a:tblPr bandRow="1">
                <a:tableStyleId>{D7AC3CCA-C797-4891-BE02-D94E43425B78}</a:tableStyleId>
              </a:tblPr>
              <a:tblGrid>
                <a:gridCol w="14262200">
                  <a:extLst>
                    <a:ext uri="{9D8B030D-6E8A-4147-A177-3AD203B41FA5}">
                      <a16:colId xmlns:a16="http://schemas.microsoft.com/office/drawing/2014/main" val="3370578595"/>
                    </a:ext>
                  </a:extLst>
                </a:gridCol>
              </a:tblGrid>
              <a:tr h="485400">
                <a:tc>
                  <a:txBody>
                    <a:bodyPr/>
                    <a:lstStyle/>
                    <a:p>
                      <a:pPr algn="ctr">
                        <a:lnSpc>
                          <a:spcPts val="2200"/>
                        </a:lnSpc>
                      </a:pPr>
                      <a:r>
                        <a:rPr kumimoji="1" lang="ja-JP" altLang="en-US" sz="1800" b="1" dirty="0">
                          <a:solidFill>
                            <a:schemeClr val="bg1"/>
                          </a:solidFill>
                          <a:latin typeface="Meiryo UI" panose="020B0604030504040204" pitchFamily="50" charset="-128"/>
                          <a:ea typeface="Meiryo UI" panose="020B0604030504040204" pitchFamily="50" charset="-128"/>
                        </a:rPr>
                        <a:t>　　</a:t>
                      </a:r>
                      <a:r>
                        <a:rPr kumimoji="1" lang="en-US" altLang="ja-JP" sz="2200" b="1" dirty="0">
                          <a:solidFill>
                            <a:schemeClr val="bg1"/>
                          </a:solidFill>
                          <a:latin typeface="Meiryo UI" panose="020B0604030504040204" pitchFamily="50" charset="-128"/>
                          <a:ea typeface="Meiryo UI" panose="020B0604030504040204" pitchFamily="50" charset="-128"/>
                        </a:rPr>
                        <a:t>Osaka</a:t>
                      </a:r>
                      <a:r>
                        <a:rPr kumimoji="1" lang="ja-JP" altLang="en-US" sz="2200" b="1" dirty="0">
                          <a:solidFill>
                            <a:schemeClr val="bg1"/>
                          </a:solidFill>
                          <a:latin typeface="Meiryo UI" panose="020B0604030504040204" pitchFamily="50" charset="-128"/>
                          <a:ea typeface="Meiryo UI" panose="020B0604030504040204" pitchFamily="50" charset="-128"/>
                        </a:rPr>
                        <a:t> </a:t>
                      </a:r>
                      <a:r>
                        <a:rPr kumimoji="1" lang="en-US" altLang="ja-JP" sz="2200" b="1" dirty="0">
                          <a:solidFill>
                            <a:schemeClr val="bg1"/>
                          </a:solidFill>
                          <a:latin typeface="Meiryo UI" panose="020B0604030504040204" pitchFamily="50" charset="-128"/>
                          <a:ea typeface="Meiryo UI" panose="020B0604030504040204" pitchFamily="50" charset="-128"/>
                        </a:rPr>
                        <a:t>the Global Entertainment Metropolis</a:t>
                      </a:r>
                    </a:p>
                    <a:p>
                      <a:pPr algn="ctr">
                        <a:lnSpc>
                          <a:spcPts val="2200"/>
                        </a:lnSpc>
                      </a:pPr>
                      <a:r>
                        <a:rPr kumimoji="1" lang="ja-JP" altLang="en-US" sz="1300" b="1" dirty="0">
                          <a:solidFill>
                            <a:schemeClr val="bg1"/>
                          </a:solidFill>
                          <a:latin typeface="Meiryo UI" panose="020B0604030504040204" pitchFamily="50" charset="-128"/>
                          <a:ea typeface="Meiryo UI" panose="020B0604030504040204" pitchFamily="50" charset="-128"/>
                        </a:rPr>
                        <a:t>　　　　</a:t>
                      </a:r>
                      <a:r>
                        <a:rPr kumimoji="1" lang="ja-JP" altLang="en-US" sz="1400" b="1" dirty="0">
                          <a:solidFill>
                            <a:schemeClr val="bg1"/>
                          </a:solidFill>
                          <a:latin typeface="Meiryo UI" panose="020B0604030504040204" pitchFamily="50" charset="-128"/>
                          <a:ea typeface="Meiryo UI" panose="020B0604030504040204" pitchFamily="50" charset="-128"/>
                        </a:rPr>
                        <a:t>～ </a:t>
                      </a:r>
                      <a:r>
                        <a:rPr kumimoji="1" lang="en-US" altLang="ja-JP" sz="1400" b="1" dirty="0">
                          <a:solidFill>
                            <a:schemeClr val="bg1"/>
                          </a:solidFill>
                          <a:latin typeface="Meiryo UI" panose="020B0604030504040204" pitchFamily="50" charset="-128"/>
                          <a:ea typeface="Meiryo UI" panose="020B0604030504040204" pitchFamily="50" charset="-128"/>
                        </a:rPr>
                        <a:t>Creating a sustainable and vibrant city that residents love </a:t>
                      </a:r>
                      <a:r>
                        <a:rPr kumimoji="1" lang="ja-JP" altLang="en-US" sz="1400" b="1" dirty="0">
                          <a:solidFill>
                            <a:schemeClr val="bg1"/>
                          </a:solidFill>
                          <a:latin typeface="Meiryo UI" panose="020B0604030504040204" pitchFamily="50" charset="-128"/>
                          <a:ea typeface="Meiryo UI" panose="020B0604030504040204" pitchFamily="50" charset="-128"/>
                        </a:rPr>
                        <a:t> ～</a:t>
                      </a:r>
                      <a:endParaRPr kumimoji="1" lang="ja-JP" altLang="en-US" sz="1300" b="1" dirty="0">
                        <a:solidFill>
                          <a:schemeClr val="bg1"/>
                        </a:solidFill>
                        <a:latin typeface="Meiryo UI" panose="020B0604030504040204" pitchFamily="50" charset="-128"/>
                        <a:ea typeface="Meiryo UI" panose="020B0604030504040204" pitchFamily="50" charset="-128"/>
                      </a:endParaRPr>
                    </a:p>
                  </a:txBody>
                  <a:tcPr marT="36000" marB="0" anchor="ctr">
                    <a:lnB w="9525" cap="flat" cmpd="sng" algn="ctr">
                      <a:solidFill>
                        <a:schemeClr val="tx1"/>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3278083972"/>
                  </a:ext>
                </a:extLst>
              </a:tr>
              <a:tr h="910840">
                <a:tc>
                  <a:txBody>
                    <a:bodyPr/>
                    <a:lstStyle/>
                    <a:p>
                      <a:pPr marL="0" marR="0" lvl="0" indent="0" algn="l" defTabSz="1419515" rtl="0" eaLnBrk="1" fontAlgn="auto" latinLnBrk="0" hangingPunct="1">
                        <a:lnSpc>
                          <a:spcPts val="1600"/>
                        </a:lnSpc>
                        <a:spcBef>
                          <a:spcPts val="0"/>
                        </a:spcBef>
                        <a:spcAft>
                          <a:spcPts val="0"/>
                        </a:spcAft>
                        <a:buClrTx/>
                        <a:buSzTx/>
                        <a:buFontTx/>
                        <a:buNone/>
                        <a:tabLst/>
                        <a:defRPr/>
                      </a:pPr>
                      <a:r>
                        <a:rPr kumimoji="1" lang="en-US" altLang="ja-JP" sz="1300" b="1" dirty="0">
                          <a:solidFill>
                            <a:schemeClr val="tx1"/>
                          </a:solidFill>
                          <a:latin typeface="Meiryo UI" panose="020B0604030504040204" pitchFamily="50" charset="-128"/>
                          <a:ea typeface="Meiryo UI" panose="020B0604030504040204" pitchFamily="50" charset="-128"/>
                        </a:rPr>
                        <a:t>Osaka’s attractions, including food, history, culture, arts, and sports are seen as entertainment that connects people together and enriches their hearts.</a:t>
                      </a:r>
                      <a:r>
                        <a:rPr kumimoji="1" lang="ja-JP" altLang="en-US" sz="1300" b="1" dirty="0">
                          <a:solidFill>
                            <a:schemeClr val="tx1"/>
                          </a:solidFill>
                          <a:latin typeface="Meiryo UI" panose="020B0604030504040204" pitchFamily="50" charset="-128"/>
                          <a:ea typeface="Meiryo UI" panose="020B0604030504040204" pitchFamily="50" charset="-128"/>
                        </a:rPr>
                        <a:t> </a:t>
                      </a:r>
                      <a:r>
                        <a:rPr kumimoji="1" lang="en-US" altLang="ja-JP" sz="1300" b="1" kern="1200" dirty="0">
                          <a:solidFill>
                            <a:schemeClr val="tx1"/>
                          </a:solidFill>
                          <a:effectLst/>
                          <a:latin typeface="Meiryo UI" panose="020B0604030504040204" pitchFamily="50" charset="-128"/>
                          <a:ea typeface="Meiryo UI" panose="020B0604030504040204" pitchFamily="50" charset="-128"/>
                          <a:cs typeface="+mn-cs"/>
                        </a:rPr>
                        <a:t>By using Osaka’s attractions, its role as a hub, and the Expo legacy to attract visitors and expand exchange with all stakeholders, Osaka will create appeal that fosters pride in residents, excitement, and a sustainable “Global Entertainment Metropolis.”</a:t>
                      </a:r>
                      <a:endParaRPr kumimoji="1" lang="ja-JP" altLang="ja-JP" sz="1300" kern="1200" dirty="0">
                        <a:solidFill>
                          <a:schemeClr val="tx1"/>
                        </a:solidFill>
                        <a:effectLst/>
                        <a:latin typeface="Meiryo UI" panose="020B0604030504040204" pitchFamily="50" charset="-128"/>
                        <a:ea typeface="Meiryo UI" panose="020B0604030504040204" pitchFamily="50" charset="-128"/>
                        <a:cs typeface="+mn-cs"/>
                      </a:endParaRPr>
                    </a:p>
                  </a:txBody>
                  <a:tcPr marL="180000" marR="144000" marT="108000" marB="108000" anchor="ctr">
                    <a:lnT w="9525"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119348982"/>
                  </a:ext>
                </a:extLst>
              </a:tr>
            </a:tbl>
          </a:graphicData>
        </a:graphic>
      </p:graphicFrame>
      <p:sp>
        <p:nvSpPr>
          <p:cNvPr id="54" name="テキスト ボックス 53">
            <a:extLst>
              <a:ext uri="{FF2B5EF4-FFF2-40B4-BE49-F238E27FC236}">
                <a16:creationId xmlns:a16="http://schemas.microsoft.com/office/drawing/2014/main" id="{45B5C1FE-96DF-3FAE-018F-48043C7DDF26}"/>
              </a:ext>
            </a:extLst>
          </p:cNvPr>
          <p:cNvSpPr txBox="1"/>
          <p:nvPr/>
        </p:nvSpPr>
        <p:spPr>
          <a:xfrm>
            <a:off x="3190577" y="1044030"/>
            <a:ext cx="864096" cy="307777"/>
          </a:xfrm>
          <a:prstGeom prst="rect">
            <a:avLst/>
          </a:prstGeom>
          <a:solidFill>
            <a:schemeClr val="bg1"/>
          </a:solidFill>
        </p:spPr>
        <p:txBody>
          <a:bodyPr wrap="square" rtlCol="0">
            <a:spAutoFit/>
          </a:bodyPr>
          <a:lstStyle/>
          <a:p>
            <a:pPr algn="ctr"/>
            <a:r>
              <a:rPr lang="en-US" altLang="ja-JP" sz="1400" dirty="0">
                <a:latin typeface="Arial" panose="020B0604020202020204" pitchFamily="34" charset="0"/>
                <a:ea typeface="Meiryo UI" panose="020B0604030504040204" pitchFamily="50" charset="-128"/>
                <a:cs typeface="Arial" panose="020B0604020202020204" pitchFamily="34" charset="0"/>
              </a:rPr>
              <a:t>Vision</a:t>
            </a:r>
            <a:endParaRPr kumimoji="1" lang="ja-JP" altLang="en-US" sz="1400" dirty="0">
              <a:latin typeface="Arial" panose="020B0604020202020204" pitchFamily="34" charset="0"/>
              <a:ea typeface="Meiryo UI" panose="020B0604030504040204" pitchFamily="50" charset="-128"/>
              <a:cs typeface="Arial" panose="020B0604020202020204" pitchFamily="34" charset="0"/>
            </a:endParaRPr>
          </a:p>
        </p:txBody>
      </p:sp>
      <p:sp>
        <p:nvSpPr>
          <p:cNvPr id="24" name="台形 23">
            <a:extLst>
              <a:ext uri="{FF2B5EF4-FFF2-40B4-BE49-F238E27FC236}">
                <a16:creationId xmlns:a16="http://schemas.microsoft.com/office/drawing/2014/main" id="{8C62D1EA-4293-4E7A-ABD8-DF58535597F0}"/>
              </a:ext>
            </a:extLst>
          </p:cNvPr>
          <p:cNvSpPr/>
          <p:nvPr/>
        </p:nvSpPr>
        <p:spPr>
          <a:xfrm>
            <a:off x="6840859" y="2340174"/>
            <a:ext cx="7560941" cy="427345"/>
          </a:xfrm>
          <a:prstGeom prst="trapezoid">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tIns="36000" bIns="36000" rtlCol="0" anchor="t">
            <a:noAutofit/>
          </a:bodyPr>
          <a:lstStyle/>
          <a:p>
            <a:pPr>
              <a:lnSpc>
                <a:spcPts val="1700"/>
              </a:lnSpc>
              <a:spcAft>
                <a:spcPts val="0"/>
              </a:spcAft>
            </a:pPr>
            <a:r>
              <a:rPr lang="ja-JP" altLang="en-US" sz="1300" b="1" u="sng" kern="1200" dirty="0">
                <a:solidFill>
                  <a:schemeClr val="tx1"/>
                </a:solidFill>
                <a:effectLst/>
                <a:latin typeface="Arial" panose="020B0604020202020204" pitchFamily="34" charset="0"/>
                <a:ea typeface="Meiryo UI" panose="020B0604030504040204" pitchFamily="50" charset="-128"/>
                <a:cs typeface="Arial" panose="020B0604020202020204" pitchFamily="34" charset="0"/>
              </a:rPr>
              <a:t>◆</a:t>
            </a:r>
            <a:r>
              <a:rPr lang="en-US" altLang="ja-JP" sz="1300" b="1" u="sng" kern="1200" dirty="0">
                <a:solidFill>
                  <a:schemeClr val="tx1"/>
                </a:solidFill>
                <a:effectLst/>
                <a:latin typeface="Arial" panose="020B0604020202020204" pitchFamily="34" charset="0"/>
                <a:ea typeface="Meiryo UI" panose="020B0604030504040204" pitchFamily="50" charset="-128"/>
                <a:cs typeface="Arial" panose="020B0604020202020204" pitchFamily="34" charset="0"/>
              </a:rPr>
              <a:t>Thematic Measures</a:t>
            </a:r>
            <a:r>
              <a:rPr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endParaRPr lang="en-US" altLang="ja-JP" sz="1300" b="1" u="sng"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nSpc>
                <a:spcPts val="1700"/>
              </a:lnSpc>
              <a:spcAft>
                <a:spcPts val="0"/>
              </a:spcAft>
            </a:pPr>
            <a:r>
              <a:rPr lang="ja-JP" altLang="en-US" sz="110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100" dirty="0">
                <a:solidFill>
                  <a:schemeClr val="tx1"/>
                </a:solidFill>
                <a:latin typeface="Arial" panose="020B0604020202020204" pitchFamily="34" charset="0"/>
                <a:ea typeface="Meiryo UI" panose="020B0604030504040204" pitchFamily="50" charset="-128"/>
                <a:cs typeface="Arial" panose="020B0604020202020204" pitchFamily="34" charset="0"/>
              </a:rPr>
              <a:t> Osaka will create urban vitality, vibrancy, and entertainment through six themes that guide initiatives.</a:t>
            </a:r>
          </a:p>
        </p:txBody>
      </p:sp>
      <p:sp>
        <p:nvSpPr>
          <p:cNvPr id="27" name="テキスト ボックス 2">
            <a:extLst>
              <a:ext uri="{FF2B5EF4-FFF2-40B4-BE49-F238E27FC236}">
                <a16:creationId xmlns:a16="http://schemas.microsoft.com/office/drawing/2014/main" id="{9AF5CDCA-BFBA-5EFD-583C-D31E2FE449CB}"/>
              </a:ext>
            </a:extLst>
          </p:cNvPr>
          <p:cNvSpPr txBox="1">
            <a:spLocks noChangeArrowheads="1"/>
          </p:cNvSpPr>
          <p:nvPr/>
        </p:nvSpPr>
        <p:spPr bwMode="auto">
          <a:xfrm>
            <a:off x="6947897" y="7043500"/>
            <a:ext cx="4527824" cy="283329"/>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en-US" altLang="ja-JP" sz="1200" b="1" u="sng" kern="100" dirty="0">
                <a:effectLst/>
                <a:latin typeface="Arial" panose="020B0604020202020204" pitchFamily="34" charset="0"/>
                <a:ea typeface="Meiryo UI" panose="020B0604030504040204" pitchFamily="50" charset="-128"/>
                <a:cs typeface="Arial" panose="020B0604020202020204" pitchFamily="34" charset="0"/>
              </a:rPr>
              <a:t>Numerical Goal of Domestic and Overseas </a:t>
            </a:r>
            <a:r>
              <a:rPr lang="en-US" altLang="ja-JP" sz="1200" b="1" u="sng" kern="100" dirty="0">
                <a:latin typeface="Arial" panose="020B0604020202020204" pitchFamily="34" charset="0"/>
                <a:ea typeface="Meiryo UI" panose="020B0604030504040204" pitchFamily="50" charset="-128"/>
                <a:cs typeface="Arial" panose="020B0604020202020204" pitchFamily="34" charset="0"/>
              </a:rPr>
              <a:t>T</a:t>
            </a:r>
            <a:r>
              <a:rPr lang="en-US" altLang="ja-JP" sz="1200" b="1" u="sng" kern="100" dirty="0">
                <a:effectLst/>
                <a:latin typeface="Arial" panose="020B0604020202020204" pitchFamily="34" charset="0"/>
                <a:ea typeface="Meiryo UI" panose="020B0604030504040204" pitchFamily="50" charset="-128"/>
                <a:cs typeface="Arial" panose="020B0604020202020204" pitchFamily="34" charset="0"/>
              </a:rPr>
              <a:t>ourists</a:t>
            </a:r>
            <a:endParaRPr lang="ja-JP" sz="1200" u="sng"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30" name="テキスト ボックス 2">
            <a:extLst>
              <a:ext uri="{FF2B5EF4-FFF2-40B4-BE49-F238E27FC236}">
                <a16:creationId xmlns:a16="http://schemas.microsoft.com/office/drawing/2014/main" id="{943E0445-E489-3042-551D-393C569F0688}"/>
              </a:ext>
            </a:extLst>
          </p:cNvPr>
          <p:cNvSpPr txBox="1">
            <a:spLocks noChangeArrowheads="1"/>
          </p:cNvSpPr>
          <p:nvPr/>
        </p:nvSpPr>
        <p:spPr bwMode="auto">
          <a:xfrm>
            <a:off x="6902996" y="6228606"/>
            <a:ext cx="7371671" cy="720000"/>
          </a:xfrm>
          <a:prstGeom prst="rect">
            <a:avLst/>
          </a:prstGeom>
          <a:noFill/>
          <a:ln w="9525">
            <a:noFill/>
            <a:miter lim="800000"/>
            <a:headEnd/>
            <a:tailEnd/>
          </a:ln>
        </p:spPr>
        <p:txBody>
          <a:bodyPr rot="0" vert="horz" wrap="square" lIns="91440" tIns="45720" rIns="91440" bIns="45720" anchor="ctr" anchorCtr="0">
            <a:noAutofit/>
          </a:bodyPr>
          <a:lstStyle/>
          <a:p>
            <a:pPr>
              <a:lnSpc>
                <a:spcPts val="1700"/>
              </a:lnSpc>
              <a:spcAft>
                <a:spcPts val="240"/>
              </a:spcAft>
            </a:pPr>
            <a:r>
              <a:rPr lang="ja-JP" altLang="en-US" sz="1300" b="1" u="sng" kern="100" dirty="0">
                <a:latin typeface="Arial" panose="020B0604020202020204" pitchFamily="34" charset="0"/>
                <a:ea typeface="Meiryo UI" panose="020B0604030504040204" pitchFamily="50" charset="-128"/>
                <a:cs typeface="Arial" panose="020B0604020202020204" pitchFamily="34" charset="0"/>
              </a:rPr>
              <a:t>◆</a:t>
            </a:r>
            <a:r>
              <a:rPr lang="en-US" altLang="ja-JP" sz="1300" b="1" u="sng" kern="100" dirty="0">
                <a:latin typeface="Arial" panose="020B0604020202020204" pitchFamily="34" charset="0"/>
                <a:ea typeface="Meiryo UI" panose="020B0604030504040204" pitchFamily="50" charset="-128"/>
                <a:cs typeface="Arial" panose="020B0604020202020204" pitchFamily="34" charset="0"/>
              </a:rPr>
              <a:t>Management of the Strategy’s Progress</a:t>
            </a:r>
            <a:r>
              <a:rPr lang="ja-JP" altLang="en-US" sz="1300" b="1" u="sng" kern="100" dirty="0">
                <a:latin typeface="Arial" panose="020B0604020202020204" pitchFamily="34" charset="0"/>
                <a:ea typeface="Meiryo UI" panose="020B0604030504040204" pitchFamily="50" charset="-128"/>
                <a:cs typeface="Arial" panose="020B0604020202020204" pitchFamily="34" charset="0"/>
              </a:rPr>
              <a:t>◆</a:t>
            </a:r>
            <a:r>
              <a:rPr lang="ja-JP" sz="1300" b="1" u="sng" kern="100" dirty="0">
                <a:effectLst/>
                <a:latin typeface="Arial" panose="020B0604020202020204" pitchFamily="34" charset="0"/>
                <a:ea typeface="Meiryo UI" panose="020B0604030504040204" pitchFamily="50" charset="-128"/>
                <a:cs typeface="Arial" panose="020B0604020202020204" pitchFamily="34" charset="0"/>
              </a:rPr>
              <a:t> </a:t>
            </a:r>
            <a:endParaRPr lang="en-US" altLang="ja-JP" sz="1300" u="sng" kern="100" dirty="0">
              <a:latin typeface="Arial" panose="020B0604020202020204" pitchFamily="34" charset="0"/>
              <a:ea typeface="Meiryo UI" panose="020B0604030504040204" pitchFamily="50" charset="-128"/>
              <a:cs typeface="Arial" panose="020B0604020202020204" pitchFamily="34" charset="0"/>
            </a:endParaRPr>
          </a:p>
          <a:p>
            <a:pPr>
              <a:spcAft>
                <a:spcPts val="240"/>
              </a:spcAft>
            </a:pPr>
            <a:r>
              <a:rPr lang="ja-JP" altLang="en-US" sz="1000" kern="100" dirty="0">
                <a:effectLst/>
                <a:latin typeface="Arial" panose="020B0604020202020204" pitchFamily="34" charset="0"/>
                <a:ea typeface="Meiryo UI" panose="020B0604030504040204" pitchFamily="50" charset="-128"/>
                <a:cs typeface="Arial" panose="020B0604020202020204" pitchFamily="34" charset="0"/>
              </a:rPr>
              <a:t>　○ </a:t>
            </a:r>
            <a:r>
              <a:rPr lang="en-US" altLang="ja-JP" sz="1000" kern="100" dirty="0">
                <a:effectLst/>
                <a:latin typeface="Arial" panose="020B0604020202020204" pitchFamily="34" charset="0"/>
                <a:ea typeface="Meiryo UI" panose="020B0604030504040204" pitchFamily="50" charset="-128"/>
                <a:cs typeface="Arial" panose="020B0604020202020204" pitchFamily="34" charset="0"/>
              </a:rPr>
              <a:t>Evaluating and reviewing progress at the Osaka Urban Attraction Development Strategy Promotion Meeting by Osaka</a:t>
            </a:r>
          </a:p>
          <a:p>
            <a:pPr>
              <a:spcAft>
                <a:spcPts val="240"/>
              </a:spcAft>
            </a:pPr>
            <a:r>
              <a:rPr lang="en-US" altLang="ja-JP" sz="1000" kern="100" dirty="0">
                <a:latin typeface="Arial" panose="020B0604020202020204" pitchFamily="34" charset="0"/>
                <a:ea typeface="Meiryo UI" panose="020B0604030504040204" pitchFamily="50" charset="-128"/>
                <a:cs typeface="Arial" panose="020B0604020202020204" pitchFamily="34" charset="0"/>
              </a:rPr>
              <a:t>       </a:t>
            </a:r>
            <a:r>
              <a:rPr lang="en-US" altLang="ja-JP" sz="1000" kern="100" dirty="0">
                <a:effectLst/>
                <a:latin typeface="Arial" panose="020B0604020202020204" pitchFamily="34" charset="0"/>
                <a:ea typeface="Meiryo UI" panose="020B0604030504040204" pitchFamily="50" charset="-128"/>
                <a:cs typeface="Arial" panose="020B0604020202020204" pitchFamily="34" charset="0"/>
              </a:rPr>
              <a:t>Prefecture and City on an annual basis</a:t>
            </a:r>
          </a:p>
          <a:p>
            <a:pPr>
              <a:spcAft>
                <a:spcPts val="240"/>
              </a:spcAft>
            </a:pPr>
            <a:r>
              <a:rPr lang="ja-JP" altLang="en-US" sz="1000" kern="100" dirty="0">
                <a:latin typeface="Arial" panose="020B0604020202020204" pitchFamily="34" charset="0"/>
                <a:ea typeface="Meiryo UI" panose="020B0604030504040204" pitchFamily="50" charset="-128"/>
                <a:cs typeface="Arial" panose="020B0604020202020204" pitchFamily="34" charset="0"/>
              </a:rPr>
              <a:t>　○ </a:t>
            </a:r>
            <a:r>
              <a:rPr lang="en-US" altLang="ja-JP" sz="1000" kern="100" dirty="0">
                <a:latin typeface="Arial" panose="020B0604020202020204" pitchFamily="34" charset="0"/>
                <a:ea typeface="Meiryo UI" panose="020B0604030504040204" pitchFamily="50" charset="-128"/>
                <a:cs typeface="Arial" panose="020B0604020202020204" pitchFamily="34" charset="0"/>
              </a:rPr>
              <a:t>In accordance with social trends and tourism surveys, targets and visitor satisfaction/recommendation indicators will be</a:t>
            </a:r>
          </a:p>
          <a:p>
            <a:pPr>
              <a:spcAft>
                <a:spcPts val="240"/>
              </a:spcAft>
            </a:pPr>
            <a:r>
              <a:rPr lang="en-US" altLang="ja-JP" sz="1000" kern="100" dirty="0">
                <a:latin typeface="Arial" panose="020B0604020202020204" pitchFamily="34" charset="0"/>
                <a:ea typeface="Meiryo UI" panose="020B0604030504040204" pitchFamily="50" charset="-128"/>
                <a:cs typeface="Arial" panose="020B0604020202020204" pitchFamily="34" charset="0"/>
              </a:rPr>
              <a:t>       revised as needed.</a:t>
            </a:r>
            <a:endParaRPr lang="en-US" altLang="ja-JP" sz="1000"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29" name="テキスト ボックス 2">
            <a:extLst>
              <a:ext uri="{FF2B5EF4-FFF2-40B4-BE49-F238E27FC236}">
                <a16:creationId xmlns:a16="http://schemas.microsoft.com/office/drawing/2014/main" id="{3D0197BF-644A-D2E8-7E04-BED293C51C7D}"/>
              </a:ext>
            </a:extLst>
          </p:cNvPr>
          <p:cNvSpPr txBox="1">
            <a:spLocks noChangeArrowheads="1"/>
          </p:cNvSpPr>
          <p:nvPr/>
        </p:nvSpPr>
        <p:spPr bwMode="auto">
          <a:xfrm>
            <a:off x="6974099" y="10068940"/>
            <a:ext cx="7211577" cy="408138"/>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00" kern="100" dirty="0">
                <a:latin typeface="Arial" panose="020B0604020202020204" pitchFamily="34" charset="0"/>
                <a:ea typeface="Meiryo UI" panose="020B0604030504040204" pitchFamily="50" charset="-128"/>
                <a:cs typeface="Arial" panose="020B0604020202020204" pitchFamily="34" charset="0"/>
              </a:rPr>
              <a:t>（</a:t>
            </a:r>
            <a:r>
              <a:rPr lang="en-US" altLang="ja-JP" sz="1000" kern="100" dirty="0">
                <a:latin typeface="Arial" panose="020B0604020202020204" pitchFamily="34" charset="0"/>
                <a:ea typeface="Meiryo UI" panose="020B0604030504040204" pitchFamily="50" charset="-128"/>
                <a:cs typeface="Arial" panose="020B0604020202020204" pitchFamily="34" charset="0"/>
              </a:rPr>
              <a:t>※1</a:t>
            </a:r>
            <a:r>
              <a:rPr lang="ja-JP" altLang="en-US" sz="1000" kern="100" dirty="0">
                <a:latin typeface="Arial" panose="020B0604020202020204" pitchFamily="34" charset="0"/>
                <a:ea typeface="Meiryo UI" panose="020B0604030504040204" pitchFamily="50" charset="-128"/>
                <a:cs typeface="Arial" panose="020B0604020202020204" pitchFamily="34" charset="0"/>
              </a:rPr>
              <a:t>）</a:t>
            </a:r>
            <a:r>
              <a:rPr lang="en-US" altLang="ja-JP" sz="1000" kern="100" dirty="0">
                <a:latin typeface="Arial" panose="020B0604020202020204" pitchFamily="34" charset="0"/>
                <a:ea typeface="Meiryo UI" panose="020B0604030504040204" pitchFamily="50" charset="-128"/>
                <a:cs typeface="Arial" panose="020B0604020202020204" pitchFamily="34" charset="0"/>
              </a:rPr>
              <a:t>Targets for Japanese visitors will be set once 2025 data is published.</a:t>
            </a:r>
            <a:r>
              <a:rPr lang="ja-JP" altLang="en-US" sz="1000" kern="100" dirty="0">
                <a:latin typeface="Arial" panose="020B0604020202020204" pitchFamily="34" charset="0"/>
                <a:ea typeface="Meiryo UI" panose="020B0604030504040204" pitchFamily="50" charset="-128"/>
                <a:cs typeface="Arial" panose="020B0604020202020204" pitchFamily="34" charset="0"/>
              </a:rPr>
              <a:t>（</a:t>
            </a:r>
            <a:r>
              <a:rPr lang="en-US" altLang="ja-JP" sz="1000" kern="100" dirty="0">
                <a:latin typeface="Arial" panose="020B0604020202020204" pitchFamily="34" charset="0"/>
                <a:ea typeface="Meiryo UI" panose="020B0604030504040204" pitchFamily="50" charset="-128"/>
                <a:cs typeface="Arial" panose="020B0604020202020204" pitchFamily="34" charset="0"/>
              </a:rPr>
              <a:t>※2</a:t>
            </a:r>
            <a:r>
              <a:rPr lang="ja-JP" altLang="en-US" sz="1000" kern="100" dirty="0">
                <a:latin typeface="Arial" panose="020B0604020202020204" pitchFamily="34" charset="0"/>
                <a:ea typeface="Meiryo UI" panose="020B0604030504040204" pitchFamily="50" charset="-128"/>
                <a:cs typeface="Arial" panose="020B0604020202020204" pitchFamily="34" charset="0"/>
              </a:rPr>
              <a:t>）</a:t>
            </a:r>
            <a:r>
              <a:rPr lang="en-US" altLang="ja-JP" sz="1000" kern="100" dirty="0">
                <a:effectLst/>
                <a:latin typeface="Arial" panose="020B0604020202020204" pitchFamily="34" charset="0"/>
                <a:ea typeface="Meiryo UI" panose="020B0604030504040204" pitchFamily="50" charset="-128"/>
                <a:cs typeface="Arial" panose="020B0604020202020204" pitchFamily="34" charset="0"/>
              </a:rPr>
              <a:t>Rankings reflect 2025 data.</a:t>
            </a:r>
            <a:endParaRPr lang="ja-JP" sz="1000"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7" name="四角形: 角を丸くする 6">
            <a:extLst>
              <a:ext uri="{FF2B5EF4-FFF2-40B4-BE49-F238E27FC236}">
                <a16:creationId xmlns:a16="http://schemas.microsoft.com/office/drawing/2014/main" id="{E4044290-DCF6-D9E5-243C-B64EEB1B343F}"/>
              </a:ext>
            </a:extLst>
          </p:cNvPr>
          <p:cNvSpPr/>
          <p:nvPr/>
        </p:nvSpPr>
        <p:spPr>
          <a:xfrm>
            <a:off x="777040" y="8511001"/>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Local Government</a:t>
            </a:r>
            <a:endParaRPr kumimoji="1"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8" name="四角形: 角を丸くする 7">
            <a:extLst>
              <a:ext uri="{FF2B5EF4-FFF2-40B4-BE49-F238E27FC236}">
                <a16:creationId xmlns:a16="http://schemas.microsoft.com/office/drawing/2014/main" id="{E15B2353-8CBF-EAA8-9CF0-D47397CF838A}"/>
              </a:ext>
            </a:extLst>
          </p:cNvPr>
          <p:cNvSpPr/>
          <p:nvPr/>
        </p:nvSpPr>
        <p:spPr>
          <a:xfrm>
            <a:off x="777040" y="8886511"/>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Academia</a:t>
            </a:r>
            <a:endParaRPr kumimoji="1"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0" name="四角形: 角を丸くする 9">
            <a:extLst>
              <a:ext uri="{FF2B5EF4-FFF2-40B4-BE49-F238E27FC236}">
                <a16:creationId xmlns:a16="http://schemas.microsoft.com/office/drawing/2014/main" id="{8282A4B5-4C00-C925-1F78-4340E97559F8}"/>
              </a:ext>
            </a:extLst>
          </p:cNvPr>
          <p:cNvSpPr/>
          <p:nvPr/>
        </p:nvSpPr>
        <p:spPr>
          <a:xfrm>
            <a:off x="4373244" y="8514626"/>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Business</a:t>
            </a:r>
            <a:endParaRPr kumimoji="1"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1" name="四角形: 角を丸くする 10">
            <a:extLst>
              <a:ext uri="{FF2B5EF4-FFF2-40B4-BE49-F238E27FC236}">
                <a16:creationId xmlns:a16="http://schemas.microsoft.com/office/drawing/2014/main" id="{AFF38C03-DB53-7F33-5D3F-0396E181FC65}"/>
              </a:ext>
            </a:extLst>
          </p:cNvPr>
          <p:cNvSpPr/>
          <p:nvPr/>
        </p:nvSpPr>
        <p:spPr>
          <a:xfrm>
            <a:off x="4373115" y="8892934"/>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Local</a:t>
            </a:r>
            <a:r>
              <a:rPr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Communities</a:t>
            </a:r>
            <a:endParaRPr kumimoji="1"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2" name="四角形: 角を丸くする 11">
            <a:extLst>
              <a:ext uri="{FF2B5EF4-FFF2-40B4-BE49-F238E27FC236}">
                <a16:creationId xmlns:a16="http://schemas.microsoft.com/office/drawing/2014/main" id="{74727CF8-8186-AB16-950C-D6ECB00501DD}"/>
              </a:ext>
            </a:extLst>
          </p:cNvPr>
          <p:cNvSpPr/>
          <p:nvPr/>
        </p:nvSpPr>
        <p:spPr>
          <a:xfrm>
            <a:off x="2024580" y="8532862"/>
            <a:ext cx="2376000" cy="669402"/>
          </a:xfrm>
          <a:prstGeom prst="roundRect">
            <a:avLst/>
          </a:prstGeom>
          <a:solidFill>
            <a:schemeClr val="bg1"/>
          </a:solidFill>
          <a:ln w="12700">
            <a:solidFill>
              <a:srgbClr val="7F7F7F">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3" name="正方形/長方形 12">
            <a:extLst>
              <a:ext uri="{FF2B5EF4-FFF2-40B4-BE49-F238E27FC236}">
                <a16:creationId xmlns:a16="http://schemas.microsoft.com/office/drawing/2014/main" id="{3054B722-89F8-BFF5-404D-7B3CAAD75193}"/>
              </a:ext>
            </a:extLst>
          </p:cNvPr>
          <p:cNvSpPr/>
          <p:nvPr/>
        </p:nvSpPr>
        <p:spPr>
          <a:xfrm>
            <a:off x="5735347" y="8904629"/>
            <a:ext cx="291229" cy="287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ts val="1700"/>
              </a:lnSpc>
            </a:pP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 etc.</a:t>
            </a:r>
          </a:p>
        </p:txBody>
      </p:sp>
      <p:sp>
        <p:nvSpPr>
          <p:cNvPr id="14" name="正方形/長方形 13">
            <a:extLst>
              <a:ext uri="{FF2B5EF4-FFF2-40B4-BE49-F238E27FC236}">
                <a16:creationId xmlns:a16="http://schemas.microsoft.com/office/drawing/2014/main" id="{F4310A7E-6511-68FF-51F5-83E8DE5F39E8}"/>
              </a:ext>
            </a:extLst>
          </p:cNvPr>
          <p:cNvSpPr/>
          <p:nvPr/>
        </p:nvSpPr>
        <p:spPr>
          <a:xfrm>
            <a:off x="2024580" y="8732230"/>
            <a:ext cx="2368008" cy="405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300"/>
              </a:lnSpc>
            </a:pPr>
            <a:r>
              <a:rPr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Osaka Pref.</a:t>
            </a:r>
            <a:r>
              <a:rPr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Municipalities</a:t>
            </a:r>
          </a:p>
          <a:p>
            <a:pPr>
              <a:lnSpc>
                <a:spcPts val="1300"/>
              </a:lnSpc>
            </a:pPr>
            <a:r>
              <a:rPr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r>
              <a:rPr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Osaka Convention &amp; Tourism Bureau (OCTB)</a:t>
            </a:r>
            <a:r>
              <a:rPr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rPr>
              <a:t>　</a:t>
            </a:r>
            <a:endPar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5" name="吹き出し: 左右矢印 14">
            <a:extLst>
              <a:ext uri="{FF2B5EF4-FFF2-40B4-BE49-F238E27FC236}">
                <a16:creationId xmlns:a16="http://schemas.microsoft.com/office/drawing/2014/main" id="{B2E31A97-B851-E2F0-A825-31392068AD19}"/>
              </a:ext>
            </a:extLst>
          </p:cNvPr>
          <p:cNvSpPr/>
          <p:nvPr/>
        </p:nvSpPr>
        <p:spPr>
          <a:xfrm>
            <a:off x="2321190" y="8378674"/>
            <a:ext cx="1805267" cy="299350"/>
          </a:xfrm>
          <a:prstGeom prst="leftRightArrowCallout">
            <a:avLst>
              <a:gd name="adj1" fmla="val 100000"/>
              <a:gd name="adj2" fmla="val 50000"/>
              <a:gd name="adj3" fmla="val 25740"/>
              <a:gd name="adj4" fmla="val 80916"/>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en-US" altLang="ja-JP" sz="1100" b="1" kern="100" dirty="0">
                <a:solidFill>
                  <a:schemeClr val="bg1"/>
                </a:solidFill>
                <a:latin typeface="Arial" panose="020B0604020202020204" pitchFamily="34" charset="0"/>
                <a:ea typeface="Meiryo UI" panose="020B0604030504040204" pitchFamily="50" charset="-128"/>
                <a:cs typeface="Arial" panose="020B0604020202020204" pitchFamily="34" charset="0"/>
              </a:rPr>
              <a:t>Management Bodies</a:t>
            </a:r>
          </a:p>
        </p:txBody>
      </p:sp>
      <p:sp>
        <p:nvSpPr>
          <p:cNvPr id="28" name="テキスト ボックス 2">
            <a:extLst>
              <a:ext uri="{FF2B5EF4-FFF2-40B4-BE49-F238E27FC236}">
                <a16:creationId xmlns:a16="http://schemas.microsoft.com/office/drawing/2014/main" id="{98C80AFF-AD51-4E92-92BB-87C9B5445D89}"/>
              </a:ext>
            </a:extLst>
          </p:cNvPr>
          <p:cNvSpPr txBox="1">
            <a:spLocks noChangeArrowheads="1"/>
          </p:cNvSpPr>
          <p:nvPr/>
        </p:nvSpPr>
        <p:spPr bwMode="auto">
          <a:xfrm>
            <a:off x="56480" y="2542047"/>
            <a:ext cx="6136308" cy="259291"/>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en-US" altLang="ja-JP" sz="1300" b="1" kern="100" dirty="0">
                <a:latin typeface="Arial" panose="020B0604020202020204" pitchFamily="34" charset="0"/>
                <a:ea typeface="Meiryo UI" panose="020B0604030504040204" pitchFamily="50" charset="-128"/>
                <a:cs typeface="Arial" panose="020B0604020202020204" pitchFamily="34" charset="0"/>
              </a:rPr>
              <a:t>[Achievements</a:t>
            </a:r>
            <a:r>
              <a:rPr lang="en-US" altLang="ja-JP" sz="1300" b="1" kern="100" dirty="0">
                <a:effectLst/>
                <a:latin typeface="Arial" panose="020B0604020202020204" pitchFamily="34" charset="0"/>
                <a:ea typeface="Meiryo UI" panose="020B0604030504040204" pitchFamily="50" charset="-128"/>
                <a:cs typeface="Arial" panose="020B0604020202020204" pitchFamily="34" charset="0"/>
              </a:rPr>
              <a:t> of the Osaka Urban Attraction Development Strategy</a:t>
            </a:r>
            <a:r>
              <a:rPr lang="ja-JP" altLang="en-US" sz="1300" b="1" kern="100" dirty="0">
                <a:latin typeface="Arial" panose="020B0604020202020204" pitchFamily="34" charset="0"/>
                <a:ea typeface="Meiryo UI" panose="020B0604030504040204" pitchFamily="50" charset="-128"/>
                <a:cs typeface="Arial" panose="020B0604020202020204" pitchFamily="34" charset="0"/>
              </a:rPr>
              <a:t> </a:t>
            </a:r>
            <a:r>
              <a:rPr lang="en-US" altLang="ja-JP" sz="1300" b="1" kern="100" dirty="0">
                <a:latin typeface="Arial" panose="020B0604020202020204" pitchFamily="34" charset="0"/>
                <a:ea typeface="Meiryo UI" panose="020B0604030504040204" pitchFamily="50" charset="-128"/>
                <a:cs typeface="Arial" panose="020B0604020202020204" pitchFamily="34" charset="0"/>
              </a:rPr>
              <a:t>2025</a:t>
            </a:r>
            <a:r>
              <a:rPr lang="en-US" altLang="ja-JP" sz="1300" b="1" kern="100" dirty="0">
                <a:effectLst/>
                <a:latin typeface="Arial" panose="020B0604020202020204" pitchFamily="34" charset="0"/>
                <a:ea typeface="Meiryo UI" panose="020B0604030504040204" pitchFamily="50" charset="-128"/>
                <a:cs typeface="Arial" panose="020B0604020202020204" pitchFamily="34" charset="0"/>
              </a:rPr>
              <a:t>]</a:t>
            </a:r>
            <a:endParaRPr lang="en-US" altLang="ja-JP" sz="1300" kern="100" dirty="0">
              <a:latin typeface="Arial" panose="020B0604020202020204" pitchFamily="34" charset="0"/>
              <a:ea typeface="Meiryo UI" panose="020B0604030504040204" pitchFamily="50" charset="-128"/>
              <a:cs typeface="Arial" panose="020B0604020202020204" pitchFamily="34" charset="0"/>
            </a:endParaRPr>
          </a:p>
        </p:txBody>
      </p:sp>
      <p:sp>
        <p:nvSpPr>
          <p:cNvPr id="5" name="四角形: 角を丸くする 4">
            <a:extLst>
              <a:ext uri="{FF2B5EF4-FFF2-40B4-BE49-F238E27FC236}">
                <a16:creationId xmlns:a16="http://schemas.microsoft.com/office/drawing/2014/main" id="{7D8FA276-EBEC-44DB-A16E-0D44984182D2}"/>
              </a:ext>
            </a:extLst>
          </p:cNvPr>
          <p:cNvSpPr/>
          <p:nvPr/>
        </p:nvSpPr>
        <p:spPr>
          <a:xfrm>
            <a:off x="207663" y="2847496"/>
            <a:ext cx="2101002" cy="1332000"/>
          </a:xfrm>
          <a:prstGeom prst="roundRect">
            <a:avLst>
              <a:gd name="adj" fmla="val 5598"/>
            </a:avLst>
          </a:prstGeom>
          <a:solidFill>
            <a:schemeClr val="bg1"/>
          </a:solidFill>
          <a:ln w="9525">
            <a:solidFill>
              <a:srgbClr val="5B9BD5">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cs typeface="Arial" panose="020B0604020202020204" pitchFamily="34" charset="0"/>
            </a:endParaRPr>
          </a:p>
        </p:txBody>
      </p:sp>
      <p:sp>
        <p:nvSpPr>
          <p:cNvPr id="31" name="四角形: 角を丸くする 30">
            <a:extLst>
              <a:ext uri="{FF2B5EF4-FFF2-40B4-BE49-F238E27FC236}">
                <a16:creationId xmlns:a16="http://schemas.microsoft.com/office/drawing/2014/main" id="{5445694E-CB4C-4B8B-BFC4-DCEDC3D3C874}"/>
              </a:ext>
            </a:extLst>
          </p:cNvPr>
          <p:cNvSpPr/>
          <p:nvPr/>
        </p:nvSpPr>
        <p:spPr>
          <a:xfrm>
            <a:off x="2416298" y="2838346"/>
            <a:ext cx="2041640" cy="1332000"/>
          </a:xfrm>
          <a:prstGeom prst="roundRect">
            <a:avLst>
              <a:gd name="adj" fmla="val 5598"/>
            </a:avLst>
          </a:prstGeom>
          <a:solidFill>
            <a:schemeClr val="bg1"/>
          </a:solidFill>
          <a:ln w="9525">
            <a:solidFill>
              <a:srgbClr val="5B9BD5">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cs typeface="Arial" panose="020B0604020202020204" pitchFamily="34" charset="0"/>
            </a:endParaRPr>
          </a:p>
        </p:txBody>
      </p:sp>
      <p:sp>
        <p:nvSpPr>
          <p:cNvPr id="35" name="四角形: 角を丸くする 34">
            <a:extLst>
              <a:ext uri="{FF2B5EF4-FFF2-40B4-BE49-F238E27FC236}">
                <a16:creationId xmlns:a16="http://schemas.microsoft.com/office/drawing/2014/main" id="{33F1058F-DBA0-4DE8-ADC7-6CDF91DC5B97}"/>
              </a:ext>
            </a:extLst>
          </p:cNvPr>
          <p:cNvSpPr/>
          <p:nvPr/>
        </p:nvSpPr>
        <p:spPr>
          <a:xfrm>
            <a:off x="4556669" y="2847496"/>
            <a:ext cx="2041640" cy="1332000"/>
          </a:xfrm>
          <a:prstGeom prst="roundRect">
            <a:avLst>
              <a:gd name="adj" fmla="val 5598"/>
            </a:avLst>
          </a:prstGeom>
          <a:solidFill>
            <a:schemeClr val="bg1"/>
          </a:solidFill>
          <a:ln w="9525">
            <a:solidFill>
              <a:srgbClr val="5B9BD5">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36" name="テキスト ボックス 2">
            <a:extLst>
              <a:ext uri="{FF2B5EF4-FFF2-40B4-BE49-F238E27FC236}">
                <a16:creationId xmlns:a16="http://schemas.microsoft.com/office/drawing/2014/main" id="{01AD7BD8-6A73-4CFE-989F-FE79C610CEA4}"/>
              </a:ext>
            </a:extLst>
          </p:cNvPr>
          <p:cNvSpPr txBox="1">
            <a:spLocks noChangeArrowheads="1"/>
          </p:cNvSpPr>
          <p:nvPr/>
        </p:nvSpPr>
        <p:spPr bwMode="auto">
          <a:xfrm>
            <a:off x="83994" y="4278615"/>
            <a:ext cx="5664384" cy="228752"/>
          </a:xfrm>
          <a:prstGeom prst="rect">
            <a:avLst/>
          </a:prstGeom>
          <a:noFill/>
          <a:ln w="9525">
            <a:noFill/>
            <a:miter lim="800000"/>
            <a:headEnd/>
            <a:tailEnd/>
          </a:ln>
        </p:spPr>
        <p:txBody>
          <a:bodyPr rot="0" vert="horz" wrap="square" lIns="91440" tIns="45720" rIns="91440" bIns="45720" anchor="ctr" anchorCtr="0">
            <a:noAutofit/>
          </a:bodyPr>
          <a:lstStyle/>
          <a:p>
            <a:pPr>
              <a:lnSpc>
                <a:spcPts val="1200"/>
              </a:lnSpc>
              <a:spcAft>
                <a:spcPts val="240"/>
              </a:spcAft>
            </a:pPr>
            <a:r>
              <a:rPr lang="ja-JP" altLang="en-US" sz="1100" kern="100" dirty="0">
                <a:latin typeface="Arial" panose="020B0604020202020204" pitchFamily="34" charset="0"/>
                <a:ea typeface="Meiryo UI" panose="020B0604030504040204" pitchFamily="50" charset="-128"/>
                <a:cs typeface="Arial" panose="020B0604020202020204" pitchFamily="34" charset="0"/>
              </a:rPr>
              <a:t>　</a:t>
            </a:r>
            <a:r>
              <a:rPr lang="ja-JP" altLang="en-US" sz="1300" b="1" u="sng" dirty="0">
                <a:latin typeface="Arial" panose="020B0604020202020204" pitchFamily="34" charset="0"/>
                <a:ea typeface="Meiryo UI" panose="020B0604030504040204" pitchFamily="50" charset="-128"/>
                <a:cs typeface="Arial" panose="020B0604020202020204" pitchFamily="34" charset="0"/>
              </a:rPr>
              <a:t>◆</a:t>
            </a:r>
            <a:r>
              <a:rPr lang="en-US" altLang="ja-JP" sz="1300" b="1" u="sng" dirty="0">
                <a:latin typeface="Arial" panose="020B0604020202020204" pitchFamily="34" charset="0"/>
                <a:ea typeface="Meiryo UI" panose="020B0604030504040204" pitchFamily="50" charset="-128"/>
                <a:cs typeface="Arial" panose="020B0604020202020204" pitchFamily="34" charset="0"/>
              </a:rPr>
              <a:t>What is Needed for Future Action</a:t>
            </a:r>
            <a:r>
              <a:rPr lang="ja-JP" altLang="en-US" sz="1300" b="1" u="sng" dirty="0">
                <a:latin typeface="Arial" panose="020B0604020202020204" pitchFamily="34" charset="0"/>
                <a:ea typeface="Meiryo UI" panose="020B0604030504040204" pitchFamily="50" charset="-128"/>
                <a:cs typeface="Arial" panose="020B0604020202020204" pitchFamily="34" charset="0"/>
              </a:rPr>
              <a:t>◆</a:t>
            </a:r>
            <a:r>
              <a:rPr lang="ja-JP" altLang="en-US" sz="1300" b="1" kern="100" dirty="0">
                <a:latin typeface="Arial" panose="020B0604020202020204" pitchFamily="34" charset="0"/>
                <a:ea typeface="Meiryo UI" panose="020B0604030504040204" pitchFamily="50" charset="-128"/>
                <a:cs typeface="Arial" panose="020B0604020202020204" pitchFamily="34" charset="0"/>
              </a:rPr>
              <a:t>　</a:t>
            </a:r>
            <a:endParaRPr lang="en-US" altLang="ja-JP" sz="1300" kern="100" dirty="0">
              <a:latin typeface="Arial" panose="020B0604020202020204" pitchFamily="34" charset="0"/>
              <a:ea typeface="Meiryo UI" panose="020B0604030504040204" pitchFamily="50" charset="-128"/>
              <a:cs typeface="Arial" panose="020B0604020202020204" pitchFamily="34" charset="0"/>
            </a:endParaRPr>
          </a:p>
        </p:txBody>
      </p:sp>
      <p:sp>
        <p:nvSpPr>
          <p:cNvPr id="33" name="テキスト ボックス 2">
            <a:extLst>
              <a:ext uri="{FF2B5EF4-FFF2-40B4-BE49-F238E27FC236}">
                <a16:creationId xmlns:a16="http://schemas.microsoft.com/office/drawing/2014/main" id="{4C89CB02-39DB-46B1-37F4-3389863FFC67}"/>
              </a:ext>
            </a:extLst>
          </p:cNvPr>
          <p:cNvSpPr txBox="1">
            <a:spLocks noChangeArrowheads="1"/>
          </p:cNvSpPr>
          <p:nvPr/>
        </p:nvSpPr>
        <p:spPr bwMode="auto">
          <a:xfrm>
            <a:off x="240735" y="3168295"/>
            <a:ext cx="2092152" cy="790381"/>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en-US" altLang="ja-JP" sz="1000" kern="100" dirty="0">
                <a:latin typeface="Arial" panose="020B0604020202020204" pitchFamily="34" charset="0"/>
                <a:ea typeface="Meiryo UI" panose="020B0604030504040204" pitchFamily="50" charset="-128"/>
                <a:cs typeface="Arial" panose="020B0604020202020204" pitchFamily="34" charset="0"/>
              </a:rPr>
              <a:t>By leveraging Osaka's rich urban appeal to create and promote vibrancy, and by using Expo 2025 Osaka, Kansai to host various international events, the city's urban presence was enhanced.</a:t>
            </a:r>
            <a:endParaRPr lang="en-US" altLang="ja-JP" sz="1200"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37" name="テキスト ボックス 2">
            <a:extLst>
              <a:ext uri="{FF2B5EF4-FFF2-40B4-BE49-F238E27FC236}">
                <a16:creationId xmlns:a16="http://schemas.microsoft.com/office/drawing/2014/main" id="{27BC0154-4732-4042-ACD7-F47CB8FACA95}"/>
              </a:ext>
            </a:extLst>
          </p:cNvPr>
          <p:cNvSpPr txBox="1">
            <a:spLocks noChangeArrowheads="1"/>
          </p:cNvSpPr>
          <p:nvPr/>
        </p:nvSpPr>
        <p:spPr bwMode="auto">
          <a:xfrm>
            <a:off x="142143" y="2844230"/>
            <a:ext cx="2215793" cy="259292"/>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050" b="1" kern="100" dirty="0">
                <a:latin typeface="Arial" panose="020B0604020202020204" pitchFamily="34" charset="0"/>
                <a:ea typeface="Meiryo UI" panose="020B0604030504040204" pitchFamily="50" charset="-128"/>
                <a:cs typeface="Arial" panose="020B0604020202020204" pitchFamily="34" charset="0"/>
              </a:rPr>
              <a:t>◎</a:t>
            </a:r>
            <a:r>
              <a:rPr lang="en-US" altLang="ja-JP" sz="1050" b="1" u="sng" kern="100" dirty="0">
                <a:latin typeface="Arial" panose="020B0604020202020204" pitchFamily="34" charset="0"/>
                <a:ea typeface="Meiryo UI" panose="020B0604030504040204" pitchFamily="50" charset="-128"/>
                <a:cs typeface="Arial" panose="020B0604020202020204" pitchFamily="34" charset="0"/>
              </a:rPr>
              <a:t>Enhanced Urban Presence</a:t>
            </a:r>
            <a:endParaRPr lang="en-US" altLang="ja-JP" sz="1050"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38" name="テキスト ボックス 2">
            <a:extLst>
              <a:ext uri="{FF2B5EF4-FFF2-40B4-BE49-F238E27FC236}">
                <a16:creationId xmlns:a16="http://schemas.microsoft.com/office/drawing/2014/main" id="{D312FCDD-8E29-4EC5-BA75-78A5D5B0A2AB}"/>
              </a:ext>
            </a:extLst>
          </p:cNvPr>
          <p:cNvSpPr txBox="1">
            <a:spLocks noChangeArrowheads="1"/>
          </p:cNvSpPr>
          <p:nvPr/>
        </p:nvSpPr>
        <p:spPr bwMode="auto">
          <a:xfrm>
            <a:off x="2324525" y="2858451"/>
            <a:ext cx="2251942" cy="259292"/>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050" b="1" u="sng" kern="100" dirty="0">
                <a:latin typeface="Arial" panose="020B0604020202020204" pitchFamily="34" charset="0"/>
                <a:ea typeface="Meiryo UI" panose="020B0604030504040204" pitchFamily="50" charset="-128"/>
                <a:cs typeface="Arial" panose="020B0604020202020204" pitchFamily="34" charset="0"/>
              </a:rPr>
              <a:t>◎</a:t>
            </a:r>
            <a:r>
              <a:rPr lang="en-US" altLang="ja-JP" sz="1050" b="1" u="sng" kern="100" dirty="0">
                <a:latin typeface="Arial" panose="020B0604020202020204" pitchFamily="34" charset="0"/>
                <a:ea typeface="Meiryo UI" panose="020B0604030504040204" pitchFamily="50" charset="-128"/>
                <a:cs typeface="Arial" panose="020B0604020202020204" pitchFamily="34" charset="0"/>
              </a:rPr>
              <a:t>Various Networks Established</a:t>
            </a:r>
            <a:endParaRPr lang="en-US" altLang="ja-JP" sz="1050" u="sng"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39" name="テキスト ボックス 2">
            <a:extLst>
              <a:ext uri="{FF2B5EF4-FFF2-40B4-BE49-F238E27FC236}">
                <a16:creationId xmlns:a16="http://schemas.microsoft.com/office/drawing/2014/main" id="{6A42A386-44AD-4191-84C6-36C28A76FE44}"/>
              </a:ext>
            </a:extLst>
          </p:cNvPr>
          <p:cNvSpPr txBox="1">
            <a:spLocks noChangeArrowheads="1"/>
          </p:cNvSpPr>
          <p:nvPr/>
        </p:nvSpPr>
        <p:spPr bwMode="auto">
          <a:xfrm>
            <a:off x="4477704" y="2860676"/>
            <a:ext cx="2338550" cy="259292"/>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050" b="1" u="sng" kern="100" dirty="0">
                <a:latin typeface="Arial" panose="020B0604020202020204" pitchFamily="34" charset="0"/>
                <a:ea typeface="Meiryo UI" panose="020B0604030504040204" pitchFamily="50" charset="-128"/>
                <a:cs typeface="Arial" panose="020B0604020202020204" pitchFamily="34" charset="0"/>
              </a:rPr>
              <a:t>◎</a:t>
            </a:r>
            <a:r>
              <a:rPr lang="en-US" altLang="ja-JP" sz="1050" b="1" u="sng" kern="100" dirty="0">
                <a:latin typeface="Arial" panose="020B0604020202020204" pitchFamily="34" charset="0"/>
                <a:ea typeface="Meiryo UI" panose="020B0604030504040204" pitchFamily="50" charset="-128"/>
                <a:cs typeface="Arial" panose="020B0604020202020204" pitchFamily="34" charset="0"/>
              </a:rPr>
              <a:t>Increase in Visitors to Osaka</a:t>
            </a:r>
            <a:endParaRPr lang="en-US" altLang="ja-JP" sz="1050" u="sng"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40" name="テキスト ボックス 2">
            <a:extLst>
              <a:ext uri="{FF2B5EF4-FFF2-40B4-BE49-F238E27FC236}">
                <a16:creationId xmlns:a16="http://schemas.microsoft.com/office/drawing/2014/main" id="{4E4CEB82-56A2-4BC9-98F3-3961A87E6A9A}"/>
              </a:ext>
            </a:extLst>
          </p:cNvPr>
          <p:cNvSpPr txBox="1">
            <a:spLocks noChangeArrowheads="1"/>
          </p:cNvSpPr>
          <p:nvPr/>
        </p:nvSpPr>
        <p:spPr bwMode="auto">
          <a:xfrm>
            <a:off x="2402744" y="3072082"/>
            <a:ext cx="2059845" cy="951092"/>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en-US" altLang="ja-JP" sz="1000" kern="100" dirty="0">
                <a:latin typeface="Arial" panose="020B0604020202020204" pitchFamily="34" charset="0"/>
                <a:ea typeface="Meiryo UI" panose="020B0604030504040204" pitchFamily="50" charset="-128"/>
                <a:cs typeface="Arial" panose="020B0604020202020204" pitchFamily="34" charset="0"/>
              </a:rPr>
              <a:t>Through continued efforts by all stakeholders to leverage the city's potential, expertise was gained and various networks were built to create urban attractiveness.</a:t>
            </a:r>
            <a:endParaRPr lang="ja-JP" altLang="en-US" sz="1000" kern="100" dirty="0">
              <a:latin typeface="Arial" panose="020B0604020202020204" pitchFamily="34" charset="0"/>
              <a:ea typeface="Meiryo UI" panose="020B0604030504040204" pitchFamily="50" charset="-128"/>
              <a:cs typeface="Arial" panose="020B0604020202020204" pitchFamily="34" charset="0"/>
            </a:endParaRPr>
          </a:p>
        </p:txBody>
      </p:sp>
      <p:sp>
        <p:nvSpPr>
          <p:cNvPr id="41" name="テキスト ボックス 2">
            <a:extLst>
              <a:ext uri="{FF2B5EF4-FFF2-40B4-BE49-F238E27FC236}">
                <a16:creationId xmlns:a16="http://schemas.microsoft.com/office/drawing/2014/main" id="{1746B3FB-C771-4A1F-B797-A64640DBFEED}"/>
              </a:ext>
            </a:extLst>
          </p:cNvPr>
          <p:cNvSpPr txBox="1">
            <a:spLocks noChangeArrowheads="1"/>
          </p:cNvSpPr>
          <p:nvPr/>
        </p:nvSpPr>
        <p:spPr bwMode="auto">
          <a:xfrm>
            <a:off x="4565571" y="3181015"/>
            <a:ext cx="2150814" cy="827766"/>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en-US" altLang="ja-JP" sz="1000" kern="100" dirty="0">
                <a:latin typeface="Arial" panose="020B0604020202020204" pitchFamily="34" charset="0"/>
                <a:ea typeface="Meiryo UI" panose="020B0604030504040204" pitchFamily="50" charset="-128"/>
                <a:cs typeface="Arial" panose="020B0604020202020204" pitchFamily="34" charset="0"/>
              </a:rPr>
              <a:t>According to tourism data, visitor numbers have risen to pre-COVID levels or above, with both foreign visitors to Osaka and total overnight stays by domestic tourists reaching record highs.</a:t>
            </a:r>
            <a:endParaRPr lang="ja-JP" altLang="en-US" sz="1000" kern="100" dirty="0">
              <a:latin typeface="Arial" panose="020B0604020202020204" pitchFamily="34" charset="0"/>
              <a:ea typeface="Meiryo UI" panose="020B0604030504040204" pitchFamily="50" charset="-128"/>
              <a:cs typeface="Arial" panose="020B0604020202020204" pitchFamily="34" charset="0"/>
            </a:endParaRPr>
          </a:p>
        </p:txBody>
      </p:sp>
      <p:grpSp>
        <p:nvGrpSpPr>
          <p:cNvPr id="22" name="グループ化 21">
            <a:extLst>
              <a:ext uri="{FF2B5EF4-FFF2-40B4-BE49-F238E27FC236}">
                <a16:creationId xmlns:a16="http://schemas.microsoft.com/office/drawing/2014/main" id="{83CCF1B8-FC47-485D-B21C-67666D07CFEF}"/>
              </a:ext>
            </a:extLst>
          </p:cNvPr>
          <p:cNvGrpSpPr/>
          <p:nvPr/>
        </p:nvGrpSpPr>
        <p:grpSpPr>
          <a:xfrm>
            <a:off x="3113211" y="9829006"/>
            <a:ext cx="321114" cy="220553"/>
            <a:chOff x="-2089825" y="4128822"/>
            <a:chExt cx="763009" cy="547687"/>
          </a:xfrm>
          <a:solidFill>
            <a:schemeClr val="bg1">
              <a:lumMod val="50000"/>
            </a:schemeClr>
          </a:solidFill>
        </p:grpSpPr>
        <p:sp>
          <p:nvSpPr>
            <p:cNvPr id="19" name="フリーフォーム: 図形 18">
              <a:extLst>
                <a:ext uri="{FF2B5EF4-FFF2-40B4-BE49-F238E27FC236}">
                  <a16:creationId xmlns:a16="http://schemas.microsoft.com/office/drawing/2014/main" id="{AD3AA5A3-719C-408F-9D5A-7F5E5823C4B9}"/>
                </a:ext>
              </a:extLst>
            </p:cNvPr>
            <p:cNvSpPr/>
            <p:nvPr/>
          </p:nvSpPr>
          <p:spPr>
            <a:xfrm rot="5400000">
              <a:off x="-1867864" y="3906861"/>
              <a:ext cx="319087" cy="763009"/>
            </a:xfrm>
            <a:custGeom>
              <a:avLst/>
              <a:gdLst>
                <a:gd name="connsiteX0" fmla="*/ 119063 w 319087"/>
                <a:gd name="connsiteY0" fmla="*/ 0 h 763009"/>
                <a:gd name="connsiteX1" fmla="*/ 0 w 319087"/>
                <a:gd name="connsiteY1" fmla="*/ 0 h 763009"/>
                <a:gd name="connsiteX2" fmla="*/ 200025 w 319087"/>
                <a:gd name="connsiteY2" fmla="*/ 381505 h 763009"/>
                <a:gd name="connsiteX3" fmla="*/ 0 w 319087"/>
                <a:gd name="connsiteY3" fmla="*/ 763009 h 763009"/>
                <a:gd name="connsiteX4" fmla="*/ 119063 w 319087"/>
                <a:gd name="connsiteY4" fmla="*/ 763009 h 763009"/>
                <a:gd name="connsiteX5" fmla="*/ 319088 w 319087"/>
                <a:gd name="connsiteY5" fmla="*/ 381505 h 763009"/>
                <a:gd name="connsiteX6" fmla="*/ 119063 w 319087"/>
                <a:gd name="connsiteY6" fmla="*/ 0 h 76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087" h="763009">
                  <a:moveTo>
                    <a:pt x="119063" y="0"/>
                  </a:moveTo>
                  <a:lnTo>
                    <a:pt x="0" y="0"/>
                  </a:lnTo>
                  <a:lnTo>
                    <a:pt x="200025" y="381505"/>
                  </a:lnTo>
                  <a:lnTo>
                    <a:pt x="0" y="763009"/>
                  </a:lnTo>
                  <a:lnTo>
                    <a:pt x="119063" y="763009"/>
                  </a:lnTo>
                  <a:lnTo>
                    <a:pt x="319088" y="381505"/>
                  </a:lnTo>
                  <a:lnTo>
                    <a:pt x="119063" y="0"/>
                  </a:lnTo>
                  <a:close/>
                </a:path>
              </a:pathLst>
            </a:custGeom>
            <a:grpFill/>
            <a:ln w="9525" cap="flat">
              <a:noFill/>
              <a:prstDash val="solid"/>
              <a:miter/>
            </a:ln>
          </p:spPr>
          <p:txBody>
            <a:bodyPr rtlCol="0" anchor="ctr"/>
            <a:lstStyle/>
            <a:p>
              <a:endParaRPr lang="ja-JP" altLang="en-US">
                <a:latin typeface="Arial" panose="020B0604020202020204" pitchFamily="34" charset="0"/>
                <a:cs typeface="Arial" panose="020B0604020202020204" pitchFamily="34" charset="0"/>
              </a:endParaRPr>
            </a:p>
          </p:txBody>
        </p:sp>
        <p:sp>
          <p:nvSpPr>
            <p:cNvPr id="21" name="フリーフォーム: 図形 20">
              <a:extLst>
                <a:ext uri="{FF2B5EF4-FFF2-40B4-BE49-F238E27FC236}">
                  <a16:creationId xmlns:a16="http://schemas.microsoft.com/office/drawing/2014/main" id="{80AF9917-BF7A-4361-82F2-79282CDA750B}"/>
                </a:ext>
              </a:extLst>
            </p:cNvPr>
            <p:cNvSpPr/>
            <p:nvPr/>
          </p:nvSpPr>
          <p:spPr>
            <a:xfrm rot="5400000">
              <a:off x="-1867864" y="4135461"/>
              <a:ext cx="319087" cy="763009"/>
            </a:xfrm>
            <a:custGeom>
              <a:avLst/>
              <a:gdLst>
                <a:gd name="connsiteX0" fmla="*/ 119063 w 319087"/>
                <a:gd name="connsiteY0" fmla="*/ 0 h 763009"/>
                <a:gd name="connsiteX1" fmla="*/ 0 w 319087"/>
                <a:gd name="connsiteY1" fmla="*/ 0 h 763009"/>
                <a:gd name="connsiteX2" fmla="*/ 200025 w 319087"/>
                <a:gd name="connsiteY2" fmla="*/ 381505 h 763009"/>
                <a:gd name="connsiteX3" fmla="*/ 0 w 319087"/>
                <a:gd name="connsiteY3" fmla="*/ 763009 h 763009"/>
                <a:gd name="connsiteX4" fmla="*/ 119063 w 319087"/>
                <a:gd name="connsiteY4" fmla="*/ 763009 h 763009"/>
                <a:gd name="connsiteX5" fmla="*/ 319088 w 319087"/>
                <a:gd name="connsiteY5" fmla="*/ 381505 h 763009"/>
                <a:gd name="connsiteX6" fmla="*/ 119063 w 319087"/>
                <a:gd name="connsiteY6" fmla="*/ 0 h 76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087" h="763009">
                  <a:moveTo>
                    <a:pt x="119063" y="0"/>
                  </a:moveTo>
                  <a:lnTo>
                    <a:pt x="0" y="0"/>
                  </a:lnTo>
                  <a:lnTo>
                    <a:pt x="200025" y="381505"/>
                  </a:lnTo>
                  <a:lnTo>
                    <a:pt x="0" y="763009"/>
                  </a:lnTo>
                  <a:lnTo>
                    <a:pt x="119063" y="763009"/>
                  </a:lnTo>
                  <a:lnTo>
                    <a:pt x="319088" y="381505"/>
                  </a:lnTo>
                  <a:lnTo>
                    <a:pt x="119063" y="0"/>
                  </a:lnTo>
                  <a:close/>
                </a:path>
              </a:pathLst>
            </a:custGeom>
            <a:grpFill/>
            <a:ln w="9525" cap="flat">
              <a:noFill/>
              <a:prstDash val="solid"/>
              <a:miter/>
            </a:ln>
          </p:spPr>
          <p:txBody>
            <a:bodyPr rtlCol="0" anchor="ctr"/>
            <a:lstStyle/>
            <a:p>
              <a:endParaRPr lang="ja-JP" altLang="en-US">
                <a:latin typeface="Arial" panose="020B0604020202020204" pitchFamily="34" charset="0"/>
                <a:cs typeface="Arial" panose="020B0604020202020204" pitchFamily="34" charset="0"/>
              </a:endParaRPr>
            </a:p>
          </p:txBody>
        </p:sp>
      </p:grpSp>
      <p:sp>
        <p:nvSpPr>
          <p:cNvPr id="43" name="テキスト ボックス 2">
            <a:extLst>
              <a:ext uri="{FF2B5EF4-FFF2-40B4-BE49-F238E27FC236}">
                <a16:creationId xmlns:a16="http://schemas.microsoft.com/office/drawing/2014/main" id="{0C3C3E99-6E6A-4873-B707-205A7CC22817}"/>
              </a:ext>
            </a:extLst>
          </p:cNvPr>
          <p:cNvSpPr txBox="1">
            <a:spLocks noChangeArrowheads="1"/>
          </p:cNvSpPr>
          <p:nvPr/>
        </p:nvSpPr>
        <p:spPr bwMode="auto">
          <a:xfrm>
            <a:off x="83994" y="4523813"/>
            <a:ext cx="5975076" cy="389659"/>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50" kern="100" dirty="0">
                <a:latin typeface="Arial" panose="020B0604020202020204" pitchFamily="34" charset="0"/>
                <a:ea typeface="Meiryo UI" panose="020B0604030504040204" pitchFamily="50" charset="-128"/>
                <a:cs typeface="Arial" panose="020B0604020202020204" pitchFamily="34" charset="0"/>
              </a:rPr>
              <a:t>　　✔ </a:t>
            </a:r>
            <a:r>
              <a:rPr lang="en-US" altLang="ja-JP" sz="1050" kern="100" dirty="0">
                <a:latin typeface="Arial" panose="020B0604020202020204" pitchFamily="34" charset="0"/>
                <a:ea typeface="Meiryo UI" panose="020B0604030504040204" pitchFamily="50" charset="-128"/>
                <a:cs typeface="Arial" panose="020B0604020202020204" pitchFamily="34" charset="0"/>
              </a:rPr>
              <a:t>Continuing and Developing the Expo Achievements as a Legacy</a:t>
            </a:r>
          </a:p>
          <a:p>
            <a:pPr>
              <a:spcAft>
                <a:spcPts val="240"/>
              </a:spcAft>
            </a:pPr>
            <a:r>
              <a:rPr lang="ja-JP" altLang="en-US" sz="1050" kern="100" dirty="0">
                <a:latin typeface="Arial" panose="020B0604020202020204" pitchFamily="34" charset="0"/>
                <a:ea typeface="Meiryo UI" panose="020B0604030504040204" pitchFamily="50" charset="-128"/>
                <a:cs typeface="Arial" panose="020B0604020202020204" pitchFamily="34" charset="0"/>
              </a:rPr>
              <a:t>　　✔ </a:t>
            </a:r>
            <a:r>
              <a:rPr lang="en-US" altLang="ja-JP" sz="1050" kern="100" dirty="0">
                <a:latin typeface="Arial" panose="020B0604020202020204" pitchFamily="34" charset="0"/>
                <a:ea typeface="Meiryo UI" panose="020B0604030504040204" pitchFamily="50" charset="-128"/>
                <a:cs typeface="Arial" panose="020B0604020202020204" pitchFamily="34" charset="0"/>
              </a:rPr>
              <a:t>Elevating the Rich Uniqueness of the Osaka Area</a:t>
            </a:r>
          </a:p>
          <a:p>
            <a:pPr>
              <a:spcAft>
                <a:spcPts val="240"/>
              </a:spcAft>
            </a:pPr>
            <a:r>
              <a:rPr lang="ja-JP" altLang="en-US" sz="1050" kern="100" dirty="0">
                <a:effectLst/>
                <a:latin typeface="Arial" panose="020B0604020202020204" pitchFamily="34" charset="0"/>
                <a:ea typeface="Meiryo UI" panose="020B0604030504040204" pitchFamily="50" charset="-128"/>
                <a:cs typeface="Arial" panose="020B0604020202020204" pitchFamily="34" charset="0"/>
              </a:rPr>
              <a:t>　　</a:t>
            </a:r>
            <a:r>
              <a:rPr lang="ja-JP" altLang="en-US" sz="1050" kern="100" dirty="0">
                <a:latin typeface="Arial" panose="020B0604020202020204" pitchFamily="34" charset="0"/>
                <a:ea typeface="Meiryo UI" panose="020B0604030504040204" pitchFamily="50" charset="-128"/>
                <a:cs typeface="Arial" panose="020B0604020202020204" pitchFamily="34" charset="0"/>
              </a:rPr>
              <a:t>✔ </a:t>
            </a:r>
            <a:r>
              <a:rPr lang="en-US" altLang="ja-JP" sz="1050" kern="100" dirty="0">
                <a:latin typeface="Arial" panose="020B0604020202020204" pitchFamily="34" charset="0"/>
                <a:ea typeface="Meiryo UI" panose="020B0604030504040204" pitchFamily="50" charset="-128"/>
                <a:cs typeface="Arial" panose="020B0604020202020204" pitchFamily="34" charset="0"/>
              </a:rPr>
              <a:t>Establishing “Sustainable Tourism“ with Growing Global Interest</a:t>
            </a:r>
            <a:endParaRPr lang="en-US" altLang="ja-JP" sz="1050"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44" name="正方形/長方形 43">
            <a:extLst>
              <a:ext uri="{FF2B5EF4-FFF2-40B4-BE49-F238E27FC236}">
                <a16:creationId xmlns:a16="http://schemas.microsoft.com/office/drawing/2014/main" id="{1BF99DE2-3FF2-466B-98D9-DF42B0CAF7EB}"/>
              </a:ext>
            </a:extLst>
          </p:cNvPr>
          <p:cNvSpPr/>
          <p:nvPr/>
        </p:nvSpPr>
        <p:spPr>
          <a:xfrm>
            <a:off x="-71908" y="5364510"/>
            <a:ext cx="2808312" cy="3600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lang="ja-JP" altLang="en-US" sz="1300" b="1"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lang="en-US" altLang="ja-JP"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Two Perspectives</a:t>
            </a:r>
            <a:r>
              <a:rPr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endParaRPr lang="ja-JP" altLang="ja-JP" sz="1100" kern="1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5" name="正方形/長方形 44">
            <a:extLst>
              <a:ext uri="{FF2B5EF4-FFF2-40B4-BE49-F238E27FC236}">
                <a16:creationId xmlns:a16="http://schemas.microsoft.com/office/drawing/2014/main" id="{4EE1DC59-545C-461E-84DE-DC4AB0CC7C1A}"/>
              </a:ext>
            </a:extLst>
          </p:cNvPr>
          <p:cNvSpPr/>
          <p:nvPr/>
        </p:nvSpPr>
        <p:spPr>
          <a:xfrm>
            <a:off x="18400" y="5099936"/>
            <a:ext cx="6300800" cy="3896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lang="en-US" altLang="ja-JP" sz="1300" b="1" kern="100" dirty="0">
                <a:solidFill>
                  <a:schemeClr val="tx1"/>
                </a:solidFill>
                <a:latin typeface="Arial" panose="020B0604020202020204" pitchFamily="34" charset="0"/>
                <a:ea typeface="Meiryo UI" panose="020B0604030504040204" pitchFamily="50" charset="-128"/>
                <a:cs typeface="Arial" panose="020B0604020202020204" pitchFamily="34" charset="0"/>
              </a:rPr>
              <a:t>【Basic Concept of the Osaka Urban Attraction Development Strategy 2030】</a:t>
            </a:r>
            <a:r>
              <a:rPr lang="ja-JP" altLang="en-US" sz="1300" b="1" kern="100" dirty="0">
                <a:solidFill>
                  <a:schemeClr val="tx1"/>
                </a:solidFill>
                <a:latin typeface="Arial" panose="020B0604020202020204" pitchFamily="34" charset="0"/>
                <a:ea typeface="Meiryo UI" panose="020B0604030504040204" pitchFamily="50" charset="-128"/>
                <a:cs typeface="Arial" panose="020B0604020202020204" pitchFamily="34" charset="0"/>
              </a:rPr>
              <a:t>　</a:t>
            </a:r>
            <a:endParaRPr lang="ja-JP" altLang="ja-JP" sz="1100" kern="1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6" name="正方形/長方形 45">
            <a:extLst>
              <a:ext uri="{FF2B5EF4-FFF2-40B4-BE49-F238E27FC236}">
                <a16:creationId xmlns:a16="http://schemas.microsoft.com/office/drawing/2014/main" id="{A8705761-D8F0-4E22-83B1-4A5718B64CBF}"/>
              </a:ext>
            </a:extLst>
          </p:cNvPr>
          <p:cNvSpPr/>
          <p:nvPr/>
        </p:nvSpPr>
        <p:spPr>
          <a:xfrm>
            <a:off x="227935" y="5719440"/>
            <a:ext cx="3206390" cy="324000"/>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kumimoji="1" lang="ja-JP" altLang="en-US" sz="1100" b="1" dirty="0">
                <a:solidFill>
                  <a:schemeClr val="bg1"/>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1100" b="1" dirty="0">
                <a:solidFill>
                  <a:schemeClr val="bg1"/>
                </a:solidFill>
                <a:latin typeface="Arial" panose="020B0604020202020204" pitchFamily="34" charset="0"/>
                <a:ea typeface="Meiryo UI" panose="020B0604030504040204" pitchFamily="50" charset="-128"/>
                <a:cs typeface="Arial" panose="020B0604020202020204" pitchFamily="34" charset="0"/>
              </a:rPr>
              <a:t>Establishing Osaka's Unique Urban Brand</a:t>
            </a:r>
            <a:endParaRPr lang="ja-JP" altLang="ja-JP" sz="1100" kern="100" dirty="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sp>
        <p:nvSpPr>
          <p:cNvPr id="47" name="正方形/長方形 46">
            <a:extLst>
              <a:ext uri="{FF2B5EF4-FFF2-40B4-BE49-F238E27FC236}">
                <a16:creationId xmlns:a16="http://schemas.microsoft.com/office/drawing/2014/main" id="{B12F4241-38AF-43AE-A57D-722E39CF626C}"/>
              </a:ext>
            </a:extLst>
          </p:cNvPr>
          <p:cNvSpPr/>
          <p:nvPr/>
        </p:nvSpPr>
        <p:spPr>
          <a:xfrm>
            <a:off x="315916" y="6112007"/>
            <a:ext cx="2871086" cy="66109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Enhance diverse appeal and Osaka's uniqueness as its strength to maximize urban potential and attract visitors from around the world.</a:t>
            </a:r>
            <a:endParaRPr lang="ja-JP" altLang="ja-JP" sz="1000" kern="1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8" name="正方形/長方形 47">
            <a:extLst>
              <a:ext uri="{FF2B5EF4-FFF2-40B4-BE49-F238E27FC236}">
                <a16:creationId xmlns:a16="http://schemas.microsoft.com/office/drawing/2014/main" id="{1CD79B01-3307-4A65-BE0A-082CAAADC209}"/>
              </a:ext>
            </a:extLst>
          </p:cNvPr>
          <p:cNvSpPr/>
          <p:nvPr/>
        </p:nvSpPr>
        <p:spPr>
          <a:xfrm>
            <a:off x="-32845" y="6917690"/>
            <a:ext cx="6559709" cy="3600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200"/>
              </a:lnSpc>
            </a:pPr>
            <a:r>
              <a:rPr kumimoji="1" lang="ja-JP" altLang="en-US" sz="120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kumimoji="1"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Implementation Period</a:t>
            </a:r>
            <a:r>
              <a:rPr kumimoji="1"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ja-JP" altLang="en-US" sz="1300" b="1"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300" b="1" dirty="0">
                <a:solidFill>
                  <a:schemeClr val="tx1"/>
                </a:solidFill>
                <a:latin typeface="Arial" panose="020B0604020202020204" pitchFamily="34" charset="0"/>
                <a:ea typeface="Meiryo UI" panose="020B0604030504040204" pitchFamily="50" charset="-128"/>
                <a:cs typeface="Arial" panose="020B0604020202020204" pitchFamily="34" charset="0"/>
              </a:rPr>
              <a:t>FY</a:t>
            </a:r>
            <a:r>
              <a:rPr kumimoji="1" lang="en-US" altLang="ja-JP" sz="1300" b="1" dirty="0">
                <a:solidFill>
                  <a:schemeClr val="tx1"/>
                </a:solidFill>
                <a:latin typeface="Arial" panose="020B0604020202020204" pitchFamily="34" charset="0"/>
                <a:ea typeface="Meiryo UI" panose="020B0604030504040204" pitchFamily="50" charset="-128"/>
                <a:cs typeface="Arial" panose="020B0604020202020204" pitchFamily="34" charset="0"/>
              </a:rPr>
              <a:t>2026</a:t>
            </a:r>
            <a:r>
              <a:rPr lang="ja-JP" altLang="en-US" sz="1300" b="1"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300" b="1" dirty="0">
                <a:solidFill>
                  <a:schemeClr val="tx1"/>
                </a:solidFill>
                <a:latin typeface="Arial" panose="020B0604020202020204" pitchFamily="34" charset="0"/>
                <a:ea typeface="Meiryo UI" panose="020B0604030504040204" pitchFamily="50" charset="-128"/>
                <a:cs typeface="Arial" panose="020B0604020202020204" pitchFamily="34" charset="0"/>
              </a:rPr>
              <a:t>to</a:t>
            </a:r>
            <a:r>
              <a:rPr lang="ja-JP" altLang="en-US" sz="1300" b="1"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300" b="1" dirty="0">
                <a:solidFill>
                  <a:schemeClr val="tx1"/>
                </a:solidFill>
                <a:latin typeface="Arial" panose="020B0604020202020204" pitchFamily="34" charset="0"/>
                <a:ea typeface="Meiryo UI" panose="020B0604030504040204" pitchFamily="50" charset="-128"/>
                <a:cs typeface="Arial" panose="020B0604020202020204" pitchFamily="34" charset="0"/>
              </a:rPr>
              <a:t>FY2030</a:t>
            </a:r>
            <a:endParaRPr kumimoji="1" lang="en-US" altLang="ja-JP" sz="1300" b="1"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50" name="正方形/長方形 49">
            <a:extLst>
              <a:ext uri="{FF2B5EF4-FFF2-40B4-BE49-F238E27FC236}">
                <a16:creationId xmlns:a16="http://schemas.microsoft.com/office/drawing/2014/main" id="{2B685EED-881D-47E9-B82F-CE8CBB670C8F}"/>
              </a:ext>
            </a:extLst>
          </p:cNvPr>
          <p:cNvSpPr/>
          <p:nvPr/>
        </p:nvSpPr>
        <p:spPr>
          <a:xfrm>
            <a:off x="3473226" y="5724550"/>
            <a:ext cx="3132000" cy="324000"/>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kumimoji="1" lang="ja-JP" altLang="en-US" sz="1100" b="1" dirty="0">
                <a:solidFill>
                  <a:schemeClr val="bg1"/>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1100" b="1" dirty="0">
                <a:solidFill>
                  <a:schemeClr val="bg1"/>
                </a:solidFill>
                <a:latin typeface="Arial" panose="020B0604020202020204" pitchFamily="34" charset="0"/>
                <a:ea typeface="Meiryo UI" panose="020B0604030504040204" pitchFamily="50" charset="-128"/>
                <a:cs typeface="Arial" panose="020B0604020202020204" pitchFamily="34" charset="0"/>
              </a:rPr>
              <a:t>Achieving Sustainable Tourism</a:t>
            </a:r>
            <a:endParaRPr lang="ja-JP" altLang="ja-JP" sz="1100" kern="100" dirty="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sp>
        <p:nvSpPr>
          <p:cNvPr id="53" name="正方形/長方形 52">
            <a:extLst>
              <a:ext uri="{FF2B5EF4-FFF2-40B4-BE49-F238E27FC236}">
                <a16:creationId xmlns:a16="http://schemas.microsoft.com/office/drawing/2014/main" id="{219875CD-14FB-4EE8-871C-D5B18E293F08}"/>
              </a:ext>
            </a:extLst>
          </p:cNvPr>
          <p:cNvSpPr/>
          <p:nvPr/>
        </p:nvSpPr>
        <p:spPr>
          <a:xfrm>
            <a:off x="132838" y="7206477"/>
            <a:ext cx="6477860" cy="7632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nSpc>
                <a:spcPts val="1400"/>
              </a:lnSpc>
              <a:buFont typeface="Meiryo UI" panose="020B0604030504040204" pitchFamily="50" charset="-128"/>
              <a:buChar char="⃝"/>
            </a:pPr>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Osaka will host large-scale international events and advance infrastructure improvements, with an Integrated Resort (IR) comprising of conference, exhibition, and entertainment facilities scheduled to open in 2030.</a:t>
            </a:r>
            <a:endParaRPr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171450" indent="-171450">
              <a:lnSpc>
                <a:spcPts val="1400"/>
              </a:lnSpc>
              <a:buFont typeface="Meiryo UI" panose="020B0604030504040204" pitchFamily="50" charset="-128"/>
              <a:buChar char="⃝"/>
            </a:pPr>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Utilizing the global attention and momentum of Expo 2025 Osaka Kansai as the “Expo Legacy,” Osaka will strongly aim to become Japan's leading international tourism destination, offering delight to every visitor.</a:t>
            </a:r>
            <a:endParaRPr lang="ja-JP" altLang="en-US" sz="1000" b="1" u="sng"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55" name="正方形/長方形 54">
            <a:extLst>
              <a:ext uri="{FF2B5EF4-FFF2-40B4-BE49-F238E27FC236}">
                <a16:creationId xmlns:a16="http://schemas.microsoft.com/office/drawing/2014/main" id="{B51DB52C-A2D8-457C-ABF0-409562CA9433}"/>
              </a:ext>
            </a:extLst>
          </p:cNvPr>
          <p:cNvSpPr/>
          <p:nvPr/>
        </p:nvSpPr>
        <p:spPr>
          <a:xfrm>
            <a:off x="-21844" y="8107541"/>
            <a:ext cx="2290048" cy="2592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200"/>
              </a:lnSpc>
            </a:pPr>
            <a:r>
              <a:rPr kumimoji="1" lang="ja-JP" altLang="en-US" sz="120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lang="en-US" altLang="ja-JP"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Promotion Structure</a:t>
            </a:r>
            <a:r>
              <a:rPr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endParaRPr lang="en-US" altLang="ja-JP" sz="1300" b="1" u="sng"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56" name="正方形/長方形 55">
            <a:extLst>
              <a:ext uri="{FF2B5EF4-FFF2-40B4-BE49-F238E27FC236}">
                <a16:creationId xmlns:a16="http://schemas.microsoft.com/office/drawing/2014/main" id="{C36A5E13-DB28-4ABB-A43A-4006330C1F1D}"/>
              </a:ext>
            </a:extLst>
          </p:cNvPr>
          <p:cNvSpPr/>
          <p:nvPr/>
        </p:nvSpPr>
        <p:spPr>
          <a:xfrm>
            <a:off x="379972" y="9306853"/>
            <a:ext cx="6023496" cy="5853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rPr>
              <a:t>　　○ </a:t>
            </a:r>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Maximizing strengths through diverse stakeholders including local government, business,</a:t>
            </a:r>
          </a:p>
          <a:p>
            <a:pPr>
              <a:lnSpc>
                <a:spcPts val="1400"/>
              </a:lnSpc>
            </a:pPr>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          academia, and local communities</a:t>
            </a:r>
          </a:p>
          <a:p>
            <a:pPr>
              <a:lnSpc>
                <a:spcPts val="1400"/>
              </a:lnSpc>
            </a:pPr>
            <a:r>
              <a:rPr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rPr>
              <a:t>　　○ </a:t>
            </a:r>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Co-managing urban attraction development initiatives among Osaka Prefecture, Osaka City,</a:t>
            </a:r>
          </a:p>
          <a:p>
            <a:pPr>
              <a:lnSpc>
                <a:spcPts val="1400"/>
              </a:lnSpc>
            </a:pPr>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         local municipalities, and the OCTB</a:t>
            </a:r>
          </a:p>
        </p:txBody>
      </p:sp>
      <p:sp>
        <p:nvSpPr>
          <p:cNvPr id="60" name="正方形/長方形 59">
            <a:extLst>
              <a:ext uri="{FF2B5EF4-FFF2-40B4-BE49-F238E27FC236}">
                <a16:creationId xmlns:a16="http://schemas.microsoft.com/office/drawing/2014/main" id="{2D1F6470-E89D-477C-8880-C0B109586E0F}"/>
              </a:ext>
            </a:extLst>
          </p:cNvPr>
          <p:cNvSpPr/>
          <p:nvPr/>
        </p:nvSpPr>
        <p:spPr>
          <a:xfrm>
            <a:off x="2355270" y="10044046"/>
            <a:ext cx="2011870" cy="4110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altLang="ja-JP" sz="1200" b="1" dirty="0">
                <a:solidFill>
                  <a:schemeClr val="tx1"/>
                </a:solidFill>
                <a:latin typeface="Arial" panose="020B0604020202020204" pitchFamily="34" charset="0"/>
                <a:ea typeface="Meiryo UI" panose="020B0604030504040204" pitchFamily="50" charset="-128"/>
                <a:cs typeface="Arial" panose="020B0604020202020204" pitchFamily="34" charset="0"/>
              </a:rPr>
              <a:t>Vitalize All of Osaka</a:t>
            </a:r>
          </a:p>
        </p:txBody>
      </p:sp>
      <p:sp>
        <p:nvSpPr>
          <p:cNvPr id="25" name="矢印: 下 24">
            <a:extLst>
              <a:ext uri="{FF2B5EF4-FFF2-40B4-BE49-F238E27FC236}">
                <a16:creationId xmlns:a16="http://schemas.microsoft.com/office/drawing/2014/main" id="{30BD3FDE-0258-43DA-B274-154BA56134DA}"/>
              </a:ext>
            </a:extLst>
          </p:cNvPr>
          <p:cNvSpPr/>
          <p:nvPr/>
        </p:nvSpPr>
        <p:spPr>
          <a:xfrm rot="10800000" flipV="1">
            <a:off x="3076862" y="5049035"/>
            <a:ext cx="754613" cy="183252"/>
          </a:xfrm>
          <a:prstGeom prst="downArrow">
            <a:avLst>
              <a:gd name="adj1" fmla="val 50000"/>
              <a:gd name="adj2" fmla="val 10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361776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4E27F68E469E4A43818C0F66169589F2" ma:contentTypeVersion="3" ma:contentTypeDescription="新しいドキュメントを作成します。" ma:contentTypeScope="" ma:versionID="c848b48f9b8e8aad371edb7429b7d13f">
  <xsd:schema xmlns:xsd="http://www.w3.org/2001/XMLSchema" xmlns:xs="http://www.w3.org/2001/XMLSchema" xmlns:p="http://schemas.microsoft.com/office/2006/metadata/properties" xmlns:ns2="74df1f1a-9fba-4f73-9596-e1d477256f71" targetNamespace="http://schemas.microsoft.com/office/2006/metadata/properties" ma:root="true" ma:fieldsID="1e19bcb9a8f1c5fef02bb7c45dbaf52f" ns2:_="">
    <xsd:import namespace="74df1f1a-9fba-4f73-9596-e1d477256f71"/>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df1f1a-9fba-4f73-9596-e1d477256f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9D2C08-BC4B-409D-8D2A-D6D7F3FF0371}">
  <ds:schemaRefs>
    <ds:schemaRef ds:uri="http://schemas.microsoft.com/sharepoint/v3/contenttype/forms"/>
  </ds:schemaRefs>
</ds:datastoreItem>
</file>

<file path=customXml/itemProps2.xml><?xml version="1.0" encoding="utf-8"?>
<ds:datastoreItem xmlns:ds="http://schemas.openxmlformats.org/officeDocument/2006/customXml" ds:itemID="{DCD68F02-2750-423D-920F-80ECEABA3A13}">
  <ds:schemaRefs>
    <ds:schemaRef ds:uri="http://schemas.microsoft.com/office/2006/documentManagement/types"/>
    <ds:schemaRef ds:uri="74df1f1a-9fba-4f73-9596-e1d477256f71"/>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A5492C65-D988-4DB3-ADBD-FEE3B6D49E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df1f1a-9fba-4f73-9596-e1d477256f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960</Words>
  <Application>Microsoft Office PowerPoint</Application>
  <PresentationFormat>ユーザー設定</PresentationFormat>
  <Paragraphs>107</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Meiryo UI</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2026-07-07T09:38:36Z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0x0101004E27F68E469E4A43818C0F66169589F2</vt:lpwstr>
  </property>
</Properties>
</file>