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8" r:id="rId9"/>
    <p:sldId id="266" r:id="rId10"/>
    <p:sldId id="267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5"/>
    <a:srgbClr val="FF00FF"/>
    <a:srgbClr val="FF9900"/>
    <a:srgbClr val="9933FF"/>
    <a:srgbClr val="66FF66"/>
    <a:srgbClr val="FFFFD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5" autoAdjust="0"/>
    <p:restoredTop sz="85866" autoAdjust="0"/>
  </p:normalViewPr>
  <p:slideViewPr>
    <p:cSldViewPr>
      <p:cViewPr>
        <p:scale>
          <a:sx n="60" d="100"/>
          <a:sy n="60" d="100"/>
        </p:scale>
        <p:origin x="-15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2731D-EB25-4B45-98DB-E6C01BE33F6B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5DD9E-4195-474D-B9B2-280485DAA5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52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96F4CD-6276-4CB3-857E-2BD837313177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D6E3C-58C8-4B7D-836C-86BE99418B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568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D6E3C-58C8-4B7D-836C-86BE99418B9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4599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75F0-CCA4-4B65-AA53-F02A9480F31E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4819-008B-4572-8AE3-0F4980EFC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6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75F0-CCA4-4B65-AA53-F02A9480F31E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4819-008B-4572-8AE3-0F4980EFC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07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75F0-CCA4-4B65-AA53-F02A9480F31E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4819-008B-4572-8AE3-0F4980EFC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19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75F0-CCA4-4B65-AA53-F02A9480F31E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4819-008B-4572-8AE3-0F4980EFC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36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75F0-CCA4-4B65-AA53-F02A9480F31E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4819-008B-4572-8AE3-0F4980EFC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61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75F0-CCA4-4B65-AA53-F02A9480F31E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4819-008B-4572-8AE3-0F4980EFC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5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75F0-CCA4-4B65-AA53-F02A9480F31E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4819-008B-4572-8AE3-0F4980EFC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12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75F0-CCA4-4B65-AA53-F02A9480F31E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4819-008B-4572-8AE3-0F4980EFC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49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75F0-CCA4-4B65-AA53-F02A9480F31E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4819-008B-4572-8AE3-0F4980EFC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06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75F0-CCA4-4B65-AA53-F02A9480F31E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4819-008B-4572-8AE3-0F4980EFC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96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875F0-CCA4-4B65-AA53-F02A9480F31E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54819-008B-4572-8AE3-0F4980EFC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54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544" y="126876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75F0-CCA4-4B65-AA53-F02A9480F31E}" type="datetimeFigureOut">
              <a:rPr kumimoji="1" lang="ja-JP" altLang="en-US" smtClean="0"/>
              <a:t>2016/11/7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54819-008B-4572-8AE3-0F4980EFCC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5006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>
          <a:solidFill>
            <a:schemeClr val="bg2"/>
          </a:solidFill>
          <a:effectLst/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6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4" r="18117"/>
          <a:stretch/>
        </p:blipFill>
        <p:spPr bwMode="auto">
          <a:xfrm>
            <a:off x="5220072" y="2818800"/>
            <a:ext cx="3528392" cy="257210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2232248"/>
          </a:xfrm>
        </p:spPr>
        <p:txBody>
          <a:bodyPr>
            <a:noAutofit/>
          </a:bodyPr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大阪府公立小学校英語学習</a:t>
            </a: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kumimoji="1" lang="en-US" altLang="ja-JP" dirty="0" smtClean="0">
                <a:solidFill>
                  <a:schemeClr val="tx1"/>
                </a:solidFill>
              </a:rPr>
              <a:t>6</a:t>
            </a:r>
            <a:r>
              <a:rPr kumimoji="1" lang="ja-JP" altLang="en-US" dirty="0" smtClean="0">
                <a:solidFill>
                  <a:schemeClr val="tx1"/>
                </a:solidFill>
              </a:rPr>
              <a:t>カ年プログラム「</a:t>
            </a:r>
            <a:r>
              <a:rPr kumimoji="1" lang="en-US" altLang="ja-JP" dirty="0" smtClean="0">
                <a:solidFill>
                  <a:schemeClr val="tx1"/>
                </a:solidFill>
              </a:rPr>
              <a:t>DREAM</a:t>
            </a:r>
            <a:r>
              <a:rPr kumimoji="1" lang="ja-JP" altLang="en-US" dirty="0" smtClean="0">
                <a:solidFill>
                  <a:schemeClr val="tx1"/>
                </a:solidFill>
              </a:rPr>
              <a:t>」</a:t>
            </a: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lang="ja-JP" altLang="en-US" dirty="0" smtClean="0">
                <a:solidFill>
                  <a:schemeClr val="tx1"/>
                </a:solidFill>
              </a:rPr>
              <a:t>活用支援</a:t>
            </a:r>
            <a:r>
              <a:rPr lang="ja-JP" altLang="en-US" dirty="0">
                <a:solidFill>
                  <a:schemeClr val="tx1"/>
                </a:solidFill>
              </a:rPr>
              <a:t>研修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419872" y="5589240"/>
            <a:ext cx="5688632" cy="1152128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/>
              <a:t>大阪府教育庁　市町村教育室　小中学校課　教務グループ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4777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見通しと振り返り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419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ja-JP" altLang="en-US" dirty="0" smtClean="0"/>
              <a:t>ラウンドクイズ</a:t>
            </a:r>
            <a:endParaRPr lang="en-US" altLang="ja-JP" dirty="0" smtClean="0"/>
          </a:p>
          <a:p>
            <a:pPr marL="725488"/>
            <a:r>
              <a:rPr kumimoji="1" lang="ja-JP" altLang="en-US" sz="3200" dirty="0" smtClean="0"/>
              <a:t>モジュールでの</a:t>
            </a:r>
            <a:r>
              <a:rPr kumimoji="1" lang="ja-JP" altLang="en-US" sz="3200" dirty="0" smtClean="0">
                <a:solidFill>
                  <a:srgbClr val="FFFF00"/>
                </a:solidFill>
              </a:rPr>
              <a:t>学びの振り返り</a:t>
            </a:r>
            <a:endParaRPr kumimoji="1" lang="en-US" altLang="ja-JP" sz="3200" dirty="0" smtClean="0">
              <a:solidFill>
                <a:srgbClr val="FFFF00"/>
              </a:solidFill>
            </a:endParaRPr>
          </a:p>
          <a:p>
            <a:pPr marL="725488"/>
            <a:r>
              <a:rPr lang="ja-JP" altLang="en-US" sz="3200" dirty="0"/>
              <a:t>点数化して評価するのではなく、</a:t>
            </a:r>
            <a:r>
              <a:rPr lang="ja-JP" altLang="en-US" sz="3200" dirty="0">
                <a:solidFill>
                  <a:srgbClr val="FFFF00"/>
                </a:solidFill>
              </a:rPr>
              <a:t>自己の振り返り</a:t>
            </a:r>
            <a:r>
              <a:rPr lang="ja-JP" altLang="en-US" sz="3200" dirty="0"/>
              <a:t>に</a:t>
            </a:r>
            <a:r>
              <a:rPr lang="ja-JP" altLang="en-US" sz="3200" dirty="0" smtClean="0"/>
              <a:t>とどめる　</a:t>
            </a:r>
            <a:endParaRPr lang="en-US" altLang="ja-JP" sz="3200" dirty="0" smtClean="0"/>
          </a:p>
          <a:p>
            <a:pPr marL="382588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　　</a:t>
            </a:r>
            <a:r>
              <a:rPr lang="en-US" altLang="ja-JP" sz="3200" dirty="0" smtClean="0"/>
              <a:t>※</a:t>
            </a:r>
            <a:r>
              <a:rPr lang="ja-JP" altLang="en-US" sz="3200" dirty="0" smtClean="0">
                <a:solidFill>
                  <a:srgbClr val="FFFF00"/>
                </a:solidFill>
              </a:rPr>
              <a:t>「学びのきろく」</a:t>
            </a:r>
            <a:r>
              <a:rPr lang="ja-JP" altLang="en-US" sz="3200" dirty="0" smtClean="0"/>
              <a:t>の活用</a:t>
            </a:r>
            <a:endParaRPr lang="en-US" altLang="ja-JP" sz="3200" dirty="0"/>
          </a:p>
          <a:p>
            <a:pPr marL="725488"/>
            <a:r>
              <a:rPr lang="ja-JP" altLang="en-US" sz="3200" dirty="0"/>
              <a:t>「できた」「できない」に終わるのではなく、「もう１回やってみたい」などの声を引き出すなどの工夫</a:t>
            </a:r>
            <a:r>
              <a:rPr lang="ja-JP" altLang="en-US" sz="3200" dirty="0" smtClean="0"/>
              <a:t>を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369837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DREAM</a:t>
            </a:r>
            <a:r>
              <a:rPr kumimoji="1" lang="ja-JP" altLang="en-US" dirty="0" smtClean="0"/>
              <a:t>　実施のポイント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576" y="1412776"/>
            <a:ext cx="8064896" cy="48965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「聴く」→「まねる」→「使ってみる」</a:t>
            </a:r>
            <a:endParaRPr kumimoji="1" lang="en-US" altLang="ja-JP" dirty="0" smtClean="0"/>
          </a:p>
          <a:p>
            <a:pPr marL="0" indent="0">
              <a:buNone/>
              <a:tabLst>
                <a:tab pos="1076325" algn="l"/>
              </a:tabLst>
            </a:pPr>
            <a:r>
              <a:rPr kumimoji="1" lang="en-US" altLang="ja-JP" dirty="0" smtClean="0"/>
              <a:t>	</a:t>
            </a:r>
            <a:r>
              <a:rPr lang="ja-JP" altLang="en-US" dirty="0">
                <a:solidFill>
                  <a:srgbClr val="FFFF00"/>
                </a:solidFill>
              </a:rPr>
              <a:t>言語</a:t>
            </a:r>
            <a:r>
              <a:rPr lang="ja-JP" altLang="en-US" dirty="0" smtClean="0">
                <a:solidFill>
                  <a:srgbClr val="FFFF00"/>
                </a:solidFill>
              </a:rPr>
              <a:t>の習得過程</a:t>
            </a:r>
            <a:endParaRPr lang="en-US" altLang="ja-JP" dirty="0">
              <a:solidFill>
                <a:srgbClr val="FFFF00"/>
              </a:solidFill>
            </a:endParaRPr>
          </a:p>
          <a:p>
            <a:pPr marL="0" indent="0">
              <a:buNone/>
              <a:tabLst>
                <a:tab pos="1076325" algn="l"/>
              </a:tabLst>
            </a:pPr>
            <a:endParaRPr kumimoji="1" lang="en-US" altLang="ja-JP" sz="1200" dirty="0" smtClean="0"/>
          </a:p>
          <a:p>
            <a:pPr>
              <a:buFont typeface="Wingdings" panose="05000000000000000000" pitchFamily="2" charset="2"/>
              <a:buChar char="l"/>
              <a:tabLst>
                <a:tab pos="1076325" algn="l"/>
              </a:tabLst>
            </a:pPr>
            <a:r>
              <a:rPr lang="ja-JP" altLang="en-US" dirty="0"/>
              <a:t>先生</a:t>
            </a:r>
            <a:r>
              <a:rPr lang="ja-JP" altLang="en-US" dirty="0" smtClean="0"/>
              <a:t>はしゃべりすぎない、教えすぎない</a:t>
            </a:r>
            <a:endParaRPr lang="en-US" altLang="ja-JP" dirty="0" smtClean="0"/>
          </a:p>
          <a:p>
            <a:pPr marL="0" indent="0">
              <a:buNone/>
              <a:tabLst>
                <a:tab pos="1076325" algn="l"/>
              </a:tabLst>
            </a:pPr>
            <a:r>
              <a:rPr lang="en-US" altLang="ja-JP" dirty="0"/>
              <a:t>	</a:t>
            </a:r>
            <a:r>
              <a:rPr lang="ja-JP" altLang="en-US" dirty="0" smtClean="0">
                <a:solidFill>
                  <a:srgbClr val="FFFF00"/>
                </a:solidFill>
              </a:rPr>
              <a:t>想像したり類推する時間が大切</a:t>
            </a:r>
            <a:endParaRPr lang="en-US" altLang="ja-JP" dirty="0">
              <a:solidFill>
                <a:srgbClr val="FFFF00"/>
              </a:solidFill>
            </a:endParaRPr>
          </a:p>
          <a:p>
            <a:pPr marL="0" indent="0">
              <a:buNone/>
              <a:tabLst>
                <a:tab pos="1076325" algn="l"/>
              </a:tabLst>
            </a:pPr>
            <a:endParaRPr lang="en-US" altLang="ja-JP" sz="1200" dirty="0" smtClean="0"/>
          </a:p>
          <a:p>
            <a:pPr>
              <a:buFont typeface="Wingdings" panose="05000000000000000000" pitchFamily="2" charset="2"/>
              <a:buChar char="l"/>
              <a:tabLst>
                <a:tab pos="1076325" algn="l"/>
              </a:tabLst>
            </a:pPr>
            <a:r>
              <a:rPr kumimoji="1" lang="ja-JP" altLang="en-US" dirty="0" smtClean="0"/>
              <a:t>児童とコミュニケーションを楽しむ</a:t>
            </a:r>
            <a:endParaRPr kumimoji="1" lang="en-US" altLang="ja-JP" dirty="0" smtClean="0"/>
          </a:p>
          <a:p>
            <a:pPr marL="0" indent="0">
              <a:buNone/>
              <a:tabLst>
                <a:tab pos="1076325" algn="l"/>
              </a:tabLst>
            </a:pPr>
            <a:r>
              <a:rPr lang="en-US" altLang="ja-JP" dirty="0"/>
              <a:t>	</a:t>
            </a:r>
            <a:r>
              <a:rPr lang="ja-JP" altLang="en-US" dirty="0" smtClean="0">
                <a:solidFill>
                  <a:srgbClr val="FFFF00"/>
                </a:solidFill>
              </a:rPr>
              <a:t>ほめる・認める言葉や表情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512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上カーブ矢印 13"/>
          <p:cNvSpPr/>
          <p:nvPr/>
        </p:nvSpPr>
        <p:spPr>
          <a:xfrm rot="16682201">
            <a:off x="2465050" y="2578323"/>
            <a:ext cx="5268467" cy="1998943"/>
          </a:xfrm>
          <a:prstGeom prst="curvedUpArrow">
            <a:avLst>
              <a:gd name="adj1" fmla="val 24864"/>
              <a:gd name="adj2" fmla="val 50000"/>
              <a:gd name="adj3" fmla="val 1665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effectLst/>
              </a:rPr>
              <a:t>言語習得の流れ</a:t>
            </a:r>
            <a:endParaRPr kumimoji="1" lang="ja-JP" altLang="en-US" dirty="0">
              <a:effectLst/>
            </a:endParaRPr>
          </a:p>
        </p:txBody>
      </p:sp>
      <p:sp>
        <p:nvSpPr>
          <p:cNvPr id="4" name="四角形吹き出し 3"/>
          <p:cNvSpPr/>
          <p:nvPr/>
        </p:nvSpPr>
        <p:spPr>
          <a:xfrm>
            <a:off x="519491" y="1088892"/>
            <a:ext cx="3816424" cy="1259988"/>
          </a:xfrm>
          <a:prstGeom prst="wedgeRectCallout">
            <a:avLst>
              <a:gd name="adj1" fmla="val -351"/>
              <a:gd name="adj2" fmla="val 62500"/>
            </a:avLst>
          </a:prstGeom>
          <a:solidFill>
            <a:schemeClr val="tx1"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身</a:t>
            </a:r>
            <a:r>
              <a:rPr lang="ja-JP" altLang="en-US" sz="3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の周りの言葉を</a:t>
            </a:r>
            <a:endParaRPr lang="en-US" altLang="ja-JP" sz="32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聴いたり見たりする</a:t>
            </a:r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四角形吹き出し 4"/>
          <p:cNvSpPr/>
          <p:nvPr/>
        </p:nvSpPr>
        <p:spPr>
          <a:xfrm>
            <a:off x="4716016" y="1772816"/>
            <a:ext cx="3960440" cy="1260000"/>
          </a:xfrm>
          <a:prstGeom prst="wedgeRectCallout">
            <a:avLst>
              <a:gd name="adj1" fmla="val 368"/>
              <a:gd name="adj2" fmla="val 64451"/>
            </a:avLst>
          </a:prstGeom>
          <a:solidFill>
            <a:schemeClr val="tx1"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なんとなく意味が</a:t>
            </a:r>
            <a:endParaRPr kumimoji="1" lang="en-US" altLang="ja-JP" sz="32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わかるようになってくる</a:t>
            </a:r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四角形吹き出し 5"/>
          <p:cNvSpPr/>
          <p:nvPr/>
        </p:nvSpPr>
        <p:spPr>
          <a:xfrm>
            <a:off x="561912" y="2947795"/>
            <a:ext cx="3789558" cy="1260000"/>
          </a:xfrm>
          <a:prstGeom prst="wedgeRectCallout">
            <a:avLst>
              <a:gd name="adj1" fmla="val -351"/>
              <a:gd name="adj2" fmla="val 62500"/>
            </a:avLst>
          </a:prstGeom>
          <a:solidFill>
            <a:schemeClr val="tx1"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自分も使ってみたいと思うようになる</a:t>
            </a:r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四角形吹き出し 6"/>
          <p:cNvSpPr/>
          <p:nvPr/>
        </p:nvSpPr>
        <p:spPr>
          <a:xfrm>
            <a:off x="4704755" y="3936241"/>
            <a:ext cx="3960440" cy="1260000"/>
          </a:xfrm>
          <a:prstGeom prst="wedgeRectCallout">
            <a:avLst>
              <a:gd name="adj1" fmla="val 394"/>
              <a:gd name="adj2" fmla="val 66401"/>
            </a:avLst>
          </a:prstGeom>
          <a:solidFill>
            <a:schemeClr val="tx1"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まねるなどして</a:t>
            </a:r>
            <a:endParaRPr kumimoji="1" lang="en-US" altLang="ja-JP" sz="320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何度も使ってみる</a:t>
            </a:r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516216" y="321297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（非言語情報）</a:t>
            </a:r>
            <a:endParaRPr kumimoji="1" lang="ja-JP" altLang="en-US" sz="2800" b="1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125103" y="4298872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（動機づけ）</a:t>
            </a:r>
            <a:endParaRPr kumimoji="1" lang="ja-JP" altLang="en-US" sz="2800" b="1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四角形吹き出し 10"/>
          <p:cNvSpPr/>
          <p:nvPr/>
        </p:nvSpPr>
        <p:spPr>
          <a:xfrm>
            <a:off x="561912" y="5077782"/>
            <a:ext cx="3789558" cy="1260000"/>
          </a:xfrm>
          <a:prstGeom prst="wedgeRectCallout">
            <a:avLst>
              <a:gd name="adj1" fmla="val -351"/>
              <a:gd name="adj2" fmla="val 62500"/>
            </a:avLst>
          </a:prstGeom>
          <a:solidFill>
            <a:schemeClr val="tx1">
              <a:alpha val="8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使える言葉のストックが増える</a:t>
            </a:r>
            <a:endParaRPr kumimoji="1" lang="ja-JP" altLang="en-US" sz="32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83760" y="530120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（気付き）</a:t>
            </a:r>
            <a:endParaRPr kumimoji="1" lang="ja-JP" altLang="en-US" sz="2800" b="1" dirty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4557942" y="1660028"/>
            <a:ext cx="4277278" cy="1476024"/>
          </a:xfrm>
          <a:prstGeom prst="roundRect">
            <a:avLst/>
          </a:prstGeom>
          <a:noFill/>
          <a:ln w="825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280664" y="2866653"/>
            <a:ext cx="4277278" cy="1476024"/>
          </a:xfrm>
          <a:prstGeom prst="roundRect">
            <a:avLst/>
          </a:prstGeom>
          <a:noFill/>
          <a:ln w="825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5"/>
          <p:cNvSpPr/>
          <p:nvPr/>
        </p:nvSpPr>
        <p:spPr>
          <a:xfrm>
            <a:off x="4546336" y="3807256"/>
            <a:ext cx="4277278" cy="1476024"/>
          </a:xfrm>
          <a:prstGeom prst="roundRect">
            <a:avLst/>
          </a:prstGeom>
          <a:noFill/>
          <a:ln w="825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02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  <p:bldP spid="5" grpId="0" animBg="1"/>
      <p:bldP spid="6" grpId="0" animBg="1"/>
      <p:bldP spid="7" grpId="0" animBg="1"/>
      <p:bldP spid="8" grpId="0"/>
      <p:bldP spid="9" grpId="0"/>
      <p:bldP spid="11" grpId="0" animBg="1"/>
      <p:bldP spid="12" grpId="0"/>
      <p:bldP spid="3" grpId="0" animBg="1"/>
      <p:bldP spid="3" grpId="1" animBg="1"/>
      <p:bldP spid="13" grpId="0" animBg="1"/>
      <p:bldP spid="13" grpId="1" animBg="1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STORY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23728" y="1124744"/>
            <a:ext cx="5688632" cy="216024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kumimoji="1" lang="en-US" altLang="ja-JP" dirty="0" smtClean="0"/>
              <a:t>“Good Morning!”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dirty="0" smtClean="0"/>
              <a:t>“Happy Birthday!”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3284984"/>
            <a:ext cx="1512168" cy="646331"/>
          </a:xfrm>
          <a:prstGeom prst="rect">
            <a:avLst/>
          </a:prstGeom>
          <a:solidFill>
            <a:schemeClr val="tx1">
              <a:alpha val="4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触れる</a:t>
            </a:r>
            <a:endParaRPr kumimoji="1" lang="ja-JP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23628" y="4221088"/>
            <a:ext cx="6480720" cy="646331"/>
          </a:xfrm>
          <a:prstGeom prst="rect">
            <a:avLst/>
          </a:prstGeom>
          <a:solidFill>
            <a:schemeClr val="tx1">
              <a:alpha val="4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感じ取ろうと</a:t>
            </a:r>
            <a:r>
              <a:rPr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する，わかろうとする</a:t>
            </a:r>
            <a:endParaRPr kumimoji="1" lang="ja-JP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23728" y="5097791"/>
            <a:ext cx="6408712" cy="646331"/>
          </a:xfrm>
          <a:prstGeom prst="rect">
            <a:avLst/>
          </a:prstGeom>
          <a:solidFill>
            <a:schemeClr val="tx1">
              <a:alpha val="4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フレーズを使って声を出してみる</a:t>
            </a:r>
            <a:endParaRPr kumimoji="1" lang="ja-JP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03848" y="5984413"/>
            <a:ext cx="5728124" cy="646331"/>
          </a:xfrm>
          <a:prstGeom prst="rect">
            <a:avLst/>
          </a:prstGeom>
          <a:solidFill>
            <a:schemeClr val="tx1">
              <a:alpha val="4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役割を決めてロールプレイ</a:t>
            </a:r>
            <a:endParaRPr kumimoji="1" lang="ja-JP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099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07704" y="1196752"/>
            <a:ext cx="6408712" cy="1944216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ja-JP" dirty="0" smtClean="0"/>
              <a:t>“Hello, How Are You?”</a:t>
            </a:r>
            <a:endParaRPr kumimoji="1"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lang="en-US" altLang="ja-JP" dirty="0" smtClean="0"/>
              <a:t>“Colors I like”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3284984"/>
            <a:ext cx="3528392" cy="646331"/>
          </a:xfrm>
          <a:prstGeom prst="rect">
            <a:avLst/>
          </a:prstGeom>
          <a:solidFill>
            <a:schemeClr val="tx1">
              <a:alpha val="4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触れる，感じる</a:t>
            </a:r>
            <a:endParaRPr kumimoji="1" lang="ja-JP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23628" y="4221088"/>
            <a:ext cx="6480720" cy="646331"/>
          </a:xfrm>
          <a:prstGeom prst="rect">
            <a:avLst/>
          </a:prstGeom>
          <a:solidFill>
            <a:schemeClr val="tx1">
              <a:alpha val="4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歌える</a:t>
            </a:r>
            <a:r>
              <a:rPr lang="ja-JP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ところ</a:t>
            </a:r>
            <a:r>
              <a:rPr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　リズムを感じて</a:t>
            </a:r>
            <a:endParaRPr kumimoji="1" lang="ja-JP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79712" y="5097791"/>
            <a:ext cx="6624736" cy="646331"/>
          </a:xfrm>
          <a:prstGeom prst="rect">
            <a:avLst/>
          </a:prstGeom>
          <a:solidFill>
            <a:schemeClr val="tx1">
              <a:alpha val="4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楽しい雰囲気づくり，先生の支援</a:t>
            </a:r>
            <a:endParaRPr kumimoji="1" lang="ja-JP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03848" y="5984413"/>
            <a:ext cx="5728124" cy="646331"/>
          </a:xfrm>
          <a:prstGeom prst="rect">
            <a:avLst/>
          </a:prstGeom>
          <a:solidFill>
            <a:schemeClr val="tx1">
              <a:alpha val="4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役割を決めてみんなで</a:t>
            </a:r>
            <a:endParaRPr kumimoji="1" lang="ja-JP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060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アルファベット・ソング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04296" y="1196753"/>
            <a:ext cx="6412120" cy="259228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kumimoji="1" lang="en-US" altLang="ja-JP" dirty="0" smtClean="0"/>
              <a:t>“The Alphabet A to Z”</a:t>
            </a:r>
            <a:endParaRPr lang="en-US" altLang="ja-JP" dirty="0"/>
          </a:p>
          <a:p>
            <a:pPr marL="0" indent="0">
              <a:lnSpc>
                <a:spcPct val="150000"/>
              </a:lnSpc>
              <a:buNone/>
            </a:pPr>
            <a:r>
              <a:rPr kumimoji="1" lang="en-US" altLang="ja-JP" dirty="0" smtClean="0"/>
              <a:t>“ABC Song!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3284984"/>
            <a:ext cx="3528392" cy="646331"/>
          </a:xfrm>
          <a:prstGeom prst="rect">
            <a:avLst/>
          </a:prstGeom>
          <a:solidFill>
            <a:schemeClr val="tx1">
              <a:alpha val="4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触れる，感じる</a:t>
            </a:r>
            <a:endParaRPr kumimoji="1" lang="ja-JP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23628" y="4221088"/>
            <a:ext cx="6480720" cy="646331"/>
          </a:xfrm>
          <a:prstGeom prst="rect">
            <a:avLst/>
          </a:prstGeom>
          <a:solidFill>
            <a:schemeClr val="tx1">
              <a:alpha val="4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歌える</a:t>
            </a:r>
            <a:r>
              <a:rPr lang="ja-JP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ところ</a:t>
            </a:r>
            <a:r>
              <a:rPr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から　リズムを感じて</a:t>
            </a:r>
            <a:endParaRPr kumimoji="1" lang="ja-JP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79712" y="5097791"/>
            <a:ext cx="6624000" cy="646331"/>
          </a:xfrm>
          <a:prstGeom prst="rect">
            <a:avLst/>
          </a:prstGeom>
          <a:solidFill>
            <a:schemeClr val="tx1">
              <a:alpha val="4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楽しい雰囲気づくり，先生の支援</a:t>
            </a:r>
            <a:endParaRPr kumimoji="1" lang="ja-JP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03848" y="5984413"/>
            <a:ext cx="5728124" cy="646331"/>
          </a:xfrm>
          <a:prstGeom prst="rect">
            <a:avLst/>
          </a:prstGeom>
          <a:solidFill>
            <a:schemeClr val="tx1">
              <a:alpha val="4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役割を決めてみんなで</a:t>
            </a:r>
            <a:endParaRPr kumimoji="1" lang="ja-JP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753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Trace &amp; Write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165923"/>
          </a:xfrm>
        </p:spPr>
        <p:txBody>
          <a:bodyPr/>
          <a:lstStyle/>
          <a:p>
            <a:r>
              <a:rPr kumimoji="1" lang="ja-JP" altLang="en-US" dirty="0" smtClean="0"/>
              <a:t>アルファベット大文字</a:t>
            </a:r>
            <a:r>
              <a:rPr lang="ja-JP" altLang="en-US" dirty="0"/>
              <a:t> </a:t>
            </a:r>
            <a:r>
              <a:rPr lang="ja-JP" altLang="en-US" dirty="0" smtClean="0"/>
              <a:t>→</a:t>
            </a:r>
            <a:r>
              <a:rPr lang="ja-JP" altLang="en-US" dirty="0"/>
              <a:t> </a:t>
            </a:r>
            <a:r>
              <a:rPr lang="ja-JP" altLang="en-US" dirty="0" smtClean="0"/>
              <a:t>小文字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sz="1800" dirty="0" smtClean="0"/>
          </a:p>
          <a:p>
            <a:r>
              <a:rPr lang="ja-JP" altLang="en-US" dirty="0" smtClean="0"/>
              <a:t>ラウンド２から実施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「</a:t>
            </a:r>
            <a:r>
              <a:rPr kumimoji="1" lang="ja-JP" altLang="en-US" dirty="0" smtClean="0">
                <a:solidFill>
                  <a:srgbClr val="FFFF00"/>
                </a:solidFill>
              </a:rPr>
              <a:t>見る</a:t>
            </a:r>
            <a:r>
              <a:rPr kumimoji="1" lang="ja-JP" altLang="en-US" dirty="0" smtClean="0"/>
              <a:t>」（認識する）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↓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「</a:t>
            </a:r>
            <a:r>
              <a:rPr kumimoji="1" lang="ja-JP" altLang="en-US" dirty="0" smtClean="0">
                <a:solidFill>
                  <a:srgbClr val="FFFF00"/>
                </a:solidFill>
              </a:rPr>
              <a:t>書いてみる</a:t>
            </a:r>
            <a:r>
              <a:rPr kumimoji="1" lang="ja-JP" altLang="en-US" dirty="0" smtClean="0"/>
              <a:t>」（楽しんでなぞる）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4297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アルファベットの文字と音声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268760"/>
            <a:ext cx="8820472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kumimoji="1" lang="ja-JP" altLang="en-US" dirty="0" smtClean="0"/>
              <a:t>アルファベット・ジングル（</a:t>
            </a:r>
            <a:r>
              <a:rPr kumimoji="1" lang="en-US" altLang="ja-JP" dirty="0" smtClean="0"/>
              <a:t>Part</a:t>
            </a:r>
            <a:r>
              <a:rPr kumimoji="1" lang="ja-JP" altLang="en-US" dirty="0" smtClean="0"/>
              <a:t>１・２共通）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dirty="0" smtClean="0"/>
              <a:t>発音の確認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3284984"/>
            <a:ext cx="2016224" cy="646331"/>
          </a:xfrm>
          <a:prstGeom prst="rect">
            <a:avLst/>
          </a:prstGeom>
          <a:solidFill>
            <a:schemeClr val="tx1">
              <a:alpha val="4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触れる</a:t>
            </a:r>
            <a:endParaRPr kumimoji="1" lang="ja-JP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23628" y="4221088"/>
            <a:ext cx="6480720" cy="646331"/>
          </a:xfrm>
          <a:prstGeom prst="rect">
            <a:avLst/>
          </a:prstGeom>
          <a:solidFill>
            <a:schemeClr val="tx1">
              <a:alpha val="4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言えるところから　リズムを感じて</a:t>
            </a:r>
            <a:endParaRPr kumimoji="1" lang="ja-JP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79712" y="5097791"/>
            <a:ext cx="6624000" cy="646331"/>
          </a:xfrm>
          <a:prstGeom prst="rect">
            <a:avLst/>
          </a:prstGeom>
          <a:solidFill>
            <a:schemeClr val="tx1">
              <a:alpha val="4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楽しい雰囲気づくり，先生の支援</a:t>
            </a:r>
            <a:endParaRPr kumimoji="1" lang="ja-JP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15816" y="5984413"/>
            <a:ext cx="6016156" cy="646331"/>
          </a:xfrm>
          <a:prstGeom prst="rect">
            <a:avLst/>
          </a:prstGeom>
          <a:solidFill>
            <a:schemeClr val="tx1">
              <a:alpha val="4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言えて</a:t>
            </a:r>
            <a:r>
              <a:rPr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いる</a:t>
            </a:r>
            <a:r>
              <a:rPr lang="ja-JP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かな</a:t>
            </a:r>
            <a:r>
              <a:rPr lang="ja-JP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？　チェックも</a:t>
            </a:r>
            <a:endParaRPr kumimoji="1" lang="ja-JP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860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見通しと振り返り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576" y="1412776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見通し</a:t>
            </a:r>
            <a:endParaRPr lang="en-US" altLang="ja-JP" dirty="0"/>
          </a:p>
          <a:p>
            <a:pPr marL="814388"/>
            <a:r>
              <a:rPr kumimoji="1" lang="ja-JP" altLang="en-US" dirty="0" smtClean="0">
                <a:solidFill>
                  <a:srgbClr val="FFFF00"/>
                </a:solidFill>
              </a:rPr>
              <a:t>活動の見通し</a:t>
            </a:r>
            <a:r>
              <a:rPr kumimoji="1" lang="ja-JP" altLang="en-US" dirty="0" smtClean="0"/>
              <a:t>をもつ</a:t>
            </a:r>
            <a:endParaRPr kumimoji="1" lang="en-US" altLang="ja-JP" dirty="0" smtClean="0"/>
          </a:p>
          <a:p>
            <a:pPr marL="814388">
              <a:buNone/>
            </a:pPr>
            <a:r>
              <a:rPr lang="en-US" altLang="ja-JP" dirty="0"/>
              <a:t>	</a:t>
            </a:r>
            <a:r>
              <a:rPr lang="ja-JP" altLang="en-US" dirty="0" smtClean="0"/>
              <a:t>　</a:t>
            </a:r>
            <a:r>
              <a:rPr lang="ja-JP" altLang="en-US" sz="3200" dirty="0" smtClean="0"/>
              <a:t>（例）流れの提示</a:t>
            </a:r>
            <a:endParaRPr lang="en-US" altLang="ja-JP" sz="3200" dirty="0" smtClean="0"/>
          </a:p>
          <a:p>
            <a:pPr marL="814388">
              <a:buNone/>
            </a:pPr>
            <a:r>
              <a:rPr kumimoji="1" lang="ja-JP" altLang="en-US" sz="1200" dirty="0" smtClean="0"/>
              <a:t>　</a:t>
            </a:r>
            <a:endParaRPr kumimoji="1" lang="en-US" altLang="ja-JP" sz="1200" dirty="0" smtClean="0"/>
          </a:p>
          <a:p>
            <a:pPr marL="814388"/>
            <a:r>
              <a:rPr lang="ja-JP" altLang="en-US" dirty="0" smtClean="0"/>
              <a:t>児童と一緒に確認しながら進める</a:t>
            </a:r>
            <a:r>
              <a:rPr lang="ja-JP" altLang="en-US" dirty="0"/>
              <a:t>　</a:t>
            </a:r>
            <a:endParaRPr lang="en-US" altLang="ja-JP" dirty="0" smtClean="0"/>
          </a:p>
          <a:p>
            <a:pPr marL="471488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sz="3200" dirty="0" smtClean="0"/>
              <a:t>　（例）</a:t>
            </a:r>
            <a:r>
              <a:rPr kumimoji="1" lang="ja-JP" altLang="en-US" sz="3200" dirty="0" smtClean="0">
                <a:solidFill>
                  <a:srgbClr val="FFFF00"/>
                </a:solidFill>
              </a:rPr>
              <a:t>教室英語</a:t>
            </a:r>
            <a:r>
              <a:rPr kumimoji="1" lang="ja-JP" altLang="en-US" sz="3200" dirty="0" smtClean="0"/>
              <a:t>の活用</a:t>
            </a:r>
            <a:endParaRPr kumimoji="1"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424639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239</Words>
  <Application>Microsoft Office PowerPoint</Application>
  <PresentationFormat>画面に合わせる (4:3)</PresentationFormat>
  <Paragraphs>72</Paragraphs>
  <Slides>10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大阪府公立小学校英語学習 6カ年プログラム「DREAM」 活用支援研修</vt:lpstr>
      <vt:lpstr>DREAM　実施のポイント</vt:lpstr>
      <vt:lpstr>言語習得の流れ</vt:lpstr>
      <vt:lpstr>STORY</vt:lpstr>
      <vt:lpstr>SONG</vt:lpstr>
      <vt:lpstr>アルファベット・ソング</vt:lpstr>
      <vt:lpstr>Trace &amp; Write</vt:lpstr>
      <vt:lpstr>アルファベットの文字と音声</vt:lpstr>
      <vt:lpstr>見通しと振り返り</vt:lpstr>
      <vt:lpstr>見通しと振り返り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32</cp:revision>
  <dcterms:created xsi:type="dcterms:W3CDTF">2016-04-18T01:44:07Z</dcterms:created>
  <dcterms:modified xsi:type="dcterms:W3CDTF">2016-11-07T07:02:06Z</dcterms:modified>
</cp:coreProperties>
</file>