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3" r:id="rId2"/>
  </p:sldMasterIdLst>
  <p:notesMasterIdLst>
    <p:notesMasterId r:id="rId136"/>
  </p:notesMasterIdLst>
  <p:sldIdLst>
    <p:sldId id="278" r:id="rId3"/>
    <p:sldId id="282" r:id="rId4"/>
    <p:sldId id="319" r:id="rId5"/>
    <p:sldId id="264" r:id="rId6"/>
    <p:sldId id="478" r:id="rId7"/>
    <p:sldId id="481" r:id="rId8"/>
    <p:sldId id="479" r:id="rId9"/>
    <p:sldId id="480" r:id="rId10"/>
    <p:sldId id="269" r:id="rId11"/>
    <p:sldId id="287" r:id="rId12"/>
    <p:sldId id="292" r:id="rId13"/>
    <p:sldId id="396" r:id="rId14"/>
    <p:sldId id="397" r:id="rId15"/>
    <p:sldId id="369" r:id="rId16"/>
    <p:sldId id="387" r:id="rId17"/>
    <p:sldId id="419" r:id="rId18"/>
    <p:sldId id="420" r:id="rId19"/>
    <p:sldId id="422" r:id="rId20"/>
    <p:sldId id="388" r:id="rId21"/>
    <p:sldId id="423" r:id="rId22"/>
    <p:sldId id="424" r:id="rId23"/>
    <p:sldId id="415" r:id="rId24"/>
    <p:sldId id="429" r:id="rId25"/>
    <p:sldId id="416" r:id="rId26"/>
    <p:sldId id="305" r:id="rId27"/>
    <p:sldId id="417" r:id="rId28"/>
    <p:sldId id="412" r:id="rId29"/>
    <p:sldId id="430" r:id="rId30"/>
    <p:sldId id="308" r:id="rId31"/>
    <p:sldId id="378" r:id="rId32"/>
    <p:sldId id="379" r:id="rId33"/>
    <p:sldId id="309" r:id="rId34"/>
    <p:sldId id="389" r:id="rId35"/>
    <p:sldId id="381" r:id="rId36"/>
    <p:sldId id="310" r:id="rId37"/>
    <p:sldId id="390" r:id="rId38"/>
    <p:sldId id="391" r:id="rId39"/>
    <p:sldId id="311" r:id="rId40"/>
    <p:sldId id="392" r:id="rId41"/>
    <p:sldId id="431" r:id="rId42"/>
    <p:sldId id="312" r:id="rId43"/>
    <p:sldId id="432" r:id="rId44"/>
    <p:sldId id="433" r:id="rId45"/>
    <p:sldId id="315" r:id="rId46"/>
    <p:sldId id="434" r:id="rId47"/>
    <p:sldId id="435" r:id="rId48"/>
    <p:sldId id="426" r:id="rId49"/>
    <p:sldId id="316" r:id="rId50"/>
    <p:sldId id="398" r:id="rId51"/>
    <p:sldId id="399" r:id="rId52"/>
    <p:sldId id="427" r:id="rId53"/>
    <p:sldId id="436" r:id="rId54"/>
    <p:sldId id="400" r:id="rId55"/>
    <p:sldId id="401" r:id="rId56"/>
    <p:sldId id="437" r:id="rId57"/>
    <p:sldId id="402" r:id="rId58"/>
    <p:sldId id="403" r:id="rId59"/>
    <p:sldId id="347" r:id="rId60"/>
    <p:sldId id="428" r:id="rId61"/>
    <p:sldId id="405" r:id="rId62"/>
    <p:sldId id="377" r:id="rId63"/>
    <p:sldId id="438" r:id="rId64"/>
    <p:sldId id="406" r:id="rId65"/>
    <p:sldId id="407" r:id="rId66"/>
    <p:sldId id="354" r:id="rId67"/>
    <p:sldId id="410" r:id="rId68"/>
    <p:sldId id="411" r:id="rId69"/>
    <p:sldId id="418" r:id="rId70"/>
    <p:sldId id="339" r:id="rId71"/>
    <p:sldId id="340" r:id="rId72"/>
    <p:sldId id="482" r:id="rId73"/>
    <p:sldId id="382" r:id="rId74"/>
    <p:sldId id="342" r:id="rId75"/>
    <p:sldId id="455" r:id="rId76"/>
    <p:sldId id="456" r:id="rId77"/>
    <p:sldId id="457" r:id="rId78"/>
    <p:sldId id="458" r:id="rId79"/>
    <p:sldId id="459" r:id="rId80"/>
    <p:sldId id="460" r:id="rId81"/>
    <p:sldId id="461" r:id="rId82"/>
    <p:sldId id="462" r:id="rId83"/>
    <p:sldId id="463" r:id="rId84"/>
    <p:sldId id="464" r:id="rId85"/>
    <p:sldId id="465" r:id="rId86"/>
    <p:sldId id="466" r:id="rId87"/>
    <p:sldId id="467" r:id="rId88"/>
    <p:sldId id="468" r:id="rId89"/>
    <p:sldId id="469" r:id="rId90"/>
    <p:sldId id="470" r:id="rId91"/>
    <p:sldId id="471" r:id="rId92"/>
    <p:sldId id="472" r:id="rId93"/>
    <p:sldId id="473" r:id="rId94"/>
    <p:sldId id="474" r:id="rId95"/>
    <p:sldId id="367" r:id="rId96"/>
    <p:sldId id="475" r:id="rId97"/>
    <p:sldId id="476" r:id="rId98"/>
    <p:sldId id="368" r:id="rId99"/>
    <p:sldId id="477" r:id="rId100"/>
    <p:sldId id="362" r:id="rId101"/>
    <p:sldId id="363" r:id="rId102"/>
    <p:sldId id="364" r:id="rId103"/>
    <p:sldId id="365" r:id="rId104"/>
    <p:sldId id="366" r:id="rId105"/>
    <p:sldId id="324" r:id="rId106"/>
    <p:sldId id="439" r:id="rId107"/>
    <p:sldId id="325" r:id="rId108"/>
    <p:sldId id="440" r:id="rId109"/>
    <p:sldId id="441" r:id="rId110"/>
    <p:sldId id="314" r:id="rId111"/>
    <p:sldId id="289" r:id="rId112"/>
    <p:sldId id="442" r:id="rId113"/>
    <p:sldId id="443" r:id="rId114"/>
    <p:sldId id="444" r:id="rId115"/>
    <p:sldId id="445" r:id="rId116"/>
    <p:sldId id="425" r:id="rId117"/>
    <p:sldId id="332" r:id="rId118"/>
    <p:sldId id="446" r:id="rId119"/>
    <p:sldId id="447" r:id="rId120"/>
    <p:sldId id="448" r:id="rId121"/>
    <p:sldId id="449" r:id="rId122"/>
    <p:sldId id="450" r:id="rId123"/>
    <p:sldId id="451" r:id="rId124"/>
    <p:sldId id="296" r:id="rId125"/>
    <p:sldId id="329" r:id="rId126"/>
    <p:sldId id="421" r:id="rId127"/>
    <p:sldId id="452" r:id="rId128"/>
    <p:sldId id="350" r:id="rId129"/>
    <p:sldId id="453" r:id="rId130"/>
    <p:sldId id="300" r:id="rId131"/>
    <p:sldId id="317" r:id="rId132"/>
    <p:sldId id="301" r:id="rId133"/>
    <p:sldId id="454" r:id="rId134"/>
    <p:sldId id="414" r:id="rId13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EAF2FA"/>
    <a:srgbClr val="009999"/>
    <a:srgbClr val="00CC5C"/>
    <a:srgbClr val="0078D2"/>
    <a:srgbClr val="FF3B3B"/>
    <a:srgbClr val="FFC5C5"/>
    <a:srgbClr val="89CCFF"/>
    <a:srgbClr val="89FFBE"/>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4710" autoAdjust="0"/>
  </p:normalViewPr>
  <p:slideViewPr>
    <p:cSldViewPr snapToGrid="0">
      <p:cViewPr varScale="1">
        <p:scale>
          <a:sx n="92" d="100"/>
          <a:sy n="92" d="100"/>
        </p:scale>
        <p:origin x="1219" y="77"/>
      </p:cViewPr>
      <p:guideLst/>
    </p:cSldViewPr>
  </p:slideViewPr>
  <p:notesTextViewPr>
    <p:cViewPr>
      <p:scale>
        <a:sx n="1" d="1"/>
        <a:sy n="1" d="1"/>
      </p:scale>
      <p:origin x="0" y="0"/>
    </p:cViewPr>
  </p:notesTextViewPr>
  <p:sorterViewPr>
    <p:cViewPr>
      <p:scale>
        <a:sx n="90" d="100"/>
        <a:sy n="90" d="100"/>
      </p:scale>
      <p:origin x="0" y="-174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5DE92D3-5CD3-44A1-981F-518E00180008}" type="datetimeFigureOut">
              <a:rPr kumimoji="1" lang="ja-JP" altLang="en-US" smtClean="0"/>
              <a:t>2025/10/21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0229602-1221-4332-B972-97B9CC53B4E3}" type="slidenum">
              <a:rPr kumimoji="1" lang="ja-JP" altLang="en-US" smtClean="0"/>
              <a:t>‹#›</a:t>
            </a:fld>
            <a:endParaRPr kumimoji="1" lang="ja-JP" altLang="en-US"/>
          </a:p>
        </p:txBody>
      </p:sp>
    </p:spTree>
    <p:extLst>
      <p:ext uri="{BB962C8B-B14F-4D97-AF65-F5344CB8AC3E}">
        <p14:creationId xmlns:p14="http://schemas.microsoft.com/office/powerpoint/2010/main" val="2170990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f.osaka.lg.jp/o100070/kenkozukuri/jyunkannki/r06_kaisai.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229602-1221-4332-B972-97B9CC53B4E3}" type="slidenum">
              <a:rPr kumimoji="1" lang="ja-JP" altLang="en-US" smtClean="0"/>
              <a:t>1</a:t>
            </a:fld>
            <a:endParaRPr kumimoji="1" lang="ja-JP" altLang="en-US" dirty="0"/>
          </a:p>
        </p:txBody>
      </p:sp>
    </p:spTree>
    <p:extLst>
      <p:ext uri="{BB962C8B-B14F-4D97-AF65-F5344CB8AC3E}">
        <p14:creationId xmlns:p14="http://schemas.microsoft.com/office/powerpoint/2010/main" val="127796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16</a:t>
            </a:fld>
            <a:endParaRPr kumimoji="1" lang="ja-JP" altLang="en-US"/>
          </a:p>
        </p:txBody>
      </p:sp>
    </p:spTree>
    <p:extLst>
      <p:ext uri="{BB962C8B-B14F-4D97-AF65-F5344CB8AC3E}">
        <p14:creationId xmlns:p14="http://schemas.microsoft.com/office/powerpoint/2010/main" val="162748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17</a:t>
            </a:fld>
            <a:endParaRPr kumimoji="1" lang="ja-JP" altLang="en-US"/>
          </a:p>
        </p:txBody>
      </p:sp>
    </p:spTree>
    <p:extLst>
      <p:ext uri="{BB962C8B-B14F-4D97-AF65-F5344CB8AC3E}">
        <p14:creationId xmlns:p14="http://schemas.microsoft.com/office/powerpoint/2010/main" val="37954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18</a:t>
            </a:fld>
            <a:endParaRPr kumimoji="1" lang="ja-JP" altLang="en-US"/>
          </a:p>
        </p:txBody>
      </p:sp>
    </p:spTree>
    <p:extLst>
      <p:ext uri="{BB962C8B-B14F-4D97-AF65-F5344CB8AC3E}">
        <p14:creationId xmlns:p14="http://schemas.microsoft.com/office/powerpoint/2010/main" val="291027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19</a:t>
            </a:fld>
            <a:endParaRPr kumimoji="1" lang="ja-JP" altLang="en-US"/>
          </a:p>
        </p:txBody>
      </p:sp>
    </p:spTree>
    <p:extLst>
      <p:ext uri="{BB962C8B-B14F-4D97-AF65-F5344CB8AC3E}">
        <p14:creationId xmlns:p14="http://schemas.microsoft.com/office/powerpoint/2010/main" val="11270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20</a:t>
            </a:fld>
            <a:endParaRPr kumimoji="1" lang="ja-JP" altLang="en-US"/>
          </a:p>
        </p:txBody>
      </p:sp>
    </p:spTree>
    <p:extLst>
      <p:ext uri="{BB962C8B-B14F-4D97-AF65-F5344CB8AC3E}">
        <p14:creationId xmlns:p14="http://schemas.microsoft.com/office/powerpoint/2010/main" val="270360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21</a:t>
            </a:fld>
            <a:endParaRPr kumimoji="1" lang="ja-JP" altLang="en-US"/>
          </a:p>
        </p:txBody>
      </p:sp>
    </p:spTree>
    <p:extLst>
      <p:ext uri="{BB962C8B-B14F-4D97-AF65-F5344CB8AC3E}">
        <p14:creationId xmlns:p14="http://schemas.microsoft.com/office/powerpoint/2010/main" val="227880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D52CF0-AE93-452B-A6FB-0ECBE60B9F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2755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D52CF0-AE93-452B-A6FB-0ECBE60B9F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719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D52CF0-AE93-452B-A6FB-0ECBE60B9F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749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25</a:t>
            </a:fld>
            <a:endParaRPr kumimoji="1" lang="ja-JP" altLang="en-US"/>
          </a:p>
        </p:txBody>
      </p:sp>
    </p:spTree>
    <p:extLst>
      <p:ext uri="{BB962C8B-B14F-4D97-AF65-F5344CB8AC3E}">
        <p14:creationId xmlns:p14="http://schemas.microsoft.com/office/powerpoint/2010/main" val="75076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５～７たかまつさん</a:t>
            </a:r>
            <a:endParaRPr kumimoji="1" lang="en-US" altLang="ja-JP" dirty="0"/>
          </a:p>
          <a:p>
            <a:r>
              <a:rPr kumimoji="1" lang="en-US" altLang="ja-JP" dirty="0"/>
              <a:t>\\G0000SV0NS101\D11637w$\</a:t>
            </a:r>
            <a:r>
              <a:rPr kumimoji="1" lang="ja-JP" altLang="en-US" dirty="0"/>
              <a:t>作業用</a:t>
            </a:r>
            <a:r>
              <a:rPr kumimoji="1" lang="en-US" altLang="ja-JP" dirty="0"/>
              <a:t>\</a:t>
            </a:r>
            <a:r>
              <a:rPr kumimoji="1" lang="ja-JP" altLang="en-US" dirty="0"/>
              <a:t>企画・デ</a:t>
            </a:r>
            <a:r>
              <a:rPr kumimoji="1" lang="en-US" altLang="ja-JP" dirty="0"/>
              <a:t>-</a:t>
            </a:r>
            <a:r>
              <a:rPr kumimoji="1" lang="ja-JP" altLang="en-US" dirty="0"/>
              <a:t>タヘルス推進Ｇ</a:t>
            </a:r>
            <a:r>
              <a:rPr kumimoji="1" lang="en-US" altLang="ja-JP" dirty="0"/>
              <a:t>【</a:t>
            </a:r>
            <a:r>
              <a:rPr kumimoji="1" lang="ja-JP" altLang="en-US" dirty="0"/>
              <a:t>作業中</a:t>
            </a:r>
            <a:r>
              <a:rPr kumimoji="1" lang="en-US" altLang="ja-JP" dirty="0"/>
              <a:t>】\3100_</a:t>
            </a:r>
            <a:r>
              <a:rPr kumimoji="1" lang="ja-JP" altLang="en-US" dirty="0"/>
              <a:t>計画</a:t>
            </a:r>
            <a:r>
              <a:rPr kumimoji="1" lang="en-US" altLang="ja-JP" dirty="0"/>
              <a:t>\3101_【</a:t>
            </a:r>
            <a:r>
              <a:rPr kumimoji="1" lang="ja-JP" altLang="en-US" dirty="0"/>
              <a:t>け</a:t>
            </a:r>
            <a:r>
              <a:rPr kumimoji="1" lang="en-US" altLang="ja-JP" dirty="0"/>
              <a:t>】</a:t>
            </a:r>
            <a:r>
              <a:rPr kumimoji="1" lang="ja-JP" altLang="en-US" dirty="0"/>
              <a:t>健康増進計画</a:t>
            </a:r>
            <a:r>
              <a:rPr kumimoji="1" lang="en-US" altLang="ja-JP" dirty="0"/>
              <a:t>\R05 </a:t>
            </a:r>
            <a:r>
              <a:rPr kumimoji="1" lang="ja-JP" altLang="en-US" dirty="0"/>
              <a:t>第</a:t>
            </a:r>
            <a:r>
              <a:rPr kumimoji="1" lang="en-US" altLang="ja-JP" dirty="0"/>
              <a:t>4</a:t>
            </a:r>
            <a:r>
              <a:rPr kumimoji="1" lang="ja-JP" altLang="en-US" dirty="0"/>
              <a:t>次健康増進計画作成</a:t>
            </a:r>
            <a:r>
              <a:rPr kumimoji="1" lang="en-US" altLang="ja-JP" dirty="0"/>
              <a:t>\</a:t>
            </a:r>
            <a:r>
              <a:rPr kumimoji="1" lang="ja-JP" altLang="en-US" dirty="0"/>
              <a:t>（更新済）第４次健康増進計画数値目標一覧</a:t>
            </a:r>
            <a:r>
              <a:rPr kumimoji="1" lang="en-US" altLang="ja-JP" dirty="0"/>
              <a:t>.pptx</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229602-1221-4332-B972-97B9CC53B4E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2471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26</a:t>
            </a:fld>
            <a:endParaRPr kumimoji="1" lang="ja-JP" altLang="en-US"/>
          </a:p>
        </p:txBody>
      </p:sp>
    </p:spTree>
    <p:extLst>
      <p:ext uri="{BB962C8B-B14F-4D97-AF65-F5344CB8AC3E}">
        <p14:creationId xmlns:p14="http://schemas.microsoft.com/office/powerpoint/2010/main" val="2597313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27</a:t>
            </a:fld>
            <a:endParaRPr kumimoji="1" lang="ja-JP" altLang="en-US"/>
          </a:p>
        </p:txBody>
      </p:sp>
    </p:spTree>
    <p:extLst>
      <p:ext uri="{BB962C8B-B14F-4D97-AF65-F5344CB8AC3E}">
        <p14:creationId xmlns:p14="http://schemas.microsoft.com/office/powerpoint/2010/main" val="48566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28</a:t>
            </a:fld>
            <a:endParaRPr kumimoji="1" lang="ja-JP" altLang="en-US"/>
          </a:p>
        </p:txBody>
      </p:sp>
    </p:spTree>
    <p:extLst>
      <p:ext uri="{BB962C8B-B14F-4D97-AF65-F5344CB8AC3E}">
        <p14:creationId xmlns:p14="http://schemas.microsoft.com/office/powerpoint/2010/main" val="396541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29</a:t>
            </a:fld>
            <a:endParaRPr kumimoji="1" lang="ja-JP" altLang="en-US"/>
          </a:p>
        </p:txBody>
      </p:sp>
    </p:spTree>
    <p:extLst>
      <p:ext uri="{BB962C8B-B14F-4D97-AF65-F5344CB8AC3E}">
        <p14:creationId xmlns:p14="http://schemas.microsoft.com/office/powerpoint/2010/main" val="169232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30</a:t>
            </a:fld>
            <a:endParaRPr kumimoji="1" lang="ja-JP" altLang="en-US"/>
          </a:p>
        </p:txBody>
      </p:sp>
    </p:spTree>
    <p:extLst>
      <p:ext uri="{BB962C8B-B14F-4D97-AF65-F5344CB8AC3E}">
        <p14:creationId xmlns:p14="http://schemas.microsoft.com/office/powerpoint/2010/main" val="314281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31</a:t>
            </a:fld>
            <a:endParaRPr kumimoji="1" lang="ja-JP" altLang="en-US"/>
          </a:p>
        </p:txBody>
      </p:sp>
    </p:spTree>
    <p:extLst>
      <p:ext uri="{BB962C8B-B14F-4D97-AF65-F5344CB8AC3E}">
        <p14:creationId xmlns:p14="http://schemas.microsoft.com/office/powerpoint/2010/main" val="2298736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32</a:t>
            </a:fld>
            <a:endParaRPr kumimoji="1" lang="ja-JP" altLang="en-US"/>
          </a:p>
        </p:txBody>
      </p:sp>
    </p:spTree>
    <p:extLst>
      <p:ext uri="{BB962C8B-B14F-4D97-AF65-F5344CB8AC3E}">
        <p14:creationId xmlns:p14="http://schemas.microsoft.com/office/powerpoint/2010/main" val="1309031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33</a:t>
            </a:fld>
            <a:endParaRPr kumimoji="1" lang="ja-JP" altLang="en-US"/>
          </a:p>
        </p:txBody>
      </p:sp>
    </p:spTree>
    <p:extLst>
      <p:ext uri="{BB962C8B-B14F-4D97-AF65-F5344CB8AC3E}">
        <p14:creationId xmlns:p14="http://schemas.microsoft.com/office/powerpoint/2010/main" val="3701754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34</a:t>
            </a:fld>
            <a:endParaRPr kumimoji="1" lang="ja-JP" altLang="en-US"/>
          </a:p>
        </p:txBody>
      </p:sp>
    </p:spTree>
    <p:extLst>
      <p:ext uri="{BB962C8B-B14F-4D97-AF65-F5344CB8AC3E}">
        <p14:creationId xmlns:p14="http://schemas.microsoft.com/office/powerpoint/2010/main" val="501839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35</a:t>
            </a:fld>
            <a:endParaRPr kumimoji="1" lang="ja-JP" altLang="en-US"/>
          </a:p>
        </p:txBody>
      </p:sp>
    </p:spTree>
    <p:extLst>
      <p:ext uri="{BB962C8B-B14F-4D97-AF65-F5344CB8AC3E}">
        <p14:creationId xmlns:p14="http://schemas.microsoft.com/office/powerpoint/2010/main" val="78864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５～７たかまつさん</a:t>
            </a:r>
            <a:endParaRPr kumimoji="1" lang="en-US" altLang="ja-JP" dirty="0"/>
          </a:p>
          <a:p>
            <a:r>
              <a:rPr kumimoji="1" lang="en-US" altLang="ja-JP" dirty="0"/>
              <a:t>\\G0000SV0NS101\D11637w$\</a:t>
            </a:r>
            <a:r>
              <a:rPr kumimoji="1" lang="ja-JP" altLang="en-US" dirty="0"/>
              <a:t>作業用</a:t>
            </a:r>
            <a:r>
              <a:rPr kumimoji="1" lang="en-US" altLang="ja-JP" dirty="0"/>
              <a:t>\</a:t>
            </a:r>
            <a:r>
              <a:rPr kumimoji="1" lang="ja-JP" altLang="en-US" dirty="0"/>
              <a:t>企画・デ</a:t>
            </a:r>
            <a:r>
              <a:rPr kumimoji="1" lang="en-US" altLang="ja-JP" dirty="0"/>
              <a:t>-</a:t>
            </a:r>
            <a:r>
              <a:rPr kumimoji="1" lang="ja-JP" altLang="en-US" dirty="0"/>
              <a:t>タヘルス推進Ｇ</a:t>
            </a:r>
            <a:r>
              <a:rPr kumimoji="1" lang="en-US" altLang="ja-JP" dirty="0"/>
              <a:t>【</a:t>
            </a:r>
            <a:r>
              <a:rPr kumimoji="1" lang="ja-JP" altLang="en-US" dirty="0"/>
              <a:t>作業中</a:t>
            </a:r>
            <a:r>
              <a:rPr kumimoji="1" lang="en-US" altLang="ja-JP" dirty="0"/>
              <a:t>】\3100_</a:t>
            </a:r>
            <a:r>
              <a:rPr kumimoji="1" lang="ja-JP" altLang="en-US" dirty="0"/>
              <a:t>計画</a:t>
            </a:r>
            <a:r>
              <a:rPr kumimoji="1" lang="en-US" altLang="ja-JP" dirty="0"/>
              <a:t>\3101_【</a:t>
            </a:r>
            <a:r>
              <a:rPr kumimoji="1" lang="ja-JP" altLang="en-US" dirty="0"/>
              <a:t>け</a:t>
            </a:r>
            <a:r>
              <a:rPr kumimoji="1" lang="en-US" altLang="ja-JP" dirty="0"/>
              <a:t>】</a:t>
            </a:r>
            <a:r>
              <a:rPr kumimoji="1" lang="ja-JP" altLang="en-US" dirty="0"/>
              <a:t>健康増進計画</a:t>
            </a:r>
            <a:r>
              <a:rPr kumimoji="1" lang="en-US" altLang="ja-JP" dirty="0"/>
              <a:t>\R05 </a:t>
            </a:r>
            <a:r>
              <a:rPr kumimoji="1" lang="ja-JP" altLang="en-US" dirty="0"/>
              <a:t>第</a:t>
            </a:r>
            <a:r>
              <a:rPr kumimoji="1" lang="en-US" altLang="ja-JP" dirty="0"/>
              <a:t>4</a:t>
            </a:r>
            <a:r>
              <a:rPr kumimoji="1" lang="ja-JP" altLang="en-US" dirty="0"/>
              <a:t>次健康増進計画作成</a:t>
            </a:r>
            <a:r>
              <a:rPr kumimoji="1" lang="en-US" altLang="ja-JP" dirty="0"/>
              <a:t>\</a:t>
            </a:r>
            <a:r>
              <a:rPr kumimoji="1" lang="ja-JP" altLang="en-US" dirty="0"/>
              <a:t>（更新済）第４次健康増進計画数値目標一覧</a:t>
            </a:r>
            <a:r>
              <a:rPr kumimoji="1" lang="en-US" altLang="ja-JP" dirty="0"/>
              <a:t>.pptx</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229602-1221-4332-B972-97B9CC53B4E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4210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36</a:t>
            </a:fld>
            <a:endParaRPr kumimoji="1" lang="ja-JP" altLang="en-US"/>
          </a:p>
        </p:txBody>
      </p:sp>
    </p:spTree>
    <p:extLst>
      <p:ext uri="{BB962C8B-B14F-4D97-AF65-F5344CB8AC3E}">
        <p14:creationId xmlns:p14="http://schemas.microsoft.com/office/powerpoint/2010/main" val="2767862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37</a:t>
            </a:fld>
            <a:endParaRPr kumimoji="1" lang="ja-JP" altLang="en-US"/>
          </a:p>
        </p:txBody>
      </p:sp>
    </p:spTree>
    <p:extLst>
      <p:ext uri="{BB962C8B-B14F-4D97-AF65-F5344CB8AC3E}">
        <p14:creationId xmlns:p14="http://schemas.microsoft.com/office/powerpoint/2010/main" val="2652016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38</a:t>
            </a:fld>
            <a:endParaRPr kumimoji="1" lang="ja-JP" altLang="en-US"/>
          </a:p>
        </p:txBody>
      </p:sp>
    </p:spTree>
    <p:extLst>
      <p:ext uri="{BB962C8B-B14F-4D97-AF65-F5344CB8AC3E}">
        <p14:creationId xmlns:p14="http://schemas.microsoft.com/office/powerpoint/2010/main" val="272517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39</a:t>
            </a:fld>
            <a:endParaRPr kumimoji="1" lang="ja-JP" altLang="en-US"/>
          </a:p>
        </p:txBody>
      </p:sp>
    </p:spTree>
    <p:extLst>
      <p:ext uri="{BB962C8B-B14F-4D97-AF65-F5344CB8AC3E}">
        <p14:creationId xmlns:p14="http://schemas.microsoft.com/office/powerpoint/2010/main" val="1119198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40</a:t>
            </a:fld>
            <a:endParaRPr kumimoji="1" lang="ja-JP" altLang="en-US"/>
          </a:p>
        </p:txBody>
      </p:sp>
    </p:spTree>
    <p:extLst>
      <p:ext uri="{BB962C8B-B14F-4D97-AF65-F5344CB8AC3E}">
        <p14:creationId xmlns:p14="http://schemas.microsoft.com/office/powerpoint/2010/main" val="739497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41</a:t>
            </a:fld>
            <a:endParaRPr kumimoji="1" lang="ja-JP" altLang="en-US"/>
          </a:p>
        </p:txBody>
      </p:sp>
    </p:spTree>
    <p:extLst>
      <p:ext uri="{BB962C8B-B14F-4D97-AF65-F5344CB8AC3E}">
        <p14:creationId xmlns:p14="http://schemas.microsoft.com/office/powerpoint/2010/main" val="913954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42</a:t>
            </a:fld>
            <a:endParaRPr kumimoji="1" lang="ja-JP" altLang="en-US"/>
          </a:p>
        </p:txBody>
      </p:sp>
    </p:spTree>
    <p:extLst>
      <p:ext uri="{BB962C8B-B14F-4D97-AF65-F5344CB8AC3E}">
        <p14:creationId xmlns:p14="http://schemas.microsoft.com/office/powerpoint/2010/main" val="1003340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43</a:t>
            </a:fld>
            <a:endParaRPr kumimoji="1" lang="ja-JP" altLang="en-US"/>
          </a:p>
        </p:txBody>
      </p:sp>
    </p:spTree>
    <p:extLst>
      <p:ext uri="{BB962C8B-B14F-4D97-AF65-F5344CB8AC3E}">
        <p14:creationId xmlns:p14="http://schemas.microsoft.com/office/powerpoint/2010/main" val="2612772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44</a:t>
            </a:fld>
            <a:endParaRPr kumimoji="1" lang="ja-JP" altLang="en-US"/>
          </a:p>
        </p:txBody>
      </p:sp>
    </p:spTree>
    <p:extLst>
      <p:ext uri="{BB962C8B-B14F-4D97-AF65-F5344CB8AC3E}">
        <p14:creationId xmlns:p14="http://schemas.microsoft.com/office/powerpoint/2010/main" val="2895160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45</a:t>
            </a:fld>
            <a:endParaRPr kumimoji="1" lang="ja-JP" altLang="en-US"/>
          </a:p>
        </p:txBody>
      </p:sp>
    </p:spTree>
    <p:extLst>
      <p:ext uri="{BB962C8B-B14F-4D97-AF65-F5344CB8AC3E}">
        <p14:creationId xmlns:p14="http://schemas.microsoft.com/office/powerpoint/2010/main" val="46523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令和</a:t>
            </a:r>
            <a:r>
              <a:rPr lang="en-US" altLang="ja-JP" dirty="0">
                <a:hlinkClick r:id="rId3"/>
              </a:rPr>
              <a:t>6</a:t>
            </a:r>
            <a:r>
              <a:rPr lang="ja-JP" altLang="en-US" dirty="0">
                <a:hlinkClick r:id="rId3"/>
              </a:rPr>
              <a:t>年度　大阪府地域職域連携推進協議会　開催状況／大阪府（おおさかふ）ホームページ </a:t>
            </a:r>
            <a:r>
              <a:rPr lang="en-US" altLang="ja-JP" dirty="0">
                <a:hlinkClick r:id="rId3"/>
              </a:rPr>
              <a:t>[Osaka Prefectural Government]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0229602-1221-4332-B972-97B9CC53B4E3}" type="slidenum">
              <a:rPr kumimoji="1" lang="ja-JP" altLang="en-US" smtClean="0"/>
              <a:t>9</a:t>
            </a:fld>
            <a:endParaRPr kumimoji="1" lang="ja-JP" altLang="en-US"/>
          </a:p>
        </p:txBody>
      </p:sp>
    </p:spTree>
    <p:extLst>
      <p:ext uri="{BB962C8B-B14F-4D97-AF65-F5344CB8AC3E}">
        <p14:creationId xmlns:p14="http://schemas.microsoft.com/office/powerpoint/2010/main" val="2610095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46</a:t>
            </a:fld>
            <a:endParaRPr kumimoji="1" lang="ja-JP" altLang="en-US"/>
          </a:p>
        </p:txBody>
      </p:sp>
    </p:spTree>
    <p:extLst>
      <p:ext uri="{BB962C8B-B14F-4D97-AF65-F5344CB8AC3E}">
        <p14:creationId xmlns:p14="http://schemas.microsoft.com/office/powerpoint/2010/main" val="25561697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47</a:t>
            </a:fld>
            <a:endParaRPr kumimoji="1" lang="ja-JP" altLang="en-US"/>
          </a:p>
        </p:txBody>
      </p:sp>
    </p:spTree>
    <p:extLst>
      <p:ext uri="{BB962C8B-B14F-4D97-AF65-F5344CB8AC3E}">
        <p14:creationId xmlns:p14="http://schemas.microsoft.com/office/powerpoint/2010/main" val="287153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48</a:t>
            </a:fld>
            <a:endParaRPr kumimoji="1" lang="ja-JP" altLang="en-US"/>
          </a:p>
        </p:txBody>
      </p:sp>
    </p:spTree>
    <p:extLst>
      <p:ext uri="{BB962C8B-B14F-4D97-AF65-F5344CB8AC3E}">
        <p14:creationId xmlns:p14="http://schemas.microsoft.com/office/powerpoint/2010/main" val="3689798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49</a:t>
            </a:fld>
            <a:endParaRPr kumimoji="1" lang="ja-JP" altLang="en-US"/>
          </a:p>
        </p:txBody>
      </p:sp>
    </p:spTree>
    <p:extLst>
      <p:ext uri="{BB962C8B-B14F-4D97-AF65-F5344CB8AC3E}">
        <p14:creationId xmlns:p14="http://schemas.microsoft.com/office/powerpoint/2010/main" val="3278467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50</a:t>
            </a:fld>
            <a:endParaRPr kumimoji="1" lang="ja-JP" altLang="en-US"/>
          </a:p>
        </p:txBody>
      </p:sp>
    </p:spTree>
    <p:extLst>
      <p:ext uri="{BB962C8B-B14F-4D97-AF65-F5344CB8AC3E}">
        <p14:creationId xmlns:p14="http://schemas.microsoft.com/office/powerpoint/2010/main" val="3742484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51</a:t>
            </a:fld>
            <a:endParaRPr kumimoji="1" lang="ja-JP" altLang="en-US"/>
          </a:p>
        </p:txBody>
      </p:sp>
    </p:spTree>
    <p:extLst>
      <p:ext uri="{BB962C8B-B14F-4D97-AF65-F5344CB8AC3E}">
        <p14:creationId xmlns:p14="http://schemas.microsoft.com/office/powerpoint/2010/main" val="402494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52</a:t>
            </a:fld>
            <a:endParaRPr kumimoji="1" lang="ja-JP" altLang="en-US"/>
          </a:p>
        </p:txBody>
      </p:sp>
    </p:spTree>
    <p:extLst>
      <p:ext uri="{BB962C8B-B14F-4D97-AF65-F5344CB8AC3E}">
        <p14:creationId xmlns:p14="http://schemas.microsoft.com/office/powerpoint/2010/main" val="397725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53</a:t>
            </a:fld>
            <a:endParaRPr kumimoji="1" lang="ja-JP" altLang="en-US"/>
          </a:p>
        </p:txBody>
      </p:sp>
    </p:spTree>
    <p:extLst>
      <p:ext uri="{BB962C8B-B14F-4D97-AF65-F5344CB8AC3E}">
        <p14:creationId xmlns:p14="http://schemas.microsoft.com/office/powerpoint/2010/main" val="2112876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54</a:t>
            </a:fld>
            <a:endParaRPr kumimoji="1" lang="ja-JP" altLang="en-US"/>
          </a:p>
        </p:txBody>
      </p:sp>
    </p:spTree>
    <p:extLst>
      <p:ext uri="{BB962C8B-B14F-4D97-AF65-F5344CB8AC3E}">
        <p14:creationId xmlns:p14="http://schemas.microsoft.com/office/powerpoint/2010/main" val="1494099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55</a:t>
            </a:fld>
            <a:endParaRPr kumimoji="1" lang="ja-JP" altLang="en-US"/>
          </a:p>
        </p:txBody>
      </p:sp>
    </p:spTree>
    <p:extLst>
      <p:ext uri="{BB962C8B-B14F-4D97-AF65-F5344CB8AC3E}">
        <p14:creationId xmlns:p14="http://schemas.microsoft.com/office/powerpoint/2010/main" val="32509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なし</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0229602-1221-4332-B972-97B9CC53B4E3}" type="slidenum">
              <a:rPr kumimoji="1" lang="ja-JP" altLang="en-US" smtClean="0"/>
              <a:t>10</a:t>
            </a:fld>
            <a:endParaRPr kumimoji="1" lang="ja-JP" altLang="en-US"/>
          </a:p>
        </p:txBody>
      </p:sp>
    </p:spTree>
    <p:extLst>
      <p:ext uri="{BB962C8B-B14F-4D97-AF65-F5344CB8AC3E}">
        <p14:creationId xmlns:p14="http://schemas.microsoft.com/office/powerpoint/2010/main" val="1619622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56</a:t>
            </a:fld>
            <a:endParaRPr kumimoji="1" lang="ja-JP" altLang="en-US"/>
          </a:p>
        </p:txBody>
      </p:sp>
    </p:spTree>
    <p:extLst>
      <p:ext uri="{BB962C8B-B14F-4D97-AF65-F5344CB8AC3E}">
        <p14:creationId xmlns:p14="http://schemas.microsoft.com/office/powerpoint/2010/main" val="4071926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57</a:t>
            </a:fld>
            <a:endParaRPr kumimoji="1" lang="ja-JP" altLang="en-US"/>
          </a:p>
        </p:txBody>
      </p:sp>
    </p:spTree>
    <p:extLst>
      <p:ext uri="{BB962C8B-B14F-4D97-AF65-F5344CB8AC3E}">
        <p14:creationId xmlns:p14="http://schemas.microsoft.com/office/powerpoint/2010/main" val="4276450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58</a:t>
            </a:fld>
            <a:endParaRPr kumimoji="1" lang="ja-JP" altLang="en-US"/>
          </a:p>
        </p:txBody>
      </p:sp>
    </p:spTree>
    <p:extLst>
      <p:ext uri="{BB962C8B-B14F-4D97-AF65-F5344CB8AC3E}">
        <p14:creationId xmlns:p14="http://schemas.microsoft.com/office/powerpoint/2010/main" val="3188990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59</a:t>
            </a:fld>
            <a:endParaRPr kumimoji="1" lang="ja-JP" altLang="en-US"/>
          </a:p>
        </p:txBody>
      </p:sp>
    </p:spTree>
    <p:extLst>
      <p:ext uri="{BB962C8B-B14F-4D97-AF65-F5344CB8AC3E}">
        <p14:creationId xmlns:p14="http://schemas.microsoft.com/office/powerpoint/2010/main" val="39186700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60</a:t>
            </a:fld>
            <a:endParaRPr kumimoji="1" lang="ja-JP" altLang="en-US"/>
          </a:p>
        </p:txBody>
      </p:sp>
    </p:spTree>
    <p:extLst>
      <p:ext uri="{BB962C8B-B14F-4D97-AF65-F5344CB8AC3E}">
        <p14:creationId xmlns:p14="http://schemas.microsoft.com/office/powerpoint/2010/main" val="2737540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61</a:t>
            </a:fld>
            <a:endParaRPr kumimoji="1" lang="ja-JP" altLang="en-US"/>
          </a:p>
        </p:txBody>
      </p:sp>
    </p:spTree>
    <p:extLst>
      <p:ext uri="{BB962C8B-B14F-4D97-AF65-F5344CB8AC3E}">
        <p14:creationId xmlns:p14="http://schemas.microsoft.com/office/powerpoint/2010/main" val="910863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62</a:t>
            </a:fld>
            <a:endParaRPr kumimoji="1" lang="ja-JP" altLang="en-US"/>
          </a:p>
        </p:txBody>
      </p:sp>
    </p:spTree>
    <p:extLst>
      <p:ext uri="{BB962C8B-B14F-4D97-AF65-F5344CB8AC3E}">
        <p14:creationId xmlns:p14="http://schemas.microsoft.com/office/powerpoint/2010/main" val="13764785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63</a:t>
            </a:fld>
            <a:endParaRPr kumimoji="1" lang="ja-JP" altLang="en-US"/>
          </a:p>
        </p:txBody>
      </p:sp>
    </p:spTree>
    <p:extLst>
      <p:ext uri="{BB962C8B-B14F-4D97-AF65-F5344CB8AC3E}">
        <p14:creationId xmlns:p14="http://schemas.microsoft.com/office/powerpoint/2010/main" val="514668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64</a:t>
            </a:fld>
            <a:endParaRPr kumimoji="1" lang="ja-JP" altLang="en-US"/>
          </a:p>
        </p:txBody>
      </p:sp>
    </p:spTree>
    <p:extLst>
      <p:ext uri="{BB962C8B-B14F-4D97-AF65-F5344CB8AC3E}">
        <p14:creationId xmlns:p14="http://schemas.microsoft.com/office/powerpoint/2010/main" val="910739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65</a:t>
            </a:fld>
            <a:endParaRPr kumimoji="1" lang="ja-JP" altLang="en-US"/>
          </a:p>
        </p:txBody>
      </p:sp>
    </p:spTree>
    <p:extLst>
      <p:ext uri="{BB962C8B-B14F-4D97-AF65-F5344CB8AC3E}">
        <p14:creationId xmlns:p14="http://schemas.microsoft.com/office/powerpoint/2010/main" val="400435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12</a:t>
            </a:fld>
            <a:endParaRPr kumimoji="1" lang="ja-JP" altLang="en-US"/>
          </a:p>
        </p:txBody>
      </p:sp>
    </p:spTree>
    <p:extLst>
      <p:ext uri="{BB962C8B-B14F-4D97-AF65-F5344CB8AC3E}">
        <p14:creationId xmlns:p14="http://schemas.microsoft.com/office/powerpoint/2010/main" val="32596777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66</a:t>
            </a:fld>
            <a:endParaRPr kumimoji="1" lang="ja-JP" altLang="en-US"/>
          </a:p>
        </p:txBody>
      </p:sp>
    </p:spTree>
    <p:extLst>
      <p:ext uri="{BB962C8B-B14F-4D97-AF65-F5344CB8AC3E}">
        <p14:creationId xmlns:p14="http://schemas.microsoft.com/office/powerpoint/2010/main" val="4036055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67</a:t>
            </a:fld>
            <a:endParaRPr kumimoji="1" lang="ja-JP" altLang="en-US"/>
          </a:p>
        </p:txBody>
      </p:sp>
    </p:spTree>
    <p:extLst>
      <p:ext uri="{BB962C8B-B14F-4D97-AF65-F5344CB8AC3E}">
        <p14:creationId xmlns:p14="http://schemas.microsoft.com/office/powerpoint/2010/main" val="662127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68</a:t>
            </a:fld>
            <a:endParaRPr kumimoji="1" lang="ja-JP" altLang="en-US"/>
          </a:p>
        </p:txBody>
      </p:sp>
    </p:spTree>
    <p:extLst>
      <p:ext uri="{BB962C8B-B14F-4D97-AF65-F5344CB8AC3E}">
        <p14:creationId xmlns:p14="http://schemas.microsoft.com/office/powerpoint/2010/main" val="337222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D52CF0-AE93-452B-A6FB-0ECBE60B9F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27555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D52CF0-AE93-452B-A6FB-0ECBE60B9F8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749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13</a:t>
            </a:fld>
            <a:endParaRPr kumimoji="1" lang="ja-JP" altLang="en-US"/>
          </a:p>
        </p:txBody>
      </p:sp>
    </p:spTree>
    <p:extLst>
      <p:ext uri="{BB962C8B-B14F-4D97-AF65-F5344CB8AC3E}">
        <p14:creationId xmlns:p14="http://schemas.microsoft.com/office/powerpoint/2010/main" val="328311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14</a:t>
            </a:fld>
            <a:endParaRPr kumimoji="1" lang="ja-JP" altLang="en-US"/>
          </a:p>
        </p:txBody>
      </p:sp>
    </p:spTree>
    <p:extLst>
      <p:ext uri="{BB962C8B-B14F-4D97-AF65-F5344CB8AC3E}">
        <p14:creationId xmlns:p14="http://schemas.microsoft.com/office/powerpoint/2010/main" val="112094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D52CF0-AE93-452B-A6FB-0ECBE60B9F87}" type="slidenum">
              <a:rPr kumimoji="1" lang="ja-JP" altLang="en-US" smtClean="0"/>
              <a:t>15</a:t>
            </a:fld>
            <a:endParaRPr kumimoji="1" lang="ja-JP" altLang="en-US"/>
          </a:p>
        </p:txBody>
      </p:sp>
    </p:spTree>
    <p:extLst>
      <p:ext uri="{BB962C8B-B14F-4D97-AF65-F5344CB8AC3E}">
        <p14:creationId xmlns:p14="http://schemas.microsoft.com/office/powerpoint/2010/main" val="6674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9668984-E343-4247-B2AB-4F1FD0A0DA68}" type="datetime1">
              <a:rPr kumimoji="1" lang="ja-JP" altLang="en-US" smtClean="0"/>
              <a:t>2025/10/21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1755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0C574-70C3-48FD-869E-CF4772660C13}" type="datetime1">
              <a:rPr kumimoji="1" lang="ja-JP" altLang="en-US" smtClean="0"/>
              <a:t>2025/10/21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393684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56513" y="6470652"/>
            <a:ext cx="2228850" cy="365125"/>
          </a:xfrm>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86672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54A1C0-BD6A-4A20-A064-DACEA69DA630}" type="datetime1">
              <a:rPr kumimoji="1" lang="ja-JP" altLang="en-US" smtClean="0"/>
              <a:t>2025/10/21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191652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3DCB0-E099-467C-A197-FD71B537045D}" type="datetime1">
              <a:rPr kumimoji="1" lang="ja-JP" altLang="en-US" smtClean="0"/>
              <a:t>2025/10/21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D1D0668-0C6C-4C7F-AAAF-C0078F4BF5F6}" type="slidenum">
              <a:rPr kumimoji="1" lang="ja-JP" altLang="en-US" smtClean="0"/>
              <a:t>‹#›</a:t>
            </a:fld>
            <a:endParaRPr kumimoji="1" lang="ja-JP" altLang="en-US"/>
          </a:p>
        </p:txBody>
      </p:sp>
    </p:spTree>
    <p:extLst>
      <p:ext uri="{BB962C8B-B14F-4D97-AF65-F5344CB8AC3E}">
        <p14:creationId xmlns:p14="http://schemas.microsoft.com/office/powerpoint/2010/main" val="332384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56513" y="6470652"/>
            <a:ext cx="2228850" cy="365125"/>
          </a:xfrm>
        </p:spPr>
        <p:txBody>
          <a:bodyPr/>
          <a:lstStyle/>
          <a:p>
            <a:fld id="{8491F570-1DE7-4E07-90A6-F6DA59EDAE7D}" type="slidenum">
              <a:rPr kumimoji="1" lang="ja-JP" altLang="en-US" smtClean="0"/>
              <a:t>‹#›</a:t>
            </a:fld>
            <a:endParaRPr kumimoji="1" lang="ja-JP" altLang="en-US"/>
          </a:p>
        </p:txBody>
      </p:sp>
    </p:spTree>
    <p:extLst>
      <p:ext uri="{BB962C8B-B14F-4D97-AF65-F5344CB8AC3E}">
        <p14:creationId xmlns:p14="http://schemas.microsoft.com/office/powerpoint/2010/main" val="2781688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AEBC4-FDD7-4093-980A-BF02E62BE555}" type="datetime1">
              <a:rPr kumimoji="1" lang="ja-JP" altLang="en-US" smtClean="0"/>
              <a:t>2025/10/21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181750" y="6583675"/>
            <a:ext cx="720000" cy="216000"/>
          </a:xfrm>
          <a:prstGeom prst="rect">
            <a:avLst/>
          </a:prstGeom>
        </p:spPr>
        <p:txBody>
          <a:bodyPr vert="horz" lIns="91440" tIns="45720" rIns="91440" bIns="45720" rtlCol="0" anchor="ctr"/>
          <a:lstStyle>
            <a:lvl1pPr algn="r">
              <a:defRPr sz="1200">
                <a:solidFill>
                  <a:schemeClr val="tx1">
                    <a:tint val="75000"/>
                  </a:schemeClr>
                </a:solidFill>
                <a:latin typeface="HG創英角ｺﾞｼｯｸUB" panose="020B0909000000000000" pitchFamily="49" charset="-128"/>
                <a:ea typeface="HG創英角ｺﾞｼｯｸUB" panose="020B0909000000000000" pitchFamily="49" charset="-128"/>
              </a:defRPr>
            </a:lvl1pPr>
          </a:lstStyle>
          <a:p>
            <a:fld id="{4D1D0668-0C6C-4C7F-AAAF-C0078F4BF5F6}" type="slidenum">
              <a:rPr kumimoji="1" lang="ja-JP" altLang="en-US" smtClean="0"/>
              <a:pPr/>
              <a:t>‹#›</a:t>
            </a:fld>
            <a:endParaRPr kumimoji="1" lang="ja-JP" altLang="en-US"/>
          </a:p>
        </p:txBody>
      </p:sp>
    </p:spTree>
    <p:extLst>
      <p:ext uri="{BB962C8B-B14F-4D97-AF65-F5344CB8AC3E}">
        <p14:creationId xmlns:p14="http://schemas.microsoft.com/office/powerpoint/2010/main" val="3326398858"/>
      </p:ext>
    </p:extLst>
  </p:cSld>
  <p:clrMap bg1="lt1" tx1="dk1" bg2="lt2" tx2="dk2" accent1="accent1" accent2="accent2" accent3="accent3" accent4="accent4" accent5="accent5" accent6="accent6" hlink="hlink" folHlink="folHlink"/>
  <p:sldLayoutIdLst>
    <p:sldLayoutId id="2147483685" r:id="rId1"/>
    <p:sldLayoutId id="2147483691" r:id="rId2"/>
    <p:sldLayoutId id="214748369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1DC43-4E24-47CF-B0C0-245D29CE0829}" type="datetime1">
              <a:rPr kumimoji="1" lang="ja-JP" altLang="en-US" smtClean="0"/>
              <a:t>2025/10/21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181750" y="6583675"/>
            <a:ext cx="720000" cy="216000"/>
          </a:xfrm>
          <a:prstGeom prst="rect">
            <a:avLst/>
          </a:prstGeom>
        </p:spPr>
        <p:txBody>
          <a:bodyPr vert="horz" lIns="91440" tIns="45720" rIns="91440" bIns="45720" rtlCol="0" anchor="ctr"/>
          <a:lstStyle>
            <a:lvl1pPr algn="r">
              <a:defRPr sz="1200">
                <a:solidFill>
                  <a:schemeClr val="tx1">
                    <a:tint val="75000"/>
                  </a:schemeClr>
                </a:solidFill>
                <a:latin typeface="HG創英角ｺﾞｼｯｸUB" panose="020B0909000000000000" pitchFamily="49" charset="-128"/>
                <a:ea typeface="HG創英角ｺﾞｼｯｸUB" panose="020B0909000000000000" pitchFamily="49" charset="-128"/>
              </a:defRPr>
            </a:lvl1pPr>
          </a:lstStyle>
          <a:p>
            <a:fld id="{4D1D0668-0C6C-4C7F-AAAF-C0078F4BF5F6}" type="slidenum">
              <a:rPr kumimoji="1" lang="ja-JP" altLang="en-US" smtClean="0"/>
              <a:pPr/>
              <a:t>‹#›</a:t>
            </a:fld>
            <a:endParaRPr kumimoji="1" lang="ja-JP" altLang="en-US"/>
          </a:p>
        </p:txBody>
      </p:sp>
    </p:spTree>
    <p:extLst>
      <p:ext uri="{BB962C8B-B14F-4D97-AF65-F5344CB8AC3E}">
        <p14:creationId xmlns:p14="http://schemas.microsoft.com/office/powerpoint/2010/main" val="16155250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syokuiku/syokuikusingikai.html"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2.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112.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11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1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hyperlink" Target="https://www.pref.osaka.lg.jp/o100110/shokuhin/shoku-portal/top.html" TargetMode="External"/><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12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11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6.emf"/><Relationship Id="rId7" Type="http://schemas.openxmlformats.org/officeDocument/2006/relationships/image" Target="../media/image120.jpeg"/><Relationship Id="rId12" Type="http://schemas.openxmlformats.org/officeDocument/2006/relationships/image" Target="../media/image125.jpeg"/><Relationship Id="rId2"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image" Target="../media/image119.emf"/><Relationship Id="rId11" Type="http://schemas.openxmlformats.org/officeDocument/2006/relationships/image" Target="../media/image124.png"/><Relationship Id="rId5" Type="http://schemas.openxmlformats.org/officeDocument/2006/relationships/image" Target="../media/image118.emf"/><Relationship Id="rId10" Type="http://schemas.openxmlformats.org/officeDocument/2006/relationships/image" Target="../media/image123.jpeg"/><Relationship Id="rId4" Type="http://schemas.openxmlformats.org/officeDocument/2006/relationships/image" Target="../media/image117.emf"/><Relationship Id="rId9" Type="http://schemas.openxmlformats.org/officeDocument/2006/relationships/image" Target="../media/image122.jpeg"/></Relationships>
</file>

<file path=ppt/slides/_rels/slide12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12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ref.osaka.lg.jp/kenkozukuri/hanokenkou/shikashingikai.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f.osaka.lg.jp/o100070/kenkozukuri/jyunkannki/r06_kaisa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509029"/>
            <a:ext cx="9360000" cy="1440000"/>
          </a:xfrm>
          <a:prstGeom prst="rect">
            <a:avLst/>
          </a:prstGeom>
          <a:noFill/>
        </p:spPr>
        <p:txBody>
          <a:bodyPr wrap="square" lIns="72000" tIns="72000" rIns="72000" bIns="72000" rtlCol="0" anchor="t">
            <a:noAutofit/>
          </a:bodyPr>
          <a:lstStyle/>
          <a:p>
            <a:pPr algn="ctr">
              <a:lnSpc>
                <a:spcPct val="150000"/>
              </a:lnSpc>
            </a:pPr>
            <a:r>
              <a:rPr lang="ja-JP" altLang="en-US" sz="2800" dirty="0">
                <a:latin typeface="HG創英角ｺﾞｼｯｸUB" panose="020B0909000000000000" pitchFamily="49" charset="-128"/>
                <a:ea typeface="HG創英角ｺﾞｼｯｸUB" panose="020B0909000000000000" pitchFamily="49" charset="-128"/>
              </a:rPr>
              <a:t>大阪府健康づくり推進条例第</a:t>
            </a:r>
            <a:r>
              <a:rPr lang="en-US" altLang="ja-JP" sz="2800" dirty="0">
                <a:latin typeface="HG創英角ｺﾞｼｯｸUB" panose="020B0909000000000000" pitchFamily="49" charset="-128"/>
                <a:ea typeface="HG創英角ｺﾞｼｯｸUB" panose="020B0909000000000000" pitchFamily="49" charset="-128"/>
              </a:rPr>
              <a:t>19</a:t>
            </a:r>
            <a:r>
              <a:rPr lang="ja-JP" altLang="en-US" sz="2800" dirty="0">
                <a:latin typeface="HG創英角ｺﾞｼｯｸUB" panose="020B0909000000000000" pitchFamily="49" charset="-128"/>
                <a:ea typeface="HG創英角ｺﾞｼｯｸUB" panose="020B0909000000000000" pitchFamily="49" charset="-128"/>
              </a:rPr>
              <a:t>条に基づく年次報告書</a:t>
            </a:r>
          </a:p>
          <a:p>
            <a:pPr algn="ctr">
              <a:lnSpc>
                <a:spcPct val="150000"/>
              </a:lnSpc>
            </a:pPr>
            <a:r>
              <a:rPr lang="en-US" altLang="ja-JP" sz="2600" dirty="0">
                <a:latin typeface="HG創英角ｺﾞｼｯｸUB" panose="020B0909000000000000" pitchFamily="49" charset="-128"/>
                <a:ea typeface="HG創英角ｺﾞｼｯｸUB" panose="020B0909000000000000" pitchFamily="49" charset="-128"/>
              </a:rPr>
              <a:t>〈</a:t>
            </a:r>
            <a:r>
              <a:rPr lang="ja-JP" altLang="en-US" sz="2600" dirty="0">
                <a:latin typeface="HG創英角ｺﾞｼｯｸUB" panose="020B0909000000000000" pitchFamily="49" charset="-128"/>
                <a:ea typeface="HG創英角ｺﾞｼｯｸUB" panose="020B0909000000000000" pitchFamily="49" charset="-128"/>
              </a:rPr>
              <a:t>令和６年度</a:t>
            </a:r>
            <a:r>
              <a:rPr lang="en-US" altLang="ja-JP" sz="2600" dirty="0">
                <a:latin typeface="HG創英角ｺﾞｼｯｸUB" panose="020B0909000000000000" pitchFamily="49" charset="-128"/>
                <a:ea typeface="HG創英角ｺﾞｼｯｸUB" panose="020B0909000000000000" pitchFamily="49" charset="-128"/>
              </a:rPr>
              <a:t>〉</a:t>
            </a:r>
            <a:endParaRPr lang="ja-JP" altLang="en-US" sz="2600" dirty="0">
              <a:latin typeface="HG創英角ｺﾞｼｯｸUB" panose="020B0909000000000000" pitchFamily="49" charset="-128"/>
              <a:ea typeface="HG創英角ｺﾞｼｯｸUB" panose="020B0909000000000000" pitchFamily="49" charset="-128"/>
            </a:endParaRPr>
          </a:p>
        </p:txBody>
      </p:sp>
      <p:cxnSp>
        <p:nvCxnSpPr>
          <p:cNvPr id="6" name="直線コネクタ 5"/>
          <p:cNvCxnSpPr/>
          <p:nvPr/>
        </p:nvCxnSpPr>
        <p:spPr>
          <a:xfrm>
            <a:off x="270457" y="3254865"/>
            <a:ext cx="9360000" cy="0"/>
          </a:xfrm>
          <a:prstGeom prst="line">
            <a:avLst/>
          </a:prstGeom>
          <a:ln w="76200" cap="rnd" cmpd="thickThin">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70457" y="6029815"/>
            <a:ext cx="9360000" cy="504000"/>
          </a:xfrm>
          <a:prstGeom prst="rect">
            <a:avLst/>
          </a:prstGeom>
          <a:noFill/>
        </p:spPr>
        <p:txBody>
          <a:bodyPr wrap="square" lIns="72000" tIns="72000" rIns="72000" bIns="72000" rtlCol="0" anchor="ctr">
            <a:noAutofit/>
          </a:bodyPr>
          <a:lstStyle/>
          <a:p>
            <a:pPr algn="ctr"/>
            <a:r>
              <a:rPr lang="ja-JP" altLang="en-US" dirty="0">
                <a:latin typeface="HG創英角ｺﾞｼｯｸUB" panose="020B0909000000000000" pitchFamily="49" charset="-128"/>
                <a:ea typeface="HG創英角ｺﾞｼｯｸUB" panose="020B0909000000000000" pitchFamily="49" charset="-128"/>
              </a:rPr>
              <a:t>大阪府 健康医療部 健康推進室 健康づくり課</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8861" y="5046953"/>
            <a:ext cx="1174300" cy="1440000"/>
          </a:xfrm>
          <a:prstGeom prst="rect">
            <a:avLst/>
          </a:prstGeom>
        </p:spPr>
      </p:pic>
      <p:sp>
        <p:nvSpPr>
          <p:cNvPr id="4" name="テキスト ボックス 3"/>
          <p:cNvSpPr txBox="1"/>
          <p:nvPr/>
        </p:nvSpPr>
        <p:spPr>
          <a:xfrm>
            <a:off x="4173583" y="5772792"/>
            <a:ext cx="1558834" cy="369332"/>
          </a:xfrm>
          <a:prstGeom prst="rect">
            <a:avLst/>
          </a:prstGeom>
          <a:noFill/>
        </p:spPr>
        <p:txBody>
          <a:bodyPr wrap="square" rtlCol="0">
            <a:spAutoFit/>
          </a:bodyPr>
          <a:lstStyle/>
          <a:p>
            <a:pPr algn="ctr"/>
            <a:r>
              <a:rPr kumimoji="1" lang="ja-JP" altLang="en-US">
                <a:latin typeface="HG創英角ｺﾞｼｯｸUB" panose="020B0909000000000000" pitchFamily="49" charset="-128"/>
                <a:ea typeface="HG創英角ｺﾞｼｯｸUB" panose="020B0909000000000000" pitchFamily="49" charset="-128"/>
              </a:rPr>
              <a:t>令和７年</a:t>
            </a:r>
            <a:r>
              <a:rPr kumimoji="1" lang="ja-JP" altLang="en-US" dirty="0">
                <a:latin typeface="HG創英角ｺﾞｼｯｸUB" panose="020B0909000000000000" pitchFamily="49" charset="-128"/>
                <a:ea typeface="HG創英角ｺﾞｼｯｸUB" panose="020B0909000000000000" pitchFamily="49" charset="-128"/>
              </a:rPr>
              <a:t>４月</a:t>
            </a:r>
          </a:p>
        </p:txBody>
      </p:sp>
      <p:sp>
        <p:nvSpPr>
          <p:cNvPr id="8" name="スライド番号プレースホルダー 7">
            <a:extLst>
              <a:ext uri="{FF2B5EF4-FFF2-40B4-BE49-F238E27FC236}">
                <a16:creationId xmlns:a16="http://schemas.microsoft.com/office/drawing/2014/main" id="{AB99A476-3759-4A24-90D8-ADAFBD0B04F7}"/>
              </a:ext>
            </a:extLst>
          </p:cNvPr>
          <p:cNvSpPr>
            <a:spLocks noGrp="1"/>
          </p:cNvSpPr>
          <p:nvPr>
            <p:ph type="sldNum" sz="quarter" idx="12"/>
          </p:nvPr>
        </p:nvSpPr>
        <p:spPr/>
        <p:txBody>
          <a:bodyPr/>
          <a:lstStyle/>
          <a:p>
            <a:fld id="{4D1D0668-0C6C-4C7F-AAAF-C0078F4BF5F6}" type="slidenum">
              <a:rPr kumimoji="1" lang="ja-JP" altLang="en-US" smtClean="0"/>
              <a:t>1</a:t>
            </a:fld>
            <a:endParaRPr kumimoji="1" lang="ja-JP" altLang="en-US"/>
          </a:p>
        </p:txBody>
      </p:sp>
    </p:spTree>
    <p:extLst>
      <p:ext uri="{BB962C8B-B14F-4D97-AF65-F5344CB8AC3E}">
        <p14:creationId xmlns:p14="http://schemas.microsoft.com/office/powerpoint/2010/main" val="1076844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健康増進計画における施策の実施状況</a:t>
            </a: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この条例は、法律若しくはこれに基づく政令又は他の</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条例に定めるもののほか、府が設置する執行機関の附属機関</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について、地方自治法</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昭和二十二年法律第六十七号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第百三</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十八条の四第三項、第二百二条の三第一項及び第二百三条の</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二第四項の規定に基づき、その設置、担任する事務、委員</a:t>
            </a:r>
            <a:r>
              <a:rPr lang="ja-JP" altLang="en-US" sz="800" dirty="0" err="1">
                <a:latin typeface="游ゴシック" panose="020B0400000000000000" pitchFamily="50" charset="-128"/>
                <a:ea typeface="游ゴシック" panose="020B0400000000000000" pitchFamily="50" charset="-128"/>
              </a:rPr>
              <a:t>そ</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の他の構成員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以下「委員等」という。</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の報酬及び費用弁償</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並びにその支給方法その他附属機関に関し必要な事項を定め</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a:t>
            </a:r>
            <a:r>
              <a:rPr lang="ja-JP" altLang="en-US" sz="800" dirty="0" err="1">
                <a:latin typeface="游ゴシック" panose="020B0400000000000000" pitchFamily="50" charset="-128"/>
                <a:ea typeface="游ゴシック" panose="020B0400000000000000" pitchFamily="50" charset="-128"/>
              </a:rPr>
              <a:t>る</a:t>
            </a:r>
            <a:r>
              <a:rPr lang="ja-JP" altLang="en-US" sz="800" dirty="0">
                <a:latin typeface="游ゴシック" panose="020B0400000000000000" pitchFamily="50" charset="-128"/>
                <a:ea typeface="游ゴシック" panose="020B0400000000000000" pitchFamily="50" charset="-128"/>
              </a:rPr>
              <a:t>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（設置）</a:t>
            </a:r>
          </a:p>
          <a:p>
            <a:r>
              <a:rPr lang="ja-JP" altLang="en-US" sz="800" dirty="0">
                <a:latin typeface="游ゴシック" panose="020B0400000000000000" pitchFamily="50" charset="-128"/>
                <a:ea typeface="游ゴシック" panose="020B0400000000000000" pitchFamily="50" charset="-128"/>
              </a:rPr>
              <a:t>第二条　執行機関の附属機関として、別表第一に掲げる附属機</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関を置く。</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別表第一</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第二条関係</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一　知事の附属機関</a:t>
            </a:r>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（中略）</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平成二九年条例第八九号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この条例は、公布の日から施行する。</a:t>
            </a:r>
          </a:p>
        </p:txBody>
      </p:sp>
      <p:graphicFrame>
        <p:nvGraphicFramePr>
          <p:cNvPr id="16" name="表 15"/>
          <p:cNvGraphicFramePr>
            <a:graphicFrameLocks noGrp="1"/>
          </p:cNvGraphicFramePr>
          <p:nvPr>
            <p:extLst>
              <p:ext uri="{D42A27DB-BD31-4B8C-83A1-F6EECF244321}">
                <p14:modId xmlns:p14="http://schemas.microsoft.com/office/powerpoint/2010/main" val="2016200024"/>
              </p:ext>
            </p:extLst>
          </p:nvPr>
        </p:nvGraphicFramePr>
        <p:xfrm>
          <a:off x="437893" y="3578601"/>
          <a:ext cx="2880000" cy="126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名称</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担任する事務</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720000">
                <a:tc>
                  <a:txBody>
                    <a:bodyPr/>
                    <a:lstStyle/>
                    <a:p>
                      <a:pPr algn="l"/>
                      <a:r>
                        <a:rPr kumimoji="1" lang="zh-TW" altLang="en-US" sz="800" dirty="0">
                          <a:latin typeface="游ゴシック" panose="020B0400000000000000" pitchFamily="50" charset="-128"/>
                          <a:ea typeface="游ゴシック" panose="020B0400000000000000" pitchFamily="50" charset="-128"/>
                        </a:rPr>
                        <a:t>大阪府地域職域連携推進協議会</a:t>
                      </a:r>
                      <a:endParaRPr kumimoji="1" lang="ja-JP" altLang="en-US" sz="800" dirty="0">
                        <a:latin typeface="游ゴシック" panose="020B0400000000000000" pitchFamily="50" charset="-128"/>
                        <a:ea typeface="游ゴシック" panose="020B0400000000000000" pitchFamily="50" charset="-128"/>
                      </a:endParaRP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a:latin typeface="游ゴシック" panose="020B0400000000000000" pitchFamily="50" charset="-128"/>
                          <a:ea typeface="游ゴシック" panose="020B0400000000000000" pitchFamily="50" charset="-128"/>
                        </a:rPr>
                        <a:t>生涯にわたる地域及び職域における健康の増進に関する計画の策定及びその推進に関する施策並びに大阪府健康づくり推進条例第四条第一項の目標の達成状況の評価についての調査審議に関する事務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endParaRPr lang="ja-JP" altLang="en-US" sz="800" b="1"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（趣旨）</a:t>
            </a:r>
          </a:p>
          <a:p>
            <a:r>
              <a:rPr lang="ja-JP" altLang="en-US" sz="800" dirty="0">
                <a:latin typeface="游ゴシック" panose="020B0400000000000000" pitchFamily="50" charset="-128"/>
                <a:ea typeface="游ゴシック" panose="020B0400000000000000" pitchFamily="50" charset="-128"/>
              </a:rPr>
              <a:t>第一条　この規則は、大阪府附属機関条例</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昭和二十七年大</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阪府条例第三十九号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第六条の規定に基づき、大阪府地域</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職域連携推進協議会</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以下「協議会」という。</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の組織、</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委員及び専門委員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以下「委員等」という。</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の報酬及び</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費用弁償の額その他協議会に関し必要な事項を定めるも</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（組織）</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第二条　協議会は、委員三十人以内で組織する。</a:t>
            </a:r>
          </a:p>
          <a:p>
            <a:r>
              <a:rPr lang="ja-JP" altLang="en-US" sz="800" dirty="0">
                <a:latin typeface="游ゴシック" panose="020B0400000000000000" pitchFamily="50" charset="-128"/>
                <a:ea typeface="游ゴシック" panose="020B0400000000000000" pitchFamily="50" charset="-128"/>
              </a:rPr>
              <a:t>２　委員は、次に掲げる者のうちから、知事が任命する。</a:t>
            </a:r>
          </a:p>
          <a:p>
            <a:r>
              <a:rPr lang="ja-JP" altLang="en-US" sz="800" dirty="0">
                <a:latin typeface="游ゴシック" panose="020B0400000000000000" pitchFamily="50" charset="-128"/>
                <a:ea typeface="游ゴシック" panose="020B0400000000000000" pitchFamily="50" charset="-128"/>
              </a:rPr>
              <a:t>　一　学識経験のある者</a:t>
            </a:r>
          </a:p>
          <a:p>
            <a:r>
              <a:rPr lang="ja-JP" altLang="en-US" sz="800" dirty="0">
                <a:latin typeface="游ゴシック" panose="020B0400000000000000" pitchFamily="50" charset="-128"/>
                <a:ea typeface="游ゴシック" panose="020B0400000000000000" pitchFamily="50" charset="-128"/>
              </a:rPr>
              <a:t>　二　医療関係団体の代表者</a:t>
            </a:r>
          </a:p>
          <a:p>
            <a:r>
              <a:rPr lang="ja-JP" altLang="en-US" sz="800" dirty="0">
                <a:latin typeface="游ゴシック" panose="020B0400000000000000" pitchFamily="50" charset="-128"/>
                <a:ea typeface="游ゴシック" panose="020B0400000000000000" pitchFamily="50" charset="-128"/>
              </a:rPr>
              <a:t>　三　健康保険組合その他の医療保険者の代表者</a:t>
            </a:r>
          </a:p>
          <a:p>
            <a:r>
              <a:rPr lang="ja-JP" altLang="en-US" sz="800" dirty="0">
                <a:latin typeface="游ゴシック" panose="020B0400000000000000" pitchFamily="50" charset="-128"/>
                <a:ea typeface="游ゴシック" panose="020B0400000000000000" pitchFamily="50" charset="-128"/>
              </a:rPr>
              <a:t>　四　地域又は職域の代表者</a:t>
            </a:r>
          </a:p>
          <a:p>
            <a:r>
              <a:rPr lang="ja-JP" altLang="en-US" sz="800" dirty="0">
                <a:latin typeface="游ゴシック" panose="020B0400000000000000" pitchFamily="50" charset="-128"/>
                <a:ea typeface="游ゴシック" panose="020B0400000000000000" pitchFamily="50" charset="-128"/>
              </a:rPr>
              <a:t>　五　関係行政機関の職員</a:t>
            </a:r>
          </a:p>
          <a:p>
            <a:r>
              <a:rPr lang="ja-JP" altLang="en-US" sz="800" dirty="0">
                <a:latin typeface="游ゴシック" panose="020B0400000000000000" pitchFamily="50" charset="-128"/>
                <a:ea typeface="游ゴシック" panose="020B0400000000000000" pitchFamily="50" charset="-128"/>
              </a:rPr>
              <a:t>　六　前各号に掲げる者のほか、知事が適当と認める者</a:t>
            </a:r>
          </a:p>
          <a:p>
            <a:r>
              <a:rPr lang="ja-JP" altLang="en-US" sz="800" dirty="0">
                <a:latin typeface="游ゴシック" panose="020B0400000000000000" pitchFamily="50" charset="-128"/>
                <a:ea typeface="游ゴシック" panose="020B0400000000000000" pitchFamily="50" charset="-128"/>
              </a:rPr>
              <a:t>３　委員</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関係行政機関の職員のうちから任命された委員を</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除く。</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の任期は、二年とする。ただし、補欠の委員の任</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期は、前任者の残任期間とする。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（専門委員）</a:t>
            </a:r>
          </a:p>
          <a:p>
            <a:r>
              <a:rPr lang="ja-JP" altLang="en-US" sz="800" dirty="0">
                <a:latin typeface="游ゴシック" panose="020B0400000000000000" pitchFamily="50" charset="-128"/>
                <a:ea typeface="游ゴシック" panose="020B0400000000000000" pitchFamily="50" charset="-128"/>
              </a:rPr>
              <a:t>第三条　協議会に、専門の事項を調査審議させるため必要</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があるときは、専門委員若干人を置くことができる。</a:t>
            </a:r>
          </a:p>
          <a:p>
            <a:r>
              <a:rPr lang="ja-JP" altLang="en-US" sz="800" dirty="0">
                <a:latin typeface="游ゴシック" panose="020B0400000000000000" pitchFamily="50" charset="-128"/>
                <a:ea typeface="游ゴシック" panose="020B0400000000000000" pitchFamily="50" charset="-128"/>
              </a:rPr>
              <a:t>２　専門委員は、知事が任命する。</a:t>
            </a:r>
          </a:p>
          <a:p>
            <a:r>
              <a:rPr lang="ja-JP" altLang="en-US" sz="800" dirty="0">
                <a:latin typeface="游ゴシック" panose="020B0400000000000000" pitchFamily="50" charset="-128"/>
                <a:ea typeface="游ゴシック" panose="020B0400000000000000" pitchFamily="50" charset="-128"/>
              </a:rPr>
              <a:t>３　専門委員は、当該専門の事項に関する調査審議が終了</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したときは、解任されるものとする。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（会長）</a:t>
            </a:r>
          </a:p>
          <a:p>
            <a:r>
              <a:rPr lang="ja-JP" altLang="en-US" sz="800" dirty="0">
                <a:latin typeface="游ゴシック" panose="020B0400000000000000" pitchFamily="50" charset="-128"/>
                <a:ea typeface="游ゴシック" panose="020B0400000000000000" pitchFamily="50" charset="-128"/>
              </a:rPr>
              <a:t>第四条　協議会に会長を置き、委員の互選によってこれを</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定める。</a:t>
            </a:r>
          </a:p>
          <a:p>
            <a:r>
              <a:rPr lang="ja-JP" altLang="en-US" sz="800" dirty="0">
                <a:latin typeface="游ゴシック" panose="020B0400000000000000" pitchFamily="50" charset="-128"/>
                <a:ea typeface="游ゴシック" panose="020B0400000000000000" pitchFamily="50" charset="-128"/>
              </a:rPr>
              <a:t>２　会長は、会務を総理する。</a:t>
            </a:r>
          </a:p>
          <a:p>
            <a:r>
              <a:rPr lang="ja-JP" altLang="en-US" sz="800" dirty="0">
                <a:latin typeface="游ゴシック" panose="020B0400000000000000" pitchFamily="50" charset="-128"/>
                <a:ea typeface="游ゴシック" panose="020B0400000000000000" pitchFamily="50" charset="-128"/>
              </a:rPr>
              <a:t>３　会長に事故があるときは、会長があらかじめ指名する</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委員が、その職務を代理する。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（会議）</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第五条　協議会の会議は、会長が招集し、会長がその議長</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となる。</a:t>
            </a:r>
          </a:p>
          <a:p>
            <a:r>
              <a:rPr lang="ja-JP" altLang="en-US" sz="800" dirty="0">
                <a:latin typeface="游ゴシック" panose="020B0400000000000000" pitchFamily="50" charset="-128"/>
                <a:ea typeface="游ゴシック" panose="020B0400000000000000" pitchFamily="50" charset="-128"/>
              </a:rPr>
              <a:t>２　協議会は、委員の過半数が出席しなければ会議を開く</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ことができない。</a:t>
            </a:r>
          </a:p>
          <a:p>
            <a:r>
              <a:rPr lang="ja-JP" altLang="en-US" sz="800" dirty="0">
                <a:latin typeface="游ゴシック" panose="020B0400000000000000" pitchFamily="50" charset="-128"/>
                <a:ea typeface="游ゴシック" panose="020B0400000000000000" pitchFamily="50" charset="-128"/>
              </a:rPr>
              <a:t>３　協議会の議事は、出席委員の過半数で決し、可否同数</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のときは、議長の決するところによる。</a:t>
            </a: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endParaRPr lang="en-US" altLang="ja-JP" sz="800" dirty="0">
              <a:latin typeface="游ゴシック" panose="020B0400000000000000" pitchFamily="50" charset="-128"/>
              <a:ea typeface="游ゴシック" panose="020B0400000000000000" pitchFamily="50" charset="-128"/>
            </a:endParaRP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（部会）</a:t>
            </a:r>
          </a:p>
          <a:p>
            <a:r>
              <a:rPr lang="ja-JP" altLang="en-US" sz="800" dirty="0">
                <a:latin typeface="游ゴシック" panose="020B0400000000000000" pitchFamily="50" charset="-128"/>
                <a:ea typeface="游ゴシック" panose="020B0400000000000000" pitchFamily="50" charset="-128"/>
              </a:rPr>
              <a:t>第六条　協議会に、必要に応じて部会を置くことができる。</a:t>
            </a:r>
          </a:p>
          <a:p>
            <a:r>
              <a:rPr lang="ja-JP" altLang="en-US" sz="800" dirty="0">
                <a:latin typeface="游ゴシック" panose="020B0400000000000000" pitchFamily="50" charset="-128"/>
                <a:ea typeface="游ゴシック" panose="020B0400000000000000" pitchFamily="50" charset="-128"/>
              </a:rPr>
              <a:t>２　部会に属する委員等は、会長が指名する。</a:t>
            </a:r>
          </a:p>
          <a:p>
            <a:r>
              <a:rPr lang="ja-JP" altLang="en-US" sz="800" dirty="0">
                <a:latin typeface="游ゴシック" panose="020B0400000000000000" pitchFamily="50" charset="-128"/>
                <a:ea typeface="游ゴシック" panose="020B0400000000000000" pitchFamily="50" charset="-128"/>
              </a:rPr>
              <a:t>３　部会に部会長を置き、会長が指名する委員がこれに当</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たる。</a:t>
            </a:r>
          </a:p>
          <a:p>
            <a:r>
              <a:rPr lang="ja-JP" altLang="en-US" sz="800" dirty="0">
                <a:latin typeface="游ゴシック" panose="020B0400000000000000" pitchFamily="50" charset="-128"/>
                <a:ea typeface="游ゴシック" panose="020B0400000000000000" pitchFamily="50" charset="-128"/>
              </a:rPr>
              <a:t>４　部会長は、部会の会務を掌理し、部会における審議の</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状況及び結果を協議会に報告する。</a:t>
            </a:r>
          </a:p>
          <a:p>
            <a:r>
              <a:rPr lang="ja-JP" altLang="en-US" sz="800" dirty="0">
                <a:latin typeface="游ゴシック" panose="020B0400000000000000" pitchFamily="50" charset="-128"/>
                <a:ea typeface="游ゴシック" panose="020B0400000000000000" pitchFamily="50" charset="-128"/>
              </a:rPr>
              <a:t>５　前条の規定にかかわらず、協議会は、その定めるとこ</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ろにより、部会の決議をもって協議会の決議とすること</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ができる。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（報酬）</a:t>
            </a:r>
          </a:p>
          <a:p>
            <a:r>
              <a:rPr lang="ja-JP" altLang="en-US" sz="800" dirty="0">
                <a:latin typeface="游ゴシック" panose="020B0400000000000000" pitchFamily="50" charset="-128"/>
                <a:ea typeface="游ゴシック" panose="020B0400000000000000" pitchFamily="50" charset="-128"/>
              </a:rPr>
              <a:t>第七条　委員等の報酬の額は、日額八千三百円とする。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（費用弁償）</a:t>
            </a:r>
          </a:p>
          <a:p>
            <a:r>
              <a:rPr lang="ja-JP" altLang="en-US" sz="800" dirty="0">
                <a:latin typeface="游ゴシック" panose="020B0400000000000000" pitchFamily="50" charset="-128"/>
                <a:ea typeface="游ゴシック" panose="020B0400000000000000" pitchFamily="50" charset="-128"/>
              </a:rPr>
              <a:t>第八条　委員等の費用弁償の額は、職員の旅費に関する条</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例</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昭和四十年大阪府条例第三十七号</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による指定職等の</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職務にある者以外の者の額相当額とする。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（庶務）</a:t>
            </a:r>
          </a:p>
          <a:p>
            <a:r>
              <a:rPr lang="ja-JP" altLang="en-US" sz="800" dirty="0">
                <a:latin typeface="游ゴシック" panose="020B0400000000000000" pitchFamily="50" charset="-128"/>
                <a:ea typeface="游ゴシック" panose="020B0400000000000000" pitchFamily="50" charset="-128"/>
              </a:rPr>
              <a:t>第九条　協議会の庶務は、健康医療部において行う。</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（委任）</a:t>
            </a:r>
          </a:p>
          <a:p>
            <a:r>
              <a:rPr lang="ja-JP" altLang="en-US" sz="800" dirty="0">
                <a:latin typeface="游ゴシック" panose="020B0400000000000000" pitchFamily="50" charset="-128"/>
                <a:ea typeface="游ゴシック" panose="020B0400000000000000" pitchFamily="50" charset="-128"/>
              </a:rPr>
              <a:t>第十条　この規則に定めるもののほか、協議会の運営に関</a:t>
            </a:r>
            <a:endParaRPr lang="en-US" altLang="ja-JP"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　し必要な事項は、会長が定める。</a:t>
            </a:r>
          </a:p>
          <a:p>
            <a:endParaRPr lang="ja-JP" altLang="en-US" sz="800" dirty="0">
              <a:latin typeface="游ゴシック" panose="020B0400000000000000" pitchFamily="50" charset="-128"/>
              <a:ea typeface="游ゴシック" panose="020B0400000000000000" pitchFamily="50" charset="-128"/>
            </a:endParaRPr>
          </a:p>
          <a:p>
            <a:r>
              <a:rPr lang="ja-JP" altLang="en-US" sz="800" dirty="0">
                <a:latin typeface="游ゴシック" panose="020B0400000000000000" pitchFamily="50" charset="-128"/>
                <a:ea typeface="游ゴシック" panose="020B0400000000000000" pitchFamily="50" charset="-128"/>
              </a:rPr>
              <a:t>附則</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平成二八年規則第八二号</a:t>
            </a:r>
            <a:r>
              <a:rPr lang="en-US" altLang="ja-JP" sz="800" dirty="0">
                <a:latin typeface="游ゴシック" panose="020B0400000000000000" pitchFamily="50" charset="-128"/>
                <a:ea typeface="游ゴシック" panose="020B0400000000000000" pitchFamily="50" charset="-128"/>
              </a:rPr>
              <a:t>)</a:t>
            </a:r>
          </a:p>
          <a:p>
            <a:r>
              <a:rPr lang="ja-JP" altLang="en-US" sz="800" dirty="0">
                <a:latin typeface="游ゴシック" panose="020B0400000000000000" pitchFamily="50" charset="-128"/>
                <a:ea typeface="游ゴシック" panose="020B0400000000000000" pitchFamily="50" charset="-128"/>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r>
              <a:rPr lang="ja-JP" altLang="en-US" sz="800" b="1" dirty="0">
                <a:latin typeface="游ゴシック" panose="020B0400000000000000" pitchFamily="50" charset="-128"/>
                <a:ea typeface="游ゴシック" panose="020B0400000000000000" pitchFamily="50" charset="-128"/>
              </a:rPr>
              <a:t>大阪府地域職域連携推進協議会規則（平成二十四年大阪府規則第百九十二号）</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algn="ctr"/>
            <a:r>
              <a:rPr lang="ja-JP" altLang="en-US" sz="800" b="1" dirty="0">
                <a:latin typeface="游ゴシック" panose="020B0400000000000000" pitchFamily="50" charset="-128"/>
                <a:ea typeface="游ゴシック" panose="020B0400000000000000" pitchFamily="50" charset="-128"/>
              </a:rPr>
              <a:t>大阪府附属機関条例（昭和二十七年大阪府条例第三十九号）（抄）</a:t>
            </a:r>
            <a:endParaRPr lang="ja-JP" altLang="en-US" sz="8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10</a:t>
            </a:fld>
            <a:endParaRPr kumimoji="1" lang="ja-JP" altLang="en-US"/>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8" name="テキスト ボックス 17">
            <a:extLst>
              <a:ext uri="{FF2B5EF4-FFF2-40B4-BE49-F238E27FC236}">
                <a16:creationId xmlns:a16="http://schemas.microsoft.com/office/drawing/2014/main" id="{1371685A-674A-4330-8660-E48D86BD153E}"/>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31696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43917"/>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87995" y="333578"/>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食育推進計画における目標の達成状況</a:t>
            </a:r>
          </a:p>
        </p:txBody>
      </p:sp>
      <p:graphicFrame>
        <p:nvGraphicFramePr>
          <p:cNvPr id="7" name="表 6"/>
          <p:cNvGraphicFramePr>
            <a:graphicFrameLocks noGrp="1"/>
          </p:cNvGraphicFramePr>
          <p:nvPr>
            <p:extLst>
              <p:ext uri="{D42A27DB-BD31-4B8C-83A1-F6EECF244321}">
                <p14:modId xmlns:p14="http://schemas.microsoft.com/office/powerpoint/2010/main" val="1029140689"/>
              </p:ext>
            </p:extLst>
          </p:nvPr>
        </p:nvGraphicFramePr>
        <p:xfrm>
          <a:off x="194225" y="802552"/>
          <a:ext cx="9360000" cy="6005074"/>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2356804202"/>
                    </a:ext>
                  </a:extLst>
                </a:gridCol>
              </a:tblGrid>
              <a:tr h="407610">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分野</a:t>
                      </a:r>
                      <a:endParaRPr kumimoji="1" lang="en-US" altLang="ja-JP"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個別目標</a:t>
                      </a: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dirty="0">
                          <a:latin typeface="游ゴシック" panose="020B0400000000000000" pitchFamily="50" charset="-128"/>
                          <a:ea typeface="游ゴシック" panose="020B0400000000000000" pitchFamily="50" charset="-128"/>
                        </a:rPr>
                        <a:t>2035</a:t>
                      </a:r>
                      <a:r>
                        <a:rPr kumimoji="1" lang="ja-JP" altLang="en-US" sz="1050"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年次報告書</a:t>
                      </a:r>
                      <a:endParaRPr kumimoji="1" lang="en-US" altLang="ja-JP" sz="1050"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879328102"/>
                  </a:ext>
                </a:extLst>
              </a:tr>
              <a:tr h="636345">
                <a:tc rowSpan="11">
                  <a:txBody>
                    <a:bodyPr/>
                    <a:lstStyle/>
                    <a:p>
                      <a:r>
                        <a:rPr kumimoji="1" lang="ja-JP" altLang="en-US" sz="1050" b="1" dirty="0">
                          <a:latin typeface="游ゴシック" panose="020B0400000000000000" pitchFamily="50" charset="-128"/>
                          <a:ea typeface="游ゴシック" panose="020B0400000000000000" pitchFamily="50" charset="-128"/>
                        </a:rPr>
                        <a:t>健康的な</a:t>
                      </a:r>
                      <a:endParaRPr kumimoji="1"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食生活の</a:t>
                      </a:r>
                      <a:endParaRPr kumimoji="1"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実践の</a:t>
                      </a:r>
                      <a:endParaRPr kumimoji="1"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促進</a:t>
                      </a: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r>
                        <a:rPr kumimoji="1" lang="ja-JP" altLang="en-US" sz="1050" dirty="0">
                          <a:latin typeface="游ゴシック" panose="020B0400000000000000" pitchFamily="50" charset="-128"/>
                          <a:ea typeface="游ゴシック" panose="020B0400000000000000" pitchFamily="50" charset="-128"/>
                        </a:rPr>
                        <a:t>栄養バランスのとれた食生活を実践する府民の割合</a:t>
                      </a:r>
                    </a:p>
                    <a:p>
                      <a:r>
                        <a:rPr kumimoji="1" lang="ja-JP" altLang="en-US" sz="1050" dirty="0">
                          <a:latin typeface="游ゴシック" panose="020B0400000000000000" pitchFamily="50" charset="-128"/>
                          <a:ea typeface="游ゴシック" panose="020B0400000000000000" pitchFamily="50" charset="-128"/>
                        </a:rPr>
                        <a:t>（主食・主菜・副菜を組み合わせた食事を</a:t>
                      </a:r>
                      <a:r>
                        <a:rPr kumimoji="1" lang="en-US" altLang="ja-JP" sz="1050" dirty="0">
                          <a:latin typeface="游ゴシック" panose="020B0400000000000000" pitchFamily="50" charset="-128"/>
                          <a:ea typeface="游ゴシック" panose="020B0400000000000000" pitchFamily="50" charset="-128"/>
                        </a:rPr>
                        <a:t>1</a:t>
                      </a:r>
                      <a:r>
                        <a:rPr kumimoji="1" lang="ja-JP" altLang="en-US" sz="1050" dirty="0">
                          <a:latin typeface="游ゴシック" panose="020B0400000000000000" pitchFamily="50" charset="-128"/>
                          <a:ea typeface="游ゴシック" panose="020B0400000000000000" pitchFamily="50" charset="-128"/>
                        </a:rPr>
                        <a:t>日</a:t>
                      </a:r>
                      <a:r>
                        <a:rPr kumimoji="1" lang="en-US" altLang="ja-JP" sz="1050" dirty="0">
                          <a:latin typeface="游ゴシック" panose="020B0400000000000000" pitchFamily="50" charset="-128"/>
                          <a:ea typeface="游ゴシック" panose="020B0400000000000000" pitchFamily="50" charset="-128"/>
                        </a:rPr>
                        <a:t>2</a:t>
                      </a:r>
                      <a:r>
                        <a:rPr kumimoji="1" lang="ja-JP" altLang="en-US" sz="1050" dirty="0">
                          <a:latin typeface="游ゴシック" panose="020B0400000000000000" pitchFamily="50" charset="-128"/>
                          <a:ea typeface="游ゴシック" panose="020B0400000000000000" pitchFamily="50" charset="-128"/>
                        </a:rPr>
                        <a:t>回以上</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　ほぼ毎日食べている府民の割合）</a:t>
                      </a: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mn-ea"/>
                        </a:rPr>
                        <a:t>49.6%</a:t>
                      </a:r>
                      <a:r>
                        <a:rPr kumimoji="1" lang="ja-JP" altLang="en-US" sz="1050" dirty="0">
                          <a:solidFill>
                            <a:schemeClr val="tx1"/>
                          </a:solidFill>
                          <a:latin typeface="游ゴシック" panose="020B0400000000000000" pitchFamily="50" charset="-128"/>
                          <a:ea typeface="+mn-ea"/>
                        </a:rPr>
                        <a:t>（</a:t>
                      </a:r>
                      <a:r>
                        <a:rPr kumimoji="1" lang="en-US" altLang="ja-JP" sz="1050" dirty="0">
                          <a:solidFill>
                            <a:schemeClr val="tx1"/>
                          </a:solidFill>
                          <a:latin typeface="游ゴシック" panose="020B0400000000000000" pitchFamily="50" charset="-128"/>
                          <a:ea typeface="+mn-ea"/>
                        </a:rPr>
                        <a:t>R4</a:t>
                      </a:r>
                      <a:r>
                        <a:rPr kumimoji="1" lang="ja-JP" altLang="en-US" sz="1050" dirty="0">
                          <a:solidFill>
                            <a:schemeClr val="tx1"/>
                          </a:solidFill>
                          <a:latin typeface="游ゴシック" panose="020B0400000000000000" pitchFamily="50" charset="-128"/>
                          <a:ea typeface="+mn-ea"/>
                        </a:rPr>
                        <a:t>）</a:t>
                      </a:r>
                    </a:p>
                  </a:txBody>
                  <a:tcPr marL="36000" marR="36000" marT="36000" marB="36000" anchor="ctr"/>
                </a:tc>
                <a:tc>
                  <a:txBody>
                    <a:bodyPr/>
                    <a:lstStyle/>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年度</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大阪府健康づくり</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実態調査にて算出</a:t>
                      </a:r>
                      <a:endParaRPr 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36000" marR="36000" marT="36000" marB="36000" anchor="ctr"/>
                </a:tc>
                <a:tc rowSpan="11">
                  <a:txBody>
                    <a:bodyPr/>
                    <a:lstStyle/>
                    <a:p>
                      <a:pPr algn="ctr">
                        <a:lnSpc>
                          <a:spcPts val="1400"/>
                        </a:lnSpc>
                        <a:spcAft>
                          <a:spcPts val="0"/>
                        </a:spcAft>
                      </a:pP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109-118</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588048588"/>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a:latin typeface="游ゴシック" panose="020B0400000000000000" pitchFamily="50" charset="-128"/>
                          <a:ea typeface="游ゴシック" panose="020B0400000000000000" pitchFamily="50" charset="-128"/>
                        </a:rPr>
                        <a:t>朝食を欠食する府民の</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割合</a:t>
                      </a: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5.1%</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令和</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6</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年</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国民健康・栄養調査の結果を受け算出</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30870963"/>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14.5%</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026814428"/>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24.8%</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08539025"/>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3">
                  <a:txBody>
                    <a:bodyPr/>
                    <a:lstStyle/>
                    <a:p>
                      <a:r>
                        <a:rPr kumimoji="1" lang="ja-JP" altLang="en-US" sz="1050" dirty="0">
                          <a:latin typeface="游ゴシック" panose="020B0400000000000000" pitchFamily="50" charset="-128"/>
                          <a:ea typeface="游ゴシック" panose="020B0400000000000000" pitchFamily="50" charset="-128"/>
                        </a:rPr>
                        <a:t>野菜摂取量</a:t>
                      </a: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237g</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令和</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6</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年</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国民健康・栄養調査の結果を受け算出</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537069270"/>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259g</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21982813"/>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256g</a:t>
                      </a:r>
                    </a:p>
                    <a:p>
                      <a:pPr algn="ct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p>
                  </a:txBody>
                  <a:tcPr marL="36000" marR="36000" marT="36000" marB="36000" anchor="ct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a:lnSpc>
                          <a:spcPts val="1400"/>
                        </a:lnSpc>
                        <a:spcAft>
                          <a:spcPts val="0"/>
                        </a:spcAft>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36000" marR="36000" marT="36000" marB="3600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21225474"/>
                  </a:ext>
                </a:extLst>
              </a:tr>
              <a:tr h="484980">
                <a:tc vMerge="1">
                  <a:txBody>
                    <a:bodyPr/>
                    <a:lstStyle/>
                    <a:p>
                      <a:endParaRPr kumimoji="1" lang="ja-JP" altLang="en-US"/>
                    </a:p>
                  </a:txBody>
                  <a:tcPr/>
                </a:tc>
                <a:tc>
                  <a:txBody>
                    <a:bodyPr/>
                    <a:lstStyle/>
                    <a:p>
                      <a:pPr algn="ctr"/>
                      <a:r>
                        <a:rPr kumimoji="1" lang="en-US" altLang="ja-JP" sz="1050" dirty="0">
                          <a:latin typeface="游ゴシック" panose="020B0400000000000000" pitchFamily="50" charset="-128"/>
                          <a:ea typeface="游ゴシック" panose="020B0400000000000000" pitchFamily="50" charset="-128"/>
                        </a:rPr>
                        <a:t>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pPr>
                      <a:r>
                        <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果物摂取量</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100"/>
                        </a:lnSpc>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91.2</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ｇ</a:t>
                      </a:r>
                      <a:endPar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ts val="1100"/>
                        </a:lnSpc>
                      </a:pP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令和</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6</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年</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丸ｺﾞｼｯｸM-PRO"/>
                        </a:rPr>
                        <a:t>国民健康・栄養調査の結果を受け算出</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ｇ</a:t>
                      </a: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870601986"/>
                  </a:ext>
                </a:extLst>
              </a:tr>
              <a:tr h="48498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r>
                        <a:rPr kumimoji="1" lang="ja-JP" altLang="en-US" sz="1050" dirty="0">
                          <a:latin typeface="游ゴシック" panose="020B0400000000000000" pitchFamily="50" charset="-128"/>
                          <a:ea typeface="游ゴシック" panose="020B0400000000000000" pitchFamily="50" charset="-128"/>
                        </a:rPr>
                        <a:t>食塩摂取量</a:t>
                      </a:r>
                    </a:p>
                  </a:txBody>
                  <a:tcPr marL="36000" marR="36000" marT="36000" marB="36000" anchor="ctr"/>
                </a:tc>
                <a:tc>
                  <a:txBody>
                    <a:bodyPr/>
                    <a:lstStyle/>
                    <a:p>
                      <a:pPr algn="just">
                        <a:lnSpc>
                          <a:spcPts val="1400"/>
                        </a:lnSpc>
                        <a:spcAft>
                          <a:spcPts val="0"/>
                        </a:spcAft>
                      </a:pPr>
                      <a:r>
                        <a:rPr lang="en-US"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9.7</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ｇ</a:t>
                      </a:r>
                      <a:endPar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lnSpc>
                          <a:spcPts val="1100"/>
                        </a:lnSpc>
                      </a:pPr>
                      <a:r>
                        <a:rPr kumimoji="1" lang="ja-JP" altLang="en-US" sz="1050" dirty="0">
                          <a:solidFill>
                            <a:schemeClr val="tx1"/>
                          </a:solidFill>
                          <a:latin typeface="游ゴシック" panose="020B0400000000000000" pitchFamily="50" charset="-128"/>
                          <a:ea typeface="游ゴシック" panose="020B0400000000000000" pitchFamily="50" charset="-128"/>
                        </a:rPr>
                        <a:t>（</a:t>
                      </a:r>
                      <a:r>
                        <a:rPr kumimoji="1" lang="en-US" altLang="ja-JP" sz="1050" dirty="0">
                          <a:solidFill>
                            <a:schemeClr val="tx1"/>
                          </a:solidFill>
                          <a:latin typeface="游ゴシック" panose="020B0400000000000000" pitchFamily="50" charset="-128"/>
                          <a:ea typeface="游ゴシック" panose="020B0400000000000000" pitchFamily="50" charset="-128"/>
                        </a:rPr>
                        <a:t>H29-R1</a:t>
                      </a:r>
                      <a:r>
                        <a:rPr kumimoji="1" lang="ja-JP" altLang="en-US" sz="1050" dirty="0">
                          <a:solidFill>
                            <a:schemeClr val="tx1"/>
                          </a:solidFill>
                          <a:latin typeface="游ゴシック" panose="020B0400000000000000" pitchFamily="50" charset="-128"/>
                          <a:ea typeface="游ゴシック" panose="020B0400000000000000" pitchFamily="50" charset="-128"/>
                        </a:rPr>
                        <a:t>の平均）</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6</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国民健康・栄養調査の結果を受け算出</a:t>
                      </a:r>
                    </a:p>
                  </a:txBody>
                  <a:tcPr marL="72000" marR="72000" marT="9525" marB="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7g</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p>
                  </a:txBody>
                  <a:tcPr marL="68580" marR="68580" marT="0"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746112429"/>
                  </a:ext>
                </a:extLst>
              </a:tr>
              <a:tr h="482532">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10</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just">
                        <a:lnSpc>
                          <a:spcPts val="1400"/>
                        </a:lnSpc>
                        <a:spcAft>
                          <a:spcPts val="0"/>
                        </a:spcAft>
                      </a:pPr>
                      <a:r>
                        <a:rPr lang="ja-JP" sz="1050" kern="10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よく噛んで食べることに気をつけている府民の割合</a:t>
                      </a:r>
                      <a:endParaRPr 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64.7%（R4）</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7</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年度</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大阪府健康づくり</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実態調査にて算出</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260064742"/>
                  </a:ext>
                </a:extLst>
              </a:tr>
              <a:tr h="582484">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11</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a:lnSpc>
                          <a:spcPts val="1400"/>
                        </a:lnSpc>
                        <a:spcAft>
                          <a:spcPts val="0"/>
                        </a:spcAft>
                      </a:pPr>
                      <a:r>
                        <a:rPr lang="ja-JP" altLang="en-US" sz="1050" kern="100" dirty="0">
                          <a:effectLst/>
                          <a:latin typeface="游ゴシック" panose="020B0400000000000000" pitchFamily="50" charset="-128"/>
                          <a:ea typeface="+mn-ea"/>
                          <a:cs typeface="Times New Roman" panose="02020603050405020304" pitchFamily="18" charset="0"/>
                        </a:rPr>
                        <a:t>小・中学校で栄養教諭等による食に関する指導の</a:t>
                      </a:r>
                    </a:p>
                    <a:p>
                      <a:pPr algn="l">
                        <a:lnSpc>
                          <a:spcPts val="1400"/>
                        </a:lnSpc>
                        <a:spcAft>
                          <a:spcPts val="0"/>
                        </a:spcAft>
                      </a:pPr>
                      <a:r>
                        <a:rPr lang="ja-JP" altLang="en-US" sz="1050" kern="100" dirty="0">
                          <a:effectLst/>
                          <a:latin typeface="游ゴシック" panose="020B0400000000000000" pitchFamily="50" charset="-128"/>
                          <a:ea typeface="+mn-ea"/>
                          <a:cs typeface="Times New Roman" panose="02020603050405020304" pitchFamily="18" charset="0"/>
                        </a:rPr>
                        <a:t>１校あたりの年間平均取組回数</a:t>
                      </a:r>
                    </a:p>
                  </a:txBody>
                  <a:tcPr marL="36000" marR="36000" marT="36000" marB="36000" anchor="ctr"/>
                </a:tc>
                <a:tc hMerge="1">
                  <a:txBody>
                    <a:bodyPr/>
                    <a:lstStyle/>
                    <a:p>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88</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回</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R4</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106</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回（</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R5</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ts val="1100"/>
                        </a:lnSpc>
                      </a:pPr>
                      <a:r>
                        <a:rPr 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130</a:t>
                      </a:r>
                      <a:r>
                        <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回以上</a:t>
                      </a:r>
                    </a:p>
                  </a:txBody>
                  <a:tcPr marL="68580" marR="68580" marT="0"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707897545"/>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4278" y="333578"/>
            <a:ext cx="1100769" cy="360000"/>
          </a:xfrm>
          <a:prstGeom prst="rect">
            <a:avLst/>
          </a:prstGeom>
        </p:spPr>
      </p:pic>
      <p:sp>
        <p:nvSpPr>
          <p:cNvPr id="11" name="テキスト ボックス 10"/>
          <p:cNvSpPr txBox="1"/>
          <p:nvPr/>
        </p:nvSpPr>
        <p:spPr>
          <a:xfrm>
            <a:off x="5207930" y="83012"/>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0441252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49465830"/>
              </p:ext>
            </p:extLst>
          </p:nvPr>
        </p:nvGraphicFramePr>
        <p:xfrm>
          <a:off x="220953" y="824026"/>
          <a:ext cx="9362755" cy="5718495"/>
        </p:xfrm>
        <a:graphic>
          <a:graphicData uri="http://schemas.openxmlformats.org/drawingml/2006/table">
            <a:tbl>
              <a:tblPr firstRow="1" bandRow="1">
                <a:tableStyleId>{7DF18680-E054-41AD-8BC1-D1AEF772440D}</a:tableStyleId>
              </a:tblPr>
              <a:tblGrid>
                <a:gridCol w="722755">
                  <a:extLst>
                    <a:ext uri="{9D8B030D-6E8A-4147-A177-3AD203B41FA5}">
                      <a16:colId xmlns:a16="http://schemas.microsoft.com/office/drawing/2014/main" val="1381500425"/>
                    </a:ext>
                  </a:extLst>
                </a:gridCol>
                <a:gridCol w="288000">
                  <a:extLst>
                    <a:ext uri="{9D8B030D-6E8A-4147-A177-3AD203B41FA5}">
                      <a16:colId xmlns:a16="http://schemas.microsoft.com/office/drawing/2014/main" val="2419697869"/>
                    </a:ext>
                  </a:extLst>
                </a:gridCol>
                <a:gridCol w="1548000">
                  <a:extLst>
                    <a:ext uri="{9D8B030D-6E8A-4147-A177-3AD203B41FA5}">
                      <a16:colId xmlns:a16="http://schemas.microsoft.com/office/drawing/2014/main" val="218902946"/>
                    </a:ext>
                  </a:extLst>
                </a:gridCol>
                <a:gridCol w="1872000">
                  <a:extLst>
                    <a:ext uri="{9D8B030D-6E8A-4147-A177-3AD203B41FA5}">
                      <a16:colId xmlns:a16="http://schemas.microsoft.com/office/drawing/2014/main" val="2098445675"/>
                    </a:ext>
                  </a:extLst>
                </a:gridCol>
                <a:gridCol w="1440000">
                  <a:extLst>
                    <a:ext uri="{9D8B030D-6E8A-4147-A177-3AD203B41FA5}">
                      <a16:colId xmlns:a16="http://schemas.microsoft.com/office/drawing/2014/main" val="3716218903"/>
                    </a:ext>
                  </a:extLst>
                </a:gridCol>
                <a:gridCol w="1440000">
                  <a:extLst>
                    <a:ext uri="{9D8B030D-6E8A-4147-A177-3AD203B41FA5}">
                      <a16:colId xmlns:a16="http://schemas.microsoft.com/office/drawing/2014/main" val="522624669"/>
                    </a:ext>
                  </a:extLst>
                </a:gridCol>
                <a:gridCol w="1188000">
                  <a:extLst>
                    <a:ext uri="{9D8B030D-6E8A-4147-A177-3AD203B41FA5}">
                      <a16:colId xmlns:a16="http://schemas.microsoft.com/office/drawing/2014/main" val="1531965585"/>
                    </a:ext>
                  </a:extLst>
                </a:gridCol>
                <a:gridCol w="864000">
                  <a:extLst>
                    <a:ext uri="{9D8B030D-6E8A-4147-A177-3AD203B41FA5}">
                      <a16:colId xmlns:a16="http://schemas.microsoft.com/office/drawing/2014/main" val="730552735"/>
                    </a:ext>
                  </a:extLst>
                </a:gridCol>
              </a:tblGrid>
              <a:tr h="429141">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分野</a:t>
                      </a:r>
                      <a:endParaRPr kumimoji="1" lang="en-US" altLang="ja-JP"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個別目標</a:t>
                      </a:r>
                    </a:p>
                  </a:txBody>
                  <a:tcPr marL="36000" marR="36000" marT="36000" marB="36000" anchor="ctr"/>
                </a:tc>
                <a:tc hMerge="1">
                  <a:txBody>
                    <a:bodyPr/>
                    <a:lstStyle/>
                    <a:p>
                      <a:pPr algn="ctr">
                        <a:lnSpc>
                          <a:spcPts val="1100"/>
                        </a:lnSpc>
                      </a:pP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dirty="0">
                          <a:latin typeface="游ゴシック" panose="020B0400000000000000" pitchFamily="50" charset="-128"/>
                          <a:ea typeface="游ゴシック" panose="020B0400000000000000" pitchFamily="50" charset="-128"/>
                        </a:rPr>
                        <a:t>2035</a:t>
                      </a:r>
                      <a:r>
                        <a:rPr kumimoji="1" lang="ja-JP" altLang="en-US" sz="1050"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dirty="0">
                          <a:latin typeface="游ゴシック" panose="020B0400000000000000" pitchFamily="50" charset="-128"/>
                          <a:ea typeface="游ゴシック" panose="020B0400000000000000" pitchFamily="50" charset="-128"/>
                        </a:rPr>
                        <a:t>年次報告書</a:t>
                      </a:r>
                      <a:endParaRPr kumimoji="1" lang="en-US" altLang="ja-JP" sz="1050"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879328102"/>
                  </a:ext>
                </a:extLst>
              </a:tr>
              <a:tr h="669967">
                <a:tc rowSpan="3">
                  <a:txBody>
                    <a:bodyPr/>
                    <a:lstStyle/>
                    <a:p>
                      <a:r>
                        <a:rPr kumimoji="1" lang="ja-JP" altLang="en-US" sz="1050" b="1" dirty="0">
                          <a:latin typeface="游ゴシック" panose="020B0400000000000000" pitchFamily="50" charset="-128"/>
                          <a:ea typeface="+mn-ea"/>
                        </a:rPr>
                        <a:t>健康的な</a:t>
                      </a:r>
                      <a:endParaRPr kumimoji="1" lang="en-US" altLang="ja-JP" sz="1050" b="1" dirty="0">
                        <a:latin typeface="游ゴシック" panose="020B0400000000000000" pitchFamily="50" charset="-128"/>
                        <a:ea typeface="+mn-ea"/>
                      </a:endParaRPr>
                    </a:p>
                    <a:p>
                      <a:r>
                        <a:rPr kumimoji="1" lang="ja-JP" altLang="en-US" sz="1050" b="1" dirty="0">
                          <a:latin typeface="游ゴシック" panose="020B0400000000000000" pitchFamily="50" charset="-128"/>
                          <a:ea typeface="+mn-ea"/>
                        </a:rPr>
                        <a:t>食生活の</a:t>
                      </a:r>
                      <a:endParaRPr kumimoji="1" lang="en-US" altLang="ja-JP" sz="1050" b="1" dirty="0">
                        <a:latin typeface="游ゴシック" panose="020B0400000000000000" pitchFamily="50" charset="-128"/>
                        <a:ea typeface="+mn-ea"/>
                      </a:endParaRPr>
                    </a:p>
                    <a:p>
                      <a:r>
                        <a:rPr kumimoji="1" lang="ja-JP" altLang="en-US" sz="1050" b="1" dirty="0">
                          <a:latin typeface="游ゴシック" panose="020B0400000000000000" pitchFamily="50" charset="-128"/>
                          <a:ea typeface="+mn-ea"/>
                        </a:rPr>
                        <a:t>実践の</a:t>
                      </a:r>
                      <a:endParaRPr kumimoji="1" lang="en-US" altLang="ja-JP" sz="1050" b="1" dirty="0">
                        <a:latin typeface="游ゴシック" panose="020B0400000000000000" pitchFamily="50" charset="-128"/>
                        <a:ea typeface="+mn-ea"/>
                      </a:endParaRPr>
                    </a:p>
                    <a:p>
                      <a:r>
                        <a:rPr kumimoji="1" lang="ja-JP" altLang="en-US" sz="1050" b="1" dirty="0">
                          <a:latin typeface="游ゴシック" panose="020B0400000000000000" pitchFamily="50" charset="-128"/>
                          <a:ea typeface="+mn-ea"/>
                        </a:rPr>
                        <a:t>促進</a:t>
                      </a:r>
                    </a:p>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12</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a:lnSpc>
                          <a:spcPct val="100000"/>
                        </a:lnSpc>
                      </a:pPr>
                      <a:r>
                        <a:rPr kumimoji="1" lang="en-US" altLang="ja-JP" sz="1050" b="0" dirty="0">
                          <a:solidFill>
                            <a:schemeClr val="tx1"/>
                          </a:solidFill>
                          <a:latin typeface="游ゴシック" panose="020B0400000000000000" pitchFamily="50" charset="-128"/>
                          <a:ea typeface="游ゴシック" panose="020B0400000000000000" pitchFamily="50" charset="-128"/>
                        </a:rPr>
                        <a:t>V.O.S.</a:t>
                      </a:r>
                      <a:r>
                        <a:rPr kumimoji="1" lang="ja-JP" altLang="en-US" sz="1050" b="0" dirty="0">
                          <a:solidFill>
                            <a:schemeClr val="tx1"/>
                          </a:solidFill>
                          <a:latin typeface="游ゴシック" panose="020B0400000000000000" pitchFamily="50" charset="-128"/>
                          <a:ea typeface="游ゴシック" panose="020B0400000000000000" pitchFamily="50" charset="-128"/>
                        </a:rPr>
                        <a:t>メニューロゴマーク使用承認件数</a:t>
                      </a:r>
                    </a:p>
                  </a:txBody>
                  <a:tcPr marL="62865" marR="62865" marT="0" marB="0" anchor="ctr"/>
                </a:tc>
                <a:tc hMerge="1">
                  <a:txBody>
                    <a:bodyPr/>
                    <a:lstStyle/>
                    <a:p>
                      <a:pPr algn="l">
                        <a:lnSpc>
                          <a:spcPct val="100000"/>
                        </a:lnSpc>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791</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件（</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1,065</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件（</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R7.2</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a:lnSpc>
                          <a:spcPct val="100000"/>
                        </a:lnSpc>
                        <a:spcAft>
                          <a:spcPts val="0"/>
                        </a:spcAft>
                      </a:pPr>
                      <a:r>
                        <a:rPr lang="en-US" altLang="ja-JP" sz="105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2,000</a:t>
                      </a:r>
                      <a:r>
                        <a:rPr lang="ja-JP" altLang="en-US" sz="105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en-US" altLang="ja-JP" sz="105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tc>
                <a:tc rowSpan="3">
                  <a:txBody>
                    <a:bodyPr/>
                    <a:lstStyle/>
                    <a:p>
                      <a:pPr algn="ctr">
                        <a:lnSpc>
                          <a:spcPts val="1400"/>
                        </a:lnSpc>
                        <a:spcAft>
                          <a:spcPts val="0"/>
                        </a:spcAft>
                      </a:pP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109-118</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3928906195"/>
                  </a:ext>
                </a:extLst>
              </a:tr>
              <a:tr h="510592">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13</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rowSpan="2">
                  <a:txBody>
                    <a:bodyPr/>
                    <a:lstStyle/>
                    <a:p>
                      <a:pPr>
                        <a:lnSpc>
                          <a:spcPct val="100000"/>
                        </a:lnSpc>
                      </a:pPr>
                      <a:r>
                        <a:rPr kumimoji="1" lang="ja-JP" altLang="en-US" sz="1050" b="0" dirty="0">
                          <a:solidFill>
                            <a:schemeClr val="tx1"/>
                          </a:solidFill>
                          <a:latin typeface="游ゴシック" panose="020B0400000000000000" pitchFamily="50" charset="-128"/>
                          <a:ea typeface="游ゴシック" panose="020B0400000000000000" pitchFamily="50" charset="-128"/>
                        </a:rPr>
                        <a:t>誰かと一緒に食べる</a:t>
                      </a:r>
                      <a:endParaRPr kumimoji="1" lang="en-US" altLang="ja-JP" sz="1050" b="0"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50" b="0" dirty="0">
                          <a:solidFill>
                            <a:schemeClr val="tx1"/>
                          </a:solidFill>
                          <a:latin typeface="游ゴシック" panose="020B0400000000000000" pitchFamily="50" charset="-128"/>
                          <a:ea typeface="游ゴシック" panose="020B0400000000000000" pitchFamily="50" charset="-128"/>
                        </a:rPr>
                        <a:t>「共食」の増加</a:t>
                      </a:r>
                    </a:p>
                  </a:txBody>
                  <a:tcPr marL="62865" marR="62865" marT="0" marB="0" anchor="ctr"/>
                </a:tc>
                <a:tc>
                  <a:txBody>
                    <a:bodyPr/>
                    <a:lstStyle/>
                    <a:p>
                      <a:pPr algn="l">
                        <a:lnSpc>
                          <a:spcPct val="100000"/>
                        </a:lnSpc>
                      </a:pPr>
                      <a:r>
                        <a:rPr kumimoji="1" lang="ja-JP" altLang="en-US" sz="1050" b="0" dirty="0">
                          <a:solidFill>
                            <a:schemeClr val="tx1"/>
                          </a:solidFill>
                          <a:latin typeface="游ゴシック" panose="020B0400000000000000" pitchFamily="50" charset="-128"/>
                          <a:ea typeface="游ゴシック" panose="020B0400000000000000" pitchFamily="50" charset="-128"/>
                        </a:rPr>
                        <a:t>朝食又は夕食等を家族と一緒に食べる「共食」の回数</a:t>
                      </a:r>
                    </a:p>
                  </a:txBody>
                  <a:tcPr marL="62865" marR="62865" marT="0" marB="0" anchor="ctr"/>
                </a:tc>
                <a:tc>
                  <a:txBody>
                    <a:bodyPr/>
                    <a:lstStyle/>
                    <a:p>
                      <a:pPr algn="ctr" fontAlgn="ctr">
                        <a:lnSpc>
                          <a:spcPct val="100000"/>
                        </a:lnSpc>
                      </a:pP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9.6</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回（</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年度</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大阪府健康づくり</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実態調査にて算出</a:t>
                      </a: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fontAlgn="ctr">
                        <a:lnSpc>
                          <a:spcPct val="100000"/>
                        </a:lnSpc>
                      </a:pP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11</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回以上</a:t>
                      </a:r>
                    </a:p>
                  </a:txBody>
                  <a:tcPr marL="9525" marR="9525" marT="9525"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4054921758"/>
                  </a:ext>
                </a:extLst>
              </a:tr>
              <a:tr h="726371">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14</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tc>
                <a:tc>
                  <a:txBody>
                    <a:bodyPr/>
                    <a:lstStyle/>
                    <a:p>
                      <a:pPr algn="l">
                        <a:lnSpc>
                          <a:spcPct val="100000"/>
                        </a:lnSpc>
                        <a:spcAft>
                          <a:spcPts val="0"/>
                        </a:spcAft>
                      </a:pPr>
                      <a:r>
                        <a:rPr lang="ja-JP" altLang="en-US" sz="105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地域や職場等の所属コミュニティで共食する割合</a:t>
                      </a:r>
                      <a:endParaRPr lang="ja-JP" sz="1050" b="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29.6%</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年度</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大阪府健康づくり</a:t>
                      </a:r>
                      <a:endParaRPr lang="en-US" altLang="ja-JP" sz="1050" b="0"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l" fontAlgn="auto">
                        <a:lnSpc>
                          <a:spcPct val="100000"/>
                        </a:lnSpc>
                        <a:spcAft>
                          <a:spcPts val="0"/>
                        </a:spcAft>
                      </a:pPr>
                      <a:r>
                        <a:rPr lang="ja-JP" altLang="en-US" sz="1050" b="0" u="none" dirty="0">
                          <a:solidFill>
                            <a:schemeClr val="tx1"/>
                          </a:solidFill>
                          <a:effectLst/>
                          <a:latin typeface="游ゴシック" panose="020B0400000000000000" pitchFamily="50" charset="-128"/>
                          <a:ea typeface="游ゴシック" panose="020B0400000000000000" pitchFamily="50" charset="-128"/>
                          <a:cs typeface="HG丸ｺﾞｼｯｸM-PRO"/>
                        </a:rPr>
                        <a:t>実態調査にて算出</a:t>
                      </a: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40%</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以上</a:t>
                      </a:r>
                    </a:p>
                  </a:txBody>
                  <a:tcPr marL="9525" marR="9525" marT="9525"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91634272"/>
                  </a:ext>
                </a:extLst>
              </a:tr>
              <a:tr h="742522">
                <a:tc rowSpan="2">
                  <a:txBody>
                    <a:bodyPr/>
                    <a:lstStyle/>
                    <a:p>
                      <a:r>
                        <a:rPr kumimoji="1" lang="ja-JP" altLang="en-US" sz="1050" b="1" dirty="0">
                          <a:latin typeface="游ゴシック" panose="020B0400000000000000" pitchFamily="50" charset="-128"/>
                          <a:ea typeface="游ゴシック" panose="020B0400000000000000" pitchFamily="50" charset="-128"/>
                        </a:rPr>
                        <a:t>食の安全</a:t>
                      </a:r>
                      <a:endParaRPr kumimoji="1"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安心の</a:t>
                      </a:r>
                      <a:endParaRPr kumimoji="1" lang="en-US" altLang="ja-JP" sz="1050" b="1" dirty="0">
                        <a:latin typeface="游ゴシック" panose="020B0400000000000000" pitchFamily="50" charset="-128"/>
                        <a:ea typeface="游ゴシック" panose="020B0400000000000000" pitchFamily="50" charset="-128"/>
                      </a:endParaRPr>
                    </a:p>
                    <a:p>
                      <a:r>
                        <a:rPr kumimoji="1" lang="ja-JP" altLang="en-US" sz="1050" b="1" dirty="0">
                          <a:latin typeface="游ゴシック" panose="020B0400000000000000" pitchFamily="50" charset="-128"/>
                          <a:ea typeface="游ゴシック" panose="020B0400000000000000" pitchFamily="50" charset="-128"/>
                        </a:rPr>
                        <a:t>取組み</a:t>
                      </a: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15</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fontAlgn="auto">
                        <a:lnSpc>
                          <a:spcPct val="100000"/>
                        </a:lnSpc>
                        <a:spcAft>
                          <a:spcPts val="0"/>
                        </a:spcAft>
                      </a:pP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大阪府の食の安全安心メールマガジンの登録者</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hMerge="1">
                  <a:txBody>
                    <a:bodyPr/>
                    <a:lstStyle/>
                    <a:p>
                      <a:pPr algn="ctr" fontAlgn="auto">
                        <a:lnSpc>
                          <a:spcPts val="1680"/>
                        </a:lnSpc>
                        <a:spcAft>
                          <a:spcPts val="0"/>
                        </a:spcAft>
                      </a:pP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effectLst/>
                          <a:latin typeface="游ゴシック" panose="020B0400000000000000" pitchFamily="50" charset="-128"/>
                          <a:ea typeface="游ゴシック" panose="020B0400000000000000" pitchFamily="50" charset="-128"/>
                        </a:rPr>
                        <a:t>9,012 </a:t>
                      </a:r>
                      <a:r>
                        <a:rPr lang="ja-JP" altLang="en-US" sz="1050" b="0" dirty="0">
                          <a:effectLst/>
                          <a:latin typeface="游ゴシック" panose="020B0400000000000000" pitchFamily="50" charset="-128"/>
                          <a:ea typeface="游ゴシック" panose="020B0400000000000000" pitchFamily="50" charset="-128"/>
                        </a:rPr>
                        <a:t>人</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9,893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ja-JP" altLang="en-US" sz="1050" b="0" i="0" u="none" strike="noStrike" dirty="0">
                          <a:solidFill>
                            <a:schemeClr val="tx1"/>
                          </a:solidFill>
                          <a:effectLst/>
                          <a:latin typeface="游ゴシック" panose="020B0400000000000000" pitchFamily="50" charset="-128"/>
                          <a:ea typeface="+mn-ea"/>
                        </a:rPr>
                        <a:t>［〇］</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8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R6.12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末）</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15,000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rowSpan="2">
                  <a:txBody>
                    <a:bodyPr/>
                    <a:lstStyle/>
                    <a:p>
                      <a:pPr algn="ctr"/>
                      <a:r>
                        <a:rPr kumimoji="1" lang="en-US" altLang="ja-JP" sz="1050" dirty="0">
                          <a:solidFill>
                            <a:schemeClr val="tx1"/>
                          </a:solidFill>
                          <a:latin typeface="游ゴシック" panose="020B0400000000000000" pitchFamily="50" charset="-128"/>
                          <a:ea typeface="游ゴシック" panose="020B0400000000000000" pitchFamily="50" charset="-128"/>
                        </a:rPr>
                        <a:t>119-122</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447499231"/>
                  </a:ext>
                </a:extLst>
              </a:tr>
              <a:tr h="763504">
                <a:tc vMerge="1">
                  <a:txBody>
                    <a:bodyPr/>
                    <a:lstStyle/>
                    <a:p>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16</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fontAlgn="auto">
                        <a:lnSpc>
                          <a:spcPct val="100000"/>
                        </a:lnSpc>
                        <a:spcAft>
                          <a:spcPts val="0"/>
                        </a:spcAft>
                      </a:pP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大阪府の食の安全安心関連ホームページのアクセス数</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hMerge="1">
                  <a:txBody>
                    <a:bodyPr/>
                    <a:lstStyle/>
                    <a:p>
                      <a:pPr algn="ctr" fontAlgn="auto">
                        <a:lnSpc>
                          <a:spcPts val="1680"/>
                        </a:lnSpc>
                        <a:spcAft>
                          <a:spcPts val="0"/>
                        </a:spcAft>
                      </a:pP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rPr>
                        <a:t>110 </a:t>
                      </a: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万 </a:t>
                      </a:r>
                      <a:r>
                        <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rPr>
                        <a:t>PV</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万</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PV</a:t>
                      </a:r>
                      <a:r>
                        <a:rPr lang="ja-JP" altLang="en-US" sz="1050" b="0" i="0" u="none" strike="noStrike" dirty="0">
                          <a:solidFill>
                            <a:schemeClr val="tx1"/>
                          </a:solidFill>
                          <a:effectLst/>
                          <a:latin typeface="游ゴシック" panose="020B0400000000000000" pitchFamily="50" charset="-128"/>
                          <a:ea typeface="+mn-ea"/>
                        </a:rPr>
                        <a:t>［〇］</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8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8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万</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PV</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vMerge="1">
                  <a:txBody>
                    <a:bodyPr/>
                    <a:lstStyle/>
                    <a:p>
                      <a:pPr algn="ctr"/>
                      <a:endParaRPr kumimoji="1" lang="ja-JP" altLang="en-US" sz="1050" dirty="0">
                        <a:solidFill>
                          <a:srgbClr val="FF0000"/>
                        </a:solidFill>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004536143"/>
                  </a:ext>
                </a:extLst>
              </a:tr>
              <a:tr h="929918">
                <a:tc>
                  <a:txBody>
                    <a:bodyPr/>
                    <a:lstStyle/>
                    <a:p>
                      <a:r>
                        <a:rPr kumimoji="1" lang="ja-JP" altLang="en-US" sz="1050" b="1" dirty="0">
                          <a:latin typeface="游ゴシック" panose="020B0400000000000000" pitchFamily="50" charset="-128"/>
                          <a:ea typeface="游ゴシック" panose="020B0400000000000000" pitchFamily="50" charset="-128"/>
                        </a:rPr>
                        <a:t>生産から消費までを通した食育の推進　</a:t>
                      </a: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17</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fontAlgn="auto">
                        <a:lnSpc>
                          <a:spcPct val="100000"/>
                        </a:lnSpc>
                        <a:spcAft>
                          <a:spcPts val="0"/>
                        </a:spcAft>
                      </a:pP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郷土料理等の地域や家庭で受け継がれてきた料理や味、箸づかい等の食べ方・作法を継承し、伝えている府民の割合</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hMerge="1">
                  <a:txBody>
                    <a:bodyPr/>
                    <a:lstStyle/>
                    <a:p>
                      <a:pPr algn="ctr" fontAlgn="auto">
                        <a:lnSpc>
                          <a:spcPct val="100000"/>
                        </a:lnSpc>
                        <a:spcAft>
                          <a:spcPts val="0"/>
                        </a:spcAft>
                      </a:pPr>
                      <a:endPar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ct val="100000"/>
                        </a:lnSpc>
                        <a:spcAft>
                          <a:spcPts val="0"/>
                        </a:spcAft>
                      </a:pPr>
                      <a:r>
                        <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rPr>
                        <a:t>28.6%</a:t>
                      </a: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rPr>
                        <a:t>R4)</a:t>
                      </a:r>
                    </a:p>
                  </a:txBody>
                  <a:tcPr marL="62865" marR="6286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令和</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7</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年度</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大阪府健康づくり</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実態調査にて算出</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algn="ctr" fontAlgn="auto">
                        <a:lnSpc>
                          <a:spcPct val="100000"/>
                        </a:lnSpc>
                        <a:spcAft>
                          <a:spcPts val="0"/>
                        </a:spcAft>
                      </a:pPr>
                      <a:r>
                        <a:rPr lang="en-US" altLang="ja-JP" sz="1050" b="0" dirty="0">
                          <a:solidFill>
                            <a:srgbClr val="000000"/>
                          </a:solidFill>
                          <a:effectLst/>
                          <a:latin typeface="游ゴシック" panose="020B0400000000000000" pitchFamily="50" charset="-128"/>
                          <a:ea typeface="游ゴシック" panose="020B0400000000000000" pitchFamily="50" charset="-128"/>
                          <a:cs typeface="HG丸ｺﾞｼｯｸM-PRO"/>
                        </a:rPr>
                        <a:t>30%</a:t>
                      </a:r>
                      <a:r>
                        <a:rPr lang="ja-JP" altLang="en-US" sz="1050" b="0" dirty="0">
                          <a:solidFill>
                            <a:srgbClr val="000000"/>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a:lnSpc>
                          <a:spcPts val="1400"/>
                        </a:lnSpc>
                        <a:spcAft>
                          <a:spcPts val="0"/>
                        </a:spcAft>
                      </a:pP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123-126</a:t>
                      </a:r>
                      <a:endParaRPr 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2816525518"/>
                  </a:ext>
                </a:extLst>
              </a:tr>
              <a:tr h="651650">
                <a:tc rowSpan="2">
                  <a:txBody>
                    <a:bodyPr/>
                    <a:lstStyle/>
                    <a:p>
                      <a:r>
                        <a:rPr kumimoji="1" lang="ja-JP" altLang="en-US" sz="1050" b="1" dirty="0">
                          <a:latin typeface="游ゴシック" panose="020B0400000000000000" pitchFamily="50" charset="-128"/>
                          <a:ea typeface="+mn-ea"/>
                        </a:rPr>
                        <a:t>多様な主体による食育推進運動の展開　</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18</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fontAlgn="auto">
                        <a:lnSpc>
                          <a:spcPct val="1000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食育に関心を持っている府民の割合</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hMerge="1">
                  <a:txBody>
                    <a:bodyPr/>
                    <a:lstStyle/>
                    <a:p>
                      <a:pPr algn="ctr" fontAlgn="ctr">
                        <a:lnSpc>
                          <a:spcPct val="100000"/>
                        </a:lnSpc>
                      </a:pP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71.0%</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R4)</a:t>
                      </a: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令和</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7</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年度</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大阪府健康づくり</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HG丸ｺﾞｼｯｸM-PRO"/>
                        </a:rPr>
                        <a:t>実態調査にて算出</a:t>
                      </a: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75</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％以上　</a:t>
                      </a:r>
                    </a:p>
                  </a:txBody>
                  <a:tcPr marL="9525" marR="9525" marT="9525" marB="0" anchor="ctr"/>
                </a:tc>
                <a:tc rowSpan="2">
                  <a:txBody>
                    <a:bodyPr/>
                    <a:lstStyle/>
                    <a:p>
                      <a:pPr algn="ctr">
                        <a:lnSpc>
                          <a:spcPts val="1400"/>
                        </a:lnSpc>
                        <a:spcAft>
                          <a:spcPts val="0"/>
                        </a:spcAft>
                      </a:pP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129-132</a:t>
                      </a:r>
                    </a:p>
                  </a:txBody>
                  <a:tcPr marL="36000" marR="36000" marT="36000" marB="36000" anchor="ctr"/>
                </a:tc>
                <a:extLst>
                  <a:ext uri="{0D108BD9-81ED-4DB2-BD59-A6C34878D82A}">
                    <a16:rowId xmlns:a16="http://schemas.microsoft.com/office/drawing/2014/main" val="1984220673"/>
                  </a:ext>
                </a:extLst>
              </a:tr>
              <a:tr h="294830">
                <a:tc vMerge="1">
                  <a:txBody>
                    <a:bodyPr/>
                    <a:lstStyle/>
                    <a:p>
                      <a:endParaRPr kumimoji="1" lang="ja-JP" altLang="en-US" sz="1050" b="1" dirty="0">
                        <a:latin typeface="ＭＳ Ｐゴシック" panose="020B0600070205080204" pitchFamily="50" charset="-128"/>
                        <a:ea typeface="ＭＳ Ｐゴシック" panose="020B0600070205080204" pitchFamily="50" charset="-128"/>
                      </a:endParaRPr>
                    </a:p>
                  </a:txBody>
                  <a:tcPr marL="36000" marR="36000" marT="36000" marB="36000" anchor="ctr"/>
                </a:tc>
                <a:tc>
                  <a:txBody>
                    <a:bodyPr/>
                    <a:lstStyle/>
                    <a:p>
                      <a:pPr algn="ctr"/>
                      <a:r>
                        <a:rPr kumimoji="1" lang="en-US" altLang="ja-JP" sz="1050" dirty="0">
                          <a:latin typeface="游ゴシック" panose="020B0400000000000000" pitchFamily="50" charset="-128"/>
                          <a:ea typeface="游ゴシック" panose="020B0400000000000000" pitchFamily="50" charset="-128"/>
                        </a:rPr>
                        <a:t>19</a:t>
                      </a:r>
                      <a:endParaRPr kumimoji="1" lang="ja-JP" altLang="en-US" sz="1050" dirty="0">
                        <a:latin typeface="游ゴシック" panose="020B0400000000000000" pitchFamily="50" charset="-128"/>
                        <a:ea typeface="游ゴシック" panose="020B0400000000000000" pitchFamily="50" charset="-128"/>
                      </a:endParaRPr>
                    </a:p>
                  </a:txBody>
                  <a:tcPr marL="36000" marR="36000" marT="36000" marB="36000" anchor="ctr"/>
                </a:tc>
                <a:tc gridSpan="2">
                  <a:txBody>
                    <a:bodyPr/>
                    <a:lstStyle/>
                    <a:p>
                      <a:pPr algn="l" fontAlgn="auto">
                        <a:lnSpc>
                          <a:spcPct val="1000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食育推進に携わるボランティア</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hMerge="1">
                  <a:txBody>
                    <a:bodyPr/>
                    <a:lstStyle/>
                    <a:p>
                      <a:pPr algn="ctr" fontAlgn="ctr">
                        <a:lnSpc>
                          <a:spcPct val="100000"/>
                        </a:lnSpc>
                      </a:pPr>
                      <a:endPar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4,753</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人（</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R3</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algn="ctr" fontAlgn="ctr">
                        <a:lnSpc>
                          <a:spcPct val="100000"/>
                        </a:lnSpc>
                      </a:pP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4,656</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人（</a:t>
                      </a:r>
                      <a:r>
                        <a:rPr lang="en-US" altLang="ja-JP" sz="1050" b="0"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algn="ctr" fontAlgn="ctr">
                        <a:lnSpc>
                          <a:spcPct val="100000"/>
                        </a:lnSpc>
                      </a:pP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増加</a:t>
                      </a:r>
                      <a:endParaRPr 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vMerge="1">
                  <a:txBody>
                    <a:bodyPr/>
                    <a:lstStyle/>
                    <a:p>
                      <a:pPr algn="ctr">
                        <a:lnSpc>
                          <a:spcPts val="1400"/>
                        </a:lnSpc>
                        <a:spcAft>
                          <a:spcPts val="0"/>
                        </a:spcAft>
                      </a:pPr>
                      <a:endParaRPr lang="ja-JP" sz="105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36000" marB="36000" anchor="ctr"/>
                </a:tc>
                <a:extLst>
                  <a:ext uri="{0D108BD9-81ED-4DB2-BD59-A6C34878D82A}">
                    <a16:rowId xmlns:a16="http://schemas.microsoft.com/office/drawing/2014/main" val="1312606989"/>
                  </a:ext>
                </a:extLst>
              </a:tr>
            </a:tbl>
          </a:graphicData>
        </a:graphic>
      </p:graphicFrame>
      <p:cxnSp>
        <p:nvCxnSpPr>
          <p:cNvPr id="6" name="直線コネクタ 5"/>
          <p:cNvCxnSpPr/>
          <p:nvPr/>
        </p:nvCxnSpPr>
        <p:spPr>
          <a:xfrm>
            <a:off x="187995" y="768856"/>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食育推進計画における目標の達成状況</a:t>
            </a: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087433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68856"/>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食育推進計画</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における施策の実施状況</a:t>
            </a:r>
          </a:p>
        </p:txBody>
      </p:sp>
      <p:sp>
        <p:nvSpPr>
          <p:cNvPr id="17" name="テキスト ボックス 16"/>
          <p:cNvSpPr txBox="1"/>
          <p:nvPr/>
        </p:nvSpPr>
        <p:spPr>
          <a:xfrm>
            <a:off x="703651" y="2650741"/>
            <a:ext cx="4824000" cy="2937260"/>
          </a:xfrm>
          <a:prstGeom prst="roundRect">
            <a:avLst>
              <a:gd name="adj" fmla="val 3084"/>
            </a:avLst>
          </a:prstGeom>
          <a:solidFill>
            <a:schemeClr val="accent5">
              <a:lumMod val="20000"/>
              <a:lumOff val="80000"/>
            </a:schemeClr>
          </a:solidFill>
          <a:ln w="12700">
            <a:noFill/>
          </a:ln>
        </p:spPr>
        <p:txBody>
          <a:bodyPr wrap="square" lIns="108000" tIns="72000" rIns="72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＜審議会開催状況＞</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kumimoji="0" lang="en-US" altLang="zh-TW"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0" lang="zh-TW"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　大阪府食育推進計画評価審議会</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日時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18</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議題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（１）第</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次大阪府食育推進計画 の進捗状況について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（２）「食生活」のアンケート調査結果について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（３）その他</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hlinkClick r:id="rId2"/>
              </a:rPr>
              <a:t>http://www.pref.osaka.lg.jp/kenkozukuri/syokuiku/syokuikusingikai.html</a:t>
            </a:r>
            <a:endPar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テキスト ボックス 17"/>
          <p:cNvSpPr txBox="1"/>
          <p:nvPr/>
        </p:nvSpPr>
        <p:spPr>
          <a:xfrm>
            <a:off x="323372" y="915414"/>
            <a:ext cx="9360000" cy="115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食育推進計画の審議会である大阪府食育推進計画評価審議会において、食育の推進に関する施策の実施状況（本年度の取組み及び今後の取組み予定等）をとりまとめた進捗管理票を審議・承認いただきました。</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本年度における「食育推進計画における施策の実施状況」の報告資料として、当該進捗管理票を掲載します。</a:t>
            </a:r>
          </a:p>
        </p:txBody>
      </p:sp>
      <p:graphicFrame>
        <p:nvGraphicFramePr>
          <p:cNvPr id="19" name="表 18"/>
          <p:cNvGraphicFramePr>
            <a:graphicFrameLocks noGrp="1"/>
          </p:cNvGraphicFramePr>
          <p:nvPr/>
        </p:nvGraphicFramePr>
        <p:xfrm>
          <a:off x="6034349" y="3031931"/>
          <a:ext cx="3168000" cy="2138880"/>
        </p:xfrm>
        <a:graphic>
          <a:graphicData uri="http://schemas.openxmlformats.org/drawingml/2006/table">
            <a:tbl>
              <a:tblPr firstRow="1" bandRow="1">
                <a:tableStyleId>{5940675A-B579-460E-94D1-54222C63F5DA}</a:tableStyleId>
              </a:tblPr>
              <a:tblGrid>
                <a:gridCol w="2376000">
                  <a:extLst>
                    <a:ext uri="{9D8B030D-6E8A-4147-A177-3AD203B41FA5}">
                      <a16:colId xmlns:a16="http://schemas.microsoft.com/office/drawing/2014/main" val="2555586693"/>
                    </a:ext>
                  </a:extLst>
                </a:gridCol>
                <a:gridCol w="792000">
                  <a:extLst>
                    <a:ext uri="{9D8B030D-6E8A-4147-A177-3AD203B41FA5}">
                      <a16:colId xmlns:a16="http://schemas.microsoft.com/office/drawing/2014/main" val="3536010129"/>
                    </a:ext>
                  </a:extLst>
                </a:gridCol>
              </a:tblGrid>
              <a:tr h="0">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職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氏　　名</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97500543"/>
                  </a:ext>
                </a:extLst>
              </a:tr>
              <a:tr h="0">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大阪府</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PTA</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協議会</a:t>
                      </a:r>
                      <a:endPar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新井　美賀</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666033"/>
                  </a:ext>
                </a:extLst>
              </a:tr>
              <a:tr h="0">
                <a:tc>
                  <a:txBody>
                    <a:bodyPr/>
                    <a:lstStyle/>
                    <a:p>
                      <a:pPr algn="l" fontAlgn="ct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近畿大学農学部名誉教授</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池上　甲一</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0">
                <a:tc>
                  <a:txBody>
                    <a:bodyPr/>
                    <a:lstStyle/>
                    <a:p>
                      <a:pPr algn="l" fontAlgn="ct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大阪府保育士会</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伊藤　裕子</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0">
                <a:tc>
                  <a:txBody>
                    <a:bodyPr/>
                    <a:lstStyle/>
                    <a:p>
                      <a:pPr algn="l" fontAlgn="ct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公益財団法人大阪府学校給食会</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常務理事</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上野　智</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378841"/>
                  </a:ext>
                </a:extLst>
              </a:tr>
              <a:tr h="0">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大阪府農業協同組合中央会</a:t>
                      </a:r>
                    </a:p>
                    <a:p>
                      <a:pPr algn="l" fontAlgn="ctr"/>
                      <a:r>
                        <a:rPr lang="ja-JP" altLang="en-US" sz="800" b="0" i="0" u="none" strike="noStrike" dirty="0">
                          <a:solidFill>
                            <a:srgbClr val="000000"/>
                          </a:solidFill>
                          <a:effectLst/>
                          <a:latin typeface="游ゴシック" panose="020B0400000000000000" pitchFamily="50" charset="-128"/>
                          <a:ea typeface="+mn-ea"/>
                        </a:rPr>
                        <a:t>大阪農業振興サポートセンター　センター長</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内原　健太郎</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777368"/>
                  </a:ext>
                </a:extLst>
              </a:tr>
              <a:tr h="0">
                <a:tc>
                  <a:txBody>
                    <a:bodyPr/>
                    <a:lstStyle/>
                    <a:p>
                      <a:pPr algn="l" fontAlgn="ct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京都女子大学発達教育学部教育学科</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教授</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大川　尚子</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r h="0">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なにわの消費者団体連絡会幹事</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黒澤　淳子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023781"/>
                  </a:ext>
                </a:extLst>
              </a:tr>
              <a:tr h="0">
                <a:tc>
                  <a:txBody>
                    <a:bodyPr/>
                    <a:lstStyle/>
                    <a:p>
                      <a:pPr algn="l" fontAlgn="ct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地方独立行政法人大阪健康安全基盤研究所</a:t>
                      </a:r>
                    </a:p>
                    <a:p>
                      <a:pPr algn="l" fontAlgn="ct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公衆衛生部疫学解析研究課</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担当課長</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清水　悠路</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919540"/>
                  </a:ext>
                </a:extLst>
              </a:tr>
              <a:tr h="0">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公益社団法人大阪府栄養士会会長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藤原　政嘉</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85332"/>
                  </a:ext>
                </a:extLst>
              </a:tr>
              <a:tr h="0">
                <a:tc>
                  <a:txBody>
                    <a:bodyPr/>
                    <a:lstStyle/>
                    <a:p>
                      <a:pPr algn="l" fontAlgn="ct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大阪府食生活改善連絡協議会</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rPr>
                        <a:t>会長</a:t>
                      </a: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森　知子</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814287"/>
                  </a:ext>
                </a:extLst>
              </a:tr>
              <a:tr h="0">
                <a:tc>
                  <a:txBody>
                    <a:bodyPr/>
                    <a:lstStyle/>
                    <a:p>
                      <a:pPr algn="l" fontAlgn="ct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大阪公立大学生活科学部食栄養学</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zh-CN" altLang="en-US" sz="800" b="0" i="0" u="none" strike="noStrike" dirty="0">
                          <a:solidFill>
                            <a:srgbClr val="000000"/>
                          </a:solidFill>
                          <a:effectLst/>
                          <a:latin typeface="游ゴシック" panose="020B0400000000000000" pitchFamily="50" charset="-128"/>
                          <a:ea typeface="游ゴシック" panose="020B0400000000000000" pitchFamily="50" charset="-128"/>
                        </a:rPr>
                        <a:t>教授</a:t>
                      </a:r>
                      <a:endParaRPr lang="zh-TW"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mn-ea"/>
                        </a:rPr>
                        <a:t>由田　克士</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9100497"/>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2" name="テキスト ボックス 11"/>
          <p:cNvSpPr txBox="1"/>
          <p:nvPr/>
        </p:nvSpPr>
        <p:spPr>
          <a:xfrm>
            <a:off x="7342948" y="2779515"/>
            <a:ext cx="1944000" cy="216000"/>
          </a:xfrm>
          <a:prstGeom prst="roundRect">
            <a:avLst>
              <a:gd name="adj" fmla="val 0"/>
            </a:avLst>
          </a:prstGeom>
          <a:noFill/>
          <a:ln w="12700">
            <a:noFill/>
          </a:ln>
        </p:spPr>
        <p:txBody>
          <a:bodyPr wrap="square" lIns="36000" tIns="36000" rIns="36000" bIns="3600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令和６年６月現在（敬称略、五十音順）</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5" name="テキスト ボックス 14"/>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2011890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食育推進計画</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における施策の実施状況</a:t>
            </a:r>
          </a:p>
        </p:txBody>
      </p:sp>
      <p:sp>
        <p:nvSpPr>
          <p:cNvPr id="17" name="テキスト ボックス 16"/>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（趣旨）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第一条　この条例は、法律若しくはこれに基づく政令又は他の条例に定めるもののほか、府が設置する執行機関の附属機関について、地方自治法</a:t>
            </a:r>
            <a:r>
              <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昭和二十二年法律第六十七号</a:t>
            </a:r>
            <a:r>
              <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第百三十八条の四第三項、第二百二条の三第一項及び第二百三条の二第五項の規定に基づき、その設置、担任する事務、委員その他の構成員</a:t>
            </a:r>
            <a:r>
              <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以下「委員等」という。</a:t>
            </a:r>
            <a:r>
              <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の報酬及び費用弁償並びにその支給方法その他附属機関に関し必要な事項を定めるものとする。</a:t>
            </a:r>
            <a:endPar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（設置）</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　執行機関の附属機関として、別表第一に掲げる附属機</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関を置く。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別表第一</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第二条関係</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　知事の附属機関</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附則</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平成二九年条例第八九号</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この条例は、公布の日から施行する。</a:t>
            </a:r>
          </a:p>
        </p:txBody>
      </p:sp>
      <p:graphicFrame>
        <p:nvGraphicFramePr>
          <p:cNvPr id="18" name="表 17"/>
          <p:cNvGraphicFramePr>
            <a:graphicFrameLocks noGrp="1"/>
          </p:cNvGraphicFramePr>
          <p:nvPr/>
        </p:nvGraphicFramePr>
        <p:xfrm>
          <a:off x="437893" y="3578601"/>
          <a:ext cx="2880000" cy="1620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名称</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担任する事務</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1080000">
                <a:tc>
                  <a:txBody>
                    <a:bodyPr/>
                    <a:lstStyle/>
                    <a:p>
                      <a:pPr algn="l"/>
                      <a:r>
                        <a:rPr kumimoji="1" lang="zh-TW" altLang="en-US" sz="800" dirty="0">
                          <a:latin typeface="游ゴシック" panose="020B0400000000000000" pitchFamily="50" charset="-128"/>
                          <a:ea typeface="游ゴシック" panose="020B0400000000000000" pitchFamily="50" charset="-128"/>
                        </a:rPr>
                        <a:t>大阪府食育推進計画評価審議会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a:latin typeface="游ゴシック" panose="020B0400000000000000" pitchFamily="50" charset="-128"/>
                          <a:ea typeface="游ゴシック" panose="020B0400000000000000" pitchFamily="50" charset="-128"/>
                        </a:rPr>
                        <a:t>食育基本法（平成十七年法律第六十三号）第十七条第一項に規定する計画の目標の達成状況及び進捗状況並びに大阪府健康づくり推進条例（平成三十年大阪府条例第八十八号）第四条第一項の目標（食育の推進に係るものに限る。）の達成状況の評価その他食育の推進に関する施策についての重要事項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9" name="直線コネクタ 18"/>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（趣旨）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　この規則は、大阪府附属機関条例（昭和二十七年</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大阪府条例第三十九号）第六条の規定に基づき、大阪府</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食育推進計画評価審議会（以下「審議会」という。）の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組織、委員及び専門委員（以下「委員等」という。）の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報酬及び費用弁償の額その他審議会に関し必要な事項を</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定めるものとする。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（組織）</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　審議会は、委員二十人以内で組織する。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委員は、次に掲げる者のうちから、知事が任命する。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一　学識経験のある者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二　食育関係団体の代表者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三　関係行政機関の職員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委員（関係行政機関の職員のうちから任命された委員</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を除く。）の任期は、二年とする。ただし、補欠の委員</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の任期は、前任者の残任期間とする。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（専門委員）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第三条　審議会に、専門の事項を調査審議させるため必要</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があるときは、専門委員若干人を置くことができる。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専門委員は、知事が任命する。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専門委員は、当該専門の事項に関する調査審議が終了</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したときは、解任されるものとする。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（会長）</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第四条　審議会に会長を置き、委員の互選によってこれを</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定める。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会長は、会務を総理する。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会長に事故があるときは、会長があらかじめ指名する</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委員が、その職務を代理する。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第五条　審議会の会議は、会長が招集し、会長がその議長</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となる。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審議会は、委員の過半数が出席しなければ会議を開く</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ことができない。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審議会の議事は、出席委員の過半数で決し、可否同数</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のときは、議長の決するところによる。</a:t>
            </a: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（部会）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第六条　審議会に、必要に応じて部会を置くことができる。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部会に属する委員等は、会長が指名する。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部会に部会長を置き、会長が指名する委員がこれに当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たる。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　部会長は、部会の会務を掌理し、部会における審議の</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状況及び結果を審議会に報告する。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５　前条の規定にかかわらず、審議会は、その定めるとこ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ろにより、部会の決議をもって審議会の決議とすること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ができる。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（報酬）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第七条　委員等の報酬の額は、日額八千三百円とする。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（費用弁償）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第八条　委員等の費用弁償の額は、職員の旅費に関する条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例（昭和四十年大阪府条例第三十七号）による指定職等</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の職務にある者以外の者の額相当額とする。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（庶務）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第九条　審議会の庶務は、健康医療部において行う。</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（委任）</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第十条　この規則に定めるもののほか、審議会の運営に関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し必要な事項は、会長が定める。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附則（平成二十八年規則第八十二号）</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大阪府食育推進計画評価審議会規則（大阪府規則第百九十一号）</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大阪府附属機関条例（昭和二十七年大阪府条例第三十九号）（抄）</a:t>
            </a: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4" name="図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6" name="テキスト ボックス 1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970873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A562808-32DD-3821-3FF0-6A11EC48EE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026" y="4945355"/>
            <a:ext cx="2188140" cy="715618"/>
          </a:xfrm>
          <a:prstGeom prst="rect">
            <a:avLst/>
          </a:prstGeom>
        </p:spPr>
      </p:pic>
      <p:pic>
        <p:nvPicPr>
          <p:cNvPr id="4" name="object 4">
            <a:extLst>
              <a:ext uri="{FF2B5EF4-FFF2-40B4-BE49-F238E27FC236}">
                <a16:creationId xmlns:a16="http://schemas.microsoft.com/office/drawing/2014/main" id="{AECDF0F5-5E0B-99B1-6162-3DFC2439A5C7}"/>
              </a:ext>
            </a:extLst>
          </p:cNvPr>
          <p:cNvPicPr>
            <a:picLocks noChangeAspect="1"/>
          </p:cNvPicPr>
          <p:nvPr/>
        </p:nvPicPr>
        <p:blipFill>
          <a:blip r:embed="rId3" cstate="print"/>
          <a:stretch>
            <a:fillRect/>
          </a:stretch>
        </p:blipFill>
        <p:spPr>
          <a:xfrm>
            <a:off x="4443365" y="4799386"/>
            <a:ext cx="1019270" cy="1007555"/>
          </a:xfrm>
          <a:prstGeom prst="rect">
            <a:avLst/>
          </a:prstGeom>
        </p:spPr>
      </p:pic>
      <p:pic>
        <p:nvPicPr>
          <p:cNvPr id="9" name="object 46">
            <a:extLst>
              <a:ext uri="{FF2B5EF4-FFF2-40B4-BE49-F238E27FC236}">
                <a16:creationId xmlns:a16="http://schemas.microsoft.com/office/drawing/2014/main" id="{32D91362-DC8C-2D6B-E0E6-5FC05D0E69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60163" y="4697704"/>
            <a:ext cx="1557623" cy="1091089"/>
          </a:xfrm>
          <a:prstGeom prst="rect">
            <a:avLst/>
          </a:prstGeom>
        </p:spPr>
      </p:pic>
      <p:sp>
        <p:nvSpPr>
          <p:cNvPr id="8" name="テキスト ボックス 7">
            <a:extLst>
              <a:ext uri="{FF2B5EF4-FFF2-40B4-BE49-F238E27FC236}">
                <a16:creationId xmlns:a16="http://schemas.microsoft.com/office/drawing/2014/main" id="{16E05432-E144-4B9A-8E74-A85D0585DDE7}"/>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0" name="図 9">
            <a:extLst>
              <a:ext uri="{FF2B5EF4-FFF2-40B4-BE49-F238E27FC236}">
                <a16:creationId xmlns:a16="http://schemas.microsoft.com/office/drawing/2014/main" id="{D90A98DC-8986-428C-AC90-085E58ECE8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1" name="正方形/長方形 10">
            <a:extLst>
              <a:ext uri="{FF2B5EF4-FFF2-40B4-BE49-F238E27FC236}">
                <a16:creationId xmlns:a16="http://schemas.microsoft.com/office/drawing/2014/main" id="{21CDCC69-C417-4CB3-992B-4723FA0B6DA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食育推進</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計画</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令和６年度　</a:t>
            </a:r>
            <a:r>
              <a:rPr kumimoji="1" lang="en-US" altLang="zh-TW"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PDCA</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進捗管理票</a:t>
            </a:r>
          </a:p>
        </p:txBody>
      </p:sp>
      <p:sp>
        <p:nvSpPr>
          <p:cNvPr id="3" name="スライド番号プレースホルダー 2">
            <a:extLst>
              <a:ext uri="{FF2B5EF4-FFF2-40B4-BE49-F238E27FC236}">
                <a16:creationId xmlns:a16="http://schemas.microsoft.com/office/drawing/2014/main" id="{E889F134-83B9-4D1C-88B3-30B481EDCD10}"/>
              </a:ext>
            </a:extLst>
          </p:cNvPr>
          <p:cNvSpPr>
            <a:spLocks noGrp="1"/>
          </p:cNvSpPr>
          <p:nvPr>
            <p:ph type="sldNum" sz="quarter" idx="12"/>
          </p:nvPr>
        </p:nvSpPr>
        <p:spPr/>
        <p:txBody>
          <a:bodyPr/>
          <a:lstStyle/>
          <a:p>
            <a:fld id="{4D1D0668-0C6C-4C7F-AAAF-C0078F4BF5F6}" type="slidenum">
              <a:rPr kumimoji="1" lang="ja-JP" altLang="en-US" smtClean="0"/>
              <a:t>104</a:t>
            </a:fld>
            <a:endParaRPr kumimoji="1" lang="ja-JP" altLang="en-US"/>
          </a:p>
        </p:txBody>
      </p:sp>
    </p:spTree>
    <p:extLst>
      <p:ext uri="{BB962C8B-B14F-4D97-AF65-F5344CB8AC3E}">
        <p14:creationId xmlns:p14="http://schemas.microsoft.com/office/powerpoint/2010/main" val="2232743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BAA0894D-CDD6-ABEA-AC5E-E686A52091DE}"/>
              </a:ext>
            </a:extLst>
          </p:cNvPr>
          <p:cNvSpPr txBox="1"/>
          <p:nvPr/>
        </p:nvSpPr>
        <p:spPr bwMode="hidden">
          <a:xfrm>
            <a:off x="7462825" y="6637955"/>
            <a:ext cx="1994427" cy="2308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下線部</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次計画からの主な変更箇所</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次大阪府食育推進計画の概要　</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1" name="グループ化 10">
            <a:extLst>
              <a:ext uri="{FF2B5EF4-FFF2-40B4-BE49-F238E27FC236}">
                <a16:creationId xmlns:a16="http://schemas.microsoft.com/office/drawing/2014/main" id="{9935FB2B-220B-723A-34D6-4CCB8178D880}"/>
              </a:ext>
            </a:extLst>
          </p:cNvPr>
          <p:cNvGrpSpPr/>
          <p:nvPr/>
        </p:nvGrpSpPr>
        <p:grpSpPr>
          <a:xfrm>
            <a:off x="61976" y="387826"/>
            <a:ext cx="3420000" cy="2547981"/>
            <a:chOff x="61976" y="387826"/>
            <a:chExt cx="3420000" cy="2547981"/>
          </a:xfrm>
        </p:grpSpPr>
        <p:sp>
          <p:nvSpPr>
            <p:cNvPr id="6" name="正方形/長方形 5">
              <a:extLst>
                <a:ext uri="{FF2B5EF4-FFF2-40B4-BE49-F238E27FC236}">
                  <a16:creationId xmlns:a16="http://schemas.microsoft.com/office/drawing/2014/main" id="{91297F9F-3427-C362-11BF-3064CF896DFE}"/>
                </a:ext>
              </a:extLst>
            </p:cNvPr>
            <p:cNvSpPr/>
            <p:nvPr/>
          </p:nvSpPr>
          <p:spPr>
            <a:xfrm>
              <a:off x="61976" y="387826"/>
              <a:ext cx="2160000" cy="2412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次計画の基本的事項</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13D4C8D4-4B83-1059-4C06-43ED30443023}"/>
                </a:ext>
              </a:extLst>
            </p:cNvPr>
            <p:cNvSpPr/>
            <p:nvPr/>
          </p:nvSpPr>
          <p:spPr>
            <a:xfrm>
              <a:off x="61976" y="631806"/>
              <a:ext cx="3420000" cy="2304001"/>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計画策定の趣旨</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府民が生涯を通じて健やかで心豊かに生活できる活力ある社会を実</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現するため、府民の食生活における課題を把握し、その解決を図るため</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の取組みを総合的かつ計画的に推進するために策定</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計画の位置づけ</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・食育基本法第</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条に基づく都道府県計画</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大阪府健康づくり推進条例（</a:t>
              </a:r>
              <a:r>
                <a:rPr kumimoji="0"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H30.10</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・府関連計画との整合</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医療計画、健康増進計画、歯科口腔保健計画（</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R6.3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教育振興基本計画（</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R5.3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）食の安全安心推進計画（</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R5.3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循環型社会推進計画（</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食品ロス削減推進計画（</a:t>
              </a:r>
              <a:r>
                <a:rPr kumimoji="0"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R3.3</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計画の期間</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）年度から令和</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2035</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か年</a:t>
              </a:r>
              <a:endParaRPr kumimoji="0"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中間評価を令和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）年度、最終評価を令和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年度に実施予定</a:t>
              </a:r>
              <a:endPar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9" name="グループ化 8">
            <a:extLst>
              <a:ext uri="{FF2B5EF4-FFF2-40B4-BE49-F238E27FC236}">
                <a16:creationId xmlns:a16="http://schemas.microsoft.com/office/drawing/2014/main" id="{29FB6777-452C-0B4D-06E8-5EEE95B88010}"/>
              </a:ext>
            </a:extLst>
          </p:cNvPr>
          <p:cNvGrpSpPr/>
          <p:nvPr/>
        </p:nvGrpSpPr>
        <p:grpSpPr>
          <a:xfrm>
            <a:off x="3542477" y="387826"/>
            <a:ext cx="3060000" cy="2547985"/>
            <a:chOff x="3542477" y="387826"/>
            <a:chExt cx="3060000" cy="2547985"/>
          </a:xfrm>
        </p:grpSpPr>
        <p:sp>
          <p:nvSpPr>
            <p:cNvPr id="12" name="正方形/長方形 11">
              <a:extLst>
                <a:ext uri="{FF2B5EF4-FFF2-40B4-BE49-F238E27FC236}">
                  <a16:creationId xmlns:a16="http://schemas.microsoft.com/office/drawing/2014/main" id="{A7A282EB-A014-130E-9777-D73BCC2337CA}"/>
                </a:ext>
              </a:extLst>
            </p:cNvPr>
            <p:cNvSpPr/>
            <p:nvPr/>
          </p:nvSpPr>
          <p:spPr>
            <a:xfrm>
              <a:off x="3542477" y="387826"/>
              <a:ext cx="2160000" cy="2412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次計画の評価</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D01B3E4B-F470-8771-2D89-4B974BE87E39}"/>
                </a:ext>
              </a:extLst>
            </p:cNvPr>
            <p:cNvSpPr/>
            <p:nvPr/>
          </p:nvSpPr>
          <p:spPr>
            <a:xfrm>
              <a:off x="3542477" y="631806"/>
              <a:ext cx="3060000" cy="2304005"/>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評価概要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計画期間内の数値で評価をした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項目</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よく噛んで食べることに気をつけている府民の割合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食育に関心を持っている府民の割合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地域や職場等の所属コミュニティで共食したい人の共食割合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食育推進に携わるボランティアの増加</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aphicFrame>
        <p:nvGraphicFramePr>
          <p:cNvPr id="17" name="表 17">
            <a:extLst>
              <a:ext uri="{FF2B5EF4-FFF2-40B4-BE49-F238E27FC236}">
                <a16:creationId xmlns:a16="http://schemas.microsoft.com/office/drawing/2014/main" id="{FF6C8088-CC83-33EA-EBAB-43F556ADAABD}"/>
              </a:ext>
            </a:extLst>
          </p:cNvPr>
          <p:cNvGraphicFramePr>
            <a:graphicFrameLocks noGrp="1"/>
          </p:cNvGraphicFramePr>
          <p:nvPr/>
        </p:nvGraphicFramePr>
        <p:xfrm>
          <a:off x="3668477" y="891744"/>
          <a:ext cx="2808000" cy="1099832"/>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2895959166"/>
                    </a:ext>
                  </a:extLst>
                </a:gridCol>
                <a:gridCol w="2052000">
                  <a:extLst>
                    <a:ext uri="{9D8B030D-6E8A-4147-A177-3AD203B41FA5}">
                      <a16:colId xmlns:a16="http://schemas.microsoft.com/office/drawing/2014/main" val="1672891153"/>
                    </a:ext>
                  </a:extLst>
                </a:gridCol>
                <a:gridCol w="432000">
                  <a:extLst>
                    <a:ext uri="{9D8B030D-6E8A-4147-A177-3AD203B41FA5}">
                      <a16:colId xmlns:a16="http://schemas.microsoft.com/office/drawing/2014/main" val="1415389539"/>
                    </a:ext>
                  </a:extLst>
                </a:gridCol>
              </a:tblGrid>
              <a:tr h="177809">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区分</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評価</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ts val="700"/>
                        </a:lnSpc>
                      </a:pPr>
                      <a:r>
                        <a:rPr kumimoji="1" lang="ja-JP" altLang="en-US" sz="800" dirty="0">
                          <a:latin typeface="Meiryo UI" panose="020B0604030504040204" pitchFamily="50" charset="-128"/>
                          <a:ea typeface="Meiryo UI" panose="020B0604030504040204" pitchFamily="50" charset="-128"/>
                        </a:rPr>
                        <a:t>項目数</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5962264"/>
                  </a:ext>
                </a:extLst>
              </a:tr>
              <a:tr h="204451">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Ａ</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a:effectLst/>
                          <a:latin typeface="Meiryo UI" panose="020B0604030504040204" pitchFamily="50" charset="-128"/>
                          <a:ea typeface="Meiryo UI" panose="020B0604030504040204" pitchFamily="50" charset="-128"/>
                        </a:rPr>
                        <a:t>目標値</a:t>
                      </a:r>
                      <a:r>
                        <a:rPr lang="ja-JP" sz="800" kern="100" dirty="0">
                          <a:effectLst/>
                          <a:latin typeface="Meiryo UI" panose="020B0604030504040204" pitchFamily="50" charset="-128"/>
                          <a:ea typeface="Meiryo UI" panose="020B0604030504040204" pitchFamily="50" charset="-128"/>
                        </a:rPr>
                        <a:t>に達した</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latin typeface="Meiryo UI" panose="020B0604030504040204" pitchFamily="50" charset="-128"/>
                          <a:ea typeface="Meiryo UI" panose="020B0604030504040204" pitchFamily="50" charset="-128"/>
                        </a:rPr>
                        <a:t>5</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727736"/>
                  </a:ext>
                </a:extLst>
              </a:tr>
              <a:tr h="265461">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Ｂ</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ベースライン値と比較して改善傾向にある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latin typeface="Meiryo UI" panose="020B0604030504040204" pitchFamily="50" charset="-128"/>
                          <a:ea typeface="Meiryo UI" panose="020B0604030504040204" pitchFamily="50" charset="-128"/>
                        </a:rPr>
                        <a:t>4</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3774261"/>
                  </a:ext>
                </a:extLst>
              </a:tr>
              <a:tr h="242035">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Ｃ</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ベースライン値と同程度で、明確な改善傾向も</a:t>
                      </a:r>
                      <a:endParaRPr lang="en-US" altLang="ja-JP" sz="800" kern="100" dirty="0">
                        <a:effectLst/>
                        <a:latin typeface="Meiryo UI" panose="020B0604030504040204" pitchFamily="50" charset="-128"/>
                        <a:ea typeface="Meiryo UI" panose="020B0604030504040204" pitchFamily="50" charset="-128"/>
                      </a:endParaRPr>
                    </a:p>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悪化傾向もみられない</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36827"/>
                  </a:ext>
                </a:extLst>
              </a:tr>
              <a:tr h="177809">
                <a:tc>
                  <a:txBody>
                    <a:bodyPr/>
                    <a:lstStyle/>
                    <a:p>
                      <a:pPr algn="ctr">
                        <a:lnSpc>
                          <a:spcPts val="700"/>
                        </a:lnSpc>
                        <a:spcAft>
                          <a:spcPts val="0"/>
                        </a:spcAft>
                      </a:pPr>
                      <a:r>
                        <a:rPr lang="ja-JP" sz="800" kern="100" dirty="0">
                          <a:effectLst/>
                          <a:latin typeface="Meiryo UI" panose="020B0604030504040204" pitchFamily="50" charset="-128"/>
                          <a:ea typeface="Meiryo UI" panose="020B0604030504040204" pitchFamily="50" charset="-128"/>
                        </a:rPr>
                        <a:t>Ｄ</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ts val="700"/>
                        </a:lnSpc>
                        <a:spcAft>
                          <a:spcPts val="0"/>
                        </a:spcAft>
                      </a:pPr>
                      <a:r>
                        <a:rPr lang="ja-JP" sz="800" kern="100" dirty="0">
                          <a:effectLst/>
                          <a:latin typeface="Meiryo UI" panose="020B0604030504040204" pitchFamily="50" charset="-128"/>
                          <a:ea typeface="Meiryo UI" panose="020B0604030504040204" pitchFamily="50" charset="-128"/>
                        </a:rPr>
                        <a:t>ベースライン値よりも悪化している</a:t>
                      </a:r>
                      <a:endParaRPr 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700"/>
                        </a:lnSpc>
                      </a:pP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153182"/>
                  </a:ext>
                </a:extLst>
              </a:tr>
            </a:tbl>
          </a:graphicData>
        </a:graphic>
      </p:graphicFrame>
      <p:grpSp>
        <p:nvGrpSpPr>
          <p:cNvPr id="16" name="グループ化 15">
            <a:extLst>
              <a:ext uri="{FF2B5EF4-FFF2-40B4-BE49-F238E27FC236}">
                <a16:creationId xmlns:a16="http://schemas.microsoft.com/office/drawing/2014/main" id="{25DBF252-2F35-9E05-4F15-B41264E00237}"/>
              </a:ext>
            </a:extLst>
          </p:cNvPr>
          <p:cNvGrpSpPr/>
          <p:nvPr/>
        </p:nvGrpSpPr>
        <p:grpSpPr>
          <a:xfrm>
            <a:off x="6662978" y="387826"/>
            <a:ext cx="3168000" cy="2547985"/>
            <a:chOff x="6662978" y="387826"/>
            <a:chExt cx="3168000" cy="2547985"/>
          </a:xfrm>
        </p:grpSpPr>
        <p:sp>
          <p:nvSpPr>
            <p:cNvPr id="23" name="正方形/長方形 22">
              <a:extLst>
                <a:ext uri="{FF2B5EF4-FFF2-40B4-BE49-F238E27FC236}">
                  <a16:creationId xmlns:a16="http://schemas.microsoft.com/office/drawing/2014/main" id="{E1E77280-9451-7E19-732F-C8BDD0487B8D}"/>
                </a:ext>
              </a:extLst>
            </p:cNvPr>
            <p:cNvSpPr/>
            <p:nvPr/>
          </p:nvSpPr>
          <p:spPr>
            <a:xfrm>
              <a:off x="6662978" y="631806"/>
              <a:ext cx="3168000" cy="2304005"/>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社会情勢の変化</a:t>
              </a:r>
              <a:endParaRPr kumimoji="0" lang="en-US" altLang="ja-JP"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食育を通じた持続可能な開発目標（</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）への貢献</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「新しい生活様式」とデジタル化の進展</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身体状況</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肥満・やせの状況、低栄養傾向者の状況</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食生活と歯と口の健康</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府民の食生活：栄養バランス、野菜、</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果物</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、食塩、朝食</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歯と口の健康：咀嚼への意識及び咀嚼良好者の状況</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食をとりまく環境：保育所・学校等、外食等、共食</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食の安全安心</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食の安全安心に関する情報発信</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食の生産・流通・消費</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大阪府の農業・漁業の状況</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農産物に対する理解を深める取組み状況</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大阪産</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もん</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に対する府民のニーズ</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食品ロスの発生状況、食文化の継承</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99BE03A0-CAD6-0258-F880-B232D4B7C1BF}"/>
                </a:ext>
              </a:extLst>
            </p:cNvPr>
            <p:cNvSpPr/>
            <p:nvPr/>
          </p:nvSpPr>
          <p:spPr>
            <a:xfrm>
              <a:off x="6662978" y="387826"/>
              <a:ext cx="2160000" cy="2412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9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府民の食育をめぐる現状と課題</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aphicFrame>
        <p:nvGraphicFramePr>
          <p:cNvPr id="30" name="表 30">
            <a:extLst>
              <a:ext uri="{FF2B5EF4-FFF2-40B4-BE49-F238E27FC236}">
                <a16:creationId xmlns:a16="http://schemas.microsoft.com/office/drawing/2014/main" id="{257D2231-94EB-84B6-E9D1-E4CB6DCD3F2A}"/>
              </a:ext>
            </a:extLst>
          </p:cNvPr>
          <p:cNvGraphicFramePr>
            <a:graphicFrameLocks noGrp="1"/>
          </p:cNvGraphicFramePr>
          <p:nvPr/>
        </p:nvGraphicFramePr>
        <p:xfrm>
          <a:off x="65185" y="3832289"/>
          <a:ext cx="9792000" cy="2747052"/>
        </p:xfrm>
        <a:graphic>
          <a:graphicData uri="http://schemas.openxmlformats.org/drawingml/2006/table">
            <a:tbl>
              <a:tblPr firstRow="1" bandRow="1">
                <a:tableStyleId>{5940675A-B579-460E-94D1-54222C63F5DA}</a:tableStyleId>
              </a:tblPr>
              <a:tblGrid>
                <a:gridCol w="2232000">
                  <a:extLst>
                    <a:ext uri="{9D8B030D-6E8A-4147-A177-3AD203B41FA5}">
                      <a16:colId xmlns:a16="http://schemas.microsoft.com/office/drawing/2014/main" val="3176633737"/>
                    </a:ext>
                  </a:extLst>
                </a:gridCol>
                <a:gridCol w="3636000">
                  <a:extLst>
                    <a:ext uri="{9D8B030D-6E8A-4147-A177-3AD203B41FA5}">
                      <a16:colId xmlns:a16="http://schemas.microsoft.com/office/drawing/2014/main" val="3214850168"/>
                    </a:ext>
                  </a:extLst>
                </a:gridCol>
                <a:gridCol w="2484000">
                  <a:extLst>
                    <a:ext uri="{9D8B030D-6E8A-4147-A177-3AD203B41FA5}">
                      <a16:colId xmlns:a16="http://schemas.microsoft.com/office/drawing/2014/main" val="1275653366"/>
                    </a:ext>
                  </a:extLst>
                </a:gridCol>
                <a:gridCol w="576000">
                  <a:extLst>
                    <a:ext uri="{9D8B030D-6E8A-4147-A177-3AD203B41FA5}">
                      <a16:colId xmlns:a16="http://schemas.microsoft.com/office/drawing/2014/main" val="2887274852"/>
                    </a:ext>
                  </a:extLst>
                </a:gridCol>
                <a:gridCol w="864000">
                  <a:extLst>
                    <a:ext uri="{9D8B030D-6E8A-4147-A177-3AD203B41FA5}">
                      <a16:colId xmlns:a16="http://schemas.microsoft.com/office/drawing/2014/main" val="1588302368"/>
                    </a:ext>
                  </a:extLst>
                </a:gridCol>
              </a:tblGrid>
              <a:tr h="230526">
                <a:tc gridSpan="5">
                  <a:txBody>
                    <a:bodyPr/>
                    <a:lstStyle/>
                    <a:p>
                      <a:pPr algn="l">
                        <a:lnSpc>
                          <a:spcPct val="100000"/>
                        </a:lnSpc>
                      </a:pPr>
                      <a:r>
                        <a:rPr kumimoji="1"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健康的な食生活の実践と食に関する理解の促進</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328615"/>
                  </a:ext>
                </a:extLst>
              </a:tr>
              <a:tr h="230526">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主な取組みの目標</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現状値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目標値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7817604"/>
                  </a:ext>
                </a:extLst>
              </a:tr>
              <a:tr h="230526">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▶健康的な食生活の実践の促進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nSpc>
                          <a:spcPct val="100000"/>
                        </a:lnSpc>
                      </a:pPr>
                      <a:r>
                        <a:rPr kumimoji="1" lang="ja-JP" altLang="en-US" sz="900" u="none" dirty="0">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家庭での健康的な食生活の実践を促す取組み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・多様な暮らしに対応した豊かな食体験につながる取組み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地域等での共食の推進</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子ども食堂への支援</a:t>
                      </a:r>
                      <a:r>
                        <a:rPr kumimoji="1" lang="en-US" altLang="ja-JP" sz="900" u="none" dirty="0">
                          <a:solidFill>
                            <a:schemeClr val="tx1"/>
                          </a:solidFill>
                          <a:latin typeface="Meiryo UI" panose="020B0604030504040204" pitchFamily="50" charset="-128"/>
                          <a:ea typeface="Meiryo UI" panose="020B0604030504040204" pitchFamily="50" charset="-128"/>
                        </a:rPr>
                        <a:t>/</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身近な地域で相談できる体制の推進</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社会の変化に即した新しい食育の推進</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自然に健康になれる食環境の整備</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デジタル化に対応する食育の推進</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・食品関連事業者等との連携による健康的な食生活の実践を促す取組み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外食や中食、給食施設における取組み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健康づくりに役立つ食品表示の活用を促す取組み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・ライフステージに応じた取組み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保育所・認定こども園・幼稚園における取組み</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小・中学校等における取組み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高等学校等における取組み</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大学や職場等における取組み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高齢者の低栄養予防のための取組み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　</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ライフコースアプローチを踏まえた取組み</a:t>
                      </a: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・歯と口の健康づくりの取組み</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900" u="none"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災害時に備えた食育の推進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・栄養バランスのとれた食生活を実践する府民の</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　割合の増加</a:t>
                      </a:r>
                    </a:p>
                    <a:p>
                      <a:pPr algn="l">
                        <a:lnSpc>
                          <a:spcPct val="100000"/>
                        </a:lnSpc>
                      </a:pPr>
                      <a:r>
                        <a:rPr kumimoji="1" lang="ja-JP" altLang="en-US" sz="900" dirty="0">
                          <a:latin typeface="Meiryo UI" panose="020B0604030504040204" pitchFamily="50" charset="-128"/>
                          <a:ea typeface="Meiryo UI" panose="020B0604030504040204" pitchFamily="50" charset="-128"/>
                        </a:rPr>
                        <a:t>・朝食を欠食する府民の割合の減少</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20-30</a:t>
                      </a:r>
                      <a:r>
                        <a:rPr kumimoji="1" lang="ja-JP" altLang="en-US" sz="800" dirty="0">
                          <a:latin typeface="Meiryo UI" panose="020B0604030504040204" pitchFamily="50" charset="-128"/>
                          <a:ea typeface="Meiryo UI" panose="020B0604030504040204" pitchFamily="50" charset="-128"/>
                        </a:rPr>
                        <a:t>歳代）</a:t>
                      </a:r>
                    </a:p>
                    <a:p>
                      <a:pPr algn="l">
                        <a:lnSpc>
                          <a:spcPct val="100000"/>
                        </a:lnSpc>
                      </a:pPr>
                      <a:r>
                        <a:rPr kumimoji="1" lang="ja-JP" altLang="en-US" sz="900" dirty="0">
                          <a:latin typeface="Meiryo UI" panose="020B0604030504040204" pitchFamily="50" charset="-128"/>
                          <a:ea typeface="Meiryo UI" panose="020B0604030504040204" pitchFamily="50" charset="-128"/>
                        </a:rPr>
                        <a:t>・野菜摂取量の増加</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歳以上）</a:t>
                      </a:r>
                      <a:endParaRPr kumimoji="1" lang="en-US" altLang="ja-JP" sz="800" dirty="0">
                        <a:latin typeface="Meiryo UI" panose="020B0604030504040204" pitchFamily="50" charset="-128"/>
                        <a:ea typeface="Meiryo UI" panose="020B0604030504040204" pitchFamily="50" charset="-128"/>
                      </a:endParaRPr>
                    </a:p>
                    <a:p>
                      <a:pPr marL="0" marR="0" lvl="0" indent="0" algn="l" defTabSz="914436"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果物摂取量の増加</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a:t>
                      </a:r>
                      <a:endParaRPr kumimoji="1" lang="ja-JP" altLang="en-US"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・食塩摂取量の減少</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歳以上）</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・よく噛んで食べることに気を付けている府民の</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　割合の増加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小・中学校で栄養教諭等による食に関する指導の</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u="none" dirty="0">
                          <a:latin typeface="Meiryo UI" panose="020B0604030504040204" pitchFamily="50" charset="-128"/>
                          <a:ea typeface="Meiryo UI" panose="020B0604030504040204" pitchFamily="50" charset="-128"/>
                        </a:rPr>
                        <a:t>　</a:t>
                      </a:r>
                      <a:r>
                        <a:rPr kumimoji="1" lang="en-US" altLang="ja-JP" sz="900" u="sng" dirty="0">
                          <a:latin typeface="Meiryo UI" panose="020B0604030504040204" pitchFamily="50" charset="-128"/>
                          <a:ea typeface="Meiryo UI" panose="020B0604030504040204" pitchFamily="50" charset="-128"/>
                        </a:rPr>
                        <a:t>1</a:t>
                      </a:r>
                      <a:r>
                        <a:rPr kumimoji="1" lang="ja-JP" altLang="en-US" sz="900" u="sng" dirty="0">
                          <a:latin typeface="Meiryo UI" panose="020B0604030504040204" pitchFamily="50" charset="-128"/>
                          <a:ea typeface="Meiryo UI" panose="020B0604030504040204" pitchFamily="50" charset="-128"/>
                        </a:rPr>
                        <a:t>校あたりの年間平均取組回数</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V.O.S.</a:t>
                      </a:r>
                      <a:r>
                        <a:rPr kumimoji="1" lang="ja-JP" altLang="en-US" sz="900" dirty="0">
                          <a:latin typeface="Meiryo UI" panose="020B0604030504040204" pitchFamily="50" charset="-128"/>
                          <a:ea typeface="Meiryo UI" panose="020B0604030504040204" pitchFamily="50" charset="-128"/>
                        </a:rPr>
                        <a:t>メニューロゴマーク使用承認件数</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・朝食又は夕食を家族と一緒に食べる「共食」の回数</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u="none"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地域や職場等の所属コミュニティで「共食」する割合</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r">
                        <a:lnSpc>
                          <a:spcPct val="100000"/>
                        </a:lnSpc>
                      </a:pPr>
                      <a:r>
                        <a:rPr kumimoji="1" lang="en-US" altLang="ja-JP" sz="900" u="none" dirty="0">
                          <a:latin typeface="Meiryo UI" panose="020B0604030504040204" pitchFamily="50" charset="-128"/>
                          <a:ea typeface="Meiryo UI" panose="020B0604030504040204" pitchFamily="50" charset="-128"/>
                        </a:rPr>
                        <a:t>49.6%</a:t>
                      </a: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24.8%</a:t>
                      </a:r>
                    </a:p>
                    <a:p>
                      <a:pPr algn="r">
                        <a:lnSpc>
                          <a:spcPct val="100000"/>
                        </a:lnSpc>
                      </a:pPr>
                      <a:r>
                        <a:rPr kumimoji="1" lang="en-US" altLang="ja-JP" sz="900" u="none" dirty="0">
                          <a:latin typeface="Meiryo UI" panose="020B0604030504040204" pitchFamily="50" charset="-128"/>
                          <a:ea typeface="Meiryo UI" panose="020B0604030504040204" pitchFamily="50" charset="-128"/>
                        </a:rPr>
                        <a:t>256</a:t>
                      </a:r>
                      <a:r>
                        <a:rPr kumimoji="1" lang="ja-JP" altLang="en-US" sz="900" u="none" dirty="0">
                          <a:latin typeface="Meiryo UI" panose="020B0604030504040204" pitchFamily="50" charset="-128"/>
                          <a:ea typeface="Meiryo UI" panose="020B0604030504040204" pitchFamily="50" charset="-128"/>
                        </a:rPr>
                        <a:t>ｇ</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91.2g</a:t>
                      </a:r>
                    </a:p>
                    <a:p>
                      <a:pPr algn="r">
                        <a:lnSpc>
                          <a:spcPct val="100000"/>
                        </a:lnSpc>
                      </a:pPr>
                      <a:r>
                        <a:rPr kumimoji="1" lang="en-US" altLang="ja-JP" sz="900" u="none" dirty="0">
                          <a:latin typeface="Meiryo UI" panose="020B0604030504040204" pitchFamily="50" charset="-128"/>
                          <a:ea typeface="Meiryo UI" panose="020B0604030504040204" pitchFamily="50" charset="-128"/>
                        </a:rPr>
                        <a:t>9.7</a:t>
                      </a:r>
                      <a:r>
                        <a:rPr kumimoji="1" lang="ja-JP" altLang="en-US" sz="900" u="none" dirty="0">
                          <a:latin typeface="Meiryo UI" panose="020B0604030504040204" pitchFamily="50" charset="-128"/>
                          <a:ea typeface="Meiryo UI" panose="020B0604030504040204" pitchFamily="50" charset="-128"/>
                        </a:rPr>
                        <a:t>ｇ</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64.7%</a:t>
                      </a: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88</a:t>
                      </a:r>
                      <a:r>
                        <a:rPr kumimoji="1" lang="ja-JP" altLang="en-US" sz="900" u="none" dirty="0">
                          <a:latin typeface="Meiryo UI" panose="020B0604030504040204" pitchFamily="50" charset="-128"/>
                          <a:ea typeface="Meiryo UI" panose="020B0604030504040204" pitchFamily="50" charset="-128"/>
                        </a:rPr>
                        <a:t>回</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791</a:t>
                      </a:r>
                      <a:r>
                        <a:rPr kumimoji="1" lang="ja-JP" altLang="en-US" sz="900" u="none" dirty="0">
                          <a:latin typeface="Meiryo UI" panose="020B0604030504040204" pitchFamily="50" charset="-128"/>
                          <a:ea typeface="Meiryo UI" panose="020B0604030504040204" pitchFamily="50" charset="-128"/>
                        </a:rPr>
                        <a:t>件</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ja-JP" altLang="en-US" sz="900" u="none" dirty="0">
                          <a:latin typeface="Meiryo UI" panose="020B0604030504040204" pitchFamily="50" charset="-128"/>
                          <a:ea typeface="Meiryo UI" panose="020B0604030504040204" pitchFamily="50" charset="-128"/>
                        </a:rPr>
                        <a:t>週</a:t>
                      </a:r>
                      <a:r>
                        <a:rPr kumimoji="1" lang="en-US" altLang="ja-JP" sz="900" u="none" dirty="0">
                          <a:latin typeface="Meiryo UI" panose="020B0604030504040204" pitchFamily="50" charset="-128"/>
                          <a:ea typeface="Meiryo UI" panose="020B0604030504040204" pitchFamily="50" charset="-128"/>
                        </a:rPr>
                        <a:t>9.6</a:t>
                      </a:r>
                      <a:r>
                        <a:rPr kumimoji="1" lang="ja-JP" altLang="en-US" sz="900" u="none" dirty="0">
                          <a:latin typeface="Meiryo UI" panose="020B0604030504040204" pitchFamily="50" charset="-128"/>
                          <a:ea typeface="Meiryo UI" panose="020B0604030504040204" pitchFamily="50" charset="-128"/>
                        </a:rPr>
                        <a:t>回</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29.6%</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rowSpan="2">
                  <a:txBody>
                    <a:bodyPr/>
                    <a:lstStyle/>
                    <a:p>
                      <a:pPr algn="r">
                        <a:lnSpc>
                          <a:spcPct val="100000"/>
                        </a:lnSpc>
                      </a:pPr>
                      <a:r>
                        <a:rPr kumimoji="1" lang="en-US" altLang="ja-JP" sz="900" u="sng" dirty="0">
                          <a:latin typeface="Meiryo UI" panose="020B0604030504040204" pitchFamily="50" charset="-128"/>
                          <a:ea typeface="Meiryo UI" panose="020B0604030504040204" pitchFamily="50" charset="-128"/>
                        </a:rPr>
                        <a:t>60%</a:t>
                      </a:r>
                      <a:r>
                        <a:rPr kumimoji="1" lang="ja-JP" altLang="en-US" sz="900" u="sng">
                          <a:latin typeface="Meiryo UI" panose="020B0604030504040204" pitchFamily="50" charset="-128"/>
                          <a:ea typeface="Meiryo UI" panose="020B0604030504040204" pitchFamily="50" charset="-128"/>
                        </a:rPr>
                        <a:t>以上</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15%</a:t>
                      </a:r>
                      <a:r>
                        <a:rPr kumimoji="1" lang="ja-JP" altLang="en-US" sz="900" u="none">
                          <a:latin typeface="Meiryo UI" panose="020B0604030504040204" pitchFamily="50" charset="-128"/>
                          <a:ea typeface="Meiryo UI" panose="020B0604030504040204" pitchFamily="50" charset="-128"/>
                        </a:rPr>
                        <a:t>以下</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350</a:t>
                      </a:r>
                      <a:r>
                        <a:rPr kumimoji="1" lang="ja-JP" altLang="en-US" sz="900" u="none">
                          <a:latin typeface="Meiryo UI" panose="020B0604030504040204" pitchFamily="50" charset="-128"/>
                          <a:ea typeface="Meiryo UI" panose="020B0604030504040204" pitchFamily="50" charset="-128"/>
                        </a:rPr>
                        <a:t>ｇ以上</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200</a:t>
                      </a:r>
                      <a:r>
                        <a:rPr kumimoji="1" lang="ja-JP" altLang="en-US" sz="900" u="sng">
                          <a:latin typeface="Meiryo UI" panose="020B0604030504040204" pitchFamily="50" charset="-128"/>
                          <a:ea typeface="Meiryo UI" panose="020B0604030504040204" pitchFamily="50" charset="-128"/>
                        </a:rPr>
                        <a:t>ｇ</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7g</a:t>
                      </a:r>
                      <a:r>
                        <a:rPr kumimoji="1" lang="ja-JP" altLang="en-US" sz="900" u="sng">
                          <a:latin typeface="Meiryo UI" panose="020B0604030504040204" pitchFamily="50" charset="-128"/>
                          <a:ea typeface="Meiryo UI" panose="020B0604030504040204" pitchFamily="50" charset="-128"/>
                        </a:rPr>
                        <a:t>未満</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70%</a:t>
                      </a:r>
                      <a:r>
                        <a:rPr kumimoji="1" lang="ja-JP" altLang="en-US" sz="900" u="sng">
                          <a:latin typeface="Meiryo UI" panose="020B0604030504040204" pitchFamily="50" charset="-128"/>
                          <a:ea typeface="Meiryo UI" panose="020B0604030504040204" pitchFamily="50" charset="-128"/>
                        </a:rPr>
                        <a:t>以上</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130</a:t>
                      </a:r>
                      <a:r>
                        <a:rPr kumimoji="1" lang="ja-JP" altLang="en-US" sz="900" u="sng">
                          <a:latin typeface="Meiryo UI" panose="020B0604030504040204" pitchFamily="50" charset="-128"/>
                          <a:ea typeface="Meiryo UI" panose="020B0604030504040204" pitchFamily="50" charset="-128"/>
                        </a:rPr>
                        <a:t>回以上</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2,000</a:t>
                      </a:r>
                      <a:r>
                        <a:rPr kumimoji="1" lang="ja-JP" altLang="en-US" sz="900" u="sng">
                          <a:latin typeface="Meiryo UI" panose="020B0604030504040204" pitchFamily="50" charset="-128"/>
                          <a:ea typeface="Meiryo UI" panose="020B0604030504040204" pitchFamily="50" charset="-128"/>
                        </a:rPr>
                        <a:t>件</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ja-JP" altLang="en-US" sz="900" u="none">
                          <a:latin typeface="Meiryo UI" panose="020B0604030504040204" pitchFamily="50" charset="-128"/>
                          <a:ea typeface="Meiryo UI" panose="020B0604030504040204" pitchFamily="50" charset="-128"/>
                        </a:rPr>
                        <a:t>週</a:t>
                      </a:r>
                      <a:r>
                        <a:rPr kumimoji="1" lang="en-US" altLang="ja-JP" sz="900" u="none" dirty="0">
                          <a:latin typeface="Meiryo UI" panose="020B0604030504040204" pitchFamily="50" charset="-128"/>
                          <a:ea typeface="Meiryo UI" panose="020B0604030504040204" pitchFamily="50" charset="-128"/>
                        </a:rPr>
                        <a:t>11</a:t>
                      </a:r>
                      <a:r>
                        <a:rPr kumimoji="1" lang="ja-JP" altLang="en-US" sz="900" u="none">
                          <a:latin typeface="Meiryo UI" panose="020B0604030504040204" pitchFamily="50" charset="-128"/>
                          <a:ea typeface="Meiryo UI" panose="020B0604030504040204" pitchFamily="50" charset="-128"/>
                        </a:rPr>
                        <a:t>回以上</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40%</a:t>
                      </a:r>
                      <a:r>
                        <a:rPr kumimoji="1" lang="ja-JP" altLang="en-US" sz="900" u="sng">
                          <a:latin typeface="Meiryo UI" panose="020B0604030504040204" pitchFamily="50" charset="-128"/>
                          <a:ea typeface="Meiryo UI" panose="020B0604030504040204" pitchFamily="50" charset="-128"/>
                        </a:rPr>
                        <a:t>以上</a:t>
                      </a:r>
                      <a:endParaRPr kumimoji="1" lang="ja-JP" altLang="en-US" sz="900" u="sng"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742267"/>
                  </a:ext>
                </a:extLst>
              </a:tr>
              <a:tr h="1936422">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生涯を通じて健やかな生活を送ることができるよう、栄養バランスのとれた食事、朝食や野菜摂取、食塩をとりすぎないこと、よく噛んで食べること、適正体重等の重要性を理解し、習慣的に実践します。</a:t>
                      </a:r>
                    </a:p>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pPr algn="l">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159130645"/>
                  </a:ext>
                </a:extLst>
              </a:tr>
            </a:tbl>
          </a:graphicData>
        </a:graphic>
      </p:graphicFrame>
      <p:grpSp>
        <p:nvGrpSpPr>
          <p:cNvPr id="8" name="グループ化 7"/>
          <p:cNvGrpSpPr/>
          <p:nvPr/>
        </p:nvGrpSpPr>
        <p:grpSpPr>
          <a:xfrm>
            <a:off x="57000" y="3068960"/>
            <a:ext cx="9802666" cy="636631"/>
            <a:chOff x="112974" y="2815490"/>
            <a:chExt cx="9802666" cy="476735"/>
          </a:xfrm>
        </p:grpSpPr>
        <p:sp>
          <p:nvSpPr>
            <p:cNvPr id="3" name="正方形/長方形 2">
              <a:extLst>
                <a:ext uri="{FF2B5EF4-FFF2-40B4-BE49-F238E27FC236}">
                  <a16:creationId xmlns:a16="http://schemas.microsoft.com/office/drawing/2014/main" id="{318CCF78-586E-E940-576A-E68CFD2854FC}"/>
                </a:ext>
              </a:extLst>
            </p:cNvPr>
            <p:cNvSpPr/>
            <p:nvPr/>
          </p:nvSpPr>
          <p:spPr>
            <a:xfrm>
              <a:off x="112974" y="2815490"/>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基本的な考え方</a:t>
              </a:r>
              <a:endPar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3F15753C-65CF-DC4F-39AC-F048A77729C2}"/>
                </a:ext>
              </a:extLst>
            </p:cNvPr>
            <p:cNvSpPr/>
            <p:nvPr/>
          </p:nvSpPr>
          <p:spPr>
            <a:xfrm>
              <a:off x="118678" y="2995684"/>
              <a:ext cx="9796962" cy="296541"/>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基本理念</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全ての府民が健やかで心豊かに生活できる活力ある社会</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いのち輝く健康未来都市・大阪の実現</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基本方針</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健康的な食生活の実践と食に関する理解の促進</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食育を支える社会環境整備</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基本目標</a:t>
              </a:r>
              <a:r>
                <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食を通じた健康づくり</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食を通じた豊かな心の育成</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自然に健康になれる持続可能な食環境づくり</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（合言葉）野菜バリバリ朝食モリモリ！</a:t>
              </a: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みんなでつなぐ大阪の食</a:t>
              </a:r>
              <a:endParaRPr kumimoji="1" lang="en-US" altLang="ja-JP"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00641FFD-7389-ED97-1CA2-43EDE89977CE}"/>
                </a:ext>
              </a:extLst>
            </p:cNvPr>
            <p:cNvSpPr/>
            <p:nvPr/>
          </p:nvSpPr>
          <p:spPr>
            <a:xfrm>
              <a:off x="2268637" y="2815490"/>
              <a:ext cx="2160000" cy="1800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5</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取組みと目標</a:t>
              </a:r>
              <a:endPar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sp>
        <p:nvSpPr>
          <p:cNvPr id="24" name="テキスト ボックス 14">
            <a:extLst>
              <a:ext uri="{FF2B5EF4-FFF2-40B4-BE49-F238E27FC236}">
                <a16:creationId xmlns:a16="http://schemas.microsoft.com/office/drawing/2014/main" id="{ABDA3D65-D784-4213-B2B9-143EF26FA169}"/>
              </a:ext>
            </a:extLst>
          </p:cNvPr>
          <p:cNvSpPr txBox="1">
            <a:spLocks noChangeArrowheads="1"/>
          </p:cNvSpPr>
          <p:nvPr/>
        </p:nvSpPr>
        <p:spPr bwMode="white">
          <a:xfrm>
            <a:off x="8830591" y="104629"/>
            <a:ext cx="1000387" cy="215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sz="1000"/>
            </a:pPr>
            <a:endParaRPr kumimoji="0" lang="ja-JP" altLang="en-US" sz="1000" b="0" i="0" u="none" strike="noStrike" kern="1200" cap="none" spc="0" normalizeH="0" baseline="0" noProof="0" dirty="0">
              <a:ln>
                <a:noFill/>
              </a:ln>
              <a:solidFill>
                <a:srgbClr val="000000"/>
              </a:solidFill>
              <a:effectLst/>
              <a:uLnTx/>
              <a:uFillTx/>
              <a:latin typeface="Times New Roman"/>
              <a:ea typeface="游ゴシック" panose="020B0400000000000000" pitchFamily="50" charset="-128"/>
              <a:cs typeface="Times New Roman"/>
            </a:endParaRPr>
          </a:p>
        </p:txBody>
      </p:sp>
      <p:sp>
        <p:nvSpPr>
          <p:cNvPr id="10" name="スライド番号プレースホルダー 9">
            <a:extLst>
              <a:ext uri="{FF2B5EF4-FFF2-40B4-BE49-F238E27FC236}">
                <a16:creationId xmlns:a16="http://schemas.microsoft.com/office/drawing/2014/main" id="{425A97BB-4E17-45E6-A2D0-44F3D88CC5D6}"/>
              </a:ext>
            </a:extLst>
          </p:cNvPr>
          <p:cNvSpPr>
            <a:spLocks noGrp="1"/>
          </p:cNvSpPr>
          <p:nvPr>
            <p:ph type="sldNum" sz="quarter" idx="12"/>
          </p:nvPr>
        </p:nvSpPr>
        <p:spPr>
          <a:xfrm>
            <a:off x="8954434" y="6581506"/>
            <a:ext cx="876544" cy="230832"/>
          </a:xfrm>
        </p:spPr>
        <p:txBody>
          <a:bodyPr/>
          <a:lstStyle/>
          <a:p>
            <a:fld id="{4D1D0668-0C6C-4C7F-AAAF-C0078F4BF5F6}" type="slidenum">
              <a:rPr kumimoji="1" lang="ja-JP" altLang="en-US" smtClean="0"/>
              <a:t>105</a:t>
            </a:fld>
            <a:endParaRPr kumimoji="1" lang="ja-JP" altLang="en-US" dirty="0"/>
          </a:p>
        </p:txBody>
      </p:sp>
    </p:spTree>
    <p:extLst>
      <p:ext uri="{BB962C8B-B14F-4D97-AF65-F5344CB8AC3E}">
        <p14:creationId xmlns:p14="http://schemas.microsoft.com/office/powerpoint/2010/main" val="16626839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1AF96C3-7EA4-6CD9-00DF-56A06B787117}"/>
              </a:ext>
            </a:extLst>
          </p:cNvPr>
          <p:cNvSpPr/>
          <p:nvPr/>
        </p:nvSpPr>
        <p:spPr>
          <a:xfrm>
            <a:off x="0" y="0"/>
            <a:ext cx="9928920" cy="288000"/>
          </a:xfrm>
          <a:prstGeom prst="rect">
            <a:avLst/>
          </a:prstGeom>
          <a:solidFill>
            <a:srgbClr val="002060"/>
          </a:solidFill>
          <a:ln w="3175">
            <a:no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次大阪府食育推進計画の概要</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30" name="表 30">
            <a:extLst>
              <a:ext uri="{FF2B5EF4-FFF2-40B4-BE49-F238E27FC236}">
                <a16:creationId xmlns:a16="http://schemas.microsoft.com/office/drawing/2014/main" id="{257D2231-94EB-84B6-E9D1-E4CB6DCD3F2A}"/>
              </a:ext>
            </a:extLst>
          </p:cNvPr>
          <p:cNvGraphicFramePr>
            <a:graphicFrameLocks noGrp="1"/>
          </p:cNvGraphicFramePr>
          <p:nvPr/>
        </p:nvGraphicFramePr>
        <p:xfrm>
          <a:off x="55049" y="461525"/>
          <a:ext cx="9792000" cy="4526280"/>
        </p:xfrm>
        <a:graphic>
          <a:graphicData uri="http://schemas.openxmlformats.org/drawingml/2006/table">
            <a:tbl>
              <a:tblPr firstRow="1" bandRow="1">
                <a:tableStyleId>{5940675A-B579-460E-94D1-54222C63F5DA}</a:tableStyleId>
              </a:tblPr>
              <a:tblGrid>
                <a:gridCol w="2232000">
                  <a:extLst>
                    <a:ext uri="{9D8B030D-6E8A-4147-A177-3AD203B41FA5}">
                      <a16:colId xmlns:a16="http://schemas.microsoft.com/office/drawing/2014/main" val="3176633737"/>
                    </a:ext>
                  </a:extLst>
                </a:gridCol>
                <a:gridCol w="3636000">
                  <a:extLst>
                    <a:ext uri="{9D8B030D-6E8A-4147-A177-3AD203B41FA5}">
                      <a16:colId xmlns:a16="http://schemas.microsoft.com/office/drawing/2014/main" val="3214850168"/>
                    </a:ext>
                  </a:extLst>
                </a:gridCol>
                <a:gridCol w="2484000">
                  <a:extLst>
                    <a:ext uri="{9D8B030D-6E8A-4147-A177-3AD203B41FA5}">
                      <a16:colId xmlns:a16="http://schemas.microsoft.com/office/drawing/2014/main" val="1275653366"/>
                    </a:ext>
                  </a:extLst>
                </a:gridCol>
                <a:gridCol w="576000">
                  <a:extLst>
                    <a:ext uri="{9D8B030D-6E8A-4147-A177-3AD203B41FA5}">
                      <a16:colId xmlns:a16="http://schemas.microsoft.com/office/drawing/2014/main" val="1281504287"/>
                    </a:ext>
                  </a:extLst>
                </a:gridCol>
                <a:gridCol w="864000">
                  <a:extLst>
                    <a:ext uri="{9D8B030D-6E8A-4147-A177-3AD203B41FA5}">
                      <a16:colId xmlns:a16="http://schemas.microsoft.com/office/drawing/2014/main" val="2024716417"/>
                    </a:ext>
                  </a:extLst>
                </a:gridCol>
              </a:tblGrid>
              <a:tr h="191617">
                <a:tc gridSpan="5">
                  <a:txBody>
                    <a:bodyPr/>
                    <a:lstStyle/>
                    <a:p>
                      <a:pPr algn="l">
                        <a:lnSpc>
                          <a:spcPct val="100000"/>
                        </a:lnSpc>
                      </a:pPr>
                      <a:r>
                        <a:rPr kumimoji="1"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健康的な食生活の実践と食に関する理解の促進</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lnL w="3175" cap="flat" cmpd="sng" algn="ctr">
                      <a:solidFill>
                        <a:schemeClr val="tx1"/>
                      </a:solidFill>
                      <a:prstDash val="solid"/>
                      <a:round/>
                      <a:headEnd type="none" w="med" len="med"/>
                      <a:tailEnd type="none" w="med" len="med"/>
                    </a:ln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88328615"/>
                  </a:ext>
                </a:extLst>
              </a:tr>
              <a:tr h="191617">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取組み</a:t>
                      </a:r>
                      <a:r>
                        <a:rPr kumimoji="1" lang="ja-JP" altLang="en-US" sz="900">
                          <a:latin typeface="Meiryo UI" panose="020B0604030504040204" pitchFamily="50" charset="-128"/>
                          <a:ea typeface="Meiryo UI" panose="020B0604030504040204" pitchFamily="50" charset="-128"/>
                        </a:rPr>
                        <a:t>の目標</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現状値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目標値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77817604"/>
                  </a:ext>
                </a:extLst>
              </a:tr>
              <a:tr h="292468">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▶食の安全安心の取組み</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食品の選び方や適切な調理・保管の方法等、食の安全安心に関する基礎的な知識を学び、その知識を踏まえて行動します。</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・食の安全安心の情報提供の推進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正確でわかりやすい食の安全安心に関する情報の提供</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食に関する社会の動向を踏まえた食品衛生に関する情報の提供</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・食品表示の理解促進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食品表示に関する基礎的知識の普及</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・リスクコミュニケーションの促進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食の安全に関するリスクコミュニケーションの促進</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・大阪府食の安全安心メールマガジンの</a:t>
                      </a:r>
                      <a:r>
                        <a:rPr kumimoji="1" lang="ja-JP" altLang="en-US" sz="900" u="sng">
                          <a:latin typeface="Meiryo UI" panose="020B0604030504040204" pitchFamily="50" charset="-128"/>
                          <a:ea typeface="Meiryo UI" panose="020B0604030504040204" pitchFamily="50" charset="-128"/>
                        </a:rPr>
                        <a:t>登録者の</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u="none">
                          <a:latin typeface="Meiryo UI" panose="020B0604030504040204" pitchFamily="50" charset="-128"/>
                          <a:ea typeface="Meiryo UI" panose="020B0604030504040204" pitchFamily="50" charset="-128"/>
                        </a:rPr>
                        <a:t>　</a:t>
                      </a:r>
                      <a:r>
                        <a:rPr kumimoji="1" lang="ja-JP" altLang="en-US" sz="900" u="sng">
                          <a:latin typeface="Meiryo UI" panose="020B0604030504040204" pitchFamily="50" charset="-128"/>
                          <a:ea typeface="Meiryo UI" panose="020B0604030504040204" pitchFamily="50" charset="-128"/>
                        </a:rPr>
                        <a:t>増加</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大阪府の食の安全安心関連</a:t>
                      </a:r>
                      <a:r>
                        <a:rPr kumimoji="1" lang="ja-JP" altLang="en-US" sz="900" u="sng">
                          <a:latin typeface="Meiryo UI" panose="020B0604030504040204" pitchFamily="50" charset="-128"/>
                          <a:ea typeface="Meiryo UI" panose="020B0604030504040204" pitchFamily="50" charset="-128"/>
                        </a:rPr>
                        <a:t>ホームページの</a:t>
                      </a:r>
                      <a:endParaRPr kumimoji="1" lang="en-US" altLang="ja-JP" sz="900" u="sng" dirty="0">
                        <a:latin typeface="Meiryo UI" panose="020B0604030504040204" pitchFamily="50" charset="-128"/>
                        <a:ea typeface="Meiryo UI" panose="020B0604030504040204" pitchFamily="50" charset="-128"/>
                      </a:endParaRPr>
                    </a:p>
                    <a:p>
                      <a:pPr algn="l">
                        <a:lnSpc>
                          <a:spcPct val="100000"/>
                        </a:lnSpc>
                      </a:pPr>
                      <a:r>
                        <a:rPr kumimoji="1" lang="ja-JP" altLang="en-US" sz="900" u="none">
                          <a:latin typeface="Meiryo UI" panose="020B0604030504040204" pitchFamily="50" charset="-128"/>
                          <a:ea typeface="Meiryo UI" panose="020B0604030504040204" pitchFamily="50" charset="-128"/>
                        </a:rPr>
                        <a:t>　</a:t>
                      </a:r>
                      <a:r>
                        <a:rPr kumimoji="1" lang="ja-JP" altLang="en-US" sz="900" u="sng">
                          <a:latin typeface="Meiryo UI" panose="020B0604030504040204" pitchFamily="50" charset="-128"/>
                          <a:ea typeface="Meiryo UI" panose="020B0604030504040204" pitchFamily="50" charset="-128"/>
                        </a:rPr>
                        <a:t>アクセス数</a:t>
                      </a:r>
                      <a:r>
                        <a:rPr kumimoji="1" lang="ja-JP" altLang="en-US" sz="900" u="sng" dirty="0">
                          <a:latin typeface="Meiryo UI" panose="020B0604030504040204" pitchFamily="50" charset="-128"/>
                          <a:ea typeface="Meiryo UI" panose="020B0604030504040204" pitchFamily="50" charset="-128"/>
                        </a:rPr>
                        <a:t>の増加</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u="none" dirty="0">
                          <a:latin typeface="Meiryo UI" panose="020B0604030504040204" pitchFamily="50" charset="-128"/>
                          <a:ea typeface="Meiryo UI" panose="020B0604030504040204" pitchFamily="50" charset="-128"/>
                        </a:rPr>
                        <a:t>9,012</a:t>
                      </a:r>
                      <a:r>
                        <a:rPr kumimoji="1" lang="ja-JP" altLang="en-US" sz="900" u="none" dirty="0">
                          <a:latin typeface="Meiryo UI" panose="020B0604030504040204" pitchFamily="50" charset="-128"/>
                          <a:ea typeface="Meiryo UI" panose="020B0604030504040204" pitchFamily="50" charset="-128"/>
                        </a:rPr>
                        <a:t>人</a:t>
                      </a:r>
                      <a:endParaRPr kumimoji="1" lang="en-US" altLang="ja-JP" sz="900" u="none" dirty="0">
                        <a:latin typeface="Meiryo UI" panose="020B0604030504040204" pitchFamily="50" charset="-128"/>
                        <a:ea typeface="Meiryo UI" panose="020B0604030504040204" pitchFamily="50" charset="-128"/>
                      </a:endParaRPr>
                    </a:p>
                    <a:p>
                      <a:pPr algn="r">
                        <a:lnSpc>
                          <a:spcPct val="100000"/>
                        </a:lnSpc>
                      </a:pP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en-US" altLang="ja-JP" sz="900" u="none" dirty="0">
                          <a:latin typeface="Meiryo UI" panose="020B0604030504040204" pitchFamily="50" charset="-128"/>
                          <a:ea typeface="Meiryo UI" panose="020B0604030504040204" pitchFamily="50" charset="-128"/>
                        </a:rPr>
                        <a:t>110</a:t>
                      </a:r>
                      <a:r>
                        <a:rPr kumimoji="1" lang="ja-JP" altLang="en-US" sz="900" u="none" dirty="0">
                          <a:latin typeface="Meiryo UI" panose="020B0604030504040204" pitchFamily="50" charset="-128"/>
                          <a:ea typeface="Meiryo UI" panose="020B0604030504040204" pitchFamily="50" charset="-128"/>
                        </a:rPr>
                        <a:t>万</a:t>
                      </a:r>
                      <a:r>
                        <a:rPr kumimoji="1" lang="en-US" altLang="ja-JP" sz="900" u="none" dirty="0">
                          <a:latin typeface="Meiryo UI" panose="020B0604030504040204" pitchFamily="50" charset="-128"/>
                          <a:ea typeface="Meiryo UI" panose="020B0604030504040204" pitchFamily="50" charset="-128"/>
                        </a:rPr>
                        <a:t>PV</a:t>
                      </a:r>
                      <a:endParaRPr kumimoji="1" lang="ja-JP" altLang="en-US" sz="900" u="none"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u="sng" dirty="0">
                          <a:latin typeface="Meiryo UI" panose="020B0604030504040204" pitchFamily="50" charset="-128"/>
                          <a:ea typeface="Meiryo UI" panose="020B0604030504040204" pitchFamily="50" charset="-128"/>
                        </a:rPr>
                        <a:t>15,000</a:t>
                      </a:r>
                      <a:r>
                        <a:rPr kumimoji="1" lang="ja-JP" altLang="en-US" sz="900" u="sng" dirty="0">
                          <a:latin typeface="Meiryo UI" panose="020B0604030504040204" pitchFamily="50" charset="-128"/>
                          <a:ea typeface="Meiryo UI" panose="020B0604030504040204" pitchFamily="50" charset="-128"/>
                        </a:rPr>
                        <a:t>人以上</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en-US" altLang="ja-JP" sz="900" u="sng" dirty="0">
                          <a:latin typeface="Meiryo UI" panose="020B0604030504040204" pitchFamily="50" charset="-128"/>
                          <a:ea typeface="Meiryo UI" panose="020B0604030504040204" pitchFamily="50" charset="-128"/>
                        </a:rPr>
                        <a:t>120</a:t>
                      </a:r>
                      <a:r>
                        <a:rPr kumimoji="1" lang="ja-JP" altLang="en-US" sz="900" u="sng" dirty="0">
                          <a:latin typeface="Meiryo UI" panose="020B0604030504040204" pitchFamily="50" charset="-128"/>
                          <a:ea typeface="Meiryo UI" panose="020B0604030504040204" pitchFamily="50" charset="-128"/>
                        </a:rPr>
                        <a:t>万</a:t>
                      </a:r>
                      <a:r>
                        <a:rPr kumimoji="1" lang="en-US" altLang="ja-JP" sz="900" u="sng" dirty="0">
                          <a:latin typeface="Meiryo UI" panose="020B0604030504040204" pitchFamily="50" charset="-128"/>
                          <a:ea typeface="Meiryo UI" panose="020B0604030504040204" pitchFamily="50" charset="-128"/>
                        </a:rPr>
                        <a:t>PV</a:t>
                      </a:r>
                      <a:r>
                        <a:rPr kumimoji="1" lang="ja-JP" altLang="en-US" sz="900" u="sng" dirty="0">
                          <a:latin typeface="Meiryo UI" panose="020B0604030504040204" pitchFamily="50" charset="-128"/>
                          <a:ea typeface="Meiryo UI" panose="020B0604030504040204" pitchFamily="50" charset="-128"/>
                        </a:rPr>
                        <a:t>以上</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446689"/>
                  </a:ext>
                </a:extLst>
              </a:tr>
              <a:tr h="635741">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▶生産から消費までを通した食育の推進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生産から消費に至る食の循環を意識し、大阪でとれる農林水産物等を積極的に利用するとともに、食品ロスの削減に主体的に取り組み、地域や家庭で受け継がれてきた郷土料理、伝統食材等の食文化を次世代に伝えます。</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・地産地消の推進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食の生産・流通に関する体験・交流の促進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en-US" altLang="ja-JP"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大阪産農林水産物の利用促進及び消費拡大</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大阪産農林水産物を府民が身近に触れられる場の情報発信</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a:t>
                      </a:r>
                      <a:r>
                        <a:rPr kumimoji="1" lang="ja-JP" altLang="en-US" sz="900" u="sng" dirty="0">
                          <a:latin typeface="Meiryo UI" panose="020B0604030504040204" pitchFamily="50" charset="-128"/>
                          <a:ea typeface="Meiryo UI" panose="020B0604030504040204" pitchFamily="50" charset="-128"/>
                        </a:rPr>
                        <a:t>環境と調和のとれた持続可能な食料生産とその消費にも配慮した</a:t>
                      </a:r>
                      <a:endParaRPr kumimoji="1" lang="en-US" altLang="ja-JP" sz="900" u="sng" dirty="0">
                        <a:latin typeface="Meiryo UI" panose="020B0604030504040204" pitchFamily="50" charset="-128"/>
                        <a:ea typeface="Meiryo UI" panose="020B0604030504040204" pitchFamily="50" charset="-128"/>
                      </a:endParaRPr>
                    </a:p>
                    <a:p>
                      <a:pPr>
                        <a:lnSpc>
                          <a:spcPct val="100000"/>
                        </a:lnSpc>
                      </a:pPr>
                      <a:r>
                        <a:rPr kumimoji="1" lang="ja-JP" altLang="en-US" sz="900" u="none" dirty="0">
                          <a:latin typeface="Meiryo UI" panose="020B0604030504040204" pitchFamily="50" charset="-128"/>
                          <a:ea typeface="Meiryo UI" panose="020B0604030504040204" pitchFamily="50" charset="-128"/>
                        </a:rPr>
                        <a:t>　</a:t>
                      </a:r>
                      <a:r>
                        <a:rPr kumimoji="1" lang="ja-JP" altLang="en-US" sz="900" u="sng" dirty="0">
                          <a:latin typeface="Meiryo UI" panose="020B0604030504040204" pitchFamily="50" charset="-128"/>
                          <a:ea typeface="Meiryo UI" panose="020B0604030504040204" pitchFamily="50" charset="-128"/>
                        </a:rPr>
                        <a:t>食育の推進</a:t>
                      </a:r>
                      <a:endParaRPr kumimoji="1" lang="en-US" altLang="ja-JP" sz="900" u="sng"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・食品ロスの削減</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・食文化の継承</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・郷土料理等の地域や家庭で受け継がれて</a:t>
                      </a:r>
                      <a:r>
                        <a:rPr kumimoji="1" lang="ja-JP" altLang="en-US" sz="900">
                          <a:latin typeface="Meiryo UI" panose="020B0604030504040204" pitchFamily="50" charset="-128"/>
                          <a:ea typeface="Meiryo UI" panose="020B0604030504040204" pitchFamily="50" charset="-128"/>
                        </a:rPr>
                        <a:t>きた料理</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a:latin typeface="Meiryo UI" panose="020B0604030504040204" pitchFamily="50" charset="-128"/>
                          <a:ea typeface="Meiryo UI" panose="020B0604030504040204" pitchFamily="50" charset="-128"/>
                        </a:rPr>
                        <a:t>　や味、箸づかい</a:t>
                      </a:r>
                      <a:r>
                        <a:rPr kumimoji="1" lang="ja-JP" altLang="en-US" sz="900" dirty="0">
                          <a:latin typeface="Meiryo UI" panose="020B0604030504040204" pitchFamily="50" charset="-128"/>
                          <a:ea typeface="Meiryo UI" panose="020B0604030504040204" pitchFamily="50" charset="-128"/>
                        </a:rPr>
                        <a:t>等の食べ方・作法を継承し</a:t>
                      </a:r>
                      <a:r>
                        <a:rPr kumimoji="1" lang="ja-JP" altLang="en-US" sz="900">
                          <a:latin typeface="Meiryo UI" panose="020B0604030504040204" pitchFamily="50" charset="-128"/>
                          <a:ea typeface="Meiryo UI" panose="020B0604030504040204" pitchFamily="50" charset="-128"/>
                        </a:rPr>
                        <a:t>、伝えて</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a:latin typeface="Meiryo UI" panose="020B0604030504040204" pitchFamily="50" charset="-128"/>
                          <a:ea typeface="Meiryo UI" panose="020B0604030504040204" pitchFamily="50" charset="-128"/>
                        </a:rPr>
                        <a:t>　いる</a:t>
                      </a:r>
                      <a:r>
                        <a:rPr kumimoji="1" lang="ja-JP" altLang="en-US" sz="900" dirty="0">
                          <a:latin typeface="Meiryo UI" panose="020B0604030504040204" pitchFamily="50" charset="-128"/>
                          <a:ea typeface="Meiryo UI" panose="020B0604030504040204" pitchFamily="50" charset="-128"/>
                        </a:rPr>
                        <a:t>府民の割合の増加</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dirty="0">
                          <a:latin typeface="Meiryo UI" panose="020B0604030504040204" pitchFamily="50" charset="-128"/>
                          <a:ea typeface="Meiryo UI" panose="020B0604030504040204" pitchFamily="50" charset="-128"/>
                        </a:rPr>
                        <a:t>28.6%</a:t>
                      </a: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dirty="0">
                          <a:latin typeface="Meiryo UI" panose="020B0604030504040204" pitchFamily="50" charset="-128"/>
                          <a:ea typeface="Meiryo UI" panose="020B0604030504040204" pitchFamily="50" charset="-128"/>
                        </a:rPr>
                        <a:t>30%</a:t>
                      </a:r>
                      <a:r>
                        <a:rPr kumimoji="1" lang="ja-JP" altLang="en-US" sz="900">
                          <a:latin typeface="Meiryo UI" panose="020B0604030504040204" pitchFamily="50" charset="-128"/>
                          <a:ea typeface="Meiryo UI" panose="020B0604030504040204" pitchFamily="50" charset="-128"/>
                        </a:rPr>
                        <a:t>以上</a:t>
                      </a: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335243"/>
                  </a:ext>
                </a:extLst>
              </a:tr>
              <a:tr h="342003">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万博を契機とした食育の推進</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新たな食文化の提案</a:t>
                      </a:r>
                      <a:endParaRPr kumimoji="1" lang="en-US" altLang="ja-JP" sz="900" u="sng"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a:t>
                      </a:r>
                      <a:r>
                        <a:rPr kumimoji="1" lang="ja-JP" altLang="en-US" sz="900" u="sng" dirty="0">
                          <a:latin typeface="Meiryo UI" panose="020B0604030504040204" pitchFamily="50" charset="-128"/>
                          <a:ea typeface="Meiryo UI" panose="020B0604030504040204" pitchFamily="50" charset="-128"/>
                        </a:rPr>
                        <a:t>持続可能な食を支える食育の推進</a:t>
                      </a:r>
                      <a:endParaRPr kumimoji="1" lang="en-US" altLang="ja-JP" sz="900" u="sng"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ja-JP" altLang="en-US"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482316"/>
                  </a:ext>
                </a:extLst>
              </a:tr>
              <a:tr h="191617">
                <a:tc gridSpan="5">
                  <a:txBody>
                    <a:bodyPr/>
                    <a:lstStyle/>
                    <a:p>
                      <a:pPr algn="l">
                        <a:lnSpc>
                          <a:spcPct val="100000"/>
                        </a:lnSpc>
                      </a:pPr>
                      <a:r>
                        <a:rPr kumimoji="1" lang="ja-JP" altLang="en-US" sz="900" b="1" dirty="0">
                          <a:latin typeface="Meiryo UI" panose="020B0604030504040204" pitchFamily="50" charset="-128"/>
                          <a:ea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基本方針</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　　食育を支える社会環境整備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lnSpc>
                          <a:spcPts val="800"/>
                        </a:lnSpc>
                      </a:pPr>
                      <a:endParaRPr kumimoji="1" lang="ja-JP" altLang="en-US" sz="8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63058056"/>
                  </a:ext>
                </a:extLst>
              </a:tr>
              <a:tr h="191617">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府民の行動目標</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具体的な取組み</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dirty="0">
                          <a:latin typeface="Meiryo UI" panose="020B0604030504040204" pitchFamily="50" charset="-128"/>
                          <a:ea typeface="Meiryo UI" panose="020B0604030504040204" pitchFamily="50" charset="-128"/>
                        </a:rPr>
                        <a:t>取組み</a:t>
                      </a:r>
                      <a:r>
                        <a:rPr kumimoji="1" lang="ja-JP" altLang="en-US" sz="900">
                          <a:latin typeface="Meiryo UI" panose="020B0604030504040204" pitchFamily="50" charset="-128"/>
                          <a:ea typeface="Meiryo UI" panose="020B0604030504040204" pitchFamily="50" charset="-128"/>
                        </a:rPr>
                        <a:t>の目標</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現状値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kumimoji="1" lang="ja-JP" altLang="en-US" sz="900">
                          <a:latin typeface="Meiryo UI" panose="020B0604030504040204" pitchFamily="50" charset="-128"/>
                          <a:ea typeface="Meiryo UI" panose="020B0604030504040204" pitchFamily="50" charset="-128"/>
                        </a:rPr>
                        <a:t>目標値</a:t>
                      </a:r>
                      <a:endParaRPr kumimoji="1" lang="ja-JP" altLang="en-US" sz="900" dirty="0">
                        <a:latin typeface="Meiryo UI" panose="020B0604030504040204" pitchFamily="50" charset="-128"/>
                        <a:ea typeface="Meiryo UI" panose="020B0604030504040204"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1780843"/>
                  </a:ext>
                </a:extLst>
              </a:tr>
              <a:tr h="191617">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▶多様な主体による食育推進運動の展開</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・食育を府民運動とする機運を高める取組み</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・「大阪府食育推進強化月間」及び「野菜バリバリ朝食モリモリ推進の日」の</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　取組みの充実</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・市町村食育推進計画の策定促進と施策の推進</a:t>
                      </a:r>
                      <a:endParaRPr kumimoji="1" lang="en-US" altLang="ja-JP" sz="900" dirty="0">
                        <a:latin typeface="Meiryo UI" panose="020B0604030504040204" pitchFamily="50" charset="-128"/>
                        <a:ea typeface="Meiryo UI" panose="020B0604030504040204" pitchFamily="50" charset="-128"/>
                      </a:endParaRPr>
                    </a:p>
                    <a:p>
                      <a:pPr>
                        <a:lnSpc>
                          <a:spcPct val="100000"/>
                        </a:lnSpc>
                      </a:pPr>
                      <a:r>
                        <a:rPr kumimoji="1" lang="ja-JP" altLang="en-US" sz="900" dirty="0">
                          <a:latin typeface="Meiryo UI" panose="020B0604030504040204" pitchFamily="50" charset="-128"/>
                          <a:ea typeface="Meiryo UI" panose="020B0604030504040204" pitchFamily="50" charset="-128"/>
                        </a:rPr>
                        <a:t>・食に関するボランティア等が行う食育活動への支援</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900" dirty="0">
                          <a:latin typeface="Meiryo UI" panose="020B0604030504040204" pitchFamily="50" charset="-128"/>
                          <a:ea typeface="Meiryo UI" panose="020B0604030504040204" pitchFamily="50" charset="-128"/>
                        </a:rPr>
                        <a:t>・食育に関心を持っている府民の割合の増加</a:t>
                      </a:r>
                      <a:endParaRPr kumimoji="1" lang="en-US" altLang="ja-JP" sz="900" dirty="0">
                        <a:latin typeface="Meiryo UI" panose="020B0604030504040204" pitchFamily="50" charset="-128"/>
                        <a:ea typeface="Meiryo UI" panose="020B0604030504040204" pitchFamily="50" charset="-128"/>
                      </a:endParaRPr>
                    </a:p>
                    <a:p>
                      <a:pPr algn="l">
                        <a:lnSpc>
                          <a:spcPct val="100000"/>
                        </a:lnSpc>
                      </a:pPr>
                      <a:r>
                        <a:rPr kumimoji="1" lang="ja-JP" altLang="en-US" sz="900" dirty="0">
                          <a:latin typeface="Meiryo UI" panose="020B0604030504040204" pitchFamily="50" charset="-128"/>
                          <a:ea typeface="Meiryo UI" panose="020B0604030504040204" pitchFamily="50" charset="-128"/>
                        </a:rPr>
                        <a:t>・食育推進に携わるボランティアの増加</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dirty="0">
                          <a:latin typeface="Meiryo UI" panose="020B0604030504040204" pitchFamily="50" charset="-128"/>
                          <a:ea typeface="Meiryo UI" panose="020B0604030504040204" pitchFamily="50" charset="-128"/>
                        </a:rPr>
                        <a:t>71.0%</a:t>
                      </a:r>
                    </a:p>
                    <a:p>
                      <a:pPr algn="r">
                        <a:lnSpc>
                          <a:spcPct val="100000"/>
                        </a:lnSpc>
                      </a:pPr>
                      <a:r>
                        <a:rPr kumimoji="1" lang="en-US" altLang="ja-JP" sz="900" dirty="0">
                          <a:latin typeface="Meiryo UI" panose="020B0604030504040204" pitchFamily="50" charset="-128"/>
                          <a:ea typeface="Meiryo UI" panose="020B0604030504040204" pitchFamily="50" charset="-128"/>
                        </a:rPr>
                        <a:t>4,753</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lnSpc>
                          <a:spcPct val="100000"/>
                        </a:lnSpc>
                      </a:pPr>
                      <a:r>
                        <a:rPr kumimoji="1" lang="en-US" altLang="ja-JP" sz="900" u="sng" dirty="0">
                          <a:latin typeface="Meiryo UI" panose="020B0604030504040204" pitchFamily="50" charset="-128"/>
                          <a:ea typeface="Meiryo UI" panose="020B0604030504040204" pitchFamily="50" charset="-128"/>
                        </a:rPr>
                        <a:t>75%</a:t>
                      </a:r>
                      <a:r>
                        <a:rPr kumimoji="1" lang="ja-JP" altLang="en-US" sz="900" u="sng">
                          <a:latin typeface="Meiryo UI" panose="020B0604030504040204" pitchFamily="50" charset="-128"/>
                          <a:ea typeface="Meiryo UI" panose="020B0604030504040204" pitchFamily="50" charset="-128"/>
                        </a:rPr>
                        <a:t>以上</a:t>
                      </a:r>
                      <a:endParaRPr kumimoji="1" lang="en-US" altLang="ja-JP" sz="900" u="sng" dirty="0">
                        <a:latin typeface="Meiryo UI" panose="020B0604030504040204" pitchFamily="50" charset="-128"/>
                        <a:ea typeface="Meiryo UI" panose="020B0604030504040204" pitchFamily="50" charset="-128"/>
                      </a:endParaRPr>
                    </a:p>
                    <a:p>
                      <a:pPr algn="r">
                        <a:lnSpc>
                          <a:spcPct val="100000"/>
                        </a:lnSpc>
                      </a:pPr>
                      <a:r>
                        <a:rPr kumimoji="1" lang="ja-JP" altLang="en-US" sz="900">
                          <a:latin typeface="Meiryo UI" panose="020B0604030504040204" pitchFamily="50" charset="-128"/>
                          <a:ea typeface="Meiryo UI" panose="020B0604030504040204" pitchFamily="50" charset="-128"/>
                        </a:rPr>
                        <a:t>増加</a:t>
                      </a: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47002"/>
                  </a:ext>
                </a:extLst>
              </a:tr>
              <a:tr h="132958">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▶多様な主体が参画したネットワークの強化</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900" dirty="0">
                          <a:latin typeface="Meiryo UI" panose="020B0604030504040204" pitchFamily="50" charset="-128"/>
                          <a:ea typeface="Meiryo UI" panose="020B0604030504040204" pitchFamily="50" charset="-128"/>
                        </a:rPr>
                        <a:t>・「大阪府食育推進ネットワーク会議」参画団体や民間企業との連携・協働</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lnSpc>
                          <a:spcPct val="100000"/>
                        </a:lnSpc>
                      </a:pPr>
                      <a:endParaRPr kumimoji="1" lang="en-US" altLang="ja-JP" sz="900" dirty="0">
                        <a:latin typeface="Meiryo UI" panose="020B0604030504040204" pitchFamily="50" charset="-128"/>
                        <a:ea typeface="Meiryo UI" panose="020B0604030504040204"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587352"/>
                  </a:ext>
                </a:extLst>
              </a:tr>
            </a:tbl>
          </a:graphicData>
        </a:graphic>
      </p:graphicFrame>
      <p:sp>
        <p:nvSpPr>
          <p:cNvPr id="34" name="正方形/長方形 33">
            <a:extLst>
              <a:ext uri="{FF2B5EF4-FFF2-40B4-BE49-F238E27FC236}">
                <a16:creationId xmlns:a16="http://schemas.microsoft.com/office/drawing/2014/main" id="{1721B02D-8143-A14D-1558-99323ED61AFE}"/>
              </a:ext>
            </a:extLst>
          </p:cNvPr>
          <p:cNvSpPr/>
          <p:nvPr/>
        </p:nvSpPr>
        <p:spPr>
          <a:xfrm>
            <a:off x="55049" y="5064299"/>
            <a:ext cx="2192239" cy="241200"/>
          </a:xfrm>
          <a:prstGeom prst="rect">
            <a:avLst/>
          </a:prstGeom>
          <a:solidFill>
            <a:schemeClr val="accent1">
              <a:lumMod val="60000"/>
              <a:lumOff val="40000"/>
            </a:schemeClr>
          </a:solidFill>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0" tIns="0" rIns="0" bIns="0" rtlCol="0" anchor="ctr"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第</a:t>
            </a:r>
            <a:r>
              <a:rPr kumimoji="0" lang="en-US" altLang="ja-JP"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6</a:t>
            </a:r>
            <a:r>
              <a:rPr kumimoji="0" lang="ja-JP" altLang="en-US" sz="10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章　</a:t>
            </a:r>
            <a:r>
              <a:rPr kumimoji="0" lang="ja-JP" altLang="en-US" sz="10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計画の推進体制</a:t>
            </a:r>
            <a:endPar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45389EFC-6F27-77B1-1F4C-A0E2B880EC98}"/>
              </a:ext>
            </a:extLst>
          </p:cNvPr>
          <p:cNvSpPr/>
          <p:nvPr/>
        </p:nvSpPr>
        <p:spPr>
          <a:xfrm>
            <a:off x="55049" y="5301324"/>
            <a:ext cx="9792000" cy="1224000"/>
          </a:xfrm>
          <a:prstGeom prst="rect">
            <a:avLst/>
          </a:prstGeom>
          <a:ln w="3175">
            <a:solidFill>
              <a:schemeClr val="tx1"/>
            </a:solidFill>
            <a:prstDash val="solid"/>
          </a:ln>
        </p:spPr>
        <p:style>
          <a:lnRef idx="2">
            <a:schemeClr val="accent6"/>
          </a:lnRef>
          <a:fillRef idx="1">
            <a:schemeClr val="lt1"/>
          </a:fillRef>
          <a:effectRef idx="0">
            <a:schemeClr val="accent6"/>
          </a:effectRef>
          <a:fontRef idx="minor">
            <a:schemeClr val="dk1"/>
          </a:fontRef>
        </p:style>
        <p:txBody>
          <a:bodyPr wrap="square" lIns="72000" tIns="72000" rIns="72000" bIns="72000" rtlCol="0" anchor="t"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計画の推進体制</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オール大阪の推進体制</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庁内の推進体制</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地域における推進体制</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進捗管理</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計画を推進する各主体の役割</a:t>
            </a:r>
            <a:endParaRPr kumimoji="0"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保育・教育関係者</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保健医療関係団体</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食品関連事業者等</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生産者</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地域組織・ボランティア団体・</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法人等</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大阪府食育推進ネットワーク会議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BAA0894D-CDD6-ABEA-AC5E-E686A52091DE}"/>
              </a:ext>
            </a:extLst>
          </p:cNvPr>
          <p:cNvSpPr txBox="1"/>
          <p:nvPr/>
        </p:nvSpPr>
        <p:spPr>
          <a:xfrm>
            <a:off x="7396012" y="6608011"/>
            <a:ext cx="218283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下線部</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次計画からの主な変更箇所</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DDD6DFEE-754D-40DF-AE96-EDA98F7BDDAB}"/>
              </a:ext>
            </a:extLst>
          </p:cNvPr>
          <p:cNvSpPr>
            <a:spLocks noGrp="1"/>
          </p:cNvSpPr>
          <p:nvPr>
            <p:ph type="sldNum" sz="quarter" idx="12"/>
          </p:nvPr>
        </p:nvSpPr>
        <p:spPr>
          <a:xfrm>
            <a:off x="9130391" y="6595487"/>
            <a:ext cx="720000" cy="216000"/>
          </a:xfrm>
        </p:spPr>
        <p:txBody>
          <a:bodyPr/>
          <a:lstStyle/>
          <a:p>
            <a:fld id="{4D1D0668-0C6C-4C7F-AAAF-C0078F4BF5F6}" type="slidenum">
              <a:rPr kumimoji="1" lang="ja-JP" altLang="en-US" smtClean="0"/>
              <a:t>106</a:t>
            </a:fld>
            <a:endParaRPr kumimoji="1" lang="ja-JP" altLang="en-US" dirty="0"/>
          </a:p>
        </p:txBody>
      </p:sp>
    </p:spTree>
    <p:extLst>
      <p:ext uri="{BB962C8B-B14F-4D97-AF65-F5344CB8AC3E}">
        <p14:creationId xmlns:p14="http://schemas.microsoft.com/office/powerpoint/2010/main" val="34215435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大阪府健康づくり実態調査の実施（予算額：</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16,000</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3F1EF23A-33D4-EA97-DDA2-B904219E7E5C}"/>
              </a:ext>
            </a:extLst>
          </p:cNvPr>
          <p:cNvSpPr txBox="1"/>
          <p:nvPr/>
        </p:nvSpPr>
        <p:spPr>
          <a:xfrm>
            <a:off x="396012" y="3857717"/>
            <a:ext cx="911397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第４次大阪府食育推進計画においても、健康増進計画と同様に、中間評価及び最終評価の際に用いる比較値（ベースライン値）については、令和７（</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2025</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）年度に実施する大阪府健康づくり実態調査等の結果を用いる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こととしている。</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CB19705-F16B-3DDD-9C6C-9CB21BB1171B}"/>
              </a:ext>
            </a:extLst>
          </p:cNvPr>
          <p:cNvSpPr txBox="1"/>
          <p:nvPr/>
        </p:nvSpPr>
        <p:spPr>
          <a:xfrm>
            <a:off x="235508" y="5148848"/>
            <a:ext cx="9274479" cy="1277273"/>
          </a:xfrm>
          <a:prstGeom prst="rect">
            <a:avLst/>
          </a:prstGeom>
          <a:noFill/>
          <a:ln w="3175">
            <a:solidFill>
              <a:schemeClr val="accent1"/>
            </a:solidFill>
          </a:ln>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 </a:t>
            </a:r>
            <a:r>
              <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章 第４次計画の基本的事項　３ 計画の期間</a:t>
            </a:r>
            <a:endPar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第４次計画の期間は、令和６（</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2024</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）年度から令和 </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17</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2035</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）年度の </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か年です。中間年にあたる</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令和 </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2029</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）年度に、社会・経済状況等を踏まえ、点検・見直しを実施します。</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なお、中間評価及び最終評価の際に用いる比較値（ベースライン値）については、令和７年（</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2025</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）度に</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実施する大阪府健康づくり実態調査等の結果を用いることとします。</a:t>
            </a:r>
          </a:p>
        </p:txBody>
      </p:sp>
      <p:sp>
        <p:nvSpPr>
          <p:cNvPr id="14" name="テキスト ボックス 13">
            <a:extLst>
              <a:ext uri="{FF2B5EF4-FFF2-40B4-BE49-F238E27FC236}">
                <a16:creationId xmlns:a16="http://schemas.microsoft.com/office/drawing/2014/main" id="{E325972C-C995-B869-AB7A-0C0FC9194BEB}"/>
              </a:ext>
            </a:extLst>
          </p:cNvPr>
          <p:cNvSpPr txBox="1"/>
          <p:nvPr/>
        </p:nvSpPr>
        <p:spPr>
          <a:xfrm>
            <a:off x="76495" y="4840548"/>
            <a:ext cx="4002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参考</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第４次大阪府食育推進計画（抜粋）</a:t>
            </a:r>
          </a:p>
        </p:txBody>
      </p:sp>
      <p:pic>
        <p:nvPicPr>
          <p:cNvPr id="15" name="図 14">
            <a:extLst>
              <a:ext uri="{FF2B5EF4-FFF2-40B4-BE49-F238E27FC236}">
                <a16:creationId xmlns:a16="http://schemas.microsoft.com/office/drawing/2014/main" id="{7D5DB5C2-8662-34F3-EBDE-F0C0F4FEC7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508" y="740611"/>
            <a:ext cx="9274479" cy="2954528"/>
          </a:xfrm>
          <a:prstGeom prst="rect">
            <a:avLst/>
          </a:prstGeom>
        </p:spPr>
      </p:pic>
      <p:sp>
        <p:nvSpPr>
          <p:cNvPr id="2" name="スライド番号プレースホルダー 1">
            <a:extLst>
              <a:ext uri="{FF2B5EF4-FFF2-40B4-BE49-F238E27FC236}">
                <a16:creationId xmlns:a16="http://schemas.microsoft.com/office/drawing/2014/main" id="{E5E373CA-CB62-47DC-8F86-0FE624D690E7}"/>
              </a:ext>
            </a:extLst>
          </p:cNvPr>
          <p:cNvSpPr>
            <a:spLocks noGrp="1"/>
          </p:cNvSpPr>
          <p:nvPr>
            <p:ph type="sldNum" sz="quarter" idx="12"/>
          </p:nvPr>
        </p:nvSpPr>
        <p:spPr>
          <a:xfrm>
            <a:off x="7628313" y="6460153"/>
            <a:ext cx="2228850" cy="365125"/>
          </a:xfrm>
        </p:spPr>
        <p:txBody>
          <a:bodyPr/>
          <a:lstStyle/>
          <a:p>
            <a:fld id="{8491F570-1DE7-4E07-90A6-F6DA59EDAE7D}" type="slidenum">
              <a:rPr kumimoji="1" lang="ja-JP" altLang="en-US" smtClean="0"/>
              <a:t>107</a:t>
            </a:fld>
            <a:endParaRPr kumimoji="1" lang="ja-JP" altLang="en-US" dirty="0"/>
          </a:p>
        </p:txBody>
      </p:sp>
    </p:spTree>
    <p:extLst>
      <p:ext uri="{BB962C8B-B14F-4D97-AF65-F5344CB8AC3E}">
        <p14:creationId xmlns:p14="http://schemas.microsoft.com/office/powerpoint/2010/main" val="34523245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大阪府健康づくり実態調査（国資料）</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 name="図 6">
            <a:extLst>
              <a:ext uri="{FF2B5EF4-FFF2-40B4-BE49-F238E27FC236}">
                <a16:creationId xmlns:a16="http://schemas.microsoft.com/office/drawing/2014/main" id="{CE348F8A-69DD-443B-B16E-0CBCF68683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78" y="801078"/>
            <a:ext cx="8185139" cy="5745774"/>
          </a:xfrm>
          <a:prstGeom prst="rect">
            <a:avLst/>
          </a:prstGeom>
        </p:spPr>
      </p:pic>
      <p:sp>
        <p:nvSpPr>
          <p:cNvPr id="5" name="スライド番号プレースホルダー 4">
            <a:extLst>
              <a:ext uri="{FF2B5EF4-FFF2-40B4-BE49-F238E27FC236}">
                <a16:creationId xmlns:a16="http://schemas.microsoft.com/office/drawing/2014/main" id="{1F1CD18E-E3D3-4CEB-8C29-E3BB3AB904DC}"/>
              </a:ext>
            </a:extLst>
          </p:cNvPr>
          <p:cNvSpPr>
            <a:spLocks noGrp="1"/>
          </p:cNvSpPr>
          <p:nvPr>
            <p:ph type="sldNum" sz="quarter" idx="12"/>
          </p:nvPr>
        </p:nvSpPr>
        <p:spPr/>
        <p:txBody>
          <a:bodyPr/>
          <a:lstStyle/>
          <a:p>
            <a:fld id="{8491F570-1DE7-4E07-90A6-F6DA59EDAE7D}" type="slidenum">
              <a:rPr kumimoji="1" lang="ja-JP" altLang="en-US" smtClean="0"/>
              <a:t>108</a:t>
            </a:fld>
            <a:endParaRPr kumimoji="1" lang="ja-JP" altLang="en-US"/>
          </a:p>
        </p:txBody>
      </p:sp>
    </p:spTree>
    <p:extLst>
      <p:ext uri="{BB962C8B-B14F-4D97-AF65-F5344CB8AC3E}">
        <p14:creationId xmlns:p14="http://schemas.microsoft.com/office/powerpoint/2010/main" val="21231724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3000" y="878847"/>
            <a:ext cx="9360000" cy="58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1AE0CBE-3210-41DD-A171-4385B749CD55}"/>
              </a:ext>
            </a:extLst>
          </p:cNvPr>
          <p:cNvSpPr/>
          <p:nvPr/>
        </p:nvSpPr>
        <p:spPr>
          <a:xfrm>
            <a:off x="0" y="0"/>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健康的な食生活の実践と食に関する理解の促進</a:t>
            </a:r>
          </a:p>
        </p:txBody>
      </p:sp>
      <p:cxnSp>
        <p:nvCxnSpPr>
          <p:cNvPr id="6" name="直線コネクタ 5"/>
          <p:cNvCxnSpPr/>
          <p:nvPr/>
        </p:nvCxnSpPr>
        <p:spPr>
          <a:xfrm>
            <a:off x="9614647" y="124366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56934" y="726077"/>
            <a:ext cx="7404392" cy="356123"/>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（１）健康的な食生活の実践の促進　</a:t>
            </a: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P.37-42</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p:cNvSpPr/>
          <p:nvPr/>
        </p:nvSpPr>
        <p:spPr>
          <a:xfrm>
            <a:off x="286447" y="1126973"/>
            <a:ext cx="2080235" cy="266996"/>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Text Box 109" descr="生涯を通じて健やかな生活を送ることができるよう、栄養バランスのとれた食事、朝食や野菜摂取、食塩をとりすぎないこと、よく噛んで食べること、適正体重等の重要性を理解し、習慣的に実践します。" title="府民の行動目標"/>
          <p:cNvSpPr txBox="1">
            <a:spLocks noChangeArrowheads="1"/>
          </p:cNvSpPr>
          <p:nvPr/>
        </p:nvSpPr>
        <p:spPr bwMode="auto">
          <a:xfrm>
            <a:off x="372207" y="1374103"/>
            <a:ext cx="9085045" cy="462612"/>
          </a:xfrm>
          <a:prstGeom prst="rect">
            <a:avLst/>
          </a:prstGeom>
          <a:noFill/>
          <a:ln>
            <a:noFill/>
          </a:ln>
        </p:spPr>
        <p:txBody>
          <a:bodyPr rot="0" vert="horz" wrap="square" lIns="74295" tIns="8890" rIns="74295" bIns="8890" anchor="t" anchorCtr="0" upright="1">
            <a:noAutofit/>
          </a:bodyPr>
          <a:lstStyle/>
          <a:p>
            <a:pPr marL="139700" marR="0" lvl="0" indent="-139700" algn="l" defTabSz="457200" rtl="0" eaLnBrk="1" fontAlgn="auto" latinLnBrk="0" hangingPunct="1">
              <a:lnSpc>
                <a:spcPts val="17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rPr>
              <a:t>▽</a:t>
            </a:r>
            <a:r>
              <a:rPr kumimoji="0" lang="en-US"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rPr>
              <a:t> </a:t>
            </a:r>
            <a:r>
              <a:rPr kumimoji="0" lang="ja-JP" altLang="en-US"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rPr>
              <a:t>生涯を通じて健やかな生活を送ることができるよう、栄養バランスのとれた食事、朝食や野菜摂取、食塩をとりすぎないこと、</a:t>
            </a:r>
            <a:endParaRPr kumimoji="0" lang="en-US"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endParaRPr>
          </a:p>
          <a:p>
            <a:pPr marL="139700" marR="0" lvl="0" indent="-139700" algn="l" defTabSz="457200" rtl="0" eaLnBrk="1" fontAlgn="auto" latinLnBrk="0" hangingPunct="1">
              <a:lnSpc>
                <a:spcPts val="1700"/>
              </a:lnSpc>
              <a:spcBef>
                <a:spcPts val="0"/>
              </a:spcBef>
              <a:spcAft>
                <a:spcPts val="0"/>
              </a:spcAft>
              <a:buClrTx/>
              <a:buSzTx/>
              <a:buFontTx/>
              <a:buNone/>
              <a:tabLst/>
              <a:defRPr/>
            </a:pPr>
            <a:r>
              <a:rPr kumimoji="0" lang="en-US"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rPr>
              <a:t>     </a:t>
            </a:r>
            <a:r>
              <a:rPr kumimoji="0" lang="ja-JP" altLang="en-US"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rPr>
              <a:t>よく噛んで食べること、適正体重等の重要性を理解し、習慣的に実践します。</a:t>
            </a:r>
            <a:endParaRPr kumimoji="0" lang="ja-JP" altLang="en-US" sz="11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icrosoft Himalaya" panose="01010100010101010101" pitchFamily="2" charset="0"/>
            </a:endParaRPr>
          </a:p>
        </p:txBody>
      </p:sp>
      <p:graphicFrame>
        <p:nvGraphicFramePr>
          <p:cNvPr id="11" name="表 10"/>
          <p:cNvGraphicFramePr>
            <a:graphicFrameLocks noGrp="1"/>
          </p:cNvGraphicFramePr>
          <p:nvPr/>
        </p:nvGraphicFramePr>
        <p:xfrm>
          <a:off x="621437" y="1816848"/>
          <a:ext cx="8640000" cy="1440069"/>
        </p:xfrm>
        <a:graphic>
          <a:graphicData uri="http://schemas.openxmlformats.org/drawingml/2006/table">
            <a:tbl>
              <a:tblPr firstRow="1" bandRow="1">
                <a:tableStyleId>{5940675A-B579-460E-94D1-54222C63F5DA}</a:tableStyleId>
              </a:tblPr>
              <a:tblGrid>
                <a:gridCol w="551490">
                  <a:extLst>
                    <a:ext uri="{9D8B030D-6E8A-4147-A177-3AD203B41FA5}">
                      <a16:colId xmlns:a16="http://schemas.microsoft.com/office/drawing/2014/main" val="2915326736"/>
                    </a:ext>
                  </a:extLst>
                </a:gridCol>
                <a:gridCol w="1838297">
                  <a:extLst>
                    <a:ext uri="{9D8B030D-6E8A-4147-A177-3AD203B41FA5}">
                      <a16:colId xmlns:a16="http://schemas.microsoft.com/office/drawing/2014/main" val="2573364579"/>
                    </a:ext>
                  </a:extLst>
                </a:gridCol>
                <a:gridCol w="6250213">
                  <a:extLst>
                    <a:ext uri="{9D8B030D-6E8A-4147-A177-3AD203B41FA5}">
                      <a16:colId xmlns:a16="http://schemas.microsoft.com/office/drawing/2014/main" val="4073086637"/>
                    </a:ext>
                  </a:extLst>
                </a:gridCol>
              </a:tblGrid>
              <a:tr h="48002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応じた健康行動</a:t>
                      </a:r>
                    </a:p>
                  </a:txBody>
                  <a:tcPr marL="72000" marR="36000" marT="72000" marB="7200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食べることを楽しみ、栄養・食の大切さを学び、成長段階に応じて望ましい食習慣を</a:t>
                      </a:r>
                      <a:endParaRPr lang="en-US" altLang="ja-JP" sz="1200" b="1" kern="100" dirty="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身につけます。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3311713"/>
                  </a:ext>
                </a:extLst>
              </a:tr>
              <a:tr h="480023">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33350" indent="-133350"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自分のライフスタイルに合った健康的な食生活を実践します。</a:t>
                      </a:r>
                      <a:endParaRPr lang="ja-JP" sz="1200" b="1" kern="100" dirty="0">
                        <a:effectLst/>
                        <a:latin typeface="+mn-ea"/>
                        <a:ea typeface="+mn-ea"/>
                        <a:cs typeface="Times New Roman" panose="02020603050405020304" pitchFamily="18" charset="0"/>
                      </a:endParaRPr>
                    </a:p>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生活習慣病の発症・重症化に留意し、健康的な食生活を実践・維持します。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0916915"/>
                  </a:ext>
                </a:extLst>
              </a:tr>
              <a:tr h="480023">
                <a:tc vMerge="1">
                  <a:txBody>
                    <a:bodyPr/>
                    <a:lstStyle/>
                    <a:p>
                      <a:pPr algn="ctr"/>
                      <a:endParaRPr kumimoji="1" lang="ja-JP" altLang="en-US" sz="1200" b="0" dirty="0">
                        <a:solidFill>
                          <a:schemeClr val="tx1"/>
                        </a:solidFill>
                        <a:latin typeface="+mn-ea"/>
                        <a:ea typeface="+mn-ea"/>
                      </a:endParaRPr>
                    </a:p>
                  </a:txBody>
                  <a:tcPr marL="72000" marR="36000" marT="72000" marB="7200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rgbClr val="FFFF99"/>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低栄養予防等、個々の健康状態に合った食生活を実践し、食を通じて豊かな生活を</a:t>
                      </a:r>
                      <a:endParaRPr lang="en-US" altLang="ja-JP" sz="1200" b="1" kern="100" dirty="0">
                        <a:solidFill>
                          <a:srgbClr val="000000"/>
                        </a:solidFill>
                        <a:effectLst/>
                        <a:latin typeface="+mn-ea"/>
                        <a:ea typeface="+mn-ea"/>
                        <a:cs typeface="Times New Roman" panose="02020603050405020304" pitchFamily="18" charset="0"/>
                      </a:endParaRPr>
                    </a:p>
                    <a:p>
                      <a:pPr algn="just">
                        <a:lnSpc>
                          <a:spcPts val="1400"/>
                        </a:lnSpc>
                        <a:spcAft>
                          <a:spcPts val="0"/>
                        </a:spcAft>
                      </a:pPr>
                      <a:r>
                        <a:rPr lang="ja-JP" sz="1200" b="1" kern="100" dirty="0">
                          <a:solidFill>
                            <a:srgbClr val="000000"/>
                          </a:solidFill>
                          <a:effectLst/>
                          <a:latin typeface="+mn-ea"/>
                          <a:ea typeface="+mn-ea"/>
                          <a:cs typeface="Times New Roman" panose="02020603050405020304" pitchFamily="18" charset="0"/>
                        </a:rPr>
                        <a:t>実現します。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469417"/>
                  </a:ext>
                </a:extLst>
              </a:tr>
            </a:tbl>
          </a:graphicData>
        </a:graphic>
      </p:graphicFrame>
      <p:sp>
        <p:nvSpPr>
          <p:cNvPr id="16" name="Rectangle 1"/>
          <p:cNvSpPr>
            <a:spLocks noChangeArrowheads="1"/>
          </p:cNvSpPr>
          <p:nvPr/>
        </p:nvSpPr>
        <p:spPr bwMode="auto">
          <a:xfrm>
            <a:off x="286447" y="3245010"/>
            <a:ext cx="20833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取組みの目標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7" name="表 16"/>
          <p:cNvGraphicFramePr>
            <a:graphicFrameLocks noGrp="1"/>
          </p:cNvGraphicFramePr>
          <p:nvPr/>
        </p:nvGraphicFramePr>
        <p:xfrm>
          <a:off x="621437" y="3523930"/>
          <a:ext cx="8582499" cy="2745013"/>
        </p:xfrm>
        <a:graphic>
          <a:graphicData uri="http://schemas.openxmlformats.org/drawingml/2006/table">
            <a:tbl>
              <a:tblPr firstRow="1" firstCol="1" bandRow="1">
                <a:tableStyleId>{5C22544A-7EE6-4342-B048-85BDC9FD1C3A}</a:tableStyleId>
              </a:tblPr>
              <a:tblGrid>
                <a:gridCol w="266499">
                  <a:extLst>
                    <a:ext uri="{9D8B030D-6E8A-4147-A177-3AD203B41FA5}">
                      <a16:colId xmlns:a16="http://schemas.microsoft.com/office/drawing/2014/main" val="1668312672"/>
                    </a:ext>
                  </a:extLst>
                </a:gridCol>
                <a:gridCol w="1800000">
                  <a:extLst>
                    <a:ext uri="{9D8B030D-6E8A-4147-A177-3AD203B41FA5}">
                      <a16:colId xmlns:a16="http://schemas.microsoft.com/office/drawing/2014/main" val="2358818107"/>
                    </a:ext>
                  </a:extLst>
                </a:gridCol>
                <a:gridCol w="2160000">
                  <a:extLst>
                    <a:ext uri="{9D8B030D-6E8A-4147-A177-3AD203B41FA5}">
                      <a16:colId xmlns:a16="http://schemas.microsoft.com/office/drawing/2014/main" val="3106642344"/>
                    </a:ext>
                  </a:extLst>
                </a:gridCol>
                <a:gridCol w="1368000">
                  <a:extLst>
                    <a:ext uri="{9D8B030D-6E8A-4147-A177-3AD203B41FA5}">
                      <a16:colId xmlns:a16="http://schemas.microsoft.com/office/drawing/2014/main" val="157304712"/>
                    </a:ext>
                  </a:extLst>
                </a:gridCol>
                <a:gridCol w="1548000">
                  <a:extLst>
                    <a:ext uri="{9D8B030D-6E8A-4147-A177-3AD203B41FA5}">
                      <a16:colId xmlns:a16="http://schemas.microsoft.com/office/drawing/2014/main" val="2441815434"/>
                    </a:ext>
                  </a:extLst>
                </a:gridCol>
                <a:gridCol w="1440000">
                  <a:extLst>
                    <a:ext uri="{9D8B030D-6E8A-4147-A177-3AD203B41FA5}">
                      <a16:colId xmlns:a16="http://schemas.microsoft.com/office/drawing/2014/main" val="2346217460"/>
                    </a:ext>
                  </a:extLst>
                </a:gridCol>
              </a:tblGrid>
              <a:tr h="301813">
                <a:tc>
                  <a:txBody>
                    <a:bodyPr/>
                    <a:lstStyle/>
                    <a:p>
                      <a:pPr algn="ctr" fontAlgn="auto">
                        <a:lnSpc>
                          <a:spcPts val="1600"/>
                        </a:lnSpc>
                        <a:spcAft>
                          <a:spcPts val="0"/>
                        </a:spcAft>
                      </a:pPr>
                      <a:r>
                        <a:rPr lang="en-US" sz="1200" b="1" dirty="0">
                          <a:effectLst/>
                          <a:latin typeface="游ゴシック" panose="020B0400000000000000" pitchFamily="50" charset="-128"/>
                          <a:ea typeface="游ゴシック" panose="020B0400000000000000" pitchFamily="50" charset="-128"/>
                        </a:rPr>
                        <a:t> </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gn="ctr" fontAlgn="auto">
                        <a:lnSpc>
                          <a:spcPct val="100000"/>
                        </a:lnSpc>
                        <a:spcAft>
                          <a:spcPts val="0"/>
                        </a:spcAft>
                      </a:pPr>
                      <a:r>
                        <a:rPr lang="ja-JP" altLang="en-US" sz="1200" b="1" dirty="0">
                          <a:solidFill>
                            <a:schemeClr val="bg1"/>
                          </a:solidFill>
                          <a:effectLst/>
                          <a:latin typeface="游ゴシック" panose="020B0400000000000000" pitchFamily="50" charset="-128"/>
                          <a:ea typeface="游ゴシック" panose="020B0400000000000000" pitchFamily="50" charset="-128"/>
                        </a:rPr>
                        <a:t>項目</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a:t>
                      </a:r>
                      <a:r>
                        <a:rPr lang="en-US" altLang="ja-JP" sz="1200" b="1" dirty="0">
                          <a:solidFill>
                            <a:schemeClr val="bg1"/>
                          </a:solidFill>
                          <a:effectLst/>
                          <a:latin typeface="游ゴシック" panose="020B0400000000000000" pitchFamily="50" charset="-128"/>
                          <a:ea typeface="游ゴシック" panose="020B0400000000000000" pitchFamily="50" charset="-128"/>
                        </a:rPr>
                        <a:t>35</a:t>
                      </a:r>
                      <a:r>
                        <a:rPr lang="ja-JP" sz="1200" b="1" dirty="0">
                          <a:solidFill>
                            <a:schemeClr val="bg1"/>
                          </a:solidFill>
                          <a:effectLst/>
                          <a:latin typeface="游ゴシック" panose="020B0400000000000000" pitchFamily="50" charset="-128"/>
                          <a:ea typeface="游ゴシック" panose="020B0400000000000000" pitchFamily="50" charset="-128"/>
                        </a:rPr>
                        <a:t>年度目標</a:t>
                      </a:r>
                      <a:r>
                        <a:rPr lang="ja-JP" altLang="en-US" sz="1200" b="1" dirty="0">
                          <a:solidFill>
                            <a:schemeClr val="bg1"/>
                          </a:solidFill>
                          <a:effectLst/>
                          <a:latin typeface="游ゴシック" panose="020B0400000000000000" pitchFamily="50" charset="-128"/>
                          <a:ea typeface="游ゴシック" panose="020B0400000000000000" pitchFamily="50" charset="-128"/>
                        </a:rPr>
                        <a:t>値</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657110930"/>
                  </a:ext>
                </a:extLst>
              </a:tr>
              <a:tr h="541453">
                <a:tc>
                  <a:txBody>
                    <a:bodyPr/>
                    <a:lstStyle/>
                    <a:p>
                      <a:pPr algn="ctr" fontAlgn="auto">
                        <a:lnSpc>
                          <a:spcPts val="1600"/>
                        </a:lnSpc>
                        <a:spcAft>
                          <a:spcPts val="0"/>
                        </a:spcAft>
                      </a:pPr>
                      <a:r>
                        <a:rPr lang="en-US" altLang="ja-JP" sz="1200" b="1" dirty="0">
                          <a:effectLst/>
                          <a:latin typeface="游ゴシック" panose="020B0400000000000000" pitchFamily="50" charset="-128"/>
                          <a:ea typeface="游ゴシック" panose="020B0400000000000000" pitchFamily="50" charset="-128"/>
                        </a:rPr>
                        <a:t>1</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gn="l" fontAlgn="auto">
                        <a:lnSpc>
                          <a:spcPct val="100000"/>
                        </a:lnSpc>
                        <a:spcAft>
                          <a:spcPts val="0"/>
                        </a:spcAft>
                      </a:pPr>
                      <a:r>
                        <a:rPr lang="ja-JP" altLang="en-US" sz="1200" b="1" dirty="0">
                          <a:solidFill>
                            <a:schemeClr val="tx1"/>
                          </a:solidFill>
                          <a:effectLst/>
                          <a:latin typeface="游ゴシック" panose="020B0400000000000000" pitchFamily="50" charset="-128"/>
                          <a:ea typeface="游ゴシック" panose="020B0400000000000000" pitchFamily="50" charset="-128"/>
                          <a:cs typeface="HG丸ｺﾞｼｯｸM-PRO"/>
                        </a:rPr>
                        <a:t>栄養バランスのとれた食生活を実践する府民の割合の増加（主食・主菜・副菜を組み合わせた食事を</a:t>
                      </a:r>
                      <a:r>
                        <a:rPr lang="en-US" altLang="ja-JP" sz="1200" b="1" dirty="0">
                          <a:solidFill>
                            <a:schemeClr val="tx1"/>
                          </a:solidFill>
                          <a:effectLst/>
                          <a:latin typeface="游ゴシック" panose="020B0400000000000000" pitchFamily="50" charset="-128"/>
                          <a:ea typeface="游ゴシック" panose="020B0400000000000000" pitchFamily="50" charset="-128"/>
                          <a:cs typeface="HG丸ｺﾞｼｯｸM-PRO"/>
                        </a:rPr>
                        <a:t>1</a:t>
                      </a:r>
                      <a:r>
                        <a:rPr lang="ja-JP" altLang="en-US" sz="1200" b="1" dirty="0">
                          <a:solidFill>
                            <a:schemeClr val="tx1"/>
                          </a:solidFill>
                          <a:effectLst/>
                          <a:latin typeface="游ゴシック" panose="020B0400000000000000" pitchFamily="50" charset="-128"/>
                          <a:ea typeface="游ゴシック" panose="020B0400000000000000" pitchFamily="50" charset="-128"/>
                          <a:cs typeface="HG丸ｺﾞｼｯｸM-PRO"/>
                        </a:rPr>
                        <a:t>日</a:t>
                      </a:r>
                      <a:r>
                        <a:rPr lang="en-US" altLang="ja-JP" sz="1200" b="1" dirty="0">
                          <a:solidFill>
                            <a:schemeClr val="tx1"/>
                          </a:solidFill>
                          <a:effectLst/>
                          <a:latin typeface="游ゴシック" panose="020B0400000000000000" pitchFamily="50" charset="-128"/>
                          <a:ea typeface="游ゴシック" panose="020B0400000000000000" pitchFamily="50" charset="-128"/>
                          <a:cs typeface="HG丸ｺﾞｼｯｸM-PRO"/>
                        </a:rPr>
                        <a:t>2</a:t>
                      </a:r>
                      <a:r>
                        <a:rPr lang="ja-JP" altLang="en-US" sz="1200" b="1" dirty="0">
                          <a:solidFill>
                            <a:schemeClr val="tx1"/>
                          </a:solidFill>
                          <a:effectLst/>
                          <a:latin typeface="游ゴシック" panose="020B0400000000000000" pitchFamily="50" charset="-128"/>
                          <a:ea typeface="游ゴシック" panose="020B0400000000000000" pitchFamily="50" charset="-128"/>
                          <a:cs typeface="HG丸ｺﾞｼｯｸM-PRO"/>
                        </a:rPr>
                        <a:t>回以上ほぼ毎日食べている府民の割合）</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auto">
                        <a:lnSpc>
                          <a:spcPct val="100000"/>
                        </a:lnSpc>
                        <a:spcAft>
                          <a:spcPts val="0"/>
                        </a:spcAft>
                      </a:pPr>
                      <a:r>
                        <a:rPr lang="en-US" altLang="ja-JP" sz="1200" b="1" u="none" dirty="0">
                          <a:solidFill>
                            <a:schemeClr val="tx1"/>
                          </a:solidFill>
                          <a:effectLst/>
                          <a:latin typeface="游ゴシック" panose="020B0400000000000000" pitchFamily="50" charset="-128"/>
                          <a:ea typeface="游ゴシック" panose="020B0400000000000000" pitchFamily="50" charset="-128"/>
                          <a:cs typeface="HG丸ｺﾞｼｯｸM-PRO"/>
                        </a:rPr>
                        <a:t>49.6%</a:t>
                      </a:r>
                      <a:r>
                        <a:rPr lang="ja-JP" altLang="en-US" sz="1200" b="1" u="none"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200" b="1" u="none"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200" b="1" u="none"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200" b="1"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令和</a:t>
                      </a:r>
                      <a:r>
                        <a:rPr lang="en-US" altLang="ja-JP" sz="1200" b="1" u="none" dirty="0">
                          <a:solidFill>
                            <a:schemeClr val="tx1"/>
                          </a:solidFill>
                          <a:effectLst/>
                          <a:latin typeface="游ゴシック" panose="020B0400000000000000" pitchFamily="50" charset="-128"/>
                          <a:ea typeface="+mn-ea"/>
                          <a:cs typeface="HG丸ｺﾞｼｯｸM-PRO"/>
                        </a:rPr>
                        <a:t>7</a:t>
                      </a:r>
                      <a:r>
                        <a:rPr lang="ja-JP" altLang="en-US" sz="1200" b="1" u="none" dirty="0">
                          <a:solidFill>
                            <a:schemeClr val="tx1"/>
                          </a:solidFill>
                          <a:effectLst/>
                          <a:latin typeface="游ゴシック" panose="020B0400000000000000" pitchFamily="50" charset="-128"/>
                          <a:ea typeface="+mn-ea"/>
                          <a:cs typeface="HG丸ｺﾞｼｯｸM-PRO"/>
                        </a:rPr>
                        <a:t>年度</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大阪府健康づくり</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実態調査にて算出</a:t>
                      </a:r>
                      <a:endParaRPr lang="ja-JP" sz="1200" b="1" u="none"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a:solidFill>
                            <a:schemeClr val="tx1"/>
                          </a:solidFill>
                          <a:effectLst/>
                          <a:latin typeface="游ゴシック" panose="020B0400000000000000" pitchFamily="50" charset="-128"/>
                          <a:ea typeface="游ゴシック" panose="020B0400000000000000" pitchFamily="50" charset="-128"/>
                          <a:cs typeface="HG丸ｺﾞｼｯｸM-PRO"/>
                        </a:rPr>
                        <a:t>60%</a:t>
                      </a:r>
                      <a:r>
                        <a:rPr lang="ja-JP" altLang="en-US" sz="1200" b="1"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0734997"/>
                  </a:ext>
                </a:extLst>
              </a:tr>
              <a:tr h="223520">
                <a:tc rowSpan="3">
                  <a:txBody>
                    <a:bodyPr/>
                    <a:lstStyle/>
                    <a:p>
                      <a:pPr algn="ctr" fontAlgn="auto">
                        <a:lnSpc>
                          <a:spcPts val="1600"/>
                        </a:lnSpc>
                        <a:spcAft>
                          <a:spcPts val="0"/>
                        </a:spcAft>
                      </a:pPr>
                      <a:r>
                        <a:rPr lang="en-US" altLang="ja-JP" sz="1200" b="1" dirty="0">
                          <a:effectLst/>
                          <a:latin typeface="游ゴシック" panose="020B0400000000000000" pitchFamily="50" charset="-128"/>
                          <a:ea typeface="游ゴシック" panose="020B0400000000000000" pitchFamily="50" charset="-128"/>
                        </a:rPr>
                        <a:t>2</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3">
                  <a:txBody>
                    <a:bodyPr/>
                    <a:lstStyle/>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朝食を欠食する</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府民の割合の減少</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000" b="1" dirty="0">
                          <a:solidFill>
                            <a:schemeClr val="tx1"/>
                          </a:solidFill>
                          <a:latin typeface="游ゴシック" panose="020B0400000000000000" pitchFamily="50" charset="-128"/>
                          <a:ea typeface="游ゴシック" panose="020B0400000000000000" pitchFamily="50" charset="-128"/>
                        </a:rPr>
                        <a:t> 策定時：</a:t>
                      </a:r>
                      <a:r>
                        <a:rPr kumimoji="1" lang="en-US" altLang="ja-JP" sz="1000" b="1" dirty="0">
                          <a:solidFill>
                            <a:schemeClr val="tx1"/>
                          </a:solidFill>
                          <a:latin typeface="游ゴシック" panose="020B0400000000000000" pitchFamily="50" charset="-128"/>
                          <a:ea typeface="+mn-ea"/>
                        </a:rPr>
                        <a:t>H29-R1</a:t>
                      </a:r>
                      <a:r>
                        <a:rPr kumimoji="1" lang="ja-JP" altLang="en-US" sz="1000" b="1" dirty="0">
                          <a:solidFill>
                            <a:schemeClr val="tx1"/>
                          </a:solidFill>
                          <a:latin typeface="游ゴシック" panose="020B0400000000000000" pitchFamily="50" charset="-128"/>
                          <a:ea typeface="+mn-ea"/>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6</a:t>
                      </a: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年</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国民健康・栄養調査</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の結果を受け算出</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0%</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6321787"/>
                  </a:ext>
                </a:extLst>
              </a:tr>
              <a:tr h="22352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50000"/>
                      </a:schemeClr>
                    </a:solidFill>
                  </a:tcPr>
                </a:tc>
                <a:tc vMerge="1">
                  <a:txBody>
                    <a:bodyPr/>
                    <a:lstStyle/>
                    <a:p>
                      <a:endParaRPr kumimoji="1" lang="ja-JP" altLang="en-US"/>
                    </a:p>
                  </a:txBody>
                  <a:tcPr>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265228"/>
                  </a:ext>
                </a:extLst>
              </a:tr>
              <a:tr h="223520">
                <a:tc vMerge="1">
                  <a:txBody>
                    <a:bodyPr/>
                    <a:lstStyle/>
                    <a:p>
                      <a:pPr algn="ctr" fontAlgn="auto">
                        <a:lnSpc>
                          <a:spcPts val="1600"/>
                        </a:lnSpc>
                        <a:spcAft>
                          <a:spcPts val="0"/>
                        </a:spcAft>
                      </a:pP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endParaRPr kumimoji="1" lang="ja-JP" altLang="en-US"/>
                    </a:p>
                  </a:txBody>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24.8%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55021"/>
                  </a:ext>
                </a:extLst>
              </a:tr>
              <a:tr h="216000">
                <a:tc rowSpan="3">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3</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3">
                  <a:txBody>
                    <a:bodyPr/>
                    <a:lstStyle/>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野菜摂取量の増加</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a:solidFill>
                            <a:schemeClr val="tx1"/>
                          </a:solidFill>
                          <a:latin typeface="游ゴシック" panose="020B0400000000000000" pitchFamily="50" charset="-128"/>
                          <a:ea typeface="游ゴシック" panose="020B0400000000000000" pitchFamily="50" charset="-128"/>
                        </a:rPr>
                        <a:t> 策定時：</a:t>
                      </a:r>
                      <a:r>
                        <a:rPr kumimoji="1" lang="en-US" altLang="zh-TW" sz="1000" b="1" dirty="0">
                          <a:solidFill>
                            <a:schemeClr val="tx1"/>
                          </a:solidFill>
                          <a:latin typeface="游ゴシック" panose="020B0400000000000000" pitchFamily="50" charset="-128"/>
                          <a:ea typeface="游ゴシック" panose="020B0400000000000000" pitchFamily="50" charset="-128"/>
                        </a:rPr>
                        <a:t>H29-R1</a:t>
                      </a:r>
                      <a:r>
                        <a:rPr kumimoji="1" lang="ja-JP" altLang="en-US" sz="1000" b="1" dirty="0">
                          <a:solidFill>
                            <a:schemeClr val="tx1"/>
                          </a:solidFill>
                          <a:latin typeface="游ゴシック" panose="020B0400000000000000" pitchFamily="50" charset="-128"/>
                          <a:ea typeface="+mn-ea"/>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14</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237</a:t>
                      </a:r>
                      <a:r>
                        <a:rPr lang="en-US" sz="1200" b="1" i="0" u="none" strike="noStrike" dirty="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6</a:t>
                      </a: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年</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国民健康・栄養調査</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の結果を受け算出</a:t>
                      </a:r>
                      <a:endParaRPr lang="en-US" altLang="ja-JP" sz="1200" b="1" i="0" u="none" strike="noStrike" dirty="0">
                        <a:solidFill>
                          <a:schemeClr val="tx1"/>
                        </a:solidFill>
                        <a:effectLst/>
                        <a:latin typeface="游ゴシック" panose="020B0400000000000000" pitchFamily="50" charset="-128"/>
                        <a:ea typeface="+mn-ea"/>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300g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970246"/>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15</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19</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sz="1200" b="1" i="0" u="none" strike="noStrike" dirty="0">
                          <a:solidFill>
                            <a:schemeClr val="tx1"/>
                          </a:solidFill>
                          <a:effectLst/>
                          <a:latin typeface="游ゴシック" panose="020B0400000000000000" pitchFamily="50" charset="-128"/>
                          <a:ea typeface="游ゴシック" panose="020B0400000000000000" pitchFamily="50" charset="-128"/>
                        </a:rPr>
                        <a:t>2</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59</a:t>
                      </a:r>
                      <a:r>
                        <a:rPr lang="en-US" sz="1200" b="1" i="0" u="none" strike="noStrike" dirty="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896529"/>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just">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sz="1200" b="1" i="0" u="none" strike="noStrike" dirty="0">
                          <a:solidFill>
                            <a:schemeClr val="tx1"/>
                          </a:solidFill>
                          <a:effectLst/>
                          <a:latin typeface="游ゴシック" panose="020B0400000000000000" pitchFamily="50" charset="-128"/>
                          <a:ea typeface="游ゴシック" panose="020B0400000000000000" pitchFamily="50" charset="-128"/>
                        </a:rPr>
                        <a:t>25</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6</a:t>
                      </a:r>
                      <a:r>
                        <a:rPr lang="en-US" sz="1200" b="1" i="0" u="none" strike="noStrike" dirty="0">
                          <a:solidFill>
                            <a:schemeClr val="tx1"/>
                          </a:solidFill>
                          <a:effectLst/>
                          <a:latin typeface="游ゴシック" panose="020B0400000000000000" pitchFamily="50" charset="-128"/>
                          <a:ea typeface="游ゴシック" panose="020B0400000000000000" pitchFamily="50" charset="-128"/>
                        </a:rPr>
                        <a:t>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lnSpc>
                          <a:spcPct val="100000"/>
                        </a:lnSpc>
                      </a:pP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350g</a:t>
                      </a:r>
                      <a:r>
                        <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007879"/>
                  </a:ext>
                </a:extLst>
              </a:tr>
              <a:tr h="576000">
                <a:tc>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4</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nSpc>
                          <a:spcPct val="100000"/>
                        </a:lnSpc>
                      </a:pPr>
                      <a:r>
                        <a:rPr kumimoji="1" lang="ja-JP" altLang="en-US" sz="1200" b="1" dirty="0">
                          <a:solidFill>
                            <a:schemeClr val="tx1"/>
                          </a:solidFill>
                          <a:latin typeface="游ゴシック" panose="020B0400000000000000" pitchFamily="50" charset="-128"/>
                          <a:ea typeface="+mn-ea"/>
                        </a:rPr>
                        <a:t>果物摂取量の増加</a:t>
                      </a:r>
                    </a:p>
                    <a:p>
                      <a:pPr>
                        <a:lnSpc>
                          <a:spcPct val="100000"/>
                        </a:lnSpc>
                      </a:pPr>
                      <a:r>
                        <a:rPr kumimoji="1" lang="ja-JP" altLang="en-US" sz="1000" b="1" dirty="0">
                          <a:solidFill>
                            <a:schemeClr val="tx1"/>
                          </a:solidFill>
                          <a:latin typeface="游ゴシック" panose="020B0400000000000000" pitchFamily="50" charset="-128"/>
                          <a:ea typeface="+mn-ea"/>
                        </a:rPr>
                        <a:t>  策定時：</a:t>
                      </a:r>
                      <a:r>
                        <a:rPr kumimoji="1" lang="en-US" altLang="ja-JP" sz="1000" b="1" dirty="0">
                          <a:solidFill>
                            <a:schemeClr val="tx1"/>
                          </a:solidFill>
                          <a:latin typeface="游ゴシック" panose="020B0400000000000000" pitchFamily="50" charset="-128"/>
                          <a:ea typeface="+mn-ea"/>
                        </a:rPr>
                        <a:t>H29-R1</a:t>
                      </a:r>
                      <a:r>
                        <a:rPr kumimoji="1" lang="ja-JP" altLang="en-US" sz="1000" b="1" dirty="0">
                          <a:solidFill>
                            <a:schemeClr val="tx1"/>
                          </a:solidFill>
                          <a:latin typeface="游ゴシック" panose="020B0400000000000000" pitchFamily="50" charset="-128"/>
                          <a:ea typeface="+mn-ea"/>
                        </a:rPr>
                        <a:t>平均</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200" b="1" kern="100" dirty="0">
                          <a:solidFill>
                            <a:schemeClr val="tx1"/>
                          </a:solidFill>
                          <a:effectLst/>
                          <a:latin typeface="游ゴシック" panose="020B0400000000000000" pitchFamily="50" charset="-128"/>
                          <a:ea typeface="+mn-ea"/>
                          <a:cs typeface="Times New Roman" panose="02020603050405020304" pitchFamily="18" charset="0"/>
                        </a:rPr>
                        <a:t>20</a:t>
                      </a:r>
                      <a:r>
                        <a:rPr lang="ja-JP" altLang="en-US" sz="1200" b="1" kern="100" dirty="0">
                          <a:solidFill>
                            <a:schemeClr val="tx1"/>
                          </a:solidFill>
                          <a:effectLst/>
                          <a:latin typeface="游ゴシック" panose="020B0400000000000000" pitchFamily="50" charset="-128"/>
                          <a:ea typeface="+mn-ea"/>
                          <a:cs typeface="Times New Roman" panose="02020603050405020304" pitchFamily="18" charset="0"/>
                        </a:rPr>
                        <a:t>歳以上</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91.2g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6</a:t>
                      </a: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年</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国民健康・栄養調査</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HG丸ｺﾞｼｯｸM-PRO"/>
                        </a:rPr>
                        <a:t>の結果を受け算出</a:t>
                      </a:r>
                      <a:endParaRPr lang="en-US" altLang="ja-JP" sz="1200" b="1" i="0" u="none" strike="noStrike" dirty="0">
                        <a:solidFill>
                          <a:schemeClr val="tx1"/>
                        </a:solidFill>
                        <a:effectLst/>
                        <a:latin typeface="游ゴシック" panose="020B0400000000000000" pitchFamily="50" charset="-128"/>
                        <a:ea typeface="+mn-ea"/>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200g</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982949"/>
                  </a:ext>
                </a:extLst>
              </a:tr>
            </a:tbl>
          </a:graphicData>
        </a:graphic>
      </p:graphicFrame>
      <p:sp>
        <p:nvSpPr>
          <p:cNvPr id="18" name="正方形/長方形 17"/>
          <p:cNvSpPr/>
          <p:nvPr/>
        </p:nvSpPr>
        <p:spPr>
          <a:xfrm>
            <a:off x="621437" y="6273632"/>
            <a:ext cx="8565886"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：大阪府健康づくり実態調査 （大阪府）</a:t>
            </a:r>
            <a:endPar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2</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国民健康・栄養調査（厚生労働省）</a:t>
            </a:r>
            <a:endPar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51C7A2D6-8F84-460F-A618-F7ED234811E4}"/>
              </a:ext>
            </a:extLst>
          </p:cNvPr>
          <p:cNvSpPr>
            <a:spLocks noGrp="1"/>
          </p:cNvSpPr>
          <p:nvPr>
            <p:ph type="sldNum" sz="quarter" idx="12"/>
          </p:nvPr>
        </p:nvSpPr>
        <p:spPr>
          <a:xfrm>
            <a:off x="9203936" y="6581130"/>
            <a:ext cx="720000" cy="216000"/>
          </a:xfrm>
        </p:spPr>
        <p:txBody>
          <a:bodyPr/>
          <a:lstStyle/>
          <a:p>
            <a:fld id="{4D1D0668-0C6C-4C7F-AAAF-C0078F4BF5F6}" type="slidenum">
              <a:rPr kumimoji="1" lang="ja-JP" altLang="en-US" smtClean="0"/>
              <a:t>109</a:t>
            </a:fld>
            <a:endParaRPr kumimoji="1" lang="ja-JP" altLang="en-US" dirty="0"/>
          </a:p>
        </p:txBody>
      </p:sp>
    </p:spTree>
    <p:extLst>
      <p:ext uri="{BB962C8B-B14F-4D97-AF65-F5344CB8AC3E}">
        <p14:creationId xmlns:p14="http://schemas.microsoft.com/office/powerpoint/2010/main" val="78718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lvl="0" algn="ctr">
              <a:defRPr/>
            </a:pPr>
            <a:r>
              <a:rPr kumimoji="1" lang="zh-TW" altLang="en-US" sz="2200" b="1" dirty="0">
                <a:solidFill>
                  <a:schemeClr val="tx1"/>
                </a:solidFill>
                <a:latin typeface="游ゴシック" panose="020B0400000000000000" pitchFamily="50" charset="-128"/>
                <a:ea typeface="游ゴシック" panose="020B0400000000000000" pitchFamily="50" charset="-128"/>
              </a:rPr>
              <a:t>第</a:t>
            </a:r>
            <a:r>
              <a:rPr kumimoji="1" lang="ja-JP" altLang="en-US" sz="2200" b="1" dirty="0">
                <a:solidFill>
                  <a:schemeClr val="tx1"/>
                </a:solidFill>
                <a:latin typeface="游ゴシック" panose="020B0400000000000000" pitchFamily="50" charset="-128"/>
                <a:ea typeface="游ゴシック" panose="020B0400000000000000" pitchFamily="50" charset="-128"/>
              </a:rPr>
              <a:t>４</a:t>
            </a:r>
            <a:r>
              <a:rPr kumimoji="1" lang="zh-TW" altLang="en-US" sz="2200" b="1" dirty="0">
                <a:solidFill>
                  <a:schemeClr val="tx1"/>
                </a:solidFill>
                <a:latin typeface="游ゴシック" panose="020B0400000000000000" pitchFamily="50" charset="-128"/>
                <a:ea typeface="游ゴシック" panose="020B0400000000000000" pitchFamily="50" charset="-128"/>
              </a:rPr>
              <a:t>次大阪府健康増進計画</a:t>
            </a:r>
            <a:r>
              <a:rPr kumimoji="1" lang="ja-JP" altLang="en-US" sz="2200" b="1" dirty="0">
                <a:solidFill>
                  <a:schemeClr val="tx1"/>
                </a:solidFill>
                <a:latin typeface="游ゴシック" panose="020B0400000000000000" pitchFamily="50" charset="-128"/>
                <a:ea typeface="游ゴシック" panose="020B0400000000000000" pitchFamily="50" charset="-128"/>
              </a:rPr>
              <a:t>　令和６年度　</a:t>
            </a:r>
            <a:r>
              <a:rPr kumimoji="1" lang="en-US" altLang="zh-TW" sz="2200" b="1" dirty="0">
                <a:solidFill>
                  <a:schemeClr val="tx1"/>
                </a:solidFill>
                <a:latin typeface="游ゴシック" panose="020B0400000000000000" pitchFamily="50" charset="-128"/>
                <a:ea typeface="游ゴシック" panose="020B0400000000000000" pitchFamily="50" charset="-128"/>
              </a:rPr>
              <a:t>PDCA</a:t>
            </a:r>
            <a:r>
              <a:rPr kumimoji="1" lang="zh-TW" altLang="en-US" sz="2200" b="1" dirty="0">
                <a:solidFill>
                  <a:schemeClr val="tx1"/>
                </a:solidFill>
                <a:latin typeface="游ゴシック" panose="020B0400000000000000" pitchFamily="50" charset="-128"/>
                <a:ea typeface="游ゴシック" panose="020B0400000000000000" pitchFamily="50" charset="-128"/>
              </a:rPr>
              <a:t>進捗管理票</a:t>
            </a: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11</a:t>
            </a:fld>
            <a:endParaRPr kumimoji="1" lang="ja-JP" altLang="en-US"/>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7" name="テキスト ボックス 6">
            <a:extLst>
              <a:ext uri="{FF2B5EF4-FFF2-40B4-BE49-F238E27FC236}">
                <a16:creationId xmlns:a16="http://schemas.microsoft.com/office/drawing/2014/main" id="{2D474EB8-2F79-46B0-A632-CF30F5117896}"/>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772209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89804" y="187626"/>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p:cNvSpPr/>
          <p:nvPr/>
        </p:nvSpPr>
        <p:spPr>
          <a:xfrm>
            <a:off x="599768" y="3788896"/>
            <a:ext cx="8722062" cy="70788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５：</a:t>
            </a:r>
            <a:r>
              <a:rPr kumimoji="0" lang="ja-JP"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国民健康・栄養調査（厚生労働省）</a:t>
            </a:r>
            <a:endParaRPr kumimoji="0" lang="en-US"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６･９：大阪府健康づくり実態調査 （大阪府）</a:t>
            </a:r>
            <a:endParaRPr kumimoji="0" lang="en-US"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７：大阪府教育庁調べ</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８：大阪府健康医療部健康推進室調べ</a:t>
            </a:r>
          </a:p>
        </p:txBody>
      </p:sp>
      <p:cxnSp>
        <p:nvCxnSpPr>
          <p:cNvPr id="6" name="直線コネクタ 5"/>
          <p:cNvCxnSpPr/>
          <p:nvPr/>
        </p:nvCxnSpPr>
        <p:spPr>
          <a:xfrm>
            <a:off x="9614647" y="1243661"/>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190791344"/>
              </p:ext>
            </p:extLst>
          </p:nvPr>
        </p:nvGraphicFramePr>
        <p:xfrm>
          <a:off x="633000" y="366402"/>
          <a:ext cx="8582499" cy="3417134"/>
        </p:xfrm>
        <a:graphic>
          <a:graphicData uri="http://schemas.openxmlformats.org/drawingml/2006/table">
            <a:tbl>
              <a:tblPr firstRow="1" firstCol="1" bandRow="1">
                <a:tableStyleId>{5C22544A-7EE6-4342-B048-85BDC9FD1C3A}</a:tableStyleId>
              </a:tblPr>
              <a:tblGrid>
                <a:gridCol w="266499">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382597531"/>
                    </a:ext>
                  </a:extLst>
                </a:gridCol>
                <a:gridCol w="1368000">
                  <a:extLst>
                    <a:ext uri="{9D8B030D-6E8A-4147-A177-3AD203B41FA5}">
                      <a16:colId xmlns:a16="http://schemas.microsoft.com/office/drawing/2014/main" val="20003"/>
                    </a:ext>
                  </a:extLst>
                </a:gridCol>
                <a:gridCol w="1548000">
                  <a:extLst>
                    <a:ext uri="{9D8B030D-6E8A-4147-A177-3AD203B41FA5}">
                      <a16:colId xmlns:a16="http://schemas.microsoft.com/office/drawing/2014/main" val="2204503950"/>
                    </a:ext>
                  </a:extLst>
                </a:gridCol>
                <a:gridCol w="1440000">
                  <a:extLst>
                    <a:ext uri="{9D8B030D-6E8A-4147-A177-3AD203B41FA5}">
                      <a16:colId xmlns:a16="http://schemas.microsoft.com/office/drawing/2014/main" val="20004"/>
                    </a:ext>
                  </a:extLst>
                </a:gridCol>
              </a:tblGrid>
              <a:tr h="208752">
                <a:tc>
                  <a:txBody>
                    <a:bodyPr/>
                    <a:lstStyle/>
                    <a:p>
                      <a:pPr algn="ctr" fontAlgn="auto">
                        <a:lnSpc>
                          <a:spcPts val="1600"/>
                        </a:lnSpc>
                        <a:spcAft>
                          <a:spcPts val="0"/>
                        </a:spcAft>
                      </a:pPr>
                      <a:r>
                        <a:rPr lang="en-US" sz="1200" b="1" dirty="0">
                          <a:solidFill>
                            <a:schemeClr val="tx1"/>
                          </a:solidFill>
                          <a:effectLst/>
                          <a:latin typeface="游ゴシック" panose="020B0400000000000000" pitchFamily="50" charset="-128"/>
                          <a:ea typeface="游ゴシック" panose="020B0400000000000000" pitchFamily="50" charset="-128"/>
                        </a:rPr>
                        <a:t> </a:t>
                      </a:r>
                      <a:endParaRPr lang="ja-JP" sz="1200" b="1"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gn="ctr" fontAlgn="auto">
                        <a:lnSpc>
                          <a:spcPct val="100000"/>
                        </a:lnSpc>
                        <a:spcAft>
                          <a:spcPts val="0"/>
                        </a:spcAft>
                      </a:pPr>
                      <a:r>
                        <a:rPr lang="ja-JP" altLang="en-US" sz="1200" b="1" dirty="0">
                          <a:solidFill>
                            <a:schemeClr val="bg1"/>
                          </a:solidFill>
                          <a:effectLst/>
                          <a:latin typeface="游ゴシック" panose="020B0400000000000000" pitchFamily="50" charset="-128"/>
                          <a:ea typeface="游ゴシック" panose="020B0400000000000000" pitchFamily="50" charset="-128"/>
                        </a:rPr>
                        <a:t>項目</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kumimoji="1" lang="ja-JP" altLang="en-US"/>
                    </a:p>
                  </a:txBody>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a:t>
                      </a:r>
                      <a:r>
                        <a:rPr lang="en-US" altLang="ja-JP" sz="1200" b="1" dirty="0">
                          <a:solidFill>
                            <a:schemeClr val="bg1"/>
                          </a:solidFill>
                          <a:effectLst/>
                          <a:latin typeface="游ゴシック" panose="020B0400000000000000" pitchFamily="50" charset="-128"/>
                          <a:ea typeface="游ゴシック" panose="020B0400000000000000" pitchFamily="50" charset="-128"/>
                        </a:rPr>
                        <a:t>35</a:t>
                      </a:r>
                      <a:r>
                        <a:rPr lang="ja-JP" sz="1200" b="1" dirty="0">
                          <a:solidFill>
                            <a:schemeClr val="bg1"/>
                          </a:solidFill>
                          <a:effectLst/>
                          <a:latin typeface="游ゴシック" panose="020B0400000000000000" pitchFamily="50" charset="-128"/>
                          <a:ea typeface="游ゴシック" panose="020B0400000000000000" pitchFamily="50" charset="-128"/>
                        </a:rPr>
                        <a:t>年度目標</a:t>
                      </a:r>
                      <a:r>
                        <a:rPr lang="ja-JP" altLang="en-US" sz="1200" b="1" dirty="0">
                          <a:solidFill>
                            <a:schemeClr val="bg1"/>
                          </a:solidFill>
                          <a:effectLst/>
                          <a:latin typeface="游ゴシック" panose="020B0400000000000000" pitchFamily="50" charset="-128"/>
                          <a:ea typeface="游ゴシック" panose="020B0400000000000000" pitchFamily="50" charset="-128"/>
                        </a:rPr>
                        <a:t>値</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32489">
                <a:tc>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5</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食塩摂取量の減少</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zh-TW" altLang="en-US" sz="1000" b="1" dirty="0">
                          <a:solidFill>
                            <a:schemeClr val="tx1"/>
                          </a:solidFill>
                          <a:latin typeface="游ゴシック" panose="020B0400000000000000" pitchFamily="50" charset="-128"/>
                          <a:ea typeface="游ゴシック" panose="020B0400000000000000" pitchFamily="50" charset="-128"/>
                        </a:rPr>
                        <a:t> </a:t>
                      </a:r>
                      <a:r>
                        <a:rPr kumimoji="1" lang="zh-TW" altLang="en-US" sz="1000" b="1" baseline="0" dirty="0">
                          <a:solidFill>
                            <a:schemeClr val="tx1"/>
                          </a:solidFill>
                          <a:latin typeface="游ゴシック" panose="020B0400000000000000" pitchFamily="50" charset="-128"/>
                          <a:ea typeface="游ゴシック" panose="020B0400000000000000" pitchFamily="50" charset="-128"/>
                        </a:rPr>
                        <a:t> </a:t>
                      </a:r>
                      <a:r>
                        <a:rPr kumimoji="1" lang="zh-TW" altLang="en-US" sz="1000" b="1" dirty="0">
                          <a:solidFill>
                            <a:schemeClr val="tx1"/>
                          </a:solidFill>
                          <a:latin typeface="游ゴシック" panose="020B0400000000000000" pitchFamily="50" charset="-128"/>
                          <a:ea typeface="游ゴシック" panose="020B0400000000000000" pitchFamily="50" charset="-128"/>
                        </a:rPr>
                        <a:t>策定時：</a:t>
                      </a:r>
                      <a:r>
                        <a:rPr kumimoji="1" lang="en-US" altLang="zh-TW" sz="1000" b="1" dirty="0">
                          <a:solidFill>
                            <a:schemeClr val="tx1"/>
                          </a:solidFill>
                          <a:latin typeface="游ゴシック" panose="020B0400000000000000" pitchFamily="50" charset="-128"/>
                          <a:ea typeface="游ゴシック" panose="020B0400000000000000" pitchFamily="50" charset="-128"/>
                        </a:rPr>
                        <a:t>H29-R1</a:t>
                      </a:r>
                      <a:r>
                        <a:rPr kumimoji="1" lang="ja-JP" altLang="en-US" sz="1000" b="1" dirty="0">
                          <a:solidFill>
                            <a:schemeClr val="tx1"/>
                          </a:solidFill>
                          <a:latin typeface="游ゴシック" panose="020B0400000000000000" pitchFamily="50" charset="-128"/>
                          <a:ea typeface="+mn-ea"/>
                        </a:rPr>
                        <a:t>平均</a:t>
                      </a:r>
                      <a:endParaRPr kumimoji="1" lang="ja-JP" altLang="en-US" sz="1000" b="1"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9.7g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6</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国民健康・栄養調査</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の結果を受け算出</a:t>
                      </a: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7g</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未満</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1597">
                <a:tc>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6</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よく噛んで食べることに気をつけている</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府民の割合の増加</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mn-ea"/>
                        </a:rPr>
                        <a:t>64.7%</a:t>
                      </a:r>
                      <a:r>
                        <a:rPr lang="ja-JP" altLang="en-US" sz="1200" b="1" i="0" u="none" strike="noStrike" dirty="0">
                          <a:solidFill>
                            <a:schemeClr val="tx1"/>
                          </a:solidFill>
                          <a:effectLst/>
                          <a:latin typeface="游ゴシック" panose="020B0400000000000000" pitchFamily="50" charset="-128"/>
                          <a:ea typeface="+mn-ea"/>
                        </a:rPr>
                        <a:t>（</a:t>
                      </a:r>
                      <a:r>
                        <a:rPr lang="en-US" altLang="ja-JP" sz="1200" b="1" i="0" u="none" strike="noStrike" dirty="0">
                          <a:solidFill>
                            <a:schemeClr val="tx1"/>
                          </a:solidFill>
                          <a:effectLst/>
                          <a:latin typeface="游ゴシック" panose="020B0400000000000000" pitchFamily="50" charset="-128"/>
                          <a:ea typeface="+mn-ea"/>
                        </a:rPr>
                        <a:t>R4</a:t>
                      </a:r>
                      <a:r>
                        <a:rPr lang="ja-JP" altLang="en-US" sz="1200" b="1" i="0" u="none" strike="noStrike" dirty="0">
                          <a:solidFill>
                            <a:schemeClr val="tx1"/>
                          </a:solidFill>
                          <a:effectLst/>
                          <a:latin typeface="游ゴシック" panose="020B0400000000000000" pitchFamily="50" charset="-128"/>
                          <a:ea typeface="+mn-ea"/>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7</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年度</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大阪府健康づくり</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実態調査にて算出</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60%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以上</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629543"/>
                  </a:ext>
                </a:extLst>
              </a:tr>
              <a:tr h="461597">
                <a:tc>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7</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nSpc>
                          <a:spcPct val="100000"/>
                        </a:lnSpc>
                      </a:pPr>
                      <a:r>
                        <a:rPr kumimoji="1" lang="ja-JP" altLang="en-US" sz="1200" b="1" dirty="0">
                          <a:solidFill>
                            <a:schemeClr val="tx1"/>
                          </a:solidFill>
                          <a:latin typeface="游ゴシック" panose="020B0400000000000000" pitchFamily="50" charset="-128"/>
                          <a:ea typeface="+mn-ea"/>
                        </a:rPr>
                        <a:t>小・中学校で栄養教諭等による食に関する指導の</a:t>
                      </a:r>
                    </a:p>
                    <a:p>
                      <a:pPr>
                        <a:lnSpc>
                          <a:spcPct val="100000"/>
                        </a:lnSpc>
                      </a:pPr>
                      <a:r>
                        <a:rPr kumimoji="1" lang="ja-JP" altLang="en-US" sz="1200" b="1" dirty="0">
                          <a:solidFill>
                            <a:schemeClr val="tx1"/>
                          </a:solidFill>
                          <a:latin typeface="游ゴシック" panose="020B0400000000000000" pitchFamily="50" charset="-128"/>
                          <a:ea typeface="+mn-ea"/>
                        </a:rPr>
                        <a:t>１校あたりの年間平均取組回数</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88</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106</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R5</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130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回以上</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1411882"/>
                  </a:ext>
                </a:extLst>
              </a:tr>
              <a:tr h="461597">
                <a:tc>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8</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2">
                  <a:txBody>
                    <a:bodyPr/>
                    <a:lstStyle/>
                    <a:p>
                      <a:pPr algn="l">
                        <a:lnSpc>
                          <a:spcPct val="100000"/>
                        </a:lnSpc>
                      </a:pPr>
                      <a:r>
                        <a:rPr kumimoji="1" lang="en-US" altLang="ja-JP" sz="1200" b="1" dirty="0">
                          <a:solidFill>
                            <a:schemeClr val="tx1"/>
                          </a:solidFill>
                          <a:latin typeface="游ゴシック" panose="020B0400000000000000" pitchFamily="50" charset="-128"/>
                          <a:ea typeface="游ゴシック" panose="020B0400000000000000" pitchFamily="50" charset="-128"/>
                        </a:rPr>
                        <a:t>V.O.S.</a:t>
                      </a:r>
                      <a:r>
                        <a:rPr kumimoji="1" lang="ja-JP" altLang="en-US" sz="1200" b="1" dirty="0">
                          <a:solidFill>
                            <a:schemeClr val="tx1"/>
                          </a:solidFill>
                          <a:latin typeface="游ゴシック" panose="020B0400000000000000" pitchFamily="50" charset="-128"/>
                          <a:ea typeface="游ゴシック" panose="020B0400000000000000" pitchFamily="50" charset="-128"/>
                        </a:rPr>
                        <a:t>メニューロゴマーク使用承認件数</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lnSpc>
                          <a:spcPct val="100000"/>
                        </a:lnSpc>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791</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件（</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mn-ea"/>
                        </a:rPr>
                        <a:t>1,065</a:t>
                      </a:r>
                      <a:r>
                        <a:rPr lang="ja-JP" altLang="en-US" sz="1200" b="1" i="0" u="none" strike="noStrike" dirty="0">
                          <a:solidFill>
                            <a:schemeClr val="tx1"/>
                          </a:solidFill>
                          <a:effectLst/>
                          <a:latin typeface="游ゴシック" panose="020B0400000000000000" pitchFamily="50" charset="-128"/>
                          <a:ea typeface="+mn-ea"/>
                        </a:rPr>
                        <a:t>件（</a:t>
                      </a:r>
                      <a:r>
                        <a:rPr lang="en-US" altLang="ja-JP" sz="1200" b="1" i="0" u="none" strike="noStrike" dirty="0">
                          <a:solidFill>
                            <a:schemeClr val="tx1"/>
                          </a:solidFill>
                          <a:effectLst/>
                          <a:latin typeface="游ゴシック" panose="020B0400000000000000" pitchFamily="50" charset="-128"/>
                          <a:ea typeface="+mn-ea"/>
                        </a:rPr>
                        <a:t>R7.2</a:t>
                      </a:r>
                      <a:r>
                        <a:rPr lang="ja-JP" altLang="en-US" sz="1200" b="1" i="0" u="none" strike="noStrike" dirty="0">
                          <a:solidFill>
                            <a:schemeClr val="tx1"/>
                          </a:solidFill>
                          <a:effectLst/>
                          <a:latin typeface="游ゴシック" panose="020B0400000000000000" pitchFamily="50" charset="-128"/>
                          <a:ea typeface="+mn-ea"/>
                        </a:rPr>
                        <a:t>）</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2,000</a:t>
                      </a: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件</a:t>
                      </a:r>
                      <a:endParaRPr lang="en-US" alt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602226"/>
                  </a:ext>
                </a:extLst>
              </a:tr>
              <a:tr h="504000">
                <a:tc rowSpan="2">
                  <a:txBody>
                    <a:bodyPr/>
                    <a:lstStyle/>
                    <a:p>
                      <a:pPr algn="ctr" fontAlgn="auto">
                        <a:lnSpc>
                          <a:spcPts val="1600"/>
                        </a:lnSpc>
                        <a:spcAft>
                          <a:spcPts val="0"/>
                        </a:spcAft>
                      </a:pPr>
                      <a:r>
                        <a:rPr lang="en-US" altLang="ja-JP" sz="1200" b="1" dirty="0">
                          <a:solidFill>
                            <a:schemeClr val="bg1"/>
                          </a:solidFill>
                          <a:effectLst/>
                          <a:latin typeface="游ゴシック" panose="020B0400000000000000" pitchFamily="50" charset="-128"/>
                          <a:ea typeface="游ゴシック" panose="020B0400000000000000" pitchFamily="50" charset="-128"/>
                          <a:cs typeface="HG丸ｺﾞｼｯｸM-PRO"/>
                        </a:rPr>
                        <a:t>9</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rowSpan="2">
                  <a:txBody>
                    <a:bodyPr/>
                    <a:lstStyle/>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誰かと一緒に食べる</a:t>
                      </a:r>
                      <a:endParaRPr kumimoji="1" lang="en-US" altLang="ja-JP" sz="1200" b="1" dirty="0">
                        <a:solidFill>
                          <a:schemeClr val="tx1"/>
                        </a:solidFill>
                        <a:latin typeface="游ゴシック" panose="020B0400000000000000" pitchFamily="50" charset="-128"/>
                        <a:ea typeface="游ゴシック" panose="020B0400000000000000" pitchFamily="50" charset="-128"/>
                      </a:endParaRPr>
                    </a:p>
                    <a:p>
                      <a:pPr>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「共食」の増加</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r>
                        <a:rPr kumimoji="1" lang="ja-JP" altLang="en-US" sz="1200" b="1" dirty="0">
                          <a:solidFill>
                            <a:schemeClr val="tx1"/>
                          </a:solidFill>
                          <a:latin typeface="游ゴシック" panose="020B0400000000000000" pitchFamily="50" charset="-128"/>
                          <a:ea typeface="游ゴシック" panose="020B0400000000000000" pitchFamily="50" charset="-128"/>
                        </a:rPr>
                        <a:t>朝食又は夕食等を家族と一緒に食べる「共食」の回数</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9.6</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令和</a:t>
                      </a:r>
                      <a:r>
                        <a:rPr lang="en-US" altLang="ja-JP" sz="1200" b="1" u="none" dirty="0">
                          <a:solidFill>
                            <a:schemeClr val="tx1"/>
                          </a:solidFill>
                          <a:effectLst/>
                          <a:latin typeface="游ゴシック" panose="020B0400000000000000" pitchFamily="50" charset="-128"/>
                          <a:ea typeface="+mn-ea"/>
                          <a:cs typeface="HG丸ｺﾞｼｯｸM-PRO"/>
                        </a:rPr>
                        <a:t>7</a:t>
                      </a:r>
                      <a:r>
                        <a:rPr lang="ja-JP" altLang="en-US" sz="1200" b="1" u="none" dirty="0">
                          <a:solidFill>
                            <a:schemeClr val="tx1"/>
                          </a:solidFill>
                          <a:effectLst/>
                          <a:latin typeface="游ゴシック" panose="020B0400000000000000" pitchFamily="50" charset="-128"/>
                          <a:ea typeface="+mn-ea"/>
                          <a:cs typeface="HG丸ｺﾞｼｯｸM-PRO"/>
                        </a:rPr>
                        <a:t>年度</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大阪府健康づくり</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実態調査にて算出</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週</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11</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回以上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402750"/>
                  </a:ext>
                </a:extLst>
              </a:tr>
              <a:tr h="504000">
                <a:tc vMerge="1">
                  <a:txBody>
                    <a:bodyPr/>
                    <a:lstStyle/>
                    <a:p>
                      <a:pPr algn="ctr" fontAlgn="auto">
                        <a:lnSpc>
                          <a:spcPts val="1600"/>
                        </a:lnSpc>
                        <a:spcAft>
                          <a:spcPts val="0"/>
                        </a:spcAft>
                      </a:pP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nSpc>
                          <a:spcPct val="100000"/>
                        </a:lnSpc>
                      </a:pPr>
                      <a:endParaRPr kumimoji="1" lang="ja-JP" altLang="en-US" sz="1200" dirty="0">
                        <a:latin typeface="Meiryo UI" panose="020B0604030504040204" pitchFamily="50" charset="-128"/>
                        <a:ea typeface="Meiryo UI" panose="020B0604030504040204" pitchFamily="50" charset="-128"/>
                      </a:endParaRPr>
                    </a:p>
                  </a:txBody>
                  <a:tcPr marL="62865" marR="62865" marT="0" marB="0" anchor="ctr">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ja-JP" altLang="en-US"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地域や職場等の所属コミュニティで共食する割合</a:t>
                      </a:r>
                      <a:endParaRPr lang="ja-JP" sz="12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29.6%</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R4</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令和</a:t>
                      </a:r>
                      <a:r>
                        <a:rPr lang="en-US" altLang="ja-JP" sz="1200" b="1" u="none" dirty="0">
                          <a:solidFill>
                            <a:schemeClr val="tx1"/>
                          </a:solidFill>
                          <a:effectLst/>
                          <a:latin typeface="游ゴシック" panose="020B0400000000000000" pitchFamily="50" charset="-128"/>
                          <a:ea typeface="+mn-ea"/>
                          <a:cs typeface="HG丸ｺﾞｼｯｸM-PRO"/>
                        </a:rPr>
                        <a:t>7</a:t>
                      </a:r>
                      <a:r>
                        <a:rPr lang="ja-JP" altLang="en-US" sz="1200" b="1" u="none" dirty="0">
                          <a:solidFill>
                            <a:schemeClr val="tx1"/>
                          </a:solidFill>
                          <a:effectLst/>
                          <a:latin typeface="游ゴシック" panose="020B0400000000000000" pitchFamily="50" charset="-128"/>
                          <a:ea typeface="+mn-ea"/>
                          <a:cs typeface="HG丸ｺﾞｼｯｸM-PRO"/>
                        </a:rPr>
                        <a:t>年度</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大阪府健康づくり</a:t>
                      </a:r>
                      <a:endParaRPr lang="en-US" altLang="ja-JP" sz="1200" b="1" u="none" dirty="0">
                        <a:solidFill>
                          <a:schemeClr val="tx1"/>
                        </a:solidFill>
                        <a:effectLst/>
                        <a:latin typeface="游ゴシック" panose="020B0400000000000000" pitchFamily="50" charset="-128"/>
                        <a:ea typeface="+mn-ea"/>
                        <a:cs typeface="HG丸ｺﾞｼｯｸM-PRO"/>
                      </a:endParaRPr>
                    </a:p>
                    <a:p>
                      <a:pPr algn="l" fontAlgn="auto">
                        <a:lnSpc>
                          <a:spcPct val="100000"/>
                        </a:lnSpc>
                        <a:spcAft>
                          <a:spcPts val="0"/>
                        </a:spcAft>
                      </a:pPr>
                      <a:r>
                        <a:rPr lang="ja-JP" altLang="en-US" sz="1200" b="1" u="none" dirty="0">
                          <a:solidFill>
                            <a:schemeClr val="tx1"/>
                          </a:solidFill>
                          <a:effectLst/>
                          <a:latin typeface="游ゴシック" panose="020B0400000000000000" pitchFamily="50" charset="-128"/>
                          <a:ea typeface="+mn-ea"/>
                          <a:cs typeface="HG丸ｺﾞｼｯｸM-PRO"/>
                        </a:rPr>
                        <a:t>実態調査にて算出</a:t>
                      </a:r>
                      <a:endPar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游ゴシック" panose="020B0400000000000000" pitchFamily="50" charset="-128"/>
                          <a:ea typeface="游ゴシック" panose="020B0400000000000000" pitchFamily="50" charset="-128"/>
                        </a:rPr>
                        <a:t>40%</a:t>
                      </a:r>
                      <a:r>
                        <a:rPr lang="ja-JP" altLang="en-US" sz="1200" b="1" i="0" u="none" strike="noStrike" dirty="0">
                          <a:solidFill>
                            <a:schemeClr val="tx1"/>
                          </a:solidFill>
                          <a:effectLst/>
                          <a:latin typeface="游ゴシック" panose="020B0400000000000000" pitchFamily="50" charset="-128"/>
                          <a:ea typeface="游ゴシック" panose="020B0400000000000000"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47337"/>
                  </a:ext>
                </a:extLst>
              </a:tr>
            </a:tbl>
          </a:graphicData>
        </a:graphic>
      </p:graphicFrame>
      <p:graphicFrame>
        <p:nvGraphicFramePr>
          <p:cNvPr id="2" name="表 1"/>
          <p:cNvGraphicFramePr>
            <a:graphicFrameLocks noGrp="1"/>
          </p:cNvGraphicFramePr>
          <p:nvPr/>
        </p:nvGraphicFramePr>
        <p:xfrm>
          <a:off x="1646031" y="4500648"/>
          <a:ext cx="7668000" cy="1907465"/>
        </p:xfrm>
        <a:graphic>
          <a:graphicData uri="http://schemas.openxmlformats.org/drawingml/2006/table">
            <a:tbl>
              <a:tblPr firstRow="1" bandRow="1">
                <a:tableStyleId>{5C22544A-7EE6-4342-B048-85BDC9FD1C3A}</a:tableStyleId>
              </a:tblPr>
              <a:tblGrid>
                <a:gridCol w="7668000">
                  <a:extLst>
                    <a:ext uri="{9D8B030D-6E8A-4147-A177-3AD203B41FA5}">
                      <a16:colId xmlns:a16="http://schemas.microsoft.com/office/drawing/2014/main" val="1494947470"/>
                    </a:ext>
                  </a:extLst>
                </a:gridCol>
              </a:tblGrid>
              <a:tr h="1907465">
                <a:tc>
                  <a:txBody>
                    <a:bodyPr/>
                    <a:lstStyle/>
                    <a:p>
                      <a:pPr marL="174625" indent="-174625"/>
                      <a:r>
                        <a:rPr kumimoji="1" lang="ja-JP" altLang="en-US" sz="1100" b="1" dirty="0">
                          <a:solidFill>
                            <a:schemeClr val="tx1"/>
                          </a:solidFill>
                          <a:latin typeface="+mn-ea"/>
                          <a:ea typeface="+mn-ea"/>
                        </a:rPr>
                        <a:t>▽ 食育が </a:t>
                      </a:r>
                      <a:r>
                        <a:rPr kumimoji="1" lang="en-US" altLang="ja-JP" sz="1100" b="1" dirty="0">
                          <a:solidFill>
                            <a:schemeClr val="tx1"/>
                          </a:solidFill>
                          <a:latin typeface="+mn-ea"/>
                          <a:ea typeface="+mn-ea"/>
                        </a:rPr>
                        <a:t>SDGs </a:t>
                      </a:r>
                      <a:r>
                        <a:rPr kumimoji="1" lang="ja-JP" altLang="en-US" sz="1100" b="1" dirty="0">
                          <a:solidFill>
                            <a:schemeClr val="tx1"/>
                          </a:solidFill>
                          <a:latin typeface="+mn-ea"/>
                          <a:ea typeface="+mn-ea"/>
                        </a:rPr>
                        <a:t>の達成に寄与するよう、取組みを進める必要があります 。</a:t>
                      </a:r>
                    </a:p>
                    <a:p>
                      <a:pPr marL="174625" indent="-174625"/>
                      <a:r>
                        <a:rPr kumimoji="1" lang="ja-JP" altLang="en-US" sz="1100" b="1" dirty="0">
                          <a:solidFill>
                            <a:schemeClr val="tx1"/>
                          </a:solidFill>
                          <a:latin typeface="+mn-ea"/>
                          <a:ea typeface="+mn-ea"/>
                        </a:rPr>
                        <a:t>▽ 食育がより府民による主体的な運動となるためには、</a:t>
                      </a:r>
                      <a:r>
                        <a:rPr kumimoji="1" lang="en-US" altLang="ja-JP" sz="1100" b="1" dirty="0">
                          <a:solidFill>
                            <a:schemeClr val="tx1"/>
                          </a:solidFill>
                          <a:latin typeface="+mn-ea"/>
                          <a:ea typeface="+mn-ea"/>
                        </a:rPr>
                        <a:t>ICT </a:t>
                      </a:r>
                      <a:r>
                        <a:rPr kumimoji="1" lang="ja-JP" altLang="en-US" sz="1100" b="1" dirty="0">
                          <a:solidFill>
                            <a:schemeClr val="tx1"/>
                          </a:solidFill>
                          <a:latin typeface="+mn-ea"/>
                          <a:ea typeface="+mn-ea"/>
                        </a:rPr>
                        <a:t>（情報通信技術）やデジタルツールやインターネットを</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積極的に活用していくことが必要です。</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男性に対しては肥満予防の対策、若い世代の女性に対しては健康的な体格についての理解を深める取組みが必要です。</a:t>
                      </a:r>
                    </a:p>
                    <a:p>
                      <a:pPr marL="174625" indent="-174625"/>
                      <a:r>
                        <a:rPr kumimoji="1" lang="ja-JP" altLang="en-US" sz="1100" b="1" dirty="0">
                          <a:solidFill>
                            <a:schemeClr val="tx1"/>
                          </a:solidFill>
                          <a:latin typeface="+mn-ea"/>
                          <a:ea typeface="+mn-ea"/>
                        </a:rPr>
                        <a:t>▽ 高齢期の食事についての理解を深め、実践を働きかけることが必要です。</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府民一人ひとりが、健康的な食生活を実践できるよう、ライフステージ別の課題に応じた取組みが必要です。</a:t>
                      </a:r>
                    </a:p>
                    <a:p>
                      <a:pPr marL="174625" indent="-174625"/>
                      <a:r>
                        <a:rPr kumimoji="1" lang="ja-JP" altLang="en-US" sz="1100" b="1" dirty="0">
                          <a:solidFill>
                            <a:schemeClr val="tx1"/>
                          </a:solidFill>
                          <a:latin typeface="+mn-ea"/>
                          <a:ea typeface="+mn-ea"/>
                        </a:rPr>
                        <a:t>▽ 外食等を利用して栄養バランスのとれた食生活を実践できるよう、外食・流通産業等と連携した取組みの強化が</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必要です。</a:t>
                      </a:r>
                    </a:p>
                    <a:p>
                      <a:pPr marL="174625" indent="-174625"/>
                      <a:r>
                        <a:rPr kumimoji="1" lang="ja-JP" altLang="en-US" sz="1100" b="1" dirty="0">
                          <a:solidFill>
                            <a:schemeClr val="tx1"/>
                          </a:solidFill>
                          <a:latin typeface="+mn-ea"/>
                          <a:ea typeface="+mn-ea"/>
                        </a:rPr>
                        <a:t>▽ 家庭だけでなく、地域での共食を推進していくことが必要です。</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むし歯や歯周病予防のための歯と口の清掃習慣の改善が必要です。</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0877115"/>
                  </a:ext>
                </a:extLst>
              </a:tr>
            </a:tbl>
          </a:graphicData>
        </a:graphic>
      </p:graphicFrame>
      <p:sp>
        <p:nvSpPr>
          <p:cNvPr id="11" name="角丸四角形 19">
            <a:extLst>
              <a:ext uri="{FF2B5EF4-FFF2-40B4-BE49-F238E27FC236}">
                <a16:creationId xmlns:a16="http://schemas.microsoft.com/office/drawing/2014/main" id="{4434006A-27D8-48D5-BC28-C3A5C96BE986}"/>
              </a:ext>
            </a:extLst>
          </p:cNvPr>
          <p:cNvSpPr/>
          <p:nvPr/>
        </p:nvSpPr>
        <p:spPr>
          <a:xfrm>
            <a:off x="578798" y="4492697"/>
            <a:ext cx="1080000" cy="1944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a:t>
            </a:r>
            <a:r>
              <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課題</a:t>
            </a:r>
            <a:endPar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 47">
            <a:extLst>
              <a:ext uri="{FF2B5EF4-FFF2-40B4-BE49-F238E27FC236}">
                <a16:creationId xmlns:a16="http://schemas.microsoft.com/office/drawing/2014/main" id="{FBA1E704-1E25-42D9-833D-695D02C24C6A}"/>
              </a:ext>
            </a:extLst>
          </p:cNvPr>
          <p:cNvSpPr/>
          <p:nvPr/>
        </p:nvSpPr>
        <p:spPr>
          <a:xfrm>
            <a:off x="7237741" y="143281"/>
            <a:ext cx="2077927" cy="22888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［凡例］〇：改善、△：維持・悪化</a:t>
            </a:r>
            <a:endParaRPr kumimoji="0"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037CDB1D-B910-4B74-8C4C-9D4EA20595B5}"/>
              </a:ext>
            </a:extLst>
          </p:cNvPr>
          <p:cNvSpPr>
            <a:spLocks noGrp="1"/>
          </p:cNvSpPr>
          <p:nvPr>
            <p:ph type="sldNum" sz="quarter" idx="12"/>
          </p:nvPr>
        </p:nvSpPr>
        <p:spPr>
          <a:xfrm>
            <a:off x="9215499" y="6606719"/>
            <a:ext cx="720000" cy="216000"/>
          </a:xfrm>
        </p:spPr>
        <p:txBody>
          <a:bodyPr/>
          <a:lstStyle/>
          <a:p>
            <a:fld id="{4D1D0668-0C6C-4C7F-AAAF-C0078F4BF5F6}" type="slidenum">
              <a:rPr kumimoji="1" lang="ja-JP" altLang="en-US" smtClean="0"/>
              <a:t>110</a:t>
            </a:fld>
            <a:endParaRPr kumimoji="1" lang="ja-JP" altLang="en-US" dirty="0"/>
          </a:p>
        </p:txBody>
      </p:sp>
    </p:spTree>
    <p:extLst>
      <p:ext uri="{BB962C8B-B14F-4D97-AF65-F5344CB8AC3E}">
        <p14:creationId xmlns:p14="http://schemas.microsoft.com/office/powerpoint/2010/main" val="36705227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D101D53B-E16B-431F-A833-C791BC9F5761}"/>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612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dirty="0">
                          <a:solidFill>
                            <a:schemeClr val="tx1"/>
                          </a:solidFill>
                          <a:latin typeface="+mn-ea"/>
                          <a:ea typeface="+mn-ea"/>
                        </a:rPr>
                        <a:t>① </a:t>
                      </a:r>
                      <a:r>
                        <a:rPr kumimoji="1" lang="ja-JP" altLang="en-US" sz="1200" b="1" u="sng" dirty="0">
                          <a:solidFill>
                            <a:schemeClr val="tx1"/>
                          </a:solidFill>
                          <a:latin typeface="+mn-ea"/>
                          <a:ea typeface="+mn-ea"/>
                        </a:rPr>
                        <a:t>家庭での健康的な食生活の実践を促す取組み　</a:t>
                      </a:r>
                      <a:r>
                        <a:rPr kumimoji="1" lang="en-US" altLang="ja-JP" sz="1200" b="0" u="sng" dirty="0">
                          <a:solidFill>
                            <a:schemeClr val="tx1"/>
                          </a:solidFill>
                          <a:latin typeface="+mn-ea"/>
                          <a:ea typeface="+mn-ea"/>
                        </a:rPr>
                        <a:t>P37 </a:t>
                      </a:r>
                      <a:r>
                        <a:rPr kumimoji="1" lang="ja-JP" altLang="en-US" sz="1200" b="0" u="sng" dirty="0">
                          <a:solidFill>
                            <a:schemeClr val="tx1"/>
                          </a:solidFill>
                          <a:latin typeface="+mn-ea"/>
                          <a:ea typeface="+mn-ea"/>
                        </a:rPr>
                        <a:t>　</a:t>
                      </a:r>
                    </a:p>
                    <a:p>
                      <a:pPr marL="174625" indent="-174625"/>
                      <a:r>
                        <a:rPr kumimoji="1" lang="ja-JP" altLang="en-US" sz="1100" b="0" dirty="0">
                          <a:solidFill>
                            <a:schemeClr val="tx1"/>
                          </a:solidFill>
                          <a:latin typeface="+mn-ea"/>
                          <a:ea typeface="+mn-ea"/>
                        </a:rPr>
                        <a:t>■ 教職員を対象とした研修の実施（オンデマンド開催を含む）</a:t>
                      </a:r>
                    </a:p>
                    <a:p>
                      <a:pPr marL="174625" indent="-174625"/>
                      <a:r>
                        <a:rPr kumimoji="1" lang="ja-JP" altLang="en-US" sz="1100" b="0" dirty="0">
                          <a:solidFill>
                            <a:schemeClr val="tx1"/>
                          </a:solidFill>
                          <a:latin typeface="+mn-ea"/>
                          <a:ea typeface="+mn-ea"/>
                        </a:rPr>
                        <a:t>　 大阪府栄養教諭連絡協議会、学校給食・食育研究協議会、学校給食に関する管理職研修会　等</a:t>
                      </a:r>
                      <a:endParaRPr kumimoji="1" lang="en-US" altLang="ja-JP" sz="1100" b="0" dirty="0">
                        <a:solidFill>
                          <a:schemeClr val="tx1"/>
                        </a:solidFill>
                        <a:latin typeface="+mn-ea"/>
                        <a:ea typeface="+mn-ea"/>
                      </a:endParaRPr>
                    </a:p>
                    <a:p>
                      <a:pPr marL="174625" indent="-174625">
                        <a:lnSpc>
                          <a:spcPct val="150000"/>
                        </a:lnSpc>
                      </a:pPr>
                      <a:r>
                        <a:rPr kumimoji="1" lang="ja-JP" altLang="en-US" sz="1200" b="1" dirty="0">
                          <a:solidFill>
                            <a:schemeClr val="tx1"/>
                          </a:solidFill>
                          <a:latin typeface="+mn-ea"/>
                          <a:ea typeface="+mn-ea"/>
                        </a:rPr>
                        <a:t>② </a:t>
                      </a:r>
                      <a:r>
                        <a:rPr kumimoji="1" lang="ja-JP" altLang="en-US" sz="1200" b="1" u="sng" dirty="0">
                          <a:solidFill>
                            <a:schemeClr val="tx1"/>
                          </a:solidFill>
                          <a:latin typeface="+mn-ea"/>
                          <a:ea typeface="+mn-ea"/>
                        </a:rPr>
                        <a:t>多様な暮らしに対応した豊かな食体験につながる取組み　</a:t>
                      </a:r>
                      <a:r>
                        <a:rPr kumimoji="1" lang="en-US" altLang="ja-JP" sz="1200" b="0" u="sng" dirty="0">
                          <a:solidFill>
                            <a:schemeClr val="tx1"/>
                          </a:solidFill>
                          <a:latin typeface="+mn-ea"/>
                          <a:ea typeface="+mn-ea"/>
                        </a:rPr>
                        <a:t>P38</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地域等での共食の推進</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大阪府栄養士会等による子ども料理教室の開催</a:t>
                      </a:r>
                      <a:r>
                        <a:rPr kumimoji="1" lang="en-US" altLang="ja-JP" sz="1100" b="0" dirty="0">
                          <a:solidFill>
                            <a:schemeClr val="tx1"/>
                          </a:solidFill>
                          <a:latin typeface="+mn-ea"/>
                          <a:ea typeface="+mn-ea"/>
                        </a:rPr>
                        <a:t>【2</a:t>
                      </a:r>
                      <a:r>
                        <a:rPr kumimoji="1" lang="ja-JP" altLang="en-US" sz="1100" b="0" dirty="0">
                          <a:solidFill>
                            <a:schemeClr val="tx1"/>
                          </a:solidFill>
                          <a:latin typeface="+mn-ea"/>
                          <a:ea typeface="+mn-ea"/>
                        </a:rPr>
                        <a:t>回</a:t>
                      </a:r>
                      <a:r>
                        <a:rPr kumimoji="1" lang="en-US" altLang="ja-JP" sz="1100" b="0" dirty="0">
                          <a:solidFill>
                            <a:schemeClr val="tx1"/>
                          </a:solidFill>
                          <a:latin typeface="+mn-ea"/>
                          <a:ea typeface="+mn-ea"/>
                        </a:rPr>
                        <a:t>】</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子ども食堂への支援</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新子育て支援交付金の優先配分枠に、居場所づくり事業を位置づけ、</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子ども食堂など居場所の整備を行う市町村を支援</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コンビニエンスストアが主催する店内での子ども食堂において、</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子どもとその保護者を対象とした栄養・歯科に関する講話を実施</a:t>
                      </a:r>
                      <a:r>
                        <a:rPr kumimoji="1" lang="en-US" altLang="ja-JP" sz="1100" b="1" dirty="0">
                          <a:solidFill>
                            <a:schemeClr val="tx1"/>
                          </a:solidFill>
                          <a:latin typeface="+mn-ea"/>
                          <a:ea typeface="+mn-ea"/>
                        </a:rPr>
                        <a:t>【4</a:t>
                      </a:r>
                      <a:r>
                        <a:rPr kumimoji="1" lang="ja-JP" altLang="en-US" sz="1100" b="1" dirty="0">
                          <a:solidFill>
                            <a:schemeClr val="tx1"/>
                          </a:solidFill>
                          <a:latin typeface="+mn-ea"/>
                          <a:ea typeface="+mn-ea"/>
                        </a:rPr>
                        <a:t>か所･</a:t>
                      </a:r>
                      <a:r>
                        <a:rPr kumimoji="1" lang="en-US" altLang="ja-JP" sz="1100" b="1" dirty="0">
                          <a:solidFill>
                            <a:schemeClr val="tx1"/>
                          </a:solidFill>
                          <a:latin typeface="+mn-ea"/>
                          <a:ea typeface="+mn-ea"/>
                        </a:rPr>
                        <a:t>41</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身近な地域で相談できる体制の推進</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大阪府栄養士会と連携し、栄養ケアサービスを提供する拠点を整備</a:t>
                      </a:r>
                    </a:p>
                    <a:p>
                      <a:pPr marL="174625" indent="-174625"/>
                      <a:r>
                        <a:rPr kumimoji="1" lang="ja-JP" altLang="en-US" sz="1100" b="0" dirty="0">
                          <a:solidFill>
                            <a:schemeClr val="tx1"/>
                          </a:solidFill>
                          <a:latin typeface="+mn-ea"/>
                          <a:ea typeface="+mn-ea"/>
                        </a:rPr>
                        <a:t>　 栄養ケア・ステーション登録栄養士数</a:t>
                      </a:r>
                      <a:r>
                        <a:rPr kumimoji="1" lang="en-US" altLang="ja-JP" sz="1100" b="0" dirty="0">
                          <a:solidFill>
                            <a:schemeClr val="tx1"/>
                          </a:solidFill>
                          <a:latin typeface="+mn-ea"/>
                          <a:ea typeface="+mn-ea"/>
                        </a:rPr>
                        <a:t>【258</a:t>
                      </a:r>
                      <a:r>
                        <a:rPr kumimoji="1" lang="ja-JP" altLang="en-US" sz="1100" b="0" dirty="0">
                          <a:solidFill>
                            <a:schemeClr val="tx1"/>
                          </a:solidFill>
                          <a:latin typeface="+mn-ea"/>
                          <a:ea typeface="+mn-ea"/>
                        </a:rPr>
                        <a:t>人</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無料栄養相談の実施</a:t>
                      </a:r>
                      <a:r>
                        <a:rPr kumimoji="1" lang="en-US" altLang="ja-JP" sz="1100" b="0" dirty="0">
                          <a:solidFill>
                            <a:schemeClr val="tx1"/>
                          </a:solidFill>
                          <a:latin typeface="+mn-ea"/>
                          <a:ea typeface="+mn-ea"/>
                        </a:rPr>
                        <a:t>【37</a:t>
                      </a:r>
                      <a:r>
                        <a:rPr kumimoji="1" lang="ja-JP" altLang="en-US" sz="1100" b="0" dirty="0">
                          <a:solidFill>
                            <a:schemeClr val="tx1"/>
                          </a:solidFill>
                          <a:latin typeface="+mn-ea"/>
                          <a:ea typeface="+mn-ea"/>
                        </a:rPr>
                        <a:t>回</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日本栄養士会認定栄養ケア･ステーション</a:t>
                      </a:r>
                      <a:r>
                        <a:rPr kumimoji="1" lang="en-US" altLang="ja-JP" sz="1100" b="0" dirty="0">
                          <a:solidFill>
                            <a:schemeClr val="tx1"/>
                          </a:solidFill>
                          <a:latin typeface="+mn-ea"/>
                          <a:ea typeface="+mn-ea"/>
                        </a:rPr>
                        <a:t>【24</a:t>
                      </a:r>
                      <a:r>
                        <a:rPr kumimoji="1" lang="ja-JP" altLang="en-US" sz="1100" b="0" dirty="0">
                          <a:solidFill>
                            <a:schemeClr val="tx1"/>
                          </a:solidFill>
                          <a:latin typeface="+mn-ea"/>
                          <a:ea typeface="+mn-ea"/>
                        </a:rPr>
                        <a:t>団体</a:t>
                      </a:r>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大阪府栄養士会登録栄養ケアチーム</a:t>
                      </a:r>
                      <a:r>
                        <a:rPr kumimoji="1" lang="en-US" altLang="ja-JP" sz="1100" b="0" dirty="0">
                          <a:solidFill>
                            <a:schemeClr val="tx1"/>
                          </a:solidFill>
                          <a:latin typeface="+mn-ea"/>
                          <a:ea typeface="+mn-ea"/>
                        </a:rPr>
                        <a:t>【17</a:t>
                      </a:r>
                      <a:r>
                        <a:rPr kumimoji="1" lang="ja-JP" altLang="en-US" sz="1100" b="0" dirty="0">
                          <a:solidFill>
                            <a:schemeClr val="tx1"/>
                          </a:solidFill>
                          <a:latin typeface="+mn-ea"/>
                          <a:ea typeface="+mn-ea"/>
                        </a:rPr>
                        <a:t>団体</a:t>
                      </a:r>
                      <a:r>
                        <a:rPr kumimoji="1" lang="en-US" altLang="ja-JP" sz="1100" b="0" dirty="0">
                          <a:solidFill>
                            <a:schemeClr val="tx1"/>
                          </a:solidFill>
                          <a:latin typeface="+mn-ea"/>
                          <a:ea typeface="+mn-ea"/>
                        </a:rPr>
                        <a:t>】</a:t>
                      </a:r>
                    </a:p>
                    <a:p>
                      <a:pPr marL="174625" indent="-174625">
                        <a:lnSpc>
                          <a:spcPct val="150000"/>
                        </a:lnSpc>
                      </a:pPr>
                      <a:r>
                        <a:rPr kumimoji="1" lang="ja-JP" altLang="en-US" sz="1200" b="1" dirty="0">
                          <a:solidFill>
                            <a:schemeClr val="tx1"/>
                          </a:solidFill>
                          <a:latin typeface="+mn-ea"/>
                          <a:ea typeface="+mn-ea"/>
                        </a:rPr>
                        <a:t>③ </a:t>
                      </a:r>
                      <a:r>
                        <a:rPr kumimoji="1" lang="ja-JP" altLang="en-US" sz="1200" b="1" u="sng" dirty="0">
                          <a:solidFill>
                            <a:schemeClr val="tx1"/>
                          </a:solidFill>
                          <a:latin typeface="+mn-ea"/>
                          <a:ea typeface="+mn-ea"/>
                        </a:rPr>
                        <a:t>社会の変化に即した新しい食育の推進　</a:t>
                      </a:r>
                      <a:r>
                        <a:rPr kumimoji="1" lang="en-US" altLang="ja-JP" sz="1200" b="0" u="sng" dirty="0">
                          <a:solidFill>
                            <a:schemeClr val="tx1"/>
                          </a:solidFill>
                          <a:latin typeface="+mn-ea"/>
                          <a:ea typeface="+mn-ea"/>
                        </a:rPr>
                        <a:t>P38</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自然に健康になれる食環境の整備</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a:t>
                      </a: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社員食堂・学生食堂において、利用者の野菜摂取量増加をめざし、ナッジの手法を取り入れた介入を実施</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【10-12</a:t>
                      </a:r>
                      <a:r>
                        <a:rPr kumimoji="1" lang="ja-JP" altLang="en-US" sz="1100" b="1" dirty="0">
                          <a:solidFill>
                            <a:schemeClr val="tx1"/>
                          </a:solidFill>
                          <a:latin typeface="+mn-ea"/>
                          <a:ea typeface="+mn-ea"/>
                        </a:rPr>
                        <a:t>月 </a:t>
                      </a:r>
                      <a:r>
                        <a:rPr kumimoji="1" lang="en-US" altLang="ja-JP" sz="1100" b="1" dirty="0">
                          <a:solidFill>
                            <a:schemeClr val="tx1"/>
                          </a:solidFill>
                          <a:latin typeface="+mn-ea"/>
                          <a:ea typeface="+mn-ea"/>
                        </a:rPr>
                        <a:t>6</a:t>
                      </a:r>
                      <a:r>
                        <a:rPr kumimoji="1" lang="ja-JP" altLang="en-US" sz="1100" b="1" dirty="0">
                          <a:solidFill>
                            <a:schemeClr val="tx1"/>
                          </a:solidFill>
                          <a:latin typeface="+mn-ea"/>
                          <a:ea typeface="+mn-ea"/>
                        </a:rPr>
                        <a:t>施設</a:t>
                      </a:r>
                      <a:r>
                        <a:rPr kumimoji="1" lang="en-US" altLang="ja-JP" sz="1100" b="1" dirty="0">
                          <a:solidFill>
                            <a:schemeClr val="tx1"/>
                          </a:solidFill>
                          <a:latin typeface="+mn-ea"/>
                          <a:ea typeface="+mn-ea"/>
                        </a:rPr>
                        <a:t>】</a:t>
                      </a:r>
                    </a:p>
                    <a:p>
                      <a:pPr marL="174625" indent="-174625">
                        <a:lnSpc>
                          <a:spcPct val="100000"/>
                        </a:lnSpc>
                      </a:pPr>
                      <a:r>
                        <a:rPr kumimoji="1" lang="ja-JP" altLang="en-US" sz="1100" b="1" dirty="0">
                          <a:solidFill>
                            <a:schemeClr val="tx1"/>
                          </a:solidFill>
                          <a:latin typeface="+mn-ea"/>
                          <a:ea typeface="+mn-ea"/>
                        </a:rPr>
                        <a:t>　  事例等を掲載した「</a:t>
                      </a:r>
                      <a:r>
                        <a:rPr kumimoji="1" lang="ja-JP" altLang="en-US" sz="1100" b="1" u="sng" dirty="0">
                          <a:solidFill>
                            <a:schemeClr val="tx1"/>
                          </a:solidFill>
                          <a:latin typeface="+mn-ea"/>
                          <a:ea typeface="+mn-ea"/>
                        </a:rPr>
                        <a:t>大阪モデルスタートガイド</a:t>
                      </a:r>
                      <a:r>
                        <a:rPr kumimoji="1" lang="ja-JP" altLang="en-US" sz="1100" b="1" dirty="0">
                          <a:solidFill>
                            <a:schemeClr val="tx1"/>
                          </a:solidFill>
                          <a:latin typeface="+mn-ea"/>
                          <a:ea typeface="+mn-ea"/>
                        </a:rPr>
                        <a:t>」を作成、</a:t>
                      </a:r>
                      <a:r>
                        <a:rPr kumimoji="1" lang="en-US" altLang="ja-JP" sz="1100" b="1" dirty="0">
                          <a:solidFill>
                            <a:schemeClr val="tx1"/>
                          </a:solidFill>
                          <a:latin typeface="+mn-ea"/>
                          <a:ea typeface="+mn-ea"/>
                        </a:rPr>
                        <a:t>R7</a:t>
                      </a:r>
                      <a:r>
                        <a:rPr kumimoji="1" lang="ja-JP" altLang="en-US" sz="1100" b="1" dirty="0">
                          <a:solidFill>
                            <a:schemeClr val="tx1"/>
                          </a:solidFill>
                          <a:latin typeface="+mn-ea"/>
                          <a:ea typeface="+mn-ea"/>
                        </a:rPr>
                        <a:t>年度に各施設へ展開</a:t>
                      </a:r>
                      <a:endParaRPr kumimoji="1" lang="en-US" altLang="ja-JP" sz="1100" b="1" dirty="0">
                        <a:solidFill>
                          <a:schemeClr val="tx1"/>
                        </a:solidFill>
                        <a:latin typeface="+mn-ea"/>
                        <a:ea typeface="+mn-ea"/>
                      </a:endParaRPr>
                    </a:p>
                    <a:p>
                      <a:pPr marL="174625" indent="-174625">
                        <a:lnSpc>
                          <a:spcPct val="10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10" name="テキスト ボックス 9">
            <a:extLst>
              <a:ext uri="{FF2B5EF4-FFF2-40B4-BE49-F238E27FC236}">
                <a16:creationId xmlns:a16="http://schemas.microsoft.com/office/drawing/2014/main" id="{CDE397C8-1D39-4B8C-AD5F-702403B31581}"/>
              </a:ext>
            </a:extLst>
          </p:cNvPr>
          <p:cNvSpPr txBox="1"/>
          <p:nvPr/>
        </p:nvSpPr>
        <p:spPr>
          <a:xfrm>
            <a:off x="7743276" y="356664"/>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08E34F02-2D35-461B-982E-D09B213F3698}"/>
              </a:ext>
            </a:extLst>
          </p:cNvPr>
          <p:cNvGrpSpPr/>
          <p:nvPr/>
        </p:nvGrpSpPr>
        <p:grpSpPr>
          <a:xfrm>
            <a:off x="7229075" y="1096628"/>
            <a:ext cx="1939395" cy="1611006"/>
            <a:chOff x="6838844" y="1232453"/>
            <a:chExt cx="1939395" cy="1611006"/>
          </a:xfrm>
        </p:grpSpPr>
        <p:pic>
          <p:nvPicPr>
            <p:cNvPr id="3" name="図 2">
              <a:extLst>
                <a:ext uri="{FF2B5EF4-FFF2-40B4-BE49-F238E27FC236}">
                  <a16:creationId xmlns:a16="http://schemas.microsoft.com/office/drawing/2014/main" id="{412359B5-854D-49E9-A133-27BDE58D0D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140" t="13920" r="6736" b="16950"/>
            <a:stretch/>
          </p:blipFill>
          <p:spPr>
            <a:xfrm>
              <a:off x="6838844" y="1232453"/>
              <a:ext cx="1939395" cy="1353536"/>
            </a:xfrm>
            <a:prstGeom prst="rect">
              <a:avLst/>
            </a:prstGeom>
          </p:spPr>
        </p:pic>
        <p:sp>
          <p:nvSpPr>
            <p:cNvPr id="4" name="テキスト ボックス 3">
              <a:extLst>
                <a:ext uri="{FF2B5EF4-FFF2-40B4-BE49-F238E27FC236}">
                  <a16:creationId xmlns:a16="http://schemas.microsoft.com/office/drawing/2014/main" id="{07790A86-FA43-432E-A940-34B192660380}"/>
                </a:ext>
              </a:extLst>
            </p:cNvPr>
            <p:cNvSpPr txBox="1"/>
            <p:nvPr/>
          </p:nvSpPr>
          <p:spPr>
            <a:xfrm>
              <a:off x="7207858" y="2597238"/>
              <a:ext cx="131196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コンビニでの講話</a:t>
              </a:r>
            </a:p>
          </p:txBody>
        </p:sp>
      </p:grpSp>
      <p:grpSp>
        <p:nvGrpSpPr>
          <p:cNvPr id="6" name="グループ化 5">
            <a:extLst>
              <a:ext uri="{FF2B5EF4-FFF2-40B4-BE49-F238E27FC236}">
                <a16:creationId xmlns:a16="http://schemas.microsoft.com/office/drawing/2014/main" id="{5E3CC257-BEE8-48C3-9625-54D411E63CDA}"/>
              </a:ext>
            </a:extLst>
          </p:cNvPr>
          <p:cNvGrpSpPr/>
          <p:nvPr/>
        </p:nvGrpSpPr>
        <p:grpSpPr>
          <a:xfrm>
            <a:off x="4009516" y="4460035"/>
            <a:ext cx="1886967" cy="1825160"/>
            <a:chOff x="2009170" y="4598443"/>
            <a:chExt cx="1886967" cy="1825160"/>
          </a:xfrm>
        </p:grpSpPr>
        <p:pic>
          <p:nvPicPr>
            <p:cNvPr id="12" name="図 11">
              <a:extLst>
                <a:ext uri="{FF2B5EF4-FFF2-40B4-BE49-F238E27FC236}">
                  <a16:creationId xmlns:a16="http://schemas.microsoft.com/office/drawing/2014/main" id="{09B64542-386B-41D4-A26F-90418DE418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25" b="3571"/>
            <a:stretch/>
          </p:blipFill>
          <p:spPr>
            <a:xfrm>
              <a:off x="2009170" y="4598443"/>
              <a:ext cx="1886967" cy="1565852"/>
            </a:xfrm>
            <a:prstGeom prst="rect">
              <a:avLst/>
            </a:prstGeom>
          </p:spPr>
        </p:pic>
        <p:sp>
          <p:nvSpPr>
            <p:cNvPr id="13" name="テキスト ボックス 12">
              <a:extLst>
                <a:ext uri="{FF2B5EF4-FFF2-40B4-BE49-F238E27FC236}">
                  <a16:creationId xmlns:a16="http://schemas.microsoft.com/office/drawing/2014/main" id="{EBCA520F-ACB7-4B6F-9792-3A46EFCF84D8}"/>
                </a:ext>
              </a:extLst>
            </p:cNvPr>
            <p:cNvSpPr txBox="1"/>
            <p:nvPr/>
          </p:nvSpPr>
          <p:spPr>
            <a:xfrm>
              <a:off x="2333186" y="6177382"/>
              <a:ext cx="123893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学生食堂への介入</a:t>
              </a:r>
            </a:p>
          </p:txBody>
        </p:sp>
      </p:grpSp>
      <p:grpSp>
        <p:nvGrpSpPr>
          <p:cNvPr id="21" name="グループ化 20">
            <a:extLst>
              <a:ext uri="{FF2B5EF4-FFF2-40B4-BE49-F238E27FC236}">
                <a16:creationId xmlns:a16="http://schemas.microsoft.com/office/drawing/2014/main" id="{6F56B948-9920-4337-931C-47F232C875BA}"/>
              </a:ext>
            </a:extLst>
          </p:cNvPr>
          <p:cNvGrpSpPr/>
          <p:nvPr/>
        </p:nvGrpSpPr>
        <p:grpSpPr>
          <a:xfrm>
            <a:off x="2039846" y="4473989"/>
            <a:ext cx="1906920" cy="1811206"/>
            <a:chOff x="7111532" y="1639768"/>
            <a:chExt cx="2583410" cy="2501273"/>
          </a:xfrm>
        </p:grpSpPr>
        <p:pic>
          <p:nvPicPr>
            <p:cNvPr id="22" name="図 21">
              <a:extLst>
                <a:ext uri="{FF2B5EF4-FFF2-40B4-BE49-F238E27FC236}">
                  <a16:creationId xmlns:a16="http://schemas.microsoft.com/office/drawing/2014/main" id="{0059C28B-436B-4F23-B733-A622DD7E85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514" r="2838" b="7871"/>
            <a:stretch/>
          </p:blipFill>
          <p:spPr>
            <a:xfrm rot="10800000">
              <a:off x="7111532" y="1639768"/>
              <a:ext cx="2583410" cy="2159807"/>
            </a:xfrm>
            <a:prstGeom prst="rect">
              <a:avLst/>
            </a:prstGeom>
          </p:spPr>
        </p:pic>
        <p:sp>
          <p:nvSpPr>
            <p:cNvPr id="25" name="テキスト ボックス 24">
              <a:extLst>
                <a:ext uri="{FF2B5EF4-FFF2-40B4-BE49-F238E27FC236}">
                  <a16:creationId xmlns:a16="http://schemas.microsoft.com/office/drawing/2014/main" id="{EED249EF-A85B-4965-9FE8-525E0EE158D5}"/>
                </a:ext>
              </a:extLst>
            </p:cNvPr>
            <p:cNvSpPr txBox="1"/>
            <p:nvPr/>
          </p:nvSpPr>
          <p:spPr>
            <a:xfrm>
              <a:off x="7854530" y="3801010"/>
              <a:ext cx="1111291" cy="3400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事業検討会</a:t>
              </a:r>
            </a:p>
          </p:txBody>
        </p:sp>
      </p:grpSp>
      <p:grpSp>
        <p:nvGrpSpPr>
          <p:cNvPr id="7" name="グループ化 6">
            <a:extLst>
              <a:ext uri="{FF2B5EF4-FFF2-40B4-BE49-F238E27FC236}">
                <a16:creationId xmlns:a16="http://schemas.microsoft.com/office/drawing/2014/main" id="{4667D70D-87E0-4AD7-A606-60BF1778BF63}"/>
              </a:ext>
            </a:extLst>
          </p:cNvPr>
          <p:cNvGrpSpPr/>
          <p:nvPr/>
        </p:nvGrpSpPr>
        <p:grpSpPr>
          <a:xfrm>
            <a:off x="6113765" y="5129303"/>
            <a:ext cx="2860648" cy="1120541"/>
            <a:chOff x="6024142" y="4410914"/>
            <a:chExt cx="2860648" cy="1120541"/>
          </a:xfrm>
        </p:grpSpPr>
        <p:pic>
          <p:nvPicPr>
            <p:cNvPr id="32" name="図 31">
              <a:extLst>
                <a:ext uri="{FF2B5EF4-FFF2-40B4-BE49-F238E27FC236}">
                  <a16:creationId xmlns:a16="http://schemas.microsoft.com/office/drawing/2014/main" id="{E09DBE78-0369-4E19-9B69-978FCE500E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5185" y="4431709"/>
              <a:ext cx="839605" cy="814974"/>
            </a:xfrm>
            <a:prstGeom prst="rect">
              <a:avLst/>
            </a:prstGeom>
          </p:spPr>
        </p:pic>
        <p:pic>
          <p:nvPicPr>
            <p:cNvPr id="29" name="図 28">
              <a:extLst>
                <a:ext uri="{FF2B5EF4-FFF2-40B4-BE49-F238E27FC236}">
                  <a16:creationId xmlns:a16="http://schemas.microsoft.com/office/drawing/2014/main" id="{748E18A4-23A9-4FAB-9176-8164BCCE18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4142" y="4459012"/>
              <a:ext cx="1115310" cy="814973"/>
            </a:xfrm>
            <a:prstGeom prst="rect">
              <a:avLst/>
            </a:prstGeom>
          </p:spPr>
        </p:pic>
        <p:pic>
          <p:nvPicPr>
            <p:cNvPr id="31" name="図 30">
              <a:extLst>
                <a:ext uri="{FF2B5EF4-FFF2-40B4-BE49-F238E27FC236}">
                  <a16:creationId xmlns:a16="http://schemas.microsoft.com/office/drawing/2014/main" id="{E4CBFEC4-47F2-4E8E-926C-0DB450F9D344}"/>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7139452" y="4410914"/>
              <a:ext cx="905733" cy="874320"/>
            </a:xfrm>
            <a:prstGeom prst="rect">
              <a:avLst/>
            </a:prstGeom>
          </p:spPr>
        </p:pic>
        <p:sp>
          <p:nvSpPr>
            <p:cNvPr id="47" name="テキスト ボックス 46">
              <a:extLst>
                <a:ext uri="{FF2B5EF4-FFF2-40B4-BE49-F238E27FC236}">
                  <a16:creationId xmlns:a16="http://schemas.microsoft.com/office/drawing/2014/main" id="{714595A2-B04E-4C84-A2EA-8A0D663E2A87}"/>
                </a:ext>
              </a:extLst>
            </p:cNvPr>
            <p:cNvSpPr txBox="1"/>
            <p:nvPr/>
          </p:nvSpPr>
          <p:spPr>
            <a:xfrm>
              <a:off x="6837425" y="5285234"/>
              <a:ext cx="1473607"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野菜摂取を促す</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POP</a:t>
              </a:r>
            </a:p>
          </p:txBody>
        </p:sp>
      </p:grpSp>
      <p:sp>
        <p:nvSpPr>
          <p:cNvPr id="2" name="テキスト ボックス 1">
            <a:extLst>
              <a:ext uri="{FF2B5EF4-FFF2-40B4-BE49-F238E27FC236}">
                <a16:creationId xmlns:a16="http://schemas.microsoft.com/office/drawing/2014/main" id="{3DFAC0A1-C421-47A9-BECD-217679BB4444}"/>
              </a:ext>
            </a:extLst>
          </p:cNvPr>
          <p:cNvSpPr txBox="1"/>
          <p:nvPr/>
        </p:nvSpPr>
        <p:spPr>
          <a:xfrm>
            <a:off x="6037407" y="4299728"/>
            <a:ext cx="2832435" cy="7848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大阪モデルスタートガイド</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給食施設利用者の野菜摂取量を増加させる</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ための仕掛けや資材を紹介するガイドブック</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当該事業の事例や他の好事例も掲載</a:t>
            </a:r>
            <a:endPar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スライド番号プレースホルダー 10">
            <a:extLst>
              <a:ext uri="{FF2B5EF4-FFF2-40B4-BE49-F238E27FC236}">
                <a16:creationId xmlns:a16="http://schemas.microsoft.com/office/drawing/2014/main" id="{80890FD5-4A6C-4F22-81A9-8E59B0D3A319}"/>
              </a:ext>
            </a:extLst>
          </p:cNvPr>
          <p:cNvSpPr>
            <a:spLocks noGrp="1"/>
          </p:cNvSpPr>
          <p:nvPr>
            <p:ph type="sldNum" sz="quarter" idx="12"/>
          </p:nvPr>
        </p:nvSpPr>
        <p:spPr>
          <a:xfrm>
            <a:off x="9210807" y="6592189"/>
            <a:ext cx="720000" cy="216000"/>
          </a:xfrm>
        </p:spPr>
        <p:txBody>
          <a:bodyPr/>
          <a:lstStyle/>
          <a:p>
            <a:fld id="{4D1D0668-0C6C-4C7F-AAAF-C0078F4BF5F6}" type="slidenum">
              <a:rPr kumimoji="1" lang="ja-JP" altLang="en-US" smtClean="0"/>
              <a:t>111</a:t>
            </a:fld>
            <a:endParaRPr kumimoji="1" lang="ja-JP" altLang="en-US" dirty="0"/>
          </a:p>
        </p:txBody>
      </p:sp>
    </p:spTree>
    <p:extLst>
      <p:ext uri="{BB962C8B-B14F-4D97-AF65-F5344CB8AC3E}">
        <p14:creationId xmlns:p14="http://schemas.microsoft.com/office/powerpoint/2010/main" val="1799059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1463783-E3D5-4A60-AD87-B80CBBBC442F}"/>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5845"/>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6084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デジタル化に対応する食育の推進</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料理レシピ動画や料理レシピの発信</a:t>
                      </a:r>
                      <a:endParaRPr kumimoji="1" lang="en-US" altLang="ja-JP"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デリッシュキッチン（料理動画サイト）やクックパッド（レシピサイト）で、</a:t>
                      </a:r>
                      <a:r>
                        <a:rPr kumimoji="1" lang="en-US" altLang="ja-JP" sz="1100" b="0" dirty="0">
                          <a:solidFill>
                            <a:schemeClr val="tx1"/>
                          </a:solidFill>
                          <a:latin typeface="+mn-ea"/>
                          <a:ea typeface="+mn-ea"/>
                        </a:rPr>
                        <a:t>V.O.S.</a:t>
                      </a:r>
                      <a:r>
                        <a:rPr kumimoji="1" lang="ja-JP" altLang="en-US" sz="1100" b="0" dirty="0">
                          <a:solidFill>
                            <a:schemeClr val="tx1"/>
                          </a:solidFill>
                          <a:latin typeface="+mn-ea"/>
                          <a:ea typeface="+mn-ea"/>
                        </a:rPr>
                        <a:t>メニューを紹介</a:t>
                      </a:r>
                      <a:endParaRPr kumimoji="1" lang="en-US" altLang="ja-JP"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大阪府健康アプリ「アスマイル」、健活</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での食に関する情報発信</a:t>
                      </a:r>
                      <a:endParaRPr kumimoji="1" lang="en-US" altLang="ja-JP"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オンライン収穫体験の実施</a:t>
                      </a:r>
                      <a:endParaRPr kumimoji="1" lang="en-US" altLang="ja-JP"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ミツバチ食育学習会（食育推進全国大会）</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八尾特産えだまめのオンライン収穫祭</a:t>
                      </a:r>
                      <a:endParaRPr kumimoji="1" lang="en-US" altLang="ja-JP" sz="1100" b="0" dirty="0">
                        <a:solidFill>
                          <a:schemeClr val="tx1"/>
                        </a:solidFill>
                        <a:latin typeface="+mn-ea"/>
                        <a:ea typeface="+mn-ea"/>
                      </a:endParaRPr>
                    </a:p>
                    <a:p>
                      <a:pPr marL="174625" indent="-174625">
                        <a:lnSpc>
                          <a:spcPct val="150000"/>
                        </a:lnSpc>
                      </a:pPr>
                      <a:r>
                        <a:rPr kumimoji="1" lang="ja-JP" altLang="en-US" sz="1200" b="1" u="none" dirty="0">
                          <a:solidFill>
                            <a:schemeClr val="tx1"/>
                          </a:solidFill>
                          <a:latin typeface="+mn-ea"/>
                          <a:ea typeface="+mn-ea"/>
                        </a:rPr>
                        <a:t>④ </a:t>
                      </a:r>
                      <a:r>
                        <a:rPr kumimoji="1" lang="ja-JP" altLang="en-US" sz="1200" b="1" u="sng" dirty="0">
                          <a:solidFill>
                            <a:schemeClr val="tx1"/>
                          </a:solidFill>
                          <a:latin typeface="+mn-ea"/>
                          <a:ea typeface="+mn-ea"/>
                        </a:rPr>
                        <a:t>食品関連事業者等との連携による健康的な食生活の実践を促す取組み　</a:t>
                      </a:r>
                      <a:r>
                        <a:rPr kumimoji="1" lang="en-US" altLang="ja-JP" sz="1200" b="0" u="sng" dirty="0">
                          <a:solidFill>
                            <a:schemeClr val="tx1"/>
                          </a:solidFill>
                          <a:latin typeface="+mn-ea"/>
                          <a:ea typeface="+mn-ea"/>
                        </a:rPr>
                        <a:t>P39</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外食や中食、給食施設における取組み</a:t>
                      </a:r>
                      <a:r>
                        <a:rPr kumimoji="1" lang="en-US" altLang="ja-JP" sz="1100" b="0" dirty="0">
                          <a:solidFill>
                            <a:schemeClr val="tx1"/>
                          </a:solidFill>
                          <a:latin typeface="+mn-ea"/>
                          <a:ea typeface="+mn-ea"/>
                        </a:rPr>
                        <a:t>》</a:t>
                      </a:r>
                    </a:p>
                    <a:p>
                      <a:pPr marL="174625" indent="-174625">
                        <a:lnSpc>
                          <a:spcPct val="100000"/>
                        </a:lnSpc>
                      </a:pPr>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a:t>
                      </a:r>
                      <a:r>
                        <a:rPr kumimoji="1" lang="en-US" altLang="ja-JP" sz="1100" b="1" u="sng" dirty="0">
                          <a:solidFill>
                            <a:schemeClr val="tx1"/>
                          </a:solidFill>
                          <a:latin typeface="+mn-ea"/>
                          <a:ea typeface="+mn-ea"/>
                        </a:rPr>
                        <a:t>V.O.S</a:t>
                      </a:r>
                      <a:r>
                        <a:rPr kumimoji="1" lang="ja-JP" altLang="en-US" sz="1100" b="1" u="sng" dirty="0">
                          <a:solidFill>
                            <a:schemeClr val="tx1"/>
                          </a:solidFill>
                          <a:latin typeface="+mn-ea"/>
                          <a:ea typeface="+mn-ea"/>
                        </a:rPr>
                        <a:t>メニュー</a:t>
                      </a:r>
                      <a:r>
                        <a:rPr kumimoji="1" lang="ja-JP" altLang="en-US" sz="1100" b="1" dirty="0">
                          <a:solidFill>
                            <a:schemeClr val="tx1"/>
                          </a:solidFill>
                          <a:latin typeface="+mn-ea"/>
                          <a:ea typeface="+mn-ea"/>
                        </a:rPr>
                        <a:t>の普及啓発</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・味の素</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メニューレシピを掲載したリーフレットの作成</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スーパー店頭での配布（</a:t>
                      </a:r>
                      <a:r>
                        <a:rPr kumimoji="1" lang="en-US" altLang="ja-JP" sz="1100" b="1" dirty="0">
                          <a:solidFill>
                            <a:schemeClr val="tx1"/>
                          </a:solidFill>
                          <a:latin typeface="+mn-ea"/>
                          <a:ea typeface="+mn-ea"/>
                        </a:rPr>
                        <a:t>R6.8</a:t>
                      </a:r>
                      <a:r>
                        <a:rPr kumimoji="1" lang="ja-JP" altLang="en-US" sz="1100" b="1" dirty="0">
                          <a:solidFill>
                            <a:schemeClr val="tx1"/>
                          </a:solidFill>
                          <a:latin typeface="+mn-ea"/>
                          <a:ea typeface="+mn-ea"/>
                        </a:rPr>
                        <a:t>月、</a:t>
                      </a:r>
                      <a:r>
                        <a:rPr kumimoji="1" lang="en-US" altLang="ja-JP" sz="1100" b="1" dirty="0">
                          <a:solidFill>
                            <a:schemeClr val="tx1"/>
                          </a:solidFill>
                          <a:latin typeface="+mn-ea"/>
                          <a:ea typeface="+mn-ea"/>
                        </a:rPr>
                        <a:t>R7.3</a:t>
                      </a:r>
                      <a:r>
                        <a:rPr kumimoji="1" lang="ja-JP" altLang="en-US" sz="1100" b="1" dirty="0">
                          <a:solidFill>
                            <a:schemeClr val="tx1"/>
                          </a:solidFill>
                          <a:latin typeface="+mn-ea"/>
                          <a:ea typeface="+mn-ea"/>
                        </a:rPr>
                        <a:t>月）</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・大阪いずみ市民生活協同組合</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「機関紙いずみ」に</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メニューレシピの掲載</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組合員およびスーパー店頭での配布（</a:t>
                      </a:r>
                      <a:r>
                        <a:rPr kumimoji="1" lang="en-US" altLang="ja-JP" sz="1100" b="1" dirty="0">
                          <a:solidFill>
                            <a:schemeClr val="tx1"/>
                          </a:solidFill>
                          <a:latin typeface="+mn-ea"/>
                          <a:ea typeface="+mn-ea"/>
                        </a:rPr>
                        <a:t>R6.7</a:t>
                      </a:r>
                      <a:r>
                        <a:rPr kumimoji="1" lang="ja-JP" altLang="en-US" sz="1100" b="1" dirty="0">
                          <a:solidFill>
                            <a:schemeClr val="tx1"/>
                          </a:solidFill>
                          <a:latin typeface="+mn-ea"/>
                          <a:ea typeface="+mn-ea"/>
                        </a:rPr>
                        <a:t>月、</a:t>
                      </a:r>
                      <a:r>
                        <a:rPr kumimoji="1" lang="en-US" altLang="ja-JP" sz="1100" b="1" dirty="0">
                          <a:solidFill>
                            <a:schemeClr val="tx1"/>
                          </a:solidFill>
                          <a:latin typeface="+mn-ea"/>
                          <a:ea typeface="+mn-ea"/>
                        </a:rPr>
                        <a:t>R7.3</a:t>
                      </a:r>
                      <a:r>
                        <a:rPr kumimoji="1" lang="ja-JP" altLang="en-US" sz="1100" b="1" dirty="0">
                          <a:solidFill>
                            <a:schemeClr val="tx1"/>
                          </a:solidFill>
                          <a:latin typeface="+mn-ea"/>
                          <a:ea typeface="+mn-ea"/>
                        </a:rPr>
                        <a:t>月）</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・キユーピー</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メニューの普及等を協力事項として事業連携協定を締結（</a:t>
                      </a:r>
                      <a:r>
                        <a:rPr kumimoji="1" lang="en-US" altLang="ja-JP" sz="1100" b="1" dirty="0">
                          <a:solidFill>
                            <a:schemeClr val="tx1"/>
                          </a:solidFill>
                          <a:latin typeface="+mn-ea"/>
                          <a:ea typeface="+mn-ea"/>
                        </a:rPr>
                        <a:t>R6.12.23</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・給食施設（企業）での</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メニュー実食会の開催（</a:t>
                      </a:r>
                      <a:r>
                        <a:rPr kumimoji="1" lang="en-US" altLang="ja-JP" sz="1100" b="1" dirty="0">
                          <a:solidFill>
                            <a:schemeClr val="tx1"/>
                          </a:solidFill>
                          <a:latin typeface="+mn-ea"/>
                          <a:ea typeface="+mn-ea"/>
                        </a:rPr>
                        <a:t>R7.2.18</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健康づくりに役立つ食品表示の活用を促す取組み</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a:t>
                      </a:r>
                    </a:p>
                    <a:p>
                      <a:pPr marL="174625" indent="-174625">
                        <a:lnSpc>
                          <a:spcPct val="100000"/>
                        </a:lnSpc>
                      </a:pPr>
                      <a:r>
                        <a:rPr kumimoji="1" lang="ja-JP" altLang="en-US" sz="1100" b="0" dirty="0">
                          <a:solidFill>
                            <a:schemeClr val="tx1"/>
                          </a:solidFill>
                          <a:latin typeface="+mn-ea"/>
                          <a:ea typeface="+mn-ea"/>
                        </a:rPr>
                        <a:t>■ 大阪府消費者フェア</a:t>
                      </a:r>
                      <a:r>
                        <a:rPr kumimoji="1" lang="en-US" altLang="ja-JP" sz="1100" b="0" dirty="0">
                          <a:solidFill>
                            <a:schemeClr val="tx1"/>
                          </a:solidFill>
                          <a:latin typeface="+mn-ea"/>
                          <a:ea typeface="+mn-ea"/>
                        </a:rPr>
                        <a:t>2024</a:t>
                      </a:r>
                      <a:r>
                        <a:rPr kumimoji="1" lang="ja-JP" altLang="en-US" sz="1100" b="0" dirty="0">
                          <a:solidFill>
                            <a:schemeClr val="tx1"/>
                          </a:solidFill>
                          <a:latin typeface="+mn-ea"/>
                          <a:ea typeface="+mn-ea"/>
                        </a:rPr>
                        <a:t>での啓発</a:t>
                      </a:r>
                    </a:p>
                    <a:p>
                      <a:pPr marL="174625" indent="-174625">
                        <a:lnSpc>
                          <a:spcPct val="100000"/>
                        </a:lnSpc>
                      </a:pPr>
                      <a:r>
                        <a:rPr kumimoji="1" lang="ja-JP" altLang="en-US" sz="1100" b="0" dirty="0">
                          <a:solidFill>
                            <a:schemeClr val="tx1"/>
                          </a:solidFill>
                          <a:latin typeface="+mn-ea"/>
                          <a:ea typeface="+mn-ea"/>
                        </a:rPr>
                        <a:t>　 動画にて食品表示の活用を啓発（</a:t>
                      </a:r>
                      <a:r>
                        <a:rPr kumimoji="1" lang="en-US" altLang="ja-JP" sz="1100" b="0" dirty="0">
                          <a:solidFill>
                            <a:schemeClr val="tx1"/>
                          </a:solidFill>
                          <a:latin typeface="+mn-ea"/>
                          <a:ea typeface="+mn-ea"/>
                        </a:rPr>
                        <a:t>R7.10.18-11.11</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【web</a:t>
                      </a:r>
                      <a:r>
                        <a:rPr kumimoji="1" lang="ja-JP" altLang="en-US" sz="1100" b="0" dirty="0">
                          <a:solidFill>
                            <a:schemeClr val="tx1"/>
                          </a:solidFill>
                          <a:latin typeface="+mn-ea"/>
                          <a:ea typeface="+mn-ea"/>
                        </a:rPr>
                        <a:t>閲覧数延べ</a:t>
                      </a:r>
                      <a:r>
                        <a:rPr kumimoji="1" lang="en-US" altLang="ja-JP" sz="1100" b="0" dirty="0">
                          <a:solidFill>
                            <a:schemeClr val="tx1"/>
                          </a:solidFill>
                          <a:latin typeface="+mn-ea"/>
                          <a:ea typeface="+mn-ea"/>
                        </a:rPr>
                        <a:t>1,847</a:t>
                      </a:r>
                      <a:r>
                        <a:rPr kumimoji="1" lang="ja-JP" altLang="en-US" sz="1100" b="0" dirty="0">
                          <a:solidFill>
                            <a:schemeClr val="tx1"/>
                          </a:solidFill>
                          <a:latin typeface="+mn-ea"/>
                          <a:ea typeface="+mn-ea"/>
                        </a:rPr>
                        <a:t>人</a:t>
                      </a:r>
                      <a:r>
                        <a:rPr kumimoji="1" lang="en-US" altLang="ja-JP" sz="1100" b="0" dirty="0">
                          <a:solidFill>
                            <a:schemeClr val="tx1"/>
                          </a:solidFill>
                          <a:latin typeface="+mn-ea"/>
                          <a:ea typeface="+mn-ea"/>
                        </a:rPr>
                        <a:t>】</a:t>
                      </a:r>
                      <a:endParaRPr kumimoji="1" lang="en-US" altLang="ja-JP" sz="1100" b="1"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a:t>
                      </a: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p>
                      <a:pPr marL="174625" indent="-174625">
                        <a:lnSpc>
                          <a:spcPct val="150000"/>
                        </a:lnSpc>
                      </a:pP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3" name="図 2">
            <a:extLst>
              <a:ext uri="{FF2B5EF4-FFF2-40B4-BE49-F238E27FC236}">
                <a16:creationId xmlns:a16="http://schemas.microsoft.com/office/drawing/2014/main" id="{B264BF09-7BC0-4387-BAD4-D0AEC03357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069" t="9268" r="15855"/>
          <a:stretch/>
        </p:blipFill>
        <p:spPr>
          <a:xfrm>
            <a:off x="2055261" y="4516070"/>
            <a:ext cx="1774404" cy="1630018"/>
          </a:xfrm>
          <a:prstGeom prst="rect">
            <a:avLst/>
          </a:prstGeom>
        </p:spPr>
      </p:pic>
      <p:sp>
        <p:nvSpPr>
          <p:cNvPr id="11" name="テキスト ボックス 10">
            <a:extLst>
              <a:ext uri="{FF2B5EF4-FFF2-40B4-BE49-F238E27FC236}">
                <a16:creationId xmlns:a16="http://schemas.microsoft.com/office/drawing/2014/main" id="{CB42E230-21C7-4F8F-8380-887C8024E685}"/>
              </a:ext>
            </a:extLst>
          </p:cNvPr>
          <p:cNvSpPr txBox="1"/>
          <p:nvPr/>
        </p:nvSpPr>
        <p:spPr>
          <a:xfrm>
            <a:off x="2944923" y="6150745"/>
            <a:ext cx="200146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キユーピー事業連携協定締結式</a:t>
            </a:r>
          </a:p>
        </p:txBody>
      </p:sp>
      <p:pic>
        <p:nvPicPr>
          <p:cNvPr id="14" name="図 13">
            <a:extLst>
              <a:ext uri="{FF2B5EF4-FFF2-40B4-BE49-F238E27FC236}">
                <a16:creationId xmlns:a16="http://schemas.microsoft.com/office/drawing/2014/main" id="{97E99BF3-2664-4855-A52F-59CBBD65CF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555" r="7991"/>
          <a:stretch/>
        </p:blipFill>
        <p:spPr>
          <a:xfrm>
            <a:off x="7671020" y="4509982"/>
            <a:ext cx="1391479" cy="1630018"/>
          </a:xfrm>
          <a:prstGeom prst="rect">
            <a:avLst/>
          </a:prstGeom>
        </p:spPr>
      </p:pic>
      <p:sp>
        <p:nvSpPr>
          <p:cNvPr id="2" name="テキスト ボックス 1">
            <a:extLst>
              <a:ext uri="{FF2B5EF4-FFF2-40B4-BE49-F238E27FC236}">
                <a16:creationId xmlns:a16="http://schemas.microsoft.com/office/drawing/2014/main" id="{409EC969-5B92-475E-982A-5A9CE54474EE}"/>
              </a:ext>
            </a:extLst>
          </p:cNvPr>
          <p:cNvSpPr txBox="1"/>
          <p:nvPr/>
        </p:nvSpPr>
        <p:spPr>
          <a:xfrm>
            <a:off x="6080232" y="6139999"/>
            <a:ext cx="298226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給食施設（企業）での</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V.O.S.</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メニュー実食会</a:t>
            </a:r>
          </a:p>
        </p:txBody>
      </p:sp>
      <p:pic>
        <p:nvPicPr>
          <p:cNvPr id="5" name="図 4">
            <a:extLst>
              <a:ext uri="{FF2B5EF4-FFF2-40B4-BE49-F238E27FC236}">
                <a16:creationId xmlns:a16="http://schemas.microsoft.com/office/drawing/2014/main" id="{4C4D4BB8-B036-494D-8502-8E8FBEC92B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014"/>
          <a:stretch/>
        </p:blipFill>
        <p:spPr>
          <a:xfrm>
            <a:off x="3861767" y="4499916"/>
            <a:ext cx="1952229" cy="1646172"/>
          </a:xfrm>
          <a:prstGeom prst="rect">
            <a:avLst/>
          </a:prstGeom>
        </p:spPr>
      </p:pic>
      <p:grpSp>
        <p:nvGrpSpPr>
          <p:cNvPr id="8" name="グループ化 7">
            <a:extLst>
              <a:ext uri="{FF2B5EF4-FFF2-40B4-BE49-F238E27FC236}">
                <a16:creationId xmlns:a16="http://schemas.microsoft.com/office/drawing/2014/main" id="{B36E86A4-1031-62C3-25E1-33150DAF695D}"/>
              </a:ext>
            </a:extLst>
          </p:cNvPr>
          <p:cNvGrpSpPr/>
          <p:nvPr/>
        </p:nvGrpSpPr>
        <p:grpSpPr>
          <a:xfrm>
            <a:off x="7110883" y="1007575"/>
            <a:ext cx="1976329" cy="3474782"/>
            <a:chOff x="7086170" y="1049990"/>
            <a:chExt cx="1976329" cy="3474782"/>
          </a:xfrm>
        </p:grpSpPr>
        <p:grpSp>
          <p:nvGrpSpPr>
            <p:cNvPr id="4" name="グループ化 3">
              <a:extLst>
                <a:ext uri="{FF2B5EF4-FFF2-40B4-BE49-F238E27FC236}">
                  <a16:creationId xmlns:a16="http://schemas.microsoft.com/office/drawing/2014/main" id="{9A71ABB9-BC46-4021-AE86-984E99CF6347}"/>
                </a:ext>
              </a:extLst>
            </p:cNvPr>
            <p:cNvGrpSpPr/>
            <p:nvPr/>
          </p:nvGrpSpPr>
          <p:grpSpPr>
            <a:xfrm>
              <a:off x="7171719" y="1049990"/>
              <a:ext cx="1890780" cy="3074672"/>
              <a:chOff x="6515701" y="958838"/>
              <a:chExt cx="1890780" cy="3074672"/>
            </a:xfrm>
          </p:grpSpPr>
          <p:pic>
            <p:nvPicPr>
              <p:cNvPr id="15" name="図 14">
                <a:extLst>
                  <a:ext uri="{FF2B5EF4-FFF2-40B4-BE49-F238E27FC236}">
                    <a16:creationId xmlns:a16="http://schemas.microsoft.com/office/drawing/2014/main" id="{3FA7E9E9-9BD3-6FF8-0640-AD198A5CAA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8497" y="958838"/>
                <a:ext cx="1029736" cy="1513550"/>
              </a:xfrm>
              <a:prstGeom prst="rect">
                <a:avLst/>
              </a:prstGeom>
            </p:spPr>
          </p:pic>
          <p:pic>
            <p:nvPicPr>
              <p:cNvPr id="16" name="図 15">
                <a:extLst>
                  <a:ext uri="{FF2B5EF4-FFF2-40B4-BE49-F238E27FC236}">
                    <a16:creationId xmlns:a16="http://schemas.microsoft.com/office/drawing/2014/main" id="{16812B23-31C2-32C5-A2D2-C0282B7A05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5701" y="2704939"/>
                <a:ext cx="1890780" cy="1328571"/>
              </a:xfrm>
              <a:prstGeom prst="rect">
                <a:avLst/>
              </a:prstGeom>
            </p:spPr>
          </p:pic>
          <p:sp>
            <p:nvSpPr>
              <p:cNvPr id="17" name="テキスト ボックス 16">
                <a:extLst>
                  <a:ext uri="{FF2B5EF4-FFF2-40B4-BE49-F238E27FC236}">
                    <a16:creationId xmlns:a16="http://schemas.microsoft.com/office/drawing/2014/main" id="{F55E0A50-1CC5-00B8-0BDC-2B9F68666F1C}"/>
                  </a:ext>
                </a:extLst>
              </p:cNvPr>
              <p:cNvSpPr txBox="1"/>
              <p:nvPr/>
            </p:nvSpPr>
            <p:spPr>
              <a:xfrm>
                <a:off x="6809138" y="2464705"/>
                <a:ext cx="15612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味の素リーフレット</a:t>
                </a:r>
              </a:p>
            </p:txBody>
          </p:sp>
        </p:grpSp>
        <p:sp>
          <p:nvSpPr>
            <p:cNvPr id="6" name="テキスト ボックス 5">
              <a:extLst>
                <a:ext uri="{FF2B5EF4-FFF2-40B4-BE49-F238E27FC236}">
                  <a16:creationId xmlns:a16="http://schemas.microsoft.com/office/drawing/2014/main" id="{4BB4440C-5F91-7AA7-3470-7779468CE0F1}"/>
                </a:ext>
              </a:extLst>
            </p:cNvPr>
            <p:cNvSpPr txBox="1"/>
            <p:nvPr/>
          </p:nvSpPr>
          <p:spPr>
            <a:xfrm>
              <a:off x="7086170" y="4124662"/>
              <a:ext cx="19683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大阪いずみ市民生活協同組合</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機関紙</a:t>
              </a:r>
            </a:p>
          </p:txBody>
        </p:sp>
      </p:grpSp>
      <p:pic>
        <p:nvPicPr>
          <p:cNvPr id="20" name="図 19">
            <a:extLst>
              <a:ext uri="{FF2B5EF4-FFF2-40B4-BE49-F238E27FC236}">
                <a16:creationId xmlns:a16="http://schemas.microsoft.com/office/drawing/2014/main" id="{6F74C143-E054-9985-8AFF-21A526568D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3052" y="4499962"/>
            <a:ext cx="1576314" cy="1656000"/>
          </a:xfrm>
          <a:prstGeom prst="rect">
            <a:avLst/>
          </a:prstGeom>
        </p:spPr>
      </p:pic>
      <p:sp>
        <p:nvSpPr>
          <p:cNvPr id="10" name="テキスト ボックス 9">
            <a:extLst>
              <a:ext uri="{FF2B5EF4-FFF2-40B4-BE49-F238E27FC236}">
                <a16:creationId xmlns:a16="http://schemas.microsoft.com/office/drawing/2014/main" id="{3AB14CA6-9B50-4E28-846E-3767C6147E7F}"/>
              </a:ext>
            </a:extLst>
          </p:cNvPr>
          <p:cNvSpPr txBox="1"/>
          <p:nvPr/>
        </p:nvSpPr>
        <p:spPr>
          <a:xfrm>
            <a:off x="5851900" y="1831181"/>
            <a:ext cx="1637969"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V.O.S.</a:t>
            </a:r>
            <a:r>
              <a:rPr kumimoji="1" lang="ja-JP" altLang="en-US" sz="1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メニューとは</a:t>
            </a:r>
            <a:endParaRPr kumimoji="1" lang="en-US" altLang="ja-JP" sz="1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大阪府が推進する野菜、</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油、食塩の量に配慮した</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健康的なメニュー</a:t>
            </a:r>
            <a:endParaRPr kumimoji="1" lang="ja-JP" altLang="en-US" sz="10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 name="スライド番号プレースホルダー 11">
            <a:extLst>
              <a:ext uri="{FF2B5EF4-FFF2-40B4-BE49-F238E27FC236}">
                <a16:creationId xmlns:a16="http://schemas.microsoft.com/office/drawing/2014/main" id="{36502D5E-7DBE-466A-8C57-3074C022F046}"/>
              </a:ext>
            </a:extLst>
          </p:cNvPr>
          <p:cNvSpPr>
            <a:spLocks noGrp="1"/>
          </p:cNvSpPr>
          <p:nvPr>
            <p:ph type="sldNum" sz="quarter" idx="12"/>
          </p:nvPr>
        </p:nvSpPr>
        <p:spPr>
          <a:xfrm>
            <a:off x="9240807" y="6567077"/>
            <a:ext cx="720000" cy="216000"/>
          </a:xfrm>
        </p:spPr>
        <p:txBody>
          <a:bodyPr/>
          <a:lstStyle/>
          <a:p>
            <a:fld id="{4D1D0668-0C6C-4C7F-AAAF-C0078F4BF5F6}" type="slidenum">
              <a:rPr kumimoji="1" lang="ja-JP" altLang="en-US" smtClean="0"/>
              <a:t>112</a:t>
            </a:fld>
            <a:endParaRPr kumimoji="1" lang="ja-JP" altLang="en-US" dirty="0"/>
          </a:p>
        </p:txBody>
      </p:sp>
    </p:spTree>
    <p:extLst>
      <p:ext uri="{BB962C8B-B14F-4D97-AF65-F5344CB8AC3E}">
        <p14:creationId xmlns:p14="http://schemas.microsoft.com/office/powerpoint/2010/main" val="3022766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1432691-58AF-4DE1-95B4-DF58930A364F}"/>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4934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612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u="none" dirty="0">
                          <a:solidFill>
                            <a:schemeClr val="tx1"/>
                          </a:solidFill>
                          <a:latin typeface="+mn-ea"/>
                          <a:ea typeface="+mn-ea"/>
                        </a:rPr>
                        <a:t>⑤ </a:t>
                      </a:r>
                      <a:r>
                        <a:rPr kumimoji="1" lang="ja-JP" altLang="en-US" sz="1200" b="1" u="sng" dirty="0">
                          <a:solidFill>
                            <a:schemeClr val="tx1"/>
                          </a:solidFill>
                          <a:latin typeface="+mn-ea"/>
                          <a:ea typeface="+mn-ea"/>
                        </a:rPr>
                        <a:t>ライフステージに応じた取組み</a:t>
                      </a:r>
                      <a:r>
                        <a:rPr kumimoji="1" lang="ja-JP" altLang="en-US" sz="1200" b="0" u="sng" dirty="0">
                          <a:solidFill>
                            <a:schemeClr val="tx1"/>
                          </a:solidFill>
                          <a:latin typeface="+mn-ea"/>
                          <a:ea typeface="+mn-ea"/>
                        </a:rPr>
                        <a:t>　</a:t>
                      </a:r>
                      <a:r>
                        <a:rPr kumimoji="1" lang="en-US" altLang="ja-JP" sz="1200" b="0" u="sng" dirty="0">
                          <a:solidFill>
                            <a:schemeClr val="tx1"/>
                          </a:solidFill>
                          <a:latin typeface="+mn-ea"/>
                          <a:ea typeface="+mn-ea"/>
                        </a:rPr>
                        <a:t>P40</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保育所･認定こども園・幼稚園における取組み</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普及啓発に向けた情報発信</a:t>
                      </a:r>
                    </a:p>
                    <a:p>
                      <a:pPr marL="174625" indent="-174625">
                        <a:lnSpc>
                          <a:spcPct val="100000"/>
                        </a:lnSpc>
                      </a:pPr>
                      <a:r>
                        <a:rPr kumimoji="1" lang="ja-JP" altLang="en-US" sz="1100" b="0" dirty="0">
                          <a:solidFill>
                            <a:schemeClr val="tx1"/>
                          </a:solidFill>
                          <a:latin typeface="+mn-ea"/>
                          <a:ea typeface="+mn-ea"/>
                        </a:rPr>
                        <a:t>    「食事プロセス </a:t>
                      </a:r>
                      <a:r>
                        <a:rPr kumimoji="1" lang="en-US" altLang="ja-JP" sz="1100" b="0" dirty="0">
                          <a:solidFill>
                            <a:schemeClr val="tx1"/>
                          </a:solidFill>
                          <a:latin typeface="+mn-ea"/>
                          <a:ea typeface="+mn-ea"/>
                        </a:rPr>
                        <a:t>PDCA</a:t>
                      </a:r>
                      <a:r>
                        <a:rPr kumimoji="1" lang="ja-JP" altLang="en-US" sz="1100" b="0" dirty="0">
                          <a:solidFill>
                            <a:schemeClr val="tx1"/>
                          </a:solidFill>
                          <a:latin typeface="+mn-ea"/>
                          <a:ea typeface="+mn-ea"/>
                        </a:rPr>
                        <a:t>」を府ホームページに掲載、児童福祉施設研修会等において紹介</a:t>
                      </a:r>
                      <a:endParaRPr kumimoji="1" lang="en-US" altLang="ja-JP" sz="1100" b="0" dirty="0">
                        <a:solidFill>
                          <a:schemeClr val="tx1"/>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小･中学校等における取組み</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普及啓発に向けた教職員対象研修の実施</a:t>
                      </a:r>
                    </a:p>
                    <a:p>
                      <a:pPr marL="174625" indent="-174625">
                        <a:lnSpc>
                          <a:spcPct val="100000"/>
                        </a:lnSpc>
                      </a:pPr>
                      <a:r>
                        <a:rPr kumimoji="1" lang="ja-JP" altLang="en-US" sz="1100" b="0" dirty="0">
                          <a:solidFill>
                            <a:schemeClr val="tx1"/>
                          </a:solidFill>
                          <a:latin typeface="+mn-ea"/>
                          <a:ea typeface="+mn-ea"/>
                        </a:rPr>
                        <a:t>　 保育技術専門研修、学校給食に関する管理職研修会、学校給食･食育研究協議会　等</a:t>
                      </a:r>
                    </a:p>
                    <a:p>
                      <a:pPr marL="174625" indent="-174625">
                        <a:lnSpc>
                          <a:spcPct val="100000"/>
                        </a:lnSpc>
                      </a:pPr>
                      <a:r>
                        <a:rPr kumimoji="1" lang="ja-JP" altLang="en-US" sz="1100" b="0" dirty="0">
                          <a:solidFill>
                            <a:schemeClr val="tx1"/>
                          </a:solidFill>
                          <a:latin typeface="+mn-ea"/>
                          <a:ea typeface="+mn-ea"/>
                        </a:rPr>
                        <a:t>■ 大阪府立支援学校の食育公開研究授業の実施</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高等学校等における取組み</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保健所が高校と連携して作成した食育プログラムを府ホームページに掲載</a:t>
                      </a:r>
                      <a:r>
                        <a:rPr kumimoji="1" lang="en-US" altLang="ja-JP" sz="1100" b="0" dirty="0">
                          <a:solidFill>
                            <a:schemeClr val="tx1"/>
                          </a:solidFill>
                          <a:latin typeface="+mn-ea"/>
                          <a:ea typeface="+mn-ea"/>
                        </a:rPr>
                        <a:t>【11</a:t>
                      </a:r>
                      <a:r>
                        <a:rPr kumimoji="1" lang="ja-JP" altLang="en-US" sz="1100" b="0" dirty="0">
                          <a:solidFill>
                            <a:schemeClr val="tx1"/>
                          </a:solidFill>
                          <a:latin typeface="+mn-ea"/>
                          <a:ea typeface="+mn-ea"/>
                        </a:rPr>
                        <a:t>事例</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大学や職場等における取組み</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 近畿大学と連携した「食と栄養を考える講座」の開催（</a:t>
                      </a:r>
                      <a:r>
                        <a:rPr kumimoji="1" lang="en-US" altLang="ja-JP" sz="1100" b="0" dirty="0">
                          <a:solidFill>
                            <a:schemeClr val="tx1"/>
                          </a:solidFill>
                          <a:latin typeface="+mn-ea"/>
                          <a:ea typeface="+mn-ea"/>
                        </a:rPr>
                        <a:t>R7.2.7</a:t>
                      </a:r>
                      <a:r>
                        <a:rPr kumimoji="1" lang="ja-JP" altLang="en-US"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管理栄養士養成施設と連携し、若い世代や働く世代に向けた啓発媒体を作成</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食生活の取組みを含め、積極的に健康づくり活動を行う企業・団体を表彰する「健康づくりアワード」の実施</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応募</a:t>
                      </a:r>
                      <a:r>
                        <a:rPr kumimoji="1" lang="en-US" altLang="ja-JP" sz="1100" b="0" dirty="0">
                          <a:solidFill>
                            <a:schemeClr val="tx1"/>
                          </a:solidFill>
                          <a:latin typeface="+mn-ea"/>
                          <a:ea typeface="+mn-ea"/>
                        </a:rPr>
                        <a:t>:41</a:t>
                      </a:r>
                      <a:r>
                        <a:rPr kumimoji="1" lang="ja-JP" altLang="en-US" sz="1100" b="0" dirty="0">
                          <a:solidFill>
                            <a:schemeClr val="tx1"/>
                          </a:solidFill>
                          <a:latin typeface="+mn-ea"/>
                          <a:ea typeface="+mn-ea"/>
                        </a:rPr>
                        <a:t>団体（地域部門</a:t>
                      </a:r>
                      <a:r>
                        <a:rPr kumimoji="1" lang="en-US" altLang="ja-JP" sz="1100" b="0" dirty="0">
                          <a:solidFill>
                            <a:schemeClr val="tx1"/>
                          </a:solidFill>
                          <a:latin typeface="+mn-ea"/>
                          <a:ea typeface="+mn-ea"/>
                        </a:rPr>
                        <a:t>:15</a:t>
                      </a:r>
                      <a:r>
                        <a:rPr kumimoji="1" lang="ja-JP" altLang="en-US" sz="1100" b="0" dirty="0">
                          <a:solidFill>
                            <a:schemeClr val="tx1"/>
                          </a:solidFill>
                          <a:latin typeface="+mn-ea"/>
                          <a:ea typeface="+mn-ea"/>
                        </a:rPr>
                        <a:t>団体）、受賞</a:t>
                      </a:r>
                      <a:r>
                        <a:rPr kumimoji="1" lang="en-US" altLang="ja-JP" sz="1100" b="0" dirty="0">
                          <a:solidFill>
                            <a:schemeClr val="tx1"/>
                          </a:solidFill>
                          <a:latin typeface="+mn-ea"/>
                          <a:ea typeface="+mn-ea"/>
                        </a:rPr>
                        <a:t>:12</a:t>
                      </a:r>
                      <a:r>
                        <a:rPr kumimoji="1" lang="ja-JP" altLang="en-US" sz="1100" b="0" dirty="0">
                          <a:solidFill>
                            <a:schemeClr val="tx1"/>
                          </a:solidFill>
                          <a:latin typeface="+mn-ea"/>
                          <a:ea typeface="+mn-ea"/>
                        </a:rPr>
                        <a:t>団体（地域部門</a:t>
                      </a:r>
                      <a:r>
                        <a:rPr kumimoji="1" lang="en-US" altLang="ja-JP" sz="1100" b="0" dirty="0">
                          <a:solidFill>
                            <a:schemeClr val="tx1"/>
                          </a:solidFill>
                          <a:latin typeface="+mn-ea"/>
                          <a:ea typeface="+mn-ea"/>
                        </a:rPr>
                        <a:t>:5</a:t>
                      </a:r>
                      <a:r>
                        <a:rPr kumimoji="1" lang="ja-JP" altLang="en-US" sz="1100" b="0" dirty="0">
                          <a:solidFill>
                            <a:schemeClr val="tx1"/>
                          </a:solidFill>
                          <a:latin typeface="+mn-ea"/>
                          <a:ea typeface="+mn-ea"/>
                        </a:rPr>
                        <a:t>団体）</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商工会議所における集団健診の場を活用し、生活習慣病予防を啓発</a:t>
                      </a:r>
                      <a:endParaRPr kumimoji="1" lang="en-US" altLang="ja-JP" sz="1100" b="0" dirty="0">
                        <a:solidFill>
                          <a:srgbClr val="FF0000"/>
                        </a:solidFill>
                        <a:latin typeface="+mn-ea"/>
                        <a:ea typeface="+mn-ea"/>
                      </a:endParaRP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u="sng" dirty="0">
                          <a:solidFill>
                            <a:schemeClr val="tx1"/>
                          </a:solidFill>
                          <a:latin typeface="+mn-ea"/>
                          <a:ea typeface="+mn-ea"/>
                        </a:rPr>
                        <a:t>食育</a:t>
                      </a:r>
                      <a:r>
                        <a:rPr kumimoji="1" lang="en-US" altLang="ja-JP" sz="1100" b="1" u="sng" dirty="0">
                          <a:solidFill>
                            <a:schemeClr val="tx1"/>
                          </a:solidFill>
                          <a:latin typeface="+mn-ea"/>
                          <a:ea typeface="+mn-ea"/>
                        </a:rPr>
                        <a:t>SAT</a:t>
                      </a:r>
                      <a:r>
                        <a:rPr kumimoji="1" lang="ja-JP" altLang="en-US" sz="1100" b="1" u="sng" dirty="0">
                          <a:solidFill>
                            <a:schemeClr val="tx1"/>
                          </a:solidFill>
                          <a:latin typeface="+mn-ea"/>
                          <a:ea typeface="+mn-ea"/>
                        </a:rPr>
                        <a:t>システム</a:t>
                      </a:r>
                      <a:r>
                        <a:rPr kumimoji="1" lang="ja-JP" altLang="en-US" sz="1100" b="1" dirty="0">
                          <a:solidFill>
                            <a:schemeClr val="tx1"/>
                          </a:solidFill>
                          <a:latin typeface="+mn-ea"/>
                          <a:ea typeface="+mn-ea"/>
                        </a:rPr>
                        <a:t>を活用した食事診断・栄養相談</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「自然に健康になれる持続可能な食環境づくり事業」の一環として、企業・大学で実施（</a:t>
                      </a:r>
                      <a:r>
                        <a:rPr kumimoji="1" lang="en-US" altLang="ja-JP" sz="1100" b="1" dirty="0">
                          <a:solidFill>
                            <a:schemeClr val="tx1"/>
                          </a:solidFill>
                          <a:latin typeface="+mn-ea"/>
                          <a:ea typeface="+mn-ea"/>
                        </a:rPr>
                        <a:t>R7.1</a:t>
                      </a:r>
                      <a:r>
                        <a:rPr kumimoji="1" lang="ja-JP" altLang="en-US" sz="1100" b="1" dirty="0">
                          <a:solidFill>
                            <a:schemeClr val="tx1"/>
                          </a:solidFill>
                          <a:latin typeface="+mn-ea"/>
                          <a:ea typeface="+mn-ea"/>
                        </a:rPr>
                        <a:t>月）</a:t>
                      </a:r>
                      <a:r>
                        <a:rPr kumimoji="1" lang="en-US" altLang="ja-JP" sz="1100" b="1" dirty="0">
                          <a:solidFill>
                            <a:schemeClr val="tx1"/>
                          </a:solidFill>
                          <a:latin typeface="+mn-ea"/>
                          <a:ea typeface="+mn-ea"/>
                        </a:rPr>
                        <a:t>【6</a:t>
                      </a:r>
                      <a:r>
                        <a:rPr kumimoji="1" lang="ja-JP" altLang="en-US" sz="1100" b="1" dirty="0">
                          <a:solidFill>
                            <a:schemeClr val="tx1"/>
                          </a:solidFill>
                          <a:latin typeface="+mn-ea"/>
                          <a:ea typeface="+mn-ea"/>
                        </a:rPr>
                        <a:t>施設</a:t>
                      </a:r>
                      <a:r>
                        <a:rPr kumimoji="1" lang="en-US" altLang="ja-JP" sz="1100" b="1" dirty="0">
                          <a:solidFill>
                            <a:schemeClr val="tx1"/>
                          </a:solidFill>
                          <a:latin typeface="+mn-ea"/>
                          <a:ea typeface="+mn-ea"/>
                        </a:rPr>
                        <a:t>】</a:t>
                      </a: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高齢者の低栄養予防のための取組み</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高齢者の食支援を行う関係機関の育成を目的とした研修会の開催</a:t>
                      </a:r>
                      <a:endParaRPr kumimoji="1" lang="en-US" altLang="ja-JP" sz="1100" b="0" dirty="0">
                        <a:solidFill>
                          <a:srgbClr val="FF0000"/>
                        </a:solidFill>
                        <a:latin typeface="+mn-ea"/>
                        <a:ea typeface="+mn-ea"/>
                      </a:endParaRP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高齢者への食支援を目的とした配食事業者の実態把握、市町村及び関係機関との共有</a:t>
                      </a:r>
                      <a:endParaRPr kumimoji="1" lang="en-US" altLang="ja-JP" sz="1100" b="0" dirty="0">
                        <a:solidFill>
                          <a:srgbClr val="FF0000"/>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ライフコースアプローチを踏まえた取組み</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各ライフステージに応じた取組みの中で、ライフコースアプローチを意識した内容とした。</a:t>
                      </a:r>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latin typeface="+mn-ea"/>
                        <a:ea typeface="+mn-ea"/>
                      </a:endParaRPr>
                    </a:p>
                    <a:p>
                      <a:pPr marL="174625" indent="-174625"/>
                      <a:endParaRPr kumimoji="1" lang="ja-JP" altLang="en-US"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grpSp>
        <p:nvGrpSpPr>
          <p:cNvPr id="7" name="グループ化 6">
            <a:extLst>
              <a:ext uri="{FF2B5EF4-FFF2-40B4-BE49-F238E27FC236}">
                <a16:creationId xmlns:a16="http://schemas.microsoft.com/office/drawing/2014/main" id="{14DF383B-2D58-46EB-9CE1-25FD676419D6}"/>
              </a:ext>
            </a:extLst>
          </p:cNvPr>
          <p:cNvGrpSpPr/>
          <p:nvPr/>
        </p:nvGrpSpPr>
        <p:grpSpPr>
          <a:xfrm>
            <a:off x="2074665" y="4748433"/>
            <a:ext cx="6090375" cy="1584000"/>
            <a:chOff x="5629640" y="4639582"/>
            <a:chExt cx="6090375" cy="1584000"/>
          </a:xfrm>
        </p:grpSpPr>
        <p:pic>
          <p:nvPicPr>
            <p:cNvPr id="4" name="図 3">
              <a:extLst>
                <a:ext uri="{FF2B5EF4-FFF2-40B4-BE49-F238E27FC236}">
                  <a16:creationId xmlns:a16="http://schemas.microsoft.com/office/drawing/2014/main" id="{CACD1333-969B-029E-47BA-3B1AB2DB6E23}"/>
                </a:ext>
              </a:extLst>
            </p:cNvPr>
            <p:cNvPicPr>
              <a:picLocks noChangeAspect="1"/>
            </p:cNvPicPr>
            <p:nvPr/>
          </p:nvPicPr>
          <p:blipFill>
            <a:blip r:embed="rId2" cstate="email">
              <a:extLst>
                <a:ext uri="{28A0092B-C50C-407E-A947-70E740481C1C}">
                  <a14:useLocalDpi xmlns:a14="http://schemas.microsoft.com/office/drawing/2010/main"/>
                </a:ext>
              </a:extLst>
            </a:blip>
            <a:srcRect l="11213" r="13780"/>
            <a:stretch/>
          </p:blipFill>
          <p:spPr>
            <a:xfrm>
              <a:off x="5629640" y="4639582"/>
              <a:ext cx="2000524" cy="1584000"/>
            </a:xfrm>
            <a:prstGeom prst="rect">
              <a:avLst/>
            </a:prstGeom>
          </p:spPr>
        </p:pic>
        <p:sp>
          <p:nvSpPr>
            <p:cNvPr id="6" name="テキスト ボックス 5">
              <a:extLst>
                <a:ext uri="{FF2B5EF4-FFF2-40B4-BE49-F238E27FC236}">
                  <a16:creationId xmlns:a16="http://schemas.microsoft.com/office/drawing/2014/main" id="{A1D5C30D-629B-24EA-FC0D-381C597A1C85}"/>
                </a:ext>
              </a:extLst>
            </p:cNvPr>
            <p:cNvSpPr txBox="1"/>
            <p:nvPr/>
          </p:nvSpPr>
          <p:spPr>
            <a:xfrm>
              <a:off x="9789344" y="5765700"/>
              <a:ext cx="1930671"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SAT</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システムを活用した</a:t>
              </a:r>
              <a:endPar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食事診断・栄養相談</a:t>
              </a:r>
              <a:endParaRPr kumimoji="0"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D99AD760-5DF5-419B-9F5C-343812BF55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56" t="4704" r="5703"/>
            <a:stretch/>
          </p:blipFill>
          <p:spPr>
            <a:xfrm>
              <a:off x="7716589" y="4639582"/>
              <a:ext cx="1986330" cy="1584000"/>
            </a:xfrm>
            <a:prstGeom prst="rect">
              <a:avLst/>
            </a:prstGeom>
          </p:spPr>
        </p:pic>
      </p:grpSp>
      <p:sp>
        <p:nvSpPr>
          <p:cNvPr id="11" name="テキスト ボックス 10">
            <a:extLst>
              <a:ext uri="{FF2B5EF4-FFF2-40B4-BE49-F238E27FC236}">
                <a16:creationId xmlns:a16="http://schemas.microsoft.com/office/drawing/2014/main" id="{1DBFF15B-1A47-465F-A78D-1C1F79436EA9}"/>
              </a:ext>
            </a:extLst>
          </p:cNvPr>
          <p:cNvSpPr txBox="1"/>
          <p:nvPr/>
        </p:nvSpPr>
        <p:spPr>
          <a:xfrm>
            <a:off x="6125039" y="4957155"/>
            <a:ext cx="2429524" cy="93871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a:t>
            </a:r>
            <a:r>
              <a:rPr kumimoji="1" lang="en-US" altLang="ja-JP"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SAT</a:t>
            </a:r>
            <a:r>
              <a:rPr kumimoji="1" lang="ja-JP"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システム</a:t>
            </a: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フードモデルを選んでセンサーに</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乗せるだけで、栄養価計算と</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その食事のバランスが</a:t>
            </a:r>
            <a:endParaRPr kumimoji="1"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チェックできる機器</a:t>
            </a:r>
          </a:p>
        </p:txBody>
      </p:sp>
      <p:sp>
        <p:nvSpPr>
          <p:cNvPr id="5" name="スライド番号プレースホルダー 4">
            <a:extLst>
              <a:ext uri="{FF2B5EF4-FFF2-40B4-BE49-F238E27FC236}">
                <a16:creationId xmlns:a16="http://schemas.microsoft.com/office/drawing/2014/main" id="{7FBAF15F-81F1-431A-BD58-2F128E868D8D}"/>
              </a:ext>
            </a:extLst>
          </p:cNvPr>
          <p:cNvSpPr>
            <a:spLocks noGrp="1"/>
          </p:cNvSpPr>
          <p:nvPr>
            <p:ph type="sldNum" sz="quarter" idx="12"/>
          </p:nvPr>
        </p:nvSpPr>
        <p:spPr>
          <a:xfrm>
            <a:off x="9186000" y="6593842"/>
            <a:ext cx="720000" cy="216000"/>
          </a:xfrm>
        </p:spPr>
        <p:txBody>
          <a:bodyPr/>
          <a:lstStyle/>
          <a:p>
            <a:fld id="{4D1D0668-0C6C-4C7F-AAAF-C0078F4BF5F6}" type="slidenum">
              <a:rPr kumimoji="1" lang="ja-JP" altLang="en-US" smtClean="0"/>
              <a:t>113</a:t>
            </a:fld>
            <a:endParaRPr kumimoji="1" lang="ja-JP" altLang="en-US" dirty="0"/>
          </a:p>
        </p:txBody>
      </p:sp>
    </p:spTree>
    <p:extLst>
      <p:ext uri="{BB962C8B-B14F-4D97-AF65-F5344CB8AC3E}">
        <p14:creationId xmlns:p14="http://schemas.microsoft.com/office/powerpoint/2010/main" val="1229076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9BEB3D1-B369-4EBE-B2A0-081CC5B3620B}"/>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612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dirty="0">
                          <a:solidFill>
                            <a:schemeClr val="tx1"/>
                          </a:solidFill>
                          <a:latin typeface="+mn-ea"/>
                          <a:ea typeface="+mn-ea"/>
                        </a:rPr>
                        <a:t>⑥ </a:t>
                      </a:r>
                      <a:r>
                        <a:rPr kumimoji="1" lang="ja-JP" altLang="en-US" sz="1200" b="1" u="sng" dirty="0">
                          <a:solidFill>
                            <a:schemeClr val="tx1"/>
                          </a:solidFill>
                          <a:latin typeface="+mn-ea"/>
                          <a:ea typeface="+mn-ea"/>
                        </a:rPr>
                        <a:t>歯と口の健康づくりの取組み</a:t>
                      </a:r>
                      <a:r>
                        <a:rPr kumimoji="1" lang="ja-JP" altLang="en-US" sz="1200" b="0" u="sng" dirty="0">
                          <a:solidFill>
                            <a:schemeClr val="tx1"/>
                          </a:solidFill>
                          <a:latin typeface="+mn-ea"/>
                          <a:ea typeface="+mn-ea"/>
                        </a:rPr>
                        <a:t>　</a:t>
                      </a:r>
                      <a:r>
                        <a:rPr kumimoji="1" lang="en-US" altLang="ja-JP" sz="1200" b="0" u="sng" dirty="0">
                          <a:solidFill>
                            <a:schemeClr val="tx1"/>
                          </a:solidFill>
                          <a:latin typeface="+mn-ea"/>
                          <a:ea typeface="+mn-ea"/>
                        </a:rPr>
                        <a:t>P41</a:t>
                      </a:r>
                    </a:p>
                    <a:p>
                      <a:pPr marL="174625" indent="-174625">
                        <a:lnSpc>
                          <a:spcPct val="100000"/>
                        </a:lnSpc>
                      </a:pPr>
                      <a:r>
                        <a:rPr kumimoji="1" lang="ja-JP" altLang="en-US" sz="1100" b="0" u="none" dirty="0">
                          <a:solidFill>
                            <a:schemeClr val="tx1"/>
                          </a:solidFill>
                          <a:latin typeface="+mn-ea"/>
                          <a:ea typeface="+mn-ea"/>
                        </a:rPr>
                        <a:t>■ 府ホームページや啓発資材を活用した普及啓発</a:t>
                      </a:r>
                    </a:p>
                    <a:p>
                      <a:pPr marL="174625" indent="-174625">
                        <a:lnSpc>
                          <a:spcPct val="100000"/>
                        </a:lnSpc>
                      </a:pPr>
                      <a:r>
                        <a:rPr kumimoji="1" lang="ja-JP" altLang="en-US" sz="1100" b="0" u="none" dirty="0">
                          <a:solidFill>
                            <a:schemeClr val="tx1"/>
                          </a:solidFill>
                          <a:latin typeface="+mn-ea"/>
                          <a:ea typeface="+mn-ea"/>
                        </a:rPr>
                        <a:t>■ 大阪府市町村歯科口腔保健推進連絡会の実施</a:t>
                      </a:r>
                    </a:p>
                    <a:p>
                      <a:pPr marL="174625" indent="-174625">
                        <a:lnSpc>
                          <a:spcPct val="100000"/>
                        </a:lnSpc>
                      </a:pPr>
                      <a:r>
                        <a:rPr kumimoji="1" lang="ja-JP" altLang="en-US" sz="1100" b="0" u="none" dirty="0">
                          <a:solidFill>
                            <a:schemeClr val="tx1"/>
                          </a:solidFill>
                          <a:latin typeface="+mn-ea"/>
                          <a:ea typeface="+mn-ea"/>
                        </a:rPr>
                        <a:t>■ 大阪府歯科口腔保健推進研修会の実施</a:t>
                      </a:r>
                    </a:p>
                    <a:p>
                      <a:pPr marL="174625" indent="-174625">
                        <a:lnSpc>
                          <a:spcPct val="100000"/>
                        </a:lnSpc>
                      </a:pPr>
                      <a:r>
                        <a:rPr kumimoji="1" lang="ja-JP" altLang="en-US" sz="1100" b="0" u="none" dirty="0">
                          <a:solidFill>
                            <a:schemeClr val="tx1"/>
                          </a:solidFill>
                          <a:latin typeface="+mn-ea"/>
                          <a:ea typeface="+mn-ea"/>
                        </a:rPr>
                        <a:t>　 テーマ 「う蝕予防法アップデート！～あなたの知識は最新ですか？～」</a:t>
                      </a:r>
                      <a:endParaRPr kumimoji="1" lang="en-US" altLang="ja-JP" sz="1100" b="0" u="none" dirty="0">
                        <a:solidFill>
                          <a:schemeClr val="tx1"/>
                        </a:solidFill>
                        <a:latin typeface="+mn-ea"/>
                        <a:ea typeface="+mn-ea"/>
                      </a:endParaRPr>
                    </a:p>
                    <a:p>
                      <a:pPr marL="174625" indent="-174625">
                        <a:lnSpc>
                          <a:spcPct val="100000"/>
                        </a:lnSpc>
                      </a:pPr>
                      <a:r>
                        <a:rPr kumimoji="1" lang="ja-JP" altLang="en-US" sz="1100" b="0" u="none" dirty="0">
                          <a:solidFill>
                            <a:schemeClr val="tx1"/>
                          </a:solidFill>
                          <a:latin typeface="+mn-ea"/>
                          <a:ea typeface="+mn-ea"/>
                        </a:rPr>
                        <a:t>■ 全大阪よい歯のコンクール実施</a:t>
                      </a:r>
                    </a:p>
                    <a:p>
                      <a:pPr marL="174625" indent="-174625">
                        <a:lnSpc>
                          <a:spcPct val="100000"/>
                        </a:lnSpc>
                      </a:pPr>
                      <a:r>
                        <a:rPr kumimoji="1" lang="ja-JP" altLang="en-US" sz="1100" b="0" u="none" dirty="0">
                          <a:solidFill>
                            <a:schemeClr val="tx1"/>
                          </a:solidFill>
                          <a:latin typeface="+mn-ea"/>
                          <a:ea typeface="+mn-ea"/>
                        </a:rPr>
                        <a:t>■ 「大阪府よい歯・口を守る学校・園表彰」、歯と口の健康標語コンクール、</a:t>
                      </a:r>
                      <a:endParaRPr kumimoji="1" lang="en-US" altLang="ja-JP" sz="1100" b="0" u="none" dirty="0">
                        <a:solidFill>
                          <a:schemeClr val="tx1"/>
                        </a:solidFill>
                        <a:latin typeface="+mn-ea"/>
                        <a:ea typeface="+mn-ea"/>
                      </a:endParaRPr>
                    </a:p>
                    <a:p>
                      <a:pPr marL="174625" indent="-174625">
                        <a:lnSpc>
                          <a:spcPct val="100000"/>
                        </a:lnSpc>
                      </a:pPr>
                      <a:r>
                        <a:rPr kumimoji="1" lang="en-US" altLang="ja-JP" sz="1100" b="0" u="none" dirty="0">
                          <a:solidFill>
                            <a:schemeClr val="tx1"/>
                          </a:solidFill>
                          <a:latin typeface="+mn-ea"/>
                          <a:ea typeface="+mn-ea"/>
                        </a:rPr>
                        <a:t>     </a:t>
                      </a:r>
                      <a:r>
                        <a:rPr kumimoji="1" lang="ja-JP" altLang="en-US" sz="1100" b="0" u="none" dirty="0">
                          <a:solidFill>
                            <a:schemeClr val="tx1"/>
                          </a:solidFill>
                          <a:latin typeface="+mn-ea"/>
                          <a:ea typeface="+mn-ea"/>
                        </a:rPr>
                        <a:t>大阪府</a:t>
                      </a:r>
                      <a:r>
                        <a:rPr kumimoji="1" lang="en-US" altLang="ja-JP" sz="1100" b="0" u="none" dirty="0">
                          <a:solidFill>
                            <a:schemeClr val="tx1"/>
                          </a:solidFill>
                          <a:latin typeface="+mn-ea"/>
                          <a:ea typeface="+mn-ea"/>
                        </a:rPr>
                        <a:t>〈</a:t>
                      </a:r>
                      <a:r>
                        <a:rPr kumimoji="1" lang="ja-JP" altLang="en-US" sz="1100" b="0" u="none" dirty="0">
                          <a:solidFill>
                            <a:schemeClr val="tx1"/>
                          </a:solidFill>
                          <a:latin typeface="+mn-ea"/>
                          <a:ea typeface="+mn-ea"/>
                        </a:rPr>
                        <a:t>歯の保健</a:t>
                      </a:r>
                      <a:r>
                        <a:rPr kumimoji="1" lang="en-US" altLang="ja-JP" sz="1100" b="0" u="none" dirty="0">
                          <a:solidFill>
                            <a:schemeClr val="tx1"/>
                          </a:solidFill>
                          <a:latin typeface="+mn-ea"/>
                          <a:ea typeface="+mn-ea"/>
                        </a:rPr>
                        <a:t>〉</a:t>
                      </a:r>
                      <a:r>
                        <a:rPr kumimoji="1" lang="ja-JP" altLang="en-US" sz="1100" b="0" u="none" dirty="0">
                          <a:solidFill>
                            <a:schemeClr val="tx1"/>
                          </a:solidFill>
                          <a:latin typeface="+mn-ea"/>
                          <a:ea typeface="+mn-ea"/>
                        </a:rPr>
                        <a:t>図画・ポスターコンクールへの事業協力及び知事賞・教育委員会賞の授与</a:t>
                      </a:r>
                    </a:p>
                    <a:p>
                      <a:pPr marL="174625" indent="-174625">
                        <a:lnSpc>
                          <a:spcPct val="100000"/>
                        </a:lnSpc>
                      </a:pPr>
                      <a:r>
                        <a:rPr kumimoji="1" lang="ja-JP" altLang="en-US" sz="1100" b="0" u="none" dirty="0">
                          <a:solidFill>
                            <a:schemeClr val="tx1"/>
                          </a:solidFill>
                          <a:latin typeface="+mn-ea"/>
                          <a:ea typeface="+mn-ea"/>
                        </a:rPr>
                        <a:t>■ 生きる力をはぐくむ歯・口の健康づくり推進事業等を活用した歯科保健推進校への支援</a:t>
                      </a:r>
                    </a:p>
                    <a:p>
                      <a:pPr marL="174625" indent="-174625">
                        <a:lnSpc>
                          <a:spcPct val="100000"/>
                        </a:lnSpc>
                      </a:pPr>
                      <a:r>
                        <a:rPr kumimoji="1" lang="ja-JP" altLang="en-US" sz="1100" b="0" u="none" dirty="0">
                          <a:solidFill>
                            <a:schemeClr val="tx1"/>
                          </a:solidFill>
                          <a:latin typeface="+mn-ea"/>
                          <a:ea typeface="+mn-ea"/>
                        </a:rPr>
                        <a:t>■ 全国小学生はみがき大会への事業協力</a:t>
                      </a:r>
                      <a:endParaRPr kumimoji="1" lang="en-US" altLang="ja-JP" sz="1100" b="0" u="none" dirty="0">
                        <a:solidFill>
                          <a:schemeClr val="tx1"/>
                        </a:solidFill>
                        <a:latin typeface="+mn-ea"/>
                        <a:ea typeface="+mn-ea"/>
                      </a:endParaRPr>
                    </a:p>
                    <a:p>
                      <a:pPr marL="174625" indent="-174625">
                        <a:lnSpc>
                          <a:spcPct val="100000"/>
                        </a:lnSpc>
                      </a:pPr>
                      <a:r>
                        <a:rPr kumimoji="1" lang="ja-JP" altLang="en-US" sz="1100" b="0" u="none" dirty="0">
                          <a:solidFill>
                            <a:schemeClr val="tx1"/>
                          </a:solidFill>
                          <a:latin typeface="+mn-ea"/>
                          <a:ea typeface="+mn-ea"/>
                        </a:rPr>
                        <a:t>■ </a:t>
                      </a:r>
                      <a:r>
                        <a:rPr kumimoji="1" lang="en-US" altLang="ja-JP" sz="1100" b="0" u="none" dirty="0">
                          <a:solidFill>
                            <a:schemeClr val="tx1"/>
                          </a:solidFill>
                          <a:latin typeface="+mn-ea"/>
                          <a:ea typeface="+mn-ea"/>
                        </a:rPr>
                        <a:t>8020</a:t>
                      </a:r>
                      <a:r>
                        <a:rPr kumimoji="1" lang="ja-JP" altLang="en-US" sz="1100" b="0" u="none" dirty="0">
                          <a:solidFill>
                            <a:schemeClr val="tx1"/>
                          </a:solidFill>
                          <a:latin typeface="+mn-ea"/>
                          <a:ea typeface="+mn-ea"/>
                        </a:rPr>
                        <a:t>運動特別推進事業（</a:t>
                      </a:r>
                      <a:r>
                        <a:rPr kumimoji="1" lang="en-US" altLang="ja-JP" sz="1100" b="0" u="none" dirty="0">
                          <a:solidFill>
                            <a:schemeClr val="tx1"/>
                          </a:solidFill>
                          <a:latin typeface="+mn-ea"/>
                          <a:ea typeface="+mn-ea"/>
                        </a:rPr>
                        <a:t>8020</a:t>
                      </a:r>
                      <a:r>
                        <a:rPr kumimoji="1" lang="ja-JP" altLang="en-US" sz="1100" b="0" u="none" dirty="0">
                          <a:solidFill>
                            <a:schemeClr val="tx1"/>
                          </a:solidFill>
                          <a:latin typeface="+mn-ea"/>
                          <a:ea typeface="+mn-ea"/>
                        </a:rPr>
                        <a:t>推進アンバサダー養成事業）</a:t>
                      </a:r>
                    </a:p>
                    <a:p>
                      <a:pPr marL="174625" indent="-174625">
                        <a:lnSpc>
                          <a:spcPct val="100000"/>
                        </a:lnSpc>
                      </a:pPr>
                      <a:r>
                        <a:rPr kumimoji="1" lang="ja-JP" altLang="en-US" sz="1100" b="0" u="none" dirty="0">
                          <a:solidFill>
                            <a:schemeClr val="tx1"/>
                          </a:solidFill>
                          <a:latin typeface="+mn-ea"/>
                          <a:ea typeface="+mn-ea"/>
                        </a:rPr>
                        <a:t>　 地域で活動する保健医療関係者に向けた研修会を実施</a:t>
                      </a:r>
                      <a:r>
                        <a:rPr kumimoji="1" lang="en-US" altLang="ja-JP" sz="1100" b="0" u="none" dirty="0">
                          <a:solidFill>
                            <a:schemeClr val="tx1"/>
                          </a:solidFill>
                          <a:latin typeface="+mn-ea"/>
                          <a:ea typeface="+mn-ea"/>
                        </a:rPr>
                        <a:t>【3</a:t>
                      </a:r>
                      <a:r>
                        <a:rPr kumimoji="1" lang="ja-JP" altLang="en-US" sz="1100" b="0" u="none" dirty="0">
                          <a:solidFill>
                            <a:schemeClr val="tx1"/>
                          </a:solidFill>
                          <a:latin typeface="+mn-ea"/>
                          <a:ea typeface="+mn-ea"/>
                        </a:rPr>
                        <a:t>医療圏</a:t>
                      </a:r>
                      <a:r>
                        <a:rPr kumimoji="1" lang="en-US" altLang="ja-JP" sz="1100" b="0" u="none" dirty="0">
                          <a:solidFill>
                            <a:schemeClr val="tx1"/>
                          </a:solidFill>
                          <a:latin typeface="+mn-ea"/>
                          <a:ea typeface="+mn-ea"/>
                        </a:rPr>
                        <a:t>×2</a:t>
                      </a:r>
                      <a:r>
                        <a:rPr kumimoji="1" lang="ja-JP" altLang="en-US" sz="1100" b="0" u="none" dirty="0">
                          <a:solidFill>
                            <a:schemeClr val="tx1"/>
                          </a:solidFill>
                          <a:latin typeface="+mn-ea"/>
                          <a:ea typeface="+mn-ea"/>
                        </a:rPr>
                        <a:t>回実施</a:t>
                      </a:r>
                      <a:r>
                        <a:rPr kumimoji="1" lang="en-US" altLang="ja-JP" sz="1100" b="0" u="none" dirty="0">
                          <a:solidFill>
                            <a:schemeClr val="tx1"/>
                          </a:solidFill>
                          <a:latin typeface="+mn-ea"/>
                          <a:ea typeface="+mn-ea"/>
                        </a:rPr>
                        <a:t>】</a:t>
                      </a:r>
                      <a:endParaRPr kumimoji="1" lang="ja-JP" altLang="en-US" sz="1100" b="0" u="none" dirty="0">
                        <a:solidFill>
                          <a:schemeClr val="tx1"/>
                        </a:solidFill>
                        <a:latin typeface="+mn-ea"/>
                        <a:ea typeface="+mn-ea"/>
                      </a:endParaRPr>
                    </a:p>
                    <a:p>
                      <a:pPr marL="174625" indent="-174625">
                        <a:lnSpc>
                          <a:spcPct val="100000"/>
                        </a:lnSpc>
                      </a:pPr>
                      <a:r>
                        <a:rPr kumimoji="1" lang="ja-JP" altLang="en-US" sz="1100" b="0" u="none" dirty="0">
                          <a:solidFill>
                            <a:schemeClr val="tx1"/>
                          </a:solidFill>
                          <a:latin typeface="+mn-ea"/>
                          <a:ea typeface="+mn-ea"/>
                        </a:rPr>
                        <a:t>■ 在宅医療ＮＳＴ連携歯科チーム育成事業</a:t>
                      </a:r>
                    </a:p>
                    <a:p>
                      <a:pPr marL="174625" indent="-174625">
                        <a:lnSpc>
                          <a:spcPct val="100000"/>
                        </a:lnSpc>
                      </a:pPr>
                      <a:r>
                        <a:rPr kumimoji="1" lang="ja-JP" altLang="en-US" sz="1100" b="0" u="none" dirty="0">
                          <a:solidFill>
                            <a:schemeClr val="tx1"/>
                          </a:solidFill>
                          <a:latin typeface="+mn-ea"/>
                          <a:ea typeface="+mn-ea"/>
                        </a:rPr>
                        <a:t>　 高次歯科医療機関及び、在宅ＮＳＴ等との連携を行いながら</a:t>
                      </a:r>
                      <a:endParaRPr kumimoji="1" lang="en-US" altLang="ja-JP" sz="1100" b="0" u="none" dirty="0">
                        <a:solidFill>
                          <a:schemeClr val="tx1"/>
                        </a:solidFill>
                        <a:latin typeface="+mn-ea"/>
                        <a:ea typeface="+mn-ea"/>
                      </a:endParaRPr>
                    </a:p>
                    <a:p>
                      <a:pPr marL="174625" indent="-174625">
                        <a:lnSpc>
                          <a:spcPct val="100000"/>
                        </a:lnSpc>
                      </a:pPr>
                      <a:r>
                        <a:rPr kumimoji="1" lang="en-US" altLang="ja-JP" sz="1100" b="0" u="none" dirty="0">
                          <a:solidFill>
                            <a:schemeClr val="tx1"/>
                          </a:solidFill>
                          <a:latin typeface="+mn-ea"/>
                          <a:ea typeface="+mn-ea"/>
                        </a:rPr>
                        <a:t>     </a:t>
                      </a:r>
                      <a:r>
                        <a:rPr kumimoji="1" lang="ja-JP" altLang="en-US" sz="1100" b="0" u="none" dirty="0">
                          <a:solidFill>
                            <a:schemeClr val="tx1"/>
                          </a:solidFill>
                          <a:latin typeface="+mn-ea"/>
                          <a:ea typeface="+mn-ea"/>
                        </a:rPr>
                        <a:t>医療圏完結型の経口摂取支援体制を支える歯科医療人材の育成</a:t>
                      </a:r>
                      <a:r>
                        <a:rPr kumimoji="1" lang="en-US" altLang="ja-JP" sz="1100" b="0" u="none" dirty="0">
                          <a:solidFill>
                            <a:schemeClr val="tx1"/>
                          </a:solidFill>
                          <a:latin typeface="+mn-ea"/>
                          <a:ea typeface="+mn-ea"/>
                        </a:rPr>
                        <a:t>【30</a:t>
                      </a:r>
                      <a:r>
                        <a:rPr kumimoji="1" lang="ja-JP" altLang="en-US" sz="1100" b="0" u="none" dirty="0">
                          <a:solidFill>
                            <a:schemeClr val="tx1"/>
                          </a:solidFill>
                          <a:latin typeface="+mn-ea"/>
                          <a:ea typeface="+mn-ea"/>
                        </a:rPr>
                        <a:t>人</a:t>
                      </a:r>
                      <a:r>
                        <a:rPr kumimoji="1" lang="en-US" altLang="ja-JP" sz="1100" b="0" u="none" dirty="0">
                          <a:solidFill>
                            <a:schemeClr val="tx1"/>
                          </a:solidFill>
                          <a:latin typeface="+mn-ea"/>
                          <a:ea typeface="+mn-ea"/>
                        </a:rPr>
                        <a:t>】</a:t>
                      </a:r>
                      <a:endParaRPr kumimoji="1" lang="ja-JP" altLang="en-US" sz="1100" b="0" u="none" dirty="0">
                        <a:solidFill>
                          <a:schemeClr val="tx1"/>
                        </a:solidFill>
                        <a:latin typeface="+mn-ea"/>
                        <a:ea typeface="+mn-ea"/>
                      </a:endParaRPr>
                    </a:p>
                    <a:p>
                      <a:pPr marL="174625" indent="-174625">
                        <a:lnSpc>
                          <a:spcPct val="100000"/>
                        </a:lnSpc>
                      </a:pPr>
                      <a:r>
                        <a:rPr kumimoji="1" lang="ja-JP" altLang="en-US" sz="1100" b="0" u="none" dirty="0">
                          <a:solidFill>
                            <a:schemeClr val="tx1"/>
                          </a:solidFill>
                          <a:latin typeface="+mn-ea"/>
                          <a:ea typeface="+mn-ea"/>
                        </a:rPr>
                        <a:t>■ 新しい生活様式に対応した口腔保健指導推進事業</a:t>
                      </a:r>
                    </a:p>
                    <a:p>
                      <a:pPr marL="174625" indent="-174625">
                        <a:lnSpc>
                          <a:spcPct val="100000"/>
                        </a:lnSpc>
                      </a:pPr>
                      <a:r>
                        <a:rPr kumimoji="1" lang="ja-JP" altLang="en-US" sz="1100" b="0" u="none" dirty="0">
                          <a:solidFill>
                            <a:schemeClr val="tx1"/>
                          </a:solidFill>
                          <a:latin typeface="+mn-ea"/>
                          <a:ea typeface="+mn-ea"/>
                        </a:rPr>
                        <a:t>     口の機能の維持・向上を図るため、作成した動画教材とリーフレットを活用し、</a:t>
                      </a:r>
                      <a:endParaRPr kumimoji="1" lang="en-US" altLang="ja-JP" sz="1100" b="0" u="none" dirty="0">
                        <a:solidFill>
                          <a:schemeClr val="tx1"/>
                        </a:solidFill>
                        <a:latin typeface="+mn-ea"/>
                        <a:ea typeface="+mn-ea"/>
                      </a:endParaRPr>
                    </a:p>
                    <a:p>
                      <a:pPr marL="174625" indent="-174625">
                        <a:lnSpc>
                          <a:spcPct val="100000"/>
                        </a:lnSpc>
                      </a:pPr>
                      <a:r>
                        <a:rPr kumimoji="1" lang="en-US" altLang="ja-JP" sz="1100" b="0" u="none" dirty="0">
                          <a:solidFill>
                            <a:schemeClr val="tx1"/>
                          </a:solidFill>
                          <a:latin typeface="+mn-ea"/>
                          <a:ea typeface="+mn-ea"/>
                        </a:rPr>
                        <a:t>     </a:t>
                      </a:r>
                      <a:r>
                        <a:rPr kumimoji="1" lang="ja-JP" altLang="en-US" sz="1100" b="0" u="none" dirty="0">
                          <a:solidFill>
                            <a:schemeClr val="tx1"/>
                          </a:solidFill>
                          <a:latin typeface="+mn-ea"/>
                          <a:ea typeface="+mn-ea"/>
                        </a:rPr>
                        <a:t>デイサービス施設職員向け研修を実施</a:t>
                      </a:r>
                      <a:r>
                        <a:rPr kumimoji="1" lang="en-US" altLang="ja-JP" sz="1100" b="0" u="none" dirty="0">
                          <a:solidFill>
                            <a:schemeClr val="tx1"/>
                          </a:solidFill>
                          <a:latin typeface="+mn-ea"/>
                          <a:ea typeface="+mn-ea"/>
                        </a:rPr>
                        <a:t>【20</a:t>
                      </a:r>
                      <a:r>
                        <a:rPr kumimoji="1" lang="ja-JP" altLang="en-US" sz="1100" b="0" u="none" dirty="0">
                          <a:solidFill>
                            <a:schemeClr val="tx1"/>
                          </a:solidFill>
                          <a:latin typeface="+mn-ea"/>
                          <a:ea typeface="+mn-ea"/>
                        </a:rPr>
                        <a:t>地域</a:t>
                      </a:r>
                      <a:r>
                        <a:rPr kumimoji="1" lang="en-US" altLang="ja-JP" sz="1100" b="0" u="none" dirty="0">
                          <a:solidFill>
                            <a:schemeClr val="tx1"/>
                          </a:solidFill>
                          <a:latin typeface="+mn-ea"/>
                          <a:ea typeface="+mn-ea"/>
                        </a:rPr>
                        <a:t>】</a:t>
                      </a:r>
                      <a:endParaRPr kumimoji="1" lang="ja-JP" altLang="en-US" sz="1100" b="0" u="none" dirty="0">
                        <a:solidFill>
                          <a:schemeClr val="tx1"/>
                        </a:solidFill>
                        <a:latin typeface="+mn-ea"/>
                        <a:ea typeface="+mn-ea"/>
                      </a:endParaRPr>
                    </a:p>
                    <a:p>
                      <a:pPr marL="174625" indent="-174625">
                        <a:lnSpc>
                          <a:spcPct val="100000"/>
                        </a:lnSpc>
                      </a:pPr>
                      <a:r>
                        <a:rPr kumimoji="1" lang="ja-JP" altLang="en-US" sz="1100" b="1" u="none" dirty="0">
                          <a:solidFill>
                            <a:schemeClr val="tx1"/>
                          </a:solidFill>
                          <a:highlight>
                            <a:srgbClr val="00FF00"/>
                          </a:highlight>
                          <a:latin typeface="+mn-ea"/>
                          <a:ea typeface="+mn-ea"/>
                        </a:rPr>
                        <a:t>■</a:t>
                      </a:r>
                      <a:r>
                        <a:rPr kumimoji="1" lang="ja-JP" altLang="en-US" sz="1100" b="1" u="none" dirty="0">
                          <a:solidFill>
                            <a:schemeClr val="tx1"/>
                          </a:solidFill>
                          <a:latin typeface="+mn-ea"/>
                          <a:ea typeface="+mn-ea"/>
                        </a:rPr>
                        <a:t> 歯科相談会の実施</a:t>
                      </a:r>
                      <a:endParaRPr kumimoji="1" lang="en-US" altLang="ja-JP" sz="1100" b="1" u="none" dirty="0">
                        <a:solidFill>
                          <a:schemeClr val="tx1"/>
                        </a:solidFill>
                        <a:latin typeface="+mn-ea"/>
                        <a:ea typeface="+mn-ea"/>
                      </a:endParaRPr>
                    </a:p>
                    <a:p>
                      <a:pPr marL="174625" indent="-174625">
                        <a:lnSpc>
                          <a:spcPct val="100000"/>
                        </a:lnSpc>
                      </a:pPr>
                      <a:r>
                        <a:rPr kumimoji="1" lang="ja-JP" altLang="en-US" sz="1100" b="1" u="none" dirty="0">
                          <a:solidFill>
                            <a:schemeClr val="tx1"/>
                          </a:solidFill>
                          <a:latin typeface="+mn-ea"/>
                          <a:ea typeface="+mn-ea"/>
                        </a:rPr>
                        <a:t>　  無印良品グランフロント大阪（</a:t>
                      </a:r>
                      <a:r>
                        <a:rPr kumimoji="1" lang="en-US" altLang="ja-JP" sz="1100" b="1" u="none" dirty="0">
                          <a:solidFill>
                            <a:schemeClr val="tx1"/>
                          </a:solidFill>
                          <a:latin typeface="+mn-ea"/>
                          <a:ea typeface="+mn-ea"/>
                        </a:rPr>
                        <a:t>R6.11.29</a:t>
                      </a:r>
                      <a:r>
                        <a:rPr kumimoji="1" lang="ja-JP" altLang="en-US" sz="1100" b="1" u="none" dirty="0">
                          <a:solidFill>
                            <a:schemeClr val="tx1"/>
                          </a:solidFill>
                          <a:latin typeface="+mn-ea"/>
                          <a:ea typeface="+mn-ea"/>
                        </a:rPr>
                        <a:t>・</a:t>
                      </a:r>
                      <a:r>
                        <a:rPr kumimoji="1" lang="en-US" altLang="ja-JP" sz="1100" b="1" u="none" dirty="0">
                          <a:solidFill>
                            <a:schemeClr val="tx1"/>
                          </a:solidFill>
                          <a:latin typeface="+mn-ea"/>
                          <a:ea typeface="+mn-ea"/>
                        </a:rPr>
                        <a:t>30</a:t>
                      </a:r>
                      <a:r>
                        <a:rPr kumimoji="1" lang="ja-JP" altLang="en-US" sz="1100" b="1" u="none" dirty="0">
                          <a:solidFill>
                            <a:schemeClr val="tx1"/>
                          </a:solidFill>
                          <a:latin typeface="+mn-ea"/>
                          <a:ea typeface="+mn-ea"/>
                        </a:rPr>
                        <a:t>）</a:t>
                      </a:r>
                      <a:endParaRPr kumimoji="1" lang="en-US" altLang="ja-JP" sz="1100" b="1" u="none" dirty="0">
                        <a:solidFill>
                          <a:schemeClr val="tx1"/>
                        </a:solidFill>
                        <a:latin typeface="+mn-ea"/>
                        <a:ea typeface="+mn-ea"/>
                      </a:endParaRPr>
                    </a:p>
                    <a:p>
                      <a:pPr marL="174625" indent="-174625">
                        <a:lnSpc>
                          <a:spcPct val="100000"/>
                        </a:lnSpc>
                      </a:pPr>
                      <a:r>
                        <a:rPr kumimoji="1" lang="en-US" altLang="ja-JP" sz="1100" b="1" u="none" dirty="0">
                          <a:solidFill>
                            <a:schemeClr val="tx1"/>
                          </a:solidFill>
                          <a:latin typeface="+mn-ea"/>
                          <a:ea typeface="+mn-ea"/>
                        </a:rPr>
                        <a:t>     </a:t>
                      </a:r>
                      <a:r>
                        <a:rPr kumimoji="1" lang="ja-JP" altLang="en-US" sz="1100" b="1" u="none" dirty="0">
                          <a:solidFill>
                            <a:schemeClr val="tx1"/>
                          </a:solidFill>
                          <a:latin typeface="+mn-ea"/>
                          <a:ea typeface="+mn-ea"/>
                        </a:rPr>
                        <a:t>アリオ八尾 （</a:t>
                      </a:r>
                      <a:r>
                        <a:rPr kumimoji="1" lang="en-US" altLang="ja-JP" sz="1100" b="1" u="none" dirty="0">
                          <a:solidFill>
                            <a:schemeClr val="tx1"/>
                          </a:solidFill>
                          <a:latin typeface="+mn-ea"/>
                          <a:ea typeface="+mn-ea"/>
                        </a:rPr>
                        <a:t>R7.2.1</a:t>
                      </a:r>
                      <a:r>
                        <a:rPr kumimoji="1" lang="ja-JP" altLang="en-US" sz="1100" b="1" u="none" dirty="0">
                          <a:solidFill>
                            <a:schemeClr val="tx1"/>
                          </a:solidFill>
                          <a:latin typeface="+mn-ea"/>
                          <a:ea typeface="+mn-ea"/>
                        </a:rPr>
                        <a:t>）</a:t>
                      </a:r>
                      <a:endParaRPr kumimoji="1" lang="en-US" altLang="ja-JP" sz="1100" b="1"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2" name="図 1">
            <a:extLst>
              <a:ext uri="{FF2B5EF4-FFF2-40B4-BE49-F238E27FC236}">
                <a16:creationId xmlns:a16="http://schemas.microsoft.com/office/drawing/2014/main" id="{4DFCC847-F7FF-F2F5-C551-529DD7B62C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4670" y="4053180"/>
            <a:ext cx="2472488" cy="1854366"/>
          </a:xfrm>
          <a:prstGeom prst="rect">
            <a:avLst/>
          </a:prstGeom>
        </p:spPr>
      </p:pic>
      <p:sp>
        <p:nvSpPr>
          <p:cNvPr id="3" name="正方形/長方形 2">
            <a:extLst>
              <a:ext uri="{FF2B5EF4-FFF2-40B4-BE49-F238E27FC236}">
                <a16:creationId xmlns:a16="http://schemas.microsoft.com/office/drawing/2014/main" id="{CFB122E2-F52E-1A94-22AC-FFE17B5C6ECE}"/>
              </a:ext>
            </a:extLst>
          </p:cNvPr>
          <p:cNvSpPr/>
          <p:nvPr/>
        </p:nvSpPr>
        <p:spPr>
          <a:xfrm>
            <a:off x="1816904" y="5907546"/>
            <a:ext cx="3208019" cy="207646"/>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歯科相談会（無印良品グランフロント大阪）</a:t>
            </a:r>
          </a:p>
        </p:txBody>
      </p:sp>
      <p:pic>
        <p:nvPicPr>
          <p:cNvPr id="4" name="図 3">
            <a:extLst>
              <a:ext uri="{FF2B5EF4-FFF2-40B4-BE49-F238E27FC236}">
                <a16:creationId xmlns:a16="http://schemas.microsoft.com/office/drawing/2014/main" id="{5B237421-5537-E91B-F557-83F5EB8BA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2243" y="3833212"/>
            <a:ext cx="1233936" cy="2074334"/>
          </a:xfrm>
          <a:prstGeom prst="rect">
            <a:avLst/>
          </a:prstGeom>
          <a:ln>
            <a:solidFill>
              <a:schemeClr val="tx1"/>
            </a:solidFill>
          </a:ln>
        </p:spPr>
      </p:pic>
      <p:pic>
        <p:nvPicPr>
          <p:cNvPr id="5" name="図 4">
            <a:extLst>
              <a:ext uri="{FF2B5EF4-FFF2-40B4-BE49-F238E27FC236}">
                <a16:creationId xmlns:a16="http://schemas.microsoft.com/office/drawing/2014/main" id="{A3EBA8AA-9B25-72AB-6FE1-90E48BFEDB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3544" y="3833212"/>
            <a:ext cx="1267831" cy="2074334"/>
          </a:xfrm>
          <a:prstGeom prst="rect">
            <a:avLst/>
          </a:prstGeom>
          <a:ln>
            <a:solidFill>
              <a:schemeClr val="tx1"/>
            </a:solidFill>
          </a:ln>
        </p:spPr>
      </p:pic>
      <p:sp>
        <p:nvSpPr>
          <p:cNvPr id="6" name="正方形/長方形 5">
            <a:extLst>
              <a:ext uri="{FF2B5EF4-FFF2-40B4-BE49-F238E27FC236}">
                <a16:creationId xmlns:a16="http://schemas.microsoft.com/office/drawing/2014/main" id="{47FB1907-1779-303D-9244-D76C94BED5FE}"/>
              </a:ext>
            </a:extLst>
          </p:cNvPr>
          <p:cNvSpPr/>
          <p:nvPr/>
        </p:nvSpPr>
        <p:spPr>
          <a:xfrm>
            <a:off x="5214942" y="5946046"/>
            <a:ext cx="2901792" cy="207646"/>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「アスマイル」を活用した普及啓発</a:t>
            </a:r>
          </a:p>
        </p:txBody>
      </p:sp>
      <p:sp>
        <p:nvSpPr>
          <p:cNvPr id="7" name="スライド番号プレースホルダー 6">
            <a:extLst>
              <a:ext uri="{FF2B5EF4-FFF2-40B4-BE49-F238E27FC236}">
                <a16:creationId xmlns:a16="http://schemas.microsoft.com/office/drawing/2014/main" id="{907E932B-DECD-4EED-988C-DBEF2DBBA4C9}"/>
              </a:ext>
            </a:extLst>
          </p:cNvPr>
          <p:cNvSpPr>
            <a:spLocks noGrp="1"/>
          </p:cNvSpPr>
          <p:nvPr>
            <p:ph type="sldNum" sz="quarter" idx="12"/>
          </p:nvPr>
        </p:nvSpPr>
        <p:spPr>
          <a:xfrm>
            <a:off x="9186000" y="6612938"/>
            <a:ext cx="720000" cy="216000"/>
          </a:xfrm>
        </p:spPr>
        <p:txBody>
          <a:bodyPr/>
          <a:lstStyle/>
          <a:p>
            <a:fld id="{4D1D0668-0C6C-4C7F-AAAF-C0078F4BF5F6}" type="slidenum">
              <a:rPr kumimoji="1" lang="ja-JP" altLang="en-US" smtClean="0"/>
              <a:t>114</a:t>
            </a:fld>
            <a:endParaRPr kumimoji="1" lang="ja-JP" altLang="en-US" dirty="0"/>
          </a:p>
        </p:txBody>
      </p:sp>
    </p:spTree>
    <p:extLst>
      <p:ext uri="{BB962C8B-B14F-4D97-AF65-F5344CB8AC3E}">
        <p14:creationId xmlns:p14="http://schemas.microsoft.com/office/powerpoint/2010/main" val="16218937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29AD192-1DD0-4D52-99D1-3556E8505797}"/>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4469742">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本年度の     </a:t>
                      </a:r>
                      <a:endParaRPr kumimoji="1" lang="en-US" altLang="ja-JP" sz="1600" b="1"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u="none" dirty="0">
                          <a:solidFill>
                            <a:schemeClr val="tx1"/>
                          </a:solidFill>
                          <a:latin typeface="+mn-ea"/>
                          <a:ea typeface="+mn-ea"/>
                        </a:rPr>
                        <a:t>⑦ </a:t>
                      </a:r>
                      <a:r>
                        <a:rPr kumimoji="1" lang="ja-JP" altLang="en-US" sz="1200" b="1" u="sng" dirty="0">
                          <a:solidFill>
                            <a:schemeClr val="tx1"/>
                          </a:solidFill>
                          <a:latin typeface="+mn-ea"/>
                          <a:ea typeface="+mn-ea"/>
                        </a:rPr>
                        <a:t>災害時に備えた食育の推進</a:t>
                      </a:r>
                      <a:r>
                        <a:rPr kumimoji="1" lang="ja-JP" altLang="en-US" sz="1200" b="0" u="sng" dirty="0">
                          <a:solidFill>
                            <a:schemeClr val="tx1"/>
                          </a:solidFill>
                          <a:latin typeface="+mn-ea"/>
                          <a:ea typeface="+mn-ea"/>
                        </a:rPr>
                        <a:t>　</a:t>
                      </a:r>
                      <a:r>
                        <a:rPr kumimoji="1" lang="en-US" altLang="ja-JP" sz="1200" b="0" u="sng" dirty="0">
                          <a:solidFill>
                            <a:schemeClr val="tx1"/>
                          </a:solidFill>
                          <a:latin typeface="+mn-ea"/>
                          <a:ea typeface="+mn-ea"/>
                        </a:rPr>
                        <a:t>P42</a:t>
                      </a:r>
                    </a:p>
                    <a:p>
                      <a:pPr marL="174625" indent="-174625"/>
                      <a:r>
                        <a:rPr kumimoji="1" lang="ja-JP" altLang="en-US" sz="1100" b="0" dirty="0">
                          <a:solidFill>
                            <a:schemeClr val="tx1"/>
                          </a:solidFill>
                          <a:latin typeface="+mn-ea"/>
                          <a:ea typeface="+mn-ea"/>
                        </a:rPr>
                        <a:t>■ 特定給食施設等への普及啓発</a:t>
                      </a:r>
                    </a:p>
                    <a:p>
                      <a:pPr marL="174625" indent="-174625"/>
                      <a:r>
                        <a:rPr kumimoji="1" lang="ja-JP" altLang="en-US" sz="1100" b="0" dirty="0">
                          <a:solidFill>
                            <a:schemeClr val="tx1"/>
                          </a:solidFill>
                          <a:latin typeface="+mn-ea"/>
                          <a:ea typeface="+mn-ea"/>
                        </a:rPr>
                        <a:t>　 ・政令中核市・府栄養士会との共催により、特定給食施設等関係者を対象とした講演会を開催</a:t>
                      </a:r>
                    </a:p>
                    <a:p>
                      <a:pPr marL="174625" indent="-174625"/>
                      <a:r>
                        <a:rPr kumimoji="1" lang="ja-JP" altLang="en-US" sz="1100" b="0" dirty="0">
                          <a:solidFill>
                            <a:schemeClr val="tx1"/>
                          </a:solidFill>
                          <a:latin typeface="+mn-ea"/>
                          <a:ea typeface="+mn-ea"/>
                        </a:rPr>
                        <a:t>　　　内容  「給食施設における災害時の栄養</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食支援 ～平時からの備え・心構え～」</a:t>
                      </a:r>
                    </a:p>
                    <a:p>
                      <a:pPr marL="174625" indent="-174625"/>
                      <a:r>
                        <a:rPr kumimoji="1" lang="ja-JP" altLang="en-US" sz="1100" b="0" dirty="0">
                          <a:solidFill>
                            <a:schemeClr val="tx1"/>
                          </a:solidFill>
                          <a:latin typeface="+mn-ea"/>
                          <a:ea typeface="+mn-ea"/>
                        </a:rPr>
                        <a:t>　　　　　　公益社団法人日本栄養士会　専務理事　下浦 佳之　氏</a:t>
                      </a:r>
                    </a:p>
                    <a:p>
                      <a:pPr marL="174625" indent="-174625"/>
                      <a:r>
                        <a:rPr kumimoji="1" lang="ja-JP" altLang="en-US" sz="1100" b="0" dirty="0">
                          <a:solidFill>
                            <a:schemeClr val="tx1"/>
                          </a:solidFill>
                          <a:latin typeface="+mn-ea"/>
                          <a:ea typeface="+mn-ea"/>
                        </a:rPr>
                        <a:t>　　　方法　大阪府</a:t>
                      </a:r>
                      <a:r>
                        <a:rPr kumimoji="1" lang="en-US" altLang="ja-JP" sz="1100" b="0" dirty="0">
                          <a:solidFill>
                            <a:schemeClr val="tx1"/>
                          </a:solidFill>
                          <a:latin typeface="+mn-ea"/>
                          <a:ea typeface="+mn-ea"/>
                        </a:rPr>
                        <a:t>YouTube</a:t>
                      </a:r>
                      <a:r>
                        <a:rPr kumimoji="1" lang="ja-JP" altLang="en-US" sz="1100" b="0" dirty="0">
                          <a:solidFill>
                            <a:schemeClr val="tx1"/>
                          </a:solidFill>
                          <a:latin typeface="+mn-ea"/>
                          <a:ea typeface="+mn-ea"/>
                        </a:rPr>
                        <a:t>チャンネルでの限定公開（オンデマンド配信　</a:t>
                      </a:r>
                      <a:r>
                        <a:rPr kumimoji="1" lang="en-US" altLang="ja-JP" sz="1100" b="0" dirty="0">
                          <a:solidFill>
                            <a:schemeClr val="tx1"/>
                          </a:solidFill>
                          <a:latin typeface="+mn-ea"/>
                          <a:ea typeface="+mn-ea"/>
                        </a:rPr>
                        <a:t>R7.2.25-3.25</a:t>
                      </a:r>
                      <a:r>
                        <a:rPr kumimoji="1" lang="ja-JP" altLang="en-US" sz="1100" b="0" dirty="0">
                          <a:solidFill>
                            <a:schemeClr val="tx1"/>
                          </a:solidFill>
                          <a:latin typeface="+mn-ea"/>
                          <a:ea typeface="+mn-ea"/>
                        </a:rPr>
                        <a:t>）</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・保健所での特定給食施設等指導において、施設での食料品の備蓄等について啓発</a:t>
                      </a:r>
                      <a:endParaRPr kumimoji="1" lang="en-US" altLang="ja-JP" sz="1100" b="0" dirty="0">
                        <a:solidFill>
                          <a:schemeClr val="tx1"/>
                        </a:solidFill>
                        <a:latin typeface="+mn-ea"/>
                        <a:ea typeface="+mn-ea"/>
                      </a:endParaRPr>
                    </a:p>
                    <a:p>
                      <a:pPr marL="174625" indent="-174625"/>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関係団体と連携した災害時の栄養・食生活支援</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府栄養士会と連携し、災害時を想定した訓練を実施（</a:t>
                      </a:r>
                      <a:r>
                        <a:rPr kumimoji="1" lang="en-US" altLang="ja-JP" sz="1100" b="1" dirty="0">
                          <a:solidFill>
                            <a:schemeClr val="tx1"/>
                          </a:solidFill>
                          <a:latin typeface="+mn-ea"/>
                          <a:ea typeface="+mn-ea"/>
                        </a:rPr>
                        <a:t>R6.11.9</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R7.1.17</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650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bg1"/>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0" dirty="0">
                          <a:solidFill>
                            <a:schemeClr val="tx1"/>
                          </a:solidFill>
                          <a:latin typeface="+mn-ea"/>
                          <a:ea typeface="+mn-ea"/>
                        </a:rPr>
                        <a:t>新子育て支援交付金　</a:t>
                      </a:r>
                      <a:r>
                        <a:rPr kumimoji="1" lang="en-US" altLang="ja-JP" sz="1100" b="0" dirty="0">
                          <a:solidFill>
                            <a:schemeClr val="tx1"/>
                          </a:solidFill>
                          <a:latin typeface="+mn-ea"/>
                          <a:ea typeface="+mn-ea"/>
                        </a:rPr>
                        <a:t>500,000</a:t>
                      </a:r>
                      <a:r>
                        <a:rPr kumimoji="1" lang="ja-JP" altLang="en-US" sz="1100" b="0" dirty="0">
                          <a:solidFill>
                            <a:schemeClr val="tx1"/>
                          </a:solidFill>
                          <a:latin typeface="+mn-ea"/>
                          <a:ea typeface="+mn-ea"/>
                        </a:rPr>
                        <a:t>千円（優先配分枠）</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健康・栄養対策費（経常）　</a:t>
                      </a:r>
                      <a:r>
                        <a:rPr kumimoji="1" lang="en-US" altLang="ja-JP" sz="1100" b="0" dirty="0">
                          <a:solidFill>
                            <a:schemeClr val="tx1"/>
                          </a:solidFill>
                          <a:latin typeface="+mn-ea"/>
                          <a:ea typeface="+mn-ea"/>
                        </a:rPr>
                        <a:t>9,897</a:t>
                      </a:r>
                      <a:r>
                        <a:rPr kumimoji="1" lang="ja-JP" altLang="en-US" sz="1100" b="0" dirty="0">
                          <a:solidFill>
                            <a:schemeClr val="tx1"/>
                          </a:solidFill>
                          <a:latin typeface="+mn-ea"/>
                          <a:ea typeface="+mn-ea"/>
                        </a:rPr>
                        <a:t>千円</a:t>
                      </a:r>
                      <a:r>
                        <a:rPr kumimoji="1" lang="ja-JP" altLang="en-US" sz="1100" b="0" dirty="0">
                          <a:solidFill>
                            <a:schemeClr val="tx1"/>
                          </a:solidFill>
                          <a:latin typeface="游ゴシック" panose="020B0400000000000000" pitchFamily="50" charset="-128"/>
                          <a:ea typeface="游ゴシック" panose="020B0400000000000000" pitchFamily="50" charset="-128"/>
                        </a:rPr>
                        <a:t>（</a:t>
                      </a:r>
                      <a:r>
                        <a:rPr kumimoji="1" lang="zh-TW" altLang="en-US" sz="1100" b="0" dirty="0">
                          <a:solidFill>
                            <a:schemeClr val="tx1"/>
                          </a:solidFill>
                          <a:latin typeface="游ゴシック" panose="020B0400000000000000" pitchFamily="50" charset="-128"/>
                          <a:ea typeface="游ゴシック" panose="020B0400000000000000" pitchFamily="50" charset="-128"/>
                        </a:rPr>
                        <a:t>栄養士法等関係事業</a:t>
                      </a:r>
                      <a:r>
                        <a:rPr kumimoji="1" lang="ja-JP" altLang="en-US" sz="1100" b="0" dirty="0">
                          <a:solidFill>
                            <a:schemeClr val="tx1"/>
                          </a:solidFill>
                          <a:latin typeface="游ゴシック" panose="020B0400000000000000" pitchFamily="50" charset="-128"/>
                          <a:ea typeface="游ゴシック" panose="020B0400000000000000" pitchFamily="50" charset="-128"/>
                        </a:rPr>
                        <a:t>・</a:t>
                      </a:r>
                      <a:r>
                        <a:rPr kumimoji="1" lang="zh-TW" altLang="en-US" sz="1100" b="0" dirty="0">
                          <a:solidFill>
                            <a:schemeClr val="tx1"/>
                          </a:solidFill>
                          <a:latin typeface="游ゴシック" panose="020B0400000000000000" pitchFamily="50" charset="-128"/>
                          <a:ea typeface="游ゴシック" panose="020B0400000000000000" pitchFamily="50" charset="-128"/>
                        </a:rPr>
                        <a:t>食生活改善地域推進事業</a:t>
                      </a:r>
                      <a:r>
                        <a:rPr kumimoji="1" lang="ja-JP" altLang="en-US" sz="1100" b="0" dirty="0">
                          <a:solidFill>
                            <a:schemeClr val="tx1"/>
                          </a:solidFill>
                          <a:latin typeface="游ゴシック" panose="020B0400000000000000" pitchFamily="50" charset="-128"/>
                          <a:ea typeface="游ゴシック" panose="020B0400000000000000" pitchFamily="50" charset="-128"/>
                        </a:rPr>
                        <a:t>）</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p>
                      <a:pPr marL="174625" indent="-174625"/>
                      <a:r>
                        <a:rPr kumimoji="1" lang="ja-JP" altLang="en-US" sz="1100" b="0" dirty="0">
                          <a:solidFill>
                            <a:schemeClr val="tx1"/>
                          </a:solidFill>
                          <a:latin typeface="+mn-ea"/>
                          <a:ea typeface="+mn-ea"/>
                        </a:rPr>
                        <a:t>健康・栄養対策費（政策）　</a:t>
                      </a:r>
                      <a:r>
                        <a:rPr kumimoji="1" lang="en-US" altLang="ja-JP" sz="1100" b="0" dirty="0">
                          <a:solidFill>
                            <a:schemeClr val="tx1"/>
                          </a:solidFill>
                          <a:latin typeface="+mn-ea"/>
                          <a:ea typeface="+mn-ea"/>
                        </a:rPr>
                        <a:t>9,290</a:t>
                      </a:r>
                      <a:r>
                        <a:rPr kumimoji="1" lang="ja-JP" altLang="en-US" sz="1100" b="0" dirty="0">
                          <a:solidFill>
                            <a:schemeClr val="tx1"/>
                          </a:solidFill>
                          <a:latin typeface="+mn-ea"/>
                          <a:ea typeface="+mn-ea"/>
                        </a:rPr>
                        <a:t>千円（自然に健康になれる持続可能な食環境づくり）</a:t>
                      </a:r>
                    </a:p>
                    <a:p>
                      <a:pPr marL="174625" indent="-174625"/>
                      <a:r>
                        <a:rPr kumimoji="1" lang="zh-TW" altLang="en-US" sz="1100" b="0" dirty="0">
                          <a:solidFill>
                            <a:schemeClr val="tx1"/>
                          </a:solidFill>
                          <a:latin typeface="+mn-ea"/>
                          <a:ea typeface="+mn-ea"/>
                        </a:rPr>
                        <a:t>健活会議関連推進事業</a:t>
                      </a:r>
                      <a:r>
                        <a:rPr kumimoji="1" lang="ja-JP" altLang="en-US" sz="1100" b="0" dirty="0">
                          <a:solidFill>
                            <a:schemeClr val="tx1"/>
                          </a:solidFill>
                          <a:latin typeface="+mn-ea"/>
                          <a:ea typeface="+mn-ea"/>
                        </a:rPr>
                        <a:t>　</a:t>
                      </a:r>
                      <a:r>
                        <a:rPr kumimoji="1" lang="en-US" altLang="ja-JP" sz="1100" b="0" dirty="0">
                          <a:solidFill>
                            <a:schemeClr val="tx1"/>
                          </a:solidFill>
                          <a:latin typeface="+mn-ea"/>
                          <a:ea typeface="+mn-ea"/>
                        </a:rPr>
                        <a:t>9,123</a:t>
                      </a:r>
                      <a:r>
                        <a:rPr kumimoji="1" lang="zh-TW" altLang="en-US" sz="1100" b="0" dirty="0">
                          <a:solidFill>
                            <a:schemeClr val="tx1"/>
                          </a:solidFill>
                          <a:latin typeface="+mn-ea"/>
                          <a:ea typeface="+mn-ea"/>
                        </a:rPr>
                        <a:t>千円</a:t>
                      </a:r>
                      <a:endParaRPr kumimoji="1" lang="en-US" altLang="zh-TW" sz="1100" b="1" dirty="0">
                        <a:solidFill>
                          <a:schemeClr val="tx1"/>
                        </a:solidFill>
                        <a:latin typeface="+mn-ea"/>
                        <a:ea typeface="+mn-ea"/>
                      </a:endParaRPr>
                    </a:p>
                    <a:p>
                      <a:pPr marL="174625" indent="-174625"/>
                      <a:r>
                        <a:rPr kumimoji="1" lang="ja-JP" altLang="en-US" sz="1100" b="0" dirty="0">
                          <a:solidFill>
                            <a:schemeClr val="tx1"/>
                          </a:solidFill>
                          <a:latin typeface="+mn-ea"/>
                          <a:ea typeface="+mn-ea"/>
                        </a:rPr>
                        <a:t>生涯歯科保健推進事業　</a:t>
                      </a:r>
                      <a:r>
                        <a:rPr kumimoji="1" lang="en-US" altLang="ja-JP" sz="1100" b="0" dirty="0">
                          <a:solidFill>
                            <a:schemeClr val="tx1"/>
                          </a:solidFill>
                          <a:latin typeface="+mn-ea"/>
                          <a:ea typeface="+mn-ea"/>
                        </a:rPr>
                        <a:t>1,809</a:t>
                      </a:r>
                      <a:r>
                        <a:rPr kumimoji="1" lang="ja-JP" altLang="en-US" sz="1100" b="0" dirty="0">
                          <a:solidFill>
                            <a:schemeClr val="tx1"/>
                          </a:solidFill>
                          <a:latin typeface="+mn-ea"/>
                          <a:ea typeface="+mn-ea"/>
                        </a:rPr>
                        <a:t>千円　　大阪府歯科口腔保健計画推進事業　</a:t>
                      </a:r>
                      <a:r>
                        <a:rPr kumimoji="1" lang="en-US" altLang="ja-JP" sz="1100" b="0" dirty="0">
                          <a:solidFill>
                            <a:schemeClr val="tx1"/>
                          </a:solidFill>
                          <a:latin typeface="+mn-ea"/>
                          <a:ea typeface="+mn-ea"/>
                        </a:rPr>
                        <a:t>5,059</a:t>
                      </a:r>
                      <a:r>
                        <a:rPr kumimoji="1" lang="ja-JP" altLang="en-US" sz="1100" b="0" dirty="0">
                          <a:solidFill>
                            <a:schemeClr val="tx1"/>
                          </a:solidFill>
                          <a:latin typeface="+mn-ea"/>
                          <a:ea typeface="+mn-ea"/>
                        </a:rPr>
                        <a:t>千円</a:t>
                      </a:r>
                    </a:p>
                    <a:p>
                      <a:pPr marL="174625" indent="-174625"/>
                      <a:r>
                        <a:rPr kumimoji="1" lang="en-US" altLang="ja-JP" sz="1100" b="0" dirty="0">
                          <a:solidFill>
                            <a:schemeClr val="tx1"/>
                          </a:solidFill>
                          <a:latin typeface="+mn-ea"/>
                          <a:ea typeface="+mn-ea"/>
                        </a:rPr>
                        <a:t>8020</a:t>
                      </a:r>
                      <a:r>
                        <a:rPr kumimoji="1" lang="ja-JP" altLang="en-US" sz="1100" b="0" dirty="0">
                          <a:solidFill>
                            <a:schemeClr val="tx1"/>
                          </a:solidFill>
                          <a:latin typeface="+mn-ea"/>
                          <a:ea typeface="+mn-ea"/>
                        </a:rPr>
                        <a:t>運動推進特別事業　</a:t>
                      </a:r>
                      <a:r>
                        <a:rPr kumimoji="1" lang="en-US" altLang="ja-JP" sz="1100" b="0" dirty="0">
                          <a:solidFill>
                            <a:schemeClr val="tx1"/>
                          </a:solidFill>
                          <a:latin typeface="+mn-ea"/>
                          <a:ea typeface="+mn-ea"/>
                        </a:rPr>
                        <a:t>2,505</a:t>
                      </a:r>
                      <a:r>
                        <a:rPr kumimoji="1" lang="ja-JP" altLang="en-US" sz="1100" b="0" dirty="0">
                          <a:solidFill>
                            <a:schemeClr val="tx1"/>
                          </a:solidFill>
                          <a:latin typeface="+mn-ea"/>
                          <a:ea typeface="+mn-ea"/>
                        </a:rPr>
                        <a:t>千円　　歯科医療サービス提供困難者への歯科保健医療推進事業　 </a:t>
                      </a:r>
                      <a:r>
                        <a:rPr kumimoji="1" lang="en-US" altLang="ja-JP" sz="1100" b="0" dirty="0">
                          <a:solidFill>
                            <a:schemeClr val="tx1"/>
                          </a:solidFill>
                          <a:latin typeface="+mn-ea"/>
                          <a:ea typeface="+mn-ea"/>
                        </a:rPr>
                        <a:t>2,137</a:t>
                      </a:r>
                      <a:r>
                        <a:rPr kumimoji="1" lang="ja-JP" altLang="en-US" sz="1100" b="0" dirty="0">
                          <a:solidFill>
                            <a:schemeClr val="tx1"/>
                          </a:solidFill>
                          <a:latin typeface="+mn-ea"/>
                          <a:ea typeface="+mn-ea"/>
                        </a:rPr>
                        <a:t>千円</a:t>
                      </a:r>
                    </a:p>
                    <a:p>
                      <a:pPr marL="174625" indent="-174625"/>
                      <a:r>
                        <a:rPr kumimoji="1" lang="ja-JP" altLang="en-US" sz="1100" b="0" dirty="0">
                          <a:solidFill>
                            <a:schemeClr val="tx1"/>
                          </a:solidFill>
                          <a:latin typeface="+mn-ea"/>
                          <a:ea typeface="+mn-ea"/>
                        </a:rPr>
                        <a:t>在宅医療</a:t>
                      </a:r>
                      <a:r>
                        <a:rPr kumimoji="1" lang="en-US" altLang="ja-JP" sz="1100" b="0" dirty="0">
                          <a:solidFill>
                            <a:schemeClr val="tx1"/>
                          </a:solidFill>
                          <a:latin typeface="+mn-ea"/>
                          <a:ea typeface="+mn-ea"/>
                        </a:rPr>
                        <a:t>NST</a:t>
                      </a:r>
                      <a:r>
                        <a:rPr kumimoji="1" lang="ja-JP" altLang="en-US" sz="1100" b="0" dirty="0">
                          <a:solidFill>
                            <a:schemeClr val="tx1"/>
                          </a:solidFill>
                          <a:latin typeface="+mn-ea"/>
                          <a:ea typeface="+mn-ea"/>
                        </a:rPr>
                        <a:t>連携歯科チーム育成事業　</a:t>
                      </a:r>
                      <a:r>
                        <a:rPr kumimoji="1" lang="en-US" altLang="ja-JP" sz="1100" b="0" dirty="0">
                          <a:solidFill>
                            <a:schemeClr val="tx1"/>
                          </a:solidFill>
                          <a:latin typeface="+mn-ea"/>
                          <a:ea typeface="+mn-ea"/>
                        </a:rPr>
                        <a:t>3,473</a:t>
                      </a:r>
                      <a:r>
                        <a:rPr kumimoji="1" lang="ja-JP" altLang="en-US" sz="1100" b="0" dirty="0">
                          <a:solidFill>
                            <a:schemeClr val="tx1"/>
                          </a:solidFill>
                          <a:latin typeface="+mn-ea"/>
                          <a:ea typeface="+mn-ea"/>
                        </a:rPr>
                        <a:t>千円　　障がい者歯科診療センター運営委託事業　</a:t>
                      </a:r>
                      <a:r>
                        <a:rPr kumimoji="1" lang="en-US" altLang="ja-JP" sz="1100" b="0" dirty="0">
                          <a:solidFill>
                            <a:schemeClr val="tx1"/>
                          </a:solidFill>
                          <a:latin typeface="+mn-ea"/>
                          <a:ea typeface="+mn-ea"/>
                        </a:rPr>
                        <a:t>23,968</a:t>
                      </a:r>
                      <a:r>
                        <a:rPr kumimoji="1" lang="ja-JP" altLang="en-US" sz="1100" b="0" dirty="0">
                          <a:solidFill>
                            <a:schemeClr val="tx1"/>
                          </a:solidFill>
                          <a:latin typeface="+mn-ea"/>
                          <a:ea typeface="+mn-ea"/>
                        </a:rPr>
                        <a:t>千円</a:t>
                      </a:r>
                    </a:p>
                    <a:p>
                      <a:pPr marL="174625" indent="-174625"/>
                      <a:r>
                        <a:rPr kumimoji="1" lang="ja-JP" altLang="en-US" sz="1100" b="0" dirty="0">
                          <a:solidFill>
                            <a:schemeClr val="tx1"/>
                          </a:solidFill>
                          <a:latin typeface="+mn-ea"/>
                          <a:ea typeface="+mn-ea"/>
                        </a:rPr>
                        <a:t>新しい生活様式に対応した口腔保健指導推進事業　</a:t>
                      </a:r>
                      <a:r>
                        <a:rPr kumimoji="1" lang="en-US" altLang="ja-JP" sz="1100" b="0" dirty="0">
                          <a:solidFill>
                            <a:schemeClr val="tx1"/>
                          </a:solidFill>
                          <a:latin typeface="+mn-ea"/>
                          <a:ea typeface="+mn-ea"/>
                        </a:rPr>
                        <a:t>6,058</a:t>
                      </a:r>
                      <a:r>
                        <a:rPr kumimoji="1" lang="ja-JP" altLang="en-US" sz="1100" b="0" dirty="0">
                          <a:solidFill>
                            <a:schemeClr val="tx1"/>
                          </a:solidFill>
                          <a:latin typeface="+mn-ea"/>
                          <a:ea typeface="+mn-ea"/>
                        </a:rPr>
                        <a:t>千円</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643884"/>
                  </a:ext>
                </a:extLst>
              </a:tr>
            </a:tbl>
          </a:graphicData>
        </a:graphic>
      </p:graphicFrame>
      <p:pic>
        <p:nvPicPr>
          <p:cNvPr id="2" name="図 1">
            <a:extLst>
              <a:ext uri="{FF2B5EF4-FFF2-40B4-BE49-F238E27FC236}">
                <a16:creationId xmlns:a16="http://schemas.microsoft.com/office/drawing/2014/main" id="{5E28842A-3F7F-7228-908B-9CBF154FD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7929" y="2128895"/>
            <a:ext cx="3016809" cy="1916159"/>
          </a:xfrm>
          <a:prstGeom prst="rect">
            <a:avLst/>
          </a:prstGeom>
        </p:spPr>
      </p:pic>
      <p:sp>
        <p:nvSpPr>
          <p:cNvPr id="11" name="テキスト ボックス 10">
            <a:extLst>
              <a:ext uri="{FF2B5EF4-FFF2-40B4-BE49-F238E27FC236}">
                <a16:creationId xmlns:a16="http://schemas.microsoft.com/office/drawing/2014/main" id="{85382D08-423C-45A2-84DE-1B645E060E3D}"/>
              </a:ext>
            </a:extLst>
          </p:cNvPr>
          <p:cNvSpPr txBox="1"/>
          <p:nvPr/>
        </p:nvSpPr>
        <p:spPr>
          <a:xfrm>
            <a:off x="2627907" y="4065943"/>
            <a:ext cx="224558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災害時を想定した訓練（</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R6.11.9</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3E0A2CDC-619A-4AFE-ACD8-C4FFBE7D7FF5}"/>
              </a:ext>
            </a:extLst>
          </p:cNvPr>
          <p:cNvSpPr>
            <a:spLocks noGrp="1"/>
          </p:cNvSpPr>
          <p:nvPr>
            <p:ph type="sldNum" sz="quarter" idx="12"/>
          </p:nvPr>
        </p:nvSpPr>
        <p:spPr/>
        <p:txBody>
          <a:bodyPr/>
          <a:lstStyle/>
          <a:p>
            <a:fld id="{4D1D0668-0C6C-4C7F-AAAF-C0078F4BF5F6}" type="slidenum">
              <a:rPr kumimoji="1" lang="ja-JP" altLang="en-US" smtClean="0"/>
              <a:t>115</a:t>
            </a:fld>
            <a:endParaRPr kumimoji="1" lang="ja-JP" altLang="en-US" dirty="0"/>
          </a:p>
        </p:txBody>
      </p:sp>
    </p:spTree>
    <p:extLst>
      <p:ext uri="{BB962C8B-B14F-4D97-AF65-F5344CB8AC3E}">
        <p14:creationId xmlns:p14="http://schemas.microsoft.com/office/powerpoint/2010/main" val="5245392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9D1E46-CD84-451A-A8DA-93E2EB2B426B}"/>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61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家庭での健康的な食生活の実践を促す取組み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全く朝食をとらない児童生徒の数が一定数ある</a:t>
                      </a: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② </a:t>
                      </a:r>
                      <a:r>
                        <a:rPr kumimoji="1" lang="ja-JP" altLang="en-US" sz="1100" b="1" u="sng" dirty="0">
                          <a:solidFill>
                            <a:schemeClr val="tx1"/>
                          </a:solidFill>
                          <a:latin typeface="+mn-ea"/>
                          <a:ea typeface="+mn-ea"/>
                        </a:rPr>
                        <a:t>多様な暮らしに対応した豊かな食体験につながる取組み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地域等での共食の推進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家庭における共食に関する効果的な啓発</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市町村及び関係団体と連携した共食の推進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身近な地域で相談できる体制の推進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栄養ケアサービスを提供する拠点の活用</a:t>
                      </a: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③ </a:t>
                      </a:r>
                      <a:r>
                        <a:rPr kumimoji="1" lang="ja-JP" altLang="en-US" sz="1100" b="1" u="sng" dirty="0">
                          <a:solidFill>
                            <a:schemeClr val="tx1"/>
                          </a:solidFill>
                          <a:latin typeface="+mn-ea"/>
                          <a:ea typeface="+mn-ea"/>
                        </a:rPr>
                        <a:t>社会の変化に即した新しい食育の推進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自然に健康になれる食環境の整備</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事業の横展開</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デジタル化に対応する食育の推進</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調理動画等の活用</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④ </a:t>
                      </a:r>
                      <a:r>
                        <a:rPr kumimoji="1" lang="ja-JP" altLang="en-US" sz="1200" b="1"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食品関連事業者等との連携による健康的な食生活の実践を促す取組み</a:t>
                      </a:r>
                      <a:endParaRPr kumimoji="1" lang="en-US" altLang="ja-JP" sz="1200" b="0"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外食や中食、給食施設における取組み</a:t>
                      </a:r>
                      <a:r>
                        <a:rPr kumimoji="1" lang="en-US" altLang="ja-JP" sz="1100" b="0" dirty="0">
                          <a:solidFill>
                            <a:schemeClr val="tx1"/>
                          </a:solidFill>
                          <a:latin typeface="+mn-ea"/>
                          <a:ea typeface="+mn-ea"/>
                        </a:rPr>
                        <a:t>》 </a:t>
                      </a: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メニューの普及啓発</a:t>
                      </a:r>
                      <a:endParaRPr kumimoji="1" lang="en-US" altLang="ja-JP" sz="1100" b="1" dirty="0">
                        <a:solidFill>
                          <a:schemeClr val="tx1"/>
                        </a:solidFill>
                        <a:latin typeface="+mn-ea"/>
                        <a:ea typeface="+mn-ea"/>
                      </a:endParaRP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健康づくりに役立つ食品表示の活用を促す取組み</a:t>
                      </a:r>
                      <a:r>
                        <a:rPr kumimoji="1" lang="en-US" altLang="ja-JP" sz="1100" b="0" dirty="0">
                          <a:solidFill>
                            <a:schemeClr val="tx1"/>
                          </a:solidFill>
                          <a:latin typeface="+mn-ea"/>
                          <a:ea typeface="+mn-ea"/>
                        </a:rPr>
                        <a:t>》 </a:t>
                      </a:r>
                    </a:p>
                    <a:p>
                      <a:pPr marL="174625" indent="-174625"/>
                      <a:r>
                        <a:rPr kumimoji="1" lang="ja-JP" altLang="en-US" sz="1100" b="0" dirty="0">
                          <a:solidFill>
                            <a:schemeClr val="tx1"/>
                          </a:solidFill>
                          <a:latin typeface="+mn-ea"/>
                          <a:ea typeface="+mn-ea"/>
                        </a:rPr>
                        <a:t>■ 啓発機会の確保</a:t>
                      </a:r>
                      <a:endParaRPr kumimoji="1" lang="en-US" altLang="ja-JP" sz="1100" b="0" dirty="0">
                        <a:solidFill>
                          <a:schemeClr val="tx1"/>
                        </a:solidFill>
                        <a:latin typeface="+mn-ea"/>
                        <a:ea typeface="+mn-ea"/>
                      </a:endParaRPr>
                    </a:p>
                    <a:p>
                      <a:pPr marL="174625" indent="-174625">
                        <a:lnSpc>
                          <a:spcPct val="150000"/>
                        </a:lnSpc>
                      </a:pPr>
                      <a:r>
                        <a:rPr kumimoji="1" lang="ja-JP" altLang="en-US" sz="1100" b="1" u="none" dirty="0">
                          <a:solidFill>
                            <a:schemeClr val="tx1"/>
                          </a:solidFill>
                          <a:latin typeface="+mn-ea"/>
                          <a:ea typeface="+mn-ea"/>
                        </a:rPr>
                        <a:t>⑤ </a:t>
                      </a:r>
                      <a:r>
                        <a:rPr kumimoji="1" lang="ja-JP" altLang="en-US" sz="1100" b="1" u="sng" dirty="0">
                          <a:solidFill>
                            <a:schemeClr val="tx1"/>
                          </a:solidFill>
                          <a:latin typeface="+mn-ea"/>
                          <a:ea typeface="+mn-ea"/>
                        </a:rPr>
                        <a:t>ライフステージに応じた取組み</a:t>
                      </a:r>
                      <a:endParaRPr kumimoji="1" lang="en-US" altLang="ja-JP" sz="1100" b="1" u="sng" dirty="0">
                        <a:solidFill>
                          <a:schemeClr val="tx1"/>
                        </a:solidFill>
                        <a:latin typeface="+mn-ea"/>
                        <a:ea typeface="+mn-ea"/>
                      </a:endParaRP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保育所・認定こども園・幼稚園における取組み</a:t>
                      </a:r>
                      <a:r>
                        <a:rPr kumimoji="1" lang="en-US" altLang="ja-JP" sz="1100" b="0" dirty="0">
                          <a:solidFill>
                            <a:schemeClr val="tx1"/>
                          </a:solidFill>
                          <a:latin typeface="+mn-ea"/>
                          <a:ea typeface="+mn-ea"/>
                        </a:rPr>
                        <a:t>》 </a:t>
                      </a:r>
                    </a:p>
                    <a:p>
                      <a:pPr marL="174625" indent="-174625"/>
                      <a:r>
                        <a:rPr kumimoji="1" lang="ja-JP" altLang="en-US" sz="1100" b="0" dirty="0">
                          <a:solidFill>
                            <a:schemeClr val="tx1"/>
                          </a:solidFill>
                          <a:latin typeface="+mn-ea"/>
                          <a:ea typeface="+mn-ea"/>
                        </a:rPr>
                        <a:t>■ より多くの園で実施できる実践内容の収集と発信</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普及啓発に効果のある情報発信</a:t>
                      </a:r>
                      <a:endParaRPr kumimoji="1" lang="en-US" altLang="ja-JP" sz="1100" b="0" dirty="0">
                        <a:solidFill>
                          <a:schemeClr val="tx1"/>
                        </a:solidFill>
                        <a:latin typeface="+mn-ea"/>
                        <a:ea typeface="+mn-ea"/>
                      </a:endParaRP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小・中学校等における取組み</a:t>
                      </a:r>
                      <a:r>
                        <a:rPr kumimoji="1" lang="en-US" altLang="ja-JP" sz="1100" b="0" dirty="0">
                          <a:solidFill>
                            <a:schemeClr val="tx1"/>
                          </a:solidFill>
                          <a:latin typeface="+mn-ea"/>
                          <a:ea typeface="+mn-ea"/>
                        </a:rPr>
                        <a:t>》 </a:t>
                      </a:r>
                    </a:p>
                    <a:p>
                      <a:pPr marL="174625" indent="-174625"/>
                      <a:r>
                        <a:rPr kumimoji="1" lang="ja-JP" altLang="en-US" sz="1100" b="0" dirty="0">
                          <a:solidFill>
                            <a:schemeClr val="tx1"/>
                          </a:solidFill>
                          <a:latin typeface="+mn-ea"/>
                          <a:ea typeface="+mn-ea"/>
                        </a:rPr>
                        <a:t>■ より多くの学校で実施できる実践内容の収集と発信</a:t>
                      </a: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高等学校等における取組み</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各校で行われる食育の授業時間数の確保</a:t>
                      </a: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大学や職場等における取組み</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専門学校・大学等や企業との連携、啓発機会の確保</a:t>
                      </a:r>
                      <a:endParaRPr kumimoji="1" lang="en-US" altLang="ja-JP" sz="1100" b="0" dirty="0">
                        <a:solidFill>
                          <a:schemeClr val="tx1"/>
                        </a:solidFill>
                        <a:latin typeface="+mn-ea"/>
                        <a:ea typeface="+mn-ea"/>
                      </a:endParaRP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高齢者の低栄養予防のための取組み </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市町村高齢部局との連携強化</a:t>
                      </a:r>
                      <a:endParaRPr kumimoji="1" lang="en-US" altLang="ja-JP" sz="1100" b="0" dirty="0">
                        <a:solidFill>
                          <a:schemeClr val="tx1"/>
                        </a:solidFill>
                        <a:latin typeface="+mn-ea"/>
                        <a:ea typeface="+mn-ea"/>
                      </a:endParaRPr>
                    </a:p>
                    <a:p>
                      <a:pPr marL="174625" indent="-174625"/>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ライフコースアプローチを踏まえた取組み</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latin typeface="+mn-ea"/>
                          <a:ea typeface="+mn-ea"/>
                        </a:rPr>
                        <a:t>■ 栄養教諭等を中核とした個別的な相談指導の充実</a:t>
                      </a: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989797"/>
                  </a:ext>
                </a:extLst>
              </a:tr>
            </a:tbl>
          </a:graphicData>
        </a:graphic>
      </p:graphicFrame>
      <p:sp>
        <p:nvSpPr>
          <p:cNvPr id="3" name="スライド番号プレースホルダー 2">
            <a:extLst>
              <a:ext uri="{FF2B5EF4-FFF2-40B4-BE49-F238E27FC236}">
                <a16:creationId xmlns:a16="http://schemas.microsoft.com/office/drawing/2014/main" id="{1B2B96A0-3C41-45EB-B48E-1E1A040DCE66}"/>
              </a:ext>
            </a:extLst>
          </p:cNvPr>
          <p:cNvSpPr>
            <a:spLocks noGrp="1"/>
          </p:cNvSpPr>
          <p:nvPr>
            <p:ph type="sldNum" sz="quarter" idx="12"/>
          </p:nvPr>
        </p:nvSpPr>
        <p:spPr>
          <a:xfrm>
            <a:off x="9186000" y="6606000"/>
            <a:ext cx="720000" cy="216000"/>
          </a:xfrm>
        </p:spPr>
        <p:txBody>
          <a:bodyPr/>
          <a:lstStyle/>
          <a:p>
            <a:fld id="{4D1D0668-0C6C-4C7F-AAAF-C0078F4BF5F6}" type="slidenum">
              <a:rPr kumimoji="1" lang="ja-JP" altLang="en-US" smtClean="0"/>
              <a:t>116</a:t>
            </a:fld>
            <a:endParaRPr kumimoji="1" lang="ja-JP" altLang="en-US" dirty="0"/>
          </a:p>
        </p:txBody>
      </p:sp>
    </p:spTree>
    <p:extLst>
      <p:ext uri="{BB962C8B-B14F-4D97-AF65-F5344CB8AC3E}">
        <p14:creationId xmlns:p14="http://schemas.microsoft.com/office/powerpoint/2010/main" val="22698292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9D1E46-CD84-451A-A8DA-93E2EB2B426B}"/>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1775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⑥ </a:t>
                      </a:r>
                      <a:r>
                        <a:rPr kumimoji="1" lang="ja-JP" altLang="en-US" sz="1100" b="1" u="sng" dirty="0">
                          <a:solidFill>
                            <a:schemeClr val="tx1"/>
                          </a:solidFill>
                          <a:latin typeface="+mn-ea"/>
                          <a:ea typeface="+mn-ea"/>
                        </a:rPr>
                        <a:t>歯と口の健康づくりの取組み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n-ea"/>
                          <a:ea typeface="+mn-ea"/>
                        </a:rPr>
                        <a:t>■ ホームページを閲覧するなど、自発的な動きをしない府民への働きかけ</a:t>
                      </a:r>
                      <a:endParaRPr kumimoji="1" lang="en-US" altLang="ja-JP" sz="1100" b="0" u="none"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n-ea"/>
                          <a:ea typeface="+mn-ea"/>
                        </a:rPr>
                        <a:t>■ 歯科保健の推進にかかる多職種との連携</a:t>
                      </a:r>
                      <a:endParaRPr kumimoji="1" lang="en-US" altLang="ja-JP" sz="1100" b="0" u="none"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n-ea"/>
                          <a:ea typeface="+mn-ea"/>
                        </a:rPr>
                        <a:t>■ 施設職員等に対する研修参加の働きかけ強化</a:t>
                      </a:r>
                      <a:endParaRPr kumimoji="1" lang="en-US" altLang="ja-JP" sz="1100" b="0" u="none"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n-ea"/>
                          <a:ea typeface="+mn-ea"/>
                        </a:rPr>
                        <a:t>■ 歯科保健の推進に向けた民間企業とのさらなる連携</a:t>
                      </a:r>
                      <a:endParaRPr kumimoji="1" lang="en-US" altLang="ja-JP" sz="1100" b="0" u="none"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u="none" dirty="0">
                          <a:solidFill>
                            <a:schemeClr val="tx1"/>
                          </a:solidFill>
                          <a:latin typeface="+mn-ea"/>
                          <a:ea typeface="+mn-ea"/>
                        </a:rPr>
                        <a:t>⑦ </a:t>
                      </a:r>
                      <a:r>
                        <a:rPr kumimoji="1" lang="ja-JP" altLang="en-US" sz="1100" b="1" u="sng" dirty="0">
                          <a:solidFill>
                            <a:schemeClr val="tx1"/>
                          </a:solidFill>
                          <a:latin typeface="+mn-ea"/>
                          <a:ea typeface="+mn-ea"/>
                        </a:rPr>
                        <a:t>災害時に備えた食育の推進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a:solidFill>
                            <a:schemeClr val="tx1"/>
                          </a:solidFill>
                          <a:latin typeface="+mn-ea"/>
                          <a:ea typeface="+mn-ea"/>
                        </a:rPr>
                        <a:t>■ 家庭や給食施設等での食料品の備蓄について普及啓発</a:t>
                      </a:r>
                      <a:endParaRPr kumimoji="1" lang="en-US" altLang="ja-JP" sz="1100" b="1" u="sng"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989797"/>
                  </a:ext>
                </a:extLst>
              </a:tr>
              <a:tr h="4344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a:t>
                      </a:r>
                      <a:endParaRPr kumimoji="1" lang="en-US" altLang="ja-JP" sz="1600" b="1" baseline="0" dirty="0">
                        <a:solidFill>
                          <a:schemeClr val="bg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家庭での健康的な食生活の実践を促す取組み</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保護者や児童生徒への情報発信及び指導の好事例の収集・発信</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② </a:t>
                      </a:r>
                      <a:r>
                        <a:rPr kumimoji="1" lang="ja-JP" altLang="en-US" sz="1100" b="1" u="sng" dirty="0">
                          <a:solidFill>
                            <a:schemeClr val="tx1"/>
                          </a:solidFill>
                          <a:latin typeface="+mn-ea"/>
                          <a:ea typeface="+mn-ea"/>
                        </a:rPr>
                        <a:t>多様な暮らしに対応した豊かな食体験につながる取組み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地域等での共食の推進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共食にかかる啓発媒体の作成・活用、府健康アプリ「アスマイル」を活用した情報発信</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健診やイベント等の機会を活用し、共食を広く府民に啓発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子ども食堂への支援</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新子育て支援交付金の優先配分枠に、居場所づくり事業を位置づけ、子ども食堂など居場所の整備を行う市町村を支援</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身近な地域で相談できる体制の推進</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在宅栄養ケアに関する医師会・栄養士会等関係機関との連携推進</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③ </a:t>
                      </a:r>
                      <a:r>
                        <a:rPr kumimoji="1" lang="ja-JP" altLang="en-US" sz="1100" b="1" u="sng" dirty="0">
                          <a:solidFill>
                            <a:schemeClr val="tx1"/>
                          </a:solidFill>
                          <a:latin typeface="+mn-ea"/>
                          <a:ea typeface="+mn-ea"/>
                        </a:rPr>
                        <a:t>社会の変化に即した新しい食育の推進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自然に健康になれる食環境の整備</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大阪モデルスタートガイドを活用した特定給食施設等指導</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流通企業（スーパー・コンビニ）における自然に健康になれる食環境づくり</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デジタル化に対応する食育の推進</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イベント等の機会を活用し、調理動画等を広く府民に啓発</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④ </a:t>
                      </a:r>
                      <a:r>
                        <a:rPr kumimoji="1" lang="ja-JP" altLang="en-US" sz="1100" b="1"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食品関連事業者等との連携による健康的な食生活の実践を促す取組み</a:t>
                      </a:r>
                      <a:endParaRPr kumimoji="1" lang="en-US" altLang="ja-JP" sz="1100" b="0"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外食や中食、給食施設における取組み</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波及効果の高い飲食店等と連携した</a:t>
                      </a:r>
                      <a:r>
                        <a:rPr kumimoji="1" lang="en-US" altLang="ja-JP" sz="1100" b="1" dirty="0">
                          <a:solidFill>
                            <a:schemeClr val="tx1"/>
                          </a:solidFill>
                          <a:latin typeface="+mn-ea"/>
                          <a:ea typeface="+mn-ea"/>
                        </a:rPr>
                        <a:t>V.O.S.</a:t>
                      </a:r>
                      <a:r>
                        <a:rPr kumimoji="1" lang="ja-JP" altLang="en-US" sz="1100" b="1" dirty="0">
                          <a:solidFill>
                            <a:schemeClr val="tx1"/>
                          </a:solidFill>
                          <a:latin typeface="+mn-ea"/>
                          <a:ea typeface="+mn-ea"/>
                        </a:rPr>
                        <a:t>メニューの展開</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健康づくりに役立つ食品表示の活用を促す取組み</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イベント等の機会を活用し、食品表示の活用を啓発</a:t>
                      </a:r>
                      <a:endParaRPr kumimoji="1" lang="en-US" altLang="ja-JP" sz="1100" b="1" u="sng"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199203"/>
                  </a:ext>
                </a:extLst>
              </a:tr>
            </a:tbl>
          </a:graphicData>
        </a:graphic>
      </p:graphicFrame>
      <p:sp>
        <p:nvSpPr>
          <p:cNvPr id="3" name="スライド番号プレースホルダー 2">
            <a:extLst>
              <a:ext uri="{FF2B5EF4-FFF2-40B4-BE49-F238E27FC236}">
                <a16:creationId xmlns:a16="http://schemas.microsoft.com/office/drawing/2014/main" id="{6163D511-1DD5-43ED-BE3C-2D373CE267C8}"/>
              </a:ext>
            </a:extLst>
          </p:cNvPr>
          <p:cNvSpPr>
            <a:spLocks noGrp="1"/>
          </p:cNvSpPr>
          <p:nvPr>
            <p:ph type="sldNum" sz="quarter" idx="12"/>
          </p:nvPr>
        </p:nvSpPr>
        <p:spPr/>
        <p:txBody>
          <a:bodyPr/>
          <a:lstStyle/>
          <a:p>
            <a:fld id="{4D1D0668-0C6C-4C7F-AAAF-C0078F4BF5F6}" type="slidenum">
              <a:rPr kumimoji="1" lang="ja-JP" altLang="en-US" smtClean="0"/>
              <a:t>117</a:t>
            </a:fld>
            <a:endParaRPr kumimoji="1" lang="ja-JP" altLang="en-US" dirty="0"/>
          </a:p>
        </p:txBody>
      </p:sp>
    </p:spTree>
    <p:extLst>
      <p:ext uri="{BB962C8B-B14F-4D97-AF65-F5344CB8AC3E}">
        <p14:creationId xmlns:p14="http://schemas.microsoft.com/office/powerpoint/2010/main" val="14404499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9D1E46-CD84-451A-A8DA-93E2EB2B426B}"/>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20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4231797">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a:t>
                      </a:r>
                      <a:endParaRPr kumimoji="1" lang="en-US" altLang="ja-JP" sz="1600" b="1" dirty="0">
                        <a:solidFill>
                          <a:schemeClr val="bg1"/>
                        </a:solidFill>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主な取組み</a:t>
                      </a:r>
                    </a:p>
                    <a:p>
                      <a:pPr marL="0" marR="0" lvl="0" indent="0" algn="l" defTabSz="914400" rtl="0" eaLnBrk="1" fontAlgn="auto" latinLnBrk="0" hangingPunct="1">
                        <a:lnSpc>
                          <a:spcPts val="1600"/>
                        </a:lnSpc>
                        <a:spcBef>
                          <a:spcPts val="0"/>
                        </a:spcBef>
                        <a:spcAft>
                          <a:spcPts val="0"/>
                        </a:spcAft>
                        <a:buClrTx/>
                        <a:buSzTx/>
                        <a:buFontTx/>
                        <a:buNone/>
                        <a:tabLst/>
                        <a:defRPr/>
                      </a:pPr>
                      <a:endParaRPr kumimoji="1" lang="ja-JP" altLang="en-US" sz="16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⑤ </a:t>
                      </a:r>
                      <a:r>
                        <a:rPr kumimoji="1" lang="ja-JP" altLang="en-US" sz="1100" b="1" u="sng" dirty="0">
                          <a:solidFill>
                            <a:schemeClr val="tx1"/>
                          </a:solidFill>
                          <a:latin typeface="+mn-ea"/>
                          <a:ea typeface="+mn-ea"/>
                        </a:rPr>
                        <a:t>ライフステージに応じた取組み</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保育所・認定こども園・幼稚園における取組み</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幼児等の健康課題の解決に向けた研修内容を精査し、質の向上をめざす</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小・中学校等における取組み</a:t>
                      </a:r>
                      <a:r>
                        <a:rPr kumimoji="1" lang="en-US" altLang="ja-JP" sz="1100" b="0" dirty="0">
                          <a:solidFill>
                            <a:schemeClr val="tx1"/>
                          </a:solidFill>
                          <a:latin typeface="+mn-ea"/>
                          <a:ea typeface="+mn-ea"/>
                        </a:rPr>
                        <a:t>》 </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児童生徒等の健康課題の解決に向けた研修内容を精査し、質の向上をめざす</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高等学校等における取組み</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高等学校において実施できる教科等における実践事例を取り上げ、食育の授業時間数の確保につなげる</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大学や職場等における取組み</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地域の特性を踏まえ、保健所単位で専門学校・大学等や企業と連携し、キャンペーン等を実施</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高齢者の低栄養予防のための取組み </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保健所にて作成した資料等を活用し、関係機関への情報提供を行う</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ライフコースアプローチを踏まえた取組み</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栄養教諭等を中核とした個別的な相談指導の好事例の収集・発信</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u="none" dirty="0">
                          <a:solidFill>
                            <a:schemeClr val="tx1"/>
                          </a:solidFill>
                          <a:latin typeface="+mn-ea"/>
                          <a:ea typeface="+mn-ea"/>
                        </a:rPr>
                        <a:t>⑥ </a:t>
                      </a:r>
                      <a:r>
                        <a:rPr kumimoji="1" lang="ja-JP" altLang="en-US" sz="1100" b="1" u="sng" dirty="0">
                          <a:solidFill>
                            <a:schemeClr val="tx1"/>
                          </a:solidFill>
                          <a:latin typeface="+mn-ea"/>
                          <a:ea typeface="+mn-ea"/>
                        </a:rPr>
                        <a:t>歯と口の健康づくりの取組み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府健康アプリ「アスマイル」、府の広報媒体、公民連携の枠組みを活用し、幅広い世代の府民への啓発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市町村に対する支援を継続</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多職種と連携した歯科保健の取組み推進</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地域の多職種と連携して在宅療養者の経口摂取支援を行う歯科医師・歯科衛生士の育成</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介護者に対する啓発・人材育成</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公民連携の枠組みを活用し、幅広い世代の府民に啓発を行う</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u="none" dirty="0">
                          <a:solidFill>
                            <a:schemeClr val="tx1"/>
                          </a:solidFill>
                          <a:latin typeface="+mn-ea"/>
                          <a:ea typeface="+mn-ea"/>
                        </a:rPr>
                        <a:t>⑦ </a:t>
                      </a:r>
                      <a:r>
                        <a:rPr kumimoji="1" lang="ja-JP" altLang="en-US" sz="1100" b="1" u="sng" dirty="0">
                          <a:solidFill>
                            <a:schemeClr val="tx1"/>
                          </a:solidFill>
                          <a:latin typeface="+mn-ea"/>
                          <a:ea typeface="+mn-ea"/>
                        </a:rPr>
                        <a:t>災害時に備えた食育の推進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特定給食施設等指導において、各施設に合った備えをするよう情報提供</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1888203">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endParaRPr kumimoji="1" lang="en-US" altLang="zh-TW" sz="1400" b="1"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endParaRPr kumimoji="1" lang="zh-TW" altLang="en-US" sz="14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0" dirty="0">
                          <a:solidFill>
                            <a:schemeClr val="tx1"/>
                          </a:solidFill>
                          <a:latin typeface="+mn-ea"/>
                          <a:ea typeface="+mn-ea"/>
                        </a:rPr>
                        <a:t>新子育て支援交付金　　　</a:t>
                      </a:r>
                      <a:r>
                        <a:rPr kumimoji="1" lang="en-US" altLang="ja-JP" sz="1100" b="0" dirty="0">
                          <a:solidFill>
                            <a:schemeClr val="tx1"/>
                          </a:solidFill>
                          <a:latin typeface="+mn-ea"/>
                          <a:ea typeface="+mn-ea"/>
                        </a:rPr>
                        <a:t>500,000</a:t>
                      </a:r>
                      <a:r>
                        <a:rPr kumimoji="1" lang="ja-JP" altLang="en-US" sz="1100" b="0" dirty="0">
                          <a:solidFill>
                            <a:schemeClr val="tx1"/>
                          </a:solidFill>
                          <a:latin typeface="+mn-ea"/>
                          <a:ea typeface="+mn-ea"/>
                        </a:rPr>
                        <a:t>千円（優先配分枠）</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健康・栄養対策費（経常）　</a:t>
                      </a:r>
                      <a:r>
                        <a:rPr kumimoji="1" lang="en-US" altLang="ja-JP" sz="1100" b="0" dirty="0">
                          <a:solidFill>
                            <a:schemeClr val="tx1"/>
                          </a:solidFill>
                          <a:latin typeface="+mn-ea"/>
                          <a:ea typeface="+mn-ea"/>
                        </a:rPr>
                        <a:t>6,138</a:t>
                      </a:r>
                      <a:r>
                        <a:rPr kumimoji="1" lang="ja-JP" altLang="en-US" sz="1100" b="0" dirty="0">
                          <a:solidFill>
                            <a:schemeClr val="tx1"/>
                          </a:solidFill>
                          <a:latin typeface="+mn-ea"/>
                          <a:ea typeface="+mn-ea"/>
                        </a:rPr>
                        <a:t>千円（栄養士法等関係事業・食生活改善地域推進事業）</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健康・栄養対策費（政策）　</a:t>
                      </a:r>
                      <a:r>
                        <a:rPr kumimoji="1" lang="en-US" altLang="ja-JP" sz="1100" b="0" dirty="0">
                          <a:solidFill>
                            <a:schemeClr val="tx1"/>
                          </a:solidFill>
                          <a:latin typeface="+mn-ea"/>
                          <a:ea typeface="+mn-ea"/>
                        </a:rPr>
                        <a:t>5,022</a:t>
                      </a:r>
                      <a:r>
                        <a:rPr kumimoji="1" lang="ja-JP" altLang="en-US" sz="1100" b="0" dirty="0">
                          <a:solidFill>
                            <a:schemeClr val="tx1"/>
                          </a:solidFill>
                          <a:latin typeface="+mn-ea"/>
                          <a:ea typeface="+mn-ea"/>
                        </a:rPr>
                        <a:t>千円（自然に健康になれる持続可能な食環境づくり）</a:t>
                      </a:r>
                    </a:p>
                    <a:p>
                      <a:pPr marL="174625" indent="-174625"/>
                      <a:r>
                        <a:rPr kumimoji="1" lang="zh-TW" altLang="en-US" sz="1100" b="0" dirty="0">
                          <a:solidFill>
                            <a:schemeClr val="tx1"/>
                          </a:solidFill>
                          <a:latin typeface="游ゴシック" panose="020B0400000000000000" pitchFamily="50" charset="-128"/>
                          <a:ea typeface="游ゴシック" panose="020B0400000000000000" pitchFamily="50" charset="-128"/>
                        </a:rPr>
                        <a:t>健活会議関連推進事業　</a:t>
                      </a:r>
                      <a:r>
                        <a:rPr kumimoji="1" lang="en-US" altLang="ja-JP" sz="1100" b="0" dirty="0">
                          <a:solidFill>
                            <a:schemeClr val="tx1"/>
                          </a:solidFill>
                          <a:latin typeface="游ゴシック" panose="020B0400000000000000" pitchFamily="50" charset="-128"/>
                          <a:ea typeface="游ゴシック" panose="020B0400000000000000" pitchFamily="50" charset="-128"/>
                        </a:rPr>
                        <a:t>7,890</a:t>
                      </a:r>
                      <a:r>
                        <a:rPr kumimoji="1" lang="zh-TW" altLang="en-US" sz="1100" b="0" dirty="0">
                          <a:solidFill>
                            <a:schemeClr val="tx1"/>
                          </a:solidFill>
                          <a:latin typeface="游ゴシック" panose="020B0400000000000000" pitchFamily="50" charset="-128"/>
                          <a:ea typeface="游ゴシック" panose="020B0400000000000000" pitchFamily="50" charset="-128"/>
                        </a:rPr>
                        <a:t>千円</a:t>
                      </a:r>
                      <a:endParaRPr kumimoji="1" lang="zh-TW" altLang="en-US" sz="1100" b="1" dirty="0">
                        <a:solidFill>
                          <a:schemeClr val="tx1"/>
                        </a:solidFill>
                        <a:latin typeface="游ゴシック" panose="020B0400000000000000" pitchFamily="50" charset="-128"/>
                        <a:ea typeface="游ゴシック" panose="020B0400000000000000" pitchFamily="50" charset="-128"/>
                      </a:endParaRPr>
                    </a:p>
                    <a:p>
                      <a:pPr marL="174625" indent="-174625"/>
                      <a:r>
                        <a:rPr kumimoji="1" lang="ja-JP" altLang="en-US" sz="1100" b="0" dirty="0">
                          <a:solidFill>
                            <a:schemeClr val="tx1"/>
                          </a:solidFill>
                          <a:latin typeface="+mn-ea"/>
                          <a:ea typeface="+mn-ea"/>
                        </a:rPr>
                        <a:t>生涯歯科保健推進事業　</a:t>
                      </a:r>
                      <a:r>
                        <a:rPr kumimoji="1" lang="en-US" altLang="ja-JP" sz="1100" b="0" dirty="0">
                          <a:solidFill>
                            <a:schemeClr val="tx1"/>
                          </a:solidFill>
                          <a:latin typeface="+mn-ea"/>
                          <a:ea typeface="+mn-ea"/>
                        </a:rPr>
                        <a:t>1,845</a:t>
                      </a:r>
                      <a:r>
                        <a:rPr kumimoji="1" lang="ja-JP" altLang="en-US" sz="1100" b="0" dirty="0">
                          <a:solidFill>
                            <a:schemeClr val="tx1"/>
                          </a:solidFill>
                          <a:latin typeface="+mn-ea"/>
                          <a:ea typeface="+mn-ea"/>
                        </a:rPr>
                        <a:t>千円　　</a:t>
                      </a:r>
                      <a:r>
                        <a:rPr kumimoji="1" lang="en-US" altLang="ja-JP" sz="1100" b="0" dirty="0">
                          <a:solidFill>
                            <a:schemeClr val="tx1"/>
                          </a:solidFill>
                          <a:latin typeface="+mn-ea"/>
                          <a:ea typeface="+mn-ea"/>
                        </a:rPr>
                        <a:t>8020</a:t>
                      </a:r>
                      <a:r>
                        <a:rPr kumimoji="1" lang="ja-JP" altLang="en-US" sz="1100" b="0" dirty="0">
                          <a:solidFill>
                            <a:schemeClr val="tx1"/>
                          </a:solidFill>
                          <a:latin typeface="+mn-ea"/>
                          <a:ea typeface="+mn-ea"/>
                        </a:rPr>
                        <a:t>運動推進特別事業　</a:t>
                      </a:r>
                      <a:r>
                        <a:rPr kumimoji="1" lang="en-US" altLang="ja-JP" sz="1100" b="0" dirty="0">
                          <a:solidFill>
                            <a:schemeClr val="tx1"/>
                          </a:solidFill>
                          <a:latin typeface="+mn-ea"/>
                          <a:ea typeface="+mn-ea"/>
                        </a:rPr>
                        <a:t>2,047</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大阪府歯科口腔保健計画推進事業　</a:t>
                      </a:r>
                      <a:r>
                        <a:rPr kumimoji="1" lang="en-US" altLang="ja-JP" sz="1100" b="0" dirty="0">
                          <a:solidFill>
                            <a:schemeClr val="tx1"/>
                          </a:solidFill>
                          <a:latin typeface="+mn-ea"/>
                          <a:ea typeface="+mn-ea"/>
                        </a:rPr>
                        <a:t>5,848</a:t>
                      </a:r>
                      <a:r>
                        <a:rPr kumimoji="1" lang="ja-JP" altLang="en-US" sz="1100" b="0" dirty="0">
                          <a:solidFill>
                            <a:schemeClr val="tx1"/>
                          </a:solidFill>
                          <a:latin typeface="+mn-ea"/>
                          <a:ea typeface="+mn-ea"/>
                        </a:rPr>
                        <a:t>千円　　障がい者歯科診療センター運営委託事業　</a:t>
                      </a:r>
                      <a:r>
                        <a:rPr kumimoji="1" lang="en-US" altLang="ja-JP" sz="1100" b="0" dirty="0">
                          <a:solidFill>
                            <a:schemeClr val="tx1"/>
                          </a:solidFill>
                          <a:latin typeface="+mn-ea"/>
                          <a:ea typeface="+mn-ea"/>
                        </a:rPr>
                        <a:t>23,968</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在宅医療</a:t>
                      </a:r>
                      <a:r>
                        <a:rPr kumimoji="1" lang="en-US" altLang="ja-JP" sz="1100" b="0" dirty="0">
                          <a:solidFill>
                            <a:schemeClr val="tx1"/>
                          </a:solidFill>
                          <a:latin typeface="+mn-ea"/>
                          <a:ea typeface="+mn-ea"/>
                        </a:rPr>
                        <a:t>NST</a:t>
                      </a:r>
                      <a:r>
                        <a:rPr kumimoji="1" lang="ja-JP" altLang="en-US" sz="1100" b="0" dirty="0">
                          <a:solidFill>
                            <a:schemeClr val="tx1"/>
                          </a:solidFill>
                          <a:latin typeface="+mn-ea"/>
                          <a:ea typeface="+mn-ea"/>
                        </a:rPr>
                        <a:t>連携歯科チーム育成事業　</a:t>
                      </a:r>
                      <a:r>
                        <a:rPr kumimoji="1" lang="en-US" altLang="ja-JP" sz="1100" b="0" dirty="0">
                          <a:solidFill>
                            <a:schemeClr val="tx1"/>
                          </a:solidFill>
                          <a:latin typeface="+mn-ea"/>
                          <a:ea typeface="+mn-ea"/>
                        </a:rPr>
                        <a:t>3,473</a:t>
                      </a:r>
                      <a:r>
                        <a:rPr kumimoji="1" lang="ja-JP" altLang="en-US" sz="1100" b="0" dirty="0">
                          <a:solidFill>
                            <a:schemeClr val="tx1"/>
                          </a:solidFill>
                          <a:latin typeface="+mn-ea"/>
                          <a:ea typeface="+mn-ea"/>
                        </a:rPr>
                        <a:t>千円　　</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新しい生活様式に対応した口腔保健指導推進事業　</a:t>
                      </a:r>
                      <a:r>
                        <a:rPr kumimoji="1" lang="en-US" altLang="ja-JP" sz="1100" b="0" dirty="0">
                          <a:solidFill>
                            <a:schemeClr val="tx1"/>
                          </a:solidFill>
                          <a:latin typeface="+mn-ea"/>
                          <a:ea typeface="+mn-ea"/>
                        </a:rPr>
                        <a:t>6,058</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812146"/>
                  </a:ext>
                </a:extLst>
              </a:tr>
            </a:tbl>
          </a:graphicData>
        </a:graphic>
      </p:graphicFrame>
      <p:sp>
        <p:nvSpPr>
          <p:cNvPr id="3" name="スライド番号プレースホルダー 2">
            <a:extLst>
              <a:ext uri="{FF2B5EF4-FFF2-40B4-BE49-F238E27FC236}">
                <a16:creationId xmlns:a16="http://schemas.microsoft.com/office/drawing/2014/main" id="{E98A6879-4FBD-4382-9D7E-0BC2A177B2B3}"/>
              </a:ext>
            </a:extLst>
          </p:cNvPr>
          <p:cNvSpPr>
            <a:spLocks noGrp="1"/>
          </p:cNvSpPr>
          <p:nvPr>
            <p:ph type="sldNum" sz="quarter" idx="12"/>
          </p:nvPr>
        </p:nvSpPr>
        <p:spPr>
          <a:xfrm>
            <a:off x="9186000" y="6621251"/>
            <a:ext cx="720000" cy="216000"/>
          </a:xfrm>
        </p:spPr>
        <p:txBody>
          <a:bodyPr/>
          <a:lstStyle/>
          <a:p>
            <a:fld id="{4D1D0668-0C6C-4C7F-AAAF-C0078F4BF5F6}" type="slidenum">
              <a:rPr kumimoji="1" lang="ja-JP" altLang="en-US" smtClean="0"/>
              <a:t>118</a:t>
            </a:fld>
            <a:endParaRPr kumimoji="1" lang="ja-JP" altLang="en-US" dirty="0"/>
          </a:p>
        </p:txBody>
      </p:sp>
    </p:spTree>
    <p:extLst>
      <p:ext uri="{BB962C8B-B14F-4D97-AF65-F5344CB8AC3E}">
        <p14:creationId xmlns:p14="http://schemas.microsoft.com/office/powerpoint/2010/main" val="21433151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82301" y="362718"/>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71467" y="195282"/>
            <a:ext cx="7404392"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 </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（２）食の安全安心の取組み　</a:t>
            </a: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P.43-44</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 name="正方形/長方形 3"/>
          <p:cNvSpPr/>
          <p:nvPr/>
        </p:nvSpPr>
        <p:spPr>
          <a:xfrm>
            <a:off x="271467" y="4564914"/>
            <a:ext cx="4809883" cy="226472"/>
          </a:xfrm>
          <a:prstGeom prst="rect">
            <a:avLst/>
          </a:prstGeom>
        </p:spPr>
        <p:txBody>
          <a:bodyPr wrap="square">
            <a:spAutoFit/>
          </a:bodyPr>
          <a:lstStyle/>
          <a:p>
            <a:pPr marL="269240" marR="0" lvl="0" indent="90170" algn="l" defTabSz="457200" rtl="0" eaLnBrk="1" fontAlgn="auto" latinLnBrk="0" hangingPunct="1">
              <a:lnSpc>
                <a:spcPts val="1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2</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大阪府健康医療部</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生活衛生室</a:t>
            </a:r>
            <a:r>
              <a:rPr kumimoji="0" lang="ja-JP"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食の安全推進課調べ</a:t>
            </a:r>
            <a:endParaRPr kumimoji="0" lang="ja-JP" altLang="ja-JP" sz="14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10" name="表 9"/>
          <p:cNvGraphicFramePr>
            <a:graphicFrameLocks noGrp="1"/>
          </p:cNvGraphicFramePr>
          <p:nvPr>
            <p:extLst>
              <p:ext uri="{D42A27DB-BD31-4B8C-83A1-F6EECF244321}">
                <p14:modId xmlns:p14="http://schemas.microsoft.com/office/powerpoint/2010/main" val="2420454955"/>
              </p:ext>
            </p:extLst>
          </p:nvPr>
        </p:nvGraphicFramePr>
        <p:xfrm>
          <a:off x="633000" y="3033056"/>
          <a:ext cx="8569863" cy="1508294"/>
        </p:xfrm>
        <a:graphic>
          <a:graphicData uri="http://schemas.openxmlformats.org/drawingml/2006/table">
            <a:tbl>
              <a:tblPr firstRow="1" firstCol="1" bandRow="1">
                <a:tableStyleId>{5C22544A-7EE6-4342-B048-85BDC9FD1C3A}</a:tableStyleId>
              </a:tblPr>
              <a:tblGrid>
                <a:gridCol w="283031">
                  <a:extLst>
                    <a:ext uri="{9D8B030D-6E8A-4147-A177-3AD203B41FA5}">
                      <a16:colId xmlns:a16="http://schemas.microsoft.com/office/drawing/2014/main" val="20000"/>
                    </a:ext>
                  </a:extLst>
                </a:gridCol>
                <a:gridCol w="3769764">
                  <a:extLst>
                    <a:ext uri="{9D8B030D-6E8A-4147-A177-3AD203B41FA5}">
                      <a16:colId xmlns:a16="http://schemas.microsoft.com/office/drawing/2014/main" val="20001"/>
                    </a:ext>
                  </a:extLst>
                </a:gridCol>
                <a:gridCol w="1529068">
                  <a:extLst>
                    <a:ext uri="{9D8B030D-6E8A-4147-A177-3AD203B41FA5}">
                      <a16:colId xmlns:a16="http://schemas.microsoft.com/office/drawing/2014/main" val="20003"/>
                    </a:ext>
                  </a:extLst>
                </a:gridCol>
                <a:gridCol w="1548000">
                  <a:extLst>
                    <a:ext uri="{9D8B030D-6E8A-4147-A177-3AD203B41FA5}">
                      <a16:colId xmlns:a16="http://schemas.microsoft.com/office/drawing/2014/main" val="2204503950"/>
                    </a:ext>
                  </a:extLst>
                </a:gridCol>
                <a:gridCol w="1440000">
                  <a:extLst>
                    <a:ext uri="{9D8B030D-6E8A-4147-A177-3AD203B41FA5}">
                      <a16:colId xmlns:a16="http://schemas.microsoft.com/office/drawing/2014/main" val="20004"/>
                    </a:ext>
                  </a:extLst>
                </a:gridCol>
              </a:tblGrid>
              <a:tr h="183104">
                <a:tc>
                  <a:txBody>
                    <a:bodyPr/>
                    <a:lstStyle/>
                    <a:p>
                      <a:pPr algn="ctr" fontAlgn="auto">
                        <a:lnSpc>
                          <a:spcPts val="1600"/>
                        </a:lnSpc>
                        <a:spcAft>
                          <a:spcPts val="0"/>
                        </a:spcAft>
                      </a:pPr>
                      <a:r>
                        <a:rPr lang="en-US" sz="1200" b="1" dirty="0">
                          <a:effectLst/>
                          <a:latin typeface="+mn-ea"/>
                          <a:ea typeface="+mn-ea"/>
                        </a:rPr>
                        <a:t> </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1" dirty="0">
                          <a:solidFill>
                            <a:schemeClr val="bg1"/>
                          </a:solidFill>
                          <a:effectLst/>
                          <a:latin typeface="+mn-ea"/>
                          <a:ea typeface="+mn-ea"/>
                          <a:cs typeface="HG丸ｺﾞｼｯｸM-PRO"/>
                        </a:rPr>
                        <a:t>項目</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a:t>
                      </a:r>
                      <a:r>
                        <a:rPr lang="en-US" altLang="ja-JP" sz="1200" b="1" dirty="0">
                          <a:solidFill>
                            <a:schemeClr val="bg1"/>
                          </a:solidFill>
                          <a:effectLst/>
                          <a:latin typeface="游ゴシック" panose="020B0400000000000000" pitchFamily="50" charset="-128"/>
                          <a:ea typeface="游ゴシック" panose="020B0400000000000000" pitchFamily="50" charset="-128"/>
                        </a:rPr>
                        <a:t>35</a:t>
                      </a:r>
                      <a:r>
                        <a:rPr lang="ja-JP" sz="1200" b="1" dirty="0">
                          <a:solidFill>
                            <a:schemeClr val="bg1"/>
                          </a:solidFill>
                          <a:effectLst/>
                          <a:latin typeface="游ゴシック" panose="020B0400000000000000" pitchFamily="50" charset="-128"/>
                          <a:ea typeface="游ゴシック" panose="020B0400000000000000" pitchFamily="50" charset="-128"/>
                        </a:rPr>
                        <a:t>年度目標</a:t>
                      </a:r>
                      <a:r>
                        <a:rPr lang="ja-JP" altLang="en-US" sz="1200" b="1" dirty="0">
                          <a:solidFill>
                            <a:schemeClr val="bg1"/>
                          </a:solidFill>
                          <a:effectLst/>
                          <a:latin typeface="游ゴシック" panose="020B0400000000000000" pitchFamily="50" charset="-128"/>
                          <a:ea typeface="游ゴシック" panose="020B0400000000000000" pitchFamily="50" charset="-128"/>
                        </a:rPr>
                        <a:t>値</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23507">
                <a:tc>
                  <a:txBody>
                    <a:bodyPr/>
                    <a:lstStyle/>
                    <a:p>
                      <a:pPr algn="ctr" fontAlgn="auto">
                        <a:lnSpc>
                          <a:spcPts val="1600"/>
                        </a:lnSpc>
                        <a:spcAft>
                          <a:spcPts val="0"/>
                        </a:spcAft>
                      </a:pPr>
                      <a:r>
                        <a:rPr lang="en-US" altLang="ja-JP" sz="1200" b="1" dirty="0">
                          <a:effectLst/>
                          <a:latin typeface="+mn-ea"/>
                          <a:ea typeface="+mn-ea"/>
                        </a:rPr>
                        <a:t>1</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80"/>
                        </a:lnSpc>
                        <a:spcAft>
                          <a:spcPts val="0"/>
                        </a:spcAft>
                      </a:pPr>
                      <a:r>
                        <a:rPr lang="ja-JP" altLang="en-US" sz="1200" b="1" dirty="0">
                          <a:solidFill>
                            <a:srgbClr val="000000"/>
                          </a:solidFill>
                          <a:effectLst/>
                          <a:latin typeface="+mn-ea"/>
                          <a:ea typeface="+mn-ea"/>
                          <a:cs typeface="HG丸ｺﾞｼｯｸM-PRO"/>
                        </a:rPr>
                        <a:t>大阪府の食の安全安心メールマガジンの</a:t>
                      </a:r>
                      <a:endParaRPr lang="en-US" altLang="ja-JP" sz="1200" b="1" dirty="0">
                        <a:solidFill>
                          <a:srgbClr val="000000"/>
                        </a:solidFill>
                        <a:effectLst/>
                        <a:latin typeface="+mn-ea"/>
                        <a:ea typeface="+mn-ea"/>
                        <a:cs typeface="HG丸ｺﾞｼｯｸM-PRO"/>
                      </a:endParaRPr>
                    </a:p>
                    <a:p>
                      <a:pPr algn="l" fontAlgn="auto">
                        <a:lnSpc>
                          <a:spcPts val="1680"/>
                        </a:lnSpc>
                        <a:spcAft>
                          <a:spcPts val="0"/>
                        </a:spcAft>
                      </a:pPr>
                      <a:r>
                        <a:rPr lang="ja-JP" altLang="en-US" sz="1200" b="1" dirty="0">
                          <a:solidFill>
                            <a:srgbClr val="000000"/>
                          </a:solidFill>
                          <a:effectLst/>
                          <a:latin typeface="+mn-ea"/>
                          <a:ea typeface="+mn-ea"/>
                          <a:cs typeface="HG丸ｺﾞｼｯｸM-PRO"/>
                        </a:rPr>
                        <a:t>登録者の増加 </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effectLst/>
                          <a:latin typeface="+mn-ea"/>
                          <a:ea typeface="+mn-ea"/>
                        </a:rPr>
                        <a:t>9,012 </a:t>
                      </a:r>
                      <a:r>
                        <a:rPr lang="ja-JP" altLang="en-US" sz="1200" b="1" dirty="0">
                          <a:effectLst/>
                          <a:latin typeface="+mn-ea"/>
                          <a:ea typeface="+mn-ea"/>
                        </a:rPr>
                        <a:t>人</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solidFill>
                            <a:schemeClr val="tx1"/>
                          </a:solidFill>
                          <a:effectLst/>
                          <a:latin typeface="+mn-ea"/>
                          <a:ea typeface="+mn-ea"/>
                          <a:cs typeface="HG丸ｺﾞｼｯｸM-PRO"/>
                        </a:rPr>
                        <a:t>9,893</a:t>
                      </a:r>
                      <a:r>
                        <a:rPr lang="ja-JP" altLang="en-US" sz="1200" b="1" dirty="0">
                          <a:solidFill>
                            <a:schemeClr val="tx1"/>
                          </a:solidFill>
                          <a:effectLst/>
                          <a:latin typeface="+mn-ea"/>
                          <a:ea typeface="+mn-ea"/>
                          <a:cs typeface="HG丸ｺﾞｼｯｸM-PRO"/>
                        </a:rPr>
                        <a:t>人</a:t>
                      </a:r>
                      <a:r>
                        <a:rPr lang="ja-JP" altLang="en-US" sz="1050" b="0" dirty="0">
                          <a:solidFill>
                            <a:schemeClr val="tx1"/>
                          </a:solidFill>
                          <a:effectLst/>
                          <a:latin typeface="+mn-ea"/>
                          <a:ea typeface="+mn-ea"/>
                          <a:cs typeface="HG丸ｺﾞｼｯｸM-PRO"/>
                        </a:rPr>
                        <a:t>［〇］</a:t>
                      </a:r>
                      <a:endParaRPr lang="en-US" altLang="ja-JP" sz="1200" b="0" dirty="0">
                        <a:solidFill>
                          <a:schemeClr val="tx1"/>
                        </a:solidFill>
                        <a:effectLst/>
                        <a:latin typeface="+mn-ea"/>
                        <a:ea typeface="+mn-ea"/>
                        <a:cs typeface="HG丸ｺﾞｼｯｸM-PRO"/>
                      </a:endParaRPr>
                    </a:p>
                    <a:p>
                      <a:pPr algn="ctr" fontAlgn="auto">
                        <a:lnSpc>
                          <a:spcPts val="1680"/>
                        </a:lnSpc>
                        <a:spcAft>
                          <a:spcPts val="0"/>
                        </a:spcAft>
                      </a:pPr>
                      <a:r>
                        <a:rPr lang="ja-JP" altLang="en-US" sz="1200" b="1" dirty="0">
                          <a:solidFill>
                            <a:schemeClr val="tx1"/>
                          </a:solidFill>
                          <a:effectLst/>
                          <a:latin typeface="+mn-ea"/>
                          <a:ea typeface="+mn-ea"/>
                          <a:cs typeface="HG丸ｺﾞｼｯｸM-PRO"/>
                        </a:rPr>
                        <a:t>（</a:t>
                      </a:r>
                      <a:r>
                        <a:rPr lang="en-US" altLang="ja-JP" sz="1200" b="1" dirty="0">
                          <a:solidFill>
                            <a:schemeClr val="tx1"/>
                          </a:solidFill>
                          <a:effectLst/>
                          <a:latin typeface="+mn-ea"/>
                          <a:ea typeface="+mn-ea"/>
                          <a:cs typeface="HG丸ｺﾞｼｯｸM-PRO"/>
                        </a:rPr>
                        <a:t>R6.12</a:t>
                      </a:r>
                      <a:r>
                        <a:rPr lang="ja-JP" altLang="en-US" sz="1200" b="1" dirty="0">
                          <a:solidFill>
                            <a:schemeClr val="tx1"/>
                          </a:solidFill>
                          <a:effectLst/>
                          <a:latin typeface="+mn-ea"/>
                          <a:ea typeface="+mn-ea"/>
                          <a:cs typeface="HG丸ｺﾞｼｯｸM-PRO"/>
                        </a:rPr>
                        <a:t>末）</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solidFill>
                            <a:schemeClr val="tx1"/>
                          </a:solidFill>
                          <a:effectLst/>
                          <a:latin typeface="+mn-ea"/>
                          <a:ea typeface="+mn-ea"/>
                          <a:cs typeface="HG丸ｺﾞｼｯｸM-PRO"/>
                        </a:rPr>
                        <a:t>15,000</a:t>
                      </a:r>
                      <a:r>
                        <a:rPr lang="ja-JP" altLang="en-US" sz="1200" b="1" dirty="0">
                          <a:solidFill>
                            <a:schemeClr val="tx1"/>
                          </a:solidFill>
                          <a:effectLst/>
                          <a:latin typeface="+mn-ea"/>
                          <a:ea typeface="+mn-ea"/>
                          <a:cs typeface="HG丸ｺﾞｼｯｸM-PRO"/>
                        </a:rPr>
                        <a:t>人以上</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3507">
                <a:tc>
                  <a:txBody>
                    <a:bodyPr/>
                    <a:lstStyle/>
                    <a:p>
                      <a:pPr algn="ctr" fontAlgn="auto">
                        <a:lnSpc>
                          <a:spcPts val="1600"/>
                        </a:lnSpc>
                        <a:spcAft>
                          <a:spcPts val="0"/>
                        </a:spcAft>
                      </a:pPr>
                      <a:r>
                        <a:rPr lang="ja-JP" altLang="en-US" sz="1200" b="1" dirty="0">
                          <a:solidFill>
                            <a:schemeClr val="bg1"/>
                          </a:solidFill>
                          <a:effectLst/>
                          <a:latin typeface="+mn-ea"/>
                          <a:ea typeface="+mn-ea"/>
                          <a:cs typeface="HG丸ｺﾞｼｯｸM-PRO"/>
                        </a:rPr>
                        <a:t>２</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80"/>
                        </a:lnSpc>
                        <a:spcAft>
                          <a:spcPts val="0"/>
                        </a:spcAft>
                      </a:pPr>
                      <a:r>
                        <a:rPr lang="ja-JP" altLang="en-US" sz="1200" b="1" dirty="0">
                          <a:solidFill>
                            <a:srgbClr val="000000"/>
                          </a:solidFill>
                          <a:effectLst/>
                          <a:latin typeface="+mn-ea"/>
                          <a:ea typeface="+mn-ea"/>
                          <a:cs typeface="HG丸ｺﾞｼｯｸM-PRO"/>
                        </a:rPr>
                        <a:t>大阪府の食の安全安心関連ホームページの</a:t>
                      </a:r>
                      <a:endParaRPr lang="en-US" altLang="ja-JP" sz="1200" b="1" dirty="0">
                        <a:solidFill>
                          <a:srgbClr val="000000"/>
                        </a:solidFill>
                        <a:effectLst/>
                        <a:latin typeface="+mn-ea"/>
                        <a:ea typeface="+mn-ea"/>
                        <a:cs typeface="HG丸ｺﾞｼｯｸM-PRO"/>
                      </a:endParaRPr>
                    </a:p>
                    <a:p>
                      <a:pPr algn="l" fontAlgn="auto">
                        <a:lnSpc>
                          <a:spcPts val="1680"/>
                        </a:lnSpc>
                        <a:spcAft>
                          <a:spcPts val="0"/>
                        </a:spcAft>
                      </a:pPr>
                      <a:r>
                        <a:rPr lang="ja-JP" altLang="en-US" sz="1200" b="1" dirty="0">
                          <a:solidFill>
                            <a:srgbClr val="000000"/>
                          </a:solidFill>
                          <a:effectLst/>
                          <a:latin typeface="+mn-ea"/>
                          <a:ea typeface="+mn-ea"/>
                          <a:cs typeface="HG丸ｺﾞｼｯｸM-PRO"/>
                        </a:rPr>
                        <a:t>アクセス数の増加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solidFill>
                            <a:srgbClr val="000000"/>
                          </a:solidFill>
                          <a:effectLst/>
                          <a:latin typeface="+mn-ea"/>
                          <a:ea typeface="+mn-ea"/>
                          <a:cs typeface="HG丸ｺﾞｼｯｸM-PRO"/>
                        </a:rPr>
                        <a:t>110 </a:t>
                      </a:r>
                      <a:r>
                        <a:rPr lang="ja-JP" altLang="en-US" sz="1200" b="1" dirty="0">
                          <a:solidFill>
                            <a:srgbClr val="000000"/>
                          </a:solidFill>
                          <a:effectLst/>
                          <a:latin typeface="+mn-ea"/>
                          <a:ea typeface="+mn-ea"/>
                          <a:cs typeface="HG丸ｺﾞｼｯｸM-PRO"/>
                        </a:rPr>
                        <a:t>万 </a:t>
                      </a:r>
                      <a:r>
                        <a:rPr lang="en-US" altLang="ja-JP" sz="1200" b="1" dirty="0">
                          <a:solidFill>
                            <a:srgbClr val="000000"/>
                          </a:solidFill>
                          <a:effectLst/>
                          <a:latin typeface="+mn-ea"/>
                          <a:ea typeface="+mn-ea"/>
                          <a:cs typeface="HG丸ｺﾞｼｯｸM-PRO"/>
                        </a:rPr>
                        <a:t>PV</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solidFill>
                            <a:schemeClr val="tx1"/>
                          </a:solidFill>
                          <a:effectLst/>
                          <a:latin typeface="+mn-ea"/>
                          <a:ea typeface="+mn-ea"/>
                          <a:cs typeface="HG丸ｺﾞｼｯｸM-PRO"/>
                        </a:rPr>
                        <a:t>120</a:t>
                      </a:r>
                      <a:r>
                        <a:rPr lang="ja-JP" altLang="en-US" sz="1200" b="1" dirty="0">
                          <a:solidFill>
                            <a:schemeClr val="tx1"/>
                          </a:solidFill>
                          <a:effectLst/>
                          <a:latin typeface="+mn-ea"/>
                          <a:ea typeface="+mn-ea"/>
                          <a:cs typeface="HG丸ｺﾞｼｯｸM-PRO"/>
                        </a:rPr>
                        <a:t>万</a:t>
                      </a:r>
                      <a:r>
                        <a:rPr lang="en-US" altLang="ja-JP" sz="1200" b="1" dirty="0">
                          <a:solidFill>
                            <a:schemeClr val="tx1"/>
                          </a:solidFill>
                          <a:effectLst/>
                          <a:latin typeface="+mn-ea"/>
                          <a:ea typeface="+mn-ea"/>
                          <a:cs typeface="HG丸ｺﾞｼｯｸM-PRO"/>
                        </a:rPr>
                        <a:t>PV</a:t>
                      </a:r>
                      <a:r>
                        <a:rPr lang="ja-JP" altLang="en-US" sz="1050" b="0" dirty="0">
                          <a:solidFill>
                            <a:schemeClr val="tx1"/>
                          </a:solidFill>
                          <a:effectLst/>
                          <a:latin typeface="+mn-ea"/>
                          <a:ea typeface="+mn-ea"/>
                          <a:cs typeface="HG丸ｺﾞｼｯｸM-PRO"/>
                        </a:rPr>
                        <a:t>［〇］</a:t>
                      </a:r>
                      <a:endParaRPr lang="en-US" altLang="ja-JP" sz="1200" b="0" dirty="0">
                        <a:solidFill>
                          <a:schemeClr val="tx1"/>
                        </a:solidFill>
                        <a:effectLst/>
                        <a:latin typeface="+mn-ea"/>
                        <a:ea typeface="+mn-ea"/>
                        <a:cs typeface="HG丸ｺﾞｼｯｸM-PRO"/>
                      </a:endParaRPr>
                    </a:p>
                    <a:p>
                      <a:pPr algn="ctr" fontAlgn="auto">
                        <a:lnSpc>
                          <a:spcPts val="1680"/>
                        </a:lnSpc>
                        <a:spcAft>
                          <a:spcPts val="0"/>
                        </a:spcAft>
                      </a:pPr>
                      <a:r>
                        <a:rPr lang="ja-JP" altLang="en-US" sz="1200" b="1" dirty="0">
                          <a:solidFill>
                            <a:schemeClr val="tx1"/>
                          </a:solidFill>
                          <a:effectLst/>
                          <a:latin typeface="+mn-ea"/>
                          <a:ea typeface="+mn-ea"/>
                          <a:cs typeface="HG丸ｺﾞｼｯｸM-PRO"/>
                        </a:rPr>
                        <a:t>（</a:t>
                      </a:r>
                      <a:r>
                        <a:rPr lang="en-US" altLang="ja-JP" sz="1200" b="1" dirty="0">
                          <a:solidFill>
                            <a:schemeClr val="tx1"/>
                          </a:solidFill>
                          <a:effectLst/>
                          <a:latin typeface="+mn-ea"/>
                          <a:ea typeface="+mn-ea"/>
                          <a:cs typeface="HG丸ｺﾞｼｯｸM-PRO"/>
                        </a:rPr>
                        <a:t>R5</a:t>
                      </a:r>
                      <a:r>
                        <a:rPr lang="ja-JP" altLang="en-US" sz="1200" b="1" dirty="0">
                          <a:solidFill>
                            <a:schemeClr val="tx1"/>
                          </a:solidFill>
                          <a:effectLst/>
                          <a:latin typeface="+mn-ea"/>
                          <a:ea typeface="+mn-ea"/>
                          <a:cs typeface="HG丸ｺﾞｼｯｸM-PRO"/>
                        </a:rPr>
                        <a:t>）</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80"/>
                        </a:lnSpc>
                        <a:spcAft>
                          <a:spcPts val="0"/>
                        </a:spcAft>
                      </a:pPr>
                      <a:r>
                        <a:rPr lang="en-US" altLang="ja-JP" sz="1200" b="1" dirty="0">
                          <a:solidFill>
                            <a:schemeClr val="tx1"/>
                          </a:solidFill>
                          <a:effectLst/>
                          <a:latin typeface="+mn-ea"/>
                          <a:ea typeface="+mn-ea"/>
                          <a:cs typeface="HG丸ｺﾞｼｯｸM-PRO"/>
                        </a:rPr>
                        <a:t>120</a:t>
                      </a:r>
                      <a:r>
                        <a:rPr lang="ja-JP" altLang="en-US" sz="1200" b="1" dirty="0">
                          <a:solidFill>
                            <a:schemeClr val="tx1"/>
                          </a:solidFill>
                          <a:effectLst/>
                          <a:latin typeface="+mn-ea"/>
                          <a:ea typeface="+mn-ea"/>
                          <a:cs typeface="HG丸ｺﾞｼｯｸM-PRO"/>
                        </a:rPr>
                        <a:t>万</a:t>
                      </a:r>
                      <a:r>
                        <a:rPr lang="en-US" altLang="ja-JP" sz="1200" b="1" dirty="0">
                          <a:solidFill>
                            <a:schemeClr val="tx1"/>
                          </a:solidFill>
                          <a:effectLst/>
                          <a:latin typeface="+mn-ea"/>
                          <a:ea typeface="+mn-ea"/>
                          <a:cs typeface="HG丸ｺﾞｼｯｸM-PRO"/>
                        </a:rPr>
                        <a:t>PV</a:t>
                      </a:r>
                      <a:r>
                        <a:rPr lang="ja-JP" altLang="en-US" sz="1200" b="1" dirty="0">
                          <a:solidFill>
                            <a:schemeClr val="tx1"/>
                          </a:solidFill>
                          <a:effectLst/>
                          <a:latin typeface="+mn-ea"/>
                          <a:ea typeface="+mn-ea"/>
                          <a:cs typeface="HG丸ｺﾞｼｯｸM-PRO"/>
                        </a:rPr>
                        <a:t>以上</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259258"/>
                  </a:ext>
                </a:extLst>
              </a:tr>
            </a:tbl>
          </a:graphicData>
        </a:graphic>
      </p:graphicFrame>
      <p:sp>
        <p:nvSpPr>
          <p:cNvPr id="2" name="正方形/長方形 1"/>
          <p:cNvSpPr/>
          <p:nvPr/>
        </p:nvSpPr>
        <p:spPr>
          <a:xfrm>
            <a:off x="477983" y="951266"/>
            <a:ext cx="8640000" cy="298672"/>
          </a:xfrm>
          <a:prstGeom prst="rect">
            <a:avLst/>
          </a:prstGeom>
        </p:spPr>
        <p:txBody>
          <a:bodyPr wrap="square">
            <a:spAutoFit/>
          </a:bodyPr>
          <a:lstStyle/>
          <a:p>
            <a:pPr marL="139700" marR="0" lvl="0" indent="-139700" algn="just" defTabSz="457200" rtl="0" eaLnBrk="1" fontAlgn="auto" latinLnBrk="0" hangingPunct="1">
              <a:lnSpc>
                <a:spcPts val="1700"/>
              </a:lnSpc>
              <a:spcBef>
                <a:spcPts val="0"/>
              </a:spcBef>
              <a:spcAft>
                <a:spcPts val="0"/>
              </a:spcAft>
              <a:buClrTx/>
              <a:buSzTx/>
              <a:buFontTx/>
              <a:buNone/>
              <a:tabLst/>
              <a:defRPr/>
            </a:pPr>
            <a:r>
              <a:rPr kumimoji="0" lang="ja-JP"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食品の選び方や適切な調理・保管の方法等、食の安全安心に関する基礎的な知識を学び、その知識を踏まえて行動します。</a:t>
            </a:r>
            <a:endParaRPr kumimoji="0" lang="ja-JP" altLang="ja-JP" sz="11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 name="正方形/長方形 11"/>
          <p:cNvSpPr/>
          <p:nvPr/>
        </p:nvSpPr>
        <p:spPr>
          <a:xfrm>
            <a:off x="282301" y="650518"/>
            <a:ext cx="3240000" cy="304333"/>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16629069"/>
              </p:ext>
            </p:extLst>
          </p:nvPr>
        </p:nvGraphicFramePr>
        <p:xfrm>
          <a:off x="633000" y="1315233"/>
          <a:ext cx="8640001" cy="1193469"/>
        </p:xfrm>
        <a:graphic>
          <a:graphicData uri="http://schemas.openxmlformats.org/drawingml/2006/table">
            <a:tbl>
              <a:tblPr firstRow="1" firstCol="1" bandRow="1"/>
              <a:tblGrid>
                <a:gridCol w="551490">
                  <a:extLst>
                    <a:ext uri="{9D8B030D-6E8A-4147-A177-3AD203B41FA5}">
                      <a16:colId xmlns:a16="http://schemas.microsoft.com/office/drawing/2014/main" val="2813334177"/>
                    </a:ext>
                  </a:extLst>
                </a:gridCol>
                <a:gridCol w="1838298">
                  <a:extLst>
                    <a:ext uri="{9D8B030D-6E8A-4147-A177-3AD203B41FA5}">
                      <a16:colId xmlns:a16="http://schemas.microsoft.com/office/drawing/2014/main" val="2437283432"/>
                    </a:ext>
                  </a:extLst>
                </a:gridCol>
                <a:gridCol w="6250213">
                  <a:extLst>
                    <a:ext uri="{9D8B030D-6E8A-4147-A177-3AD203B41FA5}">
                      <a16:colId xmlns:a16="http://schemas.microsoft.com/office/drawing/2014/main" val="3745984960"/>
                    </a:ext>
                  </a:extLst>
                </a:gridCol>
              </a:tblGrid>
              <a:tr h="32946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応じた健康行動</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68580" marR="6858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食の安全安心に関する正しい食習慣を身につけます。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99903395"/>
                  </a:ext>
                </a:extLst>
              </a:tr>
              <a:tr h="432000">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ct val="1000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食の安全安心に関する知識と理解を深め、日常生活の中で実践します。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30084923"/>
                  </a:ext>
                </a:extLst>
              </a:tr>
              <a:tr h="432000">
                <a:tc vMerge="1">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食の安全安心に関する知識と理解を深め、日常生活の中で実践するとともに、</a:t>
                      </a:r>
                      <a:endParaRPr lang="en-US" altLang="ja-JP" sz="1200" b="1" kern="100" dirty="0">
                        <a:solidFill>
                          <a:srgbClr val="000000"/>
                        </a:solidFill>
                        <a:effectLst/>
                        <a:latin typeface="+mn-ea"/>
                        <a:ea typeface="+mn-ea"/>
                        <a:cs typeface="Times New Roman" panose="02020603050405020304" pitchFamily="18" charset="0"/>
                      </a:endParaRPr>
                    </a:p>
                    <a:p>
                      <a:pPr algn="just">
                        <a:lnSpc>
                          <a:spcPct val="100000"/>
                        </a:lnSpc>
                        <a:spcAft>
                          <a:spcPts val="0"/>
                        </a:spcAft>
                      </a:pPr>
                      <a:r>
                        <a:rPr lang="ja-JP" sz="1200" b="1" kern="100" dirty="0">
                          <a:solidFill>
                            <a:srgbClr val="000000"/>
                          </a:solidFill>
                          <a:effectLst/>
                          <a:latin typeface="+mn-ea"/>
                          <a:ea typeface="+mn-ea"/>
                          <a:cs typeface="Times New Roman" panose="02020603050405020304" pitchFamily="18" charset="0"/>
                        </a:rPr>
                        <a:t>次世代に伝えます。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88198159"/>
                  </a:ext>
                </a:extLst>
              </a:tr>
            </a:tbl>
          </a:graphicData>
        </a:graphic>
      </p:graphicFrame>
      <p:sp>
        <p:nvSpPr>
          <p:cNvPr id="14" name="Rectangle 1"/>
          <p:cNvSpPr>
            <a:spLocks noChangeArrowheads="1"/>
          </p:cNvSpPr>
          <p:nvPr/>
        </p:nvSpPr>
        <p:spPr bwMode="auto">
          <a:xfrm>
            <a:off x="323117" y="2665039"/>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取組みの目標</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5" name="表 14"/>
          <p:cNvGraphicFramePr>
            <a:graphicFrameLocks noGrp="1"/>
          </p:cNvGraphicFramePr>
          <p:nvPr/>
        </p:nvGraphicFramePr>
        <p:xfrm>
          <a:off x="1604999" y="5268969"/>
          <a:ext cx="7668000" cy="1128575"/>
        </p:xfrm>
        <a:graphic>
          <a:graphicData uri="http://schemas.openxmlformats.org/drawingml/2006/table">
            <a:tbl>
              <a:tblPr firstRow="1" bandRow="1">
                <a:tableStyleId>{5C22544A-7EE6-4342-B048-85BDC9FD1C3A}</a:tableStyleId>
              </a:tblPr>
              <a:tblGrid>
                <a:gridCol w="7668000">
                  <a:extLst>
                    <a:ext uri="{9D8B030D-6E8A-4147-A177-3AD203B41FA5}">
                      <a16:colId xmlns:a16="http://schemas.microsoft.com/office/drawing/2014/main" val="1328953327"/>
                    </a:ext>
                  </a:extLst>
                </a:gridCol>
              </a:tblGrid>
              <a:tr h="1128575">
                <a:tc>
                  <a:txBody>
                    <a:bodyPr/>
                    <a:lstStyle/>
                    <a:p>
                      <a:r>
                        <a:rPr kumimoji="1" lang="ja-JP" altLang="en-US" sz="1200" b="1" dirty="0">
                          <a:solidFill>
                            <a:schemeClr val="tx1"/>
                          </a:solidFill>
                          <a:latin typeface="+mn-ea"/>
                          <a:ea typeface="+mn-ea"/>
                        </a:rPr>
                        <a:t>▽ 食生活やライフスタイルの変化に対応し、府民の多様なニーズに合った食の安全安心につながる情報を</a:t>
                      </a:r>
                      <a:endParaRPr kumimoji="1" lang="en-US" altLang="ja-JP" sz="1200" b="1" dirty="0">
                        <a:solidFill>
                          <a:schemeClr val="tx1"/>
                        </a:solidFill>
                        <a:latin typeface="+mn-ea"/>
                        <a:ea typeface="+mn-ea"/>
                      </a:endParaRPr>
                    </a:p>
                    <a:p>
                      <a:r>
                        <a:rPr kumimoji="1" lang="en-US" altLang="ja-JP" sz="1200" b="1" dirty="0">
                          <a:solidFill>
                            <a:schemeClr val="tx1"/>
                          </a:solidFill>
                          <a:latin typeface="+mn-ea"/>
                          <a:ea typeface="+mn-ea"/>
                        </a:rPr>
                        <a:t>     </a:t>
                      </a:r>
                      <a:r>
                        <a:rPr kumimoji="1" lang="ja-JP" altLang="en-US" sz="1200" b="1" dirty="0">
                          <a:solidFill>
                            <a:schemeClr val="tx1"/>
                          </a:solidFill>
                          <a:latin typeface="+mn-ea"/>
                          <a:ea typeface="+mn-ea"/>
                        </a:rPr>
                        <a:t>迅速に提供するとともに、府民が必要な情報を容易に入手できる仕組みが必要です。</a:t>
                      </a:r>
                    </a:p>
                    <a:p>
                      <a:r>
                        <a:rPr kumimoji="1" lang="ja-JP" altLang="en-US" sz="1200" b="1" dirty="0">
                          <a:solidFill>
                            <a:schemeClr val="tx1"/>
                          </a:solidFill>
                          <a:latin typeface="+mn-ea"/>
                          <a:ea typeface="+mn-ea"/>
                        </a:rPr>
                        <a:t>▽ 食品衛生に関する知識や理解を深める学習会などの開催や、インターネットを活用した様々なツールに</a:t>
                      </a:r>
                      <a:endParaRPr kumimoji="1" lang="en-US" altLang="ja-JP" sz="1200" b="1" dirty="0">
                        <a:solidFill>
                          <a:schemeClr val="tx1"/>
                        </a:solidFill>
                        <a:latin typeface="+mn-ea"/>
                        <a:ea typeface="+mn-ea"/>
                      </a:endParaRPr>
                    </a:p>
                    <a:p>
                      <a:r>
                        <a:rPr kumimoji="1" lang="en-US" altLang="ja-JP" sz="1200" b="1" dirty="0">
                          <a:solidFill>
                            <a:schemeClr val="tx1"/>
                          </a:solidFill>
                          <a:latin typeface="+mn-ea"/>
                          <a:ea typeface="+mn-ea"/>
                        </a:rPr>
                        <a:t>     </a:t>
                      </a:r>
                      <a:r>
                        <a:rPr kumimoji="1" lang="ja-JP" altLang="en-US" sz="1200" b="1" dirty="0">
                          <a:solidFill>
                            <a:schemeClr val="tx1"/>
                          </a:solidFill>
                          <a:latin typeface="+mn-ea"/>
                          <a:ea typeface="+mn-ea"/>
                        </a:rPr>
                        <a:t>よる情報発信等により、府民一人ひとりが、行政が提供する情報にアクセスできる環境を整え、</a:t>
                      </a:r>
                      <a:endParaRPr kumimoji="1" lang="en-US" altLang="ja-JP" sz="1200" b="1" dirty="0">
                        <a:solidFill>
                          <a:schemeClr val="tx1"/>
                        </a:solidFill>
                        <a:latin typeface="+mn-ea"/>
                        <a:ea typeface="+mn-ea"/>
                      </a:endParaRPr>
                    </a:p>
                    <a:p>
                      <a:r>
                        <a:rPr kumimoji="1" lang="ja-JP" altLang="en-US" sz="1200" b="1" dirty="0">
                          <a:solidFill>
                            <a:schemeClr val="tx1"/>
                          </a:solidFill>
                          <a:latin typeface="+mn-ea"/>
                          <a:ea typeface="+mn-ea"/>
                        </a:rPr>
                        <a:t>　 安全安心な食生活につなげることが重要です。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bl>
          </a:graphicData>
        </a:graphic>
      </p:graphicFrame>
      <p:sp>
        <p:nvSpPr>
          <p:cNvPr id="13" name="Rectangle 1"/>
          <p:cNvSpPr>
            <a:spLocks noChangeArrowheads="1"/>
          </p:cNvSpPr>
          <p:nvPr/>
        </p:nvSpPr>
        <p:spPr bwMode="auto">
          <a:xfrm>
            <a:off x="271467" y="4846857"/>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現状と課題</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7" name="角丸四角形 19">
            <a:extLst>
              <a:ext uri="{FF2B5EF4-FFF2-40B4-BE49-F238E27FC236}">
                <a16:creationId xmlns:a16="http://schemas.microsoft.com/office/drawing/2014/main" id="{BD37B7BD-94BC-498D-87FA-90C9DDA89257}"/>
              </a:ext>
            </a:extLst>
          </p:cNvPr>
          <p:cNvSpPr/>
          <p:nvPr/>
        </p:nvSpPr>
        <p:spPr>
          <a:xfrm>
            <a:off x="524999" y="5268968"/>
            <a:ext cx="1080000" cy="1128575"/>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a:t>
            </a:r>
            <a:r>
              <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課題</a:t>
            </a:r>
            <a:endPar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角丸四角形 47">
            <a:extLst>
              <a:ext uri="{FF2B5EF4-FFF2-40B4-BE49-F238E27FC236}">
                <a16:creationId xmlns:a16="http://schemas.microsoft.com/office/drawing/2014/main" id="{C17EF7AC-21B8-4184-9AB3-30759C23FC16}"/>
              </a:ext>
            </a:extLst>
          </p:cNvPr>
          <p:cNvSpPr/>
          <p:nvPr/>
        </p:nvSpPr>
        <p:spPr>
          <a:xfrm>
            <a:off x="7277497" y="2774712"/>
            <a:ext cx="2077927" cy="22888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［凡例］〇：改善、△：維持・悪化</a:t>
            </a:r>
            <a:endParaRPr kumimoji="0"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535A0FD4-F22D-4A7A-B699-5036E0747217}"/>
              </a:ext>
            </a:extLst>
          </p:cNvPr>
          <p:cNvSpPr>
            <a:spLocks noGrp="1"/>
          </p:cNvSpPr>
          <p:nvPr>
            <p:ph type="sldNum" sz="quarter" idx="12"/>
          </p:nvPr>
        </p:nvSpPr>
        <p:spPr>
          <a:xfrm>
            <a:off x="9202863" y="6612756"/>
            <a:ext cx="720000" cy="216000"/>
          </a:xfrm>
        </p:spPr>
        <p:txBody>
          <a:bodyPr/>
          <a:lstStyle/>
          <a:p>
            <a:fld id="{4D1D0668-0C6C-4C7F-AAAF-C0078F4BF5F6}" type="slidenum">
              <a:rPr kumimoji="1" lang="ja-JP" altLang="en-US" smtClean="0"/>
              <a:t>119</a:t>
            </a:fld>
            <a:endParaRPr kumimoji="1" lang="ja-JP" altLang="en-US" dirty="0"/>
          </a:p>
        </p:txBody>
      </p:sp>
    </p:spTree>
    <p:extLst>
      <p:ext uri="{BB962C8B-B14F-4D97-AF65-F5344CB8AC3E}">
        <p14:creationId xmlns:p14="http://schemas.microsoft.com/office/powerpoint/2010/main" val="130206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（概要）</a:t>
            </a:r>
          </a:p>
        </p:txBody>
      </p:sp>
      <p:sp>
        <p:nvSpPr>
          <p:cNvPr id="43" name="正方形/長方形 42"/>
          <p:cNvSpPr/>
          <p:nvPr/>
        </p:nvSpPr>
        <p:spPr>
          <a:xfrm>
            <a:off x="216441" y="633019"/>
            <a:ext cx="9432000" cy="6150947"/>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9" name="角丸四角形 48"/>
          <p:cNvSpPr/>
          <p:nvPr/>
        </p:nvSpPr>
        <p:spPr>
          <a:xfrm>
            <a:off x="419066" y="3790686"/>
            <a:ext cx="9154945" cy="2461489"/>
          </a:xfrm>
          <a:prstGeom prst="roundRect">
            <a:avLst>
              <a:gd name="adj" fmla="val 2418"/>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1200" b="1" dirty="0">
              <a:latin typeface="+mn-ea"/>
            </a:endParaRPr>
          </a:p>
          <a:p>
            <a:endParaRPr lang="en-US" altLang="ja-JP" sz="800" b="1" dirty="0">
              <a:latin typeface="+mn-ea"/>
            </a:endParaRPr>
          </a:p>
          <a:p>
            <a:endParaRPr lang="ja-JP" altLang="en-US" sz="1200" b="1" dirty="0">
              <a:latin typeface="+mn-ea"/>
            </a:endParaRPr>
          </a:p>
        </p:txBody>
      </p:sp>
      <p:sp>
        <p:nvSpPr>
          <p:cNvPr id="50" name="正方形/長方形 49"/>
          <p:cNvSpPr/>
          <p:nvPr/>
        </p:nvSpPr>
        <p:spPr>
          <a:xfrm>
            <a:off x="618000" y="5955504"/>
            <a:ext cx="9288000" cy="234665"/>
          </a:xfrm>
          <a:prstGeom prst="rect">
            <a:avLst/>
          </a:prstGeom>
        </p:spPr>
        <p:txBody>
          <a:bodyPr wrap="square" lIns="36000" tIns="72000" rIns="36000" bIns="36000">
            <a:noAutofit/>
          </a:bodyPr>
          <a:lstStyle/>
          <a:p>
            <a:r>
              <a:rPr lang="ja-JP" altLang="en-US" sz="1100" dirty="0">
                <a:latin typeface="+mn-ea"/>
              </a:rPr>
              <a:t>　</a:t>
            </a:r>
            <a:r>
              <a:rPr lang="en-US" altLang="ja-JP" sz="1100" dirty="0">
                <a:latin typeface="+mn-ea"/>
              </a:rPr>
              <a:t>※ </a:t>
            </a:r>
            <a:r>
              <a:rPr lang="ja-JP" altLang="en-US" sz="1100" dirty="0">
                <a:latin typeface="+mn-ea"/>
              </a:rPr>
              <a:t>多様な主体の連携・協働による“オール大阪体制”を構築し、健康づくりの推進に関する施策を推進。</a:t>
            </a:r>
          </a:p>
        </p:txBody>
      </p:sp>
      <p:graphicFrame>
        <p:nvGraphicFramePr>
          <p:cNvPr id="51" name="表 50"/>
          <p:cNvGraphicFramePr>
            <a:graphicFrameLocks noGrp="1"/>
          </p:cNvGraphicFramePr>
          <p:nvPr/>
        </p:nvGraphicFramePr>
        <p:xfrm>
          <a:off x="673072" y="4188143"/>
          <a:ext cx="8857276" cy="1461480"/>
        </p:xfrm>
        <a:graphic>
          <a:graphicData uri="http://schemas.openxmlformats.org/drawingml/2006/table">
            <a:tbl>
              <a:tblPr firstRow="1" bandRow="1">
                <a:tableStyleId>{5940675A-B579-460E-94D1-54222C63F5DA}</a:tableStyleId>
              </a:tblPr>
              <a:tblGrid>
                <a:gridCol w="4244368">
                  <a:extLst>
                    <a:ext uri="{9D8B030D-6E8A-4147-A177-3AD203B41FA5}">
                      <a16:colId xmlns:a16="http://schemas.microsoft.com/office/drawing/2014/main" val="4073086637"/>
                    </a:ext>
                  </a:extLst>
                </a:gridCol>
                <a:gridCol w="4612908">
                  <a:extLst>
                    <a:ext uri="{9D8B030D-6E8A-4147-A177-3AD203B41FA5}">
                      <a16:colId xmlns:a16="http://schemas.microsoft.com/office/drawing/2014/main" val="111291063"/>
                    </a:ext>
                  </a:extLst>
                </a:gridCol>
              </a:tblGrid>
              <a:tr h="190249">
                <a:tc>
                  <a:txBody>
                    <a:bodyPr/>
                    <a:lstStyle/>
                    <a:p>
                      <a:pPr algn="ctr"/>
                      <a:r>
                        <a:rPr kumimoji="1" lang="ja-JP" altLang="en-US" sz="1100" b="1" dirty="0">
                          <a:solidFill>
                            <a:schemeClr val="tx1"/>
                          </a:solidFill>
                        </a:rPr>
                        <a:t>生活習慣病の発症予防</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17】</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100" b="1" dirty="0">
                          <a:solidFill>
                            <a:schemeClr val="tx1"/>
                          </a:solidFill>
                        </a:rPr>
                        <a:t>生活習慣病の早期発見・重症化予防</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10】</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63311713"/>
                  </a:ext>
                </a:extLst>
              </a:tr>
              <a:tr h="323337">
                <a:tc>
                  <a:txBody>
                    <a:bodyPr/>
                    <a:lstStyle/>
                    <a:p>
                      <a:r>
                        <a:rPr lang="ja-JP" altLang="en-US" sz="1100" dirty="0"/>
                        <a:t>❶</a:t>
                      </a:r>
                      <a:r>
                        <a:rPr kumimoji="1" lang="ja-JP" altLang="en-US" sz="1100" b="0" baseline="0" dirty="0">
                          <a:solidFill>
                            <a:schemeClr val="tx1"/>
                          </a:solidFill>
                        </a:rPr>
                        <a:t>栄養・食生活 　❷身体活動・運動　❸休養・睡眠 </a:t>
                      </a:r>
                      <a:endParaRPr kumimoji="1" lang="en-US" altLang="ja-JP" sz="1100" b="0" baseline="0" dirty="0">
                        <a:solidFill>
                          <a:schemeClr val="tx1"/>
                        </a:solidFill>
                      </a:endParaRPr>
                    </a:p>
                    <a:p>
                      <a:r>
                        <a:rPr kumimoji="1" lang="ja-JP" altLang="en-US" sz="1100" b="0" baseline="0" dirty="0">
                          <a:solidFill>
                            <a:schemeClr val="tx1"/>
                          </a:solidFill>
                        </a:rPr>
                        <a:t>❹飲酒　　　　 　❺喫煙　　　　　　❻歯と口の健康</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ja-JP" altLang="en-US" sz="1100" dirty="0"/>
                        <a:t>❶けんしん（健診・がん検診）</a:t>
                      </a:r>
                      <a:endParaRPr lang="en-US" altLang="ja-JP" sz="1100" dirty="0"/>
                    </a:p>
                    <a:p>
                      <a:r>
                        <a:rPr lang="ja-JP" altLang="en-US" sz="1100" dirty="0"/>
                        <a:t>❷重症化予防 </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r h="190249">
                <a:tc>
                  <a:txBody>
                    <a:bodyPr/>
                    <a:lstStyle/>
                    <a:p>
                      <a:pPr algn="ctr"/>
                      <a:r>
                        <a:rPr kumimoji="1" lang="ja-JP" altLang="en-US" sz="1100" b="1" dirty="0">
                          <a:solidFill>
                            <a:schemeClr val="tx1"/>
                          </a:solidFill>
                        </a:rPr>
                        <a:t>生活機能の維持・向上 </a:t>
                      </a:r>
                      <a:r>
                        <a:rPr kumimoji="1" lang="en-US" altLang="ja-JP" sz="1100" b="1" dirty="0">
                          <a:solidFill>
                            <a:schemeClr val="tx1"/>
                          </a:solidFill>
                        </a:rPr>
                        <a:t>【</a:t>
                      </a:r>
                      <a:r>
                        <a:rPr kumimoji="1" lang="ja-JP" altLang="en-US" sz="1100" b="1" dirty="0">
                          <a:solidFill>
                            <a:schemeClr val="tx1"/>
                          </a:solidFill>
                        </a:rPr>
                        <a:t>数値目標：３</a:t>
                      </a:r>
                      <a:r>
                        <a:rPr kumimoji="1" lang="en-US" altLang="ja-JP" sz="1100" b="1" dirty="0">
                          <a:solidFill>
                            <a:schemeClr val="tx1"/>
                          </a:solidFill>
                        </a:rPr>
                        <a:t>】</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tc>
                  <a:txBody>
                    <a:bodyPr/>
                    <a:lstStyle/>
                    <a:p>
                      <a:pPr algn="ctr"/>
                      <a:r>
                        <a:rPr kumimoji="1" lang="ja-JP" altLang="en-US" sz="1100" b="1" dirty="0">
                          <a:solidFill>
                            <a:schemeClr val="tx1"/>
                          </a:solidFill>
                        </a:rPr>
                        <a:t>府民の健康づくりを支える社会環境整備</a:t>
                      </a:r>
                      <a:r>
                        <a:rPr kumimoji="1" lang="en-US" altLang="ja-JP" sz="1100" b="1" dirty="0">
                          <a:solidFill>
                            <a:schemeClr val="tx1"/>
                          </a:solidFill>
                        </a:rPr>
                        <a:t>【</a:t>
                      </a:r>
                      <a:r>
                        <a:rPr kumimoji="1" lang="ja-JP" altLang="en-US" sz="1100" b="1" dirty="0">
                          <a:solidFill>
                            <a:schemeClr val="tx1"/>
                          </a:solidFill>
                        </a:rPr>
                        <a:t>数値目標：</a:t>
                      </a:r>
                      <a:r>
                        <a:rPr kumimoji="1" lang="en-US" altLang="ja-JP" sz="1100" b="1" dirty="0">
                          <a:solidFill>
                            <a:schemeClr val="tx1"/>
                          </a:solidFill>
                        </a:rPr>
                        <a:t>9】</a:t>
                      </a:r>
                      <a:endParaRPr kumimoji="1" lang="ja-JP" altLang="en-US" sz="1100" b="1"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3E6"/>
                    </a:solidFill>
                  </a:tcPr>
                </a:tc>
                <a:extLst>
                  <a:ext uri="{0D108BD9-81ED-4DB2-BD59-A6C34878D82A}">
                    <a16:rowId xmlns:a16="http://schemas.microsoft.com/office/drawing/2014/main" val="1689422455"/>
                  </a:ext>
                </a:extLst>
              </a:tr>
              <a:tr h="456425">
                <a:tc>
                  <a:txBody>
                    <a:bodyPr/>
                    <a:lstStyle/>
                    <a:p>
                      <a:r>
                        <a:rPr lang="ja-JP" altLang="en-US" sz="1100" dirty="0"/>
                        <a:t>❶ロコモ・フレイル、骨粗鬆症 </a:t>
                      </a:r>
                      <a:endParaRPr lang="en-US" altLang="ja-JP" sz="1100" dirty="0"/>
                    </a:p>
                    <a:p>
                      <a:r>
                        <a:rPr lang="ja-JP" altLang="en-US" sz="1100" dirty="0"/>
                        <a:t>❷メンタルヘルス </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❶ヘルスリテラシー、健康づくりの気運醸成</a:t>
                      </a:r>
                      <a:endParaRPr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❷ＩＣＴ（ＰＨＲ等）を活用した健康づくりの推進 </a:t>
                      </a:r>
                      <a:endParaRPr lang="en-US" altLang="ja-JP"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❸地域・職域等における社会環境整備</a:t>
                      </a:r>
                      <a:endParaRPr kumimoji="1" lang="ja-JP" altLang="en-US" sz="1100" b="0" dirty="0">
                        <a:solidFill>
                          <a:schemeClr val="tx1"/>
                        </a:solidFill>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8947426"/>
                  </a:ext>
                </a:extLst>
              </a:tr>
            </a:tbl>
          </a:graphicData>
        </a:graphic>
      </p:graphicFrame>
      <p:sp>
        <p:nvSpPr>
          <p:cNvPr id="44" name="角丸四角形 43"/>
          <p:cNvSpPr/>
          <p:nvPr/>
        </p:nvSpPr>
        <p:spPr>
          <a:xfrm>
            <a:off x="2022487" y="6329301"/>
            <a:ext cx="6059682" cy="570780"/>
          </a:xfrm>
          <a:prstGeom prst="roundRect">
            <a:avLst>
              <a:gd name="adj" fmla="val 11145"/>
            </a:avLst>
          </a:prstGeom>
          <a:noFill/>
          <a:ln w="19050">
            <a:noFill/>
            <a:prstDash val="sysDash"/>
          </a:ln>
        </p:spPr>
        <p:txBody>
          <a:bodyPr wrap="square" lIns="72000" tIns="72000" rIns="72000" bIns="72000" anchor="ctr">
            <a:noAutofit/>
          </a:bodyPr>
          <a:lstStyle/>
          <a:p>
            <a:r>
              <a:rPr lang="ja-JP" altLang="en-US" sz="1600" b="1" dirty="0">
                <a:latin typeface="+mn-ea"/>
              </a:rPr>
              <a:t>「健康寿命の延伸」、「市町村の健康格差の縮小」ををめざす</a:t>
            </a:r>
          </a:p>
        </p:txBody>
      </p:sp>
      <p:sp>
        <p:nvSpPr>
          <p:cNvPr id="52" name="二等辺三角形 22"/>
          <p:cNvSpPr>
            <a:spLocks noChangeArrowheads="1"/>
          </p:cNvSpPr>
          <p:nvPr/>
        </p:nvSpPr>
        <p:spPr bwMode="auto">
          <a:xfrm flipV="1">
            <a:off x="4332328" y="6243791"/>
            <a:ext cx="1440000" cy="142695"/>
          </a:xfrm>
          <a:prstGeom prst="triangle">
            <a:avLst>
              <a:gd name="adj" fmla="val 50000"/>
            </a:avLst>
          </a:prstGeom>
          <a:solidFill>
            <a:srgbClr val="82A5D0"/>
          </a:solidFill>
          <a:ln w="12700">
            <a:noFill/>
            <a:miter lim="800000"/>
            <a:headEnd/>
            <a:tailEnd/>
          </a:ln>
          <a:effectLst>
            <a:outerShdw dist="25400" dir="3780000" algn="ctr" rotWithShape="0">
              <a:srgbClr val="2F528F"/>
            </a:outerShdw>
          </a:effectLst>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pPr>
            <a:endParaRPr kumimoji="1" lang="ja-JP" altLang="en-US">
              <a:solidFill>
                <a:prstClr val="black"/>
              </a:solidFill>
              <a:ea typeface="ＭＳ Ｐゴシック" pitchFamily="50" charset="-128"/>
            </a:endParaRPr>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FE006A2E-A7D0-4067-89B1-0999E1098253}"/>
              </a:ext>
            </a:extLst>
          </p:cNvPr>
          <p:cNvSpPr/>
          <p:nvPr/>
        </p:nvSpPr>
        <p:spPr>
          <a:xfrm>
            <a:off x="394012" y="705649"/>
            <a:ext cx="9180000" cy="1695257"/>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7" name="四角形: 角を丸くする 16">
            <a:extLst>
              <a:ext uri="{FF2B5EF4-FFF2-40B4-BE49-F238E27FC236}">
                <a16:creationId xmlns:a16="http://schemas.microsoft.com/office/drawing/2014/main" id="{B1CB8C33-AC48-4533-9E29-4C14A43D8B3C}"/>
              </a:ext>
            </a:extLst>
          </p:cNvPr>
          <p:cNvSpPr/>
          <p:nvPr/>
        </p:nvSpPr>
        <p:spPr>
          <a:xfrm>
            <a:off x="457200" y="751268"/>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基本的事項</a:t>
            </a:r>
          </a:p>
        </p:txBody>
      </p:sp>
      <p:sp>
        <p:nvSpPr>
          <p:cNvPr id="18" name="角丸四角形 47">
            <a:extLst>
              <a:ext uri="{FF2B5EF4-FFF2-40B4-BE49-F238E27FC236}">
                <a16:creationId xmlns:a16="http://schemas.microsoft.com/office/drawing/2014/main" id="{7CE4D8F6-B72E-4B9E-81A0-8D583BB83259}"/>
              </a:ext>
            </a:extLst>
          </p:cNvPr>
          <p:cNvSpPr/>
          <p:nvPr/>
        </p:nvSpPr>
        <p:spPr>
          <a:xfrm>
            <a:off x="501587" y="951134"/>
            <a:ext cx="9180000" cy="138831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計画策定の趣旨・背景</a:t>
            </a:r>
            <a:endParaRPr lang="en-US" altLang="ja-JP" sz="1200" b="1" dirty="0">
              <a:latin typeface="+mn-ea"/>
            </a:endParaRPr>
          </a:p>
          <a:p>
            <a:r>
              <a:rPr lang="ja-JP" altLang="en-US" sz="1200" b="1" dirty="0">
                <a:latin typeface="+mn-ea"/>
              </a:rPr>
              <a:t>　</a:t>
            </a:r>
            <a:r>
              <a:rPr lang="ja-JP" altLang="en-US" sz="1200" dirty="0">
                <a:latin typeface="+mn-ea"/>
              </a:rPr>
              <a:t>社会情勢の変化等を踏まえつつ、府民の健康寿命の延伸の実現に向けて、府民の健康状況と課題を把握し、その解決を図るため　　</a:t>
            </a:r>
            <a:endParaRPr lang="en-US" altLang="ja-JP" sz="1200" dirty="0">
              <a:latin typeface="+mn-ea"/>
            </a:endParaRPr>
          </a:p>
          <a:p>
            <a:r>
              <a:rPr lang="ja-JP" altLang="en-US" sz="1200" dirty="0">
                <a:latin typeface="+mn-ea"/>
              </a:rPr>
              <a:t>　の取組みを、社会全体で総合的かつ計画的に推進する。</a:t>
            </a:r>
          </a:p>
          <a:p>
            <a:r>
              <a:rPr lang="en-US" altLang="ja-JP" sz="1200" b="1" dirty="0">
                <a:latin typeface="+mn-ea"/>
              </a:rPr>
              <a:t>●</a:t>
            </a:r>
            <a:r>
              <a:rPr lang="ja-JP" altLang="en-US" sz="1200" b="1" dirty="0">
                <a:latin typeface="+mn-ea"/>
              </a:rPr>
              <a:t>計画の位置付け</a:t>
            </a:r>
            <a:endParaRPr lang="en-US" altLang="ja-JP" sz="1200" b="1" dirty="0">
              <a:latin typeface="+mn-ea"/>
            </a:endParaRPr>
          </a:p>
          <a:p>
            <a:r>
              <a:rPr lang="ja-JP" altLang="en-US" sz="1200" b="1" dirty="0">
                <a:latin typeface="+mn-ea"/>
              </a:rPr>
              <a:t>　</a:t>
            </a:r>
            <a:r>
              <a:rPr lang="ja-JP" altLang="en-US" sz="1200" dirty="0">
                <a:latin typeface="+mn-ea"/>
              </a:rPr>
              <a:t>健康増進法第８条第１項の規定に基づく都道府県計画、大阪府健康づくり推進条例第４条第１項に基づく府の責務</a:t>
            </a:r>
            <a:endParaRPr lang="en-US" altLang="ja-JP" sz="1200" dirty="0">
              <a:latin typeface="+mn-ea"/>
            </a:endParaRPr>
          </a:p>
          <a:p>
            <a:r>
              <a:rPr lang="en-US" altLang="ja-JP" sz="1200" b="1" dirty="0">
                <a:latin typeface="+mn-ea"/>
              </a:rPr>
              <a:t>●</a:t>
            </a:r>
            <a:r>
              <a:rPr lang="ja-JP" altLang="en-US" sz="1200" b="1" dirty="0">
                <a:latin typeface="+mn-ea"/>
              </a:rPr>
              <a:t>計画の期間</a:t>
            </a:r>
            <a:endParaRPr lang="en-US" altLang="ja-JP" sz="1200" b="1" dirty="0">
              <a:latin typeface="+mn-ea"/>
            </a:endParaRPr>
          </a:p>
          <a:p>
            <a:r>
              <a:rPr lang="ja-JP" altLang="en-US" sz="1200" b="1" dirty="0">
                <a:latin typeface="+mn-ea"/>
              </a:rPr>
              <a:t>　</a:t>
            </a:r>
            <a:r>
              <a:rPr lang="ja-JP" altLang="en-US" sz="1200" dirty="0">
                <a:latin typeface="+mn-ea"/>
              </a:rPr>
              <a:t>令和６（</a:t>
            </a:r>
            <a:r>
              <a:rPr lang="en-US" altLang="ja-JP" sz="1200" dirty="0">
                <a:latin typeface="+mn-ea"/>
              </a:rPr>
              <a:t>2024</a:t>
            </a:r>
            <a:r>
              <a:rPr lang="ja-JP" altLang="en-US" sz="1200" dirty="0">
                <a:latin typeface="+mn-ea"/>
              </a:rPr>
              <a:t>）年度～令和</a:t>
            </a:r>
            <a:r>
              <a:rPr lang="en-US" altLang="ja-JP" sz="1200" dirty="0">
                <a:latin typeface="+mn-ea"/>
              </a:rPr>
              <a:t>17</a:t>
            </a:r>
            <a:r>
              <a:rPr lang="ja-JP" altLang="en-US" sz="1200" dirty="0">
                <a:latin typeface="+mn-ea"/>
              </a:rPr>
              <a:t>（</a:t>
            </a:r>
            <a:r>
              <a:rPr lang="en-US" altLang="ja-JP" sz="1200" dirty="0">
                <a:latin typeface="+mn-ea"/>
              </a:rPr>
              <a:t>2035</a:t>
            </a:r>
            <a:r>
              <a:rPr lang="ja-JP" altLang="en-US" sz="1200" dirty="0">
                <a:latin typeface="+mn-ea"/>
              </a:rPr>
              <a:t>）年度（</a:t>
            </a:r>
            <a:r>
              <a:rPr lang="en-US" altLang="ja-JP" sz="1200" dirty="0">
                <a:latin typeface="+mn-ea"/>
              </a:rPr>
              <a:t>12</a:t>
            </a:r>
            <a:r>
              <a:rPr lang="ja-JP" altLang="en-US" sz="1200" dirty="0">
                <a:latin typeface="+mn-ea"/>
              </a:rPr>
              <a:t>年間）</a:t>
            </a:r>
          </a:p>
        </p:txBody>
      </p:sp>
      <p:sp>
        <p:nvSpPr>
          <p:cNvPr id="19" name="角丸四角形 47">
            <a:extLst>
              <a:ext uri="{FF2B5EF4-FFF2-40B4-BE49-F238E27FC236}">
                <a16:creationId xmlns:a16="http://schemas.microsoft.com/office/drawing/2014/main" id="{0BD9EAFE-98C1-4E60-A03F-87B978BA67A5}"/>
              </a:ext>
            </a:extLst>
          </p:cNvPr>
          <p:cNvSpPr/>
          <p:nvPr/>
        </p:nvSpPr>
        <p:spPr>
          <a:xfrm>
            <a:off x="406938" y="2456620"/>
            <a:ext cx="4562280" cy="1284800"/>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0" name="四角形: 角を丸くする 19">
            <a:extLst>
              <a:ext uri="{FF2B5EF4-FFF2-40B4-BE49-F238E27FC236}">
                <a16:creationId xmlns:a16="http://schemas.microsoft.com/office/drawing/2014/main" id="{472F6933-A273-4A4F-8739-57C50AA7D21C}"/>
              </a:ext>
            </a:extLst>
          </p:cNvPr>
          <p:cNvSpPr/>
          <p:nvPr/>
        </p:nvSpPr>
        <p:spPr>
          <a:xfrm>
            <a:off x="470126"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基本理念</a:t>
            </a:r>
          </a:p>
        </p:txBody>
      </p:sp>
      <p:sp>
        <p:nvSpPr>
          <p:cNvPr id="21" name="角丸四角形 47">
            <a:extLst>
              <a:ext uri="{FF2B5EF4-FFF2-40B4-BE49-F238E27FC236}">
                <a16:creationId xmlns:a16="http://schemas.microsoft.com/office/drawing/2014/main" id="{823822E5-50EF-422E-AD3C-483A524166C7}"/>
              </a:ext>
            </a:extLst>
          </p:cNvPr>
          <p:cNvSpPr/>
          <p:nvPr/>
        </p:nvSpPr>
        <p:spPr>
          <a:xfrm>
            <a:off x="662019" y="2964437"/>
            <a:ext cx="4424142" cy="561148"/>
          </a:xfrm>
          <a:prstGeom prst="roundRect">
            <a:avLst>
              <a:gd name="adj" fmla="val 8499"/>
            </a:avLst>
          </a:prstGeom>
          <a:noFill/>
          <a:ln w="19050">
            <a:noFill/>
          </a:ln>
        </p:spPr>
        <p:txBody>
          <a:bodyPr wrap="square" lIns="72000" tIns="72000" rIns="72000" bIns="72000" anchor="t" anchorCtr="0">
            <a:noAutofit/>
          </a:bodyPr>
          <a:lstStyle/>
          <a:p>
            <a:r>
              <a:rPr lang="ja-JP" altLang="en-US" sz="1200" b="1" dirty="0">
                <a:latin typeface="+mn-ea"/>
              </a:rPr>
              <a:t>全ての府民が健やかで心豊かに生活できる活力ある社会</a:t>
            </a:r>
          </a:p>
          <a:p>
            <a:r>
              <a:rPr lang="ja-JP" altLang="en-US" sz="1200" b="1" dirty="0">
                <a:latin typeface="+mn-ea"/>
              </a:rPr>
              <a:t>　　 ～いのち輝く健康未来都市・大阪の実現～</a:t>
            </a:r>
          </a:p>
        </p:txBody>
      </p:sp>
      <p:sp>
        <p:nvSpPr>
          <p:cNvPr id="22" name="角丸四角形 47">
            <a:extLst>
              <a:ext uri="{FF2B5EF4-FFF2-40B4-BE49-F238E27FC236}">
                <a16:creationId xmlns:a16="http://schemas.microsoft.com/office/drawing/2014/main" id="{D33216D2-9AAA-4C88-9089-99831B6CFB36}"/>
              </a:ext>
            </a:extLst>
          </p:cNvPr>
          <p:cNvSpPr/>
          <p:nvPr/>
        </p:nvSpPr>
        <p:spPr>
          <a:xfrm>
            <a:off x="5011732" y="2456620"/>
            <a:ext cx="4562280" cy="1284800"/>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23" name="四角形: 角を丸くする 22">
            <a:extLst>
              <a:ext uri="{FF2B5EF4-FFF2-40B4-BE49-F238E27FC236}">
                <a16:creationId xmlns:a16="http://schemas.microsoft.com/office/drawing/2014/main" id="{5341AF46-BAD4-4A35-88F7-A95D3BB80173}"/>
              </a:ext>
            </a:extLst>
          </p:cNvPr>
          <p:cNvSpPr/>
          <p:nvPr/>
        </p:nvSpPr>
        <p:spPr>
          <a:xfrm>
            <a:off x="5074920" y="2502239"/>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基本目標</a:t>
            </a:r>
          </a:p>
        </p:txBody>
      </p:sp>
      <p:sp>
        <p:nvSpPr>
          <p:cNvPr id="24" name="角丸四角形 47">
            <a:extLst>
              <a:ext uri="{FF2B5EF4-FFF2-40B4-BE49-F238E27FC236}">
                <a16:creationId xmlns:a16="http://schemas.microsoft.com/office/drawing/2014/main" id="{91AE79C6-82D9-4219-9211-110247E2DC78}"/>
              </a:ext>
            </a:extLst>
          </p:cNvPr>
          <p:cNvSpPr/>
          <p:nvPr/>
        </p:nvSpPr>
        <p:spPr>
          <a:xfrm>
            <a:off x="5119307" y="2732585"/>
            <a:ext cx="4424142" cy="1001081"/>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mn-ea"/>
              </a:rPr>
              <a:t>●</a:t>
            </a:r>
            <a:r>
              <a:rPr lang="ja-JP" altLang="en-US" sz="1200" b="1" dirty="0">
                <a:latin typeface="+mn-ea"/>
              </a:rPr>
              <a:t>健康寿命の延伸：</a:t>
            </a:r>
            <a:r>
              <a:rPr lang="ja-JP" altLang="en-US" sz="1200" dirty="0">
                <a:latin typeface="+mn-ea"/>
              </a:rPr>
              <a:t>３歳以上延伸</a:t>
            </a:r>
          </a:p>
          <a:p>
            <a:r>
              <a:rPr lang="en-US" altLang="ja-JP" sz="1200" b="1" dirty="0">
                <a:latin typeface="+mn-ea"/>
              </a:rPr>
              <a:t>●</a:t>
            </a:r>
            <a:r>
              <a:rPr lang="ja-JP" altLang="en-US" sz="1200" b="1" dirty="0">
                <a:latin typeface="+mn-ea"/>
              </a:rPr>
              <a:t>健康格差の縮小：</a:t>
            </a:r>
            <a:r>
              <a:rPr lang="ja-JP" altLang="en-US" sz="1200" dirty="0">
                <a:latin typeface="+mn-ea"/>
              </a:rPr>
              <a:t>日常生活動作が自立している期間の平均　</a:t>
            </a:r>
            <a:endParaRPr lang="en-US" altLang="ja-JP" sz="1200" dirty="0">
              <a:latin typeface="+mn-ea"/>
            </a:endParaRPr>
          </a:p>
          <a:p>
            <a:r>
              <a:rPr lang="ja-JP" altLang="en-US" sz="1200" dirty="0">
                <a:latin typeface="+mn-ea"/>
              </a:rPr>
              <a:t>　　　　　　　　　において上位４分の１の市町村の平均の</a:t>
            </a:r>
            <a:endParaRPr lang="en-US" altLang="ja-JP" sz="1200" dirty="0">
              <a:latin typeface="+mn-ea"/>
            </a:endParaRPr>
          </a:p>
          <a:p>
            <a:r>
              <a:rPr lang="ja-JP" altLang="en-US" sz="1200" dirty="0">
                <a:latin typeface="+mn-ea"/>
              </a:rPr>
              <a:t>　　　　　　　　　増加分を上回る下位４分の１の市町村の</a:t>
            </a:r>
            <a:endParaRPr lang="en-US" altLang="ja-JP" sz="1200" dirty="0">
              <a:latin typeface="+mn-ea"/>
            </a:endParaRPr>
          </a:p>
          <a:p>
            <a:r>
              <a:rPr lang="ja-JP" altLang="en-US" sz="1200" dirty="0">
                <a:latin typeface="+mn-ea"/>
              </a:rPr>
              <a:t>　　　　　　　　　平均の増加</a:t>
            </a:r>
          </a:p>
        </p:txBody>
      </p:sp>
      <p:sp>
        <p:nvSpPr>
          <p:cNvPr id="25" name="四角形: 角を丸くする 24">
            <a:extLst>
              <a:ext uri="{FF2B5EF4-FFF2-40B4-BE49-F238E27FC236}">
                <a16:creationId xmlns:a16="http://schemas.microsoft.com/office/drawing/2014/main" id="{33D848C0-2191-490C-A57A-775D67D9AD08}"/>
              </a:ext>
            </a:extLst>
          </p:cNvPr>
          <p:cNvSpPr/>
          <p:nvPr/>
        </p:nvSpPr>
        <p:spPr>
          <a:xfrm>
            <a:off x="501587" y="3844834"/>
            <a:ext cx="1452708"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基本方針</a:t>
            </a:r>
          </a:p>
        </p:txBody>
      </p:sp>
      <p:sp>
        <p:nvSpPr>
          <p:cNvPr id="3" name="正方形/長方形 2">
            <a:extLst>
              <a:ext uri="{FF2B5EF4-FFF2-40B4-BE49-F238E27FC236}">
                <a16:creationId xmlns:a16="http://schemas.microsoft.com/office/drawing/2014/main" id="{B25007E2-7752-4355-90E5-EF9D78F7F275}"/>
              </a:ext>
            </a:extLst>
          </p:cNvPr>
          <p:cNvSpPr/>
          <p:nvPr/>
        </p:nvSpPr>
        <p:spPr>
          <a:xfrm>
            <a:off x="2036816" y="3859101"/>
            <a:ext cx="4066804" cy="2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accent1"/>
                </a:solidFill>
              </a:rPr>
              <a:t>●府民誰一人取り残さない健康づくりの推進</a:t>
            </a:r>
          </a:p>
        </p:txBody>
      </p:sp>
      <p:sp>
        <p:nvSpPr>
          <p:cNvPr id="26" name="正方形/長方形 25">
            <a:extLst>
              <a:ext uri="{FF2B5EF4-FFF2-40B4-BE49-F238E27FC236}">
                <a16:creationId xmlns:a16="http://schemas.microsoft.com/office/drawing/2014/main" id="{9935630D-96F2-4CE8-B952-4939366E3FBA}"/>
              </a:ext>
            </a:extLst>
          </p:cNvPr>
          <p:cNvSpPr/>
          <p:nvPr/>
        </p:nvSpPr>
        <p:spPr>
          <a:xfrm>
            <a:off x="5801274" y="3855153"/>
            <a:ext cx="3705032" cy="2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sng" dirty="0">
                <a:solidFill>
                  <a:schemeClr val="accent1"/>
                </a:solidFill>
              </a:rPr>
              <a:t>●より実効性を持つ取組みの推進</a:t>
            </a:r>
          </a:p>
        </p:txBody>
      </p:sp>
      <p:sp>
        <p:nvSpPr>
          <p:cNvPr id="5" name="矢印: 五方向 4">
            <a:extLst>
              <a:ext uri="{FF2B5EF4-FFF2-40B4-BE49-F238E27FC236}">
                <a16:creationId xmlns:a16="http://schemas.microsoft.com/office/drawing/2014/main" id="{01B9CDBE-4FBB-4AE4-BE35-1EAA50A1D21F}"/>
              </a:ext>
            </a:extLst>
          </p:cNvPr>
          <p:cNvSpPr/>
          <p:nvPr/>
        </p:nvSpPr>
        <p:spPr>
          <a:xfrm>
            <a:off x="663352" y="5700363"/>
            <a:ext cx="8918279" cy="272160"/>
          </a:xfrm>
          <a:prstGeom prst="homePlate">
            <a:avLst/>
          </a:prstGeom>
          <a:solidFill>
            <a:srgbClr val="9DC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ライフコースアプローチ　（</a:t>
            </a:r>
            <a:r>
              <a:rPr kumimoji="1" lang="ja-JP" altLang="en-US" sz="1100" dirty="0">
                <a:solidFill>
                  <a:schemeClr val="tx1"/>
                </a:solidFill>
              </a:rPr>
              <a:t>胎児期から高齢期に至るまでの人の生涯を経時的に捉えた健康づくり）</a:t>
            </a:r>
          </a:p>
        </p:txBody>
      </p:sp>
      <p:sp>
        <p:nvSpPr>
          <p:cNvPr id="27" name="スライド番号プレースホルダー 1">
            <a:extLst>
              <a:ext uri="{FF2B5EF4-FFF2-40B4-BE49-F238E27FC236}">
                <a16:creationId xmlns:a16="http://schemas.microsoft.com/office/drawing/2014/main" id="{07A4E9D4-E3FC-4389-BF13-2FB99F8F6146}"/>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12</a:t>
            </a:fld>
            <a:endParaRPr kumimoji="1" lang="ja-JP" altLang="en-US"/>
          </a:p>
        </p:txBody>
      </p:sp>
    </p:spTree>
    <p:extLst>
      <p:ext uri="{BB962C8B-B14F-4D97-AF65-F5344CB8AC3E}">
        <p14:creationId xmlns:p14="http://schemas.microsoft.com/office/powerpoint/2010/main" val="9955009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7" name="表 6"/>
          <p:cNvGraphicFramePr>
            <a:graphicFrameLocks noGrp="1"/>
          </p:cNvGraphicFramePr>
          <p:nvPr/>
        </p:nvGraphicFramePr>
        <p:xfrm>
          <a:off x="648000" y="288000"/>
          <a:ext cx="8646609" cy="6120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6120000">
                <a:tc>
                  <a:txBody>
                    <a:bodyPr/>
                    <a:lstStyle/>
                    <a:p>
                      <a:pPr algn="ctr">
                        <a:lnSpc>
                          <a:spcPts val="1600"/>
                        </a:lnSpc>
                      </a:pPr>
                      <a:r>
                        <a:rPr kumimoji="1" lang="ja-JP" altLang="en-US" sz="1600" baseline="0" dirty="0">
                          <a:latin typeface="+mn-ea"/>
                          <a:ea typeface="+mn-ea"/>
                        </a:rPr>
                        <a:t>本年度の     </a:t>
                      </a:r>
                      <a:endParaRPr kumimoji="1" lang="en-US" altLang="ja-JP" sz="1600" baseline="0" dirty="0">
                        <a:latin typeface="+mn-ea"/>
                        <a:ea typeface="+mn-ea"/>
                      </a:endParaRPr>
                    </a:p>
                    <a:p>
                      <a:pPr algn="ctr">
                        <a:lnSpc>
                          <a:spcPts val="1600"/>
                        </a:lnSpc>
                      </a:pPr>
                      <a:r>
                        <a:rPr kumimoji="1" lang="ja-JP" altLang="en-US" sz="1600" baseline="0" dirty="0">
                          <a:latin typeface="+mn-ea"/>
                          <a:ea typeface="+mn-ea"/>
                        </a:rPr>
                        <a:t>取組</a:t>
                      </a: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dirty="0">
                          <a:solidFill>
                            <a:schemeClr val="tx1"/>
                          </a:solidFill>
                          <a:latin typeface="+mn-ea"/>
                          <a:ea typeface="+mn-ea"/>
                        </a:rPr>
                        <a:t>① </a:t>
                      </a:r>
                      <a:r>
                        <a:rPr kumimoji="1" lang="ja-JP" altLang="en-US" sz="1200" b="1" u="sng" dirty="0">
                          <a:solidFill>
                            <a:schemeClr val="tx1"/>
                          </a:solidFill>
                          <a:latin typeface="+mn-ea"/>
                          <a:ea typeface="+mn-ea"/>
                        </a:rPr>
                        <a:t>食の安全安心の情報提供の推進　</a:t>
                      </a:r>
                      <a:r>
                        <a:rPr kumimoji="1" lang="en-US" altLang="ja-JP" sz="1200" b="0" u="sng" dirty="0">
                          <a:solidFill>
                            <a:schemeClr val="tx1"/>
                          </a:solidFill>
                          <a:latin typeface="+mn-ea"/>
                          <a:ea typeface="+mn-ea"/>
                        </a:rPr>
                        <a:t>P43</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正確でわかりやすい食の安全安心に関する情報の提供</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⾷の安全安⼼お役⽴ちポータルサイトを府ホームページ上に公開し、</a:t>
                      </a:r>
                    </a:p>
                    <a:p>
                      <a:pPr marL="174625" indent="-174625">
                        <a:lnSpc>
                          <a:spcPct val="100000"/>
                        </a:lnSpc>
                      </a:pPr>
                      <a:r>
                        <a:rPr kumimoji="1" lang="ja-JP" altLang="en-US" sz="1100" b="1" dirty="0">
                          <a:solidFill>
                            <a:schemeClr val="tx1"/>
                          </a:solidFill>
                          <a:latin typeface="+mn-ea"/>
                          <a:ea typeface="+mn-ea"/>
                        </a:rPr>
                        <a:t>　 ⾷の安全安⼼に関する情報を網羅的に掲載（</a:t>
                      </a:r>
                      <a:r>
                        <a:rPr kumimoji="1" lang="en-US" altLang="ja-JP" sz="1100" b="1" dirty="0">
                          <a:solidFill>
                            <a:schemeClr val="tx1"/>
                          </a:solidFill>
                          <a:latin typeface="+mn-ea"/>
                          <a:ea typeface="+mn-ea"/>
                        </a:rPr>
                        <a:t>R6.7⽉</a:t>
                      </a:r>
                      <a:r>
                        <a:rPr kumimoji="1" lang="ja-JP" altLang="en-US" sz="1100" b="1" dirty="0">
                          <a:solidFill>
                            <a:schemeClr val="tx1"/>
                          </a:solidFill>
                          <a:latin typeface="+mn-ea"/>
                          <a:ea typeface="+mn-ea"/>
                        </a:rPr>
                        <a:t>から）</a:t>
                      </a:r>
                      <a:endParaRPr kumimoji="1" lang="en-US" altLang="ja-JP" sz="1100" b="1"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メールマガジン、</a:t>
                      </a:r>
                      <a:r>
                        <a:rPr kumimoji="1" lang="en-US" altLang="ja-JP" sz="1100" b="0" dirty="0">
                          <a:solidFill>
                            <a:schemeClr val="tx1"/>
                          </a:solidFill>
                          <a:latin typeface="+mn-ea"/>
                          <a:ea typeface="+mn-ea"/>
                        </a:rPr>
                        <a:t>SNS</a:t>
                      </a:r>
                      <a:r>
                        <a:rPr kumimoji="1" lang="ja-JP" altLang="en-US" sz="1100" b="0" dirty="0">
                          <a:solidFill>
                            <a:schemeClr val="tx1"/>
                          </a:solidFill>
                          <a:latin typeface="+mn-ea"/>
                          <a:ea typeface="+mn-ea"/>
                        </a:rPr>
                        <a:t>での食の安全安心に関する情報の配信</a:t>
                      </a:r>
                    </a:p>
                    <a:p>
                      <a:pPr marL="174625" indent="-174625">
                        <a:lnSpc>
                          <a:spcPct val="100000"/>
                        </a:lnSpc>
                      </a:pPr>
                      <a:r>
                        <a:rPr kumimoji="1" lang="ja-JP" altLang="en-US" sz="1100" b="0" dirty="0">
                          <a:solidFill>
                            <a:schemeClr val="tx1"/>
                          </a:solidFill>
                          <a:latin typeface="+mn-ea"/>
                          <a:ea typeface="+mn-ea"/>
                        </a:rPr>
                        <a:t>　・食の安全安心メールマガジン配信記事（</a:t>
                      </a:r>
                      <a:r>
                        <a:rPr kumimoji="1" lang="en-US" altLang="ja-JP" sz="1100" b="0" dirty="0">
                          <a:solidFill>
                            <a:schemeClr val="tx1"/>
                          </a:solidFill>
                          <a:latin typeface="+mn-ea"/>
                          <a:ea typeface="+mn-ea"/>
                        </a:rPr>
                        <a:t>R6.4-12</a:t>
                      </a:r>
                      <a:r>
                        <a:rPr kumimoji="1" lang="ja-JP" altLang="en-US" sz="1100" b="0" dirty="0">
                          <a:solidFill>
                            <a:schemeClr val="tx1"/>
                          </a:solidFill>
                          <a:latin typeface="+mn-ea"/>
                          <a:ea typeface="+mn-ea"/>
                        </a:rPr>
                        <a:t>月）</a:t>
                      </a:r>
                      <a:r>
                        <a:rPr kumimoji="1" lang="en-US" altLang="ja-JP" sz="1100" b="0" dirty="0">
                          <a:solidFill>
                            <a:schemeClr val="tx1"/>
                          </a:solidFill>
                          <a:latin typeface="+mn-ea"/>
                          <a:ea typeface="+mn-ea"/>
                        </a:rPr>
                        <a:t>【244</a:t>
                      </a:r>
                      <a:r>
                        <a:rPr kumimoji="1" lang="ja-JP" altLang="en-US" sz="1100" b="0" dirty="0">
                          <a:solidFill>
                            <a:schemeClr val="tx1"/>
                          </a:solidFill>
                          <a:latin typeface="+mn-ea"/>
                          <a:ea typeface="+mn-ea"/>
                        </a:rPr>
                        <a:t>件</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・大阪府公式</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での配信記事（</a:t>
                      </a:r>
                      <a:r>
                        <a:rPr kumimoji="1" lang="en-US" altLang="ja-JP" sz="1100" b="0" dirty="0">
                          <a:solidFill>
                            <a:schemeClr val="tx1"/>
                          </a:solidFill>
                          <a:latin typeface="+mn-ea"/>
                          <a:ea typeface="+mn-ea"/>
                        </a:rPr>
                        <a:t>R6.4-12</a:t>
                      </a:r>
                      <a:r>
                        <a:rPr kumimoji="1" lang="ja-JP" altLang="en-US" sz="1100" b="0" dirty="0">
                          <a:solidFill>
                            <a:schemeClr val="tx1"/>
                          </a:solidFill>
                          <a:latin typeface="+mn-ea"/>
                          <a:ea typeface="+mn-ea"/>
                        </a:rPr>
                        <a:t>月）</a:t>
                      </a:r>
                      <a:r>
                        <a:rPr kumimoji="1" lang="en-US" altLang="ja-JP" sz="1100" b="0" dirty="0">
                          <a:solidFill>
                            <a:schemeClr val="tx1"/>
                          </a:solidFill>
                          <a:latin typeface="+mn-ea"/>
                          <a:ea typeface="+mn-ea"/>
                        </a:rPr>
                        <a:t>【19</a:t>
                      </a:r>
                      <a:r>
                        <a:rPr kumimoji="1" lang="ja-JP" altLang="en-US" sz="1100" b="0" dirty="0">
                          <a:solidFill>
                            <a:schemeClr val="tx1"/>
                          </a:solidFill>
                          <a:latin typeface="+mn-ea"/>
                          <a:ea typeface="+mn-ea"/>
                        </a:rPr>
                        <a:t>件</a:t>
                      </a:r>
                      <a:r>
                        <a:rPr kumimoji="1" lang="en-US" altLang="ja-JP" sz="1100" b="0" dirty="0">
                          <a:solidFill>
                            <a:schemeClr val="tx1"/>
                          </a:solidFill>
                          <a:latin typeface="+mn-ea"/>
                          <a:ea typeface="+mn-ea"/>
                        </a:rPr>
                        <a:t>】</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食に関する社会の動向を踏まえた食品衛生に関する情報の提供</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メールマガジンや府公式</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により、行楽シーズンのバーベキュー等での</a:t>
                      </a:r>
                      <a:endParaRPr kumimoji="1" lang="en-US" altLang="ja-JP" sz="1100" b="0" dirty="0">
                        <a:solidFill>
                          <a:schemeClr val="tx1"/>
                        </a:solidFill>
                        <a:latin typeface="+mn-ea"/>
                        <a:ea typeface="+mn-ea"/>
                      </a:endParaRPr>
                    </a:p>
                    <a:p>
                      <a:pPr marL="174625" indent="-174625">
                        <a:lnSpc>
                          <a:spcPct val="100000"/>
                        </a:lnSpc>
                      </a:pPr>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食中毒予防や冬期のノロウイルス食中毒予防啓発情報を配信</a:t>
                      </a:r>
                      <a:endParaRPr kumimoji="1" lang="en-US" altLang="ja-JP" sz="1100" b="0" dirty="0">
                        <a:solidFill>
                          <a:schemeClr val="tx1"/>
                        </a:solidFill>
                        <a:latin typeface="+mn-ea"/>
                        <a:ea typeface="+mn-ea"/>
                      </a:endParaRPr>
                    </a:p>
                    <a:p>
                      <a:pPr marL="174625" indent="-174625">
                        <a:lnSpc>
                          <a:spcPct val="150000"/>
                        </a:lnSpc>
                      </a:pPr>
                      <a:r>
                        <a:rPr kumimoji="1" lang="ja-JP" altLang="en-US" sz="1200" b="1" dirty="0">
                          <a:solidFill>
                            <a:schemeClr val="tx1"/>
                          </a:solidFill>
                          <a:latin typeface="+mn-ea"/>
                          <a:ea typeface="+mn-ea"/>
                        </a:rPr>
                        <a:t>② </a:t>
                      </a:r>
                      <a:r>
                        <a:rPr kumimoji="1" lang="ja-JP" altLang="en-US" sz="1200" b="1" u="sng" dirty="0">
                          <a:solidFill>
                            <a:schemeClr val="tx1"/>
                          </a:solidFill>
                          <a:latin typeface="+mn-ea"/>
                          <a:ea typeface="+mn-ea"/>
                        </a:rPr>
                        <a:t>食品表示の理解促進</a:t>
                      </a:r>
                      <a:r>
                        <a:rPr kumimoji="1" lang="ja-JP" altLang="en-US" sz="1200" b="0" u="sng" dirty="0">
                          <a:solidFill>
                            <a:schemeClr val="tx1"/>
                          </a:solidFill>
                          <a:latin typeface="+mn-ea"/>
                          <a:ea typeface="+mn-ea"/>
                        </a:rPr>
                        <a:t>　</a:t>
                      </a:r>
                      <a:r>
                        <a:rPr kumimoji="1" lang="en-US" altLang="ja-JP" sz="1200" b="0" u="sng" dirty="0">
                          <a:solidFill>
                            <a:schemeClr val="tx1"/>
                          </a:solidFill>
                          <a:latin typeface="+mn-ea"/>
                          <a:ea typeface="+mn-ea"/>
                        </a:rPr>
                        <a:t>P43</a:t>
                      </a:r>
                      <a:endParaRPr kumimoji="1" lang="en-US" altLang="ja-JP" sz="1200" b="1" u="sng" dirty="0">
                        <a:solidFill>
                          <a:schemeClr val="tx1"/>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食品表示に関する基礎的知識の普及</a:t>
                      </a:r>
                      <a:r>
                        <a:rPr kumimoji="1" lang="en-US" altLang="ja-JP" sz="1100" b="0" dirty="0">
                          <a:solidFill>
                            <a:schemeClr val="tx1"/>
                          </a:solidFill>
                          <a:latin typeface="+mn-ea"/>
                          <a:ea typeface="+mn-ea"/>
                        </a:rPr>
                        <a:t>》</a:t>
                      </a: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食品表示学習会の実施</a:t>
                      </a:r>
                    </a:p>
                    <a:p>
                      <a:pPr marL="174625" indent="-174625"/>
                      <a:r>
                        <a:rPr kumimoji="1" lang="ja-JP" altLang="en-US" sz="1100" b="1" dirty="0">
                          <a:solidFill>
                            <a:schemeClr val="tx1"/>
                          </a:solidFill>
                          <a:latin typeface="+mn-ea"/>
                          <a:ea typeface="+mn-ea"/>
                        </a:rPr>
                        <a:t>    消費者向け食品表示学習会「食品表示まなびぷらす」を実施</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府内</a:t>
                      </a:r>
                      <a:r>
                        <a:rPr kumimoji="1" lang="en-US" altLang="ja-JP" sz="1100" b="1" dirty="0">
                          <a:solidFill>
                            <a:schemeClr val="tx1"/>
                          </a:solidFill>
                          <a:latin typeface="+mn-ea"/>
                          <a:ea typeface="+mn-ea"/>
                        </a:rPr>
                        <a:t>3</a:t>
                      </a:r>
                      <a:r>
                        <a:rPr kumimoji="1" lang="ja-JP" altLang="en-US" sz="1100" b="1" dirty="0">
                          <a:solidFill>
                            <a:schemeClr val="tx1"/>
                          </a:solidFill>
                          <a:latin typeface="+mn-ea"/>
                          <a:ea typeface="+mn-ea"/>
                        </a:rPr>
                        <a:t>か所･</a:t>
                      </a:r>
                      <a:r>
                        <a:rPr kumimoji="1" lang="en-US" altLang="ja-JP" sz="1100" b="1" dirty="0">
                          <a:solidFill>
                            <a:schemeClr val="tx1"/>
                          </a:solidFill>
                          <a:latin typeface="+mn-ea"/>
                          <a:ea typeface="+mn-ea"/>
                        </a:rPr>
                        <a:t>5</a:t>
                      </a:r>
                      <a:r>
                        <a:rPr kumimoji="1" lang="ja-JP" altLang="en-US" sz="1100" b="1" dirty="0">
                          <a:solidFill>
                            <a:schemeClr val="tx1"/>
                          </a:solidFill>
                          <a:latin typeface="+mn-ea"/>
                          <a:ea typeface="+mn-ea"/>
                        </a:rPr>
                        <a:t>回</a:t>
                      </a:r>
                      <a:r>
                        <a:rPr kumimoji="1" lang="en-US" altLang="ja-JP" sz="1100" b="1" dirty="0">
                          <a:solidFill>
                            <a:schemeClr val="tx1"/>
                          </a:solidFill>
                          <a:latin typeface="+mn-ea"/>
                          <a:ea typeface="+mn-ea"/>
                        </a:rPr>
                        <a:t>】</a:t>
                      </a:r>
                      <a:endParaRPr kumimoji="1" lang="ja-JP" altLang="en-US" sz="1100" b="1" dirty="0">
                        <a:solidFill>
                          <a:schemeClr val="tx1"/>
                        </a:solidFill>
                        <a:latin typeface="+mn-ea"/>
                        <a:ea typeface="+mn-ea"/>
                      </a:endParaRPr>
                    </a:p>
                    <a:p>
                      <a:pPr marL="174625" indent="-174625"/>
                      <a:r>
                        <a:rPr kumimoji="1" lang="ja-JP" altLang="en-US" sz="1100" b="0" dirty="0">
                          <a:solidFill>
                            <a:schemeClr val="tx1"/>
                          </a:solidFill>
                          <a:latin typeface="+mn-ea"/>
                          <a:ea typeface="+mn-ea"/>
                        </a:rPr>
                        <a:t>■ 食の安全安心メールマガジンや府ホームページにて啓発</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シールアンケートや動画などを用いて食品表示に関する啓発を実施（食育推進全国大会、消費者フェア）</a:t>
                      </a:r>
                      <a:endParaRPr kumimoji="1" lang="en-US" altLang="ja-JP" sz="1100" b="1" dirty="0">
                        <a:solidFill>
                          <a:schemeClr val="tx1"/>
                        </a:solidFill>
                        <a:latin typeface="+mn-ea"/>
                        <a:ea typeface="+mn-ea"/>
                      </a:endParaRPr>
                    </a:p>
                    <a:p>
                      <a:pPr marL="174625" indent="-174625">
                        <a:lnSpc>
                          <a:spcPct val="150000"/>
                        </a:lnSpc>
                      </a:pPr>
                      <a:endParaRPr kumimoji="1" lang="en-US" altLang="ja-JP" sz="1200" b="1" dirty="0">
                        <a:solidFill>
                          <a:schemeClr val="tx1"/>
                        </a:solidFill>
                        <a:latin typeface="+mn-ea"/>
                        <a:ea typeface="+mn-ea"/>
                      </a:endParaRPr>
                    </a:p>
                    <a:p>
                      <a:pPr marL="174625" indent="-174625"/>
                      <a:endParaRPr kumimoji="1" lang="en-US" altLang="ja-JP" sz="12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10" name="テキスト ボックス 9">
            <a:extLst>
              <a:ext uri="{FF2B5EF4-FFF2-40B4-BE49-F238E27FC236}">
                <a16:creationId xmlns:a16="http://schemas.microsoft.com/office/drawing/2014/main" id="{B59BF808-C7A6-4816-AF38-A57F839BB786}"/>
              </a:ext>
            </a:extLst>
          </p:cNvPr>
          <p:cNvSpPr txBox="1"/>
          <p:nvPr/>
        </p:nvSpPr>
        <p:spPr>
          <a:xfrm>
            <a:off x="7743276" y="375229"/>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0C57CE90-AEF3-4F60-9266-177C5499C0ED}"/>
              </a:ext>
            </a:extLst>
          </p:cNvPr>
          <p:cNvGrpSpPr/>
          <p:nvPr/>
        </p:nvGrpSpPr>
        <p:grpSpPr>
          <a:xfrm>
            <a:off x="2097273" y="4067169"/>
            <a:ext cx="3714802" cy="1969810"/>
            <a:chOff x="2080045" y="3701620"/>
            <a:chExt cx="3714802" cy="1969810"/>
          </a:xfrm>
        </p:grpSpPr>
        <p:pic>
          <p:nvPicPr>
            <p:cNvPr id="13" name="図 12">
              <a:extLst>
                <a:ext uri="{FF2B5EF4-FFF2-40B4-BE49-F238E27FC236}">
                  <a16:creationId xmlns:a16="http://schemas.microsoft.com/office/drawing/2014/main" id="{B35A9BA7-A29E-4D0B-B3A8-F33DF63890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013" t="7820" r="15476" b="5898"/>
            <a:stretch/>
          </p:blipFill>
          <p:spPr bwMode="auto">
            <a:xfrm rot="5400000">
              <a:off x="1950667" y="3830999"/>
              <a:ext cx="1682761" cy="1424006"/>
            </a:xfrm>
            <a:prstGeom prst="rect">
              <a:avLst/>
            </a:prstGeom>
            <a:noFill/>
            <a:ln>
              <a:noFill/>
            </a:ln>
            <a:extLst>
              <a:ext uri="{53640926-AAD7-44D8-BBD7-CCE9431645EC}">
                <a14:shadowObscured xmlns:a14="http://schemas.microsoft.com/office/drawing/2010/main"/>
              </a:ext>
            </a:extLst>
          </p:spPr>
        </p:pic>
        <p:pic>
          <p:nvPicPr>
            <p:cNvPr id="14" name="図 13">
              <a:extLst>
                <a:ext uri="{FF2B5EF4-FFF2-40B4-BE49-F238E27FC236}">
                  <a16:creationId xmlns:a16="http://schemas.microsoft.com/office/drawing/2014/main" id="{7FECCE0D-D90A-4B40-AA10-C54B0570FE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21" t="1289"/>
            <a:stretch/>
          </p:blipFill>
          <p:spPr bwMode="auto">
            <a:xfrm>
              <a:off x="3539685" y="3701620"/>
              <a:ext cx="2255162" cy="1682762"/>
            </a:xfrm>
            <a:prstGeom prst="rect">
              <a:avLst/>
            </a:prstGeom>
            <a:noFill/>
            <a:ln>
              <a:noFill/>
            </a:ln>
            <a:extLst>
              <a:ext uri="{53640926-AAD7-44D8-BBD7-CCE9431645EC}">
                <a14:shadowObscured xmlns:a14="http://schemas.microsoft.com/office/drawing/2010/main"/>
              </a:ext>
            </a:extLst>
          </p:spPr>
        </p:pic>
        <p:sp>
          <p:nvSpPr>
            <p:cNvPr id="16" name="テキスト ボックス 15">
              <a:extLst>
                <a:ext uri="{FF2B5EF4-FFF2-40B4-BE49-F238E27FC236}">
                  <a16:creationId xmlns:a16="http://schemas.microsoft.com/office/drawing/2014/main" id="{2F45C825-0D45-45DF-ACCA-0378F53F8C61}"/>
                </a:ext>
              </a:extLst>
            </p:cNvPr>
            <p:cNvSpPr txBox="1"/>
            <p:nvPr/>
          </p:nvSpPr>
          <p:spPr>
            <a:xfrm>
              <a:off x="2888816" y="5415817"/>
              <a:ext cx="1533248" cy="2556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食品表示まなびぷらす</a:t>
              </a:r>
              <a:endPar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CE732005-4D35-4070-A5D8-E3B0AB3A6E7F}"/>
              </a:ext>
            </a:extLst>
          </p:cNvPr>
          <p:cNvGrpSpPr/>
          <p:nvPr/>
        </p:nvGrpSpPr>
        <p:grpSpPr>
          <a:xfrm>
            <a:off x="5919667" y="4042455"/>
            <a:ext cx="2621709" cy="2022831"/>
            <a:chOff x="6006721" y="3821016"/>
            <a:chExt cx="2621709" cy="2022831"/>
          </a:xfrm>
        </p:grpSpPr>
        <p:pic>
          <p:nvPicPr>
            <p:cNvPr id="12" name="図 11">
              <a:extLst>
                <a:ext uri="{FF2B5EF4-FFF2-40B4-BE49-F238E27FC236}">
                  <a16:creationId xmlns:a16="http://schemas.microsoft.com/office/drawing/2014/main" id="{75397628-0411-44EF-9382-932E996AA81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6721" y="3845731"/>
              <a:ext cx="1249523" cy="1705788"/>
            </a:xfrm>
            <a:prstGeom prst="rect">
              <a:avLst/>
            </a:prstGeom>
            <a:noFill/>
            <a:ln>
              <a:noFill/>
            </a:ln>
          </p:spPr>
        </p:pic>
        <p:pic>
          <p:nvPicPr>
            <p:cNvPr id="17" name="図 16">
              <a:extLst>
                <a:ext uri="{FF2B5EF4-FFF2-40B4-BE49-F238E27FC236}">
                  <a16:creationId xmlns:a16="http://schemas.microsoft.com/office/drawing/2014/main" id="{B77B80E6-0490-4B11-B9C8-647FF0F1F4D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7156" y="3821016"/>
              <a:ext cx="1311274" cy="1730503"/>
            </a:xfrm>
            <a:prstGeom prst="rect">
              <a:avLst/>
            </a:prstGeom>
            <a:noFill/>
            <a:ln>
              <a:noFill/>
            </a:ln>
          </p:spPr>
        </p:pic>
        <p:sp>
          <p:nvSpPr>
            <p:cNvPr id="18" name="テキスト ボックス 17">
              <a:extLst>
                <a:ext uri="{FF2B5EF4-FFF2-40B4-BE49-F238E27FC236}">
                  <a16:creationId xmlns:a16="http://schemas.microsoft.com/office/drawing/2014/main" id="{57020791-3920-4285-9BD8-61776DBBFD65}"/>
                </a:ext>
              </a:extLst>
            </p:cNvPr>
            <p:cNvSpPr txBox="1"/>
            <p:nvPr/>
          </p:nvSpPr>
          <p:spPr>
            <a:xfrm>
              <a:off x="6558591" y="5597626"/>
              <a:ext cx="172220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食品表示シールアンケート</a:t>
              </a:r>
              <a:endPar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6" name="図 5">
            <a:extLst>
              <a:ext uri="{FF2B5EF4-FFF2-40B4-BE49-F238E27FC236}">
                <a16:creationId xmlns:a16="http://schemas.microsoft.com/office/drawing/2014/main" id="{1FCBC13A-B2AD-46B6-9FAA-8CB82FB4F8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8351" y="1001147"/>
            <a:ext cx="2410239" cy="1486962"/>
          </a:xfrm>
          <a:prstGeom prst="rect">
            <a:avLst/>
          </a:prstGeom>
        </p:spPr>
      </p:pic>
      <p:sp>
        <p:nvSpPr>
          <p:cNvPr id="22" name="テキスト ボックス 21">
            <a:extLst>
              <a:ext uri="{FF2B5EF4-FFF2-40B4-BE49-F238E27FC236}">
                <a16:creationId xmlns:a16="http://schemas.microsoft.com/office/drawing/2014/main" id="{DD5119D3-657B-4087-83C2-21209DF02603}"/>
              </a:ext>
            </a:extLst>
          </p:cNvPr>
          <p:cNvSpPr txBox="1"/>
          <p:nvPr/>
        </p:nvSpPr>
        <p:spPr>
          <a:xfrm>
            <a:off x="6678352" y="2508998"/>
            <a:ext cx="2410238" cy="24622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hlinkClick r:id="rId7"/>
              </a:rPr>
              <a:t>食の安全安心お役立ちポータルサイト</a:t>
            </a:r>
            <a:endParaRPr kumimoji="0"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28A53248-2CC1-44FB-A193-FDE7EA0916FE}"/>
              </a:ext>
            </a:extLst>
          </p:cNvPr>
          <p:cNvSpPr>
            <a:spLocks noGrp="1"/>
          </p:cNvSpPr>
          <p:nvPr>
            <p:ph type="sldNum" sz="quarter" idx="12"/>
          </p:nvPr>
        </p:nvSpPr>
        <p:spPr>
          <a:xfrm>
            <a:off x="9258000" y="6606000"/>
            <a:ext cx="720000" cy="216000"/>
          </a:xfrm>
        </p:spPr>
        <p:txBody>
          <a:bodyPr/>
          <a:lstStyle/>
          <a:p>
            <a:fld id="{4D1D0668-0C6C-4C7F-AAAF-C0078F4BF5F6}" type="slidenum">
              <a:rPr kumimoji="1" lang="ja-JP" altLang="en-US" smtClean="0"/>
              <a:t>120</a:t>
            </a:fld>
            <a:endParaRPr kumimoji="1" lang="ja-JP" altLang="en-US" dirty="0"/>
          </a:p>
        </p:txBody>
      </p:sp>
    </p:spTree>
    <p:extLst>
      <p:ext uri="{BB962C8B-B14F-4D97-AF65-F5344CB8AC3E}">
        <p14:creationId xmlns:p14="http://schemas.microsoft.com/office/powerpoint/2010/main" val="12378225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7" name="表 6"/>
          <p:cNvGraphicFramePr>
            <a:graphicFrameLocks noGrp="1"/>
          </p:cNvGraphicFramePr>
          <p:nvPr/>
        </p:nvGraphicFramePr>
        <p:xfrm>
          <a:off x="648000" y="288000"/>
          <a:ext cx="8646609" cy="5148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4192652">
                <a:tc>
                  <a:txBody>
                    <a:bodyPr/>
                    <a:lstStyle/>
                    <a:p>
                      <a:pPr algn="ctr">
                        <a:lnSpc>
                          <a:spcPts val="1600"/>
                        </a:lnSpc>
                      </a:pPr>
                      <a:r>
                        <a:rPr kumimoji="1" lang="ja-JP" altLang="en-US" sz="1600" baseline="0" dirty="0">
                          <a:latin typeface="+mn-ea"/>
                          <a:ea typeface="+mn-ea"/>
                        </a:rPr>
                        <a:t>本年度の     </a:t>
                      </a:r>
                      <a:endParaRPr kumimoji="1" lang="en-US" altLang="ja-JP" sz="1600" baseline="0" dirty="0">
                        <a:latin typeface="+mn-ea"/>
                        <a:ea typeface="+mn-ea"/>
                      </a:endParaRPr>
                    </a:p>
                    <a:p>
                      <a:pPr algn="ctr">
                        <a:lnSpc>
                          <a:spcPts val="1600"/>
                        </a:lnSpc>
                      </a:pPr>
                      <a:r>
                        <a:rPr kumimoji="1" lang="ja-JP" altLang="en-US" sz="1600" baseline="0" dirty="0">
                          <a:latin typeface="+mn-ea"/>
                          <a:ea typeface="+mn-ea"/>
                        </a:rPr>
                        <a:t>取組</a:t>
                      </a: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p>
                      <a:pPr>
                        <a:lnSpc>
                          <a:spcPct val="100000"/>
                        </a:lnSpc>
                      </a:pPr>
                      <a:endParaRPr kumimoji="1" lang="en-US" altLang="ja-JP" sz="1600" baseline="0" dirty="0">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dirty="0">
                          <a:solidFill>
                            <a:schemeClr val="tx1"/>
                          </a:solidFill>
                          <a:latin typeface="+mn-ea"/>
                          <a:ea typeface="+mn-ea"/>
                        </a:rPr>
                        <a:t>③ </a:t>
                      </a:r>
                      <a:r>
                        <a:rPr kumimoji="1" lang="ja-JP" altLang="en-US" sz="1200" b="1" u="sng" dirty="0">
                          <a:solidFill>
                            <a:schemeClr val="tx1"/>
                          </a:solidFill>
                          <a:latin typeface="+mn-ea"/>
                          <a:ea typeface="+mn-ea"/>
                        </a:rPr>
                        <a:t>リスクコミュニケーションの促進　</a:t>
                      </a:r>
                      <a:r>
                        <a:rPr kumimoji="1" lang="en-US" altLang="ja-JP" sz="1200" b="0" u="sng" dirty="0">
                          <a:solidFill>
                            <a:schemeClr val="tx1"/>
                          </a:solidFill>
                          <a:latin typeface="+mn-ea"/>
                          <a:ea typeface="+mn-ea"/>
                        </a:rPr>
                        <a:t>P44</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食の安全に関するリスクコミュニケーションの促進</a:t>
                      </a:r>
                      <a:r>
                        <a:rPr kumimoji="1" lang="en-US" altLang="ja-JP" sz="1100" b="0" dirty="0">
                          <a:solidFill>
                            <a:schemeClr val="tx1"/>
                          </a:solidFill>
                          <a:latin typeface="+mn-ea"/>
                          <a:ea typeface="+mn-ea"/>
                        </a:rPr>
                        <a:t>》</a:t>
                      </a:r>
                    </a:p>
                    <a:p>
                      <a:pPr marL="174625" indent="-174625">
                        <a:lnSpc>
                          <a:spcPct val="100000"/>
                        </a:lnSpc>
                      </a:pPr>
                      <a:r>
                        <a:rPr kumimoji="1" lang="ja-JP" altLang="en-US" sz="1100" b="0" dirty="0">
                          <a:solidFill>
                            <a:schemeClr val="tx1"/>
                          </a:solidFill>
                          <a:latin typeface="+mn-ea"/>
                          <a:ea typeface="+mn-ea"/>
                        </a:rPr>
                        <a:t>■ 食の安全安心シンポジウムの開催</a:t>
                      </a:r>
                    </a:p>
                    <a:p>
                      <a:pPr marL="174625" indent="-174625">
                        <a:lnSpc>
                          <a:spcPct val="100000"/>
                        </a:lnSpc>
                      </a:pPr>
                      <a:r>
                        <a:rPr kumimoji="1" lang="ja-JP" altLang="en-US" sz="1100" b="0" dirty="0">
                          <a:solidFill>
                            <a:schemeClr val="tx1"/>
                          </a:solidFill>
                          <a:latin typeface="+mn-ea"/>
                          <a:ea typeface="+mn-ea"/>
                        </a:rPr>
                        <a:t>    「災害と食品衛生」をテーマに、</a:t>
                      </a:r>
                      <a:r>
                        <a:rPr lang="ja-JP" altLang="en-US" sz="1100" b="0" i="0" dirty="0">
                          <a:solidFill>
                            <a:srgbClr val="222222"/>
                          </a:solidFill>
                          <a:effectLst/>
                          <a:latin typeface="游ゴシック" panose="020B0400000000000000" pitchFamily="50" charset="-128"/>
                          <a:ea typeface="+mn-ea"/>
                        </a:rPr>
                        <a:t>災害時の食中毒予防のための衛生管理の方法</a:t>
                      </a:r>
                      <a:r>
                        <a:rPr kumimoji="1" lang="ja-JP" altLang="en-US" sz="1100" b="0" dirty="0">
                          <a:solidFill>
                            <a:schemeClr val="tx1"/>
                          </a:solidFill>
                          <a:latin typeface="+mn-ea"/>
                          <a:ea typeface="+mn-ea"/>
                        </a:rPr>
                        <a:t>等について、</a:t>
                      </a:r>
                      <a:endParaRPr kumimoji="1" lang="en-US" altLang="ja-JP" sz="1100" b="0" dirty="0">
                        <a:solidFill>
                          <a:schemeClr val="tx1"/>
                        </a:solidFill>
                        <a:latin typeface="+mn-ea"/>
                        <a:ea typeface="+mn-ea"/>
                      </a:endParaRPr>
                    </a:p>
                    <a:p>
                      <a:pPr marL="174625" indent="-174625">
                        <a:lnSpc>
                          <a:spcPct val="100000"/>
                        </a:lnSpc>
                      </a:pPr>
                      <a:r>
                        <a:rPr kumimoji="1" lang="ja-JP" altLang="en-US" sz="1100" b="0" dirty="0">
                          <a:solidFill>
                            <a:schemeClr val="tx1"/>
                          </a:solidFill>
                          <a:latin typeface="+mn-ea"/>
                          <a:ea typeface="+mn-ea"/>
                        </a:rPr>
                        <a:t>　消費者、食品関係事業者、有識者等による意見交換を実施（</a:t>
                      </a:r>
                      <a:r>
                        <a:rPr kumimoji="1" lang="en-US" altLang="ja-JP" sz="1100" b="0" dirty="0">
                          <a:solidFill>
                            <a:schemeClr val="tx1"/>
                          </a:solidFill>
                          <a:latin typeface="+mn-ea"/>
                          <a:ea typeface="+mn-ea"/>
                        </a:rPr>
                        <a:t>R7.3.10</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【53</a:t>
                      </a:r>
                      <a:r>
                        <a:rPr kumimoji="1" lang="ja-JP" altLang="en-US" sz="1100" b="0" dirty="0">
                          <a:solidFill>
                            <a:schemeClr val="tx1"/>
                          </a:solidFill>
                          <a:latin typeface="+mn-ea"/>
                          <a:ea typeface="+mn-ea"/>
                        </a:rPr>
                        <a:t>人</a:t>
                      </a:r>
                      <a:r>
                        <a:rPr kumimoji="1" lang="en-US" altLang="ja-JP" sz="1100" b="0" dirty="0">
                          <a:solidFill>
                            <a:schemeClr val="tx1"/>
                          </a:solidFill>
                          <a:latin typeface="+mn-ea"/>
                          <a:ea typeface="+mn-ea"/>
                        </a:rPr>
                        <a:t>】</a:t>
                      </a:r>
                      <a:endParaRPr kumimoji="1" lang="ja-JP" altLang="en-US" sz="1100" b="1" dirty="0">
                        <a:solidFill>
                          <a:schemeClr val="tx1"/>
                        </a:solidFill>
                        <a:latin typeface="+mn-ea"/>
                        <a:ea typeface="+mn-ea"/>
                      </a:endParaRPr>
                    </a:p>
                    <a:p>
                      <a:pPr marL="174625" indent="-174625">
                        <a:lnSpc>
                          <a:spcPct val="100000"/>
                        </a:lnSpc>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食の安全安心体験学習会の実施</a:t>
                      </a:r>
                    </a:p>
                    <a:p>
                      <a:pPr marL="174625" indent="-174625">
                        <a:lnSpc>
                          <a:spcPct val="100000"/>
                        </a:lnSpc>
                      </a:pPr>
                      <a:r>
                        <a:rPr kumimoji="1" lang="ja-JP" altLang="en-US" sz="1100" b="1" dirty="0">
                          <a:solidFill>
                            <a:schemeClr val="tx1"/>
                          </a:solidFill>
                          <a:latin typeface="+mn-ea"/>
                          <a:ea typeface="+mn-ea"/>
                        </a:rPr>
                        <a:t>　 小学生とその保護者を対象に、食の安全安心を守る食品販売店や行政の取組みについて、</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食品売場やバックヤードの見学、手洗い教室やクイズ等により、</a:t>
                      </a:r>
                      <a:endParaRPr kumimoji="1" lang="en-US" altLang="ja-JP" sz="1100" b="1" dirty="0">
                        <a:solidFill>
                          <a:schemeClr val="tx1"/>
                        </a:solidFill>
                        <a:latin typeface="+mn-ea"/>
                        <a:ea typeface="+mn-ea"/>
                      </a:endParaRPr>
                    </a:p>
                    <a:p>
                      <a:pPr marL="174625" indent="-174625">
                        <a:lnSpc>
                          <a:spcPct val="100000"/>
                        </a:lnSpc>
                      </a:pPr>
                      <a:r>
                        <a:rPr kumimoji="1" lang="ja-JP" altLang="en-US" sz="1100" b="1" dirty="0">
                          <a:solidFill>
                            <a:schemeClr val="tx1"/>
                          </a:solidFill>
                          <a:latin typeface="+mn-ea"/>
                          <a:ea typeface="+mn-ea"/>
                        </a:rPr>
                        <a:t>　 食中毒の予防法や食品衛生の知識の普及啓発を実施</a:t>
                      </a:r>
                      <a:r>
                        <a:rPr kumimoji="1" lang="en-US" altLang="ja-JP" sz="1100" b="1" dirty="0">
                          <a:solidFill>
                            <a:schemeClr val="tx1"/>
                          </a:solidFill>
                          <a:latin typeface="+mn-ea"/>
                          <a:ea typeface="+mn-ea"/>
                        </a:rPr>
                        <a:t>【53</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a:t>
                      </a:r>
                    </a:p>
                    <a:p>
                      <a:pPr marL="174625" indent="-174625">
                        <a:lnSpc>
                          <a:spcPct val="150000"/>
                        </a:lnSpc>
                      </a:pPr>
                      <a:endParaRPr kumimoji="1" lang="en-US" altLang="ja-JP" sz="12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955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400" baseline="0" dirty="0">
                        <a:latin typeface="+mn-ea"/>
                        <a:ea typeface="+mn-ea"/>
                      </a:endParaRPr>
                    </a:p>
                  </a:txBody>
                  <a:tcPr marL="72000" marR="72000" marT="54000" marB="54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kumimoji="1" lang="zh-TW" altLang="en-US" sz="1100" b="0" dirty="0">
                          <a:solidFill>
                            <a:schemeClr val="tx1"/>
                          </a:solidFill>
                          <a:latin typeface="游ゴシック" panose="020B0400000000000000" pitchFamily="50" charset="-128"/>
                          <a:ea typeface="游ゴシック" panose="020B0400000000000000" pitchFamily="50" charset="-128"/>
                        </a:rPr>
                        <a:t>食中毒予防対策事業費</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ja-JP" sz="1100" b="0" dirty="0">
                          <a:solidFill>
                            <a:schemeClr val="tx1"/>
                          </a:solidFill>
                          <a:latin typeface="游ゴシック" panose="020B0400000000000000" pitchFamily="50" charset="-128"/>
                          <a:ea typeface="+mn-ea"/>
                        </a:rPr>
                        <a:t>1,659</a:t>
                      </a:r>
                      <a:r>
                        <a:rPr kumimoji="1" lang="ja-JP" altLang="en-US" sz="1100" b="0" dirty="0">
                          <a:solidFill>
                            <a:schemeClr val="tx1"/>
                          </a:solidFill>
                          <a:latin typeface="游ゴシック" panose="020B0400000000000000" pitchFamily="50" charset="-128"/>
                          <a:ea typeface="+mn-ea"/>
                        </a:rPr>
                        <a:t>千円　　</a:t>
                      </a:r>
                      <a:r>
                        <a:rPr kumimoji="1" lang="zh-TW" altLang="en-US" sz="1100" b="0" dirty="0">
                          <a:solidFill>
                            <a:schemeClr val="tx1"/>
                          </a:solidFill>
                          <a:latin typeface="游ゴシック" panose="020B0400000000000000" pitchFamily="50" charset="-128"/>
                          <a:ea typeface="游ゴシック" panose="020B0400000000000000" pitchFamily="50" charset="-128"/>
                        </a:rPr>
                        <a:t>食品表示適正化推進事業</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ja-JP" sz="1100" b="0" dirty="0">
                          <a:solidFill>
                            <a:schemeClr val="tx1"/>
                          </a:solidFill>
                          <a:latin typeface="游ゴシック" panose="020B0400000000000000" pitchFamily="50" charset="-128"/>
                          <a:ea typeface="+mn-ea"/>
                        </a:rPr>
                        <a:t>7,922</a:t>
                      </a:r>
                      <a:r>
                        <a:rPr kumimoji="1" lang="ja-JP" altLang="en-US" sz="1100" b="0" dirty="0">
                          <a:solidFill>
                            <a:schemeClr val="tx1"/>
                          </a:solidFill>
                          <a:latin typeface="游ゴシック" panose="020B0400000000000000" pitchFamily="50" charset="-128"/>
                          <a:ea typeface="+mn-ea"/>
                        </a:rPr>
                        <a:t>千円</a:t>
                      </a:r>
                      <a:endParaRPr kumimoji="1" lang="en-US" altLang="ja-JP" sz="1100" b="0" dirty="0">
                        <a:solidFill>
                          <a:schemeClr val="tx1"/>
                        </a:solidFill>
                        <a:latin typeface="游ゴシック" panose="020B0400000000000000" pitchFamily="50" charset="-128"/>
                        <a:ea typeface="+mn-ea"/>
                      </a:endParaRPr>
                    </a:p>
                    <a:p>
                      <a:r>
                        <a:rPr kumimoji="1" lang="ja-JP" altLang="en-US" sz="1100" b="0" dirty="0">
                          <a:solidFill>
                            <a:schemeClr val="tx1"/>
                          </a:solidFill>
                          <a:latin typeface="游ゴシック" panose="020B0400000000000000" pitchFamily="50" charset="-128"/>
                          <a:ea typeface="+mn-ea"/>
                        </a:rPr>
                        <a:t>リスクコミュニケーション推進事業費　</a:t>
                      </a:r>
                      <a:r>
                        <a:rPr kumimoji="1" lang="en-US" altLang="ja-JP" sz="1100" b="0" dirty="0">
                          <a:solidFill>
                            <a:schemeClr val="tx1"/>
                          </a:solidFill>
                          <a:latin typeface="游ゴシック" panose="020B0400000000000000" pitchFamily="50" charset="-128"/>
                          <a:ea typeface="+mn-ea"/>
                        </a:rPr>
                        <a:t>1,318</a:t>
                      </a:r>
                      <a:r>
                        <a:rPr kumimoji="1" lang="ja-JP" altLang="en-US" sz="1100" b="0" dirty="0">
                          <a:solidFill>
                            <a:schemeClr val="tx1"/>
                          </a:solidFill>
                          <a:latin typeface="游ゴシック" panose="020B0400000000000000" pitchFamily="50" charset="-128"/>
                          <a:ea typeface="+mn-ea"/>
                        </a:rPr>
                        <a:t>千円</a:t>
                      </a:r>
                      <a:endParaRPr kumimoji="1" lang="en-US" altLang="ja-JP"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2432531"/>
                  </a:ext>
                </a:extLst>
              </a:tr>
            </a:tbl>
          </a:graphicData>
        </a:graphic>
      </p:graphicFrame>
      <p:grpSp>
        <p:nvGrpSpPr>
          <p:cNvPr id="2" name="グループ化 1">
            <a:extLst>
              <a:ext uri="{FF2B5EF4-FFF2-40B4-BE49-F238E27FC236}">
                <a16:creationId xmlns:a16="http://schemas.microsoft.com/office/drawing/2014/main" id="{AEB6DA02-768B-4DF3-9D80-1C7BAF77D9EC}"/>
              </a:ext>
            </a:extLst>
          </p:cNvPr>
          <p:cNvGrpSpPr/>
          <p:nvPr/>
        </p:nvGrpSpPr>
        <p:grpSpPr>
          <a:xfrm>
            <a:off x="2114474" y="2434033"/>
            <a:ext cx="4809307" cy="1935934"/>
            <a:chOff x="2029762" y="2456383"/>
            <a:chExt cx="4809307" cy="1935934"/>
          </a:xfrm>
        </p:grpSpPr>
        <p:grpSp>
          <p:nvGrpSpPr>
            <p:cNvPr id="14" name="グループ化 13">
              <a:extLst>
                <a:ext uri="{FF2B5EF4-FFF2-40B4-BE49-F238E27FC236}">
                  <a16:creationId xmlns:a16="http://schemas.microsoft.com/office/drawing/2014/main" id="{EC2B5A1A-C4FB-41D2-AA05-38C118C28C79}"/>
                </a:ext>
              </a:extLst>
            </p:cNvPr>
            <p:cNvGrpSpPr/>
            <p:nvPr/>
          </p:nvGrpSpPr>
          <p:grpSpPr>
            <a:xfrm>
              <a:off x="2029762" y="2456383"/>
              <a:ext cx="2953193" cy="1935934"/>
              <a:chOff x="2228547" y="2508532"/>
              <a:chExt cx="2953193" cy="1935934"/>
            </a:xfrm>
          </p:grpSpPr>
          <p:pic>
            <p:nvPicPr>
              <p:cNvPr id="3" name="図 2">
                <a:extLst>
                  <a:ext uri="{FF2B5EF4-FFF2-40B4-BE49-F238E27FC236}">
                    <a16:creationId xmlns:a16="http://schemas.microsoft.com/office/drawing/2014/main" id="{75CF2385-3A79-4FD4-BF70-FE2E5C9538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8547" y="2508532"/>
                <a:ext cx="2953193" cy="1689713"/>
              </a:xfrm>
              <a:prstGeom prst="rect">
                <a:avLst/>
              </a:prstGeom>
            </p:spPr>
          </p:pic>
          <p:sp>
            <p:nvSpPr>
              <p:cNvPr id="6" name="テキスト ボックス 5">
                <a:extLst>
                  <a:ext uri="{FF2B5EF4-FFF2-40B4-BE49-F238E27FC236}">
                    <a16:creationId xmlns:a16="http://schemas.microsoft.com/office/drawing/2014/main" id="{2D7FA216-158B-47BD-9C2D-E89CD80D0EF9}"/>
                  </a:ext>
                </a:extLst>
              </p:cNvPr>
              <p:cNvSpPr txBox="1"/>
              <p:nvPr/>
            </p:nvSpPr>
            <p:spPr>
              <a:xfrm>
                <a:off x="2697034" y="4198245"/>
                <a:ext cx="214647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食品売場やバックヤードの見学</a:t>
                </a:r>
              </a:p>
            </p:txBody>
          </p:sp>
        </p:grpSp>
        <p:grpSp>
          <p:nvGrpSpPr>
            <p:cNvPr id="16" name="グループ化 15">
              <a:extLst>
                <a:ext uri="{FF2B5EF4-FFF2-40B4-BE49-F238E27FC236}">
                  <a16:creationId xmlns:a16="http://schemas.microsoft.com/office/drawing/2014/main" id="{67B88981-257D-40EB-AF1F-68C7756D3F77}"/>
                </a:ext>
              </a:extLst>
            </p:cNvPr>
            <p:cNvGrpSpPr/>
            <p:nvPr/>
          </p:nvGrpSpPr>
          <p:grpSpPr>
            <a:xfrm>
              <a:off x="5061163" y="2456383"/>
              <a:ext cx="1777906" cy="1903559"/>
              <a:chOff x="4682888" y="2508532"/>
              <a:chExt cx="1777906" cy="1903559"/>
            </a:xfrm>
          </p:grpSpPr>
          <p:sp>
            <p:nvSpPr>
              <p:cNvPr id="12" name="テキスト ボックス 11">
                <a:extLst>
                  <a:ext uri="{FF2B5EF4-FFF2-40B4-BE49-F238E27FC236}">
                    <a16:creationId xmlns:a16="http://schemas.microsoft.com/office/drawing/2014/main" id="{79231A9D-B6CC-4960-9A5D-068F45597C27}"/>
                  </a:ext>
                </a:extLst>
              </p:cNvPr>
              <p:cNvSpPr txBox="1"/>
              <p:nvPr/>
            </p:nvSpPr>
            <p:spPr>
              <a:xfrm>
                <a:off x="5177148" y="4160619"/>
                <a:ext cx="905104" cy="2514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手洗い教室</a:t>
                </a:r>
              </a:p>
            </p:txBody>
          </p:sp>
          <p:pic>
            <p:nvPicPr>
              <p:cNvPr id="13" name="図 12">
                <a:extLst>
                  <a:ext uri="{FF2B5EF4-FFF2-40B4-BE49-F238E27FC236}">
                    <a16:creationId xmlns:a16="http://schemas.microsoft.com/office/drawing/2014/main" id="{F14A2C4B-C836-4883-BAE4-AC0943F0A6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088" b="10238"/>
              <a:stretch/>
            </p:blipFill>
            <p:spPr>
              <a:xfrm>
                <a:off x="4682888" y="2508532"/>
                <a:ext cx="1777906" cy="1689713"/>
              </a:xfrm>
              <a:prstGeom prst="rect">
                <a:avLst/>
              </a:prstGeom>
            </p:spPr>
          </p:pic>
        </p:grpSp>
      </p:grpSp>
      <p:sp>
        <p:nvSpPr>
          <p:cNvPr id="5" name="スライド番号プレースホルダー 4">
            <a:extLst>
              <a:ext uri="{FF2B5EF4-FFF2-40B4-BE49-F238E27FC236}">
                <a16:creationId xmlns:a16="http://schemas.microsoft.com/office/drawing/2014/main" id="{103D9ED5-5089-431B-B690-8520125EEDB5}"/>
              </a:ext>
            </a:extLst>
          </p:cNvPr>
          <p:cNvSpPr>
            <a:spLocks noGrp="1"/>
          </p:cNvSpPr>
          <p:nvPr>
            <p:ph type="sldNum" sz="quarter" idx="12"/>
          </p:nvPr>
        </p:nvSpPr>
        <p:spPr>
          <a:xfrm>
            <a:off x="9273000" y="6575564"/>
            <a:ext cx="720000" cy="216000"/>
          </a:xfrm>
        </p:spPr>
        <p:txBody>
          <a:bodyPr/>
          <a:lstStyle/>
          <a:p>
            <a:fld id="{4D1D0668-0C6C-4C7F-AAAF-C0078F4BF5F6}" type="slidenum">
              <a:rPr kumimoji="1" lang="ja-JP" altLang="en-US" smtClean="0"/>
              <a:t>121</a:t>
            </a:fld>
            <a:endParaRPr kumimoji="1" lang="ja-JP" altLang="en-US" dirty="0"/>
          </a:p>
        </p:txBody>
      </p:sp>
    </p:spTree>
    <p:extLst>
      <p:ext uri="{BB962C8B-B14F-4D97-AF65-F5344CB8AC3E}">
        <p14:creationId xmlns:p14="http://schemas.microsoft.com/office/powerpoint/2010/main" val="1623973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5FFAA20-B502-4AD4-914B-4A9D57D855A2}"/>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0000" cy="6119999"/>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2643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食の安全安心の情報提供の推進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正確でわかりやすい食の安全安心に関する情報の提供</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メールマガジン登録者の確保、ポータルサイトの随時更新</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若い世代への啓発</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より具体な効果の検証（発信した情報に対する府民の反応確認等）</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食に関する社会の動向を踏まえた食品衛生に関する情報の提供</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食に関する社会の流行の情報収集・把握</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② </a:t>
                      </a:r>
                      <a:r>
                        <a:rPr kumimoji="1" lang="ja-JP" altLang="en-US" sz="1100" b="1" u="sng" dirty="0">
                          <a:solidFill>
                            <a:schemeClr val="tx1"/>
                          </a:solidFill>
                          <a:latin typeface="+mn-ea"/>
                          <a:ea typeface="+mn-ea"/>
                        </a:rPr>
                        <a:t>食品表示の理解促進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食品表示に関する基礎的知識の普及</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食品表示基準の改正部分に関する啓発</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③ </a:t>
                      </a:r>
                      <a:r>
                        <a:rPr kumimoji="1" lang="ja-JP" altLang="en-US" sz="1100" b="1" u="sng" dirty="0">
                          <a:solidFill>
                            <a:schemeClr val="tx1"/>
                          </a:solidFill>
                          <a:latin typeface="+mn-ea"/>
                          <a:ea typeface="+mn-ea"/>
                        </a:rPr>
                        <a:t>リスクコミュニケーションの促進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食の安全に関するリスクコミュニケーションの促進</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ニーズの高いテーマの選定、参加しやすい場所の確保・開催方法の検討</a:t>
                      </a:r>
                      <a:endParaRPr kumimoji="1" lang="en-US" altLang="ja-JP" sz="11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989797"/>
                  </a:ext>
                </a:extLst>
              </a:tr>
              <a:tr h="264355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a:t>
                      </a:r>
                      <a:endParaRPr kumimoji="1" lang="en-US" altLang="ja-JP" sz="1600" b="1" dirty="0">
                        <a:solidFill>
                          <a:schemeClr val="bg1"/>
                        </a:solidFill>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食の安全安心の情報提供の推進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正確でわかりやすい食の安全安心に関する情報の提供</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府民の関心やニーズの高い発信内容の検討、実施</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分かりやすく、より広く周知できる啓発方法の検討、実施</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自ら食の安全を守る行動へとつながりやすい情報発信の検討、実施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食に関する社会の動向を踏まえた食品衛生に関する情報の提供</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季節や年中行事などの時期に応じた食中毒予防啓発の実施</a:t>
                      </a: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② </a:t>
                      </a:r>
                      <a:r>
                        <a:rPr kumimoji="1" lang="ja-JP" altLang="en-US" sz="1100" b="1" u="sng" dirty="0">
                          <a:solidFill>
                            <a:schemeClr val="tx1"/>
                          </a:solidFill>
                          <a:latin typeface="+mn-ea"/>
                          <a:ea typeface="+mn-ea"/>
                        </a:rPr>
                        <a:t>食品表示の理解促進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食品表示に関する基礎的知識の普及</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研修会の実施やホームページ等を通じた分かりやすい啓発</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③ </a:t>
                      </a:r>
                      <a:r>
                        <a:rPr kumimoji="1" lang="ja-JP" altLang="en-US" sz="1100" b="1" u="sng" dirty="0">
                          <a:solidFill>
                            <a:schemeClr val="tx1"/>
                          </a:solidFill>
                          <a:latin typeface="+mn-ea"/>
                          <a:ea typeface="+mn-ea"/>
                        </a:rPr>
                        <a:t>リスクコミュニケーションの促進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食の安全に関するリスクコミュニケーションの促進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アンケート結果等から府民ニーズを確認し、より関心の高いテーマで実施</a:t>
                      </a:r>
                      <a:endParaRPr kumimoji="1" lang="en-US" altLang="ja-JP" sz="11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832899">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endParaRPr kumimoji="1" lang="en-US" altLang="zh-TW" sz="1400" b="1"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endParaRPr kumimoji="1" lang="zh-TW" altLang="en-US" sz="14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ja-JP" altLang="en-US" sz="1100" b="0" i="0" u="none" strike="noStrike" baseline="0" dirty="0">
                          <a:solidFill>
                            <a:srgbClr val="000000"/>
                          </a:solidFill>
                          <a:latin typeface="游ゴシック" panose="020B0400000000000000" pitchFamily="50" charset="-128"/>
                          <a:ea typeface="+mn-ea"/>
                        </a:rPr>
                        <a:t>食中毒予防対策事業費　</a:t>
                      </a:r>
                      <a:r>
                        <a:rPr lang="en-US" altLang="ja-JP" sz="1100" b="0" i="0" u="none" strike="noStrike" baseline="0" dirty="0">
                          <a:solidFill>
                            <a:srgbClr val="000000"/>
                          </a:solidFill>
                          <a:latin typeface="游ゴシック" panose="020B0400000000000000" pitchFamily="50" charset="-128"/>
                          <a:ea typeface="+mn-ea"/>
                        </a:rPr>
                        <a:t>1,680</a:t>
                      </a:r>
                      <a:r>
                        <a:rPr lang="ja-JP" altLang="en-US" sz="1100" b="0" i="0" u="none" strike="noStrike" baseline="0" dirty="0">
                          <a:solidFill>
                            <a:srgbClr val="000000"/>
                          </a:solidFill>
                          <a:latin typeface="游ゴシック" panose="020B0400000000000000" pitchFamily="50" charset="-128"/>
                          <a:ea typeface="+mn-ea"/>
                        </a:rPr>
                        <a:t>千円　　食品表示適正化推進事業　</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mn-ea"/>
                          <a:cs typeface="+mn-cs"/>
                        </a:rPr>
                        <a:t>9,564</a:t>
                      </a:r>
                      <a:r>
                        <a:rPr lang="ja-JP" altLang="en-US" sz="1100" b="0" i="0" u="none" strike="noStrike" baseline="0" dirty="0">
                          <a:solidFill>
                            <a:srgbClr val="000000"/>
                          </a:solidFill>
                          <a:latin typeface="游ゴシック" panose="020B0400000000000000" pitchFamily="50" charset="-128"/>
                          <a:ea typeface="+mn-ea"/>
                        </a:rPr>
                        <a:t>千円</a:t>
                      </a:r>
                      <a:endParaRPr lang="en-US" altLang="ja-JP" sz="1100" b="0" i="0" u="none" strike="noStrike" baseline="0" dirty="0">
                        <a:solidFill>
                          <a:srgbClr val="000000"/>
                        </a:solidFill>
                        <a:latin typeface="游ゴシック" panose="020B0400000000000000" pitchFamily="50" charset="-128"/>
                        <a:ea typeface="+mn-ea"/>
                      </a:endParaRPr>
                    </a:p>
                    <a:p>
                      <a:r>
                        <a:rPr lang="ja-JP" altLang="en-US" sz="1100" b="0" i="0" u="none" strike="noStrike" baseline="0" dirty="0">
                          <a:solidFill>
                            <a:srgbClr val="000000"/>
                          </a:solidFill>
                          <a:latin typeface="游ゴシック" panose="020B0400000000000000" pitchFamily="50" charset="-128"/>
                          <a:ea typeface="+mn-ea"/>
                        </a:rPr>
                        <a:t>リスクコミュニケーション推進事業費　</a:t>
                      </a:r>
                      <a:r>
                        <a:rPr kumimoji="1" lang="en-US" altLang="ja-JP" sz="1100" b="0" i="0" u="none" strike="noStrike" kern="1200" cap="none" spc="0" normalizeH="0" baseline="0" noProof="0" dirty="0">
                          <a:ln>
                            <a:noFill/>
                          </a:ln>
                          <a:solidFill>
                            <a:srgbClr val="000000"/>
                          </a:solidFill>
                          <a:effectLst/>
                          <a:uLnTx/>
                          <a:uFillTx/>
                          <a:latin typeface="游ゴシック" panose="020B0400000000000000" pitchFamily="50" charset="-128"/>
                          <a:ea typeface="+mn-ea"/>
                          <a:cs typeface="+mn-cs"/>
                        </a:rPr>
                        <a:t>1,328</a:t>
                      </a:r>
                      <a:r>
                        <a:rPr lang="ja-JP" altLang="en-US" sz="1100" b="0" i="0" u="none" strike="noStrike" baseline="0" dirty="0">
                          <a:solidFill>
                            <a:srgbClr val="000000"/>
                          </a:solidFill>
                          <a:latin typeface="游ゴシック" panose="020B0400000000000000" pitchFamily="50" charset="-128"/>
                          <a:ea typeface="+mn-ea"/>
                        </a:rPr>
                        <a:t>千円</a:t>
                      </a:r>
                      <a:endParaRPr kumimoji="1" lang="en-US" altLang="ja-JP" sz="1100" b="1" dirty="0">
                        <a:solidFill>
                          <a:schemeClr val="tx1"/>
                        </a:solidFill>
                        <a:highlight>
                          <a:srgbClr val="00FFFF"/>
                        </a:highligh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707954"/>
                  </a:ext>
                </a:extLst>
              </a:tr>
            </a:tbl>
          </a:graphicData>
        </a:graphic>
      </p:graphicFrame>
      <p:sp>
        <p:nvSpPr>
          <p:cNvPr id="3" name="スライド番号プレースホルダー 2">
            <a:extLst>
              <a:ext uri="{FF2B5EF4-FFF2-40B4-BE49-F238E27FC236}">
                <a16:creationId xmlns:a16="http://schemas.microsoft.com/office/drawing/2014/main" id="{0C551481-FAC1-435E-ACC3-D2014FAC4380}"/>
              </a:ext>
            </a:extLst>
          </p:cNvPr>
          <p:cNvSpPr>
            <a:spLocks noGrp="1"/>
          </p:cNvSpPr>
          <p:nvPr>
            <p:ph type="sldNum" sz="quarter" idx="12"/>
          </p:nvPr>
        </p:nvSpPr>
        <p:spPr>
          <a:xfrm>
            <a:off x="9180371" y="6646189"/>
            <a:ext cx="720000" cy="216000"/>
          </a:xfrm>
        </p:spPr>
        <p:txBody>
          <a:bodyPr/>
          <a:lstStyle/>
          <a:p>
            <a:fld id="{4D1D0668-0C6C-4C7F-AAAF-C0078F4BF5F6}" type="slidenum">
              <a:rPr kumimoji="1" lang="ja-JP" altLang="en-US" smtClean="0"/>
              <a:t>122</a:t>
            </a:fld>
            <a:endParaRPr kumimoji="1" lang="ja-JP" altLang="en-US" dirty="0"/>
          </a:p>
        </p:txBody>
      </p:sp>
    </p:spTree>
    <p:extLst>
      <p:ext uri="{BB962C8B-B14F-4D97-AF65-F5344CB8AC3E}">
        <p14:creationId xmlns:p14="http://schemas.microsoft.com/office/powerpoint/2010/main" val="39968124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81772" y="352113"/>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00" cap="none" spc="0" normalizeH="0" baseline="0" noProof="0" dirty="0">
                <a:ln>
                  <a:noFill/>
                </a:ln>
                <a:solidFill>
                  <a:srgbClr val="000000"/>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 </a:t>
            </a:r>
            <a:endParaRPr kumimoji="0" lang="ja-JP" altLang="ja-JP" sz="9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272999" y="177894"/>
            <a:ext cx="7404392" cy="356123"/>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（３）</a:t>
            </a:r>
            <a:r>
              <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生産から消費までを通した食育の推進　</a:t>
            </a: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P.45-47</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 name="正方形/長方形 13"/>
          <p:cNvSpPr/>
          <p:nvPr/>
        </p:nvSpPr>
        <p:spPr>
          <a:xfrm>
            <a:off x="517318" y="971163"/>
            <a:ext cx="8640000" cy="461665"/>
          </a:xfrm>
          <a:prstGeom prst="rect">
            <a:avLst/>
          </a:prstGeom>
        </p:spPr>
        <p:txBody>
          <a:bodyPr wrap="square">
            <a:spAutoFit/>
          </a:bodyPr>
          <a:lstStyle/>
          <a:p>
            <a:pPr marL="139700" marR="0" lvl="0" indent="-139700" algn="just" defTabSz="457200" rtl="0" eaLnBrk="1" fontAlgn="auto" latinLnBrk="0" hangingPunct="1">
              <a:lnSpc>
                <a:spcPct val="100000"/>
              </a:lnSpc>
              <a:spcBef>
                <a:spcPts val="0"/>
              </a:spcBef>
              <a:spcAft>
                <a:spcPts val="0"/>
              </a:spcAft>
              <a:buClrTx/>
              <a:buSzTx/>
              <a:buFontTx/>
              <a:buNone/>
              <a:tabLst/>
              <a:defRPr/>
            </a:pPr>
            <a:r>
              <a:rPr kumimoji="0" lang="ja-JP"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生産から消費に至る食の循環を意識し、大阪でとれる農林水産物等を積極的に利用するとともに、食品ロスの削減に</a:t>
            </a:r>
            <a:endParaRPr kumimoji="0" lang="en-US"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39700" marR="0" lvl="0" indent="-139700" algn="just"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ja-JP" sz="12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主体的に取り組み、地域や家庭で受け継がれてきた郷土料理、伝統食材等の食文化を次世代に伝えます。</a:t>
            </a:r>
          </a:p>
        </p:txBody>
      </p:sp>
      <p:graphicFrame>
        <p:nvGraphicFramePr>
          <p:cNvPr id="15" name="表 14"/>
          <p:cNvGraphicFramePr>
            <a:graphicFrameLocks noGrp="1"/>
          </p:cNvGraphicFramePr>
          <p:nvPr/>
        </p:nvGraphicFramePr>
        <p:xfrm>
          <a:off x="633000" y="1414045"/>
          <a:ext cx="8640000" cy="1766975"/>
        </p:xfrm>
        <a:graphic>
          <a:graphicData uri="http://schemas.openxmlformats.org/drawingml/2006/table">
            <a:tbl>
              <a:tblPr firstRow="1" firstCol="1" bandRow="1"/>
              <a:tblGrid>
                <a:gridCol w="538037">
                  <a:extLst>
                    <a:ext uri="{9D8B030D-6E8A-4147-A177-3AD203B41FA5}">
                      <a16:colId xmlns:a16="http://schemas.microsoft.com/office/drawing/2014/main" val="2164378908"/>
                    </a:ext>
                  </a:extLst>
                </a:gridCol>
                <a:gridCol w="1432816">
                  <a:extLst>
                    <a:ext uri="{9D8B030D-6E8A-4147-A177-3AD203B41FA5}">
                      <a16:colId xmlns:a16="http://schemas.microsoft.com/office/drawing/2014/main" val="792606200"/>
                    </a:ext>
                  </a:extLst>
                </a:gridCol>
                <a:gridCol w="2130310">
                  <a:extLst>
                    <a:ext uri="{9D8B030D-6E8A-4147-A177-3AD203B41FA5}">
                      <a16:colId xmlns:a16="http://schemas.microsoft.com/office/drawing/2014/main" val="1299391930"/>
                    </a:ext>
                  </a:extLst>
                </a:gridCol>
                <a:gridCol w="2229821">
                  <a:extLst>
                    <a:ext uri="{9D8B030D-6E8A-4147-A177-3AD203B41FA5}">
                      <a16:colId xmlns:a16="http://schemas.microsoft.com/office/drawing/2014/main" val="2282382137"/>
                    </a:ext>
                  </a:extLst>
                </a:gridCol>
                <a:gridCol w="2309016">
                  <a:extLst>
                    <a:ext uri="{9D8B030D-6E8A-4147-A177-3AD203B41FA5}">
                      <a16:colId xmlns:a16="http://schemas.microsoft.com/office/drawing/2014/main" val="2361454761"/>
                    </a:ext>
                  </a:extLst>
                </a:gridCol>
              </a:tblGrid>
              <a:tr h="177181">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ライフステ</a:t>
                      </a: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ー</a:t>
                      </a:r>
                      <a:r>
                        <a:rPr kumimoji="1" lang="ja-JP" altLang="en-US" sz="1200" b="1" i="0" u="none" strike="noStrike" kern="1200" cap="none" spc="0" normalizeH="0" baseline="0" noProof="0" dirty="0">
                          <a:ln>
                            <a:noFill/>
                          </a:ln>
                          <a:solidFill>
                            <a:prstClr val="white"/>
                          </a:solidFill>
                          <a:effectLst/>
                          <a:uLnTx/>
                          <a:uFillTx/>
                          <a:latin typeface="+mn-ea"/>
                          <a:ea typeface="+mn-ea"/>
                          <a:cs typeface="+mn-cs"/>
                        </a:rPr>
                        <a:t>ジに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n-ea"/>
                          <a:ea typeface="+mn-ea"/>
                          <a:cs typeface="+mn-cs"/>
                        </a:rPr>
                        <a:t>応じた健康行動</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68580" marR="68580" marT="0" marB="0"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ts val="1700"/>
                        </a:lnSpc>
                        <a:spcAft>
                          <a:spcPts val="0"/>
                        </a:spcAft>
                      </a:pPr>
                      <a:r>
                        <a:rPr lang="en-US" sz="1200" b="1" kern="100" dirty="0">
                          <a:solidFill>
                            <a:srgbClr val="000000"/>
                          </a:solidFill>
                          <a:effectLst/>
                          <a:latin typeface="+mn-ea"/>
                          <a:ea typeface="+mn-ea"/>
                          <a:cs typeface="Times New Roman" panose="02020603050405020304" pitchFamily="18" charset="0"/>
                        </a:rPr>
                        <a:t> </a:t>
                      </a:r>
                      <a:r>
                        <a:rPr lang="ja-JP" altLang="en-US" sz="1200" b="1" kern="100" dirty="0">
                          <a:solidFill>
                            <a:srgbClr val="000000"/>
                          </a:solidFill>
                          <a:effectLst/>
                          <a:latin typeface="+mn-ea"/>
                          <a:ea typeface="+mn-ea"/>
                          <a:cs typeface="Times New Roman" panose="02020603050405020304" pitchFamily="18" charset="0"/>
                        </a:rPr>
                        <a:t>項目</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10490" indent="-11049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地産地消</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86360" indent="-8636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33350" indent="-133350"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食文化</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41604021"/>
                  </a:ext>
                </a:extLst>
              </a:tr>
              <a:tr h="411181">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乳幼児期～学齢期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a:t>
                      </a:r>
                      <a:r>
                        <a:rPr lang="en-US" altLang="ja-JP" sz="1200" b="1" kern="100" spc="-10" dirty="0">
                          <a:solidFill>
                            <a:srgbClr val="000000"/>
                          </a:solidFill>
                          <a:effectLst/>
                          <a:latin typeface="+mn-ea"/>
                          <a:ea typeface="+mn-ea"/>
                          <a:cs typeface="Times New Roman" panose="02020603050405020304" pitchFamily="18" charset="0"/>
                        </a:rPr>
                        <a:t>(</a:t>
                      </a:r>
                      <a:r>
                        <a:rPr lang="ja-JP" sz="1200" b="1" kern="100" spc="-10" dirty="0">
                          <a:solidFill>
                            <a:srgbClr val="000000"/>
                          </a:solidFill>
                          <a:effectLst/>
                          <a:latin typeface="+mn-ea"/>
                          <a:ea typeface="+mn-ea"/>
                          <a:cs typeface="Times New Roman" panose="02020603050405020304" pitchFamily="18" charset="0"/>
                        </a:rPr>
                        <a:t>もん</a:t>
                      </a:r>
                      <a:r>
                        <a:rPr lang="en-US" altLang="ja-JP" sz="1200" b="1" kern="100" spc="-10" dirty="0">
                          <a:solidFill>
                            <a:srgbClr val="000000"/>
                          </a:solidFill>
                          <a:effectLst/>
                          <a:latin typeface="+mn-ea"/>
                          <a:ea typeface="+mn-ea"/>
                          <a:cs typeface="Times New Roman" panose="02020603050405020304" pitchFamily="18" charset="0"/>
                        </a:rPr>
                        <a:t>)</a:t>
                      </a:r>
                      <a:r>
                        <a:rPr lang="ja-JP" sz="1200" b="1" kern="100" spc="-10" dirty="0">
                          <a:solidFill>
                            <a:srgbClr val="000000"/>
                          </a:solidFill>
                          <a:effectLst/>
                          <a:latin typeface="+mn-ea"/>
                          <a:ea typeface="+mn-ea"/>
                          <a:cs typeface="Times New Roman" panose="02020603050405020304" pitchFamily="18" charset="0"/>
                        </a:rPr>
                        <a:t>について</a:t>
                      </a:r>
                      <a:endParaRPr lang="en-US" altLang="ja-JP" sz="1200" b="1" kern="100" spc="-10" dirty="0">
                        <a:solidFill>
                          <a:srgbClr val="000000"/>
                        </a:solidFill>
                        <a:effectLst/>
                        <a:latin typeface="+mn-ea"/>
                        <a:ea typeface="+mn-ea"/>
                        <a:cs typeface="Times New Roman" panose="02020603050405020304" pitchFamily="18" charset="0"/>
                      </a:endParaRPr>
                    </a:p>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ts val="1400"/>
                        </a:lnSpc>
                        <a:spcAft>
                          <a:spcPts val="0"/>
                        </a:spcAft>
                      </a:pPr>
                      <a:r>
                        <a:rPr lang="ja-JP" sz="1200" b="1" kern="100" spc="-20" dirty="0">
                          <a:effectLst/>
                          <a:latin typeface="+mn-ea"/>
                          <a:ea typeface="+mn-ea"/>
                          <a:cs typeface="Times New Roman" panose="02020603050405020304" pitchFamily="18" charset="0"/>
                        </a:rPr>
                        <a:t>食べ物を大切にする感謝の心を学びます。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地域や家庭で受け継がれてきた食文化を学びます。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79091187"/>
                  </a:ext>
                </a:extLst>
              </a:tr>
              <a:tr h="466221">
                <a:tc vMerge="1">
                  <a:txBody>
                    <a:bodyPr/>
                    <a:lstStyle/>
                    <a:p>
                      <a:pPr algn="ctr">
                        <a:lnSpc>
                          <a:spcPts val="1700"/>
                        </a:lnSpc>
                        <a:spcAft>
                          <a:spcPts val="0"/>
                        </a:spcAft>
                      </a:pP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a:txBody>
                    <a:bodyPr/>
                    <a:lstStyle/>
                    <a:p>
                      <a:pPr algn="ctr">
                        <a:lnSpc>
                          <a:spcPts val="1700"/>
                        </a:lnSpc>
                        <a:spcAft>
                          <a:spcPts val="0"/>
                        </a:spcAft>
                      </a:pPr>
                      <a:r>
                        <a:rPr lang="ja-JP" sz="1200" b="1" kern="100" dirty="0">
                          <a:effectLst/>
                          <a:latin typeface="+mn-ea"/>
                          <a:ea typeface="+mn-ea"/>
                          <a:cs typeface="Times New Roman" panose="02020603050405020304" pitchFamily="18" charset="0"/>
                        </a:rPr>
                        <a:t>青年期～成人期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l">
                        <a:lnSpc>
                          <a:spcPts val="1400"/>
                        </a:lnSpc>
                        <a:spcAft>
                          <a:spcPts val="0"/>
                        </a:spcAft>
                      </a:pPr>
                      <a:r>
                        <a:rPr lang="ja-JP" sz="1200" b="1" kern="100" spc="-10" dirty="0">
                          <a:solidFill>
                            <a:srgbClr val="000000"/>
                          </a:solidFill>
                          <a:effectLst/>
                          <a:latin typeface="+mn-ea"/>
                          <a:ea typeface="+mn-ea"/>
                          <a:cs typeface="Times New Roman" panose="02020603050405020304" pitchFamily="18" charset="0"/>
                        </a:rPr>
                        <a:t>大阪産</a:t>
                      </a:r>
                      <a:r>
                        <a:rPr lang="en-US" altLang="ja-JP" sz="1200" b="1" kern="100" spc="-10" dirty="0">
                          <a:solidFill>
                            <a:srgbClr val="000000"/>
                          </a:solidFill>
                          <a:effectLst/>
                          <a:latin typeface="+mn-ea"/>
                          <a:ea typeface="+mn-ea"/>
                          <a:cs typeface="Times New Roman" panose="02020603050405020304" pitchFamily="18" charset="0"/>
                        </a:rPr>
                        <a:t>(</a:t>
                      </a:r>
                      <a:r>
                        <a:rPr lang="ja-JP" sz="1200" b="1" kern="100" spc="-10" dirty="0">
                          <a:solidFill>
                            <a:srgbClr val="000000"/>
                          </a:solidFill>
                          <a:effectLst/>
                          <a:latin typeface="+mn-ea"/>
                          <a:ea typeface="+mn-ea"/>
                          <a:cs typeface="Times New Roman" panose="02020603050405020304" pitchFamily="18" charset="0"/>
                        </a:rPr>
                        <a:t>もん</a:t>
                      </a:r>
                      <a:r>
                        <a:rPr lang="en-US" altLang="ja-JP" sz="1200" b="1" kern="100" spc="-10" dirty="0">
                          <a:solidFill>
                            <a:srgbClr val="000000"/>
                          </a:solidFill>
                          <a:effectLst/>
                          <a:latin typeface="+mn-ea"/>
                          <a:ea typeface="+mn-ea"/>
                          <a:cs typeface="Times New Roman" panose="02020603050405020304" pitchFamily="18" charset="0"/>
                        </a:rPr>
                        <a:t>)</a:t>
                      </a:r>
                      <a:r>
                        <a:rPr lang="ja-JP" sz="1200" b="1" kern="100" spc="-10" dirty="0">
                          <a:solidFill>
                            <a:srgbClr val="000000"/>
                          </a:solidFill>
                          <a:effectLst/>
                          <a:latin typeface="+mn-ea"/>
                          <a:ea typeface="+mn-ea"/>
                          <a:cs typeface="Times New Roman" panose="02020603050405020304" pitchFamily="18" charset="0"/>
                        </a:rPr>
                        <a:t>に触れる機会に参加し、積極的に利用します。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食品ロスの現状や削減の必要性について認識を深め、食品ロスの削減に主体的に取り組みます。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地域や家庭で受け継がれてきた食文化に関心を持ち、日々の食事に取り入れるよう心がけます。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75542048"/>
                  </a:ext>
                </a:extLst>
              </a:tr>
              <a:tr h="100978">
                <a:tc vMerge="1">
                  <a:txBody>
                    <a:bodyPr/>
                    <a:lstStyle/>
                    <a:p>
                      <a:pPr algn="ctr">
                        <a:lnSpc>
                          <a:spcPts val="1700"/>
                        </a:lnSpc>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rowSpan="2">
                  <a:txBody>
                    <a:bodyPr/>
                    <a:lstStyle/>
                    <a:p>
                      <a:pPr algn="ctr">
                        <a:lnSpc>
                          <a:spcPts val="1700"/>
                        </a:lnSpc>
                        <a:spcAft>
                          <a:spcPts val="0"/>
                        </a:spcAft>
                      </a:pPr>
                      <a:r>
                        <a:rPr lang="ja-JP" sz="1200" b="1" kern="100" dirty="0">
                          <a:solidFill>
                            <a:srgbClr val="000000"/>
                          </a:solidFill>
                          <a:effectLst/>
                          <a:latin typeface="+mn-ea"/>
                          <a:ea typeface="+mn-ea"/>
                          <a:cs typeface="Times New Roman" panose="02020603050405020304" pitchFamily="18" charset="0"/>
                        </a:rPr>
                        <a:t>高齢期</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2816565"/>
                  </a:ext>
                </a:extLst>
              </a:tr>
              <a:tr h="584252">
                <a:tc vMerge="1">
                  <a:txBody>
                    <a:bodyPr/>
                    <a:lstStyle/>
                    <a:p>
                      <a:endParaRPr kumimoji="1" lang="ja-JP" altLang="en-US"/>
                    </a:p>
                  </a:txBody>
                  <a:tcPr/>
                </a:tc>
                <a:tc vMerge="1">
                  <a:txBody>
                    <a:bodyPr/>
                    <a:lstStyle/>
                    <a:p>
                      <a:pPr algn="ctr">
                        <a:lnSpc>
                          <a:spcPts val="1700"/>
                        </a:lnSpc>
                        <a:spcAft>
                          <a:spcPts val="0"/>
                        </a:spcAft>
                      </a:pP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66"/>
                    </a:solidFill>
                  </a:tcPr>
                </a:tc>
                <a:tc vMerge="1">
                  <a:txBody>
                    <a:bodyPr/>
                    <a:lstStyle/>
                    <a:p>
                      <a:endParaRPr kumimoji="1" lang="ja-JP" altLang="en-US"/>
                    </a:p>
                  </a:txBody>
                  <a:tcPr/>
                </a:tc>
                <a:tc vMerge="1">
                  <a:txBody>
                    <a:bodyPr/>
                    <a:lstStyle/>
                    <a:p>
                      <a:endParaRPr kumimoji="1" lang="ja-JP" altLang="en-US"/>
                    </a:p>
                  </a:txBody>
                  <a:tcPr/>
                </a:tc>
                <a:tc>
                  <a:txBody>
                    <a:bodyPr/>
                    <a:lstStyle/>
                    <a:p>
                      <a:pPr algn="l">
                        <a:lnSpc>
                          <a:spcPts val="1400"/>
                        </a:lnSpc>
                        <a:spcAft>
                          <a:spcPts val="0"/>
                        </a:spcAft>
                      </a:pPr>
                      <a:r>
                        <a:rPr lang="ja-JP" sz="1200" b="1" kern="100" spc="-20" dirty="0">
                          <a:solidFill>
                            <a:srgbClr val="000000"/>
                          </a:solidFill>
                          <a:effectLst/>
                          <a:latin typeface="+mn-ea"/>
                          <a:ea typeface="+mn-ea"/>
                          <a:cs typeface="Times New Roman" panose="02020603050405020304" pitchFamily="18" charset="0"/>
                        </a:rPr>
                        <a:t>地域や家庭で受け継がれてきた食文化や食に対する感謝の気持ちの大切さを次世代に伝えます。</a:t>
                      </a:r>
                      <a:endParaRPr lang="ja-JP" sz="1200" b="1"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19084793"/>
                  </a:ext>
                </a:extLst>
              </a:tr>
            </a:tbl>
          </a:graphicData>
        </a:graphic>
      </p:graphicFrame>
      <p:sp>
        <p:nvSpPr>
          <p:cNvPr id="16" name="正方形/長方形 15"/>
          <p:cNvSpPr/>
          <p:nvPr/>
        </p:nvSpPr>
        <p:spPr>
          <a:xfrm>
            <a:off x="281772" y="72226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Rectangle 1"/>
          <p:cNvSpPr>
            <a:spLocks noChangeArrowheads="1"/>
          </p:cNvSpPr>
          <p:nvPr/>
        </p:nvSpPr>
        <p:spPr bwMode="auto">
          <a:xfrm>
            <a:off x="281772" y="3216416"/>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取組みの目標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3" name="表 12"/>
          <p:cNvGraphicFramePr>
            <a:graphicFrameLocks noGrp="1"/>
          </p:cNvGraphicFramePr>
          <p:nvPr/>
        </p:nvGraphicFramePr>
        <p:xfrm>
          <a:off x="633000" y="3502670"/>
          <a:ext cx="8369376" cy="842774"/>
        </p:xfrm>
        <a:graphic>
          <a:graphicData uri="http://schemas.openxmlformats.org/drawingml/2006/table">
            <a:tbl>
              <a:tblPr firstRow="1" firstCol="1" bandRow="1">
                <a:tableStyleId>{5C22544A-7EE6-4342-B048-85BDC9FD1C3A}</a:tableStyleId>
              </a:tblPr>
              <a:tblGrid>
                <a:gridCol w="260521">
                  <a:extLst>
                    <a:ext uri="{9D8B030D-6E8A-4147-A177-3AD203B41FA5}">
                      <a16:colId xmlns:a16="http://schemas.microsoft.com/office/drawing/2014/main" val="20000"/>
                    </a:ext>
                  </a:extLst>
                </a:gridCol>
                <a:gridCol w="3383544">
                  <a:extLst>
                    <a:ext uri="{9D8B030D-6E8A-4147-A177-3AD203B41FA5}">
                      <a16:colId xmlns:a16="http://schemas.microsoft.com/office/drawing/2014/main" val="20001"/>
                    </a:ext>
                  </a:extLst>
                </a:gridCol>
                <a:gridCol w="1665311">
                  <a:extLst>
                    <a:ext uri="{9D8B030D-6E8A-4147-A177-3AD203B41FA5}">
                      <a16:colId xmlns:a16="http://schemas.microsoft.com/office/drawing/2014/main" val="20003"/>
                    </a:ext>
                  </a:extLst>
                </a:gridCol>
                <a:gridCol w="1548000">
                  <a:extLst>
                    <a:ext uri="{9D8B030D-6E8A-4147-A177-3AD203B41FA5}">
                      <a16:colId xmlns:a16="http://schemas.microsoft.com/office/drawing/2014/main" val="2204503950"/>
                    </a:ext>
                  </a:extLst>
                </a:gridCol>
                <a:gridCol w="1512000">
                  <a:extLst>
                    <a:ext uri="{9D8B030D-6E8A-4147-A177-3AD203B41FA5}">
                      <a16:colId xmlns:a16="http://schemas.microsoft.com/office/drawing/2014/main" val="20004"/>
                    </a:ext>
                  </a:extLst>
                </a:gridCol>
              </a:tblGrid>
              <a:tr h="104747">
                <a:tc>
                  <a:txBody>
                    <a:bodyPr/>
                    <a:lstStyle/>
                    <a:p>
                      <a:pPr algn="ctr" fontAlgn="auto">
                        <a:lnSpc>
                          <a:spcPct val="100000"/>
                        </a:lnSpc>
                        <a:spcAft>
                          <a:spcPts val="0"/>
                        </a:spcAft>
                      </a:pPr>
                      <a:r>
                        <a:rPr lang="en-US" sz="1400" b="0" dirty="0">
                          <a:effectLst/>
                          <a:latin typeface="Meiryo UI" panose="020B0604030504040204" pitchFamily="50" charset="-128"/>
                          <a:ea typeface="Meiryo UI" panose="020B0604030504040204" pitchFamily="50" charset="-128"/>
                        </a:rPr>
                        <a:t> </a:t>
                      </a:r>
                      <a:endParaRPr lang="ja-JP" sz="1400" b="0" dirty="0">
                        <a:solidFill>
                          <a:srgbClr val="000000"/>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altLang="en-US" sz="1200" b="1" dirty="0">
                          <a:solidFill>
                            <a:schemeClr val="bg1"/>
                          </a:solidFill>
                          <a:effectLst/>
                          <a:latin typeface="+mn-ea"/>
                          <a:ea typeface="+mn-ea"/>
                          <a:cs typeface="HG丸ｺﾞｼｯｸM-PRO"/>
                        </a:rPr>
                        <a:t>項目</a:t>
                      </a:r>
                      <a:endParaRPr lang="en-US" alt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a:t>
                      </a:r>
                      <a:r>
                        <a:rPr lang="en-US" altLang="ja-JP" sz="1200" b="1" dirty="0">
                          <a:solidFill>
                            <a:schemeClr val="bg1"/>
                          </a:solidFill>
                          <a:effectLst/>
                          <a:latin typeface="游ゴシック" panose="020B0400000000000000" pitchFamily="50" charset="-128"/>
                          <a:ea typeface="游ゴシック" panose="020B0400000000000000" pitchFamily="50" charset="-128"/>
                        </a:rPr>
                        <a:t>35</a:t>
                      </a:r>
                      <a:r>
                        <a:rPr lang="ja-JP" sz="1200" b="1" dirty="0">
                          <a:solidFill>
                            <a:schemeClr val="bg1"/>
                          </a:solidFill>
                          <a:effectLst/>
                          <a:latin typeface="游ゴシック" panose="020B0400000000000000" pitchFamily="50" charset="-128"/>
                          <a:ea typeface="游ゴシック" panose="020B0400000000000000" pitchFamily="50" charset="-128"/>
                        </a:rPr>
                        <a:t>年度目標</a:t>
                      </a:r>
                      <a:r>
                        <a:rPr lang="ja-JP" altLang="en-US" sz="1200" b="1" dirty="0">
                          <a:solidFill>
                            <a:schemeClr val="bg1"/>
                          </a:solidFill>
                          <a:effectLst/>
                          <a:latin typeface="游ゴシック" panose="020B0400000000000000" pitchFamily="50" charset="-128"/>
                          <a:ea typeface="游ゴシック" panose="020B0400000000000000" pitchFamily="50" charset="-128"/>
                        </a:rPr>
                        <a:t>値</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81494">
                <a:tc>
                  <a:txBody>
                    <a:bodyPr/>
                    <a:lstStyle/>
                    <a:p>
                      <a:pPr algn="ctr" fontAlgn="auto">
                        <a:lnSpc>
                          <a:spcPct val="100000"/>
                        </a:lnSpc>
                        <a:spcAft>
                          <a:spcPts val="0"/>
                        </a:spcAft>
                      </a:pPr>
                      <a:r>
                        <a:rPr lang="ja-JP" altLang="en-US" sz="1400" b="0" dirty="0">
                          <a:solidFill>
                            <a:schemeClr val="bg1"/>
                          </a:solidFill>
                          <a:effectLst/>
                          <a:latin typeface="Meiryo UI" panose="020B0604030504040204" pitchFamily="50" charset="-128"/>
                          <a:ea typeface="Meiryo UI" panose="020B0604030504040204" pitchFamily="50" charset="-128"/>
                          <a:cs typeface="HG丸ｺﾞｼｯｸM-PRO"/>
                        </a:rPr>
                        <a:t>１</a:t>
                      </a:r>
                      <a:endParaRPr lang="ja-JP" sz="1400" b="0" dirty="0">
                        <a:solidFill>
                          <a:schemeClr val="bg1"/>
                        </a:solidFill>
                        <a:effectLst/>
                        <a:latin typeface="Meiryo UI" panose="020B0604030504040204" pitchFamily="50" charset="-128"/>
                        <a:ea typeface="Meiryo UI" panose="020B0604030504040204"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a:solidFill>
                            <a:srgbClr val="000000"/>
                          </a:solidFill>
                          <a:effectLst/>
                          <a:latin typeface="+mn-ea"/>
                          <a:ea typeface="+mn-ea"/>
                          <a:cs typeface="HG丸ｺﾞｼｯｸM-PRO"/>
                        </a:rPr>
                        <a:t>郷土料理等の地域や家庭で受け継がれてきた</a:t>
                      </a:r>
                      <a:endParaRPr lang="en-US" altLang="ja-JP" sz="1200" b="1" dirty="0">
                        <a:solidFill>
                          <a:srgbClr val="000000"/>
                        </a:solidFill>
                        <a:effectLst/>
                        <a:latin typeface="+mn-ea"/>
                        <a:ea typeface="+mn-ea"/>
                        <a:cs typeface="HG丸ｺﾞｼｯｸM-PRO"/>
                      </a:endParaRPr>
                    </a:p>
                    <a:p>
                      <a:pPr algn="l" fontAlgn="auto">
                        <a:lnSpc>
                          <a:spcPct val="100000"/>
                        </a:lnSpc>
                        <a:spcAft>
                          <a:spcPts val="0"/>
                        </a:spcAft>
                      </a:pPr>
                      <a:r>
                        <a:rPr lang="ja-JP" altLang="en-US" sz="1200" b="1" dirty="0">
                          <a:solidFill>
                            <a:srgbClr val="000000"/>
                          </a:solidFill>
                          <a:effectLst/>
                          <a:latin typeface="+mn-ea"/>
                          <a:ea typeface="+mn-ea"/>
                          <a:cs typeface="HG丸ｺﾞｼｯｸM-PRO"/>
                        </a:rPr>
                        <a:t>料理や味、箸づかい等の食べ方・作法を継承し、伝えている府民の割合の増加</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a:solidFill>
                            <a:srgbClr val="000000"/>
                          </a:solidFill>
                          <a:effectLst/>
                          <a:latin typeface="+mn-ea"/>
                          <a:ea typeface="+mn-ea"/>
                          <a:cs typeface="HG丸ｺﾞｼｯｸM-PRO"/>
                        </a:rPr>
                        <a:t>28.6%</a:t>
                      </a:r>
                      <a:r>
                        <a:rPr lang="ja-JP" altLang="en-US" sz="1200" b="1" dirty="0">
                          <a:solidFill>
                            <a:srgbClr val="000000"/>
                          </a:solidFill>
                          <a:effectLst/>
                          <a:latin typeface="+mn-ea"/>
                          <a:ea typeface="+mn-ea"/>
                          <a:cs typeface="HG丸ｺﾞｼｯｸM-PRO"/>
                        </a:rPr>
                        <a:t>（</a:t>
                      </a:r>
                      <a:r>
                        <a:rPr lang="en-US" altLang="ja-JP" sz="1200" b="1" dirty="0">
                          <a:solidFill>
                            <a:srgbClr val="000000"/>
                          </a:solidFill>
                          <a:effectLst/>
                          <a:latin typeface="+mn-ea"/>
                          <a:ea typeface="+mn-ea"/>
                          <a:cs typeface="HG丸ｺﾞｼｯｸM-PRO"/>
                        </a:rPr>
                        <a:t>R4)</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7</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年度</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大阪府健康づくり</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実態調査にて算出</a:t>
                      </a:r>
                      <a:endParaRPr lang="ja-JP" altLang="en-US" sz="1400" b="1" i="0" u="none" strike="noStrike" dirty="0">
                        <a:solidFill>
                          <a:schemeClr val="tx1"/>
                        </a:solidFill>
                        <a:effectLst/>
                        <a:latin typeface="+mn-ea"/>
                        <a:ea typeface="+mn-ea"/>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dirty="0">
                          <a:solidFill>
                            <a:srgbClr val="000000"/>
                          </a:solidFill>
                          <a:effectLst/>
                          <a:latin typeface="+mn-ea"/>
                          <a:ea typeface="+mn-ea"/>
                          <a:cs typeface="HG丸ｺﾞｼｯｸM-PRO"/>
                        </a:rPr>
                        <a:t>30%</a:t>
                      </a:r>
                      <a:r>
                        <a:rPr lang="ja-JP" altLang="en-US" sz="1200" b="1" dirty="0">
                          <a:solidFill>
                            <a:srgbClr val="000000"/>
                          </a:solidFill>
                          <a:effectLst/>
                          <a:latin typeface="+mn-ea"/>
                          <a:ea typeface="+mn-ea"/>
                          <a:cs typeface="HG丸ｺﾞｼｯｸM-PRO"/>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正方形/長方形 17"/>
          <p:cNvSpPr/>
          <p:nvPr/>
        </p:nvSpPr>
        <p:spPr>
          <a:xfrm>
            <a:off x="273000" y="4459079"/>
            <a:ext cx="3440260" cy="253916"/>
          </a:xfrm>
          <a:prstGeom prst="rect">
            <a:avLst/>
          </a:prstGeom>
        </p:spPr>
        <p:txBody>
          <a:bodyPr wrap="square">
            <a:spAutoFit/>
          </a:bodyPr>
          <a:lstStyle/>
          <a:p>
            <a:pPr marL="269240" marR="0" lvl="0" indent="10160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：大阪府健康づくり実態調査 （大阪府）　　</a:t>
            </a:r>
            <a:r>
              <a:rPr kumimoji="0" lang="ja-JP" altLang="ja-JP" sz="105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p>
        </p:txBody>
      </p:sp>
      <p:graphicFrame>
        <p:nvGraphicFramePr>
          <p:cNvPr id="2" name="表 1"/>
          <p:cNvGraphicFramePr>
            <a:graphicFrameLocks noGrp="1"/>
          </p:cNvGraphicFramePr>
          <p:nvPr/>
        </p:nvGraphicFramePr>
        <p:xfrm>
          <a:off x="1597318" y="5167685"/>
          <a:ext cx="7675680" cy="1188720"/>
        </p:xfrm>
        <a:graphic>
          <a:graphicData uri="http://schemas.openxmlformats.org/drawingml/2006/table">
            <a:tbl>
              <a:tblPr firstRow="1" bandRow="1">
                <a:tableStyleId>{5C22544A-7EE6-4342-B048-85BDC9FD1C3A}</a:tableStyleId>
              </a:tblPr>
              <a:tblGrid>
                <a:gridCol w="7675680">
                  <a:extLst>
                    <a:ext uri="{9D8B030D-6E8A-4147-A177-3AD203B41FA5}">
                      <a16:colId xmlns:a16="http://schemas.microsoft.com/office/drawing/2014/main" val="489255635"/>
                    </a:ext>
                  </a:extLst>
                </a:gridCol>
              </a:tblGrid>
              <a:tr h="952383">
                <a:tc>
                  <a:txBody>
                    <a:bodyPr/>
                    <a:lstStyle/>
                    <a:p>
                      <a:r>
                        <a:rPr kumimoji="1" lang="ja-JP" altLang="en-US" sz="1200" b="1" dirty="0">
                          <a:solidFill>
                            <a:schemeClr val="tx1"/>
                          </a:solidFill>
                          <a:latin typeface="+mn-ea"/>
                          <a:ea typeface="+mn-ea"/>
                        </a:rPr>
                        <a:t>▽ 府民が身近に生産から消費まで体験できる機会づくりを進めることが必要です。</a:t>
                      </a:r>
                      <a:endParaRPr kumimoji="1" lang="en-US" altLang="ja-JP" sz="1200" b="1" dirty="0">
                        <a:solidFill>
                          <a:schemeClr val="tx1"/>
                        </a:solidFill>
                        <a:latin typeface="+mn-ea"/>
                        <a:ea typeface="+mn-ea"/>
                      </a:endParaRPr>
                    </a:p>
                    <a:p>
                      <a:r>
                        <a:rPr kumimoji="1" lang="ja-JP" altLang="en-US" sz="1200" b="1" dirty="0">
                          <a:solidFill>
                            <a:schemeClr val="tx1"/>
                          </a:solidFill>
                          <a:latin typeface="+mn-ea"/>
                          <a:ea typeface="+mn-ea"/>
                        </a:rPr>
                        <a:t>▽ 大阪産</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もん</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を実際に手にし、購入できる販売店や料理店等を増やし、地産地消、消費拡大を図ることが</a:t>
                      </a:r>
                      <a:endParaRPr kumimoji="1" lang="en-US" altLang="ja-JP" sz="1200" b="1" dirty="0">
                        <a:solidFill>
                          <a:schemeClr val="tx1"/>
                        </a:solidFill>
                        <a:latin typeface="+mn-ea"/>
                        <a:ea typeface="+mn-ea"/>
                      </a:endParaRPr>
                    </a:p>
                    <a:p>
                      <a:r>
                        <a:rPr kumimoji="1" lang="ja-JP" altLang="en-US" sz="1200" b="1" dirty="0">
                          <a:solidFill>
                            <a:schemeClr val="tx1"/>
                          </a:solidFill>
                          <a:latin typeface="+mn-ea"/>
                          <a:ea typeface="+mn-ea"/>
                        </a:rPr>
                        <a:t>　 必要です。</a:t>
                      </a:r>
                      <a:endParaRPr kumimoji="1" lang="en-US" altLang="ja-JP" sz="1200" b="1" dirty="0">
                        <a:solidFill>
                          <a:schemeClr val="tx1"/>
                        </a:solidFill>
                        <a:latin typeface="+mn-ea"/>
                        <a:ea typeface="+mn-ea"/>
                      </a:endParaRPr>
                    </a:p>
                    <a:p>
                      <a:r>
                        <a:rPr kumimoji="1" lang="ja-JP" altLang="en-US" sz="1200" b="1" dirty="0">
                          <a:solidFill>
                            <a:schemeClr val="tx1"/>
                          </a:solidFill>
                          <a:latin typeface="+mn-ea"/>
                          <a:ea typeface="+mn-ea"/>
                        </a:rPr>
                        <a:t>▽ 府民一人ひとりが食への感謝の気持ちを深めるとともに、食品ロスの現状や削減の必要性についても</a:t>
                      </a:r>
                      <a:endParaRPr kumimoji="1" lang="en-US" altLang="ja-JP" sz="1200" b="1" dirty="0">
                        <a:solidFill>
                          <a:schemeClr val="tx1"/>
                        </a:solidFill>
                        <a:latin typeface="+mn-ea"/>
                        <a:ea typeface="+mn-ea"/>
                      </a:endParaRPr>
                    </a:p>
                    <a:p>
                      <a:r>
                        <a:rPr kumimoji="1" lang="ja-JP" altLang="en-US" sz="1200" b="1" dirty="0">
                          <a:solidFill>
                            <a:schemeClr val="tx1"/>
                          </a:solidFill>
                          <a:latin typeface="+mn-ea"/>
                          <a:ea typeface="+mn-ea"/>
                        </a:rPr>
                        <a:t>　 認識を深め、食品ロスの削減に主体的に取り 組むことが必要です。</a:t>
                      </a:r>
                    </a:p>
                    <a:p>
                      <a:r>
                        <a:rPr kumimoji="1" lang="ja-JP" altLang="en-US" sz="1200" b="1" dirty="0">
                          <a:solidFill>
                            <a:schemeClr val="tx1"/>
                          </a:solidFill>
                          <a:latin typeface="+mn-ea"/>
                          <a:ea typeface="+mn-ea"/>
                        </a:rPr>
                        <a:t>▽ 伝統的な食文化に関する府民の関心と理解を深め、次世代に伝えていく取組みが必要です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656341"/>
                  </a:ext>
                </a:extLst>
              </a:tr>
            </a:tbl>
          </a:graphicData>
        </a:graphic>
      </p:graphicFrame>
      <p:sp>
        <p:nvSpPr>
          <p:cNvPr id="17" name="Rectangle 1"/>
          <p:cNvSpPr>
            <a:spLocks noChangeArrowheads="1"/>
          </p:cNvSpPr>
          <p:nvPr/>
        </p:nvSpPr>
        <p:spPr bwMode="auto">
          <a:xfrm>
            <a:off x="281772" y="4759252"/>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現状と課題</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角丸四角形 19">
            <a:extLst>
              <a:ext uri="{FF2B5EF4-FFF2-40B4-BE49-F238E27FC236}">
                <a16:creationId xmlns:a16="http://schemas.microsoft.com/office/drawing/2014/main" id="{404B1EEE-927A-42DB-B8A8-DB4BFA8BA3C6}"/>
              </a:ext>
            </a:extLst>
          </p:cNvPr>
          <p:cNvSpPr/>
          <p:nvPr/>
        </p:nvSpPr>
        <p:spPr>
          <a:xfrm>
            <a:off x="517318" y="5167685"/>
            <a:ext cx="1080000" cy="118872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a:t>
            </a:r>
            <a:r>
              <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課題</a:t>
            </a:r>
            <a:endPar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7CB471E9-53A2-45C4-BDEA-A2977BF24C68}"/>
              </a:ext>
            </a:extLst>
          </p:cNvPr>
          <p:cNvSpPr>
            <a:spLocks noGrp="1"/>
          </p:cNvSpPr>
          <p:nvPr>
            <p:ph type="sldNum" sz="quarter" idx="12"/>
          </p:nvPr>
        </p:nvSpPr>
        <p:spPr/>
        <p:txBody>
          <a:bodyPr/>
          <a:lstStyle/>
          <a:p>
            <a:fld id="{4D1D0668-0C6C-4C7F-AAAF-C0078F4BF5F6}" type="slidenum">
              <a:rPr kumimoji="1" lang="ja-JP" altLang="en-US" smtClean="0"/>
              <a:t>123</a:t>
            </a:fld>
            <a:endParaRPr kumimoji="1" lang="ja-JP" altLang="en-US"/>
          </a:p>
        </p:txBody>
      </p:sp>
    </p:spTree>
    <p:extLst>
      <p:ext uri="{BB962C8B-B14F-4D97-AF65-F5344CB8AC3E}">
        <p14:creationId xmlns:p14="http://schemas.microsoft.com/office/powerpoint/2010/main" val="11899897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6609" cy="6120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6120000">
                <a:tc>
                  <a:txBody>
                    <a:bodyPr/>
                    <a:lstStyle/>
                    <a:p>
                      <a:pPr algn="ctr">
                        <a:lnSpc>
                          <a:spcPts val="1600"/>
                        </a:lnSpc>
                      </a:pPr>
                      <a:r>
                        <a:rPr kumimoji="1" lang="ja-JP" altLang="en-US" sz="1600" dirty="0"/>
                        <a:t> </a:t>
                      </a:r>
                      <a:r>
                        <a:rPr kumimoji="1" lang="ja-JP" altLang="en-US" sz="1600" dirty="0">
                          <a:solidFill>
                            <a:schemeClr val="bg1"/>
                          </a:solidFill>
                        </a:rPr>
                        <a:t>本年度の     </a:t>
                      </a:r>
                      <a:endParaRPr kumimoji="1" lang="en-US" altLang="ja-JP" sz="1600" dirty="0">
                        <a:solidFill>
                          <a:schemeClr val="bg1"/>
                        </a:solidFill>
                      </a:endParaRPr>
                    </a:p>
                    <a:p>
                      <a:pPr algn="ctr">
                        <a:lnSpc>
                          <a:spcPts val="1600"/>
                        </a:lnSpc>
                      </a:pPr>
                      <a:r>
                        <a:rPr kumimoji="1" lang="en-US" altLang="ja-JP" sz="1600" dirty="0">
                          <a:solidFill>
                            <a:schemeClr val="bg1"/>
                          </a:solidFill>
                        </a:rPr>
                        <a:t> </a:t>
                      </a:r>
                      <a:r>
                        <a:rPr kumimoji="1" lang="ja-JP" altLang="en-US" sz="1600" dirty="0">
                          <a:solidFill>
                            <a:schemeClr val="bg1"/>
                          </a:solidFill>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dirty="0">
                          <a:solidFill>
                            <a:schemeClr val="tx1"/>
                          </a:solidFill>
                          <a:latin typeface="游ゴシック" panose="020B0400000000000000" pitchFamily="50" charset="-128"/>
                          <a:ea typeface="+mn-ea"/>
                        </a:rPr>
                        <a:t>① </a:t>
                      </a:r>
                      <a:r>
                        <a:rPr kumimoji="1" lang="ja-JP" altLang="en-US" sz="1200" b="1" u="sng" dirty="0">
                          <a:solidFill>
                            <a:schemeClr val="tx1"/>
                          </a:solidFill>
                          <a:latin typeface="游ゴシック" panose="020B0400000000000000" pitchFamily="50" charset="-128"/>
                          <a:ea typeface="+mn-ea"/>
                        </a:rPr>
                        <a:t>地産地消の推進</a:t>
                      </a:r>
                      <a:r>
                        <a:rPr kumimoji="1" lang="ja-JP" altLang="en-US" sz="1200" b="0" u="none" dirty="0">
                          <a:solidFill>
                            <a:schemeClr val="tx1"/>
                          </a:solidFill>
                          <a:effectLst/>
                          <a:latin typeface="游ゴシック" panose="020B0400000000000000" pitchFamily="50" charset="-128"/>
                          <a:ea typeface="+mn-ea"/>
                        </a:rPr>
                        <a:t>　</a:t>
                      </a:r>
                      <a:r>
                        <a:rPr kumimoji="1" lang="en-US" altLang="ja-JP" sz="1200" b="0" u="none" dirty="0">
                          <a:solidFill>
                            <a:schemeClr val="tx1"/>
                          </a:solidFill>
                          <a:effectLst/>
                          <a:latin typeface="游ゴシック" panose="020B0400000000000000" pitchFamily="50" charset="-128"/>
                          <a:ea typeface="+mn-ea"/>
                        </a:rPr>
                        <a:t>P45</a:t>
                      </a:r>
                    </a:p>
                    <a:p>
                      <a:pPr marL="174625" indent="-174625">
                        <a:lnSpc>
                          <a:spcPct val="150000"/>
                        </a:lnSpc>
                      </a:pP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食の生産・流通に関する体験・交流の促進</a:t>
                      </a:r>
                      <a:r>
                        <a:rPr kumimoji="1" lang="en-US" altLang="ja-JP" sz="1100" b="0" dirty="0">
                          <a:solidFill>
                            <a:schemeClr val="tx1"/>
                          </a:solidFill>
                          <a:latin typeface="游ゴシック" panose="020B0400000000000000" pitchFamily="50" charset="-128"/>
                          <a:ea typeface="+mn-ea"/>
                        </a:rPr>
                        <a:t>》</a:t>
                      </a:r>
                    </a:p>
                    <a:p>
                      <a:pPr marL="174625" indent="-174625"/>
                      <a:r>
                        <a:rPr kumimoji="1" lang="ja-JP" altLang="en-US" sz="1100" b="0" dirty="0">
                          <a:solidFill>
                            <a:schemeClr val="tx1"/>
                          </a:solidFill>
                          <a:latin typeface="游ゴシック" panose="020B0400000000000000" pitchFamily="50" charset="-128"/>
                          <a:ea typeface="+mn-ea"/>
                        </a:rPr>
                        <a:t>■ 府内の朝市・直売所の情報を府ホームページに掲載</a:t>
                      </a:r>
                    </a:p>
                    <a:p>
                      <a:pPr marL="174625" indent="-174625"/>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出前魚講習会等の開催</a:t>
                      </a:r>
                    </a:p>
                    <a:p>
                      <a:pPr marL="174625" indent="-174625"/>
                      <a:r>
                        <a:rPr kumimoji="1" lang="ja-JP" altLang="en-US" sz="1100" b="1" dirty="0">
                          <a:solidFill>
                            <a:schemeClr val="tx1"/>
                          </a:solidFill>
                          <a:latin typeface="游ゴシック" panose="020B0400000000000000" pitchFamily="50" charset="-128"/>
                          <a:ea typeface="+mn-ea"/>
                        </a:rPr>
                        <a:t>　 ・阪南市立小学校にて、</a:t>
                      </a:r>
                      <a:r>
                        <a:rPr kumimoji="1" lang="en-US" altLang="ja-JP" sz="1100" b="1" dirty="0">
                          <a:solidFill>
                            <a:schemeClr val="tx1"/>
                          </a:solidFill>
                          <a:latin typeface="游ゴシック" panose="020B0400000000000000" pitchFamily="50" charset="-128"/>
                          <a:ea typeface="+mn-ea"/>
                        </a:rPr>
                        <a:t>SDG</a:t>
                      </a:r>
                      <a:r>
                        <a:rPr kumimoji="1" lang="ja-JP" altLang="en-US" sz="1100" b="1" dirty="0">
                          <a:solidFill>
                            <a:schemeClr val="tx1"/>
                          </a:solidFill>
                          <a:latin typeface="游ゴシック" panose="020B0400000000000000" pitchFamily="50" charset="-128"/>
                          <a:ea typeface="+mn-ea"/>
                        </a:rPr>
                        <a:t>ｓ出前講座（大阪湾のお魚と漁業）を実施（府企画室・阪南市と連携）</a:t>
                      </a:r>
                      <a:endParaRPr kumimoji="1" lang="en-US" altLang="ja-JP" sz="1100" b="1"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R6.9.9</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R6.11.6</a:t>
                      </a:r>
                      <a:r>
                        <a:rPr kumimoji="1" lang="ja-JP" altLang="en-US" sz="1100" b="1" dirty="0">
                          <a:solidFill>
                            <a:schemeClr val="tx1"/>
                          </a:solidFill>
                          <a:latin typeface="游ゴシック" panose="020B0400000000000000" pitchFamily="50" charset="-128"/>
                          <a:ea typeface="+mn-ea"/>
                        </a:rPr>
                        <a:t>）　</a:t>
                      </a:r>
                    </a:p>
                    <a:p>
                      <a:pPr marL="174625" indent="-174625"/>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私立高校にて、出前魚講習会（魚の三枚おろし等）を実施（府漁連と連携）</a:t>
                      </a:r>
                      <a:endParaRPr kumimoji="1" lang="en-US" altLang="ja-JP" sz="1100" b="1" dirty="0">
                        <a:solidFill>
                          <a:schemeClr val="tx1"/>
                        </a:solidFill>
                        <a:latin typeface="游ゴシック" panose="020B0400000000000000" pitchFamily="50" charset="-128"/>
                        <a:ea typeface="+mn-ea"/>
                      </a:endParaRPr>
                    </a:p>
                    <a:p>
                      <a:pPr marL="174625" indent="-174625"/>
                      <a:r>
                        <a:rPr kumimoji="1" lang="ja-JP" altLang="en-US" sz="1100" b="1" dirty="0">
                          <a:solidFill>
                            <a:schemeClr val="tx1"/>
                          </a:solidFill>
                          <a:latin typeface="游ゴシック" panose="020B0400000000000000" pitchFamily="50" charset="-128"/>
                          <a:ea typeface="+mn-ea"/>
                        </a:rPr>
                        <a:t>　　（</a:t>
                      </a:r>
                      <a:r>
                        <a:rPr kumimoji="1" lang="pt-BR" altLang="ja-JP" sz="1100" b="1" dirty="0">
                          <a:solidFill>
                            <a:schemeClr val="tx1"/>
                          </a:solidFill>
                          <a:latin typeface="游ゴシック" panose="020B0400000000000000" pitchFamily="50" charset="-128"/>
                          <a:ea typeface="+mn-ea"/>
                        </a:rPr>
                        <a:t>R6</a:t>
                      </a:r>
                      <a:r>
                        <a:rPr kumimoji="1" lang="en-US" altLang="ja-JP" sz="1100" b="1" dirty="0">
                          <a:solidFill>
                            <a:schemeClr val="tx1"/>
                          </a:solidFill>
                          <a:latin typeface="游ゴシック" panose="020B0400000000000000" pitchFamily="50" charset="-128"/>
                          <a:ea typeface="+mn-ea"/>
                        </a:rPr>
                        <a:t>.</a:t>
                      </a:r>
                      <a:r>
                        <a:rPr kumimoji="1" lang="pt-BR" altLang="ja-JP" sz="1100" b="1" dirty="0">
                          <a:solidFill>
                            <a:schemeClr val="tx1"/>
                          </a:solidFill>
                          <a:latin typeface="游ゴシック" panose="020B0400000000000000" pitchFamily="50" charset="-128"/>
                          <a:ea typeface="+mn-ea"/>
                        </a:rPr>
                        <a:t>4</a:t>
                      </a:r>
                      <a:r>
                        <a:rPr kumimoji="1" lang="en-US" altLang="ja-JP" sz="1100" b="1" dirty="0">
                          <a:solidFill>
                            <a:schemeClr val="tx1"/>
                          </a:solidFill>
                          <a:latin typeface="游ゴシック" panose="020B0400000000000000" pitchFamily="50" charset="-128"/>
                          <a:ea typeface="+mn-ea"/>
                        </a:rPr>
                        <a:t>.</a:t>
                      </a:r>
                      <a:r>
                        <a:rPr kumimoji="1" lang="pt-BR" altLang="ja-JP" sz="1100" b="1" dirty="0">
                          <a:solidFill>
                            <a:schemeClr val="tx1"/>
                          </a:solidFill>
                          <a:latin typeface="游ゴシック" panose="020B0400000000000000" pitchFamily="50" charset="-128"/>
                          <a:ea typeface="+mn-ea"/>
                        </a:rPr>
                        <a:t>25</a:t>
                      </a:r>
                      <a:r>
                        <a:rPr kumimoji="1" lang="ja-JP" altLang="en-US" sz="1100" b="1" dirty="0">
                          <a:solidFill>
                            <a:schemeClr val="tx1"/>
                          </a:solidFill>
                          <a:latin typeface="游ゴシック" panose="020B0400000000000000" pitchFamily="50" charset="-128"/>
                          <a:ea typeface="+mn-ea"/>
                        </a:rPr>
                        <a:t>、</a:t>
                      </a:r>
                      <a:r>
                        <a:rPr kumimoji="1" lang="pt-BR" altLang="ja-JP" sz="1100" b="1" dirty="0">
                          <a:solidFill>
                            <a:schemeClr val="tx1"/>
                          </a:solidFill>
                          <a:latin typeface="游ゴシック" panose="020B0400000000000000" pitchFamily="50" charset="-128"/>
                          <a:ea typeface="+mn-ea"/>
                        </a:rPr>
                        <a:t>R6</a:t>
                      </a:r>
                      <a:r>
                        <a:rPr kumimoji="1" lang="en-US" altLang="ja-JP" sz="1100" b="1" dirty="0">
                          <a:solidFill>
                            <a:schemeClr val="tx1"/>
                          </a:solidFill>
                          <a:latin typeface="游ゴシック" panose="020B0400000000000000" pitchFamily="50" charset="-128"/>
                          <a:ea typeface="+mn-ea"/>
                        </a:rPr>
                        <a:t>.</a:t>
                      </a:r>
                      <a:r>
                        <a:rPr kumimoji="1" lang="pt-BR" altLang="ja-JP" sz="1100" b="1" dirty="0">
                          <a:solidFill>
                            <a:schemeClr val="tx1"/>
                          </a:solidFill>
                          <a:latin typeface="游ゴシック" panose="020B0400000000000000" pitchFamily="50" charset="-128"/>
                          <a:ea typeface="+mn-ea"/>
                        </a:rPr>
                        <a:t>6</a:t>
                      </a:r>
                      <a:r>
                        <a:rPr kumimoji="1" lang="en-US" altLang="ja-JP" sz="1100" b="1" dirty="0">
                          <a:solidFill>
                            <a:schemeClr val="tx1"/>
                          </a:solidFill>
                          <a:latin typeface="游ゴシック" panose="020B0400000000000000" pitchFamily="50" charset="-128"/>
                          <a:ea typeface="+mn-ea"/>
                        </a:rPr>
                        <a:t>.</a:t>
                      </a:r>
                      <a:r>
                        <a:rPr kumimoji="1" lang="pt-BR" altLang="ja-JP" sz="1100" b="1" dirty="0">
                          <a:solidFill>
                            <a:schemeClr val="tx1"/>
                          </a:solidFill>
                          <a:latin typeface="游ゴシック" panose="020B0400000000000000" pitchFamily="50" charset="-128"/>
                          <a:ea typeface="+mn-ea"/>
                        </a:rPr>
                        <a:t>27</a:t>
                      </a:r>
                      <a:r>
                        <a:rPr kumimoji="1" lang="ja-JP" altLang="en-US" sz="1100" b="1" dirty="0">
                          <a:solidFill>
                            <a:schemeClr val="tx1"/>
                          </a:solidFill>
                          <a:latin typeface="游ゴシック" panose="020B0400000000000000" pitchFamily="50" charset="-128"/>
                          <a:ea typeface="+mn-ea"/>
                        </a:rPr>
                        <a:t>）　</a:t>
                      </a:r>
                      <a:endParaRPr kumimoji="1" lang="en-US" altLang="zh-CN" sz="1100" b="1"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地場産物を活用した食育教材ポータルサイトの作成</a:t>
                      </a:r>
                    </a:p>
                    <a:p>
                      <a:pPr marL="174625" indent="-174625">
                        <a:lnSpc>
                          <a:spcPct val="100000"/>
                        </a:lnSpc>
                      </a:pPr>
                      <a:r>
                        <a:rPr kumimoji="1" lang="ja-JP" altLang="en-US" sz="1100" b="0" dirty="0">
                          <a:solidFill>
                            <a:schemeClr val="tx1"/>
                          </a:solidFill>
                          <a:latin typeface="游ゴシック" panose="020B0400000000000000" pitchFamily="50" charset="-128"/>
                          <a:ea typeface="+mn-ea"/>
                        </a:rPr>
                        <a:t>　 各市町村で実践された地場産物を活用した食育の教材を収集し、活用例とともにウェブサイトに掲載</a:t>
                      </a:r>
                    </a:p>
                    <a:p>
                      <a:pPr marL="174625" indent="-174625">
                        <a:lnSpc>
                          <a:spcPct val="150000"/>
                        </a:lnSpc>
                      </a:pP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大阪産農水産物の利用促進及び消費拡大</a:t>
                      </a:r>
                      <a:r>
                        <a:rPr kumimoji="1" lang="en-US" altLang="ja-JP" sz="1100" b="0" dirty="0">
                          <a:solidFill>
                            <a:schemeClr val="tx1"/>
                          </a:solidFill>
                          <a:latin typeface="游ゴシック" panose="020B0400000000000000" pitchFamily="50" charset="-128"/>
                          <a:ea typeface="+mn-ea"/>
                        </a:rPr>
                        <a:t>》</a:t>
                      </a:r>
                    </a:p>
                    <a:p>
                      <a:pPr marL="174625" indent="-174625">
                        <a:lnSpc>
                          <a:spcPct val="100000"/>
                        </a:lnSpc>
                      </a:pPr>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大阪産</a:t>
                      </a:r>
                      <a:r>
                        <a:rPr kumimoji="1" lang="en-US" altLang="ja-JP" sz="1100" b="1" dirty="0">
                          <a:solidFill>
                            <a:schemeClr val="tx1"/>
                          </a:solidFill>
                          <a:latin typeface="游ゴシック" panose="020B0400000000000000" pitchFamily="50" charset="-128"/>
                          <a:ea typeface="+mn-ea"/>
                        </a:rPr>
                        <a:t>(</a:t>
                      </a:r>
                      <a:r>
                        <a:rPr kumimoji="1" lang="ja-JP" altLang="en-US" sz="1100" b="1" dirty="0">
                          <a:solidFill>
                            <a:schemeClr val="tx1"/>
                          </a:solidFill>
                          <a:latin typeface="游ゴシック" panose="020B0400000000000000" pitchFamily="50" charset="-128"/>
                          <a:ea typeface="+mn-ea"/>
                        </a:rPr>
                        <a:t>もん</a:t>
                      </a:r>
                      <a:r>
                        <a:rPr kumimoji="1" lang="en-US" altLang="ja-JP" sz="1100" b="1" dirty="0">
                          <a:solidFill>
                            <a:schemeClr val="tx1"/>
                          </a:solidFill>
                          <a:latin typeface="游ゴシック" panose="020B0400000000000000" pitchFamily="50" charset="-128"/>
                          <a:ea typeface="+mn-ea"/>
                        </a:rPr>
                        <a:t>)</a:t>
                      </a:r>
                      <a:r>
                        <a:rPr kumimoji="1" lang="ja-JP" altLang="en-US" sz="1100" b="1" dirty="0">
                          <a:solidFill>
                            <a:schemeClr val="tx1"/>
                          </a:solidFill>
                          <a:latin typeface="游ゴシック" panose="020B0400000000000000" pitchFamily="50" charset="-128"/>
                          <a:ea typeface="+mn-ea"/>
                        </a:rPr>
                        <a:t>を購入できる販売店や料理店等の拡大</a:t>
                      </a:r>
                      <a:r>
                        <a:rPr kumimoji="1" lang="en-US" altLang="ja-JP" sz="1100" b="1" dirty="0">
                          <a:solidFill>
                            <a:schemeClr val="tx1"/>
                          </a:solidFill>
                          <a:latin typeface="游ゴシック" panose="020B0400000000000000" pitchFamily="50" charset="-128"/>
                          <a:ea typeface="+mn-ea"/>
                        </a:rPr>
                        <a:t>【667</a:t>
                      </a:r>
                      <a:r>
                        <a:rPr kumimoji="1" lang="ja-JP" altLang="en-US" sz="1100" b="1" dirty="0">
                          <a:solidFill>
                            <a:schemeClr val="tx1"/>
                          </a:solidFill>
                          <a:latin typeface="游ゴシック" panose="020B0400000000000000" pitchFamily="50" charset="-128"/>
                          <a:ea typeface="+mn-ea"/>
                        </a:rPr>
                        <a:t>件（</a:t>
                      </a:r>
                      <a:r>
                        <a:rPr kumimoji="1" lang="en-US" altLang="ja-JP" sz="1100" b="1" dirty="0">
                          <a:solidFill>
                            <a:schemeClr val="tx1"/>
                          </a:solidFill>
                          <a:latin typeface="游ゴシック" panose="020B0400000000000000" pitchFamily="50" charset="-128"/>
                          <a:ea typeface="+mn-ea"/>
                        </a:rPr>
                        <a:t>R4</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763</a:t>
                      </a:r>
                      <a:r>
                        <a:rPr kumimoji="1" lang="ja-JP" altLang="en-US" sz="1100" b="1" dirty="0">
                          <a:solidFill>
                            <a:schemeClr val="tx1"/>
                          </a:solidFill>
                          <a:latin typeface="游ゴシック" panose="020B0400000000000000" pitchFamily="50" charset="-128"/>
                          <a:ea typeface="+mn-ea"/>
                        </a:rPr>
                        <a:t>件（</a:t>
                      </a:r>
                      <a:r>
                        <a:rPr kumimoji="1" lang="en-US" altLang="ja-JP" sz="1100" b="1" dirty="0">
                          <a:solidFill>
                            <a:schemeClr val="tx1"/>
                          </a:solidFill>
                          <a:latin typeface="游ゴシック" panose="020B0400000000000000" pitchFamily="50" charset="-128"/>
                          <a:ea typeface="+mn-ea"/>
                        </a:rPr>
                        <a:t>R5</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a:t>
                      </a:r>
                      <a:endParaRPr kumimoji="1" lang="ja-JP" altLang="en-US" sz="1100" b="1"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大阪産</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もん</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を味わえる・買える・体験できるお店や施設等の情報を発信する「おおさかもんマップ」の</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運用を開始（</a:t>
                      </a:r>
                      <a:r>
                        <a:rPr kumimoji="1" lang="en-US" altLang="ja-JP" sz="1100" b="0" dirty="0">
                          <a:solidFill>
                            <a:schemeClr val="tx1"/>
                          </a:solidFill>
                          <a:latin typeface="游ゴシック" panose="020B0400000000000000" pitchFamily="50" charset="-128"/>
                          <a:ea typeface="+mn-ea"/>
                        </a:rPr>
                        <a:t>R7.3</a:t>
                      </a:r>
                      <a:r>
                        <a:rPr kumimoji="1" lang="ja-JP" altLang="en-US" sz="1100" b="0" dirty="0">
                          <a:solidFill>
                            <a:schemeClr val="tx1"/>
                          </a:solidFill>
                          <a:latin typeface="游ゴシック" panose="020B0400000000000000" pitchFamily="50" charset="-128"/>
                          <a:ea typeface="+mn-ea"/>
                        </a:rPr>
                        <a:t>月）</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ホームページ、大阪産</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もん</a:t>
                      </a:r>
                      <a:r>
                        <a:rPr kumimoji="1" lang="en-US" altLang="ja-JP" sz="1100" b="0" dirty="0">
                          <a:solidFill>
                            <a:schemeClr val="tx1"/>
                          </a:solidFill>
                          <a:latin typeface="游ゴシック" panose="020B0400000000000000" pitchFamily="50" charset="-128"/>
                          <a:ea typeface="+mn-ea"/>
                        </a:rPr>
                        <a:t>)Facebook</a:t>
                      </a:r>
                      <a:r>
                        <a:rPr kumimoji="1" lang="ja-JP" altLang="en-US" sz="1100" b="0" dirty="0">
                          <a:solidFill>
                            <a:schemeClr val="tx1"/>
                          </a:solidFill>
                          <a:latin typeface="游ゴシック" panose="020B0400000000000000" pitchFamily="50" charset="-128"/>
                          <a:ea typeface="+mn-ea"/>
                        </a:rPr>
                        <a:t>や</a:t>
                      </a:r>
                      <a:r>
                        <a:rPr kumimoji="1" lang="en-US" altLang="ja-JP" sz="1100" b="0" dirty="0">
                          <a:solidFill>
                            <a:schemeClr val="tx1"/>
                          </a:solidFill>
                          <a:latin typeface="游ゴシック" panose="020B0400000000000000" pitchFamily="50" charset="-128"/>
                          <a:ea typeface="+mn-ea"/>
                        </a:rPr>
                        <a:t>X</a:t>
                      </a:r>
                      <a:r>
                        <a:rPr kumimoji="1" lang="ja-JP" altLang="en-US" sz="1100" b="0" dirty="0">
                          <a:solidFill>
                            <a:schemeClr val="tx1"/>
                          </a:solidFill>
                          <a:latin typeface="游ゴシック" panose="020B0400000000000000" pitchFamily="50" charset="-128"/>
                          <a:ea typeface="+mn-ea"/>
                        </a:rPr>
                        <a:t>等の</a:t>
                      </a:r>
                      <a:r>
                        <a:rPr kumimoji="1" lang="en-US" altLang="ja-JP" sz="1100" b="0" dirty="0">
                          <a:solidFill>
                            <a:schemeClr val="tx1"/>
                          </a:solidFill>
                          <a:latin typeface="游ゴシック" panose="020B0400000000000000" pitchFamily="50" charset="-128"/>
                          <a:ea typeface="+mn-ea"/>
                        </a:rPr>
                        <a:t>SNS</a:t>
                      </a:r>
                      <a:r>
                        <a:rPr kumimoji="1" lang="ja-JP" altLang="en-US" sz="1100" b="0" dirty="0">
                          <a:solidFill>
                            <a:schemeClr val="tx1"/>
                          </a:solidFill>
                          <a:latin typeface="游ゴシック" panose="020B0400000000000000" pitchFamily="50" charset="-128"/>
                          <a:ea typeface="+mn-ea"/>
                        </a:rPr>
                        <a:t>、大阪産</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もん</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ファン通信等を通じた情報発信とともに、</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発信力のある場所等でイベントを開催</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市町村や民間団体等が実施する地産地消の推進、食文化の継承等の食育活動に補助</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a:t>
                      </a: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事業実施主体４者、啓発人数</a:t>
                      </a:r>
                      <a:r>
                        <a:rPr kumimoji="1" lang="en-US" altLang="ja-JP" sz="1100" b="0" dirty="0">
                          <a:solidFill>
                            <a:schemeClr val="tx1"/>
                          </a:solidFill>
                          <a:latin typeface="游ゴシック" panose="020B0400000000000000" pitchFamily="50" charset="-128"/>
                          <a:ea typeface="+mn-ea"/>
                        </a:rPr>
                        <a:t>27,412</a:t>
                      </a:r>
                      <a:r>
                        <a:rPr kumimoji="1" lang="ja-JP" altLang="en-US" sz="1100" b="0" dirty="0">
                          <a:solidFill>
                            <a:schemeClr val="tx1"/>
                          </a:solidFill>
                          <a:latin typeface="游ゴシック" panose="020B0400000000000000" pitchFamily="50" charset="-128"/>
                          <a:ea typeface="+mn-ea"/>
                        </a:rPr>
                        <a:t>人（予定 ）</a:t>
                      </a:r>
                      <a:r>
                        <a:rPr kumimoji="1" lang="en-US" altLang="ja-JP" sz="1100" b="0" dirty="0">
                          <a:solidFill>
                            <a:schemeClr val="tx1"/>
                          </a:solidFill>
                          <a:latin typeface="游ゴシック" panose="020B0400000000000000" pitchFamily="50" charset="-128"/>
                          <a:ea typeface="+mn-ea"/>
                        </a:rPr>
                        <a:t>】</a:t>
                      </a:r>
                    </a:p>
                    <a:p>
                      <a:pPr marL="174625" indent="-174625"/>
                      <a:r>
                        <a:rPr kumimoji="1" lang="ja-JP" altLang="en-US" sz="1100" b="0" dirty="0">
                          <a:solidFill>
                            <a:schemeClr val="tx1"/>
                          </a:solidFill>
                          <a:latin typeface="游ゴシック" panose="020B0400000000000000" pitchFamily="50" charset="-128"/>
                          <a:ea typeface="+mn-ea"/>
                        </a:rPr>
                        <a:t>■「大阪の魚と漁業を</a:t>
                      </a:r>
                      <a:r>
                        <a:rPr kumimoji="1" lang="en-US" altLang="ja-JP" sz="1100" b="0" dirty="0">
                          <a:solidFill>
                            <a:schemeClr val="tx1"/>
                          </a:solidFill>
                          <a:latin typeface="游ゴシック" panose="020B0400000000000000" pitchFamily="50" charset="-128"/>
                          <a:ea typeface="+mn-ea"/>
                        </a:rPr>
                        <a:t>10</a:t>
                      </a:r>
                      <a:r>
                        <a:rPr kumimoji="1" lang="ja-JP" altLang="en-US" sz="1100" b="0" dirty="0">
                          <a:solidFill>
                            <a:schemeClr val="tx1"/>
                          </a:solidFill>
                          <a:latin typeface="游ゴシック" panose="020B0400000000000000" pitchFamily="50" charset="-128"/>
                          <a:ea typeface="+mn-ea"/>
                        </a:rPr>
                        <a:t>倍楽しむ本」「大阪の畜産えぇもん</a:t>
                      </a:r>
                      <a:r>
                        <a:rPr kumimoji="1" lang="en-US" altLang="ja-JP" sz="1100" b="0" dirty="0">
                          <a:solidFill>
                            <a:schemeClr val="tx1"/>
                          </a:solidFill>
                          <a:latin typeface="游ゴシック" panose="020B0400000000000000" pitchFamily="50" charset="-128"/>
                          <a:ea typeface="+mn-ea"/>
                        </a:rPr>
                        <a:t>BOOK</a:t>
                      </a:r>
                      <a:r>
                        <a:rPr kumimoji="1" lang="ja-JP" altLang="en-US" sz="1100" b="0" dirty="0">
                          <a:solidFill>
                            <a:schemeClr val="tx1"/>
                          </a:solidFill>
                          <a:latin typeface="游ゴシック" panose="020B0400000000000000" pitchFamily="50" charset="-128"/>
                          <a:ea typeface="+mn-ea"/>
                        </a:rPr>
                        <a:t>」等を活用した情報発信</a:t>
                      </a:r>
                    </a:p>
                    <a:p>
                      <a:pPr marL="174625" indent="-174625">
                        <a:lnSpc>
                          <a:spcPct val="150000"/>
                        </a:lnSpc>
                      </a:pP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大阪産農林水産物を府民が身近に触れられる場の情報発信</a:t>
                      </a:r>
                      <a:r>
                        <a:rPr kumimoji="1" lang="en-US" altLang="ja-JP" sz="1100" b="0" dirty="0">
                          <a:solidFill>
                            <a:schemeClr val="tx1"/>
                          </a:solidFill>
                          <a:latin typeface="游ゴシック" panose="020B0400000000000000" pitchFamily="50" charset="-128"/>
                          <a:ea typeface="+mn-ea"/>
                        </a:rPr>
                        <a:t>》</a:t>
                      </a:r>
                    </a:p>
                    <a:p>
                      <a:pPr marL="174625" indent="-174625"/>
                      <a:r>
                        <a:rPr kumimoji="1" lang="en-US" altLang="ja-JP" sz="1100" b="0" dirty="0">
                          <a:solidFill>
                            <a:schemeClr val="tx1"/>
                          </a:solidFill>
                          <a:latin typeface="游ゴシック" panose="020B0400000000000000" pitchFamily="50" charset="-128"/>
                          <a:ea typeface="+mn-ea"/>
                        </a:rPr>
                        <a:t>■ </a:t>
                      </a:r>
                      <a:r>
                        <a:rPr kumimoji="1" lang="ja-JP" altLang="en-US" sz="1100" b="0" dirty="0">
                          <a:solidFill>
                            <a:schemeClr val="tx1"/>
                          </a:solidFill>
                          <a:latin typeface="游ゴシック" panose="020B0400000000000000" pitchFamily="50" charset="-128"/>
                          <a:ea typeface="+mn-ea"/>
                        </a:rPr>
                        <a:t>府内の朝市・直売所、農業体験農園（もぎとり園）</a:t>
                      </a:r>
                      <a:endParaRPr kumimoji="1" lang="en-US" altLang="ja-JP" sz="1100" b="0"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latin typeface="游ゴシック" panose="020B0400000000000000" pitchFamily="50" charset="-128"/>
                          <a:ea typeface="+mn-ea"/>
                        </a:rPr>
                        <a:t>　 及び農に親しむ施設について、府のホームページに掲載</a:t>
                      </a:r>
                      <a:endParaRPr kumimoji="1" lang="en-US" altLang="ja-JP" sz="1100" b="0"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latin typeface="游ゴシック" panose="020B0400000000000000" pitchFamily="50" charset="-128"/>
                          <a:ea typeface="+mn-ea"/>
                        </a:rPr>
                        <a:t>■ 府立花の文化園で開催するイベントについて、</a:t>
                      </a:r>
                      <a:endParaRPr kumimoji="1" lang="en-US" altLang="ja-JP" sz="1100" b="0" dirty="0">
                        <a:solidFill>
                          <a:schemeClr val="tx1"/>
                        </a:solidFill>
                        <a:latin typeface="游ゴシック" panose="020B0400000000000000" pitchFamily="50" charset="-128"/>
                        <a:ea typeface="+mn-ea"/>
                      </a:endParaRPr>
                    </a:p>
                    <a:p>
                      <a:pPr marL="174625" indent="-174625"/>
                      <a:r>
                        <a:rPr kumimoji="1" lang="en-US" altLang="ja-JP" sz="1100" b="0" dirty="0">
                          <a:solidFill>
                            <a:schemeClr val="tx1"/>
                          </a:solidFill>
                          <a:latin typeface="游ゴシック" panose="020B0400000000000000" pitchFamily="50" charset="-128"/>
                          <a:ea typeface="+mn-ea"/>
                        </a:rPr>
                        <a:t>     </a:t>
                      </a:r>
                      <a:r>
                        <a:rPr kumimoji="1" lang="ja-JP" altLang="en-US" sz="1100" b="0" dirty="0">
                          <a:solidFill>
                            <a:schemeClr val="tx1"/>
                          </a:solidFill>
                          <a:latin typeface="游ゴシック" panose="020B0400000000000000" pitchFamily="50" charset="-128"/>
                          <a:ea typeface="+mn-ea"/>
                        </a:rPr>
                        <a:t>報道提供等を行い、広く府民に周知</a:t>
                      </a:r>
                      <a:endParaRPr kumimoji="1" lang="en-US" altLang="ja-JP" sz="1100" b="0" dirty="0">
                        <a:solidFill>
                          <a:schemeClr val="tx1"/>
                        </a:solidFill>
                        <a:latin typeface="游ゴシック" panose="020B0400000000000000" pitchFamily="50" charset="-128"/>
                        <a:ea typeface="+mn-ea"/>
                      </a:endParaRPr>
                    </a:p>
                    <a:p>
                      <a:pPr marL="174625" indent="-174625"/>
                      <a:r>
                        <a:rPr kumimoji="1" lang="en-US" altLang="ja-JP" sz="1100" b="0" dirty="0">
                          <a:solidFill>
                            <a:schemeClr val="tx1"/>
                          </a:solidFill>
                          <a:latin typeface="游ゴシック" panose="020B0400000000000000" pitchFamily="50" charset="-128"/>
                          <a:ea typeface="+mn-ea"/>
                        </a:rPr>
                        <a:t>■ </a:t>
                      </a:r>
                      <a:r>
                        <a:rPr kumimoji="1" lang="ja-JP" altLang="en-US" sz="1100" b="0" dirty="0">
                          <a:solidFill>
                            <a:schemeClr val="tx1"/>
                          </a:solidFill>
                          <a:latin typeface="游ゴシック" panose="020B0400000000000000" pitchFamily="50" charset="-128"/>
                          <a:ea typeface="+mn-ea"/>
                        </a:rPr>
                        <a:t>漁業協同組合の取組みを府ホームページや</a:t>
                      </a:r>
                      <a:r>
                        <a:rPr kumimoji="1" lang="en-US" altLang="ja-JP" sz="1100" b="0" dirty="0">
                          <a:solidFill>
                            <a:schemeClr val="tx1"/>
                          </a:solidFill>
                          <a:latin typeface="游ゴシック" panose="020B0400000000000000" pitchFamily="50" charset="-128"/>
                          <a:ea typeface="+mn-ea"/>
                        </a:rPr>
                        <a:t>SNS</a:t>
                      </a:r>
                      <a:r>
                        <a:rPr kumimoji="1" lang="ja-JP" altLang="en-US" sz="1100" b="0" dirty="0">
                          <a:solidFill>
                            <a:schemeClr val="tx1"/>
                          </a:solidFill>
                          <a:latin typeface="游ゴシック" panose="020B0400000000000000" pitchFamily="50" charset="-128"/>
                          <a:ea typeface="+mn-ea"/>
                        </a:rPr>
                        <a:t>等で紹介</a:t>
                      </a:r>
                      <a:endParaRPr kumimoji="1" lang="en-US" altLang="ja-JP" sz="1100" b="0"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第</a:t>
                      </a:r>
                      <a:r>
                        <a:rPr kumimoji="1" lang="en-US" altLang="ja-JP" sz="1100" b="1" dirty="0">
                          <a:solidFill>
                            <a:schemeClr val="tx1"/>
                          </a:solidFill>
                          <a:latin typeface="游ゴシック" panose="020B0400000000000000" pitchFamily="50" charset="-128"/>
                          <a:ea typeface="+mn-ea"/>
                        </a:rPr>
                        <a:t>22</a:t>
                      </a:r>
                      <a:r>
                        <a:rPr kumimoji="1" lang="ja-JP" altLang="en-US" sz="1100" b="1" dirty="0">
                          <a:solidFill>
                            <a:schemeClr val="tx1"/>
                          </a:solidFill>
                          <a:latin typeface="游ゴシック" panose="020B0400000000000000" pitchFamily="50" charset="-128"/>
                          <a:ea typeface="+mn-ea"/>
                        </a:rPr>
                        <a:t>回魚庭の海づくり大会」を開催し、大阪の漁業や水産物の魅力を</a:t>
                      </a:r>
                      <a:r>
                        <a:rPr kumimoji="1" lang="en-US" altLang="ja-JP" sz="1100" b="1" dirty="0">
                          <a:solidFill>
                            <a:schemeClr val="tx1"/>
                          </a:solidFill>
                          <a:latin typeface="游ゴシック" panose="020B0400000000000000" pitchFamily="50" charset="-128"/>
                          <a:ea typeface="+mn-ea"/>
                        </a:rPr>
                        <a:t>PR</a:t>
                      </a:r>
                    </a:p>
                    <a:p>
                      <a:pPr marL="174625" indent="-174625"/>
                      <a:r>
                        <a:rPr kumimoji="1" lang="en-US" altLang="ja-JP" sz="1100" b="1"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R6.10.27</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a:t>
                      </a:r>
                      <a:r>
                        <a:rPr kumimoji="1" lang="ja-JP" altLang="en-US" sz="1100" b="1" dirty="0">
                          <a:solidFill>
                            <a:schemeClr val="tx1"/>
                          </a:solidFill>
                          <a:latin typeface="游ゴシック" panose="020B0400000000000000" pitchFamily="50" charset="-128"/>
                          <a:ea typeface="+mn-ea"/>
                        </a:rPr>
                        <a:t>来場者約</a:t>
                      </a:r>
                      <a:r>
                        <a:rPr kumimoji="1" lang="en-US" altLang="ja-JP" sz="1100" b="1" dirty="0">
                          <a:solidFill>
                            <a:schemeClr val="tx1"/>
                          </a:solidFill>
                          <a:latin typeface="游ゴシック" panose="020B0400000000000000" pitchFamily="50" charset="-128"/>
                          <a:ea typeface="+mn-ea"/>
                        </a:rPr>
                        <a:t>10,000</a:t>
                      </a:r>
                      <a:r>
                        <a:rPr kumimoji="1" lang="ja-JP" altLang="en-US" sz="1100" b="1" dirty="0">
                          <a:solidFill>
                            <a:schemeClr val="tx1"/>
                          </a:solidFill>
                          <a:latin typeface="游ゴシック" panose="020B0400000000000000" pitchFamily="50" charset="-128"/>
                          <a:ea typeface="+mn-ea"/>
                        </a:rPr>
                        <a:t>人</a:t>
                      </a:r>
                      <a:r>
                        <a:rPr kumimoji="1" lang="en-US" altLang="ja-JP" sz="1100" b="1" dirty="0">
                          <a:solidFill>
                            <a:schemeClr val="tx1"/>
                          </a:solidFill>
                          <a:latin typeface="游ゴシック" panose="020B0400000000000000" pitchFamily="50" charset="-128"/>
                          <a:ea typeface="+mn-ea"/>
                        </a:rPr>
                        <a:t>】</a:t>
                      </a:r>
                    </a:p>
                    <a:p>
                      <a:pPr marL="174625" indent="-174625">
                        <a:lnSpc>
                          <a:spcPct val="150000"/>
                        </a:lnSpc>
                      </a:pPr>
                      <a:r>
                        <a:rPr kumimoji="1" lang="en-US" altLang="ja-JP"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環境と調和のとれた持続可能な食料生産とその消費にも配慮した食育の推進</a:t>
                      </a:r>
                      <a:r>
                        <a:rPr kumimoji="1" lang="en-US" altLang="ja-JP" sz="1100" b="0" dirty="0">
                          <a:solidFill>
                            <a:schemeClr val="tx1"/>
                          </a:solidFill>
                          <a:latin typeface="游ゴシック" panose="020B0400000000000000" pitchFamily="50" charset="-128"/>
                          <a:ea typeface="+mn-ea"/>
                        </a:rPr>
                        <a:t>》</a:t>
                      </a:r>
                    </a:p>
                    <a:p>
                      <a:pPr marL="174625" indent="-174625"/>
                      <a:r>
                        <a:rPr kumimoji="1" lang="ja-JP" altLang="en-US" sz="1100" b="0" dirty="0">
                          <a:solidFill>
                            <a:schemeClr val="tx1"/>
                          </a:solidFill>
                          <a:latin typeface="游ゴシック" panose="020B0400000000000000" pitchFamily="50" charset="-128"/>
                          <a:ea typeface="+mn-ea"/>
                        </a:rPr>
                        <a:t>■ 「⼤阪府栽培漁業基本計画」に基づき、キジハタ等の種苗の⽣産と放流を実施</a:t>
                      </a:r>
                    </a:p>
                    <a:p>
                      <a:pPr marL="174625" indent="-174625"/>
                      <a:r>
                        <a:rPr kumimoji="1" lang="ja-JP" altLang="en-US" sz="1100" b="0" dirty="0">
                          <a:solidFill>
                            <a:schemeClr val="tx1"/>
                          </a:solidFill>
                          <a:latin typeface="游ゴシック" panose="020B0400000000000000" pitchFamily="50" charset="-128"/>
                          <a:ea typeface="+mn-ea"/>
                        </a:rPr>
                        <a:t>■ 漁業者の自主的な資源管理を推進するため、資源管理協定の策定支援及び履行確認</a:t>
                      </a:r>
                      <a:endParaRPr kumimoji="1" lang="en-US" altLang="ja-JP" sz="1100" b="0" dirty="0">
                        <a:solidFill>
                          <a:schemeClr val="tx1"/>
                        </a:solidFill>
                        <a:latin typeface="游ゴシック" panose="020B0400000000000000" pitchFamily="50" charset="-128"/>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10" name="テキスト ボックス 9">
            <a:extLst>
              <a:ext uri="{FF2B5EF4-FFF2-40B4-BE49-F238E27FC236}">
                <a16:creationId xmlns:a16="http://schemas.microsoft.com/office/drawing/2014/main" id="{278E1260-1988-44BC-A04F-3D89692FC9A2}"/>
              </a:ext>
            </a:extLst>
          </p:cNvPr>
          <p:cNvSpPr txBox="1"/>
          <p:nvPr/>
        </p:nvSpPr>
        <p:spPr>
          <a:xfrm>
            <a:off x="7693345" y="350405"/>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3C9D25C6-0162-406D-87AE-A9E367AD5407}"/>
              </a:ext>
            </a:extLst>
          </p:cNvPr>
          <p:cNvGrpSpPr/>
          <p:nvPr/>
        </p:nvGrpSpPr>
        <p:grpSpPr>
          <a:xfrm>
            <a:off x="7106186" y="3967382"/>
            <a:ext cx="1926236" cy="1560019"/>
            <a:chOff x="6318093" y="4592323"/>
            <a:chExt cx="1926236" cy="1560019"/>
          </a:xfrm>
        </p:grpSpPr>
        <p:pic>
          <p:nvPicPr>
            <p:cNvPr id="3" name="図 2">
              <a:extLst>
                <a:ext uri="{FF2B5EF4-FFF2-40B4-BE49-F238E27FC236}">
                  <a16:creationId xmlns:a16="http://schemas.microsoft.com/office/drawing/2014/main" id="{9BC7A9D7-FD17-41B3-979B-57E37228FF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556" t="7745" r="22856" b="27902"/>
            <a:stretch/>
          </p:blipFill>
          <p:spPr>
            <a:xfrm rot="10800000">
              <a:off x="6318093" y="4592323"/>
              <a:ext cx="1926236" cy="1317094"/>
            </a:xfrm>
            <a:prstGeom prst="rect">
              <a:avLst/>
            </a:prstGeom>
          </p:spPr>
        </p:pic>
        <p:sp>
          <p:nvSpPr>
            <p:cNvPr id="13" name="テキスト ボックス 12">
              <a:extLst>
                <a:ext uri="{FF2B5EF4-FFF2-40B4-BE49-F238E27FC236}">
                  <a16:creationId xmlns:a16="http://schemas.microsoft.com/office/drawing/2014/main" id="{EF8FE54A-3A96-45FF-B44A-67E671539686}"/>
                </a:ext>
              </a:extLst>
            </p:cNvPr>
            <p:cNvSpPr txBox="1"/>
            <p:nvPr/>
          </p:nvSpPr>
          <p:spPr>
            <a:xfrm>
              <a:off x="6442664" y="5906121"/>
              <a:ext cx="174860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22</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回魚庭の海づくり大会</a:t>
              </a:r>
              <a:endPar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1030" name="Picture 6" descr="ロゴ">
            <a:extLst>
              <a:ext uri="{FF2B5EF4-FFF2-40B4-BE49-F238E27FC236}">
                <a16:creationId xmlns:a16="http://schemas.microsoft.com/office/drawing/2014/main" id="{54D6DC1C-F7C6-4D0A-B633-066C2D4D7E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4261"/>
          <a:stretch/>
        </p:blipFill>
        <p:spPr bwMode="auto">
          <a:xfrm>
            <a:off x="7693345" y="5480381"/>
            <a:ext cx="1286017" cy="83898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9C74A2AE-2E3A-4681-B92F-37735CEE13CB}"/>
              </a:ext>
            </a:extLst>
          </p:cNvPr>
          <p:cNvSpPr>
            <a:spLocks noGrp="1"/>
          </p:cNvSpPr>
          <p:nvPr>
            <p:ph type="sldNum" sz="quarter" idx="12"/>
          </p:nvPr>
        </p:nvSpPr>
        <p:spPr>
          <a:xfrm>
            <a:off x="9208069" y="6614405"/>
            <a:ext cx="720000" cy="216000"/>
          </a:xfrm>
        </p:spPr>
        <p:txBody>
          <a:bodyPr/>
          <a:lstStyle/>
          <a:p>
            <a:fld id="{4D1D0668-0C6C-4C7F-AAAF-C0078F4BF5F6}" type="slidenum">
              <a:rPr kumimoji="1" lang="ja-JP" altLang="en-US" smtClean="0"/>
              <a:t>124</a:t>
            </a:fld>
            <a:endParaRPr kumimoji="1" lang="ja-JP" altLang="en-US" dirty="0"/>
          </a:p>
        </p:txBody>
      </p:sp>
    </p:spTree>
    <p:extLst>
      <p:ext uri="{BB962C8B-B14F-4D97-AF65-F5344CB8AC3E}">
        <p14:creationId xmlns:p14="http://schemas.microsoft.com/office/powerpoint/2010/main" val="30237609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48000" y="288000"/>
          <a:ext cx="8646609" cy="6120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4964634">
                <a:tc>
                  <a:txBody>
                    <a:bodyPr/>
                    <a:lstStyle/>
                    <a:p>
                      <a:pPr algn="ctr">
                        <a:lnSpc>
                          <a:spcPts val="1600"/>
                        </a:lnSpc>
                      </a:pPr>
                      <a:r>
                        <a:rPr kumimoji="1" lang="ja-JP" altLang="en-US" sz="1600" dirty="0"/>
                        <a:t> </a:t>
                      </a:r>
                      <a:r>
                        <a:rPr kumimoji="1" lang="ja-JP" altLang="en-US" sz="1600" dirty="0">
                          <a:solidFill>
                            <a:schemeClr val="bg1"/>
                          </a:solidFill>
                        </a:rPr>
                        <a:t>本年度の     </a:t>
                      </a:r>
                      <a:endParaRPr kumimoji="1" lang="en-US" altLang="ja-JP" sz="1600" dirty="0">
                        <a:solidFill>
                          <a:schemeClr val="bg1"/>
                        </a:solidFill>
                      </a:endParaRPr>
                    </a:p>
                    <a:p>
                      <a:pPr algn="ctr">
                        <a:lnSpc>
                          <a:spcPts val="1600"/>
                        </a:lnSpc>
                      </a:pPr>
                      <a:r>
                        <a:rPr kumimoji="1" lang="en-US" altLang="ja-JP" sz="1600" dirty="0">
                          <a:solidFill>
                            <a:schemeClr val="bg1"/>
                          </a:solidFill>
                        </a:rPr>
                        <a:t> </a:t>
                      </a:r>
                      <a:r>
                        <a:rPr kumimoji="1" lang="ja-JP" altLang="en-US" sz="1600" dirty="0">
                          <a:solidFill>
                            <a:schemeClr val="bg1"/>
                          </a:solidFill>
                        </a:rPr>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② </a:t>
                      </a:r>
                      <a:r>
                        <a:rPr kumimoji="1" lang="ja-JP" altLang="en-US" sz="1200" b="1"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食品ロスの削減　</a:t>
                      </a:r>
                      <a:r>
                        <a:rPr kumimoji="1" lang="en-US" altLang="ja-JP" sz="1200" b="0" i="0" u="sng"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P46</a:t>
                      </a:r>
                    </a:p>
                    <a:p>
                      <a:pPr marL="174625" indent="-174625">
                        <a:lnSpc>
                          <a:spcPct val="100000"/>
                        </a:lnSpc>
                      </a:pPr>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食育･</a:t>
                      </a:r>
                      <a:r>
                        <a:rPr kumimoji="1" lang="en-US" altLang="ja-JP" sz="1100" b="1" dirty="0">
                          <a:solidFill>
                            <a:schemeClr val="tx1"/>
                          </a:solidFill>
                          <a:latin typeface="游ゴシック" panose="020B0400000000000000" pitchFamily="50" charset="-128"/>
                          <a:ea typeface="+mn-ea"/>
                        </a:rPr>
                        <a:t>SDG</a:t>
                      </a:r>
                      <a:r>
                        <a:rPr kumimoji="1" lang="ja-JP" altLang="en-US" sz="1100" b="1" dirty="0">
                          <a:solidFill>
                            <a:schemeClr val="tx1"/>
                          </a:solidFill>
                          <a:latin typeface="游ゴシック" panose="020B0400000000000000" pitchFamily="50" charset="-128"/>
                          <a:ea typeface="+mn-ea"/>
                        </a:rPr>
                        <a:t>ｓ指導関係者との連携</a:t>
                      </a:r>
                    </a:p>
                    <a:p>
                      <a:pPr marL="174625" indent="-174625">
                        <a:lnSpc>
                          <a:spcPct val="100000"/>
                        </a:lnSpc>
                      </a:pPr>
                      <a:r>
                        <a:rPr kumimoji="1" lang="ja-JP" altLang="en-US" sz="1100" b="1" dirty="0">
                          <a:solidFill>
                            <a:schemeClr val="tx1"/>
                          </a:solidFill>
                          <a:latin typeface="游ゴシック" panose="020B0400000000000000" pitchFamily="50" charset="-128"/>
                          <a:ea typeface="+mn-ea"/>
                        </a:rPr>
                        <a:t>　 府内管理栄養士養成施設</a:t>
                      </a:r>
                      <a:r>
                        <a:rPr kumimoji="1" lang="en-US" altLang="ja-JP" sz="1100" b="1" dirty="0">
                          <a:solidFill>
                            <a:schemeClr val="tx1"/>
                          </a:solidFill>
                          <a:latin typeface="游ゴシック" panose="020B0400000000000000" pitchFamily="50" charset="-128"/>
                          <a:ea typeface="+mn-ea"/>
                        </a:rPr>
                        <a:t>8</a:t>
                      </a:r>
                      <a:r>
                        <a:rPr kumimoji="1" lang="ja-JP" altLang="en-US" sz="1100" b="1" dirty="0">
                          <a:solidFill>
                            <a:schemeClr val="tx1"/>
                          </a:solidFill>
                          <a:latin typeface="游ゴシック" panose="020B0400000000000000" pitchFamily="50" charset="-128"/>
                          <a:ea typeface="+mn-ea"/>
                        </a:rPr>
                        <a:t>大学と連携したプロジェクトにより、イベントで学生が食品ロス削減を啓発</a:t>
                      </a:r>
                    </a:p>
                    <a:p>
                      <a:pPr marL="174625" indent="-174625">
                        <a:lnSpc>
                          <a:spcPct val="100000"/>
                        </a:lnSpc>
                      </a:pPr>
                      <a:r>
                        <a:rPr kumimoji="1" lang="ja-JP" altLang="en-US" sz="1100" b="1" dirty="0">
                          <a:solidFill>
                            <a:schemeClr val="tx1"/>
                          </a:solidFill>
                          <a:latin typeface="游ゴシック" panose="020B0400000000000000" pitchFamily="50" charset="-128"/>
                          <a:ea typeface="+mn-ea"/>
                        </a:rPr>
                        <a:t>　 学校での</a:t>
                      </a:r>
                      <a:r>
                        <a:rPr kumimoji="1" lang="en-US" altLang="ja-JP" sz="1100" b="1" dirty="0">
                          <a:solidFill>
                            <a:schemeClr val="tx1"/>
                          </a:solidFill>
                          <a:latin typeface="游ゴシック" panose="020B0400000000000000" pitchFamily="50" charset="-128"/>
                          <a:ea typeface="+mn-ea"/>
                        </a:rPr>
                        <a:t>SDG</a:t>
                      </a:r>
                      <a:r>
                        <a:rPr kumimoji="1" lang="ja-JP" altLang="en-US" sz="1100" b="1" dirty="0">
                          <a:solidFill>
                            <a:schemeClr val="tx1"/>
                          </a:solidFill>
                          <a:latin typeface="游ゴシック" panose="020B0400000000000000" pitchFamily="50" charset="-128"/>
                          <a:ea typeface="+mn-ea"/>
                        </a:rPr>
                        <a:t>ｓ授業に「なんでやろう？食品ロスカードゲーム」を貸出</a:t>
                      </a:r>
                      <a:endParaRPr kumimoji="1" lang="en-US" altLang="ja-JP" sz="1100" b="1"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「大阪府食品ロス削減推進計画」に基づく市町村や事業者と連携した取組み</a:t>
                      </a:r>
                      <a:endParaRPr kumimoji="1" lang="en-US" altLang="ja-JP" sz="1100" b="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dirty="0">
                          <a:solidFill>
                            <a:schemeClr val="tx1"/>
                          </a:solidFill>
                          <a:latin typeface="游ゴシック" panose="020B0400000000000000" pitchFamily="50" charset="-128"/>
                          <a:ea typeface="+mn-ea"/>
                        </a:rPr>
                        <a:t>　 ・食品ロス削減キャンペーン等の実施</a:t>
                      </a:r>
                    </a:p>
                    <a:p>
                      <a:pPr marL="174625" indent="-174625">
                        <a:lnSpc>
                          <a:spcPct val="100000"/>
                        </a:lnSpc>
                      </a:pPr>
                      <a:r>
                        <a:rPr kumimoji="1" lang="ja-JP" altLang="en-US" sz="1100" b="0" dirty="0">
                          <a:solidFill>
                            <a:schemeClr val="tx1"/>
                          </a:solidFill>
                          <a:latin typeface="游ゴシック" panose="020B0400000000000000" pitchFamily="50" charset="-128"/>
                          <a:ea typeface="+mn-ea"/>
                        </a:rPr>
                        <a:t>　 ・ポータルサイト、カードゲーム等の活用</a:t>
                      </a:r>
                    </a:p>
                    <a:p>
                      <a:pPr marL="174625" indent="-174625">
                        <a:lnSpc>
                          <a:spcPct val="100000"/>
                        </a:lnSpc>
                      </a:pPr>
                      <a:r>
                        <a:rPr kumimoji="1" lang="ja-JP" altLang="en-US" sz="1100" b="0" dirty="0">
                          <a:solidFill>
                            <a:schemeClr val="tx1"/>
                          </a:solidFill>
                          <a:latin typeface="游ゴシック" panose="020B0400000000000000" pitchFamily="50" charset="-128"/>
                          <a:ea typeface="+mn-ea"/>
                        </a:rPr>
                        <a:t>　 ・食品ロス削減を実践･啓発するボランティア「もったいないやん活動隊」の養成</a:t>
                      </a:r>
                      <a:endParaRPr kumimoji="1" lang="en-US" altLang="ja-JP" sz="1100" b="0" dirty="0">
                        <a:solidFill>
                          <a:schemeClr val="tx1"/>
                        </a:solidFill>
                        <a:latin typeface="游ゴシック" panose="020B0400000000000000" pitchFamily="50" charset="-128"/>
                        <a:ea typeface="+mn-ea"/>
                      </a:endParaRPr>
                    </a:p>
                    <a:p>
                      <a:pPr marL="174625" indent="-174625">
                        <a:lnSpc>
                          <a:spcPct val="150000"/>
                        </a:lnSpc>
                      </a:pPr>
                      <a:r>
                        <a:rPr kumimoji="1" lang="ja-JP" altLang="en-US" sz="1200" b="1" dirty="0">
                          <a:solidFill>
                            <a:schemeClr val="tx1"/>
                          </a:solidFill>
                          <a:latin typeface="游ゴシック" panose="020B0400000000000000" pitchFamily="50" charset="-128"/>
                          <a:ea typeface="+mn-ea"/>
                        </a:rPr>
                        <a:t>③ </a:t>
                      </a:r>
                      <a:r>
                        <a:rPr kumimoji="1" lang="ja-JP" altLang="en-US" sz="1200" b="1" u="sng" dirty="0">
                          <a:solidFill>
                            <a:schemeClr val="tx1"/>
                          </a:solidFill>
                          <a:latin typeface="游ゴシック" panose="020B0400000000000000" pitchFamily="50" charset="-128"/>
                          <a:ea typeface="+mn-ea"/>
                        </a:rPr>
                        <a:t>食文化の継承</a:t>
                      </a:r>
                      <a:r>
                        <a:rPr kumimoji="1" lang="ja-JP" altLang="en-US" sz="1200" b="0" u="none" dirty="0">
                          <a:solidFill>
                            <a:schemeClr val="tx1"/>
                          </a:solidFill>
                          <a:latin typeface="游ゴシック" panose="020B0400000000000000" pitchFamily="50" charset="-128"/>
                          <a:ea typeface="+mn-ea"/>
                        </a:rPr>
                        <a:t>　</a:t>
                      </a:r>
                      <a:r>
                        <a:rPr kumimoji="1" lang="en-US" altLang="ja-JP" sz="1200" b="0" u="none" dirty="0">
                          <a:solidFill>
                            <a:schemeClr val="tx1"/>
                          </a:solidFill>
                          <a:latin typeface="游ゴシック" panose="020B0400000000000000" pitchFamily="50" charset="-128"/>
                          <a:ea typeface="+mn-ea"/>
                        </a:rPr>
                        <a:t>P46 </a:t>
                      </a:r>
                    </a:p>
                    <a:p>
                      <a:pPr marL="174625" indent="-174625"/>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全国学校給食週間（</a:t>
                      </a:r>
                      <a:r>
                        <a:rPr kumimoji="1" lang="en-US" altLang="ja-JP" sz="1100" b="1" dirty="0">
                          <a:solidFill>
                            <a:schemeClr val="tx1"/>
                          </a:solidFill>
                          <a:latin typeface="游ゴシック" panose="020B0400000000000000" pitchFamily="50" charset="-128"/>
                          <a:ea typeface="+mn-ea"/>
                        </a:rPr>
                        <a:t>1.24-1.30</a:t>
                      </a:r>
                      <a:r>
                        <a:rPr kumimoji="1" lang="ja-JP" altLang="en-US" sz="1100" b="1" dirty="0">
                          <a:solidFill>
                            <a:schemeClr val="tx1"/>
                          </a:solidFill>
                          <a:latin typeface="游ゴシック" panose="020B0400000000000000" pitchFamily="50" charset="-128"/>
                          <a:ea typeface="+mn-ea"/>
                        </a:rPr>
                        <a:t>）にあわせ、市町村及び府立学校で給食献立に地域の食材や郷土料理等を導入　</a:t>
                      </a:r>
                      <a:endParaRPr kumimoji="1" lang="en-US" altLang="ja-JP" sz="1100" b="1"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latin typeface="游ゴシック" panose="020B0400000000000000" pitchFamily="50" charset="-128"/>
                          <a:ea typeface="+mn-ea"/>
                        </a:rPr>
                        <a:t>■ パンフレットを活用した「なにわ伝統野菜」の啓発</a:t>
                      </a:r>
                      <a:endParaRPr kumimoji="1" lang="en-US" altLang="ja-JP" sz="1100" b="0"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latin typeface="游ゴシック" panose="020B0400000000000000" pitchFamily="50" charset="-128"/>
                          <a:ea typeface="+mn-ea"/>
                        </a:rPr>
                        <a:t>■ 大阪府食生活改善連絡協議会が行う日本型食生活の普及啓発活動への支援</a:t>
                      </a:r>
                      <a:endParaRPr kumimoji="1" lang="en-US" altLang="ja-JP" sz="1100" b="0" dirty="0">
                        <a:solidFill>
                          <a:schemeClr val="tx1"/>
                        </a:solidFill>
                        <a:latin typeface="游ゴシック" panose="020B0400000000000000" pitchFamily="50" charset="-128"/>
                        <a:ea typeface="+mn-ea"/>
                      </a:endParaRPr>
                    </a:p>
                    <a:p>
                      <a:pPr marL="174625" indent="-174625"/>
                      <a:r>
                        <a:rPr kumimoji="1" lang="ja-JP" altLang="en-US" sz="1100" b="0" dirty="0">
                          <a:solidFill>
                            <a:schemeClr val="tx1"/>
                          </a:solidFill>
                          <a:highlight>
                            <a:srgbClr val="00FF00"/>
                          </a:highlight>
                          <a:latin typeface="游ゴシック" panose="020B0400000000000000" pitchFamily="50" charset="-128"/>
                          <a:ea typeface="+mn-ea"/>
                        </a:rPr>
                        <a:t>■</a:t>
                      </a:r>
                      <a:r>
                        <a:rPr kumimoji="1" lang="ja-JP" altLang="en-US" sz="1100" b="0" dirty="0">
                          <a:solidFill>
                            <a:schemeClr val="tx1"/>
                          </a:solidFill>
                          <a:latin typeface="游ゴシック" panose="020B0400000000000000" pitchFamily="50" charset="-128"/>
                          <a:ea typeface="+mn-ea"/>
                        </a:rPr>
                        <a:t> </a:t>
                      </a:r>
                      <a:r>
                        <a:rPr kumimoji="1" lang="ja-JP" altLang="en-US" sz="1100" b="1" dirty="0">
                          <a:solidFill>
                            <a:schemeClr val="tx1"/>
                          </a:solidFill>
                          <a:latin typeface="游ゴシック" panose="020B0400000000000000" pitchFamily="50" charset="-128"/>
                          <a:ea typeface="+mn-ea"/>
                        </a:rPr>
                        <a:t>ヘルシー外食フォーラム（主催：大阪ヘルシー外食推進協議会）において、府民を対象とした</a:t>
                      </a:r>
                      <a:endParaRPr kumimoji="1" lang="en-US" altLang="ja-JP" sz="1100" b="1" dirty="0">
                        <a:solidFill>
                          <a:schemeClr val="tx1"/>
                        </a:solidFill>
                        <a:latin typeface="游ゴシック" panose="020B0400000000000000" pitchFamily="50" charset="-128"/>
                        <a:ea typeface="+mn-ea"/>
                      </a:endParaRPr>
                    </a:p>
                    <a:p>
                      <a:pPr marL="174625" indent="-174625"/>
                      <a:r>
                        <a:rPr kumimoji="1" lang="ja-JP" altLang="en-US" sz="1100" b="1" dirty="0">
                          <a:solidFill>
                            <a:schemeClr val="tx1"/>
                          </a:solidFill>
                          <a:latin typeface="游ゴシック" panose="020B0400000000000000" pitchFamily="50" charset="-128"/>
                          <a:ea typeface="+mn-ea"/>
                        </a:rPr>
                        <a:t>　 外部講師による大阪の食文化に関する講演を実施（</a:t>
                      </a:r>
                      <a:r>
                        <a:rPr kumimoji="1" lang="en-US" altLang="ja-JP" sz="1100" b="1" dirty="0">
                          <a:solidFill>
                            <a:schemeClr val="tx1"/>
                          </a:solidFill>
                          <a:latin typeface="游ゴシック" panose="020B0400000000000000" pitchFamily="50" charset="-128"/>
                          <a:ea typeface="+mn-ea"/>
                        </a:rPr>
                        <a:t>R7.3.12</a:t>
                      </a:r>
                      <a:r>
                        <a:rPr kumimoji="1" lang="ja-JP" altLang="en-US" sz="1100" b="1" dirty="0">
                          <a:solidFill>
                            <a:schemeClr val="tx1"/>
                          </a:solidFill>
                          <a:latin typeface="游ゴシック" panose="020B0400000000000000" pitchFamily="50" charset="-128"/>
                          <a:ea typeface="+mn-ea"/>
                        </a:rPr>
                        <a:t>）</a:t>
                      </a:r>
                      <a:r>
                        <a:rPr kumimoji="1" lang="en-US" altLang="ja-JP" sz="1100" b="1" dirty="0">
                          <a:solidFill>
                            <a:schemeClr val="tx1"/>
                          </a:solidFill>
                          <a:latin typeface="游ゴシック" panose="020B0400000000000000" pitchFamily="50" charset="-128"/>
                          <a:ea typeface="+mn-ea"/>
                        </a:rPr>
                        <a:t>【181</a:t>
                      </a:r>
                      <a:r>
                        <a:rPr kumimoji="1" lang="ja-JP" altLang="en-US" sz="1100" b="1" dirty="0">
                          <a:solidFill>
                            <a:schemeClr val="tx1"/>
                          </a:solidFill>
                          <a:latin typeface="游ゴシック" panose="020B0400000000000000" pitchFamily="50" charset="-128"/>
                          <a:ea typeface="+mn-ea"/>
                        </a:rPr>
                        <a:t>人</a:t>
                      </a:r>
                      <a:r>
                        <a:rPr kumimoji="1" lang="en-US" altLang="ja-JP" sz="1100" b="1" dirty="0">
                          <a:solidFill>
                            <a:schemeClr val="tx1"/>
                          </a:solidFill>
                          <a:latin typeface="游ゴシック" panose="020B0400000000000000" pitchFamily="50" charset="-128"/>
                          <a:ea typeface="+mn-ea"/>
                        </a:rPr>
                        <a:t>】</a:t>
                      </a:r>
                    </a:p>
                    <a:p>
                      <a:pPr marL="174625" indent="-174625"/>
                      <a:r>
                        <a:rPr kumimoji="1" lang="en-US" altLang="ja-JP" sz="1100" b="0" dirty="0">
                          <a:solidFill>
                            <a:schemeClr val="tx1"/>
                          </a:solidFill>
                          <a:latin typeface="游ゴシック" panose="020B0400000000000000" pitchFamily="50" charset="-128"/>
                          <a:ea typeface="+mn-ea"/>
                        </a:rPr>
                        <a:t>  </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1155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ja-JP" alt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大阪産</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もん</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全国魅力発信事業　</a:t>
                      </a:r>
                      <a:r>
                        <a:rPr kumimoji="1" lang="en-US" altLang="ja-JP" sz="1100" b="0" dirty="0">
                          <a:solidFill>
                            <a:schemeClr val="tx1"/>
                          </a:solidFill>
                          <a:latin typeface="+mn-ea"/>
                          <a:ea typeface="+mn-ea"/>
                        </a:rPr>
                        <a:t>2,128</a:t>
                      </a:r>
                      <a:r>
                        <a:rPr kumimoji="1" lang="ja-JP" altLang="en-US" sz="1100" b="0" dirty="0">
                          <a:solidFill>
                            <a:schemeClr val="tx1"/>
                          </a:solidFill>
                          <a:latin typeface="+mn-ea"/>
                          <a:ea typeface="+mn-ea"/>
                        </a:rPr>
                        <a:t>千円　　大阪府農水産物消費拡大事業　</a:t>
                      </a:r>
                      <a:r>
                        <a:rPr kumimoji="1" lang="en-US" altLang="ja-JP" sz="1100" b="0" dirty="0">
                          <a:solidFill>
                            <a:schemeClr val="tx1"/>
                          </a:solidFill>
                          <a:latin typeface="+mn-ea"/>
                          <a:ea typeface="+mn-ea"/>
                        </a:rPr>
                        <a:t>2,738</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zh-TW" altLang="en-US" sz="1100" b="0" dirty="0">
                          <a:solidFill>
                            <a:schemeClr val="tx1"/>
                          </a:solidFill>
                          <a:latin typeface="游ゴシック" panose="020B0400000000000000" pitchFamily="50" charset="-128"/>
                          <a:ea typeface="游ゴシック" panose="020B0400000000000000" pitchFamily="50" charset="-128"/>
                        </a:rPr>
                        <a:t>畜産経営安定対策推進事業</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zh-TW" sz="1100" b="0" dirty="0">
                          <a:solidFill>
                            <a:schemeClr val="tx1"/>
                          </a:solidFill>
                          <a:latin typeface="游ゴシック" panose="020B0400000000000000" pitchFamily="50" charset="-128"/>
                          <a:ea typeface="游ゴシック" panose="020B0400000000000000" pitchFamily="50" charset="-128"/>
                        </a:rPr>
                        <a:t>182</a:t>
                      </a:r>
                      <a:r>
                        <a:rPr kumimoji="1" lang="zh-TW" altLang="en-US" sz="1100" b="0" dirty="0">
                          <a:solidFill>
                            <a:schemeClr val="tx1"/>
                          </a:solidFill>
                          <a:latin typeface="游ゴシック" panose="020B0400000000000000" pitchFamily="50" charset="-128"/>
                          <a:ea typeface="游ゴシック" panose="020B0400000000000000" pitchFamily="50" charset="-128"/>
                        </a:rPr>
                        <a:t>千円</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zh-TW" altLang="en-US" sz="1100" b="0" dirty="0">
                          <a:solidFill>
                            <a:schemeClr val="tx1"/>
                          </a:solidFill>
                          <a:latin typeface="游ゴシック" panose="020B0400000000000000" pitchFamily="50" charset="-128"/>
                          <a:ea typeface="游ゴシック" panose="020B0400000000000000" pitchFamily="50" charset="-128"/>
                        </a:rPr>
                        <a:t>資源管理計画推進費</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ja-JP" sz="1100" b="0" dirty="0">
                          <a:solidFill>
                            <a:schemeClr val="tx1"/>
                          </a:solidFill>
                          <a:latin typeface="游ゴシック" panose="020B0400000000000000" pitchFamily="50" charset="-128"/>
                          <a:ea typeface="游ゴシック" panose="020B0400000000000000" pitchFamily="50" charset="-128"/>
                        </a:rPr>
                        <a:t>860</a:t>
                      </a:r>
                      <a:r>
                        <a:rPr kumimoji="1" lang="ja-JP" altLang="en-US" sz="1100" b="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zh-TW" altLang="en-US" sz="1100" b="0" dirty="0">
                          <a:solidFill>
                            <a:schemeClr val="tx1"/>
                          </a:solidFill>
                          <a:latin typeface="游ゴシック" panose="020B0400000000000000" pitchFamily="50" charset="-128"/>
                          <a:ea typeface="游ゴシック" panose="020B0400000000000000" pitchFamily="50" charset="-128"/>
                        </a:rPr>
                        <a:t>消費者行動促進支援事業</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ja-JP" sz="1100" b="0" dirty="0">
                          <a:solidFill>
                            <a:schemeClr val="tx1"/>
                          </a:solidFill>
                          <a:latin typeface="游ゴシック" panose="020B0400000000000000" pitchFamily="50" charset="-128"/>
                          <a:ea typeface="游ゴシック" panose="020B0400000000000000" pitchFamily="50" charset="-128"/>
                        </a:rPr>
                        <a:t>3,020</a:t>
                      </a:r>
                      <a:r>
                        <a:rPr kumimoji="1" lang="ja-JP" altLang="en-US" sz="1100" b="0" dirty="0">
                          <a:solidFill>
                            <a:schemeClr val="tx1"/>
                          </a:solidFill>
                          <a:latin typeface="游ゴシック" panose="020B0400000000000000" pitchFamily="50" charset="-128"/>
                          <a:ea typeface="游ゴシック" panose="020B0400000000000000" pitchFamily="50" charset="-128"/>
                        </a:rPr>
                        <a:t>千円　　　　</a:t>
                      </a:r>
                      <a:r>
                        <a:rPr kumimoji="1" lang="zh-TW" altLang="en-US" sz="1100" b="0" dirty="0">
                          <a:solidFill>
                            <a:schemeClr val="tx1"/>
                          </a:solidFill>
                          <a:latin typeface="游ゴシック" panose="020B0400000000000000" pitchFamily="50" charset="-128"/>
                          <a:ea typeface="游ゴシック" panose="020B0400000000000000" pitchFamily="50" charset="-128"/>
                        </a:rPr>
                        <a:t>畜産経営安定対策推進事業</a:t>
                      </a:r>
                      <a:r>
                        <a:rPr kumimoji="1" lang="ja-JP" altLang="en-US" sz="1100" b="0" dirty="0">
                          <a:solidFill>
                            <a:schemeClr val="tx1"/>
                          </a:solidFill>
                          <a:latin typeface="游ゴシック" panose="020B0400000000000000" pitchFamily="50" charset="-128"/>
                          <a:ea typeface="游ゴシック" panose="020B0400000000000000" pitchFamily="50" charset="-128"/>
                        </a:rPr>
                        <a:t>　</a:t>
                      </a:r>
                      <a:r>
                        <a:rPr kumimoji="1" lang="en-US" altLang="ja-JP" sz="1100" b="0" dirty="0">
                          <a:solidFill>
                            <a:schemeClr val="tx1"/>
                          </a:solidFill>
                          <a:latin typeface="游ゴシック" panose="020B0400000000000000" pitchFamily="50" charset="-128"/>
                          <a:ea typeface="游ゴシック" panose="020B0400000000000000" pitchFamily="50" charset="-128"/>
                        </a:rPr>
                        <a:t>215</a:t>
                      </a:r>
                      <a:r>
                        <a:rPr kumimoji="1" lang="zh-TW" altLang="en-US" sz="1100" b="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健康・栄養対策費（経常）　</a:t>
                      </a:r>
                      <a:r>
                        <a:rPr kumimoji="1" lang="en-US" altLang="ja-JP" sz="1100" b="0" dirty="0">
                          <a:solidFill>
                            <a:schemeClr val="tx1"/>
                          </a:solidFill>
                          <a:latin typeface="游ゴシック" panose="020B0400000000000000" pitchFamily="50" charset="-128"/>
                          <a:ea typeface="+mn-ea"/>
                        </a:rPr>
                        <a:t>9,897</a:t>
                      </a:r>
                      <a:r>
                        <a:rPr kumimoji="1" lang="ja-JP" altLang="en-US" sz="1100" b="0" dirty="0">
                          <a:solidFill>
                            <a:schemeClr val="tx1"/>
                          </a:solidFill>
                          <a:latin typeface="游ゴシック" panose="020B0400000000000000" pitchFamily="50" charset="-128"/>
                          <a:ea typeface="+mn-ea"/>
                        </a:rPr>
                        <a:t>千円（栄養士法等関係事業・食生活改善地域推進事業）</a:t>
                      </a:r>
                      <a:endParaRPr kumimoji="1" lang="en-US" altLang="ja-JP" sz="1100" b="0" dirty="0">
                        <a:solidFill>
                          <a:srgbClr val="FF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68163"/>
                  </a:ext>
                </a:extLst>
              </a:tr>
            </a:tbl>
          </a:graphicData>
        </a:graphic>
      </p:graphicFrame>
      <p:grpSp>
        <p:nvGrpSpPr>
          <p:cNvPr id="18" name="グループ化 17">
            <a:extLst>
              <a:ext uri="{FF2B5EF4-FFF2-40B4-BE49-F238E27FC236}">
                <a16:creationId xmlns:a16="http://schemas.microsoft.com/office/drawing/2014/main" id="{26B8C8CA-150C-4DD5-9F6E-CE627140E1EF}"/>
              </a:ext>
            </a:extLst>
          </p:cNvPr>
          <p:cNvGrpSpPr/>
          <p:nvPr/>
        </p:nvGrpSpPr>
        <p:grpSpPr>
          <a:xfrm>
            <a:off x="2284129" y="3245811"/>
            <a:ext cx="2190681" cy="1472818"/>
            <a:chOff x="3168537" y="2008270"/>
            <a:chExt cx="2190681" cy="1472818"/>
          </a:xfrm>
        </p:grpSpPr>
        <p:pic>
          <p:nvPicPr>
            <p:cNvPr id="5" name="図 4">
              <a:extLst>
                <a:ext uri="{FF2B5EF4-FFF2-40B4-BE49-F238E27FC236}">
                  <a16:creationId xmlns:a16="http://schemas.microsoft.com/office/drawing/2014/main" id="{2968A624-EC09-43CA-B0E0-F8A3B6605C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524422">
              <a:off x="3168537" y="2113061"/>
              <a:ext cx="723051" cy="1015836"/>
            </a:xfrm>
            <a:prstGeom prst="rect">
              <a:avLst/>
            </a:prstGeom>
          </p:spPr>
        </p:pic>
        <p:pic>
          <p:nvPicPr>
            <p:cNvPr id="14" name="図 13">
              <a:extLst>
                <a:ext uri="{FF2B5EF4-FFF2-40B4-BE49-F238E27FC236}">
                  <a16:creationId xmlns:a16="http://schemas.microsoft.com/office/drawing/2014/main" id="{AE366FDA-9419-44C2-A27C-A1F8058D2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22657">
              <a:off x="4636677" y="2084064"/>
              <a:ext cx="722541" cy="1030005"/>
            </a:xfrm>
            <a:prstGeom prst="rect">
              <a:avLst/>
            </a:prstGeom>
          </p:spPr>
        </p:pic>
        <p:sp>
          <p:nvSpPr>
            <p:cNvPr id="15" name="テキスト ボックス 14">
              <a:extLst>
                <a:ext uri="{FF2B5EF4-FFF2-40B4-BE49-F238E27FC236}">
                  <a16:creationId xmlns:a16="http://schemas.microsoft.com/office/drawing/2014/main" id="{1252ADB3-FA0C-41C9-B2E2-45853C73569F}"/>
                </a:ext>
              </a:extLst>
            </p:cNvPr>
            <p:cNvSpPr txBox="1"/>
            <p:nvPr/>
          </p:nvSpPr>
          <p:spPr>
            <a:xfrm>
              <a:off x="3515504" y="3080978"/>
              <a:ext cx="150095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なんでやろう？</a:t>
              </a:r>
              <a:endPar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食品ロスカードゲーム</a:t>
              </a:r>
            </a:p>
          </p:txBody>
        </p:sp>
        <p:pic>
          <p:nvPicPr>
            <p:cNvPr id="7" name="図 6">
              <a:extLst>
                <a:ext uri="{FF2B5EF4-FFF2-40B4-BE49-F238E27FC236}">
                  <a16:creationId xmlns:a16="http://schemas.microsoft.com/office/drawing/2014/main" id="{00EEE71F-3CE9-44F9-B198-669C776900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2699" y="2008270"/>
              <a:ext cx="733870" cy="1039864"/>
            </a:xfrm>
            <a:prstGeom prst="rect">
              <a:avLst/>
            </a:prstGeom>
          </p:spPr>
        </p:pic>
      </p:grpSp>
      <p:grpSp>
        <p:nvGrpSpPr>
          <p:cNvPr id="24" name="グループ化 23">
            <a:extLst>
              <a:ext uri="{FF2B5EF4-FFF2-40B4-BE49-F238E27FC236}">
                <a16:creationId xmlns:a16="http://schemas.microsoft.com/office/drawing/2014/main" id="{6F64D78F-6E78-4802-992B-8DA71247E847}"/>
              </a:ext>
            </a:extLst>
          </p:cNvPr>
          <p:cNvGrpSpPr/>
          <p:nvPr/>
        </p:nvGrpSpPr>
        <p:grpSpPr>
          <a:xfrm>
            <a:off x="4839475" y="3193288"/>
            <a:ext cx="2343956" cy="1532128"/>
            <a:chOff x="4853936" y="2265329"/>
            <a:chExt cx="2343956" cy="1532128"/>
          </a:xfrm>
        </p:grpSpPr>
        <p:pic>
          <p:nvPicPr>
            <p:cNvPr id="21" name="図 20">
              <a:extLst>
                <a:ext uri="{FF2B5EF4-FFF2-40B4-BE49-F238E27FC236}">
                  <a16:creationId xmlns:a16="http://schemas.microsoft.com/office/drawing/2014/main" id="{6A5FE947-DE41-4373-B244-FEAB760CF5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1985"/>
            <a:stretch/>
          </p:blipFill>
          <p:spPr>
            <a:xfrm>
              <a:off x="5078255" y="2265329"/>
              <a:ext cx="2000634" cy="1305512"/>
            </a:xfrm>
            <a:prstGeom prst="rect">
              <a:avLst/>
            </a:prstGeom>
          </p:spPr>
        </p:pic>
        <p:sp>
          <p:nvSpPr>
            <p:cNvPr id="23" name="テキスト ボックス 22">
              <a:extLst>
                <a:ext uri="{FF2B5EF4-FFF2-40B4-BE49-F238E27FC236}">
                  <a16:creationId xmlns:a16="http://schemas.microsoft.com/office/drawing/2014/main" id="{CB85E1E1-C442-4BD1-B37A-FEFBB80760EF}"/>
                </a:ext>
              </a:extLst>
            </p:cNvPr>
            <p:cNvSpPr txBox="1"/>
            <p:nvPr/>
          </p:nvSpPr>
          <p:spPr>
            <a:xfrm>
              <a:off x="4853936" y="3551236"/>
              <a:ext cx="2343956" cy="246221"/>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「もったいないやん活動隊」養成講座</a:t>
              </a:r>
              <a:endParaRPr kumimoji="1" lang="en-US" altLang="ja-JP"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9DCCCD4A-73F4-4046-9445-1E93E4B33F2B}"/>
              </a:ext>
            </a:extLst>
          </p:cNvPr>
          <p:cNvSpPr>
            <a:spLocks noGrp="1"/>
          </p:cNvSpPr>
          <p:nvPr>
            <p:ph type="sldNum" sz="quarter" idx="12"/>
          </p:nvPr>
        </p:nvSpPr>
        <p:spPr/>
        <p:txBody>
          <a:bodyPr/>
          <a:lstStyle/>
          <a:p>
            <a:fld id="{4D1D0668-0C6C-4C7F-AAAF-C0078F4BF5F6}" type="slidenum">
              <a:rPr kumimoji="1" lang="ja-JP" altLang="en-US" smtClean="0"/>
              <a:t>125</a:t>
            </a:fld>
            <a:endParaRPr kumimoji="1" lang="ja-JP" altLang="en-US"/>
          </a:p>
        </p:txBody>
      </p:sp>
    </p:spTree>
    <p:extLst>
      <p:ext uri="{BB962C8B-B14F-4D97-AF65-F5344CB8AC3E}">
        <p14:creationId xmlns:p14="http://schemas.microsoft.com/office/powerpoint/2010/main" val="42653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EEDED0A-31CF-4AEA-A098-2C06138BC115}"/>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4" name="表 3">
            <a:extLst>
              <a:ext uri="{FF2B5EF4-FFF2-40B4-BE49-F238E27FC236}">
                <a16:creationId xmlns:a16="http://schemas.microsoft.com/office/drawing/2014/main" id="{FCD3A975-66FD-4807-A79D-CA94F6D5DB87}"/>
              </a:ext>
            </a:extLst>
          </p:cNvPr>
          <p:cNvGraphicFramePr>
            <a:graphicFrameLocks noGrp="1"/>
          </p:cNvGraphicFramePr>
          <p:nvPr/>
        </p:nvGraphicFramePr>
        <p:xfrm>
          <a:off x="648000" y="288000"/>
          <a:ext cx="8639037" cy="622554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000">
                  <a:extLst>
                    <a:ext uri="{9D8B030D-6E8A-4147-A177-3AD203B41FA5}">
                      <a16:colId xmlns:a16="http://schemas.microsoft.com/office/drawing/2014/main" val="89849022"/>
                    </a:ext>
                  </a:extLst>
                </a:gridCol>
              </a:tblGrid>
              <a:tr h="14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地産地消の推進</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dirty="0">
                          <a:solidFill>
                            <a:schemeClr val="tx1"/>
                          </a:solidFill>
                          <a:latin typeface="+mn-ea"/>
                          <a:ea typeface="+mn-ea"/>
                        </a:rPr>
                        <a:t>《</a:t>
                      </a:r>
                      <a:r>
                        <a:rPr kumimoji="1" lang="ja-JP" altLang="en-US" sz="1100" b="0" i="0" u="none" dirty="0">
                          <a:solidFill>
                            <a:schemeClr val="tx1"/>
                          </a:solidFill>
                          <a:latin typeface="+mn-ea"/>
                          <a:ea typeface="+mn-ea"/>
                        </a:rPr>
                        <a:t>共通</a:t>
                      </a:r>
                      <a:r>
                        <a:rPr kumimoji="1" lang="en-US" altLang="ja-JP" sz="1100" b="0" i="0" u="none"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highlight>
                            <a:srgbClr val="00FF00"/>
                          </a:highligh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府内朝市や直売所、農業体験農園、花の文化園の認知度向上</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食の生産・流通に関する体験・交流の促進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食に関する指導の手引（第二次改訂版）に沿った、研修内容の充実</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u="none" dirty="0">
                          <a:solidFill>
                            <a:schemeClr val="tx1"/>
                          </a:solidFill>
                          <a:latin typeface="+mn-ea"/>
                          <a:ea typeface="+mn-ea"/>
                        </a:rPr>
                        <a:t>③ </a:t>
                      </a:r>
                      <a:r>
                        <a:rPr kumimoji="1" lang="ja-JP" altLang="en-US" sz="1100" b="1" u="sng" dirty="0">
                          <a:solidFill>
                            <a:schemeClr val="tx1"/>
                          </a:solidFill>
                          <a:latin typeface="+mn-ea"/>
                          <a:ea typeface="+mn-ea"/>
                        </a:rPr>
                        <a:t>食文化の継承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市町村間での取組み内容の差</a:t>
                      </a:r>
                      <a:r>
                        <a:rPr kumimoji="1" lang="ja-JP" altLang="en-US" sz="1100" b="0" dirty="0">
                          <a:solidFill>
                            <a:schemeClr val="tx1"/>
                          </a:solidFill>
                          <a:latin typeface="+mn-ea"/>
                          <a:ea typeface="+mn-ea"/>
                        </a:rPr>
                        <a:t>　　■ なにわの伝統野菜の認知度向上</a:t>
                      </a: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989797"/>
                  </a:ext>
                </a:extLst>
              </a:tr>
              <a:tr h="38520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a:t>
                      </a:r>
                      <a:endParaRPr kumimoji="1" lang="en-US" altLang="ja-JP" sz="1600" b="1" dirty="0">
                        <a:solidFill>
                          <a:schemeClr val="bg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① </a:t>
                      </a:r>
                      <a:r>
                        <a:rPr kumimoji="1" lang="ja-JP" altLang="en-US" sz="1100" b="1" u="sng" dirty="0">
                          <a:solidFill>
                            <a:schemeClr val="tx1"/>
                          </a:solidFill>
                          <a:latin typeface="+mn-ea"/>
                          <a:ea typeface="+mn-ea"/>
                        </a:rPr>
                        <a:t>地産地消の推進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食の生産・流通に関する体験・交流の促進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効果的な情報発信　　</a:t>
                      </a:r>
                      <a:r>
                        <a:rPr kumimoji="1" lang="ja-JP" altLang="en-US" sz="1100" b="0" dirty="0">
                          <a:solidFill>
                            <a:schemeClr val="tx1"/>
                          </a:solidFill>
                          <a:latin typeface="+mn-ea"/>
                          <a:ea typeface="+mn-ea"/>
                        </a:rPr>
                        <a:t>■ 大阪産魚介類に関する出前魚講習会</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他県の好事例も参考に研修内容の精査、質の向上</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大阪産農林水産物の利用促進及び消費拡大 </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大阪産</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もん</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に関する情報発信とイベント実施</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取組み事例をホームページに掲載、補助事業の活用について、各種機会を捉えて周知</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ホームページ掲載内容の充実やパンフレットの活用による情報発信</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大阪産農林水産物を府民が身近に触れられる場の情報発信</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海業の調査業務、漁業協同組合の取組みについて情報収集・最新情報の発信</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大阪・関西万博や魚庭の海づくり大会で大阪の漁業や水産物の魅力を</a:t>
                      </a:r>
                      <a:r>
                        <a:rPr kumimoji="1" lang="en-US" altLang="ja-JP" sz="1100" b="0" dirty="0">
                          <a:solidFill>
                            <a:schemeClr val="tx1"/>
                          </a:solidFill>
                          <a:latin typeface="+mn-ea"/>
                          <a:ea typeface="+mn-ea"/>
                        </a:rPr>
                        <a:t>PR</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大阪産</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もん</a:t>
                      </a: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に関する情報の充実、発信に向けた取組み</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環境と調和のとれた持続可能な食料生産とその消費にも配慮した食育の推進</a:t>
                      </a:r>
                      <a:r>
                        <a:rPr kumimoji="1" lang="en-US" altLang="ja-JP" sz="1100" b="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キジハタ等の種苗の⽣産と放流</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② </a:t>
                      </a:r>
                      <a:r>
                        <a:rPr kumimoji="1" lang="ja-JP" altLang="en-US" sz="1100" b="1" u="sng" dirty="0">
                          <a:solidFill>
                            <a:schemeClr val="tx1"/>
                          </a:solidFill>
                          <a:latin typeface="+mn-ea"/>
                          <a:ea typeface="+mn-ea"/>
                        </a:rPr>
                        <a:t>食品ロスの削減</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zh-TW" altLang="en-US" sz="1100" b="1" dirty="0">
                          <a:solidFill>
                            <a:schemeClr val="tx1"/>
                          </a:solidFill>
                          <a:latin typeface="游ゴシック" panose="020B0400000000000000" pitchFamily="50" charset="-128"/>
                          <a:ea typeface="游ゴシック" panose="020B0400000000000000" pitchFamily="50" charset="-128"/>
                        </a:rPr>
                        <a:t>府内管理栄養士養成施設</a:t>
                      </a:r>
                      <a:r>
                        <a:rPr kumimoji="1" lang="en-US" altLang="zh-TW" sz="1100" b="1" dirty="0">
                          <a:solidFill>
                            <a:schemeClr val="tx1"/>
                          </a:solidFill>
                          <a:latin typeface="游ゴシック" panose="020B0400000000000000" pitchFamily="50" charset="-128"/>
                          <a:ea typeface="游ゴシック" panose="020B0400000000000000" pitchFamily="50" charset="-128"/>
                        </a:rPr>
                        <a:t>8</a:t>
                      </a:r>
                      <a:r>
                        <a:rPr kumimoji="1" lang="zh-TW" altLang="en-US" sz="1100" b="1" dirty="0">
                          <a:solidFill>
                            <a:schemeClr val="tx1"/>
                          </a:solidFill>
                          <a:latin typeface="游ゴシック" panose="020B0400000000000000" pitchFamily="50" charset="-128"/>
                          <a:ea typeface="游ゴシック" panose="020B0400000000000000" pitchFamily="50" charset="-128"/>
                        </a:rPr>
                        <a:t>大学</a:t>
                      </a:r>
                      <a:r>
                        <a:rPr kumimoji="1" lang="ja-JP" altLang="en-US" sz="1100" b="1" dirty="0">
                          <a:solidFill>
                            <a:schemeClr val="tx1"/>
                          </a:solidFill>
                          <a:latin typeface="+mn-ea"/>
                          <a:ea typeface="+mn-ea"/>
                        </a:rPr>
                        <a:t>と連携したプロジェクト</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学校関係者等への情報提供、授業へのカードゲーム貸出　　■ 食品ロス削減キャンペーン等の実施　</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養成したボランティアの食品ロス削減活動への参画推進</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100" b="1" dirty="0">
                          <a:solidFill>
                            <a:schemeClr val="tx1"/>
                          </a:solidFill>
                          <a:latin typeface="+mn-ea"/>
                          <a:ea typeface="+mn-ea"/>
                        </a:rPr>
                        <a:t>③ </a:t>
                      </a:r>
                      <a:r>
                        <a:rPr kumimoji="1" lang="ja-JP" altLang="en-US" sz="1100" b="1" u="sng" dirty="0">
                          <a:solidFill>
                            <a:schemeClr val="tx1"/>
                          </a:solidFill>
                          <a:latin typeface="+mn-ea"/>
                          <a:ea typeface="+mn-ea"/>
                        </a:rPr>
                        <a:t>食文化の継承</a:t>
                      </a:r>
                      <a:endParaRPr kumimoji="1" lang="en-US" altLang="ja-JP" sz="1100" b="1" u="sng"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好事例を紹介し、地域の食材や郷土料理等を取り入れた給食献立の実施</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地場産物を活用した食育教材ポータルサイトの啓発</a:t>
                      </a: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757837">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endParaRPr kumimoji="1" lang="en-US" altLang="zh-TW" sz="1400" b="1"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endParaRPr kumimoji="1" lang="zh-TW" altLang="en-US" sz="14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ja-JP" altLang="en-US" sz="1100" b="0" i="0" u="none" strike="noStrike" baseline="0" dirty="0">
                          <a:solidFill>
                            <a:srgbClr val="000000"/>
                          </a:solidFill>
                          <a:latin typeface="游ゴシック" panose="020B0400000000000000" pitchFamily="50" charset="-128"/>
                          <a:ea typeface="+mn-ea"/>
                        </a:rPr>
                        <a:t>大阪産</a:t>
                      </a:r>
                      <a:r>
                        <a:rPr lang="en-US" altLang="ja-JP" sz="1100" b="0" i="0" u="none" strike="noStrike" baseline="0" dirty="0">
                          <a:solidFill>
                            <a:srgbClr val="000000"/>
                          </a:solidFill>
                          <a:latin typeface="游ゴシック" panose="020B0400000000000000" pitchFamily="50" charset="-128"/>
                          <a:ea typeface="+mn-ea"/>
                        </a:rPr>
                        <a:t>(</a:t>
                      </a:r>
                      <a:r>
                        <a:rPr lang="ja-JP" altLang="en-US" sz="1100" b="0" i="0" u="none" strike="noStrike" baseline="0" dirty="0">
                          <a:solidFill>
                            <a:srgbClr val="000000"/>
                          </a:solidFill>
                          <a:latin typeface="游ゴシック" panose="020B0400000000000000" pitchFamily="50" charset="-128"/>
                          <a:ea typeface="+mn-ea"/>
                        </a:rPr>
                        <a:t>もん</a:t>
                      </a:r>
                      <a:r>
                        <a:rPr lang="en-US" altLang="ja-JP" sz="1100" b="0" i="0" u="none" strike="noStrike" baseline="0" dirty="0">
                          <a:solidFill>
                            <a:srgbClr val="000000"/>
                          </a:solidFill>
                          <a:latin typeface="游ゴシック" panose="020B0400000000000000" pitchFamily="50" charset="-128"/>
                          <a:ea typeface="+mn-ea"/>
                        </a:rPr>
                        <a:t>)</a:t>
                      </a:r>
                      <a:r>
                        <a:rPr lang="ja-JP" altLang="en-US" sz="1100" b="0" i="0" u="none" strike="noStrike" baseline="0" dirty="0">
                          <a:solidFill>
                            <a:srgbClr val="000000"/>
                          </a:solidFill>
                          <a:latin typeface="游ゴシック" panose="020B0400000000000000" pitchFamily="50" charset="-128"/>
                          <a:ea typeface="+mn-ea"/>
                        </a:rPr>
                        <a:t>全国魅力発信事業　</a:t>
                      </a:r>
                      <a:r>
                        <a:rPr lang="en-US" altLang="ja-JP" sz="1100" b="0" i="0" u="none" strike="noStrike" baseline="0" dirty="0">
                          <a:solidFill>
                            <a:srgbClr val="000000"/>
                          </a:solidFill>
                          <a:latin typeface="游ゴシック" panose="020B0400000000000000" pitchFamily="50" charset="-128"/>
                          <a:ea typeface="+mn-ea"/>
                        </a:rPr>
                        <a:t>2,813</a:t>
                      </a:r>
                      <a:r>
                        <a:rPr lang="ja-JP" altLang="en-US" sz="1100" b="0" i="0" u="none" strike="noStrike" baseline="0" dirty="0">
                          <a:solidFill>
                            <a:srgbClr val="000000"/>
                          </a:solidFill>
                          <a:latin typeface="游ゴシック" panose="020B0400000000000000" pitchFamily="50" charset="-128"/>
                          <a:ea typeface="+mn-ea"/>
                        </a:rPr>
                        <a:t>千円　　大阪府農水産物消費拡大事業　</a:t>
                      </a:r>
                      <a:r>
                        <a:rPr lang="en-US" altLang="ja-JP" sz="1100" b="0" i="0" u="none" strike="noStrike" baseline="0" dirty="0">
                          <a:solidFill>
                            <a:srgbClr val="000000"/>
                          </a:solidFill>
                          <a:latin typeface="游ゴシック" panose="020B0400000000000000" pitchFamily="50" charset="-128"/>
                          <a:ea typeface="+mn-ea"/>
                        </a:rPr>
                        <a:t>1,744</a:t>
                      </a:r>
                      <a:r>
                        <a:rPr lang="ja-JP" altLang="en-US" sz="1100" b="0" i="0" u="none" strike="noStrike" baseline="0" dirty="0">
                          <a:solidFill>
                            <a:srgbClr val="000000"/>
                          </a:solidFill>
                          <a:latin typeface="游ゴシック" panose="020B0400000000000000" pitchFamily="50" charset="-128"/>
                          <a:ea typeface="+mn-ea"/>
                        </a:rPr>
                        <a:t>千円</a:t>
                      </a:r>
                    </a:p>
                    <a:p>
                      <a:r>
                        <a:rPr lang="ja-JP" altLang="en-US" sz="1100" b="0" i="0" u="none" strike="noStrike" baseline="0" dirty="0">
                          <a:solidFill>
                            <a:srgbClr val="000000"/>
                          </a:solidFill>
                          <a:latin typeface="游ゴシック" panose="020B0400000000000000" pitchFamily="50" charset="-128"/>
                          <a:ea typeface="+mn-ea"/>
                        </a:rPr>
                        <a:t>海業取組促進事業　</a:t>
                      </a:r>
                      <a:r>
                        <a:rPr lang="en-US" altLang="ja-JP" sz="1100" b="0" i="0" u="none" strike="noStrike" baseline="0" dirty="0">
                          <a:solidFill>
                            <a:srgbClr val="000000"/>
                          </a:solidFill>
                          <a:latin typeface="游ゴシック" panose="020B0400000000000000" pitchFamily="50" charset="-128"/>
                          <a:ea typeface="+mn-ea"/>
                        </a:rPr>
                        <a:t>1,500</a:t>
                      </a:r>
                      <a:r>
                        <a:rPr lang="ja-JP" altLang="en-US" sz="1100" b="0" i="0" u="none" strike="noStrike" baseline="0" dirty="0">
                          <a:solidFill>
                            <a:srgbClr val="000000"/>
                          </a:solidFill>
                          <a:latin typeface="游ゴシック" panose="020B0400000000000000" pitchFamily="50" charset="-128"/>
                          <a:ea typeface="+mn-ea"/>
                        </a:rPr>
                        <a:t>千円　豊かな大阪湾魅力発信事業　</a:t>
                      </a:r>
                      <a:r>
                        <a:rPr lang="en-US" altLang="ja-JP" sz="1100" b="0" i="0" u="none" strike="noStrike" baseline="0" dirty="0">
                          <a:solidFill>
                            <a:srgbClr val="000000"/>
                          </a:solidFill>
                          <a:latin typeface="游ゴシック" panose="020B0400000000000000" pitchFamily="50" charset="-128"/>
                          <a:ea typeface="+mn-ea"/>
                        </a:rPr>
                        <a:t>4,065</a:t>
                      </a:r>
                      <a:r>
                        <a:rPr lang="ja-JP" altLang="en-US" sz="1100" b="0" i="0" u="none" strike="noStrike" baseline="0" dirty="0">
                          <a:solidFill>
                            <a:srgbClr val="000000"/>
                          </a:solidFill>
                          <a:latin typeface="游ゴシック" panose="020B0400000000000000" pitchFamily="50" charset="-128"/>
                          <a:ea typeface="+mn-ea"/>
                        </a:rPr>
                        <a:t>千円</a:t>
                      </a:r>
                    </a:p>
                    <a:p>
                      <a:r>
                        <a:rPr lang="ja-JP" altLang="en-US" sz="1100" b="0" i="0" u="none" strike="noStrike" baseline="0" dirty="0">
                          <a:solidFill>
                            <a:srgbClr val="000000"/>
                          </a:solidFill>
                          <a:latin typeface="游ゴシック" panose="020B0400000000000000" pitchFamily="50" charset="-128"/>
                          <a:ea typeface="+mn-ea"/>
                        </a:rPr>
                        <a:t>資源管理計画推進費　</a:t>
                      </a:r>
                      <a:r>
                        <a:rPr lang="en-US" altLang="ja-JP" sz="1100" b="0" i="0" u="none" strike="noStrike" baseline="0" dirty="0">
                          <a:solidFill>
                            <a:srgbClr val="000000"/>
                          </a:solidFill>
                          <a:latin typeface="游ゴシック" panose="020B0400000000000000" pitchFamily="50" charset="-128"/>
                          <a:ea typeface="+mn-ea"/>
                        </a:rPr>
                        <a:t>860</a:t>
                      </a:r>
                      <a:r>
                        <a:rPr lang="ja-JP" altLang="en-US" sz="1100" b="0" i="0" u="none" strike="noStrike" baseline="0" dirty="0">
                          <a:solidFill>
                            <a:srgbClr val="000000"/>
                          </a:solidFill>
                          <a:latin typeface="游ゴシック" panose="020B0400000000000000" pitchFamily="50" charset="-128"/>
                          <a:ea typeface="+mn-ea"/>
                        </a:rPr>
                        <a:t>千円</a:t>
                      </a:r>
                      <a:endParaRPr lang="en-US" altLang="ja-JP" sz="1100" b="0" i="0" u="none" strike="noStrike" baseline="0" dirty="0">
                        <a:solidFill>
                          <a:srgbClr val="000000"/>
                        </a:solidFill>
                        <a:highlight>
                          <a:srgbClr val="FFFF00"/>
                        </a:highlight>
                        <a:latin typeface="游ゴシック" panose="020B0400000000000000" pitchFamily="50" charset="-128"/>
                        <a:ea typeface="+mn-ea"/>
                      </a:endParaRPr>
                    </a:p>
                    <a:p>
                      <a:r>
                        <a:rPr lang="ja-JP" altLang="en-US" sz="1100" b="0" i="0" u="none" strike="noStrike" baseline="0" dirty="0">
                          <a:solidFill>
                            <a:srgbClr val="000000"/>
                          </a:solidFill>
                          <a:latin typeface="游ゴシック" panose="020B0400000000000000" pitchFamily="50" charset="-128"/>
                          <a:ea typeface="+mn-ea"/>
                        </a:rPr>
                        <a:t>消費者行動促進支援事業　</a:t>
                      </a:r>
                      <a:r>
                        <a:rPr lang="en-US" altLang="ja-JP" sz="1100" b="0" i="0" u="none" strike="noStrike" baseline="0" dirty="0">
                          <a:solidFill>
                            <a:srgbClr val="000000"/>
                          </a:solidFill>
                          <a:latin typeface="游ゴシック" panose="020B0400000000000000" pitchFamily="50" charset="-128"/>
                          <a:ea typeface="+mn-ea"/>
                        </a:rPr>
                        <a:t>3,020</a:t>
                      </a:r>
                      <a:r>
                        <a:rPr lang="ja-JP" altLang="en-US" sz="1100" b="0" i="0" u="none" strike="noStrike" baseline="0" dirty="0">
                          <a:solidFill>
                            <a:srgbClr val="000000"/>
                          </a:solidFill>
                          <a:latin typeface="游ゴシック" panose="020B0400000000000000" pitchFamily="50" charset="-128"/>
                          <a:ea typeface="+mn-ea"/>
                        </a:rPr>
                        <a:t>千円　　</a:t>
                      </a:r>
                      <a:endParaRPr lang="en-US" altLang="ja-JP" sz="1100" b="0" i="0" u="none" strike="noStrike" baseline="0" dirty="0">
                        <a:solidFill>
                          <a:srgbClr val="000000"/>
                        </a:solidFill>
                        <a:highlight>
                          <a:srgbClr val="FFFF00"/>
                        </a:highlight>
                        <a:latin typeface="游ゴシック" panose="020B0400000000000000" pitchFamily="50" charset="-128"/>
                        <a:ea typeface="+mn-ea"/>
                      </a:endParaRPr>
                    </a:p>
                    <a:p>
                      <a:r>
                        <a:rPr lang="ja-JP" altLang="en-US" sz="1100" b="0" i="0" u="none" strike="noStrike" baseline="0" dirty="0">
                          <a:solidFill>
                            <a:schemeClr val="tx1"/>
                          </a:solidFill>
                          <a:latin typeface="游ゴシック" panose="020B0400000000000000" pitchFamily="50" charset="-128"/>
                          <a:ea typeface="+mn-ea"/>
                        </a:rPr>
                        <a:t>健康・栄養対策費（経常）　</a:t>
                      </a:r>
                      <a:r>
                        <a:rPr lang="en-US" altLang="ja-JP" sz="1100" b="0" i="0" u="none" strike="noStrike" baseline="0" dirty="0">
                          <a:solidFill>
                            <a:schemeClr val="tx1"/>
                          </a:solidFill>
                          <a:latin typeface="游ゴシック" panose="020B0400000000000000" pitchFamily="50" charset="-128"/>
                          <a:ea typeface="+mn-ea"/>
                        </a:rPr>
                        <a:t>6,138</a:t>
                      </a:r>
                      <a:r>
                        <a:rPr lang="ja-JP" altLang="en-US" sz="1100" b="0" i="0" u="none" strike="noStrike" baseline="0" dirty="0">
                          <a:solidFill>
                            <a:schemeClr val="tx1"/>
                          </a:solidFill>
                          <a:latin typeface="游ゴシック" panose="020B0400000000000000" pitchFamily="50" charset="-128"/>
                          <a:ea typeface="+mn-ea"/>
                        </a:rPr>
                        <a:t>千円（栄養士法等関係事業・食生活改善地域推進事業）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707954"/>
                  </a:ext>
                </a:extLst>
              </a:tr>
            </a:tbl>
          </a:graphicData>
        </a:graphic>
      </p:graphicFrame>
      <p:sp>
        <p:nvSpPr>
          <p:cNvPr id="3" name="スライド番号プレースホルダー 2">
            <a:extLst>
              <a:ext uri="{FF2B5EF4-FFF2-40B4-BE49-F238E27FC236}">
                <a16:creationId xmlns:a16="http://schemas.microsoft.com/office/drawing/2014/main" id="{C62AA944-7F95-43B6-8707-620B2D5A3496}"/>
              </a:ext>
            </a:extLst>
          </p:cNvPr>
          <p:cNvSpPr>
            <a:spLocks noGrp="1"/>
          </p:cNvSpPr>
          <p:nvPr>
            <p:ph type="sldNum" sz="quarter" idx="12"/>
          </p:nvPr>
        </p:nvSpPr>
        <p:spPr/>
        <p:txBody>
          <a:bodyPr/>
          <a:lstStyle/>
          <a:p>
            <a:fld id="{4D1D0668-0C6C-4C7F-AAAF-C0078F4BF5F6}" type="slidenum">
              <a:rPr kumimoji="1" lang="ja-JP" altLang="en-US" smtClean="0"/>
              <a:t>126</a:t>
            </a:fld>
            <a:endParaRPr kumimoji="1" lang="ja-JP" altLang="en-US" dirty="0"/>
          </a:p>
        </p:txBody>
      </p:sp>
    </p:spTree>
    <p:extLst>
      <p:ext uri="{BB962C8B-B14F-4D97-AF65-F5344CB8AC3E}">
        <p14:creationId xmlns:p14="http://schemas.microsoft.com/office/powerpoint/2010/main" val="32948741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49419" y="276946"/>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00" cap="none" spc="0" normalizeH="0" baseline="0" noProof="0" dirty="0">
                <a:ln>
                  <a:noFill/>
                </a:ln>
                <a:solidFill>
                  <a:srgbClr val="000000"/>
                </a:solidFill>
                <a:effectLst/>
                <a:uLnTx/>
                <a:uFillTx/>
                <a:latin typeface="HG丸ｺﾞｼｯｸM-PRO" panose="020F0600000000000000" pitchFamily="50" charset="-128"/>
                <a:ea typeface="ＭＳ 明朝" panose="02020609040205080304" pitchFamily="17" charset="-128"/>
                <a:cs typeface="Times New Roman" panose="02020603050405020304" pitchFamily="18" charset="0"/>
              </a:rPr>
              <a:t> </a:t>
            </a:r>
            <a:endParaRPr kumimoji="0" lang="ja-JP" altLang="ja-JP" sz="900" b="0" i="0" u="none" strike="noStrike" kern="100" cap="none" spc="0" normalizeH="0" baseline="0" noProof="0" dirty="0">
              <a:ln>
                <a:noFill/>
              </a:ln>
              <a:solidFill>
                <a:prstClr val="white"/>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正方形/長方形 8"/>
          <p:cNvSpPr/>
          <p:nvPr/>
        </p:nvSpPr>
        <p:spPr>
          <a:xfrm>
            <a:off x="249419" y="177911"/>
            <a:ext cx="7404392" cy="356123"/>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（４）万博を契機とした食育の推進　</a:t>
            </a: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P.47</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0" name="表 19">
            <a:extLst>
              <a:ext uri="{FF2B5EF4-FFF2-40B4-BE49-F238E27FC236}">
                <a16:creationId xmlns:a16="http://schemas.microsoft.com/office/drawing/2014/main" id="{A66770D3-69F5-4BE8-919F-866C96D85457}"/>
              </a:ext>
            </a:extLst>
          </p:cNvPr>
          <p:cNvGraphicFramePr>
            <a:graphicFrameLocks noGrp="1"/>
          </p:cNvGraphicFramePr>
          <p:nvPr/>
        </p:nvGraphicFramePr>
        <p:xfrm>
          <a:off x="648000" y="600234"/>
          <a:ext cx="8640000" cy="5868000"/>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5868000">
                <a:tc>
                  <a:txBody>
                    <a:bodyPr/>
                    <a:lstStyle/>
                    <a:p>
                      <a:pPr algn="ctr">
                        <a:lnSpc>
                          <a:spcPts val="1600"/>
                        </a:lnSpc>
                      </a:pPr>
                      <a:r>
                        <a:rPr kumimoji="1" lang="ja-JP" altLang="en-US" sz="1600" dirty="0"/>
                        <a:t> 本年度の     </a:t>
                      </a:r>
                      <a:endParaRPr kumimoji="1" lang="en-US" altLang="ja-JP" sz="1600" dirty="0"/>
                    </a:p>
                    <a:p>
                      <a:pPr algn="ctr">
                        <a:lnSpc>
                          <a:spcPts val="1600"/>
                        </a:lnSpc>
                      </a:pPr>
                      <a:r>
                        <a:rPr kumimoji="1" lang="en-US" altLang="ja-JP" sz="1600" dirty="0"/>
                        <a:t> </a:t>
                      </a:r>
                      <a:r>
                        <a:rPr kumimoji="1" lang="ja-JP" altLang="en-US" sz="1600" dirty="0"/>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ja-JP" altLang="en-US" sz="1200" b="1" u="none" dirty="0">
                          <a:solidFill>
                            <a:schemeClr val="tx1"/>
                          </a:solidFill>
                          <a:latin typeface="+mn-ea"/>
                          <a:ea typeface="+mn-ea"/>
                        </a:rPr>
                        <a:t>① </a:t>
                      </a:r>
                      <a:r>
                        <a:rPr kumimoji="1" lang="ja-JP" altLang="en-US" sz="1200" b="1" u="sng" dirty="0">
                          <a:solidFill>
                            <a:schemeClr val="tx1"/>
                          </a:solidFill>
                          <a:latin typeface="+mn-ea"/>
                          <a:ea typeface="+mn-ea"/>
                        </a:rPr>
                        <a:t>新たな食文化の提案</a:t>
                      </a:r>
                      <a:r>
                        <a:rPr kumimoji="1" lang="ja-JP" altLang="en-US" sz="1200" b="0" u="none" dirty="0">
                          <a:solidFill>
                            <a:schemeClr val="tx1"/>
                          </a:solidFill>
                          <a:latin typeface="+mn-ea"/>
                          <a:ea typeface="+mn-ea"/>
                        </a:rPr>
                        <a:t>　</a:t>
                      </a:r>
                      <a:r>
                        <a:rPr kumimoji="1" lang="en-US" altLang="ja-JP" sz="1200" b="0" u="none" dirty="0">
                          <a:solidFill>
                            <a:schemeClr val="tx1"/>
                          </a:solidFill>
                          <a:latin typeface="+mn-ea"/>
                          <a:ea typeface="+mn-ea"/>
                        </a:rPr>
                        <a:t>P47</a:t>
                      </a:r>
                    </a:p>
                    <a:p>
                      <a:pPr marL="174625" indent="-174625">
                        <a:lnSpc>
                          <a:spcPct val="150000"/>
                        </a:lnSpc>
                      </a:pPr>
                      <a:r>
                        <a:rPr kumimoji="1" lang="ja-JP" altLang="en-US" sz="1100" b="0" u="none" dirty="0">
                          <a:solidFill>
                            <a:schemeClr val="tx1"/>
                          </a:solidFill>
                          <a:highlight>
                            <a:srgbClr val="00FF00"/>
                          </a:highlight>
                          <a:latin typeface="+mn-ea"/>
                          <a:ea typeface="+mn-ea"/>
                        </a:rPr>
                        <a:t>■</a:t>
                      </a:r>
                      <a:r>
                        <a:rPr kumimoji="1" lang="ja-JP" altLang="en-US" sz="1100" b="1" u="none" dirty="0">
                          <a:solidFill>
                            <a:schemeClr val="tx1"/>
                          </a:solidFill>
                          <a:latin typeface="+mn-ea"/>
                          <a:ea typeface="+mn-ea"/>
                        </a:rPr>
                        <a:t>「おおさか</a:t>
                      </a:r>
                      <a:r>
                        <a:rPr kumimoji="1" lang="en-US" altLang="ja-JP" sz="1100" b="1" u="none" dirty="0">
                          <a:solidFill>
                            <a:schemeClr val="tx1"/>
                          </a:solidFill>
                          <a:latin typeface="+mn-ea"/>
                          <a:ea typeface="+mn-ea"/>
                        </a:rPr>
                        <a:t>EXPO</a:t>
                      </a:r>
                      <a:r>
                        <a:rPr kumimoji="1" lang="ja-JP" altLang="en-US" sz="1100" b="1" u="none" dirty="0">
                          <a:solidFill>
                            <a:schemeClr val="tx1"/>
                          </a:solidFill>
                          <a:latin typeface="+mn-ea"/>
                          <a:ea typeface="+mn-ea"/>
                        </a:rPr>
                        <a:t>ヘルシーメニュー」の展開</a:t>
                      </a:r>
                      <a:endParaRPr kumimoji="1" lang="en-US" altLang="ja-JP" sz="1100" b="1" u="none"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・府内の大学・専門学校生を対象に、コンテストを実施</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応募数</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46</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メニュー</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食育推進全国大会の会場にて最終審査を実施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・著名人（林裕人氏、コウケンテツ氏）によるメニュー考案</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【4</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メニュー</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・コンテスト入賞メニュー、著名人考案メニューを活用した普及啓発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コンテスト最優秀賞：コンビニエンスストアで商品化、販売（</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R7.2.18 -3.10</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コンテスト優秀賞・著名人考案メニュー：万博大阪ヘルスケアパビリオンで披露（</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R7.8.23</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a:t>
                      </a:r>
                      <a:r>
                        <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24</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予定）</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・富田林中学校・高等学校において中学校給食に導入</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・近畿大学と連携し、大学生のための講座において、調理・実食</a:t>
                      </a:r>
                      <a:endParaRPr kumimoji="1"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・江崎グリコと連携し、ポスター作成、関係機関団体に配布</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endParaRPr>
                    </a:p>
                    <a:p>
                      <a:pPr marL="174625" indent="-174625">
                        <a:lnSpc>
                          <a:spcPct val="150000"/>
                        </a:lnSpc>
                      </a:pPr>
                      <a:endParaRPr kumimoji="1" lang="en-US" altLang="ja-JP" sz="11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10" name="テキスト ボックス 9">
            <a:extLst>
              <a:ext uri="{FF2B5EF4-FFF2-40B4-BE49-F238E27FC236}">
                <a16:creationId xmlns:a16="http://schemas.microsoft.com/office/drawing/2014/main" id="{78E93B99-94CA-47EF-B1C9-D7B8F5FC5F8A}"/>
              </a:ext>
            </a:extLst>
          </p:cNvPr>
          <p:cNvSpPr txBox="1"/>
          <p:nvPr/>
        </p:nvSpPr>
        <p:spPr>
          <a:xfrm>
            <a:off x="7544398" y="671091"/>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EB3EFD06-50D6-4E7C-955B-E09BBEB2A69C}"/>
              </a:ext>
            </a:extLst>
          </p:cNvPr>
          <p:cNvGrpSpPr/>
          <p:nvPr/>
        </p:nvGrpSpPr>
        <p:grpSpPr>
          <a:xfrm>
            <a:off x="1956903" y="2753303"/>
            <a:ext cx="2661785" cy="1355840"/>
            <a:chOff x="5098251" y="-556720"/>
            <a:chExt cx="2661785" cy="1355840"/>
          </a:xfrm>
        </p:grpSpPr>
        <p:pic>
          <p:nvPicPr>
            <p:cNvPr id="28" name="図 27">
              <a:extLst>
                <a:ext uri="{FF2B5EF4-FFF2-40B4-BE49-F238E27FC236}">
                  <a16:creationId xmlns:a16="http://schemas.microsoft.com/office/drawing/2014/main" id="{16B348FA-7ADD-412A-83A0-5429761CE3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8251" y="-556720"/>
              <a:ext cx="1681360" cy="1102155"/>
            </a:xfrm>
            <a:prstGeom prst="rect">
              <a:avLst/>
            </a:prstGeom>
          </p:spPr>
        </p:pic>
        <p:sp>
          <p:nvSpPr>
            <p:cNvPr id="29" name="正方形/長方形 28">
              <a:extLst>
                <a:ext uri="{FF2B5EF4-FFF2-40B4-BE49-F238E27FC236}">
                  <a16:creationId xmlns:a16="http://schemas.microsoft.com/office/drawing/2014/main" id="{6F8434C2-970D-402A-A8A6-0C0EBEFF2E64}"/>
                </a:ext>
              </a:extLst>
            </p:cNvPr>
            <p:cNvSpPr/>
            <p:nvPr/>
          </p:nvSpPr>
          <p:spPr>
            <a:xfrm>
              <a:off x="5923285" y="537510"/>
              <a:ext cx="1836751" cy="261610"/>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コンテスト最終審査</a:t>
              </a:r>
            </a:p>
          </p:txBody>
        </p:sp>
      </p:grpSp>
      <p:pic>
        <p:nvPicPr>
          <p:cNvPr id="12" name="図 11">
            <a:extLst>
              <a:ext uri="{FF2B5EF4-FFF2-40B4-BE49-F238E27FC236}">
                <a16:creationId xmlns:a16="http://schemas.microsoft.com/office/drawing/2014/main" id="{C24ECE8F-47FD-4F32-9923-889AF3442C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0715" y="2194591"/>
            <a:ext cx="1273127" cy="840893"/>
          </a:xfrm>
          <a:prstGeom prst="rect">
            <a:avLst/>
          </a:prstGeom>
        </p:spPr>
      </p:pic>
      <p:pic>
        <p:nvPicPr>
          <p:cNvPr id="30" name="図 29">
            <a:extLst>
              <a:ext uri="{FF2B5EF4-FFF2-40B4-BE49-F238E27FC236}">
                <a16:creationId xmlns:a16="http://schemas.microsoft.com/office/drawing/2014/main" id="{1B35A1C2-656E-477C-8C7F-AF5E5C6A74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1005" y="2193364"/>
            <a:ext cx="1228116" cy="811164"/>
          </a:xfrm>
          <a:prstGeom prst="rect">
            <a:avLst/>
          </a:prstGeom>
        </p:spPr>
      </p:pic>
      <p:pic>
        <p:nvPicPr>
          <p:cNvPr id="32" name="図 31">
            <a:extLst>
              <a:ext uri="{FF2B5EF4-FFF2-40B4-BE49-F238E27FC236}">
                <a16:creationId xmlns:a16="http://schemas.microsoft.com/office/drawing/2014/main" id="{F8DDDC8C-D197-4E7B-BAD7-90B05D23F1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7327" y="3073814"/>
            <a:ext cx="1228117" cy="811164"/>
          </a:xfrm>
          <a:prstGeom prst="rect">
            <a:avLst/>
          </a:prstGeom>
        </p:spPr>
      </p:pic>
      <p:pic>
        <p:nvPicPr>
          <p:cNvPr id="34" name="図 33">
            <a:extLst>
              <a:ext uri="{FF2B5EF4-FFF2-40B4-BE49-F238E27FC236}">
                <a16:creationId xmlns:a16="http://schemas.microsoft.com/office/drawing/2014/main" id="{5BD50255-F3BD-47F4-9060-B44F56403D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1005" y="3039735"/>
            <a:ext cx="1228117" cy="811164"/>
          </a:xfrm>
          <a:prstGeom prst="rect">
            <a:avLst/>
          </a:prstGeom>
        </p:spPr>
      </p:pic>
      <p:pic>
        <p:nvPicPr>
          <p:cNvPr id="31" name="図 30">
            <a:extLst>
              <a:ext uri="{FF2B5EF4-FFF2-40B4-BE49-F238E27FC236}">
                <a16:creationId xmlns:a16="http://schemas.microsoft.com/office/drawing/2014/main" id="{AC31CE57-B312-4A7A-B6D2-54F354BDDE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1334" y="5393014"/>
            <a:ext cx="1518418" cy="980558"/>
          </a:xfrm>
          <a:prstGeom prst="rect">
            <a:avLst/>
          </a:prstGeom>
        </p:spPr>
      </p:pic>
      <p:pic>
        <p:nvPicPr>
          <p:cNvPr id="33" name="図 32">
            <a:extLst>
              <a:ext uri="{FF2B5EF4-FFF2-40B4-BE49-F238E27FC236}">
                <a16:creationId xmlns:a16="http://schemas.microsoft.com/office/drawing/2014/main" id="{0FEEBF24-E7FD-4B48-8FAA-6742F9E834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53704" y="4128710"/>
            <a:ext cx="1518418" cy="1198104"/>
          </a:xfrm>
          <a:prstGeom prst="rect">
            <a:avLst/>
          </a:prstGeom>
        </p:spPr>
      </p:pic>
      <p:pic>
        <p:nvPicPr>
          <p:cNvPr id="35" name="図 34">
            <a:extLst>
              <a:ext uri="{FF2B5EF4-FFF2-40B4-BE49-F238E27FC236}">
                <a16:creationId xmlns:a16="http://schemas.microsoft.com/office/drawing/2014/main" id="{31DF5040-CFDC-49C7-B5EA-5841557F97F8}"/>
              </a:ext>
            </a:extLst>
          </p:cNvPr>
          <p:cNvPicPr>
            <a:picLocks noChangeAspect="1"/>
          </p:cNvPicPr>
          <p:nvPr/>
        </p:nvPicPr>
        <p:blipFill>
          <a:blip r:embed="rId9" cstate="email">
            <a:extLst>
              <a:ext uri="{28A0092B-C50C-407E-A947-70E740481C1C}">
                <a14:useLocalDpi xmlns:a14="http://schemas.microsoft.com/office/drawing/2010/main"/>
              </a:ext>
            </a:extLst>
          </a:blip>
          <a:srcRect l="4160" r="640"/>
          <a:stretch/>
        </p:blipFill>
        <p:spPr>
          <a:xfrm>
            <a:off x="3523309" y="4115258"/>
            <a:ext cx="2177036" cy="1715101"/>
          </a:xfrm>
          <a:prstGeom prst="rect">
            <a:avLst/>
          </a:prstGeom>
        </p:spPr>
      </p:pic>
      <p:sp>
        <p:nvSpPr>
          <p:cNvPr id="37" name="正方形/長方形 36">
            <a:extLst>
              <a:ext uri="{FF2B5EF4-FFF2-40B4-BE49-F238E27FC236}">
                <a16:creationId xmlns:a16="http://schemas.microsoft.com/office/drawing/2014/main" id="{47B0CD90-305A-46B8-8949-88B3642115C0}"/>
              </a:ext>
            </a:extLst>
          </p:cNvPr>
          <p:cNvSpPr/>
          <p:nvPr/>
        </p:nvSpPr>
        <p:spPr>
          <a:xfrm>
            <a:off x="3776549" y="5897968"/>
            <a:ext cx="1786088" cy="422049"/>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コンテスト最優秀賞の商品化</a:t>
            </a:r>
            <a:endParaRPr kumimoji="0"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発表会の開催</a:t>
            </a:r>
          </a:p>
        </p:txBody>
      </p:sp>
      <p:pic>
        <p:nvPicPr>
          <p:cNvPr id="3" name="図 2">
            <a:extLst>
              <a:ext uri="{FF2B5EF4-FFF2-40B4-BE49-F238E27FC236}">
                <a16:creationId xmlns:a16="http://schemas.microsoft.com/office/drawing/2014/main" id="{FE42E121-6E43-4281-A056-4A91CA5ED7F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03824" y="2766349"/>
            <a:ext cx="1970694" cy="1104570"/>
          </a:xfrm>
          <a:prstGeom prst="rect">
            <a:avLst/>
          </a:prstGeom>
        </p:spPr>
      </p:pic>
      <p:sp>
        <p:nvSpPr>
          <p:cNvPr id="6" name="テキスト ボックス 5">
            <a:extLst>
              <a:ext uri="{FF2B5EF4-FFF2-40B4-BE49-F238E27FC236}">
                <a16:creationId xmlns:a16="http://schemas.microsoft.com/office/drawing/2014/main" id="{0AAE46F7-D71E-B024-6A5B-C25FA6D44259}"/>
              </a:ext>
            </a:extLst>
          </p:cNvPr>
          <p:cNvSpPr txBox="1"/>
          <p:nvPr/>
        </p:nvSpPr>
        <p:spPr>
          <a:xfrm>
            <a:off x="7140037" y="3860230"/>
            <a:ext cx="1365042" cy="24622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著名人考案メニュー</a:t>
            </a:r>
          </a:p>
        </p:txBody>
      </p:sp>
      <p:pic>
        <p:nvPicPr>
          <p:cNvPr id="7" name="図 6">
            <a:extLst>
              <a:ext uri="{FF2B5EF4-FFF2-40B4-BE49-F238E27FC236}">
                <a16:creationId xmlns:a16="http://schemas.microsoft.com/office/drawing/2014/main" id="{C8E61353-C487-372C-7D2F-D3A5E5C278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10015" y="4114816"/>
            <a:ext cx="1472817" cy="2072080"/>
          </a:xfrm>
          <a:prstGeom prst="rect">
            <a:avLst/>
          </a:prstGeom>
        </p:spPr>
      </p:pic>
      <p:pic>
        <p:nvPicPr>
          <p:cNvPr id="13" name="図 12">
            <a:extLst>
              <a:ext uri="{FF2B5EF4-FFF2-40B4-BE49-F238E27FC236}">
                <a16:creationId xmlns:a16="http://schemas.microsoft.com/office/drawing/2014/main" id="{532A3B29-6536-CD6B-89E2-F2AEEF0A8D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74391" y="4137806"/>
            <a:ext cx="1200086" cy="1701649"/>
          </a:xfrm>
          <a:prstGeom prst="rect">
            <a:avLst/>
          </a:prstGeom>
        </p:spPr>
      </p:pic>
      <p:sp>
        <p:nvSpPr>
          <p:cNvPr id="14" name="正方形/長方形 13">
            <a:extLst>
              <a:ext uri="{FF2B5EF4-FFF2-40B4-BE49-F238E27FC236}">
                <a16:creationId xmlns:a16="http://schemas.microsoft.com/office/drawing/2014/main" id="{697A059C-071E-58A8-023E-04E3D7B6508C}"/>
              </a:ext>
            </a:extLst>
          </p:cNvPr>
          <p:cNvSpPr/>
          <p:nvPr/>
        </p:nvSpPr>
        <p:spPr>
          <a:xfrm>
            <a:off x="5628503" y="5887006"/>
            <a:ext cx="1518418" cy="422049"/>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コンテスト応募メニュー</a:t>
            </a:r>
            <a:endParaRPr kumimoji="0"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レシピブック</a:t>
            </a:r>
          </a:p>
        </p:txBody>
      </p:sp>
      <p:sp>
        <p:nvSpPr>
          <p:cNvPr id="15" name="正方形/長方形 14">
            <a:extLst>
              <a:ext uri="{FF2B5EF4-FFF2-40B4-BE49-F238E27FC236}">
                <a16:creationId xmlns:a16="http://schemas.microsoft.com/office/drawing/2014/main" id="{C78462E0-072F-F831-C6FA-0FDB66B3E33B}"/>
              </a:ext>
            </a:extLst>
          </p:cNvPr>
          <p:cNvSpPr/>
          <p:nvPr/>
        </p:nvSpPr>
        <p:spPr>
          <a:xfrm>
            <a:off x="7319871" y="6171977"/>
            <a:ext cx="1626055" cy="422049"/>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ポスター（江崎グリコ）</a:t>
            </a:r>
          </a:p>
        </p:txBody>
      </p:sp>
      <p:sp>
        <p:nvSpPr>
          <p:cNvPr id="2" name="スライド番号プレースホルダー 1">
            <a:extLst>
              <a:ext uri="{FF2B5EF4-FFF2-40B4-BE49-F238E27FC236}">
                <a16:creationId xmlns:a16="http://schemas.microsoft.com/office/drawing/2014/main" id="{BB919827-D97B-4F80-96AA-BFE63D1BDB9D}"/>
              </a:ext>
            </a:extLst>
          </p:cNvPr>
          <p:cNvSpPr>
            <a:spLocks noGrp="1"/>
          </p:cNvSpPr>
          <p:nvPr>
            <p:ph type="sldNum" sz="quarter" idx="12"/>
          </p:nvPr>
        </p:nvSpPr>
        <p:spPr>
          <a:xfrm>
            <a:off x="9186000" y="6594026"/>
            <a:ext cx="720000" cy="216000"/>
          </a:xfrm>
        </p:spPr>
        <p:txBody>
          <a:bodyPr/>
          <a:lstStyle/>
          <a:p>
            <a:fld id="{4D1D0668-0C6C-4C7F-AAAF-C0078F4BF5F6}" type="slidenum">
              <a:rPr kumimoji="1" lang="ja-JP" altLang="en-US" smtClean="0"/>
              <a:t>127</a:t>
            </a:fld>
            <a:endParaRPr kumimoji="1" lang="ja-JP" altLang="en-US" dirty="0"/>
          </a:p>
        </p:txBody>
      </p:sp>
    </p:spTree>
    <p:extLst>
      <p:ext uri="{BB962C8B-B14F-4D97-AF65-F5344CB8AC3E}">
        <p14:creationId xmlns:p14="http://schemas.microsoft.com/office/powerpoint/2010/main" val="27866694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1FBF9EE-E00A-69A3-AA30-ECA993E76F26}"/>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graphicFrame>
        <p:nvGraphicFramePr>
          <p:cNvPr id="20" name="表 19">
            <a:extLst>
              <a:ext uri="{FF2B5EF4-FFF2-40B4-BE49-F238E27FC236}">
                <a16:creationId xmlns:a16="http://schemas.microsoft.com/office/drawing/2014/main" id="{A66770D3-69F5-4BE8-919F-866C96D85457}"/>
              </a:ext>
            </a:extLst>
          </p:cNvPr>
          <p:cNvGraphicFramePr>
            <a:graphicFrameLocks noGrp="1"/>
          </p:cNvGraphicFramePr>
          <p:nvPr/>
        </p:nvGraphicFramePr>
        <p:xfrm>
          <a:off x="648000" y="288000"/>
          <a:ext cx="8640000" cy="6119998"/>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2531118">
                <a:tc>
                  <a:txBody>
                    <a:bodyPr/>
                    <a:lstStyle/>
                    <a:p>
                      <a:pPr algn="ctr">
                        <a:lnSpc>
                          <a:spcPts val="1600"/>
                        </a:lnSpc>
                      </a:pPr>
                      <a:r>
                        <a:rPr kumimoji="1" lang="ja-JP" altLang="en-US" sz="1600" dirty="0"/>
                        <a:t> 本年度の     </a:t>
                      </a:r>
                      <a:endParaRPr kumimoji="1" lang="en-US" altLang="ja-JP" sz="1600" dirty="0"/>
                    </a:p>
                    <a:p>
                      <a:pPr algn="ctr">
                        <a:lnSpc>
                          <a:spcPts val="1600"/>
                        </a:lnSpc>
                      </a:pPr>
                      <a:r>
                        <a:rPr kumimoji="1" lang="en-US" altLang="ja-JP" sz="1600" dirty="0"/>
                        <a:t> </a:t>
                      </a:r>
                      <a:r>
                        <a:rPr kumimoji="1" lang="ja-JP" altLang="en-US" sz="1600" dirty="0"/>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50000"/>
                        </a:lnSpc>
                        <a:spcBef>
                          <a:spcPts val="0"/>
                        </a:spcBef>
                        <a:spcAft>
                          <a:spcPts val="0"/>
                        </a:spcAft>
                        <a:buClrTx/>
                        <a:buSzTx/>
                        <a:buFontTx/>
                        <a:buNone/>
                        <a:tabLst/>
                        <a:defRPr/>
                      </a:pPr>
                      <a:r>
                        <a:rPr kumimoji="1" lang="ja-JP" altLang="en-US" sz="1200" b="1" u="none" dirty="0">
                          <a:solidFill>
                            <a:schemeClr val="tx1"/>
                          </a:solidFill>
                          <a:latin typeface="+mn-ea"/>
                          <a:ea typeface="+mn-ea"/>
                        </a:rPr>
                        <a:t>② </a:t>
                      </a:r>
                      <a:r>
                        <a:rPr kumimoji="1" lang="ja-JP" altLang="en-US" sz="1200" b="1" u="sng" dirty="0">
                          <a:solidFill>
                            <a:schemeClr val="tx1"/>
                          </a:solidFill>
                          <a:latin typeface="+mn-ea"/>
                          <a:ea typeface="+mn-ea"/>
                        </a:rPr>
                        <a:t>持続可能な食を支える食育の推進</a:t>
                      </a:r>
                      <a:r>
                        <a:rPr kumimoji="1" lang="ja-JP" altLang="en-US" sz="1200" b="1" u="none" dirty="0">
                          <a:solidFill>
                            <a:schemeClr val="tx1"/>
                          </a:solidFill>
                          <a:latin typeface="+mn-ea"/>
                          <a:ea typeface="+mn-ea"/>
                        </a:rPr>
                        <a:t>  </a:t>
                      </a:r>
                      <a:r>
                        <a:rPr kumimoji="1" lang="en-US" altLang="ja-JP" sz="1200" b="0" u="none" dirty="0">
                          <a:solidFill>
                            <a:schemeClr val="tx1"/>
                          </a:solidFill>
                          <a:latin typeface="+mn-ea"/>
                          <a:ea typeface="+mn-ea"/>
                        </a:rPr>
                        <a:t>P47</a:t>
                      </a:r>
                      <a:endParaRPr kumimoji="1" lang="ja-JP" altLang="en-US" sz="1200" b="1" u="none" dirty="0">
                        <a:solidFill>
                          <a:schemeClr val="tx1"/>
                        </a:solidFill>
                        <a:latin typeface="+mn-ea"/>
                        <a:ea typeface="+mn-ea"/>
                      </a:endParaRPr>
                    </a:p>
                    <a:p>
                      <a:pPr marL="174625" indent="-174625"/>
                      <a:r>
                        <a:rPr kumimoji="1" lang="ja-JP" altLang="en-US" sz="1100" b="1"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ワクワク</a:t>
                      </a:r>
                      <a:r>
                        <a:rPr kumimoji="1" lang="en-US" altLang="ja-JP" sz="1100" b="1" dirty="0">
                          <a:solidFill>
                            <a:schemeClr val="tx1"/>
                          </a:solidFill>
                          <a:latin typeface="+mn-ea"/>
                          <a:ea typeface="+mn-ea"/>
                        </a:rPr>
                        <a:t>EXPO with</a:t>
                      </a:r>
                      <a:r>
                        <a:rPr kumimoji="1" lang="ja-JP" altLang="en-US" sz="1100" b="1" dirty="0">
                          <a:solidFill>
                            <a:schemeClr val="tx1"/>
                          </a:solidFill>
                          <a:latin typeface="+mn-ea"/>
                          <a:ea typeface="+mn-ea"/>
                        </a:rPr>
                        <a:t> 第</a:t>
                      </a:r>
                      <a:r>
                        <a:rPr kumimoji="1" lang="en-US" altLang="ja-JP" sz="1100" b="1" dirty="0">
                          <a:solidFill>
                            <a:schemeClr val="tx1"/>
                          </a:solidFill>
                          <a:latin typeface="+mn-ea"/>
                          <a:ea typeface="+mn-ea"/>
                        </a:rPr>
                        <a:t>19</a:t>
                      </a:r>
                      <a:r>
                        <a:rPr kumimoji="1" lang="ja-JP" altLang="en-US" sz="1100" b="1" dirty="0">
                          <a:solidFill>
                            <a:schemeClr val="tx1"/>
                          </a:solidFill>
                          <a:latin typeface="+mn-ea"/>
                          <a:ea typeface="+mn-ea"/>
                        </a:rPr>
                        <a:t>回食育推進全国大会の開催（</a:t>
                      </a:r>
                      <a:r>
                        <a:rPr kumimoji="1" lang="en-US" altLang="ja-JP" sz="1100" b="1" dirty="0">
                          <a:solidFill>
                            <a:schemeClr val="tx1"/>
                          </a:solidFill>
                          <a:latin typeface="+mn-ea"/>
                          <a:ea typeface="+mn-ea"/>
                        </a:rPr>
                        <a:t>R6.6.1</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2</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p>
                      <a:pPr marL="174625" indent="-174625"/>
                      <a:r>
                        <a:rPr kumimoji="1" lang="en-US" altLang="ja-JP" sz="1100" b="1" dirty="0">
                          <a:solidFill>
                            <a:schemeClr val="tx1"/>
                          </a:solidFill>
                          <a:latin typeface="+mn-ea"/>
                          <a:ea typeface="+mn-ea"/>
                        </a:rPr>
                        <a:t>     </a:t>
                      </a:r>
                      <a:r>
                        <a:rPr kumimoji="1" lang="ja-JP" altLang="en-US" sz="1100" b="1" dirty="0">
                          <a:solidFill>
                            <a:schemeClr val="tx1"/>
                          </a:solidFill>
                          <a:latin typeface="+mn-ea"/>
                          <a:ea typeface="+mn-ea"/>
                        </a:rPr>
                        <a:t>万博のプレイベントとして「いのち輝くミライ食育」をテーマとして開催</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SDG</a:t>
                      </a:r>
                      <a:r>
                        <a:rPr kumimoji="1" lang="ja-JP" altLang="en-US" sz="1100" b="1" dirty="0">
                          <a:solidFill>
                            <a:schemeClr val="tx1"/>
                          </a:solidFill>
                          <a:latin typeface="+mn-ea"/>
                          <a:ea typeface="+mn-ea"/>
                        </a:rPr>
                        <a:t>ｓやフードテックに関するコンテンツを企画・実施</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出展者数：</a:t>
                      </a:r>
                      <a:r>
                        <a:rPr kumimoji="1" lang="en-US" altLang="ja-JP" sz="1100" b="1" dirty="0">
                          <a:solidFill>
                            <a:schemeClr val="tx1"/>
                          </a:solidFill>
                          <a:latin typeface="+mn-ea"/>
                          <a:ea typeface="+mn-ea"/>
                        </a:rPr>
                        <a:t>188</a:t>
                      </a:r>
                      <a:r>
                        <a:rPr kumimoji="1" lang="ja-JP" altLang="en-US" sz="1100" b="1" dirty="0">
                          <a:solidFill>
                            <a:schemeClr val="tx1"/>
                          </a:solidFill>
                          <a:latin typeface="+mn-ea"/>
                          <a:ea typeface="+mn-ea"/>
                        </a:rPr>
                        <a:t>団体、来場者数：約</a:t>
                      </a:r>
                      <a:r>
                        <a:rPr kumimoji="1" lang="en-US" altLang="ja-JP" sz="1100" b="1" dirty="0">
                          <a:solidFill>
                            <a:schemeClr val="tx1"/>
                          </a:solidFill>
                          <a:latin typeface="+mn-ea"/>
                          <a:ea typeface="+mn-ea"/>
                        </a:rPr>
                        <a:t>30,000</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2</a:t>
                      </a:r>
                      <a:r>
                        <a:rPr kumimoji="1" lang="ja-JP" altLang="en-US" sz="1100" b="1" dirty="0">
                          <a:solidFill>
                            <a:schemeClr val="tx1"/>
                          </a:solidFill>
                          <a:latin typeface="+mn-ea"/>
                          <a:ea typeface="+mn-ea"/>
                        </a:rPr>
                        <a:t>日間）</a:t>
                      </a:r>
                      <a:r>
                        <a:rPr kumimoji="1" lang="en-US" altLang="ja-JP" sz="1100" b="1"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906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ja-JP" altLang="en-US" sz="14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健康・栄養対策費（経常）　  </a:t>
                      </a:r>
                      <a:r>
                        <a:rPr kumimoji="1" lang="en-US" altLang="ja-JP" sz="1100" b="0" dirty="0">
                          <a:solidFill>
                            <a:schemeClr val="tx1"/>
                          </a:solidFill>
                          <a:latin typeface="+mn-ea"/>
                          <a:ea typeface="+mn-ea"/>
                        </a:rPr>
                        <a:t>9,897</a:t>
                      </a:r>
                      <a:r>
                        <a:rPr kumimoji="1" lang="ja-JP" altLang="en-US" sz="1100" b="0" dirty="0">
                          <a:solidFill>
                            <a:schemeClr val="tx1"/>
                          </a:solidFill>
                          <a:latin typeface="+mn-ea"/>
                          <a:ea typeface="+mn-ea"/>
                        </a:rPr>
                        <a:t>千円（栄養士法等関係事業・食生活改善地域推進事業）</a:t>
                      </a:r>
                      <a:endParaRPr kumimoji="1" lang="en-US" altLang="ja-JP" sz="1100" b="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健康・栄養対策費（政策）　</a:t>
                      </a:r>
                      <a:r>
                        <a:rPr kumimoji="1" lang="en-US" altLang="ja-JP" sz="1100" b="0" dirty="0">
                          <a:solidFill>
                            <a:schemeClr val="tx1"/>
                          </a:solidFill>
                          <a:latin typeface="+mn-ea"/>
                          <a:ea typeface="+mn-ea"/>
                        </a:rPr>
                        <a:t>62,663</a:t>
                      </a:r>
                      <a:r>
                        <a:rPr kumimoji="1" lang="ja-JP" altLang="en-US" sz="1100" b="0" dirty="0">
                          <a:solidFill>
                            <a:schemeClr val="tx1"/>
                          </a:solidFill>
                          <a:latin typeface="+mn-ea"/>
                          <a:ea typeface="+mn-ea"/>
                        </a:rPr>
                        <a:t>千円（万博プレイベントワクワクＥＸＰＯｉｎＯＳＡＫＡ事業）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815328"/>
                  </a:ext>
                </a:extLst>
              </a:tr>
              <a:tr h="9066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en-US" altLang="ja-JP" sz="1100" b="1" dirty="0">
                          <a:solidFill>
                            <a:schemeClr val="tx1"/>
                          </a:solidFill>
                          <a:latin typeface="+mn-ea"/>
                          <a:ea typeface="+mn-ea"/>
                        </a:rPr>
                        <a:t>2025</a:t>
                      </a:r>
                      <a:r>
                        <a:rPr kumimoji="1" lang="ja-JP" altLang="en-US" sz="1100" b="1" dirty="0">
                          <a:solidFill>
                            <a:schemeClr val="tx1"/>
                          </a:solidFill>
                          <a:latin typeface="+mn-ea"/>
                          <a:ea typeface="+mn-ea"/>
                        </a:rPr>
                        <a:t>年大阪・関西万博を契機に、庁内関係部局をはじめ、企業や関係機関団体との連携により、</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　 一層の食育推進をはかり、府民の健康寿命の延伸をめざす。</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928263"/>
                  </a:ext>
                </a:extLst>
              </a:tr>
              <a:tr h="906664">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「おおさか</a:t>
                      </a:r>
                      <a:r>
                        <a:rPr kumimoji="1" lang="en-US" altLang="ja-JP" sz="1100" b="1" dirty="0">
                          <a:solidFill>
                            <a:schemeClr val="tx1"/>
                          </a:solidFill>
                          <a:latin typeface="+mn-ea"/>
                          <a:ea typeface="+mn-ea"/>
                        </a:rPr>
                        <a:t>EXPO</a:t>
                      </a:r>
                      <a:r>
                        <a:rPr kumimoji="1" lang="ja-JP" altLang="en-US" sz="1100" b="1" dirty="0">
                          <a:solidFill>
                            <a:schemeClr val="tx1"/>
                          </a:solidFill>
                          <a:latin typeface="+mn-ea"/>
                          <a:ea typeface="+mn-ea"/>
                        </a:rPr>
                        <a:t>ヘルシーメニュー」の展開</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　　コンテスト応募校や飲食店等でのメニュー提供、万博大阪ヘルスケアパビリオンでの披露</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a:t>
                      </a:r>
                      <a:r>
                        <a:rPr kumimoji="1" lang="en-US" altLang="ja-JP" sz="1100" b="0" dirty="0">
                          <a:solidFill>
                            <a:schemeClr val="tx1"/>
                          </a:solidFill>
                          <a:latin typeface="+mn-ea"/>
                          <a:ea typeface="+mn-ea"/>
                        </a:rPr>
                        <a:t>SDG</a:t>
                      </a:r>
                      <a:r>
                        <a:rPr kumimoji="1" lang="ja-JP" altLang="en-US" sz="1100" b="0" dirty="0">
                          <a:solidFill>
                            <a:schemeClr val="tx1"/>
                          </a:solidFill>
                          <a:latin typeface="+mn-ea"/>
                          <a:ea typeface="+mn-ea"/>
                        </a:rPr>
                        <a:t>ｓやフードテックに関する周知啓発</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6376533"/>
                  </a:ext>
                </a:extLst>
              </a:tr>
              <a:tr h="868888">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健康・栄養対策費（経常）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6,138</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千円（栄養士法等関係事業・食生活改善地域推進事業）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328454"/>
                  </a:ext>
                </a:extLst>
              </a:tr>
            </a:tbl>
          </a:graphicData>
        </a:graphic>
      </p:graphicFrame>
      <p:grpSp>
        <p:nvGrpSpPr>
          <p:cNvPr id="4" name="グループ化 3">
            <a:extLst>
              <a:ext uri="{FF2B5EF4-FFF2-40B4-BE49-F238E27FC236}">
                <a16:creationId xmlns:a16="http://schemas.microsoft.com/office/drawing/2014/main" id="{03651E35-6472-D568-DAB9-0AF80A3C2E8B}"/>
              </a:ext>
            </a:extLst>
          </p:cNvPr>
          <p:cNvGrpSpPr/>
          <p:nvPr/>
        </p:nvGrpSpPr>
        <p:grpSpPr>
          <a:xfrm>
            <a:off x="2117212" y="1385570"/>
            <a:ext cx="6333665" cy="1375786"/>
            <a:chOff x="1949793" y="1709512"/>
            <a:chExt cx="6333665" cy="1375786"/>
          </a:xfrm>
        </p:grpSpPr>
        <p:pic>
          <p:nvPicPr>
            <p:cNvPr id="42" name="図 41">
              <a:extLst>
                <a:ext uri="{FF2B5EF4-FFF2-40B4-BE49-F238E27FC236}">
                  <a16:creationId xmlns:a16="http://schemas.microsoft.com/office/drawing/2014/main" id="{762116D2-25ED-4972-BAB1-468F243D24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2182" y="1709512"/>
              <a:ext cx="3181276" cy="1230652"/>
            </a:xfrm>
            <a:prstGeom prst="rect">
              <a:avLst/>
            </a:prstGeom>
          </p:spPr>
        </p:pic>
        <p:pic>
          <p:nvPicPr>
            <p:cNvPr id="43" name="図 42">
              <a:extLst>
                <a:ext uri="{FF2B5EF4-FFF2-40B4-BE49-F238E27FC236}">
                  <a16:creationId xmlns:a16="http://schemas.microsoft.com/office/drawing/2014/main" id="{A48EDEA1-6315-4EFD-A706-D3C99A520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793" y="1730773"/>
              <a:ext cx="1156522" cy="1168782"/>
            </a:xfrm>
            <a:prstGeom prst="rect">
              <a:avLst/>
            </a:prstGeom>
          </p:spPr>
        </p:pic>
        <p:pic>
          <p:nvPicPr>
            <p:cNvPr id="44" name="図 43">
              <a:extLst>
                <a:ext uri="{FF2B5EF4-FFF2-40B4-BE49-F238E27FC236}">
                  <a16:creationId xmlns:a16="http://schemas.microsoft.com/office/drawing/2014/main" id="{3D3FF76D-99FD-4478-843E-956C28E6B6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7702" y="1730773"/>
              <a:ext cx="1880750" cy="1173242"/>
            </a:xfrm>
            <a:prstGeom prst="rect">
              <a:avLst/>
            </a:prstGeom>
          </p:spPr>
        </p:pic>
        <p:sp>
          <p:nvSpPr>
            <p:cNvPr id="2" name="正方形/長方形 1">
              <a:extLst>
                <a:ext uri="{FF2B5EF4-FFF2-40B4-BE49-F238E27FC236}">
                  <a16:creationId xmlns:a16="http://schemas.microsoft.com/office/drawing/2014/main" id="{300072E6-F7AB-C50C-5ACC-FB2BB3EF27F9}"/>
                </a:ext>
              </a:extLst>
            </p:cNvPr>
            <p:cNvSpPr/>
            <p:nvPr/>
          </p:nvSpPr>
          <p:spPr>
            <a:xfrm>
              <a:off x="3177882" y="2886771"/>
              <a:ext cx="3820194" cy="198527"/>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ワクワク</a:t>
              </a:r>
              <a:r>
                <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 with </a:t>
              </a: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回食育推進全国大会</a:t>
              </a:r>
              <a:endParaRPr kumimoji="0" lang="en-US" altLang="ja-JP"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6" name="スライド番号プレースホルダー 5">
            <a:extLst>
              <a:ext uri="{FF2B5EF4-FFF2-40B4-BE49-F238E27FC236}">
                <a16:creationId xmlns:a16="http://schemas.microsoft.com/office/drawing/2014/main" id="{5EA4E55F-AB18-43DB-B1C2-96416D281FB8}"/>
              </a:ext>
            </a:extLst>
          </p:cNvPr>
          <p:cNvSpPr>
            <a:spLocks noGrp="1"/>
          </p:cNvSpPr>
          <p:nvPr>
            <p:ph type="sldNum" sz="quarter" idx="12"/>
          </p:nvPr>
        </p:nvSpPr>
        <p:spPr>
          <a:xfrm>
            <a:off x="9186000" y="6606000"/>
            <a:ext cx="720000" cy="216000"/>
          </a:xfrm>
        </p:spPr>
        <p:txBody>
          <a:bodyPr/>
          <a:lstStyle/>
          <a:p>
            <a:fld id="{4D1D0668-0C6C-4C7F-AAAF-C0078F4BF5F6}" type="slidenum">
              <a:rPr kumimoji="1" lang="ja-JP" altLang="en-US" smtClean="0"/>
              <a:t>128</a:t>
            </a:fld>
            <a:endParaRPr kumimoji="1" lang="ja-JP" altLang="en-US" dirty="0"/>
          </a:p>
        </p:txBody>
      </p:sp>
    </p:spTree>
    <p:extLst>
      <p:ext uri="{BB962C8B-B14F-4D97-AF65-F5344CB8AC3E}">
        <p14:creationId xmlns:p14="http://schemas.microsoft.com/office/powerpoint/2010/main" val="15576233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86447" y="885003"/>
            <a:ext cx="9360000" cy="5789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食育を支える社会環境整備　</a:t>
            </a:r>
          </a:p>
        </p:txBody>
      </p:sp>
      <p:sp>
        <p:nvSpPr>
          <p:cNvPr id="10" name="正方形/長方形 9"/>
          <p:cNvSpPr/>
          <p:nvPr/>
        </p:nvSpPr>
        <p:spPr>
          <a:xfrm>
            <a:off x="273000" y="728808"/>
            <a:ext cx="7404392" cy="351635"/>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 </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（１）多様な主体による食育推進運動の展開　</a:t>
            </a:r>
            <a:r>
              <a:rPr kumimoji="1" lang="ja-JP" altLang="en-US" sz="1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P.48-49 </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rPr>
              <a:t>　　</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　</a:t>
            </a: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p:cNvSpPr/>
          <p:nvPr/>
        </p:nvSpPr>
        <p:spPr>
          <a:xfrm>
            <a:off x="286447" y="2930472"/>
            <a:ext cx="9099985" cy="400110"/>
          </a:xfrm>
          <a:prstGeom prst="rect">
            <a:avLst/>
          </a:prstGeom>
        </p:spPr>
        <p:txBody>
          <a:bodyPr wrap="square">
            <a:spAutoFit/>
          </a:bodyPr>
          <a:lstStyle/>
          <a:p>
            <a:pPr marL="269240" marR="0" lvl="0" indent="90170" algn="just"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：大阪府健康づくり実態調査 （大阪府）　</a:t>
            </a:r>
            <a:endParaRPr kumimoji="0" lang="en-US"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269240" marR="0" lvl="0" indent="90170" algn="just"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2</a:t>
            </a: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大阪府健康医療部</a:t>
            </a: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健康推進室</a:t>
            </a:r>
            <a:r>
              <a:rPr kumimoji="0" lang="ja-JP" altLang="ja-JP"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調</a:t>
            </a:r>
            <a:r>
              <a:rPr kumimoji="0" lang="ja-JP" altLang="en-US" sz="10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べ</a:t>
            </a:r>
            <a:endParaRPr kumimoji="0" lang="ja-JP" altLang="ja-JP" sz="2400" b="0"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val="1328237222"/>
              </p:ext>
            </p:extLst>
          </p:nvPr>
        </p:nvGraphicFramePr>
        <p:xfrm>
          <a:off x="633000" y="1606528"/>
          <a:ext cx="8640001" cy="1322667"/>
        </p:xfrm>
        <a:graphic>
          <a:graphicData uri="http://schemas.openxmlformats.org/drawingml/2006/table">
            <a:tbl>
              <a:tblPr firstRow="1" firstCol="1" bandRow="1">
                <a:tableStyleId>{5C22544A-7EE6-4342-B048-85BDC9FD1C3A}</a:tableStyleId>
              </a:tblPr>
              <a:tblGrid>
                <a:gridCol w="364134">
                  <a:extLst>
                    <a:ext uri="{9D8B030D-6E8A-4147-A177-3AD203B41FA5}">
                      <a16:colId xmlns:a16="http://schemas.microsoft.com/office/drawing/2014/main" val="20000"/>
                    </a:ext>
                  </a:extLst>
                </a:gridCol>
                <a:gridCol w="3513967">
                  <a:extLst>
                    <a:ext uri="{9D8B030D-6E8A-4147-A177-3AD203B41FA5}">
                      <a16:colId xmlns:a16="http://schemas.microsoft.com/office/drawing/2014/main" val="20001"/>
                    </a:ext>
                  </a:extLst>
                </a:gridCol>
                <a:gridCol w="1587300">
                  <a:extLst>
                    <a:ext uri="{9D8B030D-6E8A-4147-A177-3AD203B41FA5}">
                      <a16:colId xmlns:a16="http://schemas.microsoft.com/office/drawing/2014/main" val="20003"/>
                    </a:ext>
                  </a:extLst>
                </a:gridCol>
                <a:gridCol w="1587300">
                  <a:extLst>
                    <a:ext uri="{9D8B030D-6E8A-4147-A177-3AD203B41FA5}">
                      <a16:colId xmlns:a16="http://schemas.microsoft.com/office/drawing/2014/main" val="2204503950"/>
                    </a:ext>
                  </a:extLst>
                </a:gridCol>
                <a:gridCol w="1587300">
                  <a:extLst>
                    <a:ext uri="{9D8B030D-6E8A-4147-A177-3AD203B41FA5}">
                      <a16:colId xmlns:a16="http://schemas.microsoft.com/office/drawing/2014/main" val="20004"/>
                    </a:ext>
                  </a:extLst>
                </a:gridCol>
              </a:tblGrid>
              <a:tr h="303351">
                <a:tc>
                  <a:txBody>
                    <a:bodyPr/>
                    <a:lstStyle/>
                    <a:p>
                      <a:pPr algn="ctr" fontAlgn="auto">
                        <a:lnSpc>
                          <a:spcPct val="100000"/>
                        </a:lnSpc>
                        <a:spcAft>
                          <a:spcPts val="0"/>
                        </a:spcAft>
                      </a:pPr>
                      <a:r>
                        <a:rPr lang="en-US" sz="1200" b="0" dirty="0">
                          <a:solidFill>
                            <a:schemeClr val="tx1"/>
                          </a:solidFill>
                          <a:effectLst/>
                          <a:latin typeface="+mn-ea"/>
                          <a:ea typeface="+mn-ea"/>
                        </a:rPr>
                        <a:t> </a:t>
                      </a:r>
                      <a:endParaRPr lang="ja-JP" sz="1200" b="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ja-JP" altLang="en-US" sz="1200" b="1" dirty="0">
                          <a:solidFill>
                            <a:schemeClr val="bg1"/>
                          </a:solidFill>
                          <a:effectLst/>
                          <a:latin typeface="+mn-ea"/>
                          <a:ea typeface="+mn-ea"/>
                          <a:cs typeface="HG丸ｺﾞｼｯｸM-PRO"/>
                        </a:rPr>
                        <a:t>項目</a:t>
                      </a:r>
                      <a:endParaRPr lang="ja-JP" sz="1200" b="1"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66462" marR="66462"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ct val="100000"/>
                        </a:lnSpc>
                        <a:spcAft>
                          <a:spcPts val="0"/>
                        </a:spcAft>
                      </a:pPr>
                      <a:r>
                        <a:rPr lang="en-US" sz="1200" b="1" dirty="0">
                          <a:solidFill>
                            <a:schemeClr val="bg1"/>
                          </a:solidFill>
                          <a:effectLst/>
                          <a:latin typeface="游ゴシック" panose="020B0400000000000000" pitchFamily="50" charset="-128"/>
                          <a:ea typeface="游ゴシック" panose="020B0400000000000000" pitchFamily="50" charset="-128"/>
                        </a:rPr>
                        <a:t>20</a:t>
                      </a:r>
                      <a:r>
                        <a:rPr lang="en-US" altLang="ja-JP" sz="1200" b="1" dirty="0">
                          <a:solidFill>
                            <a:schemeClr val="bg1"/>
                          </a:solidFill>
                          <a:effectLst/>
                          <a:latin typeface="游ゴシック" panose="020B0400000000000000" pitchFamily="50" charset="-128"/>
                          <a:ea typeface="游ゴシック" panose="020B0400000000000000" pitchFamily="50" charset="-128"/>
                        </a:rPr>
                        <a:t>35</a:t>
                      </a:r>
                      <a:r>
                        <a:rPr lang="ja-JP" sz="1200" b="1" dirty="0">
                          <a:solidFill>
                            <a:schemeClr val="bg1"/>
                          </a:solidFill>
                          <a:effectLst/>
                          <a:latin typeface="游ゴシック" panose="020B0400000000000000" pitchFamily="50" charset="-128"/>
                          <a:ea typeface="游ゴシック" panose="020B0400000000000000" pitchFamily="50" charset="-128"/>
                        </a:rPr>
                        <a:t>年度目標</a:t>
                      </a:r>
                      <a:r>
                        <a:rPr lang="ja-JP" altLang="en-US" sz="1200" b="1" dirty="0">
                          <a:solidFill>
                            <a:schemeClr val="bg1"/>
                          </a:solidFill>
                          <a:effectLst/>
                          <a:latin typeface="游ゴシック" panose="020B0400000000000000" pitchFamily="50" charset="-128"/>
                          <a:ea typeface="游ゴシック" panose="020B0400000000000000" pitchFamily="50" charset="-128"/>
                        </a:rPr>
                        <a:t>値</a:t>
                      </a:r>
                      <a:endParaRPr lang="ja-JP" sz="1200" b="1"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461151">
                <a:tc>
                  <a:txBody>
                    <a:bodyPr/>
                    <a:lstStyle/>
                    <a:p>
                      <a:pPr algn="ctr" fontAlgn="auto">
                        <a:lnSpc>
                          <a:spcPct val="100000"/>
                        </a:lnSpc>
                        <a:spcAft>
                          <a:spcPts val="0"/>
                        </a:spcAft>
                      </a:pPr>
                      <a:r>
                        <a:rPr lang="en-US" altLang="ja-JP" sz="1200" b="0" dirty="0">
                          <a:solidFill>
                            <a:schemeClr val="bg1"/>
                          </a:solidFill>
                          <a:effectLst/>
                          <a:latin typeface="+mn-ea"/>
                          <a:ea typeface="+mn-ea"/>
                        </a:rPr>
                        <a:t>1</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a:solidFill>
                            <a:schemeClr val="tx1"/>
                          </a:solidFill>
                          <a:effectLst/>
                          <a:latin typeface="+mn-ea"/>
                          <a:ea typeface="+mn-ea"/>
                          <a:cs typeface="HG丸ｺﾞｼｯｸM-PRO"/>
                        </a:rPr>
                        <a:t>食育に関心を持っている府民の割合の増加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71.0%</a:t>
                      </a:r>
                      <a:r>
                        <a:rPr lang="ja-JP" altLang="en-US" sz="1200" b="1" i="0" u="none" strike="noStrike" dirty="0">
                          <a:solidFill>
                            <a:schemeClr val="tx1"/>
                          </a:solidFill>
                          <a:effectLst/>
                          <a:latin typeface="+mn-ea"/>
                          <a:ea typeface="+mn-ea"/>
                        </a:rPr>
                        <a:t>（</a:t>
                      </a:r>
                      <a:r>
                        <a:rPr lang="en-US" altLang="ja-JP" sz="1200" b="1" i="0" u="none" strike="noStrike" dirty="0">
                          <a:solidFill>
                            <a:schemeClr val="tx1"/>
                          </a:solidFill>
                          <a:effectLst/>
                          <a:latin typeface="+mn-ea"/>
                          <a:ea typeface="+mn-ea"/>
                        </a:rPr>
                        <a:t>R4)</a:t>
                      </a:r>
                      <a:endParaRPr lang="ja-JP" alt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令和</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7</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年度</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大阪府健康づくり</a:t>
                      </a:r>
                      <a:endPar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HG丸ｺﾞｼｯｸM-PRO"/>
                        </a:rPr>
                        <a:t>実態調査にて算出</a:t>
                      </a:r>
                      <a:endParaRPr lang="ja-JP" altLang="en-US" sz="1400" b="1" i="0" u="none" strike="noStrike" dirty="0">
                        <a:solidFill>
                          <a:schemeClr val="tx1"/>
                        </a:solidFill>
                        <a:effectLst/>
                        <a:latin typeface="+mn-ea"/>
                        <a:ea typeface="+mn-ea"/>
                      </a:endParaRPr>
                    </a:p>
                  </a:txBody>
                  <a:tcPr marL="72000" marR="72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solidFill>
                          <a:effectLst/>
                          <a:latin typeface="+mn-ea"/>
                          <a:ea typeface="+mn-ea"/>
                        </a:rPr>
                        <a:t>75</a:t>
                      </a:r>
                      <a:r>
                        <a:rPr lang="ja-JP" altLang="en-US" sz="1200" b="1" i="0" u="none" strike="noStrike" dirty="0">
                          <a:solidFill>
                            <a:schemeClr val="tx1"/>
                          </a:solidFill>
                          <a:effectLst/>
                          <a:latin typeface="+mn-ea"/>
                          <a:ea typeface="+mn-ea"/>
                        </a:rPr>
                        <a:t>％以上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1151">
                <a:tc>
                  <a:txBody>
                    <a:bodyPr/>
                    <a:lstStyle/>
                    <a:p>
                      <a:pPr algn="ctr" fontAlgn="auto">
                        <a:lnSpc>
                          <a:spcPct val="100000"/>
                        </a:lnSpc>
                        <a:spcAft>
                          <a:spcPts val="0"/>
                        </a:spcAft>
                      </a:pPr>
                      <a:r>
                        <a:rPr lang="ja-JP" altLang="en-US" sz="1200" b="0" dirty="0">
                          <a:solidFill>
                            <a:schemeClr val="bg1"/>
                          </a:solidFill>
                          <a:effectLst/>
                          <a:latin typeface="+mn-ea"/>
                          <a:ea typeface="+mn-ea"/>
                          <a:cs typeface="HG丸ｺﾞｼｯｸM-PRO"/>
                        </a:rPr>
                        <a:t>２</a:t>
                      </a:r>
                      <a:endParaRPr lang="ja-JP" sz="1200" b="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ct val="100000"/>
                        </a:lnSpc>
                        <a:spcAft>
                          <a:spcPts val="0"/>
                        </a:spcAft>
                      </a:pPr>
                      <a:r>
                        <a:rPr lang="ja-JP" altLang="en-US" sz="1200" b="1" dirty="0">
                          <a:solidFill>
                            <a:schemeClr val="tx1"/>
                          </a:solidFill>
                          <a:effectLst/>
                          <a:latin typeface="+mn-ea"/>
                          <a:ea typeface="+mn-ea"/>
                          <a:cs typeface="HG丸ｺﾞｼｯｸM-PRO"/>
                        </a:rPr>
                        <a:t>食育推進に携わるボランティアの増加</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4,753</a:t>
                      </a:r>
                      <a:r>
                        <a:rPr lang="ja-JP" altLang="en-US" sz="1200" b="1" i="0" u="none" strike="noStrike" dirty="0">
                          <a:solidFill>
                            <a:schemeClr val="tx1"/>
                          </a:solidFill>
                          <a:effectLst/>
                          <a:latin typeface="+mn-ea"/>
                          <a:ea typeface="+mn-ea"/>
                        </a:rPr>
                        <a:t>人（</a:t>
                      </a:r>
                      <a:r>
                        <a:rPr lang="en-US" altLang="ja-JP" sz="1200" b="1" i="0" u="none" strike="noStrike" dirty="0">
                          <a:solidFill>
                            <a:schemeClr val="tx1"/>
                          </a:solidFill>
                          <a:effectLst/>
                          <a:latin typeface="+mn-ea"/>
                          <a:ea typeface="+mn-ea"/>
                        </a:rPr>
                        <a:t>R3</a:t>
                      </a:r>
                      <a:r>
                        <a:rPr lang="ja-JP" altLang="en-US" sz="1200" b="1" i="0" u="none" strike="noStrike" dirty="0">
                          <a:solidFill>
                            <a:schemeClr val="tx1"/>
                          </a:solidFill>
                          <a:effectLst/>
                          <a:latin typeface="+mn-ea"/>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en-US" altLang="ja-JP" sz="1200" b="1" i="0" u="none" strike="noStrike" dirty="0">
                          <a:solidFill>
                            <a:schemeClr val="tx1"/>
                          </a:solidFill>
                          <a:effectLst/>
                          <a:latin typeface="+mn-ea"/>
                          <a:ea typeface="+mn-ea"/>
                        </a:rPr>
                        <a:t>4,656</a:t>
                      </a:r>
                      <a:r>
                        <a:rPr lang="ja-JP" altLang="en-US" sz="1200" b="1" i="0" u="none" strike="noStrike" dirty="0">
                          <a:solidFill>
                            <a:schemeClr val="tx1"/>
                          </a:solidFill>
                          <a:effectLst/>
                          <a:latin typeface="+mn-ea"/>
                          <a:ea typeface="+mn-ea"/>
                        </a:rPr>
                        <a:t>人（</a:t>
                      </a:r>
                      <a:r>
                        <a:rPr lang="en-US" altLang="ja-JP" sz="1200" b="1" i="0" u="none" strike="noStrike" dirty="0">
                          <a:solidFill>
                            <a:schemeClr val="tx1"/>
                          </a:solidFill>
                          <a:effectLst/>
                          <a:latin typeface="+mn-ea"/>
                          <a:ea typeface="+mn-ea"/>
                        </a:rPr>
                        <a:t>R4</a:t>
                      </a:r>
                      <a:r>
                        <a:rPr lang="ja-JP" altLang="en-US" sz="1200" b="1" i="0" u="none" strike="noStrike" dirty="0">
                          <a:solidFill>
                            <a:schemeClr val="tx1"/>
                          </a:solidFill>
                          <a:effectLst/>
                          <a:latin typeface="+mn-ea"/>
                          <a:ea typeface="+mn-ea"/>
                        </a:rPr>
                        <a:t>）</a:t>
                      </a:r>
                      <a:endParaRPr lang="en-US" altLang="ja-JP" sz="1050" b="0" i="0" u="none" strike="noStrike" dirty="0">
                        <a:solidFill>
                          <a:schemeClr val="tx1"/>
                        </a:solidFill>
                        <a:effectLst/>
                        <a:latin typeface="+mn-ea"/>
                        <a:ea typeface="+mn-ea"/>
                      </a:endParaRPr>
                    </a:p>
                    <a:p>
                      <a:pPr algn="ctr" fontAlgn="ctr">
                        <a:lnSpc>
                          <a:spcPct val="100000"/>
                        </a:lnSpc>
                      </a:pPr>
                      <a:r>
                        <a:rPr lang="ja-JP" altLang="en-US" sz="1050" b="0" i="0" u="none" strike="noStrike" dirty="0">
                          <a:solidFill>
                            <a:schemeClr val="tx1"/>
                          </a:solidFill>
                          <a:effectLst/>
                          <a:latin typeface="+mn-ea"/>
                          <a:ea typeface="+mn-ea"/>
                        </a:rPr>
                        <a:t>［△］</a:t>
                      </a:r>
                      <a:endParaRPr lang="ja-JP" altLang="en-US" sz="1200" b="0"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0000"/>
                        </a:lnSpc>
                      </a:pPr>
                      <a:r>
                        <a:rPr lang="ja-JP" altLang="en-US" sz="1200" b="1" i="0" u="none" strike="noStrike" dirty="0">
                          <a:solidFill>
                            <a:schemeClr val="tx1"/>
                          </a:solidFill>
                          <a:effectLst/>
                          <a:latin typeface="+mn-ea"/>
                          <a:ea typeface="+mn-ea"/>
                        </a:rPr>
                        <a:t>増加</a:t>
                      </a:r>
                      <a:endParaRPr lang="en-US" sz="1200" b="1" i="0" u="none" strike="noStrike" dirty="0">
                        <a:solidFill>
                          <a:schemeClr val="tx1"/>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Rectangle 1"/>
          <p:cNvSpPr>
            <a:spLocks noChangeArrowheads="1"/>
          </p:cNvSpPr>
          <p:nvPr/>
        </p:nvSpPr>
        <p:spPr bwMode="auto">
          <a:xfrm>
            <a:off x="286447" y="1259158"/>
            <a:ext cx="32834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取組みの目標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endParaRPr kumimoji="0" lang="ja-JP" altLang="ja-JP"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角丸四角形 47">
            <a:extLst>
              <a:ext uri="{FF2B5EF4-FFF2-40B4-BE49-F238E27FC236}">
                <a16:creationId xmlns:a16="http://schemas.microsoft.com/office/drawing/2014/main" id="{D9090B66-7A74-4FB9-B78D-37309E57AC24}"/>
              </a:ext>
            </a:extLst>
          </p:cNvPr>
          <p:cNvSpPr/>
          <p:nvPr/>
        </p:nvSpPr>
        <p:spPr>
          <a:xfrm>
            <a:off x="7308505" y="1345694"/>
            <a:ext cx="2077927" cy="22888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［凡例］〇：改善、△：維持・悪化</a:t>
            </a:r>
            <a:endParaRPr kumimoji="0"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0C982D28-D88E-4665-8F46-B5C14E315E9B}"/>
              </a:ext>
            </a:extLst>
          </p:cNvPr>
          <p:cNvGraphicFramePr>
            <a:graphicFrameLocks noGrp="1"/>
          </p:cNvGraphicFramePr>
          <p:nvPr/>
        </p:nvGraphicFramePr>
        <p:xfrm>
          <a:off x="633000" y="3409560"/>
          <a:ext cx="8646609" cy="2736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2736000">
                <a:tc>
                  <a:txBody>
                    <a:bodyPr/>
                    <a:lstStyle/>
                    <a:p>
                      <a:pPr algn="ctr">
                        <a:lnSpc>
                          <a:spcPts val="1600"/>
                        </a:lnSpc>
                      </a:pPr>
                      <a:r>
                        <a:rPr kumimoji="1" lang="ja-JP" altLang="en-US" sz="1600" dirty="0"/>
                        <a:t> 本年度の     </a:t>
                      </a:r>
                      <a:endParaRPr kumimoji="1" lang="en-US" altLang="ja-JP" sz="1600" dirty="0"/>
                    </a:p>
                    <a:p>
                      <a:pPr algn="ctr">
                        <a:lnSpc>
                          <a:spcPts val="1600"/>
                        </a:lnSpc>
                      </a:pPr>
                      <a:r>
                        <a:rPr kumimoji="1" lang="en-US" altLang="ja-JP" sz="1600" dirty="0"/>
                        <a:t> </a:t>
                      </a:r>
                      <a:r>
                        <a:rPr kumimoji="1" lang="ja-JP" altLang="en-US" sz="1600" dirty="0"/>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食育を府民運動とする機運を高める取組み</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SNS</a:t>
                      </a:r>
                      <a:r>
                        <a:rPr kumimoji="1" lang="ja-JP" altLang="en-US" sz="1100" b="0" dirty="0">
                          <a:solidFill>
                            <a:schemeClr val="tx1"/>
                          </a:solidFill>
                          <a:latin typeface="+mn-ea"/>
                          <a:ea typeface="+mn-ea"/>
                        </a:rPr>
                        <a:t>を活用した食育に関する情報発信</a:t>
                      </a:r>
                    </a:p>
                    <a:p>
                      <a:pPr marL="174625" indent="-174625"/>
                      <a:r>
                        <a:rPr kumimoji="1" lang="ja-JP" altLang="en-US" sz="1100" b="0" dirty="0">
                          <a:solidFill>
                            <a:schemeClr val="tx1"/>
                          </a:solidFill>
                          <a:latin typeface="+mn-ea"/>
                          <a:ea typeface="+mn-ea"/>
                        </a:rPr>
                        <a:t>　 健活１０</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（旧</a:t>
                      </a:r>
                      <a:r>
                        <a:rPr kumimoji="1" lang="en-US" altLang="ja-JP" sz="1100" b="0" dirty="0">
                          <a:solidFill>
                            <a:schemeClr val="tx1"/>
                          </a:solidFill>
                          <a:latin typeface="+mn-ea"/>
                          <a:ea typeface="+mn-ea"/>
                        </a:rPr>
                        <a:t>Twitter</a:t>
                      </a:r>
                      <a:r>
                        <a:rPr kumimoji="1" lang="ja-JP" altLang="en-US" sz="1100" b="0" dirty="0">
                          <a:solidFill>
                            <a:schemeClr val="tx1"/>
                          </a:solidFill>
                          <a:latin typeface="+mn-ea"/>
                          <a:ea typeface="+mn-ea"/>
                        </a:rPr>
                        <a:t>）　</a:t>
                      </a:r>
                      <a:endParaRPr kumimoji="1" lang="en-US" altLang="ja-JP"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おおさか食育通信</a:t>
                      </a:r>
                      <a:r>
                        <a:rPr kumimoji="1" lang="en-US" altLang="ja-JP" sz="1100" b="0" dirty="0">
                          <a:solidFill>
                            <a:schemeClr val="tx1"/>
                          </a:solidFill>
                          <a:latin typeface="+mn-ea"/>
                          <a:ea typeface="+mn-ea"/>
                        </a:rPr>
                        <a:t>Facebook</a:t>
                      </a:r>
                      <a:endParaRPr kumimoji="1" lang="en-US" altLang="ja-JP" sz="1100" b="0" dirty="0">
                        <a:solidFill>
                          <a:srgbClr val="FF0000"/>
                        </a:solidFill>
                        <a:latin typeface="+mn-ea"/>
                        <a:ea typeface="+mn-ea"/>
                      </a:endParaRP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大阪府公式</a:t>
                      </a:r>
                      <a:r>
                        <a:rPr kumimoji="1" lang="en-US" altLang="ja-JP" sz="1100" b="0" dirty="0">
                          <a:solidFill>
                            <a:schemeClr val="tx1"/>
                          </a:solidFill>
                          <a:latin typeface="+mn-ea"/>
                          <a:ea typeface="+mn-ea"/>
                        </a:rPr>
                        <a:t>X</a:t>
                      </a:r>
                      <a:r>
                        <a:rPr kumimoji="1" lang="ja-JP" altLang="en-US" sz="1100" b="0" dirty="0">
                          <a:solidFill>
                            <a:schemeClr val="tx1"/>
                          </a:solidFill>
                          <a:latin typeface="+mn-ea"/>
                          <a:ea typeface="+mn-ea"/>
                        </a:rPr>
                        <a:t>（旧</a:t>
                      </a:r>
                      <a:r>
                        <a:rPr kumimoji="1" lang="en-US" altLang="ja-JP" sz="1100" b="0" dirty="0">
                          <a:solidFill>
                            <a:schemeClr val="tx1"/>
                          </a:solidFill>
                          <a:latin typeface="+mn-ea"/>
                          <a:ea typeface="+mn-ea"/>
                        </a:rPr>
                        <a:t>Twitter</a:t>
                      </a:r>
                      <a:r>
                        <a:rPr kumimoji="1" lang="ja-JP" altLang="en-US" sz="1100" b="0" dirty="0">
                          <a:solidFill>
                            <a:schemeClr val="tx1"/>
                          </a:solidFill>
                          <a:latin typeface="+mn-ea"/>
                          <a:ea typeface="+mn-ea"/>
                        </a:rPr>
                        <a:t>）   </a:t>
                      </a:r>
                      <a:endParaRPr kumimoji="1" lang="en-US" altLang="ja-JP" sz="1100" b="0" dirty="0">
                        <a:solidFill>
                          <a:schemeClr val="tx1"/>
                        </a:solidFill>
                        <a:latin typeface="+mn-ea"/>
                        <a:ea typeface="+mn-ea"/>
                      </a:endParaRPr>
                    </a:p>
                    <a:p>
                      <a:pPr marL="174625" indent="-174625"/>
                      <a:endParaRPr kumimoji="1" lang="en-US" altLang="ja-JP" sz="1100" b="0" dirty="0">
                        <a:solidFill>
                          <a:schemeClr val="tx1"/>
                        </a:solidFill>
                        <a:highlight>
                          <a:srgbClr val="00FF00"/>
                        </a:highlight>
                        <a:latin typeface="+mn-ea"/>
                        <a:ea typeface="+mn-ea"/>
                      </a:endParaRP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企業連携による啓発</a:t>
                      </a:r>
                      <a:endParaRPr kumimoji="1" lang="en-US" altLang="ja-JP" sz="1100" b="1" dirty="0">
                        <a:solidFill>
                          <a:schemeClr val="tx1"/>
                        </a:solidFill>
                        <a:latin typeface="+mn-ea"/>
                        <a:ea typeface="+mn-ea"/>
                      </a:endParaRPr>
                    </a:p>
                    <a:p>
                      <a:pPr marL="174625" indent="-174625"/>
                      <a:r>
                        <a:rPr kumimoji="1" lang="en-US" altLang="ja-JP" sz="1100" b="1" dirty="0">
                          <a:solidFill>
                            <a:schemeClr val="tx1"/>
                          </a:solidFill>
                          <a:latin typeface="+mn-ea"/>
                          <a:ea typeface="+mn-ea"/>
                        </a:rPr>
                        <a:t>    </a:t>
                      </a:r>
                      <a:r>
                        <a:rPr kumimoji="1" lang="ja-JP" altLang="en-US" sz="1100" b="1" dirty="0">
                          <a:solidFill>
                            <a:schemeClr val="tx1"/>
                          </a:solidFill>
                          <a:latin typeface="+mn-ea"/>
                          <a:ea typeface="+mn-ea"/>
                        </a:rPr>
                        <a:t>ファミリーマート</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大塚製薬</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大阪府</a:t>
                      </a:r>
                      <a:endParaRPr kumimoji="1" lang="en-US" altLang="ja-JP" sz="1100" b="1" dirty="0">
                        <a:solidFill>
                          <a:schemeClr val="tx1"/>
                        </a:solidFill>
                        <a:latin typeface="+mn-ea"/>
                        <a:ea typeface="+mn-ea"/>
                      </a:endParaRPr>
                    </a:p>
                    <a:p>
                      <a:pPr marL="174625" indent="-174625"/>
                      <a:r>
                        <a:rPr kumimoji="1" lang="en-US" altLang="ja-JP" sz="1100" b="1" dirty="0">
                          <a:solidFill>
                            <a:schemeClr val="tx1"/>
                          </a:solidFill>
                          <a:latin typeface="+mn-ea"/>
                          <a:ea typeface="+mn-ea"/>
                        </a:rPr>
                        <a:t> </a:t>
                      </a:r>
                      <a:r>
                        <a:rPr kumimoji="1" lang="ja-JP" altLang="en-US" sz="1100" b="1" dirty="0">
                          <a:solidFill>
                            <a:schemeClr val="tx1"/>
                          </a:solidFill>
                          <a:latin typeface="+mn-ea"/>
                          <a:ea typeface="+mn-ea"/>
                        </a:rPr>
                        <a:t>「ちゃーんと朝ごはんキャンペーン」</a:t>
                      </a:r>
                      <a:endParaRPr kumimoji="1" lang="en-US" altLang="ja-JP" sz="1100" b="1" dirty="0">
                        <a:solidFill>
                          <a:schemeClr val="tx1"/>
                        </a:solidFill>
                        <a:latin typeface="+mn-ea"/>
                        <a:ea typeface="+mn-ea"/>
                      </a:endParaRPr>
                    </a:p>
                    <a:p>
                      <a:pPr marL="174625" indent="-174625"/>
                      <a:r>
                        <a:rPr kumimoji="1" lang="ja-JP" altLang="en-US" sz="1200" b="1" dirty="0">
                          <a:solidFill>
                            <a:schemeClr val="tx1"/>
                          </a:solidFill>
                          <a:latin typeface="+mn-ea"/>
                          <a:ea typeface="+mn-ea"/>
                        </a:rPr>
                        <a:t>　・店内ビジョンでの動画配信（</a:t>
                      </a:r>
                      <a:r>
                        <a:rPr kumimoji="1" lang="en-US" altLang="ja-JP" sz="1200" b="1" dirty="0">
                          <a:solidFill>
                            <a:schemeClr val="tx1"/>
                          </a:solidFill>
                          <a:latin typeface="+mn-ea"/>
                          <a:ea typeface="+mn-ea"/>
                        </a:rPr>
                        <a:t>R6.4.2</a:t>
                      </a:r>
                      <a:r>
                        <a:rPr kumimoji="1" lang="ja-JP" altLang="en-US" sz="1200" b="1" dirty="0">
                          <a:solidFill>
                            <a:schemeClr val="tx1"/>
                          </a:solidFill>
                          <a:latin typeface="+mn-ea"/>
                          <a:ea typeface="+mn-ea"/>
                        </a:rPr>
                        <a:t>から</a:t>
                      </a:r>
                      <a:r>
                        <a:rPr kumimoji="1" lang="en-US" altLang="ja-JP" sz="1200" b="1" dirty="0">
                          <a:solidFill>
                            <a:schemeClr val="tx1"/>
                          </a:solidFill>
                          <a:latin typeface="+mn-ea"/>
                          <a:ea typeface="+mn-ea"/>
                        </a:rPr>
                        <a:t>4.15</a:t>
                      </a:r>
                      <a:r>
                        <a:rPr kumimoji="1" lang="ja-JP" altLang="en-US" sz="1200" b="1" dirty="0">
                          <a:solidFill>
                            <a:schemeClr val="tx1"/>
                          </a:solidFill>
                          <a:latin typeface="+mn-ea"/>
                          <a:ea typeface="+mn-ea"/>
                        </a:rPr>
                        <a:t>）</a:t>
                      </a:r>
                      <a:endParaRPr kumimoji="1" lang="en-US" altLang="ja-JP" sz="1200" b="1" dirty="0">
                        <a:solidFill>
                          <a:schemeClr val="tx1"/>
                        </a:solidFill>
                        <a:latin typeface="+mn-ea"/>
                        <a:ea typeface="+mn-ea"/>
                      </a:endParaRPr>
                    </a:p>
                    <a:p>
                      <a:pPr marL="174625" indent="-174625"/>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府内約</a:t>
                      </a:r>
                      <a:r>
                        <a:rPr kumimoji="1" lang="en-US" altLang="ja-JP" sz="1200" b="1" dirty="0">
                          <a:solidFill>
                            <a:schemeClr val="tx1"/>
                          </a:solidFill>
                          <a:latin typeface="+mn-ea"/>
                          <a:ea typeface="+mn-ea"/>
                        </a:rPr>
                        <a:t>900</a:t>
                      </a:r>
                      <a:r>
                        <a:rPr kumimoji="1" lang="ja-JP" altLang="en-US" sz="1200" b="1" dirty="0">
                          <a:solidFill>
                            <a:schemeClr val="tx1"/>
                          </a:solidFill>
                          <a:latin typeface="+mn-ea"/>
                          <a:ea typeface="+mn-ea"/>
                        </a:rPr>
                        <a:t>店舗</a:t>
                      </a:r>
                      <a:r>
                        <a:rPr kumimoji="1" lang="en-US" altLang="ja-JP" sz="1200" b="1" dirty="0">
                          <a:solidFill>
                            <a:schemeClr val="tx1"/>
                          </a:solidFill>
                          <a:latin typeface="+mn-ea"/>
                          <a:ea typeface="+mn-ea"/>
                        </a:rPr>
                        <a:t>】</a:t>
                      </a:r>
                      <a:endParaRPr kumimoji="1" lang="ja-JP" altLang="en-US" sz="1200" b="1" dirty="0">
                        <a:solidFill>
                          <a:schemeClr val="tx1"/>
                        </a:solidFill>
                        <a:latin typeface="+mn-ea"/>
                        <a:ea typeface="+mn-ea"/>
                      </a:endParaRPr>
                    </a:p>
                    <a:p>
                      <a:pPr marL="174625" indent="-174625"/>
                      <a:r>
                        <a:rPr kumimoji="1" lang="ja-JP" altLang="en-US" sz="1200" b="1" dirty="0">
                          <a:solidFill>
                            <a:schemeClr val="tx1"/>
                          </a:solidFill>
                          <a:latin typeface="+mn-ea"/>
                          <a:ea typeface="+mn-ea"/>
                        </a:rPr>
                        <a:t>　・ポスターや</a:t>
                      </a:r>
                      <a:r>
                        <a:rPr kumimoji="1" lang="en-US" altLang="ja-JP" sz="1200" b="1" dirty="0">
                          <a:solidFill>
                            <a:schemeClr val="tx1"/>
                          </a:solidFill>
                          <a:latin typeface="+mn-ea"/>
                          <a:ea typeface="+mn-ea"/>
                        </a:rPr>
                        <a:t>POP</a:t>
                      </a:r>
                      <a:r>
                        <a:rPr kumimoji="1" lang="ja-JP" altLang="en-US" sz="1200" b="1" dirty="0">
                          <a:solidFill>
                            <a:schemeClr val="tx1"/>
                          </a:solidFill>
                          <a:latin typeface="+mn-ea"/>
                          <a:ea typeface="+mn-ea"/>
                        </a:rPr>
                        <a:t>の掲出（</a:t>
                      </a:r>
                      <a:r>
                        <a:rPr kumimoji="1" lang="en-US" altLang="ja-JP" sz="1200" b="1" dirty="0">
                          <a:solidFill>
                            <a:schemeClr val="tx1"/>
                          </a:solidFill>
                          <a:latin typeface="+mn-ea"/>
                          <a:ea typeface="+mn-ea"/>
                        </a:rPr>
                        <a:t>R6.4.2</a:t>
                      </a:r>
                      <a:r>
                        <a:rPr kumimoji="1" lang="ja-JP" altLang="en-US" sz="1200" b="1" dirty="0">
                          <a:solidFill>
                            <a:schemeClr val="tx1"/>
                          </a:solidFill>
                          <a:latin typeface="+mn-ea"/>
                          <a:ea typeface="+mn-ea"/>
                        </a:rPr>
                        <a:t>から</a:t>
                      </a:r>
                      <a:r>
                        <a:rPr kumimoji="1" lang="en-US" altLang="ja-JP" sz="1200" b="1" dirty="0">
                          <a:solidFill>
                            <a:schemeClr val="tx1"/>
                          </a:solidFill>
                          <a:latin typeface="+mn-ea"/>
                          <a:ea typeface="+mn-ea"/>
                        </a:rPr>
                        <a:t>6.3</a:t>
                      </a:r>
                      <a:r>
                        <a:rPr kumimoji="1" lang="ja-JP" altLang="en-US" sz="1200" b="1" dirty="0">
                          <a:solidFill>
                            <a:schemeClr val="tx1"/>
                          </a:solidFill>
                          <a:latin typeface="+mn-ea"/>
                          <a:ea typeface="+mn-ea"/>
                        </a:rPr>
                        <a:t>）</a:t>
                      </a:r>
                      <a:endParaRPr kumimoji="1" lang="en-US" altLang="ja-JP" sz="1200" b="1" dirty="0">
                        <a:solidFill>
                          <a:schemeClr val="tx1"/>
                        </a:solidFill>
                        <a:latin typeface="+mn-ea"/>
                        <a:ea typeface="+mn-ea"/>
                      </a:endParaRPr>
                    </a:p>
                    <a:p>
                      <a:pPr marL="174625" indent="-174625"/>
                      <a:r>
                        <a:rPr kumimoji="1" lang="ja-JP" altLang="en-US" sz="1200" b="1" dirty="0">
                          <a:solidFill>
                            <a:schemeClr val="tx1"/>
                          </a:solidFill>
                          <a:latin typeface="+mn-ea"/>
                          <a:ea typeface="+mn-ea"/>
                        </a:rPr>
                        <a:t>　　</a:t>
                      </a:r>
                      <a:r>
                        <a:rPr kumimoji="1" lang="en-US" altLang="ja-JP" sz="1200" b="1" dirty="0">
                          <a:solidFill>
                            <a:schemeClr val="tx1"/>
                          </a:solidFill>
                          <a:latin typeface="+mn-ea"/>
                          <a:ea typeface="+mn-ea"/>
                        </a:rPr>
                        <a:t>【</a:t>
                      </a:r>
                      <a:r>
                        <a:rPr kumimoji="1" lang="ja-JP" altLang="en-US" sz="1200" b="1" dirty="0">
                          <a:solidFill>
                            <a:schemeClr val="tx1"/>
                          </a:solidFill>
                          <a:latin typeface="+mn-ea"/>
                          <a:ea typeface="+mn-ea"/>
                        </a:rPr>
                        <a:t>府内全店舗（約</a:t>
                      </a:r>
                      <a:r>
                        <a:rPr kumimoji="1" lang="en-US" altLang="ja-JP" sz="1200" b="1" dirty="0">
                          <a:solidFill>
                            <a:schemeClr val="tx1"/>
                          </a:solidFill>
                          <a:latin typeface="+mn-ea"/>
                          <a:ea typeface="+mn-ea"/>
                        </a:rPr>
                        <a:t>1,350</a:t>
                      </a:r>
                      <a:r>
                        <a:rPr kumimoji="1" lang="ja-JP" altLang="en-US" sz="1200" b="1" dirty="0">
                          <a:solidFill>
                            <a:schemeClr val="tx1"/>
                          </a:solidFill>
                          <a:latin typeface="+mn-ea"/>
                          <a:ea typeface="+mn-ea"/>
                        </a:rPr>
                        <a:t>店舗）</a:t>
                      </a:r>
                      <a:r>
                        <a:rPr kumimoji="1" lang="en-US" altLang="ja-JP" sz="1200" b="1" dirty="0">
                          <a:solidFill>
                            <a:schemeClr val="tx1"/>
                          </a:solidFill>
                          <a:latin typeface="+mn-ea"/>
                          <a:ea typeface="+mn-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19" name="図 18">
            <a:extLst>
              <a:ext uri="{FF2B5EF4-FFF2-40B4-BE49-F238E27FC236}">
                <a16:creationId xmlns:a16="http://schemas.microsoft.com/office/drawing/2014/main" id="{E8F23916-39F9-4C59-A234-5DF10A5DA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1452" y="4021054"/>
            <a:ext cx="1232806" cy="1749318"/>
          </a:xfrm>
          <a:prstGeom prst="rect">
            <a:avLst/>
          </a:prstGeom>
        </p:spPr>
      </p:pic>
      <p:pic>
        <p:nvPicPr>
          <p:cNvPr id="20" name="Picture 2">
            <a:extLst>
              <a:ext uri="{FF2B5EF4-FFF2-40B4-BE49-F238E27FC236}">
                <a16:creationId xmlns:a16="http://schemas.microsoft.com/office/drawing/2014/main" id="{1D7E8A5D-20F1-4FC1-9AEE-4989BD37AA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5070" y="4023689"/>
            <a:ext cx="2312935" cy="173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a:extLst>
              <a:ext uri="{FF2B5EF4-FFF2-40B4-BE49-F238E27FC236}">
                <a16:creationId xmlns:a16="http://schemas.microsoft.com/office/drawing/2014/main" id="{ACF50FCE-C8CF-4F04-BDF7-3C2877FD3811}"/>
              </a:ext>
            </a:extLst>
          </p:cNvPr>
          <p:cNvSpPr txBox="1"/>
          <p:nvPr/>
        </p:nvSpPr>
        <p:spPr>
          <a:xfrm>
            <a:off x="7684075" y="3479667"/>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3D954D01-2BFC-4074-9CE4-ADFA0F23C58E}"/>
              </a:ext>
            </a:extLst>
          </p:cNvPr>
          <p:cNvSpPr txBox="1"/>
          <p:nvPr/>
        </p:nvSpPr>
        <p:spPr>
          <a:xfrm>
            <a:off x="7913245" y="5758390"/>
            <a:ext cx="123280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店頭掲示ポスター</a:t>
            </a:r>
          </a:p>
        </p:txBody>
      </p:sp>
      <p:sp>
        <p:nvSpPr>
          <p:cNvPr id="22" name="テキスト ボックス 21">
            <a:extLst>
              <a:ext uri="{FF2B5EF4-FFF2-40B4-BE49-F238E27FC236}">
                <a16:creationId xmlns:a16="http://schemas.microsoft.com/office/drawing/2014/main" id="{1464A81F-5F50-47B4-BB5D-20AFB9B2BEE9}"/>
              </a:ext>
            </a:extLst>
          </p:cNvPr>
          <p:cNvSpPr txBox="1"/>
          <p:nvPr/>
        </p:nvSpPr>
        <p:spPr>
          <a:xfrm>
            <a:off x="5877630" y="5758391"/>
            <a:ext cx="17215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店内ビジョンでの動画配信</a:t>
            </a:r>
          </a:p>
        </p:txBody>
      </p:sp>
      <p:sp>
        <p:nvSpPr>
          <p:cNvPr id="5" name="スライド番号プレースホルダー 4">
            <a:extLst>
              <a:ext uri="{FF2B5EF4-FFF2-40B4-BE49-F238E27FC236}">
                <a16:creationId xmlns:a16="http://schemas.microsoft.com/office/drawing/2014/main" id="{8FE6A93D-DCBA-4ED5-A8A1-0C0D78C9E146}"/>
              </a:ext>
            </a:extLst>
          </p:cNvPr>
          <p:cNvSpPr>
            <a:spLocks noGrp="1"/>
          </p:cNvSpPr>
          <p:nvPr>
            <p:ph type="sldNum" sz="quarter" idx="12"/>
          </p:nvPr>
        </p:nvSpPr>
        <p:spPr/>
        <p:txBody>
          <a:bodyPr/>
          <a:lstStyle/>
          <a:p>
            <a:fld id="{4D1D0668-0C6C-4C7F-AAAF-C0078F4BF5F6}" type="slidenum">
              <a:rPr kumimoji="1" lang="ja-JP" altLang="en-US" smtClean="0"/>
              <a:t>129</a:t>
            </a:fld>
            <a:endParaRPr kumimoji="1" lang="ja-JP" altLang="en-US" dirty="0"/>
          </a:p>
        </p:txBody>
      </p:sp>
    </p:spTree>
    <p:extLst>
      <p:ext uri="{BB962C8B-B14F-4D97-AF65-F5344CB8AC3E}">
        <p14:creationId xmlns:p14="http://schemas.microsoft.com/office/powerpoint/2010/main" val="280876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5624" y="3002720"/>
            <a:ext cx="5516565" cy="192752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生活習慣病の早期発見・重症化予防</a:t>
            </a:r>
          </a:p>
        </p:txBody>
      </p:sp>
      <p:sp>
        <p:nvSpPr>
          <p:cNvPr id="32" name="正方形/長方形 31"/>
          <p:cNvSpPr/>
          <p:nvPr/>
        </p:nvSpPr>
        <p:spPr>
          <a:xfrm>
            <a:off x="85624" y="4973760"/>
            <a:ext cx="9741058" cy="1810207"/>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府民の健康を支える社会環境整備</a:t>
            </a:r>
          </a:p>
        </p:txBody>
      </p:sp>
      <p:sp>
        <p:nvSpPr>
          <p:cNvPr id="17" name="正方形/長方形 16">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（具体的取組み）</a:t>
            </a:r>
          </a:p>
        </p:txBody>
      </p:sp>
      <p:sp>
        <p:nvSpPr>
          <p:cNvPr id="18" name="正方形/長方形 17"/>
          <p:cNvSpPr/>
          <p:nvPr/>
        </p:nvSpPr>
        <p:spPr>
          <a:xfrm>
            <a:off x="85624" y="623958"/>
            <a:ext cx="9741058" cy="2342762"/>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　生活習慣病の発症予防</a:t>
            </a:r>
            <a:endParaRPr kumimoji="1" lang="en-US" altLang="ja-JP" sz="1400" b="1" dirty="0">
              <a:solidFill>
                <a:schemeClr val="bg1"/>
              </a:solidFill>
            </a:endParaRPr>
          </a:p>
        </p:txBody>
      </p:sp>
      <p:graphicFrame>
        <p:nvGraphicFramePr>
          <p:cNvPr id="23" name="表 22"/>
          <p:cNvGraphicFramePr>
            <a:graphicFrameLocks noGrp="1"/>
          </p:cNvGraphicFramePr>
          <p:nvPr/>
        </p:nvGraphicFramePr>
        <p:xfrm>
          <a:off x="146165" y="988334"/>
          <a:ext cx="9613251" cy="1069440"/>
        </p:xfrm>
        <a:graphic>
          <a:graphicData uri="http://schemas.openxmlformats.org/drawingml/2006/table">
            <a:tbl>
              <a:tblPr firstRow="1" bandRow="1">
                <a:tableStyleId>{5940675A-B579-460E-94D1-54222C63F5DA}</a:tableStyleId>
              </a:tblPr>
              <a:tblGrid>
                <a:gridCol w="3969410">
                  <a:extLst>
                    <a:ext uri="{9D8B030D-6E8A-4147-A177-3AD203B41FA5}">
                      <a16:colId xmlns:a16="http://schemas.microsoft.com/office/drawing/2014/main" val="4073086637"/>
                    </a:ext>
                  </a:extLst>
                </a:gridCol>
                <a:gridCol w="3377740">
                  <a:extLst>
                    <a:ext uri="{9D8B030D-6E8A-4147-A177-3AD203B41FA5}">
                      <a16:colId xmlns:a16="http://schemas.microsoft.com/office/drawing/2014/main" val="111291063"/>
                    </a:ext>
                  </a:extLst>
                </a:gridCol>
                <a:gridCol w="2266101">
                  <a:extLst>
                    <a:ext uri="{9D8B030D-6E8A-4147-A177-3AD203B41FA5}">
                      <a16:colId xmlns:a16="http://schemas.microsoft.com/office/drawing/2014/main" val="3290605964"/>
                    </a:ext>
                  </a:extLst>
                </a:gridCol>
              </a:tblGrid>
              <a:tr h="0">
                <a:tc>
                  <a:txBody>
                    <a:bodyPr/>
                    <a:lstStyle/>
                    <a:p>
                      <a:pPr algn="ctr"/>
                      <a:r>
                        <a:rPr lang="ja-JP" altLang="en-US" sz="1200" b="1" dirty="0"/>
                        <a:t>❶</a:t>
                      </a:r>
                      <a:r>
                        <a:rPr kumimoji="1" lang="ja-JP" altLang="en-US" sz="1200" b="1" baseline="0" dirty="0">
                          <a:solidFill>
                            <a:schemeClr val="tx1"/>
                          </a:solidFill>
                        </a:rPr>
                        <a:t>栄養・食生活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❷身体活動・運動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❸休養・睡眠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221477">
                <a:tc>
                  <a:txBody>
                    <a:bodyPr/>
                    <a:lstStyle/>
                    <a:p>
                      <a:pPr marL="171450" indent="-171450">
                        <a:buFont typeface="Wingdings" panose="05000000000000000000" pitchFamily="2" charset="2"/>
                        <a:buChar char="l"/>
                      </a:pPr>
                      <a:r>
                        <a:rPr kumimoji="1" lang="ja-JP" altLang="en-US" sz="1100" b="0" baseline="0" dirty="0">
                          <a:solidFill>
                            <a:schemeClr val="tx1"/>
                          </a:solidFill>
                        </a:rPr>
                        <a:t>地域における栄養相談への支援、栄養管理の質の向上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学校等における取組み</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企業や大学等との連携による食生活の改善</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「食育」など食生活の改善に向けた普及啓発</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学校や大学、地域における運動・体力づくり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民間企業等と連携した普及啓発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休養・睡眠の充実</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8" name="表 27"/>
          <p:cNvGraphicFramePr>
            <a:graphicFrameLocks noGrp="1"/>
          </p:cNvGraphicFramePr>
          <p:nvPr/>
        </p:nvGraphicFramePr>
        <p:xfrm>
          <a:off x="146165" y="2093774"/>
          <a:ext cx="9613251" cy="772128"/>
        </p:xfrm>
        <a:graphic>
          <a:graphicData uri="http://schemas.openxmlformats.org/drawingml/2006/table">
            <a:tbl>
              <a:tblPr firstRow="1" bandRow="1">
                <a:tableStyleId>{5940675A-B579-460E-94D1-54222C63F5DA}</a:tableStyleId>
              </a:tblPr>
              <a:tblGrid>
                <a:gridCol w="3204417">
                  <a:extLst>
                    <a:ext uri="{9D8B030D-6E8A-4147-A177-3AD203B41FA5}">
                      <a16:colId xmlns:a16="http://schemas.microsoft.com/office/drawing/2014/main" val="4073086637"/>
                    </a:ext>
                  </a:extLst>
                </a:gridCol>
                <a:gridCol w="3204417">
                  <a:extLst>
                    <a:ext uri="{9D8B030D-6E8A-4147-A177-3AD203B41FA5}">
                      <a16:colId xmlns:a16="http://schemas.microsoft.com/office/drawing/2014/main" val="111291063"/>
                    </a:ext>
                  </a:extLst>
                </a:gridCol>
                <a:gridCol w="3204417">
                  <a:extLst>
                    <a:ext uri="{9D8B030D-6E8A-4147-A177-3AD203B41FA5}">
                      <a16:colId xmlns:a16="http://schemas.microsoft.com/office/drawing/2014/main" val="3290605964"/>
                    </a:ext>
                  </a:extLst>
                </a:gridCol>
              </a:tblGrid>
              <a:tr h="229138">
                <a:tc>
                  <a:txBody>
                    <a:bodyPr/>
                    <a:lstStyle/>
                    <a:p>
                      <a:pPr algn="ctr"/>
                      <a:r>
                        <a:rPr kumimoji="1" lang="ja-JP" altLang="en-US" sz="1200" b="1" baseline="0" dirty="0">
                          <a:solidFill>
                            <a:schemeClr val="tx1"/>
                          </a:solidFill>
                        </a:rPr>
                        <a:t>❹飲酒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❺喫煙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❻歯と口の健康</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481248">
                <a:tc>
                  <a:txBody>
                    <a:bodyPr/>
                    <a:lstStyle/>
                    <a:p>
                      <a:pPr marL="171450" indent="-171450">
                        <a:buFont typeface="Wingdings" panose="05000000000000000000" pitchFamily="2" charset="2"/>
                        <a:buChar char="l"/>
                      </a:pPr>
                      <a:r>
                        <a:rPr kumimoji="1" lang="ja-JP" altLang="en-US" sz="1100" b="0" baseline="0" dirty="0">
                          <a:solidFill>
                            <a:schemeClr val="tx1"/>
                          </a:solidFill>
                        </a:rPr>
                        <a:t>生活習慣病のリスクを高める飲酒の減少</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飲酒と健康に関する啓発・相談</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喫煙率の減少</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望まない受動喫煙の防止</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歯磨き習慣の促進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歯と口の健康に係る普及啓発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29" name="表 28"/>
          <p:cNvGraphicFramePr>
            <a:graphicFrameLocks noGrp="1"/>
          </p:cNvGraphicFramePr>
          <p:nvPr/>
        </p:nvGraphicFramePr>
        <p:xfrm>
          <a:off x="146164" y="3361939"/>
          <a:ext cx="5396465" cy="1514225"/>
        </p:xfrm>
        <a:graphic>
          <a:graphicData uri="http://schemas.openxmlformats.org/drawingml/2006/table">
            <a:tbl>
              <a:tblPr firstRow="1" bandRow="1">
                <a:tableStyleId>{5940675A-B579-460E-94D1-54222C63F5DA}</a:tableStyleId>
              </a:tblPr>
              <a:tblGrid>
                <a:gridCol w="2440232">
                  <a:extLst>
                    <a:ext uri="{9D8B030D-6E8A-4147-A177-3AD203B41FA5}">
                      <a16:colId xmlns:a16="http://schemas.microsoft.com/office/drawing/2014/main" val="4073086637"/>
                    </a:ext>
                  </a:extLst>
                </a:gridCol>
                <a:gridCol w="2956233">
                  <a:extLst>
                    <a:ext uri="{9D8B030D-6E8A-4147-A177-3AD203B41FA5}">
                      <a16:colId xmlns:a16="http://schemas.microsoft.com/office/drawing/2014/main" val="111291063"/>
                    </a:ext>
                  </a:extLst>
                </a:gridCol>
              </a:tblGrid>
              <a:tr h="300935">
                <a:tc>
                  <a:txBody>
                    <a:bodyPr/>
                    <a:lstStyle/>
                    <a:p>
                      <a:pPr algn="ctr"/>
                      <a:r>
                        <a:rPr kumimoji="1" lang="ja-JP" altLang="en-US" sz="1200" b="1" dirty="0">
                          <a:solidFill>
                            <a:schemeClr val="tx1"/>
                          </a:solidFill>
                        </a:rPr>
                        <a:t>❶ けんしん（健診・がん検診）</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a:solidFill>
                            <a:schemeClr val="tx1"/>
                          </a:solidFill>
                        </a:rPr>
                        <a:t>❷ 重症化予防</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1213290">
                <a:tc>
                  <a:txBody>
                    <a:bodyPr/>
                    <a:lstStyle/>
                    <a:p>
                      <a:pPr marL="171450" indent="-171450">
                        <a:buFont typeface="Wingdings" panose="05000000000000000000" pitchFamily="2" charset="2"/>
                        <a:buChar char="l"/>
                      </a:pPr>
                      <a:r>
                        <a:rPr kumimoji="1" lang="ja-JP" altLang="en-US" sz="1100" b="0" baseline="0" dirty="0">
                          <a:solidFill>
                            <a:schemeClr val="tx1"/>
                          </a:solidFill>
                        </a:rPr>
                        <a:t>けんしん受診率向上に向けた取組み</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特定健診の受診促進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がん検診の受診促進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ライフステージや性差に応じた普及啓発</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特定保健指導の促進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未治療者や治療中断者に対する医療機関への受診勧奨の促進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医療データを活用した受診促進策の推進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糖尿病の重症化予防</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早期治療・重症化予防に係る普及啓発</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正方形/長方形 15">
            <a:extLst>
              <a:ext uri="{FF2B5EF4-FFF2-40B4-BE49-F238E27FC236}">
                <a16:creationId xmlns:a16="http://schemas.microsoft.com/office/drawing/2014/main" id="{CBA5CD09-C277-47D4-B215-7003205EBC36}"/>
              </a:ext>
            </a:extLst>
          </p:cNvPr>
          <p:cNvSpPr/>
          <p:nvPr/>
        </p:nvSpPr>
        <p:spPr>
          <a:xfrm>
            <a:off x="5652989" y="3002720"/>
            <a:ext cx="4173693" cy="1927520"/>
          </a:xfrm>
          <a:prstGeom prst="rect">
            <a:avLst/>
          </a:prstGeom>
          <a:solidFill>
            <a:srgbClr val="5880C8"/>
          </a:solidFill>
          <a:ln>
            <a:solidFill>
              <a:srgbClr val="5880C8"/>
            </a:solidFill>
          </a:ln>
        </p:spPr>
        <p:style>
          <a:lnRef idx="2">
            <a:schemeClr val="accent1">
              <a:shade val="50000"/>
            </a:schemeClr>
          </a:lnRef>
          <a:fillRef idx="1">
            <a:schemeClr val="accent1"/>
          </a:fillRef>
          <a:effectRef idx="0">
            <a:schemeClr val="accent1"/>
          </a:effectRef>
          <a:fontRef idx="minor">
            <a:schemeClr val="lt1"/>
          </a:fontRef>
        </p:style>
        <p:txBody>
          <a:bodyPr lIns="72000" tIns="54000" rIns="72000" bIns="72000" rtlCol="0" anchor="t"/>
          <a:lstStyle/>
          <a:p>
            <a:pPr algn="ctr">
              <a:lnSpc>
                <a:spcPts val="2000"/>
              </a:lnSpc>
            </a:pPr>
            <a:r>
              <a:rPr kumimoji="1" lang="ja-JP" altLang="en-US" sz="1400" b="1" dirty="0">
                <a:solidFill>
                  <a:schemeClr val="bg1"/>
                </a:solidFill>
              </a:rPr>
              <a:t>生活機能の維持・向上</a:t>
            </a:r>
          </a:p>
        </p:txBody>
      </p:sp>
      <p:graphicFrame>
        <p:nvGraphicFramePr>
          <p:cNvPr id="21" name="表 20">
            <a:extLst>
              <a:ext uri="{FF2B5EF4-FFF2-40B4-BE49-F238E27FC236}">
                <a16:creationId xmlns:a16="http://schemas.microsoft.com/office/drawing/2014/main" id="{A3B72C23-7AFE-4889-8E69-E78C78787907}"/>
              </a:ext>
            </a:extLst>
          </p:cNvPr>
          <p:cNvGraphicFramePr>
            <a:graphicFrameLocks noGrp="1"/>
          </p:cNvGraphicFramePr>
          <p:nvPr/>
        </p:nvGraphicFramePr>
        <p:xfrm>
          <a:off x="5723934" y="3407520"/>
          <a:ext cx="4051948" cy="1468644"/>
        </p:xfrm>
        <a:graphic>
          <a:graphicData uri="http://schemas.openxmlformats.org/drawingml/2006/table">
            <a:tbl>
              <a:tblPr firstRow="1" bandRow="1">
                <a:tableStyleId>{5940675A-B579-460E-94D1-54222C63F5DA}</a:tableStyleId>
              </a:tblPr>
              <a:tblGrid>
                <a:gridCol w="2239522">
                  <a:extLst>
                    <a:ext uri="{9D8B030D-6E8A-4147-A177-3AD203B41FA5}">
                      <a16:colId xmlns:a16="http://schemas.microsoft.com/office/drawing/2014/main" val="4073086637"/>
                    </a:ext>
                  </a:extLst>
                </a:gridCol>
                <a:gridCol w="1812426">
                  <a:extLst>
                    <a:ext uri="{9D8B030D-6E8A-4147-A177-3AD203B41FA5}">
                      <a16:colId xmlns:a16="http://schemas.microsoft.com/office/drawing/2014/main" val="111291063"/>
                    </a:ext>
                  </a:extLst>
                </a:gridCol>
              </a:tblGrid>
              <a:tr h="423164">
                <a:tc>
                  <a:txBody>
                    <a:bodyPr/>
                    <a:lstStyle/>
                    <a:p>
                      <a:pPr algn="ctr"/>
                      <a:r>
                        <a:rPr kumimoji="1" lang="ja-JP" altLang="en-US" sz="1200" b="1" dirty="0">
                          <a:solidFill>
                            <a:schemeClr val="tx1"/>
                          </a:solidFill>
                        </a:rPr>
                        <a:t>❶ロコモ・フレイル、骨粗鬆症</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dirty="0">
                          <a:solidFill>
                            <a:schemeClr val="tx1"/>
                          </a:solidFill>
                        </a:rPr>
                        <a:t>❷メンタルヘルス </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994884">
                <a:tc>
                  <a:txBody>
                    <a:bodyPr/>
                    <a:lstStyle/>
                    <a:p>
                      <a:pPr marL="171450" indent="-171450">
                        <a:buFont typeface="Wingdings" panose="05000000000000000000" pitchFamily="2" charset="2"/>
                        <a:buChar char="l"/>
                      </a:pPr>
                      <a:r>
                        <a:rPr kumimoji="1" lang="ja-JP" altLang="en-US" sz="1100" b="0" baseline="0" dirty="0">
                          <a:solidFill>
                            <a:schemeClr val="tx1"/>
                          </a:solidFill>
                        </a:rPr>
                        <a:t>認知度向上のための普及啓発</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身体機能低下の予防促進</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職域等におけるこころの健康サポート</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地域におけるこころの健康づくり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相談支援の実施</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graphicFrame>
        <p:nvGraphicFramePr>
          <p:cNvPr id="14" name="表 13">
            <a:extLst>
              <a:ext uri="{FF2B5EF4-FFF2-40B4-BE49-F238E27FC236}">
                <a16:creationId xmlns:a16="http://schemas.microsoft.com/office/drawing/2014/main" id="{FAFD4DB2-81A1-4783-9640-F1D6E066F85C}"/>
              </a:ext>
            </a:extLst>
          </p:cNvPr>
          <p:cNvGraphicFramePr>
            <a:graphicFrameLocks noGrp="1"/>
          </p:cNvGraphicFramePr>
          <p:nvPr/>
        </p:nvGraphicFramePr>
        <p:xfrm>
          <a:off x="146374" y="5295852"/>
          <a:ext cx="9613251" cy="1419960"/>
        </p:xfrm>
        <a:graphic>
          <a:graphicData uri="http://schemas.openxmlformats.org/drawingml/2006/table">
            <a:tbl>
              <a:tblPr firstRow="1" bandRow="1">
                <a:tableStyleId>{5940675A-B579-460E-94D1-54222C63F5DA}</a:tableStyleId>
              </a:tblPr>
              <a:tblGrid>
                <a:gridCol w="4567516">
                  <a:extLst>
                    <a:ext uri="{9D8B030D-6E8A-4147-A177-3AD203B41FA5}">
                      <a16:colId xmlns:a16="http://schemas.microsoft.com/office/drawing/2014/main" val="4073086637"/>
                    </a:ext>
                  </a:extLst>
                </a:gridCol>
                <a:gridCol w="2246586">
                  <a:extLst>
                    <a:ext uri="{9D8B030D-6E8A-4147-A177-3AD203B41FA5}">
                      <a16:colId xmlns:a16="http://schemas.microsoft.com/office/drawing/2014/main" val="111291063"/>
                    </a:ext>
                  </a:extLst>
                </a:gridCol>
                <a:gridCol w="2799149">
                  <a:extLst>
                    <a:ext uri="{9D8B030D-6E8A-4147-A177-3AD203B41FA5}">
                      <a16:colId xmlns:a16="http://schemas.microsoft.com/office/drawing/2014/main" val="3290605964"/>
                    </a:ext>
                  </a:extLst>
                </a:gridCol>
              </a:tblGrid>
              <a:tr h="229138">
                <a:tc>
                  <a:txBody>
                    <a:bodyPr/>
                    <a:lstStyle/>
                    <a:p>
                      <a:pPr algn="ctr"/>
                      <a:r>
                        <a:rPr kumimoji="1" lang="ja-JP" altLang="en-US" sz="1200" b="1" baseline="0" dirty="0">
                          <a:solidFill>
                            <a:schemeClr val="tx1"/>
                          </a:solidFill>
                        </a:rPr>
                        <a:t>➊ヘルスリテラシー、健康づくりの気運醸成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➋ＩＣＴ（ＰＨＲ等）を活用した健康づくりの推進 　　　　　</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200" b="1" baseline="0" dirty="0">
                          <a:solidFill>
                            <a:schemeClr val="tx1"/>
                          </a:solidFill>
                        </a:rPr>
                        <a:t>➌地域・職域等における社会環境整備</a:t>
                      </a:r>
                      <a:endParaRPr kumimoji="1" lang="ja-JP" altLang="en-US" sz="1200" b="1" dirty="0">
                        <a:solidFill>
                          <a:schemeClr val="tx1"/>
                        </a:solidFill>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63311713"/>
                  </a:ext>
                </a:extLst>
              </a:tr>
              <a:tr h="481248">
                <a:tc>
                  <a:txBody>
                    <a:bodyPr/>
                    <a:lstStyle/>
                    <a:p>
                      <a:pPr marL="171450" indent="-171450">
                        <a:buFont typeface="Wingdings" panose="05000000000000000000" pitchFamily="2" charset="2"/>
                        <a:buChar char="l"/>
                      </a:pPr>
                      <a:r>
                        <a:rPr kumimoji="1" lang="ja-JP" altLang="en-US" sz="1100" b="0" baseline="0" dirty="0">
                          <a:solidFill>
                            <a:schemeClr val="tx1"/>
                          </a:solidFill>
                        </a:rPr>
                        <a:t>学校や大学、職場等におけるヘルスリテラシーの向上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en-US" altLang="ja-JP" sz="1100" b="0" baseline="0" dirty="0">
                          <a:solidFill>
                            <a:schemeClr val="tx1"/>
                          </a:solidFill>
                        </a:rPr>
                        <a:t>『</a:t>
                      </a:r>
                      <a:r>
                        <a:rPr kumimoji="1" lang="ja-JP" altLang="en-US" sz="1100" b="0" baseline="0" dirty="0">
                          <a:solidFill>
                            <a:schemeClr val="tx1"/>
                          </a:solidFill>
                        </a:rPr>
                        <a:t>健活１０</a:t>
                      </a:r>
                      <a:r>
                        <a:rPr kumimoji="1" lang="en-US" altLang="ja-JP" sz="1100" b="0" baseline="0" dirty="0">
                          <a:solidFill>
                            <a:schemeClr val="tx1"/>
                          </a:solidFill>
                        </a:rPr>
                        <a:t>』〈</a:t>
                      </a:r>
                      <a:r>
                        <a:rPr kumimoji="1" lang="ja-JP" altLang="en-US" sz="1100" b="0" baseline="0" dirty="0">
                          <a:solidFill>
                            <a:schemeClr val="tx1"/>
                          </a:solidFill>
                        </a:rPr>
                        <a:t>ケンカツ テン</a:t>
                      </a:r>
                      <a:r>
                        <a:rPr kumimoji="1" lang="en-US" altLang="ja-JP" sz="1100" b="0" baseline="0" dirty="0">
                          <a:solidFill>
                            <a:schemeClr val="tx1"/>
                          </a:solidFill>
                        </a:rPr>
                        <a:t>〉</a:t>
                      </a:r>
                      <a:r>
                        <a:rPr kumimoji="1" lang="ja-JP" altLang="en-US" sz="1100" b="0" baseline="0" dirty="0">
                          <a:solidFill>
                            <a:schemeClr val="tx1"/>
                          </a:solidFill>
                        </a:rPr>
                        <a:t>の推進</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多様な主体の連携・協働　</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女性に関するヘルスリテラシーの向上</a:t>
                      </a:r>
                      <a:endParaRPr kumimoji="1" lang="en-US" altLang="ja-JP" sz="1100" b="0" baseline="0" dirty="0">
                        <a:solidFill>
                          <a:schemeClr val="tx1"/>
                        </a:solidFill>
                      </a:endParaRPr>
                    </a:p>
                    <a:p>
                      <a:pPr marL="171450" indent="-171450">
                        <a:buFont typeface="Wingdings" panose="05000000000000000000" pitchFamily="2" charset="2"/>
                        <a:buChar char="l"/>
                      </a:pPr>
                      <a:r>
                        <a:rPr kumimoji="1" lang="ja-JP" altLang="en-US" sz="1100" b="0" baseline="0" dirty="0">
                          <a:solidFill>
                            <a:schemeClr val="tx1"/>
                          </a:solidFill>
                        </a:rPr>
                        <a:t>イベント等の活用　　　</a:t>
                      </a:r>
                      <a:r>
                        <a:rPr kumimoji="1" lang="ja-JP" altLang="en-US" sz="800" b="0" baseline="0" dirty="0">
                          <a:solidFill>
                            <a:schemeClr val="tx1"/>
                          </a:solidFill>
                        </a:rPr>
                        <a:t>●　</a:t>
                      </a:r>
                      <a:r>
                        <a:rPr kumimoji="1" lang="ja-JP" altLang="en-US" sz="1100" b="0" baseline="0" dirty="0">
                          <a:solidFill>
                            <a:schemeClr val="tx1"/>
                          </a:solidFill>
                        </a:rPr>
                        <a:t>万博のインパクトを活かした取組み</a:t>
                      </a:r>
                      <a:endParaRPr kumimoji="1" lang="en-US" altLang="ja-JP" sz="1100" b="0" baseline="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デジタルデータ・技術の活用</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1100" b="0" dirty="0">
                          <a:solidFill>
                            <a:schemeClr val="tx1"/>
                          </a:solidFill>
                        </a:rPr>
                        <a:t>市町村の健康格差の縮小</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職域における健康づくり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自然に健康になれる環境づくり</a:t>
                      </a:r>
                      <a:endParaRPr kumimoji="1" lang="en-US" altLang="ja-JP" sz="1100" b="0" dirty="0">
                        <a:solidFill>
                          <a:schemeClr val="tx1"/>
                        </a:solidFill>
                      </a:endParaRPr>
                    </a:p>
                    <a:p>
                      <a:pPr marL="171450" indent="-171450">
                        <a:buFont typeface="Wingdings" panose="05000000000000000000" pitchFamily="2" charset="2"/>
                        <a:buChar char="l"/>
                      </a:pPr>
                      <a:r>
                        <a:rPr kumimoji="1" lang="ja-JP" altLang="en-US" sz="1100" b="0" dirty="0">
                          <a:solidFill>
                            <a:schemeClr val="tx1"/>
                          </a:solidFill>
                        </a:rPr>
                        <a:t>府民と社会とのつながりを重視した環境整備</a:t>
                      </a:r>
                      <a:endParaRPr kumimoji="1" lang="en-US" altLang="ja-JP" sz="1100" b="0" dirty="0">
                        <a:solidFill>
                          <a:schemeClr val="tx1"/>
                        </a:solidFill>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6469417"/>
                  </a:ext>
                </a:extLst>
              </a:tr>
            </a:tbl>
          </a:graphicData>
        </a:graphic>
      </p:graphicFrame>
      <p:sp>
        <p:nvSpPr>
          <p:cNvPr id="15" name="スライド番号プレースホルダー 1">
            <a:extLst>
              <a:ext uri="{FF2B5EF4-FFF2-40B4-BE49-F238E27FC236}">
                <a16:creationId xmlns:a16="http://schemas.microsoft.com/office/drawing/2014/main" id="{25B8F165-FCFC-4C3C-9742-74BF815CEBB3}"/>
              </a:ext>
            </a:extLst>
          </p:cNvPr>
          <p:cNvSpPr>
            <a:spLocks noGrp="1"/>
          </p:cNvSpPr>
          <p:nvPr>
            <p:ph type="sldNum" sz="quarter" idx="12"/>
          </p:nvPr>
        </p:nvSpPr>
        <p:spPr>
          <a:xfrm>
            <a:off x="9523413" y="6546852"/>
            <a:ext cx="360000" cy="288000"/>
          </a:xfrm>
        </p:spPr>
        <p:txBody>
          <a:bodyPr/>
          <a:lstStyle/>
          <a:p>
            <a:fld id="{8491F570-1DE7-4E07-90A6-F6DA59EDAE7D}" type="slidenum">
              <a:rPr kumimoji="1" lang="ja-JP" altLang="en-US" smtClean="0"/>
              <a:pPr/>
              <a:t>13</a:t>
            </a:fld>
            <a:endParaRPr kumimoji="1" lang="ja-JP" altLang="en-US"/>
          </a:p>
        </p:txBody>
      </p:sp>
    </p:spTree>
    <p:extLst>
      <p:ext uri="{BB962C8B-B14F-4D97-AF65-F5344CB8AC3E}">
        <p14:creationId xmlns:p14="http://schemas.microsoft.com/office/powerpoint/2010/main" val="26803928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9CD7681-F34C-7408-BD23-97DDDCA664A3}"/>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現状･課題</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▽府民が身近に生産から消費まで体験できる機会づくりを進めることが必要です。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▽大阪産（もん）を実際に手にし、購入できる販売店や料理店等を増やし、地産地消、消費拡大を図ることが必要です。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▽府民一人ひとりが食への感謝の気持ちを深めるとともに、食品ロスの現状や削減の必要性についても認識を深め、食品ロスの削減に主体的に取り組むことが必要です。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r>
              <a:rPr kumimoji="1" lang="ja-JP"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▽伝統的な食文化に関する府民の関心と理解を深め、次世代に伝えていく取組みが必要です。</a:t>
            </a:r>
            <a:endParaRPr kumimoji="0" lang="ja-JP"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graphicFrame>
        <p:nvGraphicFramePr>
          <p:cNvPr id="9" name="表 8"/>
          <p:cNvGraphicFramePr>
            <a:graphicFrameLocks noGrp="1"/>
          </p:cNvGraphicFramePr>
          <p:nvPr/>
        </p:nvGraphicFramePr>
        <p:xfrm>
          <a:off x="648000" y="288999"/>
          <a:ext cx="8646609" cy="61200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2714638">
                <a:tc>
                  <a:txBody>
                    <a:bodyPr/>
                    <a:lstStyle/>
                    <a:p>
                      <a:pPr algn="ctr">
                        <a:lnSpc>
                          <a:spcPts val="1600"/>
                        </a:lnSpc>
                      </a:pPr>
                      <a:r>
                        <a:rPr kumimoji="1" lang="ja-JP" altLang="en-US" sz="1600" dirty="0"/>
                        <a:t> 本年度の     </a:t>
                      </a:r>
                      <a:endParaRPr kumimoji="1" lang="en-US" altLang="ja-JP" sz="1600" dirty="0"/>
                    </a:p>
                    <a:p>
                      <a:pPr algn="ctr">
                        <a:lnSpc>
                          <a:spcPts val="1600"/>
                        </a:lnSpc>
                      </a:pPr>
                      <a:r>
                        <a:rPr kumimoji="1" lang="en-US" altLang="ja-JP" sz="1600" dirty="0"/>
                        <a:t> </a:t>
                      </a:r>
                      <a:r>
                        <a:rPr kumimoji="1" lang="ja-JP" altLang="en-US" sz="1600" dirty="0"/>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「大阪府食育推進強化月間」及び「野菜バリバリ朝食モリモリ推進の日」の取組みの充実</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府健康アプリ「アスマイル」を活用した食育に関する情報発信</a:t>
                      </a:r>
                    </a:p>
                    <a:p>
                      <a:pPr marL="174625" indent="-174625"/>
                      <a:r>
                        <a:rPr kumimoji="1" lang="ja-JP" altLang="en-US" sz="1100" b="0" dirty="0">
                          <a:solidFill>
                            <a:schemeClr val="tx1"/>
                          </a:solidFill>
                          <a:latin typeface="+mn-ea"/>
                          <a:ea typeface="+mn-ea"/>
                        </a:rPr>
                        <a:t>　 大阪府食育推進強化月間及び各月の食育の日に食生活の改善を促すコラムを配信</a:t>
                      </a:r>
                      <a:r>
                        <a:rPr kumimoji="1" lang="en-US" altLang="ja-JP" sz="1100" b="0" dirty="0">
                          <a:solidFill>
                            <a:schemeClr val="tx1"/>
                          </a:solidFill>
                          <a:latin typeface="+mn-ea"/>
                          <a:ea typeface="+mn-ea"/>
                        </a:rPr>
                        <a:t>【12</a:t>
                      </a:r>
                      <a:r>
                        <a:rPr kumimoji="1" lang="ja-JP" altLang="en-US" sz="1100" b="0" dirty="0">
                          <a:solidFill>
                            <a:schemeClr val="tx1"/>
                          </a:solidFill>
                          <a:latin typeface="+mn-ea"/>
                          <a:ea typeface="+mn-ea"/>
                        </a:rPr>
                        <a:t>回</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市町村食育推進計画の策定促進と施策の推進</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保健所での取組み</a:t>
                      </a:r>
                    </a:p>
                    <a:p>
                      <a:pPr marL="174625" indent="-174625"/>
                      <a:r>
                        <a:rPr kumimoji="1" lang="ja-JP" altLang="en-US" sz="1100" b="0" dirty="0">
                          <a:solidFill>
                            <a:schemeClr val="tx1"/>
                          </a:solidFill>
                          <a:latin typeface="+mn-ea"/>
                          <a:ea typeface="+mn-ea"/>
                        </a:rPr>
                        <a:t>・市町村に対し、計画の策定及び改定を支援</a:t>
                      </a:r>
                    </a:p>
                    <a:p>
                      <a:pPr marL="174625" indent="-174625"/>
                      <a:r>
                        <a:rPr kumimoji="1" lang="ja-JP" altLang="en-US" sz="1100" b="0" dirty="0">
                          <a:solidFill>
                            <a:schemeClr val="tx1"/>
                          </a:solidFill>
                          <a:latin typeface="+mn-ea"/>
                          <a:ea typeface="+mn-ea"/>
                        </a:rPr>
                        <a:t>・市町村栄養事業担当者連絡会議の開催</a:t>
                      </a:r>
                    </a:p>
                    <a:p>
                      <a:pPr marL="174625" indent="-174625"/>
                      <a:r>
                        <a:rPr kumimoji="1" lang="ja-JP" altLang="en-US" sz="1100" b="0" dirty="0">
                          <a:solidFill>
                            <a:schemeClr val="tx1"/>
                          </a:solidFill>
                          <a:latin typeface="+mn-ea"/>
                          <a:ea typeface="+mn-ea"/>
                        </a:rPr>
                        <a:t>・地域の優先的な課題の把握、地域の特性を踏まえた取組みを推進する仕組みづくりを検討</a:t>
                      </a:r>
                    </a:p>
                    <a:p>
                      <a:pPr marL="174625" indent="-174625">
                        <a:lnSpc>
                          <a:spcPct val="150000"/>
                        </a:lnSpc>
                      </a:pPr>
                      <a:r>
                        <a:rPr kumimoji="1" lang="en-US" altLang="ja-JP" sz="1100" b="0" dirty="0">
                          <a:solidFill>
                            <a:schemeClr val="tx1"/>
                          </a:solidFill>
                          <a:latin typeface="+mn-ea"/>
                          <a:ea typeface="+mn-ea"/>
                        </a:rPr>
                        <a:t>《</a:t>
                      </a:r>
                      <a:r>
                        <a:rPr kumimoji="1" lang="ja-JP" altLang="en-US" sz="1100" b="0" dirty="0">
                          <a:solidFill>
                            <a:schemeClr val="tx1"/>
                          </a:solidFill>
                          <a:latin typeface="+mn-ea"/>
                          <a:ea typeface="+mn-ea"/>
                        </a:rPr>
                        <a:t>食に関するボランティア等が行う食育活動への支援</a:t>
                      </a:r>
                      <a:r>
                        <a:rPr kumimoji="1" lang="en-US" altLang="ja-JP" sz="1100" b="0" dirty="0">
                          <a:solidFill>
                            <a:schemeClr val="tx1"/>
                          </a:solidFill>
                          <a:latin typeface="+mn-ea"/>
                          <a:ea typeface="+mn-ea"/>
                        </a:rPr>
                        <a:t>》</a:t>
                      </a:r>
                    </a:p>
                    <a:p>
                      <a:pPr marL="174625" indent="-174625"/>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食生活改善推進員リーダー研修会の開催（</a:t>
                      </a:r>
                      <a:r>
                        <a:rPr kumimoji="1" lang="en-US" altLang="ja-JP" sz="1100" b="0" dirty="0">
                          <a:solidFill>
                            <a:schemeClr val="tx1"/>
                          </a:solidFill>
                          <a:latin typeface="+mn-ea"/>
                          <a:ea typeface="+mn-ea"/>
                        </a:rPr>
                        <a:t>R7.3.12</a:t>
                      </a:r>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【47</a:t>
                      </a:r>
                      <a:r>
                        <a:rPr kumimoji="1" lang="ja-JP" altLang="en-US" sz="1100" b="0" dirty="0">
                          <a:solidFill>
                            <a:schemeClr val="tx1"/>
                          </a:solidFill>
                          <a:latin typeface="+mn-ea"/>
                          <a:ea typeface="+mn-ea"/>
                        </a:rPr>
                        <a:t>人</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p>
                      <a:pPr marL="174625" indent="-174625"/>
                      <a:r>
                        <a:rPr kumimoji="1" lang="ja-JP" altLang="en-US" sz="1100" b="0" dirty="0">
                          <a:solidFill>
                            <a:schemeClr val="tx1"/>
                          </a:solidFill>
                          <a:latin typeface="+mn-ea"/>
                          <a:ea typeface="+mn-ea"/>
                        </a:rPr>
                        <a:t>■ 保健所での取組み</a:t>
                      </a:r>
                    </a:p>
                    <a:p>
                      <a:pPr marL="174625" indent="-174625"/>
                      <a:r>
                        <a:rPr kumimoji="1" lang="ja-JP" altLang="en-US" sz="1100" b="0" dirty="0">
                          <a:solidFill>
                            <a:schemeClr val="tx1"/>
                          </a:solidFill>
                          <a:latin typeface="+mn-ea"/>
                          <a:ea typeface="+mn-ea"/>
                        </a:rPr>
                        <a:t> ・地域活動栄養士会や食生活改善推進協議会の支援</a:t>
                      </a:r>
                    </a:p>
                    <a:p>
                      <a:pPr marL="174625" indent="-174625"/>
                      <a:r>
                        <a:rPr kumimoji="1" lang="ja-JP" altLang="en-US" sz="1100" b="0" dirty="0">
                          <a:solidFill>
                            <a:schemeClr val="tx1"/>
                          </a:solidFill>
                          <a:latin typeface="+mn-ea"/>
                          <a:ea typeface="+mn-ea"/>
                        </a:rPr>
                        <a:t> ・管理栄養士養成施設と連携した地域での食育活動の検討</a:t>
                      </a:r>
                      <a:endParaRPr kumimoji="1" lang="en-US" altLang="ja-JP" sz="1200" b="1"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r h="7661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ja-JP" altLang="en-US" sz="14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健康・栄養対策費（経常）　</a:t>
                      </a:r>
                      <a:r>
                        <a:rPr kumimoji="1" lang="en-US" altLang="ja-JP" sz="1100" b="0" dirty="0">
                          <a:solidFill>
                            <a:schemeClr val="tx1"/>
                          </a:solidFill>
                          <a:latin typeface="+mn-ea"/>
                          <a:ea typeface="+mn-ea"/>
                        </a:rPr>
                        <a:t>9,897</a:t>
                      </a:r>
                      <a:r>
                        <a:rPr kumimoji="1" lang="ja-JP" altLang="en-US" sz="1100" b="0" dirty="0">
                          <a:solidFill>
                            <a:schemeClr val="tx1"/>
                          </a:solidFill>
                          <a:latin typeface="+mn-ea"/>
                          <a:ea typeface="+mn-ea"/>
                        </a:rPr>
                        <a:t>千円（栄養士法等関係事業・食生活改善地域推進事業）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875166"/>
                  </a:ext>
                </a:extLst>
              </a:tr>
              <a:tr h="8294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市町村等と連携した食育ボランティアの育成・支援</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865108"/>
                  </a:ext>
                </a:extLst>
              </a:tr>
              <a:tr h="829471">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食育ボランティア（大阪府食生活改善連絡協議会等）と連携した取組みの実施、活動機会の提供</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highlight>
                            <a:srgbClr val="00FF00"/>
                          </a:highlight>
                          <a:latin typeface="+mn-ea"/>
                          <a:ea typeface="+mn-ea"/>
                        </a:rPr>
                        <a:t>■</a:t>
                      </a:r>
                      <a:r>
                        <a:rPr kumimoji="1" lang="ja-JP" altLang="en-US" sz="1100" b="1" dirty="0">
                          <a:solidFill>
                            <a:schemeClr val="tx1"/>
                          </a:solidFill>
                          <a:latin typeface="+mn-ea"/>
                          <a:ea typeface="+mn-ea"/>
                        </a:rPr>
                        <a:t> 管理栄養士養成施設と連携した事業展開</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1846341"/>
                  </a:ext>
                </a:extLst>
              </a:tr>
              <a:tr h="980286">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endParaRPr kumimoji="1" lang="en-US" altLang="zh-TW" sz="1400" b="1"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endParaRPr kumimoji="1" lang="zh-TW" altLang="en-US" sz="14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健康・栄養対策費（経常）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6,138</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千円（栄養士法等関係事業費・食生活改善地域推進事業）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700294"/>
                  </a:ext>
                </a:extLst>
              </a:tr>
            </a:tbl>
          </a:graphicData>
        </a:graphic>
      </p:graphicFrame>
      <p:sp>
        <p:nvSpPr>
          <p:cNvPr id="4" name="スライド番号プレースホルダー 3">
            <a:extLst>
              <a:ext uri="{FF2B5EF4-FFF2-40B4-BE49-F238E27FC236}">
                <a16:creationId xmlns:a16="http://schemas.microsoft.com/office/drawing/2014/main" id="{69D2405B-7CCB-4E71-8DF9-BD5B3FD14593}"/>
              </a:ext>
            </a:extLst>
          </p:cNvPr>
          <p:cNvSpPr>
            <a:spLocks noGrp="1"/>
          </p:cNvSpPr>
          <p:nvPr>
            <p:ph type="sldNum" sz="quarter" idx="12"/>
          </p:nvPr>
        </p:nvSpPr>
        <p:spPr>
          <a:xfrm>
            <a:off x="9186000" y="6606000"/>
            <a:ext cx="720000" cy="216000"/>
          </a:xfrm>
        </p:spPr>
        <p:txBody>
          <a:bodyPr/>
          <a:lstStyle/>
          <a:p>
            <a:fld id="{4D1D0668-0C6C-4C7F-AAAF-C0078F4BF5F6}" type="slidenum">
              <a:rPr kumimoji="1" lang="ja-JP" altLang="en-US" smtClean="0"/>
              <a:t>130</a:t>
            </a:fld>
            <a:endParaRPr kumimoji="1" lang="ja-JP" altLang="en-US" dirty="0"/>
          </a:p>
        </p:txBody>
      </p:sp>
    </p:spTree>
    <p:extLst>
      <p:ext uri="{BB962C8B-B14F-4D97-AF65-F5344CB8AC3E}">
        <p14:creationId xmlns:p14="http://schemas.microsoft.com/office/powerpoint/2010/main" val="13063658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459864" y="3293333"/>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12" name="角丸四角形 11"/>
          <p:cNvSpPr/>
          <p:nvPr/>
        </p:nvSpPr>
        <p:spPr>
          <a:xfrm>
            <a:off x="2459864" y="6068371"/>
            <a:ext cx="2343956" cy="38227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概ね予定どおり</a:t>
            </a:r>
          </a:p>
        </p:txBody>
      </p:sp>
      <p:sp>
        <p:nvSpPr>
          <p:cNvPr id="8" name="正方形/長方形 7"/>
          <p:cNvSpPr/>
          <p:nvPr/>
        </p:nvSpPr>
        <p:spPr>
          <a:xfrm>
            <a:off x="201439" y="362351"/>
            <a:ext cx="9360000" cy="63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29695" y="812764"/>
          <a:ext cx="8646609" cy="5444913"/>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528851062"/>
                    </a:ext>
                  </a:extLst>
                </a:gridCol>
                <a:gridCol w="7386609">
                  <a:extLst>
                    <a:ext uri="{9D8B030D-6E8A-4147-A177-3AD203B41FA5}">
                      <a16:colId xmlns:a16="http://schemas.microsoft.com/office/drawing/2014/main" val="89849022"/>
                    </a:ext>
                  </a:extLst>
                </a:gridCol>
              </a:tblGrid>
              <a:tr h="5444913">
                <a:tc>
                  <a:txBody>
                    <a:bodyPr/>
                    <a:lstStyle/>
                    <a:p>
                      <a:pPr algn="ctr">
                        <a:lnSpc>
                          <a:spcPts val="1600"/>
                        </a:lnSpc>
                      </a:pPr>
                      <a:r>
                        <a:rPr kumimoji="1" lang="ja-JP" altLang="en-US" sz="1600" dirty="0"/>
                        <a:t> 本年度の     </a:t>
                      </a:r>
                      <a:endParaRPr kumimoji="1" lang="en-US" altLang="ja-JP" sz="1600" dirty="0"/>
                    </a:p>
                    <a:p>
                      <a:pPr algn="ctr">
                        <a:lnSpc>
                          <a:spcPts val="1600"/>
                        </a:lnSpc>
                      </a:pPr>
                      <a:r>
                        <a:rPr kumimoji="1" lang="en-US" altLang="ja-JP" sz="1600" dirty="0"/>
                        <a:t> </a:t>
                      </a:r>
                      <a:r>
                        <a:rPr kumimoji="1" lang="ja-JP" altLang="en-US" sz="1600" dirty="0"/>
                        <a:t>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r>
                        <a:rPr kumimoji="1" lang="ja-JP" altLang="en-US" sz="1100" b="0" dirty="0">
                          <a:solidFill>
                            <a:schemeClr val="tx1"/>
                          </a:solidFill>
                          <a:latin typeface="+mn-ea"/>
                          <a:ea typeface="+mn-ea"/>
                        </a:rPr>
                        <a:t>■ 大阪府食育推進ネットワーク会議において、各団体活動を活性化</a:t>
                      </a:r>
                    </a:p>
                    <a:p>
                      <a:pPr marL="174625" indent="-174625"/>
                      <a:r>
                        <a:rPr kumimoji="1" lang="ja-JP" altLang="en-US" sz="1100" b="0" dirty="0">
                          <a:solidFill>
                            <a:schemeClr val="tx1"/>
                          </a:solidFill>
                          <a:latin typeface="+mn-ea"/>
                          <a:ea typeface="+mn-ea"/>
                        </a:rPr>
                        <a:t>・</a:t>
                      </a:r>
                      <a:r>
                        <a:rPr kumimoji="1" lang="en-US" altLang="ja-JP" sz="1100" b="0" dirty="0">
                          <a:solidFill>
                            <a:schemeClr val="tx1"/>
                          </a:solidFill>
                          <a:latin typeface="+mn-ea"/>
                          <a:ea typeface="+mn-ea"/>
                        </a:rPr>
                        <a:t>SNS</a:t>
                      </a:r>
                      <a:r>
                        <a:rPr kumimoji="1" lang="ja-JP" altLang="en-US" sz="1100" b="0" dirty="0">
                          <a:solidFill>
                            <a:schemeClr val="tx1"/>
                          </a:solidFill>
                          <a:latin typeface="+mn-ea"/>
                          <a:ea typeface="+mn-ea"/>
                        </a:rPr>
                        <a:t>等による各団体が行う取組みの</a:t>
                      </a:r>
                      <a:r>
                        <a:rPr kumimoji="1" lang="en-US" altLang="ja-JP" sz="1100" b="0" dirty="0">
                          <a:solidFill>
                            <a:schemeClr val="tx1"/>
                          </a:solidFill>
                          <a:latin typeface="+mn-ea"/>
                          <a:ea typeface="+mn-ea"/>
                        </a:rPr>
                        <a:t>PR</a:t>
                      </a:r>
                    </a:p>
                    <a:p>
                      <a:pPr marL="174625" indent="-174625"/>
                      <a:r>
                        <a:rPr kumimoji="1" lang="ja-JP" altLang="en-US" sz="1100" b="0" dirty="0">
                          <a:solidFill>
                            <a:schemeClr val="tx1"/>
                          </a:solidFill>
                          <a:latin typeface="+mn-ea"/>
                          <a:ea typeface="+mn-ea"/>
                        </a:rPr>
                        <a:t>　おおさか食育通信</a:t>
                      </a:r>
                      <a:r>
                        <a:rPr kumimoji="1" lang="en-US" altLang="ja-JP" sz="1100" b="0" dirty="0">
                          <a:solidFill>
                            <a:schemeClr val="tx1"/>
                          </a:solidFill>
                          <a:latin typeface="+mn-ea"/>
                          <a:ea typeface="+mn-ea"/>
                        </a:rPr>
                        <a:t>Facebook</a:t>
                      </a:r>
                      <a:r>
                        <a:rPr kumimoji="1" lang="ja-JP" altLang="en-US" sz="1100" b="0" dirty="0">
                          <a:solidFill>
                            <a:schemeClr val="tx1"/>
                          </a:solidFill>
                          <a:latin typeface="+mn-ea"/>
                          <a:ea typeface="+mn-ea"/>
                        </a:rPr>
                        <a:t>「大阪府食育推進ネットワーク会議からのつぶやき」</a:t>
                      </a:r>
                      <a:endParaRPr kumimoji="1" lang="en-US" altLang="ja-JP" sz="1100" b="0" dirty="0">
                        <a:solidFill>
                          <a:srgbClr val="FF0000"/>
                        </a:solidFill>
                        <a:latin typeface="+mn-ea"/>
                        <a:ea typeface="+mn-ea"/>
                      </a:endParaRPr>
                    </a:p>
                    <a:p>
                      <a:pPr marL="174625" indent="-174625"/>
                      <a:r>
                        <a:rPr kumimoji="1" lang="ja-JP" altLang="en-US" sz="1100" b="0" dirty="0">
                          <a:solidFill>
                            <a:schemeClr val="tx1"/>
                          </a:solidFill>
                          <a:latin typeface="+mn-ea"/>
                          <a:ea typeface="+mn-ea"/>
                        </a:rPr>
                        <a:t>・のぼりやファイル等の啓発媒体を活用し、参画団体等が主催する事業で食育啓発</a:t>
                      </a:r>
                    </a:p>
                    <a:p>
                      <a:pPr marL="174625" indent="-174625"/>
                      <a:r>
                        <a:rPr kumimoji="1" lang="ja-JP" altLang="en-US" sz="1100" b="0" dirty="0">
                          <a:solidFill>
                            <a:schemeClr val="tx1"/>
                          </a:solidFill>
                          <a:latin typeface="+mn-ea"/>
                          <a:ea typeface="+mn-ea"/>
                        </a:rPr>
                        <a:t>　</a:t>
                      </a:r>
                      <a:endParaRPr kumimoji="1" lang="ja-JP" altLang="en-US" sz="1100" b="0" dirty="0">
                        <a:solidFill>
                          <a:schemeClr val="tx1"/>
                        </a:solidFill>
                        <a:highlight>
                          <a:srgbClr val="FFFF00"/>
                        </a:highlight>
                        <a:latin typeface="+mn-ea"/>
                        <a:ea typeface="+mn-ea"/>
                      </a:endParaRPr>
                    </a:p>
                    <a:p>
                      <a:pPr marL="174625" indent="-174625"/>
                      <a:r>
                        <a:rPr kumimoji="1" lang="ja-JP" altLang="en-US" sz="1100" b="0" dirty="0">
                          <a:solidFill>
                            <a:schemeClr val="tx1"/>
                          </a:solidFill>
                          <a:highlight>
                            <a:srgbClr val="00FF00"/>
                          </a:highlight>
                          <a:latin typeface="+mn-ea"/>
                          <a:ea typeface="+mn-ea"/>
                        </a:rPr>
                        <a:t>■</a:t>
                      </a:r>
                      <a:r>
                        <a:rPr kumimoji="1" lang="ja-JP" altLang="en-US" sz="1100" b="0" dirty="0">
                          <a:solidFill>
                            <a:schemeClr val="tx1"/>
                          </a:solidFill>
                          <a:latin typeface="+mn-ea"/>
                          <a:ea typeface="+mn-ea"/>
                        </a:rPr>
                        <a:t> </a:t>
                      </a:r>
                      <a:r>
                        <a:rPr kumimoji="1" lang="ja-JP" altLang="en-US" sz="1100" b="1" dirty="0">
                          <a:solidFill>
                            <a:schemeClr val="tx1"/>
                          </a:solidFill>
                          <a:latin typeface="+mn-ea"/>
                          <a:ea typeface="+mn-ea"/>
                        </a:rPr>
                        <a:t>大阪府食育推進ネットワーク会議による食育イベントの開催</a:t>
                      </a:r>
                    </a:p>
                    <a:p>
                      <a:pPr marL="174625" indent="-174625"/>
                      <a:r>
                        <a:rPr kumimoji="1" lang="ja-JP" altLang="en-US" sz="1100" b="1" dirty="0">
                          <a:solidFill>
                            <a:schemeClr val="tx1"/>
                          </a:solidFill>
                          <a:latin typeface="+mn-ea"/>
                          <a:ea typeface="+mn-ea"/>
                        </a:rPr>
                        <a:t>「食育ワクワク</a:t>
                      </a:r>
                      <a:r>
                        <a:rPr kumimoji="1" lang="en-US" altLang="ja-JP" sz="1100" b="1" dirty="0">
                          <a:solidFill>
                            <a:schemeClr val="tx1"/>
                          </a:solidFill>
                          <a:latin typeface="+mn-ea"/>
                          <a:ea typeface="+mn-ea"/>
                        </a:rPr>
                        <a:t>EXPO in </a:t>
                      </a:r>
                      <a:r>
                        <a:rPr kumimoji="1" lang="ja-JP" altLang="en-US" sz="1100" b="1" dirty="0">
                          <a:solidFill>
                            <a:schemeClr val="tx1"/>
                          </a:solidFill>
                          <a:latin typeface="+mn-ea"/>
                          <a:ea typeface="+mn-ea"/>
                        </a:rPr>
                        <a:t>無印良品 グランフロント大阪」（</a:t>
                      </a:r>
                      <a:r>
                        <a:rPr kumimoji="1" lang="en-US" altLang="ja-JP" sz="1100" b="1" dirty="0">
                          <a:solidFill>
                            <a:schemeClr val="tx1"/>
                          </a:solidFill>
                          <a:latin typeface="+mn-ea"/>
                          <a:ea typeface="+mn-ea"/>
                        </a:rPr>
                        <a:t>R7.2.15</a:t>
                      </a: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16</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主催　大阪府食育推進ネットワーク会議・大阪府</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共催　無印良品 グランフロント大阪　</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協賛　大塚製薬株式会社、雪印メグミルク株式会社</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来場　約</a:t>
                      </a:r>
                      <a:r>
                        <a:rPr kumimoji="1" lang="en-US" altLang="ja-JP" sz="1100" b="1" dirty="0">
                          <a:solidFill>
                            <a:schemeClr val="tx1"/>
                          </a:solidFill>
                          <a:latin typeface="+mn-ea"/>
                          <a:ea typeface="+mn-ea"/>
                        </a:rPr>
                        <a:t>850</a:t>
                      </a:r>
                      <a:r>
                        <a:rPr kumimoji="1" lang="ja-JP" altLang="en-US" sz="1100" b="1" dirty="0">
                          <a:solidFill>
                            <a:schemeClr val="tx1"/>
                          </a:solidFill>
                          <a:latin typeface="+mn-ea"/>
                          <a:ea typeface="+mn-ea"/>
                        </a:rPr>
                        <a:t>人（アンケート配布枚数</a:t>
                      </a:r>
                      <a:r>
                        <a:rPr kumimoji="1" lang="en-US" altLang="ja-JP" sz="1100" b="1" dirty="0">
                          <a:solidFill>
                            <a:schemeClr val="tx1"/>
                          </a:solidFill>
                          <a:latin typeface="+mn-ea"/>
                          <a:ea typeface="+mn-ea"/>
                        </a:rPr>
                        <a:t>766</a:t>
                      </a:r>
                      <a:r>
                        <a:rPr kumimoji="1" lang="ja-JP" altLang="en-US" sz="1100" b="1" dirty="0">
                          <a:solidFill>
                            <a:schemeClr val="tx1"/>
                          </a:solidFill>
                          <a:latin typeface="+mn-ea"/>
                          <a:ea typeface="+mn-ea"/>
                        </a:rPr>
                        <a:t>枚、回収枚数</a:t>
                      </a:r>
                      <a:r>
                        <a:rPr kumimoji="1" lang="en-US" altLang="ja-JP" sz="1100" b="1" dirty="0">
                          <a:solidFill>
                            <a:schemeClr val="tx1"/>
                          </a:solidFill>
                          <a:latin typeface="+mn-ea"/>
                          <a:ea typeface="+mn-ea"/>
                        </a:rPr>
                        <a:t>575</a:t>
                      </a:r>
                      <a:r>
                        <a:rPr kumimoji="1" lang="ja-JP" altLang="en-US" sz="1100" b="1" dirty="0">
                          <a:solidFill>
                            <a:schemeClr val="tx1"/>
                          </a:solidFill>
                          <a:latin typeface="+mn-ea"/>
                          <a:ea typeface="+mn-ea"/>
                        </a:rPr>
                        <a:t>枚）</a:t>
                      </a:r>
                      <a:endParaRPr kumimoji="1" lang="en-US" altLang="ja-JP" sz="1100" b="1" dirty="0">
                        <a:solidFill>
                          <a:schemeClr val="tx1"/>
                        </a:solidFill>
                        <a:latin typeface="+mn-ea"/>
                        <a:ea typeface="+mn-ea"/>
                      </a:endParaRPr>
                    </a:p>
                    <a:p>
                      <a:pPr marL="174625" indent="-174625"/>
                      <a:r>
                        <a:rPr kumimoji="1" lang="ja-JP" altLang="en-US" sz="1100" b="1" dirty="0">
                          <a:solidFill>
                            <a:schemeClr val="tx1"/>
                          </a:solidFill>
                          <a:latin typeface="+mn-ea"/>
                          <a:ea typeface="+mn-ea"/>
                        </a:rPr>
                        <a:t>　　内容　団体・企業による食事診断等のブース出展、展示による取組み紹介等</a:t>
                      </a:r>
                    </a:p>
                    <a:p>
                      <a:pPr marL="174625" indent="-174625"/>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13" name="正方形/長方形 12"/>
          <p:cNvSpPr/>
          <p:nvPr/>
        </p:nvSpPr>
        <p:spPr>
          <a:xfrm>
            <a:off x="271478" y="195649"/>
            <a:ext cx="7404392" cy="351635"/>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（２）多様な主体が参画したネットワークの強化　</a:t>
            </a: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P.49-50</a:t>
            </a:r>
            <a:r>
              <a:rPr kumimoji="1" lang="en-US" altLang="ja-JP"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1FB97CD9-18B5-4C36-BC6C-1C6D329854ED}"/>
              </a:ext>
            </a:extLst>
          </p:cNvPr>
          <p:cNvSpPr txBox="1"/>
          <p:nvPr/>
        </p:nvSpPr>
        <p:spPr>
          <a:xfrm>
            <a:off x="7675870" y="866892"/>
            <a:ext cx="1514724" cy="261610"/>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highlight>
                  <a:srgbClr val="00FF00"/>
                </a:highligh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特に説明したい項目</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CBC8CD95-A412-C8CA-3517-8A96C74693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9852" y="3138432"/>
            <a:ext cx="2793182" cy="1801682"/>
          </a:xfrm>
          <a:prstGeom prst="rect">
            <a:avLst/>
          </a:prstGeom>
        </p:spPr>
      </p:pic>
      <p:sp>
        <p:nvSpPr>
          <p:cNvPr id="5" name="テキスト ボックス 4">
            <a:extLst>
              <a:ext uri="{FF2B5EF4-FFF2-40B4-BE49-F238E27FC236}">
                <a16:creationId xmlns:a16="http://schemas.microsoft.com/office/drawing/2014/main" id="{0B30D435-7B4F-5A95-D38B-F7ACA70E123E}"/>
              </a:ext>
            </a:extLst>
          </p:cNvPr>
          <p:cNvSpPr txBox="1"/>
          <p:nvPr/>
        </p:nvSpPr>
        <p:spPr>
          <a:xfrm>
            <a:off x="3552278" y="4983705"/>
            <a:ext cx="3643358" cy="246221"/>
          </a:xfrm>
          <a:prstGeom prst="rect">
            <a:avLst/>
          </a:prstGeom>
          <a:no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食育ワクワク</a:t>
            </a:r>
            <a:r>
              <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 in </a:t>
            </a: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無印良品 グランフロント大阪</a:t>
            </a:r>
            <a:endParaRPr kumimoji="1" lang="en-US" altLang="ja-JP"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 name="図 6">
            <a:extLst>
              <a:ext uri="{FF2B5EF4-FFF2-40B4-BE49-F238E27FC236}">
                <a16:creationId xmlns:a16="http://schemas.microsoft.com/office/drawing/2014/main" id="{CE688AAF-DAA6-0676-E390-2AB65710981A}"/>
              </a:ext>
            </a:extLst>
          </p:cNvPr>
          <p:cNvPicPr>
            <a:picLocks noChangeAspect="1"/>
          </p:cNvPicPr>
          <p:nvPr/>
        </p:nvPicPr>
        <p:blipFill>
          <a:blip r:embed="rId3"/>
          <a:stretch>
            <a:fillRect/>
          </a:stretch>
        </p:blipFill>
        <p:spPr>
          <a:xfrm>
            <a:off x="5118085" y="3120614"/>
            <a:ext cx="2409825" cy="1809750"/>
          </a:xfrm>
          <a:prstGeom prst="rect">
            <a:avLst/>
          </a:prstGeom>
        </p:spPr>
      </p:pic>
      <p:sp>
        <p:nvSpPr>
          <p:cNvPr id="2" name="スライド番号プレースホルダー 1">
            <a:extLst>
              <a:ext uri="{FF2B5EF4-FFF2-40B4-BE49-F238E27FC236}">
                <a16:creationId xmlns:a16="http://schemas.microsoft.com/office/drawing/2014/main" id="{1F8C499E-FCE4-42B3-A58D-8199CBA1424E}"/>
              </a:ext>
            </a:extLst>
          </p:cNvPr>
          <p:cNvSpPr>
            <a:spLocks noGrp="1"/>
          </p:cNvSpPr>
          <p:nvPr>
            <p:ph type="sldNum" sz="quarter" idx="12"/>
          </p:nvPr>
        </p:nvSpPr>
        <p:spPr>
          <a:xfrm>
            <a:off x="9201439" y="6613053"/>
            <a:ext cx="720000" cy="216000"/>
          </a:xfrm>
        </p:spPr>
        <p:txBody>
          <a:bodyPr/>
          <a:lstStyle/>
          <a:p>
            <a:fld id="{4D1D0668-0C6C-4C7F-AAAF-C0078F4BF5F6}" type="slidenum">
              <a:rPr kumimoji="1" lang="ja-JP" altLang="en-US" smtClean="0"/>
              <a:t>131</a:t>
            </a:fld>
            <a:endParaRPr kumimoji="1" lang="ja-JP" altLang="en-US" dirty="0"/>
          </a:p>
        </p:txBody>
      </p:sp>
    </p:spTree>
    <p:extLst>
      <p:ext uri="{BB962C8B-B14F-4D97-AF65-F5344CB8AC3E}">
        <p14:creationId xmlns:p14="http://schemas.microsoft.com/office/powerpoint/2010/main" val="40591087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F402E77-84D6-4F97-A81B-33960D316009}"/>
              </a:ext>
            </a:extLst>
          </p:cNvPr>
          <p:cNvSpPr/>
          <p:nvPr/>
        </p:nvSpPr>
        <p:spPr>
          <a:xfrm>
            <a:off x="273000" y="144000"/>
            <a:ext cx="9360000" cy="65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9" name="表 8"/>
          <p:cNvGraphicFramePr>
            <a:graphicFrameLocks noGrp="1"/>
          </p:cNvGraphicFramePr>
          <p:nvPr/>
        </p:nvGraphicFramePr>
        <p:xfrm>
          <a:off x="633000" y="662610"/>
          <a:ext cx="8640000" cy="5354649"/>
        </p:xfrm>
        <a:graphic>
          <a:graphicData uri="http://schemas.openxmlformats.org/drawingml/2006/table">
            <a:tbl>
              <a:tblPr firstRow="1" bandRow="1">
                <a:tableStyleId>{5C22544A-7EE6-4342-B048-85BDC9FD1C3A}</a:tableStyleId>
              </a:tblPr>
              <a:tblGrid>
                <a:gridCol w="1259037">
                  <a:extLst>
                    <a:ext uri="{9D8B030D-6E8A-4147-A177-3AD203B41FA5}">
                      <a16:colId xmlns:a16="http://schemas.microsoft.com/office/drawing/2014/main" val="528851062"/>
                    </a:ext>
                  </a:extLst>
                </a:gridCol>
                <a:gridCol w="7380963">
                  <a:extLst>
                    <a:ext uri="{9D8B030D-6E8A-4147-A177-3AD203B41FA5}">
                      <a16:colId xmlns:a16="http://schemas.microsoft.com/office/drawing/2014/main" val="89849022"/>
                    </a:ext>
                  </a:extLst>
                </a:gridCol>
              </a:tblGrid>
              <a:tr h="12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40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ja-JP" altLang="en-US" sz="14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健康・栄養対策費（経常）　</a:t>
                      </a:r>
                      <a:r>
                        <a:rPr kumimoji="1" lang="en-US" altLang="ja-JP" sz="1100" b="0" dirty="0">
                          <a:solidFill>
                            <a:schemeClr val="tx1"/>
                          </a:solidFill>
                          <a:latin typeface="+mn-ea"/>
                          <a:ea typeface="+mn-ea"/>
                        </a:rPr>
                        <a:t>9,897</a:t>
                      </a:r>
                      <a:r>
                        <a:rPr kumimoji="1" lang="ja-JP" altLang="en-US" sz="1100" b="0" dirty="0">
                          <a:solidFill>
                            <a:schemeClr val="tx1"/>
                          </a:solidFill>
                          <a:latin typeface="+mn-ea"/>
                          <a:ea typeface="+mn-ea"/>
                        </a:rPr>
                        <a:t>千円（栄養士法等関係事業費・食生活改善地域推進事業）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875733"/>
                  </a:ext>
                </a:extLst>
              </a:tr>
              <a:tr h="1396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1" baseline="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n-ea"/>
                          <a:ea typeface="+mn-ea"/>
                        </a:rPr>
                        <a:t>■ </a:t>
                      </a:r>
                      <a:r>
                        <a:rPr kumimoji="1" lang="ja-JP" altLang="en-US" sz="1100" b="0" dirty="0">
                          <a:solidFill>
                            <a:schemeClr val="tx1"/>
                          </a:solidFill>
                          <a:latin typeface="+mn-ea"/>
                          <a:ea typeface="+mn-ea"/>
                        </a:rPr>
                        <a:t>関係機関、団体による取組みの活性化</a:t>
                      </a:r>
                      <a:endParaRPr kumimoji="1" lang="en-US" altLang="ja-JP" sz="1100" b="1"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highlight>
                            <a:srgbClr val="00FF00"/>
                          </a:highlight>
                          <a:latin typeface="+mn-ea"/>
                          <a:ea typeface="+mn-ea"/>
                        </a:rPr>
                        <a:t>■</a:t>
                      </a:r>
                      <a:r>
                        <a:rPr kumimoji="1" lang="en-US" altLang="ja-JP" sz="1100" b="1" dirty="0">
                          <a:solidFill>
                            <a:schemeClr val="tx1"/>
                          </a:solidFill>
                          <a:latin typeface="+mn-ea"/>
                          <a:ea typeface="+mn-ea"/>
                        </a:rPr>
                        <a:t> </a:t>
                      </a:r>
                      <a:r>
                        <a:rPr kumimoji="1" lang="ja-JP" altLang="en-US" sz="1100" b="1" dirty="0">
                          <a:solidFill>
                            <a:schemeClr val="tx1"/>
                          </a:solidFill>
                          <a:latin typeface="+mn-ea"/>
                          <a:ea typeface="+mn-ea"/>
                        </a:rPr>
                        <a:t>大阪府食育推進ネットワーク会議の活性化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企業等との連携強化</a:t>
                      </a:r>
                      <a:endParaRPr kumimoji="1" lang="en-US" altLang="ja-JP" sz="1100"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989797"/>
                  </a:ext>
                </a:extLst>
              </a:tr>
              <a:tr h="1653871">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1" dirty="0">
                          <a:solidFill>
                            <a:schemeClr val="bg1"/>
                          </a:solidFill>
                        </a:rPr>
                        <a:t>次年度の主な取組み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highlight>
                            <a:srgbClr val="00FF00"/>
                          </a:highlight>
                          <a:latin typeface="+mn-ea"/>
                          <a:ea typeface="+mn-ea"/>
                        </a:rPr>
                        <a:t>■</a:t>
                      </a:r>
                      <a:r>
                        <a:rPr kumimoji="1" lang="en-US" altLang="ja-JP" sz="1100" b="0" dirty="0">
                          <a:solidFill>
                            <a:schemeClr val="tx1"/>
                          </a:solidFill>
                          <a:latin typeface="+mn-ea"/>
                          <a:ea typeface="+mn-ea"/>
                        </a:rPr>
                        <a:t> </a:t>
                      </a:r>
                      <a:r>
                        <a:rPr kumimoji="1" lang="ja-JP" altLang="en-US" sz="1100" b="1" dirty="0">
                          <a:solidFill>
                            <a:schemeClr val="tx1"/>
                          </a:solidFill>
                          <a:latin typeface="+mn-ea"/>
                          <a:ea typeface="+mn-ea"/>
                        </a:rPr>
                        <a:t>大阪府食育推進ネットワーク会議と連携した食育の推進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・食育イベントの開催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・共通の啓発媒体を活用し、府及び各参画団体が実施するイベント等で食育啓発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n-ea"/>
                          <a:ea typeface="+mn-ea"/>
                        </a:rPr>
                        <a:t>・</a:t>
                      </a:r>
                      <a:r>
                        <a:rPr kumimoji="1" lang="en-US" altLang="ja-JP" sz="1100" b="1" dirty="0">
                          <a:solidFill>
                            <a:schemeClr val="tx1"/>
                          </a:solidFill>
                          <a:latin typeface="+mn-ea"/>
                          <a:ea typeface="+mn-ea"/>
                        </a:rPr>
                        <a:t>SNS</a:t>
                      </a:r>
                      <a:r>
                        <a:rPr kumimoji="1" lang="ja-JP" altLang="en-US" sz="1100" b="1" dirty="0">
                          <a:solidFill>
                            <a:schemeClr val="tx1"/>
                          </a:solidFill>
                          <a:latin typeface="+mn-ea"/>
                          <a:ea typeface="+mn-ea"/>
                        </a:rPr>
                        <a:t>の活用による情報発信　等</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企業等との連携を強化</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　 食育を府民運動として推進することに賛同する団体・企業等を増やし、連携事業を実施</a:t>
                      </a:r>
                      <a:endParaRPr kumimoji="1" lang="en-US" altLang="ja-JP"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682585"/>
                  </a:ext>
                </a:extLst>
              </a:tr>
              <a:tr h="1080000">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令和７年度</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予算</a:t>
                      </a: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zh-TW" altLang="en-US" sz="1400" b="1" dirty="0">
                          <a:solidFill>
                            <a:schemeClr val="bg1"/>
                          </a:solidFill>
                          <a:latin typeface="游ゴシック" panose="020B0400000000000000" pitchFamily="50" charset="-128"/>
                          <a:ea typeface="游ゴシック" panose="020B0400000000000000" pitchFamily="50" charset="-128"/>
                        </a:rPr>
                        <a:t>（主要事業</a:t>
                      </a:r>
                      <a:r>
                        <a:rPr kumimoji="1" lang="en-US" altLang="zh-TW" sz="1400" b="1" dirty="0">
                          <a:solidFill>
                            <a:schemeClr val="bg1"/>
                          </a:solidFill>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健康・栄養対策費（経常）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6,138</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千円（栄養士法等関係事業・食生活改善地域推進事業）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9707954"/>
                  </a:ext>
                </a:extLst>
              </a:tr>
            </a:tbl>
          </a:graphicData>
        </a:graphic>
      </p:graphicFrame>
      <p:sp>
        <p:nvSpPr>
          <p:cNvPr id="3" name="スライド番号プレースホルダー 2">
            <a:extLst>
              <a:ext uri="{FF2B5EF4-FFF2-40B4-BE49-F238E27FC236}">
                <a16:creationId xmlns:a16="http://schemas.microsoft.com/office/drawing/2014/main" id="{0A8332CB-D9A4-4C73-A5EB-6FD2F64B0681}"/>
              </a:ext>
            </a:extLst>
          </p:cNvPr>
          <p:cNvSpPr>
            <a:spLocks noGrp="1"/>
          </p:cNvSpPr>
          <p:nvPr>
            <p:ph type="sldNum" sz="quarter" idx="12"/>
          </p:nvPr>
        </p:nvSpPr>
        <p:spPr/>
        <p:txBody>
          <a:bodyPr/>
          <a:lstStyle/>
          <a:p>
            <a:fld id="{4D1D0668-0C6C-4C7F-AAAF-C0078F4BF5F6}" type="slidenum">
              <a:rPr kumimoji="1" lang="ja-JP" altLang="en-US" smtClean="0"/>
              <a:t>132</a:t>
            </a:fld>
            <a:endParaRPr kumimoji="1" lang="ja-JP" altLang="en-US" dirty="0"/>
          </a:p>
        </p:txBody>
      </p:sp>
    </p:spTree>
    <p:extLst>
      <p:ext uri="{BB962C8B-B14F-4D97-AF65-F5344CB8AC3E}">
        <p14:creationId xmlns:p14="http://schemas.microsoft.com/office/powerpoint/2010/main" val="41492040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6627" y="2471"/>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まとめ</a:t>
            </a:r>
          </a:p>
        </p:txBody>
      </p:sp>
      <p:sp>
        <p:nvSpPr>
          <p:cNvPr id="5" name="正方形/長方形 4">
            <a:extLst>
              <a:ext uri="{FF2B5EF4-FFF2-40B4-BE49-F238E27FC236}">
                <a16:creationId xmlns:a16="http://schemas.microsoft.com/office/drawing/2014/main" id="{6B3909EF-DA0D-46F3-AE53-5FAAAE071E9C}"/>
              </a:ext>
            </a:extLst>
          </p:cNvPr>
          <p:cNvSpPr/>
          <p:nvPr/>
        </p:nvSpPr>
        <p:spPr>
          <a:xfrm>
            <a:off x="237000" y="687689"/>
            <a:ext cx="9432000" cy="6018189"/>
          </a:xfrm>
          <a:prstGeom prst="rect">
            <a:avLst/>
          </a:prstGeom>
          <a:solidFill>
            <a:srgbClr val="D1E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角丸四角形 47">
            <a:extLst>
              <a:ext uri="{FF2B5EF4-FFF2-40B4-BE49-F238E27FC236}">
                <a16:creationId xmlns:a16="http://schemas.microsoft.com/office/drawing/2014/main" id="{4CA77ECC-BFC7-482A-ACE4-76399710836A}"/>
              </a:ext>
            </a:extLst>
          </p:cNvPr>
          <p:cNvSpPr/>
          <p:nvPr/>
        </p:nvSpPr>
        <p:spPr>
          <a:xfrm>
            <a:off x="363000" y="768991"/>
            <a:ext cx="9180000" cy="5931010"/>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426188" y="774195"/>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令和６年度　取組み評価</a:t>
            </a:r>
          </a:p>
        </p:txBody>
      </p:sp>
      <p:sp>
        <p:nvSpPr>
          <p:cNvPr id="12" name="角丸四角形 47">
            <a:extLst>
              <a:ext uri="{FF2B5EF4-FFF2-40B4-BE49-F238E27FC236}">
                <a16:creationId xmlns:a16="http://schemas.microsoft.com/office/drawing/2014/main" id="{4CEF5F1C-E185-47FA-A224-BE143D9B9F71}"/>
              </a:ext>
            </a:extLst>
          </p:cNvPr>
          <p:cNvSpPr/>
          <p:nvPr/>
        </p:nvSpPr>
        <p:spPr>
          <a:xfrm>
            <a:off x="586432" y="1787479"/>
            <a:ext cx="8985136" cy="4194112"/>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健康的な食生活の実践と食に関する理解の促進</a:t>
            </a:r>
            <a:endPar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健康的な食生活の実践の促進 </a:t>
            </a:r>
            <a:r>
              <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食の安全安心の取組み </a:t>
            </a:r>
            <a:r>
              <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生産から消費までを通した食育の推進</a:t>
            </a:r>
            <a:endPar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万博を契機とした食育の推進</a:t>
            </a:r>
            <a:endPar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・令和</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年度の新規事業である「自然に健康になれる持続可能な食環境づくり事業」の実施により食生活に課題のある</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若い世代や働く世代にアプローチすることができた。あわせて、企業や大学が主体的に利用者への食育に取り組む</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動きがみられたことから、今後、府民の食生活改善につながることが期待できる取組みとなった。</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・庁内食育関係部局において、参加型のイベント開催や</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SNS</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等による情報発信を行うことで、食育が府民運動として</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定着しつつある。</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食育を支える社会環境整備</a:t>
            </a:r>
            <a:endPar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多様な主体による食育推進運動の展開 </a:t>
            </a:r>
            <a:r>
              <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rPr>
              <a:t>多様な主体が参画したネットワークの強化</a:t>
            </a:r>
            <a:endParaRPr kumimoji="0" lang="en-US" altLang="ja-JP" sz="12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「ワクワク</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 with  </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回食育推進全国大会」の開催により、関係機関・企業団体の連携を深めることができ、</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「おおさか</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ヘルシーメニュー」の商品化や万博での披露、「食育ワクワク</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EXPO in </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無印良品 グランフロント大阪」</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の開催につながった。</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3620F7FE-17F0-4C80-A0E8-CCD4BB3575B6}"/>
              </a:ext>
            </a:extLst>
          </p:cNvPr>
          <p:cNvSpPr/>
          <p:nvPr/>
        </p:nvSpPr>
        <p:spPr>
          <a:xfrm>
            <a:off x="557864" y="1182891"/>
            <a:ext cx="8856000" cy="558446"/>
          </a:xfrm>
          <a:prstGeom prst="rect">
            <a:avLst/>
          </a:prstGeom>
          <a:ln>
            <a:solidFill>
              <a:schemeClr val="accent1"/>
            </a:solidFill>
          </a:ln>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令和６年３月、令和</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）年度から令和</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2035</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）年度までの</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年間を計画期間とする「第</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次大阪府食育推進計画」</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を策定。令和６年度は、当計画に基づく事業開始の初年度であり、下記のとおり新規事業を含め様々な取組みを実施した。</a:t>
            </a:r>
          </a:p>
        </p:txBody>
      </p:sp>
      <p:sp>
        <p:nvSpPr>
          <p:cNvPr id="2" name="二等辺三角形 1">
            <a:extLst>
              <a:ext uri="{FF2B5EF4-FFF2-40B4-BE49-F238E27FC236}">
                <a16:creationId xmlns:a16="http://schemas.microsoft.com/office/drawing/2014/main" id="{F00F3A27-F1AC-7F58-0587-B9E79AE40262}"/>
              </a:ext>
            </a:extLst>
          </p:cNvPr>
          <p:cNvSpPr/>
          <p:nvPr/>
        </p:nvSpPr>
        <p:spPr>
          <a:xfrm rot="10800000">
            <a:off x="4309648" y="4410614"/>
            <a:ext cx="769352" cy="137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3E9DC083-B73F-559C-9EFD-2E36AD9773BD}"/>
              </a:ext>
            </a:extLst>
          </p:cNvPr>
          <p:cNvSpPr/>
          <p:nvPr/>
        </p:nvSpPr>
        <p:spPr>
          <a:xfrm>
            <a:off x="2249058" y="4604696"/>
            <a:ext cx="5097781" cy="403363"/>
          </a:xfrm>
          <a:prstGeom prst="rect">
            <a:avLst/>
          </a:prstGeom>
          <a:ln>
            <a:noFill/>
          </a:ln>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令和６年度　事業評価</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概ね予定通り</a:t>
            </a:r>
          </a:p>
        </p:txBody>
      </p:sp>
      <p:sp>
        <p:nvSpPr>
          <p:cNvPr id="13" name="角丸四角形 47">
            <a:extLst>
              <a:ext uri="{FF2B5EF4-FFF2-40B4-BE49-F238E27FC236}">
                <a16:creationId xmlns:a16="http://schemas.microsoft.com/office/drawing/2014/main" id="{219F052F-7E84-4ECB-B2E3-8F65DAF7DC4D}"/>
              </a:ext>
            </a:extLst>
          </p:cNvPr>
          <p:cNvSpPr/>
          <p:nvPr/>
        </p:nvSpPr>
        <p:spPr>
          <a:xfrm>
            <a:off x="467375" y="5063809"/>
            <a:ext cx="8946489" cy="1480335"/>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331654CA-5A2F-4D40-834D-2BE5DEB248ED}"/>
              </a:ext>
            </a:extLst>
          </p:cNvPr>
          <p:cNvSpPr/>
          <p:nvPr/>
        </p:nvSpPr>
        <p:spPr>
          <a:xfrm>
            <a:off x="542178" y="5183491"/>
            <a:ext cx="3413760"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来年度に向けた課題・方向性</a:t>
            </a:r>
          </a:p>
        </p:txBody>
      </p:sp>
      <p:sp>
        <p:nvSpPr>
          <p:cNvPr id="15" name="正方形/長方形 14">
            <a:extLst>
              <a:ext uri="{FF2B5EF4-FFF2-40B4-BE49-F238E27FC236}">
                <a16:creationId xmlns:a16="http://schemas.microsoft.com/office/drawing/2014/main" id="{641218B1-A3F8-494E-A12C-297C3824CD66}"/>
              </a:ext>
            </a:extLst>
          </p:cNvPr>
          <p:cNvSpPr/>
          <p:nvPr/>
        </p:nvSpPr>
        <p:spPr>
          <a:xfrm>
            <a:off x="694614" y="5504397"/>
            <a:ext cx="8719250" cy="1039748"/>
          </a:xfrm>
          <a:prstGeom prst="rect">
            <a:avLst/>
          </a:prstGeom>
          <a:ln>
            <a:noFill/>
          </a:ln>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業は概ね予定通り進んでいるが、課題である「野菜摂取量の増加」「朝食欠食の減少」については、引き続き重点的に取り組む必要がある。来年度は大阪府健康づくり実態調査の実施を予定しており、各項目において設定している数値目標の数値にも注視していくとともに、</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2025</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年大阪・関西万博を契機に、庁内関係部局をはじめ、企業や関係機関団体との連携により、</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一層の食育の推進をはかり、府民の健康寿命の延伸をめざす。</a:t>
            </a:r>
          </a:p>
        </p:txBody>
      </p:sp>
      <p:sp>
        <p:nvSpPr>
          <p:cNvPr id="7" name="スライド番号プレースホルダー 6">
            <a:extLst>
              <a:ext uri="{FF2B5EF4-FFF2-40B4-BE49-F238E27FC236}">
                <a16:creationId xmlns:a16="http://schemas.microsoft.com/office/drawing/2014/main" id="{E1EDE034-ABC2-4E22-A402-3A142A95080E}"/>
              </a:ext>
            </a:extLst>
          </p:cNvPr>
          <p:cNvSpPr>
            <a:spLocks noGrp="1"/>
          </p:cNvSpPr>
          <p:nvPr>
            <p:ph type="sldNum" sz="quarter" idx="12"/>
          </p:nvPr>
        </p:nvSpPr>
        <p:spPr/>
        <p:txBody>
          <a:bodyPr/>
          <a:lstStyle/>
          <a:p>
            <a:fld id="{8491F570-1DE7-4E07-90A6-F6DA59EDAE7D}" type="slidenum">
              <a:rPr kumimoji="1" lang="ja-JP" altLang="en-US" smtClean="0"/>
              <a:t>133</a:t>
            </a:fld>
            <a:endParaRPr kumimoji="1" lang="ja-JP" altLang="en-US"/>
          </a:p>
        </p:txBody>
      </p:sp>
    </p:spTree>
    <p:extLst>
      <p:ext uri="{BB962C8B-B14F-4D97-AF65-F5344CB8AC3E}">
        <p14:creationId xmlns:p14="http://schemas.microsoft.com/office/powerpoint/2010/main" val="258471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8"/>
            <a:ext cx="9834576" cy="6195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（ライフコースアプローチ）</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204962" y="683301"/>
            <a:ext cx="9585750" cy="6100665"/>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785198"/>
            <a:ext cx="2324259" cy="312081"/>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ライフコースアプローチ</a:t>
            </a:r>
          </a:p>
        </p:txBody>
      </p:sp>
      <p:sp>
        <p:nvSpPr>
          <p:cNvPr id="30" name="角丸四角形 47">
            <a:extLst>
              <a:ext uri="{FF2B5EF4-FFF2-40B4-BE49-F238E27FC236}">
                <a16:creationId xmlns:a16="http://schemas.microsoft.com/office/drawing/2014/main" id="{C5106793-DF96-4DD2-8A76-6203D5812FF8}"/>
              </a:ext>
            </a:extLst>
          </p:cNvPr>
          <p:cNvSpPr/>
          <p:nvPr/>
        </p:nvSpPr>
        <p:spPr>
          <a:xfrm>
            <a:off x="306079" y="1095001"/>
            <a:ext cx="9394959" cy="1876758"/>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第４次大阪府健康増進計画」では、新たに、胎児期から高齢期に至るまでの人の生涯の時間的な経過による変化を一連のものと捉えた「ライフコースアプローチ」という考え方を取り入れた健康づくりを推進することとしている。</a:t>
            </a:r>
            <a:endParaRPr lang="en-US" altLang="ja-JP" sz="1200" dirty="0">
              <a:latin typeface="+mn-ea"/>
            </a:endParaRPr>
          </a:p>
          <a:p>
            <a:r>
              <a:rPr lang="ja-JP" altLang="en-US" sz="1200" b="1" dirty="0">
                <a:latin typeface="+mn-ea"/>
              </a:rPr>
              <a:t>＜取組み事例＞</a:t>
            </a:r>
            <a:endParaRPr lang="en-US" altLang="ja-JP" sz="1200" b="1" dirty="0">
              <a:latin typeface="+mn-ea"/>
            </a:endParaRPr>
          </a:p>
          <a:p>
            <a:pPr marL="171450" indent="-171450">
              <a:buFont typeface="Wingdings" panose="05000000000000000000" pitchFamily="2" charset="2"/>
              <a:buChar char="l"/>
            </a:pPr>
            <a:r>
              <a:rPr lang="ja-JP" altLang="en-US" sz="1200" dirty="0">
                <a:latin typeface="+mn-ea"/>
              </a:rPr>
              <a:t>生活習慣の改善が将来的な生活習慣病の罹患リスク低減につながることから、それを踏まえた取組みを推進</a:t>
            </a:r>
          </a:p>
          <a:p>
            <a:pPr marL="171450" indent="-171450">
              <a:buFont typeface="Wingdings" panose="05000000000000000000" pitchFamily="2" charset="2"/>
              <a:buChar char="l"/>
            </a:pPr>
            <a:r>
              <a:rPr lang="en-US" altLang="ja-JP" sz="1200" dirty="0">
                <a:latin typeface="+mn-ea"/>
              </a:rPr>
              <a:t> </a:t>
            </a:r>
            <a:r>
              <a:rPr lang="ja-JP" altLang="en-US" sz="1200" dirty="0">
                <a:latin typeface="+mn-ea"/>
              </a:rPr>
              <a:t>ワクチン接種により、将来感染症にかかったとしても重症化を防げる場合があることから、ワクチンに関する正しい知識の普及及び接種勧奨を推進（ＨＰＶワクチン等）</a:t>
            </a:r>
          </a:p>
          <a:p>
            <a:pPr marL="171450" indent="-171450">
              <a:buFont typeface="Wingdings" panose="05000000000000000000" pitchFamily="2" charset="2"/>
              <a:buChar char="l"/>
            </a:pPr>
            <a:r>
              <a:rPr lang="ja-JP" altLang="en-US" sz="1200" dirty="0">
                <a:latin typeface="+mn-ea"/>
              </a:rPr>
              <a:t>女性ホルモンの増減により特有の健康課題が生じる可能性があることから、女性に関する健康づくりの取組みを推進</a:t>
            </a:r>
          </a:p>
          <a:p>
            <a:pPr marL="171450" indent="-171450">
              <a:buFont typeface="Wingdings" panose="05000000000000000000" pitchFamily="2" charset="2"/>
              <a:buChar char="l"/>
            </a:pPr>
            <a:endParaRPr lang="en-US" altLang="ja-JP" sz="1200" dirty="0">
              <a:latin typeface="+mn-ea"/>
            </a:endParaRPr>
          </a:p>
          <a:p>
            <a:endParaRPr lang="ja-JP" altLang="en-US" sz="1200" dirty="0">
              <a:latin typeface="+mn-ea"/>
            </a:endParaRPr>
          </a:p>
        </p:txBody>
      </p:sp>
      <p:pic>
        <p:nvPicPr>
          <p:cNvPr id="6" name="図 5">
            <a:extLst>
              <a:ext uri="{FF2B5EF4-FFF2-40B4-BE49-F238E27FC236}">
                <a16:creationId xmlns:a16="http://schemas.microsoft.com/office/drawing/2014/main" id="{8175ECC5-3493-4D44-B2F2-27FBA8D60C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799" y="3424048"/>
            <a:ext cx="4439037" cy="3215114"/>
          </a:xfrm>
          <a:prstGeom prst="rect">
            <a:avLst/>
          </a:prstGeom>
        </p:spPr>
      </p:pic>
      <p:pic>
        <p:nvPicPr>
          <p:cNvPr id="7" name="図 6">
            <a:extLst>
              <a:ext uri="{FF2B5EF4-FFF2-40B4-BE49-F238E27FC236}">
                <a16:creationId xmlns:a16="http://schemas.microsoft.com/office/drawing/2014/main" id="{3B9D9A41-ACF5-4C5F-B6BA-CD189478A9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9135" y="3406185"/>
            <a:ext cx="3947827" cy="3220396"/>
          </a:xfrm>
          <a:prstGeom prst="rect">
            <a:avLst/>
          </a:prstGeom>
        </p:spPr>
      </p:pic>
      <p:sp>
        <p:nvSpPr>
          <p:cNvPr id="17" name="角丸四角形 47">
            <a:extLst>
              <a:ext uri="{FF2B5EF4-FFF2-40B4-BE49-F238E27FC236}">
                <a16:creationId xmlns:a16="http://schemas.microsoft.com/office/drawing/2014/main" id="{96C9593B-D068-4D4E-BDFC-AD3FECBC3E97}"/>
              </a:ext>
            </a:extLst>
          </p:cNvPr>
          <p:cNvSpPr/>
          <p:nvPr/>
        </p:nvSpPr>
        <p:spPr>
          <a:xfrm>
            <a:off x="247467" y="2726717"/>
            <a:ext cx="4889240" cy="679468"/>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参考：ライフコースアプローチ＞</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■胎児期から中年期に至るまでの生活習慣が、生活習慣病の罹患</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リスクに影響</a:t>
            </a:r>
            <a:endParaRPr lang="en-US" altLang="ja-JP" sz="1200" b="1" dirty="0">
              <a:latin typeface="游ゴシック" panose="020B0400000000000000" pitchFamily="50" charset="-128"/>
              <a:ea typeface="游ゴシック" panose="020B0400000000000000" pitchFamily="50" charset="-128"/>
            </a:endParaRPr>
          </a:p>
        </p:txBody>
      </p:sp>
      <p:sp>
        <p:nvSpPr>
          <p:cNvPr id="20" name="角丸四角形 47">
            <a:extLst>
              <a:ext uri="{FF2B5EF4-FFF2-40B4-BE49-F238E27FC236}">
                <a16:creationId xmlns:a16="http://schemas.microsoft.com/office/drawing/2014/main" id="{9CB00955-6F0F-4BF5-9812-51D8D6848604}"/>
              </a:ext>
            </a:extLst>
          </p:cNvPr>
          <p:cNvSpPr/>
          <p:nvPr/>
        </p:nvSpPr>
        <p:spPr>
          <a:xfrm>
            <a:off x="5121826" y="2726717"/>
            <a:ext cx="4727892" cy="554846"/>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参考：女性のライフコースアプローチ＞</a:t>
            </a:r>
            <a:endParaRPr lang="en-US" altLang="ja-JP" sz="1200" b="1" dirty="0">
              <a:latin typeface="游ゴシック" panose="020B0400000000000000" pitchFamily="50" charset="-128"/>
              <a:ea typeface="游ゴシック" panose="020B0400000000000000" pitchFamily="50" charset="-128"/>
            </a:endParaRPr>
          </a:p>
          <a:p>
            <a:r>
              <a:rPr lang="ja-JP" altLang="en-US" sz="1200" b="1" dirty="0">
                <a:latin typeface="游ゴシック" panose="020B0400000000000000" pitchFamily="50" charset="-128"/>
                <a:ea typeface="游ゴシック" panose="020B0400000000000000" pitchFamily="50" charset="-128"/>
              </a:rPr>
              <a:t>　■女性ホルモンの増減が、生活習慣病などの罹患リスクに影響</a:t>
            </a:r>
            <a:endParaRPr lang="en-US" altLang="ja-JP" sz="1200" b="1" dirty="0">
              <a:latin typeface="游ゴシック" panose="020B0400000000000000" pitchFamily="50" charset="-128"/>
              <a:ea typeface="游ゴシック" panose="020B0400000000000000" pitchFamily="50" charset="-128"/>
            </a:endParaRPr>
          </a:p>
        </p:txBody>
      </p:sp>
      <p:sp>
        <p:nvSpPr>
          <p:cNvPr id="9" name="正方形/長方形 8">
            <a:extLst>
              <a:ext uri="{FF2B5EF4-FFF2-40B4-BE49-F238E27FC236}">
                <a16:creationId xmlns:a16="http://schemas.microsoft.com/office/drawing/2014/main" id="{D7325CBD-D603-4C19-BF59-E8B22B652779}"/>
              </a:ext>
            </a:extLst>
          </p:cNvPr>
          <p:cNvSpPr/>
          <p:nvPr/>
        </p:nvSpPr>
        <p:spPr>
          <a:xfrm>
            <a:off x="279829" y="2708595"/>
            <a:ext cx="4817036" cy="397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FC48517-3CA2-496D-B1F2-A7253CEB75EE}"/>
              </a:ext>
            </a:extLst>
          </p:cNvPr>
          <p:cNvSpPr/>
          <p:nvPr/>
        </p:nvSpPr>
        <p:spPr>
          <a:xfrm>
            <a:off x="5179811" y="2708595"/>
            <a:ext cx="4521227" cy="3974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14</a:t>
            </a:fld>
            <a:endParaRPr kumimoji="1" lang="ja-JP" altLang="en-US" dirty="0"/>
          </a:p>
        </p:txBody>
      </p:sp>
    </p:spTree>
    <p:extLst>
      <p:ext uri="{BB962C8B-B14F-4D97-AF65-F5344CB8AC3E}">
        <p14:creationId xmlns:p14="http://schemas.microsoft.com/office/powerpoint/2010/main" val="306174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785199"/>
            <a:ext cx="149522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健康寿命の延伸</a:t>
            </a:r>
          </a:p>
        </p:txBody>
      </p:sp>
      <p:sp>
        <p:nvSpPr>
          <p:cNvPr id="20" name="角丸四角形 47">
            <a:extLst>
              <a:ext uri="{FF2B5EF4-FFF2-40B4-BE49-F238E27FC236}">
                <a16:creationId xmlns:a16="http://schemas.microsoft.com/office/drawing/2014/main" id="{BB21B63C-57C9-46EA-AD06-9D9BB0DFEFF3}"/>
              </a:ext>
            </a:extLst>
          </p:cNvPr>
          <p:cNvSpPr/>
          <p:nvPr/>
        </p:nvSpPr>
        <p:spPr>
          <a:xfrm>
            <a:off x="5443653" y="6382546"/>
            <a:ext cx="4424142" cy="561148"/>
          </a:xfrm>
          <a:prstGeom prst="roundRect">
            <a:avLst>
              <a:gd name="adj" fmla="val 8499"/>
            </a:avLst>
          </a:prstGeom>
          <a:noFill/>
          <a:ln w="19050">
            <a:noFill/>
          </a:ln>
        </p:spPr>
        <p:txBody>
          <a:bodyPr wrap="square" lIns="72000" tIns="72000" rIns="72000" bIns="72000" anchor="t" anchorCtr="0">
            <a:noAutofit/>
          </a:bodyPr>
          <a:lstStyle/>
          <a:p>
            <a:r>
              <a:rPr lang="ja-JP" altLang="en-US" sz="900" b="1" dirty="0">
                <a:latin typeface="游ゴシック" panose="020B0400000000000000" pitchFamily="50" charset="-128"/>
                <a:ea typeface="游ゴシック" panose="020B0400000000000000" pitchFamily="50" charset="-128"/>
              </a:rPr>
              <a:t>出典：</a:t>
            </a:r>
            <a:r>
              <a:rPr lang="zh-TW" altLang="en-US" sz="900" b="1" dirty="0">
                <a:latin typeface="游ゴシック" panose="020B0400000000000000" pitchFamily="50" charset="-128"/>
                <a:ea typeface="游ゴシック" panose="020B0400000000000000" pitchFamily="50" charset="-128"/>
              </a:rPr>
              <a:t>出典：健康日本</a:t>
            </a:r>
            <a:r>
              <a:rPr lang="en-US" altLang="zh-TW" sz="900" b="1" dirty="0">
                <a:latin typeface="游ゴシック" panose="020B0400000000000000" pitchFamily="50" charset="-128"/>
                <a:ea typeface="游ゴシック" panose="020B0400000000000000" pitchFamily="50" charset="-128"/>
              </a:rPr>
              <a:t>21</a:t>
            </a:r>
            <a:r>
              <a:rPr lang="zh-TW" altLang="en-US" sz="900" b="1" dirty="0">
                <a:latin typeface="游ゴシック" panose="020B0400000000000000" pitchFamily="50" charset="-128"/>
                <a:ea typeface="游ゴシック" panose="020B0400000000000000" pitchFamily="50" charset="-128"/>
              </a:rPr>
              <a:t>（第三次）推進専門委員会資料（令和</a:t>
            </a:r>
            <a:r>
              <a:rPr lang="en-US" altLang="zh-TW" sz="900" b="1" dirty="0">
                <a:latin typeface="游ゴシック" panose="020B0400000000000000" pitchFamily="50" charset="-128"/>
                <a:ea typeface="游ゴシック" panose="020B0400000000000000" pitchFamily="50" charset="-128"/>
              </a:rPr>
              <a:t>6</a:t>
            </a:r>
            <a:r>
              <a:rPr lang="zh-TW" altLang="en-US" sz="900" b="1" dirty="0">
                <a:latin typeface="游ゴシック" panose="020B0400000000000000" pitchFamily="50" charset="-128"/>
                <a:ea typeface="游ゴシック" panose="020B0400000000000000" pitchFamily="50" charset="-128"/>
              </a:rPr>
              <a:t>年</a:t>
            </a:r>
            <a:r>
              <a:rPr lang="en-US" altLang="zh-TW" sz="900" b="1" dirty="0">
                <a:latin typeface="游ゴシック" panose="020B0400000000000000" pitchFamily="50" charset="-128"/>
                <a:ea typeface="游ゴシック" panose="020B0400000000000000" pitchFamily="50" charset="-128"/>
              </a:rPr>
              <a:t>12</a:t>
            </a:r>
            <a:r>
              <a:rPr lang="zh-TW" altLang="en-US" sz="900" b="1" dirty="0">
                <a:latin typeface="游ゴシック" panose="020B0400000000000000" pitchFamily="50" charset="-128"/>
                <a:ea typeface="游ゴシック" panose="020B0400000000000000" pitchFamily="50" charset="-128"/>
              </a:rPr>
              <a:t>月</a:t>
            </a:r>
            <a:r>
              <a:rPr lang="en-US" altLang="zh-TW" sz="900" b="1" dirty="0">
                <a:latin typeface="游ゴシック" panose="020B0400000000000000" pitchFamily="50" charset="-128"/>
                <a:ea typeface="游ゴシック" panose="020B0400000000000000" pitchFamily="50" charset="-128"/>
              </a:rPr>
              <a:t>24</a:t>
            </a:r>
            <a:r>
              <a:rPr lang="zh-TW" altLang="en-US" sz="900" b="1" dirty="0">
                <a:latin typeface="游ゴシック" panose="020B0400000000000000" pitchFamily="50" charset="-128"/>
                <a:ea typeface="游ゴシック" panose="020B0400000000000000" pitchFamily="50" charset="-128"/>
              </a:rPr>
              <a:t>日）</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15</a:t>
            </a:fld>
            <a:endParaRPr kumimoji="1" lang="ja-JP" altLang="en-US"/>
          </a:p>
        </p:txBody>
      </p:sp>
      <p:graphicFrame>
        <p:nvGraphicFramePr>
          <p:cNvPr id="29" name="表 28">
            <a:extLst>
              <a:ext uri="{FF2B5EF4-FFF2-40B4-BE49-F238E27FC236}">
                <a16:creationId xmlns:a16="http://schemas.microsoft.com/office/drawing/2014/main" id="{DC958494-D2A1-4CB9-A801-23657ACDB4F9}"/>
              </a:ext>
            </a:extLst>
          </p:cNvPr>
          <p:cNvGraphicFramePr>
            <a:graphicFrameLocks noGrp="1"/>
          </p:cNvGraphicFramePr>
          <p:nvPr/>
        </p:nvGraphicFramePr>
        <p:xfrm>
          <a:off x="393334" y="1125251"/>
          <a:ext cx="9116428" cy="800454"/>
        </p:xfrm>
        <a:graphic>
          <a:graphicData uri="http://schemas.openxmlformats.org/drawingml/2006/table">
            <a:tbl>
              <a:tblPr firstRow="1" firstCol="1" bandRow="1">
                <a:tableStyleId>{5C22544A-7EE6-4342-B048-85BDC9FD1C3A}</a:tableStyleId>
              </a:tblPr>
              <a:tblGrid>
                <a:gridCol w="323496">
                  <a:extLst>
                    <a:ext uri="{9D8B030D-6E8A-4147-A177-3AD203B41FA5}">
                      <a16:colId xmlns:a16="http://schemas.microsoft.com/office/drawing/2014/main" val="20000"/>
                    </a:ext>
                  </a:extLst>
                </a:gridCol>
                <a:gridCol w="2198233">
                  <a:extLst>
                    <a:ext uri="{9D8B030D-6E8A-4147-A177-3AD203B41FA5}">
                      <a16:colId xmlns:a16="http://schemas.microsoft.com/office/drawing/2014/main" val="20001"/>
                    </a:ext>
                  </a:extLst>
                </a:gridCol>
                <a:gridCol w="2198233">
                  <a:extLst>
                    <a:ext uri="{9D8B030D-6E8A-4147-A177-3AD203B41FA5}">
                      <a16:colId xmlns:a16="http://schemas.microsoft.com/office/drawing/2014/main" val="20002"/>
                    </a:ext>
                  </a:extLst>
                </a:gridCol>
                <a:gridCol w="2198233">
                  <a:extLst>
                    <a:ext uri="{9D8B030D-6E8A-4147-A177-3AD203B41FA5}">
                      <a16:colId xmlns:a16="http://schemas.microsoft.com/office/drawing/2014/main" val="4043429374"/>
                    </a:ext>
                  </a:extLst>
                </a:gridCol>
                <a:gridCol w="2198233">
                  <a:extLst>
                    <a:ext uri="{9D8B030D-6E8A-4147-A177-3AD203B41FA5}">
                      <a16:colId xmlns:a16="http://schemas.microsoft.com/office/drawing/2014/main" val="20003"/>
                    </a:ext>
                  </a:extLst>
                </a:gridCol>
              </a:tblGrid>
              <a:tr h="172156">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72156">
                <a:tc rowSpan="2">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１</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a:solidFill>
                            <a:schemeClr val="tx1"/>
                          </a:solidFill>
                          <a:effectLst/>
                          <a:latin typeface="+mn-ea"/>
                          <a:ea typeface="+mn-ea"/>
                        </a:rPr>
                        <a:t>健康寿命の延伸（男性）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71.88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R1</a:t>
                      </a:r>
                      <a:r>
                        <a:rPr lang="ja-JP" altLang="en-US" sz="1200" b="1" dirty="0">
                          <a:solidFill>
                            <a:schemeClr val="tx1"/>
                          </a:solidFill>
                          <a:effectLst/>
                          <a:latin typeface="+mn-ea"/>
                          <a:ea typeface="+mn-ea"/>
                        </a:rPr>
                        <a:t>） </a:t>
                      </a:r>
                      <a:endParaRPr 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71.77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R4</a:t>
                      </a:r>
                      <a:r>
                        <a:rPr lang="ja-JP" altLang="en-US" sz="1200" b="1" dirty="0">
                          <a:solidFill>
                            <a:schemeClr val="tx1"/>
                          </a:solidFill>
                          <a:effectLst/>
                          <a:latin typeface="+mn-ea"/>
                          <a:ea typeface="+mn-ea"/>
                        </a:rPr>
                        <a:t>） </a:t>
                      </a:r>
                      <a:endParaRPr lang="ja-JP" alt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a:solidFill>
                            <a:schemeClr val="tx1"/>
                          </a:solidFill>
                          <a:effectLst/>
                          <a:latin typeface="+mn-ea"/>
                          <a:ea typeface="+mn-ea"/>
                        </a:rPr>
                        <a:t>３歳以上延伸</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2156">
                <a:tc vMerge="1">
                  <a:txBody>
                    <a:bodyPr/>
                    <a:lstStyle/>
                    <a:p>
                      <a:pPr algn="ctr" fontAlgn="auto">
                        <a:lnSpc>
                          <a:spcPts val="1600"/>
                        </a:lnSpc>
                        <a:spcAft>
                          <a:spcPts val="0"/>
                        </a:spcAft>
                      </a:pP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200" b="1" dirty="0">
                          <a:solidFill>
                            <a:schemeClr val="tx1"/>
                          </a:solidFill>
                          <a:effectLst/>
                          <a:latin typeface="+mn-ea"/>
                          <a:ea typeface="+mn-ea"/>
                        </a:rPr>
                        <a:t>健康寿命の延伸（女性）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74.78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R1</a:t>
                      </a:r>
                      <a:r>
                        <a:rPr lang="ja-JP" altLang="en-US" sz="12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74.95 </a:t>
                      </a:r>
                      <a:r>
                        <a:rPr lang="ja-JP" altLang="en-US" sz="1200" b="1" dirty="0">
                          <a:solidFill>
                            <a:schemeClr val="tx1"/>
                          </a:solidFill>
                          <a:effectLst/>
                          <a:latin typeface="+mn-ea"/>
                          <a:ea typeface="+mn-ea"/>
                        </a:rPr>
                        <a:t>歳（</a:t>
                      </a:r>
                      <a:r>
                        <a:rPr lang="en-US" altLang="ja-JP" sz="1200" b="1" dirty="0">
                          <a:solidFill>
                            <a:schemeClr val="tx1"/>
                          </a:solidFill>
                          <a:effectLst/>
                          <a:latin typeface="+mn-ea"/>
                          <a:ea typeface="+mn-ea"/>
                        </a:rPr>
                        <a:t>R4</a:t>
                      </a:r>
                      <a:r>
                        <a:rPr lang="ja-JP" altLang="en-US" sz="1200" b="1" dirty="0">
                          <a:solidFill>
                            <a:schemeClr val="tx1"/>
                          </a:solidFill>
                          <a:effectLst/>
                          <a:latin typeface="+mn-ea"/>
                          <a:ea typeface="+mn-ea"/>
                        </a:rPr>
                        <a:t>） </a:t>
                      </a:r>
                      <a:endParaRPr lang="ja-JP" altLang="ja-JP" sz="12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a:solidFill>
                            <a:schemeClr val="tx1"/>
                          </a:solidFill>
                          <a:effectLst/>
                          <a:latin typeface="+mn-ea"/>
                          <a:ea typeface="+mn-ea"/>
                        </a:rPr>
                        <a:t>３歳以上延伸</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pic>
        <p:nvPicPr>
          <p:cNvPr id="3" name="図 2">
            <a:extLst>
              <a:ext uri="{FF2B5EF4-FFF2-40B4-BE49-F238E27FC236}">
                <a16:creationId xmlns:a16="http://schemas.microsoft.com/office/drawing/2014/main" id="{E8E31F38-C654-43F2-9B6D-38B4BC5898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8264" y="3377458"/>
            <a:ext cx="5759284" cy="3169394"/>
          </a:xfrm>
          <a:prstGeom prst="rect">
            <a:avLst/>
          </a:prstGeom>
        </p:spPr>
      </p:pic>
      <p:sp>
        <p:nvSpPr>
          <p:cNvPr id="30" name="角丸四角形 47">
            <a:extLst>
              <a:ext uri="{FF2B5EF4-FFF2-40B4-BE49-F238E27FC236}">
                <a16:creationId xmlns:a16="http://schemas.microsoft.com/office/drawing/2014/main" id="{C5106793-DF96-4DD2-8A76-6203D5812FF8}"/>
              </a:ext>
            </a:extLst>
          </p:cNvPr>
          <p:cNvSpPr/>
          <p:nvPr/>
        </p:nvSpPr>
        <p:spPr>
          <a:xfrm>
            <a:off x="290427" y="1979405"/>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全国の健康寿命は、男性</a:t>
            </a:r>
            <a:r>
              <a:rPr lang="en-US" altLang="ja-JP" sz="1200" dirty="0">
                <a:latin typeface="+mn-ea"/>
              </a:rPr>
              <a:t>72.57</a:t>
            </a:r>
            <a:r>
              <a:rPr lang="ja-JP" altLang="en-US" sz="1200" dirty="0">
                <a:latin typeface="+mn-ea"/>
              </a:rPr>
              <a:t>年（前回</a:t>
            </a:r>
            <a:r>
              <a:rPr lang="en-US" altLang="ja-JP" sz="1200" dirty="0">
                <a:latin typeface="+mn-ea"/>
              </a:rPr>
              <a:t>-0.11</a:t>
            </a:r>
            <a:r>
              <a:rPr lang="ja-JP" altLang="en-US" sz="1200" dirty="0">
                <a:latin typeface="+mn-ea"/>
              </a:rPr>
              <a:t>年）、女性</a:t>
            </a:r>
            <a:r>
              <a:rPr lang="en-US" altLang="ja-JP" sz="1200" dirty="0">
                <a:latin typeface="+mn-ea"/>
              </a:rPr>
              <a:t>75.45</a:t>
            </a:r>
            <a:r>
              <a:rPr lang="ja-JP" altLang="en-US" sz="1200" dirty="0">
                <a:latin typeface="+mn-ea"/>
              </a:rPr>
              <a:t>年（前回＋</a:t>
            </a:r>
            <a:r>
              <a:rPr lang="en-US" altLang="ja-JP" sz="1200" dirty="0">
                <a:latin typeface="+mn-ea"/>
              </a:rPr>
              <a:t>0.07</a:t>
            </a:r>
            <a:r>
              <a:rPr lang="ja-JP" altLang="en-US" sz="1200" dirty="0">
                <a:latin typeface="+mn-ea"/>
              </a:rPr>
              <a:t>年）であり、前回より男性は短縮、女性は延伸。</a:t>
            </a:r>
            <a:endParaRPr lang="en-US" altLang="ja-JP" sz="1200" dirty="0">
              <a:latin typeface="+mn-ea"/>
            </a:endParaRPr>
          </a:p>
          <a:p>
            <a:r>
              <a:rPr lang="ja-JP" altLang="en-US" sz="1200" dirty="0">
                <a:latin typeface="+mn-ea"/>
              </a:rPr>
              <a:t>　（国の見解：「健康寿命と不健康期間に新型コロナが影響したと考えられる」、「前回と統計的に有意な差はない」）</a:t>
            </a:r>
          </a:p>
          <a:p>
            <a:pPr marL="171450" indent="-171450">
              <a:buFont typeface="Wingdings" panose="05000000000000000000" pitchFamily="2" charset="2"/>
              <a:buChar char="l"/>
            </a:pPr>
            <a:r>
              <a:rPr lang="ja-JP" altLang="en-US" sz="1200" dirty="0">
                <a:latin typeface="+mn-ea"/>
              </a:rPr>
              <a:t>大阪の健康寿命は、男性</a:t>
            </a:r>
            <a:r>
              <a:rPr lang="en-US" altLang="ja-JP" sz="1200" dirty="0">
                <a:latin typeface="+mn-ea"/>
              </a:rPr>
              <a:t>71.77</a:t>
            </a:r>
            <a:r>
              <a:rPr lang="ja-JP" altLang="en-US" sz="1200" dirty="0">
                <a:latin typeface="+mn-ea"/>
              </a:rPr>
              <a:t>年（前回</a:t>
            </a:r>
            <a:r>
              <a:rPr lang="en-US" altLang="ja-JP" sz="1200" dirty="0">
                <a:latin typeface="+mn-ea"/>
              </a:rPr>
              <a:t>-0.11</a:t>
            </a:r>
            <a:r>
              <a:rPr lang="ja-JP" altLang="en-US" sz="1200" dirty="0">
                <a:latin typeface="+mn-ea"/>
              </a:rPr>
              <a:t>年）、女性</a:t>
            </a:r>
            <a:r>
              <a:rPr lang="en-US" altLang="ja-JP" sz="1200" dirty="0">
                <a:latin typeface="+mn-ea"/>
              </a:rPr>
              <a:t>74.95</a:t>
            </a:r>
            <a:r>
              <a:rPr lang="ja-JP" altLang="en-US" sz="1200" dirty="0">
                <a:latin typeface="+mn-ea"/>
              </a:rPr>
              <a:t>年（前回＋</a:t>
            </a:r>
            <a:r>
              <a:rPr lang="en-US" altLang="ja-JP" sz="1200" dirty="0">
                <a:latin typeface="+mn-ea"/>
              </a:rPr>
              <a:t>0.17</a:t>
            </a:r>
            <a:r>
              <a:rPr lang="ja-JP" altLang="en-US" sz="1200" dirty="0">
                <a:latin typeface="+mn-ea"/>
              </a:rPr>
              <a:t>年）であり、全国同様、前回より男性は短縮、女性は延伸。女性の健康寿命は全国平均の延びを上回った。</a:t>
            </a:r>
          </a:p>
          <a:p>
            <a:pPr marL="171450" indent="-171450">
              <a:buFont typeface="Wingdings" panose="05000000000000000000" pitchFamily="2" charset="2"/>
              <a:buChar char="l"/>
            </a:pPr>
            <a:r>
              <a:rPr lang="ja-JP" altLang="en-US" sz="1200" dirty="0">
                <a:latin typeface="+mn-ea"/>
              </a:rPr>
              <a:t>都道府県別の健康寿命の順位は、男性</a:t>
            </a:r>
            <a:r>
              <a:rPr lang="en-US" altLang="ja-JP" sz="1200" dirty="0">
                <a:latin typeface="+mn-ea"/>
              </a:rPr>
              <a:t>44</a:t>
            </a:r>
            <a:r>
              <a:rPr lang="ja-JP" altLang="en-US" sz="1200" dirty="0">
                <a:latin typeface="+mn-ea"/>
              </a:rPr>
              <a:t>位（前回</a:t>
            </a:r>
            <a:r>
              <a:rPr lang="en-US" altLang="ja-JP" sz="1200" dirty="0">
                <a:latin typeface="+mn-ea"/>
              </a:rPr>
              <a:t>41</a:t>
            </a:r>
            <a:r>
              <a:rPr lang="ja-JP" altLang="en-US" sz="1200" dirty="0">
                <a:latin typeface="+mn-ea"/>
              </a:rPr>
              <a:t>位）、女性</a:t>
            </a:r>
            <a:r>
              <a:rPr lang="en-US" altLang="ja-JP" sz="1200" dirty="0">
                <a:latin typeface="+mn-ea"/>
              </a:rPr>
              <a:t>40</a:t>
            </a:r>
            <a:r>
              <a:rPr lang="ja-JP" altLang="en-US" sz="1200" dirty="0">
                <a:latin typeface="+mn-ea"/>
              </a:rPr>
              <a:t>位（前回</a:t>
            </a:r>
            <a:r>
              <a:rPr lang="en-US" altLang="ja-JP" sz="1200" dirty="0">
                <a:latin typeface="+mn-ea"/>
              </a:rPr>
              <a:t>40</a:t>
            </a:r>
            <a:r>
              <a:rPr lang="ja-JP" altLang="en-US" sz="1200" dirty="0">
                <a:latin typeface="+mn-ea"/>
              </a:rPr>
              <a:t>位）と男性は、前回より下降、女性は同順位であった。</a:t>
            </a:r>
            <a:endParaRPr lang="en-US" altLang="ja-JP" sz="1200" dirty="0">
              <a:latin typeface="+mn-ea"/>
            </a:endParaRPr>
          </a:p>
        </p:txBody>
      </p:sp>
      <p:sp>
        <p:nvSpPr>
          <p:cNvPr id="12" name="角丸四角形 47">
            <a:extLst>
              <a:ext uri="{FF2B5EF4-FFF2-40B4-BE49-F238E27FC236}">
                <a16:creationId xmlns:a16="http://schemas.microsoft.com/office/drawing/2014/main" id="{4CB5D7D4-2F88-426A-8490-8D682AF8A25D}"/>
              </a:ext>
            </a:extLst>
          </p:cNvPr>
          <p:cNvSpPr/>
          <p:nvPr/>
        </p:nvSpPr>
        <p:spPr>
          <a:xfrm>
            <a:off x="3598400" y="3119287"/>
            <a:ext cx="3387894" cy="315806"/>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健康寿命の推移（大阪府・全国）＞</a:t>
            </a:r>
            <a:endParaRPr lang="en-US" altLang="ja-JP" sz="12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35347723-8354-477F-AF74-04233FAEE8EB}"/>
              </a:ext>
            </a:extLst>
          </p:cNvPr>
          <p:cNvSpPr txBox="1"/>
          <p:nvPr/>
        </p:nvSpPr>
        <p:spPr>
          <a:xfrm>
            <a:off x="-1543050" y="1681843"/>
            <a:ext cx="1195731" cy="1477328"/>
          </a:xfrm>
          <a:prstGeom prst="rect">
            <a:avLst/>
          </a:prstGeom>
          <a:noFill/>
        </p:spPr>
        <p:txBody>
          <a:bodyPr wrap="square" rtlCol="0">
            <a:spAutoFit/>
          </a:bodyPr>
          <a:lstStyle/>
          <a:p>
            <a:r>
              <a:rPr kumimoji="1" lang="ja-JP" altLang="en-US" dirty="0"/>
              <a:t>１４～２３まで削除するか起案の時に確認</a:t>
            </a:r>
          </a:p>
        </p:txBody>
      </p:sp>
    </p:spTree>
    <p:extLst>
      <p:ext uri="{BB962C8B-B14F-4D97-AF65-F5344CB8AC3E}">
        <p14:creationId xmlns:p14="http://schemas.microsoft.com/office/powerpoint/2010/main" val="46137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1071137"/>
            <a:ext cx="441810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健康寿命（国公表値）と平均寿命との差（令和４年）</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16</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pic>
        <p:nvPicPr>
          <p:cNvPr id="5" name="図 4">
            <a:extLst>
              <a:ext uri="{FF2B5EF4-FFF2-40B4-BE49-F238E27FC236}">
                <a16:creationId xmlns:a16="http://schemas.microsoft.com/office/drawing/2014/main" id="{29309DB7-7192-417F-A317-28B76EF1E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032" y="1669366"/>
            <a:ext cx="8269356" cy="4888341"/>
          </a:xfrm>
          <a:prstGeom prst="rect">
            <a:avLst/>
          </a:prstGeom>
        </p:spPr>
      </p:pic>
      <p:sp>
        <p:nvSpPr>
          <p:cNvPr id="17" name="角丸四角形 47">
            <a:extLst>
              <a:ext uri="{FF2B5EF4-FFF2-40B4-BE49-F238E27FC236}">
                <a16:creationId xmlns:a16="http://schemas.microsoft.com/office/drawing/2014/main" id="{FBF70074-A778-46C6-A33C-BAB1886A6611}"/>
              </a:ext>
            </a:extLst>
          </p:cNvPr>
          <p:cNvSpPr/>
          <p:nvPr/>
        </p:nvSpPr>
        <p:spPr>
          <a:xfrm>
            <a:off x="385822" y="1367156"/>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男女ともに大阪府の不健康期間は、全国値より長くなっていた。</a:t>
            </a:r>
          </a:p>
        </p:txBody>
      </p:sp>
    </p:spTree>
    <p:extLst>
      <p:ext uri="{BB962C8B-B14F-4D97-AF65-F5344CB8AC3E}">
        <p14:creationId xmlns:p14="http://schemas.microsoft.com/office/powerpoint/2010/main" val="228370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60125"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1071137"/>
            <a:ext cx="441810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健康寿命（国公表値）と平均寿命（全国・大阪府）</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17</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18" name="正方形/長方形 17">
            <a:extLst>
              <a:ext uri="{FF2B5EF4-FFF2-40B4-BE49-F238E27FC236}">
                <a16:creationId xmlns:a16="http://schemas.microsoft.com/office/drawing/2014/main" id="{E35670ED-E857-4FB3-97A1-074E7F70F8C2}"/>
              </a:ext>
            </a:extLst>
          </p:cNvPr>
          <p:cNvSpPr/>
          <p:nvPr/>
        </p:nvSpPr>
        <p:spPr>
          <a:xfrm>
            <a:off x="4564226" y="6350694"/>
            <a:ext cx="4955952"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zh-TW" altLang="en-US" sz="1200" kern="0" dirty="0">
                <a:solidFill>
                  <a:schemeClr val="tx1"/>
                </a:solidFill>
                <a:latin typeface="游ゴシック" panose="020B0400000000000000" pitchFamily="50" charset="-128"/>
                <a:ea typeface="游ゴシック" panose="020B0400000000000000" pitchFamily="50" charset="-128"/>
              </a:rPr>
              <a:t>出典：健康日本</a:t>
            </a:r>
            <a:r>
              <a:rPr lang="en-US" altLang="zh-TW" sz="1200" kern="0" dirty="0">
                <a:solidFill>
                  <a:schemeClr val="tx1"/>
                </a:solidFill>
                <a:latin typeface="游ゴシック" panose="020B0400000000000000" pitchFamily="50" charset="-128"/>
                <a:ea typeface="游ゴシック" panose="020B0400000000000000" pitchFamily="50" charset="-128"/>
              </a:rPr>
              <a:t>21</a:t>
            </a:r>
            <a:r>
              <a:rPr lang="ja-JP" altLang="en-US" sz="1200" kern="0" dirty="0">
                <a:solidFill>
                  <a:schemeClr val="tx1"/>
                </a:solidFill>
                <a:latin typeface="游ゴシック" panose="020B0400000000000000" pitchFamily="50" charset="-128"/>
                <a:ea typeface="游ゴシック" panose="020B0400000000000000" pitchFamily="50" charset="-128"/>
              </a:rPr>
              <a:t>（第三次）</a:t>
            </a:r>
            <a:r>
              <a:rPr lang="zh-TW" altLang="en-US" sz="1200" kern="0" dirty="0">
                <a:solidFill>
                  <a:schemeClr val="tx1"/>
                </a:solidFill>
                <a:latin typeface="游ゴシック" panose="020B0400000000000000" pitchFamily="50" charset="-128"/>
                <a:ea typeface="游ゴシック" panose="020B0400000000000000" pitchFamily="50" charset="-128"/>
              </a:rPr>
              <a:t>推進専門委員会資料（令和</a:t>
            </a:r>
            <a:r>
              <a:rPr lang="en-US" altLang="zh-TW" sz="1200" kern="0" dirty="0">
                <a:solidFill>
                  <a:schemeClr val="tx1"/>
                </a:solidFill>
                <a:latin typeface="游ゴシック" panose="020B0400000000000000" pitchFamily="50" charset="-128"/>
                <a:ea typeface="游ゴシック" panose="020B0400000000000000" pitchFamily="50" charset="-128"/>
              </a:rPr>
              <a:t>6</a:t>
            </a:r>
            <a:r>
              <a:rPr lang="zh-TW" altLang="en-US" sz="1200" kern="0" dirty="0">
                <a:solidFill>
                  <a:schemeClr val="tx1"/>
                </a:solidFill>
                <a:latin typeface="游ゴシック" panose="020B0400000000000000" pitchFamily="50" charset="-128"/>
                <a:ea typeface="游ゴシック" panose="020B0400000000000000" pitchFamily="50" charset="-128"/>
              </a:rPr>
              <a:t>年</a:t>
            </a:r>
            <a:r>
              <a:rPr lang="en-US" altLang="zh-TW" sz="1200" kern="0" dirty="0">
                <a:solidFill>
                  <a:schemeClr val="tx1"/>
                </a:solidFill>
                <a:latin typeface="游ゴシック" panose="020B0400000000000000" pitchFamily="50" charset="-128"/>
                <a:ea typeface="游ゴシック" panose="020B0400000000000000" pitchFamily="50" charset="-128"/>
              </a:rPr>
              <a:t>12</a:t>
            </a:r>
            <a:r>
              <a:rPr lang="zh-TW" altLang="en-US" sz="1200" kern="0" dirty="0">
                <a:solidFill>
                  <a:schemeClr val="tx1"/>
                </a:solidFill>
                <a:latin typeface="游ゴシック" panose="020B0400000000000000" pitchFamily="50" charset="-128"/>
                <a:ea typeface="游ゴシック" panose="020B0400000000000000" pitchFamily="50" charset="-128"/>
              </a:rPr>
              <a:t>月</a:t>
            </a:r>
            <a:r>
              <a:rPr lang="en-US" altLang="zh-TW" sz="1200" kern="0" dirty="0">
                <a:solidFill>
                  <a:schemeClr val="tx1"/>
                </a:solidFill>
                <a:latin typeface="游ゴシック" panose="020B0400000000000000" pitchFamily="50" charset="-128"/>
                <a:ea typeface="游ゴシック" panose="020B0400000000000000" pitchFamily="50" charset="-128"/>
              </a:rPr>
              <a:t>24</a:t>
            </a:r>
            <a:r>
              <a:rPr lang="zh-TW" altLang="en-US" sz="1200" kern="0" dirty="0">
                <a:solidFill>
                  <a:schemeClr val="tx1"/>
                </a:solidFill>
                <a:latin typeface="游ゴシック" panose="020B0400000000000000" pitchFamily="50" charset="-128"/>
                <a:ea typeface="游ゴシック" panose="020B0400000000000000" pitchFamily="50" charset="-128"/>
              </a:rPr>
              <a:t>日）</a:t>
            </a:r>
          </a:p>
        </p:txBody>
      </p:sp>
      <p:sp>
        <p:nvSpPr>
          <p:cNvPr id="20" name="角丸四角形 47">
            <a:extLst>
              <a:ext uri="{FF2B5EF4-FFF2-40B4-BE49-F238E27FC236}">
                <a16:creationId xmlns:a16="http://schemas.microsoft.com/office/drawing/2014/main" id="{7DA272B0-4414-43B4-BCA9-F1424ECF07BC}"/>
              </a:ext>
            </a:extLst>
          </p:cNvPr>
          <p:cNvSpPr/>
          <p:nvPr/>
        </p:nvSpPr>
        <p:spPr>
          <a:xfrm>
            <a:off x="385822" y="1367156"/>
            <a:ext cx="9394959" cy="835355"/>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全国、大阪府の平均寿命は男女ともに前回（</a:t>
            </a:r>
            <a:r>
              <a:rPr lang="en-US" altLang="ja-JP" sz="1200" dirty="0">
                <a:latin typeface="+mn-ea"/>
              </a:rPr>
              <a:t>R</a:t>
            </a:r>
            <a:r>
              <a:rPr lang="ja-JP" altLang="en-US" sz="1200" dirty="0">
                <a:latin typeface="+mn-ea"/>
              </a:rPr>
              <a:t>元年）より短縮していた。</a:t>
            </a:r>
            <a:endParaRPr lang="en-US" altLang="ja-JP" sz="1200" dirty="0">
              <a:latin typeface="+mn-ea"/>
            </a:endParaRPr>
          </a:p>
          <a:p>
            <a:pPr marL="171450" indent="-171450">
              <a:buFont typeface="Wingdings" panose="05000000000000000000" pitchFamily="2" charset="2"/>
              <a:buChar char="l"/>
            </a:pPr>
            <a:r>
              <a:rPr lang="ja-JP" altLang="en-US" sz="1200" dirty="0">
                <a:latin typeface="+mn-ea"/>
              </a:rPr>
              <a:t>不健康期間の前回（</a:t>
            </a:r>
            <a:r>
              <a:rPr lang="en-US" altLang="ja-JP" sz="1200" dirty="0">
                <a:latin typeface="+mn-ea"/>
              </a:rPr>
              <a:t>R</a:t>
            </a:r>
            <a:r>
              <a:rPr lang="ja-JP" altLang="en-US" sz="1200" dirty="0">
                <a:latin typeface="+mn-ea"/>
              </a:rPr>
              <a:t>元年）との差をみると、全国、大阪、男女いずれも短縮していた。</a:t>
            </a:r>
            <a:endParaRPr lang="en-US" altLang="ja-JP" sz="1200" dirty="0">
              <a:latin typeface="+mn-ea"/>
            </a:endParaRPr>
          </a:p>
          <a:p>
            <a:r>
              <a:rPr lang="ja-JP" altLang="en-US" sz="1200" dirty="0">
                <a:latin typeface="+mn-ea"/>
              </a:rPr>
              <a:t>　（国の見解：「健康寿命と不健康期間に新型コロナが影響したと考えられる」）</a:t>
            </a:r>
          </a:p>
        </p:txBody>
      </p:sp>
      <p:pic>
        <p:nvPicPr>
          <p:cNvPr id="21" name="図 20">
            <a:extLst>
              <a:ext uri="{FF2B5EF4-FFF2-40B4-BE49-F238E27FC236}">
                <a16:creationId xmlns:a16="http://schemas.microsoft.com/office/drawing/2014/main" id="{28D7C827-7E41-4056-B830-AD0FF25FC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476" y="2075999"/>
            <a:ext cx="7952798" cy="3852504"/>
          </a:xfrm>
          <a:prstGeom prst="rect">
            <a:avLst/>
          </a:prstGeom>
        </p:spPr>
      </p:pic>
    </p:spTree>
    <p:extLst>
      <p:ext uri="{BB962C8B-B14F-4D97-AF65-F5344CB8AC3E}">
        <p14:creationId xmlns:p14="http://schemas.microsoft.com/office/powerpoint/2010/main" val="385526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1071137"/>
            <a:ext cx="44340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健康寿命（国公表値）の都道府県別比較</a:t>
            </a:r>
            <a:r>
              <a:rPr kumimoji="1" lang="ja-JP" altLang="en-US" sz="1400" b="1" dirty="0">
                <a:solidFill>
                  <a:prstClr val="white"/>
                </a:solidFill>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令和４年</a:t>
            </a:r>
            <a:r>
              <a:rPr kumimoji="1" lang="ja-JP" altLang="en-US" sz="1400" b="1" dirty="0">
                <a:solidFill>
                  <a:prstClr val="white"/>
                </a:solidFill>
                <a:latin typeface="メイリオ" panose="020B0604030504040204" pitchFamily="50" charset="-128"/>
                <a:ea typeface="メイリオ" panose="020B0604030504040204" pitchFamily="50" charset="-128"/>
              </a:rPr>
              <a:t>）</a:t>
            </a:r>
            <a:endPar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18</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sp>
        <p:nvSpPr>
          <p:cNvPr id="17" name="角丸四角形 47">
            <a:extLst>
              <a:ext uri="{FF2B5EF4-FFF2-40B4-BE49-F238E27FC236}">
                <a16:creationId xmlns:a16="http://schemas.microsoft.com/office/drawing/2014/main" id="{FBF70074-A778-46C6-A33C-BAB1886A6611}"/>
              </a:ext>
            </a:extLst>
          </p:cNvPr>
          <p:cNvSpPr/>
          <p:nvPr/>
        </p:nvSpPr>
        <p:spPr>
          <a:xfrm>
            <a:off x="385822" y="1287646"/>
            <a:ext cx="9394959" cy="105228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健康寿命において、全国値と大阪府の差は、男性で</a:t>
            </a:r>
            <a:r>
              <a:rPr lang="en-US" altLang="ja-JP" sz="1200" dirty="0">
                <a:latin typeface="+mn-ea"/>
              </a:rPr>
              <a:t>0.8</a:t>
            </a:r>
            <a:r>
              <a:rPr lang="ja-JP" altLang="en-US" sz="1200" dirty="0">
                <a:latin typeface="+mn-ea"/>
              </a:rPr>
              <a:t>歳、女性で</a:t>
            </a:r>
            <a:r>
              <a:rPr lang="en-US" altLang="ja-JP" sz="1200" dirty="0">
                <a:latin typeface="+mn-ea"/>
              </a:rPr>
              <a:t>0.5</a:t>
            </a:r>
            <a:r>
              <a:rPr lang="ja-JP" altLang="en-US" sz="1200" dirty="0">
                <a:latin typeface="+mn-ea"/>
              </a:rPr>
              <a:t>歳であった。</a:t>
            </a:r>
          </a:p>
          <a:p>
            <a:pPr marL="171450" indent="-171450">
              <a:buFont typeface="Wingdings" panose="05000000000000000000" pitchFamily="2" charset="2"/>
              <a:buChar char="l"/>
            </a:pPr>
            <a:r>
              <a:rPr lang="ja-JP" altLang="en-US" sz="1200" dirty="0">
                <a:latin typeface="+mn-ea"/>
              </a:rPr>
              <a:t>１位の静岡県と大阪府の差は、男性で</a:t>
            </a:r>
            <a:r>
              <a:rPr lang="en-US" altLang="ja-JP" sz="1200" dirty="0">
                <a:latin typeface="+mn-ea"/>
              </a:rPr>
              <a:t>1.98</a:t>
            </a:r>
            <a:r>
              <a:rPr lang="ja-JP" altLang="en-US" sz="1200" dirty="0">
                <a:latin typeface="+mn-ea"/>
              </a:rPr>
              <a:t>歳、女性で</a:t>
            </a:r>
            <a:r>
              <a:rPr lang="en-US" altLang="ja-JP" sz="1200" dirty="0">
                <a:latin typeface="+mn-ea"/>
              </a:rPr>
              <a:t>1.73</a:t>
            </a:r>
            <a:r>
              <a:rPr lang="ja-JP" altLang="en-US" sz="1200" dirty="0">
                <a:latin typeface="+mn-ea"/>
              </a:rPr>
              <a:t>歳であった。</a:t>
            </a:r>
          </a:p>
        </p:txBody>
      </p:sp>
      <p:pic>
        <p:nvPicPr>
          <p:cNvPr id="3" name="図 2">
            <a:extLst>
              <a:ext uri="{FF2B5EF4-FFF2-40B4-BE49-F238E27FC236}">
                <a16:creationId xmlns:a16="http://schemas.microsoft.com/office/drawing/2014/main" id="{ADDA078E-5237-466B-B398-4CA408000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0752" y="1662307"/>
            <a:ext cx="7650372" cy="4723398"/>
          </a:xfrm>
          <a:prstGeom prst="rect">
            <a:avLst/>
          </a:prstGeom>
        </p:spPr>
      </p:pic>
      <p:sp>
        <p:nvSpPr>
          <p:cNvPr id="12" name="正方形/長方形 11">
            <a:extLst>
              <a:ext uri="{FF2B5EF4-FFF2-40B4-BE49-F238E27FC236}">
                <a16:creationId xmlns:a16="http://schemas.microsoft.com/office/drawing/2014/main" id="{D535888F-8F09-4E2B-AD5B-EC966510512D}"/>
              </a:ext>
            </a:extLst>
          </p:cNvPr>
          <p:cNvSpPr/>
          <p:nvPr/>
        </p:nvSpPr>
        <p:spPr>
          <a:xfrm>
            <a:off x="4824516" y="6436590"/>
            <a:ext cx="4886453"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pPr>
            <a:r>
              <a:rPr lang="zh-TW" altLang="en-US" kern="0" dirty="0">
                <a:solidFill>
                  <a:schemeClr val="tx1"/>
                </a:solidFill>
                <a:latin typeface="游ゴシック" panose="020B0400000000000000" pitchFamily="50" charset="-128"/>
                <a:ea typeface="游ゴシック" panose="020B0400000000000000" pitchFamily="50" charset="-128"/>
              </a:rPr>
              <a:t>出典：健康日本</a:t>
            </a:r>
            <a:r>
              <a:rPr lang="en-US" altLang="zh-TW" kern="0" dirty="0">
                <a:solidFill>
                  <a:schemeClr val="tx1"/>
                </a:solidFill>
                <a:latin typeface="游ゴシック" panose="020B0400000000000000" pitchFamily="50" charset="-128"/>
                <a:ea typeface="游ゴシック" panose="020B0400000000000000" pitchFamily="50" charset="-128"/>
              </a:rPr>
              <a:t>21</a:t>
            </a:r>
            <a:r>
              <a:rPr lang="ja-JP" altLang="en-US" kern="0" dirty="0">
                <a:solidFill>
                  <a:schemeClr val="tx1"/>
                </a:solidFill>
                <a:latin typeface="游ゴシック" panose="020B0400000000000000" pitchFamily="50" charset="-128"/>
                <a:ea typeface="游ゴシック" panose="020B0400000000000000" pitchFamily="50" charset="-128"/>
              </a:rPr>
              <a:t>（第三次）</a:t>
            </a:r>
            <a:r>
              <a:rPr lang="zh-TW" altLang="en-US" kern="0" dirty="0">
                <a:solidFill>
                  <a:schemeClr val="tx1"/>
                </a:solidFill>
                <a:latin typeface="游ゴシック" panose="020B0400000000000000" pitchFamily="50" charset="-128"/>
                <a:ea typeface="游ゴシック" panose="020B0400000000000000" pitchFamily="50" charset="-128"/>
              </a:rPr>
              <a:t>推進専門委員会資料（令和</a:t>
            </a:r>
            <a:r>
              <a:rPr lang="ja-JP" altLang="en-US" kern="0" dirty="0">
                <a:solidFill>
                  <a:schemeClr val="tx1"/>
                </a:solidFill>
                <a:latin typeface="游ゴシック" panose="020B0400000000000000" pitchFamily="50" charset="-128"/>
                <a:ea typeface="游ゴシック" panose="020B0400000000000000" pitchFamily="50" charset="-128"/>
              </a:rPr>
              <a:t>６</a:t>
            </a:r>
            <a:r>
              <a:rPr lang="zh-TW" altLang="en-US" kern="0" dirty="0">
                <a:solidFill>
                  <a:schemeClr val="tx1"/>
                </a:solidFill>
                <a:latin typeface="游ゴシック" panose="020B0400000000000000" pitchFamily="50" charset="-128"/>
                <a:ea typeface="游ゴシック" panose="020B0400000000000000" pitchFamily="50" charset="-128"/>
              </a:rPr>
              <a:t>年</a:t>
            </a:r>
            <a:r>
              <a:rPr lang="en-US" altLang="zh-TW" kern="0" dirty="0">
                <a:solidFill>
                  <a:schemeClr val="tx1"/>
                </a:solidFill>
                <a:latin typeface="游ゴシック" panose="020B0400000000000000" pitchFamily="50" charset="-128"/>
                <a:ea typeface="游ゴシック" panose="020B0400000000000000" pitchFamily="50" charset="-128"/>
              </a:rPr>
              <a:t>12</a:t>
            </a:r>
            <a:r>
              <a:rPr lang="zh-TW" altLang="en-US" kern="0" dirty="0">
                <a:solidFill>
                  <a:schemeClr val="tx1"/>
                </a:solidFill>
                <a:latin typeface="游ゴシック" panose="020B0400000000000000" pitchFamily="50" charset="-128"/>
                <a:ea typeface="游ゴシック" panose="020B0400000000000000" pitchFamily="50" charset="-128"/>
              </a:rPr>
              <a:t>月</a:t>
            </a:r>
            <a:r>
              <a:rPr lang="en-US" altLang="zh-TW" kern="0" dirty="0">
                <a:solidFill>
                  <a:schemeClr val="tx1"/>
                </a:solidFill>
                <a:latin typeface="游ゴシック" panose="020B0400000000000000" pitchFamily="50" charset="-128"/>
                <a:ea typeface="游ゴシック" panose="020B0400000000000000" pitchFamily="50" charset="-128"/>
              </a:rPr>
              <a:t>24</a:t>
            </a:r>
            <a:r>
              <a:rPr lang="zh-TW" altLang="en-US" kern="0" dirty="0">
                <a:solidFill>
                  <a:schemeClr val="tx1"/>
                </a:solidFill>
                <a:latin typeface="游ゴシック" panose="020B0400000000000000" pitchFamily="50" charset="-128"/>
                <a:ea typeface="游ゴシック" panose="020B0400000000000000" pitchFamily="50" charset="-128"/>
              </a:rPr>
              <a:t>日）</a:t>
            </a:r>
          </a:p>
        </p:txBody>
      </p:sp>
    </p:spTree>
    <p:extLst>
      <p:ext uri="{BB962C8B-B14F-4D97-AF65-F5344CB8AC3E}">
        <p14:creationId xmlns:p14="http://schemas.microsoft.com/office/powerpoint/2010/main" val="60680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204962" y="683302"/>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1" y="785199"/>
            <a:ext cx="1495222"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健康格差の縮小</a:t>
            </a:r>
          </a:p>
        </p:txBody>
      </p:sp>
      <p:graphicFrame>
        <p:nvGraphicFramePr>
          <p:cNvPr id="29" name="表 28">
            <a:extLst>
              <a:ext uri="{FF2B5EF4-FFF2-40B4-BE49-F238E27FC236}">
                <a16:creationId xmlns:a16="http://schemas.microsoft.com/office/drawing/2014/main" id="{DC958494-D2A1-4CB9-A801-23657ACDB4F9}"/>
              </a:ext>
            </a:extLst>
          </p:cNvPr>
          <p:cNvGraphicFramePr>
            <a:graphicFrameLocks noGrp="1"/>
          </p:cNvGraphicFramePr>
          <p:nvPr/>
        </p:nvGraphicFramePr>
        <p:xfrm>
          <a:off x="226226" y="1090152"/>
          <a:ext cx="9474812" cy="2012670"/>
        </p:xfrm>
        <a:graphic>
          <a:graphicData uri="http://schemas.openxmlformats.org/drawingml/2006/table">
            <a:tbl>
              <a:tblPr firstRow="1" firstCol="1" bandRow="1">
                <a:tableStyleId>{5C22544A-7EE6-4342-B048-85BDC9FD1C3A}</a:tableStyleId>
              </a:tblPr>
              <a:tblGrid>
                <a:gridCol w="336214">
                  <a:extLst>
                    <a:ext uri="{9D8B030D-6E8A-4147-A177-3AD203B41FA5}">
                      <a16:colId xmlns:a16="http://schemas.microsoft.com/office/drawing/2014/main" val="20000"/>
                    </a:ext>
                  </a:extLst>
                </a:gridCol>
                <a:gridCol w="1363403">
                  <a:extLst>
                    <a:ext uri="{9D8B030D-6E8A-4147-A177-3AD203B41FA5}">
                      <a16:colId xmlns:a16="http://schemas.microsoft.com/office/drawing/2014/main" val="20001"/>
                    </a:ext>
                  </a:extLst>
                </a:gridCol>
                <a:gridCol w="3049029">
                  <a:extLst>
                    <a:ext uri="{9D8B030D-6E8A-4147-A177-3AD203B41FA5}">
                      <a16:colId xmlns:a16="http://schemas.microsoft.com/office/drawing/2014/main" val="20002"/>
                    </a:ext>
                  </a:extLst>
                </a:gridCol>
                <a:gridCol w="3049029">
                  <a:extLst>
                    <a:ext uri="{9D8B030D-6E8A-4147-A177-3AD203B41FA5}">
                      <a16:colId xmlns:a16="http://schemas.microsoft.com/office/drawing/2014/main" val="4043429374"/>
                    </a:ext>
                  </a:extLst>
                </a:gridCol>
                <a:gridCol w="1677137">
                  <a:extLst>
                    <a:ext uri="{9D8B030D-6E8A-4147-A177-3AD203B41FA5}">
                      <a16:colId xmlns:a16="http://schemas.microsoft.com/office/drawing/2014/main" val="20003"/>
                    </a:ext>
                  </a:extLst>
                </a:gridCol>
              </a:tblGrid>
              <a:tr h="172156">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72156">
                <a:tc rowSpan="2">
                  <a:txBody>
                    <a:bodyPr/>
                    <a:lstStyle/>
                    <a:p>
                      <a:pPr algn="ctr" fontAlgn="auto">
                        <a:lnSpc>
                          <a:spcPts val="1600"/>
                        </a:lnSpc>
                        <a:spcAft>
                          <a:spcPts val="0"/>
                        </a:spcAft>
                      </a:pPr>
                      <a:r>
                        <a:rPr lang="en-US" altLang="ja-JP" sz="1200" b="1" dirty="0">
                          <a:solidFill>
                            <a:schemeClr val="bg1"/>
                          </a:solidFill>
                          <a:effectLst/>
                          <a:latin typeface="+mn-ea"/>
                          <a:ea typeface="+mn-ea"/>
                          <a:cs typeface="HG丸ｺﾞｼｯｸM-PRO"/>
                        </a:rPr>
                        <a:t>2</a:t>
                      </a:r>
                      <a:endParaRPr lang="ja-JP" sz="1200" b="1"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府内市町村の健康寿命の差の縮小</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（男性）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80.34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81.54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1.20 </a:t>
                      </a:r>
                      <a:r>
                        <a:rPr lang="ja-JP" altLang="en-US" sz="1100" b="1" dirty="0">
                          <a:solidFill>
                            <a:schemeClr val="tx1"/>
                          </a:solidFill>
                          <a:effectLst/>
                          <a:latin typeface="+mn-ea"/>
                          <a:ea typeface="+mn-ea"/>
                        </a:rPr>
                        <a:t>歳</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77.57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78.34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0.77 </a:t>
                      </a:r>
                      <a:r>
                        <a:rPr lang="ja-JP" altLang="en-US" sz="1100" b="1" dirty="0">
                          <a:solidFill>
                            <a:schemeClr val="tx1"/>
                          </a:solidFill>
                          <a:effectLst/>
                          <a:latin typeface="+mn-ea"/>
                          <a:ea typeface="+mn-ea"/>
                        </a:rPr>
                        <a:t>歳</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80.34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81.40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1.06 </a:t>
                      </a:r>
                      <a:r>
                        <a:rPr lang="ja-JP" altLang="en-US" sz="1100" b="1" dirty="0">
                          <a:solidFill>
                            <a:schemeClr val="tx1"/>
                          </a:solidFill>
                          <a:effectLst/>
                          <a:latin typeface="+mn-ea"/>
                          <a:ea typeface="+mn-ea"/>
                        </a:rPr>
                        <a:t>歳</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77.57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78.16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0.59 </a:t>
                      </a:r>
                      <a:r>
                        <a:rPr lang="ja-JP" altLang="en-US" sz="1100" b="1" dirty="0">
                          <a:solidFill>
                            <a:schemeClr val="tx1"/>
                          </a:solidFill>
                          <a:effectLst/>
                          <a:latin typeface="+mn-ea"/>
                          <a:ea typeface="+mn-ea"/>
                        </a:rPr>
                        <a:t>歳</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auto">
                        <a:lnSpc>
                          <a:spcPts val="1600"/>
                        </a:lnSpc>
                        <a:spcAft>
                          <a:spcPts val="0"/>
                        </a:spcAft>
                      </a:pPr>
                      <a:r>
                        <a:rPr lang="ja-JP" altLang="en-US" sz="1200" b="1" dirty="0">
                          <a:solidFill>
                            <a:schemeClr val="tx1"/>
                          </a:solidFill>
                          <a:effectLst/>
                          <a:latin typeface="+mn-ea"/>
                          <a:ea typeface="+mn-ea"/>
                        </a:rPr>
                        <a:t>日常生活動作が自立</a:t>
                      </a:r>
                    </a:p>
                    <a:p>
                      <a:pPr algn="ctr" fontAlgn="auto">
                        <a:lnSpc>
                          <a:spcPts val="1600"/>
                        </a:lnSpc>
                        <a:spcAft>
                          <a:spcPts val="0"/>
                        </a:spcAft>
                      </a:pPr>
                      <a:r>
                        <a:rPr lang="ja-JP" altLang="en-US" sz="1200" b="1" dirty="0">
                          <a:solidFill>
                            <a:schemeClr val="tx1"/>
                          </a:solidFill>
                          <a:effectLst/>
                          <a:latin typeface="+mn-ea"/>
                          <a:ea typeface="+mn-ea"/>
                        </a:rPr>
                        <a:t>している期間の平均</a:t>
                      </a:r>
                    </a:p>
                    <a:p>
                      <a:pPr algn="ctr" fontAlgn="auto">
                        <a:lnSpc>
                          <a:spcPts val="1600"/>
                        </a:lnSpc>
                        <a:spcAft>
                          <a:spcPts val="0"/>
                        </a:spcAft>
                      </a:pPr>
                      <a:r>
                        <a:rPr lang="ja-JP" altLang="en-US" sz="1200" b="1" dirty="0">
                          <a:solidFill>
                            <a:schemeClr val="tx1"/>
                          </a:solidFill>
                          <a:effectLst/>
                          <a:latin typeface="+mn-ea"/>
                          <a:ea typeface="+mn-ea"/>
                        </a:rPr>
                        <a:t>において上位４分の</a:t>
                      </a:r>
                    </a:p>
                    <a:p>
                      <a:pPr algn="ctr" fontAlgn="auto">
                        <a:lnSpc>
                          <a:spcPts val="1600"/>
                        </a:lnSpc>
                        <a:spcAft>
                          <a:spcPts val="0"/>
                        </a:spcAft>
                      </a:pPr>
                      <a:r>
                        <a:rPr lang="ja-JP" altLang="en-US" sz="1200" b="1" dirty="0">
                          <a:solidFill>
                            <a:schemeClr val="tx1"/>
                          </a:solidFill>
                          <a:effectLst/>
                          <a:latin typeface="+mn-ea"/>
                          <a:ea typeface="+mn-ea"/>
                        </a:rPr>
                        <a:t>１の市町村の平均の</a:t>
                      </a:r>
                    </a:p>
                    <a:p>
                      <a:pPr algn="ctr" fontAlgn="auto">
                        <a:lnSpc>
                          <a:spcPts val="1600"/>
                        </a:lnSpc>
                        <a:spcAft>
                          <a:spcPts val="0"/>
                        </a:spcAft>
                      </a:pPr>
                      <a:r>
                        <a:rPr lang="ja-JP" altLang="en-US" sz="1200" b="1" dirty="0">
                          <a:solidFill>
                            <a:schemeClr val="tx1"/>
                          </a:solidFill>
                          <a:effectLst/>
                          <a:latin typeface="+mn-ea"/>
                          <a:ea typeface="+mn-ea"/>
                        </a:rPr>
                        <a:t>増加分を上回る下位</a:t>
                      </a:r>
                    </a:p>
                    <a:p>
                      <a:pPr algn="ctr" fontAlgn="auto">
                        <a:lnSpc>
                          <a:spcPts val="1600"/>
                        </a:lnSpc>
                        <a:spcAft>
                          <a:spcPts val="0"/>
                        </a:spcAft>
                      </a:pPr>
                      <a:r>
                        <a:rPr lang="ja-JP" altLang="en-US" sz="1200" b="1" dirty="0">
                          <a:solidFill>
                            <a:schemeClr val="tx1"/>
                          </a:solidFill>
                          <a:effectLst/>
                          <a:latin typeface="+mn-ea"/>
                          <a:ea typeface="+mn-ea"/>
                        </a:rPr>
                        <a:t>４分の１の市町村の</a:t>
                      </a:r>
                    </a:p>
                    <a:p>
                      <a:pPr algn="ctr" fontAlgn="auto">
                        <a:lnSpc>
                          <a:spcPts val="1600"/>
                        </a:lnSpc>
                        <a:spcAft>
                          <a:spcPts val="0"/>
                        </a:spcAft>
                      </a:pPr>
                      <a:r>
                        <a:rPr lang="ja-JP" altLang="en-US" sz="1200" b="1" dirty="0">
                          <a:solidFill>
                            <a:schemeClr val="tx1"/>
                          </a:solidFill>
                          <a:effectLst/>
                          <a:latin typeface="+mn-ea"/>
                          <a:ea typeface="+mn-ea"/>
                        </a:rPr>
                        <a:t>平均の増加</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2156">
                <a:tc vMerge="1">
                  <a:txBody>
                    <a:bodyPr/>
                    <a:lstStyle/>
                    <a:p>
                      <a:pPr algn="ctr" fontAlgn="auto">
                        <a:lnSpc>
                          <a:spcPts val="1600"/>
                        </a:lnSpc>
                        <a:spcAft>
                          <a:spcPts val="0"/>
                        </a:spcAft>
                      </a:pP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t>府内市町村の健康寿命の差の縮小</a:t>
                      </a:r>
                      <a:endParaRPr lang="en-US" altLang="ja-JP" sz="1100" b="1" dirty="0"/>
                    </a:p>
                    <a:p>
                      <a:pPr algn="l" fontAlgn="auto">
                        <a:lnSpc>
                          <a:spcPts val="1600"/>
                        </a:lnSpc>
                        <a:spcAft>
                          <a:spcPts val="0"/>
                        </a:spcAft>
                      </a:pPr>
                      <a:r>
                        <a:rPr lang="ja-JP" altLang="en-US" sz="1100" b="1" dirty="0"/>
                        <a:t>（女性） </a:t>
                      </a:r>
                      <a:endParaRPr lang="ja-JP" altLang="en-US"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84.07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85.59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1.52 </a:t>
                      </a:r>
                      <a:r>
                        <a:rPr lang="ja-JP" altLang="en-US" sz="1100" b="1" dirty="0">
                          <a:solidFill>
                            <a:schemeClr val="tx1"/>
                          </a:solidFill>
                          <a:effectLst/>
                          <a:latin typeface="+mn-ea"/>
                          <a:ea typeface="+mn-ea"/>
                        </a:rPr>
                        <a:t>歳</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81.77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R3</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83.02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1.25 </a:t>
                      </a:r>
                      <a:r>
                        <a:rPr lang="ja-JP" altLang="en-US" sz="1100" b="1" dirty="0">
                          <a:solidFill>
                            <a:schemeClr val="tx1"/>
                          </a:solidFill>
                          <a:effectLst/>
                          <a:latin typeface="+mn-ea"/>
                          <a:ea typeface="+mn-ea"/>
                        </a:rPr>
                        <a:t>歳</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上位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84.07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85.41 </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1.34 </a:t>
                      </a:r>
                      <a:r>
                        <a:rPr lang="ja-JP" altLang="en-US" sz="1100" b="1" dirty="0">
                          <a:solidFill>
                            <a:schemeClr val="tx1"/>
                          </a:solidFill>
                          <a:effectLst/>
                          <a:latin typeface="+mn-ea"/>
                          <a:ea typeface="+mn-ea"/>
                        </a:rPr>
                        <a:t>歳</a:t>
                      </a:r>
                    </a:p>
                    <a:p>
                      <a:pPr algn="l"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下位</a:t>
                      </a: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H27</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81.77 </a:t>
                      </a:r>
                      <a:r>
                        <a:rPr lang="ja-JP" altLang="en-US" sz="1100" b="1" dirty="0">
                          <a:solidFill>
                            <a:schemeClr val="tx1"/>
                          </a:solidFill>
                          <a:effectLst/>
                          <a:latin typeface="+mn-ea"/>
                          <a:ea typeface="+mn-ea"/>
                        </a:rPr>
                        <a:t>歳</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  </a:t>
                      </a:r>
                      <a:r>
                        <a:rPr lang="en-US" altLang="ja-JP" sz="1100" b="1" dirty="0">
                          <a:solidFill>
                            <a:schemeClr val="tx1"/>
                          </a:solidFill>
                          <a:effectLst/>
                          <a:latin typeface="+mn-ea"/>
                          <a:ea typeface="+mn-ea"/>
                        </a:rPr>
                        <a:t>82.94</a:t>
                      </a:r>
                      <a:r>
                        <a:rPr lang="ja-JP" altLang="en-US" sz="1100" b="1" dirty="0">
                          <a:solidFill>
                            <a:schemeClr val="tx1"/>
                          </a:solidFill>
                          <a:effectLst/>
                          <a:latin typeface="+mn-ea"/>
                          <a:ea typeface="+mn-ea"/>
                        </a:rPr>
                        <a:t>歳　　　  差 </a:t>
                      </a:r>
                      <a:r>
                        <a:rPr lang="en-US" altLang="ja-JP" sz="1100" b="1" dirty="0">
                          <a:solidFill>
                            <a:schemeClr val="tx1"/>
                          </a:solidFill>
                          <a:effectLst/>
                          <a:latin typeface="+mn-ea"/>
                          <a:ea typeface="+mn-ea"/>
                        </a:rPr>
                        <a:t>1.17</a:t>
                      </a:r>
                      <a:r>
                        <a:rPr lang="ja-JP" altLang="en-US" sz="1100" b="1" dirty="0">
                          <a:solidFill>
                            <a:schemeClr val="tx1"/>
                          </a:solidFill>
                          <a:effectLst/>
                          <a:latin typeface="+mn-ea"/>
                          <a:ea typeface="+mn-ea"/>
                        </a:rPr>
                        <a:t> 歳</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2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30" name="角丸四角形 47">
            <a:extLst>
              <a:ext uri="{FF2B5EF4-FFF2-40B4-BE49-F238E27FC236}">
                <a16:creationId xmlns:a16="http://schemas.microsoft.com/office/drawing/2014/main" id="{C5106793-DF96-4DD2-8A76-6203D5812FF8}"/>
              </a:ext>
            </a:extLst>
          </p:cNvPr>
          <p:cNvSpPr/>
          <p:nvPr/>
        </p:nvSpPr>
        <p:spPr>
          <a:xfrm>
            <a:off x="297021" y="3164636"/>
            <a:ext cx="9394959" cy="1121927"/>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平成</a:t>
            </a:r>
            <a:r>
              <a:rPr lang="en-US" altLang="ja-JP" sz="1200" dirty="0">
                <a:latin typeface="+mn-ea"/>
              </a:rPr>
              <a:t>27</a:t>
            </a:r>
            <a:r>
              <a:rPr lang="ja-JP" altLang="en-US" sz="1200" dirty="0">
                <a:latin typeface="+mn-ea"/>
              </a:rPr>
              <a:t>年をベースとし、令和３年（計画策定時）と令和４年（現状値）の上位４分の１及び下位４分の１の市町村の平均の増加を見ると、上位、下位ともにそれぞれ、健康寿命の平均は縮小しており、下位４分の１平均は上位４分の１の平均を上回らなかった。</a:t>
            </a:r>
            <a:endParaRPr lang="en-US" altLang="ja-JP" sz="1200" dirty="0">
              <a:latin typeface="+mn-ea"/>
            </a:endParaRPr>
          </a:p>
          <a:p>
            <a:pPr marL="171450" indent="-171450">
              <a:buFont typeface="Wingdings" panose="05000000000000000000" pitchFamily="2" charset="2"/>
              <a:buChar char="l"/>
            </a:pPr>
            <a:r>
              <a:rPr lang="ja-JP" altLang="en-US" sz="1200" dirty="0">
                <a:latin typeface="+mn-ea"/>
              </a:rPr>
              <a:t>上位４分の１及び下位４分の１の市町村の平均の延びの差（令和３年－令和４年）を比べると、女性のみ差が短縮していた。</a:t>
            </a:r>
            <a:endParaRPr lang="en-US" altLang="ja-JP" sz="1200" dirty="0">
              <a:latin typeface="+mn-ea"/>
            </a:endParaRPr>
          </a:p>
          <a:p>
            <a:pPr marL="171450" indent="-171450">
              <a:buFont typeface="Wingdings" panose="05000000000000000000" pitchFamily="2" charset="2"/>
              <a:buChar char="l"/>
            </a:pPr>
            <a:r>
              <a:rPr lang="ja-JP" altLang="en-US" sz="1200" dirty="0">
                <a:latin typeface="+mn-ea"/>
              </a:rPr>
              <a:t>中間評価では、</a:t>
            </a:r>
            <a:r>
              <a:rPr lang="en-US" altLang="ja-JP" sz="1200" dirty="0">
                <a:latin typeface="+mn-ea"/>
              </a:rPr>
              <a:t>【</a:t>
            </a:r>
            <a:r>
              <a:rPr lang="ja-JP" altLang="en-US" sz="1200" dirty="0">
                <a:latin typeface="+mn-ea"/>
              </a:rPr>
              <a:t>令和７年－令和</a:t>
            </a:r>
            <a:r>
              <a:rPr lang="en-US" altLang="ja-JP" sz="1200" dirty="0">
                <a:latin typeface="+mn-ea"/>
              </a:rPr>
              <a:t>11</a:t>
            </a:r>
            <a:r>
              <a:rPr lang="ja-JP" altLang="en-US" sz="1200" dirty="0">
                <a:latin typeface="+mn-ea"/>
              </a:rPr>
              <a:t>年</a:t>
            </a:r>
            <a:r>
              <a:rPr lang="en-US" altLang="ja-JP" sz="1200" dirty="0">
                <a:latin typeface="+mn-ea"/>
              </a:rPr>
              <a:t>】</a:t>
            </a:r>
            <a:r>
              <a:rPr lang="ja-JP" altLang="en-US" sz="1200" dirty="0">
                <a:latin typeface="+mn-ea"/>
              </a:rPr>
              <a:t>、最終評価では、</a:t>
            </a:r>
            <a:r>
              <a:rPr lang="en-US" altLang="ja-JP" sz="1200" dirty="0">
                <a:latin typeface="+mn-ea"/>
              </a:rPr>
              <a:t>【</a:t>
            </a:r>
            <a:r>
              <a:rPr lang="ja-JP" altLang="en-US" sz="1200" dirty="0">
                <a:latin typeface="+mn-ea"/>
              </a:rPr>
              <a:t>令和７年－令和</a:t>
            </a:r>
            <a:r>
              <a:rPr lang="en-US" altLang="ja-JP" sz="1200" dirty="0">
                <a:latin typeface="+mn-ea"/>
              </a:rPr>
              <a:t>17</a:t>
            </a:r>
            <a:r>
              <a:rPr lang="ja-JP" altLang="en-US" sz="1200" dirty="0">
                <a:latin typeface="+mn-ea"/>
              </a:rPr>
              <a:t>年</a:t>
            </a:r>
            <a:r>
              <a:rPr lang="en-US" altLang="ja-JP" sz="1200" dirty="0">
                <a:latin typeface="+mn-ea"/>
              </a:rPr>
              <a:t>】</a:t>
            </a:r>
            <a:r>
              <a:rPr lang="ja-JP" altLang="en-US" sz="1200" dirty="0">
                <a:latin typeface="+mn-ea"/>
              </a:rPr>
              <a:t>の上位４分の１及び下位４分の１の市町村の平均の増加を見ることとする。</a:t>
            </a:r>
          </a:p>
        </p:txBody>
      </p:sp>
      <p:pic>
        <p:nvPicPr>
          <p:cNvPr id="5" name="図 4">
            <a:extLst>
              <a:ext uri="{FF2B5EF4-FFF2-40B4-BE49-F238E27FC236}">
                <a16:creationId xmlns:a16="http://schemas.microsoft.com/office/drawing/2014/main" id="{C9FAE03B-5040-4980-8E5A-3FA56787DE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1575" y="4534735"/>
            <a:ext cx="3687385" cy="2027578"/>
          </a:xfrm>
          <a:prstGeom prst="rect">
            <a:avLst/>
          </a:prstGeom>
        </p:spPr>
      </p:pic>
      <p:sp>
        <p:nvSpPr>
          <p:cNvPr id="18" name="角丸四角形 47">
            <a:extLst>
              <a:ext uri="{FF2B5EF4-FFF2-40B4-BE49-F238E27FC236}">
                <a16:creationId xmlns:a16="http://schemas.microsoft.com/office/drawing/2014/main" id="{19E9F642-1E11-4E14-83F4-ED4F31D54891}"/>
              </a:ext>
            </a:extLst>
          </p:cNvPr>
          <p:cNvSpPr/>
          <p:nvPr/>
        </p:nvSpPr>
        <p:spPr>
          <a:xfrm>
            <a:off x="5740840" y="4041329"/>
            <a:ext cx="3617845" cy="477629"/>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参考</a:t>
            </a:r>
            <a:r>
              <a:rPr lang="en-US" altLang="ja-JP" sz="1200" b="1" dirty="0">
                <a:latin typeface="游ゴシック" panose="020B0400000000000000" pitchFamily="50" charset="-128"/>
                <a:ea typeface="游ゴシック" panose="020B0400000000000000" pitchFamily="50" charset="-128"/>
              </a:rPr>
              <a:t>】</a:t>
            </a:r>
            <a:r>
              <a:rPr lang="ja-JP" altLang="en-US" sz="1200" b="1" dirty="0">
                <a:latin typeface="游ゴシック" panose="020B0400000000000000" pitchFamily="50" charset="-128"/>
                <a:ea typeface="游ゴシック" panose="020B0400000000000000" pitchFamily="50" charset="-128"/>
              </a:rPr>
              <a:t>府内市町村の健康寿命の差＞</a:t>
            </a:r>
            <a:endParaRPr lang="en-US" altLang="ja-JP" sz="1200" b="1" dirty="0">
              <a:latin typeface="游ゴシック" panose="020B0400000000000000" pitchFamily="50" charset="-128"/>
              <a:ea typeface="游ゴシック" panose="020B0400000000000000" pitchFamily="50" charset="-128"/>
            </a:endParaRPr>
          </a:p>
          <a:p>
            <a:r>
              <a:rPr lang="ja-JP" altLang="en-US" sz="1100" b="1" dirty="0">
                <a:latin typeface="游ゴシック" panose="020B0400000000000000" pitchFamily="50" charset="-128"/>
                <a:ea typeface="游ゴシック" panose="020B0400000000000000" pitchFamily="50" charset="-128"/>
              </a:rPr>
              <a:t>（健康寿命が最も高い市町村と最も低い市町村の差）</a:t>
            </a:r>
            <a:endParaRPr lang="en-US" altLang="ja-JP" sz="1200" b="1" dirty="0">
              <a:latin typeface="游ゴシック" panose="020B0400000000000000" pitchFamily="50" charset="-128"/>
              <a:ea typeface="游ゴシック" panose="020B0400000000000000" pitchFamily="50" charset="-128"/>
            </a:endParaRPr>
          </a:p>
        </p:txBody>
      </p:sp>
      <p:graphicFrame>
        <p:nvGraphicFramePr>
          <p:cNvPr id="3" name="表 5">
            <a:extLst>
              <a:ext uri="{FF2B5EF4-FFF2-40B4-BE49-F238E27FC236}">
                <a16:creationId xmlns:a16="http://schemas.microsoft.com/office/drawing/2014/main" id="{16AAEACD-0FF5-4312-855E-0A2488FA1691}"/>
              </a:ext>
            </a:extLst>
          </p:cNvPr>
          <p:cNvGraphicFramePr>
            <a:graphicFrameLocks noGrp="1"/>
          </p:cNvGraphicFramePr>
          <p:nvPr/>
        </p:nvGraphicFramePr>
        <p:xfrm>
          <a:off x="457201" y="5217684"/>
          <a:ext cx="4909821" cy="1016030"/>
        </p:xfrm>
        <a:graphic>
          <a:graphicData uri="http://schemas.openxmlformats.org/drawingml/2006/table">
            <a:tbl>
              <a:tblPr firstRow="1" bandRow="1">
                <a:tableStyleId>{5C22544A-7EE6-4342-B048-85BDC9FD1C3A}</a:tableStyleId>
              </a:tblPr>
              <a:tblGrid>
                <a:gridCol w="1741423">
                  <a:extLst>
                    <a:ext uri="{9D8B030D-6E8A-4147-A177-3AD203B41FA5}">
                      <a16:colId xmlns:a16="http://schemas.microsoft.com/office/drawing/2014/main" val="1535934357"/>
                    </a:ext>
                  </a:extLst>
                </a:gridCol>
                <a:gridCol w="1531791">
                  <a:extLst>
                    <a:ext uri="{9D8B030D-6E8A-4147-A177-3AD203B41FA5}">
                      <a16:colId xmlns:a16="http://schemas.microsoft.com/office/drawing/2014/main" val="3872023376"/>
                    </a:ext>
                  </a:extLst>
                </a:gridCol>
                <a:gridCol w="1636607">
                  <a:extLst>
                    <a:ext uri="{9D8B030D-6E8A-4147-A177-3AD203B41FA5}">
                      <a16:colId xmlns:a16="http://schemas.microsoft.com/office/drawing/2014/main" val="4074162382"/>
                    </a:ext>
                  </a:extLst>
                </a:gridCol>
              </a:tblGrid>
              <a:tr h="0">
                <a:tc>
                  <a:txBody>
                    <a:bodyPr/>
                    <a:lstStyle/>
                    <a:p>
                      <a:pPr algn="ct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rPr>
                        <a:t>男性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tc>
                  <a:txBody>
                    <a:bodyPr/>
                    <a:lstStyle/>
                    <a:p>
                      <a:pPr algn="ctr"/>
                      <a:r>
                        <a:rPr kumimoji="1" lang="ja-JP" altLang="en-US" sz="1200" b="0" dirty="0">
                          <a:solidFill>
                            <a:schemeClr val="tx1"/>
                          </a:solidFill>
                        </a:rPr>
                        <a:t>女性</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7E7"/>
                    </a:solidFill>
                  </a:tcPr>
                </a:tc>
                <a:extLst>
                  <a:ext uri="{0D108BD9-81ED-4DB2-BD59-A6C34878D82A}">
                    <a16:rowId xmlns:a16="http://schemas.microsoft.com/office/drawing/2014/main" val="738927621"/>
                  </a:ext>
                </a:extLst>
              </a:tr>
              <a:tr h="370855">
                <a:tc>
                  <a:txBody>
                    <a:bodyPr/>
                    <a:lstStyle/>
                    <a:p>
                      <a:pPr algn="ctr"/>
                      <a:r>
                        <a:rPr kumimoji="1" lang="en-US" altLang="ja-JP" sz="1200" b="0" dirty="0">
                          <a:solidFill>
                            <a:schemeClr val="tx1"/>
                          </a:solidFill>
                        </a:rPr>
                        <a:t>H27</a:t>
                      </a:r>
                      <a:r>
                        <a:rPr kumimoji="1" lang="ja-JP" altLang="en-US" sz="1200" b="0" dirty="0">
                          <a:solidFill>
                            <a:schemeClr val="tx1"/>
                          </a:solidFill>
                        </a:rPr>
                        <a:t>ー</a:t>
                      </a:r>
                      <a:r>
                        <a:rPr kumimoji="1" lang="en-US" altLang="ja-JP" sz="1200" b="0" dirty="0">
                          <a:solidFill>
                            <a:schemeClr val="tx1"/>
                          </a:solidFill>
                        </a:rPr>
                        <a:t>R3</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a:solidFill>
                            <a:schemeClr val="tx1"/>
                          </a:solidFill>
                        </a:rPr>
                        <a:t>0.43</a:t>
                      </a:r>
                      <a:r>
                        <a:rPr kumimoji="1" lang="ja-JP" altLang="en-US" sz="1200" b="0" dirty="0">
                          <a:solidFill>
                            <a:schemeClr val="tx1"/>
                          </a:solidFill>
                        </a:rPr>
                        <a:t>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0.27</a:t>
                      </a:r>
                      <a:r>
                        <a:rPr kumimoji="1" lang="ja-JP" altLang="en-US" sz="1200" b="0" dirty="0">
                          <a:solidFill>
                            <a:schemeClr val="tx1"/>
                          </a:solidFill>
                        </a:rPr>
                        <a:t>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856289"/>
                  </a:ext>
                </a:extLst>
              </a:tr>
              <a:tr h="370855">
                <a:tc>
                  <a:txBody>
                    <a:bodyPr/>
                    <a:lstStyle/>
                    <a:p>
                      <a:pPr algn="ctr"/>
                      <a:r>
                        <a:rPr kumimoji="1" lang="en-US" altLang="ja-JP" sz="1200" b="0" dirty="0">
                          <a:solidFill>
                            <a:schemeClr val="tx1"/>
                          </a:solidFill>
                        </a:rPr>
                        <a:t>H27</a:t>
                      </a:r>
                      <a:r>
                        <a:rPr kumimoji="1" lang="ja-JP" altLang="en-US" sz="1200" b="0" dirty="0">
                          <a:solidFill>
                            <a:schemeClr val="tx1"/>
                          </a:solidFill>
                        </a:rPr>
                        <a:t>ー</a:t>
                      </a:r>
                      <a:r>
                        <a:rPr kumimoji="1" lang="en-US" altLang="ja-JP" sz="1200" b="0" dirty="0">
                          <a:solidFill>
                            <a:schemeClr val="tx1"/>
                          </a:solidFill>
                        </a:rPr>
                        <a:t>R4</a:t>
                      </a:r>
                      <a:endParaRPr kumimoji="1" lang="ja-JP" alt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200" b="0" dirty="0">
                          <a:solidFill>
                            <a:schemeClr val="tx1"/>
                          </a:solidFill>
                        </a:rPr>
                        <a:t>0.47</a:t>
                      </a:r>
                      <a:r>
                        <a:rPr kumimoji="1" lang="ja-JP" altLang="en-US" sz="1200" b="0" dirty="0">
                          <a:solidFill>
                            <a:schemeClr val="tx1"/>
                          </a:solidFill>
                        </a:rPr>
                        <a:t>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b="0" dirty="0">
                          <a:solidFill>
                            <a:schemeClr val="tx1"/>
                          </a:solidFill>
                        </a:rPr>
                        <a:t>0.17</a:t>
                      </a:r>
                      <a:r>
                        <a:rPr kumimoji="1" lang="ja-JP" altLang="en-US" sz="1200" b="0" dirty="0">
                          <a:solidFill>
                            <a:schemeClr val="tx1"/>
                          </a:solidFill>
                        </a:rPr>
                        <a:t>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2268517"/>
                  </a:ext>
                </a:extLst>
              </a:tr>
            </a:tbl>
          </a:graphicData>
        </a:graphic>
      </p:graphicFrame>
      <p:sp>
        <p:nvSpPr>
          <p:cNvPr id="13" name="角丸四角形 47">
            <a:extLst>
              <a:ext uri="{FF2B5EF4-FFF2-40B4-BE49-F238E27FC236}">
                <a16:creationId xmlns:a16="http://schemas.microsoft.com/office/drawing/2014/main" id="{D672CAA5-6E46-4865-9880-D0839261C390}"/>
              </a:ext>
            </a:extLst>
          </p:cNvPr>
          <p:cNvSpPr/>
          <p:nvPr/>
        </p:nvSpPr>
        <p:spPr>
          <a:xfrm>
            <a:off x="362268" y="4846465"/>
            <a:ext cx="4727892" cy="371219"/>
          </a:xfrm>
          <a:prstGeom prst="roundRect">
            <a:avLst>
              <a:gd name="adj" fmla="val 8499"/>
            </a:avLst>
          </a:prstGeom>
          <a:noFill/>
          <a:ln w="19050">
            <a:noFill/>
          </a:ln>
        </p:spPr>
        <p:txBody>
          <a:bodyPr wrap="square" lIns="72000" tIns="72000" rIns="72000" bIns="72000" anchor="t" anchorCtr="0">
            <a:noAutofit/>
          </a:bodyPr>
          <a:lstStyle/>
          <a:p>
            <a:r>
              <a:rPr lang="en-US" altLang="ja-JP" sz="1200" b="1" dirty="0">
                <a:latin typeface="游ゴシック" panose="020B0400000000000000" pitchFamily="50" charset="-128"/>
                <a:ea typeface="游ゴシック" panose="020B0400000000000000" pitchFamily="50" charset="-128"/>
              </a:rPr>
              <a:t>&lt;</a:t>
            </a:r>
            <a:r>
              <a:rPr lang="ja-JP" altLang="en-US" sz="1200" b="1" dirty="0">
                <a:latin typeface="游ゴシック" panose="020B0400000000000000" pitchFamily="50" charset="-128"/>
                <a:ea typeface="游ゴシック" panose="020B0400000000000000" pitchFamily="50" charset="-128"/>
              </a:rPr>
              <a:t>上位４分の１及び下位４分の１の市町村の平均の増加の差＞</a:t>
            </a:r>
            <a:endParaRPr lang="en-US" altLang="ja-JP" sz="1200" b="1"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19</a:t>
            </a:fld>
            <a:endParaRPr kumimoji="1" lang="ja-JP" altLang="en-US"/>
          </a:p>
        </p:txBody>
      </p:sp>
    </p:spTree>
    <p:extLst>
      <p:ext uri="{BB962C8B-B14F-4D97-AF65-F5344CB8AC3E}">
        <p14:creationId xmlns:p14="http://schemas.microsoft.com/office/powerpoint/2010/main" val="124366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173000" y="1193122"/>
            <a:ext cx="7560000" cy="4104000"/>
          </a:xfrm>
          <a:prstGeom prst="roundRect">
            <a:avLst>
              <a:gd name="adj" fmla="val 0"/>
            </a:avLst>
          </a:prstGeom>
          <a:noFill/>
          <a:ln w="12700">
            <a:noFill/>
          </a:ln>
        </p:spPr>
        <p:txBody>
          <a:bodyPr wrap="square" lIns="72000" tIns="72000" rIns="72000" bIns="72000" rtlCol="0" anchor="t">
            <a:noAutofit/>
          </a:bodyPr>
          <a:lstStyle/>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目 次 ＞</a:t>
            </a:r>
            <a:endParaRPr lang="en-US" altLang="ja-JP" sz="1400" dirty="0">
              <a:latin typeface="HG創英角ｺﾞｼｯｸUB" panose="020B0909000000000000" pitchFamily="49" charset="-128"/>
              <a:ea typeface="HG創英角ｺﾞｼｯｸUB" panose="020B0909000000000000" pitchFamily="49" charset="-128"/>
            </a:endParaRPr>
          </a:p>
          <a:p>
            <a:pPr>
              <a:lnSpc>
                <a:spcPts val="1800"/>
              </a:lnSpc>
            </a:pPr>
            <a:endParaRPr lang="en-US" altLang="ja-JP"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年次報告について</a:t>
            </a:r>
            <a:r>
              <a:rPr lang="en-US" altLang="ja-JP" sz="1400" dirty="0">
                <a:latin typeface="HG創英角ｺﾞｼｯｸUB" panose="020B0909000000000000" pitchFamily="49" charset="-128"/>
                <a:ea typeface="HG創英角ｺﾞｼｯｸUB" panose="020B0909000000000000" pitchFamily="49" charset="-128"/>
              </a:rPr>
              <a:t>											P.3</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健康増進計画における目標の達成状況及び施策の実施状況について</a:t>
            </a:r>
            <a:r>
              <a:rPr lang="en-US" altLang="ja-JP" sz="1400" dirty="0">
                <a:latin typeface="HG創英角ｺﾞｼｯｸUB" panose="020B0909000000000000" pitchFamily="49" charset="-128"/>
                <a:ea typeface="HG創英角ｺﾞｼｯｸUB" panose="020B0909000000000000" pitchFamily="49" charset="-128"/>
              </a:rPr>
              <a:t>		P.4</a:t>
            </a: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・健康増進計画における目標の達成状況</a:t>
            </a:r>
            <a:r>
              <a:rPr lang="en-US" altLang="ja-JP" sz="1400" dirty="0">
                <a:latin typeface="HG創英角ｺﾞｼｯｸUB" panose="020B0909000000000000" pitchFamily="49" charset="-128"/>
                <a:ea typeface="HG創英角ｺﾞｼｯｸUB" panose="020B0909000000000000" pitchFamily="49" charset="-128"/>
              </a:rPr>
              <a:t>							P.5</a:t>
            </a: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・健康増進計画における施策の実施状況</a:t>
            </a:r>
            <a:r>
              <a:rPr lang="en-US" altLang="ja-JP" sz="1400" dirty="0">
                <a:latin typeface="HG創英角ｺﾞｼｯｸUB" panose="020B0909000000000000" pitchFamily="49" charset="-128"/>
                <a:ea typeface="HG創英角ｺﾞｼｯｸUB" panose="020B0909000000000000" pitchFamily="49" charset="-128"/>
              </a:rPr>
              <a:t>							P.9</a:t>
            </a: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・ＰＤＣＡ進捗管理票</a:t>
            </a:r>
            <a:r>
              <a:rPr lang="en-US" altLang="ja-JP" sz="1400" dirty="0">
                <a:latin typeface="HG創英角ｺﾞｼｯｸUB" panose="020B0909000000000000" pitchFamily="49" charset="-128"/>
                <a:ea typeface="HG創英角ｺﾞｼｯｸUB" panose="020B0909000000000000" pitchFamily="49" charset="-128"/>
              </a:rPr>
              <a:t>										P.11</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歯科口腔保健計画における目標の達成状況及び施策の実施状況について</a:t>
            </a:r>
            <a:r>
              <a:rPr lang="en-US" altLang="ja-JP" sz="1400" dirty="0">
                <a:latin typeface="HG創英角ｺﾞｼｯｸUB" panose="020B0909000000000000" pitchFamily="49" charset="-128"/>
                <a:ea typeface="HG創英角ｺﾞｼｯｸUB" panose="020B0909000000000000" pitchFamily="49" charset="-128"/>
              </a:rPr>
              <a:t>		P.69</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・歯科口腔保健計画における目標の達成状況</a:t>
            </a:r>
            <a:r>
              <a:rPr lang="en-US" altLang="ja-JP" sz="1400" dirty="0">
                <a:latin typeface="HG創英角ｺﾞｼｯｸUB" panose="020B0909000000000000" pitchFamily="49" charset="-128"/>
                <a:ea typeface="HG創英角ｺﾞｼｯｸUB" panose="020B0909000000000000" pitchFamily="49" charset="-128"/>
              </a:rPr>
              <a:t>						P.70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・歯科口腔保健計画における施策の実施状況</a:t>
            </a:r>
            <a:r>
              <a:rPr lang="en-US" altLang="ja-JP" sz="1400" dirty="0">
                <a:latin typeface="HG創英角ｺﾞｼｯｸUB" panose="020B0909000000000000" pitchFamily="49" charset="-128"/>
                <a:ea typeface="HG創英角ｺﾞｼｯｸUB" panose="020B0909000000000000" pitchFamily="49" charset="-128"/>
              </a:rPr>
              <a:t>						P.72</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・ＰＤＣＡ進捗管理票</a:t>
            </a:r>
            <a:r>
              <a:rPr lang="en-US" altLang="ja-JP" sz="1400" dirty="0">
                <a:latin typeface="HG創英角ｺﾞｼｯｸUB" panose="020B0909000000000000" pitchFamily="49" charset="-128"/>
                <a:ea typeface="HG創英角ｺﾞｼｯｸUB" panose="020B0909000000000000" pitchFamily="49" charset="-128"/>
              </a:rPr>
              <a:t>										P.74</a:t>
            </a:r>
          </a:p>
          <a:p>
            <a:pPr>
              <a:lnSpc>
                <a:spcPts val="1800"/>
              </a:lnSpc>
            </a:pPr>
            <a:endParaRPr lang="ja-JP" altLang="en-US" sz="8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zh-TW" altLang="en-US" sz="1400" dirty="0">
                <a:latin typeface="HG創英角ｺﾞｼｯｸUB" panose="020B0909000000000000" pitchFamily="49" charset="-128"/>
                <a:ea typeface="HG創英角ｺﾞｼｯｸUB" panose="020B0909000000000000" pitchFamily="49" charset="-128"/>
              </a:rPr>
              <a:t>食育推進計画</a:t>
            </a:r>
            <a:r>
              <a:rPr lang="ja-JP" altLang="en-US" sz="1400" dirty="0">
                <a:latin typeface="HG創英角ｺﾞｼｯｸUB" panose="020B0909000000000000" pitchFamily="49" charset="-128"/>
                <a:ea typeface="HG創英角ｺﾞｼｯｸUB" panose="020B0909000000000000" pitchFamily="49" charset="-128"/>
              </a:rPr>
              <a:t>における目標の達成状況及び施策の実施状況について</a:t>
            </a:r>
            <a:r>
              <a:rPr lang="en-US" altLang="ja-JP" sz="1400" dirty="0">
                <a:latin typeface="HG創英角ｺﾞｼｯｸUB" panose="020B0909000000000000" pitchFamily="49" charset="-128"/>
                <a:ea typeface="HG創英角ｺﾞｼｯｸUB" panose="020B0909000000000000" pitchFamily="49" charset="-128"/>
              </a:rPr>
              <a:t>		P.99</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zh-TW" altLang="en-US" sz="1400" dirty="0">
                <a:latin typeface="HG創英角ｺﾞｼｯｸUB" panose="020B0909000000000000" pitchFamily="49" charset="-128"/>
                <a:ea typeface="HG創英角ｺﾞｼｯｸUB" panose="020B0909000000000000" pitchFamily="49" charset="-128"/>
              </a:rPr>
              <a:t>食育推進計画</a:t>
            </a:r>
            <a:r>
              <a:rPr lang="ja-JP" altLang="en-US" sz="1400" dirty="0">
                <a:latin typeface="HG創英角ｺﾞｼｯｸUB" panose="020B0909000000000000" pitchFamily="49" charset="-128"/>
                <a:ea typeface="HG創英角ｺﾞｼｯｸUB" panose="020B0909000000000000" pitchFamily="49" charset="-128"/>
              </a:rPr>
              <a:t>における目標の達成状況</a:t>
            </a:r>
            <a:r>
              <a:rPr lang="en-US" altLang="ja-JP" sz="1400" dirty="0">
                <a:latin typeface="HG創英角ｺﾞｼｯｸUB" panose="020B0909000000000000" pitchFamily="49" charset="-128"/>
                <a:ea typeface="HG創英角ｺﾞｼｯｸUB" panose="020B0909000000000000" pitchFamily="49" charset="-128"/>
              </a:rPr>
              <a:t>							P.100</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a:t>
            </a:r>
            <a:r>
              <a:rPr lang="zh-TW" altLang="en-US" sz="1400" dirty="0">
                <a:latin typeface="HG創英角ｺﾞｼｯｸUB" panose="020B0909000000000000" pitchFamily="49" charset="-128"/>
                <a:ea typeface="HG創英角ｺﾞｼｯｸUB" panose="020B0909000000000000" pitchFamily="49" charset="-128"/>
              </a:rPr>
              <a:t>食育推進計画</a:t>
            </a:r>
            <a:r>
              <a:rPr lang="ja-JP" altLang="en-US" sz="1400" dirty="0">
                <a:latin typeface="HG創英角ｺﾞｼｯｸUB" panose="020B0909000000000000" pitchFamily="49" charset="-128"/>
                <a:ea typeface="HG創英角ｺﾞｼｯｸUB" panose="020B0909000000000000" pitchFamily="49" charset="-128"/>
              </a:rPr>
              <a:t>における施策の実施状況</a:t>
            </a:r>
            <a:r>
              <a:rPr lang="en-US" altLang="ja-JP" sz="1400" dirty="0">
                <a:latin typeface="HG創英角ｺﾞｼｯｸUB" panose="020B0909000000000000" pitchFamily="49" charset="-128"/>
                <a:ea typeface="HG創英角ｺﾞｼｯｸUB" panose="020B0909000000000000" pitchFamily="49" charset="-128"/>
              </a:rPr>
              <a:t>							P.102</a:t>
            </a:r>
            <a:endParaRPr lang="ja-JP" altLang="en-US" sz="1400" dirty="0">
              <a:latin typeface="HG創英角ｺﾞｼｯｸUB" panose="020B0909000000000000" pitchFamily="49" charset="-128"/>
              <a:ea typeface="HG創英角ｺﾞｼｯｸUB" panose="020B0909000000000000" pitchFamily="49" charset="-128"/>
            </a:endParaRPr>
          </a:p>
          <a:p>
            <a:pPr>
              <a:lnSpc>
                <a:spcPts val="1800"/>
              </a:lnSpc>
            </a:pPr>
            <a:r>
              <a:rPr lang="ja-JP" altLang="en-US" sz="1400" dirty="0">
                <a:latin typeface="HG創英角ｺﾞｼｯｸUB" panose="020B0909000000000000" pitchFamily="49" charset="-128"/>
                <a:ea typeface="HG創英角ｺﾞｼｯｸUB" panose="020B0909000000000000" pitchFamily="49" charset="-128"/>
              </a:rPr>
              <a:t>　・ＰＤＣＡ進捗管理票</a:t>
            </a:r>
            <a:r>
              <a:rPr lang="en-US" altLang="ja-JP" sz="1400" dirty="0">
                <a:latin typeface="HG創英角ｺﾞｼｯｸUB" panose="020B0909000000000000" pitchFamily="49" charset="-128"/>
                <a:ea typeface="HG創英角ｺﾞｼｯｸUB" panose="020B0909000000000000" pitchFamily="49" charset="-128"/>
              </a:rPr>
              <a:t>										P.104</a:t>
            </a:r>
            <a:endParaRPr lang="ja-JP" altLang="en-US" sz="1400" dirty="0">
              <a:latin typeface="HG創英角ｺﾞｼｯｸUB" panose="020B0909000000000000" pitchFamily="49" charset="-128"/>
              <a:ea typeface="HG創英角ｺﾞｼｯｸUB" panose="020B0909000000000000" pitchFamily="49" charset="-128"/>
            </a:endParaRP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2</a:t>
            </a:fld>
            <a:endParaRPr kumimoji="1" lang="ja-JP" altLang="en-US" dirty="0"/>
          </a:p>
        </p:txBody>
      </p:sp>
      <p:sp>
        <p:nvSpPr>
          <p:cNvPr id="6" name="テキスト ボックス 5"/>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Tree>
    <p:extLst>
      <p:ext uri="{BB962C8B-B14F-4D97-AF65-F5344CB8AC3E}">
        <p14:creationId xmlns:p14="http://schemas.microsoft.com/office/powerpoint/2010/main" val="256153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1071137"/>
            <a:ext cx="80916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市町村別健康格差の状況（健康寿命（大阪府算出値）における平成</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30</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年と令和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年の比較</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男性</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20</a:t>
            </a:fld>
            <a:endParaRPr kumimoji="1" lang="ja-JP" altLang="en-US"/>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pic>
        <p:nvPicPr>
          <p:cNvPr id="5" name="図 4">
            <a:extLst>
              <a:ext uri="{FF2B5EF4-FFF2-40B4-BE49-F238E27FC236}">
                <a16:creationId xmlns:a16="http://schemas.microsoft.com/office/drawing/2014/main" id="{0FD0B8AC-B7E9-453A-8DDE-ED7D97D68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020" y="1339289"/>
            <a:ext cx="8521206" cy="5187045"/>
          </a:xfrm>
          <a:prstGeom prst="rect">
            <a:avLst/>
          </a:prstGeom>
        </p:spPr>
      </p:pic>
      <p:sp>
        <p:nvSpPr>
          <p:cNvPr id="12" name="正方形/長方形 11">
            <a:extLst>
              <a:ext uri="{FF2B5EF4-FFF2-40B4-BE49-F238E27FC236}">
                <a16:creationId xmlns:a16="http://schemas.microsoft.com/office/drawing/2014/main" id="{D893CD5D-6EBD-486E-9659-B3CBAFFA59F3}"/>
              </a:ext>
            </a:extLst>
          </p:cNvPr>
          <p:cNvSpPr/>
          <p:nvPr/>
        </p:nvSpPr>
        <p:spPr>
          <a:xfrm>
            <a:off x="8134237" y="4558397"/>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游ゴシック" panose="020B0400000000000000" pitchFamily="50" charset="-128"/>
                <a:ea typeface="游ゴシック" panose="020B0400000000000000" pitchFamily="50" charset="-128"/>
              </a:rPr>
              <a:t>【</a:t>
            </a:r>
            <a:r>
              <a:rPr lang="ja-JP" altLang="en-US" sz="1050" kern="0" dirty="0">
                <a:solidFill>
                  <a:schemeClr val="tx1"/>
                </a:solidFill>
                <a:latin typeface="游ゴシック" panose="020B0400000000000000" pitchFamily="50" charset="-128"/>
                <a:ea typeface="游ゴシック" panose="020B0400000000000000" pitchFamily="50" charset="-128"/>
              </a:rPr>
              <a:t>算出方法</a:t>
            </a:r>
            <a:r>
              <a:rPr lang="en-US" altLang="ja-JP" sz="1050" kern="0" dirty="0">
                <a:solidFill>
                  <a:schemeClr val="tx1"/>
                </a:solidFill>
                <a:latin typeface="游ゴシック" panose="020B0400000000000000" pitchFamily="50" charset="-128"/>
                <a:ea typeface="游ゴシック" panose="020B0400000000000000" pitchFamily="50" charset="-128"/>
              </a:rPr>
              <a:t>】</a:t>
            </a:r>
          </a:p>
          <a:p>
            <a:pPr fontAlgn="base">
              <a:spcBef>
                <a:spcPct val="0"/>
              </a:spcBef>
              <a:spcAft>
                <a:spcPct val="0"/>
              </a:spcAft>
            </a:pPr>
            <a:r>
              <a:rPr lang="en-US" altLang="ja-JP" sz="1050" kern="0" dirty="0">
                <a:solidFill>
                  <a:schemeClr val="tx1"/>
                </a:solidFill>
                <a:latin typeface="游ゴシック" panose="020B0400000000000000" pitchFamily="50" charset="-128"/>
                <a:ea typeface="游ゴシック" panose="020B0400000000000000" pitchFamily="50" charset="-128"/>
              </a:rPr>
              <a:t>KDB</a:t>
            </a:r>
            <a:r>
              <a:rPr lang="ja-JP" altLang="en-US" sz="1050" kern="0" dirty="0">
                <a:solidFill>
                  <a:schemeClr val="tx1"/>
                </a:solidFill>
                <a:latin typeface="游ゴシック" panose="020B0400000000000000" pitchFamily="50" charset="-128"/>
                <a:ea typeface="游ゴシック" panose="020B0400000000000000" pitchFamily="50" charset="-128"/>
              </a:rPr>
              <a:t>データを用い算出（スライド</a:t>
            </a:r>
            <a:r>
              <a:rPr lang="en-US" altLang="ja-JP" sz="1050" kern="0" dirty="0">
                <a:solidFill>
                  <a:schemeClr val="tx1"/>
                </a:solidFill>
                <a:latin typeface="游ゴシック" panose="020B0400000000000000" pitchFamily="50" charset="-128"/>
                <a:ea typeface="游ゴシック" panose="020B0400000000000000" pitchFamily="50" charset="-128"/>
              </a:rPr>
              <a:t>13</a:t>
            </a:r>
            <a:r>
              <a:rPr lang="ja-JP" altLang="en-US" sz="1050" kern="0" dirty="0">
                <a:solidFill>
                  <a:schemeClr val="tx1"/>
                </a:solidFill>
                <a:latin typeface="游ゴシック" panose="020B0400000000000000" pitchFamily="50" charset="-128"/>
                <a:ea typeface="游ゴシック" panose="020B0400000000000000" pitchFamily="50" charset="-128"/>
              </a:rPr>
              <a:t>参照）。</a:t>
            </a:r>
            <a:endParaRPr lang="en-US" altLang="ja-JP" sz="1050" kern="0" dirty="0">
              <a:solidFill>
                <a:schemeClr val="tx1"/>
              </a:solidFill>
              <a:latin typeface="游ゴシック" panose="020B0400000000000000" pitchFamily="50" charset="-128"/>
              <a:ea typeface="游ゴシック" panose="020B0400000000000000" pitchFamily="50" charset="-128"/>
            </a:endParaRPr>
          </a:p>
          <a:p>
            <a:pPr fontAlgn="base">
              <a:spcBef>
                <a:spcPct val="0"/>
              </a:spcBef>
              <a:spcAft>
                <a:spcPct val="0"/>
              </a:spcAft>
            </a:pPr>
            <a:r>
              <a:rPr lang="ja-JP" altLang="en-US" sz="1050" kern="0" dirty="0">
                <a:solidFill>
                  <a:schemeClr val="tx1"/>
                </a:solidFill>
                <a:latin typeface="游ゴシック" panose="020B0400000000000000" pitchFamily="50" charset="-128"/>
                <a:ea typeface="游ゴシック" panose="020B0400000000000000" pitchFamily="50" charset="-128"/>
              </a:rPr>
              <a:t>ただし、（）内の値は、</a:t>
            </a:r>
            <a:r>
              <a:rPr lang="en-US" altLang="ja-JP" sz="1050" kern="0" dirty="0">
                <a:solidFill>
                  <a:schemeClr val="tx1"/>
                </a:solidFill>
                <a:latin typeface="游ゴシック" panose="020B0400000000000000" pitchFamily="50" charset="-128"/>
                <a:ea typeface="游ゴシック" panose="020B0400000000000000" pitchFamily="50" charset="-128"/>
              </a:rPr>
              <a:t>KDB</a:t>
            </a:r>
            <a:r>
              <a:rPr lang="ja-JP" altLang="en-US" sz="1050" kern="0" dirty="0">
                <a:solidFill>
                  <a:schemeClr val="tx1"/>
                </a:solidFill>
                <a:latin typeface="游ゴシック" panose="020B0400000000000000" pitchFamily="50" charset="-128"/>
                <a:ea typeface="游ゴシック" panose="020B0400000000000000" pitchFamily="50" charset="-128"/>
              </a:rPr>
              <a:t>データから算出できないので、</a:t>
            </a:r>
            <a:r>
              <a:rPr lang="zh-CN" altLang="en-US" sz="1050" kern="0" dirty="0">
                <a:solidFill>
                  <a:schemeClr val="tx1"/>
                </a:solidFill>
                <a:latin typeface="游ゴシック" panose="020B0400000000000000" pitchFamily="50" charset="-128"/>
                <a:ea typeface="游ゴシック" panose="020B0400000000000000" pitchFamily="50" charset="-128"/>
              </a:rPr>
              <a:t>厚生労働科学研究班</a:t>
            </a:r>
            <a:r>
              <a:rPr lang="ja-JP" altLang="en-US" sz="1050" kern="0" dirty="0">
                <a:solidFill>
                  <a:schemeClr val="tx1"/>
                </a:solidFill>
                <a:latin typeface="游ゴシック" panose="020B0400000000000000" pitchFamily="50" charset="-128"/>
                <a:ea typeface="游ゴシック" panose="020B0400000000000000" pitchFamily="50" charset="-128"/>
              </a:rPr>
              <a:t>が示す方法に基づき算出。（</a:t>
            </a:r>
            <a:r>
              <a:rPr lang="en-US" altLang="ja-JP" sz="1050" kern="0" dirty="0">
                <a:solidFill>
                  <a:schemeClr val="tx1"/>
                </a:solidFill>
                <a:latin typeface="游ゴシック" panose="020B0400000000000000" pitchFamily="50" charset="-128"/>
                <a:ea typeface="游ゴシック" panose="020B0400000000000000" pitchFamily="50" charset="-128"/>
              </a:rPr>
              <a:t>http://toukei.umin.jp/kenkoujyumyou</a:t>
            </a:r>
            <a:r>
              <a:rPr lang="ja-JP" altLang="en-US" sz="1050" kern="0" dirty="0">
                <a:solidFill>
                  <a:schemeClr val="tx1"/>
                </a:solidFill>
                <a:latin typeface="游ゴシック" panose="020B0400000000000000" pitchFamily="50" charset="-128"/>
                <a:ea typeface="游ゴシック" panose="020B0400000000000000" pitchFamily="50" charset="-128"/>
              </a:rPr>
              <a:t>）</a:t>
            </a:r>
            <a:endParaRPr lang="zh-TW" altLang="en-US" sz="1050" kern="0" dirty="0">
              <a:solidFill>
                <a:schemeClr val="tx1"/>
              </a:solidFill>
              <a:latin typeface="游ゴシック" panose="020B0400000000000000" pitchFamily="50" charset="-128"/>
              <a:ea typeface="游ゴシック" panose="020B0400000000000000" pitchFamily="50" charset="-128"/>
            </a:endParaRPr>
          </a:p>
        </p:txBody>
      </p:sp>
      <p:sp>
        <p:nvSpPr>
          <p:cNvPr id="17" name="角丸四角形 47">
            <a:extLst>
              <a:ext uri="{FF2B5EF4-FFF2-40B4-BE49-F238E27FC236}">
                <a16:creationId xmlns:a16="http://schemas.microsoft.com/office/drawing/2014/main" id="{FBF70074-A778-46C6-A33C-BAB1886A6611}"/>
              </a:ext>
            </a:extLst>
          </p:cNvPr>
          <p:cNvSpPr/>
          <p:nvPr/>
        </p:nvSpPr>
        <p:spPr>
          <a:xfrm>
            <a:off x="385822" y="1367157"/>
            <a:ext cx="9394959" cy="288000"/>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男性における府内市町村間の健康寿命の格差は、平成</a:t>
            </a:r>
            <a:r>
              <a:rPr lang="en-US" altLang="ja-JP" sz="1200" dirty="0">
                <a:latin typeface="+mn-ea"/>
              </a:rPr>
              <a:t>30</a:t>
            </a:r>
            <a:r>
              <a:rPr lang="ja-JP" altLang="en-US" sz="1200" dirty="0">
                <a:latin typeface="+mn-ea"/>
              </a:rPr>
              <a:t>年と比較して令和４年で拡大している。</a:t>
            </a:r>
          </a:p>
        </p:txBody>
      </p:sp>
    </p:spTree>
    <p:extLst>
      <p:ext uri="{BB962C8B-B14F-4D97-AF65-F5344CB8AC3E}">
        <p14:creationId xmlns:p14="http://schemas.microsoft.com/office/powerpoint/2010/main" val="336980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587" y="638889"/>
            <a:ext cx="9834576" cy="6145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zh-TW" altLang="en-US" sz="2000" b="1" dirty="0">
                <a:solidFill>
                  <a:schemeClr val="tx1"/>
                </a:solidFill>
                <a:latin typeface="Meiryo UI" panose="020B0604030504040204" pitchFamily="50" charset="-128"/>
                <a:ea typeface="Meiryo UI" panose="020B0604030504040204" pitchFamily="50" charset="-128"/>
              </a:rPr>
              <a:t>第</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zh-TW" altLang="en-US" sz="2000" b="1" dirty="0">
                <a:solidFill>
                  <a:schemeClr val="tx1"/>
                </a:solidFill>
                <a:latin typeface="Meiryo UI" panose="020B0604030504040204" pitchFamily="50" charset="-128"/>
                <a:ea typeface="Meiryo UI" panose="020B0604030504040204" pitchFamily="50" charset="-128"/>
              </a:rPr>
              <a:t>次大阪府健康増進計画</a:t>
            </a:r>
            <a:r>
              <a:rPr kumimoji="1" lang="ja-JP" altLang="en-US" sz="2000" b="1" dirty="0">
                <a:solidFill>
                  <a:schemeClr val="tx1"/>
                </a:solidFill>
                <a:latin typeface="Meiryo UI" panose="020B0604030504040204" pitchFamily="50" charset="-128"/>
                <a:ea typeface="Meiryo UI" panose="020B0604030504040204" pitchFamily="50" charset="-128"/>
              </a:rPr>
              <a:t>（基本目標）</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47">
            <a:extLst>
              <a:ext uri="{FF2B5EF4-FFF2-40B4-BE49-F238E27FC236}">
                <a16:creationId xmlns:a16="http://schemas.microsoft.com/office/drawing/2014/main" id="{7F2BB490-2FA5-4B27-8ADD-68CA7F09F6CA}"/>
              </a:ext>
            </a:extLst>
          </p:cNvPr>
          <p:cNvSpPr/>
          <p:nvPr/>
        </p:nvSpPr>
        <p:spPr>
          <a:xfrm>
            <a:off x="195031" y="709353"/>
            <a:ext cx="9585750" cy="5955860"/>
          </a:xfrm>
          <a:prstGeom prst="roundRect">
            <a:avLst>
              <a:gd name="adj" fmla="val 3822"/>
            </a:avLst>
          </a:prstGeom>
          <a:solidFill>
            <a:schemeClr val="bg1"/>
          </a:solidFill>
          <a:ln w="19050">
            <a:solidFill>
              <a:srgbClr val="2F528F"/>
            </a:solidFill>
          </a:ln>
        </p:spPr>
        <p:txBody>
          <a:bodyPr wrap="square" lIns="72000" tIns="72000" rIns="72000" bIns="72000" anchor="ctr">
            <a:noAutofit/>
          </a:bodyPr>
          <a:lstStyle/>
          <a:p>
            <a:endParaRPr lang="en-US" altLang="ja-JP" sz="1200" b="1" dirty="0">
              <a:latin typeface="+mn-ea"/>
            </a:endParaRPr>
          </a:p>
        </p:txBody>
      </p:sp>
      <p:sp>
        <p:nvSpPr>
          <p:cNvPr id="16" name="四角形: 角を丸くする 15">
            <a:extLst>
              <a:ext uri="{FF2B5EF4-FFF2-40B4-BE49-F238E27FC236}">
                <a16:creationId xmlns:a16="http://schemas.microsoft.com/office/drawing/2014/main" id="{C1A80D65-0E6C-403F-94B6-C32DAC9F71EC}"/>
              </a:ext>
            </a:extLst>
          </p:cNvPr>
          <p:cNvSpPr/>
          <p:nvPr/>
        </p:nvSpPr>
        <p:spPr>
          <a:xfrm>
            <a:off x="297020" y="1071137"/>
            <a:ext cx="8091605" cy="268152"/>
          </a:xfrm>
          <a:prstGeom prst="roundRect">
            <a:avLst>
              <a:gd name="adj" fmla="val 50000"/>
            </a:avLst>
          </a:prstGeom>
          <a:solidFill>
            <a:srgbClr val="007BB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市町村別健康格差の状況（健康寿命（大阪府算出値）における平成</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30</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年と令和</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4</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年の比較</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女性</a:t>
            </a:r>
            <a:r>
              <a:rPr kumimoji="1" lang="en-US" altLang="ja-JP"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solidFill>
                  <a:srgbClr val="898989"/>
                </a:solidFill>
              </a:rPr>
              <a:pPr/>
              <a:t>21</a:t>
            </a:fld>
            <a:endParaRPr kumimoji="1" lang="ja-JP" altLang="en-US" dirty="0">
              <a:solidFill>
                <a:srgbClr val="898989"/>
              </a:solidFill>
            </a:endParaRPr>
          </a:p>
        </p:txBody>
      </p:sp>
      <p:sp>
        <p:nvSpPr>
          <p:cNvPr id="13" name="正方形/長方形 12">
            <a:extLst>
              <a:ext uri="{FF2B5EF4-FFF2-40B4-BE49-F238E27FC236}">
                <a16:creationId xmlns:a16="http://schemas.microsoft.com/office/drawing/2014/main" id="{3E92EB90-9403-4698-91D6-2E04AA3300E1}"/>
              </a:ext>
            </a:extLst>
          </p:cNvPr>
          <p:cNvSpPr/>
          <p:nvPr/>
        </p:nvSpPr>
        <p:spPr>
          <a:xfrm>
            <a:off x="297021" y="737542"/>
            <a:ext cx="1006993" cy="268152"/>
          </a:xfrm>
          <a:prstGeom prst="rect">
            <a:avLst/>
          </a:prstGeom>
          <a:solidFill>
            <a:srgbClr val="002060"/>
          </a:solidFill>
        </p:spPr>
        <p:txBody>
          <a:bodyPr wrap="square" lIns="36000" tIns="90000" rIns="36000" bIns="36000" anchor="ctr">
            <a:noAutofit/>
          </a:bodyPr>
          <a:lstStyle/>
          <a:p>
            <a:pPr algn="ctr">
              <a:lnSpc>
                <a:spcPts val="2000"/>
              </a:lnSpc>
            </a:pPr>
            <a:r>
              <a:rPr kumimoji="1" lang="ja-JP" altLang="en-US" b="1" dirty="0">
                <a:ln w="0"/>
                <a:solidFill>
                  <a:schemeClr val="bg1"/>
                </a:solidFill>
                <a:effectLst>
                  <a:outerShdw blurRad="38100" dist="19050" dir="2700000" algn="tl" rotWithShape="0">
                    <a:schemeClr val="dk1">
                      <a:alpha val="40000"/>
                    </a:schemeClr>
                  </a:outerShdw>
                </a:effectLst>
              </a:rPr>
              <a:t>参考</a:t>
            </a:r>
            <a:endParaRPr kumimoji="1" lang="en-US" altLang="ja-JP" b="1" dirty="0">
              <a:solidFill>
                <a:schemeClr val="bg1"/>
              </a:solidFill>
            </a:endParaRPr>
          </a:p>
        </p:txBody>
      </p:sp>
      <p:pic>
        <p:nvPicPr>
          <p:cNvPr id="3" name="図 2">
            <a:extLst>
              <a:ext uri="{FF2B5EF4-FFF2-40B4-BE49-F238E27FC236}">
                <a16:creationId xmlns:a16="http://schemas.microsoft.com/office/drawing/2014/main" id="{CC61AC85-6738-4D23-81EF-1A881EC0D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020" y="1404732"/>
            <a:ext cx="8775418" cy="4940823"/>
          </a:xfrm>
          <a:prstGeom prst="rect">
            <a:avLst/>
          </a:prstGeom>
        </p:spPr>
      </p:pic>
      <p:sp>
        <p:nvSpPr>
          <p:cNvPr id="17" name="角丸四角形 47">
            <a:extLst>
              <a:ext uri="{FF2B5EF4-FFF2-40B4-BE49-F238E27FC236}">
                <a16:creationId xmlns:a16="http://schemas.microsoft.com/office/drawing/2014/main" id="{FBF70074-A778-46C6-A33C-BAB1886A6611}"/>
              </a:ext>
            </a:extLst>
          </p:cNvPr>
          <p:cNvSpPr/>
          <p:nvPr/>
        </p:nvSpPr>
        <p:spPr>
          <a:xfrm>
            <a:off x="385822" y="1367157"/>
            <a:ext cx="9394959" cy="305946"/>
          </a:xfrm>
          <a:prstGeom prst="roundRect">
            <a:avLst>
              <a:gd name="adj" fmla="val 8499"/>
            </a:avLst>
          </a:prstGeom>
          <a:noFill/>
          <a:ln w="19050">
            <a:noFill/>
          </a:ln>
        </p:spPr>
        <p:txBody>
          <a:bodyPr wrap="square" lIns="72000" tIns="72000" rIns="72000" bIns="72000" anchor="t" anchorCtr="0">
            <a:noAutofit/>
          </a:bodyPr>
          <a:lstStyle/>
          <a:p>
            <a:pPr marL="171450" indent="-171450">
              <a:buFont typeface="Wingdings" panose="05000000000000000000" pitchFamily="2" charset="2"/>
              <a:buChar char="l"/>
            </a:pPr>
            <a:r>
              <a:rPr lang="ja-JP" altLang="en-US" sz="1200" dirty="0">
                <a:latin typeface="+mn-ea"/>
              </a:rPr>
              <a:t>女性においても府内市町村間の健康寿命の格差は、平成</a:t>
            </a:r>
            <a:r>
              <a:rPr lang="en-US" altLang="ja-JP" sz="1200" dirty="0">
                <a:latin typeface="+mn-ea"/>
              </a:rPr>
              <a:t>30</a:t>
            </a:r>
            <a:r>
              <a:rPr lang="ja-JP" altLang="en-US" sz="1200" dirty="0">
                <a:latin typeface="+mn-ea"/>
              </a:rPr>
              <a:t>年と比較して令和４年で拡大している。</a:t>
            </a:r>
          </a:p>
        </p:txBody>
      </p:sp>
      <p:sp>
        <p:nvSpPr>
          <p:cNvPr id="15" name="正方形/長方形 14">
            <a:extLst>
              <a:ext uri="{FF2B5EF4-FFF2-40B4-BE49-F238E27FC236}">
                <a16:creationId xmlns:a16="http://schemas.microsoft.com/office/drawing/2014/main" id="{BBFF6334-7D2A-405B-BEA2-FF4A3CBD2956}"/>
              </a:ext>
            </a:extLst>
          </p:cNvPr>
          <p:cNvSpPr/>
          <p:nvPr/>
        </p:nvSpPr>
        <p:spPr>
          <a:xfrm>
            <a:off x="8134237" y="4558397"/>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游ゴシック" panose="020B0400000000000000" pitchFamily="50" charset="-128"/>
                <a:ea typeface="游ゴシック" panose="020B0400000000000000" pitchFamily="50" charset="-128"/>
              </a:rPr>
              <a:t>【</a:t>
            </a:r>
            <a:r>
              <a:rPr lang="ja-JP" altLang="en-US" sz="1050" kern="0" dirty="0">
                <a:solidFill>
                  <a:schemeClr val="tx1"/>
                </a:solidFill>
                <a:latin typeface="游ゴシック" panose="020B0400000000000000" pitchFamily="50" charset="-128"/>
                <a:ea typeface="游ゴシック" panose="020B0400000000000000" pitchFamily="50" charset="-128"/>
              </a:rPr>
              <a:t>算出方法</a:t>
            </a:r>
            <a:r>
              <a:rPr lang="en-US" altLang="ja-JP" sz="1050" kern="0" dirty="0">
                <a:solidFill>
                  <a:schemeClr val="tx1"/>
                </a:solidFill>
                <a:latin typeface="游ゴシック" panose="020B0400000000000000" pitchFamily="50" charset="-128"/>
                <a:ea typeface="游ゴシック" panose="020B0400000000000000" pitchFamily="50" charset="-128"/>
              </a:rPr>
              <a:t>】</a:t>
            </a:r>
          </a:p>
          <a:p>
            <a:pPr fontAlgn="base">
              <a:spcBef>
                <a:spcPct val="0"/>
              </a:spcBef>
              <a:spcAft>
                <a:spcPct val="0"/>
              </a:spcAft>
            </a:pPr>
            <a:r>
              <a:rPr lang="en-US" altLang="ja-JP" sz="1050" kern="0" dirty="0">
                <a:solidFill>
                  <a:schemeClr val="tx1"/>
                </a:solidFill>
                <a:latin typeface="游ゴシック" panose="020B0400000000000000" pitchFamily="50" charset="-128"/>
                <a:ea typeface="游ゴシック" panose="020B0400000000000000" pitchFamily="50" charset="-128"/>
              </a:rPr>
              <a:t>KDB</a:t>
            </a:r>
            <a:r>
              <a:rPr lang="ja-JP" altLang="en-US" sz="1050" kern="0" dirty="0">
                <a:solidFill>
                  <a:schemeClr val="tx1"/>
                </a:solidFill>
                <a:latin typeface="游ゴシック" panose="020B0400000000000000" pitchFamily="50" charset="-128"/>
                <a:ea typeface="游ゴシック" panose="020B0400000000000000" pitchFamily="50" charset="-128"/>
              </a:rPr>
              <a:t>データを用い算出（スライド</a:t>
            </a:r>
            <a:r>
              <a:rPr lang="en-US" altLang="ja-JP" sz="1050" kern="0" dirty="0">
                <a:solidFill>
                  <a:schemeClr val="tx1"/>
                </a:solidFill>
                <a:latin typeface="游ゴシック" panose="020B0400000000000000" pitchFamily="50" charset="-128"/>
                <a:ea typeface="游ゴシック" panose="020B0400000000000000" pitchFamily="50" charset="-128"/>
              </a:rPr>
              <a:t>13</a:t>
            </a:r>
            <a:r>
              <a:rPr lang="ja-JP" altLang="en-US" sz="1050" kern="0" dirty="0">
                <a:solidFill>
                  <a:schemeClr val="tx1"/>
                </a:solidFill>
                <a:latin typeface="游ゴシック" panose="020B0400000000000000" pitchFamily="50" charset="-128"/>
                <a:ea typeface="游ゴシック" panose="020B0400000000000000" pitchFamily="50" charset="-128"/>
              </a:rPr>
              <a:t>参照）。</a:t>
            </a:r>
            <a:endParaRPr lang="en-US" altLang="ja-JP" sz="1050" kern="0" dirty="0">
              <a:solidFill>
                <a:schemeClr val="tx1"/>
              </a:solidFill>
              <a:latin typeface="游ゴシック" panose="020B0400000000000000" pitchFamily="50" charset="-128"/>
              <a:ea typeface="游ゴシック" panose="020B0400000000000000" pitchFamily="50" charset="-128"/>
            </a:endParaRPr>
          </a:p>
          <a:p>
            <a:pPr fontAlgn="base">
              <a:spcBef>
                <a:spcPct val="0"/>
              </a:spcBef>
              <a:spcAft>
                <a:spcPct val="0"/>
              </a:spcAft>
            </a:pPr>
            <a:r>
              <a:rPr lang="ja-JP" altLang="en-US" sz="1050" kern="0" dirty="0">
                <a:solidFill>
                  <a:schemeClr val="tx1"/>
                </a:solidFill>
                <a:latin typeface="游ゴシック" panose="020B0400000000000000" pitchFamily="50" charset="-128"/>
                <a:ea typeface="游ゴシック" panose="020B0400000000000000" pitchFamily="50" charset="-128"/>
              </a:rPr>
              <a:t>ただし、（）内の値は、</a:t>
            </a:r>
            <a:r>
              <a:rPr lang="en-US" altLang="ja-JP" sz="1050" kern="0" dirty="0">
                <a:solidFill>
                  <a:schemeClr val="tx1"/>
                </a:solidFill>
                <a:latin typeface="游ゴシック" panose="020B0400000000000000" pitchFamily="50" charset="-128"/>
                <a:ea typeface="游ゴシック" panose="020B0400000000000000" pitchFamily="50" charset="-128"/>
              </a:rPr>
              <a:t>KDB</a:t>
            </a:r>
            <a:r>
              <a:rPr lang="ja-JP" altLang="en-US" sz="1050" kern="0" dirty="0">
                <a:solidFill>
                  <a:schemeClr val="tx1"/>
                </a:solidFill>
                <a:latin typeface="游ゴシック" panose="020B0400000000000000" pitchFamily="50" charset="-128"/>
                <a:ea typeface="游ゴシック" panose="020B0400000000000000" pitchFamily="50" charset="-128"/>
              </a:rPr>
              <a:t>データから算出できないので、</a:t>
            </a:r>
            <a:r>
              <a:rPr lang="zh-CN" altLang="en-US" sz="1050" kern="0" dirty="0">
                <a:solidFill>
                  <a:schemeClr val="tx1"/>
                </a:solidFill>
                <a:latin typeface="游ゴシック" panose="020B0400000000000000" pitchFamily="50" charset="-128"/>
                <a:ea typeface="游ゴシック" panose="020B0400000000000000" pitchFamily="50" charset="-128"/>
              </a:rPr>
              <a:t>厚生労働科学研究班</a:t>
            </a:r>
            <a:r>
              <a:rPr lang="ja-JP" altLang="en-US" sz="1050" kern="0" dirty="0">
                <a:solidFill>
                  <a:schemeClr val="tx1"/>
                </a:solidFill>
                <a:latin typeface="游ゴシック" panose="020B0400000000000000" pitchFamily="50" charset="-128"/>
                <a:ea typeface="游ゴシック" panose="020B0400000000000000" pitchFamily="50" charset="-128"/>
              </a:rPr>
              <a:t>が示す方法に基づき算出。（</a:t>
            </a:r>
            <a:r>
              <a:rPr lang="en-US" altLang="ja-JP" sz="1050" kern="0" dirty="0">
                <a:solidFill>
                  <a:schemeClr val="tx1"/>
                </a:solidFill>
                <a:latin typeface="游ゴシック" panose="020B0400000000000000" pitchFamily="50" charset="-128"/>
                <a:ea typeface="游ゴシック" panose="020B0400000000000000" pitchFamily="50" charset="-128"/>
              </a:rPr>
              <a:t>http://toukei.umin.jp/kenkoujyumyou</a:t>
            </a:r>
            <a:r>
              <a:rPr lang="ja-JP" altLang="en-US" sz="1050" kern="0" dirty="0">
                <a:solidFill>
                  <a:schemeClr val="tx1"/>
                </a:solidFill>
                <a:latin typeface="游ゴシック" panose="020B0400000000000000" pitchFamily="50" charset="-128"/>
                <a:ea typeface="游ゴシック" panose="020B0400000000000000" pitchFamily="50" charset="-128"/>
              </a:rPr>
              <a:t>）</a:t>
            </a:r>
            <a:endParaRPr lang="zh-TW" altLang="en-US" sz="1050" kern="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4057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zh-TW"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次大阪府健康増進計画</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（基本目標）</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474086" y="6495967"/>
            <a:ext cx="375961" cy="288000"/>
          </a:xfrm>
          <a:no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chemeClr val="bg1">
                    <a:lumMod val="50000"/>
                  </a:schemeClr>
                </a:solidFill>
                <a:effectLst/>
                <a:uLnTx/>
                <a:uFillTx/>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1" lang="ja-JP" altLang="en-US" i="0" u="none" strike="noStrike" kern="1200" cap="none" spc="0" normalizeH="0" baseline="0" noProof="0" dirty="0">
              <a:ln>
                <a:noFill/>
              </a:ln>
              <a:solidFill>
                <a:schemeClr val="bg1">
                  <a:lumMod val="50000"/>
                </a:schemeClr>
              </a:solidFill>
              <a:effectLst/>
              <a:uLnTx/>
              <a:uFillTx/>
            </a:endParaRPr>
          </a:p>
        </p:txBody>
      </p:sp>
      <p:graphicFrame>
        <p:nvGraphicFramePr>
          <p:cNvPr id="15" name="表 14">
            <a:extLst>
              <a:ext uri="{FF2B5EF4-FFF2-40B4-BE49-F238E27FC236}">
                <a16:creationId xmlns:a16="http://schemas.microsoft.com/office/drawing/2014/main" id="{8EF87FC6-0B7B-42FD-B2B8-4B3C52688634}"/>
              </a:ext>
            </a:extLst>
          </p:cNvPr>
          <p:cNvGraphicFramePr>
            <a:graphicFrameLocks noGrp="1"/>
          </p:cNvGraphicFramePr>
          <p:nvPr/>
        </p:nvGraphicFramePr>
        <p:xfrm>
          <a:off x="683913" y="1776304"/>
          <a:ext cx="8790173" cy="2815392"/>
        </p:xfrm>
        <a:graphic>
          <a:graphicData uri="http://schemas.openxmlformats.org/drawingml/2006/table">
            <a:tbl>
              <a:tblPr firstRow="1" bandRow="1">
                <a:tableStyleId>{5C22544A-7EE6-4342-B048-85BDC9FD1C3A}</a:tableStyleId>
              </a:tblPr>
              <a:tblGrid>
                <a:gridCol w="2341905">
                  <a:extLst>
                    <a:ext uri="{9D8B030D-6E8A-4147-A177-3AD203B41FA5}">
                      <a16:colId xmlns:a16="http://schemas.microsoft.com/office/drawing/2014/main" val="110367424"/>
                    </a:ext>
                  </a:extLst>
                </a:gridCol>
                <a:gridCol w="3224134">
                  <a:extLst>
                    <a:ext uri="{9D8B030D-6E8A-4147-A177-3AD203B41FA5}">
                      <a16:colId xmlns:a16="http://schemas.microsoft.com/office/drawing/2014/main" val="847893990"/>
                    </a:ext>
                  </a:extLst>
                </a:gridCol>
                <a:gridCol w="3224134">
                  <a:extLst>
                    <a:ext uri="{9D8B030D-6E8A-4147-A177-3AD203B41FA5}">
                      <a16:colId xmlns:a16="http://schemas.microsoft.com/office/drawing/2014/main" val="3461363991"/>
                    </a:ext>
                  </a:extLst>
                </a:gridCol>
              </a:tblGrid>
              <a:tr h="366144">
                <a:tc>
                  <a:txBody>
                    <a:bodyPr/>
                    <a:lstStyle/>
                    <a:p>
                      <a:pPr algn="ctr"/>
                      <a:endParaRPr kumimoji="1" lang="ja-JP" altLang="en-US" sz="1400"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200" dirty="0">
                          <a:solidFill>
                            <a:schemeClr val="bg1"/>
                          </a:solidFill>
                          <a:latin typeface="+mn-ea"/>
                          <a:ea typeface="+mn-ea"/>
                        </a:rPr>
                        <a:t>国公表値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200" dirty="0">
                          <a:solidFill>
                            <a:schemeClr val="bg1"/>
                          </a:solidFill>
                          <a:latin typeface="+mn-ea"/>
                          <a:ea typeface="+mn-ea"/>
                        </a:rPr>
                        <a:t>大阪府算出値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12430683"/>
                  </a:ext>
                </a:extLst>
              </a:tr>
              <a:tr h="1224624">
                <a:tc>
                  <a:txBody>
                    <a:bodyPr/>
                    <a:lstStyle/>
                    <a:p>
                      <a:pPr algn="ctr"/>
                      <a:r>
                        <a:rPr kumimoji="1" lang="ja-JP" altLang="en-US" sz="1400" b="1" dirty="0">
                          <a:latin typeface="+mn-ea"/>
                          <a:ea typeface="+mn-ea"/>
                        </a:rPr>
                        <a:t>使用データ</a:t>
                      </a:r>
                      <a:endParaRPr kumimoji="1" lang="en-US" altLang="ja-JP" sz="1400" b="1"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国民生活基礎調査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介護保険事業状況報告（国保データベース（ </a:t>
                      </a:r>
                      <a:r>
                        <a:rPr kumimoji="1" lang="en-US" altLang="ja-JP" sz="1200" dirty="0">
                          <a:latin typeface="+mn-ea"/>
                          <a:ea typeface="+mn-ea"/>
                        </a:rPr>
                        <a:t>KDB </a:t>
                      </a:r>
                      <a:r>
                        <a:rPr kumimoji="1" lang="ja-JP" altLang="en-US" sz="1200" dirty="0">
                          <a:latin typeface="+mn-ea"/>
                          <a:ea typeface="+mn-ea"/>
                        </a:rPr>
                        <a:t>）システム）等</a:t>
                      </a:r>
                      <a:endParaRPr kumimoji="1" lang="en-US" altLang="ja-JP"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275207"/>
                  </a:ext>
                </a:extLst>
              </a:tr>
              <a:tr h="1224624">
                <a:tc>
                  <a:txBody>
                    <a:bodyPr/>
                    <a:lstStyle/>
                    <a:p>
                      <a:pPr algn="ctr"/>
                      <a:r>
                        <a:rPr kumimoji="1" lang="ja-JP" altLang="en-US" sz="1400" b="1" dirty="0">
                          <a:latin typeface="+mn-ea"/>
                          <a:ea typeface="+mn-ea"/>
                        </a:rPr>
                        <a:t>算出方法</a:t>
                      </a:r>
                      <a:endParaRPr kumimoji="1" lang="en-US" altLang="ja-JP" sz="1400" b="1"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「健康上の問題で日常生活に何か影響がありますか」に「ある」と回答した人を「不健康」、「ない」と回答した人を「健康」として算出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要介護</a:t>
                      </a:r>
                      <a:r>
                        <a:rPr kumimoji="1" lang="en-US" altLang="ja-JP" sz="1200" dirty="0">
                          <a:latin typeface="+mn-ea"/>
                          <a:ea typeface="+mn-ea"/>
                        </a:rPr>
                        <a:t>2</a:t>
                      </a:r>
                      <a:r>
                        <a:rPr kumimoji="1" lang="ja-JP" altLang="en-US" sz="1200" dirty="0">
                          <a:latin typeface="+mn-ea"/>
                          <a:ea typeface="+mn-ea"/>
                        </a:rPr>
                        <a:t>～</a:t>
                      </a:r>
                      <a:r>
                        <a:rPr kumimoji="1" lang="en-US" altLang="ja-JP" sz="1200" dirty="0">
                          <a:latin typeface="+mn-ea"/>
                          <a:ea typeface="+mn-ea"/>
                        </a:rPr>
                        <a:t>5</a:t>
                      </a:r>
                      <a:r>
                        <a:rPr kumimoji="1" lang="ja-JP" altLang="en-US" sz="1200" dirty="0">
                          <a:latin typeface="+mn-ea"/>
                          <a:ea typeface="+mn-ea"/>
                        </a:rPr>
                        <a:t>の認定者を「不健康」、</a:t>
                      </a:r>
                      <a:endParaRPr kumimoji="1" lang="en-US" altLang="ja-JP" sz="1200" dirty="0">
                        <a:latin typeface="+mn-ea"/>
                        <a:ea typeface="+mn-ea"/>
                      </a:endParaRPr>
                    </a:p>
                    <a:p>
                      <a:r>
                        <a:rPr kumimoji="1" lang="ja-JP" altLang="en-US" sz="1200" dirty="0">
                          <a:latin typeface="+mn-ea"/>
                          <a:ea typeface="+mn-ea"/>
                        </a:rPr>
                        <a:t>それ以外の人を「健康」として算出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8470"/>
                  </a:ext>
                </a:extLst>
              </a:tr>
            </a:tbl>
          </a:graphicData>
        </a:graphic>
      </p:graphicFrame>
      <p:sp>
        <p:nvSpPr>
          <p:cNvPr id="16" name="テキスト ボックス 15">
            <a:extLst>
              <a:ext uri="{FF2B5EF4-FFF2-40B4-BE49-F238E27FC236}">
                <a16:creationId xmlns:a16="http://schemas.microsoft.com/office/drawing/2014/main" id="{9FFDC4E9-66E0-47CC-98A2-F44419C9A841}"/>
              </a:ext>
            </a:extLst>
          </p:cNvPr>
          <p:cNvSpPr txBox="1"/>
          <p:nvPr/>
        </p:nvSpPr>
        <p:spPr>
          <a:xfrm>
            <a:off x="93799" y="753899"/>
            <a:ext cx="968630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大阪府が市町村別の健康寿命を公表している理由</a:t>
            </a:r>
            <a:r>
              <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●国は、健康寿命・不健康期間について、都道府県別は公表しているが、市町村別には公表されていない。</a:t>
            </a:r>
            <a:endParaRPr kumimoji="0"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●そのため、大阪府では、厚生労働科学研究班が示す算出方法に基づき、市町村別に算出し公表している。</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82D0CFE-97FF-4CE5-BE96-DB121F981819}"/>
              </a:ext>
            </a:extLst>
          </p:cNvPr>
          <p:cNvSpPr txBox="1"/>
          <p:nvPr/>
        </p:nvSpPr>
        <p:spPr>
          <a:xfrm>
            <a:off x="1545204" y="5402042"/>
            <a:ext cx="1704513" cy="338554"/>
          </a:xfrm>
          <a:prstGeom prst="rect">
            <a:avLst/>
          </a:prstGeom>
          <a:solidFill>
            <a:schemeClr val="accent1"/>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健康寿命</a:t>
            </a:r>
          </a:p>
        </p:txBody>
      </p:sp>
      <p:sp>
        <p:nvSpPr>
          <p:cNvPr id="19" name="テキスト ボックス 18">
            <a:extLst>
              <a:ext uri="{FF2B5EF4-FFF2-40B4-BE49-F238E27FC236}">
                <a16:creationId xmlns:a16="http://schemas.microsoft.com/office/drawing/2014/main" id="{9888DC1B-8597-4DF5-811B-B255160D6D35}"/>
              </a:ext>
            </a:extLst>
          </p:cNvPr>
          <p:cNvSpPr txBox="1"/>
          <p:nvPr/>
        </p:nvSpPr>
        <p:spPr>
          <a:xfrm>
            <a:off x="4084694" y="5402042"/>
            <a:ext cx="1704513" cy="338554"/>
          </a:xfrm>
          <a:prstGeom prst="rect">
            <a:avLst/>
          </a:prstGeom>
          <a:solidFill>
            <a:schemeClr val="accent1"/>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平均寿命</a:t>
            </a:r>
          </a:p>
        </p:txBody>
      </p:sp>
      <p:sp>
        <p:nvSpPr>
          <p:cNvPr id="20" name="テキスト ボックス 19">
            <a:extLst>
              <a:ext uri="{FF2B5EF4-FFF2-40B4-BE49-F238E27FC236}">
                <a16:creationId xmlns:a16="http://schemas.microsoft.com/office/drawing/2014/main" id="{4722CC7D-9D8C-48FA-8FBA-07B0D14838A0}"/>
              </a:ext>
            </a:extLst>
          </p:cNvPr>
          <p:cNvSpPr txBox="1"/>
          <p:nvPr/>
        </p:nvSpPr>
        <p:spPr>
          <a:xfrm>
            <a:off x="6624184" y="5402042"/>
            <a:ext cx="2216460" cy="338554"/>
          </a:xfrm>
          <a:prstGeom prst="rect">
            <a:avLst/>
          </a:prstGeom>
          <a:solidFill>
            <a:schemeClr val="accent1"/>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不健康期間</a:t>
            </a:r>
            <a:endPar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16B6B44D-E7F8-43B0-B7E2-A7990100646B}"/>
              </a:ext>
            </a:extLst>
          </p:cNvPr>
          <p:cNvSpPr txBox="1"/>
          <p:nvPr/>
        </p:nvSpPr>
        <p:spPr>
          <a:xfrm>
            <a:off x="3340236" y="5371264"/>
            <a:ext cx="63031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22" name="テキスト ボックス 21">
            <a:extLst>
              <a:ext uri="{FF2B5EF4-FFF2-40B4-BE49-F238E27FC236}">
                <a16:creationId xmlns:a16="http://schemas.microsoft.com/office/drawing/2014/main" id="{DCCC9389-0AE6-45A0-B280-F8B2AC0CFA0D}"/>
              </a:ext>
            </a:extLst>
          </p:cNvPr>
          <p:cNvSpPr txBox="1"/>
          <p:nvPr/>
        </p:nvSpPr>
        <p:spPr>
          <a:xfrm>
            <a:off x="5891538" y="5371264"/>
            <a:ext cx="63031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1938996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大阪府健康づくり実態調査の実施（予算額：</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16,000</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no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1" lang="ja-JP" altLang="en-US" i="0" u="none" strike="noStrike" kern="1200" cap="none" spc="0" normalizeH="0" baseline="0" noProof="0" dirty="0">
              <a:ln>
                <a:noFill/>
              </a:ln>
              <a:solidFill>
                <a:srgbClr val="898989"/>
              </a:solidFill>
              <a:effectLst/>
              <a:uLnTx/>
              <a:uFillTx/>
            </a:endParaRPr>
          </a:p>
        </p:txBody>
      </p:sp>
      <p:pic>
        <p:nvPicPr>
          <p:cNvPr id="7" name="図 6">
            <a:extLst>
              <a:ext uri="{FF2B5EF4-FFF2-40B4-BE49-F238E27FC236}">
                <a16:creationId xmlns:a16="http://schemas.microsoft.com/office/drawing/2014/main" id="{584E9024-147C-46CE-AC12-8AF3D803C9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68" y="822119"/>
            <a:ext cx="8669263" cy="4084674"/>
          </a:xfrm>
          <a:prstGeom prst="rect">
            <a:avLst/>
          </a:prstGeom>
        </p:spPr>
      </p:pic>
    </p:spTree>
    <p:extLst>
      <p:ext uri="{BB962C8B-B14F-4D97-AF65-F5344CB8AC3E}">
        <p14:creationId xmlns:p14="http://schemas.microsoft.com/office/powerpoint/2010/main" val="241259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参考：目標項目のベースライン値と目標値の考え方について</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（国資料）</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スライド番号プレースホルダー 1">
            <a:extLst>
              <a:ext uri="{FF2B5EF4-FFF2-40B4-BE49-F238E27FC236}">
                <a16:creationId xmlns:a16="http://schemas.microsoft.com/office/drawing/2014/main" id="{0C1478C4-943A-41EF-8B69-718DDC0C5634}"/>
              </a:ext>
            </a:extLst>
          </p:cNvPr>
          <p:cNvSpPr>
            <a:spLocks noGrp="1"/>
          </p:cNvSpPr>
          <p:nvPr>
            <p:ph type="sldNum" sz="quarter" idx="12"/>
          </p:nvPr>
        </p:nvSpPr>
        <p:spPr>
          <a:xfrm>
            <a:off x="9523412" y="6546852"/>
            <a:ext cx="375961" cy="288000"/>
          </a:xfrm>
          <a:noFill/>
          <a:ln>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1" lang="ja-JP" altLang="en-US" i="0" u="none" strike="noStrike" kern="1200" cap="none" spc="0" normalizeH="0" baseline="0" noProof="0" dirty="0">
              <a:ln>
                <a:noFill/>
              </a:ln>
              <a:solidFill>
                <a:srgbClr val="898989"/>
              </a:solidFill>
              <a:effectLst/>
              <a:uLnTx/>
              <a:uFillTx/>
            </a:endParaRPr>
          </a:p>
        </p:txBody>
      </p:sp>
      <p:pic>
        <p:nvPicPr>
          <p:cNvPr id="7" name="図 6">
            <a:extLst>
              <a:ext uri="{FF2B5EF4-FFF2-40B4-BE49-F238E27FC236}">
                <a16:creationId xmlns:a16="http://schemas.microsoft.com/office/drawing/2014/main" id="{CE348F8A-69DD-443B-B16E-0CBCF6868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430" y="801078"/>
            <a:ext cx="8185139" cy="5745774"/>
          </a:xfrm>
          <a:prstGeom prst="rect">
            <a:avLst/>
          </a:prstGeom>
        </p:spPr>
      </p:pic>
    </p:spTree>
    <p:extLst>
      <p:ext uri="{BB962C8B-B14F-4D97-AF65-F5344CB8AC3E}">
        <p14:creationId xmlns:p14="http://schemas.microsoft.com/office/powerpoint/2010/main" val="392823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751455"/>
            <a:ext cx="9432000" cy="6032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682"/>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sp>
        <p:nvSpPr>
          <p:cNvPr id="15" name="正方形/長方形 14"/>
          <p:cNvSpPr/>
          <p:nvPr/>
        </p:nvSpPr>
        <p:spPr>
          <a:xfrm>
            <a:off x="129324" y="592507"/>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（１）栄養・食生活</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P.70-72</a:t>
            </a:r>
          </a:p>
        </p:txBody>
      </p:sp>
      <p:sp>
        <p:nvSpPr>
          <p:cNvPr id="17" name="正方形/長方形 16"/>
          <p:cNvSpPr/>
          <p:nvPr/>
        </p:nvSpPr>
        <p:spPr>
          <a:xfrm>
            <a:off x="363222" y="1576389"/>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1887484"/>
            <a:ext cx="8856000" cy="832308"/>
          </a:xfrm>
          <a:prstGeom prst="rect">
            <a:avLst/>
          </a:prstGeom>
        </p:spPr>
        <p:txBody>
          <a:bodyPr wrap="square" lIns="36000" tIns="72000" rIns="36000" bIns="36000">
            <a:noAutofit/>
          </a:bodyPr>
          <a:lstStyle/>
          <a:p>
            <a:r>
              <a:rPr lang="ja-JP" altLang="en-US" sz="1200" b="1" dirty="0">
                <a:latin typeface="+mn-ea"/>
              </a:rPr>
              <a:t>▽生涯を通じて健やかな生活を送ることができるよう、朝食や野菜摂取、栄養バランスのとれた食生活の重要性を理解し、習慣　</a:t>
            </a:r>
            <a:endParaRPr lang="en-US" altLang="ja-JP" sz="1200" b="1" dirty="0">
              <a:latin typeface="+mn-ea"/>
            </a:endParaRPr>
          </a:p>
          <a:p>
            <a:r>
              <a:rPr lang="ja-JP" altLang="en-US" sz="1200" b="1" dirty="0">
                <a:latin typeface="+mn-ea"/>
              </a:rPr>
              <a:t>　化します。</a:t>
            </a:r>
          </a:p>
          <a:p>
            <a:r>
              <a:rPr lang="ja-JP" altLang="en-US" sz="1200" b="1" dirty="0">
                <a:latin typeface="+mn-ea"/>
              </a:rPr>
              <a:t>▽若い世代から健康的な食生活を実践し、適正体重を維持します。</a:t>
            </a:r>
          </a:p>
          <a:p>
            <a:r>
              <a:rPr lang="ja-JP" altLang="en-US" sz="1200" b="1" dirty="0">
                <a:latin typeface="+mn-ea"/>
              </a:rPr>
              <a:t>▽高齢者は、低栄養にならないよう留意し、個々の健康状態に合った食生活を実践します。</a:t>
            </a:r>
          </a:p>
        </p:txBody>
      </p:sp>
      <p:sp>
        <p:nvSpPr>
          <p:cNvPr id="24" name="正方形/長方形 23"/>
          <p:cNvSpPr/>
          <p:nvPr/>
        </p:nvSpPr>
        <p:spPr>
          <a:xfrm>
            <a:off x="379414" y="2719792"/>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613341" y="3038972"/>
          <a:ext cx="8820002" cy="2730176"/>
        </p:xfrm>
        <a:graphic>
          <a:graphicData uri="http://schemas.openxmlformats.org/drawingml/2006/table">
            <a:tbl>
              <a:tblPr firstRow="1" firstCol="1" bandRow="1">
                <a:tableStyleId>{5C22544A-7EE6-4342-B048-85BDC9FD1C3A}</a:tableStyleId>
              </a:tblPr>
              <a:tblGrid>
                <a:gridCol w="401599">
                  <a:extLst>
                    <a:ext uri="{9D8B030D-6E8A-4147-A177-3AD203B41FA5}">
                      <a16:colId xmlns:a16="http://schemas.microsoft.com/office/drawing/2014/main" val="20000"/>
                    </a:ext>
                  </a:extLst>
                </a:gridCol>
                <a:gridCol w="4197601">
                  <a:extLst>
                    <a:ext uri="{9D8B030D-6E8A-4147-A177-3AD203B41FA5}">
                      <a16:colId xmlns:a16="http://schemas.microsoft.com/office/drawing/2014/main" val="20001"/>
                    </a:ext>
                  </a:extLst>
                </a:gridCol>
                <a:gridCol w="1470743">
                  <a:extLst>
                    <a:ext uri="{9D8B030D-6E8A-4147-A177-3AD203B41FA5}">
                      <a16:colId xmlns:a16="http://schemas.microsoft.com/office/drawing/2014/main" val="3549333295"/>
                    </a:ext>
                  </a:extLst>
                </a:gridCol>
                <a:gridCol w="1365084">
                  <a:extLst>
                    <a:ext uri="{9D8B030D-6E8A-4147-A177-3AD203B41FA5}">
                      <a16:colId xmlns:a16="http://schemas.microsoft.com/office/drawing/2014/main" val="682318142"/>
                    </a:ext>
                  </a:extLst>
                </a:gridCol>
                <a:gridCol w="1384975">
                  <a:extLst>
                    <a:ext uri="{9D8B030D-6E8A-4147-A177-3AD203B41FA5}">
                      <a16:colId xmlns:a16="http://schemas.microsoft.com/office/drawing/2014/main" val="20003"/>
                    </a:ext>
                  </a:extLst>
                </a:gridCol>
              </a:tblGrid>
              <a:tr h="158693">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計画策定時の値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solidFill>
                            <a:schemeClr val="bg1"/>
                          </a:solidFill>
                          <a:effectLst/>
                          <a:latin typeface="+mn-ea"/>
                          <a:ea typeface="+mn-ea"/>
                        </a:rPr>
                        <a:t>20</a:t>
                      </a:r>
                      <a:r>
                        <a:rPr lang="en-US" altLang="ja-JP" sz="1200" dirty="0">
                          <a:solidFill>
                            <a:schemeClr val="bg1"/>
                          </a:solidFill>
                          <a:effectLst/>
                          <a:latin typeface="+mn-ea"/>
                          <a:ea typeface="+mn-ea"/>
                        </a:rPr>
                        <a:t>35</a:t>
                      </a:r>
                      <a:r>
                        <a:rPr lang="ja-JP" sz="1200" dirty="0">
                          <a:solidFill>
                            <a:schemeClr val="bg1"/>
                          </a:solidFill>
                          <a:effectLst/>
                          <a:latin typeface="+mn-ea"/>
                          <a:ea typeface="+mn-ea"/>
                        </a:rPr>
                        <a:t>年度目標</a:t>
                      </a:r>
                      <a:r>
                        <a:rPr lang="ja-JP" altLang="en-US" sz="1200" dirty="0">
                          <a:solidFill>
                            <a:schemeClr val="bg1"/>
                          </a:solidFill>
                          <a:effectLst/>
                          <a:latin typeface="+mn-ea"/>
                          <a:ea typeface="+mn-ea"/>
                        </a:rPr>
                        <a:t>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３</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朝食を欠食する府民の割合の減少（</a:t>
                      </a:r>
                      <a:r>
                        <a:rPr lang="en-US" altLang="ja-JP" sz="1100" b="1" dirty="0">
                          <a:solidFill>
                            <a:schemeClr val="tx1"/>
                          </a:solidFill>
                          <a:effectLst/>
                          <a:latin typeface="+mn-ea"/>
                          <a:ea typeface="+mn-ea"/>
                        </a:rPr>
                        <a:t>20-30 </a:t>
                      </a:r>
                      <a:r>
                        <a:rPr lang="ja-JP" altLang="en-US" sz="1100" b="1" dirty="0">
                          <a:solidFill>
                            <a:schemeClr val="tx1"/>
                          </a:solidFill>
                          <a:effectLst/>
                          <a:latin typeface="+mn-ea"/>
                          <a:ea typeface="+mn-ea"/>
                        </a:rPr>
                        <a:t>歳代）</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24.8</a:t>
                      </a:r>
                      <a:r>
                        <a:rPr lang="ja-JP" altLang="en-US" sz="1100" b="1" dirty="0">
                          <a:solidFill>
                            <a:schemeClr val="tx1"/>
                          </a:solidFill>
                          <a:effectLst/>
                          <a:latin typeface="+mn-ea"/>
                          <a:ea typeface="+mn-ea"/>
                        </a:rPr>
                        <a:t>％</a:t>
                      </a:r>
                      <a:r>
                        <a:rPr lang="en-US" altLang="ja-JP" sz="1050" b="1" dirty="0">
                          <a:solidFill>
                            <a:schemeClr val="tx1"/>
                          </a:solidFill>
                          <a:effectLst/>
                          <a:latin typeface="+mn-ea"/>
                          <a:ea typeface="+mn-ea"/>
                        </a:rPr>
                        <a:t>(H29-R1 </a:t>
                      </a:r>
                      <a:r>
                        <a:rPr lang="ja-JP" altLang="en-US" sz="1050" b="1" dirty="0">
                          <a:solidFill>
                            <a:schemeClr val="tx1"/>
                          </a:solidFill>
                          <a:effectLst/>
                          <a:latin typeface="+mn-ea"/>
                          <a:ea typeface="+mn-ea"/>
                        </a:rPr>
                        <a:t>平均</a:t>
                      </a:r>
                      <a:r>
                        <a:rPr lang="en-US" altLang="ja-JP" sz="1050" b="1" dirty="0">
                          <a:solidFill>
                            <a:schemeClr val="tx1"/>
                          </a:solidFill>
                          <a:effectLst/>
                          <a:latin typeface="+mn-ea"/>
                          <a:ea typeface="+mn-ea"/>
                        </a:rPr>
                        <a:t>)</a:t>
                      </a:r>
                      <a:endParaRPr lang="ja-JP" alt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令和６年国民健康・栄養調査の結果を受け算出</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15</a:t>
                      </a:r>
                      <a:r>
                        <a:rPr lang="ja-JP" altLang="en-US" sz="1100" b="1" dirty="0">
                          <a:solidFill>
                            <a:schemeClr val="tx1"/>
                          </a:solidFill>
                          <a:effectLst/>
                          <a:latin typeface="+mn-ea"/>
                          <a:ea typeface="+mn-ea"/>
                        </a:rPr>
                        <a:t>％以下</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４</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野菜摂取量の増加（</a:t>
                      </a:r>
                      <a:r>
                        <a:rPr lang="en-US" altLang="ja-JP" sz="1100" b="1" dirty="0">
                          <a:solidFill>
                            <a:schemeClr val="tx1"/>
                          </a:solidFill>
                          <a:effectLst/>
                          <a:latin typeface="+mn-ea"/>
                          <a:ea typeface="+mn-ea"/>
                        </a:rPr>
                        <a:t>20 </a:t>
                      </a:r>
                      <a:r>
                        <a:rPr lang="ja-JP" altLang="en-US" sz="1100" b="1" dirty="0">
                          <a:solidFill>
                            <a:schemeClr val="tx1"/>
                          </a:solidFill>
                          <a:effectLst/>
                          <a:latin typeface="+mn-ea"/>
                          <a:ea typeface="+mn-ea"/>
                        </a:rPr>
                        <a:t>歳以上）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256g</a:t>
                      </a:r>
                      <a:r>
                        <a:rPr lang="en-US" altLang="ja-JP" sz="1050" b="1" dirty="0">
                          <a:solidFill>
                            <a:schemeClr val="tx1"/>
                          </a:solidFill>
                          <a:effectLst/>
                          <a:latin typeface="+mn-ea"/>
                          <a:ea typeface="+mn-ea"/>
                          <a:cs typeface="HG丸ｺﾞｼｯｸM-PRO"/>
                        </a:rPr>
                        <a:t>(H29-R1 </a:t>
                      </a:r>
                      <a:r>
                        <a:rPr lang="ja-JP" altLang="en-US" sz="1050" b="1" dirty="0">
                          <a:solidFill>
                            <a:schemeClr val="tx1"/>
                          </a:solidFill>
                          <a:effectLst/>
                          <a:latin typeface="+mn-ea"/>
                          <a:ea typeface="+mn-ea"/>
                          <a:cs typeface="HG丸ｺﾞｼｯｸM-PRO"/>
                        </a:rPr>
                        <a:t>平均）</a:t>
                      </a: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350</a:t>
                      </a:r>
                      <a:r>
                        <a:rPr lang="ja-JP" altLang="en-US" sz="1100" b="1" dirty="0">
                          <a:solidFill>
                            <a:schemeClr val="tx1"/>
                          </a:solidFill>
                          <a:effectLst/>
                          <a:latin typeface="+mn-ea"/>
                          <a:ea typeface="+mn-ea"/>
                          <a:cs typeface="HG丸ｺﾞｼｯｸM-PRO"/>
                        </a:rPr>
                        <a:t>ｇ以上</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244758"/>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5</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食塩摂取量の減少（</a:t>
                      </a:r>
                      <a:r>
                        <a:rPr lang="en-US" altLang="ja-JP" sz="1100" b="1" dirty="0">
                          <a:solidFill>
                            <a:schemeClr val="tx1"/>
                          </a:solidFill>
                          <a:effectLst/>
                          <a:latin typeface="+mn-ea"/>
                          <a:ea typeface="+mn-ea"/>
                        </a:rPr>
                        <a:t>20 </a:t>
                      </a:r>
                      <a:r>
                        <a:rPr lang="ja-JP" altLang="en-US" sz="1100" b="1" dirty="0">
                          <a:solidFill>
                            <a:schemeClr val="tx1"/>
                          </a:solidFill>
                          <a:effectLst/>
                          <a:latin typeface="+mn-ea"/>
                          <a:ea typeface="+mn-ea"/>
                        </a:rPr>
                        <a:t>歳以上）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9.7g</a:t>
                      </a:r>
                      <a:r>
                        <a:rPr lang="en-US" altLang="ja-JP" sz="1050" b="1" dirty="0">
                          <a:solidFill>
                            <a:schemeClr val="tx1"/>
                          </a:solidFill>
                          <a:effectLst/>
                          <a:latin typeface="+mn-ea"/>
                          <a:ea typeface="+mn-ea"/>
                          <a:cs typeface="HG丸ｺﾞｼｯｸM-PRO"/>
                        </a:rPr>
                        <a:t>(H29-R1 </a:t>
                      </a:r>
                      <a:r>
                        <a:rPr lang="ja-JP" altLang="en-US" sz="1050" b="1" dirty="0">
                          <a:solidFill>
                            <a:schemeClr val="tx1"/>
                          </a:solidFill>
                          <a:effectLst/>
                          <a:latin typeface="+mn-ea"/>
                          <a:ea typeface="+mn-ea"/>
                          <a:cs typeface="HG丸ｺﾞｼｯｸM-PRO"/>
                        </a:rPr>
                        <a:t>平均</a:t>
                      </a:r>
                      <a:r>
                        <a:rPr lang="en-US" altLang="ja-JP" sz="1050" b="1" dirty="0">
                          <a:solidFill>
                            <a:schemeClr val="tx1"/>
                          </a:solidFill>
                          <a:effectLst/>
                          <a:latin typeface="+mn-ea"/>
                          <a:ea typeface="+mn-ea"/>
                          <a:cs typeface="HG丸ｺﾞｼｯｸM-PRO"/>
                        </a:rPr>
                        <a:t>)</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7</a:t>
                      </a:r>
                      <a:r>
                        <a:rPr lang="ja-JP" altLang="en-US" sz="1100" b="1" dirty="0">
                          <a:solidFill>
                            <a:schemeClr val="tx1"/>
                          </a:solidFill>
                          <a:effectLst/>
                          <a:latin typeface="+mn-ea"/>
                          <a:ea typeface="+mn-ea"/>
                          <a:cs typeface="HG丸ｺﾞｼｯｸM-PRO"/>
                        </a:rPr>
                        <a:t>ｇ未満</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47069"/>
                  </a:ext>
                </a:extLst>
              </a:tr>
              <a:tr h="216000">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６</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バランスのとれた食生活を実践する府民の割合の増加（主食・主菜・副菜を組み合わせた食事を１日２回以上ほぼ毎日食べている府民の割合）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49.6</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60</a:t>
                      </a:r>
                      <a:r>
                        <a:rPr lang="ja-JP" altLang="en-US" sz="1100" b="1" dirty="0">
                          <a:solidFill>
                            <a:schemeClr val="tx1"/>
                          </a:solidFill>
                          <a:effectLst/>
                          <a:latin typeface="+mn-ea"/>
                          <a:ea typeface="+mn-ea"/>
                          <a:cs typeface="HG丸ｺﾞｼｯｸM-PRO"/>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30414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適正体重を維持している者の増加　ＢＭＩ</a:t>
                      </a:r>
                      <a:r>
                        <a:rPr lang="en-US" altLang="ja-JP" sz="1100" b="1" dirty="0">
                          <a:solidFill>
                            <a:schemeClr val="tx1"/>
                          </a:solidFill>
                          <a:effectLst/>
                          <a:latin typeface="+mn-ea"/>
                          <a:ea typeface="+mn-ea"/>
                        </a:rPr>
                        <a:t>18.5 </a:t>
                      </a:r>
                      <a:r>
                        <a:rPr lang="ja-JP" altLang="en-US" sz="1100" b="1" dirty="0">
                          <a:solidFill>
                            <a:schemeClr val="tx1"/>
                          </a:solidFill>
                          <a:effectLst/>
                          <a:latin typeface="+mn-ea"/>
                          <a:ea typeface="+mn-ea"/>
                        </a:rPr>
                        <a:t>以上 </a:t>
                      </a:r>
                      <a:r>
                        <a:rPr lang="en-US" altLang="ja-JP" sz="1100" b="1" dirty="0">
                          <a:solidFill>
                            <a:schemeClr val="tx1"/>
                          </a:solidFill>
                          <a:effectLst/>
                          <a:latin typeface="+mn-ea"/>
                          <a:ea typeface="+mn-ea"/>
                        </a:rPr>
                        <a:t>25 </a:t>
                      </a:r>
                      <a:r>
                        <a:rPr lang="ja-JP" altLang="en-US" sz="1100" b="1" dirty="0">
                          <a:solidFill>
                            <a:schemeClr val="tx1"/>
                          </a:solidFill>
                          <a:effectLst/>
                          <a:latin typeface="+mn-ea"/>
                          <a:ea typeface="+mn-ea"/>
                        </a:rPr>
                        <a:t>未満（</a:t>
                      </a:r>
                      <a:r>
                        <a:rPr lang="en-US" altLang="ja-JP" sz="1100" b="1" dirty="0">
                          <a:solidFill>
                            <a:schemeClr val="tx1"/>
                          </a:solidFill>
                          <a:effectLst/>
                          <a:latin typeface="+mn-ea"/>
                          <a:ea typeface="+mn-ea"/>
                        </a:rPr>
                        <a:t>65 </a:t>
                      </a:r>
                      <a:r>
                        <a:rPr lang="ja-JP" altLang="en-US" sz="1100" b="1" dirty="0">
                          <a:solidFill>
                            <a:schemeClr val="tx1"/>
                          </a:solidFill>
                          <a:effectLst/>
                          <a:latin typeface="+mn-ea"/>
                          <a:ea typeface="+mn-ea"/>
                        </a:rPr>
                        <a:t>歳以上はＢＭＩ</a:t>
                      </a:r>
                      <a:r>
                        <a:rPr lang="en-US" altLang="ja-JP" sz="1100" b="1" dirty="0">
                          <a:solidFill>
                            <a:schemeClr val="tx1"/>
                          </a:solidFill>
                          <a:effectLst/>
                          <a:latin typeface="+mn-ea"/>
                          <a:ea typeface="+mn-ea"/>
                        </a:rPr>
                        <a:t>20 </a:t>
                      </a:r>
                      <a:r>
                        <a:rPr lang="ja-JP" altLang="en-US" sz="1100" b="1" dirty="0">
                          <a:solidFill>
                            <a:schemeClr val="tx1"/>
                          </a:solidFill>
                          <a:effectLst/>
                          <a:latin typeface="+mn-ea"/>
                          <a:ea typeface="+mn-ea"/>
                        </a:rPr>
                        <a:t>を超え </a:t>
                      </a:r>
                      <a:r>
                        <a:rPr lang="en-US" altLang="ja-JP" sz="1100" b="1" dirty="0">
                          <a:solidFill>
                            <a:schemeClr val="tx1"/>
                          </a:solidFill>
                          <a:effectLst/>
                          <a:latin typeface="+mn-ea"/>
                          <a:ea typeface="+mn-ea"/>
                        </a:rPr>
                        <a:t>25 </a:t>
                      </a:r>
                      <a:r>
                        <a:rPr lang="ja-JP" altLang="en-US" sz="1100" b="1" dirty="0">
                          <a:solidFill>
                            <a:schemeClr val="tx1"/>
                          </a:solidFill>
                          <a:effectLst/>
                          <a:latin typeface="+mn-ea"/>
                          <a:ea typeface="+mn-ea"/>
                        </a:rPr>
                        <a:t>未満）の者の割合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63.9</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70</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103749"/>
                  </a:ext>
                </a:extLst>
              </a:tr>
              <a:tr h="216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児童・生徒における肥満傾向児の減少（男性 </a:t>
                      </a:r>
                      <a:r>
                        <a:rPr lang="en-US" altLang="ja-JP" sz="1100" b="1" dirty="0">
                          <a:solidFill>
                            <a:schemeClr val="tx1"/>
                          </a:solidFill>
                          <a:effectLst/>
                          <a:latin typeface="+mn-ea"/>
                          <a:ea typeface="+mn-ea"/>
                        </a:rPr>
                        <a:t>10 </a:t>
                      </a:r>
                      <a:r>
                        <a:rPr lang="ja-JP" altLang="en-US" sz="1100" b="1" dirty="0">
                          <a:solidFill>
                            <a:schemeClr val="tx1"/>
                          </a:solidFill>
                          <a:effectLst/>
                          <a:latin typeface="+mn-ea"/>
                          <a:ea typeface="+mn-ea"/>
                        </a:rPr>
                        <a:t>歳）</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10.75</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11.37</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(R5)</a:t>
                      </a:r>
                      <a:r>
                        <a:rPr lang="ja-JP" altLang="en-US" sz="1050" b="0" dirty="0">
                          <a:solidFill>
                            <a:schemeClr val="tx1"/>
                          </a:solidFill>
                          <a:effectLst/>
                          <a:latin typeface="+mn-ea"/>
                          <a:ea typeface="+mn-ea"/>
                          <a:cs typeface="HG丸ｺﾞｼｯｸM-PRO"/>
                        </a:rPr>
                        <a:t>［△］</a:t>
                      </a:r>
                      <a:endParaRPr lang="en-US" altLang="ja-JP" sz="11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787325"/>
                  </a:ext>
                </a:extLst>
              </a:tr>
              <a:tr h="216000">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児童・生徒における肥満傾向児の減少（女性 </a:t>
                      </a:r>
                      <a:r>
                        <a:rPr lang="en-US" altLang="ja-JP" sz="1100" b="1" dirty="0">
                          <a:solidFill>
                            <a:schemeClr val="tx1"/>
                          </a:solidFill>
                          <a:effectLst/>
                          <a:latin typeface="+mn-ea"/>
                          <a:ea typeface="+mn-ea"/>
                        </a:rPr>
                        <a:t>10 </a:t>
                      </a:r>
                      <a:r>
                        <a:rPr lang="ja-JP" altLang="en-US" sz="1100" b="1" dirty="0">
                          <a:solidFill>
                            <a:schemeClr val="tx1"/>
                          </a:solidFill>
                          <a:effectLst/>
                          <a:latin typeface="+mn-ea"/>
                          <a:ea typeface="+mn-ea"/>
                        </a:rPr>
                        <a:t>歳）</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10.11</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7.19</a:t>
                      </a:r>
                      <a:r>
                        <a:rPr lang="ja-JP" altLang="en-US" sz="110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(R5)</a:t>
                      </a:r>
                      <a:r>
                        <a:rPr lang="ja-JP" altLang="en-US" sz="1050" b="0" dirty="0">
                          <a:solidFill>
                            <a:schemeClr val="tx1"/>
                          </a:solidFill>
                          <a:effectLst/>
                          <a:latin typeface="+mn-ea"/>
                          <a:ea typeface="+mn-ea"/>
                          <a:cs typeface="HG丸ｺﾞｼｯｸM-PRO"/>
                        </a:rPr>
                        <a:t>［○］</a:t>
                      </a:r>
                      <a:endParaRPr lang="en-US" altLang="ja-JP" sz="11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0242033"/>
                  </a:ext>
                </a:extLst>
              </a:tr>
            </a:tbl>
          </a:graphicData>
        </a:graphic>
      </p:graphicFrame>
      <p:sp>
        <p:nvSpPr>
          <p:cNvPr id="16" name="角丸四角形 15"/>
          <p:cNvSpPr/>
          <p:nvPr/>
        </p:nvSpPr>
        <p:spPr>
          <a:xfrm>
            <a:off x="357909" y="1539729"/>
            <a:ext cx="9144000" cy="4403871"/>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0" name="角丸四角形 19"/>
          <p:cNvSpPr/>
          <p:nvPr/>
        </p:nvSpPr>
        <p:spPr>
          <a:xfrm>
            <a:off x="357909" y="110772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1" name="角丸四角形 20"/>
          <p:cNvSpPr/>
          <p:nvPr/>
        </p:nvSpPr>
        <p:spPr>
          <a:xfrm>
            <a:off x="2445909" y="110772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健康的な食生活を実践します ～朝ごはん・野菜をしっかり食べましょう～ </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25</a:t>
            </a:fld>
            <a:endParaRPr kumimoji="1" lang="ja-JP" altLang="en-US"/>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9" name="角丸四角形 19">
            <a:extLst>
              <a:ext uri="{FF2B5EF4-FFF2-40B4-BE49-F238E27FC236}">
                <a16:creationId xmlns:a16="http://schemas.microsoft.com/office/drawing/2014/main" id="{8F515258-3021-415E-B651-1FA960D792BD}"/>
              </a:ext>
            </a:extLst>
          </p:cNvPr>
          <p:cNvSpPr/>
          <p:nvPr/>
        </p:nvSpPr>
        <p:spPr>
          <a:xfrm>
            <a:off x="357909" y="5943600"/>
            <a:ext cx="1080000" cy="76962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6" name="角丸四角形 20">
            <a:extLst>
              <a:ext uri="{FF2B5EF4-FFF2-40B4-BE49-F238E27FC236}">
                <a16:creationId xmlns:a16="http://schemas.microsoft.com/office/drawing/2014/main" id="{21A41817-75D8-4426-9AF0-6B13C045B667}"/>
              </a:ext>
            </a:extLst>
          </p:cNvPr>
          <p:cNvSpPr/>
          <p:nvPr/>
        </p:nvSpPr>
        <p:spPr>
          <a:xfrm>
            <a:off x="1448662" y="5943600"/>
            <a:ext cx="8053248" cy="76962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朝食をほとんど毎日食べる人の割合は、若い世代で特に低くなっており、また、野菜摂取量は国の目標値（</a:t>
            </a:r>
            <a:r>
              <a:rPr kumimoji="1" lang="en-US" altLang="ja-JP" sz="1200" b="1" baseline="0" dirty="0">
                <a:solidFill>
                  <a:schemeClr val="tx1"/>
                </a:solidFill>
                <a:latin typeface="+mn-ea"/>
                <a:ea typeface="+mn-ea"/>
              </a:rPr>
              <a:t>350g</a:t>
            </a:r>
            <a:r>
              <a:rPr kumimoji="1" lang="ja-JP" altLang="en-US" sz="1200" b="1" baseline="0" dirty="0">
                <a:solidFill>
                  <a:schemeClr val="tx1"/>
                </a:solidFill>
                <a:latin typeface="+mn-ea"/>
                <a:ea typeface="+mn-ea"/>
              </a:rPr>
              <a:t>）よりも約</a:t>
            </a:r>
            <a:r>
              <a:rPr kumimoji="1" lang="en-US" altLang="ja-JP" sz="1200" b="1" baseline="0" dirty="0">
                <a:solidFill>
                  <a:schemeClr val="tx1"/>
                </a:solidFill>
                <a:latin typeface="+mn-ea"/>
                <a:ea typeface="+mn-ea"/>
              </a:rPr>
              <a:t>90g</a:t>
            </a:r>
            <a:r>
              <a:rPr kumimoji="1" lang="ja-JP" altLang="en-US" sz="1200" b="1" baseline="0" dirty="0">
                <a:solidFill>
                  <a:schemeClr val="tx1"/>
                </a:solidFill>
                <a:latin typeface="+mn-ea"/>
                <a:ea typeface="+mn-ea"/>
              </a:rPr>
              <a:t>少なく、全国平均も下回っています。</a:t>
            </a:r>
          </a:p>
          <a:p>
            <a:pPr marL="174625" indent="-174625">
              <a:lnSpc>
                <a:spcPct val="100000"/>
              </a:lnSpc>
            </a:pPr>
            <a:r>
              <a:rPr kumimoji="1" lang="ja-JP" altLang="en-US" sz="1200" b="1" baseline="0" dirty="0">
                <a:solidFill>
                  <a:schemeClr val="tx1"/>
                </a:solidFill>
                <a:latin typeface="+mn-ea"/>
                <a:ea typeface="+mn-ea"/>
              </a:rPr>
              <a:t>◆ 生活習慣病を予防するために、若い世代から栄養バランスのとれた食事をとる習慣をつけ、日頃から減塩や野菜摂取を心がけるなど、健康的な食生活を送る実践が求められます。</a:t>
            </a:r>
          </a:p>
        </p:txBody>
      </p:sp>
      <p:sp>
        <p:nvSpPr>
          <p:cNvPr id="23" name="角丸四角形 47">
            <a:extLst>
              <a:ext uri="{FF2B5EF4-FFF2-40B4-BE49-F238E27FC236}">
                <a16:creationId xmlns:a16="http://schemas.microsoft.com/office/drawing/2014/main" id="{5A73EA8D-8B34-458F-A9BA-BD3D36F04CD4}"/>
              </a:ext>
            </a:extLst>
          </p:cNvPr>
          <p:cNvSpPr/>
          <p:nvPr/>
        </p:nvSpPr>
        <p:spPr>
          <a:xfrm>
            <a:off x="6435151" y="2667753"/>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8013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279959"/>
          <a:ext cx="8928000" cy="6176499"/>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76499">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gn="r">
                        <a:lnSpc>
                          <a:spcPct val="100000"/>
                        </a:lnSpc>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地域における栄養相談への支援、栄養管理の質の向上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■大阪府栄養士会による無料栄養相談の実施</a:t>
                      </a:r>
                      <a:r>
                        <a:rPr kumimoji="1" lang="en-US" altLang="ja-JP" sz="1100" b="0" baseline="0" dirty="0">
                          <a:solidFill>
                            <a:schemeClr val="tx1"/>
                          </a:solidFill>
                          <a:latin typeface="+mn-ea"/>
                          <a:ea typeface="+mn-ea"/>
                        </a:rPr>
                        <a:t>【37</a:t>
                      </a:r>
                      <a:r>
                        <a:rPr kumimoji="1" lang="ja-JP" altLang="en-US" sz="1100" b="0" baseline="0" dirty="0">
                          <a:solidFill>
                            <a:schemeClr val="tx1"/>
                          </a:solidFill>
                          <a:latin typeface="+mn-ea"/>
                          <a:ea typeface="+mn-ea"/>
                        </a:rPr>
                        <a:t>件</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■栄養ケア・ステーション等の整備・拡大</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栄養ケア・ステーション登録栄養士数</a:t>
                      </a:r>
                      <a:r>
                        <a:rPr kumimoji="1" lang="en-US" altLang="ja-JP" sz="1100" b="0" baseline="0" dirty="0">
                          <a:solidFill>
                            <a:schemeClr val="tx1"/>
                          </a:solidFill>
                          <a:latin typeface="+mn-ea"/>
                          <a:ea typeface="+mn-ea"/>
                        </a:rPr>
                        <a:t>258</a:t>
                      </a:r>
                      <a:r>
                        <a:rPr kumimoji="1" lang="ja-JP" altLang="en-US" sz="1100" b="0" baseline="0" dirty="0">
                          <a:solidFill>
                            <a:schemeClr val="tx1"/>
                          </a:solidFill>
                          <a:latin typeface="+mn-ea"/>
                          <a:ea typeface="+mn-ea"/>
                        </a:rPr>
                        <a:t>名、日本栄養士会認定栄養ケア・ステーション</a:t>
                      </a:r>
                      <a:r>
                        <a:rPr kumimoji="1" lang="en-US" altLang="ja-JP" sz="1100" b="0" baseline="0" dirty="0">
                          <a:solidFill>
                            <a:schemeClr val="tx1"/>
                          </a:solidFill>
                          <a:latin typeface="+mn-ea"/>
                          <a:ea typeface="+mn-ea"/>
                        </a:rPr>
                        <a:t>24</a:t>
                      </a:r>
                      <a:r>
                        <a:rPr kumimoji="1" lang="ja-JP" altLang="en-US" sz="1100" b="0" baseline="0" dirty="0">
                          <a:solidFill>
                            <a:schemeClr val="tx1"/>
                          </a:solidFill>
                          <a:latin typeface="+mn-ea"/>
                          <a:ea typeface="+mn-ea"/>
                        </a:rPr>
                        <a:t>団体、大阪府栄養士会登録栄養ケアチーム</a:t>
                      </a:r>
                      <a:r>
                        <a:rPr kumimoji="1" lang="en-US" altLang="ja-JP" sz="1100" b="0" baseline="0" dirty="0">
                          <a:solidFill>
                            <a:schemeClr val="tx1"/>
                          </a:solidFill>
                          <a:latin typeface="+mn-ea"/>
                          <a:ea typeface="+mn-ea"/>
                        </a:rPr>
                        <a:t>17</a:t>
                      </a:r>
                      <a:r>
                        <a:rPr kumimoji="1" lang="ja-JP" altLang="en-US" sz="1100" b="0" baseline="0" dirty="0">
                          <a:solidFill>
                            <a:schemeClr val="tx1"/>
                          </a:solidFill>
                          <a:latin typeface="+mn-ea"/>
                          <a:ea typeface="+mn-ea"/>
                        </a:rPr>
                        <a:t>団体</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■保健所における特定給食施設指導において、学校・企業での</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の提供推進</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学校等における取組み</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■コンビニエンスストアが主催する店内での子ども食堂において、子どもとその保護者を対象とした栄養・歯科に関する講話を実施</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か所・</a:t>
                      </a:r>
                      <a:r>
                        <a:rPr kumimoji="1" lang="en-US" altLang="ja-JP" sz="1100" b="0" baseline="0" dirty="0">
                          <a:solidFill>
                            <a:schemeClr val="tx1"/>
                          </a:solidFill>
                          <a:latin typeface="+mn-ea"/>
                          <a:ea typeface="+mn-ea"/>
                        </a:rPr>
                        <a:t>41</a:t>
                      </a:r>
                      <a:r>
                        <a:rPr kumimoji="1" lang="ja-JP" altLang="en-US" sz="1100" b="0" baseline="0" dirty="0">
                          <a:solidFill>
                            <a:schemeClr val="tx1"/>
                          </a:solidFill>
                          <a:latin typeface="+mn-ea"/>
                          <a:ea typeface="+mn-ea"/>
                        </a:rPr>
                        <a:t>名</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■各市町村立学校・府立学校勤務の指導栄養教諭・栄養教諭等を対象に個別的な相談指導の研修を実施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zh-TW" sz="1100" b="0" baseline="0" dirty="0">
                          <a:solidFill>
                            <a:schemeClr val="tx1"/>
                          </a:solidFill>
                          <a:latin typeface="+mn-ea"/>
                          <a:ea typeface="+mn-ea"/>
                        </a:rPr>
                        <a:t>【</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5</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月</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29</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日、</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10</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月</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3</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日、</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12</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月</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24</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日開催</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　</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各</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73</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名</a:t>
                      </a:r>
                      <a:r>
                        <a:rPr kumimoji="1" lang="en-US" altLang="zh-TW"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■政令市を除く、小・中学校及び義務教育学校、府立学校の管理職、共同調理場長を対象に衛生管理・食物アレルギー対応・個別的な相談指導のオンデマンド研修を実施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7</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月</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29</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日～</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9</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月</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6</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日開催</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　</a:t>
                      </a:r>
                      <a:r>
                        <a:rPr kumimoji="1" lang="en-US" altLang="zh-TW" sz="1100" b="0" baseline="0" dirty="0">
                          <a:solidFill>
                            <a:schemeClr val="tx1"/>
                          </a:solidFill>
                          <a:latin typeface="游ゴシック" panose="020B0400000000000000" pitchFamily="50" charset="-128"/>
                          <a:ea typeface="游ゴシック" panose="020B0400000000000000" pitchFamily="50" charset="-128"/>
                        </a:rPr>
                        <a:t>838</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名</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■保育所・認定こども園の食事提供に関する参考資料として、「食事プロセス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2020</a:t>
                      </a:r>
                      <a:r>
                        <a:rPr kumimoji="1" lang="ja-JP" altLang="en-US" sz="1100" b="0" baseline="0" dirty="0">
                          <a:solidFill>
                            <a:schemeClr val="tx1"/>
                          </a:solidFill>
                          <a:latin typeface="+mn-ea"/>
                          <a:ea typeface="+mn-ea"/>
                        </a:rPr>
                        <a:t>年版）」をホームページに掲載し普及啓発を実施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ヘルシーメニュー」の展開</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・府内の大学・専門学校生を対象に、コンテストを実施。応募メニューのレシピを冊子にまとめ、応募校に配付</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・富田林中学校・高等学校において「おおさか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ヘルシーメニュー」を中学校給食に導入</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・近畿大学と連携し、大学生のための講座において、「おおさか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ヘルシーメニュー」を調理・実食</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26</a:t>
            </a:fld>
            <a:endParaRPr kumimoji="1" lang="ja-JP" altLang="en-US"/>
          </a:p>
        </p:txBody>
      </p:sp>
      <p:pic>
        <p:nvPicPr>
          <p:cNvPr id="7" name="図 6">
            <a:extLst>
              <a:ext uri="{FF2B5EF4-FFF2-40B4-BE49-F238E27FC236}">
                <a16:creationId xmlns:a16="http://schemas.microsoft.com/office/drawing/2014/main" id="{4035827F-7D01-4227-BC46-F7F33D75CE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683" y="4396763"/>
            <a:ext cx="2486812" cy="1630141"/>
          </a:xfrm>
          <a:prstGeom prst="rect">
            <a:avLst/>
          </a:prstGeom>
        </p:spPr>
      </p:pic>
      <p:pic>
        <p:nvPicPr>
          <p:cNvPr id="8" name="図 7">
            <a:extLst>
              <a:ext uri="{FF2B5EF4-FFF2-40B4-BE49-F238E27FC236}">
                <a16:creationId xmlns:a16="http://schemas.microsoft.com/office/drawing/2014/main" id="{AACFE21E-216B-473E-A6CD-36FB09A9DE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0783" y="4400983"/>
            <a:ext cx="2900850" cy="1625921"/>
          </a:xfrm>
          <a:prstGeom prst="rect">
            <a:avLst/>
          </a:prstGeom>
        </p:spPr>
      </p:pic>
      <p:pic>
        <p:nvPicPr>
          <p:cNvPr id="10" name="図 9">
            <a:extLst>
              <a:ext uri="{FF2B5EF4-FFF2-40B4-BE49-F238E27FC236}">
                <a16:creationId xmlns:a16="http://schemas.microsoft.com/office/drawing/2014/main" id="{86D413F2-01DB-4CA9-A0A3-98C5AC1417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33881" y="4396581"/>
            <a:ext cx="1146679" cy="1625921"/>
          </a:xfrm>
          <a:prstGeom prst="rect">
            <a:avLst/>
          </a:prstGeom>
        </p:spPr>
      </p:pic>
      <p:sp>
        <p:nvSpPr>
          <p:cNvPr id="11" name="正方形/長方形 10">
            <a:extLst>
              <a:ext uri="{FF2B5EF4-FFF2-40B4-BE49-F238E27FC236}">
                <a16:creationId xmlns:a16="http://schemas.microsoft.com/office/drawing/2014/main" id="{54F4FBD2-A3C2-4D1E-B4BB-6DF5678151D8}"/>
              </a:ext>
            </a:extLst>
          </p:cNvPr>
          <p:cNvSpPr/>
          <p:nvPr/>
        </p:nvSpPr>
        <p:spPr>
          <a:xfrm>
            <a:off x="2035683" y="6027344"/>
            <a:ext cx="6744877" cy="198527"/>
          </a:xfrm>
          <a:prstGeom prst="rect">
            <a:avLst/>
          </a:prstGeom>
        </p:spPr>
        <p:txBody>
          <a:bodyPr wrap="square" lIns="36000" tIns="72000" rIns="36000" bIns="36000">
            <a:noAutofit/>
          </a:bodyPr>
          <a:lstStyle/>
          <a:p>
            <a:pPr algn="ctr"/>
            <a:r>
              <a:rPr lang="ja-JP" altLang="en-US" sz="1100" b="1" dirty="0">
                <a:latin typeface="+mn-ea"/>
              </a:rPr>
              <a:t>「おおさか</a:t>
            </a:r>
            <a:r>
              <a:rPr lang="en-US" altLang="ja-JP" sz="1100" b="1" dirty="0">
                <a:latin typeface="+mn-ea"/>
              </a:rPr>
              <a:t>EXPO</a:t>
            </a:r>
            <a:r>
              <a:rPr lang="ja-JP" altLang="en-US" sz="1100" b="1" dirty="0">
                <a:latin typeface="+mn-ea"/>
              </a:rPr>
              <a:t>ヘルシーメニュー」コンテスト</a:t>
            </a:r>
          </a:p>
        </p:txBody>
      </p:sp>
    </p:spTree>
    <p:extLst>
      <p:ext uri="{BB962C8B-B14F-4D97-AF65-F5344CB8AC3E}">
        <p14:creationId xmlns:p14="http://schemas.microsoft.com/office/powerpoint/2010/main" val="2222913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279959"/>
          <a:ext cx="8928000" cy="6176499"/>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76499">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企業や大学等との連携による食生活の改善</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民間企業と連携し、朝食摂取を呼びかけるキャンペーンを実施（店頭でのポスター掲示、店内ビジョンでの動画放映）</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コンビニエンスストアと連携し、「おおさか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ヘルシーメニュー」コンテスト最優秀賞を商品化</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indent="-174625">
                        <a:lnSpc>
                          <a:spcPct val="100000"/>
                        </a:lnSpc>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「食育」など食生活の改善に向けた普及啓発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■食品企業との連携によるスーパー等での</a:t>
                      </a:r>
                      <a:r>
                        <a:rPr kumimoji="1" lang="en-US" altLang="ja-JP" sz="1100" b="0" baseline="0" dirty="0">
                          <a:solidFill>
                            <a:schemeClr val="tx1"/>
                          </a:solidFill>
                          <a:latin typeface="+mn-ea"/>
                          <a:ea typeface="+mn-ea"/>
                        </a:rPr>
                        <a:t>V.O.S.</a:t>
                      </a:r>
                      <a:r>
                        <a:rPr kumimoji="1" lang="ja-JP" altLang="en-US" sz="1100" b="0" baseline="0" dirty="0">
                          <a:solidFill>
                            <a:schemeClr val="tx1"/>
                          </a:solidFill>
                          <a:latin typeface="+mn-ea"/>
                          <a:ea typeface="+mn-ea"/>
                        </a:rPr>
                        <a:t>の普及啓発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■食育推進ネットワーク会議や食品関連企業等と連携し、イベントを開催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■府民全体を対象としたオンラインセミナーを開催（うち</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回を「栄養」をテーマに実施）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視聴回数：</a:t>
                      </a:r>
                      <a:r>
                        <a:rPr kumimoji="1" lang="en-US" altLang="ja-JP" sz="1100" b="0" baseline="0" dirty="0">
                          <a:solidFill>
                            <a:schemeClr val="tx1"/>
                          </a:solidFill>
                          <a:latin typeface="+mn-ea"/>
                          <a:ea typeface="+mn-ea"/>
                        </a:rPr>
                        <a:t>6,188</a:t>
                      </a:r>
                      <a:r>
                        <a:rPr kumimoji="1" lang="ja-JP" altLang="en-US" sz="1100" b="0" baseline="0" dirty="0">
                          <a:solidFill>
                            <a:schemeClr val="tx1"/>
                          </a:solidFill>
                          <a:latin typeface="+mn-ea"/>
                          <a:ea typeface="+mn-ea"/>
                        </a:rPr>
                        <a:t>回、見逃し配信（</a:t>
                      </a:r>
                      <a:r>
                        <a:rPr kumimoji="1" lang="en-US" altLang="ja-JP" sz="1100" b="0" baseline="0" dirty="0">
                          <a:solidFill>
                            <a:schemeClr val="tx1"/>
                          </a:solidFill>
                          <a:latin typeface="+mn-ea"/>
                          <a:ea typeface="+mn-ea"/>
                        </a:rPr>
                        <a:t>12/6-1/15</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3,333</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万博をインパクトとした健康寿命の延伸、万博開催機運の醸成、「食」で始める大阪の成長をめざし、</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「ワクワク</a:t>
                      </a:r>
                      <a:r>
                        <a:rPr kumimoji="1" lang="en-US" altLang="ja-JP" sz="1100" b="1" baseline="0" dirty="0">
                          <a:solidFill>
                            <a:schemeClr val="tx1"/>
                          </a:solidFill>
                          <a:latin typeface="+mn-ea"/>
                          <a:ea typeface="+mn-ea"/>
                        </a:rPr>
                        <a:t>EXPO with </a:t>
                      </a:r>
                      <a:r>
                        <a:rPr kumimoji="1" lang="ja-JP" altLang="en-US" sz="1100" b="1" baseline="0" dirty="0">
                          <a:solidFill>
                            <a:schemeClr val="tx1"/>
                          </a:solidFill>
                          <a:latin typeface="+mn-ea"/>
                          <a:ea typeface="+mn-ea"/>
                        </a:rPr>
                        <a:t>第</a:t>
                      </a:r>
                      <a:r>
                        <a:rPr kumimoji="1" lang="en-US" altLang="ja-JP" sz="1100" b="1" baseline="0" dirty="0">
                          <a:solidFill>
                            <a:schemeClr val="tx1"/>
                          </a:solidFill>
                          <a:latin typeface="+mn-ea"/>
                          <a:ea typeface="+mn-ea"/>
                        </a:rPr>
                        <a:t>19</a:t>
                      </a:r>
                      <a:r>
                        <a:rPr kumimoji="1" lang="ja-JP" altLang="en-US" sz="1100" b="1" baseline="0" dirty="0">
                          <a:solidFill>
                            <a:schemeClr val="tx1"/>
                          </a:solidFill>
                          <a:latin typeface="+mn-ea"/>
                          <a:ea typeface="+mn-ea"/>
                        </a:rPr>
                        <a:t>回食育推進全国大会」を開催（開催日：</a:t>
                      </a:r>
                      <a:r>
                        <a:rPr kumimoji="1" lang="en-US" altLang="ja-JP" sz="1100" b="1" baseline="0" dirty="0">
                          <a:solidFill>
                            <a:schemeClr val="tx1"/>
                          </a:solidFill>
                          <a:latin typeface="+mn-ea"/>
                          <a:ea typeface="+mn-ea"/>
                        </a:rPr>
                        <a:t>6/1</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　場所：大阪南港</a:t>
                      </a:r>
                      <a:r>
                        <a:rPr kumimoji="1" lang="en-US" altLang="ja-JP" sz="1100" b="1" baseline="0" dirty="0">
                          <a:solidFill>
                            <a:schemeClr val="tx1"/>
                          </a:solidFill>
                          <a:latin typeface="+mn-ea"/>
                          <a:ea typeface="+mn-ea"/>
                        </a:rPr>
                        <a:t>ATC</a:t>
                      </a:r>
                      <a:r>
                        <a:rPr kumimoji="1" lang="ja-JP" altLang="en-US" sz="1100" b="1" baseline="0" dirty="0">
                          <a:solidFill>
                            <a:schemeClr val="tx1"/>
                          </a:solidFill>
                          <a:latin typeface="+mn-ea"/>
                          <a:ea typeface="+mn-ea"/>
                        </a:rPr>
                        <a:t>ホール）</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出展者数：</a:t>
                      </a:r>
                      <a:r>
                        <a:rPr kumimoji="1" lang="en-US" altLang="ja-JP" sz="1100" b="1" baseline="0" dirty="0">
                          <a:solidFill>
                            <a:schemeClr val="tx1"/>
                          </a:solidFill>
                          <a:latin typeface="+mn-ea"/>
                          <a:ea typeface="+mn-ea"/>
                        </a:rPr>
                        <a:t>188</a:t>
                      </a:r>
                      <a:r>
                        <a:rPr kumimoji="1" lang="ja-JP" altLang="en-US" sz="1100" b="1" baseline="0" dirty="0">
                          <a:solidFill>
                            <a:schemeClr val="tx1"/>
                          </a:solidFill>
                          <a:latin typeface="+mn-ea"/>
                          <a:ea typeface="+mn-ea"/>
                        </a:rPr>
                        <a:t>団体　来場者数（</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日間合計）：約</a:t>
                      </a:r>
                      <a:r>
                        <a:rPr kumimoji="1" lang="en-US" altLang="ja-JP" sz="1100" b="1" baseline="0" dirty="0">
                          <a:solidFill>
                            <a:schemeClr val="tx1"/>
                          </a:solidFill>
                          <a:latin typeface="+mn-ea"/>
                          <a:ea typeface="+mn-ea"/>
                        </a:rPr>
                        <a:t>30,000</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27</a:t>
            </a:fld>
            <a:endParaRPr kumimoji="1" lang="ja-JP" altLang="en-US"/>
          </a:p>
        </p:txBody>
      </p:sp>
      <p:pic>
        <p:nvPicPr>
          <p:cNvPr id="10" name="図 9">
            <a:extLst>
              <a:ext uri="{FF2B5EF4-FFF2-40B4-BE49-F238E27FC236}">
                <a16:creationId xmlns:a16="http://schemas.microsoft.com/office/drawing/2014/main" id="{40127274-E508-4C2D-BD61-870D12434E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947" y="2996419"/>
            <a:ext cx="1500708" cy="969122"/>
          </a:xfrm>
          <a:prstGeom prst="rect">
            <a:avLst/>
          </a:prstGeom>
        </p:spPr>
      </p:pic>
      <p:pic>
        <p:nvPicPr>
          <p:cNvPr id="11" name="図 10">
            <a:extLst>
              <a:ext uri="{FF2B5EF4-FFF2-40B4-BE49-F238E27FC236}">
                <a16:creationId xmlns:a16="http://schemas.microsoft.com/office/drawing/2014/main" id="{5DF1DB6E-75BF-4B14-9343-8B6074A117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4170" y="4373220"/>
            <a:ext cx="3883956" cy="1502478"/>
          </a:xfrm>
          <a:prstGeom prst="rect">
            <a:avLst/>
          </a:prstGeom>
        </p:spPr>
      </p:pic>
      <p:pic>
        <p:nvPicPr>
          <p:cNvPr id="12" name="図 11">
            <a:extLst>
              <a:ext uri="{FF2B5EF4-FFF2-40B4-BE49-F238E27FC236}">
                <a16:creationId xmlns:a16="http://schemas.microsoft.com/office/drawing/2014/main" id="{4EFE5674-A06A-44ED-A260-128E616B2F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016" y="2939939"/>
            <a:ext cx="1347788" cy="1362076"/>
          </a:xfrm>
          <a:prstGeom prst="rect">
            <a:avLst/>
          </a:prstGeom>
        </p:spPr>
      </p:pic>
      <p:pic>
        <p:nvPicPr>
          <p:cNvPr id="15" name="図 14">
            <a:extLst>
              <a:ext uri="{FF2B5EF4-FFF2-40B4-BE49-F238E27FC236}">
                <a16:creationId xmlns:a16="http://schemas.microsoft.com/office/drawing/2014/main" id="{D4674D6F-213F-4B5D-A109-18608205D5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5654" y="2939939"/>
            <a:ext cx="2188711" cy="1365353"/>
          </a:xfrm>
          <a:prstGeom prst="rect">
            <a:avLst/>
          </a:prstGeom>
        </p:spPr>
      </p:pic>
      <p:pic>
        <p:nvPicPr>
          <p:cNvPr id="19" name="図 18">
            <a:extLst>
              <a:ext uri="{FF2B5EF4-FFF2-40B4-BE49-F238E27FC236}">
                <a16:creationId xmlns:a16="http://schemas.microsoft.com/office/drawing/2014/main" id="{717E8D28-4B2C-4054-B67C-7A02593BF8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15695" y="2830464"/>
            <a:ext cx="1439186" cy="1135586"/>
          </a:xfrm>
          <a:prstGeom prst="rect">
            <a:avLst/>
          </a:prstGeom>
        </p:spPr>
      </p:pic>
      <p:pic>
        <p:nvPicPr>
          <p:cNvPr id="20" name="図 19">
            <a:extLst>
              <a:ext uri="{FF2B5EF4-FFF2-40B4-BE49-F238E27FC236}">
                <a16:creationId xmlns:a16="http://schemas.microsoft.com/office/drawing/2014/main" id="{0C3D64E3-3531-4EB5-9858-9050882B24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25691" y="4075195"/>
            <a:ext cx="2400668" cy="1800502"/>
          </a:xfrm>
          <a:prstGeom prst="rect">
            <a:avLst/>
          </a:prstGeom>
        </p:spPr>
      </p:pic>
      <p:sp>
        <p:nvSpPr>
          <p:cNvPr id="21" name="正方形/長方形 20">
            <a:extLst>
              <a:ext uri="{FF2B5EF4-FFF2-40B4-BE49-F238E27FC236}">
                <a16:creationId xmlns:a16="http://schemas.microsoft.com/office/drawing/2014/main" id="{BAB13B1C-CA79-468E-A73E-9DFBFDC8F4F8}"/>
              </a:ext>
            </a:extLst>
          </p:cNvPr>
          <p:cNvSpPr/>
          <p:nvPr/>
        </p:nvSpPr>
        <p:spPr>
          <a:xfrm>
            <a:off x="1728479" y="5885578"/>
            <a:ext cx="3224521" cy="198527"/>
          </a:xfrm>
          <a:prstGeom prst="rect">
            <a:avLst/>
          </a:prstGeom>
        </p:spPr>
        <p:txBody>
          <a:bodyPr wrap="square" lIns="36000" tIns="72000" rIns="36000" bIns="36000">
            <a:noAutofit/>
          </a:bodyPr>
          <a:lstStyle/>
          <a:p>
            <a:pPr algn="ctr"/>
            <a:r>
              <a:rPr lang="ja-JP" altLang="en-US" sz="1100" b="1" dirty="0">
                <a:latin typeface="+mn-ea"/>
              </a:rPr>
              <a:t>コンビニエンスストアとの連携</a:t>
            </a:r>
            <a:endParaRPr lang="en-US" altLang="ja-JP" sz="1100" b="1" dirty="0">
              <a:latin typeface="+mn-ea"/>
            </a:endParaRPr>
          </a:p>
          <a:p>
            <a:pPr algn="ctr"/>
            <a:r>
              <a:rPr lang="ja-JP" altLang="en-US" sz="1100" b="1" dirty="0">
                <a:latin typeface="+mn-ea"/>
              </a:rPr>
              <a:t>（「おおさか</a:t>
            </a:r>
            <a:r>
              <a:rPr lang="en-US" altLang="ja-JP" sz="1100" b="1" dirty="0">
                <a:latin typeface="+mn-ea"/>
              </a:rPr>
              <a:t>EXPO</a:t>
            </a:r>
            <a:r>
              <a:rPr lang="ja-JP" altLang="en-US" sz="1100" b="1" dirty="0">
                <a:latin typeface="+mn-ea"/>
              </a:rPr>
              <a:t>ヘルシーメニュー」</a:t>
            </a:r>
            <a:endParaRPr lang="en-US" altLang="ja-JP" sz="1100" b="1" dirty="0">
              <a:latin typeface="+mn-ea"/>
            </a:endParaRPr>
          </a:p>
          <a:p>
            <a:pPr algn="ctr"/>
            <a:r>
              <a:rPr lang="ja-JP" altLang="en-US" sz="1100" b="1" dirty="0">
                <a:latin typeface="+mn-ea"/>
              </a:rPr>
              <a:t>コンテスト最優秀賞の商品化）</a:t>
            </a:r>
          </a:p>
        </p:txBody>
      </p:sp>
      <p:sp>
        <p:nvSpPr>
          <p:cNvPr id="22" name="正方形/長方形 21">
            <a:extLst>
              <a:ext uri="{FF2B5EF4-FFF2-40B4-BE49-F238E27FC236}">
                <a16:creationId xmlns:a16="http://schemas.microsoft.com/office/drawing/2014/main" id="{E0E8DECF-5709-4272-8DA0-97CC4AB79C2B}"/>
              </a:ext>
            </a:extLst>
          </p:cNvPr>
          <p:cNvSpPr/>
          <p:nvPr/>
        </p:nvSpPr>
        <p:spPr>
          <a:xfrm>
            <a:off x="5284171" y="5885578"/>
            <a:ext cx="3820194" cy="198527"/>
          </a:xfrm>
          <a:prstGeom prst="rect">
            <a:avLst/>
          </a:prstGeom>
        </p:spPr>
        <p:txBody>
          <a:bodyPr wrap="square" lIns="36000" tIns="72000" rIns="36000" bIns="36000">
            <a:noAutofit/>
          </a:bodyPr>
          <a:lstStyle/>
          <a:p>
            <a:pPr algn="ctr"/>
            <a:r>
              <a:rPr lang="ja-JP" altLang="en-US" sz="1100" b="1" dirty="0">
                <a:latin typeface="+mn-ea"/>
              </a:rPr>
              <a:t>ワクワク</a:t>
            </a:r>
            <a:r>
              <a:rPr lang="en-US" altLang="ja-JP" sz="1100" b="1" dirty="0">
                <a:latin typeface="+mn-ea"/>
              </a:rPr>
              <a:t>EXPO with </a:t>
            </a:r>
            <a:r>
              <a:rPr lang="ja-JP" altLang="en-US" sz="1100" b="1" dirty="0">
                <a:latin typeface="+mn-ea"/>
              </a:rPr>
              <a:t>第</a:t>
            </a:r>
            <a:r>
              <a:rPr lang="en-US" altLang="ja-JP" sz="1100" b="1" dirty="0">
                <a:latin typeface="+mn-ea"/>
              </a:rPr>
              <a:t>19</a:t>
            </a:r>
            <a:r>
              <a:rPr lang="ja-JP" altLang="en-US" sz="1100" b="1" dirty="0">
                <a:latin typeface="+mn-ea"/>
              </a:rPr>
              <a:t>回食育推進全国大会</a:t>
            </a:r>
            <a:endParaRPr lang="en-US" altLang="ja-JP" sz="1100" b="1" dirty="0">
              <a:latin typeface="+mn-ea"/>
            </a:endParaRPr>
          </a:p>
        </p:txBody>
      </p:sp>
    </p:spTree>
    <p:extLst>
      <p:ext uri="{BB962C8B-B14F-4D97-AF65-F5344CB8AC3E}">
        <p14:creationId xmlns:p14="http://schemas.microsoft.com/office/powerpoint/2010/main" val="370812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06103" y="1098963"/>
          <a:ext cx="8928000" cy="54262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2260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地域における栄養相談への支援、栄養管理の質の向上</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■栄養ケア・ステーションの周知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V.O.S.</a:t>
                      </a:r>
                      <a:r>
                        <a:rPr kumimoji="1" lang="ja-JP" altLang="en-US" sz="1100" b="1" baseline="0" dirty="0">
                          <a:solidFill>
                            <a:schemeClr val="tx1"/>
                          </a:solidFill>
                          <a:latin typeface="+mn-ea"/>
                          <a:ea typeface="+mn-ea"/>
                        </a:rPr>
                        <a:t>ロゴマーク使用承認数の増加</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学校等における取組み</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■個別的な相談指導の更なる充実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■栄養士や調理員への「食事プロセス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2020</a:t>
                      </a:r>
                      <a:r>
                        <a:rPr kumimoji="1" lang="ja-JP" altLang="en-US" sz="1100" b="0" baseline="0" dirty="0">
                          <a:solidFill>
                            <a:schemeClr val="tx1"/>
                          </a:solidFill>
                          <a:latin typeface="+mn-ea"/>
                          <a:ea typeface="+mn-ea"/>
                        </a:rPr>
                        <a:t>年版）」の更なる周知</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企業や大学等との連携による食生活の改善</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■企業・事業所・大学等との更なる連携強化</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「食育」など食生活の改善に向けた普及啓発</a:t>
                      </a:r>
                      <a:r>
                        <a:rPr kumimoji="1" lang="en-US" altLang="ja-JP" sz="1100" u="none"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■各団体等が連携・協働できる機会の確保</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42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地域における栄養相談への支援、栄養管理の質の向上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■市町村等と連携した栄養・ケアステーションの啓発</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■特定（集団）給食研究会と連携し、非会員施設を対象にした研修会を開催</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学校等における取組み</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■個別的な相談指導体制の構築に向けて、各市町村教育委員会及び管理職への指導啓発を実施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■「食事プロセス</a:t>
                      </a:r>
                      <a:r>
                        <a:rPr kumimoji="1" lang="en-US" altLang="ja-JP" sz="1100" b="0" baseline="0" dirty="0">
                          <a:solidFill>
                            <a:schemeClr val="tx1"/>
                          </a:solidFill>
                          <a:latin typeface="+mn-ea"/>
                          <a:ea typeface="+mn-ea"/>
                        </a:rPr>
                        <a:t>PDCA</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2020</a:t>
                      </a:r>
                      <a:r>
                        <a:rPr kumimoji="1" lang="ja-JP" altLang="en-US" sz="1100" b="0" baseline="0" dirty="0">
                          <a:solidFill>
                            <a:schemeClr val="tx1"/>
                          </a:solidFill>
                          <a:latin typeface="+mn-ea"/>
                          <a:ea typeface="+mn-ea"/>
                        </a:rPr>
                        <a:t>年版）」について、保育所・認定こども園に周知する機会をとらえて普及啓発を実施。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企業や大学等との連携による食生活の改善</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ヘルシーメニュー」の拡大</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「食育」など食生活の改善に向けた普及啓発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■大阪府食育推進ネットワーク会議が中心となった事業実施、参画団体の連携・協働した取組の推進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SNS</a:t>
                      </a:r>
                      <a:r>
                        <a:rPr kumimoji="1" lang="ja-JP" altLang="en-US" sz="1100" b="0" baseline="0" dirty="0">
                          <a:solidFill>
                            <a:schemeClr val="tx1"/>
                          </a:solidFill>
                          <a:latin typeface="+mn-ea"/>
                          <a:ea typeface="+mn-ea"/>
                        </a:rPr>
                        <a:t>を通じた情報発信の増加</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506514"/>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健康・栄養対策費</a:t>
                      </a:r>
                      <a:r>
                        <a:rPr kumimoji="1" lang="ja-JP" altLang="en-US" sz="1100" b="0" baseline="0" dirty="0">
                          <a:solidFill>
                            <a:schemeClr val="tx1"/>
                          </a:solidFill>
                          <a:latin typeface="+mn-ea"/>
                          <a:ea typeface="+mn-ea"/>
                        </a:rPr>
                        <a:t>（経常）＜栄養士法等関係事業・食生活改善地域推進事業＞</a:t>
                      </a:r>
                      <a:r>
                        <a:rPr kumimoji="1" lang="ja-JP" altLang="en-US" sz="1100" baseline="0" dirty="0">
                          <a:solidFill>
                            <a:schemeClr val="tx1"/>
                          </a:solidFill>
                          <a:latin typeface="+mn-ea"/>
                          <a:ea typeface="+mn-ea"/>
                        </a:rPr>
                        <a:t>（</a:t>
                      </a:r>
                      <a:r>
                        <a:rPr kumimoji="1" lang="en-US" altLang="ja-JP" sz="1100" baseline="0" dirty="0">
                          <a:solidFill>
                            <a:schemeClr val="tx1"/>
                          </a:solidFill>
                          <a:latin typeface="+mn-ea"/>
                          <a:ea typeface="+mn-ea"/>
                        </a:rPr>
                        <a:t>6,138</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健康づくり気運醸成事業（</a:t>
                      </a:r>
                      <a:r>
                        <a:rPr kumimoji="1" lang="en-US" altLang="ja-JP" sz="1100" baseline="0" dirty="0">
                          <a:solidFill>
                            <a:schemeClr val="tx1"/>
                          </a:solidFill>
                          <a:latin typeface="游ゴシック" panose="020B0400000000000000" pitchFamily="50" charset="-128"/>
                          <a:ea typeface="+mn-ea"/>
                        </a:rPr>
                        <a:t>14,307</a:t>
                      </a:r>
                      <a:r>
                        <a:rPr kumimoji="1" lang="ja-JP" altLang="en-US" sz="1100" baseline="0" dirty="0">
                          <a:solidFill>
                            <a:schemeClr val="tx1"/>
                          </a:solidFill>
                          <a:latin typeface="游ゴシック" panose="020B0400000000000000" pitchFamily="50" charset="-128"/>
                          <a:ea typeface="+mn-ea"/>
                        </a:rPr>
                        <a:t>千円）</a:t>
                      </a:r>
                      <a:endParaRPr kumimoji="1" lang="en-US" altLang="ja-JP" sz="110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健活会議連携推進事業（</a:t>
                      </a:r>
                      <a:r>
                        <a:rPr kumimoji="1" lang="en-US" altLang="ja-JP" sz="1100" baseline="0" dirty="0">
                          <a:solidFill>
                            <a:schemeClr val="tx1"/>
                          </a:solidFill>
                          <a:latin typeface="+mn-ea"/>
                          <a:ea typeface="+mn-ea"/>
                        </a:rPr>
                        <a:t>7,890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775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28</a:t>
            </a:fld>
            <a:endParaRPr kumimoji="1" lang="ja-JP" altLang="en-US"/>
          </a:p>
        </p:txBody>
      </p:sp>
      <p:graphicFrame>
        <p:nvGraphicFramePr>
          <p:cNvPr id="3" name="表 2">
            <a:extLst>
              <a:ext uri="{FF2B5EF4-FFF2-40B4-BE49-F238E27FC236}">
                <a16:creationId xmlns:a16="http://schemas.microsoft.com/office/drawing/2014/main" id="{7CB95201-6159-4784-B6AD-1938E63D0F52}"/>
              </a:ext>
            </a:extLst>
          </p:cNvPr>
          <p:cNvGraphicFramePr>
            <a:graphicFrameLocks noGrp="1"/>
          </p:cNvGraphicFramePr>
          <p:nvPr/>
        </p:nvGraphicFramePr>
        <p:xfrm>
          <a:off x="406103" y="270425"/>
          <a:ext cx="8928000" cy="828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40844266"/>
                    </a:ext>
                  </a:extLst>
                </a:gridCol>
                <a:gridCol w="7920000">
                  <a:extLst>
                    <a:ext uri="{9D8B030D-6E8A-4147-A177-3AD203B41FA5}">
                      <a16:colId xmlns:a16="http://schemas.microsoft.com/office/drawing/2014/main" val="674764230"/>
                    </a:ext>
                  </a:extLst>
                </a:gridCol>
              </a:tblGrid>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健康・栄養対策費（経常）＜栄養士法等関係事業・食生活改善地域推進事業＞（</a:t>
                      </a:r>
                      <a:r>
                        <a:rPr kumimoji="1" lang="en-US" altLang="ja-JP" sz="1100" b="0" baseline="0" dirty="0">
                          <a:solidFill>
                            <a:schemeClr val="tx1"/>
                          </a:solidFill>
                          <a:latin typeface="+mn-ea"/>
                          <a:ea typeface="+mn-ea"/>
                        </a:rPr>
                        <a:t>9,897</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健康・栄養対策費（政策）＜万博プレイベント　ワクワク</a:t>
                      </a:r>
                      <a:r>
                        <a:rPr kumimoji="1" lang="en-US" altLang="ja-JP" sz="1100" b="0" baseline="0" dirty="0">
                          <a:solidFill>
                            <a:schemeClr val="tx1"/>
                          </a:solidFill>
                          <a:latin typeface="+mn-ea"/>
                          <a:ea typeface="+mn-ea"/>
                        </a:rPr>
                        <a:t>EXPO2023</a:t>
                      </a: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with</a:t>
                      </a:r>
                      <a:r>
                        <a:rPr kumimoji="1" lang="ja-JP" altLang="en-US" sz="1100" b="0" baseline="0" dirty="0">
                          <a:solidFill>
                            <a:schemeClr val="tx1"/>
                          </a:solidFill>
                          <a:latin typeface="+mn-ea"/>
                          <a:ea typeface="+mn-ea"/>
                        </a:rPr>
                        <a:t>健活１０＞（</a:t>
                      </a:r>
                      <a:r>
                        <a:rPr kumimoji="1" lang="en-US" altLang="ja-JP" sz="1100" b="0" baseline="0" dirty="0">
                          <a:solidFill>
                            <a:schemeClr val="tx1"/>
                          </a:solidFill>
                          <a:latin typeface="+mn-ea"/>
                          <a:ea typeface="+mn-ea"/>
                        </a:rPr>
                        <a:t>62,663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健康づくり気運醸成事業（</a:t>
                      </a:r>
                      <a:r>
                        <a:rPr kumimoji="1" lang="en-US" altLang="ja-JP" sz="1100" b="0" baseline="0" dirty="0">
                          <a:solidFill>
                            <a:schemeClr val="tx1"/>
                          </a:solidFill>
                          <a:latin typeface="游ゴシック" panose="020B0400000000000000" pitchFamily="50" charset="-128"/>
                          <a:ea typeface="+mn-ea"/>
                        </a:rPr>
                        <a:t>16,222</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9,125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797632"/>
                  </a:ext>
                </a:extLst>
              </a:tr>
            </a:tbl>
          </a:graphicData>
        </a:graphic>
      </p:graphicFrame>
    </p:spTree>
    <p:extLst>
      <p:ext uri="{BB962C8B-B14F-4D97-AF65-F5344CB8AC3E}">
        <p14:creationId xmlns:p14="http://schemas.microsoft.com/office/powerpoint/2010/main" val="136872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3" name="正方形/長方形 2">
            <a:extLst>
              <a:ext uri="{FF2B5EF4-FFF2-40B4-BE49-F238E27FC236}">
                <a16:creationId xmlns:a16="http://schemas.microsoft.com/office/drawing/2014/main" id="{F592EFE4-B74A-B297-13AF-FA0C50F9CA30}"/>
              </a:ext>
            </a:extLst>
          </p:cNvPr>
          <p:cNvSpPr/>
          <p:nvPr/>
        </p:nvSpPr>
        <p:spPr>
          <a:xfrm>
            <a:off x="271413" y="865992"/>
            <a:ext cx="9432000" cy="59179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5" name="正方形/長方形 4">
            <a:extLst>
              <a:ext uri="{FF2B5EF4-FFF2-40B4-BE49-F238E27FC236}">
                <a16:creationId xmlns:a16="http://schemas.microsoft.com/office/drawing/2014/main" id="{8F419E80-34D2-4817-BC51-6BC87D9AE563}"/>
              </a:ext>
            </a:extLst>
          </p:cNvPr>
          <p:cNvSpPr/>
          <p:nvPr/>
        </p:nvSpPr>
        <p:spPr>
          <a:xfrm>
            <a:off x="129324" y="61454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（２）身体活動・運動</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P.73-74</a:t>
            </a:r>
          </a:p>
        </p:txBody>
      </p:sp>
      <p:sp>
        <p:nvSpPr>
          <p:cNvPr id="6" name="正方形/長方形 5">
            <a:extLst>
              <a:ext uri="{FF2B5EF4-FFF2-40B4-BE49-F238E27FC236}">
                <a16:creationId xmlns:a16="http://schemas.microsoft.com/office/drawing/2014/main" id="{E81221CB-D7DD-F68C-4B4F-5E1BAEDA2ACA}"/>
              </a:ext>
            </a:extLst>
          </p:cNvPr>
          <p:cNvSpPr/>
          <p:nvPr/>
        </p:nvSpPr>
        <p:spPr>
          <a:xfrm>
            <a:off x="357909" y="1574971"/>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7" name="正方形/長方形 6">
            <a:extLst>
              <a:ext uri="{FF2B5EF4-FFF2-40B4-BE49-F238E27FC236}">
                <a16:creationId xmlns:a16="http://schemas.microsoft.com/office/drawing/2014/main" id="{D46EF9E9-881D-64C9-7F67-6215B8192940}"/>
              </a:ext>
            </a:extLst>
          </p:cNvPr>
          <p:cNvSpPr/>
          <p:nvPr/>
        </p:nvSpPr>
        <p:spPr>
          <a:xfrm>
            <a:off x="525000" y="1837496"/>
            <a:ext cx="8856000" cy="532770"/>
          </a:xfrm>
          <a:prstGeom prst="rect">
            <a:avLst/>
          </a:prstGeom>
        </p:spPr>
        <p:txBody>
          <a:bodyPr wrap="square" lIns="36000" tIns="72000" rIns="36000" bIns="36000">
            <a:noAutofit/>
          </a:bodyPr>
          <a:lstStyle/>
          <a:p>
            <a:r>
              <a:rPr lang="ja-JP" altLang="en-US" sz="1200" b="1" dirty="0">
                <a:latin typeface="+mn-ea"/>
              </a:rPr>
              <a:t>▽通勤・通学等でなるべく歩くようにするなど、日常生活での「身体活動・運動」量を増やし、取組を継続します。</a:t>
            </a:r>
            <a:endParaRPr lang="en-US" altLang="ja-JP" sz="1200" b="1" dirty="0">
              <a:latin typeface="+mn-ea"/>
            </a:endParaRPr>
          </a:p>
          <a:p>
            <a:r>
              <a:rPr lang="ja-JP" altLang="en-US" sz="1200" b="1" dirty="0">
                <a:latin typeface="+mn-ea"/>
              </a:rPr>
              <a:t>▽地域のスポーツ活動やレクリエーション等に参加するなど、自分の身体状態に合わせた身体活動を継続的に実践します。</a:t>
            </a:r>
          </a:p>
        </p:txBody>
      </p:sp>
      <p:sp>
        <p:nvSpPr>
          <p:cNvPr id="9" name="正方形/長方形 8">
            <a:extLst>
              <a:ext uri="{FF2B5EF4-FFF2-40B4-BE49-F238E27FC236}">
                <a16:creationId xmlns:a16="http://schemas.microsoft.com/office/drawing/2014/main" id="{9FB13249-4DC9-2FC2-29E8-35F88220DB46}"/>
              </a:ext>
            </a:extLst>
          </p:cNvPr>
          <p:cNvSpPr/>
          <p:nvPr/>
        </p:nvSpPr>
        <p:spPr>
          <a:xfrm>
            <a:off x="357909" y="2350034"/>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10" name="表 9">
            <a:extLst>
              <a:ext uri="{FF2B5EF4-FFF2-40B4-BE49-F238E27FC236}">
                <a16:creationId xmlns:a16="http://schemas.microsoft.com/office/drawing/2014/main" id="{83F83B57-CC11-E69A-53B1-DF65BEDB69CC}"/>
              </a:ext>
            </a:extLst>
          </p:cNvPr>
          <p:cNvGraphicFramePr>
            <a:graphicFrameLocks noGrp="1"/>
          </p:cNvGraphicFramePr>
          <p:nvPr/>
        </p:nvGraphicFramePr>
        <p:xfrm>
          <a:off x="454622" y="2683628"/>
          <a:ext cx="8856000" cy="2795536"/>
        </p:xfrm>
        <a:graphic>
          <a:graphicData uri="http://schemas.openxmlformats.org/drawingml/2006/table">
            <a:tbl>
              <a:tblPr firstRow="1" firstCol="1" bandRow="1">
                <a:tableStyleId>{5C22544A-7EE6-4342-B048-85BDC9FD1C3A}</a:tableStyleId>
              </a:tblPr>
              <a:tblGrid>
                <a:gridCol w="425300">
                  <a:extLst>
                    <a:ext uri="{9D8B030D-6E8A-4147-A177-3AD203B41FA5}">
                      <a16:colId xmlns:a16="http://schemas.microsoft.com/office/drawing/2014/main" val="20000"/>
                    </a:ext>
                  </a:extLst>
                </a:gridCol>
                <a:gridCol w="3889147">
                  <a:extLst>
                    <a:ext uri="{9D8B030D-6E8A-4147-A177-3AD203B41FA5}">
                      <a16:colId xmlns:a16="http://schemas.microsoft.com/office/drawing/2014/main" val="20001"/>
                    </a:ext>
                  </a:extLst>
                </a:gridCol>
                <a:gridCol w="1726324">
                  <a:extLst>
                    <a:ext uri="{9D8B030D-6E8A-4147-A177-3AD203B41FA5}">
                      <a16:colId xmlns:a16="http://schemas.microsoft.com/office/drawing/2014/main" val="20002"/>
                    </a:ext>
                  </a:extLst>
                </a:gridCol>
                <a:gridCol w="1324305">
                  <a:extLst>
                    <a:ext uri="{9D8B030D-6E8A-4147-A177-3AD203B41FA5}">
                      <a16:colId xmlns:a16="http://schemas.microsoft.com/office/drawing/2014/main" val="1732571304"/>
                    </a:ext>
                  </a:extLst>
                </a:gridCol>
                <a:gridCol w="1490924">
                  <a:extLst>
                    <a:ext uri="{9D8B030D-6E8A-4147-A177-3AD203B41FA5}">
                      <a16:colId xmlns:a16="http://schemas.microsoft.com/office/drawing/2014/main" val="20003"/>
                    </a:ext>
                  </a:extLst>
                </a:gridCol>
              </a:tblGrid>
              <a:tr h="246921">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運動習慣のある者（１日</a:t>
                      </a:r>
                      <a:r>
                        <a:rPr lang="en-US" altLang="ja-JP" sz="1100" b="1" dirty="0">
                          <a:solidFill>
                            <a:schemeClr val="tx1"/>
                          </a:solidFill>
                          <a:effectLst/>
                          <a:latin typeface="+mn-ea"/>
                          <a:ea typeface="+mn-ea"/>
                        </a:rPr>
                        <a:t>30</a:t>
                      </a:r>
                      <a:r>
                        <a:rPr lang="ja-JP" altLang="en-US" sz="1100" b="1" dirty="0">
                          <a:solidFill>
                            <a:schemeClr val="tx1"/>
                          </a:solidFill>
                          <a:effectLst/>
                          <a:latin typeface="+mn-ea"/>
                          <a:ea typeface="+mn-ea"/>
                        </a:rPr>
                        <a:t>分以上、週２回以上の運動を１年以上行っている者）の割合の増加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36.2%</a:t>
                      </a:r>
                    </a:p>
                    <a:p>
                      <a:pPr algn="ctr" fontAlgn="auto">
                        <a:lnSpc>
                          <a:spcPts val="1600"/>
                        </a:lnSpc>
                        <a:spcAft>
                          <a:spcPts val="0"/>
                        </a:spcAft>
                      </a:pP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rowSpan="4">
                  <a:txBody>
                    <a:bodyPr/>
                    <a:lstStyle/>
                    <a:p>
                      <a:pPr algn="ctr" fontAlgn="auto">
                        <a:lnSpc>
                          <a:spcPts val="1600"/>
                        </a:lnSpc>
                        <a:spcAft>
                          <a:spcPts val="0"/>
                        </a:spcAft>
                      </a:pPr>
                      <a:r>
                        <a:rPr lang="ja-JP" altLang="en-US" sz="1000" dirty="0">
                          <a:solidFill>
                            <a:schemeClr val="bg1"/>
                          </a:solidFill>
                          <a:effectLst/>
                          <a:latin typeface="+mn-ea"/>
                          <a:ea typeface="+mn-ea"/>
                          <a:cs typeface="HG丸ｺﾞｼｯｸM-PRO"/>
                        </a:rPr>
                        <a:t>１０</a:t>
                      </a:r>
                      <a:endParaRPr lang="en-US" alt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rowSpan="2">
                  <a:txBody>
                    <a:bodyPr/>
                    <a:lstStyle/>
                    <a:p>
                      <a:pPr algn="l" fontAlgn="auto">
                        <a:lnSpc>
                          <a:spcPts val="1600"/>
                        </a:lnSpc>
                        <a:spcAft>
                          <a:spcPts val="0"/>
                        </a:spcAft>
                      </a:pPr>
                      <a:r>
                        <a:rPr lang="ja-JP" altLang="en-US" sz="1100" b="1" dirty="0">
                          <a:solidFill>
                            <a:schemeClr val="tx1"/>
                          </a:solidFill>
                          <a:effectLst/>
                          <a:latin typeface="+mn-ea"/>
                          <a:ea typeface="+mn-ea"/>
                        </a:rPr>
                        <a:t>日常生活における歩数の増加（男性）</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8,733</a:t>
                      </a:r>
                      <a:r>
                        <a:rPr lang="ja-JP" altLang="en-US" sz="1100" b="1" dirty="0">
                          <a:solidFill>
                            <a:schemeClr val="tx1"/>
                          </a:solidFill>
                          <a:effectLst/>
                          <a:latin typeface="+mn-ea"/>
                          <a:ea typeface="+mn-ea"/>
                          <a:cs typeface="HG丸ｺﾞｼｯｸM-PRO"/>
                        </a:rPr>
                        <a:t>歩</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4">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令和６年国民健康・栄養調査の結果を受け算出</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9,000</a:t>
                      </a:r>
                      <a:r>
                        <a:rPr lang="ja-JP" altLang="en-US" sz="1100" b="1" dirty="0">
                          <a:solidFill>
                            <a:schemeClr val="tx1"/>
                          </a:solidFill>
                          <a:effectLst/>
                          <a:latin typeface="+mn-ea"/>
                          <a:ea typeface="+mn-ea"/>
                          <a:cs typeface="HG丸ｺﾞｼｯｸM-PRO"/>
                        </a:rPr>
                        <a:t>歩</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6,180</a:t>
                      </a:r>
                      <a:r>
                        <a:rPr lang="ja-JP" altLang="en-US" sz="1100" b="1" dirty="0">
                          <a:solidFill>
                            <a:schemeClr val="tx1"/>
                          </a:solidFill>
                          <a:effectLst/>
                          <a:latin typeface="+mn-ea"/>
                          <a:ea typeface="+mn-ea"/>
                          <a:cs typeface="HG丸ｺﾞｼｯｸM-PRO"/>
                        </a:rPr>
                        <a:t>歩</a:t>
                      </a:r>
                      <a:endParaRPr lang="en-US" altLang="ja-JP" sz="1100" b="1" dirty="0">
                        <a:solidFill>
                          <a:schemeClr val="tx1"/>
                        </a:solidFill>
                        <a:effectLst/>
                        <a:latin typeface="+mn-ea"/>
                        <a:ea typeface="+mn-ea"/>
                        <a:cs typeface="HG丸ｺﾞｼｯｸM-PRO"/>
                      </a:endParaRPr>
                    </a:p>
                    <a:p>
                      <a:pPr algn="ctr" fontAlgn="auto">
                        <a:lnSpc>
                          <a:spcPts val="1600"/>
                        </a:lnSpc>
                        <a:spcAft>
                          <a:spcPts val="0"/>
                        </a:spcAft>
                      </a:pP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vMerge="1">
                  <a:txBody>
                    <a:bodyPr/>
                    <a:lstStyle/>
                    <a:p>
                      <a:pPr algn="ctr" fontAlgn="auto">
                        <a:lnSpc>
                          <a:spcPts val="1600"/>
                        </a:lnSpc>
                        <a:spcAft>
                          <a:spcPts val="0"/>
                        </a:spcAft>
                      </a:pP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7,000</a:t>
                      </a:r>
                      <a:r>
                        <a:rPr lang="ja-JP" altLang="en-US" sz="1100" b="1" dirty="0">
                          <a:solidFill>
                            <a:schemeClr val="tx1"/>
                          </a:solidFill>
                          <a:effectLst/>
                          <a:latin typeface="+mn-ea"/>
                          <a:ea typeface="+mn-ea"/>
                          <a:cs typeface="HG丸ｺﾞｼｯｸM-PRO"/>
                        </a:rPr>
                        <a:t>歩</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29544326"/>
                  </a:ext>
                </a:extLst>
              </a:tr>
              <a:tr h="216000">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row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rPr>
                        <a:t>日常生活における歩数の増加（女性）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pt-BR" altLang="ja-JP" sz="1100" b="1" dirty="0">
                          <a:solidFill>
                            <a:schemeClr val="tx1"/>
                          </a:solidFill>
                          <a:effectLst/>
                          <a:latin typeface="+mn-ea"/>
                          <a:ea typeface="+mn-ea"/>
                          <a:cs typeface="HG丸ｺﾞｼｯｸM-PRO"/>
                        </a:rPr>
                        <a:t>20</a:t>
                      </a:r>
                      <a:r>
                        <a:rPr lang="ja-JP" altLang="pt-BR" sz="1100" b="1" dirty="0">
                          <a:solidFill>
                            <a:schemeClr val="tx1"/>
                          </a:solidFill>
                          <a:effectLst/>
                          <a:latin typeface="+mn-ea"/>
                          <a:ea typeface="+mn-ea"/>
                          <a:cs typeface="HG丸ｺﾞｼｯｸM-PRO"/>
                        </a:rPr>
                        <a:t>～</a:t>
                      </a:r>
                      <a:r>
                        <a:rPr lang="pt-BR" altLang="ja-JP" sz="1100" b="1" dirty="0">
                          <a:solidFill>
                            <a:schemeClr val="tx1"/>
                          </a:solidFill>
                          <a:effectLst/>
                          <a:latin typeface="+mn-ea"/>
                          <a:ea typeface="+mn-ea"/>
                          <a:cs typeface="HG丸ｺﾞｼｯｸM-PRO"/>
                        </a:rPr>
                        <a:t>64</a:t>
                      </a:r>
                      <a:r>
                        <a:rPr lang="ja-JP" altLang="pt-BR"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7,060</a:t>
                      </a:r>
                      <a:r>
                        <a:rPr lang="ja-JP" altLang="pt-BR" sz="1100" b="1" dirty="0">
                          <a:solidFill>
                            <a:schemeClr val="tx1"/>
                          </a:solidFill>
                          <a:effectLst/>
                          <a:latin typeface="+mn-ea"/>
                          <a:ea typeface="+mn-ea"/>
                          <a:cs typeface="HG丸ｺﾞｼｯｸM-PRO"/>
                        </a:rPr>
                        <a:t>歩</a:t>
                      </a:r>
                      <a:r>
                        <a:rPr lang="ja-JP" altLang="pt-BR" sz="1050" b="1" dirty="0">
                          <a:solidFill>
                            <a:schemeClr val="tx1"/>
                          </a:solidFill>
                          <a:effectLst/>
                          <a:latin typeface="+mn-ea"/>
                          <a:ea typeface="+mn-ea"/>
                          <a:cs typeface="HG丸ｺﾞｼｯｸM-PRO"/>
                        </a:rPr>
                        <a:t>（</a:t>
                      </a:r>
                      <a:r>
                        <a:rPr lang="pt-BR" altLang="ja-JP" sz="1050" b="1" dirty="0">
                          <a:solidFill>
                            <a:schemeClr val="tx1"/>
                          </a:solidFill>
                          <a:effectLst/>
                          <a:latin typeface="+mn-ea"/>
                          <a:ea typeface="+mn-ea"/>
                          <a:cs typeface="HG丸ｺﾞｼｯｸM-PRO"/>
                        </a:rPr>
                        <a:t>H29-R1</a:t>
                      </a:r>
                      <a:r>
                        <a:rPr lang="ja-JP" altLang="pt-BR" sz="1050" b="1" dirty="0">
                          <a:solidFill>
                            <a:schemeClr val="tx1"/>
                          </a:solidFill>
                          <a:effectLst/>
                          <a:latin typeface="+mn-ea"/>
                          <a:ea typeface="+mn-ea"/>
                          <a:cs typeface="HG丸ｺﾞｼｯｸM-PRO"/>
                        </a:rPr>
                        <a:t>平均）</a:t>
                      </a:r>
                      <a:endParaRPr lang="ja-JP" altLang="pt-BR"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20</a:t>
                      </a:r>
                      <a:r>
                        <a:rPr lang="ja-JP" altLang="en-US" sz="1100" b="1" dirty="0">
                          <a:solidFill>
                            <a:schemeClr val="tx1"/>
                          </a:solidFill>
                          <a:effectLst/>
                          <a:latin typeface="+mn-ea"/>
                          <a:ea typeface="+mn-ea"/>
                          <a:cs typeface="HG丸ｺﾞｼｯｸM-PRO"/>
                        </a:rPr>
                        <a:t>～</a:t>
                      </a:r>
                      <a:r>
                        <a:rPr lang="en-US" altLang="ja-JP" sz="1100" b="1" dirty="0">
                          <a:solidFill>
                            <a:schemeClr val="tx1"/>
                          </a:solidFill>
                          <a:effectLst/>
                          <a:latin typeface="+mn-ea"/>
                          <a:ea typeface="+mn-ea"/>
                          <a:cs typeface="HG丸ｺﾞｼｯｸM-PRO"/>
                        </a:rPr>
                        <a:t>64</a:t>
                      </a:r>
                      <a:r>
                        <a:rPr lang="ja-JP" altLang="en-US" sz="1100" b="1" dirty="0">
                          <a:solidFill>
                            <a:schemeClr val="tx1"/>
                          </a:solidFill>
                          <a:effectLst/>
                          <a:latin typeface="+mn-ea"/>
                          <a:ea typeface="+mn-ea"/>
                          <a:cs typeface="HG丸ｺﾞｼｯｸM-PRO"/>
                        </a:rPr>
                        <a:t>歳：</a:t>
                      </a:r>
                      <a:r>
                        <a:rPr lang="en-US" altLang="ja-JP" sz="1100" b="1" dirty="0">
                          <a:solidFill>
                            <a:schemeClr val="tx1"/>
                          </a:solidFill>
                          <a:effectLst/>
                          <a:latin typeface="+mn-ea"/>
                          <a:ea typeface="+mn-ea"/>
                          <a:cs typeface="HG丸ｺﾞｼｯｸM-PRO"/>
                        </a:rPr>
                        <a:t>8,000</a:t>
                      </a:r>
                      <a:r>
                        <a:rPr lang="ja-JP" altLang="en-US" sz="1100" b="1" dirty="0">
                          <a:solidFill>
                            <a:schemeClr val="tx1"/>
                          </a:solidFill>
                          <a:effectLst/>
                          <a:latin typeface="+mn-ea"/>
                          <a:ea typeface="+mn-ea"/>
                          <a:cs typeface="HG丸ｺﾞｼｯｸM-PRO"/>
                        </a:rPr>
                        <a:t>歩</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347628"/>
                  </a:ext>
                </a:extLst>
              </a:tr>
              <a:tr h="216000">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4</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vMerge="1">
                  <a:txBody>
                    <a:bodyPr/>
                    <a:lstStyle/>
                    <a:p>
                      <a:pPr algn="l" fontAlgn="auto">
                        <a:lnSpc>
                          <a:spcPts val="1600"/>
                        </a:lnSpc>
                        <a:spcAft>
                          <a:spcPts val="0"/>
                        </a:spcAft>
                      </a:pPr>
                      <a:r>
                        <a:rPr lang="ja-JP" altLang="en-US" sz="1200" b="1" dirty="0">
                          <a:solidFill>
                            <a:schemeClr val="tx1"/>
                          </a:solidFill>
                          <a:effectLst/>
                          <a:latin typeface="+mn-ea"/>
                          <a:ea typeface="+mn-ea"/>
                          <a:cs typeface="HG丸ｺﾞｼｯｸM-PRO"/>
                        </a:rPr>
                        <a:t>食塩摂取量（</a:t>
                      </a:r>
                      <a:r>
                        <a:rPr lang="en-US" altLang="ja-JP" sz="1200" b="1" dirty="0">
                          <a:solidFill>
                            <a:schemeClr val="tx1"/>
                          </a:solidFill>
                          <a:effectLst/>
                          <a:latin typeface="+mn-ea"/>
                          <a:ea typeface="+mn-ea"/>
                          <a:cs typeface="HG丸ｺﾞｼｯｸM-PRO"/>
                        </a:rPr>
                        <a:t>20</a:t>
                      </a:r>
                      <a:r>
                        <a:rPr lang="ja-JP" altLang="en-US" sz="1200" b="1" dirty="0">
                          <a:solidFill>
                            <a:schemeClr val="tx1"/>
                          </a:solidFill>
                          <a:effectLst/>
                          <a:latin typeface="+mn-ea"/>
                          <a:ea typeface="+mn-ea"/>
                          <a:cs typeface="HG丸ｺﾞｼｯｸM-PRO"/>
                        </a:rPr>
                        <a:t>歳以上）</a:t>
                      </a:r>
                      <a:endParaRPr lang="ja-JP" sz="12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5,230</a:t>
                      </a:r>
                      <a:r>
                        <a:rPr lang="ja-JP" altLang="en-US" sz="1100" b="1" dirty="0">
                          <a:solidFill>
                            <a:schemeClr val="tx1"/>
                          </a:solidFill>
                          <a:effectLst/>
                          <a:latin typeface="+mn-ea"/>
                          <a:ea typeface="+mn-ea"/>
                          <a:cs typeface="HG丸ｺﾞｼｯｸM-PRO"/>
                        </a:rPr>
                        <a:t>歩</a:t>
                      </a:r>
                      <a:endParaRPr lang="en-US" altLang="ja-JP" sz="1100" b="1" dirty="0">
                        <a:solidFill>
                          <a:schemeClr val="tx1"/>
                        </a:solidFill>
                        <a:effectLst/>
                        <a:latin typeface="+mn-ea"/>
                        <a:ea typeface="+mn-ea"/>
                        <a:cs typeface="HG丸ｺﾞｼｯｸM-PRO"/>
                      </a:endParaRPr>
                    </a:p>
                    <a:p>
                      <a:pPr algn="ctr" fontAlgn="auto">
                        <a:lnSpc>
                          <a:spcPts val="1600"/>
                        </a:lnSpc>
                        <a:spcAft>
                          <a:spcPts val="0"/>
                        </a:spcAft>
                      </a:pP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H29-R1</a:t>
                      </a:r>
                      <a:r>
                        <a:rPr lang="ja-JP" altLang="en-US" sz="1050" b="1" dirty="0">
                          <a:solidFill>
                            <a:schemeClr val="tx1"/>
                          </a:solidFill>
                          <a:effectLst/>
                          <a:latin typeface="+mn-ea"/>
                          <a:ea typeface="+mn-ea"/>
                          <a:cs typeface="HG丸ｺﾞｼｯｸM-PRO"/>
                        </a:rPr>
                        <a:t>平均）</a:t>
                      </a:r>
                      <a:endParaRPr lang="ja-JP" altLang="ja-JP" sz="105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vMerge="1">
                  <a:txBody>
                    <a:bodyPr/>
                    <a:lstStyle/>
                    <a:p>
                      <a:endParaRPr kumimoji="1" lang="ja-JP" altLang="en-US" sz="11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65</a:t>
                      </a:r>
                      <a:r>
                        <a:rPr lang="ja-JP" altLang="en-US" sz="1100" b="1" dirty="0">
                          <a:solidFill>
                            <a:schemeClr val="tx1"/>
                          </a:solidFill>
                          <a:effectLst/>
                          <a:latin typeface="+mn-ea"/>
                          <a:ea typeface="+mn-ea"/>
                          <a:cs typeface="HG丸ｺﾞｼｯｸM-PRO"/>
                        </a:rPr>
                        <a:t>歳以上：</a:t>
                      </a:r>
                      <a:r>
                        <a:rPr lang="en-US" altLang="ja-JP" sz="1100" b="1" dirty="0">
                          <a:solidFill>
                            <a:schemeClr val="tx1"/>
                          </a:solidFill>
                          <a:effectLst/>
                          <a:latin typeface="+mn-ea"/>
                          <a:ea typeface="+mn-ea"/>
                          <a:cs typeface="HG丸ｺﾞｼｯｸM-PRO"/>
                        </a:rPr>
                        <a:t>6,000</a:t>
                      </a:r>
                      <a:r>
                        <a:rPr lang="ja-JP" altLang="en-US" sz="1100" b="1" dirty="0">
                          <a:solidFill>
                            <a:schemeClr val="tx1"/>
                          </a:solidFill>
                          <a:effectLst/>
                          <a:latin typeface="+mn-ea"/>
                          <a:ea typeface="+mn-ea"/>
                          <a:cs typeface="HG丸ｺﾞｼｯｸM-PRO"/>
                        </a:rPr>
                        <a:t>歩</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4019392668"/>
                  </a:ext>
                </a:extLst>
              </a:tr>
            </a:tbl>
          </a:graphicData>
        </a:graphic>
      </p:graphicFrame>
      <p:sp>
        <p:nvSpPr>
          <p:cNvPr id="11" name="角丸四角形 21">
            <a:extLst>
              <a:ext uri="{FF2B5EF4-FFF2-40B4-BE49-F238E27FC236}">
                <a16:creationId xmlns:a16="http://schemas.microsoft.com/office/drawing/2014/main" id="{B9F77863-E37F-9B83-B25C-D8BA1A16E071}"/>
              </a:ext>
            </a:extLst>
          </p:cNvPr>
          <p:cNvSpPr/>
          <p:nvPr/>
        </p:nvSpPr>
        <p:spPr>
          <a:xfrm>
            <a:off x="357909" y="1559468"/>
            <a:ext cx="9144000" cy="4012468"/>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2" name="角丸四角形 22">
            <a:extLst>
              <a:ext uri="{FF2B5EF4-FFF2-40B4-BE49-F238E27FC236}">
                <a16:creationId xmlns:a16="http://schemas.microsoft.com/office/drawing/2014/main" id="{ED3DEDC1-227E-7330-06B3-44F484EFCA34}"/>
              </a:ext>
            </a:extLst>
          </p:cNvPr>
          <p:cNvSpPr/>
          <p:nvPr/>
        </p:nvSpPr>
        <p:spPr>
          <a:xfrm>
            <a:off x="357909" y="112746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13" name="角丸四角形 20">
            <a:extLst>
              <a:ext uri="{FF2B5EF4-FFF2-40B4-BE49-F238E27FC236}">
                <a16:creationId xmlns:a16="http://schemas.microsoft.com/office/drawing/2014/main" id="{2E712B27-8900-37B7-57D1-62F48CF50009}"/>
              </a:ext>
            </a:extLst>
          </p:cNvPr>
          <p:cNvSpPr/>
          <p:nvPr/>
        </p:nvSpPr>
        <p:spPr>
          <a:xfrm>
            <a:off x="2445909" y="112746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習慣的に運動に取り組む府民を増やします　</a:t>
            </a:r>
            <a:r>
              <a:rPr kumimoji="1" lang="ja-JP" altLang="en-US" sz="1200" b="1" dirty="0">
                <a:solidFill>
                  <a:schemeClr val="tx1"/>
                </a:solidFill>
              </a:rPr>
              <a:t>～日頃から体を動かし運動しましょう～</a:t>
            </a:r>
          </a:p>
        </p:txBody>
      </p:sp>
      <p:sp>
        <p:nvSpPr>
          <p:cNvPr id="26" name="角丸四角形 19">
            <a:extLst>
              <a:ext uri="{FF2B5EF4-FFF2-40B4-BE49-F238E27FC236}">
                <a16:creationId xmlns:a16="http://schemas.microsoft.com/office/drawing/2014/main" id="{E18C45A6-690B-1E29-211D-E4A43F74D135}"/>
              </a:ext>
            </a:extLst>
          </p:cNvPr>
          <p:cNvSpPr/>
          <p:nvPr/>
        </p:nvSpPr>
        <p:spPr>
          <a:xfrm>
            <a:off x="357909" y="5571936"/>
            <a:ext cx="1080000" cy="1157863"/>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7" name="角丸四角形 20">
            <a:extLst>
              <a:ext uri="{FF2B5EF4-FFF2-40B4-BE49-F238E27FC236}">
                <a16:creationId xmlns:a16="http://schemas.microsoft.com/office/drawing/2014/main" id="{40EDE75F-9927-9404-A6D9-C36F233BA459}"/>
              </a:ext>
            </a:extLst>
          </p:cNvPr>
          <p:cNvSpPr/>
          <p:nvPr/>
        </p:nvSpPr>
        <p:spPr>
          <a:xfrm>
            <a:off x="1437909" y="5571936"/>
            <a:ext cx="8063999" cy="115824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a:t>
            </a:r>
            <a:r>
              <a:rPr kumimoji="1" lang="en-US" altLang="ja-JP" sz="1200" b="1" baseline="0" dirty="0">
                <a:solidFill>
                  <a:schemeClr val="tx1"/>
                </a:solidFill>
                <a:latin typeface="+mn-ea"/>
                <a:ea typeface="+mn-ea"/>
              </a:rPr>
              <a:t>1</a:t>
            </a:r>
            <a:r>
              <a:rPr kumimoji="1" lang="ja-JP" altLang="en-US" sz="1200" b="1" baseline="0" dirty="0">
                <a:solidFill>
                  <a:schemeClr val="tx1"/>
                </a:solidFill>
                <a:latin typeface="+mn-ea"/>
                <a:ea typeface="+mn-ea"/>
              </a:rPr>
              <a:t>回 </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分以上、週２回以上の運動を１年以上している府民は約４割に上りますが、年代別でみると、男性では </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歳代が、女性では </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歳代が低い状況にあります。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座位時間については、７時間以上と回答した府民が約３割となっています。また、男女とも、特に働く世代でその割合が高くなっています。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生活習慣病やフレイル予防のためには、若い</a:t>
            </a:r>
            <a:r>
              <a:rPr kumimoji="1" lang="ja-JP" altLang="en-US" sz="1200" b="1" dirty="0">
                <a:solidFill>
                  <a:schemeClr val="tx1"/>
                </a:solidFill>
                <a:latin typeface="+mn-ea"/>
              </a:rPr>
              <a:t>時期</a:t>
            </a:r>
            <a:r>
              <a:rPr kumimoji="1" lang="ja-JP" altLang="en-US" sz="1200" b="1" baseline="0" dirty="0">
                <a:solidFill>
                  <a:schemeClr val="tx1"/>
                </a:solidFill>
                <a:latin typeface="+mn-ea"/>
                <a:ea typeface="+mn-ea"/>
              </a:rPr>
              <a:t>から日常生活の中で、無理なく身体活動・運動に取り組むことが重要です。</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29</a:t>
            </a:fld>
            <a:endParaRPr kumimoji="1" lang="ja-JP" altLang="en-US"/>
          </a:p>
        </p:txBody>
      </p:sp>
    </p:spTree>
    <p:extLst>
      <p:ext uri="{BB962C8B-B14F-4D97-AF65-F5344CB8AC3E}">
        <p14:creationId xmlns:p14="http://schemas.microsoft.com/office/powerpoint/2010/main" val="242862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83745" y="2243332"/>
            <a:ext cx="9072000" cy="1476000"/>
          </a:xfrm>
          <a:prstGeom prst="roundRect">
            <a:avLst>
              <a:gd name="adj" fmla="val 3204"/>
            </a:avLst>
          </a:prstGeom>
          <a:noFill/>
          <a:ln w="6350">
            <a:solidFill>
              <a:srgbClr val="00CC99"/>
            </a:solidFill>
          </a:ln>
        </p:spPr>
        <p:txBody>
          <a:bodyPr wrap="square" lIns="72000" tIns="61200" rIns="72000" bIns="54000" rtlCol="0" anchor="t">
            <a:noAutofit/>
          </a:bodyPr>
          <a:lstStyle/>
          <a:p>
            <a:r>
              <a:rPr lang="ja-JP" altLang="en-US" sz="1050" b="1" dirty="0">
                <a:latin typeface="游ゴシック" panose="020B0400000000000000" pitchFamily="50" charset="-128"/>
                <a:ea typeface="游ゴシック" panose="020B0400000000000000" pitchFamily="50" charset="-128"/>
              </a:rPr>
              <a:t>大阪府健康づくり推進条例</a:t>
            </a:r>
            <a:r>
              <a:rPr lang="ja-JP" altLang="en-US" sz="1050" dirty="0">
                <a:latin typeface="游ゴシック" panose="020B0400000000000000" pitchFamily="50" charset="-128"/>
                <a:ea typeface="游ゴシック" panose="020B0400000000000000" pitchFamily="50" charset="-128"/>
              </a:rPr>
              <a:t>（抄）</a:t>
            </a:r>
          </a:p>
        </p:txBody>
      </p:sp>
      <p:sp>
        <p:nvSpPr>
          <p:cNvPr id="5" name="テキスト ボックス 4"/>
          <p:cNvSpPr txBox="1"/>
          <p:nvPr/>
        </p:nvSpPr>
        <p:spPr>
          <a:xfrm>
            <a:off x="439020" y="2491876"/>
            <a:ext cx="4464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（府の責務）</a:t>
            </a:r>
          </a:p>
          <a:p>
            <a:r>
              <a:rPr lang="ja-JP" altLang="en-US" sz="1000" dirty="0">
                <a:latin typeface="游ゴシック" panose="020B0400000000000000" pitchFamily="50" charset="-128"/>
                <a:ea typeface="游ゴシック" panose="020B0400000000000000" pitchFamily="50" charset="-128"/>
              </a:rPr>
              <a:t>第四条　府は、前条に定める基本理念にのっとり、府が定め、及び作成する</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健康増進法第八条第一項の計画、歯科口腔保健の推進に関する法律（平成</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二十三年法律第九十五号）第十三条第一項の基本的事項及び食育基本法</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（平成十七年法律第六十三号）第十七条第一項の計画において健康づくり</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の推進に関する目標を設定し、健康づくりに関する施策の総合的な策定及</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a:latin typeface="游ゴシック" panose="020B0400000000000000" pitchFamily="50" charset="-128"/>
                <a:ea typeface="游ゴシック" panose="020B0400000000000000" pitchFamily="50" charset="-128"/>
              </a:rPr>
              <a:t>び</a:t>
            </a:r>
            <a:r>
              <a:rPr lang="ja-JP" altLang="en-US" sz="1000" dirty="0">
                <a:latin typeface="游ゴシック" panose="020B0400000000000000" pitchFamily="50" charset="-128"/>
                <a:ea typeface="游ゴシック" panose="020B0400000000000000" pitchFamily="50" charset="-128"/>
              </a:rPr>
              <a:t>実施に努めるものとする。</a:t>
            </a:r>
          </a:p>
        </p:txBody>
      </p:sp>
      <p:sp>
        <p:nvSpPr>
          <p:cNvPr id="6" name="テキスト ボックス 5"/>
          <p:cNvSpPr txBox="1"/>
          <p:nvPr/>
        </p:nvSpPr>
        <p:spPr>
          <a:xfrm>
            <a:off x="5026500" y="2491876"/>
            <a:ext cx="4392000" cy="1224000"/>
          </a:xfrm>
          <a:prstGeom prst="rect">
            <a:avLst/>
          </a:prstGeom>
          <a:noFill/>
        </p:spPr>
        <p:txBody>
          <a:bodyPr wrap="square" lIns="72000" tIns="72000" rIns="72000" bIns="72000" rtlCol="0" anchor="t">
            <a:noAutofit/>
          </a:bodyPr>
          <a:lstStyle/>
          <a:p>
            <a:r>
              <a:rPr lang="ja-JP" altLang="en-US" sz="1000" dirty="0">
                <a:latin typeface="游ゴシック" panose="020B0400000000000000" pitchFamily="50" charset="-128"/>
                <a:ea typeface="游ゴシック" panose="020B0400000000000000" pitchFamily="50" charset="-128"/>
              </a:rPr>
              <a:t>（年次報告等）</a:t>
            </a:r>
          </a:p>
          <a:p>
            <a:r>
              <a:rPr lang="ja-JP" altLang="en-US" sz="1000" dirty="0">
                <a:latin typeface="游ゴシック" panose="020B0400000000000000" pitchFamily="50" charset="-128"/>
                <a:ea typeface="游ゴシック" panose="020B0400000000000000" pitchFamily="50" charset="-128"/>
              </a:rPr>
              <a:t>第十九条　知事は、毎年、第四条第一項の</a:t>
            </a:r>
            <a:r>
              <a:rPr lang="ja-JP" altLang="en-US" sz="1000" b="1" u="sng" dirty="0">
                <a:latin typeface="游ゴシック" panose="020B0400000000000000" pitchFamily="50" charset="-128"/>
                <a:ea typeface="游ゴシック" panose="020B0400000000000000" pitchFamily="50" charset="-128"/>
              </a:rPr>
              <a:t>目標の達成状況及び施策の実施</a:t>
            </a:r>
            <a:endParaRPr lang="en-US" altLang="ja-JP" sz="1000" b="1" u="sng"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b="1" u="sng" dirty="0">
                <a:latin typeface="游ゴシック" panose="020B0400000000000000" pitchFamily="50" charset="-128"/>
                <a:ea typeface="游ゴシック" panose="020B0400000000000000" pitchFamily="50" charset="-128"/>
              </a:rPr>
              <a:t>状況について、報告書を作成し、及び公表する</a:t>
            </a:r>
            <a:r>
              <a:rPr lang="ja-JP" altLang="en-US" sz="1000" dirty="0">
                <a:latin typeface="游ゴシック" panose="020B0400000000000000" pitchFamily="50" charset="-128"/>
                <a:ea typeface="游ゴシック" panose="020B0400000000000000" pitchFamily="50" charset="-128"/>
              </a:rPr>
              <a:t>ものとする。</a:t>
            </a:r>
          </a:p>
          <a:p>
            <a:r>
              <a:rPr lang="ja-JP" altLang="en-US" sz="1000" dirty="0">
                <a:latin typeface="游ゴシック" panose="020B0400000000000000" pitchFamily="50" charset="-128"/>
                <a:ea typeface="游ゴシック" panose="020B0400000000000000" pitchFamily="50" charset="-128"/>
              </a:rPr>
              <a:t>２　知事は、前項の報告書の作成に当たっては、同項の目標の達成状況及</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00" dirty="0" err="1">
                <a:latin typeface="游ゴシック" panose="020B0400000000000000" pitchFamily="50" charset="-128"/>
                <a:ea typeface="游ゴシック" panose="020B0400000000000000" pitchFamily="50" charset="-128"/>
              </a:rPr>
              <a:t>び</a:t>
            </a:r>
            <a:r>
              <a:rPr lang="ja-JP" altLang="en-US" sz="1000" dirty="0">
                <a:latin typeface="游ゴシック" panose="020B0400000000000000" pitchFamily="50" charset="-128"/>
                <a:ea typeface="游ゴシック" panose="020B0400000000000000" pitchFamily="50" charset="-128"/>
              </a:rPr>
              <a:t>施策の実施状況について、大阪府食育推進計画評価審議会、大阪府地</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域職域連携推進協議会及び大阪府生涯歯科保健推進審議会の意見を聴く</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ものとする。</a:t>
            </a:r>
          </a:p>
        </p:txBody>
      </p:sp>
      <p:cxnSp>
        <p:nvCxnSpPr>
          <p:cNvPr id="9" name="直線コネクタ 8"/>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10214" y="32451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年次報告について</a:t>
            </a:r>
          </a:p>
        </p:txBody>
      </p:sp>
      <p:sp>
        <p:nvSpPr>
          <p:cNvPr id="12" name="テキスト ボックス 11"/>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a:latin typeface="游ゴシック" panose="020B0400000000000000" pitchFamily="50" charset="-128"/>
                <a:ea typeface="游ゴシック" panose="020B0400000000000000" pitchFamily="50" charset="-128"/>
              </a:rPr>
              <a:t>　平成</a:t>
            </a:r>
            <a:r>
              <a:rPr lang="en-US" altLang="ja-JP" sz="1200" dirty="0">
                <a:latin typeface="游ゴシック" panose="020B0400000000000000" pitchFamily="50" charset="-128"/>
                <a:ea typeface="游ゴシック" panose="020B0400000000000000" pitchFamily="50" charset="-128"/>
              </a:rPr>
              <a:t>30</a:t>
            </a:r>
            <a:r>
              <a:rPr lang="ja-JP" altLang="en-US" sz="1200" dirty="0">
                <a:latin typeface="游ゴシック" panose="020B0400000000000000" pitchFamily="50" charset="-128"/>
                <a:ea typeface="游ゴシック" panose="020B0400000000000000" pitchFamily="50" charset="-128"/>
              </a:rPr>
              <a:t>年</a:t>
            </a:r>
            <a:r>
              <a:rPr lang="en-US" altLang="ja-JP" sz="1200" dirty="0">
                <a:latin typeface="游ゴシック" panose="020B0400000000000000" pitchFamily="50" charset="-128"/>
                <a:ea typeface="游ゴシック" panose="020B0400000000000000" pitchFamily="50" charset="-128"/>
              </a:rPr>
              <a:t>10</a:t>
            </a:r>
            <a:r>
              <a:rPr lang="ja-JP" altLang="en-US" sz="1200" dirty="0">
                <a:latin typeface="游ゴシック" panose="020B0400000000000000" pitchFamily="50" charset="-128"/>
                <a:ea typeface="游ゴシック" panose="020B0400000000000000" pitchFamily="50" charset="-128"/>
              </a:rPr>
              <a:t>月に制定した「大阪府健康づくり推進条例」では、第４条において大阪府は健康増進法に係る計画、歯科口腔保健の推進に関する法律に係る計画（基本的事項）及び食育基本法に係る計画において、健康づくりの推進に関する目標を設定し、健康づくりに関する施策の策定及び実施に努めることが規定されています。</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また、条例第</a:t>
            </a:r>
            <a:r>
              <a:rPr lang="en-US" altLang="ja-JP" sz="1200" dirty="0">
                <a:latin typeface="游ゴシック" panose="020B0400000000000000" pitchFamily="50" charset="-128"/>
                <a:ea typeface="游ゴシック" panose="020B0400000000000000" pitchFamily="50" charset="-128"/>
              </a:rPr>
              <a:t>19</a:t>
            </a:r>
            <a:r>
              <a:rPr lang="ja-JP" altLang="en-US" sz="1200" dirty="0">
                <a:latin typeface="游ゴシック" panose="020B0400000000000000" pitchFamily="50" charset="-128"/>
                <a:ea typeface="游ゴシック" panose="020B0400000000000000" pitchFamily="50" charset="-128"/>
              </a:rPr>
              <a:t>条では、設定した目標の達成状況及び策定した施策の実施状況について、大阪府地域職域連携推進協議会等の意見を聴いたうえで毎年、報告書を作成し公表するものとしています。</a:t>
            </a:r>
            <a:endParaRPr lang="en-US" altLang="ja-JP"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本報告書は、上記の規定に基づき、当該年度における大阪府の健康づくりの取組みについてとりまとめたものです。</a:t>
            </a:r>
          </a:p>
        </p:txBody>
      </p:sp>
      <p:sp>
        <p:nvSpPr>
          <p:cNvPr id="13" name="テキスト ボックス 12"/>
          <p:cNvSpPr txBox="1"/>
          <p:nvPr/>
        </p:nvSpPr>
        <p:spPr>
          <a:xfrm>
            <a:off x="593968" y="4475417"/>
            <a:ext cx="2808000" cy="972000"/>
          </a:xfrm>
          <a:prstGeom prst="roundRect">
            <a:avLst>
              <a:gd name="adj" fmla="val 8526"/>
            </a:avLst>
          </a:prstGeom>
          <a:gradFill flip="none" rotWithShape="1">
            <a:gsLst>
              <a:gs pos="0">
                <a:srgbClr val="DDFFEC"/>
              </a:gs>
              <a:gs pos="50000">
                <a:srgbClr val="89FFBE"/>
              </a:gs>
              <a:gs pos="100000">
                <a:srgbClr val="DDFFEC"/>
              </a:gs>
            </a:gsLst>
            <a:lin ang="13500000" scaled="1"/>
            <a:tileRect/>
          </a:gradFill>
          <a:ln w="6350">
            <a:noFill/>
          </a:ln>
        </p:spPr>
        <p:txBody>
          <a:bodyPr wrap="none" lIns="36000" tIns="18000" rIns="18000" bIns="0" rtlCol="0" anchor="t">
            <a:noAutofit/>
          </a:bodyPr>
          <a:lstStyle/>
          <a:p>
            <a:pPr algn="ctr"/>
            <a:r>
              <a:rPr lang="en-US" altLang="ja-JP" sz="1100" b="1"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第４次大阪府健康増進計画 </a:t>
            </a:r>
            <a:r>
              <a:rPr lang="en-US" altLang="ja-JP" sz="1100" b="1" dirty="0">
                <a:latin typeface="游ゴシック" panose="020B0400000000000000" pitchFamily="50" charset="-128"/>
                <a:ea typeface="游ゴシック" panose="020B0400000000000000" pitchFamily="50" charset="-128"/>
              </a:rPr>
              <a:t>-</a:t>
            </a: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計画期間：令和６年度～令和</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12</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位置づけ：健康増進法第８条第１項に基づく</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都道府県計画</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審 議 会 ：大阪府地域職域連携推進協議会</a:t>
            </a:r>
          </a:p>
        </p:txBody>
      </p:sp>
      <p:sp>
        <p:nvSpPr>
          <p:cNvPr id="14" name="テキスト ボックス 13"/>
          <p:cNvSpPr txBox="1"/>
          <p:nvPr/>
        </p:nvSpPr>
        <p:spPr>
          <a:xfrm>
            <a:off x="3508556" y="4475417"/>
            <a:ext cx="2808000" cy="972000"/>
          </a:xfrm>
          <a:prstGeom prst="roundRect">
            <a:avLst>
              <a:gd name="adj" fmla="val 8526"/>
            </a:avLst>
          </a:prstGeom>
          <a:gradFill flip="none" rotWithShape="1">
            <a:gsLst>
              <a:gs pos="0">
                <a:srgbClr val="E1F2FF"/>
              </a:gs>
              <a:gs pos="50000">
                <a:srgbClr val="89CCFF"/>
              </a:gs>
              <a:gs pos="100000">
                <a:srgbClr val="E1F2FF"/>
              </a:gs>
            </a:gsLst>
            <a:lin ang="13500000" scaled="1"/>
            <a:tileRect/>
          </a:gradFill>
          <a:ln w="6350">
            <a:noFill/>
          </a:ln>
        </p:spPr>
        <p:txBody>
          <a:bodyPr wrap="none" lIns="36000" tIns="18000" rIns="18000" bIns="0" rtlCol="0" anchor="t">
            <a:noAutofit/>
          </a:bodyPr>
          <a:lstStyle/>
          <a:p>
            <a:pPr algn="ctr"/>
            <a:r>
              <a:rPr lang="en-US" altLang="ja-JP" sz="1100" b="1"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第３次大阪府歯科口腔保健計画 </a:t>
            </a:r>
            <a:r>
              <a:rPr lang="en-US" altLang="ja-JP" sz="1100" b="1" dirty="0">
                <a:latin typeface="游ゴシック" panose="020B0400000000000000" pitchFamily="50" charset="-128"/>
                <a:ea typeface="游ゴシック" panose="020B0400000000000000" pitchFamily="50" charset="-128"/>
              </a:rPr>
              <a:t>-</a:t>
            </a:r>
            <a:endParaRPr lang="en-US" altLang="ja-JP" sz="1050" dirty="0">
              <a:latin typeface="游ゴシック" panose="020B0400000000000000" pitchFamily="50" charset="-128"/>
              <a:ea typeface="游ゴシック" panose="020B0400000000000000" pitchFamily="50" charset="-128"/>
            </a:endParaRP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計画期間：令和６年度～令和</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12</a:t>
            </a:r>
            <a:r>
              <a:rPr lang="ja-JP" altLang="en-US" sz="1000" dirty="0">
                <a:latin typeface="游ゴシック" panose="020B0400000000000000" pitchFamily="50" charset="-128"/>
                <a:ea typeface="游ゴシック" panose="020B0400000000000000" pitchFamily="50" charset="-128"/>
              </a:rPr>
              <a:t>年間）</a:t>
            </a:r>
          </a:p>
          <a:p>
            <a:r>
              <a:rPr lang="ja-JP" altLang="en-US" sz="1000" dirty="0">
                <a:latin typeface="游ゴシック" panose="020B0400000000000000" pitchFamily="50" charset="-128"/>
                <a:ea typeface="游ゴシック" panose="020B0400000000000000" pitchFamily="50" charset="-128"/>
              </a:rPr>
              <a:t>位置づけ：歯科口腔保健の推進に関する法律</a:t>
            </a:r>
          </a:p>
          <a:p>
            <a:r>
              <a:rPr lang="ja-JP" altLang="en-US" sz="1000" dirty="0">
                <a:latin typeface="游ゴシック" panose="020B0400000000000000" pitchFamily="50" charset="-128"/>
                <a:ea typeface="游ゴシック" panose="020B0400000000000000" pitchFamily="50" charset="-128"/>
              </a:rPr>
              <a:t>　　　　　第</a:t>
            </a:r>
            <a:r>
              <a:rPr lang="en-US" altLang="ja-JP" sz="1000" dirty="0">
                <a:latin typeface="游ゴシック" panose="020B0400000000000000" pitchFamily="50" charset="-128"/>
                <a:ea typeface="游ゴシック" panose="020B0400000000000000" pitchFamily="50" charset="-128"/>
              </a:rPr>
              <a:t>13</a:t>
            </a:r>
            <a:r>
              <a:rPr lang="ja-JP" altLang="en-US" sz="1000" dirty="0">
                <a:latin typeface="游ゴシック" panose="020B0400000000000000" pitchFamily="50" charset="-128"/>
                <a:ea typeface="游ゴシック" panose="020B0400000000000000" pitchFamily="50" charset="-128"/>
              </a:rPr>
              <a:t>条第１項に基づく都道府県計画</a:t>
            </a:r>
          </a:p>
          <a:p>
            <a:r>
              <a:rPr lang="ja-JP" altLang="en-US" sz="1000" dirty="0">
                <a:latin typeface="游ゴシック" panose="020B0400000000000000" pitchFamily="50" charset="-128"/>
                <a:ea typeface="游ゴシック" panose="020B0400000000000000" pitchFamily="50" charset="-128"/>
              </a:rPr>
              <a:t>審 議 会 ：大阪府生涯歯科保健推進審議会</a:t>
            </a:r>
          </a:p>
        </p:txBody>
      </p:sp>
      <p:sp>
        <p:nvSpPr>
          <p:cNvPr id="15" name="テキスト ボックス 14"/>
          <p:cNvSpPr txBox="1"/>
          <p:nvPr/>
        </p:nvSpPr>
        <p:spPr>
          <a:xfrm>
            <a:off x="6423144" y="4475417"/>
            <a:ext cx="2808000" cy="972000"/>
          </a:xfrm>
          <a:prstGeom prst="roundRect">
            <a:avLst>
              <a:gd name="adj" fmla="val 7508"/>
            </a:avLst>
          </a:prstGeom>
          <a:gradFill flip="none" rotWithShape="1">
            <a:gsLst>
              <a:gs pos="0">
                <a:srgbClr val="FFE7E7"/>
              </a:gs>
              <a:gs pos="50000">
                <a:srgbClr val="FFC5C5"/>
              </a:gs>
              <a:gs pos="100000">
                <a:srgbClr val="FFE7E7"/>
              </a:gs>
            </a:gsLst>
            <a:lin ang="13500000" scaled="1"/>
            <a:tileRect/>
          </a:gradFill>
          <a:ln w="6350">
            <a:noFill/>
          </a:ln>
        </p:spPr>
        <p:txBody>
          <a:bodyPr wrap="none" lIns="36000" tIns="18000" rIns="18000" bIns="0" rtlCol="0" anchor="t">
            <a:noAutofit/>
          </a:bodyPr>
          <a:lstStyle/>
          <a:p>
            <a:pPr algn="ctr"/>
            <a:r>
              <a:rPr lang="en-US" altLang="ja-JP" sz="1100" b="1" dirty="0">
                <a:latin typeface="游ゴシック" panose="020B0400000000000000" pitchFamily="50" charset="-128"/>
                <a:ea typeface="游ゴシック" panose="020B0400000000000000" pitchFamily="50" charset="-128"/>
              </a:rPr>
              <a:t>- </a:t>
            </a:r>
            <a:r>
              <a:rPr lang="ja-JP" altLang="en-US" sz="1100" b="1" dirty="0">
                <a:latin typeface="游ゴシック" panose="020B0400000000000000" pitchFamily="50" charset="-128"/>
                <a:ea typeface="游ゴシック" panose="020B0400000000000000" pitchFamily="50" charset="-128"/>
              </a:rPr>
              <a:t>第４次大阪府食育推進計画 </a:t>
            </a:r>
            <a:r>
              <a:rPr lang="en-US" altLang="ja-JP" sz="1100" b="1" dirty="0">
                <a:latin typeface="游ゴシック" panose="020B0400000000000000" pitchFamily="50" charset="-128"/>
                <a:ea typeface="游ゴシック" panose="020B0400000000000000" pitchFamily="50" charset="-128"/>
              </a:rPr>
              <a:t>-</a:t>
            </a:r>
          </a:p>
          <a:p>
            <a:endParaRPr lang="en-US" altLang="ja-JP" sz="3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計画期間：令和６年度～令和</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年度（</a:t>
            </a:r>
            <a:r>
              <a:rPr lang="en-US" altLang="ja-JP" sz="1000" dirty="0">
                <a:latin typeface="游ゴシック" panose="020B0400000000000000" pitchFamily="50" charset="-128"/>
                <a:ea typeface="游ゴシック" panose="020B0400000000000000" pitchFamily="50" charset="-128"/>
              </a:rPr>
              <a:t>12</a:t>
            </a:r>
            <a:r>
              <a:rPr lang="ja-JP" altLang="en-US" sz="1000" dirty="0">
                <a:latin typeface="游ゴシック" panose="020B0400000000000000" pitchFamily="50" charset="-128"/>
                <a:ea typeface="游ゴシック" panose="020B0400000000000000" pitchFamily="50" charset="-128"/>
              </a:rPr>
              <a:t>年間）</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位置づけ：食育基本法第</a:t>
            </a:r>
            <a:r>
              <a:rPr lang="en-US" altLang="ja-JP" sz="1000" dirty="0">
                <a:latin typeface="游ゴシック" panose="020B0400000000000000" pitchFamily="50" charset="-128"/>
                <a:ea typeface="游ゴシック" panose="020B0400000000000000" pitchFamily="50" charset="-128"/>
              </a:rPr>
              <a:t>17</a:t>
            </a:r>
            <a:r>
              <a:rPr lang="ja-JP" altLang="en-US" sz="1000" dirty="0">
                <a:latin typeface="游ゴシック" panose="020B0400000000000000" pitchFamily="50" charset="-128"/>
                <a:ea typeface="游ゴシック" panose="020B0400000000000000" pitchFamily="50" charset="-128"/>
              </a:rPr>
              <a:t>条第</a:t>
            </a:r>
            <a:r>
              <a:rPr lang="en-US" altLang="ja-JP" sz="1000" dirty="0">
                <a:latin typeface="游ゴシック" panose="020B0400000000000000" pitchFamily="50" charset="-128"/>
                <a:ea typeface="游ゴシック" panose="020B0400000000000000" pitchFamily="50" charset="-128"/>
              </a:rPr>
              <a:t>1</a:t>
            </a:r>
            <a:r>
              <a:rPr lang="ja-JP" altLang="en-US" sz="1000" dirty="0">
                <a:latin typeface="游ゴシック" panose="020B0400000000000000" pitchFamily="50" charset="-128"/>
                <a:ea typeface="游ゴシック" panose="020B0400000000000000" pitchFamily="50" charset="-128"/>
              </a:rPr>
              <a:t>項に基づく</a:t>
            </a:r>
          </a:p>
          <a:p>
            <a:r>
              <a:rPr lang="ja-JP" altLang="en-US" sz="1000" dirty="0">
                <a:latin typeface="游ゴシック" panose="020B0400000000000000" pitchFamily="50" charset="-128"/>
                <a:ea typeface="游ゴシック" panose="020B0400000000000000" pitchFamily="50" charset="-128"/>
              </a:rPr>
              <a:t>　　　　　都道府県計画</a:t>
            </a:r>
          </a:p>
          <a:p>
            <a:r>
              <a:rPr lang="ja-JP" altLang="en-US" sz="1000" dirty="0">
                <a:latin typeface="游ゴシック" panose="020B0400000000000000" pitchFamily="50" charset="-128"/>
                <a:ea typeface="游ゴシック" panose="020B0400000000000000" pitchFamily="50" charset="-128"/>
              </a:rPr>
              <a:t>審 議 会 ：大阪府食育推進計画評価審議会</a:t>
            </a:r>
          </a:p>
        </p:txBody>
      </p:sp>
      <p:sp>
        <p:nvSpPr>
          <p:cNvPr id="17" name="テキスト ボックス 16"/>
          <p:cNvSpPr txBox="1"/>
          <p:nvPr/>
        </p:nvSpPr>
        <p:spPr>
          <a:xfrm>
            <a:off x="2750067" y="6273508"/>
            <a:ext cx="4320000" cy="288000"/>
          </a:xfrm>
          <a:prstGeom prst="roundRect">
            <a:avLst>
              <a:gd name="adj" fmla="val 50000"/>
            </a:avLst>
          </a:prstGeom>
          <a:noFill/>
          <a:ln w="25400" cmpd="dbl">
            <a:solidFill>
              <a:srgbClr val="00CC99"/>
            </a:solidFill>
          </a:ln>
        </p:spPr>
        <p:txBody>
          <a:bodyPr wrap="square" lIns="36000" tIns="36000" rIns="36000" bIns="36000" rtlCol="0" anchor="ctr">
            <a:noAutofit/>
          </a:bodyPr>
          <a:lstStyle/>
          <a:p>
            <a:pPr algn="ctr"/>
            <a:r>
              <a:rPr lang="ja-JP" altLang="en-US" sz="1100" b="1" dirty="0">
                <a:latin typeface="游ゴシック" panose="020B0400000000000000" pitchFamily="50" charset="-128"/>
                <a:ea typeface="游ゴシック" panose="020B0400000000000000" pitchFamily="50" charset="-128"/>
              </a:rPr>
              <a:t>大阪府健康づくり推進条例第</a:t>
            </a:r>
            <a:r>
              <a:rPr lang="en-US" altLang="ja-JP" sz="1100" b="1" dirty="0">
                <a:latin typeface="游ゴシック" panose="020B0400000000000000" pitchFamily="50" charset="-128"/>
                <a:ea typeface="游ゴシック" panose="020B0400000000000000" pitchFamily="50" charset="-128"/>
              </a:rPr>
              <a:t>19</a:t>
            </a:r>
            <a:r>
              <a:rPr lang="ja-JP" altLang="en-US" sz="1100" b="1" dirty="0">
                <a:latin typeface="游ゴシック" panose="020B0400000000000000" pitchFamily="50" charset="-128"/>
                <a:ea typeface="游ゴシック" panose="020B0400000000000000" pitchFamily="50" charset="-128"/>
              </a:rPr>
              <a:t>条に基づく年次報告（本報告書）</a:t>
            </a:r>
            <a:endParaRPr lang="ja-JP" altLang="en-US" sz="11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874850"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a:latin typeface="游ゴシック" panose="020B0400000000000000" pitchFamily="50" charset="-128"/>
                <a:ea typeface="游ゴシック" panose="020B0400000000000000" pitchFamily="50" charset="-128"/>
              </a:rPr>
              <a:t>健康づくりに関する</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目標の達成状況及び施策の実施状況</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PDCA</a:t>
            </a:r>
            <a:r>
              <a:rPr lang="ja-JP" altLang="en-US" sz="1000" dirty="0">
                <a:latin typeface="游ゴシック" panose="020B0400000000000000" pitchFamily="50" charset="-128"/>
                <a:ea typeface="游ゴシック" panose="020B0400000000000000" pitchFamily="50" charset="-128"/>
              </a:rPr>
              <a:t>進捗管理票）</a:t>
            </a:r>
          </a:p>
        </p:txBody>
      </p:sp>
      <p:sp>
        <p:nvSpPr>
          <p:cNvPr id="22" name="テキスト ボックス 21"/>
          <p:cNvSpPr txBox="1"/>
          <p:nvPr/>
        </p:nvSpPr>
        <p:spPr>
          <a:xfrm>
            <a:off x="3790546"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a:latin typeface="游ゴシック" panose="020B0400000000000000" pitchFamily="50" charset="-128"/>
                <a:ea typeface="游ゴシック" panose="020B0400000000000000" pitchFamily="50" charset="-128"/>
              </a:rPr>
              <a:t>歯科口腔保健に関する</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目標の達成状況及び施策の実施状況</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PDCA</a:t>
            </a:r>
            <a:r>
              <a:rPr lang="ja-JP" altLang="en-US" sz="1000" dirty="0">
                <a:latin typeface="游ゴシック" panose="020B0400000000000000" pitchFamily="50" charset="-128"/>
                <a:ea typeface="游ゴシック" panose="020B0400000000000000" pitchFamily="50" charset="-128"/>
              </a:rPr>
              <a:t>進捗管理票）</a:t>
            </a:r>
          </a:p>
        </p:txBody>
      </p:sp>
      <p:sp>
        <p:nvSpPr>
          <p:cNvPr id="23" name="テキスト ボックス 22"/>
          <p:cNvSpPr txBox="1"/>
          <p:nvPr/>
        </p:nvSpPr>
        <p:spPr>
          <a:xfrm>
            <a:off x="6705134" y="5541490"/>
            <a:ext cx="2232000" cy="432000"/>
          </a:xfrm>
          <a:prstGeom prst="roundRect">
            <a:avLst>
              <a:gd name="adj" fmla="val 0"/>
            </a:avLst>
          </a:prstGeom>
          <a:noFill/>
          <a:ln w="6350">
            <a:noFill/>
          </a:ln>
        </p:spPr>
        <p:txBody>
          <a:bodyPr wrap="none" lIns="18000" tIns="0" rIns="18000" bIns="18000" rtlCol="0" anchor="t">
            <a:noAutofit/>
          </a:bodyPr>
          <a:lstStyle/>
          <a:p>
            <a:r>
              <a:rPr lang="ja-JP" altLang="en-US" sz="1000" dirty="0">
                <a:latin typeface="游ゴシック" panose="020B0400000000000000" pitchFamily="50" charset="-128"/>
                <a:ea typeface="游ゴシック" panose="020B0400000000000000" pitchFamily="50" charset="-128"/>
              </a:rPr>
              <a:t>食育に関する</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目標の達成状況及び施策の実施状況</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a:t>
            </a:r>
            <a:r>
              <a:rPr lang="en-US" altLang="ja-JP" sz="1000" dirty="0">
                <a:latin typeface="游ゴシック" panose="020B0400000000000000" pitchFamily="50" charset="-128"/>
                <a:ea typeface="游ゴシック" panose="020B0400000000000000" pitchFamily="50" charset="-128"/>
              </a:rPr>
              <a:t>PDCA</a:t>
            </a:r>
            <a:r>
              <a:rPr lang="ja-JP" altLang="en-US" sz="1000" dirty="0">
                <a:latin typeface="游ゴシック" panose="020B0400000000000000" pitchFamily="50" charset="-128"/>
                <a:ea typeface="游ゴシック" panose="020B0400000000000000" pitchFamily="50" charset="-128"/>
              </a:rPr>
              <a:t>進捗管理票）</a:t>
            </a:r>
            <a:endParaRPr lang="en-US" altLang="ja-JP" sz="1000" dirty="0">
              <a:latin typeface="游ゴシック" panose="020B0400000000000000" pitchFamily="50" charset="-128"/>
              <a:ea typeface="游ゴシック" panose="020B0400000000000000" pitchFamily="50" charset="-128"/>
            </a:endParaRPr>
          </a:p>
        </p:txBody>
      </p:sp>
      <p:sp>
        <p:nvSpPr>
          <p:cNvPr id="24" name="下矢印 23"/>
          <p:cNvSpPr/>
          <p:nvPr/>
        </p:nvSpPr>
        <p:spPr>
          <a:xfrm>
            <a:off x="1560979"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下矢印 24"/>
          <p:cNvSpPr/>
          <p:nvPr/>
        </p:nvSpPr>
        <p:spPr>
          <a:xfrm>
            <a:off x="4482723"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下矢印 25"/>
          <p:cNvSpPr/>
          <p:nvPr/>
        </p:nvSpPr>
        <p:spPr>
          <a:xfrm>
            <a:off x="7395332" y="5393493"/>
            <a:ext cx="864000" cy="108000"/>
          </a:xfrm>
          <a:prstGeom prst="down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曲折矢印 2"/>
          <p:cNvSpPr/>
          <p:nvPr/>
        </p:nvSpPr>
        <p:spPr>
          <a:xfrm rot="10800000">
            <a:off x="7096849" y="6079234"/>
            <a:ext cx="720000" cy="432000"/>
          </a:xfrm>
          <a:prstGeom prst="bentArrow">
            <a:avLst>
              <a:gd name="adj1" fmla="val 19120"/>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7" name="曲折矢印 26"/>
          <p:cNvSpPr/>
          <p:nvPr/>
        </p:nvSpPr>
        <p:spPr>
          <a:xfrm rot="10800000" flipH="1">
            <a:off x="2010499" y="6079234"/>
            <a:ext cx="720000" cy="432000"/>
          </a:xfrm>
          <a:prstGeom prst="bentArrow">
            <a:avLst>
              <a:gd name="adj1" fmla="val 20223"/>
              <a:gd name="adj2" fmla="val 25000"/>
              <a:gd name="adj3" fmla="val 25000"/>
              <a:gd name="adj4" fmla="val 34457"/>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9" name="下矢印 28"/>
          <p:cNvSpPr/>
          <p:nvPr/>
        </p:nvSpPr>
        <p:spPr>
          <a:xfrm flipH="1">
            <a:off x="4763115" y="6079234"/>
            <a:ext cx="288000" cy="180000"/>
          </a:xfrm>
          <a:prstGeom prst="downArrow">
            <a:avLst>
              <a:gd name="adj1" fmla="val 30156"/>
              <a:gd name="adj2" fmla="val 50000"/>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65198" y="3879585"/>
            <a:ext cx="9360000" cy="504000"/>
          </a:xfrm>
          <a:prstGeom prst="roundRect">
            <a:avLst>
              <a:gd name="adj" fmla="val 0"/>
            </a:avLst>
          </a:prstGeom>
          <a:noFill/>
          <a:ln w="12700">
            <a:noFill/>
          </a:ln>
        </p:spPr>
        <p:txBody>
          <a:bodyPr wrap="square" lIns="72000" tIns="72000" rIns="72000" bIns="72000" rtlCol="0" anchor="t">
            <a:noAutofit/>
          </a:bodyPr>
          <a:lstStyle/>
          <a:p>
            <a:r>
              <a:rPr lang="ja-JP" altLang="en-US" sz="1200" dirty="0">
                <a:latin typeface="游ゴシック" panose="020B0400000000000000" pitchFamily="50" charset="-128"/>
                <a:ea typeface="游ゴシック" panose="020B0400000000000000" pitchFamily="50" charset="-128"/>
              </a:rPr>
              <a:t>　本報告書の掲載内容は、３つの計画のそれぞれの審議会において審議・承認された、健康づくりに関する目標の達成状況及び施策の実施状況（令和６年度 </a:t>
            </a:r>
            <a:r>
              <a:rPr lang="en-US" altLang="ja-JP" sz="1200" dirty="0">
                <a:latin typeface="游ゴシック" panose="020B0400000000000000" pitchFamily="50" charset="-128"/>
                <a:ea typeface="游ゴシック" panose="020B0400000000000000" pitchFamily="50" charset="-128"/>
              </a:rPr>
              <a:t>PDCA</a:t>
            </a:r>
            <a:r>
              <a:rPr lang="ja-JP" altLang="en-US" sz="1200" dirty="0">
                <a:latin typeface="游ゴシック" panose="020B0400000000000000" pitchFamily="50" charset="-128"/>
                <a:ea typeface="游ゴシック" panose="020B0400000000000000" pitchFamily="50" charset="-128"/>
              </a:rPr>
              <a:t>進捗管理票）で構成されています。</a:t>
            </a:r>
          </a:p>
        </p:txBody>
      </p: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3</a:t>
            </a:fld>
            <a:endParaRPr kumimoji="1" lang="ja-JP" altLang="en-US"/>
          </a:p>
        </p:txBody>
      </p:sp>
      <p:pic>
        <p:nvPicPr>
          <p:cNvPr id="30" name="図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32" name="テキスト ボックス 31">
            <a:extLst>
              <a:ext uri="{FF2B5EF4-FFF2-40B4-BE49-F238E27FC236}">
                <a16:creationId xmlns:a16="http://schemas.microsoft.com/office/drawing/2014/main" id="{CD82F251-5902-41D5-94A2-43B9BA1D4556}"/>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86043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295898"/>
          <a:ext cx="8928000" cy="618110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8110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gn="r">
                        <a:lnSpc>
                          <a:spcPct val="100000"/>
                        </a:lnSpc>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学校や大学、地域における運動・体力づくり</a:t>
                      </a:r>
                      <a:r>
                        <a:rPr kumimoji="1" lang="en-US" altLang="ja-JP" sz="1100" u="none" baseline="0" dirty="0">
                          <a:solidFill>
                            <a:schemeClr val="tx1"/>
                          </a:solidFill>
                          <a:latin typeface="+mn-ea"/>
                          <a:ea typeface="+mn-ea"/>
                        </a:rPr>
                        <a:t>》</a:t>
                      </a: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運動ツールを活用した実技研修会をの実施</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計４回</a:t>
                      </a:r>
                      <a:r>
                        <a:rPr kumimoji="1" lang="en-US" altLang="ja-JP" sz="1100" b="0" u="none" baseline="0" dirty="0">
                          <a:solidFill>
                            <a:schemeClr val="tx1"/>
                          </a:solidFill>
                          <a:latin typeface="+mn-ea"/>
                          <a:ea typeface="+mn-ea"/>
                        </a:rPr>
                        <a:t>】</a:t>
                      </a:r>
                      <a:endParaRPr kumimoji="1" lang="ja-JP" altLang="en-US"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　</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運動遊び</a:t>
                      </a:r>
                      <a:r>
                        <a:rPr kumimoji="1" lang="en-US" altLang="ja-JP" sz="1100" b="0" u="none" baseline="0" dirty="0">
                          <a:solidFill>
                            <a:schemeClr val="tx1"/>
                          </a:solidFill>
                          <a:latin typeface="+mn-ea"/>
                          <a:ea typeface="+mn-ea"/>
                        </a:rPr>
                        <a:t>37</a:t>
                      </a:r>
                      <a:r>
                        <a:rPr kumimoji="1" lang="ja-JP" altLang="en-US" sz="1100" b="0" u="none" baseline="0" dirty="0">
                          <a:solidFill>
                            <a:schemeClr val="tx1"/>
                          </a:solidFill>
                          <a:latin typeface="+mn-ea"/>
                          <a:ea typeface="+mn-ea"/>
                        </a:rPr>
                        <a:t>名、スポーツテスト活用</a:t>
                      </a:r>
                      <a:r>
                        <a:rPr kumimoji="1" lang="en-US" altLang="ja-JP" sz="1100" b="0" u="none" baseline="0" dirty="0">
                          <a:solidFill>
                            <a:schemeClr val="tx1"/>
                          </a:solidFill>
                          <a:latin typeface="+mn-ea"/>
                          <a:ea typeface="+mn-ea"/>
                        </a:rPr>
                        <a:t>16</a:t>
                      </a:r>
                      <a:r>
                        <a:rPr kumimoji="1" lang="ja-JP" altLang="en-US" sz="1100" b="0" u="none" baseline="0" dirty="0">
                          <a:solidFill>
                            <a:schemeClr val="tx1"/>
                          </a:solidFill>
                          <a:latin typeface="+mn-ea"/>
                          <a:ea typeface="+mn-ea"/>
                        </a:rPr>
                        <a:t>名、マット運動</a:t>
                      </a:r>
                      <a:r>
                        <a:rPr kumimoji="1" lang="en-US" altLang="ja-JP" sz="1100" b="0" u="none" baseline="0" dirty="0">
                          <a:solidFill>
                            <a:schemeClr val="tx1"/>
                          </a:solidFill>
                          <a:latin typeface="+mn-ea"/>
                          <a:ea typeface="+mn-ea"/>
                        </a:rPr>
                        <a:t>42</a:t>
                      </a:r>
                      <a:r>
                        <a:rPr kumimoji="1" lang="ja-JP" altLang="en-US" sz="1100" b="0" u="none" baseline="0" dirty="0">
                          <a:solidFill>
                            <a:schemeClr val="tx1"/>
                          </a:solidFill>
                          <a:latin typeface="+mn-ea"/>
                          <a:ea typeface="+mn-ea"/>
                        </a:rPr>
                        <a:t>名、マスゲーム編</a:t>
                      </a:r>
                      <a:r>
                        <a:rPr kumimoji="1" lang="en-US" altLang="ja-JP" sz="1100" b="0" u="none" baseline="0" dirty="0">
                          <a:solidFill>
                            <a:schemeClr val="tx1"/>
                          </a:solidFill>
                          <a:latin typeface="+mn-ea"/>
                          <a:ea typeface="+mn-ea"/>
                        </a:rPr>
                        <a:t>207</a:t>
                      </a:r>
                      <a:r>
                        <a:rPr kumimoji="1" lang="ja-JP" altLang="en-US" sz="1100" b="0" u="none" baseline="0" dirty="0">
                          <a:solidFill>
                            <a:schemeClr val="tx1"/>
                          </a:solidFill>
                          <a:latin typeface="+mn-ea"/>
                          <a:ea typeface="+mn-ea"/>
                        </a:rPr>
                        <a:t>名参加</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府立学校部活動顧問、部活動指導員等を対象に「大阪府部活動の在り方に関する研修会」の実施</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　</a:t>
                      </a:r>
                      <a:r>
                        <a:rPr kumimoji="1" lang="en-US" altLang="ja-JP" sz="1100" b="0" u="none" baseline="0" dirty="0">
                          <a:solidFill>
                            <a:schemeClr val="tx1"/>
                          </a:solidFill>
                          <a:latin typeface="+mn-ea"/>
                          <a:ea typeface="+mn-ea"/>
                        </a:rPr>
                        <a:t>【11</a:t>
                      </a:r>
                      <a:r>
                        <a:rPr kumimoji="1" lang="ja-JP" altLang="en-US" sz="1100" b="0" u="none" baseline="0" dirty="0">
                          <a:solidFill>
                            <a:schemeClr val="tx1"/>
                          </a:solidFill>
                          <a:latin typeface="+mn-ea"/>
                          <a:ea typeface="+mn-ea"/>
                        </a:rPr>
                        <a:t>月：</a:t>
                      </a:r>
                      <a:r>
                        <a:rPr kumimoji="1" lang="en-US" altLang="ja-JP" sz="1100" b="0" u="none" baseline="0" dirty="0">
                          <a:solidFill>
                            <a:schemeClr val="tx1"/>
                          </a:solidFill>
                          <a:latin typeface="+mn-ea"/>
                          <a:ea typeface="+mn-ea"/>
                        </a:rPr>
                        <a:t>215</a:t>
                      </a:r>
                      <a:r>
                        <a:rPr kumimoji="1" lang="ja-JP" altLang="en-US" sz="1100" b="0" u="none" baseline="0" dirty="0">
                          <a:solidFill>
                            <a:schemeClr val="tx1"/>
                          </a:solidFill>
                          <a:latin typeface="+mn-ea"/>
                          <a:ea typeface="+mn-ea"/>
                        </a:rPr>
                        <a:t>人参加、１月：</a:t>
                      </a:r>
                      <a:r>
                        <a:rPr kumimoji="1" lang="en-US" altLang="ja-JP" sz="1100" b="0" u="none" baseline="0" dirty="0">
                          <a:solidFill>
                            <a:schemeClr val="tx1"/>
                          </a:solidFill>
                          <a:latin typeface="+mn-ea"/>
                          <a:ea typeface="+mn-ea"/>
                        </a:rPr>
                        <a:t>141</a:t>
                      </a:r>
                      <a:r>
                        <a:rPr kumimoji="1" lang="ja-JP" altLang="en-US" sz="1100" b="0" u="none" baseline="0" dirty="0">
                          <a:solidFill>
                            <a:schemeClr val="tx1"/>
                          </a:solidFill>
                          <a:latin typeface="+mn-ea"/>
                          <a:ea typeface="+mn-ea"/>
                        </a:rPr>
                        <a:t>人参加</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1" u="none" baseline="0" dirty="0">
                          <a:solidFill>
                            <a:schemeClr val="tx1"/>
                          </a:solidFill>
                          <a:latin typeface="+mn-ea"/>
                          <a:ea typeface="+mn-ea"/>
                        </a:rPr>
                        <a:t>■</a:t>
                      </a:r>
                      <a:r>
                        <a:rPr kumimoji="1" lang="ja-JP" altLang="en-US" sz="1100" b="0" u="none" baseline="0" dirty="0">
                          <a:solidFill>
                            <a:schemeClr val="tx1"/>
                          </a:solidFill>
                          <a:latin typeface="+mn-ea"/>
                          <a:ea typeface="+mn-ea"/>
                        </a:rPr>
                        <a:t>健康キャンパス・プロジェクトとして、府内全大学を対象とした情報交換会を実施</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u="none" baseline="0" dirty="0">
                          <a:solidFill>
                            <a:schemeClr val="tx1"/>
                          </a:solidFill>
                          <a:latin typeface="+mn-ea"/>
                          <a:ea typeface="+mn-ea"/>
                        </a:rPr>
                        <a:t>　</a:t>
                      </a:r>
                      <a:r>
                        <a:rPr kumimoji="1" lang="en-US" altLang="ja-JP" sz="1100" b="0" u="none" baseline="0" dirty="0">
                          <a:solidFill>
                            <a:schemeClr val="tx1"/>
                          </a:solidFill>
                          <a:latin typeface="+mn-ea"/>
                          <a:ea typeface="+mn-ea"/>
                        </a:rPr>
                        <a:t>【22</a:t>
                      </a:r>
                      <a:r>
                        <a:rPr kumimoji="1" lang="ja-JP" altLang="en-US" sz="1100" b="0" u="none" baseline="0" dirty="0">
                          <a:solidFill>
                            <a:schemeClr val="tx1"/>
                          </a:solidFill>
                          <a:latin typeface="+mn-ea"/>
                          <a:ea typeface="+mn-ea"/>
                        </a:rPr>
                        <a:t>大学</a:t>
                      </a:r>
                      <a:r>
                        <a:rPr kumimoji="1" lang="en-US" altLang="ja-JP" sz="1100" b="0" u="none" baseline="0" dirty="0">
                          <a:solidFill>
                            <a:schemeClr val="tx1"/>
                          </a:solidFill>
                          <a:latin typeface="+mn-ea"/>
                          <a:ea typeface="+mn-ea"/>
                        </a:rPr>
                        <a:t>37</a:t>
                      </a:r>
                      <a:r>
                        <a:rPr kumimoji="1" lang="ja-JP" altLang="en-US" sz="1100" b="0" u="none" baseline="0" dirty="0">
                          <a:solidFill>
                            <a:schemeClr val="tx1"/>
                          </a:solidFill>
                          <a:latin typeface="+mn-ea"/>
                          <a:ea typeface="+mn-ea"/>
                        </a:rPr>
                        <a:t>人、</a:t>
                      </a:r>
                      <a:r>
                        <a:rPr kumimoji="1" lang="en-US" altLang="ja-JP" sz="1100" b="0" u="none" baseline="0" dirty="0">
                          <a:solidFill>
                            <a:schemeClr val="tx1"/>
                          </a:solidFill>
                          <a:latin typeface="+mn-ea"/>
                          <a:ea typeface="+mn-ea"/>
                        </a:rPr>
                        <a:t>11</a:t>
                      </a:r>
                      <a:r>
                        <a:rPr kumimoji="1" lang="ja-JP" altLang="en-US" sz="1100" b="0" u="none" baseline="0" dirty="0">
                          <a:solidFill>
                            <a:schemeClr val="tx1"/>
                          </a:solidFill>
                          <a:latin typeface="+mn-ea"/>
                          <a:ea typeface="+mn-ea"/>
                        </a:rPr>
                        <a:t>保健所</a:t>
                      </a:r>
                      <a:r>
                        <a:rPr kumimoji="1" lang="en-US" altLang="ja-JP" sz="1100" b="0" u="none" baseline="0" dirty="0">
                          <a:solidFill>
                            <a:schemeClr val="tx1"/>
                          </a:solidFill>
                          <a:latin typeface="+mn-ea"/>
                          <a:ea typeface="+mn-ea"/>
                        </a:rPr>
                        <a:t>22</a:t>
                      </a:r>
                      <a:r>
                        <a:rPr kumimoji="1" lang="ja-JP" altLang="en-US" sz="1100" b="0" u="none" baseline="0" dirty="0">
                          <a:solidFill>
                            <a:schemeClr val="tx1"/>
                          </a:solidFill>
                          <a:latin typeface="+mn-ea"/>
                          <a:ea typeface="+mn-ea"/>
                        </a:rPr>
                        <a:t>人</a:t>
                      </a:r>
                      <a:r>
                        <a:rPr kumimoji="1" lang="en-US" altLang="ja-JP" sz="1100" b="0" u="none" baseline="0" dirty="0">
                          <a:solidFill>
                            <a:schemeClr val="tx1"/>
                          </a:solidFill>
                          <a:latin typeface="+mn-ea"/>
                          <a:ea typeface="+mn-ea"/>
                        </a:rPr>
                        <a:t>】</a:t>
                      </a:r>
                    </a:p>
                    <a:p>
                      <a:pPr marL="174625" indent="-174625">
                        <a:lnSpc>
                          <a:spcPct val="100000"/>
                        </a:lnSpc>
                      </a:pPr>
                      <a:r>
                        <a:rPr kumimoji="1" lang="en-US" altLang="ja-JP"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府民の主体的な健康意識の向上と実践を促す「おおさか健活マイレージ　アスマイル」を府内全市町村において展開。</a:t>
                      </a:r>
                      <a:r>
                        <a:rPr kumimoji="1" lang="en-US" altLang="ja-JP" sz="1100" b="1" u="none" baseline="0" dirty="0">
                          <a:solidFill>
                            <a:schemeClr val="tx1"/>
                          </a:solidFill>
                          <a:latin typeface="+mn-ea"/>
                          <a:ea typeface="+mn-ea"/>
                        </a:rPr>
                        <a:t>【</a:t>
                      </a:r>
                      <a:r>
                        <a:rPr kumimoji="1" lang="ja-JP" altLang="en-US" sz="1100" b="1" u="none" baseline="0" dirty="0">
                          <a:solidFill>
                            <a:schemeClr val="tx1"/>
                          </a:solidFill>
                          <a:latin typeface="+mn-ea"/>
                          <a:ea typeface="+mn-ea"/>
                        </a:rPr>
                        <a:t>今年度目標会員数：</a:t>
                      </a:r>
                      <a:r>
                        <a:rPr kumimoji="1" lang="en-US" altLang="ja-JP" sz="1100" b="1" u="none" baseline="0" dirty="0">
                          <a:solidFill>
                            <a:schemeClr val="tx1"/>
                          </a:solidFill>
                          <a:latin typeface="+mn-ea"/>
                          <a:ea typeface="+mn-ea"/>
                        </a:rPr>
                        <a:t>60</a:t>
                      </a:r>
                      <a:r>
                        <a:rPr kumimoji="1" lang="ja-JP" altLang="en-US" sz="1100" b="1" u="none" baseline="0" dirty="0">
                          <a:solidFill>
                            <a:schemeClr val="tx1"/>
                          </a:solidFill>
                          <a:latin typeface="+mn-ea"/>
                          <a:ea typeface="+mn-ea"/>
                        </a:rPr>
                        <a:t>万人　実績：</a:t>
                      </a:r>
                      <a:r>
                        <a:rPr kumimoji="1" lang="en-US" altLang="ja-JP" sz="1100" b="1" u="none" baseline="0" dirty="0">
                          <a:solidFill>
                            <a:schemeClr val="tx1"/>
                          </a:solidFill>
                          <a:latin typeface="+mn-ea"/>
                          <a:ea typeface="+mn-ea"/>
                        </a:rPr>
                        <a:t>44</a:t>
                      </a:r>
                      <a:r>
                        <a:rPr kumimoji="1" lang="ja-JP" altLang="en-US" sz="1100" b="1" u="none" baseline="0" dirty="0">
                          <a:solidFill>
                            <a:schemeClr val="tx1"/>
                          </a:solidFill>
                          <a:latin typeface="+mn-ea"/>
                          <a:ea typeface="+mn-ea"/>
                        </a:rPr>
                        <a:t>万人（</a:t>
                      </a:r>
                      <a:r>
                        <a:rPr kumimoji="1" lang="en-US" altLang="ja-JP" sz="1100" b="1" u="none" baseline="0" dirty="0">
                          <a:solidFill>
                            <a:schemeClr val="tx1"/>
                          </a:solidFill>
                          <a:latin typeface="+mn-ea"/>
                          <a:ea typeface="+mn-ea"/>
                        </a:rPr>
                        <a:t>R7.1</a:t>
                      </a:r>
                      <a:r>
                        <a:rPr kumimoji="1" lang="ja-JP" altLang="en-US" sz="1100" b="1" u="none" baseline="0" dirty="0">
                          <a:solidFill>
                            <a:schemeClr val="tx1"/>
                          </a:solidFill>
                          <a:latin typeface="+mn-ea"/>
                          <a:ea typeface="+mn-ea"/>
                        </a:rPr>
                        <a:t>現在）</a:t>
                      </a:r>
                      <a:r>
                        <a:rPr kumimoji="1" lang="en-US" altLang="ja-JP" sz="1100" b="1" u="none" baseline="0" dirty="0">
                          <a:solidFill>
                            <a:schemeClr val="tx1"/>
                          </a:solidFill>
                          <a:latin typeface="+mn-ea"/>
                          <a:ea typeface="+mn-ea"/>
                        </a:rPr>
                        <a:t>】</a:t>
                      </a:r>
                    </a:p>
                    <a:p>
                      <a:pPr marL="174625" indent="-174625">
                        <a:lnSpc>
                          <a:spcPct val="100000"/>
                        </a:lnSpc>
                      </a:pP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万博機運醸成と主体的な健康づくりを図るため会員全員で</a:t>
                      </a:r>
                      <a:r>
                        <a:rPr kumimoji="1" lang="en-US" altLang="ja-JP" sz="1100" b="0" u="none" baseline="0" dirty="0">
                          <a:solidFill>
                            <a:schemeClr val="tx1"/>
                          </a:solidFill>
                          <a:latin typeface="+mn-ea"/>
                          <a:ea typeface="+mn-ea"/>
                        </a:rPr>
                        <a:t>100</a:t>
                      </a:r>
                      <a:r>
                        <a:rPr kumimoji="1" lang="ja-JP" altLang="en-US" sz="1100" b="0" u="none" baseline="0" dirty="0">
                          <a:solidFill>
                            <a:schemeClr val="tx1"/>
                          </a:solidFill>
                          <a:latin typeface="+mn-ea"/>
                          <a:ea typeface="+mn-ea"/>
                        </a:rPr>
                        <a:t>憶ポイントの達成を目指すチャレンジや、新規登録キャンペーン（万博入場券等を抽選）の実施</a:t>
                      </a:r>
                    </a:p>
                    <a:p>
                      <a:pPr marL="174625" indent="-174625">
                        <a:lnSpc>
                          <a:spcPct val="100000"/>
                        </a:lnSpc>
                      </a:pPr>
                      <a:r>
                        <a:rPr kumimoji="1" lang="ja-JP" altLang="en-US" sz="1100" b="1" u="none" baseline="0" dirty="0">
                          <a:solidFill>
                            <a:schemeClr val="tx1"/>
                          </a:solidFill>
                          <a:latin typeface="+mn-ea"/>
                          <a:ea typeface="+mn-ea"/>
                        </a:rPr>
                        <a:t>■</a:t>
                      </a:r>
                      <a:r>
                        <a:rPr kumimoji="1" lang="ja-JP" altLang="en-US" sz="1100" b="0" u="none" baseline="0" dirty="0">
                          <a:solidFill>
                            <a:schemeClr val="tx1"/>
                          </a:solidFill>
                          <a:latin typeface="+mn-ea"/>
                          <a:ea typeface="+mn-ea"/>
                        </a:rPr>
                        <a:t>スポーツ・レクリエーション団体等による日頃の活動成果の発表（発表の場）や大阪府レクリエーション協会による参加型の体験交流会（交流の場）の実施</a:t>
                      </a:r>
                      <a:endParaRPr kumimoji="1" lang="en-US" altLang="ja-JP" sz="1100" b="1" u="none" baseline="0" dirty="0">
                        <a:solidFill>
                          <a:schemeClr val="tx1"/>
                        </a:solidFill>
                        <a:latin typeface="+mn-ea"/>
                        <a:ea typeface="+mn-ea"/>
                      </a:endParaRPr>
                    </a:p>
                    <a:p>
                      <a:pPr marL="174625" indent="-174625">
                        <a:lnSpc>
                          <a:spcPct val="100000"/>
                        </a:lnSpc>
                      </a:pPr>
                      <a:endParaRPr kumimoji="1" lang="ja-JP" altLang="en-US"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民間企業等と連携した普及啓発</a:t>
                      </a:r>
                      <a:r>
                        <a:rPr kumimoji="1" lang="en-US" altLang="ja-JP" sz="1100" u="none" baseline="0" dirty="0">
                          <a:solidFill>
                            <a:schemeClr val="tx1"/>
                          </a:solidFill>
                          <a:latin typeface="+mn-ea"/>
                          <a:ea typeface="+mn-ea"/>
                        </a:rPr>
                        <a:t>》</a:t>
                      </a:r>
                    </a:p>
                    <a:p>
                      <a:pPr marL="174625" indent="-174625">
                        <a:lnSpc>
                          <a:spcPct val="100000"/>
                        </a:lnSpc>
                      </a:pPr>
                      <a:r>
                        <a:rPr kumimoji="1" lang="en-US" altLang="ja-JP"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府民が歌って・踊って健康になるよう、「健活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ソング・ダンス」を制作</a:t>
                      </a:r>
                    </a:p>
                    <a:p>
                      <a:pPr marL="174625" indent="-174625">
                        <a:lnSpc>
                          <a:spcPct val="100000"/>
                        </a:lnSpc>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健活おおさか推進府民会議会員と連携した、ポスターやサイネージの掲出による「健活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ソング・ダンス」「健活</a:t>
                      </a:r>
                      <a:r>
                        <a:rPr kumimoji="1" lang="en-US" altLang="ja-JP" sz="1100" b="1" u="none" baseline="0" dirty="0">
                          <a:solidFill>
                            <a:schemeClr val="tx1"/>
                          </a:solidFill>
                          <a:latin typeface="+mn-ea"/>
                          <a:ea typeface="+mn-ea"/>
                        </a:rPr>
                        <a:t>10</a:t>
                      </a:r>
                      <a:r>
                        <a:rPr kumimoji="1" lang="ja-JP" altLang="en-US" sz="1100" b="1" u="none" baseline="0" dirty="0">
                          <a:solidFill>
                            <a:schemeClr val="tx1"/>
                          </a:solidFill>
                          <a:latin typeface="+mn-ea"/>
                          <a:ea typeface="+mn-ea"/>
                        </a:rPr>
                        <a:t>」（身体活動・運動）の集中的な啓発を実施</a:t>
                      </a:r>
                    </a:p>
                    <a:p>
                      <a:pPr marL="174625" indent="-174625">
                        <a:lnSpc>
                          <a:spcPct val="100000"/>
                        </a:lnSpc>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集中取組期間の取組みの一環として、府庁本館、新別館の階段に、階段利用を促すステッカーを掲出（</a:t>
                      </a:r>
                      <a:r>
                        <a:rPr kumimoji="1" lang="en-US" altLang="ja-JP" sz="1100" b="1" u="none" baseline="0" dirty="0">
                          <a:solidFill>
                            <a:schemeClr val="tx1"/>
                          </a:solidFill>
                          <a:latin typeface="+mn-ea"/>
                          <a:ea typeface="+mn-ea"/>
                        </a:rPr>
                        <a:t>1/1</a:t>
                      </a:r>
                      <a:r>
                        <a:rPr kumimoji="1" lang="ja-JP" altLang="en-US" sz="1100" b="1" u="none" baseline="0" dirty="0">
                          <a:solidFill>
                            <a:schemeClr val="tx1"/>
                          </a:solidFill>
                          <a:latin typeface="+mn-ea"/>
                          <a:ea typeface="+mn-ea"/>
                        </a:rPr>
                        <a:t>～）</a:t>
                      </a:r>
                    </a:p>
                    <a:p>
                      <a:pPr marL="174625" indent="-174625">
                        <a:lnSpc>
                          <a:spcPct val="100000"/>
                        </a:lnSpc>
                      </a:pPr>
                      <a:r>
                        <a:rPr kumimoji="1" lang="ja-JP" altLang="en-US" sz="1100" b="0" u="none" baseline="0" dirty="0">
                          <a:solidFill>
                            <a:schemeClr val="tx1"/>
                          </a:solidFill>
                          <a:latin typeface="+mn-ea"/>
                          <a:ea typeface="+mn-ea"/>
                        </a:rPr>
                        <a:t>■薬局を活用した健康チェック等のイベントの開催</a:t>
                      </a:r>
                      <a:r>
                        <a:rPr kumimoji="1" lang="en-US" altLang="ja-JP" sz="1100" b="0" u="none" baseline="0" dirty="0">
                          <a:solidFill>
                            <a:schemeClr val="tx1"/>
                          </a:solidFill>
                          <a:latin typeface="+mn-ea"/>
                          <a:ea typeface="+mn-ea"/>
                        </a:rPr>
                        <a:t>【</a:t>
                      </a:r>
                      <a:r>
                        <a:rPr kumimoji="1" lang="ja-JP" altLang="en-US" sz="1100" b="0" u="none" baseline="0" dirty="0">
                          <a:solidFill>
                            <a:schemeClr val="tx1"/>
                          </a:solidFill>
                          <a:latin typeface="+mn-ea"/>
                          <a:ea typeface="+mn-ea"/>
                        </a:rPr>
                        <a:t>薬局</a:t>
                      </a:r>
                      <a:r>
                        <a:rPr kumimoji="1" lang="en-US" altLang="ja-JP" sz="1100" b="0" u="none" baseline="0" dirty="0">
                          <a:solidFill>
                            <a:schemeClr val="tx1"/>
                          </a:solidFill>
                          <a:latin typeface="+mn-ea"/>
                          <a:ea typeface="+mn-ea"/>
                        </a:rPr>
                        <a:t>3</a:t>
                      </a:r>
                      <a:r>
                        <a:rPr kumimoji="1" lang="ja-JP" altLang="en-US" sz="1100" b="0" u="none" baseline="0" dirty="0">
                          <a:solidFill>
                            <a:schemeClr val="tx1"/>
                          </a:solidFill>
                          <a:latin typeface="+mn-ea"/>
                          <a:ea typeface="+mn-ea"/>
                        </a:rPr>
                        <a:t>社</a:t>
                      </a:r>
                      <a:r>
                        <a:rPr kumimoji="1" lang="en-US" altLang="ja-JP" sz="1100" b="0" u="none" baseline="0" dirty="0">
                          <a:solidFill>
                            <a:schemeClr val="tx1"/>
                          </a:solidFill>
                          <a:latin typeface="+mn-ea"/>
                          <a:ea typeface="+mn-ea"/>
                        </a:rPr>
                        <a:t>21</a:t>
                      </a:r>
                      <a:r>
                        <a:rPr kumimoji="1" lang="ja-JP" altLang="en-US" sz="1100" b="0" u="none" baseline="0" dirty="0">
                          <a:solidFill>
                            <a:schemeClr val="tx1"/>
                          </a:solidFill>
                          <a:latin typeface="+mn-ea"/>
                          <a:ea typeface="+mn-ea"/>
                        </a:rPr>
                        <a:t>店舗</a:t>
                      </a:r>
                      <a:r>
                        <a:rPr kumimoji="1" lang="en-US" altLang="ja-JP" sz="1100" b="0" u="none" baseline="0" dirty="0">
                          <a:solidFill>
                            <a:schemeClr val="tx1"/>
                          </a:solidFill>
                          <a:latin typeface="+mn-ea"/>
                          <a:ea typeface="+mn-ea"/>
                        </a:rPr>
                        <a:t>】</a:t>
                      </a:r>
                      <a:endParaRPr kumimoji="1" lang="ja-JP" altLang="en-US" sz="1100" b="0" u="none" baseline="0" dirty="0">
                        <a:solidFill>
                          <a:schemeClr val="tx1"/>
                        </a:solidFill>
                        <a:latin typeface="+mn-ea"/>
                        <a:ea typeface="+mn-ea"/>
                      </a:endParaRPr>
                    </a:p>
                    <a:p>
                      <a:pPr marL="174625" indent="-174625">
                        <a:lnSpc>
                          <a:spcPct val="100000"/>
                        </a:lnSpc>
                      </a:pPr>
                      <a:r>
                        <a:rPr kumimoji="1" lang="ja-JP" altLang="en-US" sz="1100" b="1" u="none" baseline="0" dirty="0">
                          <a:solidFill>
                            <a:schemeClr val="tx1"/>
                          </a:solidFill>
                          <a:highlight>
                            <a:srgbClr val="00FF00"/>
                          </a:highlight>
                          <a:latin typeface="+mn-ea"/>
                          <a:ea typeface="+mn-ea"/>
                        </a:rPr>
                        <a:t>■</a:t>
                      </a:r>
                      <a:r>
                        <a:rPr kumimoji="1" lang="ja-JP" altLang="en-US" sz="1100" b="1" u="none" baseline="0" dirty="0">
                          <a:solidFill>
                            <a:schemeClr val="tx1"/>
                          </a:solidFill>
                          <a:latin typeface="+mn-ea"/>
                          <a:ea typeface="+mn-ea"/>
                        </a:rPr>
                        <a:t>府民全体を対象としたオンラインセミナーを開催（うち</a:t>
                      </a:r>
                      <a:r>
                        <a:rPr kumimoji="1" lang="en-US" altLang="ja-JP" sz="1100" b="1" u="none" baseline="0" dirty="0">
                          <a:solidFill>
                            <a:schemeClr val="tx1"/>
                          </a:solidFill>
                          <a:latin typeface="+mn-ea"/>
                          <a:ea typeface="+mn-ea"/>
                        </a:rPr>
                        <a:t>1</a:t>
                      </a:r>
                      <a:r>
                        <a:rPr kumimoji="1" lang="ja-JP" altLang="en-US" sz="1100" b="1" u="none" baseline="0" dirty="0">
                          <a:solidFill>
                            <a:schemeClr val="tx1"/>
                          </a:solidFill>
                          <a:latin typeface="+mn-ea"/>
                          <a:ea typeface="+mn-ea"/>
                        </a:rPr>
                        <a:t>回を「運動」、「座位時間」等をテーマに実施）</a:t>
                      </a:r>
                    </a:p>
                    <a:p>
                      <a:pPr marL="174625" indent="-174625">
                        <a:lnSpc>
                          <a:spcPct val="100000"/>
                        </a:lnSpc>
                      </a:pPr>
                      <a:r>
                        <a:rPr kumimoji="1" lang="ja-JP" altLang="en-US" sz="1100" b="1" u="none" baseline="0" dirty="0">
                          <a:solidFill>
                            <a:schemeClr val="tx1"/>
                          </a:solidFill>
                          <a:latin typeface="+mn-ea"/>
                          <a:ea typeface="+mn-ea"/>
                        </a:rPr>
                        <a:t>　</a:t>
                      </a:r>
                      <a:r>
                        <a:rPr kumimoji="1" lang="en-US" altLang="ja-JP" sz="1100" b="1" u="none" baseline="0" dirty="0">
                          <a:solidFill>
                            <a:schemeClr val="tx1"/>
                          </a:solidFill>
                          <a:latin typeface="+mn-ea"/>
                          <a:ea typeface="+mn-ea"/>
                        </a:rPr>
                        <a:t>【</a:t>
                      </a:r>
                      <a:r>
                        <a:rPr kumimoji="1" lang="ja-JP" altLang="en-US" sz="1100" b="1" u="none" baseline="0" dirty="0">
                          <a:solidFill>
                            <a:schemeClr val="tx1"/>
                          </a:solidFill>
                          <a:latin typeface="+mn-ea"/>
                          <a:ea typeface="+mn-ea"/>
                        </a:rPr>
                        <a:t>視聴回数：</a:t>
                      </a:r>
                      <a:r>
                        <a:rPr kumimoji="1" lang="en-US" altLang="ja-JP" sz="1100" b="1" u="none" baseline="0" dirty="0">
                          <a:solidFill>
                            <a:schemeClr val="tx1"/>
                          </a:solidFill>
                          <a:latin typeface="+mn-ea"/>
                          <a:ea typeface="+mn-ea"/>
                        </a:rPr>
                        <a:t>5,154</a:t>
                      </a:r>
                      <a:r>
                        <a:rPr kumimoji="1" lang="ja-JP" altLang="en-US" sz="1100" b="1" u="none" baseline="0" dirty="0">
                          <a:solidFill>
                            <a:schemeClr val="tx1"/>
                          </a:solidFill>
                          <a:latin typeface="+mn-ea"/>
                          <a:ea typeface="+mn-ea"/>
                        </a:rPr>
                        <a:t>回、見逃し配信（</a:t>
                      </a:r>
                      <a:r>
                        <a:rPr kumimoji="1" lang="en-US" altLang="ja-JP" sz="1100" b="1" u="none" baseline="0" dirty="0">
                          <a:solidFill>
                            <a:schemeClr val="tx1"/>
                          </a:solidFill>
                          <a:latin typeface="+mn-ea"/>
                          <a:ea typeface="+mn-ea"/>
                        </a:rPr>
                        <a:t>12/6-1/15</a:t>
                      </a:r>
                      <a:r>
                        <a:rPr kumimoji="1" lang="ja-JP" altLang="en-US" sz="1100" b="1" u="none" baseline="0" dirty="0">
                          <a:solidFill>
                            <a:schemeClr val="tx1"/>
                          </a:solidFill>
                          <a:latin typeface="+mn-ea"/>
                          <a:ea typeface="+mn-ea"/>
                        </a:rPr>
                        <a:t>）：</a:t>
                      </a:r>
                      <a:r>
                        <a:rPr kumimoji="1" lang="en-US" altLang="ja-JP" sz="1100" b="1" u="none" baseline="0" dirty="0">
                          <a:solidFill>
                            <a:schemeClr val="tx1"/>
                          </a:solidFill>
                          <a:latin typeface="+mn-ea"/>
                          <a:ea typeface="+mn-ea"/>
                        </a:rPr>
                        <a:t>2,078</a:t>
                      </a:r>
                      <a:r>
                        <a:rPr kumimoji="1" lang="ja-JP" altLang="en-US" sz="1100" b="1" u="none" baseline="0" dirty="0">
                          <a:solidFill>
                            <a:schemeClr val="tx1"/>
                          </a:solidFill>
                          <a:latin typeface="+mn-ea"/>
                          <a:ea typeface="+mn-ea"/>
                        </a:rPr>
                        <a:t>回</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u="none" baseline="0" dirty="0">
                          <a:solidFill>
                            <a:schemeClr val="tx1"/>
                          </a:solidFill>
                          <a:latin typeface="+mn-ea"/>
                          <a:ea typeface="+mn-ea"/>
                        </a:rPr>
                        <a:t>■</a:t>
                      </a:r>
                      <a:r>
                        <a:rPr kumimoji="1" lang="ja-JP" altLang="en-US" sz="1100" b="0" u="none" baseline="0" dirty="0">
                          <a:solidFill>
                            <a:schemeClr val="tx1"/>
                          </a:solidFill>
                          <a:latin typeface="+mn-ea"/>
                          <a:ea typeface="+mn-ea"/>
                        </a:rPr>
                        <a:t>女性及び子どもの健康づくりに関するリーフレットを作成し、心がけてほしい習慣として、筋力トレーニングやウォーキング等の身体活動を推進</a:t>
                      </a:r>
                      <a:endParaRPr kumimoji="1" lang="en-US" altLang="ja-JP" sz="1100" b="0" u="none"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30</a:t>
            </a:fld>
            <a:endParaRPr kumimoji="1" lang="ja-JP" altLang="en-US"/>
          </a:p>
        </p:txBody>
      </p:sp>
      <p:pic>
        <p:nvPicPr>
          <p:cNvPr id="5" name="図 4">
            <a:extLst>
              <a:ext uri="{FF2B5EF4-FFF2-40B4-BE49-F238E27FC236}">
                <a16:creationId xmlns:a16="http://schemas.microsoft.com/office/drawing/2014/main" id="{481E1DA4-3B08-4233-BBA0-851DA5825A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5497" y="4594188"/>
            <a:ext cx="2478672" cy="1584393"/>
          </a:xfrm>
          <a:prstGeom prst="rect">
            <a:avLst/>
          </a:prstGeom>
        </p:spPr>
      </p:pic>
      <p:pic>
        <p:nvPicPr>
          <p:cNvPr id="15" name="図 14">
            <a:extLst>
              <a:ext uri="{FF2B5EF4-FFF2-40B4-BE49-F238E27FC236}">
                <a16:creationId xmlns:a16="http://schemas.microsoft.com/office/drawing/2014/main" id="{B3D67440-528A-4238-B2BC-C47B9000B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6235" y="4594188"/>
            <a:ext cx="2631285" cy="1587772"/>
          </a:xfrm>
          <a:prstGeom prst="rect">
            <a:avLst/>
          </a:prstGeom>
        </p:spPr>
      </p:pic>
      <p:pic>
        <p:nvPicPr>
          <p:cNvPr id="16" name="図 15">
            <a:extLst>
              <a:ext uri="{FF2B5EF4-FFF2-40B4-BE49-F238E27FC236}">
                <a16:creationId xmlns:a16="http://schemas.microsoft.com/office/drawing/2014/main" id="{6232DD9C-5407-4E39-B0B5-F4DD4E1BDA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9428" y="4594188"/>
            <a:ext cx="2359818" cy="1584393"/>
          </a:xfrm>
          <a:prstGeom prst="rect">
            <a:avLst/>
          </a:prstGeom>
        </p:spPr>
      </p:pic>
      <p:sp>
        <p:nvSpPr>
          <p:cNvPr id="17" name="正方形/長方形 16">
            <a:extLst>
              <a:ext uri="{FF2B5EF4-FFF2-40B4-BE49-F238E27FC236}">
                <a16:creationId xmlns:a16="http://schemas.microsoft.com/office/drawing/2014/main" id="{D944D323-E7E3-4877-8B85-151EEBB8533D}"/>
              </a:ext>
            </a:extLst>
          </p:cNvPr>
          <p:cNvSpPr/>
          <p:nvPr/>
        </p:nvSpPr>
        <p:spPr>
          <a:xfrm>
            <a:off x="1595497" y="6178582"/>
            <a:ext cx="2478672" cy="214336"/>
          </a:xfrm>
          <a:prstGeom prst="rect">
            <a:avLst/>
          </a:prstGeom>
        </p:spPr>
        <p:txBody>
          <a:bodyPr wrap="square" lIns="36000" tIns="72000" rIns="36000" bIns="36000">
            <a:noAutofit/>
          </a:bodyPr>
          <a:lstStyle/>
          <a:p>
            <a:pPr algn="ctr"/>
            <a:r>
              <a:rPr lang="ja-JP" altLang="en-US" sz="1100" b="1" dirty="0">
                <a:latin typeface="+mn-ea"/>
              </a:rPr>
              <a:t>庁舎内での階段ステッカー</a:t>
            </a:r>
          </a:p>
        </p:txBody>
      </p:sp>
      <p:sp>
        <p:nvSpPr>
          <p:cNvPr id="18" name="正方形/長方形 17">
            <a:extLst>
              <a:ext uri="{FF2B5EF4-FFF2-40B4-BE49-F238E27FC236}">
                <a16:creationId xmlns:a16="http://schemas.microsoft.com/office/drawing/2014/main" id="{27896A33-78AD-4DD9-811B-65ED357FA2B1}"/>
              </a:ext>
            </a:extLst>
          </p:cNvPr>
          <p:cNvSpPr/>
          <p:nvPr/>
        </p:nvSpPr>
        <p:spPr>
          <a:xfrm>
            <a:off x="4188756" y="6178581"/>
            <a:ext cx="2631284" cy="214336"/>
          </a:xfrm>
          <a:prstGeom prst="rect">
            <a:avLst/>
          </a:prstGeom>
        </p:spPr>
        <p:txBody>
          <a:bodyPr wrap="square" lIns="36000" tIns="72000" rIns="36000" bIns="36000">
            <a:noAutofit/>
          </a:bodyPr>
          <a:lstStyle/>
          <a:p>
            <a:pPr algn="ctr"/>
            <a:r>
              <a:rPr lang="ja-JP" altLang="en-US" sz="1100" b="1" dirty="0">
                <a:latin typeface="+mn-ea"/>
              </a:rPr>
              <a:t>大阪健活</a:t>
            </a:r>
            <a:r>
              <a:rPr lang="en-US" altLang="ja-JP" sz="1100" b="1" dirty="0">
                <a:latin typeface="+mn-ea"/>
              </a:rPr>
              <a:t>10</a:t>
            </a:r>
            <a:r>
              <a:rPr lang="ja-JP" altLang="en-US" sz="1100" b="1" dirty="0">
                <a:latin typeface="+mn-ea"/>
              </a:rPr>
              <a:t>ダンサーズ</a:t>
            </a:r>
          </a:p>
        </p:txBody>
      </p:sp>
      <p:sp>
        <p:nvSpPr>
          <p:cNvPr id="19" name="正方形/長方形 18">
            <a:extLst>
              <a:ext uri="{FF2B5EF4-FFF2-40B4-BE49-F238E27FC236}">
                <a16:creationId xmlns:a16="http://schemas.microsoft.com/office/drawing/2014/main" id="{B92375AB-2B94-4ED2-A493-90DC5D92435A}"/>
              </a:ext>
            </a:extLst>
          </p:cNvPr>
          <p:cNvSpPr/>
          <p:nvPr/>
        </p:nvSpPr>
        <p:spPr>
          <a:xfrm>
            <a:off x="6801972" y="6178581"/>
            <a:ext cx="2631284" cy="214336"/>
          </a:xfrm>
          <a:prstGeom prst="rect">
            <a:avLst/>
          </a:prstGeom>
        </p:spPr>
        <p:txBody>
          <a:bodyPr wrap="square" lIns="36000" tIns="72000" rIns="36000" bIns="36000">
            <a:noAutofit/>
          </a:bodyPr>
          <a:lstStyle/>
          <a:p>
            <a:pPr algn="ctr"/>
            <a:r>
              <a:rPr lang="ja-JP" altLang="en-US" sz="1100" b="1" dirty="0">
                <a:latin typeface="+mn-ea"/>
              </a:rPr>
              <a:t>街中デジタルサイネージを活用した周知</a:t>
            </a:r>
          </a:p>
        </p:txBody>
      </p:sp>
    </p:spTree>
    <p:extLst>
      <p:ext uri="{BB962C8B-B14F-4D97-AF65-F5344CB8AC3E}">
        <p14:creationId xmlns:p14="http://schemas.microsoft.com/office/powerpoint/2010/main" val="4127782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tx1"/>
              </a:solidFill>
            </a:endParaRPr>
          </a:p>
        </p:txBody>
      </p:sp>
      <p:graphicFrame>
        <p:nvGraphicFramePr>
          <p:cNvPr id="14" name="表 13"/>
          <p:cNvGraphicFramePr>
            <a:graphicFrameLocks noGrp="1"/>
          </p:cNvGraphicFramePr>
          <p:nvPr/>
        </p:nvGraphicFramePr>
        <p:xfrm>
          <a:off x="468793" y="311801"/>
          <a:ext cx="8928000" cy="61171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schemeClr val="bg1"/>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2,333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万博自治体催事関連事業（</a:t>
                      </a:r>
                      <a:r>
                        <a:rPr kumimoji="1" lang="en-US" altLang="ja-JP" sz="1100" b="0" baseline="0" dirty="0">
                          <a:solidFill>
                            <a:schemeClr val="tx1"/>
                          </a:solidFill>
                          <a:latin typeface="+mn-ea"/>
                          <a:ea typeface="+mn-ea"/>
                        </a:rPr>
                        <a:t>65,000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16,222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9,125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府民スポーツレクリエーション等負担金（</a:t>
                      </a:r>
                      <a:r>
                        <a:rPr kumimoji="1" lang="en-US" altLang="ja-JP" sz="1100" b="0" baseline="0" dirty="0">
                          <a:solidFill>
                            <a:schemeClr val="tx1"/>
                          </a:solidFill>
                          <a:latin typeface="+mn-ea"/>
                          <a:ea typeface="+mn-ea"/>
                        </a:rPr>
                        <a:t>3,673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大阪府健康づくり支援プラットフォーム整備等事業（</a:t>
                      </a:r>
                      <a:r>
                        <a:rPr kumimoji="1" lang="en-US" altLang="ja-JP" sz="1100" b="0" baseline="0" dirty="0">
                          <a:solidFill>
                            <a:schemeClr val="tx1"/>
                          </a:solidFill>
                          <a:latin typeface="+mn-ea"/>
                          <a:ea typeface="+mn-ea"/>
                        </a:rPr>
                        <a:t>568,010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590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学校や大学、地域における運動・体力づくり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■学校や地域における運動・体力づくりの推進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20</a:t>
                      </a:r>
                      <a:r>
                        <a:rPr kumimoji="1" lang="ja-JP" altLang="en-US" sz="1100" b="1" baseline="0" dirty="0">
                          <a:solidFill>
                            <a:schemeClr val="tx1"/>
                          </a:solidFill>
                          <a:latin typeface="+mn-ea"/>
                          <a:ea typeface="+mn-ea"/>
                        </a:rPr>
                        <a:t>歳～</a:t>
                      </a:r>
                      <a:r>
                        <a:rPr kumimoji="1" lang="en-US" altLang="ja-JP" sz="1100" b="1" baseline="0" dirty="0">
                          <a:solidFill>
                            <a:schemeClr val="tx1"/>
                          </a:solidFill>
                          <a:latin typeface="+mn-ea"/>
                          <a:ea typeface="+mn-ea"/>
                        </a:rPr>
                        <a:t>30</a:t>
                      </a:r>
                      <a:r>
                        <a:rPr kumimoji="1" lang="ja-JP" altLang="en-US" sz="1100" b="1" baseline="0" dirty="0">
                          <a:solidFill>
                            <a:schemeClr val="tx1"/>
                          </a:solidFill>
                          <a:latin typeface="+mn-ea"/>
                          <a:ea typeface="+mn-ea"/>
                        </a:rPr>
                        <a:t>歳代の運動習慣のある者の割合が低い</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■「アスマイル」における会員数の一層の上積み</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■スポーツ・レクリエーションにおける実施会場の安定的な確保</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民間企業等と連携した普及啓発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a:t>
                      </a:r>
                      <a:r>
                        <a:rPr kumimoji="1" lang="ja-JP" altLang="en-US" sz="1100" b="0" baseline="0" dirty="0">
                          <a:solidFill>
                            <a:schemeClr val="tx1"/>
                          </a:solidFill>
                          <a:latin typeface="+mn-ea"/>
                          <a:ea typeface="+mn-ea"/>
                        </a:rPr>
                        <a:t>身体活動・運動の促進に係る効果的な周知啓発</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422936"/>
                  </a:ext>
                </a:extLst>
              </a:tr>
              <a:tr h="222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endParaRPr kumimoji="1" lang="en-US" altLang="ja-JP" sz="1600" b="1"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学校や大学、地域における運動・体力づくり</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■小学校における運動ツールの更なる普及</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■「アスマイル」参加者数</a:t>
                      </a:r>
                      <a:r>
                        <a:rPr kumimoji="1" lang="en-US" altLang="ja-JP" sz="1100" b="0" baseline="0" dirty="0">
                          <a:solidFill>
                            <a:schemeClr val="tx1"/>
                          </a:solidFill>
                          <a:latin typeface="+mn-ea"/>
                          <a:ea typeface="+mn-ea"/>
                        </a:rPr>
                        <a:t>70</a:t>
                      </a:r>
                      <a:r>
                        <a:rPr kumimoji="1" lang="ja-JP" altLang="en-US" sz="1100" b="0" baseline="0" dirty="0">
                          <a:solidFill>
                            <a:schemeClr val="tx1"/>
                          </a:solidFill>
                          <a:latin typeface="+mn-ea"/>
                          <a:ea typeface="+mn-ea"/>
                        </a:rPr>
                        <a:t>万人（令和７年度末）に向け、更なる魅力的なコンテンツの提供</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■大阪スポーツコミッション構成チームや各種競技団体等とより一層連携し、内容の充実に努める</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民間企業等と連携した普及啓発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■「身体活動・運動」を含む「健活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」による啓発を実施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ソング・ダンスについては、</a:t>
                      </a:r>
                      <a:r>
                        <a:rPr kumimoji="1" lang="en-US" altLang="ja-JP" sz="1100" b="0" baseline="0" dirty="0">
                          <a:solidFill>
                            <a:schemeClr val="tx1"/>
                          </a:solidFill>
                          <a:latin typeface="+mn-ea"/>
                          <a:ea typeface="+mn-ea"/>
                        </a:rPr>
                        <a:t>2025</a:t>
                      </a:r>
                      <a:r>
                        <a:rPr kumimoji="1" lang="ja-JP" altLang="en-US" sz="1100" b="0" baseline="0" dirty="0">
                          <a:solidFill>
                            <a:schemeClr val="tx1"/>
                          </a:solidFill>
                          <a:latin typeface="+mn-ea"/>
                          <a:ea typeface="+mn-ea"/>
                        </a:rPr>
                        <a:t>年</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25</a:t>
                      </a:r>
                      <a:r>
                        <a:rPr kumimoji="1" lang="ja-JP" altLang="en-US" sz="1100" b="0" baseline="0" dirty="0">
                          <a:solidFill>
                            <a:schemeClr val="tx1"/>
                          </a:solidFill>
                          <a:latin typeface="+mn-ea"/>
                          <a:ea typeface="+mn-ea"/>
                        </a:rPr>
                        <a:t>日　</a:t>
                      </a:r>
                      <a:r>
                        <a:rPr kumimoji="1" lang="en-US" altLang="ja-JP" sz="1100" b="0" baseline="0" dirty="0">
                          <a:solidFill>
                            <a:schemeClr val="tx1"/>
                          </a:solidFill>
                          <a:latin typeface="+mn-ea"/>
                          <a:ea typeface="+mn-ea"/>
                        </a:rPr>
                        <a:t>EXPO</a:t>
                      </a:r>
                      <a:r>
                        <a:rPr kumimoji="1" lang="ja-JP" altLang="en-US" sz="1100" b="0" baseline="0" dirty="0">
                          <a:solidFill>
                            <a:schemeClr val="tx1"/>
                          </a:solidFill>
                          <a:latin typeface="+mn-ea"/>
                          <a:ea typeface="+mn-ea"/>
                        </a:rPr>
                        <a:t>ホールにて自治体催事を開催</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a:t>
                      </a:r>
                      <a:r>
                        <a:rPr kumimoji="1" lang="en-US" altLang="ja-JP" sz="1100" b="0" baseline="0" dirty="0">
                          <a:solidFill>
                            <a:schemeClr val="tx1"/>
                          </a:solidFill>
                          <a:latin typeface="+mn-ea"/>
                          <a:ea typeface="+mn-ea"/>
                        </a:rPr>
                        <a:t>】SNS</a:t>
                      </a:r>
                      <a:r>
                        <a:rPr kumimoji="1" lang="ja-JP" altLang="en-US" sz="1100" b="0" baseline="0" dirty="0">
                          <a:solidFill>
                            <a:schemeClr val="tx1"/>
                          </a:solidFill>
                          <a:latin typeface="+mn-ea"/>
                          <a:ea typeface="+mn-ea"/>
                        </a:rPr>
                        <a:t>等を活用した</a:t>
                      </a:r>
                      <a:r>
                        <a:rPr kumimoji="1" lang="en-US" altLang="ja-JP" sz="1100" b="0" baseline="0" dirty="0">
                          <a:solidFill>
                            <a:schemeClr val="tx1"/>
                          </a:solidFill>
                          <a:latin typeface="+mn-ea"/>
                          <a:ea typeface="+mn-ea"/>
                        </a:rPr>
                        <a:t>PR</a:t>
                      </a:r>
                      <a:r>
                        <a:rPr kumimoji="1" lang="ja-JP" altLang="en-US" sz="1100" b="0" baseline="0" dirty="0">
                          <a:solidFill>
                            <a:schemeClr val="tx1"/>
                          </a:solidFill>
                          <a:latin typeface="+mn-ea"/>
                          <a:ea typeface="+mn-ea"/>
                        </a:rPr>
                        <a:t>やキャンペーンを実施し、府民の主体的な健康づくりを促進</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厚生労働省が作成した「健康づくりのための身体活動・運動ガイド </a:t>
                      </a:r>
                      <a:r>
                        <a:rPr kumimoji="1" lang="en-US" altLang="ja-JP" sz="1100" b="1" baseline="0" dirty="0">
                          <a:solidFill>
                            <a:schemeClr val="tx1"/>
                          </a:solidFill>
                          <a:latin typeface="+mn-ea"/>
                          <a:ea typeface="+mn-ea"/>
                        </a:rPr>
                        <a:t>2023</a:t>
                      </a:r>
                      <a:r>
                        <a:rPr kumimoji="1" lang="ja-JP" altLang="en-US" sz="1100" b="1" baseline="0" dirty="0">
                          <a:solidFill>
                            <a:schemeClr val="tx1"/>
                          </a:solidFill>
                          <a:latin typeface="+mn-ea"/>
                          <a:ea typeface="+mn-ea"/>
                        </a:rPr>
                        <a:t>」を活用した啓発を実施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536427"/>
                  </a:ext>
                </a:extLst>
              </a:tr>
              <a:tr h="11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健康キャンパス・プロジェクト事業（</a:t>
                      </a:r>
                      <a:r>
                        <a:rPr kumimoji="1" lang="en-US" altLang="ja-JP" sz="1100" baseline="0" dirty="0">
                          <a:solidFill>
                            <a:schemeClr val="tx1"/>
                          </a:solidFill>
                          <a:latin typeface="+mn-ea"/>
                          <a:ea typeface="+mn-ea"/>
                        </a:rPr>
                        <a:t>1,773</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万博自治体催事関連事業（</a:t>
                      </a:r>
                      <a:r>
                        <a:rPr kumimoji="1" lang="en-US" altLang="ja-JP" sz="1100" baseline="0" dirty="0">
                          <a:solidFill>
                            <a:schemeClr val="tx1"/>
                          </a:solidFill>
                          <a:latin typeface="+mn-ea"/>
                          <a:ea typeface="+mn-ea"/>
                        </a:rPr>
                        <a:t>55,000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健康づくり気運醸成事業（</a:t>
                      </a:r>
                      <a:r>
                        <a:rPr kumimoji="1" lang="en-US" altLang="ja-JP" sz="1100" baseline="0" dirty="0">
                          <a:solidFill>
                            <a:schemeClr val="tx1"/>
                          </a:solidFill>
                          <a:latin typeface="+mn-ea"/>
                          <a:ea typeface="+mn-ea"/>
                        </a:rPr>
                        <a:t>14,307</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健活会議連携推進事業（</a:t>
                      </a:r>
                      <a:r>
                        <a:rPr kumimoji="1" lang="en-US" altLang="ja-JP" sz="1100" baseline="0" dirty="0">
                          <a:solidFill>
                            <a:schemeClr val="tx1"/>
                          </a:solidFill>
                          <a:latin typeface="+mn-ea"/>
                          <a:ea typeface="+mn-ea"/>
                        </a:rPr>
                        <a:t>7,890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府民スポーツレクリエーション等負担金（</a:t>
                      </a:r>
                      <a:r>
                        <a:rPr kumimoji="1" lang="en-US" altLang="ja-JP" sz="1100" baseline="0" dirty="0">
                          <a:solidFill>
                            <a:schemeClr val="tx1"/>
                          </a:solidFill>
                          <a:latin typeface="+mn-ea"/>
                          <a:ea typeface="+mn-ea"/>
                        </a:rPr>
                        <a:t>3,673</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大阪府健康づくり支援プラットフォーム整備等事業（</a:t>
                      </a:r>
                      <a:r>
                        <a:rPr kumimoji="1" lang="en-US" altLang="ja-JP" sz="1100" baseline="0" dirty="0">
                          <a:solidFill>
                            <a:schemeClr val="tx1"/>
                          </a:solidFill>
                          <a:latin typeface="+mn-ea"/>
                          <a:ea typeface="+mn-ea"/>
                        </a:rPr>
                        <a:t>569,840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0181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31</a:t>
            </a:fld>
            <a:endParaRPr kumimoji="1" lang="ja-JP" altLang="en-US"/>
          </a:p>
        </p:txBody>
      </p:sp>
    </p:spTree>
    <p:extLst>
      <p:ext uri="{BB962C8B-B14F-4D97-AF65-F5344CB8AC3E}">
        <p14:creationId xmlns:p14="http://schemas.microsoft.com/office/powerpoint/2010/main" val="391963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7000" y="993702"/>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（３）休養・睡眠</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P.75</a:t>
            </a:r>
          </a:p>
        </p:txBody>
      </p:sp>
      <p:sp>
        <p:nvSpPr>
          <p:cNvPr id="17" name="正方形/長方形 16"/>
          <p:cNvSpPr/>
          <p:nvPr/>
        </p:nvSpPr>
        <p:spPr>
          <a:xfrm>
            <a:off x="363222" y="2162055"/>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73150"/>
            <a:ext cx="8856000" cy="936669"/>
          </a:xfrm>
          <a:prstGeom prst="rect">
            <a:avLst/>
          </a:prstGeom>
        </p:spPr>
        <p:txBody>
          <a:bodyPr wrap="square" lIns="36000" tIns="72000" rIns="36000" bIns="36000">
            <a:noAutofit/>
          </a:bodyPr>
          <a:lstStyle/>
          <a:p>
            <a:r>
              <a:rPr lang="ja-JP" altLang="en-US" sz="1200" b="1" dirty="0">
                <a:latin typeface="+mn-ea"/>
              </a:rPr>
              <a:t>▽睡眠により十分休養をとることができるよう、適切な睡眠のとり方を習得し、実践します。</a:t>
            </a:r>
            <a:endParaRPr lang="en-US" altLang="ja-JP" sz="1200" b="1" dirty="0">
              <a:latin typeface="+mn-ea"/>
            </a:endParaRPr>
          </a:p>
          <a:p>
            <a:r>
              <a:rPr lang="ja-JP" altLang="en-US" sz="1200" b="1" dirty="0">
                <a:latin typeface="+mn-ea"/>
              </a:rPr>
              <a:t>▽健やかな身体をつくるため、早寝早起きを実践し、正しい生活習慣を身につけます。</a:t>
            </a:r>
            <a:endParaRPr lang="en-US" altLang="ja-JP" sz="1200" b="1" dirty="0">
              <a:latin typeface="+mn-ea"/>
            </a:endParaRPr>
          </a:p>
          <a:p>
            <a:r>
              <a:rPr lang="ja-JP" altLang="en-US" sz="1200" b="1" dirty="0">
                <a:latin typeface="+mn-ea"/>
              </a:rPr>
              <a:t>▽睡眠や余暇が日常生活の中に適切に取り入れられた生活習慣を確立します。</a:t>
            </a:r>
            <a:endParaRPr lang="en-US" altLang="ja-JP" sz="1200" b="1" dirty="0">
              <a:latin typeface="+mn-ea"/>
            </a:endParaRPr>
          </a:p>
          <a:p>
            <a:r>
              <a:rPr lang="ja-JP" altLang="en-US" sz="1200" b="1" dirty="0">
                <a:latin typeface="+mn-ea"/>
              </a:rPr>
              <a:t>▽慢性的な睡眠不足は、生活習慣病発症リスクを高めることを理解し、若い世代から十分な睡眠が確保できるよう取り組みます。</a:t>
            </a:r>
          </a:p>
        </p:txBody>
      </p:sp>
      <p:sp>
        <p:nvSpPr>
          <p:cNvPr id="24" name="正方形/長方形 23"/>
          <p:cNvSpPr/>
          <p:nvPr/>
        </p:nvSpPr>
        <p:spPr>
          <a:xfrm>
            <a:off x="404091" y="3458333"/>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11296" y="3805415"/>
          <a:ext cx="8685407" cy="936544"/>
        </p:xfrm>
        <a:graphic>
          <a:graphicData uri="http://schemas.openxmlformats.org/drawingml/2006/table">
            <a:tbl>
              <a:tblPr firstRow="1" firstCol="1" bandRow="1">
                <a:tableStyleId>{5C22544A-7EE6-4342-B048-85BDC9FD1C3A}</a:tableStyleId>
              </a:tblPr>
              <a:tblGrid>
                <a:gridCol w="410987">
                  <a:extLst>
                    <a:ext uri="{9D8B030D-6E8A-4147-A177-3AD203B41FA5}">
                      <a16:colId xmlns:a16="http://schemas.microsoft.com/office/drawing/2014/main" val="20000"/>
                    </a:ext>
                  </a:extLst>
                </a:gridCol>
                <a:gridCol w="3721435">
                  <a:extLst>
                    <a:ext uri="{9D8B030D-6E8A-4147-A177-3AD203B41FA5}">
                      <a16:colId xmlns:a16="http://schemas.microsoft.com/office/drawing/2014/main" val="20001"/>
                    </a:ext>
                  </a:extLst>
                </a:gridCol>
                <a:gridCol w="1640541">
                  <a:extLst>
                    <a:ext uri="{9D8B030D-6E8A-4147-A177-3AD203B41FA5}">
                      <a16:colId xmlns:a16="http://schemas.microsoft.com/office/drawing/2014/main" val="20002"/>
                    </a:ext>
                  </a:extLst>
                </a:gridCol>
                <a:gridCol w="1416423">
                  <a:extLst>
                    <a:ext uri="{9D8B030D-6E8A-4147-A177-3AD203B41FA5}">
                      <a16:colId xmlns:a16="http://schemas.microsoft.com/office/drawing/2014/main" val="1652601852"/>
                    </a:ext>
                  </a:extLst>
                </a:gridCol>
                <a:gridCol w="1496021">
                  <a:extLst>
                    <a:ext uri="{9D8B030D-6E8A-4147-A177-3AD203B41FA5}">
                      <a16:colId xmlns:a16="http://schemas.microsoft.com/office/drawing/2014/main" val="20003"/>
                    </a:ext>
                  </a:extLst>
                </a:gridCol>
              </a:tblGrid>
              <a:tr h="263665">
                <a:tc>
                  <a:txBody>
                    <a:bodyPr/>
                    <a:lstStyle/>
                    <a:p>
                      <a:pPr algn="ctr" fontAlgn="auto">
                        <a:lnSpc>
                          <a:spcPts val="1600"/>
                        </a:lnSpc>
                        <a:spcAft>
                          <a:spcPts val="0"/>
                        </a:spcAft>
                      </a:pPr>
                      <a:r>
                        <a:rPr lang="ja-JP" sz="1200" dirty="0">
                          <a:effectLst/>
                          <a:latin typeface="+mn-ea"/>
                          <a:ea typeface="+mn-ea"/>
                        </a:rPr>
                        <a:t>　</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ja-JP" altLang="en-US" sz="1000" dirty="0">
                          <a:solidFill>
                            <a:schemeClr val="bg1"/>
                          </a:solidFill>
                          <a:effectLst/>
                          <a:latin typeface="+mn-ea"/>
                          <a:ea typeface="+mn-ea"/>
                          <a:cs typeface="HG丸ｺﾞｼｯｸM-PRO"/>
                        </a:rPr>
                        <a:t>１１</a:t>
                      </a:r>
                      <a:endParaRPr lang="ja-JP" sz="10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睡眠時間が十分に確保できている者の増加</a:t>
                      </a:r>
                      <a:endParaRPr lang="en-US" altLang="ja-JP" sz="1100" b="1" dirty="0">
                        <a:solidFill>
                          <a:schemeClr val="tx1"/>
                        </a:solidFill>
                        <a:effectLst/>
                        <a:latin typeface="+mn-ea"/>
                        <a:ea typeface="+mn-ea"/>
                      </a:endParaRPr>
                    </a:p>
                    <a:p>
                      <a:pPr algn="l" fontAlgn="auto">
                        <a:lnSpc>
                          <a:spcPts val="1600"/>
                        </a:lnSpc>
                        <a:spcAft>
                          <a:spcPts val="0"/>
                        </a:spcAft>
                      </a:pPr>
                      <a:r>
                        <a:rPr lang="ja-JP" altLang="en-US" sz="1100" b="1" dirty="0">
                          <a:solidFill>
                            <a:schemeClr val="tx1"/>
                          </a:solidFill>
                          <a:effectLst/>
                          <a:latin typeface="+mn-ea"/>
                          <a:ea typeface="+mn-ea"/>
                        </a:rPr>
                        <a:t>（睡眠時間が６～９時間（</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歳以上については、６～８時間）の者の割合）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55.5%</a:t>
                      </a:r>
                    </a:p>
                    <a:p>
                      <a:pPr algn="ctr" fontAlgn="auto">
                        <a:lnSpc>
                          <a:spcPts val="1600"/>
                        </a:lnSpc>
                        <a:spcAft>
                          <a:spcPts val="0"/>
                        </a:spcAft>
                      </a:pP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en-US" altLang="ja-JP" sz="105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60%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角丸四角形 15"/>
          <p:cNvSpPr/>
          <p:nvPr/>
        </p:nvSpPr>
        <p:spPr>
          <a:xfrm>
            <a:off x="357909" y="2079824"/>
            <a:ext cx="9144000" cy="302557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21" name="角丸四角形 20"/>
          <p:cNvSpPr/>
          <p:nvPr/>
        </p:nvSpPr>
        <p:spPr>
          <a:xfrm>
            <a:off x="357909" y="14318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2" name="角丸四角形 21"/>
          <p:cNvSpPr/>
          <p:nvPr/>
        </p:nvSpPr>
        <p:spPr>
          <a:xfrm>
            <a:off x="2445909" y="143182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睡眠による休養が十分とれている府民を増やします</a:t>
            </a:r>
          </a:p>
          <a:p>
            <a:pPr algn="ctr">
              <a:lnSpc>
                <a:spcPts val="2000"/>
              </a:lnSpc>
            </a:pPr>
            <a:r>
              <a:rPr kumimoji="1" lang="ja-JP" altLang="en-US" sz="1600" b="1" dirty="0">
                <a:solidFill>
                  <a:schemeClr val="tx1"/>
                </a:solidFill>
              </a:rPr>
              <a:t>～ぐっすり眠り、疲れをとりましょう～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32</a:t>
            </a:fld>
            <a:endParaRPr kumimoji="1" lang="ja-JP" altLang="en-US"/>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4" name="角丸四角形 19">
            <a:extLst>
              <a:ext uri="{FF2B5EF4-FFF2-40B4-BE49-F238E27FC236}">
                <a16:creationId xmlns:a16="http://schemas.microsoft.com/office/drawing/2014/main" id="{6F90FD83-BB1F-4009-91F6-F55AA6964006}"/>
              </a:ext>
            </a:extLst>
          </p:cNvPr>
          <p:cNvSpPr/>
          <p:nvPr/>
        </p:nvSpPr>
        <p:spPr>
          <a:xfrm>
            <a:off x="357909" y="5113351"/>
            <a:ext cx="1079999" cy="100827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19" name="角丸四角形 20">
            <a:extLst>
              <a:ext uri="{FF2B5EF4-FFF2-40B4-BE49-F238E27FC236}">
                <a16:creationId xmlns:a16="http://schemas.microsoft.com/office/drawing/2014/main" id="{51212A72-C633-4854-BBD3-FB55EEAA9E47}"/>
              </a:ext>
            </a:extLst>
          </p:cNvPr>
          <p:cNvSpPr/>
          <p:nvPr/>
        </p:nvSpPr>
        <p:spPr>
          <a:xfrm>
            <a:off x="1437909" y="5105400"/>
            <a:ext cx="8063999" cy="100827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府民の </a:t>
            </a:r>
            <a:r>
              <a:rPr kumimoji="1" lang="en-US" altLang="ja-JP" sz="1200" b="1" baseline="0" dirty="0">
                <a:solidFill>
                  <a:schemeClr val="tx1"/>
                </a:solidFill>
                <a:latin typeface="+mn-ea"/>
                <a:ea typeface="+mn-ea"/>
              </a:rPr>
              <a:t>1 </a:t>
            </a:r>
            <a:r>
              <a:rPr kumimoji="1" lang="ja-JP" altLang="en-US" sz="1200" b="1" baseline="0" dirty="0">
                <a:solidFill>
                  <a:schemeClr val="tx1"/>
                </a:solidFill>
                <a:latin typeface="+mn-ea"/>
                <a:ea typeface="+mn-ea"/>
              </a:rPr>
              <a:t>日の平均睡眠時間は、「６時間以上７時間未満」が最も多くなっています。一方で、</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歳代から </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歳代の働く世代では睡眠で休養がとれていない（あまりとれていない・まったくとれていない）府民の割合が高い傾向にあります。</a:t>
            </a:r>
            <a:endParaRPr kumimoji="1" lang="en-US" altLang="ja-JP" sz="1200" b="1" dirty="0">
              <a:solidFill>
                <a:schemeClr val="tx1"/>
              </a:solidFill>
              <a:latin typeface="+mn-ea"/>
            </a:endParaRPr>
          </a:p>
          <a:p>
            <a:pPr marL="174625" indent="-174625">
              <a:lnSpc>
                <a:spcPct val="100000"/>
              </a:lnSpc>
            </a:pPr>
            <a:r>
              <a:rPr kumimoji="1" lang="ja-JP" altLang="en-US" sz="1200" b="1" baseline="0" dirty="0">
                <a:solidFill>
                  <a:schemeClr val="tx1"/>
                </a:solidFill>
                <a:latin typeface="+mn-ea"/>
                <a:ea typeface="+mn-ea"/>
              </a:rPr>
              <a:t>◆ 長期にわたる睡眠不足は、日中の心身の状態に支障をもたらす可能性が高いことから、十分な睡眠により休養をとることが重要です。</a:t>
            </a:r>
          </a:p>
        </p:txBody>
      </p:sp>
    </p:spTree>
    <p:extLst>
      <p:ext uri="{BB962C8B-B14F-4D97-AF65-F5344CB8AC3E}">
        <p14:creationId xmlns:p14="http://schemas.microsoft.com/office/powerpoint/2010/main" val="355593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295898"/>
          <a:ext cx="8928000" cy="625095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4">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休養・睡眠の充実</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■大阪府立学校保健研究発表大会、大阪府小・中・高等学校保健主事合同研修会を開催し、健康教育（睡眠・休養）の充実を図った。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■事業者と連携した中小企業労働環境向上塾の実施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【14</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29</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R6.12.31</a:t>
                      </a:r>
                      <a:r>
                        <a:rPr kumimoji="1" lang="ja-JP" altLang="en-US" sz="1100" b="0" baseline="0" dirty="0">
                          <a:solidFill>
                            <a:schemeClr val="tx1"/>
                          </a:solidFill>
                          <a:latin typeface="+mn-ea"/>
                          <a:ea typeface="+mn-ea"/>
                        </a:rPr>
                        <a:t>現在）</a:t>
                      </a:r>
                    </a:p>
                    <a:p>
                      <a:pPr marL="174625" indent="-174625">
                        <a:lnSpc>
                          <a:spcPct val="100000"/>
                        </a:lnSpc>
                      </a:pPr>
                      <a:r>
                        <a:rPr kumimoji="1" lang="ja-JP" altLang="en-US" sz="1100" b="0" baseline="0" dirty="0">
                          <a:solidFill>
                            <a:schemeClr val="tx1"/>
                          </a:solidFill>
                          <a:latin typeface="+mn-ea"/>
                          <a:ea typeface="+mn-ea"/>
                        </a:rPr>
                        <a:t>■労働情報発信ステーション等の実施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【30</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R7.1.31</a:t>
                      </a:r>
                      <a:r>
                        <a:rPr kumimoji="1" lang="ja-JP" altLang="en-US" sz="1100" b="0" baseline="0" dirty="0">
                          <a:solidFill>
                            <a:schemeClr val="tx1"/>
                          </a:solidFill>
                          <a:latin typeface="+mn-ea"/>
                          <a:ea typeface="+mn-ea"/>
                        </a:rPr>
                        <a:t>現在）</a:t>
                      </a:r>
                    </a:p>
                    <a:p>
                      <a:pPr marL="174625" indent="-174625">
                        <a:lnSpc>
                          <a:spcPct val="100000"/>
                        </a:lnSpc>
                      </a:pPr>
                      <a:r>
                        <a:rPr kumimoji="1" lang="ja-JP" altLang="en-US" sz="1100" b="0" baseline="0" dirty="0">
                          <a:solidFill>
                            <a:schemeClr val="tx1"/>
                          </a:solidFill>
                          <a:latin typeface="+mn-ea"/>
                          <a:ea typeface="+mn-ea"/>
                        </a:rPr>
                        <a:t>■「睡眠」に関する啓発冊子、チラシの作成・配布</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府民全体を対象とした「健活おおさかセミナー」を開催（うち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回を「ストレス」をテーマに、睡眠に関する情報を発信）</a:t>
                      </a: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視聴回数：</a:t>
                      </a:r>
                      <a:r>
                        <a:rPr kumimoji="1" lang="en-US" altLang="ja-JP" sz="1100" b="1" baseline="0" dirty="0">
                          <a:solidFill>
                            <a:schemeClr val="tx1"/>
                          </a:solidFill>
                          <a:latin typeface="+mn-ea"/>
                          <a:ea typeface="+mn-ea"/>
                        </a:rPr>
                        <a:t>5,724</a:t>
                      </a:r>
                      <a:r>
                        <a:rPr kumimoji="1" lang="ja-JP" altLang="en-US" sz="1100" b="1" baseline="0" dirty="0">
                          <a:solidFill>
                            <a:schemeClr val="tx1"/>
                          </a:solidFill>
                          <a:latin typeface="+mn-ea"/>
                          <a:ea typeface="+mn-ea"/>
                        </a:rPr>
                        <a:t>回、見逃し配信（</a:t>
                      </a:r>
                      <a:r>
                        <a:rPr kumimoji="1" lang="en-US" altLang="ja-JP" sz="1100" b="1" baseline="0" dirty="0">
                          <a:solidFill>
                            <a:schemeClr val="tx1"/>
                          </a:solidFill>
                          <a:latin typeface="+mn-ea"/>
                          <a:ea typeface="+mn-ea"/>
                        </a:rPr>
                        <a:t>12/6-1/15</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1,638</a:t>
                      </a:r>
                      <a:r>
                        <a:rPr kumimoji="1" lang="ja-JP" altLang="en-US" sz="1100" b="1" baseline="0" dirty="0">
                          <a:solidFill>
                            <a:schemeClr val="tx1"/>
                          </a:solidFill>
                          <a:latin typeface="+mn-ea"/>
                          <a:ea typeface="+mn-ea"/>
                        </a:rPr>
                        <a:t>回</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中小企業経営者、労務管理者を対象とした「健康経営セミナー」（全２回・会場、オンラインのハイブリット開催）」を開催（うち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回を「働く世代の睡眠対策」をテーマに実施）</a:t>
                      </a: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第１回：</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26</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322</a:t>
                      </a:r>
                      <a:r>
                        <a:rPr kumimoji="1" lang="ja-JP" altLang="en-US" sz="1100" b="1" baseline="0" dirty="0">
                          <a:solidFill>
                            <a:schemeClr val="tx1"/>
                          </a:solidFill>
                          <a:latin typeface="+mn-ea"/>
                          <a:ea typeface="+mn-ea"/>
                        </a:rPr>
                        <a:t>人参加、第２回：</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447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■女性及び子どもの健康づくりに関するリーフレットを作成し、心がけてほしい習慣として「睡眠」に関する内容を記載。</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33</a:t>
            </a:fld>
            <a:endParaRPr kumimoji="1" lang="ja-JP" altLang="en-US"/>
          </a:p>
        </p:txBody>
      </p:sp>
      <p:pic>
        <p:nvPicPr>
          <p:cNvPr id="12" name="図 11">
            <a:extLst>
              <a:ext uri="{FF2B5EF4-FFF2-40B4-BE49-F238E27FC236}">
                <a16:creationId xmlns:a16="http://schemas.microsoft.com/office/drawing/2014/main" id="{521B7E27-BAE6-42DC-946B-67C69A1D79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8735" y="3022305"/>
            <a:ext cx="2242598" cy="3182011"/>
          </a:xfrm>
          <a:prstGeom prst="rect">
            <a:avLst/>
          </a:prstGeom>
          <a:ln>
            <a:solidFill>
              <a:schemeClr val="tx1"/>
            </a:solidFill>
          </a:ln>
        </p:spPr>
      </p:pic>
      <p:pic>
        <p:nvPicPr>
          <p:cNvPr id="17" name="図 16">
            <a:extLst>
              <a:ext uri="{FF2B5EF4-FFF2-40B4-BE49-F238E27FC236}">
                <a16:creationId xmlns:a16="http://schemas.microsoft.com/office/drawing/2014/main" id="{0A441FE7-1694-43F3-9C39-F87676879C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4033" y="3022305"/>
            <a:ext cx="2936967" cy="2863542"/>
          </a:xfrm>
          <a:prstGeom prst="rect">
            <a:avLst/>
          </a:prstGeom>
          <a:ln>
            <a:solidFill>
              <a:schemeClr val="tx1"/>
            </a:solidFill>
          </a:ln>
        </p:spPr>
      </p:pic>
      <p:sp>
        <p:nvSpPr>
          <p:cNvPr id="19" name="正方形/長方形 18">
            <a:extLst>
              <a:ext uri="{FF2B5EF4-FFF2-40B4-BE49-F238E27FC236}">
                <a16:creationId xmlns:a16="http://schemas.microsoft.com/office/drawing/2014/main" id="{2D1DFF83-1344-4F18-AA64-F25CDFB79205}"/>
              </a:ext>
            </a:extLst>
          </p:cNvPr>
          <p:cNvSpPr/>
          <p:nvPr/>
        </p:nvSpPr>
        <p:spPr>
          <a:xfrm>
            <a:off x="2708735" y="6204316"/>
            <a:ext cx="2242598" cy="208738"/>
          </a:xfrm>
          <a:prstGeom prst="rect">
            <a:avLst/>
          </a:prstGeom>
        </p:spPr>
        <p:txBody>
          <a:bodyPr wrap="square" lIns="36000" tIns="72000" rIns="36000" bIns="36000">
            <a:noAutofit/>
          </a:bodyPr>
          <a:lstStyle/>
          <a:p>
            <a:pPr algn="ctr"/>
            <a:r>
              <a:rPr lang="ja-JP" altLang="en-US" sz="1100" b="1" dirty="0">
                <a:latin typeface="+mn-ea"/>
              </a:rPr>
              <a:t>健康経営セミナー</a:t>
            </a:r>
          </a:p>
        </p:txBody>
      </p:sp>
      <p:sp>
        <p:nvSpPr>
          <p:cNvPr id="20" name="正方形/長方形 19">
            <a:extLst>
              <a:ext uri="{FF2B5EF4-FFF2-40B4-BE49-F238E27FC236}">
                <a16:creationId xmlns:a16="http://schemas.microsoft.com/office/drawing/2014/main" id="{C16428E2-5447-4125-AB94-5A0931DB84CE}"/>
              </a:ext>
            </a:extLst>
          </p:cNvPr>
          <p:cNvSpPr/>
          <p:nvPr/>
        </p:nvSpPr>
        <p:spPr>
          <a:xfrm>
            <a:off x="5064033" y="5885847"/>
            <a:ext cx="2936966" cy="207167"/>
          </a:xfrm>
          <a:prstGeom prst="rect">
            <a:avLst/>
          </a:prstGeom>
        </p:spPr>
        <p:txBody>
          <a:bodyPr wrap="square" lIns="36000" tIns="72000" rIns="36000" bIns="36000">
            <a:noAutofit/>
          </a:bodyPr>
          <a:lstStyle/>
          <a:p>
            <a:pPr algn="ctr"/>
            <a:r>
              <a:rPr lang="ja-JP" altLang="en-US" sz="1100" b="1" dirty="0">
                <a:latin typeface="+mn-ea"/>
              </a:rPr>
              <a:t>健康経営セミナー</a:t>
            </a:r>
            <a:endParaRPr lang="en-US" altLang="ja-JP" sz="1100" b="1" dirty="0">
              <a:latin typeface="+mn-ea"/>
            </a:endParaRPr>
          </a:p>
          <a:p>
            <a:pPr algn="ctr"/>
            <a:r>
              <a:rPr lang="ja-JP" altLang="en-US" sz="1100" b="1" dirty="0">
                <a:latin typeface="+mn-ea"/>
              </a:rPr>
              <a:t>（働く世代の睡眠対策）</a:t>
            </a:r>
          </a:p>
        </p:txBody>
      </p:sp>
    </p:spTree>
    <p:extLst>
      <p:ext uri="{BB962C8B-B14F-4D97-AF65-F5344CB8AC3E}">
        <p14:creationId xmlns:p14="http://schemas.microsoft.com/office/powerpoint/2010/main" val="224327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89000" y="1544387"/>
          <a:ext cx="8928000" cy="27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休養・睡眠の充実</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■企業における働き方改革等のニーズの把握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「休養・睡眠」の重要性の浸透</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indent="-174625">
                        <a:lnSpc>
                          <a:spcPct val="100000"/>
                        </a:lnSpc>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休養・睡眠の充実</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「休養・睡眠」を含む「健活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」による啓発を実施</a:t>
                      </a:r>
                    </a:p>
                    <a:p>
                      <a:pPr marL="174625" indent="-174625">
                        <a:lnSpc>
                          <a:spcPct val="100000"/>
                        </a:lnSpc>
                      </a:pPr>
                      <a:r>
                        <a:rPr kumimoji="1" lang="ja-JP" altLang="en-US" sz="1100" b="0" baseline="0" dirty="0">
                          <a:solidFill>
                            <a:schemeClr val="tx1"/>
                          </a:solidFill>
                          <a:latin typeface="+mn-ea"/>
                          <a:ea typeface="+mn-ea"/>
                        </a:rPr>
                        <a:t>■研修等の実施を通じた、各学校における休養・睡眠の教育の充実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厚生労働省が作成した「健康づくりのための睡眠ガイド </a:t>
                      </a:r>
                      <a:r>
                        <a:rPr kumimoji="1" lang="en-US" altLang="ja-JP" sz="1100" b="1" baseline="0" dirty="0">
                          <a:solidFill>
                            <a:schemeClr val="tx1"/>
                          </a:solidFill>
                          <a:latin typeface="+mn-ea"/>
                          <a:ea typeface="+mn-ea"/>
                        </a:rPr>
                        <a:t>2023</a:t>
                      </a:r>
                      <a:r>
                        <a:rPr kumimoji="1" lang="ja-JP" altLang="en-US" sz="1100" b="1" baseline="0" dirty="0">
                          <a:solidFill>
                            <a:schemeClr val="tx1"/>
                          </a:solidFill>
                          <a:latin typeface="+mn-ea"/>
                          <a:ea typeface="+mn-ea"/>
                        </a:rPr>
                        <a:t>」を活用した啓発の実施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441009"/>
                  </a:ext>
                </a:extLst>
              </a:tr>
              <a:tr h="64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中小企業労働環境向上促進事業</a:t>
                      </a:r>
                      <a:r>
                        <a:rPr kumimoji="1" lang="ja-JP" altLang="en-US" sz="110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aseline="0" dirty="0">
                          <a:solidFill>
                            <a:schemeClr val="tx1"/>
                          </a:solidFill>
                          <a:latin typeface="游ゴシック" panose="020B0400000000000000" pitchFamily="50" charset="-128"/>
                          <a:ea typeface="游ゴシック" panose="020B0400000000000000" pitchFamily="50" charset="-128"/>
                        </a:rPr>
                        <a:t>1,150</a:t>
                      </a:r>
                      <a:r>
                        <a:rPr kumimoji="1" lang="ja-JP" altLang="en-US" sz="110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労働相談等事業費</a:t>
                      </a:r>
                      <a:r>
                        <a:rPr kumimoji="1" lang="ja-JP" altLang="en-US" sz="110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aseline="0" dirty="0">
                          <a:solidFill>
                            <a:schemeClr val="tx1"/>
                          </a:solidFill>
                          <a:latin typeface="游ゴシック" panose="020B0400000000000000" pitchFamily="50" charset="-128"/>
                          <a:ea typeface="游ゴシック" panose="020B0400000000000000" pitchFamily="50" charset="-128"/>
                        </a:rPr>
                        <a:t>46,012</a:t>
                      </a:r>
                      <a:r>
                        <a:rPr kumimoji="1" lang="ja-JP" altLang="en-US" sz="110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若者等へのワークルール等啓発事業（</a:t>
                      </a:r>
                      <a:r>
                        <a:rPr kumimoji="1" lang="en-US" altLang="ja-JP" sz="1100" baseline="0" dirty="0">
                          <a:solidFill>
                            <a:schemeClr val="tx1"/>
                          </a:solidFill>
                          <a:latin typeface="游ゴシック" panose="020B0400000000000000" pitchFamily="50" charset="-128"/>
                          <a:ea typeface="+mn-ea"/>
                        </a:rPr>
                        <a:t>937</a:t>
                      </a:r>
                      <a:r>
                        <a:rPr kumimoji="1" lang="ja-JP" altLang="en-US" sz="1100" baseline="0" dirty="0">
                          <a:solidFill>
                            <a:schemeClr val="tx1"/>
                          </a:solidFill>
                          <a:latin typeface="游ゴシック" panose="020B0400000000000000" pitchFamily="50" charset="-128"/>
                          <a:ea typeface="+mn-ea"/>
                        </a:rPr>
                        <a:t>千円）</a:t>
                      </a:r>
                      <a:endParaRPr kumimoji="1" lang="en-US" altLang="ja-JP" sz="110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健康づくり気運醸成事業（</a:t>
                      </a:r>
                      <a:r>
                        <a:rPr kumimoji="1" lang="en-US" altLang="ja-JP" sz="1100" baseline="0" dirty="0">
                          <a:solidFill>
                            <a:schemeClr val="tx1"/>
                          </a:solidFill>
                          <a:latin typeface="游ゴシック" panose="020B0400000000000000" pitchFamily="50" charset="-128"/>
                          <a:ea typeface="+mn-ea"/>
                        </a:rPr>
                        <a:t>14,307</a:t>
                      </a:r>
                      <a:r>
                        <a:rPr kumimoji="1" lang="ja-JP" altLang="en-US" sz="110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游ゴシック" panose="020B0400000000000000" pitchFamily="50" charset="-128"/>
                          <a:ea typeface="+mn-ea"/>
                        </a:rPr>
                        <a:t>職域の健康づくり推進事業（</a:t>
                      </a:r>
                      <a:r>
                        <a:rPr kumimoji="1" lang="en-US" altLang="ja-JP" sz="1100" baseline="0" dirty="0">
                          <a:solidFill>
                            <a:schemeClr val="tx1"/>
                          </a:solidFill>
                          <a:latin typeface="游ゴシック" panose="020B0400000000000000" pitchFamily="50" charset="-128"/>
                          <a:ea typeface="+mn-ea"/>
                        </a:rPr>
                        <a:t>4,198</a:t>
                      </a:r>
                      <a:r>
                        <a:rPr kumimoji="1" lang="ja-JP" altLang="en-US" sz="1100" baseline="0" dirty="0">
                          <a:solidFill>
                            <a:schemeClr val="tx1"/>
                          </a:solidFill>
                          <a:latin typeface="游ゴシック" panose="020B0400000000000000" pitchFamily="50" charset="-128"/>
                          <a:ea typeface="+mn-ea"/>
                        </a:rPr>
                        <a:t>千円）</a:t>
                      </a:r>
                      <a:endParaRPr kumimoji="1" lang="ja-JP" altLang="en-US" sz="110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456219"/>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34</a:t>
            </a:fld>
            <a:endParaRPr kumimoji="1" lang="ja-JP" altLang="en-US"/>
          </a:p>
        </p:txBody>
      </p:sp>
      <p:graphicFrame>
        <p:nvGraphicFramePr>
          <p:cNvPr id="3" name="表 2">
            <a:extLst>
              <a:ext uri="{FF2B5EF4-FFF2-40B4-BE49-F238E27FC236}">
                <a16:creationId xmlns:a16="http://schemas.microsoft.com/office/drawing/2014/main" id="{98A6ABAB-BC6A-4DCB-8EA4-BD2462028FD9}"/>
              </a:ext>
            </a:extLst>
          </p:cNvPr>
          <p:cNvGraphicFramePr>
            <a:graphicFrameLocks noGrp="1"/>
          </p:cNvGraphicFramePr>
          <p:nvPr/>
        </p:nvGraphicFramePr>
        <p:xfrm>
          <a:off x="489000" y="598187"/>
          <a:ext cx="8928000" cy="9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067520509"/>
                    </a:ext>
                  </a:extLst>
                </a:gridCol>
                <a:gridCol w="7920000">
                  <a:extLst>
                    <a:ext uri="{9D8B030D-6E8A-4147-A177-3AD203B41FA5}">
                      <a16:colId xmlns:a16="http://schemas.microsoft.com/office/drawing/2014/main" val="72572273"/>
                    </a:ext>
                  </a:extLst>
                </a:gridCol>
              </a:tblGrid>
              <a:tr h="64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中小企業労働環境向上促進事業</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1,150</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労働相談等事業費</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42,934</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若者等へのワークルール等啓発事業（</a:t>
                      </a:r>
                      <a:r>
                        <a:rPr kumimoji="1" lang="en-US" altLang="ja-JP" sz="1100" b="0" baseline="0" dirty="0">
                          <a:solidFill>
                            <a:schemeClr val="tx1"/>
                          </a:solidFill>
                          <a:latin typeface="游ゴシック" panose="020B0400000000000000" pitchFamily="50" charset="-128"/>
                          <a:ea typeface="+mn-ea"/>
                        </a:rPr>
                        <a:t>937</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健康づくり気運醸成事業（</a:t>
                      </a:r>
                      <a:r>
                        <a:rPr kumimoji="1" lang="en-US" altLang="ja-JP" sz="1100" b="0" baseline="0" dirty="0">
                          <a:solidFill>
                            <a:schemeClr val="tx1"/>
                          </a:solidFill>
                          <a:latin typeface="游ゴシック" panose="020B0400000000000000" pitchFamily="50" charset="-128"/>
                          <a:ea typeface="+mn-ea"/>
                        </a:rPr>
                        <a:t>16,222</a:t>
                      </a:r>
                      <a:r>
                        <a:rPr kumimoji="1" lang="ja-JP" altLang="en-US" sz="1100" b="0" baseline="0" dirty="0">
                          <a:solidFill>
                            <a:schemeClr val="tx1"/>
                          </a:solidFill>
                          <a:latin typeface="游ゴシック" panose="020B0400000000000000" pitchFamily="50" charset="-128"/>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職域の健康づくり推進事業（</a:t>
                      </a:r>
                      <a:r>
                        <a:rPr kumimoji="1" lang="en-US" altLang="ja-JP" sz="1100" b="0" baseline="0" dirty="0">
                          <a:solidFill>
                            <a:schemeClr val="tx1"/>
                          </a:solidFill>
                          <a:latin typeface="游ゴシック" panose="020B0400000000000000" pitchFamily="50" charset="-128"/>
                          <a:ea typeface="+mn-ea"/>
                        </a:rPr>
                        <a:t>5,264</a:t>
                      </a:r>
                      <a:r>
                        <a:rPr kumimoji="1" lang="ja-JP" altLang="en-US" sz="1100" b="0" baseline="0" dirty="0">
                          <a:solidFill>
                            <a:schemeClr val="tx1"/>
                          </a:solidFill>
                          <a:latin typeface="游ゴシック" panose="020B0400000000000000" pitchFamily="50" charset="-128"/>
                          <a:ea typeface="+mn-ea"/>
                        </a:rPr>
                        <a:t>千円）</a:t>
                      </a:r>
                      <a:endParaRPr kumimoji="1" lang="ja-JP" altLang="en-US" sz="1100" b="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676935"/>
                  </a:ext>
                </a:extLst>
              </a:tr>
            </a:tbl>
          </a:graphicData>
        </a:graphic>
      </p:graphicFrame>
    </p:spTree>
    <p:extLst>
      <p:ext uri="{BB962C8B-B14F-4D97-AF65-F5344CB8AC3E}">
        <p14:creationId xmlns:p14="http://schemas.microsoft.com/office/powerpoint/2010/main" val="1977004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（４）飲酒　</a:t>
            </a:r>
            <a:r>
              <a:rPr kumimoji="1" lang="ja-JP" altLang="en-US" sz="1600" b="1" dirty="0">
                <a:solidFill>
                  <a:schemeClr val="bg1"/>
                </a:solidFill>
              </a:rPr>
              <a:t>計画 </a:t>
            </a:r>
            <a:r>
              <a:rPr kumimoji="1" lang="en-US" altLang="ja-JP" sz="1600" b="1" dirty="0">
                <a:solidFill>
                  <a:schemeClr val="bg1"/>
                </a:solidFill>
              </a:rPr>
              <a:t>P.76-77</a:t>
            </a:r>
          </a:p>
        </p:txBody>
      </p:sp>
      <p:sp>
        <p:nvSpPr>
          <p:cNvPr id="17" name="正方形/長方形 16"/>
          <p:cNvSpPr/>
          <p:nvPr/>
        </p:nvSpPr>
        <p:spPr>
          <a:xfrm>
            <a:off x="363222" y="2089501"/>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00596"/>
            <a:ext cx="8856000" cy="917998"/>
          </a:xfrm>
          <a:prstGeom prst="rect">
            <a:avLst/>
          </a:prstGeom>
        </p:spPr>
        <p:txBody>
          <a:bodyPr wrap="square" lIns="36000" tIns="72000" rIns="36000" bIns="36000">
            <a:noAutofit/>
          </a:bodyPr>
          <a:lstStyle/>
          <a:p>
            <a:r>
              <a:rPr lang="ja-JP" altLang="en-US" sz="1200" b="1" dirty="0">
                <a:latin typeface="+mn-ea"/>
              </a:rPr>
              <a:t>▽飲酒をする場合には、年齢、性別、持病等によって、飲酒が及ぼす身体への影響が異なることを理解し、健康に配慮した飲酒　</a:t>
            </a:r>
            <a:endParaRPr lang="en-US" altLang="ja-JP" sz="1200" b="1" dirty="0">
              <a:latin typeface="+mn-ea"/>
            </a:endParaRPr>
          </a:p>
          <a:p>
            <a:r>
              <a:rPr lang="ja-JP" altLang="en-US" sz="1200" b="1" dirty="0">
                <a:latin typeface="+mn-ea"/>
              </a:rPr>
              <a:t>　を実践します。</a:t>
            </a:r>
            <a:endParaRPr lang="en-US" altLang="ja-JP" sz="1200" b="1" dirty="0">
              <a:latin typeface="+mn-ea"/>
            </a:endParaRPr>
          </a:p>
          <a:p>
            <a:r>
              <a:rPr lang="ja-JP" altLang="en-US" sz="1200" b="1" dirty="0">
                <a:latin typeface="+mn-ea"/>
              </a:rPr>
              <a:t>▽妊婦の飲酒が胎児に及ぼす影響を理解し、妊娠中や妊娠の可能性がある場合は、飲酒をしません。</a:t>
            </a:r>
            <a:endParaRPr lang="en-US" altLang="ja-JP" sz="1200" b="1" dirty="0">
              <a:latin typeface="+mn-ea"/>
            </a:endParaRPr>
          </a:p>
          <a:p>
            <a:r>
              <a:rPr lang="ja-JP" altLang="en-US" sz="1200" b="1" dirty="0">
                <a:latin typeface="+mn-ea"/>
              </a:rPr>
              <a:t>▽</a:t>
            </a:r>
            <a:r>
              <a:rPr lang="en-US" altLang="ja-JP" sz="1200" b="1" dirty="0">
                <a:latin typeface="+mn-ea"/>
              </a:rPr>
              <a:t>20</a:t>
            </a:r>
            <a:r>
              <a:rPr lang="ja-JP" altLang="en-US" sz="1200" b="1" dirty="0">
                <a:latin typeface="+mn-ea"/>
              </a:rPr>
              <a:t>歳未満の者・妊婦の飲酒を看過せず、注意を促します。</a:t>
            </a:r>
          </a:p>
        </p:txBody>
      </p:sp>
      <p:sp>
        <p:nvSpPr>
          <p:cNvPr id="24" name="正方形/長方形 23"/>
          <p:cNvSpPr/>
          <p:nvPr/>
        </p:nvSpPr>
        <p:spPr>
          <a:xfrm>
            <a:off x="357908" y="3376395"/>
            <a:ext cx="3286183"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43000" y="3695734"/>
          <a:ext cx="8820000" cy="1520481"/>
        </p:xfrm>
        <a:graphic>
          <a:graphicData uri="http://schemas.openxmlformats.org/drawingml/2006/table">
            <a:tbl>
              <a:tblPr firstRow="1" firstCol="1" bandRow="1">
                <a:tableStyleId>{5C22544A-7EE6-4342-B048-85BDC9FD1C3A}</a:tableStyleId>
              </a:tblPr>
              <a:tblGrid>
                <a:gridCol w="501111">
                  <a:extLst>
                    <a:ext uri="{9D8B030D-6E8A-4147-A177-3AD203B41FA5}">
                      <a16:colId xmlns:a16="http://schemas.microsoft.com/office/drawing/2014/main" val="20000"/>
                    </a:ext>
                  </a:extLst>
                </a:gridCol>
                <a:gridCol w="4182158">
                  <a:extLst>
                    <a:ext uri="{9D8B030D-6E8A-4147-A177-3AD203B41FA5}">
                      <a16:colId xmlns:a16="http://schemas.microsoft.com/office/drawing/2014/main" val="20001"/>
                    </a:ext>
                  </a:extLst>
                </a:gridCol>
                <a:gridCol w="1349791">
                  <a:extLst>
                    <a:ext uri="{9D8B030D-6E8A-4147-A177-3AD203B41FA5}">
                      <a16:colId xmlns:a16="http://schemas.microsoft.com/office/drawing/2014/main" val="20002"/>
                    </a:ext>
                  </a:extLst>
                </a:gridCol>
                <a:gridCol w="1527416">
                  <a:extLst>
                    <a:ext uri="{9D8B030D-6E8A-4147-A177-3AD203B41FA5}">
                      <a16:colId xmlns:a16="http://schemas.microsoft.com/office/drawing/2014/main" val="914633299"/>
                    </a:ext>
                  </a:extLst>
                </a:gridCol>
                <a:gridCol w="1259524">
                  <a:extLst>
                    <a:ext uri="{9D8B030D-6E8A-4147-A177-3AD203B41FA5}">
                      <a16:colId xmlns:a16="http://schemas.microsoft.com/office/drawing/2014/main" val="20003"/>
                    </a:ext>
                  </a:extLst>
                </a:gridCol>
              </a:tblGrid>
              <a:tr h="302069">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rowSpan="2">
                  <a:txBody>
                    <a:bodyPr/>
                    <a:lstStyle/>
                    <a:p>
                      <a:pPr algn="ctr" fontAlgn="auto">
                        <a:lnSpc>
                          <a:spcPts val="1600"/>
                        </a:lnSpc>
                        <a:spcAft>
                          <a:spcPts val="0"/>
                        </a:spcAft>
                      </a:pPr>
                      <a:r>
                        <a:rPr lang="en-US" altLang="ja-JP" sz="1400" dirty="0">
                          <a:solidFill>
                            <a:schemeClr val="bg1"/>
                          </a:solidFill>
                          <a:effectLst/>
                          <a:latin typeface="+mn-ea"/>
                          <a:ea typeface="+mn-ea"/>
                          <a:cs typeface="HG丸ｺﾞｼｯｸM-PRO"/>
                        </a:rPr>
                        <a:t>12</a:t>
                      </a:r>
                      <a:endParaRPr lang="ja-JP" sz="14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生活習慣病のリスクを高める量を飲酒している者の割合の減少（男性）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13.6%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13.0%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vMerge="1">
                  <a:txBody>
                    <a:bodyPr/>
                    <a:lstStyle/>
                    <a:p>
                      <a:endParaRPr kumimoji="1" lang="ja-JP" altLang="en-US"/>
                    </a:p>
                  </a:txBody>
                  <a:tcPr/>
                </a:tc>
                <a:tc>
                  <a:txBody>
                    <a:bodyPr/>
                    <a:lstStyle/>
                    <a:p>
                      <a:pPr algn="l" fontAlgn="auto">
                        <a:lnSpc>
                          <a:spcPts val="1600"/>
                        </a:lnSpc>
                        <a:spcAft>
                          <a:spcPts val="0"/>
                        </a:spcAft>
                      </a:pPr>
                      <a:r>
                        <a:rPr lang="ja-JP" altLang="en-US" sz="1100" b="1" dirty="0">
                          <a:solidFill>
                            <a:schemeClr val="tx1"/>
                          </a:solidFill>
                          <a:effectLst/>
                          <a:latin typeface="+mn-ea"/>
                          <a:ea typeface="+mn-ea"/>
                        </a:rPr>
                        <a:t>生活習慣病のリスクを高める量を飲酒している者の割合の減少（女性）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auto">
                        <a:lnSpc>
                          <a:spcPts val="1600"/>
                        </a:lnSpc>
                        <a:spcAft>
                          <a:spcPts val="0"/>
                        </a:spcAft>
                      </a:pPr>
                      <a:r>
                        <a:rPr lang="en-US" altLang="ja-JP" sz="1100" b="1" dirty="0">
                          <a:solidFill>
                            <a:schemeClr val="tx1"/>
                          </a:solidFill>
                          <a:effectLst/>
                          <a:latin typeface="+mn-ea"/>
                          <a:ea typeface="+mn-ea"/>
                        </a:rPr>
                        <a:t>9.6%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effectLst/>
                          <a:latin typeface="+mn-ea"/>
                          <a:ea typeface="+mn-ea"/>
                        </a:rPr>
                        <a:t>6.4%</a:t>
                      </a:r>
                      <a:endParaRPr kumimoji="1" lang="ja-JP" altLang="en-US" sz="1100" dirty="0">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24913"/>
                  </a:ext>
                </a:extLst>
              </a:tr>
              <a:tr h="216000">
                <a:tc>
                  <a:txBody>
                    <a:bodyPr/>
                    <a:lstStyle/>
                    <a:p>
                      <a:pPr algn="ctr"/>
                      <a:r>
                        <a:rPr kumimoji="1" lang="en-US" altLang="ja-JP" sz="1400" dirty="0"/>
                        <a:t>13</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妊婦の飲酒割合の減少</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effectLst/>
                          <a:latin typeface="+mn-ea"/>
                          <a:ea typeface="+mn-ea"/>
                        </a:rPr>
                        <a:t>2.5%</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effectLst/>
                          <a:latin typeface="+mn-ea"/>
                          <a:ea typeface="+mn-ea"/>
                        </a:rPr>
                        <a:t>2.3%</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rPr>
                        <a:t>［○］</a:t>
                      </a:r>
                      <a:endParaRPr lang="ja-JP" altLang="ja-JP" sz="11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0</a:t>
                      </a:r>
                      <a:r>
                        <a:rPr kumimoji="1" lang="ja-JP" altLang="en-US" sz="1100" b="1" dirty="0">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684014"/>
                  </a:ext>
                </a:extLst>
              </a:tr>
            </a:tbl>
          </a:graphicData>
        </a:graphic>
      </p:graphicFrame>
      <p:sp>
        <p:nvSpPr>
          <p:cNvPr id="14" name="角丸四角形 13"/>
          <p:cNvSpPr/>
          <p:nvPr/>
        </p:nvSpPr>
        <p:spPr>
          <a:xfrm>
            <a:off x="357909" y="1980763"/>
            <a:ext cx="9144000" cy="343705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3276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3276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生活習慣病のリスクを高める飲酒を減らします</a:t>
            </a:r>
          </a:p>
          <a:p>
            <a:pPr algn="ctr">
              <a:lnSpc>
                <a:spcPts val="2000"/>
              </a:lnSpc>
            </a:pPr>
            <a:r>
              <a:rPr kumimoji="1" lang="ja-JP" altLang="en-US" sz="1600" b="1" dirty="0">
                <a:solidFill>
                  <a:schemeClr val="tx1"/>
                </a:solidFill>
              </a:rPr>
              <a:t>～お酒の飲み過ぎに注意しましょう～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35</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48284F37-3024-4162-BCDE-F20204F06DB9}"/>
              </a:ext>
            </a:extLst>
          </p:cNvPr>
          <p:cNvSpPr/>
          <p:nvPr/>
        </p:nvSpPr>
        <p:spPr>
          <a:xfrm>
            <a:off x="357910" y="5417820"/>
            <a:ext cx="1080000" cy="998892"/>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131D18E8-0D7E-4E9F-806F-A0B2AF718335}"/>
              </a:ext>
            </a:extLst>
          </p:cNvPr>
          <p:cNvSpPr/>
          <p:nvPr/>
        </p:nvSpPr>
        <p:spPr>
          <a:xfrm>
            <a:off x="1437910" y="5417819"/>
            <a:ext cx="8063999" cy="998893"/>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飲酒習慣のある者の割合をみると、大阪府は全国を上回っています。</a:t>
            </a:r>
          </a:p>
          <a:p>
            <a:pPr marL="174625" indent="-174625">
              <a:lnSpc>
                <a:spcPct val="100000"/>
              </a:lnSpc>
            </a:pPr>
            <a:r>
              <a:rPr kumimoji="1" lang="ja-JP" altLang="en-US" sz="1200" b="1" baseline="0" dirty="0">
                <a:solidFill>
                  <a:schemeClr val="tx1"/>
                </a:solidFill>
                <a:latin typeface="+mn-ea"/>
                <a:ea typeface="+mn-ea"/>
              </a:rPr>
              <a:t>◆ 生活習慣病のリスクを高める量を飲酒している者の割合をみると、男性は </a:t>
            </a:r>
            <a:r>
              <a:rPr kumimoji="1" lang="en-US" altLang="ja-JP" sz="1200" b="1" baseline="0" dirty="0">
                <a:solidFill>
                  <a:schemeClr val="tx1"/>
                </a:solidFill>
                <a:latin typeface="+mn-ea"/>
                <a:ea typeface="+mn-ea"/>
              </a:rPr>
              <a:t>50</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60 </a:t>
            </a:r>
            <a:r>
              <a:rPr kumimoji="1" lang="ja-JP" altLang="en-US" sz="1200" b="1" baseline="0" dirty="0">
                <a:solidFill>
                  <a:schemeClr val="tx1"/>
                </a:solidFill>
                <a:latin typeface="+mn-ea"/>
                <a:ea typeface="+mn-ea"/>
              </a:rPr>
              <a:t>歳代で高くなっており、女性は </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歳代において最も高くなっています。</a:t>
            </a:r>
          </a:p>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飲酒をする場合には、年齢、性別、持病等によって、飲酒が及ぼす身体への影響が異なることを理解し、自分に合った飲酒量を決めて、健康に配慮した飲酒を心がけることが大切です。</a:t>
            </a:r>
          </a:p>
        </p:txBody>
      </p:sp>
      <p:sp>
        <p:nvSpPr>
          <p:cNvPr id="23" name="角丸四角形 47">
            <a:extLst>
              <a:ext uri="{FF2B5EF4-FFF2-40B4-BE49-F238E27FC236}">
                <a16:creationId xmlns:a16="http://schemas.microsoft.com/office/drawing/2014/main" id="{D82D6B44-53BD-4552-AF75-4B75619CFDE0}"/>
              </a:ext>
            </a:extLst>
          </p:cNvPr>
          <p:cNvSpPr/>
          <p:nvPr/>
        </p:nvSpPr>
        <p:spPr>
          <a:xfrm>
            <a:off x="6657572" y="3318594"/>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68528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39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6" y="295897"/>
          <a:ext cx="8928000" cy="6350301"/>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350301">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生活習慣病のリスクを高める飲酒の減少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■特定健診・保健指導従事者の資質向上を目的に、初任者を対象に計５回研修を実施（うち、１回は「アルコール」をテーマに設定）</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オンライン研修：</a:t>
                      </a:r>
                      <a:r>
                        <a:rPr kumimoji="1" lang="en-US" altLang="ja-JP" sz="1100" b="0" baseline="0" dirty="0">
                          <a:solidFill>
                            <a:schemeClr val="tx1"/>
                          </a:solidFill>
                          <a:latin typeface="+mn-ea"/>
                          <a:ea typeface="+mn-ea"/>
                        </a:rPr>
                        <a:t>894</a:t>
                      </a:r>
                      <a:r>
                        <a:rPr kumimoji="1" lang="ja-JP" altLang="en-US" sz="1100" b="0" baseline="0" dirty="0">
                          <a:solidFill>
                            <a:schemeClr val="tx1"/>
                          </a:solidFill>
                          <a:latin typeface="+mn-ea"/>
                          <a:ea typeface="+mn-ea"/>
                        </a:rPr>
                        <a:t>人、対面研修：</a:t>
                      </a:r>
                      <a:r>
                        <a:rPr kumimoji="1" lang="en-US" altLang="ja-JP" sz="1100" b="0" baseline="0" dirty="0">
                          <a:solidFill>
                            <a:schemeClr val="tx1"/>
                          </a:solidFill>
                          <a:latin typeface="+mn-ea"/>
                          <a:ea typeface="+mn-ea"/>
                        </a:rPr>
                        <a:t>332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■アルコール関連問題啓発週間（</a:t>
                      </a:r>
                      <a:r>
                        <a:rPr kumimoji="1" lang="en-US" altLang="ja-JP" sz="1100" b="0" baseline="0" dirty="0">
                          <a:solidFill>
                            <a:schemeClr val="tx1"/>
                          </a:solidFill>
                          <a:latin typeface="+mn-ea"/>
                          <a:ea typeface="+mn-ea"/>
                        </a:rPr>
                        <a:t>11/10</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11/16</a:t>
                      </a:r>
                      <a:r>
                        <a:rPr kumimoji="1" lang="ja-JP" altLang="en-US" sz="1100" b="0" baseline="0" dirty="0">
                          <a:solidFill>
                            <a:schemeClr val="tx1"/>
                          </a:solidFill>
                          <a:latin typeface="+mn-ea"/>
                          <a:ea typeface="+mn-ea"/>
                        </a:rPr>
                        <a:t>）に、国が作成した啓発ポスターを市町村等へ配布</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■啓発用サイネージやパネル、動画を作成し、市町村へ啓発の協力を依頼</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■府ホームページやおおさか依存症ポータルサイト、啓発チラシ等にて、アルコール専門医療機関や相談機関、自助グループ等の情報を提供</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■アルコール関連問題のある人への簡易介入マニュアルの改訂、普及研修の実施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■市町村の職員等を対象にした依存症の基礎知識と相談支援に関する研修の実施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■アルコール関連問題啓発週間に府民向けの啓発イベント「知ろう！気づこう！アルコールと健康」を開催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来場者数：約</a:t>
                      </a:r>
                      <a:r>
                        <a:rPr kumimoji="1" lang="en-US" altLang="ja-JP" sz="1100" b="0" baseline="0" dirty="0">
                          <a:solidFill>
                            <a:schemeClr val="tx1"/>
                          </a:solidFill>
                          <a:latin typeface="+mn-ea"/>
                          <a:ea typeface="+mn-ea"/>
                        </a:rPr>
                        <a:t>750</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■府こころの健康相談センターが作成した妊産婦向け啓発カード及び女性向け啓発リーフレットを府内市町村へ送付</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中小企業経営者、労務管理者を対象とした「健康経営セミナー」（全２回・会場、オンラインのハイブリット開催）」を開催（うち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回を「女性のヘルスリテラシー」をテーマとし、妊婦の飲酒防止に関する普及啓発を実施）</a:t>
                      </a: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第１回：</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26</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322</a:t>
                      </a:r>
                      <a:r>
                        <a:rPr kumimoji="1" lang="ja-JP" altLang="en-US" sz="1100" b="1" baseline="0" dirty="0">
                          <a:solidFill>
                            <a:schemeClr val="tx1"/>
                          </a:solidFill>
                          <a:latin typeface="+mn-ea"/>
                          <a:ea typeface="+mn-ea"/>
                        </a:rPr>
                        <a:t>人参加、第２回：</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447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■女性及び子どもの健康づくりに関するリーフレットを作成し、「妊娠中の飲酒の悪影響」関する内容を記載</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indent="-174625">
                        <a:lnSpc>
                          <a:spcPct val="100000"/>
                        </a:lnSpc>
                      </a:pPr>
                      <a:r>
                        <a:rPr kumimoji="1" lang="en-US" altLang="ja-JP" sz="1100" b="1" i="0" u="none" baseline="0" dirty="0">
                          <a:solidFill>
                            <a:schemeClr val="tx1"/>
                          </a:solidFill>
                          <a:latin typeface="+mn-ea"/>
                          <a:ea typeface="+mn-ea"/>
                        </a:rPr>
                        <a:t>《</a:t>
                      </a:r>
                      <a:r>
                        <a:rPr kumimoji="1" lang="ja-JP" altLang="en-US" sz="1100" b="1" u="sng" baseline="0" dirty="0">
                          <a:solidFill>
                            <a:schemeClr val="tx1"/>
                          </a:solidFill>
                          <a:latin typeface="+mn-ea"/>
                          <a:ea typeface="+mn-ea"/>
                        </a:rPr>
                        <a:t>飲酒と健康に関する啓発・相談</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■府立学校や市町村教育委員会に対して、不適切な飲酒の影響による心身の健康障害の予防等について周知</a:t>
                      </a:r>
                    </a:p>
                    <a:p>
                      <a:pPr marL="174625" indent="-174625">
                        <a:lnSpc>
                          <a:spcPct val="100000"/>
                        </a:lnSpc>
                      </a:pPr>
                      <a:r>
                        <a:rPr kumimoji="1" lang="ja-JP" altLang="en-US" sz="1100" b="0" baseline="0" dirty="0">
                          <a:solidFill>
                            <a:schemeClr val="tx1"/>
                          </a:solidFill>
                          <a:latin typeface="+mn-ea"/>
                          <a:ea typeface="+mn-ea"/>
                        </a:rPr>
                        <a:t>■薬物乱用防止教育推進講習会において、薬物乱用防止とともに飲酒を含む依存症予防についての啓発を実施</a:t>
                      </a: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210</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健活おおさか推進府民会議会員と連携した、ポスターやサイネージの掲出による「健活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」（飲酒）の集中的な啓発を実施</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飲酒量や飲酒頻度などから個々の飲酒状況に応じた健康リスクを知り、自分の健康づくりに活かすことができる</a:t>
                      </a:r>
                      <a:r>
                        <a:rPr kumimoji="1" lang="en-US" altLang="ja-JP" sz="1100" b="1" baseline="0" dirty="0">
                          <a:solidFill>
                            <a:schemeClr val="tx1"/>
                          </a:solidFill>
                          <a:latin typeface="+mn-ea"/>
                          <a:ea typeface="+mn-ea"/>
                        </a:rPr>
                        <a:t>web</a:t>
                      </a:r>
                      <a:r>
                        <a:rPr kumimoji="1" lang="ja-JP" altLang="en-US" sz="1100" b="1" baseline="0" dirty="0">
                          <a:solidFill>
                            <a:schemeClr val="tx1"/>
                          </a:solidFill>
                          <a:latin typeface="+mn-ea"/>
                          <a:ea typeface="+mn-ea"/>
                        </a:rPr>
                        <a:t>アンケートを実施。実施にあたっては</a:t>
                      </a:r>
                      <a:r>
                        <a:rPr kumimoji="1" lang="en-US" altLang="ja-JP" sz="1100" b="1" baseline="0" dirty="0">
                          <a:solidFill>
                            <a:schemeClr val="tx1"/>
                          </a:solidFill>
                          <a:latin typeface="+mn-ea"/>
                          <a:ea typeface="+mn-ea"/>
                        </a:rPr>
                        <a:t>web</a:t>
                      </a:r>
                      <a:r>
                        <a:rPr kumimoji="1" lang="ja-JP" altLang="en-US" sz="1100" b="1" baseline="0" dirty="0">
                          <a:solidFill>
                            <a:schemeClr val="tx1"/>
                          </a:solidFill>
                          <a:latin typeface="+mn-ea"/>
                          <a:ea typeface="+mn-ea"/>
                        </a:rPr>
                        <a:t>サイトにバナー広告を掲出</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回答数：</a:t>
                      </a:r>
                      <a:r>
                        <a:rPr kumimoji="1" lang="en-US" altLang="ja-JP" sz="1100" b="1" baseline="0" dirty="0">
                          <a:solidFill>
                            <a:schemeClr val="tx1"/>
                          </a:solidFill>
                          <a:latin typeface="+mn-ea"/>
                          <a:ea typeface="+mn-ea"/>
                        </a:rPr>
                        <a:t>8,872】</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36</a:t>
            </a:fld>
            <a:endParaRPr kumimoji="1" lang="ja-JP" altLang="en-US"/>
          </a:p>
        </p:txBody>
      </p:sp>
      <p:pic>
        <p:nvPicPr>
          <p:cNvPr id="10" name="図 9">
            <a:extLst>
              <a:ext uri="{FF2B5EF4-FFF2-40B4-BE49-F238E27FC236}">
                <a16:creationId xmlns:a16="http://schemas.microsoft.com/office/drawing/2014/main" id="{EA2087B9-2A06-4E70-A27B-866C87D82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1905" y="4744725"/>
            <a:ext cx="1137195" cy="1656621"/>
          </a:xfrm>
          <a:prstGeom prst="rect">
            <a:avLst/>
          </a:prstGeom>
          <a:ln>
            <a:solidFill>
              <a:schemeClr val="tx1"/>
            </a:solidFill>
          </a:ln>
        </p:spPr>
      </p:pic>
      <p:pic>
        <p:nvPicPr>
          <p:cNvPr id="11" name="図 10">
            <a:extLst>
              <a:ext uri="{FF2B5EF4-FFF2-40B4-BE49-F238E27FC236}">
                <a16:creationId xmlns:a16="http://schemas.microsoft.com/office/drawing/2014/main" id="{19EEDB23-0F99-41A3-8CAD-83F1D0484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9563" y="4923864"/>
            <a:ext cx="4393120" cy="1477482"/>
          </a:xfrm>
          <a:prstGeom prst="rect">
            <a:avLst/>
          </a:prstGeom>
        </p:spPr>
      </p:pic>
      <p:sp>
        <p:nvSpPr>
          <p:cNvPr id="13" name="正方形/長方形 12">
            <a:extLst>
              <a:ext uri="{FF2B5EF4-FFF2-40B4-BE49-F238E27FC236}">
                <a16:creationId xmlns:a16="http://schemas.microsoft.com/office/drawing/2014/main" id="{D450FFF5-5D6A-4D11-8289-94155CFA9952}"/>
              </a:ext>
            </a:extLst>
          </p:cNvPr>
          <p:cNvSpPr/>
          <p:nvPr/>
        </p:nvSpPr>
        <p:spPr>
          <a:xfrm>
            <a:off x="1715963" y="6401346"/>
            <a:ext cx="2242598" cy="208738"/>
          </a:xfrm>
          <a:prstGeom prst="rect">
            <a:avLst/>
          </a:prstGeom>
        </p:spPr>
        <p:txBody>
          <a:bodyPr wrap="square" lIns="36000" tIns="72000" rIns="36000" bIns="36000">
            <a:noAutofit/>
          </a:bodyPr>
          <a:lstStyle/>
          <a:p>
            <a:pPr algn="ctr"/>
            <a:r>
              <a:rPr lang="ja-JP" altLang="en-US" sz="1100" b="1" dirty="0">
                <a:latin typeface="+mn-ea"/>
              </a:rPr>
              <a:t>特定保健指導実施者育成研修</a:t>
            </a:r>
          </a:p>
        </p:txBody>
      </p:sp>
      <p:sp>
        <p:nvSpPr>
          <p:cNvPr id="18" name="正方形/長方形 17">
            <a:extLst>
              <a:ext uri="{FF2B5EF4-FFF2-40B4-BE49-F238E27FC236}">
                <a16:creationId xmlns:a16="http://schemas.microsoft.com/office/drawing/2014/main" id="{DE593AA3-E832-467F-B3B8-1CE0A75AB0C0}"/>
              </a:ext>
            </a:extLst>
          </p:cNvPr>
          <p:cNvSpPr/>
          <p:nvPr/>
        </p:nvSpPr>
        <p:spPr>
          <a:xfrm>
            <a:off x="4189563" y="6401346"/>
            <a:ext cx="4393120" cy="208738"/>
          </a:xfrm>
          <a:prstGeom prst="rect">
            <a:avLst/>
          </a:prstGeom>
        </p:spPr>
        <p:txBody>
          <a:bodyPr wrap="square" lIns="36000" tIns="72000" rIns="36000" bIns="36000">
            <a:noAutofit/>
          </a:bodyPr>
          <a:lstStyle/>
          <a:p>
            <a:pPr algn="ctr"/>
            <a:r>
              <a:rPr lang="ja-JP" altLang="en-US" sz="1100" b="1" dirty="0">
                <a:latin typeface="+mn-ea"/>
              </a:rPr>
              <a:t>飲酒に関する</a:t>
            </a:r>
            <a:r>
              <a:rPr lang="en-US" altLang="ja-JP" sz="1100" b="1" dirty="0">
                <a:latin typeface="+mn-ea"/>
              </a:rPr>
              <a:t>web</a:t>
            </a:r>
            <a:r>
              <a:rPr lang="ja-JP" altLang="en-US" sz="1100" b="1" dirty="0">
                <a:latin typeface="+mn-ea"/>
              </a:rPr>
              <a:t>アンケート（</a:t>
            </a:r>
            <a:r>
              <a:rPr lang="en-US" altLang="ja-JP" sz="1100" b="1" dirty="0">
                <a:latin typeface="+mn-ea"/>
              </a:rPr>
              <a:t>web</a:t>
            </a:r>
            <a:r>
              <a:rPr lang="ja-JP" altLang="en-US" sz="1100" b="1" dirty="0">
                <a:latin typeface="+mn-ea"/>
              </a:rPr>
              <a:t>サイトバナー広告）</a:t>
            </a:r>
          </a:p>
        </p:txBody>
      </p:sp>
    </p:spTree>
    <p:extLst>
      <p:ext uri="{BB962C8B-B14F-4D97-AF65-F5344CB8AC3E}">
        <p14:creationId xmlns:p14="http://schemas.microsoft.com/office/powerpoint/2010/main" val="996448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25000"/>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89000" y="1336364"/>
          <a:ext cx="8928000" cy="28654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u="sng" baseline="0" dirty="0">
                          <a:solidFill>
                            <a:schemeClr val="tx1"/>
                          </a:solidFill>
                          <a:latin typeface="游ゴシック" panose="020B0400000000000000" pitchFamily="50" charset="-128"/>
                          <a:ea typeface="游ゴシック" panose="020B0400000000000000" pitchFamily="50" charset="-128"/>
                        </a:rPr>
                        <a:t>共通</a:t>
                      </a:r>
                      <a:r>
                        <a:rPr kumimoji="1" lang="en-US" altLang="ja-JP" sz="1100" u="none" baseline="0" dirty="0">
                          <a:solidFill>
                            <a:schemeClr val="tx1"/>
                          </a:solidFill>
                          <a:latin typeface="游ゴシック" panose="020B0400000000000000" pitchFamily="50" charset="-128"/>
                          <a:ea typeface="游ゴシック" panose="020B0400000000000000" pitchFamily="50" charset="-128"/>
                        </a:rPr>
                        <a:t>》</a:t>
                      </a:r>
                      <a:endParaRPr kumimoji="1" lang="en-US" altLang="ja-JP" sz="1100" b="0" u="none"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■様々な場面におけるアプローチの必要性</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1" baseline="0" dirty="0">
                          <a:solidFill>
                            <a:schemeClr val="tx1"/>
                          </a:solidFill>
                          <a:highlight>
                            <a:srgbClr val="00FF00"/>
                          </a:highlight>
                          <a:latin typeface="游ゴシック" panose="020B0400000000000000" pitchFamily="50" charset="-128"/>
                          <a:ea typeface="游ゴシック" panose="020B0400000000000000" pitchFamily="50" charset="-128"/>
                        </a:rPr>
                        <a:t>■</a:t>
                      </a:r>
                      <a:r>
                        <a:rPr kumimoji="1" lang="ja-JP" altLang="en-US" sz="1100" b="1" baseline="0" dirty="0">
                          <a:solidFill>
                            <a:schemeClr val="tx1"/>
                          </a:solidFill>
                          <a:latin typeface="游ゴシック" panose="020B0400000000000000" pitchFamily="50" charset="-128"/>
                          <a:ea typeface="游ゴシック" panose="020B0400000000000000" pitchFamily="50" charset="-128"/>
                        </a:rPr>
                        <a:t>飲酒に係る効果的な周知啓発</a:t>
                      </a:r>
                      <a:endParaRPr kumimoji="1" lang="en-US" altLang="ja-JP" sz="1100" b="1"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84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b="1" u="sng" baseline="0" dirty="0">
                          <a:solidFill>
                            <a:schemeClr val="tx1"/>
                          </a:solidFill>
                          <a:latin typeface="游ゴシック" panose="020B0400000000000000" pitchFamily="50" charset="-128"/>
                          <a:ea typeface="游ゴシック" panose="020B0400000000000000" pitchFamily="50" charset="-128"/>
                        </a:rPr>
                        <a:t>共通</a:t>
                      </a:r>
                      <a:r>
                        <a:rPr kumimoji="1" lang="en-US" altLang="ja-JP" sz="1100" b="1" u="none" baseline="0" dirty="0">
                          <a:solidFill>
                            <a:schemeClr val="tx1"/>
                          </a:solidFill>
                          <a:latin typeface="游ゴシック" panose="020B0400000000000000" pitchFamily="50" charset="-128"/>
                          <a:ea typeface="游ゴシック" panose="020B0400000000000000" pitchFamily="50" charset="-128"/>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游ゴシック" panose="020B0400000000000000" pitchFamily="50" charset="-128"/>
                          <a:ea typeface="游ゴシック" panose="020B0400000000000000" pitchFamily="50" charset="-128"/>
                        </a:rPr>
                        <a:t>■</a:t>
                      </a:r>
                      <a:r>
                        <a:rPr kumimoji="1" lang="ja-JP" altLang="en-US" sz="1100" b="1" baseline="0" dirty="0">
                          <a:solidFill>
                            <a:schemeClr val="tx1"/>
                          </a:solidFill>
                          <a:latin typeface="游ゴシック" panose="020B0400000000000000" pitchFamily="50" charset="-128"/>
                          <a:ea typeface="游ゴシック" panose="020B0400000000000000" pitchFamily="50" charset="-128"/>
                        </a:rPr>
                        <a:t>「飲酒」を含む「健活</a:t>
                      </a:r>
                      <a:r>
                        <a:rPr kumimoji="1" lang="en-US" altLang="ja-JP" sz="1100" b="1" baseline="0" dirty="0">
                          <a:solidFill>
                            <a:schemeClr val="tx1"/>
                          </a:solidFill>
                          <a:latin typeface="游ゴシック" panose="020B0400000000000000" pitchFamily="50" charset="-128"/>
                          <a:ea typeface="游ゴシック" panose="020B0400000000000000" pitchFamily="50" charset="-128"/>
                        </a:rPr>
                        <a:t>10</a:t>
                      </a:r>
                      <a:r>
                        <a:rPr kumimoji="1" lang="ja-JP" altLang="en-US" sz="1100" b="1" baseline="0" dirty="0">
                          <a:solidFill>
                            <a:schemeClr val="tx1"/>
                          </a:solidFill>
                          <a:latin typeface="游ゴシック" panose="020B0400000000000000" pitchFamily="50" charset="-128"/>
                          <a:ea typeface="游ゴシック" panose="020B0400000000000000" pitchFamily="50" charset="-128"/>
                        </a:rPr>
                        <a:t>」による啓発を実施</a:t>
                      </a:r>
                      <a:endParaRPr kumimoji="1" lang="en-US" altLang="ja-JP" sz="1100" b="1" baseline="0" dirty="0">
                        <a:solidFill>
                          <a:schemeClr val="tx1"/>
                        </a:solidFill>
                        <a:latin typeface="游ゴシック" panose="020B0400000000000000" pitchFamily="50" charset="-128"/>
                        <a:ea typeface="游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a:solidFill>
                            <a:schemeClr val="tx1"/>
                          </a:solidFill>
                          <a:latin typeface="+mn-ea"/>
                          <a:ea typeface="+mn-ea"/>
                        </a:rPr>
                        <a:t>特定健診・保健指導従事者向け研修について、</a:t>
                      </a:r>
                      <a:r>
                        <a:rPr kumimoji="1" lang="ja-JP" altLang="en-US" sz="1100" b="1" baseline="0">
                          <a:solidFill>
                            <a:schemeClr val="tx1"/>
                          </a:solidFill>
                          <a:latin typeface="游ゴシック" panose="020B0400000000000000" pitchFamily="50" charset="-128"/>
                          <a:ea typeface="+mn-ea"/>
                        </a:rPr>
                        <a:t>経験者向けの研修を新たに実施</a:t>
                      </a:r>
                      <a:endParaRPr kumimoji="1" lang="en-US" altLang="ja-JP" sz="1100" b="1" baseline="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baseline="0">
                          <a:solidFill>
                            <a:schemeClr val="tx1"/>
                          </a:solidFill>
                          <a:latin typeface="游ゴシック" panose="020B0400000000000000" pitchFamily="50" charset="-128"/>
                          <a:ea typeface="游ゴシック" panose="020B0400000000000000" pitchFamily="50" charset="-128"/>
                        </a:rPr>
                        <a:t>■</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保健指導に関わる市町村の保健師等に対し、依存症の基礎知識や府が作成したアルコール関連問題のある人への簡易介入マニュアル等を普及</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■妊娠中の飲酒防止に関する保健指導の注意喚起</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174625" indent="-174625">
                        <a:lnSpc>
                          <a:spcPct val="100000"/>
                        </a:lnSpc>
                      </a:pPr>
                      <a:r>
                        <a:rPr kumimoji="1" lang="ja-JP" altLang="en-US" sz="1100" b="0" baseline="0" dirty="0">
                          <a:solidFill>
                            <a:schemeClr val="tx1"/>
                          </a:solidFill>
                          <a:latin typeface="游ゴシック" panose="020B0400000000000000" pitchFamily="50" charset="-128"/>
                          <a:ea typeface="游ゴシック" panose="020B0400000000000000" pitchFamily="50" charset="-128"/>
                        </a:rPr>
                        <a:t>■市町村における指導が充実するよう研修等での周知</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899751"/>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健康づくり気運醸成事業（</a:t>
                      </a:r>
                      <a:r>
                        <a:rPr kumimoji="1" lang="en-US" altLang="ja-JP" sz="1100" baseline="0" dirty="0">
                          <a:solidFill>
                            <a:schemeClr val="tx1"/>
                          </a:solidFill>
                          <a:latin typeface="+mn-ea"/>
                          <a:ea typeface="+mn-ea"/>
                        </a:rPr>
                        <a:t>14,307</a:t>
                      </a:r>
                      <a:r>
                        <a:rPr kumimoji="1" lang="ja-JP" altLang="en-US" sz="1100" baseline="0" dirty="0">
                          <a:solidFill>
                            <a:schemeClr val="tx1"/>
                          </a:solidFill>
                          <a:latin typeface="+mn-ea"/>
                          <a:ea typeface="+mn-ea"/>
                        </a:rPr>
                        <a:t>千円）</a:t>
                      </a:r>
                    </a:p>
                    <a:p>
                      <a:pPr>
                        <a:lnSpc>
                          <a:spcPct val="100000"/>
                        </a:lnSpc>
                      </a:pPr>
                      <a:r>
                        <a:rPr kumimoji="1" lang="ja-JP" altLang="en-US" sz="1100" baseline="0" dirty="0">
                          <a:solidFill>
                            <a:schemeClr val="tx1"/>
                          </a:solidFill>
                          <a:latin typeface="+mn-ea"/>
                          <a:ea typeface="+mn-ea"/>
                        </a:rPr>
                        <a:t>健活会議連携推進事業（</a:t>
                      </a:r>
                      <a:r>
                        <a:rPr kumimoji="1" lang="en-US" altLang="ja-JP" sz="1100" baseline="0" dirty="0">
                          <a:solidFill>
                            <a:schemeClr val="tx1"/>
                          </a:solidFill>
                          <a:latin typeface="+mn-ea"/>
                          <a:ea typeface="+mn-ea"/>
                        </a:rPr>
                        <a:t>7,890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依存症対策強化事業費＜（内数）依存症問題啓発週間・月間における啓発事業の一部＞（</a:t>
                      </a:r>
                      <a:r>
                        <a:rPr kumimoji="1" lang="en-US" altLang="ja-JP" sz="1100" b="0" baseline="0" dirty="0">
                          <a:solidFill>
                            <a:schemeClr val="tx1"/>
                          </a:solidFill>
                          <a:latin typeface="+mn-ea"/>
                          <a:ea typeface="+mn-ea"/>
                        </a:rPr>
                        <a:t>4,156</a:t>
                      </a:r>
                      <a:r>
                        <a:rPr kumimoji="1" lang="ja-JP" altLang="en-US" sz="1100" b="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42336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37</a:t>
            </a:fld>
            <a:endParaRPr kumimoji="1" lang="ja-JP" altLang="en-US"/>
          </a:p>
        </p:txBody>
      </p:sp>
      <p:graphicFrame>
        <p:nvGraphicFramePr>
          <p:cNvPr id="3" name="表 2">
            <a:extLst>
              <a:ext uri="{FF2B5EF4-FFF2-40B4-BE49-F238E27FC236}">
                <a16:creationId xmlns:a16="http://schemas.microsoft.com/office/drawing/2014/main" id="{F6C5FDCA-8469-482B-998B-1CD915F9791E}"/>
              </a:ext>
            </a:extLst>
          </p:cNvPr>
          <p:cNvGraphicFramePr>
            <a:graphicFrameLocks noGrp="1"/>
          </p:cNvGraphicFramePr>
          <p:nvPr/>
        </p:nvGraphicFramePr>
        <p:xfrm>
          <a:off x="489000" y="652364"/>
          <a:ext cx="8928000" cy="684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007362474"/>
                    </a:ext>
                  </a:extLst>
                </a:gridCol>
                <a:gridCol w="7920000">
                  <a:extLst>
                    <a:ext uri="{9D8B030D-6E8A-4147-A177-3AD203B41FA5}">
                      <a16:colId xmlns:a16="http://schemas.microsoft.com/office/drawing/2014/main" val="3845170824"/>
                    </a:ext>
                  </a:extLst>
                </a:gridCol>
              </a:tblGrid>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16,222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健活会議連携推進事業（</a:t>
                      </a:r>
                      <a:r>
                        <a:rPr kumimoji="1" lang="en-US" altLang="ja-JP" sz="1100" b="0" baseline="0" dirty="0">
                          <a:solidFill>
                            <a:schemeClr val="tx1"/>
                          </a:solidFill>
                          <a:latin typeface="+mn-ea"/>
                          <a:ea typeface="+mn-ea"/>
                        </a:rPr>
                        <a:t>9,125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依存症対策強化事業費＜（内数）依存症問題啓発週間・月間における啓発事業の一部＞（</a:t>
                      </a:r>
                      <a:r>
                        <a:rPr kumimoji="1" lang="en-US" altLang="ja-JP" sz="1100" b="0" baseline="0" dirty="0">
                          <a:solidFill>
                            <a:schemeClr val="tx1"/>
                          </a:solidFill>
                          <a:latin typeface="+mn-ea"/>
                          <a:ea typeface="+mn-ea"/>
                        </a:rPr>
                        <a:t>4,156</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2082602"/>
                  </a:ext>
                </a:extLst>
              </a:tr>
            </a:tbl>
          </a:graphicData>
        </a:graphic>
      </p:graphicFrame>
    </p:spTree>
    <p:extLst>
      <p:ext uri="{BB962C8B-B14F-4D97-AF65-F5344CB8AC3E}">
        <p14:creationId xmlns:p14="http://schemas.microsoft.com/office/powerpoint/2010/main" val="3358304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3161" y="1005840"/>
            <a:ext cx="9432000" cy="5778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sp>
        <p:nvSpPr>
          <p:cNvPr id="15" name="正方形/長方形 14"/>
          <p:cNvSpPr/>
          <p:nvPr/>
        </p:nvSpPr>
        <p:spPr>
          <a:xfrm>
            <a:off x="129324" y="77770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（５）喫煙</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P.78-79</a:t>
            </a:r>
          </a:p>
        </p:txBody>
      </p:sp>
      <p:sp>
        <p:nvSpPr>
          <p:cNvPr id="17" name="正方形/長方形 16"/>
          <p:cNvSpPr/>
          <p:nvPr/>
        </p:nvSpPr>
        <p:spPr>
          <a:xfrm>
            <a:off x="387281" y="1988550"/>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35355" y="2299645"/>
            <a:ext cx="8856000" cy="1100832"/>
          </a:xfrm>
          <a:prstGeom prst="rect">
            <a:avLst/>
          </a:prstGeom>
        </p:spPr>
        <p:txBody>
          <a:bodyPr wrap="square" lIns="36000" tIns="72000" rIns="36000" bIns="36000">
            <a:noAutofit/>
          </a:bodyPr>
          <a:lstStyle/>
          <a:p>
            <a:r>
              <a:rPr lang="ja-JP" altLang="en-US" sz="1200" b="1" dirty="0">
                <a:latin typeface="+mn-ea"/>
              </a:rPr>
              <a:t>▽喫煙行動・受動喫煙が及ぼす健康への影響を正しく理解し、適切な行動に取り組みます。</a:t>
            </a:r>
            <a:endParaRPr lang="en-US" altLang="ja-JP" sz="1200" b="1" dirty="0">
              <a:latin typeface="+mn-ea"/>
            </a:endParaRPr>
          </a:p>
          <a:p>
            <a:r>
              <a:rPr lang="ja-JP" altLang="en-US" sz="1200" b="1" dirty="0">
                <a:latin typeface="+mn-ea"/>
              </a:rPr>
              <a:t>▽妊婦の喫煙が胎児に及ぼす影響を理解し、妊娠中や妊娠の可能性がある場合は、喫煙をしません。</a:t>
            </a:r>
            <a:endParaRPr lang="en-US" altLang="ja-JP" sz="1200" b="1" dirty="0">
              <a:latin typeface="+mn-ea"/>
            </a:endParaRPr>
          </a:p>
          <a:p>
            <a:r>
              <a:rPr lang="ja-JP" altLang="en-US" sz="1200" b="1" dirty="0">
                <a:latin typeface="+mn-ea"/>
              </a:rPr>
              <a:t>▽</a:t>
            </a:r>
            <a:r>
              <a:rPr lang="en-US" altLang="ja-JP" sz="1200" b="1" dirty="0">
                <a:latin typeface="+mn-ea"/>
              </a:rPr>
              <a:t>20</a:t>
            </a:r>
            <a:r>
              <a:rPr lang="ja-JP" altLang="en-US" sz="1200" b="1" dirty="0">
                <a:latin typeface="+mn-ea"/>
              </a:rPr>
              <a:t>歳未満の者・妊婦の喫煙を看過せず、注意を促します。</a:t>
            </a:r>
            <a:endParaRPr lang="en-US" altLang="ja-JP" sz="1200" b="1" dirty="0">
              <a:latin typeface="+mn-ea"/>
            </a:endParaRPr>
          </a:p>
          <a:p>
            <a:r>
              <a:rPr lang="ja-JP" altLang="en-US" sz="1200" b="1" dirty="0">
                <a:latin typeface="+mn-ea"/>
              </a:rPr>
              <a:t>▽望まない受動喫煙を生じさせることのない環境づくりに取り組みます。</a:t>
            </a:r>
            <a:endParaRPr lang="en-US" altLang="ja-JP" sz="1200" b="1" dirty="0">
              <a:latin typeface="+mn-ea"/>
            </a:endParaRPr>
          </a:p>
          <a:p>
            <a:r>
              <a:rPr lang="ja-JP" altLang="en-US" sz="1200" b="1" dirty="0">
                <a:latin typeface="+mn-ea"/>
              </a:rPr>
              <a:t>▽受動喫煙に十分配慮し、子どもや妊婦等を受動喫煙から守ります。</a:t>
            </a:r>
          </a:p>
        </p:txBody>
      </p:sp>
      <p:sp>
        <p:nvSpPr>
          <p:cNvPr id="24" name="正方形/長方形 23"/>
          <p:cNvSpPr/>
          <p:nvPr/>
        </p:nvSpPr>
        <p:spPr>
          <a:xfrm>
            <a:off x="387281" y="3400712"/>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17355" y="3741387"/>
          <a:ext cx="8820001" cy="2014522"/>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4120725">
                  <a:extLst>
                    <a:ext uri="{9D8B030D-6E8A-4147-A177-3AD203B41FA5}">
                      <a16:colId xmlns:a16="http://schemas.microsoft.com/office/drawing/2014/main" val="20001"/>
                    </a:ext>
                  </a:extLst>
                </a:gridCol>
                <a:gridCol w="1458310">
                  <a:extLst>
                    <a:ext uri="{9D8B030D-6E8A-4147-A177-3AD203B41FA5}">
                      <a16:colId xmlns:a16="http://schemas.microsoft.com/office/drawing/2014/main" val="20002"/>
                    </a:ext>
                  </a:extLst>
                </a:gridCol>
                <a:gridCol w="1474076">
                  <a:extLst>
                    <a:ext uri="{9D8B030D-6E8A-4147-A177-3AD203B41FA5}">
                      <a16:colId xmlns:a16="http://schemas.microsoft.com/office/drawing/2014/main" val="3615309402"/>
                    </a:ext>
                  </a:extLst>
                </a:gridCol>
                <a:gridCol w="1406890">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14</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歳以上の者の喫煙率の減少（男性）</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24.3%</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令和７年国民生活基礎調査にて算出</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15.0%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vMerge="1">
                  <a:txBody>
                    <a:bodyPr/>
                    <a:lstStyle/>
                    <a:p>
                      <a:endParaRPr kumimoji="1" lang="ja-JP" altLang="en-US"/>
                    </a:p>
                  </a:txBody>
                  <a:tcPr/>
                </a:tc>
                <a:tc>
                  <a:txBody>
                    <a:bodyPr/>
                    <a:lstStyle/>
                    <a:p>
                      <a:pPr algn="l" fontAlgn="auto">
                        <a:lnSpc>
                          <a:spcPts val="1600"/>
                        </a:lnSpc>
                        <a:spcAft>
                          <a:spcPts val="0"/>
                        </a:spcAft>
                      </a:pP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歳以上の者の喫煙率の減少（女性）</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8.6</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5.0</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39432"/>
                  </a:ext>
                </a:extLst>
              </a:tr>
              <a:tr h="216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望まない受動喫煙の機会を有する者の割合の減少（職場）</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26.4</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H30</a:t>
                      </a:r>
                      <a:r>
                        <a:rPr lang="ja-JP" altLang="en-US" sz="1050" b="1" dirty="0">
                          <a:solidFill>
                            <a:schemeClr val="tx1"/>
                          </a:solidFill>
                          <a:effectLst/>
                          <a:latin typeface="+mn-ea"/>
                          <a:ea typeface="+mn-ea"/>
                          <a:cs typeface="HG丸ｺﾞｼｯｸM-PRO"/>
                        </a:rPr>
                        <a:t>）</a:t>
                      </a:r>
                      <a:endParaRPr lang="en-US" altLang="ja-JP" sz="1050" b="1" dirty="0">
                        <a:solidFill>
                          <a:schemeClr val="tx1"/>
                        </a:solidFill>
                        <a:effectLst/>
                        <a:latin typeface="+mn-ea"/>
                        <a:ea typeface="+mn-ea"/>
                        <a:cs typeface="HG丸ｺﾞｼｯｸM-PRO"/>
                      </a:endParaRPr>
                    </a:p>
                    <a:p>
                      <a:pPr algn="ctr" fontAlgn="auto">
                        <a:lnSpc>
                          <a:spcPts val="1600"/>
                        </a:lnSpc>
                        <a:spcAft>
                          <a:spcPts val="0"/>
                        </a:spcAft>
                      </a:pPr>
                      <a:r>
                        <a:rPr lang="ja-JP" altLang="en-US" sz="1100" b="1" dirty="0">
                          <a:solidFill>
                            <a:schemeClr val="tx1"/>
                          </a:solidFill>
                          <a:effectLst/>
                          <a:latin typeface="+mn-ea"/>
                          <a:ea typeface="+mn-ea"/>
                          <a:cs typeface="HG丸ｺﾞｼｯｸM-PRO"/>
                        </a:rPr>
                        <a:t>＜参考値＞</a:t>
                      </a:r>
                      <a:r>
                        <a:rPr lang="en-US" altLang="ja-JP" sz="1100" b="1" dirty="0">
                          <a:solidFill>
                            <a:schemeClr val="tx1"/>
                          </a:solidFill>
                          <a:effectLst/>
                          <a:latin typeface="+mn-ea"/>
                          <a:ea typeface="+mn-ea"/>
                          <a:cs typeface="HG丸ｺﾞｼｯｸM-PRO"/>
                        </a:rPr>
                        <a:t>12.1</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0%</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240203">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望まない受動喫煙の機会を有する者の割合の減少（飲食店）</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42.6</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H30</a:t>
                      </a:r>
                      <a:r>
                        <a:rPr lang="ja-JP" altLang="en-US" sz="1050" b="1" dirty="0">
                          <a:solidFill>
                            <a:schemeClr val="tx1"/>
                          </a:solidFill>
                          <a:effectLst/>
                          <a:latin typeface="+mn-ea"/>
                          <a:ea typeface="+mn-ea"/>
                          <a:cs typeface="HG丸ｺﾞｼｯｸM-PRO"/>
                        </a:rPr>
                        <a:t>）</a:t>
                      </a:r>
                      <a:endParaRPr lang="en-US" altLang="ja-JP" sz="1050" b="1" dirty="0">
                        <a:solidFill>
                          <a:schemeClr val="tx1"/>
                        </a:solidFill>
                        <a:effectLst/>
                        <a:latin typeface="+mn-ea"/>
                        <a:ea typeface="+mn-ea"/>
                        <a:cs typeface="HG丸ｺﾞｼｯｸM-PRO"/>
                      </a:endParaRPr>
                    </a:p>
                    <a:p>
                      <a:pPr algn="ctr" fontAlgn="auto">
                        <a:lnSpc>
                          <a:spcPts val="1600"/>
                        </a:lnSpc>
                        <a:spcAft>
                          <a:spcPts val="0"/>
                        </a:spcAft>
                      </a:pPr>
                      <a:r>
                        <a:rPr lang="ja-JP" altLang="en-US" sz="1100" b="1" dirty="0">
                          <a:solidFill>
                            <a:schemeClr val="tx1"/>
                          </a:solidFill>
                          <a:effectLst/>
                          <a:latin typeface="+mn-ea"/>
                          <a:ea typeface="+mn-ea"/>
                          <a:cs typeface="HG丸ｺﾞｼｯｸM-PRO"/>
                        </a:rPr>
                        <a:t>＜参考値＞</a:t>
                      </a:r>
                      <a:r>
                        <a:rPr lang="en-US" altLang="ja-JP" sz="1100" b="1" dirty="0">
                          <a:solidFill>
                            <a:schemeClr val="tx1"/>
                          </a:solidFill>
                          <a:effectLst/>
                          <a:latin typeface="+mn-ea"/>
                          <a:ea typeface="+mn-ea"/>
                          <a:cs typeface="HG丸ｺﾞｼｯｸM-PRO"/>
                        </a:rPr>
                        <a:t>20.0</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0</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996114"/>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16</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妊婦の喫煙割合の減少</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2.7</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R3</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effectLst/>
                          <a:latin typeface="+mn-ea"/>
                          <a:ea typeface="+mn-ea"/>
                          <a:cs typeface="HG丸ｺﾞｼｯｸM-PRO"/>
                        </a:rPr>
                        <a:t>2.4</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r>
                        <a:rPr lang="ja-JP" altLang="en-US" sz="1050" b="0" dirty="0">
                          <a:solidFill>
                            <a:schemeClr val="tx1"/>
                          </a:solidFill>
                          <a:effectLst/>
                          <a:latin typeface="+mn-ea"/>
                          <a:ea typeface="+mn-ea"/>
                          <a:cs typeface="HG丸ｺﾞｼｯｸM-PRO"/>
                        </a:rPr>
                        <a:t>［○］</a:t>
                      </a:r>
                      <a:endParaRPr lang="ja-JP" altLang="ja-JP" sz="1100" b="0"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0</a:t>
                      </a:r>
                      <a:r>
                        <a:rPr lang="ja-JP" altLang="en-US" sz="110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310032"/>
                  </a:ext>
                </a:extLst>
              </a:tr>
            </a:tbl>
          </a:graphicData>
        </a:graphic>
      </p:graphicFrame>
      <p:sp>
        <p:nvSpPr>
          <p:cNvPr id="14" name="角丸四角形 13"/>
          <p:cNvSpPr/>
          <p:nvPr/>
        </p:nvSpPr>
        <p:spPr>
          <a:xfrm>
            <a:off x="355355" y="1942663"/>
            <a:ext cx="9144000" cy="3955217"/>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29466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29466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喫煙率を下げ、望まない受動喫煙を減らします</a:t>
            </a:r>
          </a:p>
          <a:p>
            <a:pPr algn="ctr">
              <a:lnSpc>
                <a:spcPts val="2000"/>
              </a:lnSpc>
            </a:pPr>
            <a:r>
              <a:rPr kumimoji="1" lang="ja-JP" altLang="en-US" sz="1600" b="1" dirty="0">
                <a:solidFill>
                  <a:schemeClr val="tx1"/>
                </a:solidFill>
              </a:rPr>
              <a:t>～たばこから自分と周囲の人を守りましょう～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38</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2" name="角丸四角形 19">
            <a:extLst>
              <a:ext uri="{FF2B5EF4-FFF2-40B4-BE49-F238E27FC236}">
                <a16:creationId xmlns:a16="http://schemas.microsoft.com/office/drawing/2014/main" id="{8C4AB639-6E95-44ED-9203-2627A324230E}"/>
              </a:ext>
            </a:extLst>
          </p:cNvPr>
          <p:cNvSpPr/>
          <p:nvPr/>
        </p:nvSpPr>
        <p:spPr>
          <a:xfrm>
            <a:off x="355356" y="5897880"/>
            <a:ext cx="1080000" cy="769619"/>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3" name="角丸四角形 20">
            <a:extLst>
              <a:ext uri="{FF2B5EF4-FFF2-40B4-BE49-F238E27FC236}">
                <a16:creationId xmlns:a16="http://schemas.microsoft.com/office/drawing/2014/main" id="{0058CA4F-8823-46E1-9421-A583C60D8594}"/>
              </a:ext>
            </a:extLst>
          </p:cNvPr>
          <p:cNvSpPr/>
          <p:nvPr/>
        </p:nvSpPr>
        <p:spPr>
          <a:xfrm>
            <a:off x="1435356" y="5897880"/>
            <a:ext cx="8063999" cy="76962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大阪府の習慣的喫煙者の割合（喫煙率）は減少傾向にありますが、全国と比べても府は女性の喫煙率が高くなっています。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喫煙行動と受動喫煙が健康に与える影響を正しく理解し、禁煙等、適切な行動を促進するとともに、望まない受動喫煙の防止に向けた取組みが求められています。</a:t>
            </a:r>
          </a:p>
        </p:txBody>
      </p:sp>
      <p:sp>
        <p:nvSpPr>
          <p:cNvPr id="16" name="角丸四角形 47">
            <a:extLst>
              <a:ext uri="{FF2B5EF4-FFF2-40B4-BE49-F238E27FC236}">
                <a16:creationId xmlns:a16="http://schemas.microsoft.com/office/drawing/2014/main" id="{4C83FB5E-957C-4D74-B9FF-B5C6731E2414}"/>
              </a:ext>
            </a:extLst>
          </p:cNvPr>
          <p:cNvSpPr/>
          <p:nvPr/>
        </p:nvSpPr>
        <p:spPr>
          <a:xfrm>
            <a:off x="6443388" y="3343830"/>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47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5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6" y="295898"/>
          <a:ext cx="8928000" cy="6444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4400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喫煙率の減少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■市町村における乳幼児健康診査必須問診項目で、妊娠中の妊婦の喫煙率（</a:t>
                      </a:r>
                      <a:r>
                        <a:rPr kumimoji="1" lang="en-US" altLang="ja-JP" sz="1100" b="0" baseline="0" dirty="0">
                          <a:solidFill>
                            <a:schemeClr val="tx1"/>
                          </a:solidFill>
                          <a:latin typeface="+mn-ea"/>
                          <a:ea typeface="+mn-ea"/>
                        </a:rPr>
                        <a:t>2023</a:t>
                      </a:r>
                      <a:r>
                        <a:rPr kumimoji="1" lang="ja-JP" altLang="en-US" sz="1100" b="0" baseline="0" dirty="0">
                          <a:solidFill>
                            <a:schemeClr val="tx1"/>
                          </a:solidFill>
                          <a:latin typeface="+mn-ea"/>
                          <a:ea typeface="+mn-ea"/>
                        </a:rPr>
                        <a:t>年度：</a:t>
                      </a:r>
                      <a:r>
                        <a:rPr kumimoji="1" lang="en-US" altLang="ja-JP" sz="1100" b="0" baseline="0" dirty="0">
                          <a:solidFill>
                            <a:schemeClr val="tx1"/>
                          </a:solidFill>
                          <a:latin typeface="+mn-ea"/>
                          <a:ea typeface="+mn-ea"/>
                        </a:rPr>
                        <a:t>2.4%</a:t>
                      </a:r>
                      <a:r>
                        <a:rPr kumimoji="1" lang="ja-JP" altLang="en-US" sz="1100" b="0" baseline="0" dirty="0">
                          <a:solidFill>
                            <a:schemeClr val="tx1"/>
                          </a:solidFill>
                          <a:latin typeface="+mn-ea"/>
                          <a:ea typeface="+mn-ea"/>
                        </a:rPr>
                        <a:t>）、育児期間中の両親の喫煙率（同：母親</a:t>
                      </a:r>
                      <a:r>
                        <a:rPr kumimoji="1" lang="en-US" altLang="ja-JP" sz="1100" b="0" baseline="0" dirty="0">
                          <a:solidFill>
                            <a:schemeClr val="tx1"/>
                          </a:solidFill>
                          <a:latin typeface="+mn-ea"/>
                          <a:ea typeface="+mn-ea"/>
                        </a:rPr>
                        <a:t>6.6%</a:t>
                      </a:r>
                      <a:r>
                        <a:rPr kumimoji="1" lang="ja-JP" altLang="en-US" sz="1100" b="0" baseline="0" dirty="0">
                          <a:solidFill>
                            <a:schemeClr val="tx1"/>
                          </a:solidFill>
                          <a:latin typeface="+mn-ea"/>
                          <a:ea typeface="+mn-ea"/>
                        </a:rPr>
                        <a:t>、父親</a:t>
                      </a:r>
                      <a:r>
                        <a:rPr kumimoji="1" lang="en-US" altLang="ja-JP" sz="1100" b="0" baseline="0" dirty="0">
                          <a:solidFill>
                            <a:schemeClr val="tx1"/>
                          </a:solidFill>
                          <a:latin typeface="+mn-ea"/>
                          <a:ea typeface="+mn-ea"/>
                        </a:rPr>
                        <a:t>29.1%</a:t>
                      </a:r>
                      <a:r>
                        <a:rPr kumimoji="1" lang="ja-JP" altLang="en-US" sz="1100" b="0" baseline="0" dirty="0">
                          <a:solidFill>
                            <a:schemeClr val="tx1"/>
                          </a:solidFill>
                          <a:latin typeface="+mn-ea"/>
                          <a:ea typeface="+mn-ea"/>
                        </a:rPr>
                        <a:t>）を把握（</a:t>
                      </a:r>
                      <a:r>
                        <a:rPr kumimoji="1" lang="en-US" altLang="ja-JP" sz="1100" b="0" baseline="0" dirty="0">
                          <a:solidFill>
                            <a:schemeClr val="tx1"/>
                          </a:solidFill>
                          <a:latin typeface="+mn-ea"/>
                          <a:ea typeface="+mn-ea"/>
                        </a:rPr>
                        <a:t>2021</a:t>
                      </a:r>
                      <a:r>
                        <a:rPr kumimoji="1" lang="ja-JP" altLang="en-US" sz="1100" b="0" baseline="0" dirty="0">
                          <a:solidFill>
                            <a:schemeClr val="tx1"/>
                          </a:solidFill>
                          <a:latin typeface="+mn-ea"/>
                          <a:ea typeface="+mn-ea"/>
                        </a:rPr>
                        <a:t>年度より大阪市含む）し、悪影響を周知。</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経営者、労務管理者を対象とした「健康経営セミナー」（全２回・会場、オンラインのハイブリット開催）」を開催（うち１回を「女性のヘルスリテラシー」をテーマとし、妊婦の喫煙防止に関する普及啓発を実施）</a:t>
                      </a: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第１回：</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26</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322</a:t>
                      </a:r>
                      <a:r>
                        <a:rPr kumimoji="1" lang="ja-JP" altLang="en-US" sz="1100" b="0" baseline="0" dirty="0">
                          <a:solidFill>
                            <a:schemeClr val="tx1"/>
                          </a:solidFill>
                          <a:latin typeface="+mn-ea"/>
                          <a:ea typeface="+mn-ea"/>
                        </a:rPr>
                        <a:t>人参加、第２回：</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447</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■女性及び子どもの健康づくりに関するリーフレットを作成し、「妊娠中の喫煙の悪影響」関する内容を記載</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■薬物乱用防止教育推進講習会において、薬物乱用防止とともに飲酒、喫煙を含む依存症予防についても啓発を実施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210</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■特定健診・保健指導従事者の資質向上を目的に、初任者を対象に計５回研修を実施（うち、１回は「喫煙」をテーマに設定）。</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オンライン研修：</a:t>
                      </a:r>
                      <a:r>
                        <a:rPr kumimoji="1" lang="en-US" altLang="ja-JP" sz="1100" b="0" baseline="0" dirty="0">
                          <a:solidFill>
                            <a:schemeClr val="tx1"/>
                          </a:solidFill>
                          <a:latin typeface="+mn-ea"/>
                          <a:ea typeface="+mn-ea"/>
                        </a:rPr>
                        <a:t>894</a:t>
                      </a:r>
                      <a:r>
                        <a:rPr kumimoji="1" lang="ja-JP" altLang="en-US" sz="1100" b="0" baseline="0" dirty="0">
                          <a:solidFill>
                            <a:schemeClr val="tx1"/>
                          </a:solidFill>
                          <a:latin typeface="+mn-ea"/>
                          <a:ea typeface="+mn-ea"/>
                        </a:rPr>
                        <a:t>人、対面研修：</a:t>
                      </a:r>
                      <a:r>
                        <a:rPr kumimoji="1" lang="en-US" altLang="ja-JP" sz="1100" b="0" baseline="0" dirty="0">
                          <a:solidFill>
                            <a:schemeClr val="tx1"/>
                          </a:solidFill>
                          <a:latin typeface="+mn-ea"/>
                          <a:ea typeface="+mn-ea"/>
                        </a:rPr>
                        <a:t>332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■健康サポート薬局に係る技能型研修会にて講演</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２回（内１回は録画対応）</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望まない受動喫煙の防止</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増進法、大阪府受動喫煙防止条例及び子どもの受動喫煙防止条例について、二度の集中取組期間を設け、デジタルサイネージ広告、大阪シティバスラッピング、大阪府域市町村との同時広報を中心にリーフレット・ガイドブック配布、ポスター掲示、</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等による周知啓発</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令和７年</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27</a:t>
                      </a:r>
                      <a:r>
                        <a:rPr kumimoji="1" lang="ja-JP" altLang="en-US" sz="1100" b="1" baseline="0" dirty="0">
                          <a:solidFill>
                            <a:schemeClr val="tx1"/>
                          </a:solidFill>
                          <a:latin typeface="+mn-ea"/>
                          <a:ea typeface="+mn-ea"/>
                        </a:rPr>
                        <a:t>日から大阪市内の路上喫煙が禁止されるため、府条例の全面施行と併せて、府市合同で「喫煙ルール改正啓発イベント」を</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16</a:t>
                      </a:r>
                      <a:r>
                        <a:rPr kumimoji="1" lang="ja-JP" altLang="en-US" sz="1100" b="1" baseline="0" dirty="0">
                          <a:solidFill>
                            <a:schemeClr val="tx1"/>
                          </a:solidFill>
                          <a:latin typeface="+mn-ea"/>
                          <a:ea typeface="+mn-ea"/>
                        </a:rPr>
                        <a:t>日に実施し、知事・市長から情報発信を実施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■府内喫煙可能室設置施設（約</a:t>
                      </a:r>
                      <a:r>
                        <a:rPr kumimoji="1" lang="en-US" altLang="ja-JP" sz="1100" b="0" baseline="0" dirty="0">
                          <a:solidFill>
                            <a:schemeClr val="tx1"/>
                          </a:solidFill>
                          <a:latin typeface="+mn-ea"/>
                          <a:ea typeface="+mn-ea"/>
                        </a:rPr>
                        <a:t>1.9</a:t>
                      </a:r>
                      <a:r>
                        <a:rPr kumimoji="1" lang="ja-JP" altLang="en-US" sz="1100" b="0" baseline="0" dirty="0">
                          <a:solidFill>
                            <a:schemeClr val="tx1"/>
                          </a:solidFill>
                          <a:latin typeface="+mn-ea"/>
                          <a:ea typeface="+mn-ea"/>
                        </a:rPr>
                        <a:t>万店）に対し、リーフレット配布</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■令和７年度からの条例規制対象施設（約</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千店）に対し、遵守状況について個別での電話対応</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■大阪府受動喫煙防止対策相談ダイヤル等での問い合わせ、相談対応、府保健所、保健所設置市と連携した、法・条令に基づく指導、助言</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■飲食店向け調査（法・条例の認知度、受動喫煙防止対策状況等）及び府民向け意識調査（法・条令の認知度、受動喫煙を受けた機会等）を実施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■条例の規制の対象となる飲食店に対する府独自の喫煙室設置や全面禁煙化の費用にかかる支援策を実施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屋外分煙所モデル整備の促進</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39</a:t>
            </a:fld>
            <a:endParaRPr kumimoji="1" lang="ja-JP" altLang="en-US"/>
          </a:p>
        </p:txBody>
      </p:sp>
      <p:pic>
        <p:nvPicPr>
          <p:cNvPr id="8" name="図 7">
            <a:extLst>
              <a:ext uri="{FF2B5EF4-FFF2-40B4-BE49-F238E27FC236}">
                <a16:creationId xmlns:a16="http://schemas.microsoft.com/office/drawing/2014/main" id="{DC8592F5-6DA6-4D5A-92FB-8AEDEFBD98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99" t="11008" r="3395" b="16169"/>
          <a:stretch/>
        </p:blipFill>
        <p:spPr>
          <a:xfrm>
            <a:off x="1653433" y="5073644"/>
            <a:ext cx="2636627" cy="1429659"/>
          </a:xfrm>
          <a:prstGeom prst="rect">
            <a:avLst/>
          </a:prstGeom>
          <a:ln w="28575">
            <a:noFill/>
          </a:ln>
        </p:spPr>
      </p:pic>
      <p:pic>
        <p:nvPicPr>
          <p:cNvPr id="10" name="図 9">
            <a:extLst>
              <a:ext uri="{FF2B5EF4-FFF2-40B4-BE49-F238E27FC236}">
                <a16:creationId xmlns:a16="http://schemas.microsoft.com/office/drawing/2014/main" id="{0DFEEEF9-7A62-4CA8-B500-40A62F1547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7999" y="5073644"/>
            <a:ext cx="3023843" cy="1429658"/>
          </a:xfrm>
          <a:prstGeom prst="rect">
            <a:avLst/>
          </a:prstGeom>
          <a:ln w="28575">
            <a:noFill/>
          </a:ln>
        </p:spPr>
      </p:pic>
      <p:pic>
        <p:nvPicPr>
          <p:cNvPr id="11" name="図 10">
            <a:extLst>
              <a:ext uri="{FF2B5EF4-FFF2-40B4-BE49-F238E27FC236}">
                <a16:creationId xmlns:a16="http://schemas.microsoft.com/office/drawing/2014/main" id="{190EDE76-6C5C-44C6-9875-129FB849B6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35158" y="4906470"/>
            <a:ext cx="1129010" cy="1596832"/>
          </a:xfrm>
          <a:prstGeom prst="rect">
            <a:avLst/>
          </a:prstGeom>
          <a:ln w="28575">
            <a:noFill/>
          </a:ln>
        </p:spPr>
      </p:pic>
      <p:sp>
        <p:nvSpPr>
          <p:cNvPr id="12" name="正方形/長方形 11">
            <a:extLst>
              <a:ext uri="{FF2B5EF4-FFF2-40B4-BE49-F238E27FC236}">
                <a16:creationId xmlns:a16="http://schemas.microsoft.com/office/drawing/2014/main" id="{DFF4B47F-0681-49C1-BCD2-1EBDE202743A}"/>
              </a:ext>
            </a:extLst>
          </p:cNvPr>
          <p:cNvSpPr/>
          <p:nvPr/>
        </p:nvSpPr>
        <p:spPr>
          <a:xfrm>
            <a:off x="1653433" y="6498702"/>
            <a:ext cx="2631250" cy="208738"/>
          </a:xfrm>
          <a:prstGeom prst="rect">
            <a:avLst/>
          </a:prstGeom>
        </p:spPr>
        <p:txBody>
          <a:bodyPr wrap="square" lIns="36000" tIns="72000" rIns="36000" bIns="36000">
            <a:noAutofit/>
          </a:bodyPr>
          <a:lstStyle/>
          <a:p>
            <a:pPr algn="ctr"/>
            <a:r>
              <a:rPr lang="ja-JP" altLang="en-US" sz="1100" b="1" dirty="0">
                <a:latin typeface="+mn-ea"/>
              </a:rPr>
              <a:t>喫煙ルール改正啓発イベント</a:t>
            </a:r>
          </a:p>
        </p:txBody>
      </p:sp>
      <p:sp>
        <p:nvSpPr>
          <p:cNvPr id="13" name="正方形/長方形 12">
            <a:extLst>
              <a:ext uri="{FF2B5EF4-FFF2-40B4-BE49-F238E27FC236}">
                <a16:creationId xmlns:a16="http://schemas.microsoft.com/office/drawing/2014/main" id="{339550D0-5E1E-4C22-A6E2-B00E35860AFF}"/>
              </a:ext>
            </a:extLst>
          </p:cNvPr>
          <p:cNvSpPr/>
          <p:nvPr/>
        </p:nvSpPr>
        <p:spPr>
          <a:xfrm>
            <a:off x="4492621" y="6498702"/>
            <a:ext cx="3023843" cy="208738"/>
          </a:xfrm>
          <a:prstGeom prst="rect">
            <a:avLst/>
          </a:prstGeom>
        </p:spPr>
        <p:txBody>
          <a:bodyPr wrap="square" lIns="36000" tIns="72000" rIns="36000" bIns="36000">
            <a:noAutofit/>
          </a:bodyPr>
          <a:lstStyle/>
          <a:p>
            <a:pPr algn="ctr"/>
            <a:r>
              <a:rPr lang="ja-JP" altLang="en-US" sz="1100" b="1" dirty="0">
                <a:latin typeface="+mn-ea"/>
              </a:rPr>
              <a:t>デジタルサイネージ広告</a:t>
            </a:r>
          </a:p>
        </p:txBody>
      </p:sp>
      <p:sp>
        <p:nvSpPr>
          <p:cNvPr id="15" name="正方形/長方形 14">
            <a:extLst>
              <a:ext uri="{FF2B5EF4-FFF2-40B4-BE49-F238E27FC236}">
                <a16:creationId xmlns:a16="http://schemas.microsoft.com/office/drawing/2014/main" id="{E1FD8CDF-F47E-485F-903F-3EF22027B131}"/>
              </a:ext>
            </a:extLst>
          </p:cNvPr>
          <p:cNvSpPr/>
          <p:nvPr/>
        </p:nvSpPr>
        <p:spPr>
          <a:xfrm>
            <a:off x="7729780" y="6493117"/>
            <a:ext cx="1129010" cy="208738"/>
          </a:xfrm>
          <a:prstGeom prst="rect">
            <a:avLst/>
          </a:prstGeom>
        </p:spPr>
        <p:txBody>
          <a:bodyPr wrap="square" lIns="36000" tIns="72000" rIns="36000" bIns="36000">
            <a:noAutofit/>
          </a:bodyPr>
          <a:lstStyle/>
          <a:p>
            <a:pPr algn="ctr"/>
            <a:r>
              <a:rPr lang="ja-JP" altLang="en-US" sz="1100" b="1" dirty="0">
                <a:latin typeface="+mn-ea"/>
              </a:rPr>
              <a:t>リーフレット</a:t>
            </a:r>
          </a:p>
        </p:txBody>
      </p:sp>
    </p:spTree>
    <p:extLst>
      <p:ext uri="{BB962C8B-B14F-4D97-AF65-F5344CB8AC3E}">
        <p14:creationId xmlns:p14="http://schemas.microsoft.com/office/powerpoint/2010/main" val="247781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a:lnSpc>
                <a:spcPts val="3200"/>
              </a:lnSpc>
            </a:pPr>
            <a:r>
              <a:rPr lang="zh-TW" altLang="en-US" sz="2400" dirty="0">
                <a:latin typeface="HG創英角ｺﾞｼｯｸUB" panose="020B0909000000000000" pitchFamily="49" charset="-128"/>
                <a:ea typeface="HG創英角ｺﾞｼｯｸUB" panose="020B0909000000000000" pitchFamily="49" charset="-128"/>
              </a:rPr>
              <a:t>健康増進計画</a:t>
            </a:r>
            <a:r>
              <a:rPr lang="ja-JP" altLang="en-US" sz="2400" dirty="0">
                <a:latin typeface="HG創英角ｺﾞｼｯｸUB" panose="020B0909000000000000" pitchFamily="49" charset="-128"/>
                <a:ea typeface="HG創英角ｺﾞｼｯｸUB" panose="020B0909000000000000" pitchFamily="49" charset="-128"/>
              </a:rPr>
              <a:t>における</a:t>
            </a:r>
            <a:endParaRPr lang="en-US" altLang="ja-JP" sz="2400" dirty="0">
              <a:latin typeface="HG創英角ｺﾞｼｯｸUB" panose="020B0909000000000000" pitchFamily="49" charset="-128"/>
              <a:ea typeface="HG創英角ｺﾞｼｯｸUB" panose="020B0909000000000000" pitchFamily="49" charset="-128"/>
            </a:endParaRPr>
          </a:p>
          <a:p>
            <a:pPr>
              <a:lnSpc>
                <a:spcPts val="3200"/>
              </a:lnSpc>
            </a:pPr>
            <a:r>
              <a:rPr lang="ja-JP" altLang="en-US" sz="2400" dirty="0">
                <a:latin typeface="HG創英角ｺﾞｼｯｸUB" panose="020B0909000000000000" pitchFamily="49" charset="-128"/>
                <a:ea typeface="HG創英角ｺﾞｼｯｸUB" panose="020B0909000000000000" pitchFamily="49" charset="-128"/>
              </a:rPr>
              <a:t>目標の達成状況及び施策の実施状況について</a:t>
            </a:r>
          </a:p>
        </p:txBody>
      </p:sp>
      <p:sp>
        <p:nvSpPr>
          <p:cNvPr id="7" name="正方形/長方形 6"/>
          <p:cNvSpPr/>
          <p:nvPr/>
        </p:nvSpPr>
        <p:spPr>
          <a:xfrm>
            <a:off x="698572" y="2935585"/>
            <a:ext cx="144000" cy="1008000"/>
          </a:xfrm>
          <a:prstGeom prst="rect">
            <a:avLst/>
          </a:prstGeom>
          <a:solidFill>
            <a:srgbClr val="00C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創英角ｺﾞｼｯｸUB" panose="020B0909000000000000" pitchFamily="49" charset="-128"/>
              <a:ea typeface="HG創英角ｺﾞｼｯｸUB" panose="020B0909000000000000" pitchFamily="49" charset="-128"/>
            </a:endParaRPr>
          </a:p>
        </p:txBody>
      </p:sp>
      <p:cxnSp>
        <p:nvCxnSpPr>
          <p:cNvPr id="8" name="直線コネクタ 7"/>
          <p:cNvCxnSpPr/>
          <p:nvPr/>
        </p:nvCxnSpPr>
        <p:spPr>
          <a:xfrm>
            <a:off x="774389" y="3851709"/>
            <a:ext cx="8856000" cy="0"/>
          </a:xfrm>
          <a:prstGeom prst="line">
            <a:avLst/>
          </a:prstGeom>
          <a:ln w="12700">
            <a:solidFill>
              <a:srgbClr val="00CC5C"/>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4D1D0668-0C6C-4C7F-AAAF-C0078F4BF5F6}" type="slidenum">
              <a:rPr kumimoji="1" lang="ja-JP" altLang="en-US" smtClean="0"/>
              <a:t>4</a:t>
            </a:fld>
            <a:endParaRPr kumimoji="1" lang="ja-JP" altLang="en-US"/>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0" name="テキスト ボックス 9">
            <a:extLst>
              <a:ext uri="{FF2B5EF4-FFF2-40B4-BE49-F238E27FC236}">
                <a16:creationId xmlns:a16="http://schemas.microsoft.com/office/drawing/2014/main" id="{34B85EE4-0CA4-41BC-9D32-F7D23657FB3B}"/>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5199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89000" y="1127920"/>
          <a:ext cx="8928000" cy="456569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72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喫煙率の減少</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■禁煙に係る効果的な周知啓発</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■児童・生徒を対象とした喫煙防止教育等の充実</a:t>
                      </a:r>
                    </a:p>
                    <a:p>
                      <a:pPr marL="174625" indent="-174625">
                        <a:lnSpc>
                          <a:spcPct val="100000"/>
                        </a:lnSpc>
                      </a:pPr>
                      <a:r>
                        <a:rPr kumimoji="1" lang="ja-JP" altLang="en-US" sz="1100" b="0" baseline="0" dirty="0">
                          <a:solidFill>
                            <a:schemeClr val="tx1"/>
                          </a:solidFill>
                          <a:latin typeface="+mn-ea"/>
                          <a:ea typeface="+mn-ea"/>
                        </a:rPr>
                        <a:t>■若い世代における喫煙及び受動喫煙防止に係る周知</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■保健医療関係機関（医療機関・薬局等）が取り組む禁煙サポートの推進（取組機関の増加等）</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望まない受動喫煙の防止</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健康増進法、大阪府受動喫煙防止条例及び子どもの受動喫煙防止条例の円滑な実施と周知啓発</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府内の公衆喫煙所の更なる充実</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2256509">
                <a:tc>
                  <a:txBody>
                    <a:bodyPr/>
                    <a:lstStyle/>
                    <a:p>
                      <a:r>
                        <a:rPr kumimoji="1" lang="ja-JP" altLang="en-US" sz="1600" b="1" baseline="0" dirty="0">
                          <a:solidFill>
                            <a:schemeClr val="bg1"/>
                          </a:solidFill>
                          <a:latin typeface="+mn-ea"/>
                          <a:ea typeface="+mn-ea"/>
                        </a:rPr>
                        <a:t>次年度の主な取組み</a:t>
                      </a:r>
                      <a:endParaRPr kumimoji="1" lang="ja-JP" altLang="en-US" dirty="0"/>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喫煙率の減少</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「喫煙」を含む「健活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」による啓発を実施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■学校等に対する講習会等の実施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■全大学に学生の喫煙及び受動喫煙防止に関する情報などの健康情報を発信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特定健診・保健指導従事者向け研修について、</a:t>
                      </a:r>
                      <a:r>
                        <a:rPr kumimoji="1" lang="ja-JP" altLang="en-US" sz="1100" b="1" baseline="0" dirty="0">
                          <a:solidFill>
                            <a:schemeClr val="tx1"/>
                          </a:solidFill>
                          <a:latin typeface="游ゴシック" panose="020B0400000000000000" pitchFamily="50" charset="-128"/>
                          <a:ea typeface="+mn-ea"/>
                        </a:rPr>
                        <a:t>経験者向けの研修を新たに実施</a:t>
                      </a:r>
                      <a:endParaRPr kumimoji="1" lang="en-US" altLang="ja-JP" sz="1100" b="1" baseline="0" dirty="0">
                        <a:solidFill>
                          <a:schemeClr val="tx1"/>
                        </a:solidFill>
                        <a:latin typeface="游ゴシック" panose="020B0400000000000000" pitchFamily="50" charset="-128"/>
                        <a:ea typeface="+mn-ea"/>
                      </a:endParaRPr>
                    </a:p>
                    <a:p>
                      <a:pPr marL="174625" indent="-174625">
                        <a:lnSpc>
                          <a:spcPct val="100000"/>
                        </a:lnSpc>
                      </a:pPr>
                      <a:r>
                        <a:rPr kumimoji="1" lang="ja-JP" altLang="en-US" sz="1100" b="0" baseline="0" dirty="0">
                          <a:solidFill>
                            <a:schemeClr val="tx1"/>
                          </a:solidFill>
                          <a:latin typeface="+mn-ea"/>
                          <a:ea typeface="+mn-ea"/>
                        </a:rPr>
                        <a:t>■健康サポート薬局に係る技能型研修会の講演を継続実施</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望まない受動喫煙の防止</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■引き続き、府民や管理権限者等に対し、受動喫煙防止対策の周知と啓発の実施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■健康増進法、大阪府受動喫煙防止条例に違反している施設等への指導監視の実施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設置主体である民間事業者と連携し、公衆喫煙所の設置を促進するとともに、補助事業を実施</a:t>
                      </a:r>
                      <a:endParaRPr kumimoji="1" lang="ja-JP" altLang="en-US"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313838"/>
                  </a:ext>
                </a:extLst>
              </a:tr>
              <a:tr h="293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たばこ対策推進事業＜経常＞（</a:t>
                      </a:r>
                      <a:r>
                        <a:rPr kumimoji="1" lang="en-US" altLang="ja-JP" sz="1100" baseline="0" dirty="0">
                          <a:solidFill>
                            <a:schemeClr val="tx1"/>
                          </a:solidFill>
                          <a:latin typeface="+mn-ea"/>
                          <a:ea typeface="+mn-ea"/>
                        </a:rPr>
                        <a:t>45,039</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たばこ対策推進事業（</a:t>
                      </a:r>
                      <a:r>
                        <a:rPr kumimoji="1" lang="en-US" altLang="ja-JP" sz="1100" baseline="0" dirty="0">
                          <a:solidFill>
                            <a:schemeClr val="tx1"/>
                          </a:solidFill>
                          <a:latin typeface="+mn-ea"/>
                          <a:ea typeface="+mn-ea"/>
                        </a:rPr>
                        <a:t>95,080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516140"/>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40</a:t>
            </a:fld>
            <a:endParaRPr kumimoji="1" lang="ja-JP" altLang="en-US"/>
          </a:p>
        </p:txBody>
      </p:sp>
      <p:graphicFrame>
        <p:nvGraphicFramePr>
          <p:cNvPr id="3" name="表 2">
            <a:extLst>
              <a:ext uri="{FF2B5EF4-FFF2-40B4-BE49-F238E27FC236}">
                <a16:creationId xmlns:a16="http://schemas.microsoft.com/office/drawing/2014/main" id="{4B549CBD-0AC1-4F25-8BD1-F97E56E8EC92}"/>
              </a:ext>
            </a:extLst>
          </p:cNvPr>
          <p:cNvGraphicFramePr>
            <a:graphicFrameLocks noGrp="1"/>
          </p:cNvGraphicFramePr>
          <p:nvPr/>
        </p:nvGraphicFramePr>
        <p:xfrm>
          <a:off x="489000" y="407920"/>
          <a:ext cx="8928000" cy="72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3616342612"/>
                    </a:ext>
                  </a:extLst>
                </a:gridCol>
                <a:gridCol w="7920000">
                  <a:extLst>
                    <a:ext uri="{9D8B030D-6E8A-4147-A177-3AD203B41FA5}">
                      <a16:colId xmlns:a16="http://schemas.microsoft.com/office/drawing/2014/main" val="1414095336"/>
                    </a:ext>
                  </a:extLst>
                </a:gridCol>
              </a:tblGrid>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たばこ対策推進事業＜経常＞（</a:t>
                      </a:r>
                      <a:r>
                        <a:rPr kumimoji="1" lang="en-US" altLang="ja-JP" sz="1100" b="0" baseline="0" dirty="0">
                          <a:solidFill>
                            <a:schemeClr val="tx1"/>
                          </a:solidFill>
                          <a:latin typeface="+mn-ea"/>
                          <a:ea typeface="+mn-ea"/>
                        </a:rPr>
                        <a:t>480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たばこ対策推進事業（</a:t>
                      </a:r>
                      <a:r>
                        <a:rPr kumimoji="1" lang="en-US" altLang="ja-JP" sz="1100" b="0" baseline="0" dirty="0">
                          <a:solidFill>
                            <a:schemeClr val="tx1"/>
                          </a:solidFill>
                          <a:latin typeface="+mn-ea"/>
                          <a:ea typeface="+mn-ea"/>
                        </a:rPr>
                        <a:t>440,574</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9449232"/>
                  </a:ext>
                </a:extLst>
              </a:tr>
            </a:tbl>
          </a:graphicData>
        </a:graphic>
      </p:graphicFrame>
    </p:spTree>
    <p:extLst>
      <p:ext uri="{BB962C8B-B14F-4D97-AF65-F5344CB8AC3E}">
        <p14:creationId xmlns:p14="http://schemas.microsoft.com/office/powerpoint/2010/main" val="1180086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3160" y="729311"/>
            <a:ext cx="9432000" cy="6054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１　生活習慣病の予防</a:t>
            </a:r>
          </a:p>
        </p:txBody>
      </p:sp>
      <p:sp>
        <p:nvSpPr>
          <p:cNvPr id="15" name="正方形/長方形 14"/>
          <p:cNvSpPr/>
          <p:nvPr/>
        </p:nvSpPr>
        <p:spPr>
          <a:xfrm>
            <a:off x="129324" y="648162"/>
            <a:ext cx="4608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（６）歯と口の健康</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P.80-81</a:t>
            </a:r>
          </a:p>
        </p:txBody>
      </p:sp>
      <p:sp>
        <p:nvSpPr>
          <p:cNvPr id="17" name="正方形/長方形 16"/>
          <p:cNvSpPr/>
          <p:nvPr/>
        </p:nvSpPr>
        <p:spPr>
          <a:xfrm>
            <a:off x="363222" y="1913102"/>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224197"/>
            <a:ext cx="8856000" cy="1149054"/>
          </a:xfrm>
          <a:prstGeom prst="rect">
            <a:avLst/>
          </a:prstGeom>
        </p:spPr>
        <p:txBody>
          <a:bodyPr wrap="square" lIns="36000" tIns="72000" rIns="36000" bIns="36000">
            <a:noAutofit/>
          </a:bodyPr>
          <a:lstStyle/>
          <a:p>
            <a:r>
              <a:rPr lang="ja-JP" altLang="en-US" sz="1200" b="1" dirty="0">
                <a:latin typeface="+mn-ea"/>
              </a:rPr>
              <a:t>▽家族や学校等において、歯と口の健康が全身の健康と密接に関わっていることを学び、正し歯みがき習慣を身につけます。</a:t>
            </a:r>
            <a:endParaRPr lang="en-US" altLang="ja-JP" sz="1200" b="1" dirty="0">
              <a:latin typeface="+mn-ea"/>
            </a:endParaRPr>
          </a:p>
          <a:p>
            <a:r>
              <a:rPr lang="ja-JP" altLang="en-US" sz="1200" b="1" dirty="0">
                <a:latin typeface="+mn-ea"/>
              </a:rPr>
              <a:t>▽歯と口の健康は、全身の健康に関係していることを理解し、正しい歯みがき習慣や定期的な歯科健診の受診による歯科疾患の</a:t>
            </a:r>
            <a:endParaRPr lang="en-US" altLang="ja-JP" sz="1200" b="1" dirty="0">
              <a:latin typeface="+mn-ea"/>
            </a:endParaRPr>
          </a:p>
          <a:p>
            <a:r>
              <a:rPr lang="ja-JP" altLang="en-US" sz="1200" b="1" dirty="0">
                <a:latin typeface="+mn-ea"/>
              </a:rPr>
              <a:t>　予防・早期発見に取り組みます。</a:t>
            </a:r>
            <a:endParaRPr lang="en-US" altLang="ja-JP" sz="1200" b="1" dirty="0">
              <a:latin typeface="+mn-ea"/>
            </a:endParaRPr>
          </a:p>
          <a:p>
            <a:r>
              <a:rPr lang="ja-JP" altLang="en-US" sz="1200" b="1" dirty="0">
                <a:latin typeface="+mn-ea"/>
              </a:rPr>
              <a:t>▽口の機能の維持向上に向け、かかりつけ歯科医を持ち、生涯にわたって歯と口の健康づくりに取り組みます。</a:t>
            </a:r>
            <a:endParaRPr lang="en-US" altLang="ja-JP" sz="1200" b="1" dirty="0">
              <a:latin typeface="+mn-ea"/>
            </a:endParaRPr>
          </a:p>
          <a:p>
            <a:r>
              <a:rPr lang="ja-JP" altLang="en-US" sz="1200" b="1" dirty="0">
                <a:latin typeface="+mn-ea"/>
              </a:rPr>
              <a:t>▽高齢者は、上記の歯と口の健康づくりに加え、咀嚼機能の維持・向上を図ります。</a:t>
            </a:r>
          </a:p>
        </p:txBody>
      </p:sp>
      <p:sp>
        <p:nvSpPr>
          <p:cNvPr id="24" name="正方形/長方形 23"/>
          <p:cNvSpPr/>
          <p:nvPr/>
        </p:nvSpPr>
        <p:spPr>
          <a:xfrm>
            <a:off x="363222" y="330162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493296" y="3651924"/>
          <a:ext cx="8820001" cy="1787282"/>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939684">
                  <a:extLst>
                    <a:ext uri="{9D8B030D-6E8A-4147-A177-3AD203B41FA5}">
                      <a16:colId xmlns:a16="http://schemas.microsoft.com/office/drawing/2014/main" val="20001"/>
                    </a:ext>
                  </a:extLst>
                </a:gridCol>
                <a:gridCol w="1287780">
                  <a:extLst>
                    <a:ext uri="{9D8B030D-6E8A-4147-A177-3AD203B41FA5}">
                      <a16:colId xmlns:a16="http://schemas.microsoft.com/office/drawing/2014/main" val="20002"/>
                    </a:ext>
                  </a:extLst>
                </a:gridCol>
                <a:gridCol w="1813560">
                  <a:extLst>
                    <a:ext uri="{9D8B030D-6E8A-4147-A177-3AD203B41FA5}">
                      <a16:colId xmlns:a16="http://schemas.microsoft.com/office/drawing/2014/main" val="1342553414"/>
                    </a:ext>
                  </a:extLst>
                </a:gridCol>
                <a:gridCol w="1418977">
                  <a:extLst>
                    <a:ext uri="{9D8B030D-6E8A-4147-A177-3AD203B41FA5}">
                      <a16:colId xmlns:a16="http://schemas.microsoft.com/office/drawing/2014/main" val="20003"/>
                    </a:ext>
                  </a:extLst>
                </a:gridCol>
              </a:tblGrid>
              <a:tr h="259842">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17</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過去１年に歯科健診を受診した者の割合の増加（</a:t>
                      </a: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65.3%</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令和７年度大阪府健康づくり実態調査にて算出</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95%</a:t>
                      </a:r>
                      <a:r>
                        <a:rPr lang="ja-JP" altLang="en-US" sz="1100" b="1" dirty="0">
                          <a:solidFill>
                            <a:schemeClr val="tx1"/>
                          </a:solidFill>
                          <a:effectLst/>
                          <a:latin typeface="+mn-ea"/>
                          <a:ea typeface="+mn-ea"/>
                        </a:rPr>
                        <a:t>以上</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18</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歯周治療が必要な者の減少（</a:t>
                      </a:r>
                      <a:r>
                        <a:rPr lang="en-US" altLang="ja-JP" sz="1100" b="1" dirty="0">
                          <a:solidFill>
                            <a:schemeClr val="tx1"/>
                          </a:solidFill>
                          <a:effectLst/>
                          <a:latin typeface="+mn-ea"/>
                          <a:ea typeface="+mn-ea"/>
                        </a:rPr>
                        <a:t>40</a:t>
                      </a:r>
                      <a:r>
                        <a:rPr lang="ja-JP" altLang="en-US" sz="1100" b="1" dirty="0">
                          <a:solidFill>
                            <a:schemeClr val="tx1"/>
                          </a:solidFill>
                          <a:effectLst/>
                          <a:latin typeface="+mn-ea"/>
                          <a:ea typeface="+mn-ea"/>
                        </a:rPr>
                        <a:t>歳）</a:t>
                      </a:r>
                    </a:p>
                  </a:txBody>
                  <a:tcPr marL="72000" marR="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50.9%</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R3</a:t>
                      </a:r>
                      <a:r>
                        <a:rPr lang="ja-JP" altLang="en-US" sz="1050" b="1" spc="-50" baseline="0" dirty="0">
                          <a:solidFill>
                            <a:schemeClr val="tx1"/>
                          </a:solidFill>
                          <a:effectLst/>
                          <a:latin typeface="+mn-ea"/>
                          <a:ea typeface="+mn-ea"/>
                          <a:cs typeface="HG丸ｺﾞｼｯｸM-PRO"/>
                        </a:rPr>
                        <a:t>）</a:t>
                      </a:r>
                      <a:endParaRPr lang="ja-JP" sz="1100" b="1" spc="-50" baseline="0"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52.0</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R5</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33%</a:t>
                      </a:r>
                      <a:r>
                        <a:rPr lang="ja-JP" altLang="en-US" sz="1100" b="1" dirty="0">
                          <a:solidFill>
                            <a:schemeClr val="tx1"/>
                          </a:solidFill>
                          <a:effectLst/>
                          <a:latin typeface="+mn-ea"/>
                          <a:ea typeface="+mn-ea"/>
                          <a:cs typeface="HG丸ｺﾞｼｯｸM-PRO"/>
                        </a:rPr>
                        <a:t>以下</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451835"/>
                  </a:ext>
                </a:extLst>
              </a:tr>
              <a:tr h="216000">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12</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歯周治療が必要な者の減少（</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a:t>
                      </a:r>
                      <a:endParaRPr lang="ja-JP"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59.9%</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R3</a:t>
                      </a:r>
                      <a:r>
                        <a:rPr lang="ja-JP" altLang="en-US" sz="1050" b="1"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cs typeface="HG丸ｺﾞｼｯｸM-PRO"/>
                        </a:rPr>
                        <a:t>61.3</a:t>
                      </a:r>
                      <a:r>
                        <a:rPr lang="ja-JP" altLang="en-US" sz="1100" b="1" spc="-50" baseline="0" dirty="0">
                          <a:solidFill>
                            <a:schemeClr val="tx1"/>
                          </a:solidFill>
                          <a:effectLst/>
                          <a:latin typeface="+mn-ea"/>
                          <a:ea typeface="+mn-ea"/>
                          <a:cs typeface="HG丸ｺﾞｼｯｸM-PRO"/>
                        </a:rPr>
                        <a:t>％</a:t>
                      </a:r>
                      <a:r>
                        <a:rPr lang="ja-JP" altLang="en-US" sz="1050" b="1" spc="-50" baseline="0" dirty="0">
                          <a:solidFill>
                            <a:schemeClr val="tx1"/>
                          </a:solidFill>
                          <a:effectLst/>
                          <a:latin typeface="+mn-ea"/>
                          <a:ea typeface="+mn-ea"/>
                          <a:cs typeface="HG丸ｺﾞｼｯｸM-PRO"/>
                        </a:rPr>
                        <a:t>（</a:t>
                      </a:r>
                      <a:r>
                        <a:rPr lang="en-US" altLang="ja-JP" sz="1050" b="1" spc="-50" baseline="0" dirty="0">
                          <a:solidFill>
                            <a:schemeClr val="tx1"/>
                          </a:solidFill>
                          <a:effectLst/>
                          <a:latin typeface="+mn-ea"/>
                          <a:ea typeface="+mn-ea"/>
                          <a:cs typeface="HG丸ｺﾞｼｯｸM-PRO"/>
                        </a:rPr>
                        <a:t>R5</a:t>
                      </a:r>
                      <a:r>
                        <a:rPr lang="ja-JP" altLang="en-US" sz="1050" b="1" spc="-50" baseline="0" dirty="0">
                          <a:solidFill>
                            <a:schemeClr val="tx1"/>
                          </a:solidFill>
                          <a:effectLst/>
                          <a:latin typeface="+mn-ea"/>
                          <a:ea typeface="+mn-ea"/>
                          <a:cs typeface="HG丸ｺﾞｼｯｸM-PRO"/>
                        </a:rPr>
                        <a:t>）</a:t>
                      </a:r>
                      <a:r>
                        <a:rPr lang="ja-JP" altLang="en-US" sz="1100" b="0" spc="-50" baseline="0" dirty="0">
                          <a:solidFill>
                            <a:schemeClr val="tx1"/>
                          </a:solidFill>
                          <a:effectLst/>
                          <a:latin typeface="+mn-ea"/>
                          <a:ea typeface="+mn-ea"/>
                          <a:cs typeface="HG丸ｺﾞｼｯｸM-PRO"/>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48%</a:t>
                      </a:r>
                      <a:r>
                        <a:rPr lang="ja-JP" altLang="en-US" sz="1100" b="1" dirty="0">
                          <a:solidFill>
                            <a:schemeClr val="tx1"/>
                          </a:solidFill>
                          <a:effectLst/>
                          <a:latin typeface="+mn-ea"/>
                          <a:ea typeface="+mn-ea"/>
                          <a:cs typeface="HG丸ｺﾞｼｯｸM-PRO"/>
                        </a:rPr>
                        <a:t>以下</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281188"/>
                  </a:ext>
                </a:extLst>
              </a:tr>
              <a:tr h="216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19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咀嚼良好者の割合の増加（</a:t>
                      </a:r>
                      <a:r>
                        <a:rPr lang="en-US" altLang="ja-JP" sz="1100" b="1" dirty="0">
                          <a:solidFill>
                            <a:schemeClr val="tx1"/>
                          </a:solidFill>
                          <a:effectLst/>
                          <a:latin typeface="+mn-ea"/>
                          <a:ea typeface="+mn-ea"/>
                        </a:rPr>
                        <a:t>50</a:t>
                      </a:r>
                      <a:r>
                        <a:rPr lang="ja-JP" altLang="en-US" sz="1100" b="1" dirty="0">
                          <a:solidFill>
                            <a:schemeClr val="tx1"/>
                          </a:solidFill>
                          <a:effectLst/>
                          <a:latin typeface="+mn-ea"/>
                          <a:ea typeface="+mn-ea"/>
                        </a:rPr>
                        <a:t>歳代）</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88.4%</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98%</a:t>
                      </a:r>
                      <a:r>
                        <a:rPr lang="ja-JP" altLang="en-US" sz="1100" b="1" dirty="0">
                          <a:solidFill>
                            <a:schemeClr val="tx1"/>
                          </a:solidFill>
                          <a:effectLst/>
                          <a:latin typeface="+mn-ea"/>
                          <a:ea typeface="+mn-ea"/>
                          <a:cs typeface="HG丸ｺﾞｼｯｸM-PRO"/>
                        </a:rPr>
                        <a:t>以上</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57442"/>
                  </a:ext>
                </a:extLst>
              </a:tr>
              <a:tr h="21600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fontAlgn="auto">
                        <a:lnSpc>
                          <a:spcPts val="1600"/>
                        </a:lnSpc>
                        <a:spcAft>
                          <a:spcPts val="0"/>
                        </a:spcAft>
                      </a:pPr>
                      <a:r>
                        <a:rPr lang="ja-JP" altLang="en-US" sz="1100" b="1" dirty="0">
                          <a:solidFill>
                            <a:schemeClr val="tx1"/>
                          </a:solidFill>
                          <a:effectLst/>
                          <a:latin typeface="+mn-ea"/>
                          <a:ea typeface="+mn-ea"/>
                        </a:rPr>
                        <a:t>咀嚼良好者の割合の増加（</a:t>
                      </a:r>
                      <a:r>
                        <a:rPr lang="en-US" altLang="ja-JP" sz="1100" b="1" dirty="0">
                          <a:solidFill>
                            <a:schemeClr val="tx1"/>
                          </a:solidFill>
                          <a:effectLst/>
                          <a:latin typeface="+mn-ea"/>
                          <a:ea typeface="+mn-ea"/>
                        </a:rPr>
                        <a:t>60</a:t>
                      </a:r>
                      <a:r>
                        <a:rPr lang="ja-JP" altLang="en-US" sz="1100" b="1" dirty="0">
                          <a:solidFill>
                            <a:schemeClr val="tx1"/>
                          </a:solidFill>
                          <a:effectLst/>
                          <a:latin typeface="+mn-ea"/>
                          <a:ea typeface="+mn-ea"/>
                        </a:rPr>
                        <a:t>歳以上）</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71.7%  </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80%</a:t>
                      </a:r>
                      <a:r>
                        <a:rPr kumimoji="1" lang="ja-JP" altLang="en-US" sz="1100" b="1" dirty="0">
                          <a:latin typeface="+mn-ea"/>
                          <a:ea typeface="+mn-ea"/>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952606"/>
                  </a:ext>
                </a:extLst>
              </a:tr>
            </a:tbl>
          </a:graphicData>
        </a:graphic>
      </p:graphicFrame>
      <p:sp>
        <p:nvSpPr>
          <p:cNvPr id="14" name="角丸四角形 13"/>
          <p:cNvSpPr/>
          <p:nvPr/>
        </p:nvSpPr>
        <p:spPr>
          <a:xfrm>
            <a:off x="357909" y="1654875"/>
            <a:ext cx="9144000" cy="38892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16512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172471"/>
            <a:ext cx="7056000" cy="8854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歯科健診を受ける府民の割合を増やし、</a:t>
            </a:r>
            <a:endParaRPr kumimoji="1" lang="en-US" altLang="ja-JP" sz="1600" b="1" dirty="0">
              <a:solidFill>
                <a:schemeClr val="tx1"/>
              </a:solidFill>
            </a:endParaRPr>
          </a:p>
          <a:p>
            <a:pPr algn="ctr">
              <a:lnSpc>
                <a:spcPts val="2000"/>
              </a:lnSpc>
            </a:pPr>
            <a:r>
              <a:rPr kumimoji="1" lang="ja-JP" altLang="en-US" sz="1600" b="1" dirty="0">
                <a:solidFill>
                  <a:schemeClr val="tx1"/>
                </a:solidFill>
              </a:rPr>
              <a:t>むし歯、歯周病治療が必要な府民を減らします</a:t>
            </a:r>
          </a:p>
          <a:p>
            <a:pPr algn="ctr">
              <a:lnSpc>
                <a:spcPts val="2000"/>
              </a:lnSpc>
            </a:pPr>
            <a:r>
              <a:rPr kumimoji="1" lang="ja-JP" altLang="en-US" sz="1600" b="1" dirty="0">
                <a:solidFill>
                  <a:schemeClr val="tx1"/>
                </a:solidFill>
              </a:rPr>
              <a:t>～歯と口の健康を大切にしましょう～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41</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3" name="角丸四角形 19">
            <a:extLst>
              <a:ext uri="{FF2B5EF4-FFF2-40B4-BE49-F238E27FC236}">
                <a16:creationId xmlns:a16="http://schemas.microsoft.com/office/drawing/2014/main" id="{3E12ECF6-893A-4AE2-B43F-A3B39FDD100F}"/>
              </a:ext>
            </a:extLst>
          </p:cNvPr>
          <p:cNvSpPr/>
          <p:nvPr/>
        </p:nvSpPr>
        <p:spPr>
          <a:xfrm>
            <a:off x="357909" y="5546537"/>
            <a:ext cx="1080000" cy="113907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6" name="角丸四角形 20">
            <a:extLst>
              <a:ext uri="{FF2B5EF4-FFF2-40B4-BE49-F238E27FC236}">
                <a16:creationId xmlns:a16="http://schemas.microsoft.com/office/drawing/2014/main" id="{BCCC240F-7EF7-4106-9052-90674C5121AC}"/>
              </a:ext>
            </a:extLst>
          </p:cNvPr>
          <p:cNvSpPr/>
          <p:nvPr/>
        </p:nvSpPr>
        <p:spPr>
          <a:xfrm>
            <a:off x="1437909" y="5544117"/>
            <a:ext cx="8063999" cy="113907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a:t>
            </a:r>
            <a:r>
              <a:rPr kumimoji="1" lang="en-US" altLang="ja-JP" sz="1200" b="1" baseline="0" dirty="0">
                <a:solidFill>
                  <a:schemeClr val="tx1"/>
                </a:solidFill>
                <a:latin typeface="+mn-ea"/>
                <a:ea typeface="+mn-ea"/>
              </a:rPr>
              <a:t>80 </a:t>
            </a:r>
            <a:r>
              <a:rPr kumimoji="1" lang="ja-JP" altLang="en-US" sz="1200" b="1" baseline="0" dirty="0">
                <a:solidFill>
                  <a:schemeClr val="tx1"/>
                </a:solidFill>
                <a:latin typeface="+mn-ea"/>
                <a:ea typeface="+mn-ea"/>
              </a:rPr>
              <a:t>歳で </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本以上の歯を有する府民の割合は 増加しています。一方で、咀嚼良好者の割合をみると、</a:t>
            </a:r>
            <a:r>
              <a:rPr kumimoji="1" lang="en-US" altLang="ja-JP" sz="1200" b="1" baseline="0" dirty="0">
                <a:solidFill>
                  <a:schemeClr val="tx1"/>
                </a:solidFill>
                <a:latin typeface="+mn-ea"/>
                <a:ea typeface="+mn-ea"/>
              </a:rPr>
              <a:t>60 </a:t>
            </a:r>
            <a:r>
              <a:rPr kumimoji="1" lang="ja-JP" altLang="en-US" sz="1200" b="1" baseline="0" dirty="0">
                <a:solidFill>
                  <a:schemeClr val="tx1"/>
                </a:solidFill>
                <a:latin typeface="+mn-ea"/>
                <a:ea typeface="+mn-ea"/>
              </a:rPr>
              <a:t>歳以上で低下しており、咀嚼機能の維持・向上を図ることが必要です。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dirty="0">
                <a:solidFill>
                  <a:schemeClr val="tx1"/>
                </a:solidFill>
                <a:latin typeface="+mn-ea"/>
              </a:rPr>
              <a:t>◆ 歯周病の治療が必要な者の割合は年代が高くなるほど増えており、また </a:t>
            </a:r>
            <a:r>
              <a:rPr kumimoji="1" lang="en-US" altLang="ja-JP" sz="1200" b="1" dirty="0">
                <a:solidFill>
                  <a:schemeClr val="tx1"/>
                </a:solidFill>
                <a:latin typeface="+mn-ea"/>
              </a:rPr>
              <a:t>40 </a:t>
            </a:r>
            <a:r>
              <a:rPr kumimoji="1" lang="ja-JP" altLang="en-US" sz="1200" b="1" dirty="0">
                <a:solidFill>
                  <a:schemeClr val="tx1"/>
                </a:solidFill>
                <a:latin typeface="+mn-ea"/>
              </a:rPr>
              <a:t>歳代以上では、どの年代も約２人に１人が歯周病の治療が必要です。</a:t>
            </a:r>
            <a:endParaRPr kumimoji="1" lang="en-US" altLang="ja-JP" sz="1200" b="1" dirty="0">
              <a:solidFill>
                <a:schemeClr val="tx1"/>
              </a:solidFill>
              <a:latin typeface="+mn-ea"/>
            </a:endParaRPr>
          </a:p>
          <a:p>
            <a:pPr marL="174625" indent="-174625">
              <a:lnSpc>
                <a:spcPct val="100000"/>
              </a:lnSpc>
            </a:pPr>
            <a:r>
              <a:rPr kumimoji="1" lang="ja-JP" altLang="en-US" sz="1200" b="1" baseline="0" dirty="0">
                <a:solidFill>
                  <a:schemeClr val="tx1"/>
                </a:solidFill>
                <a:latin typeface="+mn-ea"/>
                <a:ea typeface="+mn-ea"/>
              </a:rPr>
              <a:t>◆ 歯科健診受診率をみると、他の世代と比べて </a:t>
            </a:r>
            <a:r>
              <a:rPr kumimoji="1" lang="en-US" altLang="ja-JP" sz="1200" b="1" baseline="0" dirty="0">
                <a:solidFill>
                  <a:schemeClr val="tx1"/>
                </a:solidFill>
                <a:latin typeface="+mn-ea"/>
                <a:ea typeface="+mn-ea"/>
              </a:rPr>
              <a:t>20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30 </a:t>
            </a:r>
            <a:r>
              <a:rPr kumimoji="1" lang="ja-JP" altLang="en-US" sz="1200" b="1" baseline="0" dirty="0">
                <a:solidFill>
                  <a:schemeClr val="tx1"/>
                </a:solidFill>
                <a:latin typeface="+mn-ea"/>
                <a:ea typeface="+mn-ea"/>
              </a:rPr>
              <a:t>歳代が低く、若い世代に健診を受診することの重要性を周知していくことが重要です。</a:t>
            </a:r>
          </a:p>
        </p:txBody>
      </p:sp>
      <p:sp>
        <p:nvSpPr>
          <p:cNvPr id="16" name="角丸四角形 47">
            <a:extLst>
              <a:ext uri="{FF2B5EF4-FFF2-40B4-BE49-F238E27FC236}">
                <a16:creationId xmlns:a16="http://schemas.microsoft.com/office/drawing/2014/main" id="{2850EA98-6A99-4EC9-89D7-579F2C007FE4}"/>
              </a:ext>
            </a:extLst>
          </p:cNvPr>
          <p:cNvSpPr/>
          <p:nvPr/>
        </p:nvSpPr>
        <p:spPr>
          <a:xfrm>
            <a:off x="6110450" y="3268790"/>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9780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6" y="295897"/>
          <a:ext cx="8928000" cy="6177265"/>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177265">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歯磨き習慣の促進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■「大阪府よい歯・口を守る学校・園表彰」、「大阪府歯・口の健康啓発標語コンクール」、「大阪府 </a:t>
                      </a:r>
                      <a:r>
                        <a:rPr kumimoji="1" lang="en-US" altLang="ja-JP" sz="1100" b="0" baseline="0" dirty="0">
                          <a:solidFill>
                            <a:schemeClr val="tx1"/>
                          </a:solidFill>
                          <a:latin typeface="+mn-ea"/>
                          <a:ea typeface="+mn-ea"/>
                        </a:rPr>
                        <a:t>&lt;</a:t>
                      </a:r>
                      <a:r>
                        <a:rPr kumimoji="1" lang="ja-JP" altLang="en-US" sz="1100" b="0" baseline="0" dirty="0">
                          <a:solidFill>
                            <a:schemeClr val="tx1"/>
                          </a:solidFill>
                          <a:latin typeface="+mn-ea"/>
                          <a:ea typeface="+mn-ea"/>
                        </a:rPr>
                        <a:t>歯の保健</a:t>
                      </a:r>
                      <a:r>
                        <a:rPr kumimoji="1" lang="en-US" altLang="ja-JP" sz="1100" b="0" baseline="0" dirty="0">
                          <a:solidFill>
                            <a:schemeClr val="tx1"/>
                          </a:solidFill>
                          <a:latin typeface="+mn-ea"/>
                          <a:ea typeface="+mn-ea"/>
                        </a:rPr>
                        <a:t>&gt; </a:t>
                      </a:r>
                      <a:r>
                        <a:rPr kumimoji="1" lang="ja-JP" altLang="en-US" sz="1100" b="0" baseline="0" dirty="0">
                          <a:solidFill>
                            <a:schemeClr val="tx1"/>
                          </a:solidFill>
                          <a:latin typeface="+mn-ea"/>
                          <a:ea typeface="+mn-ea"/>
                        </a:rPr>
                        <a:t>図画・ポスターコンクール」への事業協力および知事賞・教育委員会賞の授与</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■教職員を対象とする学校保健に関する研修会を通じて、学校保健活動の充実を図るよう働きかけを実施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公民連携の枠組みを活用した普及啓発（ポスター等の展開、企業の広報ツールを活用した普及、コンビニエンスストアが主催する店内での子ども食堂において、子どもとその保護者を対象とした栄養・歯科に関する講話を実施</a:t>
                      </a:r>
                      <a:r>
                        <a:rPr kumimoji="1" lang="en-US" altLang="ja-JP" sz="1100" b="1" baseline="0" dirty="0">
                          <a:solidFill>
                            <a:schemeClr val="tx1"/>
                          </a:solidFill>
                          <a:latin typeface="+mn-ea"/>
                          <a:ea typeface="+mn-ea"/>
                        </a:rPr>
                        <a:t>【4</a:t>
                      </a:r>
                      <a:r>
                        <a:rPr kumimoji="1" lang="ja-JP" altLang="en-US" sz="1100" b="1" baseline="0" dirty="0">
                          <a:solidFill>
                            <a:schemeClr val="tx1"/>
                          </a:solidFill>
                          <a:latin typeface="+mn-ea"/>
                          <a:ea typeface="+mn-ea"/>
                        </a:rPr>
                        <a:t>か所・</a:t>
                      </a:r>
                      <a:r>
                        <a:rPr kumimoji="1" lang="en-US" altLang="ja-JP" sz="1100" b="1" baseline="0" dirty="0">
                          <a:solidFill>
                            <a:schemeClr val="tx1"/>
                          </a:solidFill>
                          <a:latin typeface="+mn-ea"/>
                          <a:ea typeface="+mn-ea"/>
                        </a:rPr>
                        <a:t>41</a:t>
                      </a:r>
                      <a:r>
                        <a:rPr kumimoji="1" lang="ja-JP" altLang="en-US" sz="1100" b="1" baseline="0" dirty="0">
                          <a:solidFill>
                            <a:schemeClr val="tx1"/>
                          </a:solidFill>
                          <a:latin typeface="+mn-ea"/>
                          <a:ea typeface="+mn-ea"/>
                        </a:rPr>
                        <a:t>名</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、民間企業店舗での歯科相談会の実施）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8020</a:t>
                      </a:r>
                      <a:r>
                        <a:rPr kumimoji="1" lang="ja-JP" altLang="en-US" sz="1100" b="0" baseline="0" dirty="0">
                          <a:solidFill>
                            <a:schemeClr val="tx1"/>
                          </a:solidFill>
                          <a:latin typeface="+mn-ea"/>
                          <a:ea typeface="+mn-ea"/>
                        </a:rPr>
                        <a:t>推進アンバサダー養成事業の実施（地域で活動する保健医療関係者に向けた研修会を３医療圏</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２回実施）</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歯と口の健康に係る普及啓発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■府ホームページ、啓発冊子等を活用し、むし歯予防（歯みがき、フッ化物塗布、正しい食習慣等）等について普及啓発</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（歯と口の健康づくり情報、歯医者さんからのお役立ち情報、歯と口の健康づくりに関する手引き・マニュアル、大阪府市町村歯科口腔保健実態調査結果）</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■「口腔保健支援センター」による市町村支援</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研修会１回、連絡会１回</a:t>
                      </a:r>
                      <a:r>
                        <a:rPr kumimoji="1" lang="en-US" altLang="ja-JP" sz="1100" b="0" baseline="0" dirty="0">
                          <a:solidFill>
                            <a:schemeClr val="tx1"/>
                          </a:solidFill>
                          <a:latin typeface="+mn-ea"/>
                          <a:ea typeface="+mn-ea"/>
                        </a:rPr>
                        <a:t>】</a:t>
                      </a:r>
                      <a:endParaRPr kumimoji="1" lang="ja-JP" altLang="en-US"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■高次歯科医療機関及び、在宅ＮＳＴ等との連携を行いながら医療圏完結型の経口摂取支援体制を支える、歯科医療人材の育成</a:t>
                      </a:r>
                      <a:r>
                        <a:rPr kumimoji="1" lang="en-US" altLang="ja-JP" sz="1100" b="0" baseline="0" dirty="0">
                          <a:solidFill>
                            <a:schemeClr val="tx1"/>
                          </a:solidFill>
                          <a:latin typeface="+mn-ea"/>
                          <a:ea typeface="+mn-ea"/>
                        </a:rPr>
                        <a:t>【40</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■口の機能の維持・向上を図るため、作成した動画教材とリーフレットを活用し、デイサービス施設職員向け研修を実施</a:t>
                      </a:r>
                      <a:r>
                        <a:rPr kumimoji="1" lang="en-US" altLang="ja-JP" sz="1100" b="0" baseline="0" dirty="0">
                          <a:solidFill>
                            <a:schemeClr val="tx1"/>
                          </a:solidFill>
                          <a:latin typeface="+mn-ea"/>
                          <a:ea typeface="+mn-ea"/>
                        </a:rPr>
                        <a:t>【20</a:t>
                      </a:r>
                      <a:r>
                        <a:rPr kumimoji="1" lang="ja-JP" altLang="en-US" sz="1100" b="0" baseline="0" dirty="0">
                          <a:solidFill>
                            <a:schemeClr val="tx1"/>
                          </a:solidFill>
                          <a:latin typeface="+mn-ea"/>
                          <a:ea typeface="+mn-ea"/>
                        </a:rPr>
                        <a:t>地域</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「アスマイル」を活用した普及啓発（歯みがきや健診受診、健康づくりイベント参加等に対するインセンティブ付与、健康コラムに歯と口の話題掲載）</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42</a:t>
            </a:fld>
            <a:endParaRPr kumimoji="1" lang="ja-JP" altLang="en-US"/>
          </a:p>
        </p:txBody>
      </p:sp>
      <p:pic>
        <p:nvPicPr>
          <p:cNvPr id="5" name="図 4">
            <a:extLst>
              <a:ext uri="{FF2B5EF4-FFF2-40B4-BE49-F238E27FC236}">
                <a16:creationId xmlns:a16="http://schemas.microsoft.com/office/drawing/2014/main" id="{140CAAA0-F024-462B-835C-475EA6FC5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36" y="3935068"/>
            <a:ext cx="3000622" cy="2250466"/>
          </a:xfrm>
          <a:prstGeom prst="rect">
            <a:avLst/>
          </a:prstGeom>
        </p:spPr>
      </p:pic>
      <p:sp>
        <p:nvSpPr>
          <p:cNvPr id="8" name="正方形/長方形 7">
            <a:extLst>
              <a:ext uri="{FF2B5EF4-FFF2-40B4-BE49-F238E27FC236}">
                <a16:creationId xmlns:a16="http://schemas.microsoft.com/office/drawing/2014/main" id="{11B1C7D4-B1CA-4BAA-BAD7-96DB90BA5E54}"/>
              </a:ext>
            </a:extLst>
          </p:cNvPr>
          <p:cNvSpPr/>
          <p:nvPr/>
        </p:nvSpPr>
        <p:spPr>
          <a:xfrm>
            <a:off x="2051436" y="6185534"/>
            <a:ext cx="3000622" cy="207646"/>
          </a:xfrm>
          <a:prstGeom prst="rect">
            <a:avLst/>
          </a:prstGeom>
        </p:spPr>
        <p:txBody>
          <a:bodyPr wrap="square" lIns="36000" tIns="72000" rIns="36000" bIns="36000">
            <a:noAutofit/>
          </a:bodyPr>
          <a:lstStyle/>
          <a:p>
            <a:pPr algn="ctr"/>
            <a:r>
              <a:rPr lang="ja-JP" altLang="en-US" sz="1100" b="1" dirty="0">
                <a:latin typeface="+mn-ea"/>
              </a:rPr>
              <a:t>民間企業店舗での歯科相談会</a:t>
            </a:r>
          </a:p>
        </p:txBody>
      </p:sp>
      <p:pic>
        <p:nvPicPr>
          <p:cNvPr id="7" name="図 6">
            <a:extLst>
              <a:ext uri="{FF2B5EF4-FFF2-40B4-BE49-F238E27FC236}">
                <a16:creationId xmlns:a16="http://schemas.microsoft.com/office/drawing/2014/main" id="{5F0105E2-295F-4ABE-AF09-7DC19EACD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0271" y="3779520"/>
            <a:ext cx="1431238" cy="2406014"/>
          </a:xfrm>
          <a:prstGeom prst="rect">
            <a:avLst/>
          </a:prstGeom>
          <a:ln>
            <a:solidFill>
              <a:schemeClr val="tx1"/>
            </a:solidFill>
          </a:ln>
        </p:spPr>
      </p:pic>
      <p:pic>
        <p:nvPicPr>
          <p:cNvPr id="11" name="図 10">
            <a:extLst>
              <a:ext uri="{FF2B5EF4-FFF2-40B4-BE49-F238E27FC236}">
                <a16:creationId xmlns:a16="http://schemas.microsoft.com/office/drawing/2014/main" id="{8190AF39-C2A0-4AAA-A535-0E8523F644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1509" y="3779520"/>
            <a:ext cx="1470554" cy="2406014"/>
          </a:xfrm>
          <a:prstGeom prst="rect">
            <a:avLst/>
          </a:prstGeom>
          <a:ln>
            <a:solidFill>
              <a:schemeClr val="tx1"/>
            </a:solidFill>
          </a:ln>
        </p:spPr>
      </p:pic>
      <p:sp>
        <p:nvSpPr>
          <p:cNvPr id="13" name="正方形/長方形 12">
            <a:extLst>
              <a:ext uri="{FF2B5EF4-FFF2-40B4-BE49-F238E27FC236}">
                <a16:creationId xmlns:a16="http://schemas.microsoft.com/office/drawing/2014/main" id="{3779530F-96FA-4D5B-A23F-3D544FE3853E}"/>
              </a:ext>
            </a:extLst>
          </p:cNvPr>
          <p:cNvSpPr/>
          <p:nvPr/>
        </p:nvSpPr>
        <p:spPr>
          <a:xfrm>
            <a:off x="5900272" y="6185534"/>
            <a:ext cx="2901792" cy="207646"/>
          </a:xfrm>
          <a:prstGeom prst="rect">
            <a:avLst/>
          </a:prstGeom>
        </p:spPr>
        <p:txBody>
          <a:bodyPr wrap="square" lIns="36000" tIns="72000" rIns="36000" bIns="36000">
            <a:noAutofit/>
          </a:bodyPr>
          <a:lstStyle/>
          <a:p>
            <a:pPr algn="ctr"/>
            <a:r>
              <a:rPr lang="ja-JP" altLang="en-US" sz="1100" b="1" dirty="0">
                <a:latin typeface="+mn-ea"/>
              </a:rPr>
              <a:t>「アスマイル」を活用した普及啓発</a:t>
            </a:r>
          </a:p>
        </p:txBody>
      </p:sp>
    </p:spTree>
    <p:extLst>
      <p:ext uri="{BB962C8B-B14F-4D97-AF65-F5344CB8AC3E}">
        <p14:creationId xmlns:p14="http://schemas.microsoft.com/office/powerpoint/2010/main" val="2952123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37000"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89000" y="1664327"/>
          <a:ext cx="8928000" cy="3477511"/>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90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共通</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■歯磨き習慣の定着促進（事業への不参加校・園の減少）</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歯科保健の推進にかかる多職種との連携</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歯と口の健康に係る普及啓発</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若い世代における歯と口の健康に係る周知</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005840">
                <a:tc>
                  <a:txBody>
                    <a:bodyPr/>
                    <a:lstStyle/>
                    <a:p>
                      <a:r>
                        <a:rPr kumimoji="1" lang="ja-JP" altLang="en-US" sz="1600" b="1" dirty="0">
                          <a:solidFill>
                            <a:schemeClr val="bg1"/>
                          </a:solidFill>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共通</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■研修会をはじめ、様々な機会を通じて情報提供や支援等を行い、学校歯科保健の充実を図る</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「アスマイル」、府の広報媒体、公民連携の枠組みを活用し、幅広い世代の府民に啓発を実施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多職種と連携した歯科保健の取組み推進</a:t>
                      </a:r>
                      <a:endParaRPr kumimoji="1" lang="en-US" altLang="ja-JP"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591252"/>
                  </a:ext>
                </a:extLst>
              </a:tr>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生涯歯科保健推進事業（</a:t>
                      </a:r>
                      <a:r>
                        <a:rPr kumimoji="1" lang="en-US" altLang="ja-JP" sz="1100" baseline="0" dirty="0">
                          <a:solidFill>
                            <a:schemeClr val="tx1"/>
                          </a:solidFill>
                          <a:latin typeface="+mn-ea"/>
                          <a:ea typeface="+mn-ea"/>
                        </a:rPr>
                        <a:t>1,796</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大阪府歯科口腔保健計画推進事業（</a:t>
                      </a:r>
                      <a:r>
                        <a:rPr kumimoji="1" lang="en-US" altLang="ja-JP" sz="1100" baseline="0" dirty="0">
                          <a:solidFill>
                            <a:schemeClr val="tx1"/>
                          </a:solidFill>
                          <a:latin typeface="+mn-ea"/>
                          <a:ea typeface="+mn-ea"/>
                        </a:rPr>
                        <a:t>6,171</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８０２０運動推進特別事業（</a:t>
                      </a:r>
                      <a:r>
                        <a:rPr kumimoji="1" lang="en-US" altLang="ja-JP" sz="1100" baseline="0" dirty="0">
                          <a:solidFill>
                            <a:schemeClr val="tx1"/>
                          </a:solidFill>
                          <a:latin typeface="+mn-ea"/>
                          <a:ea typeface="+mn-ea"/>
                        </a:rPr>
                        <a:t>3,740</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在宅医療ＮＳＴ連携歯科チーム育成事業（</a:t>
                      </a:r>
                      <a:r>
                        <a:rPr kumimoji="1" lang="en-US" altLang="ja-JP" sz="1100" baseline="0" dirty="0">
                          <a:solidFill>
                            <a:schemeClr val="tx1"/>
                          </a:solidFill>
                          <a:latin typeface="+mn-ea"/>
                          <a:ea typeface="+mn-ea"/>
                        </a:rPr>
                        <a:t>3,473</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在宅高齢者の歯と口の健康向上推進事業（</a:t>
                      </a:r>
                      <a:r>
                        <a:rPr kumimoji="1" lang="en-US" altLang="ja-JP" sz="1100" baseline="0" dirty="0">
                          <a:solidFill>
                            <a:schemeClr val="tx1"/>
                          </a:solidFill>
                          <a:latin typeface="+mn-ea"/>
                          <a:ea typeface="+mn-ea"/>
                        </a:rPr>
                        <a:t>6,058</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障がい者歯科診療センター運営委託事業（</a:t>
                      </a:r>
                      <a:r>
                        <a:rPr kumimoji="1" lang="en-US" altLang="ja-JP" sz="1100" baseline="0" dirty="0">
                          <a:solidFill>
                            <a:schemeClr val="tx1"/>
                          </a:solidFill>
                          <a:latin typeface="+mn-ea"/>
                          <a:ea typeface="+mn-ea"/>
                        </a:rPr>
                        <a:t>23,968</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歯科医療サービス提供困難者への歯科保健医療推進事業（</a:t>
                      </a:r>
                      <a:r>
                        <a:rPr kumimoji="1" lang="en-US" altLang="ja-JP" sz="1100" baseline="0" dirty="0">
                          <a:solidFill>
                            <a:schemeClr val="tx1"/>
                          </a:solidFill>
                          <a:latin typeface="+mn-ea"/>
                          <a:ea typeface="+mn-ea"/>
                        </a:rPr>
                        <a:t>2,137</a:t>
                      </a:r>
                      <a:r>
                        <a:rPr kumimoji="1" lang="ja-JP" altLang="en-US" sz="110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809716"/>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43</a:t>
            </a:fld>
            <a:endParaRPr kumimoji="1" lang="ja-JP" altLang="en-US"/>
          </a:p>
        </p:txBody>
      </p:sp>
      <p:graphicFrame>
        <p:nvGraphicFramePr>
          <p:cNvPr id="3" name="表 2">
            <a:extLst>
              <a:ext uri="{FF2B5EF4-FFF2-40B4-BE49-F238E27FC236}">
                <a16:creationId xmlns:a16="http://schemas.microsoft.com/office/drawing/2014/main" id="{A3B3150D-C4F9-4861-A776-E9B05332ABC5}"/>
              </a:ext>
            </a:extLst>
          </p:cNvPr>
          <p:cNvGraphicFramePr>
            <a:graphicFrameLocks noGrp="1"/>
          </p:cNvGraphicFramePr>
          <p:nvPr/>
        </p:nvGraphicFramePr>
        <p:xfrm>
          <a:off x="489000" y="382847"/>
          <a:ext cx="8928000" cy="12814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41581144"/>
                    </a:ext>
                  </a:extLst>
                </a:gridCol>
                <a:gridCol w="7920000">
                  <a:extLst>
                    <a:ext uri="{9D8B030D-6E8A-4147-A177-3AD203B41FA5}">
                      <a16:colId xmlns:a16="http://schemas.microsoft.com/office/drawing/2014/main" val="3811983334"/>
                    </a:ext>
                  </a:extLst>
                </a:gridCol>
              </a:tblGrid>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生涯歯科保健推進事業（</a:t>
                      </a:r>
                      <a:r>
                        <a:rPr kumimoji="1" lang="en-US" altLang="ja-JP" sz="1100" b="0" baseline="0" dirty="0">
                          <a:solidFill>
                            <a:schemeClr val="tx1"/>
                          </a:solidFill>
                          <a:latin typeface="+mn-ea"/>
                          <a:ea typeface="+mn-ea"/>
                        </a:rPr>
                        <a:t>1,845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大阪府歯科口腔保健計画推進事業（</a:t>
                      </a:r>
                      <a:r>
                        <a:rPr kumimoji="1" lang="en-US" altLang="ja-JP" sz="1100" b="0" baseline="0" dirty="0">
                          <a:solidFill>
                            <a:schemeClr val="tx1"/>
                          </a:solidFill>
                          <a:latin typeface="+mn-ea"/>
                          <a:ea typeface="+mn-ea"/>
                        </a:rPr>
                        <a:t>5,848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８０２０運動推進特別事業（</a:t>
                      </a:r>
                      <a:r>
                        <a:rPr kumimoji="1" lang="en-US" altLang="ja-JP" sz="1100" b="0" baseline="0" dirty="0">
                          <a:solidFill>
                            <a:schemeClr val="tx1"/>
                          </a:solidFill>
                          <a:latin typeface="+mn-ea"/>
                          <a:ea typeface="+mn-ea"/>
                        </a:rPr>
                        <a:t>2,047</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在宅医療ＮＳＴ連携歯科チーム育成事業（</a:t>
                      </a:r>
                      <a:r>
                        <a:rPr kumimoji="1" lang="en-US" altLang="ja-JP" sz="1100" b="0" baseline="0" dirty="0">
                          <a:solidFill>
                            <a:schemeClr val="tx1"/>
                          </a:solidFill>
                          <a:latin typeface="+mn-ea"/>
                          <a:ea typeface="+mn-ea"/>
                        </a:rPr>
                        <a:t>3,473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新しい生活様式に対応した口腔保健指導推進事業（</a:t>
                      </a:r>
                      <a:r>
                        <a:rPr kumimoji="1" lang="en-US" altLang="ja-JP" sz="1100" b="0" baseline="0" dirty="0">
                          <a:solidFill>
                            <a:schemeClr val="tx1"/>
                          </a:solidFill>
                          <a:latin typeface="+mn-ea"/>
                          <a:ea typeface="+mn-ea"/>
                        </a:rPr>
                        <a:t>6,058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障がい者歯科診療センター運営委託事業（</a:t>
                      </a:r>
                      <a:r>
                        <a:rPr kumimoji="1" lang="en-US" altLang="ja-JP" sz="1100" b="0" baseline="0" dirty="0">
                          <a:solidFill>
                            <a:schemeClr val="tx1"/>
                          </a:solidFill>
                          <a:latin typeface="+mn-ea"/>
                          <a:ea typeface="+mn-ea"/>
                        </a:rPr>
                        <a:t>23,968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歯科医療サービス提供困難者への歯科保健医療推進事業（</a:t>
                      </a:r>
                      <a:r>
                        <a:rPr kumimoji="1" lang="en-US" altLang="ja-JP" sz="1100" b="0" baseline="0" dirty="0">
                          <a:solidFill>
                            <a:schemeClr val="tx1"/>
                          </a:solidFill>
                          <a:latin typeface="+mn-ea"/>
                          <a:ea typeface="+mn-ea"/>
                        </a:rPr>
                        <a:t>2,137</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89412"/>
                  </a:ext>
                </a:extLst>
              </a:tr>
            </a:tbl>
          </a:graphicData>
        </a:graphic>
      </p:graphicFrame>
    </p:spTree>
    <p:extLst>
      <p:ext uri="{BB962C8B-B14F-4D97-AF65-F5344CB8AC3E}">
        <p14:creationId xmlns:p14="http://schemas.microsoft.com/office/powerpoint/2010/main" val="3765357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3160" y="830580"/>
            <a:ext cx="9432000" cy="6004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２　生活習慣病の早期発見・重症化予防</a:t>
            </a:r>
          </a:p>
        </p:txBody>
      </p:sp>
      <p:sp>
        <p:nvSpPr>
          <p:cNvPr id="15" name="正方形/長方形 14"/>
          <p:cNvSpPr/>
          <p:nvPr/>
        </p:nvSpPr>
        <p:spPr>
          <a:xfrm>
            <a:off x="129324" y="632922"/>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（１）けんしん</a:t>
            </a:r>
            <a:r>
              <a:rPr kumimoji="1" lang="ja-JP" altLang="en-US" b="1" dirty="0">
                <a:ln w="0"/>
                <a:solidFill>
                  <a:schemeClr val="bg1"/>
                </a:solidFill>
                <a:effectLst>
                  <a:outerShdw blurRad="38100" dist="19050" dir="2700000" algn="tl" rotWithShape="0">
                    <a:schemeClr val="dk1">
                      <a:alpha val="40000"/>
                    </a:schemeClr>
                  </a:outerShdw>
                </a:effectLst>
              </a:rPr>
              <a:t>（健診・がん検診）</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P.82-84</a:t>
            </a:r>
          </a:p>
        </p:txBody>
      </p:sp>
      <p:sp>
        <p:nvSpPr>
          <p:cNvPr id="17" name="正方形/長方形 16"/>
          <p:cNvSpPr/>
          <p:nvPr/>
        </p:nvSpPr>
        <p:spPr>
          <a:xfrm>
            <a:off x="348818" y="164573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04793" y="1886873"/>
            <a:ext cx="8856000" cy="504000"/>
          </a:xfrm>
          <a:prstGeom prst="rect">
            <a:avLst/>
          </a:prstGeom>
        </p:spPr>
        <p:txBody>
          <a:bodyPr wrap="square" lIns="36000" tIns="72000" rIns="36000" bIns="36000">
            <a:noAutofit/>
          </a:bodyPr>
          <a:lstStyle/>
          <a:p>
            <a:r>
              <a:rPr lang="ja-JP" altLang="en-US" sz="1200" b="1" dirty="0">
                <a:latin typeface="+mn-ea"/>
              </a:rPr>
              <a:t>▽定期的に「けんしん（健診・がん検診）」を受診することにより、自らの健康状態を正しく把握し、疾患の発症予防・早期発</a:t>
            </a:r>
            <a:endParaRPr lang="en-US" altLang="ja-JP" sz="1200" b="1" dirty="0">
              <a:latin typeface="+mn-ea"/>
            </a:endParaRPr>
          </a:p>
          <a:p>
            <a:r>
              <a:rPr lang="ja-JP" altLang="en-US" sz="1200" b="1" dirty="0">
                <a:latin typeface="+mn-ea"/>
              </a:rPr>
              <a:t>　見につなげます。</a:t>
            </a:r>
          </a:p>
        </p:txBody>
      </p:sp>
      <p:sp>
        <p:nvSpPr>
          <p:cNvPr id="24" name="正方形/長方形 23"/>
          <p:cNvSpPr/>
          <p:nvPr/>
        </p:nvSpPr>
        <p:spPr>
          <a:xfrm>
            <a:off x="348818" y="2313227"/>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447012" y="2601227"/>
          <a:ext cx="8947612" cy="3177516"/>
        </p:xfrm>
        <a:graphic>
          <a:graphicData uri="http://schemas.openxmlformats.org/drawingml/2006/table">
            <a:tbl>
              <a:tblPr firstRow="1" firstCol="1" bandRow="1">
                <a:tableStyleId>{5C22544A-7EE6-4342-B048-85BDC9FD1C3A}</a:tableStyleId>
              </a:tblPr>
              <a:tblGrid>
                <a:gridCol w="351446">
                  <a:extLst>
                    <a:ext uri="{9D8B030D-6E8A-4147-A177-3AD203B41FA5}">
                      <a16:colId xmlns:a16="http://schemas.microsoft.com/office/drawing/2014/main" val="20000"/>
                    </a:ext>
                  </a:extLst>
                </a:gridCol>
                <a:gridCol w="3379095">
                  <a:extLst>
                    <a:ext uri="{9D8B030D-6E8A-4147-A177-3AD203B41FA5}">
                      <a16:colId xmlns:a16="http://schemas.microsoft.com/office/drawing/2014/main" val="20001"/>
                    </a:ext>
                  </a:extLst>
                </a:gridCol>
                <a:gridCol w="2049826">
                  <a:extLst>
                    <a:ext uri="{9D8B030D-6E8A-4147-A177-3AD203B41FA5}">
                      <a16:colId xmlns:a16="http://schemas.microsoft.com/office/drawing/2014/main" val="20002"/>
                    </a:ext>
                  </a:extLst>
                </a:gridCol>
                <a:gridCol w="1804998">
                  <a:extLst>
                    <a:ext uri="{9D8B030D-6E8A-4147-A177-3AD203B41FA5}">
                      <a16:colId xmlns:a16="http://schemas.microsoft.com/office/drawing/2014/main" val="2683306392"/>
                    </a:ext>
                  </a:extLst>
                </a:gridCol>
                <a:gridCol w="1362247">
                  <a:extLst>
                    <a:ext uri="{9D8B030D-6E8A-4147-A177-3AD203B41FA5}">
                      <a16:colId xmlns:a16="http://schemas.microsoft.com/office/drawing/2014/main" val="20003"/>
                    </a:ext>
                  </a:extLst>
                </a:gridCol>
              </a:tblGrid>
              <a:tr h="116653">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92805">
                <a:tc>
                  <a:txBody>
                    <a:bodyPr/>
                    <a:lstStyle/>
                    <a:p>
                      <a:pPr algn="ctr" fontAlgn="auto">
                        <a:lnSpc>
                          <a:spcPts val="1600"/>
                        </a:lnSpc>
                        <a:spcAft>
                          <a:spcPts val="0"/>
                        </a:spcAft>
                      </a:pPr>
                      <a:r>
                        <a:rPr lang="en-US" altLang="ja-JP" sz="1200" dirty="0">
                          <a:solidFill>
                            <a:schemeClr val="bg1"/>
                          </a:solidFill>
                          <a:effectLst/>
                          <a:latin typeface="+mn-ea"/>
                          <a:ea typeface="+mn-ea"/>
                          <a:cs typeface="+mn-cs"/>
                        </a:rPr>
                        <a:t>20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a:solidFill>
                            <a:schemeClr val="tx1"/>
                          </a:solidFill>
                          <a:effectLst/>
                          <a:latin typeface="+mn-ea"/>
                          <a:ea typeface="+mn-ea"/>
                        </a:rPr>
                        <a:t>特定健診の受診率の向上</a:t>
                      </a:r>
                      <a:endParaRPr lang="en-US" altLang="ja-JP"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53.1%</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p>
                    <a:p>
                      <a:pPr algn="ctr"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市町村国保</a:t>
                      </a:r>
                      <a:r>
                        <a:rPr lang="en-US" altLang="ja-JP" sz="1100" b="1" dirty="0">
                          <a:solidFill>
                            <a:schemeClr val="tx1"/>
                          </a:solidFill>
                          <a:effectLst/>
                          <a:latin typeface="+mn-ea"/>
                          <a:ea typeface="+mn-ea"/>
                        </a:rPr>
                        <a:t>29.2%,</a:t>
                      </a:r>
                    </a:p>
                    <a:p>
                      <a:pPr algn="ctr" fontAlgn="auto">
                        <a:lnSpc>
                          <a:spcPts val="1600"/>
                        </a:lnSpc>
                        <a:spcAft>
                          <a:spcPts val="0"/>
                        </a:spcAft>
                      </a:pPr>
                      <a:r>
                        <a:rPr lang="ja-JP" altLang="en-US" sz="1100" b="1" dirty="0">
                          <a:solidFill>
                            <a:schemeClr val="tx1"/>
                          </a:solidFill>
                          <a:effectLst/>
                          <a:latin typeface="+mn-ea"/>
                          <a:ea typeface="+mn-ea"/>
                        </a:rPr>
                        <a:t>協会けんぽ</a:t>
                      </a:r>
                      <a:r>
                        <a:rPr lang="en-US" altLang="ja-JP" sz="1100" b="1" dirty="0">
                          <a:solidFill>
                            <a:schemeClr val="tx1"/>
                          </a:solidFill>
                          <a:effectLst/>
                          <a:latin typeface="+mn-ea"/>
                          <a:ea typeface="+mn-ea"/>
                        </a:rPr>
                        <a:t>42.9%]</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54.4%</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r>
                        <a:rPr lang="ja-JP" altLang="en-US" sz="1050" b="0" dirty="0">
                          <a:solidFill>
                            <a:schemeClr val="tx1"/>
                          </a:solidFill>
                          <a:effectLst/>
                          <a:latin typeface="+mn-ea"/>
                          <a:ea typeface="+mn-ea"/>
                        </a:rPr>
                        <a:t>［△］</a:t>
                      </a:r>
                      <a:endParaRPr lang="en-US" altLang="ja-JP" sz="1050" b="0" dirty="0">
                        <a:solidFill>
                          <a:schemeClr val="tx1"/>
                        </a:solidFill>
                        <a:effectLst/>
                        <a:latin typeface="+mn-ea"/>
                        <a:ea typeface="+mn-ea"/>
                      </a:endParaRPr>
                    </a:p>
                    <a:p>
                      <a:pPr algn="ctr" fontAlgn="auto">
                        <a:lnSpc>
                          <a:spcPts val="1600"/>
                        </a:lnSpc>
                        <a:spcAft>
                          <a:spcPts val="0"/>
                        </a:spcAft>
                      </a:pPr>
                      <a:r>
                        <a:rPr lang="en-US" altLang="ja-JP" sz="1100" b="1" dirty="0">
                          <a:solidFill>
                            <a:schemeClr val="tx1"/>
                          </a:solidFill>
                          <a:effectLst/>
                          <a:latin typeface="+mn-ea"/>
                          <a:ea typeface="+mn-ea"/>
                        </a:rPr>
                        <a:t>[</a:t>
                      </a:r>
                      <a:r>
                        <a:rPr lang="ja-JP" altLang="en-US" sz="1100" b="1" dirty="0">
                          <a:solidFill>
                            <a:schemeClr val="tx1"/>
                          </a:solidFill>
                          <a:effectLst/>
                          <a:latin typeface="+mn-ea"/>
                          <a:ea typeface="+mn-ea"/>
                        </a:rPr>
                        <a:t>市町村国保</a:t>
                      </a:r>
                      <a:r>
                        <a:rPr lang="en-US" altLang="ja-JP" sz="1100" b="1" dirty="0">
                          <a:solidFill>
                            <a:schemeClr val="tx1"/>
                          </a:solidFill>
                          <a:effectLst/>
                          <a:latin typeface="+mn-ea"/>
                          <a:ea typeface="+mn-ea"/>
                        </a:rPr>
                        <a:t>30.8%,</a:t>
                      </a:r>
                    </a:p>
                    <a:p>
                      <a:pPr algn="ctr" fontAlgn="auto">
                        <a:lnSpc>
                          <a:spcPts val="1600"/>
                        </a:lnSpc>
                        <a:spcAft>
                          <a:spcPts val="0"/>
                        </a:spcAft>
                      </a:pPr>
                      <a:r>
                        <a:rPr lang="ja-JP" altLang="en-US" sz="1100" b="1" dirty="0">
                          <a:solidFill>
                            <a:schemeClr val="tx1"/>
                          </a:solidFill>
                          <a:effectLst/>
                          <a:latin typeface="+mn-ea"/>
                          <a:ea typeface="+mn-ea"/>
                        </a:rPr>
                        <a:t>協会けんぽ</a:t>
                      </a:r>
                      <a:r>
                        <a:rPr lang="en-US" altLang="ja-JP" sz="1100" b="1" dirty="0">
                          <a:solidFill>
                            <a:schemeClr val="tx1"/>
                          </a:solidFill>
                          <a:effectLst/>
                          <a:latin typeface="+mn-ea"/>
                          <a:ea typeface="+mn-ea"/>
                        </a:rPr>
                        <a:t>46.1%]</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70%</a:t>
                      </a:r>
                      <a:r>
                        <a:rPr lang="ja-JP" altLang="en-US" sz="1100" b="1" dirty="0">
                          <a:solidFill>
                            <a:schemeClr val="tx1"/>
                          </a:solidFill>
                          <a:effectLst/>
                          <a:latin typeface="+mn-ea"/>
                          <a:ea typeface="+mn-ea"/>
                        </a:rPr>
                        <a:t>以上</a:t>
                      </a:r>
                    </a:p>
                    <a:p>
                      <a:pPr algn="ctr" fontAlgn="auto">
                        <a:lnSpc>
                          <a:spcPts val="1600"/>
                        </a:lnSpc>
                        <a:spcAft>
                          <a:spcPts val="0"/>
                        </a:spcAft>
                      </a:pPr>
                      <a:r>
                        <a:rPr lang="en-US" altLang="ja-JP" sz="1100" b="1" spc="-50" baseline="0" dirty="0">
                          <a:solidFill>
                            <a:schemeClr val="tx1"/>
                          </a:solidFill>
                          <a:effectLst/>
                          <a:latin typeface="+mn-ea"/>
                          <a:ea typeface="+mn-ea"/>
                        </a:rPr>
                        <a:t>[</a:t>
                      </a:r>
                      <a:r>
                        <a:rPr lang="ja-JP" altLang="en-US" sz="1100" b="1" spc="-50" baseline="0" dirty="0">
                          <a:solidFill>
                            <a:schemeClr val="tx1"/>
                          </a:solidFill>
                          <a:effectLst/>
                          <a:latin typeface="+mn-ea"/>
                          <a:ea typeface="+mn-ea"/>
                        </a:rPr>
                        <a:t>市町村国保</a:t>
                      </a:r>
                      <a:r>
                        <a:rPr lang="en-US" altLang="ja-JP" sz="1100" b="1" spc="-50" baseline="0" dirty="0">
                          <a:solidFill>
                            <a:schemeClr val="tx1"/>
                          </a:solidFill>
                          <a:effectLst/>
                          <a:latin typeface="+mn-ea"/>
                          <a:ea typeface="+mn-ea"/>
                        </a:rPr>
                        <a:t>60%,</a:t>
                      </a:r>
                    </a:p>
                    <a:p>
                      <a:pPr algn="ctr" fontAlgn="auto">
                        <a:lnSpc>
                          <a:spcPts val="1600"/>
                        </a:lnSpc>
                        <a:spcAft>
                          <a:spcPts val="0"/>
                        </a:spcAft>
                      </a:pPr>
                      <a:r>
                        <a:rPr lang="ja-JP" altLang="en-US" sz="1100" b="1" spc="-50" baseline="0" dirty="0">
                          <a:solidFill>
                            <a:schemeClr val="tx1"/>
                          </a:solidFill>
                          <a:effectLst/>
                          <a:latin typeface="+mn-ea"/>
                          <a:ea typeface="+mn-ea"/>
                        </a:rPr>
                        <a:t>協会けんぽ</a:t>
                      </a:r>
                      <a:r>
                        <a:rPr lang="en-US" altLang="ja-JP" sz="1100" b="1" spc="-50" baseline="0" dirty="0">
                          <a:solidFill>
                            <a:schemeClr val="tx1"/>
                          </a:solidFill>
                          <a:effectLst/>
                          <a:latin typeface="+mn-ea"/>
                          <a:ea typeface="+mn-ea"/>
                        </a:rPr>
                        <a:t>70%]</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3966">
                <a:tc>
                  <a:txBody>
                    <a:bodyPr/>
                    <a:lstStyle/>
                    <a:p>
                      <a:r>
                        <a:rPr lang="en-US" altLang="ja-JP" sz="1200" dirty="0">
                          <a:solidFill>
                            <a:schemeClr val="bg1"/>
                          </a:solidFill>
                          <a:effectLst/>
                          <a:latin typeface="+mn-ea"/>
                          <a:ea typeface="+mn-ea"/>
                          <a:cs typeface="HG丸ｺﾞｼｯｸM-PRO"/>
                        </a:rPr>
                        <a:t>21</a:t>
                      </a:r>
                      <a:endParaRPr kumimoji="1" lang="ja-JP" altLang="en-US"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r>
                        <a:rPr kumimoji="1" lang="ja-JP" altLang="en-US" sz="1100" b="1" dirty="0">
                          <a:latin typeface="+mn-ea"/>
                          <a:ea typeface="+mn-ea"/>
                        </a:rPr>
                        <a:t>メタボリックシンドロームの該当者及び予備群の減少率（特定保健指導の対象者の減少率をいう。）</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latin typeface="+mn-ea"/>
                          <a:ea typeface="+mn-ea"/>
                        </a:rPr>
                        <a:t>該当者 </a:t>
                      </a:r>
                      <a:r>
                        <a:rPr kumimoji="1" lang="en-US" altLang="ja-JP" sz="1100" b="1" dirty="0">
                          <a:latin typeface="+mn-ea"/>
                          <a:ea typeface="+mn-ea"/>
                        </a:rPr>
                        <a:t>15.7</a:t>
                      </a:r>
                      <a:r>
                        <a:rPr kumimoji="1" lang="ja-JP" altLang="en-US" sz="1100" b="1" dirty="0">
                          <a:latin typeface="+mn-ea"/>
                          <a:ea typeface="+mn-ea"/>
                        </a:rPr>
                        <a:t>％／予備群 </a:t>
                      </a:r>
                      <a:r>
                        <a:rPr kumimoji="1" lang="en-US" altLang="ja-JP" sz="1100" b="1" dirty="0">
                          <a:latin typeface="+mn-ea"/>
                          <a:ea typeface="+mn-ea"/>
                        </a:rPr>
                        <a:t>13.0</a:t>
                      </a:r>
                      <a:r>
                        <a:rPr kumimoji="1" lang="ja-JP" altLang="en-US" sz="1100" b="1" dirty="0">
                          <a:latin typeface="+mn-ea"/>
                          <a:ea typeface="+mn-ea"/>
                        </a:rPr>
                        <a:t>％</a:t>
                      </a:r>
                      <a:r>
                        <a:rPr kumimoji="1" lang="ja-JP" altLang="en-US" sz="1050" b="1" dirty="0">
                          <a:latin typeface="+mn-ea"/>
                          <a:ea typeface="+mn-ea"/>
                        </a:rPr>
                        <a:t>（</a:t>
                      </a:r>
                      <a:r>
                        <a:rPr kumimoji="1" lang="en-US" altLang="ja-JP" sz="1050" b="1" dirty="0">
                          <a:latin typeface="+mn-ea"/>
                          <a:ea typeface="+mn-ea"/>
                        </a:rPr>
                        <a:t>R3</a:t>
                      </a:r>
                      <a:r>
                        <a:rPr kumimoji="1" lang="ja-JP" altLang="en-US" sz="1050" b="1" dirty="0">
                          <a:latin typeface="+mn-ea"/>
                          <a:ea typeface="+mn-ea"/>
                        </a:rPr>
                        <a:t>）</a:t>
                      </a:r>
                      <a:endParaRPr kumimoji="1" lang="ja-JP" altLang="en-US" sz="110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solidFill>
                            <a:schemeClr val="tx1"/>
                          </a:solidFill>
                          <a:latin typeface="+mn-ea"/>
                          <a:ea typeface="+mn-ea"/>
                        </a:rPr>
                        <a:t>該当者 </a:t>
                      </a:r>
                      <a:r>
                        <a:rPr kumimoji="1" lang="en-US" altLang="ja-JP" sz="1100" b="1" dirty="0">
                          <a:solidFill>
                            <a:schemeClr val="tx1"/>
                          </a:solidFill>
                          <a:latin typeface="+mn-ea"/>
                          <a:ea typeface="+mn-ea"/>
                        </a:rPr>
                        <a:t>15.8</a:t>
                      </a:r>
                      <a:r>
                        <a:rPr kumimoji="1" lang="ja-JP" altLang="en-US" sz="1100" b="1" dirty="0">
                          <a:solidFill>
                            <a:schemeClr val="tx1"/>
                          </a:solidFill>
                          <a:latin typeface="+mn-ea"/>
                          <a:ea typeface="+mn-ea"/>
                        </a:rPr>
                        <a:t>％／</a:t>
                      </a:r>
                      <a:endParaRPr kumimoji="1" lang="en-US" altLang="ja-JP" sz="1100" b="1" dirty="0">
                        <a:solidFill>
                          <a:schemeClr val="tx1"/>
                        </a:solidFill>
                        <a:latin typeface="+mn-ea"/>
                        <a:ea typeface="+mn-ea"/>
                      </a:endParaRPr>
                    </a:p>
                    <a:p>
                      <a:pPr algn="ctr"/>
                      <a:r>
                        <a:rPr kumimoji="1" lang="ja-JP" altLang="en-US" sz="1100" b="1" dirty="0">
                          <a:solidFill>
                            <a:schemeClr val="tx1"/>
                          </a:solidFill>
                          <a:latin typeface="+mn-ea"/>
                          <a:ea typeface="+mn-ea"/>
                        </a:rPr>
                        <a:t>予備群 </a:t>
                      </a:r>
                      <a:r>
                        <a:rPr kumimoji="1" lang="en-US" altLang="ja-JP" sz="1100" b="1" dirty="0">
                          <a:solidFill>
                            <a:schemeClr val="tx1"/>
                          </a:solidFill>
                          <a:latin typeface="+mn-ea"/>
                          <a:ea typeface="+mn-ea"/>
                        </a:rPr>
                        <a:t>12.8</a:t>
                      </a:r>
                      <a:r>
                        <a:rPr kumimoji="1" lang="ja-JP" altLang="en-US" sz="1100" b="1" dirty="0">
                          <a:solidFill>
                            <a:schemeClr val="tx1"/>
                          </a:solidFill>
                          <a:latin typeface="+mn-ea"/>
                          <a:ea typeface="+mn-ea"/>
                        </a:rPr>
                        <a:t>％</a:t>
                      </a:r>
                      <a:r>
                        <a:rPr kumimoji="1" lang="ja-JP" altLang="en-US" sz="1050" b="1" dirty="0">
                          <a:solidFill>
                            <a:schemeClr val="tx1"/>
                          </a:solidFill>
                          <a:latin typeface="+mn-ea"/>
                          <a:ea typeface="+mn-ea"/>
                        </a:rPr>
                        <a:t>（</a:t>
                      </a:r>
                      <a:r>
                        <a:rPr kumimoji="1" lang="en-US" altLang="ja-JP" sz="1050" b="1" dirty="0">
                          <a:solidFill>
                            <a:schemeClr val="tx1"/>
                          </a:solidFill>
                          <a:latin typeface="+mn-ea"/>
                          <a:ea typeface="+mn-ea"/>
                        </a:rPr>
                        <a:t>R4</a:t>
                      </a:r>
                      <a:r>
                        <a:rPr kumimoji="1" lang="ja-JP" altLang="en-US" sz="1050" b="1" dirty="0">
                          <a:solidFill>
                            <a:schemeClr val="tx1"/>
                          </a:solidFill>
                          <a:latin typeface="+mn-ea"/>
                          <a:ea typeface="+mn-ea"/>
                        </a:rPr>
                        <a:t>）</a:t>
                      </a:r>
                      <a:r>
                        <a:rPr kumimoji="1" lang="ja-JP" altLang="en-US" sz="1050" b="0" dirty="0">
                          <a:solidFill>
                            <a:schemeClr val="tx1"/>
                          </a:solidFill>
                          <a:latin typeface="+mn-ea"/>
                          <a:ea typeface="+mn-ea"/>
                        </a:rPr>
                        <a:t>［△］</a:t>
                      </a:r>
                      <a:endParaRPr kumimoji="1" lang="en-US" altLang="ja-JP" sz="105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spc="-50" baseline="0" dirty="0">
                          <a:solidFill>
                            <a:schemeClr val="tx1"/>
                          </a:solidFill>
                          <a:effectLst/>
                          <a:latin typeface="+mn-ea"/>
                          <a:ea typeface="+mn-ea"/>
                        </a:rPr>
                        <a:t>25</a:t>
                      </a:r>
                      <a:r>
                        <a:rPr lang="ja-JP" altLang="en-US" sz="1100" b="1" spc="-50" baseline="0" dirty="0">
                          <a:solidFill>
                            <a:schemeClr val="tx1"/>
                          </a:solidFill>
                          <a:effectLst/>
                          <a:latin typeface="+mn-ea"/>
                          <a:ea typeface="+mn-ea"/>
                        </a:rPr>
                        <a:t>％以上減少</a:t>
                      </a:r>
                      <a:endParaRPr lang="en-US" altLang="ja-JP" sz="1100" b="1" spc="-50" baseline="0" dirty="0">
                        <a:solidFill>
                          <a:schemeClr val="tx1"/>
                        </a:solidFill>
                        <a:effectLst/>
                        <a:latin typeface="+mn-ea"/>
                        <a:ea typeface="+mn-ea"/>
                      </a:endParaRPr>
                    </a:p>
                    <a:p>
                      <a:pPr algn="ctr" fontAlgn="auto">
                        <a:lnSpc>
                          <a:spcPts val="1600"/>
                        </a:lnSpc>
                        <a:spcAft>
                          <a:spcPts val="0"/>
                        </a:spcAft>
                      </a:pPr>
                      <a:r>
                        <a:rPr lang="ja-JP" altLang="en-US" sz="1100" b="1" spc="-50" baseline="0" dirty="0">
                          <a:solidFill>
                            <a:schemeClr val="tx1"/>
                          </a:solidFill>
                          <a:effectLst/>
                          <a:latin typeface="+mn-ea"/>
                          <a:ea typeface="+mn-ea"/>
                        </a:rPr>
                        <a:t>（対</a:t>
                      </a:r>
                      <a:r>
                        <a:rPr lang="en-US" altLang="ja-JP" sz="1100" b="1" spc="-50" baseline="0" dirty="0">
                          <a:solidFill>
                            <a:schemeClr val="tx1"/>
                          </a:solidFill>
                          <a:effectLst/>
                          <a:latin typeface="+mn-ea"/>
                          <a:ea typeface="+mn-ea"/>
                        </a:rPr>
                        <a:t>H20 </a:t>
                      </a:r>
                      <a:r>
                        <a:rPr lang="ja-JP" altLang="en-US" sz="1100" b="1" spc="-50" baseline="0" dirty="0">
                          <a:solidFill>
                            <a:schemeClr val="tx1"/>
                          </a:solidFill>
                          <a:effectLst/>
                          <a:latin typeface="+mn-ea"/>
                          <a:ea typeface="+mn-ea"/>
                        </a:rPr>
                        <a:t>年度比）</a:t>
                      </a:r>
                      <a:endParaRPr lang="en-US" altLang="ja-JP" sz="1100" b="1" spc="-50" baseline="0"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223792"/>
                  </a:ext>
                </a:extLst>
              </a:tr>
              <a:tr h="115127">
                <a:tc rowSpan="5">
                  <a:txBody>
                    <a:bodyPr/>
                    <a:lstStyle/>
                    <a:p>
                      <a:r>
                        <a:rPr lang="en-US" altLang="ja-JP" sz="1200" dirty="0">
                          <a:solidFill>
                            <a:schemeClr val="bg1"/>
                          </a:solidFill>
                          <a:effectLst/>
                          <a:latin typeface="+mn-ea"/>
                          <a:ea typeface="+mn-ea"/>
                          <a:cs typeface="HG丸ｺﾞｼｯｸM-PRO"/>
                        </a:rPr>
                        <a:t>22</a:t>
                      </a:r>
                    </a:p>
                    <a:p>
                      <a:endParaRPr lang="en-US" alt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kumimoji="1" lang="ja-JP" altLang="en-US" sz="1100" b="1" i="0" u="none" strike="noStrike" kern="1200" cap="none" spc="0" normalizeH="0" baseline="0" noProof="0" dirty="0">
                          <a:ln>
                            <a:noFill/>
                          </a:ln>
                          <a:solidFill>
                            <a:prstClr val="black"/>
                          </a:solidFill>
                          <a:effectLst/>
                          <a:uLnTx/>
                          <a:uFillTx/>
                          <a:latin typeface="+mn-ea"/>
                          <a:ea typeface="+mn-ea"/>
                          <a:cs typeface="+mn-cs"/>
                        </a:rPr>
                        <a:t>がん検診の受診率の向上</a:t>
                      </a:r>
                      <a:r>
                        <a:rPr lang="ja-JP" altLang="en-US" sz="1100" b="1" spc="-50" baseline="0" dirty="0">
                          <a:solidFill>
                            <a:schemeClr val="tx1"/>
                          </a:solidFill>
                          <a:effectLst/>
                          <a:latin typeface="+mn-ea"/>
                          <a:ea typeface="+mn-ea"/>
                        </a:rPr>
                        <a:t>（胃）</a:t>
                      </a:r>
                      <a:endParaRPr lang="en-US" altLang="ja-JP"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36.8%</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令和７年国民生活基礎調査にて算出</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50%</a:t>
                      </a:r>
                      <a:endParaRPr kumimoji="1" lang="ja-JP" altLang="en-US" sz="110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73054"/>
                  </a:ext>
                </a:extLst>
              </a:tr>
              <a:tr h="104771">
                <a:tc vMerge="1">
                  <a:txBody>
                    <a:bodyPr/>
                    <a:lstStyle/>
                    <a:p>
                      <a:endParaRPr kumimoji="1" lang="ja-JP" altLang="en-US"/>
                    </a:p>
                  </a:txBody>
                  <a:tcPr/>
                </a:tc>
                <a:tc>
                  <a:txBody>
                    <a:bodyPr/>
                    <a:lstStyle/>
                    <a:p>
                      <a:pPr algn="l"/>
                      <a:r>
                        <a:rPr kumimoji="1" lang="ja-JP" altLang="en-US" sz="1100" b="1" dirty="0">
                          <a:latin typeface="+mn-ea"/>
                          <a:ea typeface="+mn-ea"/>
                        </a:rPr>
                        <a:t>がん検診の受診率の向上（大腸）</a:t>
                      </a:r>
                      <a:endParaRPr kumimoji="1" lang="en-US" altLang="ja-JP" sz="1100" b="1" dirty="0">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40.3%</a:t>
                      </a:r>
                      <a:r>
                        <a:rPr kumimoji="1" lang="ja-JP" altLang="en-US" sz="1050" b="1" dirty="0">
                          <a:latin typeface="+mn-ea"/>
                          <a:ea typeface="+mn-ea"/>
                        </a:rPr>
                        <a:t>（</a:t>
                      </a:r>
                      <a:r>
                        <a:rPr kumimoji="1" lang="en-US" altLang="ja-JP" sz="1050" b="1" dirty="0">
                          <a:latin typeface="+mn-ea"/>
                          <a:ea typeface="+mn-ea"/>
                        </a:rPr>
                        <a:t>R4</a:t>
                      </a:r>
                      <a:r>
                        <a:rPr kumimoji="1" lang="ja-JP" altLang="en-US" sz="1050" b="1" dirty="0">
                          <a:latin typeface="+mn-ea"/>
                          <a:ea typeface="+mn-ea"/>
                        </a:rPr>
                        <a:t>）</a:t>
                      </a:r>
                      <a:endParaRPr kumimoji="1" lang="ja-JP" altLang="en-US" sz="110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10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230983"/>
                  </a:ext>
                </a:extLst>
              </a:tr>
              <a:tr h="104771">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r>
                        <a:rPr kumimoji="1" lang="ja-JP" altLang="en-US" sz="1100" b="1" i="0" u="none" strike="noStrike" kern="1200" cap="none" spc="0" normalizeH="0" baseline="0" noProof="0" dirty="0">
                          <a:ln>
                            <a:noFill/>
                          </a:ln>
                          <a:solidFill>
                            <a:prstClr val="black"/>
                          </a:solidFill>
                          <a:effectLst/>
                          <a:uLnTx/>
                          <a:uFillTx/>
                          <a:latin typeface="+mn-ea"/>
                          <a:ea typeface="+mn-ea"/>
                          <a:cs typeface="+mn-cs"/>
                        </a:rPr>
                        <a:t>がん検診の受診率の向上（肺）</a:t>
                      </a:r>
                      <a:endParaRPr kumimoji="1" lang="en-US" altLang="ja-JP" sz="1100" b="1" i="0" u="none" strike="noStrike" kern="1200" cap="none" spc="0" normalizeH="0" baseline="0" noProof="0" dirty="0">
                        <a:ln>
                          <a:noFill/>
                        </a:ln>
                        <a:solidFill>
                          <a:prstClr val="black"/>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42.2</a:t>
                      </a:r>
                      <a:r>
                        <a:rPr kumimoji="1" lang="ja-JP" altLang="en-US" sz="1100" b="1" dirty="0">
                          <a:latin typeface="+mn-ea"/>
                          <a:ea typeface="+mn-ea"/>
                        </a:rPr>
                        <a:t>％</a:t>
                      </a:r>
                      <a:r>
                        <a:rPr kumimoji="1" lang="ja-JP" altLang="en-US" sz="1050" b="1" dirty="0">
                          <a:latin typeface="+mn-ea"/>
                          <a:ea typeface="+mn-ea"/>
                        </a:rPr>
                        <a:t>（</a:t>
                      </a:r>
                      <a:r>
                        <a:rPr kumimoji="1" lang="en-US" altLang="ja-JP" sz="1050" b="1" dirty="0">
                          <a:latin typeface="+mn-ea"/>
                          <a:ea typeface="+mn-ea"/>
                        </a:rPr>
                        <a:t>R4</a:t>
                      </a:r>
                      <a:r>
                        <a:rPr kumimoji="1" lang="ja-JP" altLang="en-US" sz="1050" b="1" dirty="0">
                          <a:latin typeface="+mn-ea"/>
                          <a:ea typeface="+mn-ea"/>
                        </a:rPr>
                        <a:t>）</a:t>
                      </a:r>
                      <a:endParaRPr kumimoji="1" lang="ja-JP" altLang="en-US" sz="110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10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745779"/>
                  </a:ext>
                </a:extLst>
              </a:tr>
              <a:tr h="115127">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kumimoji="1" lang="ja-JP" altLang="en-US" sz="1100" b="1" i="0" u="none" strike="noStrike" kern="1200" cap="none" spc="0" normalizeH="0" baseline="0" noProof="0" dirty="0">
                          <a:ln>
                            <a:noFill/>
                          </a:ln>
                          <a:solidFill>
                            <a:prstClr val="black"/>
                          </a:solidFill>
                          <a:effectLst/>
                          <a:uLnTx/>
                          <a:uFillTx/>
                          <a:latin typeface="+mn-ea"/>
                          <a:ea typeface="+mn-ea"/>
                          <a:cs typeface="+mn-cs"/>
                        </a:rPr>
                        <a:t>がん検診の受診率の向上（乳）</a:t>
                      </a:r>
                      <a:endParaRPr lang="zh-TW"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42.2</a:t>
                      </a:r>
                      <a:r>
                        <a:rPr lang="ja-JP" altLang="en-US" sz="1100" b="1" dirty="0">
                          <a:solidFill>
                            <a:schemeClr val="tx1"/>
                          </a:solidFill>
                          <a:effectLst/>
                          <a:latin typeface="+mn-ea"/>
                          <a:ea typeface="+mn-ea"/>
                          <a:cs typeface="HG丸ｺﾞｼｯｸM-PRO"/>
                        </a:rPr>
                        <a:t>％</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zh-TW" altLang="en-US"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zh-TW" altLang="en-US" sz="1100" b="1" dirty="0">
                        <a:solidFill>
                          <a:srgbClr val="FF0000"/>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10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104771">
                <a:tc vMerge="1">
                  <a:txBody>
                    <a:bodyPr/>
                    <a:lstStyle/>
                    <a:p>
                      <a:endParaRPr kumimoji="1" lang="ja-JP" altLang="en-US"/>
                    </a:p>
                  </a:txBody>
                  <a:tcPr/>
                </a:tc>
                <a:tc>
                  <a:txBody>
                    <a:bodyPr/>
                    <a:lstStyle/>
                    <a:p>
                      <a:r>
                        <a:rPr kumimoji="1" lang="ja-JP" altLang="en-US" sz="1100" b="1" i="0" u="none" strike="noStrike" kern="1200" cap="none" spc="0" normalizeH="0" baseline="0" noProof="0" dirty="0">
                          <a:ln>
                            <a:noFill/>
                          </a:ln>
                          <a:solidFill>
                            <a:prstClr val="black"/>
                          </a:solidFill>
                          <a:effectLst/>
                          <a:uLnTx/>
                          <a:uFillTx/>
                          <a:latin typeface="+mn-ea"/>
                          <a:ea typeface="+mn-ea"/>
                          <a:cs typeface="+mn-cs"/>
                        </a:rPr>
                        <a:t>がん検診の受診率の向上（子宮頸がん）</a:t>
                      </a:r>
                      <a:endParaRPr kumimoji="1" lang="ja-JP" altLang="en-US" sz="1100" dirty="0">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39.9</a:t>
                      </a:r>
                      <a:r>
                        <a:rPr kumimoji="1" lang="ja-JP" altLang="en-US" sz="1100" b="1" dirty="0">
                          <a:latin typeface="+mn-ea"/>
                          <a:ea typeface="+mn-ea"/>
                        </a:rPr>
                        <a:t>％</a:t>
                      </a:r>
                      <a:r>
                        <a:rPr kumimoji="1" lang="ja-JP" altLang="en-US" sz="1050" b="1" dirty="0">
                          <a:latin typeface="+mn-ea"/>
                          <a:ea typeface="+mn-ea"/>
                        </a:rPr>
                        <a:t>（</a:t>
                      </a:r>
                      <a:r>
                        <a:rPr kumimoji="1" lang="en-US" altLang="ja-JP" sz="1050" b="1" dirty="0">
                          <a:latin typeface="+mn-ea"/>
                          <a:ea typeface="+mn-ea"/>
                        </a:rPr>
                        <a:t>R4</a:t>
                      </a:r>
                      <a:r>
                        <a:rPr kumimoji="1" lang="ja-JP" altLang="en-US" sz="1050" b="1" dirty="0">
                          <a:latin typeface="+mn-ea"/>
                          <a:ea typeface="+mn-ea"/>
                        </a:rPr>
                        <a:t>）</a:t>
                      </a:r>
                      <a:endParaRPr kumimoji="1" lang="ja-JP" altLang="en-US" sz="1100" b="1" dirty="0">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100" b="1" dirty="0">
                        <a:solidFill>
                          <a:srgbClr val="FF0000"/>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n-ea"/>
                          <a:ea typeface="+mn-ea"/>
                          <a:cs typeface="+mn-cs"/>
                        </a:rPr>
                        <a:t>50%</a:t>
                      </a:r>
                      <a:endParaRPr kumimoji="1" lang="ja-JP" altLang="en-US" sz="1100" b="1" i="0" u="none" strike="noStrike" kern="1200" cap="none" spc="0" normalizeH="0" baseline="0" noProof="0" dirty="0">
                        <a:ln>
                          <a:noFill/>
                        </a:ln>
                        <a:solidFill>
                          <a:prstClr val="black"/>
                        </a:solidFill>
                        <a:effectLst/>
                        <a:uLnTx/>
                        <a:uFillTx/>
                        <a:latin typeface="+mn-ea"/>
                        <a:ea typeface="+mn-ea"/>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5216900"/>
                  </a:ext>
                </a:extLst>
              </a:tr>
              <a:tr h="116653">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23</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r>
                        <a:rPr kumimoji="1" lang="ja-JP" altLang="en-US" sz="1000" b="1" dirty="0">
                          <a:latin typeface="+mn-ea"/>
                          <a:ea typeface="+mn-ea"/>
                        </a:rPr>
                        <a:t>がんの年齢調整罹患率の減少（</a:t>
                      </a:r>
                      <a:r>
                        <a:rPr kumimoji="1" lang="en-US" altLang="ja-JP" sz="1000" b="1" dirty="0">
                          <a:latin typeface="+mn-ea"/>
                          <a:ea typeface="+mn-ea"/>
                        </a:rPr>
                        <a:t>75</a:t>
                      </a:r>
                      <a:r>
                        <a:rPr kumimoji="1" lang="ja-JP" altLang="en-US" sz="1000" b="1" dirty="0">
                          <a:latin typeface="+mn-ea"/>
                          <a:ea typeface="+mn-ea"/>
                        </a:rPr>
                        <a:t>歳未満、進行がん）</a:t>
                      </a:r>
                    </a:p>
                  </a:txBody>
                  <a:tcPr marL="72000" marR="72000" marT="36000" marB="36000"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268.4</a:t>
                      </a:r>
                      <a:r>
                        <a:rPr kumimoji="1" lang="ja-JP" altLang="en-US" sz="1100" b="1" dirty="0">
                          <a:latin typeface="+mn-ea"/>
                          <a:ea typeface="+mn-ea"/>
                        </a:rPr>
                        <a:t>人</a:t>
                      </a:r>
                      <a:r>
                        <a:rPr kumimoji="1" lang="ja-JP" altLang="en-US" sz="1050" b="1" dirty="0">
                          <a:latin typeface="+mn-ea"/>
                          <a:ea typeface="+mn-ea"/>
                        </a:rPr>
                        <a:t>（</a:t>
                      </a:r>
                      <a:r>
                        <a:rPr kumimoji="1" lang="en-US" altLang="ja-JP" sz="1050" b="1" dirty="0">
                          <a:latin typeface="+mn-ea"/>
                          <a:ea typeface="+mn-ea"/>
                        </a:rPr>
                        <a:t>R1</a:t>
                      </a:r>
                      <a:r>
                        <a:rPr kumimoji="1" lang="ja-JP" altLang="en-US" sz="1050" b="1" dirty="0">
                          <a:latin typeface="+mn-ea"/>
                          <a:ea typeface="+mn-ea"/>
                        </a:rPr>
                        <a:t>）</a:t>
                      </a:r>
                      <a:r>
                        <a:rPr kumimoji="1" lang="ja-JP" altLang="en-US" sz="1100" b="1" dirty="0">
                          <a:latin typeface="+mn-ea"/>
                          <a:ea typeface="+mn-ea"/>
                        </a:rPr>
                        <a:t>＜人口</a:t>
                      </a:r>
                      <a:r>
                        <a:rPr kumimoji="1" lang="en-US" altLang="ja-JP" sz="1100" b="1" dirty="0">
                          <a:latin typeface="+mn-ea"/>
                          <a:ea typeface="+mn-ea"/>
                        </a:rPr>
                        <a:t>10</a:t>
                      </a:r>
                      <a:r>
                        <a:rPr kumimoji="1" lang="ja-JP" altLang="en-US" sz="1100" b="1" dirty="0">
                          <a:latin typeface="+mn-ea"/>
                          <a:ea typeface="+mn-ea"/>
                        </a:rPr>
                        <a:t>万対＞</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solidFill>
                            <a:schemeClr val="tx1"/>
                          </a:solidFill>
                          <a:latin typeface="+mn-ea"/>
                          <a:ea typeface="+mn-ea"/>
                        </a:rPr>
                        <a:t>251.9</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R2</a:t>
                      </a:r>
                      <a:r>
                        <a:rPr kumimoji="1" lang="ja-JP" altLang="en-US" sz="1100" b="1" dirty="0">
                          <a:solidFill>
                            <a:schemeClr val="tx1"/>
                          </a:solidFill>
                          <a:latin typeface="+mn-ea"/>
                          <a:ea typeface="+mn-ea"/>
                        </a:rPr>
                        <a:t>）</a:t>
                      </a:r>
                      <a:r>
                        <a:rPr lang="ja-JP" altLang="en-US" sz="1100" b="0" dirty="0">
                          <a:solidFill>
                            <a:schemeClr val="tx1"/>
                          </a:solidFill>
                          <a:effectLst/>
                          <a:latin typeface="+mn-ea"/>
                          <a:ea typeface="+mn-ea"/>
                        </a:rPr>
                        <a:t>［○］</a:t>
                      </a:r>
                      <a:endParaRPr kumimoji="1" lang="ja-JP" altLang="en-US" sz="110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latin typeface="+mn-ea"/>
                          <a:ea typeface="+mn-ea"/>
                        </a:rPr>
                        <a:t>減少</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646598"/>
                  </a:ext>
                </a:extLst>
              </a:tr>
              <a:tr h="114571">
                <a:tc>
                  <a:txBody>
                    <a:bodyPr/>
                    <a:lstStyle/>
                    <a:p>
                      <a:r>
                        <a:rPr lang="en-US" altLang="ja-JP" sz="1200" dirty="0">
                          <a:solidFill>
                            <a:schemeClr val="bg1"/>
                          </a:solidFill>
                          <a:effectLst/>
                          <a:latin typeface="+mn-ea"/>
                          <a:ea typeface="+mn-ea"/>
                          <a:cs typeface="HG丸ｺﾞｼｯｸM-PRO"/>
                        </a:rPr>
                        <a:t>24</a:t>
                      </a:r>
                      <a:endParaRPr kumimoji="1" lang="ja-JP" altLang="en-US" dirty="0"/>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r>
                        <a:rPr kumimoji="1" lang="ja-JP" altLang="en-US" sz="1100" b="1" dirty="0">
                          <a:latin typeface="+mn-ea"/>
                          <a:ea typeface="+mn-ea"/>
                        </a:rPr>
                        <a:t>がんの年齢調整死亡率の減少（</a:t>
                      </a:r>
                      <a:r>
                        <a:rPr kumimoji="1" lang="en-US" altLang="ja-JP" sz="1100" b="1" dirty="0">
                          <a:latin typeface="+mn-ea"/>
                          <a:ea typeface="+mn-ea"/>
                        </a:rPr>
                        <a:t>75</a:t>
                      </a:r>
                      <a:r>
                        <a:rPr kumimoji="1" lang="ja-JP" altLang="en-US" sz="1100" b="1" dirty="0">
                          <a:latin typeface="+mn-ea"/>
                          <a:ea typeface="+mn-ea"/>
                        </a:rPr>
                        <a:t>歳未満）</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latin typeface="+mn-ea"/>
                          <a:ea typeface="+mn-ea"/>
                        </a:rPr>
                        <a:t>132.2</a:t>
                      </a:r>
                      <a:r>
                        <a:rPr kumimoji="1" lang="ja-JP" altLang="en-US" sz="1100" b="1" dirty="0">
                          <a:latin typeface="+mn-ea"/>
                          <a:ea typeface="+mn-ea"/>
                        </a:rPr>
                        <a:t>人</a:t>
                      </a:r>
                      <a:r>
                        <a:rPr kumimoji="1" lang="ja-JP" altLang="en-US" sz="1050" b="1" dirty="0">
                          <a:latin typeface="+mn-ea"/>
                          <a:ea typeface="+mn-ea"/>
                        </a:rPr>
                        <a:t>（</a:t>
                      </a:r>
                      <a:r>
                        <a:rPr kumimoji="1" lang="en-US" altLang="ja-JP" sz="1050" b="1" dirty="0">
                          <a:latin typeface="+mn-ea"/>
                          <a:ea typeface="+mn-ea"/>
                        </a:rPr>
                        <a:t>R3</a:t>
                      </a:r>
                      <a:r>
                        <a:rPr kumimoji="1" lang="ja-JP" altLang="en-US" sz="1050" b="1" dirty="0">
                          <a:latin typeface="+mn-ea"/>
                          <a:ea typeface="+mn-ea"/>
                        </a:rPr>
                        <a:t>）</a:t>
                      </a:r>
                      <a:r>
                        <a:rPr kumimoji="1" lang="ja-JP" altLang="en-US" sz="1100" b="1" dirty="0">
                          <a:latin typeface="+mn-ea"/>
                          <a:ea typeface="+mn-ea"/>
                        </a:rPr>
                        <a:t>＜人口</a:t>
                      </a:r>
                      <a:r>
                        <a:rPr kumimoji="1" lang="en-US" altLang="ja-JP" sz="1100" b="1" dirty="0">
                          <a:latin typeface="+mn-ea"/>
                          <a:ea typeface="+mn-ea"/>
                        </a:rPr>
                        <a:t>10</a:t>
                      </a:r>
                      <a:r>
                        <a:rPr kumimoji="1" lang="ja-JP" altLang="en-US" sz="1100" b="1" dirty="0">
                          <a:latin typeface="+mn-ea"/>
                          <a:ea typeface="+mn-ea"/>
                        </a:rPr>
                        <a:t>万対＞</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b="1" dirty="0">
                          <a:solidFill>
                            <a:schemeClr val="tx1"/>
                          </a:solidFill>
                          <a:latin typeface="+mn-ea"/>
                          <a:ea typeface="+mn-ea"/>
                        </a:rPr>
                        <a:t>127.5</a:t>
                      </a:r>
                      <a:r>
                        <a:rPr kumimoji="1" lang="ja-JP" altLang="en-US" sz="1100" b="1" dirty="0">
                          <a:solidFill>
                            <a:schemeClr val="tx1"/>
                          </a:solidFill>
                          <a:latin typeface="+mn-ea"/>
                          <a:ea typeface="+mn-ea"/>
                        </a:rPr>
                        <a:t>人（</a:t>
                      </a:r>
                      <a:r>
                        <a:rPr kumimoji="1" lang="en-US" altLang="ja-JP" sz="1100" b="1" dirty="0">
                          <a:solidFill>
                            <a:schemeClr val="tx1"/>
                          </a:solidFill>
                          <a:latin typeface="+mn-ea"/>
                          <a:ea typeface="+mn-ea"/>
                        </a:rPr>
                        <a:t>R4</a:t>
                      </a:r>
                      <a:r>
                        <a:rPr kumimoji="1" lang="ja-JP" altLang="en-US" sz="1100" b="1" dirty="0">
                          <a:solidFill>
                            <a:schemeClr val="tx1"/>
                          </a:solidFill>
                          <a:latin typeface="+mn-ea"/>
                          <a:ea typeface="+mn-ea"/>
                        </a:rPr>
                        <a:t>）</a:t>
                      </a:r>
                      <a:r>
                        <a:rPr kumimoji="1" lang="ja-JP" altLang="en-US" sz="1100" b="0" dirty="0">
                          <a:solidFill>
                            <a:schemeClr val="tx1"/>
                          </a:solidFill>
                          <a:effectLst/>
                          <a:latin typeface="+mn-ea"/>
                          <a:ea typeface="+mn-ea"/>
                        </a:rPr>
                        <a:t>［○］</a:t>
                      </a:r>
                      <a:endParaRPr kumimoji="1" lang="ja-JP" altLang="en-US" sz="110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en-US" altLang="zh-TW"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057636"/>
                  </a:ext>
                </a:extLst>
              </a:tr>
            </a:tbl>
          </a:graphicData>
        </a:graphic>
      </p:graphicFrame>
      <p:sp>
        <p:nvSpPr>
          <p:cNvPr id="14" name="角丸四角形 13"/>
          <p:cNvSpPr/>
          <p:nvPr/>
        </p:nvSpPr>
        <p:spPr>
          <a:xfrm>
            <a:off x="358140" y="1633560"/>
            <a:ext cx="9134678" cy="4317923"/>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129618"/>
            <a:ext cx="2088000" cy="504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19296" y="1129559"/>
            <a:ext cx="7073522" cy="504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けんしん（健診・がん検診）の受診率を上げます</a:t>
            </a:r>
          </a:p>
          <a:p>
            <a:pPr algn="ctr">
              <a:lnSpc>
                <a:spcPts val="2000"/>
              </a:lnSpc>
            </a:pPr>
            <a:r>
              <a:rPr kumimoji="1" lang="ja-JP" altLang="en-US" sz="1600" b="1" dirty="0">
                <a:solidFill>
                  <a:schemeClr val="tx1"/>
                </a:solidFill>
              </a:rPr>
              <a:t>～けんしんを受けましょう～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44</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023A6160-8CC7-4472-8E0F-301E9BCB934B}"/>
              </a:ext>
            </a:extLst>
          </p:cNvPr>
          <p:cNvSpPr/>
          <p:nvPr/>
        </p:nvSpPr>
        <p:spPr>
          <a:xfrm>
            <a:off x="357909" y="5814323"/>
            <a:ext cx="1080232" cy="98616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B0D00279-E093-4BED-BF57-184039BF0B6B}"/>
              </a:ext>
            </a:extLst>
          </p:cNvPr>
          <p:cNvSpPr/>
          <p:nvPr/>
        </p:nvSpPr>
        <p:spPr>
          <a:xfrm>
            <a:off x="1438141" y="5814323"/>
            <a:ext cx="8054677" cy="98616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特定健診及びがん検診受診率は向上していますが、全国比較では低位にあります。 </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メタボリックシンドロームの該当者の割合は、全国と比べて低くなっています</a:t>
            </a:r>
            <a:r>
              <a:rPr kumimoji="1" lang="ja-JP" altLang="en-US" sz="1200" b="1" dirty="0">
                <a:solidFill>
                  <a:schemeClr val="tx1"/>
                </a:solidFill>
                <a:latin typeface="+mn-ea"/>
              </a:rPr>
              <a:t>が</a:t>
            </a:r>
            <a:r>
              <a:rPr kumimoji="1" lang="ja-JP" altLang="en-US" sz="1200" b="1" baseline="0" dirty="0">
                <a:solidFill>
                  <a:schemeClr val="tx1"/>
                </a:solidFill>
                <a:latin typeface="+mn-ea"/>
                <a:ea typeface="+mn-ea"/>
              </a:rPr>
              <a:t>、該当者や予備群の人数は、増加傾向にあります。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dirty="0">
                <a:solidFill>
                  <a:schemeClr val="tx1"/>
                </a:solidFill>
                <a:latin typeface="+mn-ea"/>
              </a:rPr>
              <a:t>◆ けんしんの実施主体である医療保険者とともに、受診率向上に向けた取組みを強化し、生活習慣病の早期発見・早期治療へつなげていくことが必要です。</a:t>
            </a:r>
            <a:endParaRPr kumimoji="1" lang="ja-JP" altLang="en-US" sz="1200" b="1" baseline="0" dirty="0">
              <a:solidFill>
                <a:schemeClr val="tx1"/>
              </a:solidFill>
              <a:latin typeface="+mn-ea"/>
              <a:ea typeface="+mn-ea"/>
            </a:endParaRPr>
          </a:p>
        </p:txBody>
      </p:sp>
      <p:sp>
        <p:nvSpPr>
          <p:cNvPr id="23" name="角丸四角形 47">
            <a:extLst>
              <a:ext uri="{FF2B5EF4-FFF2-40B4-BE49-F238E27FC236}">
                <a16:creationId xmlns:a16="http://schemas.microsoft.com/office/drawing/2014/main" id="{F3B58CCA-6CA8-4DE6-9FF5-84D8FF28E9EF}"/>
              </a:ext>
            </a:extLst>
          </p:cNvPr>
          <p:cNvSpPr/>
          <p:nvPr/>
        </p:nvSpPr>
        <p:spPr>
          <a:xfrm>
            <a:off x="6317184" y="2194428"/>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70130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67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5" y="295898"/>
          <a:ext cx="8928000" cy="642494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2494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けんしん受診率向上に向けた取組み</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■精度管理センター事業を通じて、個別受診勧奨実施に向けた助言等による支援を実施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中小企業経営者、労務管理者を対象とした「健康経営セミナー」（全２回・会場、オンラインのハイブリット開催）を開催</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第１回：</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26</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322</a:t>
                      </a:r>
                      <a:r>
                        <a:rPr kumimoji="1" lang="ja-JP" altLang="en-US" sz="1100" b="1" baseline="0" dirty="0">
                          <a:solidFill>
                            <a:schemeClr val="tx1"/>
                          </a:solidFill>
                          <a:latin typeface="+mn-ea"/>
                          <a:ea typeface="+mn-ea"/>
                        </a:rPr>
                        <a:t>人参加、第２回：</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447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■特定健診情報等を事業者から保険者へのデータ連携を推進する補助事業を実施（補助先：協会けんぽ）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被保険者が</a:t>
                      </a:r>
                      <a:r>
                        <a:rPr kumimoji="1" lang="en-US" altLang="ja-JP" sz="1100" b="0" baseline="0" dirty="0">
                          <a:solidFill>
                            <a:schemeClr val="tx1"/>
                          </a:solidFill>
                          <a:latin typeface="+mn-ea"/>
                          <a:ea typeface="+mn-ea"/>
                        </a:rPr>
                        <a:t>50</a:t>
                      </a:r>
                      <a:r>
                        <a:rPr kumimoji="1" lang="ja-JP" altLang="en-US" sz="1100" b="0" baseline="0" dirty="0">
                          <a:solidFill>
                            <a:schemeClr val="tx1"/>
                          </a:solidFill>
                          <a:latin typeface="+mn-ea"/>
                          <a:ea typeface="+mn-ea"/>
                        </a:rPr>
                        <a:t>人未満の</a:t>
                      </a:r>
                      <a:r>
                        <a:rPr kumimoji="1" lang="en-US" altLang="ja-JP" sz="1100" b="0" baseline="0" dirty="0">
                          <a:solidFill>
                            <a:schemeClr val="tx1"/>
                          </a:solidFill>
                          <a:latin typeface="+mn-ea"/>
                          <a:ea typeface="+mn-ea"/>
                        </a:rPr>
                        <a:t>10,000</a:t>
                      </a:r>
                      <a:r>
                        <a:rPr kumimoji="1" lang="ja-JP" altLang="en-US" sz="1100" b="0" baseline="0" dirty="0">
                          <a:solidFill>
                            <a:schemeClr val="tx1"/>
                          </a:solidFill>
                          <a:latin typeface="+mn-ea"/>
                          <a:ea typeface="+mn-ea"/>
                        </a:rPr>
                        <a:t>事業所に電話勧奨、</a:t>
                      </a:r>
                      <a:r>
                        <a:rPr kumimoji="1" lang="en-US" altLang="ja-JP" sz="1100" b="0" baseline="0" dirty="0">
                          <a:solidFill>
                            <a:schemeClr val="tx1"/>
                          </a:solidFill>
                          <a:latin typeface="+mn-ea"/>
                          <a:ea typeface="+mn-ea"/>
                        </a:rPr>
                        <a:t>3,991</a:t>
                      </a:r>
                      <a:r>
                        <a:rPr kumimoji="1" lang="ja-JP" altLang="en-US" sz="1100" b="0" baseline="0" dirty="0">
                          <a:solidFill>
                            <a:schemeClr val="tx1"/>
                          </a:solidFill>
                          <a:latin typeface="+mn-ea"/>
                          <a:ea typeface="+mn-ea"/>
                        </a:rPr>
                        <a:t>事業所から情報連携見込</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i="0" u="sng" baseline="0" dirty="0">
                          <a:solidFill>
                            <a:schemeClr val="tx1"/>
                          </a:solidFill>
                          <a:latin typeface="+mn-ea"/>
                          <a:ea typeface="+mn-ea"/>
                        </a:rPr>
                        <a:t>特定健診の受診促進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■医師会との連携による、かかりつけ医による未受診者に対する特定健診受診勧奨の推進</a:t>
                      </a:r>
                      <a:r>
                        <a:rPr kumimoji="1" lang="en-US" altLang="ja-JP" sz="1100" b="0" baseline="0" dirty="0">
                          <a:solidFill>
                            <a:schemeClr val="tx1"/>
                          </a:solidFill>
                          <a:latin typeface="+mn-ea"/>
                          <a:ea typeface="+mn-ea"/>
                        </a:rPr>
                        <a:t>【43</a:t>
                      </a:r>
                      <a:r>
                        <a:rPr kumimoji="1" lang="ja-JP" altLang="en-US" sz="1100" b="0" baseline="0" dirty="0">
                          <a:solidFill>
                            <a:schemeClr val="tx1"/>
                          </a:solidFill>
                          <a:latin typeface="+mn-ea"/>
                          <a:ea typeface="+mn-ea"/>
                        </a:rPr>
                        <a:t>市町村、モデル１市</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がん検診の受診促進</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■民間企業等（生命保険会社等）との連携により、がん検診受診推進員を養成し、がん検診の受診を推進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養成企業数</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社</a:t>
                      </a:r>
                      <a:r>
                        <a:rPr kumimoji="1" lang="en-US" altLang="ja-JP" sz="1100" b="0" baseline="0" dirty="0">
                          <a:solidFill>
                            <a:schemeClr val="tx1"/>
                          </a:solidFill>
                          <a:latin typeface="+mn-ea"/>
                          <a:ea typeface="+mn-ea"/>
                        </a:rPr>
                        <a:t>12,673</a:t>
                      </a:r>
                      <a:r>
                        <a:rPr kumimoji="1" lang="ja-JP" altLang="en-US" sz="1100" b="0" baseline="0" dirty="0">
                          <a:solidFill>
                            <a:schemeClr val="tx1"/>
                          </a:solidFill>
                          <a:latin typeface="+mn-ea"/>
                          <a:ea typeface="+mn-ea"/>
                        </a:rPr>
                        <a:t>名</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大阪公立大学と連携し、女子学生を対象に子宮頸がん検診の受診を促すとともに、がん検診の重要性について理解してもらう啓発事業を実施</a:t>
                      </a:r>
                      <a:r>
                        <a:rPr kumimoji="1" lang="en-US" altLang="ja-JP" sz="1100" b="1" baseline="0" dirty="0">
                          <a:solidFill>
                            <a:schemeClr val="tx1"/>
                          </a:solidFill>
                          <a:latin typeface="+mn-ea"/>
                          <a:ea typeface="+mn-ea"/>
                        </a:rPr>
                        <a:t>【R6</a:t>
                      </a:r>
                      <a:r>
                        <a:rPr kumimoji="1" lang="ja-JP" altLang="en-US" sz="1100" b="1" baseline="0" dirty="0">
                          <a:solidFill>
                            <a:schemeClr val="tx1"/>
                          </a:solidFill>
                          <a:latin typeface="+mn-ea"/>
                          <a:ea typeface="+mn-ea"/>
                        </a:rPr>
                        <a:t>年度：</a:t>
                      </a:r>
                      <a:r>
                        <a:rPr kumimoji="1" lang="en-US" altLang="ja-JP" sz="1100" b="1" baseline="0" dirty="0">
                          <a:solidFill>
                            <a:schemeClr val="tx1"/>
                          </a:solidFill>
                          <a:latin typeface="+mn-ea"/>
                          <a:ea typeface="+mn-ea"/>
                        </a:rPr>
                        <a:t>16</a:t>
                      </a:r>
                      <a:r>
                        <a:rPr kumimoji="1" lang="ja-JP" altLang="en-US" sz="1100" b="1" baseline="0" dirty="0">
                          <a:solidFill>
                            <a:schemeClr val="tx1"/>
                          </a:solidFill>
                          <a:latin typeface="+mn-ea"/>
                          <a:ea typeface="+mn-ea"/>
                        </a:rPr>
                        <a:t>人受診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がん検診と特定健診の同時受診等、身近に受診できる機会を創出</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実施市町村数</a:t>
                      </a:r>
                      <a:r>
                        <a:rPr kumimoji="1" lang="en-US" altLang="ja-JP" sz="1100" b="1" baseline="0" dirty="0">
                          <a:solidFill>
                            <a:schemeClr val="tx1"/>
                          </a:solidFill>
                          <a:latin typeface="+mn-ea"/>
                          <a:ea typeface="+mn-ea"/>
                        </a:rPr>
                        <a:t>37</a:t>
                      </a:r>
                      <a:r>
                        <a:rPr kumimoji="1" lang="ja-JP" altLang="en-US" sz="1100" b="1" baseline="0" dirty="0">
                          <a:solidFill>
                            <a:schemeClr val="tx1"/>
                          </a:solidFill>
                          <a:latin typeface="+mn-ea"/>
                          <a:ea typeface="+mn-ea"/>
                        </a:rPr>
                        <a:t>市町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R5</a:t>
                      </a:r>
                      <a:r>
                        <a:rPr kumimoji="1" lang="ja-JP" altLang="en-US" sz="1100" b="0" baseline="0" dirty="0">
                          <a:solidFill>
                            <a:schemeClr val="tx1"/>
                          </a:solidFill>
                          <a:latin typeface="+mn-ea"/>
                          <a:ea typeface="+mn-ea"/>
                        </a:rPr>
                        <a:t>年度に引き続き、協会けんぽ・大阪がん循環器病予防センター・市町村（３市）と連携し、被扶養者に大腸がん検診キットを配付。集団での特定健診と大腸がん検診を同時実施し、被扶養者の大腸がん検診受診促進事業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【R6</a:t>
                      </a:r>
                      <a:r>
                        <a:rPr kumimoji="1" lang="ja-JP" altLang="en-US" sz="1100" b="0" baseline="0" dirty="0">
                          <a:solidFill>
                            <a:schemeClr val="tx1"/>
                          </a:solidFill>
                          <a:latin typeface="+mn-ea"/>
                          <a:ea typeface="+mn-ea"/>
                        </a:rPr>
                        <a:t>年度：</a:t>
                      </a:r>
                      <a:r>
                        <a:rPr kumimoji="1" lang="en-US" altLang="ja-JP" sz="1100" b="0" baseline="0" dirty="0">
                          <a:solidFill>
                            <a:schemeClr val="tx1"/>
                          </a:solidFill>
                          <a:latin typeface="+mn-ea"/>
                          <a:ea typeface="+mn-ea"/>
                        </a:rPr>
                        <a:t>317</a:t>
                      </a:r>
                      <a:r>
                        <a:rPr kumimoji="1" lang="ja-JP" altLang="en-US" sz="1100" b="0" baseline="0" dirty="0">
                          <a:solidFill>
                            <a:schemeClr val="tx1"/>
                          </a:solidFill>
                          <a:latin typeface="+mn-ea"/>
                          <a:ea typeface="+mn-ea"/>
                        </a:rPr>
                        <a:t>人受診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■肺がん検診の二次読影の実施が難しい市町村に対して、二次読影を代替実施</a:t>
                      </a:r>
                      <a:r>
                        <a:rPr kumimoji="1" lang="en-US" altLang="ja-JP" sz="1100" b="0" baseline="0" dirty="0">
                          <a:solidFill>
                            <a:schemeClr val="tx1"/>
                          </a:solidFill>
                          <a:latin typeface="+mn-ea"/>
                          <a:ea typeface="+mn-ea"/>
                        </a:rPr>
                        <a:t>【R6</a:t>
                      </a:r>
                      <a:r>
                        <a:rPr kumimoji="1" lang="ja-JP" altLang="en-US" sz="1100" b="0" baseline="0" dirty="0">
                          <a:solidFill>
                            <a:schemeClr val="tx1"/>
                          </a:solidFill>
                          <a:latin typeface="+mn-ea"/>
                          <a:ea typeface="+mn-ea"/>
                        </a:rPr>
                        <a:t>年度：２市 </a:t>
                      </a:r>
                      <a:r>
                        <a:rPr kumimoji="1" lang="en-US" altLang="ja-JP" sz="1100" b="0" baseline="0" dirty="0">
                          <a:solidFill>
                            <a:schemeClr val="tx1"/>
                          </a:solidFill>
                          <a:latin typeface="+mn-ea"/>
                          <a:ea typeface="+mn-ea"/>
                        </a:rPr>
                        <a:t>984</a:t>
                      </a:r>
                      <a:r>
                        <a:rPr kumimoji="1" lang="ja-JP" altLang="en-US" sz="1100" b="0" baseline="0" dirty="0">
                          <a:solidFill>
                            <a:schemeClr val="tx1"/>
                          </a:solidFill>
                          <a:latin typeface="+mn-ea"/>
                          <a:ea typeface="+mn-ea"/>
                        </a:rPr>
                        <a:t>件（</a:t>
                      </a:r>
                      <a:r>
                        <a:rPr kumimoji="1" lang="en-US" altLang="ja-JP" sz="1100" b="0" baseline="0" dirty="0">
                          <a:solidFill>
                            <a:schemeClr val="tx1"/>
                          </a:solidFill>
                          <a:latin typeface="+mn-ea"/>
                          <a:ea typeface="+mn-ea"/>
                        </a:rPr>
                        <a:t>R7.1</a:t>
                      </a:r>
                      <a:r>
                        <a:rPr kumimoji="1" lang="ja-JP" altLang="en-US" sz="1100" b="0" baseline="0" dirty="0">
                          <a:solidFill>
                            <a:schemeClr val="tx1"/>
                          </a:solidFill>
                          <a:latin typeface="+mn-ea"/>
                          <a:ea typeface="+mn-ea"/>
                        </a:rPr>
                        <a:t>末現在）</a:t>
                      </a:r>
                      <a:r>
                        <a:rPr kumimoji="1" lang="en-US" altLang="ja-JP" sz="1100" b="0" baseline="0" dirty="0">
                          <a:solidFill>
                            <a:schemeClr val="tx1"/>
                          </a:solidFill>
                          <a:latin typeface="+mn-ea"/>
                          <a:ea typeface="+mn-ea"/>
                        </a:rPr>
                        <a:t>】</a:t>
                      </a: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ライフステージや性差に応じた普及啓発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■学校等における保健指導等の充実に係る啓発を実施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■市町村における乳幼児健診や学校等を活用した保健指導等の普及啓発を実施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■女性及び子どもの健康づくりに関するリーフレットを作成し、「乳がんや子宮頸がんの検診の重要性」関する内容を記載</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45</a:t>
            </a:fld>
            <a:endParaRPr kumimoji="1" lang="ja-JP" altLang="en-US"/>
          </a:p>
        </p:txBody>
      </p:sp>
      <p:pic>
        <p:nvPicPr>
          <p:cNvPr id="12" name="図 11">
            <a:extLst>
              <a:ext uri="{FF2B5EF4-FFF2-40B4-BE49-F238E27FC236}">
                <a16:creationId xmlns:a16="http://schemas.microsoft.com/office/drawing/2014/main" id="{BCF2634B-EF86-4BA0-8CE6-D8CB91D676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9385" y="4732193"/>
            <a:ext cx="2020776" cy="1723686"/>
          </a:xfrm>
          <a:prstGeom prst="rect">
            <a:avLst/>
          </a:prstGeom>
          <a:ln>
            <a:solidFill>
              <a:schemeClr val="tx1"/>
            </a:solidFill>
          </a:ln>
        </p:spPr>
      </p:pic>
      <p:pic>
        <p:nvPicPr>
          <p:cNvPr id="15" name="図 14">
            <a:extLst>
              <a:ext uri="{FF2B5EF4-FFF2-40B4-BE49-F238E27FC236}">
                <a16:creationId xmlns:a16="http://schemas.microsoft.com/office/drawing/2014/main" id="{7878260D-C551-42F7-B0CE-9AE3BB7D0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7668" y="4779637"/>
            <a:ext cx="1181371" cy="1676241"/>
          </a:xfrm>
          <a:prstGeom prst="rect">
            <a:avLst/>
          </a:prstGeom>
          <a:ln>
            <a:solidFill>
              <a:schemeClr val="tx1"/>
            </a:solidFill>
          </a:ln>
        </p:spPr>
      </p:pic>
      <p:pic>
        <p:nvPicPr>
          <p:cNvPr id="16" name="図 15">
            <a:extLst>
              <a:ext uri="{FF2B5EF4-FFF2-40B4-BE49-F238E27FC236}">
                <a16:creationId xmlns:a16="http://schemas.microsoft.com/office/drawing/2014/main" id="{60D28A0E-E1F9-4906-A57F-694C167A2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5951" y="4779818"/>
            <a:ext cx="1181371" cy="1676061"/>
          </a:xfrm>
          <a:prstGeom prst="rect">
            <a:avLst/>
          </a:prstGeom>
          <a:ln>
            <a:solidFill>
              <a:schemeClr val="tx1"/>
            </a:solidFill>
          </a:ln>
        </p:spPr>
      </p:pic>
      <p:sp>
        <p:nvSpPr>
          <p:cNvPr id="17" name="正方形/長方形 16">
            <a:extLst>
              <a:ext uri="{FF2B5EF4-FFF2-40B4-BE49-F238E27FC236}">
                <a16:creationId xmlns:a16="http://schemas.microsoft.com/office/drawing/2014/main" id="{D83BD8E9-A25A-4D6A-AC9C-34E42F43BCF0}"/>
              </a:ext>
            </a:extLst>
          </p:cNvPr>
          <p:cNvSpPr/>
          <p:nvPr/>
        </p:nvSpPr>
        <p:spPr>
          <a:xfrm>
            <a:off x="1873170" y="6457733"/>
            <a:ext cx="2036223" cy="188465"/>
          </a:xfrm>
          <a:prstGeom prst="rect">
            <a:avLst/>
          </a:prstGeom>
        </p:spPr>
        <p:txBody>
          <a:bodyPr wrap="square" lIns="36000" tIns="72000" rIns="36000" bIns="36000">
            <a:noAutofit/>
          </a:bodyPr>
          <a:lstStyle/>
          <a:p>
            <a:pPr algn="ctr"/>
            <a:r>
              <a:rPr lang="ja-JP" altLang="en-US" sz="1100" b="1" dirty="0">
                <a:latin typeface="+mn-ea"/>
              </a:rPr>
              <a:t>大阪公立大学と連携した啓発</a:t>
            </a:r>
          </a:p>
        </p:txBody>
      </p:sp>
      <p:sp>
        <p:nvSpPr>
          <p:cNvPr id="18" name="正方形/長方形 17">
            <a:extLst>
              <a:ext uri="{FF2B5EF4-FFF2-40B4-BE49-F238E27FC236}">
                <a16:creationId xmlns:a16="http://schemas.microsoft.com/office/drawing/2014/main" id="{5221BFEE-861B-40B4-9CFD-2A86C632C662}"/>
              </a:ext>
            </a:extLst>
          </p:cNvPr>
          <p:cNvSpPr/>
          <p:nvPr/>
        </p:nvSpPr>
        <p:spPr>
          <a:xfrm>
            <a:off x="4316960" y="6457733"/>
            <a:ext cx="1272079" cy="188465"/>
          </a:xfrm>
          <a:prstGeom prst="rect">
            <a:avLst/>
          </a:prstGeom>
        </p:spPr>
        <p:txBody>
          <a:bodyPr wrap="square" lIns="36000" tIns="72000" rIns="36000" bIns="36000">
            <a:noAutofit/>
          </a:bodyPr>
          <a:lstStyle/>
          <a:p>
            <a:pPr algn="ctr"/>
            <a:r>
              <a:rPr lang="ja-JP" altLang="en-US" sz="1100" b="1" dirty="0">
                <a:latin typeface="+mn-ea"/>
              </a:rPr>
              <a:t>健康経営セミナー</a:t>
            </a:r>
          </a:p>
        </p:txBody>
      </p:sp>
      <p:sp>
        <p:nvSpPr>
          <p:cNvPr id="19" name="正方形/長方形 18">
            <a:extLst>
              <a:ext uri="{FF2B5EF4-FFF2-40B4-BE49-F238E27FC236}">
                <a16:creationId xmlns:a16="http://schemas.microsoft.com/office/drawing/2014/main" id="{F62E5A4D-E895-479D-BCE0-42061468E20C}"/>
              </a:ext>
            </a:extLst>
          </p:cNvPr>
          <p:cNvSpPr/>
          <p:nvPr/>
        </p:nvSpPr>
        <p:spPr>
          <a:xfrm>
            <a:off x="5706349" y="6462529"/>
            <a:ext cx="3804106" cy="258311"/>
          </a:xfrm>
          <a:prstGeom prst="rect">
            <a:avLst/>
          </a:prstGeom>
        </p:spPr>
        <p:txBody>
          <a:bodyPr wrap="square" lIns="36000" tIns="72000" rIns="36000" bIns="36000">
            <a:noAutofit/>
          </a:bodyPr>
          <a:lstStyle/>
          <a:p>
            <a:pPr algn="ctr"/>
            <a:r>
              <a:rPr lang="ja-JP" altLang="en-US" sz="1100" b="1" dirty="0">
                <a:latin typeface="+mn-ea"/>
              </a:rPr>
              <a:t>健康経営セミナー（検診受診・女性のヘルスリテラシー）</a:t>
            </a:r>
          </a:p>
        </p:txBody>
      </p:sp>
    </p:spTree>
    <p:extLst>
      <p:ext uri="{BB962C8B-B14F-4D97-AF65-F5344CB8AC3E}">
        <p14:creationId xmlns:p14="http://schemas.microsoft.com/office/powerpoint/2010/main" val="3265087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1965326"/>
          <a:ext cx="8928000" cy="21196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9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共通</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全国と比して低位にある「けんしん受診率」の向上</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i="0" u="sng" baseline="0" dirty="0">
                          <a:solidFill>
                            <a:schemeClr val="tx1"/>
                          </a:solidFill>
                          <a:latin typeface="+mn-ea"/>
                          <a:ea typeface="+mn-ea"/>
                        </a:rPr>
                        <a:t>特定健診の受診促進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事業者から保険者に対する、労働安全衛生法に基づく定期健康診断等の結果の提供促進</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がん検診の受診促進</a:t>
                      </a:r>
                      <a:r>
                        <a:rPr kumimoji="1" lang="en-US" altLang="ja-JP" sz="1100"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民間企業等との連携による職域等におけるがん検診の受診促進</a:t>
                      </a:r>
                    </a:p>
                    <a:p>
                      <a:pPr marL="174625" indent="-174625">
                        <a:lnSpc>
                          <a:spcPct val="100000"/>
                        </a:lnSpc>
                      </a:pPr>
                      <a:r>
                        <a:rPr kumimoji="1" lang="ja-JP" altLang="en-US" sz="1100" b="0" baseline="0" dirty="0">
                          <a:solidFill>
                            <a:schemeClr val="tx1"/>
                          </a:solidFill>
                          <a:latin typeface="+mn-ea"/>
                          <a:ea typeface="+mn-ea"/>
                        </a:rPr>
                        <a:t>■身近に受診できる機会創出を通じた「がん検診」の受診促進</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ライフステージや性差に応じた普及啓発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■府保健所による市町村の乳幼児健康診査事業の評価体制構築への支援実施率の向上</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46</a:t>
            </a:fld>
            <a:endParaRPr kumimoji="1" lang="ja-JP" altLang="en-US"/>
          </a:p>
        </p:txBody>
      </p:sp>
      <p:graphicFrame>
        <p:nvGraphicFramePr>
          <p:cNvPr id="3" name="表 2">
            <a:extLst>
              <a:ext uri="{FF2B5EF4-FFF2-40B4-BE49-F238E27FC236}">
                <a16:creationId xmlns:a16="http://schemas.microsoft.com/office/drawing/2014/main" id="{C1470894-5E83-43ED-A5CA-70113D9ECF14}"/>
              </a:ext>
            </a:extLst>
          </p:cNvPr>
          <p:cNvGraphicFramePr>
            <a:graphicFrameLocks noGrp="1"/>
          </p:cNvGraphicFramePr>
          <p:nvPr/>
        </p:nvGraphicFramePr>
        <p:xfrm>
          <a:off x="468793" y="516206"/>
          <a:ext cx="8928000" cy="14491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971994172"/>
                    </a:ext>
                  </a:extLst>
                </a:gridCol>
                <a:gridCol w="7920000">
                  <a:extLst>
                    <a:ext uri="{9D8B030D-6E8A-4147-A177-3AD203B41FA5}">
                      <a16:colId xmlns:a16="http://schemas.microsoft.com/office/drawing/2014/main" val="4264094529"/>
                    </a:ext>
                  </a:extLst>
                </a:gridCol>
              </a:tblGrid>
              <a:tr h="1424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がん検診精度管理委託事業（</a:t>
                      </a:r>
                      <a:r>
                        <a:rPr kumimoji="1" lang="en-US" altLang="ja-JP" sz="1100" b="0" baseline="0" dirty="0">
                          <a:solidFill>
                            <a:schemeClr val="tx1"/>
                          </a:solidFill>
                          <a:latin typeface="+mn-ea"/>
                          <a:ea typeface="+mn-ea"/>
                        </a:rPr>
                        <a:t>57,354</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組織型検診体制推進事業（</a:t>
                      </a:r>
                      <a:r>
                        <a:rPr kumimoji="1" lang="en-US" altLang="ja-JP" sz="1100" b="0" baseline="0" dirty="0">
                          <a:solidFill>
                            <a:schemeClr val="tx1"/>
                          </a:solidFill>
                          <a:latin typeface="+mn-ea"/>
                          <a:ea typeface="+mn-ea"/>
                        </a:rPr>
                        <a:t>11,798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がん検診の受診勧奨策等実行支援事業（</a:t>
                      </a:r>
                      <a:r>
                        <a:rPr kumimoji="1" lang="en-US" altLang="ja-JP" sz="1100" b="0" baseline="0" dirty="0">
                          <a:solidFill>
                            <a:schemeClr val="tx1"/>
                          </a:solidFill>
                          <a:latin typeface="+mn-ea"/>
                          <a:ea typeface="+mn-ea"/>
                        </a:rPr>
                        <a:t>224</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特定健診受診率向上のための、地域と医師会との連携強化事業（</a:t>
                      </a:r>
                      <a:r>
                        <a:rPr kumimoji="1" lang="en-US" altLang="ja-JP" sz="1100" b="0" baseline="0" dirty="0">
                          <a:solidFill>
                            <a:schemeClr val="tx1"/>
                          </a:solidFill>
                          <a:latin typeface="+mn-ea"/>
                          <a:ea typeface="+mn-ea"/>
                        </a:rPr>
                        <a:t>10,000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職域におけるがん検診の受診率向上事業（</a:t>
                      </a:r>
                      <a:r>
                        <a:rPr kumimoji="1" lang="en-US" altLang="ja-JP" sz="1100" b="0" baseline="0" dirty="0">
                          <a:solidFill>
                            <a:schemeClr val="tx1"/>
                          </a:solidFill>
                          <a:latin typeface="+mn-ea"/>
                          <a:ea typeface="+mn-ea"/>
                        </a:rPr>
                        <a:t>2,582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がん検診普及事業（</a:t>
                      </a:r>
                      <a:r>
                        <a:rPr kumimoji="1" lang="en-US" altLang="ja-JP" sz="1100" b="0" baseline="0" dirty="0">
                          <a:solidFill>
                            <a:schemeClr val="tx1"/>
                          </a:solidFill>
                          <a:latin typeface="+mn-ea"/>
                          <a:ea typeface="+mn-ea"/>
                        </a:rPr>
                        <a:t>1,504</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がん検診受診促進事業（</a:t>
                      </a:r>
                      <a:r>
                        <a:rPr kumimoji="1" lang="en-US" altLang="ja-JP" sz="1100" b="0" baseline="0" dirty="0">
                          <a:solidFill>
                            <a:schemeClr val="tx1"/>
                          </a:solidFill>
                          <a:latin typeface="+mn-ea"/>
                          <a:ea typeface="+mn-ea"/>
                        </a:rPr>
                        <a:t>2,768</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二次読影体制モデル事業（</a:t>
                      </a:r>
                      <a:r>
                        <a:rPr kumimoji="1" lang="en-US" altLang="ja-JP" sz="1100" b="0" baseline="0" dirty="0">
                          <a:solidFill>
                            <a:schemeClr val="tx1"/>
                          </a:solidFill>
                          <a:latin typeface="+mn-ea"/>
                          <a:ea typeface="+mn-ea"/>
                        </a:rPr>
                        <a:t>1,789</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332505"/>
                  </a:ext>
                </a:extLst>
              </a:tr>
            </a:tbl>
          </a:graphicData>
        </a:graphic>
      </p:graphicFrame>
    </p:spTree>
    <p:extLst>
      <p:ext uri="{BB962C8B-B14F-4D97-AF65-F5344CB8AC3E}">
        <p14:creationId xmlns:p14="http://schemas.microsoft.com/office/powerpoint/2010/main" val="1109630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3147" y="225000"/>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7" y="501844"/>
          <a:ext cx="8928000" cy="4407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27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けんしん受診率向上に向けた取組み</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■精度管理センター事業で、本年度の成果を踏まえ、各市町村の状況に応じた啓発資材の作成支援や個別受診勧奨結果の効果検証のためのデータ分析等を継続実施</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u="sng"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i="0" u="sng" baseline="0" dirty="0">
                          <a:solidFill>
                            <a:schemeClr val="tx1"/>
                          </a:solidFill>
                          <a:latin typeface="+mn-ea"/>
                          <a:ea typeface="+mn-ea"/>
                        </a:rPr>
                        <a:t>特定健診の受診促進</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地域職域連携推進事業の枠組を活用した健康診断等及び特定健康診査の実施に係る事業者と医療保険者の連携・協力の推進</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がん検診の受診促進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■民間企業等（生命保険会社等）と連携し、がん検診受診推進員を養成</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■大学と連携し、女子大学生を対象に、子宮頸がん検診の受診を促すとともに、がん検診の重要性について理解してもらう啓発を実施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■がん検診と特定健診の同時実施を行う市町村の把握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メディアや連携企業等と協力し、がんについての基礎知識と予防の方法などをはじめ、がん検診の大切さについて理解を深めるセミナー及びブース出展を行う大規模な</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イベントを実施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rgbClr val="FF0000"/>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ライフステージや性差に応じた普及啓発</a:t>
                      </a:r>
                      <a:r>
                        <a:rPr kumimoji="1" lang="en-US" altLang="ja-JP" sz="1100" b="1" baseline="0" dirty="0">
                          <a:solidFill>
                            <a:schemeClr val="tx1"/>
                          </a:solidFill>
                          <a:latin typeface="+mn-ea"/>
                          <a:ea typeface="+mn-ea"/>
                        </a:rPr>
                        <a:t>》</a:t>
                      </a:r>
                      <a:endParaRPr kumimoji="1" lang="en-US" altLang="ja-JP" sz="1100" b="1" baseline="0" dirty="0">
                        <a:solidFill>
                          <a:srgbClr val="FF0000"/>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■「成育医療等基本方針」に基づき府保健所の取組を通じて市町村の乳幼児健康診査の受診率や質の向上を図る</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205645"/>
                  </a:ext>
                </a:extLst>
              </a:tr>
              <a:tr h="11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がん検診精度管理委託事業（</a:t>
                      </a:r>
                      <a:r>
                        <a:rPr kumimoji="1" lang="en-US" altLang="ja-JP" sz="1100" baseline="0" dirty="0">
                          <a:solidFill>
                            <a:schemeClr val="tx1"/>
                          </a:solidFill>
                          <a:latin typeface="+mn-ea"/>
                          <a:ea typeface="+mn-ea"/>
                        </a:rPr>
                        <a:t>57,354</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組織型検診体制推進事業（</a:t>
                      </a:r>
                      <a:r>
                        <a:rPr kumimoji="1" lang="en-US" altLang="ja-JP" sz="1100" baseline="0" dirty="0">
                          <a:solidFill>
                            <a:schemeClr val="tx1"/>
                          </a:solidFill>
                          <a:latin typeface="+mn-ea"/>
                          <a:ea typeface="+mn-ea"/>
                        </a:rPr>
                        <a:t>11,584</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特定健診受診率向上のための、地域と医師会との連携強化事業（</a:t>
                      </a:r>
                      <a:r>
                        <a:rPr kumimoji="1" lang="en-US" altLang="ja-JP" sz="1100" baseline="0" dirty="0">
                          <a:solidFill>
                            <a:schemeClr val="tx1"/>
                          </a:solidFill>
                          <a:latin typeface="+mn-ea"/>
                          <a:ea typeface="+mn-ea"/>
                        </a:rPr>
                        <a:t>10,000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職域におけるがん検診の受診率向上事業（</a:t>
                      </a:r>
                      <a:r>
                        <a:rPr kumimoji="1" lang="en-US" altLang="ja-JP" sz="1100" baseline="0" dirty="0">
                          <a:solidFill>
                            <a:schemeClr val="tx1"/>
                          </a:solidFill>
                          <a:latin typeface="+mn-ea"/>
                          <a:ea typeface="+mn-ea"/>
                        </a:rPr>
                        <a:t>1,812</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がん検診普及事業（</a:t>
                      </a:r>
                      <a:r>
                        <a:rPr kumimoji="1" lang="en-US" altLang="ja-JP" sz="1100" baseline="0" dirty="0">
                          <a:solidFill>
                            <a:schemeClr val="tx1"/>
                          </a:solidFill>
                          <a:latin typeface="+mn-ea"/>
                          <a:ea typeface="+mn-ea"/>
                        </a:rPr>
                        <a:t>1,504</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がん検診受診促進事業（</a:t>
                      </a:r>
                      <a:r>
                        <a:rPr kumimoji="1" lang="en-US" altLang="ja-JP" sz="1100" baseline="0" dirty="0">
                          <a:solidFill>
                            <a:schemeClr val="tx1"/>
                          </a:solidFill>
                          <a:latin typeface="+mn-ea"/>
                          <a:ea typeface="+mn-ea"/>
                        </a:rPr>
                        <a:t>2,195</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二次読影体制モデル事業（</a:t>
                      </a:r>
                      <a:r>
                        <a:rPr kumimoji="1" lang="en-US" altLang="ja-JP" sz="1100" baseline="0" dirty="0">
                          <a:solidFill>
                            <a:schemeClr val="tx1"/>
                          </a:solidFill>
                          <a:latin typeface="+mn-ea"/>
                          <a:ea typeface="+mn-ea"/>
                        </a:rPr>
                        <a:t>1,847</a:t>
                      </a:r>
                      <a:r>
                        <a:rPr kumimoji="1" lang="ja-JP" altLang="en-US" sz="110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6778062"/>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47</a:t>
            </a:fld>
            <a:endParaRPr kumimoji="1" lang="ja-JP" altLang="en-US"/>
          </a:p>
        </p:txBody>
      </p:sp>
    </p:spTree>
    <p:extLst>
      <p:ext uri="{BB962C8B-B14F-4D97-AF65-F5344CB8AC3E}">
        <p14:creationId xmlns:p14="http://schemas.microsoft.com/office/powerpoint/2010/main" val="3236040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878511"/>
            <a:ext cx="9432000" cy="58403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２　生活習慣病の早期発見・重症化予防</a:t>
            </a:r>
          </a:p>
        </p:txBody>
      </p:sp>
      <p:sp>
        <p:nvSpPr>
          <p:cNvPr id="15" name="正方形/長方形 14"/>
          <p:cNvSpPr/>
          <p:nvPr/>
        </p:nvSpPr>
        <p:spPr>
          <a:xfrm>
            <a:off x="129324" y="655782"/>
            <a:ext cx="540000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（２）重症化予防</a:t>
            </a:r>
            <a:r>
              <a:rPr kumimoji="1" lang="ja-JP" altLang="en-US" sz="2000" b="1" dirty="0">
                <a:solidFill>
                  <a:schemeClr val="bg1"/>
                </a:solidFill>
              </a:rPr>
              <a:t>　</a:t>
            </a:r>
            <a:r>
              <a:rPr kumimoji="1" lang="ja-JP" altLang="en-US" sz="1600" b="1" dirty="0">
                <a:solidFill>
                  <a:schemeClr val="bg1"/>
                </a:solidFill>
              </a:rPr>
              <a:t>計画 </a:t>
            </a:r>
            <a:r>
              <a:rPr kumimoji="1" lang="en-US" altLang="ja-JP" sz="1600" b="1" dirty="0">
                <a:solidFill>
                  <a:schemeClr val="bg1"/>
                </a:solidFill>
              </a:rPr>
              <a:t>P.85-86</a:t>
            </a:r>
          </a:p>
        </p:txBody>
      </p:sp>
      <p:sp>
        <p:nvSpPr>
          <p:cNvPr id="17" name="正方形/長方形 16"/>
          <p:cNvSpPr/>
          <p:nvPr/>
        </p:nvSpPr>
        <p:spPr>
          <a:xfrm>
            <a:off x="357909" y="1725022"/>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4234" y="1952796"/>
            <a:ext cx="8856000" cy="504000"/>
          </a:xfrm>
          <a:prstGeom prst="rect">
            <a:avLst/>
          </a:prstGeom>
        </p:spPr>
        <p:txBody>
          <a:bodyPr wrap="square" lIns="36000" tIns="72000" rIns="36000" bIns="36000">
            <a:noAutofit/>
          </a:bodyPr>
          <a:lstStyle/>
          <a:p>
            <a:r>
              <a:rPr lang="ja-JP" altLang="en-US" sz="1200" b="1" dirty="0">
                <a:latin typeface="+mn-ea"/>
              </a:rPr>
              <a:t>▽けんしんの結果、疾患等（高血圧・メタボリックシンドローム・糖尿病・脂質異常症等）が見つかった場合、速やかに医療機</a:t>
            </a:r>
            <a:endParaRPr lang="en-US" altLang="ja-JP" sz="1200" b="1" dirty="0">
              <a:latin typeface="+mn-ea"/>
            </a:endParaRPr>
          </a:p>
          <a:p>
            <a:r>
              <a:rPr lang="ja-JP" altLang="en-US" sz="1200" b="1" dirty="0">
                <a:latin typeface="+mn-ea"/>
              </a:rPr>
              <a:t>　関を受診するとともに、疾患に応じて継続的な治療を受けます。</a:t>
            </a:r>
          </a:p>
        </p:txBody>
      </p:sp>
      <p:sp>
        <p:nvSpPr>
          <p:cNvPr id="24" name="正方形/長方形 23"/>
          <p:cNvSpPr/>
          <p:nvPr/>
        </p:nvSpPr>
        <p:spPr>
          <a:xfrm>
            <a:off x="357909" y="2445309"/>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25000" y="2737732"/>
          <a:ext cx="8856000" cy="2846936"/>
        </p:xfrm>
        <a:graphic>
          <a:graphicData uri="http://schemas.openxmlformats.org/drawingml/2006/table">
            <a:tbl>
              <a:tblPr firstRow="1" firstCol="1" bandRow="1">
                <a:tableStyleId>{5C22544A-7EE6-4342-B048-85BDC9FD1C3A}</a:tableStyleId>
              </a:tblPr>
              <a:tblGrid>
                <a:gridCol w="361469">
                  <a:extLst>
                    <a:ext uri="{9D8B030D-6E8A-4147-A177-3AD203B41FA5}">
                      <a16:colId xmlns:a16="http://schemas.microsoft.com/office/drawing/2014/main" val="20000"/>
                    </a:ext>
                  </a:extLst>
                </a:gridCol>
                <a:gridCol w="3917195">
                  <a:extLst>
                    <a:ext uri="{9D8B030D-6E8A-4147-A177-3AD203B41FA5}">
                      <a16:colId xmlns:a16="http://schemas.microsoft.com/office/drawing/2014/main" val="20001"/>
                    </a:ext>
                  </a:extLst>
                </a:gridCol>
                <a:gridCol w="1993557">
                  <a:extLst>
                    <a:ext uri="{9D8B030D-6E8A-4147-A177-3AD203B41FA5}">
                      <a16:colId xmlns:a16="http://schemas.microsoft.com/office/drawing/2014/main" val="20002"/>
                    </a:ext>
                  </a:extLst>
                </a:gridCol>
                <a:gridCol w="1458097">
                  <a:extLst>
                    <a:ext uri="{9D8B030D-6E8A-4147-A177-3AD203B41FA5}">
                      <a16:colId xmlns:a16="http://schemas.microsoft.com/office/drawing/2014/main" val="2195206876"/>
                    </a:ext>
                  </a:extLst>
                </a:gridCol>
                <a:gridCol w="1125682">
                  <a:extLst>
                    <a:ext uri="{9D8B030D-6E8A-4147-A177-3AD203B41FA5}">
                      <a16:colId xmlns:a16="http://schemas.microsoft.com/office/drawing/2014/main" val="20003"/>
                    </a:ext>
                  </a:extLst>
                </a:gridCol>
              </a:tblGrid>
              <a:tr h="293954">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mn-cs"/>
                        </a:rPr>
                        <a:t>25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特定保健指導の実施率の向上</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22.1</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23.2</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r>
                        <a:rPr lang="ja-JP" altLang="en-US" sz="1100" b="0" dirty="0">
                          <a:solidFill>
                            <a:schemeClr val="tx1"/>
                          </a:solidFill>
                          <a:effectLst/>
                          <a:latin typeface="+mn-ea"/>
                          <a:ea typeface="+mn-ea"/>
                        </a:rPr>
                        <a:t>［○］</a:t>
                      </a:r>
                      <a:endParaRPr lang="en-US" altLang="ja-JP" sz="1100" b="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45</a:t>
                      </a:r>
                      <a:r>
                        <a:rPr lang="ja-JP" altLang="en-US" sz="1100" b="1" dirty="0">
                          <a:solidFill>
                            <a:schemeClr val="tx1"/>
                          </a:solidFill>
                          <a:effectLst/>
                          <a:latin typeface="+mn-ea"/>
                          <a:ea typeface="+mn-ea"/>
                        </a:rPr>
                        <a:t>％以上</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rowSpan="3">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26</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000" b="1" dirty="0">
                          <a:solidFill>
                            <a:schemeClr val="tx1"/>
                          </a:solidFill>
                          <a:effectLst/>
                          <a:latin typeface="+mn-ea"/>
                          <a:ea typeface="+mn-ea"/>
                        </a:rPr>
                        <a:t>生活習慣による疾患に係る未治療者の割合の減少（高血圧）</a:t>
                      </a:r>
                      <a:endParaRPr lang="en-US" altLang="ja-JP" sz="10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44.9</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R2</a:t>
                      </a:r>
                      <a:r>
                        <a:rPr lang="ja-JP" altLang="en-US" sz="105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fontAlgn="auto">
                        <a:lnSpc>
                          <a:spcPts val="1600"/>
                        </a:lnSpc>
                        <a:spcAft>
                          <a:spcPts val="0"/>
                        </a:spcAft>
                      </a:pPr>
                      <a:r>
                        <a:rPr lang="ja-JP" altLang="en-US" sz="1100" b="1" dirty="0">
                          <a:solidFill>
                            <a:schemeClr val="tx1"/>
                          </a:solidFill>
                          <a:effectLst/>
                          <a:latin typeface="+mn-ea"/>
                          <a:ea typeface="+mn-ea"/>
                        </a:rPr>
                        <a:t>令和</a:t>
                      </a:r>
                      <a:r>
                        <a:rPr lang="en-US" altLang="ja-JP" sz="1100" b="1" dirty="0">
                          <a:solidFill>
                            <a:schemeClr val="tx1"/>
                          </a:solidFill>
                          <a:effectLst/>
                          <a:latin typeface="+mn-ea"/>
                          <a:ea typeface="+mn-ea"/>
                        </a:rPr>
                        <a:t>7</a:t>
                      </a:r>
                      <a:r>
                        <a:rPr lang="ja-JP" altLang="en-US" sz="1100" b="1" dirty="0">
                          <a:solidFill>
                            <a:schemeClr val="tx1"/>
                          </a:solidFill>
                          <a:effectLst/>
                          <a:latin typeface="+mn-ea"/>
                          <a:ea typeface="+mn-ea"/>
                        </a:rPr>
                        <a:t>年度当初算出</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41</a:t>
                      </a:r>
                      <a:r>
                        <a:rPr lang="ja-JP" altLang="en-US" sz="110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92186"/>
                  </a:ext>
                </a:extLst>
              </a:tr>
              <a:tr h="216000">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n-ea"/>
                          <a:ea typeface="+mn-ea"/>
                          <a:cs typeface="+mn-cs"/>
                        </a:rPr>
                        <a:t>生活習慣による疾患に係る未治療者の割合の減少（糖尿病）</a:t>
                      </a:r>
                      <a:endParaRPr kumimoji="1" lang="en-US" altLang="ja-JP" sz="1000" b="1" i="0" u="none" strike="noStrike" kern="1200" cap="none" spc="0" normalizeH="0" baseline="0" noProof="0" dirty="0">
                        <a:ln>
                          <a:noFill/>
                        </a:ln>
                        <a:solidFill>
                          <a:prstClr val="black"/>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37.4</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R2</a:t>
                      </a:r>
                      <a:r>
                        <a:rPr lang="ja-JP" altLang="en-US" sz="105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34</a:t>
                      </a:r>
                      <a:r>
                        <a:rPr lang="ja-JP" altLang="en-US" sz="110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542910"/>
                  </a:ext>
                </a:extLst>
              </a:tr>
              <a:tr h="216000">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n-ea"/>
                          <a:ea typeface="+mn-ea"/>
                          <a:cs typeface="+mn-cs"/>
                        </a:rPr>
                        <a:t>生活習慣による疾患に係る未治療者の割合の減少（脂質異常症）</a:t>
                      </a:r>
                      <a:endParaRPr kumimoji="1" lang="en-US" altLang="ja-JP" sz="1000" b="1" i="0" u="none" strike="noStrike" kern="1200" cap="none" spc="0" normalizeH="0" baseline="0" noProof="0" dirty="0">
                        <a:ln>
                          <a:noFill/>
                        </a:ln>
                        <a:solidFill>
                          <a:prstClr val="black"/>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71.0</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R2</a:t>
                      </a:r>
                      <a:r>
                        <a:rPr lang="ja-JP" altLang="en-US" sz="105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50</a:t>
                      </a:r>
                      <a:r>
                        <a:rPr lang="ja-JP" altLang="en-US" sz="1100" b="1" dirty="0">
                          <a:solidFill>
                            <a:schemeClr val="tx1"/>
                          </a:solidFill>
                          <a:effectLst/>
                          <a:latin typeface="+mn-ea"/>
                          <a:ea typeface="+mn-ea"/>
                        </a:rPr>
                        <a:t>％</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115963"/>
                  </a:ext>
                </a:extLst>
              </a:tr>
              <a:tr h="252000">
                <a:tc rowSpan="2">
                  <a:txBody>
                    <a:bodyPr/>
                    <a:lstStyle/>
                    <a:p>
                      <a:pPr algn="ctr" fontAlgn="auto">
                        <a:lnSpc>
                          <a:spcPts val="1600"/>
                        </a:lnSpc>
                        <a:spcAft>
                          <a:spcPts val="0"/>
                        </a:spcAft>
                      </a:pPr>
                      <a:r>
                        <a:rPr lang="en-US" altLang="ja-JP" sz="1200" dirty="0">
                          <a:solidFill>
                            <a:schemeClr val="bg1"/>
                          </a:solidFill>
                          <a:effectLst/>
                          <a:latin typeface="+mn-ea"/>
                          <a:ea typeface="+mn-ea"/>
                        </a:rPr>
                        <a:t>27</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心疾患の年齢調整死亡率（男性）</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217.6</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R2</a:t>
                      </a:r>
                      <a:r>
                        <a:rPr lang="ja-JP" altLang="en-US" sz="1050" b="1" dirty="0">
                          <a:solidFill>
                            <a:schemeClr val="tx1"/>
                          </a:solidFill>
                          <a:effectLst/>
                          <a:latin typeface="+mn-ea"/>
                          <a:ea typeface="+mn-ea"/>
                        </a:rPr>
                        <a:t>）</a:t>
                      </a:r>
                      <a:r>
                        <a:rPr lang="ja-JP" altLang="en-US" sz="1100" b="1" dirty="0">
                          <a:solidFill>
                            <a:schemeClr val="tx1"/>
                          </a:solidFill>
                          <a:effectLst/>
                          <a:latin typeface="+mn-ea"/>
                          <a:ea typeface="+mn-ea"/>
                        </a:rPr>
                        <a:t>＜人口</a:t>
                      </a:r>
                      <a:r>
                        <a:rPr lang="en-US" altLang="ja-JP" sz="1100" b="1" dirty="0">
                          <a:solidFill>
                            <a:schemeClr val="tx1"/>
                          </a:solidFill>
                          <a:effectLst/>
                          <a:latin typeface="+mn-ea"/>
                          <a:ea typeface="+mn-ea"/>
                        </a:rPr>
                        <a:t>10</a:t>
                      </a:r>
                      <a:r>
                        <a:rPr lang="ja-JP" altLang="en-US" sz="1100" b="1" dirty="0">
                          <a:solidFill>
                            <a:schemeClr val="tx1"/>
                          </a:solidFill>
                          <a:effectLst/>
                          <a:latin typeface="+mn-ea"/>
                          <a:ea typeface="+mn-ea"/>
                        </a:rPr>
                        <a:t>万対＞</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令和７年人口動態統計特殊報告にて算出</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rPr>
                        <a:t>減少</a:t>
                      </a:r>
                      <a:endParaRPr lang="en-US" altLang="ja-JP"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900633"/>
                  </a:ext>
                </a:extLst>
              </a:tr>
              <a:tr h="252000">
                <a:tc vMerge="1">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23</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n-ea"/>
                          <a:ea typeface="+mn-ea"/>
                          <a:cs typeface="+mn-cs"/>
                        </a:rPr>
                        <a:t>心疾患の年齢調整死亡率（女性）</a:t>
                      </a:r>
                      <a:endParaRPr kumimoji="1" lang="en-US" altLang="ja-JP" sz="1100" b="1" i="0" u="none" strike="noStrike" kern="1200" cap="none" spc="0" normalizeH="0" baseline="0" noProof="0" dirty="0">
                        <a:ln>
                          <a:noFill/>
                        </a:ln>
                        <a:solidFill>
                          <a:prstClr val="black"/>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122.7</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R2</a:t>
                      </a:r>
                      <a:r>
                        <a:rPr lang="ja-JP" altLang="en-US" sz="1050" b="1" dirty="0">
                          <a:solidFill>
                            <a:schemeClr val="tx1"/>
                          </a:solidFill>
                          <a:effectLst/>
                          <a:latin typeface="+mn-ea"/>
                          <a:ea typeface="+mn-ea"/>
                          <a:cs typeface="HG丸ｺﾞｼｯｸM-PRO"/>
                        </a:rPr>
                        <a:t>）</a:t>
                      </a:r>
                      <a:r>
                        <a:rPr lang="ja-JP" altLang="en-US" sz="1100" b="1" dirty="0">
                          <a:solidFill>
                            <a:schemeClr val="tx1"/>
                          </a:solidFill>
                          <a:effectLst/>
                          <a:latin typeface="+mn-ea"/>
                          <a:ea typeface="+mn-ea"/>
                          <a:cs typeface="HG丸ｺﾞｼｯｸM-PRO"/>
                        </a:rPr>
                        <a:t>＜人口</a:t>
                      </a:r>
                      <a:r>
                        <a:rPr lang="en-US" altLang="ja-JP" sz="1100" b="1" dirty="0">
                          <a:solidFill>
                            <a:schemeClr val="tx1"/>
                          </a:solidFill>
                          <a:effectLst/>
                          <a:latin typeface="+mn-ea"/>
                          <a:ea typeface="+mn-ea"/>
                          <a:cs typeface="HG丸ｺﾞｼｯｸM-PRO"/>
                        </a:rPr>
                        <a:t>10</a:t>
                      </a:r>
                      <a:r>
                        <a:rPr lang="ja-JP" altLang="en-US" sz="11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en-US" altLang="zh-TW"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r h="252000">
                <a:tc rowSpan="2">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28</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脳血管疾患の年齢調整死亡率の減少（男性）</a:t>
                      </a:r>
                      <a:endParaRPr lang="zh-TW"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78.6</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R2</a:t>
                      </a:r>
                      <a:r>
                        <a:rPr lang="ja-JP" altLang="en-US" sz="1050" b="1" dirty="0">
                          <a:solidFill>
                            <a:schemeClr val="tx1"/>
                          </a:solidFill>
                          <a:effectLst/>
                          <a:latin typeface="+mn-ea"/>
                          <a:ea typeface="+mn-ea"/>
                          <a:cs typeface="HG丸ｺﾞｼｯｸM-PRO"/>
                        </a:rPr>
                        <a:t>）</a:t>
                      </a:r>
                      <a:r>
                        <a:rPr lang="ja-JP" altLang="en-US" sz="1100" b="1" dirty="0">
                          <a:solidFill>
                            <a:schemeClr val="tx1"/>
                          </a:solidFill>
                          <a:effectLst/>
                          <a:latin typeface="+mn-ea"/>
                          <a:ea typeface="+mn-ea"/>
                          <a:cs typeface="HG丸ｺﾞｼｯｸM-PRO"/>
                        </a:rPr>
                        <a:t>＜人口</a:t>
                      </a:r>
                      <a:r>
                        <a:rPr lang="en-US" altLang="ja-JP" sz="1100" b="1" dirty="0">
                          <a:solidFill>
                            <a:schemeClr val="tx1"/>
                          </a:solidFill>
                          <a:effectLst/>
                          <a:latin typeface="+mn-ea"/>
                          <a:ea typeface="+mn-ea"/>
                          <a:cs typeface="HG丸ｺﾞｼｯｸM-PRO"/>
                        </a:rPr>
                        <a:t>10</a:t>
                      </a:r>
                      <a:r>
                        <a:rPr lang="ja-JP" altLang="en-US" sz="11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令和７年人口動態統計特殊報告にて算出</a:t>
                      </a:r>
                      <a:endParaRPr lang="ja-JP" alt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en-US" altLang="zh-TW"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088051"/>
                  </a:ext>
                </a:extLst>
              </a:tr>
              <a:tr h="252000">
                <a:tc vMerge="1">
                  <a:txBody>
                    <a:bodyPr/>
                    <a:lstStyle/>
                    <a:p>
                      <a:pPr algn="ctr" fontAlgn="auto">
                        <a:lnSpc>
                          <a:spcPts val="1600"/>
                        </a:lnSpc>
                        <a:spcAft>
                          <a:spcPts val="0"/>
                        </a:spcAft>
                      </a:pP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n-ea"/>
                          <a:ea typeface="+mn-ea"/>
                          <a:cs typeface="+mn-cs"/>
                        </a:rPr>
                        <a:t>脳血管疾患の年齢調整死亡率の減少（女性）</a:t>
                      </a:r>
                      <a:endParaRPr kumimoji="1" lang="zh-TW" altLang="en-US" sz="1100" b="1" i="0" u="none" strike="noStrike" kern="1200" cap="none" spc="0" normalizeH="0" baseline="0" noProof="0" dirty="0">
                        <a:ln>
                          <a:noFill/>
                        </a:ln>
                        <a:solidFill>
                          <a:prstClr val="black"/>
                        </a:solidFill>
                        <a:effectLst/>
                        <a:uLnTx/>
                        <a:uFillTx/>
                        <a:latin typeface="+mn-ea"/>
                        <a:ea typeface="+mn-ea"/>
                        <a:cs typeface="+mn-cs"/>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45.5</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R2</a:t>
                      </a:r>
                      <a:r>
                        <a:rPr lang="ja-JP" altLang="en-US" sz="1050" b="1" dirty="0">
                          <a:solidFill>
                            <a:schemeClr val="tx1"/>
                          </a:solidFill>
                          <a:effectLst/>
                          <a:latin typeface="+mn-ea"/>
                          <a:ea typeface="+mn-ea"/>
                          <a:cs typeface="HG丸ｺﾞｼｯｸM-PRO"/>
                        </a:rPr>
                        <a:t>）</a:t>
                      </a:r>
                      <a:r>
                        <a:rPr lang="ja-JP" altLang="en-US" sz="1100" b="1" dirty="0">
                          <a:solidFill>
                            <a:schemeClr val="tx1"/>
                          </a:solidFill>
                          <a:effectLst/>
                          <a:latin typeface="+mn-ea"/>
                          <a:ea typeface="+mn-ea"/>
                          <a:cs typeface="HG丸ｺﾞｼｯｸM-PRO"/>
                        </a:rPr>
                        <a:t>＜人口</a:t>
                      </a:r>
                      <a:r>
                        <a:rPr lang="en-US" altLang="ja-JP" sz="1100" b="1" dirty="0">
                          <a:solidFill>
                            <a:schemeClr val="tx1"/>
                          </a:solidFill>
                          <a:effectLst/>
                          <a:latin typeface="+mn-ea"/>
                          <a:ea typeface="+mn-ea"/>
                          <a:cs typeface="HG丸ｺﾞｼｯｸM-PRO"/>
                        </a:rPr>
                        <a:t>10</a:t>
                      </a:r>
                      <a:r>
                        <a:rPr lang="ja-JP" altLang="en-US" sz="1100" b="1" dirty="0">
                          <a:solidFill>
                            <a:schemeClr val="tx1"/>
                          </a:solidFill>
                          <a:effectLst/>
                          <a:latin typeface="+mn-ea"/>
                          <a:ea typeface="+mn-ea"/>
                          <a:cs typeface="HG丸ｺﾞｼｯｸM-PRO"/>
                        </a:rPr>
                        <a:t>万対＞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cs typeface="HG丸ｺﾞｼｯｸM-PRO"/>
                        </a:rPr>
                        <a:t>減少</a:t>
                      </a:r>
                      <a:endParaRPr lang="en-US" altLang="zh-TW"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669924"/>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29</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糖尿病性腎症による年間新規透析導入患者数の減少</a:t>
                      </a:r>
                      <a:endParaRPr lang="zh-TW" altLang="en-US" sz="1100" b="1"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1,023</a:t>
                      </a:r>
                      <a:r>
                        <a:rPr lang="ja-JP" altLang="en-US" sz="1100" b="1" dirty="0">
                          <a:solidFill>
                            <a:schemeClr val="tx1"/>
                          </a:solidFill>
                          <a:effectLst/>
                          <a:latin typeface="+mn-ea"/>
                          <a:ea typeface="+mn-ea"/>
                          <a:cs typeface="HG丸ｺﾞｼｯｸM-PRO"/>
                        </a:rPr>
                        <a:t>人</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R4</a:t>
                      </a:r>
                      <a:r>
                        <a:rPr lang="ja-JP" altLang="en-US" sz="1050" b="1" dirty="0">
                          <a:solidFill>
                            <a:schemeClr val="tx1"/>
                          </a:solidFill>
                          <a:effectLst/>
                          <a:latin typeface="+mn-ea"/>
                          <a:ea typeface="+mn-ea"/>
                          <a:cs typeface="HG丸ｺﾞｼｯｸM-PRO"/>
                        </a:rPr>
                        <a:t>）</a:t>
                      </a:r>
                      <a:endParaRPr lang="ja-JP" altLang="en-US"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999</a:t>
                      </a:r>
                      <a:r>
                        <a:rPr lang="ja-JP" altLang="en-US" sz="1100" b="1" dirty="0">
                          <a:solidFill>
                            <a:schemeClr val="tx1"/>
                          </a:solidFill>
                          <a:effectLst/>
                          <a:latin typeface="+mn-ea"/>
                          <a:ea typeface="+mn-ea"/>
                          <a:cs typeface="HG丸ｺﾞｼｯｸM-PRO"/>
                        </a:rPr>
                        <a:t>人</a:t>
                      </a:r>
                      <a:r>
                        <a:rPr lang="ja-JP" altLang="en-US" sz="1050" b="1" dirty="0">
                          <a:solidFill>
                            <a:schemeClr val="tx1"/>
                          </a:solidFill>
                          <a:effectLst/>
                          <a:latin typeface="+mn-ea"/>
                          <a:ea typeface="+mn-ea"/>
                          <a:cs typeface="HG丸ｺﾞｼｯｸM-PRO"/>
                        </a:rPr>
                        <a:t>（</a:t>
                      </a:r>
                      <a:r>
                        <a:rPr lang="en-US" altLang="ja-JP" sz="1050" b="1" dirty="0">
                          <a:solidFill>
                            <a:schemeClr val="tx1"/>
                          </a:solidFill>
                          <a:effectLst/>
                          <a:latin typeface="+mn-ea"/>
                          <a:ea typeface="+mn-ea"/>
                          <a:cs typeface="HG丸ｺﾞｼｯｸM-PRO"/>
                        </a:rPr>
                        <a:t>R5</a:t>
                      </a:r>
                      <a:r>
                        <a:rPr lang="ja-JP" altLang="en-US" sz="1050" b="1" dirty="0">
                          <a:solidFill>
                            <a:schemeClr val="tx1"/>
                          </a:solidFill>
                          <a:effectLst/>
                          <a:latin typeface="+mn-ea"/>
                          <a:ea typeface="+mn-ea"/>
                          <a:cs typeface="HG丸ｺﾞｼｯｸM-PRO"/>
                        </a:rPr>
                        <a:t>）</a:t>
                      </a:r>
                      <a:r>
                        <a:rPr lang="ja-JP" altLang="en-US" sz="1100" b="0" dirty="0">
                          <a:solidFill>
                            <a:schemeClr val="tx1"/>
                          </a:solidFill>
                          <a:effectLst/>
                          <a:latin typeface="+mn-ea"/>
                          <a:ea typeface="+mn-ea"/>
                          <a:cs typeface="HG丸ｺﾞｼｯｸM-PRO"/>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cs typeface="HG丸ｺﾞｼｯｸM-PRO"/>
                        </a:rPr>
                        <a:t>1,000</a:t>
                      </a:r>
                      <a:r>
                        <a:rPr lang="ja-JP" altLang="en-US" sz="1100" b="1" dirty="0">
                          <a:solidFill>
                            <a:schemeClr val="tx1"/>
                          </a:solidFill>
                          <a:effectLst/>
                          <a:latin typeface="+mn-ea"/>
                          <a:ea typeface="+mn-ea"/>
                          <a:cs typeface="HG丸ｺﾞｼｯｸM-PRO"/>
                        </a:rPr>
                        <a:t>人未満</a:t>
                      </a:r>
                      <a:endParaRPr lang="en-US" altLang="zh-TW"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011938"/>
                  </a:ext>
                </a:extLst>
              </a:tr>
            </a:tbl>
          </a:graphicData>
        </a:graphic>
      </p:graphicFrame>
      <p:sp>
        <p:nvSpPr>
          <p:cNvPr id="14" name="角丸四角形 13"/>
          <p:cNvSpPr/>
          <p:nvPr/>
        </p:nvSpPr>
        <p:spPr>
          <a:xfrm>
            <a:off x="357909" y="1684365"/>
            <a:ext cx="9144000" cy="399327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180364"/>
            <a:ext cx="2088000" cy="504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180364"/>
            <a:ext cx="7056000" cy="504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生活習慣による疾患等</a:t>
            </a:r>
            <a:r>
              <a:rPr kumimoji="1" lang="ja-JP" altLang="en-US" sz="1400" b="1" dirty="0">
                <a:solidFill>
                  <a:schemeClr val="tx1"/>
                </a:solidFill>
              </a:rPr>
              <a:t>（高血圧、糖尿病等）</a:t>
            </a:r>
            <a:r>
              <a:rPr kumimoji="1" lang="ja-JP" altLang="en-US" sz="1600" b="1" dirty="0">
                <a:solidFill>
                  <a:schemeClr val="tx1"/>
                </a:solidFill>
              </a:rPr>
              <a:t>の未治療者の割合を減らします</a:t>
            </a:r>
          </a:p>
          <a:p>
            <a:pPr algn="ctr">
              <a:lnSpc>
                <a:spcPts val="2000"/>
              </a:lnSpc>
            </a:pPr>
            <a:r>
              <a:rPr kumimoji="1" lang="ja-JP" altLang="en-US" sz="1600" b="1" dirty="0">
                <a:solidFill>
                  <a:schemeClr val="tx1"/>
                </a:solidFill>
              </a:rPr>
              <a:t>～病気が見つかったらきちんと治療しましょう～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48</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8777CCAE-14DC-4D5C-879E-E6769582101A}"/>
              </a:ext>
            </a:extLst>
          </p:cNvPr>
          <p:cNvSpPr/>
          <p:nvPr/>
        </p:nvSpPr>
        <p:spPr>
          <a:xfrm>
            <a:off x="358020" y="5677637"/>
            <a:ext cx="1089212" cy="886522"/>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5802783E-1055-4F5A-8F6C-A1A5F0D44757}"/>
              </a:ext>
            </a:extLst>
          </p:cNvPr>
          <p:cNvSpPr/>
          <p:nvPr/>
        </p:nvSpPr>
        <p:spPr>
          <a:xfrm>
            <a:off x="1447232" y="5677636"/>
            <a:ext cx="8054677" cy="886523"/>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◆メタボリックシンドロームや肥満・やせは、生活習慣病の発症リスクが高くなることから、若い世代からの生活習慣の改善や保健指導を通じた必要な治療継続等の取組みが求められます。</a:t>
            </a:r>
          </a:p>
          <a:p>
            <a:pPr marL="174625" indent="-174625">
              <a:lnSpc>
                <a:spcPct val="100000"/>
              </a:lnSpc>
            </a:pPr>
            <a:r>
              <a:rPr kumimoji="1" lang="ja-JP" altLang="en-US" sz="1200" b="1" baseline="0" dirty="0">
                <a:solidFill>
                  <a:schemeClr val="tx1"/>
                </a:solidFill>
                <a:latin typeface="+mn-ea"/>
                <a:ea typeface="+mn-ea"/>
              </a:rPr>
              <a:t>◆ また、糖尿病や高血圧、脂質異常症などは未治療者が多い状況にあり、疾患に対する正しい理解促進と重症化予防に向けた継続的な治療等の取組み強化が重要です。</a:t>
            </a:r>
          </a:p>
        </p:txBody>
      </p:sp>
      <p:sp>
        <p:nvSpPr>
          <p:cNvPr id="23" name="角丸四角形 47">
            <a:extLst>
              <a:ext uri="{FF2B5EF4-FFF2-40B4-BE49-F238E27FC236}">
                <a16:creationId xmlns:a16="http://schemas.microsoft.com/office/drawing/2014/main" id="{B017ADA1-4A68-4E7D-AEDB-2D440ED81A5B}"/>
              </a:ext>
            </a:extLst>
          </p:cNvPr>
          <p:cNvSpPr/>
          <p:nvPr/>
        </p:nvSpPr>
        <p:spPr>
          <a:xfrm>
            <a:off x="6635936" y="2329187"/>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84346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59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7" y="295898"/>
          <a:ext cx="8928000" cy="641233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1233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特定保健指導の促進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■医療保険者や有識者による効果的な特定保健指導の体制・手法について検討する会議を</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回実施。</a:t>
                      </a:r>
                      <a:r>
                        <a:rPr kumimoji="1" lang="en-US" altLang="ja-JP" sz="1100" b="0" baseline="0" dirty="0">
                          <a:solidFill>
                            <a:schemeClr val="tx1"/>
                          </a:solidFill>
                          <a:latin typeface="+mn-ea"/>
                          <a:ea typeface="+mn-ea"/>
                        </a:rPr>
                        <a:t>R5</a:t>
                      </a:r>
                      <a:r>
                        <a:rPr kumimoji="1" lang="ja-JP" altLang="en-US" sz="1100" b="0" baseline="0" dirty="0">
                          <a:solidFill>
                            <a:schemeClr val="tx1"/>
                          </a:solidFill>
                          <a:latin typeface="+mn-ea"/>
                          <a:ea typeface="+mn-ea"/>
                        </a:rPr>
                        <a:t>にモデル事業を実施した医療保険者から、</a:t>
                      </a:r>
                      <a:r>
                        <a:rPr kumimoji="1" lang="en-US" altLang="ja-JP" sz="1100" b="0" baseline="0" dirty="0">
                          <a:solidFill>
                            <a:schemeClr val="tx1"/>
                          </a:solidFill>
                          <a:latin typeface="+mn-ea"/>
                          <a:ea typeface="+mn-ea"/>
                        </a:rPr>
                        <a:t>R6</a:t>
                      </a:r>
                      <a:r>
                        <a:rPr kumimoji="1" lang="ja-JP" altLang="en-US" sz="1100" b="0" baseline="0" dirty="0">
                          <a:solidFill>
                            <a:schemeClr val="tx1"/>
                          </a:solidFill>
                          <a:latin typeface="+mn-ea"/>
                          <a:ea typeface="+mn-ea"/>
                        </a:rPr>
                        <a:t>年度の健診データ提供し、事業評価するとともに、会議で出された意見も踏まえ、今後の施策提言をまとめる。</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特定健診・保健指導従事者の資質向上を目的に、初任者を対象に計５回研修を実施。</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オンライン研修：</a:t>
                      </a:r>
                      <a:r>
                        <a:rPr kumimoji="1" lang="en-US" altLang="ja-JP" sz="1100" b="1" baseline="0" dirty="0">
                          <a:solidFill>
                            <a:schemeClr val="tx1"/>
                          </a:solidFill>
                          <a:latin typeface="+mn-ea"/>
                          <a:ea typeface="+mn-ea"/>
                        </a:rPr>
                        <a:t>894</a:t>
                      </a:r>
                      <a:r>
                        <a:rPr kumimoji="1" lang="ja-JP" altLang="en-US" sz="1100" b="1" baseline="0" dirty="0">
                          <a:solidFill>
                            <a:schemeClr val="tx1"/>
                          </a:solidFill>
                          <a:latin typeface="+mn-ea"/>
                          <a:ea typeface="+mn-ea"/>
                        </a:rPr>
                        <a:t>名、対面研修：</a:t>
                      </a:r>
                      <a:r>
                        <a:rPr kumimoji="1" lang="en-US" altLang="ja-JP" sz="1100" b="1" baseline="0" dirty="0">
                          <a:solidFill>
                            <a:schemeClr val="tx1"/>
                          </a:solidFill>
                          <a:latin typeface="+mn-ea"/>
                          <a:ea typeface="+mn-ea"/>
                        </a:rPr>
                        <a:t>332</a:t>
                      </a:r>
                      <a:r>
                        <a:rPr kumimoji="1" lang="ja-JP" altLang="en-US" sz="1100" b="1" baseline="0" dirty="0">
                          <a:solidFill>
                            <a:schemeClr val="tx1"/>
                          </a:solidFill>
                          <a:latin typeface="+mn-ea"/>
                          <a:ea typeface="+mn-ea"/>
                        </a:rPr>
                        <a:t>名</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未治療者や治療中断者に対する医療機関への受診勧奨の促進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糖尿病の重症化予防</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■治療中断者等、受診勧奨の対象者の抽出方法等について、国保連合会と連携し、助言及び支援</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市町村検討会１回</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中小企業の従業員を主な対象者とした、糖尿病発症予防・重症化予防を促進するための啓発動画を３本作成</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World Diabetes Day</a:t>
                      </a:r>
                      <a:r>
                        <a:rPr kumimoji="1" lang="ja-JP" altLang="en-US" sz="1100" b="1" baseline="0" dirty="0">
                          <a:solidFill>
                            <a:schemeClr val="tx1"/>
                          </a:solidFill>
                          <a:latin typeface="+mn-ea"/>
                          <a:ea typeface="+mn-ea"/>
                        </a:rPr>
                        <a:t>（世界糖尿病デー）に併せて動画を公開し、普及啓発を実施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医療データを活用した受診促進策の推進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■専門医等のアドバイザーとともに、糖尿病性腎症重症化予防事業の実施に課題を抱える市町村を支援。市町村と地区医師</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　会、専門医と連携強化した受診勧奨体制を構築</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モデル１市</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■地域診断シートや地域差見える化支援ツールを活用し、市町村のデータ分析結果を踏まえた保健事業の推進を図る、データヘルス推進セミナーを開催</a:t>
                      </a:r>
                      <a:r>
                        <a:rPr kumimoji="1" lang="en-US" altLang="ja-JP" sz="1100" b="0" strike="noStrike" baseline="0" dirty="0">
                          <a:solidFill>
                            <a:schemeClr val="tx1"/>
                          </a:solidFill>
                          <a:latin typeface="+mn-ea"/>
                          <a:ea typeface="+mn-ea"/>
                        </a:rPr>
                        <a:t>【</a:t>
                      </a:r>
                      <a:r>
                        <a:rPr kumimoji="1" lang="ja-JP" altLang="en-US" sz="1100" b="0" strike="noStrike" baseline="0" dirty="0">
                          <a:solidFill>
                            <a:schemeClr val="tx1"/>
                          </a:solidFill>
                          <a:latin typeface="+mn-ea"/>
                          <a:ea typeface="+mn-ea"/>
                        </a:rPr>
                        <a:t>全４回実施</a:t>
                      </a:r>
                      <a:r>
                        <a:rPr kumimoji="1" lang="en-US" altLang="ja-JP" sz="1100" b="0" strike="noStrik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highlight>
                            <a:srgbClr val="00FF00"/>
                          </a:highlight>
                          <a:latin typeface="+mn-ea"/>
                          <a:ea typeface="+mn-ea"/>
                        </a:rPr>
                        <a:t>■</a:t>
                      </a:r>
                      <a:r>
                        <a:rPr kumimoji="1" lang="en-US" altLang="ja-JP" sz="1100" b="1" strike="noStrike" baseline="0" dirty="0">
                          <a:solidFill>
                            <a:schemeClr val="tx1"/>
                          </a:solidFill>
                          <a:latin typeface="+mn-ea"/>
                          <a:ea typeface="+mn-ea"/>
                        </a:rPr>
                        <a:t>NDB</a:t>
                      </a:r>
                      <a:r>
                        <a:rPr kumimoji="1" lang="ja-JP" altLang="en-US" sz="1100" b="1" strike="noStrike" baseline="0" dirty="0">
                          <a:solidFill>
                            <a:schemeClr val="tx1"/>
                          </a:solidFill>
                          <a:latin typeface="+mn-ea"/>
                          <a:ea typeface="+mn-ea"/>
                        </a:rPr>
                        <a:t>に収録される特定健診情報（</a:t>
                      </a:r>
                      <a:r>
                        <a:rPr kumimoji="1" lang="en-US" altLang="ja-JP" sz="1100" b="1" strike="noStrike" baseline="0" dirty="0">
                          <a:solidFill>
                            <a:schemeClr val="tx1"/>
                          </a:solidFill>
                          <a:latin typeface="+mn-ea"/>
                          <a:ea typeface="+mn-ea"/>
                        </a:rPr>
                        <a:t>2019</a:t>
                      </a:r>
                      <a:r>
                        <a:rPr kumimoji="1" lang="ja-JP" altLang="en-US" sz="1100" b="1" strike="noStrike" baseline="0" dirty="0">
                          <a:solidFill>
                            <a:schemeClr val="tx1"/>
                          </a:solidFill>
                          <a:latin typeface="+mn-ea"/>
                          <a:ea typeface="+mn-ea"/>
                        </a:rPr>
                        <a:t>年度・</a:t>
                      </a:r>
                      <a:r>
                        <a:rPr kumimoji="1" lang="en-US" altLang="ja-JP" sz="1100" b="1" strike="noStrike" baseline="0" dirty="0">
                          <a:solidFill>
                            <a:schemeClr val="tx1"/>
                          </a:solidFill>
                          <a:latin typeface="+mn-ea"/>
                          <a:ea typeface="+mn-ea"/>
                        </a:rPr>
                        <a:t>2020</a:t>
                      </a:r>
                      <a:r>
                        <a:rPr kumimoji="1" lang="ja-JP" altLang="en-US" sz="1100" b="1" strike="noStrike" baseline="0" dirty="0">
                          <a:solidFill>
                            <a:schemeClr val="tx1"/>
                          </a:solidFill>
                          <a:latin typeface="+mn-ea"/>
                          <a:ea typeface="+mn-ea"/>
                        </a:rPr>
                        <a:t>年度）等の健康医療情報を地域ごとに見える化して、保健所・市町村等に提供することで、地域の保健事業を支援</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・地域健康カルテ公表（令和</a:t>
                      </a:r>
                      <a:r>
                        <a:rPr kumimoji="1" lang="en-US" altLang="ja-JP" sz="1100" b="1" strike="noStrike" baseline="0" dirty="0">
                          <a:solidFill>
                            <a:schemeClr val="tx1"/>
                          </a:solidFill>
                          <a:latin typeface="+mn-ea"/>
                          <a:ea typeface="+mn-ea"/>
                        </a:rPr>
                        <a:t>6</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6</a:t>
                      </a:r>
                      <a:r>
                        <a:rPr kumimoji="1" lang="ja-JP" altLang="en-US" sz="1100" b="1" strike="noStrike" baseline="0" dirty="0">
                          <a:solidFill>
                            <a:schemeClr val="tx1"/>
                          </a:solidFill>
                          <a:latin typeface="+mn-ea"/>
                          <a:ea typeface="+mn-ea"/>
                        </a:rPr>
                        <a:t>月）</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n-ea"/>
                          <a:ea typeface="+mn-ea"/>
                        </a:rPr>
                        <a:t>　・大阪府健康データダッシュボード公表（令和</a:t>
                      </a:r>
                      <a:r>
                        <a:rPr kumimoji="1" lang="en-US" altLang="ja-JP" sz="1100" b="1" strike="noStrike" baseline="0" dirty="0">
                          <a:solidFill>
                            <a:schemeClr val="tx1"/>
                          </a:solidFill>
                          <a:latin typeface="+mn-ea"/>
                          <a:ea typeface="+mn-ea"/>
                        </a:rPr>
                        <a:t>7</a:t>
                      </a:r>
                      <a:r>
                        <a:rPr kumimoji="1" lang="ja-JP" altLang="en-US" sz="1100" b="1" strike="noStrike" baseline="0" dirty="0">
                          <a:solidFill>
                            <a:schemeClr val="tx1"/>
                          </a:solidFill>
                          <a:latin typeface="+mn-ea"/>
                          <a:ea typeface="+mn-ea"/>
                        </a:rPr>
                        <a:t>年</a:t>
                      </a:r>
                      <a:r>
                        <a:rPr kumimoji="1" lang="en-US" altLang="ja-JP" sz="1100" b="1" strike="noStrike" baseline="0" dirty="0">
                          <a:solidFill>
                            <a:schemeClr val="tx1"/>
                          </a:solidFill>
                          <a:latin typeface="+mn-ea"/>
                          <a:ea typeface="+mn-ea"/>
                        </a:rPr>
                        <a:t>3</a:t>
                      </a:r>
                      <a:r>
                        <a:rPr kumimoji="1" lang="ja-JP" altLang="en-US" sz="1100" b="1" strike="noStrike" baseline="0" dirty="0">
                          <a:solidFill>
                            <a:schemeClr val="tx1"/>
                          </a:solidFill>
                          <a:latin typeface="+mn-ea"/>
                          <a:ea typeface="+mn-ea"/>
                        </a:rPr>
                        <a:t>月） </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早期治療・重症化予防に係る普及啓発</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■大阪糖尿病対策推進会議へオブザーバー参加。糖尿病の重症化予防事業について情報提供し、関係団体へ協力依頼</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49</a:t>
            </a:fld>
            <a:endParaRPr kumimoji="1" lang="ja-JP" altLang="en-US"/>
          </a:p>
        </p:txBody>
      </p:sp>
      <p:pic>
        <p:nvPicPr>
          <p:cNvPr id="12" name="図 11">
            <a:extLst>
              <a:ext uri="{FF2B5EF4-FFF2-40B4-BE49-F238E27FC236}">
                <a16:creationId xmlns:a16="http://schemas.microsoft.com/office/drawing/2014/main" id="{1984AE1A-8841-435B-AF6F-576B7BA41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1477" y="4885177"/>
            <a:ext cx="1030494" cy="1458546"/>
          </a:xfrm>
          <a:prstGeom prst="rect">
            <a:avLst/>
          </a:prstGeom>
          <a:ln>
            <a:solidFill>
              <a:schemeClr val="tx1"/>
            </a:solidFill>
          </a:ln>
        </p:spPr>
      </p:pic>
      <p:pic>
        <p:nvPicPr>
          <p:cNvPr id="15" name="図 14">
            <a:extLst>
              <a:ext uri="{FF2B5EF4-FFF2-40B4-BE49-F238E27FC236}">
                <a16:creationId xmlns:a16="http://schemas.microsoft.com/office/drawing/2014/main" id="{B726D1B1-1BEB-45C0-AC32-1594AE8BD0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2237" y="4885177"/>
            <a:ext cx="2321667" cy="1464655"/>
          </a:xfrm>
          <a:prstGeom prst="rect">
            <a:avLst/>
          </a:prstGeom>
          <a:ln>
            <a:solidFill>
              <a:schemeClr val="tx1"/>
            </a:solidFill>
          </a:ln>
        </p:spPr>
      </p:pic>
      <p:sp>
        <p:nvSpPr>
          <p:cNvPr id="16" name="正方形/長方形 15">
            <a:extLst>
              <a:ext uri="{FF2B5EF4-FFF2-40B4-BE49-F238E27FC236}">
                <a16:creationId xmlns:a16="http://schemas.microsoft.com/office/drawing/2014/main" id="{28E893C2-1F7A-41C6-AEE9-029CC47A8176}"/>
              </a:ext>
            </a:extLst>
          </p:cNvPr>
          <p:cNvSpPr/>
          <p:nvPr/>
        </p:nvSpPr>
        <p:spPr>
          <a:xfrm>
            <a:off x="5451478" y="6355556"/>
            <a:ext cx="3482426" cy="196628"/>
          </a:xfrm>
          <a:prstGeom prst="rect">
            <a:avLst/>
          </a:prstGeom>
        </p:spPr>
        <p:txBody>
          <a:bodyPr wrap="square" lIns="36000" tIns="72000" rIns="36000" bIns="36000">
            <a:noAutofit/>
          </a:bodyPr>
          <a:lstStyle/>
          <a:p>
            <a:pPr algn="ctr"/>
            <a:r>
              <a:rPr lang="ja-JP" altLang="en-US" sz="1100" b="1" dirty="0">
                <a:latin typeface="+mn-ea"/>
              </a:rPr>
              <a:t>糖尿病啓発動画</a:t>
            </a:r>
          </a:p>
        </p:txBody>
      </p:sp>
      <p:pic>
        <p:nvPicPr>
          <p:cNvPr id="18" name="図 17">
            <a:extLst>
              <a:ext uri="{FF2B5EF4-FFF2-40B4-BE49-F238E27FC236}">
                <a16:creationId xmlns:a16="http://schemas.microsoft.com/office/drawing/2014/main" id="{833ECC3A-EDB6-4CB6-A766-36BBE24E03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906353" y="4665777"/>
            <a:ext cx="976152" cy="1373742"/>
          </a:xfrm>
          <a:prstGeom prst="rect">
            <a:avLst/>
          </a:prstGeom>
        </p:spPr>
      </p:pic>
      <p:pic>
        <p:nvPicPr>
          <p:cNvPr id="19" name="図 18">
            <a:extLst>
              <a:ext uri="{FF2B5EF4-FFF2-40B4-BE49-F238E27FC236}">
                <a16:creationId xmlns:a16="http://schemas.microsoft.com/office/drawing/2014/main" id="{119981EC-B4E8-4EAB-ACB1-3D87BD106F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338720" y="4769665"/>
            <a:ext cx="1115416" cy="1574058"/>
          </a:xfrm>
          <a:prstGeom prst="rect">
            <a:avLst/>
          </a:prstGeom>
        </p:spPr>
      </p:pic>
      <p:pic>
        <p:nvPicPr>
          <p:cNvPr id="20" name="図 19">
            <a:extLst>
              <a:ext uri="{FF2B5EF4-FFF2-40B4-BE49-F238E27FC236}">
                <a16:creationId xmlns:a16="http://schemas.microsoft.com/office/drawing/2014/main" id="{8FC2CD56-ABB7-4550-B0D4-E9918A61F9B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739" r="18449" b="12465"/>
          <a:stretch/>
        </p:blipFill>
        <p:spPr>
          <a:xfrm flipH="1">
            <a:off x="3578114" y="4665777"/>
            <a:ext cx="1039918" cy="1497456"/>
          </a:xfrm>
          <a:prstGeom prst="rect">
            <a:avLst/>
          </a:prstGeom>
          <a:ln>
            <a:solidFill>
              <a:srgbClr val="5B9BD5"/>
            </a:solidFill>
          </a:ln>
        </p:spPr>
      </p:pic>
      <p:pic>
        <p:nvPicPr>
          <p:cNvPr id="21" name="図 20">
            <a:extLst>
              <a:ext uri="{FF2B5EF4-FFF2-40B4-BE49-F238E27FC236}">
                <a16:creationId xmlns:a16="http://schemas.microsoft.com/office/drawing/2014/main" id="{FC459A37-E802-4A4A-9880-FE984040C71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2997" r="21583"/>
          <a:stretch/>
        </p:blipFill>
        <p:spPr>
          <a:xfrm flipH="1">
            <a:off x="4163206" y="4789687"/>
            <a:ext cx="1039917" cy="1534015"/>
          </a:xfrm>
          <a:prstGeom prst="rect">
            <a:avLst/>
          </a:prstGeom>
          <a:ln>
            <a:solidFill>
              <a:srgbClr val="5B9BD5"/>
            </a:solidFill>
          </a:ln>
        </p:spPr>
      </p:pic>
      <p:sp>
        <p:nvSpPr>
          <p:cNvPr id="13" name="正方形/長方形 12">
            <a:extLst>
              <a:ext uri="{FF2B5EF4-FFF2-40B4-BE49-F238E27FC236}">
                <a16:creationId xmlns:a16="http://schemas.microsoft.com/office/drawing/2014/main" id="{A80674F2-63B6-4568-8CA8-99F0200F3175}"/>
              </a:ext>
            </a:extLst>
          </p:cNvPr>
          <p:cNvSpPr/>
          <p:nvPr/>
        </p:nvSpPr>
        <p:spPr>
          <a:xfrm>
            <a:off x="1906353" y="6327462"/>
            <a:ext cx="3296770" cy="219390"/>
          </a:xfrm>
          <a:prstGeom prst="rect">
            <a:avLst/>
          </a:prstGeom>
        </p:spPr>
        <p:txBody>
          <a:bodyPr wrap="square" lIns="36000" tIns="72000" rIns="36000" bIns="36000">
            <a:noAutofit/>
          </a:bodyPr>
          <a:lstStyle/>
          <a:p>
            <a:pPr algn="ctr"/>
            <a:r>
              <a:rPr lang="ja-JP" altLang="en-US" sz="1100" b="1" dirty="0">
                <a:latin typeface="+mn-ea"/>
              </a:rPr>
              <a:t>特定保健指導の促進　啓発資材</a:t>
            </a:r>
          </a:p>
        </p:txBody>
      </p:sp>
    </p:spTree>
    <p:extLst>
      <p:ext uri="{BB962C8B-B14F-4D97-AF65-F5344CB8AC3E}">
        <p14:creationId xmlns:p14="http://schemas.microsoft.com/office/powerpoint/2010/main" val="78534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2" y="330676"/>
            <a:ext cx="864872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健康増進計画における目標の達成状況（第</a:t>
            </a:r>
            <a:r>
              <a:rPr lang="ja-JP" altLang="en-US" b="1" dirty="0">
                <a:solidFill>
                  <a:prstClr val="black"/>
                </a:solidFill>
                <a:latin typeface="游ゴシック" panose="020B0400000000000000" pitchFamily="50" charset="-128"/>
                <a:ea typeface="游ゴシック" panose="020B0400000000000000" pitchFamily="50" charset="-128"/>
              </a:rPr>
              <a:t>４</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次大阪府健康増進計画における目標）</a:t>
            </a:r>
          </a:p>
        </p:txBody>
      </p:sp>
      <p:graphicFrame>
        <p:nvGraphicFramePr>
          <p:cNvPr id="7" name="表 6"/>
          <p:cNvGraphicFramePr>
            <a:graphicFrameLocks noGrp="1"/>
          </p:cNvGraphicFramePr>
          <p:nvPr>
            <p:extLst>
              <p:ext uri="{D42A27DB-BD31-4B8C-83A1-F6EECF244321}">
                <p14:modId xmlns:p14="http://schemas.microsoft.com/office/powerpoint/2010/main" val="3665232198"/>
              </p:ext>
            </p:extLst>
          </p:nvPr>
        </p:nvGraphicFramePr>
        <p:xfrm>
          <a:off x="273339" y="3594915"/>
          <a:ext cx="9333311" cy="2970806"/>
        </p:xfrm>
        <a:graphic>
          <a:graphicData uri="http://schemas.openxmlformats.org/drawingml/2006/table">
            <a:tbl>
              <a:tblPr firstRow="1" bandRow="1">
                <a:tableStyleId>{7DF18680-E054-41AD-8BC1-D1AEF772440D}</a:tableStyleId>
              </a:tblPr>
              <a:tblGrid>
                <a:gridCol w="987536">
                  <a:extLst>
                    <a:ext uri="{9D8B030D-6E8A-4147-A177-3AD203B41FA5}">
                      <a16:colId xmlns:a16="http://schemas.microsoft.com/office/drawing/2014/main" val="269546419"/>
                    </a:ext>
                  </a:extLst>
                </a:gridCol>
                <a:gridCol w="251202">
                  <a:extLst>
                    <a:ext uri="{9D8B030D-6E8A-4147-A177-3AD203B41FA5}">
                      <a16:colId xmlns:a16="http://schemas.microsoft.com/office/drawing/2014/main" val="2823927590"/>
                    </a:ext>
                  </a:extLst>
                </a:gridCol>
                <a:gridCol w="2260823">
                  <a:extLst>
                    <a:ext uri="{9D8B030D-6E8A-4147-A177-3AD203B41FA5}">
                      <a16:colId xmlns:a16="http://schemas.microsoft.com/office/drawing/2014/main" val="397363977"/>
                    </a:ext>
                  </a:extLst>
                </a:gridCol>
                <a:gridCol w="1798936">
                  <a:extLst>
                    <a:ext uri="{9D8B030D-6E8A-4147-A177-3AD203B41FA5}">
                      <a16:colId xmlns:a16="http://schemas.microsoft.com/office/drawing/2014/main" val="2941494014"/>
                    </a:ext>
                  </a:extLst>
                </a:gridCol>
                <a:gridCol w="1693591">
                  <a:extLst>
                    <a:ext uri="{9D8B030D-6E8A-4147-A177-3AD203B41FA5}">
                      <a16:colId xmlns:a16="http://schemas.microsoft.com/office/drawing/2014/main" val="551926374"/>
                    </a:ext>
                  </a:extLst>
                </a:gridCol>
                <a:gridCol w="1572041">
                  <a:extLst>
                    <a:ext uri="{9D8B030D-6E8A-4147-A177-3AD203B41FA5}">
                      <a16:colId xmlns:a16="http://schemas.microsoft.com/office/drawing/2014/main" val="673202617"/>
                    </a:ext>
                  </a:extLst>
                </a:gridCol>
                <a:gridCol w="769182">
                  <a:extLst>
                    <a:ext uri="{9D8B030D-6E8A-4147-A177-3AD203B41FA5}">
                      <a16:colId xmlns:a16="http://schemas.microsoft.com/office/drawing/2014/main" val="1229687522"/>
                    </a:ext>
                  </a:extLst>
                </a:gridCol>
              </a:tblGrid>
              <a:tr h="371633">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1" dirty="0">
                          <a:latin typeface="游ゴシック" panose="020B0400000000000000" pitchFamily="50" charset="-128"/>
                          <a:ea typeface="游ゴシック" panose="020B0400000000000000" pitchFamily="50" charset="-128"/>
                        </a:rPr>
                        <a:t>2035</a:t>
                      </a:r>
                      <a:r>
                        <a:rPr kumimoji="1" lang="ja-JP" altLang="en-US" sz="1050" b="1"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年次報告書</a:t>
                      </a:r>
                      <a:endParaRPr kumimoji="1" lang="en-US" altLang="ja-JP" sz="1050" b="1"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402972347"/>
                  </a:ext>
                </a:extLst>
              </a:tr>
              <a:tr h="225286">
                <a:tc rowSpan="6">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栄養・食生活</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朝食欠食率</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20-30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歳代</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a:solidFill>
                            <a:schemeClr val="tx1"/>
                          </a:solidFill>
                          <a:effectLst/>
                          <a:latin typeface="游ゴシック" panose="020B0400000000000000" pitchFamily="50" charset="-128"/>
                          <a:ea typeface="游ゴシック" panose="020B0400000000000000" pitchFamily="50" charset="-128"/>
                        </a:rPr>
                        <a:t>24.</a:t>
                      </a:r>
                      <a:r>
                        <a:rPr lang="en-US" altLang="ja-JP" sz="1050" b="0" dirty="0">
                          <a:solidFill>
                            <a:schemeClr val="tx1"/>
                          </a:solidFill>
                          <a:effectLst/>
                          <a:latin typeface="游ゴシック" panose="020B0400000000000000" pitchFamily="50" charset="-128"/>
                          <a:ea typeface="游ゴシック" panose="020B0400000000000000" pitchFamily="50" charset="-128"/>
                        </a:rPr>
                        <a:t>8</a:t>
                      </a:r>
                      <a:r>
                        <a:rPr lang="en-US" sz="1050" b="0" dirty="0">
                          <a:solidFill>
                            <a:schemeClr val="tx1"/>
                          </a:solidFill>
                          <a:effectLst/>
                          <a:latin typeface="游ゴシック" panose="020B0400000000000000" pitchFamily="50" charset="-128"/>
                          <a:ea typeface="游ゴシック" panose="020B0400000000000000" pitchFamily="50" charset="-128"/>
                        </a:rPr>
                        <a:t>%</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H29-R1</a:t>
                      </a:r>
                      <a:r>
                        <a:rPr lang="ja-JP" altLang="en-US" sz="1050" b="0" dirty="0">
                          <a:solidFill>
                            <a:schemeClr val="tx1"/>
                          </a:solidFill>
                          <a:effectLst/>
                          <a:latin typeface="游ゴシック" panose="020B0400000000000000" pitchFamily="50" charset="-128"/>
                          <a:ea typeface="游ゴシック" panose="020B0400000000000000" pitchFamily="50" charset="-128"/>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年国民健康・栄養調査の結果を受け算出</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15%</a:t>
                      </a:r>
                      <a:r>
                        <a:rPr lang="ja-JP" altLang="en-US" sz="1050" b="0" dirty="0">
                          <a:solidFill>
                            <a:schemeClr val="tx1"/>
                          </a:solidFill>
                          <a:effectLst/>
                          <a:latin typeface="游ゴシック" panose="020B0400000000000000" pitchFamily="50" charset="-128"/>
                          <a:ea typeface="游ゴシック" panose="020B0400000000000000" pitchFamily="50" charset="-128"/>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6">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25-28</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665784157"/>
                  </a:ext>
                </a:extLst>
              </a:tr>
              <a:tr h="225286">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野菜摂取量</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歳以上</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256g</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350g</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419077494"/>
                  </a:ext>
                </a:extLst>
              </a:tr>
              <a:tr h="225286">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食塩摂取量</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歳以上</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9.7g</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の平均）</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7g</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未満</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987449206"/>
                  </a:ext>
                </a:extLst>
              </a:tr>
              <a:tr h="316718">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バランスの良い食生活を実践する府民の割合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49.6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年度大阪府健康づくり実態調査にて算出</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453872688"/>
                  </a:ext>
                </a:extLst>
              </a:tr>
              <a:tr h="225286">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適正体重の維持している者の割合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63.9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521186146"/>
                  </a:ext>
                </a:extLst>
              </a:tr>
              <a:tr h="354690">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児童・生徒の肥満傾向児の割合（男性</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10.75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/10.11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11.37%/7.19%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減少</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729043557"/>
                  </a:ext>
                </a:extLst>
              </a:tr>
              <a:tr h="354690">
                <a:tc rowSpan="2">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身体活動・運動</a:t>
                      </a:r>
                      <a:endParaRPr kumimoji="1" lang="en-US" altLang="ja-JP"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運動習慣のある者の割合</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36.2%(R4)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26-28</a:t>
                      </a:r>
                    </a:p>
                  </a:txBody>
                  <a:tcPr marL="36000" marR="36000" marT="36000" marB="36000" anchor="ctr"/>
                </a:tc>
                <a:extLst>
                  <a:ext uri="{0D108BD9-81ED-4DB2-BD59-A6C34878D82A}">
                    <a16:rowId xmlns:a16="http://schemas.microsoft.com/office/drawing/2014/main" val="3400645202"/>
                  </a:ext>
                </a:extLst>
              </a:tr>
              <a:tr h="634582">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日常生活における歩数</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8,733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/7,060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歳以上：</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6,180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/5,230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(H29-R1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の平均</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6</a:t>
                      </a:r>
                      <a:r>
                        <a:rPr lang="ja-JP" altLang="en-US" sz="1050" b="0" dirty="0">
                          <a:solidFill>
                            <a:schemeClr val="tx1"/>
                          </a:solidFill>
                          <a:effectLst/>
                          <a:latin typeface="游ゴシック" panose="020B0400000000000000" pitchFamily="50" charset="-128"/>
                          <a:ea typeface="+mn-ea"/>
                          <a:cs typeface="HG丸ｺﾞｼｯｸM-PRO"/>
                        </a:rPr>
                        <a:t>年国民健康・栄養調査の結果を受け算出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歳以上：</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歩</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451311182"/>
                  </a:ext>
                </a:extLst>
              </a:tr>
            </a:tbl>
          </a:graphicData>
        </a:graphic>
      </p:graphicFrame>
      <p:sp>
        <p:nvSpPr>
          <p:cNvPr id="9" name="テキスト ボックス 8"/>
          <p:cNvSpPr txBox="1"/>
          <p:nvPr/>
        </p:nvSpPr>
        <p:spPr>
          <a:xfrm>
            <a:off x="187995" y="3263085"/>
            <a:ext cx="2376000" cy="288000"/>
          </a:xfrm>
          <a:prstGeom prst="rect">
            <a:avLst/>
          </a:prstGeom>
          <a:noFill/>
        </p:spPr>
        <p:txBody>
          <a:bodyPr wrap="square" lIns="72000" tIns="72000" rIns="72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0" name="テキスト ボックス 9"/>
          <p:cNvSpPr txBox="1"/>
          <p:nvPr/>
        </p:nvSpPr>
        <p:spPr>
          <a:xfrm>
            <a:off x="6523997" y="916072"/>
            <a:ext cx="3168000" cy="216000"/>
          </a:xfrm>
          <a:prstGeom prst="rect">
            <a:avLst/>
          </a:prstGeom>
          <a:noFill/>
        </p:spPr>
        <p:txBody>
          <a:bodyPr wrap="square" lIns="72000" tIns="72000" rIns="72000" bIns="7200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（☆は「府民・行政等みんなでめざす目標」）</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1365" y="357651"/>
            <a:ext cx="1100769" cy="360000"/>
          </a:xfrm>
          <a:prstGeom prst="rect">
            <a:avLst/>
          </a:prstGeom>
        </p:spPr>
      </p:pic>
      <p:sp>
        <p:nvSpPr>
          <p:cNvPr id="11" name="テキスト ボックス 10">
            <a:extLst>
              <a:ext uri="{FF2B5EF4-FFF2-40B4-BE49-F238E27FC236}">
                <a16:creationId xmlns:a16="http://schemas.microsoft.com/office/drawing/2014/main" id="{7031F8F0-A93B-4738-AFA7-F91E4DA87E12}"/>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schemeClr val="bg1"/>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3" name="表 12">
            <a:extLst>
              <a:ext uri="{FF2B5EF4-FFF2-40B4-BE49-F238E27FC236}">
                <a16:creationId xmlns:a16="http://schemas.microsoft.com/office/drawing/2014/main" id="{A7F3E843-6AF8-4C11-9DDB-ECBED0615BFD}"/>
              </a:ext>
            </a:extLst>
          </p:cNvPr>
          <p:cNvGraphicFramePr>
            <a:graphicFrameLocks noGrp="1"/>
          </p:cNvGraphicFramePr>
          <p:nvPr>
            <p:extLst>
              <p:ext uri="{D42A27DB-BD31-4B8C-83A1-F6EECF244321}">
                <p14:modId xmlns:p14="http://schemas.microsoft.com/office/powerpoint/2010/main" val="1530362060"/>
              </p:ext>
            </p:extLst>
          </p:nvPr>
        </p:nvGraphicFramePr>
        <p:xfrm>
          <a:off x="273339" y="1191483"/>
          <a:ext cx="9313031" cy="1974624"/>
        </p:xfrm>
        <a:graphic>
          <a:graphicData uri="http://schemas.openxmlformats.org/drawingml/2006/table">
            <a:tbl>
              <a:tblPr firstRow="1" bandRow="1">
                <a:tableStyleId>{7DF18680-E054-41AD-8BC1-D1AEF772440D}</a:tableStyleId>
              </a:tblPr>
              <a:tblGrid>
                <a:gridCol w="309247">
                  <a:extLst>
                    <a:ext uri="{9D8B030D-6E8A-4147-A177-3AD203B41FA5}">
                      <a16:colId xmlns:a16="http://schemas.microsoft.com/office/drawing/2014/main" val="2823927590"/>
                    </a:ext>
                  </a:extLst>
                </a:gridCol>
                <a:gridCol w="1838210">
                  <a:extLst>
                    <a:ext uri="{9D8B030D-6E8A-4147-A177-3AD203B41FA5}">
                      <a16:colId xmlns:a16="http://schemas.microsoft.com/office/drawing/2014/main" val="397363977"/>
                    </a:ext>
                  </a:extLst>
                </a:gridCol>
                <a:gridCol w="2435629">
                  <a:extLst>
                    <a:ext uri="{9D8B030D-6E8A-4147-A177-3AD203B41FA5}">
                      <a16:colId xmlns:a16="http://schemas.microsoft.com/office/drawing/2014/main" val="551926374"/>
                    </a:ext>
                  </a:extLst>
                </a:gridCol>
                <a:gridCol w="2477193">
                  <a:extLst>
                    <a:ext uri="{9D8B030D-6E8A-4147-A177-3AD203B41FA5}">
                      <a16:colId xmlns:a16="http://schemas.microsoft.com/office/drawing/2014/main" val="2975266837"/>
                    </a:ext>
                  </a:extLst>
                </a:gridCol>
                <a:gridCol w="1469560">
                  <a:extLst>
                    <a:ext uri="{9D8B030D-6E8A-4147-A177-3AD203B41FA5}">
                      <a16:colId xmlns:a16="http://schemas.microsoft.com/office/drawing/2014/main" val="673202617"/>
                    </a:ext>
                  </a:extLst>
                </a:gridCol>
                <a:gridCol w="783192">
                  <a:extLst>
                    <a:ext uri="{9D8B030D-6E8A-4147-A177-3AD203B41FA5}">
                      <a16:colId xmlns:a16="http://schemas.microsoft.com/office/drawing/2014/main" val="1229687522"/>
                    </a:ext>
                  </a:extLst>
                </a:gridCol>
              </a:tblGrid>
              <a:tr h="325759">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1" dirty="0">
                          <a:latin typeface="游ゴシック" panose="020B0400000000000000" pitchFamily="50" charset="-128"/>
                          <a:ea typeface="游ゴシック" panose="020B0400000000000000" pitchFamily="50" charset="-128"/>
                        </a:rPr>
                        <a:t>2035</a:t>
                      </a:r>
                      <a:r>
                        <a:rPr kumimoji="1" lang="ja-JP" altLang="en-US" sz="1050" b="1"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年次報告書</a:t>
                      </a:r>
                      <a:endParaRPr kumimoji="1" lang="en-US" altLang="ja-JP" sz="1050" b="1"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402972347"/>
                  </a:ext>
                </a:extLst>
              </a:tr>
              <a:tr h="326168">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健康寿命の延伸（男性</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71.88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/74.78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歳以上延伸</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17-20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665784157"/>
                  </a:ext>
                </a:extLst>
              </a:tr>
              <a:tr h="583552">
                <a:tc rowSpan="2">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健康格差の縮小（男性）</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上位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80.34 </a:t>
                      </a:r>
                      <a:r>
                        <a:rPr lang="ja-JP" altLang="en-US" sz="1050" b="0" dirty="0">
                          <a:solidFill>
                            <a:schemeClr val="tx1"/>
                          </a:solidFill>
                          <a:effectLst/>
                          <a:latin typeface="游ゴシック" panose="020B0400000000000000" pitchFamily="50" charset="-128"/>
                          <a:ea typeface="+mn-ea"/>
                          <a:cs typeface="HG丸ｺﾞｼｯｸM-PRO"/>
                        </a:rPr>
                        <a:t>歳　</a:t>
                      </a:r>
                      <a:endParaRPr lang="en-US" altLang="ja-JP" sz="1050" b="0" dirty="0">
                        <a:solidFill>
                          <a:schemeClr val="tx1"/>
                        </a:solidFill>
                        <a:effectLst/>
                        <a:latin typeface="游ゴシック" panose="020B0400000000000000" pitchFamily="50" charset="-128"/>
                        <a:ea typeface="+mn-ea"/>
                        <a:cs typeface="HG丸ｺﾞｼｯｸM-PRO"/>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R3</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81.54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1.20 </a:t>
                      </a:r>
                      <a:r>
                        <a:rPr lang="ja-JP" altLang="en-US" sz="1050" b="0" dirty="0">
                          <a:solidFill>
                            <a:schemeClr val="tx1"/>
                          </a:solidFill>
                          <a:effectLst/>
                          <a:latin typeface="游ゴシック" panose="020B0400000000000000" pitchFamily="50" charset="-128"/>
                          <a:ea typeface="+mn-ea"/>
                          <a:cs typeface="HG丸ｺﾞｼｯｸM-PRO"/>
                        </a:rPr>
                        <a:t>歳</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下位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77.57 </a:t>
                      </a:r>
                      <a:r>
                        <a:rPr lang="ja-JP" altLang="en-US" sz="1050" b="0" dirty="0">
                          <a:solidFill>
                            <a:schemeClr val="tx1"/>
                          </a:solidFill>
                          <a:effectLst/>
                          <a:latin typeface="游ゴシック" panose="020B0400000000000000" pitchFamily="50" charset="-128"/>
                          <a:ea typeface="+mn-ea"/>
                          <a:cs typeface="HG丸ｺﾞｼｯｸM-PRO"/>
                        </a:rPr>
                        <a:t>歳　</a:t>
                      </a:r>
                      <a:endParaRPr lang="en-US" altLang="ja-JP" sz="1050" b="0" dirty="0">
                        <a:solidFill>
                          <a:schemeClr val="tx1"/>
                        </a:solidFill>
                        <a:effectLst/>
                        <a:latin typeface="游ゴシック" panose="020B0400000000000000" pitchFamily="50" charset="-128"/>
                        <a:ea typeface="+mn-ea"/>
                        <a:cs typeface="HG丸ｺﾞｼｯｸM-PRO"/>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              </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R3</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78.34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0.77 </a:t>
                      </a:r>
                      <a:r>
                        <a:rPr lang="ja-JP" altLang="en-US" sz="1050" b="0" dirty="0">
                          <a:solidFill>
                            <a:schemeClr val="tx1"/>
                          </a:solidFill>
                          <a:effectLst/>
                          <a:latin typeface="游ゴシック" panose="020B0400000000000000" pitchFamily="50" charset="-128"/>
                          <a:ea typeface="+mn-ea"/>
                          <a:cs typeface="HG丸ｺﾞｼｯｸM-PRO"/>
                        </a:rPr>
                        <a:t>歳</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tc>
                <a:tc>
                  <a:txBody>
                    <a:bodyPr/>
                    <a:lstStyle/>
                    <a:p>
                      <a:pPr algn="l"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上位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80.34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R4</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81.40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1.06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下位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77.57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R4</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78.16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0.59 </a:t>
                      </a:r>
                      <a:r>
                        <a:rPr lang="ja-JP" altLang="en-US" sz="1050" b="0" dirty="0">
                          <a:solidFill>
                            <a:schemeClr val="tx1"/>
                          </a:solidFill>
                          <a:effectLst/>
                          <a:latin typeface="游ゴシック" panose="020B0400000000000000" pitchFamily="50" charset="-128"/>
                          <a:ea typeface="+mn-ea"/>
                          <a:cs typeface="HG丸ｺﾞｼｯｸM-PRO"/>
                        </a:rPr>
                        <a:t>歳</a:t>
                      </a:r>
                    </a:p>
                  </a:txBody>
                  <a:tcPr marL="36000" marR="36000" marT="36000" marB="36000"/>
                </a:tc>
                <a:tc rowSpan="2">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日常生活動作が自立</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している期間の平均</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において上位４分の</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１の市町村の平均の</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増加分を上回る下位</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４分の１の市町村の</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平均の増加</a:t>
                      </a:r>
                    </a:p>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21-23</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92448983"/>
                  </a:ext>
                </a:extLst>
              </a:tr>
              <a:tr h="583552">
                <a:tc vMerge="1">
                  <a:txBody>
                    <a:bodyPr/>
                    <a:lstStyle/>
                    <a:p>
                      <a:pPr algn="ctr">
                        <a:lnSpc>
                          <a:spcPts val="1100"/>
                        </a:lnSpc>
                      </a:pP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marL="0" marR="0" lvl="0" indent="0" algn="just" defTabSz="914400" rtl="0" eaLnBrk="1" fontAlgn="auto" latinLnBrk="0" hangingPunct="1">
                        <a:lnSpc>
                          <a:spcPts val="1100"/>
                        </a:lnSpc>
                        <a:spcBef>
                          <a:spcPts val="0"/>
                        </a:spcBef>
                        <a:spcAft>
                          <a:spcPts val="0"/>
                        </a:spcAft>
                        <a:buClrTx/>
                        <a:buSzTx/>
                        <a:buFontTx/>
                        <a:buNone/>
                        <a:tabLst/>
                        <a:defRPr/>
                      </a:pPr>
                      <a:r>
                        <a:rPr lang="ja-JP" altLang="en-US" sz="1050" b="0" kern="100" dirty="0">
                          <a:effectLst/>
                          <a:latin typeface="游ゴシック" panose="020B0400000000000000" pitchFamily="50" charset="-128"/>
                          <a:ea typeface="+mn-ea"/>
                          <a:cs typeface="Times New Roman" panose="02020603050405020304" pitchFamily="18" charset="0"/>
                        </a:rPr>
                        <a:t>健康格差の縮小（女性）</a:t>
                      </a:r>
                      <a:endParaRPr lang="en-US" altLang="ja-JP" sz="1050" b="0" kern="100" dirty="0">
                        <a:effectLst/>
                        <a:latin typeface="游ゴシック" panose="020B0400000000000000" pitchFamily="50" charset="-128"/>
                        <a:ea typeface="+mn-ea"/>
                        <a:cs typeface="Times New Roman" panose="02020603050405020304" pitchFamily="18" charset="0"/>
                      </a:endParaRPr>
                    </a:p>
                  </a:txBody>
                  <a:tcPr marL="36000" marR="36000" marT="36000" marB="36000" anchor="ct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上位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84.07 </a:t>
                      </a:r>
                      <a:r>
                        <a:rPr lang="ja-JP" altLang="en-US" sz="1050" b="0" dirty="0">
                          <a:solidFill>
                            <a:schemeClr val="tx1"/>
                          </a:solidFill>
                          <a:effectLst/>
                          <a:latin typeface="游ゴシック" panose="020B0400000000000000" pitchFamily="50" charset="-128"/>
                          <a:ea typeface="+mn-ea"/>
                          <a:cs typeface="HG丸ｺﾞｼｯｸM-PRO"/>
                        </a:rPr>
                        <a:t>歳</a:t>
                      </a:r>
                      <a:endParaRPr lang="en-US" altLang="ja-JP" sz="1050" b="0" dirty="0">
                        <a:solidFill>
                          <a:schemeClr val="tx1"/>
                        </a:solidFill>
                        <a:effectLst/>
                        <a:latin typeface="游ゴシック" panose="020B0400000000000000" pitchFamily="50" charset="-128"/>
                        <a:ea typeface="+mn-ea"/>
                        <a:cs typeface="HG丸ｺﾞｼｯｸM-PRO"/>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               </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R3</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85.59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1.52 </a:t>
                      </a:r>
                      <a:r>
                        <a:rPr lang="ja-JP" altLang="en-US" sz="1050" b="0" dirty="0">
                          <a:solidFill>
                            <a:schemeClr val="tx1"/>
                          </a:solidFill>
                          <a:effectLst/>
                          <a:latin typeface="游ゴシック" panose="020B0400000000000000" pitchFamily="50" charset="-128"/>
                          <a:ea typeface="+mn-ea"/>
                          <a:cs typeface="HG丸ｺﾞｼｯｸM-PRO"/>
                        </a:rPr>
                        <a:t>歳</a:t>
                      </a:r>
                    </a:p>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下位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81.77 </a:t>
                      </a:r>
                      <a:r>
                        <a:rPr lang="ja-JP" altLang="en-US" sz="1050" b="0" dirty="0">
                          <a:solidFill>
                            <a:schemeClr val="tx1"/>
                          </a:solidFill>
                          <a:effectLst/>
                          <a:latin typeface="游ゴシック" panose="020B0400000000000000" pitchFamily="50" charset="-128"/>
                          <a:ea typeface="+mn-ea"/>
                          <a:cs typeface="HG丸ｺﾞｼｯｸM-PRO"/>
                        </a:rPr>
                        <a:t>歳　</a:t>
                      </a:r>
                      <a:endParaRPr lang="en-US" altLang="ja-JP" sz="1050" b="0" dirty="0">
                        <a:solidFill>
                          <a:schemeClr val="tx1"/>
                        </a:solidFill>
                        <a:effectLst/>
                        <a:latin typeface="游ゴシック" panose="020B0400000000000000" pitchFamily="50" charset="-128"/>
                        <a:ea typeface="+mn-ea"/>
                        <a:cs typeface="HG丸ｺﾞｼｯｸM-PRO"/>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cs typeface="HG丸ｺﾞｼｯｸM-PRO"/>
                        </a:rPr>
                        <a:t>              </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R3</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83.02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1.25 </a:t>
                      </a:r>
                      <a:r>
                        <a:rPr lang="ja-JP" altLang="en-US" sz="1050" b="0" dirty="0">
                          <a:solidFill>
                            <a:schemeClr val="tx1"/>
                          </a:solidFill>
                          <a:effectLst/>
                          <a:latin typeface="游ゴシック" panose="020B0400000000000000" pitchFamily="50" charset="-128"/>
                          <a:ea typeface="+mn-ea"/>
                          <a:cs typeface="HG丸ｺﾞｼｯｸM-PRO"/>
                        </a:rPr>
                        <a:t>歳</a:t>
                      </a:r>
                    </a:p>
                  </a:txBody>
                  <a:tcPr marL="36000" marR="36000" marT="36000" marB="36000"/>
                </a:tc>
                <a:tc>
                  <a:txBody>
                    <a:bodyPr/>
                    <a:lstStyle/>
                    <a:p>
                      <a:pPr algn="l"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上位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84.07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R4</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85.41 </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1.34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下位</a:t>
                      </a:r>
                      <a:r>
                        <a:rPr lang="en-US" altLang="ja-JP" sz="1050" b="0" dirty="0">
                          <a:solidFill>
                            <a:schemeClr val="tx1"/>
                          </a:solidFill>
                          <a:effectLst/>
                          <a:latin typeface="游ゴシック" panose="020B0400000000000000" pitchFamily="50" charset="-128"/>
                          <a:ea typeface="+mn-ea"/>
                          <a:cs typeface="HG丸ｺﾞｼｯｸM-PRO"/>
                        </a:rPr>
                        <a:t>】</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H27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81.77 </a:t>
                      </a:r>
                      <a:r>
                        <a:rPr lang="ja-JP" altLang="en-US" sz="1050" b="0" dirty="0">
                          <a:solidFill>
                            <a:schemeClr val="tx1"/>
                          </a:solidFill>
                          <a:effectLst/>
                          <a:latin typeface="游ゴシック" panose="020B0400000000000000" pitchFamily="50" charset="-128"/>
                          <a:ea typeface="+mn-ea"/>
                          <a:cs typeface="HG丸ｺﾞｼｯｸM-PRO"/>
                        </a:rPr>
                        <a:t>歳</a:t>
                      </a:r>
                    </a:p>
                    <a:p>
                      <a:pPr algn="l"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R4</a:t>
                      </a:r>
                      <a:r>
                        <a:rPr lang="ja-JP" altLang="en-US" sz="1050" b="0" dirty="0">
                          <a:solidFill>
                            <a:schemeClr val="tx1"/>
                          </a:solidFill>
                          <a:effectLst/>
                          <a:latin typeface="游ゴシック" panose="020B0400000000000000" pitchFamily="50" charset="-128"/>
                          <a:ea typeface="+mn-ea"/>
                          <a:cs typeface="HG丸ｺﾞｼｯｸM-PRO"/>
                        </a:rPr>
                        <a:t>）  </a:t>
                      </a:r>
                      <a:r>
                        <a:rPr lang="en-US" altLang="ja-JP" sz="1050" b="0" dirty="0">
                          <a:solidFill>
                            <a:schemeClr val="tx1"/>
                          </a:solidFill>
                          <a:effectLst/>
                          <a:latin typeface="游ゴシック" panose="020B0400000000000000" pitchFamily="50" charset="-128"/>
                          <a:ea typeface="+mn-ea"/>
                          <a:cs typeface="HG丸ｺﾞｼｯｸM-PRO"/>
                        </a:rPr>
                        <a:t>82.94</a:t>
                      </a:r>
                      <a:r>
                        <a:rPr lang="ja-JP" altLang="en-US" sz="1050" b="0" dirty="0">
                          <a:solidFill>
                            <a:schemeClr val="tx1"/>
                          </a:solidFill>
                          <a:effectLst/>
                          <a:latin typeface="游ゴシック" panose="020B0400000000000000" pitchFamily="50" charset="-128"/>
                          <a:ea typeface="+mn-ea"/>
                          <a:cs typeface="HG丸ｺﾞｼｯｸM-PRO"/>
                        </a:rPr>
                        <a:t>歳　 差 </a:t>
                      </a:r>
                      <a:r>
                        <a:rPr lang="en-US" altLang="ja-JP" sz="1050" b="0" dirty="0">
                          <a:solidFill>
                            <a:schemeClr val="tx1"/>
                          </a:solidFill>
                          <a:effectLst/>
                          <a:latin typeface="游ゴシック" panose="020B0400000000000000" pitchFamily="50" charset="-128"/>
                          <a:ea typeface="+mn-ea"/>
                          <a:cs typeface="HG丸ｺﾞｼｯｸM-PRO"/>
                        </a:rPr>
                        <a:t>1.17 </a:t>
                      </a:r>
                      <a:r>
                        <a:rPr lang="ja-JP" altLang="en-US" sz="1050" b="0" dirty="0">
                          <a:solidFill>
                            <a:schemeClr val="tx1"/>
                          </a:solidFill>
                          <a:effectLst/>
                          <a:latin typeface="游ゴシック" panose="020B0400000000000000" pitchFamily="50" charset="-128"/>
                          <a:ea typeface="+mn-ea"/>
                          <a:cs typeface="HG丸ｺﾞｼｯｸM-PRO"/>
                        </a:rPr>
                        <a:t>歳</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261709785"/>
                  </a:ext>
                </a:extLst>
              </a:tr>
            </a:tbl>
          </a:graphicData>
        </a:graphic>
      </p:graphicFrame>
      <p:sp>
        <p:nvSpPr>
          <p:cNvPr id="14" name="テキスト ボックス 13">
            <a:extLst>
              <a:ext uri="{FF2B5EF4-FFF2-40B4-BE49-F238E27FC236}">
                <a16:creationId xmlns:a16="http://schemas.microsoft.com/office/drawing/2014/main" id="{B9A22847-B421-44C0-8EDD-983E92036484}"/>
              </a:ext>
            </a:extLst>
          </p:cNvPr>
          <p:cNvSpPr txBox="1"/>
          <p:nvPr/>
        </p:nvSpPr>
        <p:spPr>
          <a:xfrm>
            <a:off x="187995" y="844072"/>
            <a:ext cx="1067227" cy="288000"/>
          </a:xfrm>
          <a:prstGeom prst="rect">
            <a:avLst/>
          </a:prstGeom>
          <a:noFill/>
        </p:spPr>
        <p:txBody>
          <a:bodyPr wrap="square" lIns="72000" tIns="72000" rIns="72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基本目標</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2793359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1846683"/>
          <a:ext cx="8928000" cy="1952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13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特定保健指導の促進</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「特定保健指導実施率」の向上</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未治療者や治療中断者に対する医療機関への受診勧奨の促進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糖尿病の重症化予防</a:t>
                      </a:r>
                      <a:r>
                        <a:rPr kumimoji="1" lang="en-US" altLang="ja-JP" sz="110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早期治療・重症化予防に係る普及啓発</a:t>
                      </a:r>
                      <a:r>
                        <a:rPr kumimoji="1" lang="en-US" altLang="ja-JP" sz="1100"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未治療者・治療中断者の減少</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■医療保険者における糖尿病重症化予防事業の質の向上</a:t>
                      </a:r>
                      <a:endParaRPr kumimoji="1" lang="en-US" altLang="ja-JP" sz="1100" b="0"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医療データを活用した受診促進策の推進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■ＫＤＢ等データを活用した保健事業の推進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ＮＤＢデータを活用した保健事業の推進</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50</a:t>
            </a:fld>
            <a:endParaRPr kumimoji="1" lang="ja-JP" altLang="en-US"/>
          </a:p>
        </p:txBody>
      </p:sp>
      <p:graphicFrame>
        <p:nvGraphicFramePr>
          <p:cNvPr id="3" name="表 2">
            <a:extLst>
              <a:ext uri="{FF2B5EF4-FFF2-40B4-BE49-F238E27FC236}">
                <a16:creationId xmlns:a16="http://schemas.microsoft.com/office/drawing/2014/main" id="{4CC2CDDA-4B63-47DC-9696-8906F229DE26}"/>
              </a:ext>
            </a:extLst>
          </p:cNvPr>
          <p:cNvGraphicFramePr>
            <a:graphicFrameLocks noGrp="1"/>
          </p:cNvGraphicFramePr>
          <p:nvPr/>
        </p:nvGraphicFramePr>
        <p:xfrm>
          <a:off x="468793" y="447113"/>
          <a:ext cx="8928000" cy="139957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590526640"/>
                    </a:ext>
                  </a:extLst>
                </a:gridCol>
                <a:gridCol w="7920000">
                  <a:extLst>
                    <a:ext uri="{9D8B030D-6E8A-4147-A177-3AD203B41FA5}">
                      <a16:colId xmlns:a16="http://schemas.microsoft.com/office/drawing/2014/main" val="3176611509"/>
                    </a:ext>
                  </a:extLst>
                </a:gridCol>
              </a:tblGrid>
              <a:tr h="1399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健康格差の解決プログラム促進事業＜被扶養者等の特定健診・特定保健指導の実施勧奨事業＞（</a:t>
                      </a:r>
                      <a:r>
                        <a:rPr kumimoji="1" lang="en-US" altLang="ja-JP" sz="1100" b="0" baseline="0" dirty="0">
                          <a:solidFill>
                            <a:schemeClr val="tx1"/>
                          </a:solidFill>
                          <a:latin typeface="+mn-ea"/>
                          <a:ea typeface="+mn-ea"/>
                        </a:rPr>
                        <a:t>3,000</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健康格差の解決プログラム促進事業＜特定健診・特定保健指導の研修事業＞（</a:t>
                      </a:r>
                      <a:r>
                        <a:rPr kumimoji="1" lang="en-US" altLang="ja-JP" sz="1100" b="0" baseline="0" dirty="0">
                          <a:solidFill>
                            <a:schemeClr val="tx1"/>
                          </a:solidFill>
                          <a:latin typeface="+mn-ea"/>
                          <a:ea typeface="+mn-ea"/>
                        </a:rPr>
                        <a:t>3,500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国民健康保険ヘルスアップ支援事業＜健診からの医療アクセススキーム事業＞（</a:t>
                      </a:r>
                      <a:r>
                        <a:rPr kumimoji="1" lang="en-US" altLang="ja-JP" sz="1100" b="0" baseline="0" dirty="0">
                          <a:solidFill>
                            <a:schemeClr val="tx1"/>
                          </a:solidFill>
                          <a:latin typeface="+mn-ea"/>
                          <a:ea typeface="+mn-ea"/>
                        </a:rPr>
                        <a:t>10,701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地域医療介護総合確保基金事業</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糖尿病重症化予防</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3,500</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千円</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基金</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市町村保健事業の介入支援事業（</a:t>
                      </a:r>
                      <a:r>
                        <a:rPr kumimoji="1" lang="en-US" altLang="ja-JP" sz="1100" b="0" baseline="0" dirty="0">
                          <a:solidFill>
                            <a:schemeClr val="tx1"/>
                          </a:solidFill>
                          <a:latin typeface="+mn-ea"/>
                          <a:ea typeface="+mn-ea"/>
                        </a:rPr>
                        <a:t>14,305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糖尿病性腎症重症化予防のアドバイザー事業（</a:t>
                      </a:r>
                      <a:r>
                        <a:rPr kumimoji="1" lang="en-US" altLang="ja-JP" sz="1100" b="0" baseline="0" dirty="0">
                          <a:solidFill>
                            <a:schemeClr val="tx1"/>
                          </a:solidFill>
                          <a:latin typeface="+mn-ea"/>
                          <a:ea typeface="+mn-ea"/>
                        </a:rPr>
                        <a:t>21,765</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府域の地域診断事業（</a:t>
                      </a:r>
                      <a:r>
                        <a:rPr kumimoji="1" lang="en-US" altLang="ja-JP" sz="1100" b="0" baseline="0" dirty="0">
                          <a:solidFill>
                            <a:schemeClr val="tx1"/>
                          </a:solidFill>
                          <a:latin typeface="+mn-ea"/>
                          <a:ea typeface="+mn-ea"/>
                        </a:rPr>
                        <a:t>20,040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3386275"/>
                  </a:ext>
                </a:extLst>
              </a:tr>
            </a:tbl>
          </a:graphicData>
        </a:graphic>
      </p:graphicFrame>
    </p:spTree>
    <p:extLst>
      <p:ext uri="{BB962C8B-B14F-4D97-AF65-F5344CB8AC3E}">
        <p14:creationId xmlns:p14="http://schemas.microsoft.com/office/powerpoint/2010/main" val="2296130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473757"/>
          <a:ext cx="8928000" cy="342804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052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特定保健指導の促進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特定健診・保健指導従事者向け研修について、</a:t>
                      </a:r>
                      <a:r>
                        <a:rPr kumimoji="1" lang="ja-JP" altLang="en-US" sz="1100" b="1" baseline="0" dirty="0">
                          <a:solidFill>
                            <a:schemeClr val="tx1"/>
                          </a:solidFill>
                          <a:latin typeface="游ゴシック" panose="020B0400000000000000" pitchFamily="50" charset="-128"/>
                          <a:ea typeface="+mn-ea"/>
                        </a:rPr>
                        <a:t>経験者向けの研修を新たに実施</a:t>
                      </a:r>
                      <a:endParaRPr kumimoji="1" lang="en-US" altLang="ja-JP" sz="1100" b="1" baseline="0" dirty="0">
                        <a:solidFill>
                          <a:schemeClr val="tx1"/>
                        </a:solidFill>
                        <a:latin typeface="游ゴシック" panose="020B0400000000000000" pitchFamily="50" charset="-128"/>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■有識者からの施策提言内容を精査し、効果的な取組の実践</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未治療者や治療中断者に対する医療機関への受診勧奨の促進</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糖尿病の重症化予防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早期治療・重症化予防に係る普及啓発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令和６年度に作成した３本の啓発動画を活用し、普及啓発を継続して行う</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医療データを活用した受診促進策の推進</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■市町村におけるデータヘルスの推進を図りデータ活用研修等を開催するとともに、市町村保健事業介入支援事業、糖尿病性腎症重症化予防アドバイザー事業を実施</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147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健康格差の解決プログラム促進事業＜格差解決に向けた健康づくりの見える化事業＞（</a:t>
                      </a:r>
                      <a:r>
                        <a:rPr kumimoji="1" lang="en-US" altLang="ja-JP" sz="1100" baseline="0" dirty="0">
                          <a:solidFill>
                            <a:schemeClr val="tx1"/>
                          </a:solidFill>
                          <a:latin typeface="+mn-ea"/>
                          <a:ea typeface="+mn-ea"/>
                        </a:rPr>
                        <a:t>9,675</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健康格差の解決プログラム促進事業＜特定健診・特定保健指導の研修事業＞（</a:t>
                      </a:r>
                      <a:r>
                        <a:rPr kumimoji="1" lang="en-US" altLang="ja-JP" sz="1100" baseline="0" dirty="0">
                          <a:solidFill>
                            <a:schemeClr val="tx1"/>
                          </a:solidFill>
                          <a:latin typeface="+mn-ea"/>
                          <a:ea typeface="+mn-ea"/>
                        </a:rPr>
                        <a:t>1,750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国民健康保険ヘルスアップ支援事業＜健診からの医療アクセススキーム事業＞（</a:t>
                      </a:r>
                      <a:r>
                        <a:rPr kumimoji="1" lang="en-US" altLang="ja-JP" sz="1100" baseline="0" dirty="0">
                          <a:solidFill>
                            <a:schemeClr val="tx1"/>
                          </a:solidFill>
                          <a:latin typeface="+mn-ea"/>
                          <a:ea typeface="+mn-ea"/>
                        </a:rPr>
                        <a:t>10,691</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国民健康保険ヘルスアップ支援事業＜市町村保健事業の介入支援事業＞（</a:t>
                      </a:r>
                      <a:r>
                        <a:rPr kumimoji="1" lang="en-US" altLang="ja-JP" sz="1100" baseline="0" dirty="0">
                          <a:solidFill>
                            <a:schemeClr val="tx1"/>
                          </a:solidFill>
                          <a:latin typeface="+mn-ea"/>
                          <a:ea typeface="+mn-ea"/>
                        </a:rPr>
                        <a:t>16,509</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国民健康保険ヘルスアップ支援事業＜糖尿病性腎症重症化予防のアドバイザー事業＞（</a:t>
                      </a:r>
                      <a:r>
                        <a:rPr kumimoji="1" lang="en-US" altLang="ja-JP" sz="1100" baseline="0" dirty="0">
                          <a:solidFill>
                            <a:schemeClr val="tx1"/>
                          </a:solidFill>
                          <a:latin typeface="+mn-ea"/>
                          <a:ea typeface="+mn-ea"/>
                        </a:rPr>
                        <a:t>24,545</a:t>
                      </a:r>
                      <a:r>
                        <a:rPr kumimoji="1" lang="ja-JP" altLang="en-US" sz="110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国民健康保険ヘルスアップ支援事業＜国保連合会と共に行う府域の地域診断事業＞（</a:t>
                      </a:r>
                      <a:r>
                        <a:rPr kumimoji="1" lang="en-US" altLang="ja-JP" sz="1100" baseline="0" dirty="0">
                          <a:solidFill>
                            <a:schemeClr val="tx1"/>
                          </a:solidFill>
                          <a:latin typeface="+mn-ea"/>
                          <a:ea typeface="+mn-ea"/>
                        </a:rPr>
                        <a:t>32,861</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821694"/>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51</a:t>
            </a:fld>
            <a:endParaRPr kumimoji="1" lang="ja-JP" altLang="en-US"/>
          </a:p>
        </p:txBody>
      </p:sp>
    </p:spTree>
    <p:extLst>
      <p:ext uri="{BB962C8B-B14F-4D97-AF65-F5344CB8AC3E}">
        <p14:creationId xmlns:p14="http://schemas.microsoft.com/office/powerpoint/2010/main" val="2096913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98220"/>
            <a:ext cx="9432000" cy="56264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３　生活機能の維持・向上</a:t>
            </a:r>
          </a:p>
        </p:txBody>
      </p:sp>
      <p:sp>
        <p:nvSpPr>
          <p:cNvPr id="15" name="正方形/長方形 14"/>
          <p:cNvSpPr/>
          <p:nvPr/>
        </p:nvSpPr>
        <p:spPr>
          <a:xfrm>
            <a:off x="129323" y="777702"/>
            <a:ext cx="6594670"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（１）ロコモ・フレイル、骨粗鬆症　</a:t>
            </a:r>
            <a:r>
              <a:rPr kumimoji="1" lang="ja-JP" altLang="en-US" sz="1600" b="1" dirty="0">
                <a:solidFill>
                  <a:schemeClr val="bg1"/>
                </a:solidFill>
              </a:rPr>
              <a:t>計画 </a:t>
            </a:r>
            <a:r>
              <a:rPr kumimoji="1" lang="en-US" altLang="ja-JP" sz="1600" b="1" dirty="0">
                <a:solidFill>
                  <a:schemeClr val="bg1"/>
                </a:solidFill>
              </a:rPr>
              <a:t>P.87-88</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43475"/>
            <a:ext cx="8856000" cy="881125"/>
          </a:xfrm>
          <a:prstGeom prst="rect">
            <a:avLst/>
          </a:prstGeom>
        </p:spPr>
        <p:txBody>
          <a:bodyPr wrap="square" lIns="36000" tIns="72000" rIns="36000" bIns="36000">
            <a:noAutofit/>
          </a:bodyPr>
          <a:lstStyle/>
          <a:p>
            <a:r>
              <a:rPr lang="ja-JP" altLang="en-US" sz="1200" b="1" dirty="0">
                <a:latin typeface="+mn-ea"/>
              </a:rPr>
              <a:t>▽ロコモ・フレイル予防に関する正しい知識を持ち、若い世代から食生活や運動等の生活習慣を整えるなど、生活機能の低下を</a:t>
            </a:r>
            <a:endParaRPr lang="en-US" altLang="ja-JP" sz="1200" b="1" dirty="0">
              <a:latin typeface="+mn-ea"/>
            </a:endParaRPr>
          </a:p>
          <a:p>
            <a:r>
              <a:rPr lang="ja-JP" altLang="en-US" sz="1200" b="1" dirty="0">
                <a:latin typeface="+mn-ea"/>
              </a:rPr>
              <a:t>　防ぐための取組みを行います。</a:t>
            </a:r>
          </a:p>
          <a:p>
            <a:r>
              <a:rPr lang="ja-JP" altLang="en-US" sz="1200" b="1" dirty="0">
                <a:latin typeface="+mn-ea"/>
              </a:rPr>
              <a:t>▽骨粗鬆症は生活習慣がその発症に深く関与していることを理解し、予防に努めるとともに、骨粗鬆症検診を受診し早期発見に</a:t>
            </a:r>
            <a:endParaRPr lang="en-US" altLang="ja-JP" sz="1200" b="1" dirty="0">
              <a:latin typeface="+mn-ea"/>
            </a:endParaRPr>
          </a:p>
          <a:p>
            <a:r>
              <a:rPr lang="ja-JP" altLang="en-US" sz="1200" b="1" dirty="0">
                <a:latin typeface="+mn-ea"/>
              </a:rPr>
              <a:t>　つなげます。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32234" y="3764969"/>
          <a:ext cx="8820001" cy="1203362"/>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4586283">
                  <a:extLst>
                    <a:ext uri="{9D8B030D-6E8A-4147-A177-3AD203B41FA5}">
                      <a16:colId xmlns:a16="http://schemas.microsoft.com/office/drawing/2014/main" val="20001"/>
                    </a:ext>
                  </a:extLst>
                </a:gridCol>
                <a:gridCol w="1342859">
                  <a:extLst>
                    <a:ext uri="{9D8B030D-6E8A-4147-A177-3AD203B41FA5}">
                      <a16:colId xmlns:a16="http://schemas.microsoft.com/office/drawing/2014/main" val="20002"/>
                    </a:ext>
                  </a:extLst>
                </a:gridCol>
                <a:gridCol w="1342859">
                  <a:extLst>
                    <a:ext uri="{9D8B030D-6E8A-4147-A177-3AD203B41FA5}">
                      <a16:colId xmlns:a16="http://schemas.microsoft.com/office/drawing/2014/main" val="4043429374"/>
                    </a:ext>
                  </a:extLst>
                </a:gridCol>
                <a:gridCol w="1188000">
                  <a:extLst>
                    <a:ext uri="{9D8B030D-6E8A-4147-A177-3AD203B41FA5}">
                      <a16:colId xmlns:a16="http://schemas.microsoft.com/office/drawing/2014/main" val="20003"/>
                    </a:ext>
                  </a:extLst>
                </a:gridCol>
              </a:tblGrid>
              <a:tr h="2406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cs typeface="HG丸ｺﾞｼｯｸM-PRO"/>
                        </a:rPr>
                        <a:t>30</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ロコモティブシンドロームの減少（足腰に痛みのある高齢者の人数）（</a:t>
                      </a:r>
                      <a:r>
                        <a:rPr lang="en-US" altLang="ja-JP" sz="1100" b="1" dirty="0">
                          <a:solidFill>
                            <a:schemeClr val="tx1"/>
                          </a:solidFill>
                          <a:effectLst/>
                          <a:latin typeface="+mn-ea"/>
                          <a:ea typeface="+mn-ea"/>
                        </a:rPr>
                        <a:t>65</a:t>
                      </a:r>
                      <a:r>
                        <a:rPr lang="ja-JP" altLang="en-US" sz="1100" b="1" dirty="0">
                          <a:solidFill>
                            <a:schemeClr val="tx1"/>
                          </a:solidFill>
                          <a:effectLst/>
                          <a:latin typeface="+mn-ea"/>
                          <a:ea typeface="+mn-ea"/>
                        </a:rPr>
                        <a:t>歳以上）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238</a:t>
                      </a:r>
                      <a:r>
                        <a:rPr lang="ja-JP" altLang="en-US" sz="1100" b="1" dirty="0">
                          <a:solidFill>
                            <a:schemeClr val="tx1"/>
                          </a:solidFill>
                          <a:effectLst/>
                          <a:latin typeface="+mn-ea"/>
                          <a:ea typeface="+mn-ea"/>
                        </a:rPr>
                        <a:t>人</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en-US" altLang="ja-JP" sz="1050" b="1" dirty="0">
                        <a:solidFill>
                          <a:schemeClr val="tx1"/>
                        </a:solidFill>
                        <a:effectLst/>
                        <a:latin typeface="+mn-ea"/>
                        <a:ea typeface="+mn-ea"/>
                      </a:endParaRPr>
                    </a:p>
                    <a:p>
                      <a:pPr algn="ctr" fontAlgn="auto">
                        <a:lnSpc>
                          <a:spcPts val="1600"/>
                        </a:lnSpc>
                        <a:spcAft>
                          <a:spcPts val="0"/>
                        </a:spcAft>
                      </a:pPr>
                      <a:r>
                        <a:rPr lang="ja-JP" altLang="en-US" sz="1100" b="1" dirty="0">
                          <a:solidFill>
                            <a:schemeClr val="tx1"/>
                          </a:solidFill>
                          <a:effectLst/>
                          <a:latin typeface="+mn-ea"/>
                          <a:ea typeface="+mn-ea"/>
                          <a:cs typeface="HG丸ｺﾞｼｯｸM-PRO"/>
                        </a:rPr>
                        <a:t>＜人口千対＞</a:t>
                      </a:r>
                      <a:endParaRPr 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令和７年国民生活基礎調査にて算出</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210</a:t>
                      </a:r>
                      <a:r>
                        <a:rPr lang="ja-JP" altLang="en-US" sz="1100" b="1" dirty="0">
                          <a:solidFill>
                            <a:schemeClr val="tx1"/>
                          </a:solidFill>
                          <a:effectLst/>
                          <a:latin typeface="+mn-ea"/>
                          <a:ea typeface="+mn-ea"/>
                        </a:rPr>
                        <a:t>人</a:t>
                      </a:r>
                      <a:endParaRPr lang="en-US" altLang="ja-JP" sz="1100" b="1" dirty="0">
                        <a:solidFill>
                          <a:schemeClr val="tx1"/>
                        </a:solidFill>
                        <a:effectLst/>
                        <a:latin typeface="+mn-ea"/>
                        <a:ea typeface="+mn-ea"/>
                      </a:endParaRPr>
                    </a:p>
                    <a:p>
                      <a:pPr algn="ctr" fontAlgn="auto">
                        <a:lnSpc>
                          <a:spcPts val="1600"/>
                        </a:lnSpc>
                        <a:spcAft>
                          <a:spcPts val="0"/>
                        </a:spcAft>
                      </a:pPr>
                      <a:r>
                        <a:rPr lang="ja-JP" altLang="en-US" sz="1100" b="1" dirty="0">
                          <a:solidFill>
                            <a:schemeClr val="tx1"/>
                          </a:solidFill>
                          <a:effectLst/>
                          <a:latin typeface="+mn-ea"/>
                          <a:ea typeface="+mn-ea"/>
                        </a:rPr>
                        <a:t>＜人口千対＞</a:t>
                      </a:r>
                      <a:endParaRPr lang="ja-JP" sz="1100" b="1" dirty="0">
                        <a:solidFill>
                          <a:schemeClr val="tx1"/>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31</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a:solidFill>
                            <a:schemeClr val="tx1"/>
                          </a:solidFill>
                          <a:effectLst/>
                          <a:latin typeface="+mn-ea"/>
                          <a:ea typeface="+mn-ea"/>
                        </a:rPr>
                        <a:t>骨粗鬆症検診受診率の向上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2.3</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R3</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2.9</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r>
                        <a:rPr lang="ja-JP" altLang="en-US" sz="1100" b="0"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15</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795793"/>
                  </a:ext>
                </a:extLst>
              </a:tr>
            </a:tbl>
          </a:graphicData>
        </a:graphic>
      </p:graphicFrame>
      <p:sp>
        <p:nvSpPr>
          <p:cNvPr id="14" name="角丸四角形 13"/>
          <p:cNvSpPr/>
          <p:nvPr/>
        </p:nvSpPr>
        <p:spPr>
          <a:xfrm>
            <a:off x="357909" y="1999615"/>
            <a:ext cx="9144000" cy="350677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若い世代から生活習慣を整えることで生活機能の低下を防止します</a:t>
            </a:r>
          </a:p>
          <a:p>
            <a:pPr algn="ctr">
              <a:lnSpc>
                <a:spcPts val="2000"/>
              </a:lnSpc>
            </a:pPr>
            <a:r>
              <a:rPr kumimoji="1" lang="ja-JP" altLang="en-US" sz="1600" b="1" dirty="0">
                <a:solidFill>
                  <a:schemeClr val="tx1"/>
                </a:solidFill>
              </a:rPr>
              <a:t>～正しい生活習慣を身につけましょう～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52</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B33B91C4-42D6-4AA3-965F-3D2C2CC7A766}"/>
              </a:ext>
            </a:extLst>
          </p:cNvPr>
          <p:cNvSpPr/>
          <p:nvPr/>
        </p:nvSpPr>
        <p:spPr>
          <a:xfrm>
            <a:off x="357909" y="5506386"/>
            <a:ext cx="1089323" cy="779835"/>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7A05C0A1-6AAD-44F1-98A1-2A595338921C}"/>
              </a:ext>
            </a:extLst>
          </p:cNvPr>
          <p:cNvSpPr/>
          <p:nvPr/>
        </p:nvSpPr>
        <p:spPr>
          <a:xfrm>
            <a:off x="1447232" y="5509260"/>
            <a:ext cx="8054677" cy="776962"/>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ロコモティブシンドロームが進行すると「立つ」「歩く」ことが難しくなり、将来的に介護が必要になるリスクが高くなります。</a:t>
            </a:r>
          </a:p>
          <a:p>
            <a:pPr marL="174625" indent="-174625">
              <a:lnSpc>
                <a:spcPct val="100000"/>
              </a:lnSpc>
            </a:pPr>
            <a:r>
              <a:rPr kumimoji="1" lang="ja-JP" altLang="en-US" sz="1200" b="1" baseline="0" dirty="0">
                <a:solidFill>
                  <a:schemeClr val="tx1"/>
                </a:solidFill>
                <a:latin typeface="+mn-ea"/>
                <a:ea typeface="+mn-ea"/>
              </a:rPr>
              <a:t>◆ また、骨粗鬆症が原因で起こる高齢者の骨折は、生活の質を大きく損なうため、その予防が重要です。</a:t>
            </a:r>
          </a:p>
        </p:txBody>
      </p:sp>
      <p:sp>
        <p:nvSpPr>
          <p:cNvPr id="23" name="角丸四角形 47">
            <a:extLst>
              <a:ext uri="{FF2B5EF4-FFF2-40B4-BE49-F238E27FC236}">
                <a16:creationId xmlns:a16="http://schemas.microsoft.com/office/drawing/2014/main" id="{5DDAEF72-7AB6-4B3E-9E76-C43E848B57E4}"/>
              </a:ext>
            </a:extLst>
          </p:cNvPr>
          <p:cNvSpPr/>
          <p:nvPr/>
        </p:nvSpPr>
        <p:spPr>
          <a:xfrm>
            <a:off x="6657572" y="3374539"/>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86735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7" y="295898"/>
          <a:ext cx="8928000" cy="625095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4">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認知度向上のための普及啓発</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大阪公立大学、国立健康・栄養研究所等と連携したフレイルの日イベントの開催</a:t>
                      </a:r>
                      <a:r>
                        <a:rPr kumimoji="1" lang="en-US" altLang="ja-JP" sz="1100" b="1" baseline="0" dirty="0">
                          <a:solidFill>
                            <a:schemeClr val="tx1"/>
                          </a:solidFill>
                          <a:latin typeface="+mn-ea"/>
                          <a:ea typeface="+mn-ea"/>
                        </a:rPr>
                        <a:t>【2/1</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141</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■大阪健康安全基盤研究所、資生堂ジャパン等と連携したイベントでの啓発</a:t>
                      </a:r>
                      <a:r>
                        <a:rPr kumimoji="1" lang="en-US" altLang="ja-JP" sz="1100" b="0" baseline="0" dirty="0">
                          <a:solidFill>
                            <a:schemeClr val="tx1"/>
                          </a:solidFill>
                          <a:latin typeface="+mn-ea"/>
                          <a:ea typeface="+mn-ea"/>
                        </a:rPr>
                        <a:t>【2/24</a:t>
                      </a: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408</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■大阪府薬剤師会・事業連携協定企業と連携した健康サポート薬局等での啓発</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月末</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■「アスマイル」でのコラム配信</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月　計６回</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大学における授業でのフレイルチェックの導入</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大阪公立大学</a:t>
                      </a:r>
                      <a:r>
                        <a:rPr kumimoji="1" lang="en-US" altLang="ja-JP" sz="1100" b="1" baseline="0" dirty="0">
                          <a:solidFill>
                            <a:schemeClr val="tx1"/>
                          </a:solidFill>
                          <a:latin typeface="+mn-ea"/>
                          <a:ea typeface="+mn-ea"/>
                        </a:rPr>
                        <a:t>5/21,6/18</a:t>
                      </a:r>
                      <a:r>
                        <a:rPr kumimoji="1" lang="ja-JP" altLang="en-US" sz="1100" b="1" baseline="0" dirty="0">
                          <a:solidFill>
                            <a:schemeClr val="tx1"/>
                          </a:solidFill>
                          <a:latin typeface="+mn-ea"/>
                          <a:ea typeface="+mn-ea"/>
                        </a:rPr>
                        <a:t>　各</a:t>
                      </a:r>
                      <a:r>
                        <a:rPr kumimoji="1" lang="en-US" altLang="ja-JP" sz="1100" b="1" baseline="0" dirty="0">
                          <a:solidFill>
                            <a:schemeClr val="tx1"/>
                          </a:solidFill>
                          <a:latin typeface="+mn-ea"/>
                          <a:ea typeface="+mn-ea"/>
                        </a:rPr>
                        <a:t>17</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帝塚山学院大学</a:t>
                      </a:r>
                      <a:r>
                        <a:rPr kumimoji="1" lang="en-US" altLang="ja-JP" sz="1100" b="1" baseline="0" dirty="0">
                          <a:solidFill>
                            <a:schemeClr val="tx1"/>
                          </a:solidFill>
                          <a:latin typeface="+mn-ea"/>
                          <a:ea typeface="+mn-ea"/>
                        </a:rPr>
                        <a:t>12/2</a:t>
                      </a: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31</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■情報交換会で府内全大学へ取組み紹介と提案</a:t>
                      </a:r>
                      <a:r>
                        <a:rPr kumimoji="1" lang="en-US" altLang="ja-JP" sz="1100" b="0" baseline="0" dirty="0">
                          <a:solidFill>
                            <a:schemeClr val="tx1"/>
                          </a:solidFill>
                          <a:latin typeface="+mn-ea"/>
                          <a:ea typeface="+mn-ea"/>
                        </a:rPr>
                        <a:t>【7/30</a:t>
                      </a: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37</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11</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身体機能低下の予防促進</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■和泉保健所管内給食研究会総会で講義とフレイルチェック体験</a:t>
                      </a:r>
                      <a:r>
                        <a:rPr kumimoji="1" lang="en-US" altLang="ja-JP" sz="1100" b="0" baseline="0" dirty="0">
                          <a:solidFill>
                            <a:schemeClr val="tx1"/>
                          </a:solidFill>
                          <a:latin typeface="+mn-ea"/>
                          <a:ea typeface="+mn-ea"/>
                        </a:rPr>
                        <a:t>【6/4</a:t>
                      </a: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56</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■市町村の取組みへの助言</a:t>
                      </a:r>
                      <a:r>
                        <a:rPr kumimoji="1" lang="en-US" altLang="ja-JP" sz="1100" b="0" baseline="0" dirty="0">
                          <a:solidFill>
                            <a:schemeClr val="tx1"/>
                          </a:solidFill>
                          <a:latin typeface="+mn-ea"/>
                          <a:ea typeface="+mn-ea"/>
                        </a:rPr>
                        <a:t>【16</a:t>
                      </a:r>
                      <a:r>
                        <a:rPr kumimoji="1" lang="ja-JP" altLang="en-US" sz="1100" b="0" baseline="0" dirty="0">
                          <a:solidFill>
                            <a:schemeClr val="tx1"/>
                          </a:solidFill>
                          <a:latin typeface="+mn-ea"/>
                          <a:ea typeface="+mn-ea"/>
                        </a:rPr>
                        <a:t>市町村</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、啓発資材の提供</a:t>
                      </a:r>
                      <a:r>
                        <a:rPr kumimoji="1" lang="en-US" altLang="ja-JP" sz="1100" b="0" baseline="0" dirty="0">
                          <a:solidFill>
                            <a:schemeClr val="tx1"/>
                          </a:solidFill>
                          <a:latin typeface="+mn-ea"/>
                          <a:ea typeface="+mn-ea"/>
                        </a:rPr>
                        <a:t>【26</a:t>
                      </a:r>
                      <a:r>
                        <a:rPr kumimoji="1" lang="ja-JP" altLang="en-US" sz="1100" b="0" baseline="0" dirty="0">
                          <a:solidFill>
                            <a:schemeClr val="tx1"/>
                          </a:solidFill>
                          <a:latin typeface="+mn-ea"/>
                          <a:ea typeface="+mn-ea"/>
                        </a:rPr>
                        <a:t>市町村</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職域でのフレイルチェックの導入</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計</a:t>
                      </a:r>
                      <a:r>
                        <a:rPr kumimoji="1" lang="en-US" altLang="ja-JP" sz="1100" b="1" baseline="0" dirty="0">
                          <a:solidFill>
                            <a:schemeClr val="tx1"/>
                          </a:solidFill>
                          <a:latin typeface="+mn-ea"/>
                          <a:ea typeface="+mn-ea"/>
                        </a:rPr>
                        <a:t>128</a:t>
                      </a:r>
                      <a:r>
                        <a:rPr kumimoji="1" lang="ja-JP" altLang="en-US" sz="1100" b="1" baseline="0" dirty="0">
                          <a:solidFill>
                            <a:schemeClr val="tx1"/>
                          </a:solidFill>
                          <a:latin typeface="+mn-ea"/>
                          <a:ea typeface="+mn-ea"/>
                        </a:rPr>
                        <a:t>人</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■「アスマイル」アンケート機能を活用した実態調査の実施</a:t>
                      </a:r>
                      <a:r>
                        <a:rPr kumimoji="1" lang="en-US" altLang="ja-JP" sz="1100" b="0" baseline="0" dirty="0">
                          <a:solidFill>
                            <a:schemeClr val="tx1"/>
                          </a:solidFill>
                          <a:latin typeface="+mn-ea"/>
                          <a:ea typeface="+mn-ea"/>
                        </a:rPr>
                        <a:t>【1/20</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2/7】</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大阪健康安全基盤研究所へ委託し実施してきた汎用性の高い行動変容プログラムについて、新たに「ロコモ予防（フレイル予防を含む）・骨粗鬆症」をテーマとした</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・市町村アンケート調査を実施し、実態を把握するとともに、有識者検討会を４回実施し、新項目のプログラム案を検討</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・事業説明会</a:t>
                      </a:r>
                      <a:r>
                        <a:rPr kumimoji="1" lang="en-US" altLang="ja-JP" sz="1100" b="1" baseline="0" dirty="0">
                          <a:solidFill>
                            <a:schemeClr val="tx1"/>
                          </a:solidFill>
                          <a:latin typeface="+mn-ea"/>
                          <a:ea typeface="+mn-ea"/>
                        </a:rPr>
                        <a:t>【32</a:t>
                      </a:r>
                      <a:r>
                        <a:rPr kumimoji="1" lang="ja-JP" altLang="en-US" sz="1100" b="1" baseline="0" dirty="0">
                          <a:solidFill>
                            <a:schemeClr val="tx1"/>
                          </a:solidFill>
                          <a:latin typeface="+mn-ea"/>
                          <a:ea typeface="+mn-ea"/>
                        </a:rPr>
                        <a:t>市町村、</a:t>
                      </a:r>
                      <a:r>
                        <a:rPr kumimoji="1" lang="en-US" altLang="ja-JP" sz="1100" b="1" baseline="0" dirty="0">
                          <a:solidFill>
                            <a:schemeClr val="tx1"/>
                          </a:solidFill>
                          <a:latin typeface="+mn-ea"/>
                          <a:ea typeface="+mn-ea"/>
                        </a:rPr>
                        <a:t>65</a:t>
                      </a:r>
                      <a:r>
                        <a:rPr kumimoji="1" lang="ja-JP" altLang="en-US" sz="1100" b="1" baseline="0" dirty="0">
                          <a:solidFill>
                            <a:schemeClr val="tx1"/>
                          </a:solidFill>
                          <a:latin typeface="+mn-ea"/>
                          <a:ea typeface="+mn-ea"/>
                        </a:rPr>
                        <a:t>人出席</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、研修会</a:t>
                      </a:r>
                      <a:r>
                        <a:rPr kumimoji="1" lang="en-US" altLang="ja-JP" sz="1100" b="1" baseline="0" dirty="0">
                          <a:solidFill>
                            <a:schemeClr val="tx1"/>
                          </a:solidFill>
                          <a:latin typeface="+mn-ea"/>
                          <a:ea typeface="+mn-ea"/>
                        </a:rPr>
                        <a:t>【23</a:t>
                      </a:r>
                      <a:r>
                        <a:rPr kumimoji="1" lang="ja-JP" altLang="en-US" sz="1100" b="1" baseline="0" dirty="0">
                          <a:solidFill>
                            <a:schemeClr val="tx1"/>
                          </a:solidFill>
                          <a:latin typeface="+mn-ea"/>
                          <a:ea typeface="+mn-ea"/>
                        </a:rPr>
                        <a:t>市町村、</a:t>
                      </a:r>
                      <a:r>
                        <a:rPr kumimoji="1" lang="en-US" altLang="ja-JP" sz="1100" b="1" baseline="0" dirty="0">
                          <a:solidFill>
                            <a:schemeClr val="tx1"/>
                          </a:solidFill>
                          <a:latin typeface="+mn-ea"/>
                          <a:ea typeface="+mn-ea"/>
                        </a:rPr>
                        <a:t>33</a:t>
                      </a:r>
                      <a:r>
                        <a:rPr kumimoji="1" lang="ja-JP" altLang="en-US" sz="1100" b="1" baseline="0" dirty="0">
                          <a:solidFill>
                            <a:schemeClr val="tx1"/>
                          </a:solidFill>
                          <a:latin typeface="+mn-ea"/>
                          <a:ea typeface="+mn-ea"/>
                        </a:rPr>
                        <a:t>人出席</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を実施。研修会においてプログラム案を提示し、</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市町村職員の意見を集約</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■市町村の介護予防の取組みを支援するアドバイザーの派遣や専門職の養成、生活機能改善等を目的とする短期集中予防サービスを通じた成功事例の創出等を支援</a:t>
                      </a:r>
                      <a:endParaRPr kumimoji="1" lang="en-US" altLang="ja-JP" sz="1100" b="0" baseline="0" dirty="0">
                        <a:solidFill>
                          <a:srgbClr val="FF0000"/>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53</a:t>
            </a:fld>
            <a:endParaRPr kumimoji="1" lang="ja-JP" altLang="en-US"/>
          </a:p>
        </p:txBody>
      </p:sp>
      <p:pic>
        <p:nvPicPr>
          <p:cNvPr id="12" name="図 11">
            <a:extLst>
              <a:ext uri="{FF2B5EF4-FFF2-40B4-BE49-F238E27FC236}">
                <a16:creationId xmlns:a16="http://schemas.microsoft.com/office/drawing/2014/main" id="{2C3933B2-6E54-4A31-893B-A41D0E0AAE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218" y="3997937"/>
            <a:ext cx="2629547" cy="1811373"/>
          </a:xfrm>
          <a:prstGeom prst="rect">
            <a:avLst/>
          </a:prstGeom>
        </p:spPr>
      </p:pic>
      <p:sp>
        <p:nvSpPr>
          <p:cNvPr id="15" name="正方形/長方形 14">
            <a:extLst>
              <a:ext uri="{FF2B5EF4-FFF2-40B4-BE49-F238E27FC236}">
                <a16:creationId xmlns:a16="http://schemas.microsoft.com/office/drawing/2014/main" id="{771DB27A-1AA3-471F-B1C7-C79D43637953}"/>
              </a:ext>
            </a:extLst>
          </p:cNvPr>
          <p:cNvSpPr/>
          <p:nvPr/>
        </p:nvSpPr>
        <p:spPr>
          <a:xfrm>
            <a:off x="1515388" y="5771292"/>
            <a:ext cx="2629547" cy="178460"/>
          </a:xfrm>
          <a:prstGeom prst="rect">
            <a:avLst/>
          </a:prstGeom>
        </p:spPr>
        <p:txBody>
          <a:bodyPr wrap="square" lIns="36000" tIns="72000" rIns="36000" bIns="36000">
            <a:noAutofit/>
          </a:bodyPr>
          <a:lstStyle/>
          <a:p>
            <a:pPr algn="ctr"/>
            <a:r>
              <a:rPr lang="ja-JP" altLang="en-US" sz="1100" b="1" dirty="0">
                <a:latin typeface="+mn-ea"/>
              </a:rPr>
              <a:t>フレイルの日イベント</a:t>
            </a:r>
          </a:p>
        </p:txBody>
      </p:sp>
      <p:sp>
        <p:nvSpPr>
          <p:cNvPr id="16" name="正方形/長方形 15">
            <a:extLst>
              <a:ext uri="{FF2B5EF4-FFF2-40B4-BE49-F238E27FC236}">
                <a16:creationId xmlns:a16="http://schemas.microsoft.com/office/drawing/2014/main" id="{B84AB748-314C-407D-B284-39A5F19A41D5}"/>
              </a:ext>
            </a:extLst>
          </p:cNvPr>
          <p:cNvSpPr/>
          <p:nvPr/>
        </p:nvSpPr>
        <p:spPr>
          <a:xfrm>
            <a:off x="4230052" y="5786774"/>
            <a:ext cx="2629547" cy="178460"/>
          </a:xfrm>
          <a:prstGeom prst="rect">
            <a:avLst/>
          </a:prstGeom>
        </p:spPr>
        <p:txBody>
          <a:bodyPr wrap="square" lIns="36000" tIns="72000" rIns="36000" bIns="36000">
            <a:noAutofit/>
          </a:bodyPr>
          <a:lstStyle/>
          <a:p>
            <a:pPr algn="ctr"/>
            <a:r>
              <a:rPr lang="ja-JP" altLang="en-US" sz="1100" b="1" dirty="0">
                <a:latin typeface="+mn-ea"/>
              </a:rPr>
              <a:t>大学の授業でのフレイルチェックの導入</a:t>
            </a:r>
          </a:p>
        </p:txBody>
      </p:sp>
      <p:pic>
        <p:nvPicPr>
          <p:cNvPr id="17" name="図 16">
            <a:extLst>
              <a:ext uri="{FF2B5EF4-FFF2-40B4-BE49-F238E27FC236}">
                <a16:creationId xmlns:a16="http://schemas.microsoft.com/office/drawing/2014/main" id="{5552D272-5281-433C-BC79-7307942AC58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3698" y="3990835"/>
            <a:ext cx="2584400" cy="1804946"/>
          </a:xfrm>
          <a:prstGeom prst="rect">
            <a:avLst/>
          </a:prstGeom>
          <a:noFill/>
          <a:ln>
            <a:noFill/>
          </a:ln>
        </p:spPr>
      </p:pic>
      <p:pic>
        <p:nvPicPr>
          <p:cNvPr id="4" name="図 3">
            <a:extLst>
              <a:ext uri="{FF2B5EF4-FFF2-40B4-BE49-F238E27FC236}">
                <a16:creationId xmlns:a16="http://schemas.microsoft.com/office/drawing/2014/main" id="{A195F3C8-AE58-40A9-A596-289684D9C4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2795" y="3988838"/>
            <a:ext cx="2447156" cy="1804946"/>
          </a:xfrm>
          <a:prstGeom prst="rect">
            <a:avLst/>
          </a:prstGeom>
        </p:spPr>
      </p:pic>
      <p:sp>
        <p:nvSpPr>
          <p:cNvPr id="13" name="正方形/長方形 12">
            <a:extLst>
              <a:ext uri="{FF2B5EF4-FFF2-40B4-BE49-F238E27FC236}">
                <a16:creationId xmlns:a16="http://schemas.microsoft.com/office/drawing/2014/main" id="{51243C35-0AC9-4192-9C30-585F411B79A4}"/>
              </a:ext>
            </a:extLst>
          </p:cNvPr>
          <p:cNvSpPr/>
          <p:nvPr/>
        </p:nvSpPr>
        <p:spPr>
          <a:xfrm>
            <a:off x="6881744" y="5800304"/>
            <a:ext cx="2629547" cy="178460"/>
          </a:xfrm>
          <a:prstGeom prst="rect">
            <a:avLst/>
          </a:prstGeom>
        </p:spPr>
        <p:txBody>
          <a:bodyPr wrap="square" lIns="36000" tIns="72000" rIns="36000" bIns="36000">
            <a:noAutofit/>
          </a:bodyPr>
          <a:lstStyle/>
          <a:p>
            <a:pPr algn="ctr"/>
            <a:r>
              <a:rPr lang="ja-JP" altLang="en-US" sz="1100" b="1" dirty="0">
                <a:latin typeface="+mn-ea"/>
              </a:rPr>
              <a:t>保健事業担当者に対する研修会</a:t>
            </a:r>
            <a:endParaRPr lang="en-US" altLang="ja-JP" sz="1100" b="1" dirty="0">
              <a:latin typeface="+mn-ea"/>
            </a:endParaRPr>
          </a:p>
          <a:p>
            <a:pPr algn="ctr"/>
            <a:r>
              <a:rPr lang="ja-JP" altLang="en-US" sz="1100" b="1" dirty="0">
                <a:latin typeface="+mn-ea"/>
              </a:rPr>
              <a:t>（令和</a:t>
            </a:r>
            <a:r>
              <a:rPr lang="en-US" altLang="ja-JP" sz="1100" b="1" dirty="0">
                <a:latin typeface="+mn-ea"/>
              </a:rPr>
              <a:t>6</a:t>
            </a:r>
            <a:r>
              <a:rPr lang="ja-JP" altLang="en-US" sz="1100" b="1" dirty="0">
                <a:latin typeface="+mn-ea"/>
              </a:rPr>
              <a:t>年</a:t>
            </a:r>
            <a:r>
              <a:rPr lang="en-US" altLang="ja-JP" sz="1100" b="1" dirty="0">
                <a:latin typeface="+mn-ea"/>
              </a:rPr>
              <a:t>12</a:t>
            </a:r>
            <a:r>
              <a:rPr lang="ja-JP" altLang="en-US" sz="1100" b="1" dirty="0">
                <a:latin typeface="+mn-ea"/>
              </a:rPr>
              <a:t>月</a:t>
            </a:r>
            <a:r>
              <a:rPr lang="en-US" altLang="ja-JP" sz="1100" b="1" dirty="0">
                <a:latin typeface="+mn-ea"/>
              </a:rPr>
              <a:t>9</a:t>
            </a:r>
            <a:r>
              <a:rPr lang="ja-JP" altLang="en-US" sz="1100" b="1" dirty="0">
                <a:latin typeface="+mn-ea"/>
              </a:rPr>
              <a:t>日開催）</a:t>
            </a:r>
          </a:p>
        </p:txBody>
      </p:sp>
    </p:spTree>
    <p:extLst>
      <p:ext uri="{BB962C8B-B14F-4D97-AF65-F5344CB8AC3E}">
        <p14:creationId xmlns:p14="http://schemas.microsoft.com/office/powerpoint/2010/main" val="2685681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1477260"/>
          <a:ext cx="8928000" cy="44328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502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認知度向上のための普及啓発</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様々な年齢層にあった啓発方法の検討</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身体機能低下の予防促進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■自走に向けた取組みの検討</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フレイル予防に取り組む市町村は増えたが、ロコモ予防の観点を加えた取組みができるよう支援</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実効性のあるプログラム内容となるよう、市町村職員の意見を取り入れて内容修正が必要</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■評価指標の検討が必要</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■短期集中予防サービス（通所型）対象者の抽出、効果的な運営、修了後に社会参加の場へつないでいく支援等、本サービスの強化や他事業が連動する取組みが必要</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66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認知度向上のための普及啓発</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■認知度向上のため「アスマイル」等を利用し、引き続きわかりやすい情報を発信</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大学での自主的で継続した取組みにつながるための支援</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身体機能低下の予防促進</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職域で取り組む際のスタートブックを作成し展開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■「アスマイル」等を通じて得られたデータを集計・分析し、結果を還元</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一部市町村を選定し、プログラム案をモデル的に実施。効果測定を実施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■短期集中予防サービス（通所型）の強化及び他事業との連動を支援するため、引き続きアドバイザーの派遣や市町村事業へ協力できる専門職を養成</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健康格差の解決プログラム促進事業＜働く世代からのフレイル予防＞（</a:t>
                      </a:r>
                      <a:r>
                        <a:rPr kumimoji="1" lang="en-US" altLang="ja-JP" sz="1100" baseline="0" dirty="0">
                          <a:solidFill>
                            <a:schemeClr val="tx1"/>
                          </a:solidFill>
                          <a:latin typeface="+mn-ea"/>
                          <a:ea typeface="+mn-ea"/>
                        </a:rPr>
                        <a:t>6,114</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循環器疾患予防研究業務委託事業</a:t>
                      </a:r>
                      <a:r>
                        <a:rPr kumimoji="1" lang="ja-JP" altLang="en-US" sz="1100" baseline="0" dirty="0">
                          <a:solidFill>
                            <a:schemeClr val="tx1"/>
                          </a:solidFill>
                          <a:latin typeface="+mn-ea"/>
                          <a:ea typeface="+mn-ea"/>
                        </a:rPr>
                        <a:t>（</a:t>
                      </a:r>
                      <a:r>
                        <a:rPr kumimoji="1" lang="en-US" altLang="ja-JP" sz="1100" baseline="0" dirty="0">
                          <a:solidFill>
                            <a:schemeClr val="tx1"/>
                          </a:solidFill>
                          <a:latin typeface="+mn-ea"/>
                          <a:ea typeface="+mn-ea"/>
                        </a:rPr>
                        <a:t>32,656</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介護予防活動強化推進事業</a:t>
                      </a:r>
                      <a:r>
                        <a:rPr kumimoji="1" lang="ja-JP" altLang="en-US" sz="1100" b="0" baseline="0" dirty="0">
                          <a:solidFill>
                            <a:schemeClr val="tx1"/>
                          </a:solidFill>
                          <a:latin typeface="游ゴシック" panose="020B0400000000000000" pitchFamily="50" charset="-128"/>
                          <a:ea typeface="+mn-ea"/>
                        </a:rPr>
                        <a:t>（</a:t>
                      </a:r>
                      <a:r>
                        <a:rPr kumimoji="1" lang="en-US" altLang="ja-JP" sz="1100" b="0" baseline="0" dirty="0">
                          <a:solidFill>
                            <a:schemeClr val="tx1"/>
                          </a:solidFill>
                          <a:latin typeface="游ゴシック" panose="020B0400000000000000" pitchFamily="50" charset="-128"/>
                          <a:ea typeface="+mn-ea"/>
                        </a:rPr>
                        <a:t>21,637</a:t>
                      </a:r>
                      <a:r>
                        <a:rPr kumimoji="1" lang="ja-JP" altLang="en-US" sz="1100" b="0" baseline="0" dirty="0">
                          <a:solidFill>
                            <a:schemeClr val="tx1"/>
                          </a:solidFill>
                          <a:latin typeface="游ゴシック" panose="020B0400000000000000" pitchFamily="50" charset="-128"/>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693731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54</a:t>
            </a:fld>
            <a:endParaRPr kumimoji="1" lang="ja-JP" altLang="en-US" dirty="0"/>
          </a:p>
        </p:txBody>
      </p:sp>
      <p:graphicFrame>
        <p:nvGraphicFramePr>
          <p:cNvPr id="3" name="表 2">
            <a:extLst>
              <a:ext uri="{FF2B5EF4-FFF2-40B4-BE49-F238E27FC236}">
                <a16:creationId xmlns:a16="http://schemas.microsoft.com/office/drawing/2014/main" id="{55037952-7238-402D-BAE1-0085FA6D48A9}"/>
              </a:ext>
            </a:extLst>
          </p:cNvPr>
          <p:cNvGraphicFramePr>
            <a:graphicFrameLocks noGrp="1"/>
          </p:cNvGraphicFramePr>
          <p:nvPr/>
        </p:nvGraphicFramePr>
        <p:xfrm>
          <a:off x="468793" y="541260"/>
          <a:ext cx="8928000" cy="93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4165320375"/>
                    </a:ext>
                  </a:extLst>
                </a:gridCol>
                <a:gridCol w="7920000">
                  <a:extLst>
                    <a:ext uri="{9D8B030D-6E8A-4147-A177-3AD203B41FA5}">
                      <a16:colId xmlns:a16="http://schemas.microsoft.com/office/drawing/2014/main" val="3642264134"/>
                    </a:ext>
                  </a:extLst>
                </a:gridCol>
              </a:tblGrid>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健康格差の解決プログラム促進事業＜働く世代からのフレイル予防＞（</a:t>
                      </a:r>
                      <a:r>
                        <a:rPr kumimoji="1" lang="en-US" altLang="ja-JP" sz="1100" b="0" baseline="0" dirty="0">
                          <a:solidFill>
                            <a:schemeClr val="tx1"/>
                          </a:solidFill>
                          <a:latin typeface="+mn-ea"/>
                          <a:ea typeface="+mn-ea"/>
                        </a:rPr>
                        <a:t>8,498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循環器疾患予防研究業務委託事業</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32,656</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介護予防活動強化推進事業</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0" baseline="0" dirty="0">
                          <a:solidFill>
                            <a:schemeClr val="tx1"/>
                          </a:solidFill>
                          <a:latin typeface="游ゴシック" panose="020B0400000000000000" pitchFamily="50" charset="-128"/>
                          <a:ea typeface="游ゴシック" panose="020B0400000000000000" pitchFamily="50" charset="-128"/>
                        </a:rPr>
                        <a:t>19,746</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千円）</a:t>
                      </a:r>
                      <a:endParaRPr kumimoji="1" lang="en-US" altLang="ja-JP" sz="1100" b="0" baseline="0" dirty="0">
                        <a:solidFill>
                          <a:schemeClr val="tx1"/>
                        </a:solidFill>
                        <a:latin typeface="游ゴシック" panose="020B0400000000000000" pitchFamily="50" charset="-128"/>
                        <a:ea typeface="游ゴシック" panose="020B0400000000000000" pitchFamily="50" charset="-128"/>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530168"/>
                  </a:ext>
                </a:extLst>
              </a:tr>
            </a:tbl>
          </a:graphicData>
        </a:graphic>
      </p:graphicFrame>
    </p:spTree>
    <p:extLst>
      <p:ext uri="{BB962C8B-B14F-4D97-AF65-F5344CB8AC3E}">
        <p14:creationId xmlns:p14="http://schemas.microsoft.com/office/powerpoint/2010/main" val="2643058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7000" y="920969"/>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３　生活機能の維持・向上</a:t>
            </a:r>
          </a:p>
        </p:txBody>
      </p:sp>
      <p:sp>
        <p:nvSpPr>
          <p:cNvPr id="15" name="正方形/長方形 14"/>
          <p:cNvSpPr/>
          <p:nvPr/>
        </p:nvSpPr>
        <p:spPr>
          <a:xfrm>
            <a:off x="129323" y="777702"/>
            <a:ext cx="4292905"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（２）メンタルヘルス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P.89-90</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511296" y="2443475"/>
            <a:ext cx="8856000" cy="881125"/>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▽ストレスへの対処法に関する正しい知識を持つとともに、バランスの良い食事、適度な運動、十分な休養など、望ましい生活</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B0400000000000000" pitchFamily="50" charset="-128"/>
                <a:ea typeface="游ゴシック" panose="020B0400000000000000" pitchFamily="50" charset="-128"/>
              </a:rPr>
              <a:t>　</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習慣を維持することで、ストレスへの耐性を高めます。</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B0400000000000000" pitchFamily="50" charset="-128"/>
                <a:ea typeface="游ゴシック" panose="020B0400000000000000" pitchFamily="50" charset="-128"/>
              </a:rPr>
              <a:t>▽必要に応じて医療機関を受診するなど、専門的な支援を受けます。</a:t>
            </a:r>
            <a:endParaRPr lang="en-US" altLang="ja-JP" sz="1200" b="1"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▽周囲の人のこころの健康に気を配り、不調の人には早めの相談や受診を勧めます。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nvGraphicFramePr>
        <p:xfrm>
          <a:off x="532234" y="3764969"/>
          <a:ext cx="8820001" cy="1080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924132">
                  <a:extLst>
                    <a:ext uri="{9D8B030D-6E8A-4147-A177-3AD203B41FA5}">
                      <a16:colId xmlns:a16="http://schemas.microsoft.com/office/drawing/2014/main" val="20001"/>
                    </a:ext>
                  </a:extLst>
                </a:gridCol>
                <a:gridCol w="1537138">
                  <a:extLst>
                    <a:ext uri="{9D8B030D-6E8A-4147-A177-3AD203B41FA5}">
                      <a16:colId xmlns:a16="http://schemas.microsoft.com/office/drawing/2014/main" val="20002"/>
                    </a:ext>
                  </a:extLst>
                </a:gridCol>
                <a:gridCol w="1537138">
                  <a:extLst>
                    <a:ext uri="{9D8B030D-6E8A-4147-A177-3AD203B41FA5}">
                      <a16:colId xmlns:a16="http://schemas.microsoft.com/office/drawing/2014/main" val="904212953"/>
                    </a:ext>
                  </a:extLst>
                </a:gridCol>
                <a:gridCol w="1461593">
                  <a:extLst>
                    <a:ext uri="{9D8B030D-6E8A-4147-A177-3AD203B41FA5}">
                      <a16:colId xmlns:a16="http://schemas.microsoft.com/office/drawing/2014/main" val="20003"/>
                    </a:ext>
                  </a:extLst>
                </a:gridCol>
              </a:tblGrid>
              <a:tr h="273654">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06346">
                <a:tc>
                  <a:txBody>
                    <a:bodyPr/>
                    <a:lstStyle/>
                    <a:p>
                      <a:pPr algn="ctr" fontAlgn="auto">
                        <a:lnSpc>
                          <a:spcPts val="1600"/>
                        </a:lnSpc>
                        <a:spcAft>
                          <a:spcPts val="0"/>
                        </a:spcAft>
                      </a:pPr>
                      <a:r>
                        <a:rPr lang="en-US" altLang="ja-JP" sz="1200" dirty="0">
                          <a:solidFill>
                            <a:schemeClr val="bg1"/>
                          </a:solidFill>
                          <a:effectLst/>
                          <a:latin typeface="+mn-ea"/>
                          <a:ea typeface="+mn-ea"/>
                        </a:rPr>
                        <a:t>32</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気分障がい・不安障がいに相応する心理的苦痛を感じている者の割合の減少（</a:t>
                      </a:r>
                      <a:r>
                        <a:rPr lang="en-US" altLang="ja-JP" sz="1100" b="1" dirty="0">
                          <a:solidFill>
                            <a:schemeClr val="tx1"/>
                          </a:solidFill>
                          <a:effectLst/>
                          <a:latin typeface="+mn-ea"/>
                          <a:ea typeface="+mn-ea"/>
                        </a:rPr>
                        <a:t>20</a:t>
                      </a:r>
                      <a:r>
                        <a:rPr lang="ja-JP" altLang="en-US" sz="1100" b="1" dirty="0">
                          <a:solidFill>
                            <a:schemeClr val="tx1"/>
                          </a:solidFill>
                          <a:effectLst/>
                          <a:latin typeface="+mn-ea"/>
                          <a:ea typeface="+mn-ea"/>
                        </a:rPr>
                        <a:t>歳以上）</a:t>
                      </a:r>
                      <a:endParaRPr lang="ja-JP" altLang="en-US" sz="1100" b="1" spc="-50" baseline="0" dirty="0">
                        <a:solidFill>
                          <a:schemeClr val="tx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10.7</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令和７年国民生活基礎調査にて算出</a:t>
                      </a:r>
                      <a:endParaRPr lang="ja-JP"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9.4</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999614"/>
            <a:ext cx="9144000" cy="302196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過度のストレスを抱える府民の割合を減らします</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～ストレスとうまく付き合いましょう～</a:t>
            </a: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245C9C75-96B3-45E4-9E84-F2E6DB403F77}"/>
              </a:ext>
            </a:extLst>
          </p:cNvPr>
          <p:cNvSpPr/>
          <p:nvPr/>
        </p:nvSpPr>
        <p:spPr>
          <a:xfrm>
            <a:off x="357909" y="5018706"/>
            <a:ext cx="1089323" cy="1058718"/>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E7D79426-5433-4F5E-8F09-266970CD761A}"/>
              </a:ext>
            </a:extLst>
          </p:cNvPr>
          <p:cNvSpPr/>
          <p:nvPr/>
        </p:nvSpPr>
        <p:spPr>
          <a:xfrm>
            <a:off x="1447232" y="5021580"/>
            <a:ext cx="8054677" cy="1058718"/>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府民の悩みやストレスの原因は、男性では「自分の仕事」、女性では「収入・家計・借金等」が最多となっており、その他「自分の病気や介護」、「家族以外との人間関係」が多くなっています。 </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baseline="0" dirty="0">
                <a:solidFill>
                  <a:schemeClr val="tx1"/>
                </a:solidFill>
                <a:latin typeface="+mn-ea"/>
                <a:ea typeface="+mn-ea"/>
              </a:rPr>
              <a:t>◆ 大阪府の自殺者数は増加しており、年代別では、</a:t>
            </a:r>
            <a:r>
              <a:rPr kumimoji="1" lang="en-US" altLang="ja-JP" sz="1200" b="1" baseline="0" dirty="0">
                <a:solidFill>
                  <a:schemeClr val="tx1"/>
                </a:solidFill>
                <a:latin typeface="+mn-ea"/>
                <a:ea typeface="+mn-ea"/>
              </a:rPr>
              <a:t>40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歳代が多い状況にあります。さらに、職業別（全国）でみると、特に </a:t>
            </a:r>
            <a:r>
              <a:rPr kumimoji="1" lang="en-US" altLang="ja-JP" sz="1200" b="1" baseline="0" dirty="0">
                <a:solidFill>
                  <a:schemeClr val="tx1"/>
                </a:solidFill>
                <a:latin typeface="+mn-ea"/>
                <a:ea typeface="+mn-ea"/>
              </a:rPr>
              <a:t>40 </a:t>
            </a:r>
            <a:r>
              <a:rPr kumimoji="1" lang="ja-JP" altLang="en-US" sz="1200" b="1" baseline="0" dirty="0">
                <a:solidFill>
                  <a:schemeClr val="tx1"/>
                </a:solidFill>
                <a:latin typeface="+mn-ea"/>
                <a:ea typeface="+mn-ea"/>
              </a:rPr>
              <a:t>歳代、</a:t>
            </a:r>
            <a:r>
              <a:rPr kumimoji="1" lang="en-US" altLang="ja-JP" sz="1200" b="1" baseline="0" dirty="0">
                <a:solidFill>
                  <a:schemeClr val="tx1"/>
                </a:solidFill>
                <a:latin typeface="+mn-ea"/>
                <a:ea typeface="+mn-ea"/>
              </a:rPr>
              <a:t>50 </a:t>
            </a:r>
            <a:r>
              <a:rPr kumimoji="1" lang="ja-JP" altLang="en-US" sz="1200" b="1" baseline="0" dirty="0">
                <a:solidFill>
                  <a:schemeClr val="tx1"/>
                </a:solidFill>
                <a:latin typeface="+mn-ea"/>
                <a:ea typeface="+mn-ea"/>
              </a:rPr>
              <a:t>歳代では「有職者」が約５割～</a:t>
            </a:r>
            <a:r>
              <a:rPr kumimoji="1" lang="en-US" altLang="ja-JP" sz="1200" b="1" baseline="0" dirty="0">
                <a:solidFill>
                  <a:schemeClr val="tx1"/>
                </a:solidFill>
                <a:latin typeface="+mn-ea"/>
                <a:ea typeface="+mn-ea"/>
              </a:rPr>
              <a:t>6 </a:t>
            </a:r>
            <a:r>
              <a:rPr kumimoji="1" lang="ja-JP" altLang="en-US" sz="1200" b="1" baseline="0" dirty="0">
                <a:solidFill>
                  <a:schemeClr val="tx1"/>
                </a:solidFill>
                <a:latin typeface="+mn-ea"/>
                <a:ea typeface="+mn-ea"/>
              </a:rPr>
              <a:t>割を占めており、職場におけるこころの健康づくりの充実・強化が必要です。</a:t>
            </a:r>
          </a:p>
        </p:txBody>
      </p:sp>
      <p:sp>
        <p:nvSpPr>
          <p:cNvPr id="2" name="スライド番号プレースホルダー 1"/>
          <p:cNvSpPr>
            <a:spLocks noGrp="1"/>
          </p:cNvSpPr>
          <p:nvPr>
            <p:ph type="sldNum" sz="quarter" idx="12"/>
          </p:nvPr>
        </p:nvSpPr>
        <p:spPr>
          <a:xfrm>
            <a:off x="9186000" y="6505494"/>
            <a:ext cx="720000" cy="348999"/>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55</a:t>
            </a:fld>
            <a:endParaRPr kumimoji="1" lang="ja-JP" altLang="en-US" i="0" u="none" strike="noStrike" kern="1200" cap="none" spc="0" normalizeH="0" baseline="0" noProof="0" dirty="0">
              <a:ln>
                <a:noFill/>
              </a:ln>
              <a:solidFill>
                <a:srgbClr val="898989"/>
              </a:solidFill>
              <a:effectLst/>
              <a:uLnTx/>
              <a:uFillTx/>
            </a:endParaRPr>
          </a:p>
        </p:txBody>
      </p:sp>
    </p:spTree>
    <p:extLst>
      <p:ext uri="{BB962C8B-B14F-4D97-AF65-F5344CB8AC3E}">
        <p14:creationId xmlns:p14="http://schemas.microsoft.com/office/powerpoint/2010/main" val="4178832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0"/>
            <a:ext cx="9432000" cy="65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41629" y="271719"/>
          <a:ext cx="8928000" cy="6480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48000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職域等におけるこころの健康サポート</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■中小企業の人事担当者、労働者等の「こころの健康」に関する相談等の実施（職場のメンタルヘルス専門相談事業）</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rgbClr val="FF0000"/>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4</a:t>
                      </a:r>
                      <a:r>
                        <a:rPr kumimoji="1" lang="ja-JP" altLang="en-US" sz="1100" b="0" baseline="0" dirty="0">
                          <a:solidFill>
                            <a:schemeClr val="tx1"/>
                          </a:solidFill>
                          <a:latin typeface="+mn-ea"/>
                          <a:ea typeface="+mn-ea"/>
                        </a:rPr>
                        <a:t>火曜日、第</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水曜日実施　</a:t>
                      </a:r>
                      <a:r>
                        <a:rPr kumimoji="1" lang="en-US" altLang="ja-JP" sz="1100" b="0" baseline="0" dirty="0">
                          <a:solidFill>
                            <a:schemeClr val="tx1"/>
                          </a:solidFill>
                          <a:latin typeface="+mn-ea"/>
                          <a:ea typeface="+mn-ea"/>
                        </a:rPr>
                        <a:t>18</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■事業所のメンタルヘルス推進担当者研修会の実施</a:t>
                      </a:r>
                      <a:r>
                        <a:rPr kumimoji="1" lang="en-US" altLang="ja-JP" sz="1100" b="0" baseline="0" dirty="0">
                          <a:solidFill>
                            <a:schemeClr val="tx1"/>
                          </a:solidFill>
                          <a:latin typeface="+mn-ea"/>
                          <a:ea typeface="+mn-ea"/>
                        </a:rPr>
                        <a:t>【10/23</a:t>
                      </a:r>
                      <a:r>
                        <a:rPr kumimoji="1" lang="ja-JP" altLang="en-US" sz="1100" b="0" baseline="0" dirty="0">
                          <a:solidFill>
                            <a:schemeClr val="tx1"/>
                          </a:solidFill>
                          <a:latin typeface="+mn-ea"/>
                          <a:ea typeface="+mn-ea"/>
                        </a:rPr>
                        <a:t>　参加者</a:t>
                      </a:r>
                      <a:r>
                        <a:rPr kumimoji="1" lang="en-US" altLang="ja-JP" sz="1100" b="0" baseline="0" dirty="0">
                          <a:solidFill>
                            <a:schemeClr val="tx1"/>
                          </a:solidFill>
                          <a:latin typeface="+mn-ea"/>
                          <a:ea typeface="+mn-ea"/>
                        </a:rPr>
                        <a:t>218</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3/5</a:t>
                      </a:r>
                      <a:r>
                        <a:rPr kumimoji="1" lang="ja-JP" altLang="en-US" sz="1100" b="0" baseline="0" dirty="0">
                          <a:solidFill>
                            <a:schemeClr val="tx1"/>
                          </a:solidFill>
                          <a:latin typeface="+mn-ea"/>
                          <a:ea typeface="+mn-ea"/>
                        </a:rPr>
                        <a:t>　参加者</a:t>
                      </a:r>
                      <a:r>
                        <a:rPr kumimoji="1" lang="en-US" altLang="ja-JP" sz="1100" b="0" baseline="0" dirty="0">
                          <a:solidFill>
                            <a:schemeClr val="tx1"/>
                          </a:solidFill>
                          <a:latin typeface="+mn-ea"/>
                          <a:ea typeface="+mn-ea"/>
                        </a:rPr>
                        <a:t>317</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府民全体を対象としたオンラインセミナー「健活おおさかセミナー（全３回・オンデマンド配信に加え全回を見逃し配信）」を開催（うち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回を「ストレス」をテーマに実施）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視聴回数：</a:t>
                      </a:r>
                      <a:r>
                        <a:rPr kumimoji="1" lang="en-US" altLang="ja-JP" sz="1100" b="0" baseline="0" dirty="0">
                          <a:solidFill>
                            <a:schemeClr val="tx1"/>
                          </a:solidFill>
                          <a:latin typeface="+mn-ea"/>
                          <a:ea typeface="+mn-ea"/>
                        </a:rPr>
                        <a:t>5,724</a:t>
                      </a:r>
                      <a:r>
                        <a:rPr kumimoji="1" lang="ja-JP" altLang="en-US" sz="1100" b="0" baseline="0" dirty="0">
                          <a:solidFill>
                            <a:schemeClr val="tx1"/>
                          </a:solidFill>
                          <a:latin typeface="+mn-ea"/>
                          <a:ea typeface="+mn-ea"/>
                        </a:rPr>
                        <a:t>回、見逃し配信（</a:t>
                      </a:r>
                      <a:r>
                        <a:rPr kumimoji="1" lang="en-US" altLang="ja-JP" sz="1100" b="0" baseline="0" dirty="0">
                          <a:solidFill>
                            <a:schemeClr val="tx1"/>
                          </a:solidFill>
                          <a:latin typeface="+mn-ea"/>
                          <a:ea typeface="+mn-ea"/>
                        </a:rPr>
                        <a:t>12/6-1/15</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1,638</a:t>
                      </a:r>
                      <a:r>
                        <a:rPr kumimoji="1" lang="ja-JP" altLang="en-US" sz="1100" b="0" baseline="0" dirty="0">
                          <a:solidFill>
                            <a:schemeClr val="tx1"/>
                          </a:solidFill>
                          <a:latin typeface="+mn-ea"/>
                          <a:ea typeface="+mn-ea"/>
                        </a:rPr>
                        <a:t>回</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■大阪産業保健総合支援センターにおいて一般産業保健研修を計４回実施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４テーマ、計</a:t>
                      </a:r>
                      <a:r>
                        <a:rPr kumimoji="1" lang="en-US" altLang="ja-JP" sz="1100" b="0" baseline="0" dirty="0">
                          <a:solidFill>
                            <a:schemeClr val="tx1"/>
                          </a:solidFill>
                          <a:latin typeface="+mn-ea"/>
                          <a:ea typeface="+mn-ea"/>
                        </a:rPr>
                        <a:t>120</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■他機関が職域対象に実施する産業保健従事者向けセミナー等でメンタルヘルスに関する相談窓口やストレスマネジメントについて情報提供</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地域におけるこころの健康づくり</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■学校等との連携により研修会等を開催（大阪府立学校保健研究発表大会、大阪府小・中・高等学校保健主事合同研修会）</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■保健所において、こころの健康の保持増進についての啓発を目的に、講演会の開催（</a:t>
                      </a:r>
                      <a:r>
                        <a:rPr kumimoji="1" lang="en-US" altLang="ja-JP" sz="1100" b="0" baseline="0" dirty="0">
                          <a:solidFill>
                            <a:schemeClr val="tx1"/>
                          </a:solidFill>
                          <a:latin typeface="+mn-ea"/>
                          <a:ea typeface="+mn-ea"/>
                        </a:rPr>
                        <a:t>web</a:t>
                      </a:r>
                      <a:r>
                        <a:rPr kumimoji="1" lang="ja-JP" altLang="en-US" sz="1100" b="0" baseline="0" dirty="0">
                          <a:solidFill>
                            <a:schemeClr val="tx1"/>
                          </a:solidFill>
                          <a:latin typeface="+mn-ea"/>
                          <a:ea typeface="+mn-ea"/>
                        </a:rPr>
                        <a:t>開催等）、ロビー展示等を実施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公民連携を通じた「健活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」（メンタルヘルス）の情報発信</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民間企業の発行する広報雑誌に「メンタルヘルス」に関する情報を寄稿</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■リーフレット「うつ病ってなに？」を、ホームページ「こころのオアシス」の「刊行物・リーフレット」のページにて掲載し、普及啓発</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「アスマイル」を活用し、睡眠やストレスマネジメント等メンタルヘルスに関する情報を発信</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４件</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を通じて、市町村社会福祉協議会における小地域ネットワーク活動の推進に向けた取組みに対し、地域福祉・高齢者福祉交付金による財政支援を行うとともに、市町村地域福祉担当課長会議の場を活用し、市町村の実施状況、課題、対応策等の情報提供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相談支援の実施</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■保健所において電話・訪問・来所等によるこころの健康相談を実施。必要に応じて嘱託医師相談も実施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若者が抱える様々な悩みに対して大学生や妊産婦を対象に</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による相談を実施</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pic>
        <p:nvPicPr>
          <p:cNvPr id="13" name="図 12">
            <a:extLst>
              <a:ext uri="{FF2B5EF4-FFF2-40B4-BE49-F238E27FC236}">
                <a16:creationId xmlns:a16="http://schemas.microsoft.com/office/drawing/2014/main" id="{23A8943E-1B2B-4B1C-B5AB-14F2AFA68B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4858" y="4901725"/>
            <a:ext cx="1859598" cy="1588063"/>
          </a:xfrm>
          <a:prstGeom prst="rect">
            <a:avLst/>
          </a:prstGeom>
          <a:ln>
            <a:solidFill>
              <a:schemeClr val="tx1"/>
            </a:solidFill>
          </a:ln>
        </p:spPr>
      </p:pic>
      <p:pic>
        <p:nvPicPr>
          <p:cNvPr id="16" name="図 15">
            <a:extLst>
              <a:ext uri="{FF2B5EF4-FFF2-40B4-BE49-F238E27FC236}">
                <a16:creationId xmlns:a16="http://schemas.microsoft.com/office/drawing/2014/main" id="{85A2A388-4DB3-4137-A250-96C82CFBA8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1399" y="4897250"/>
            <a:ext cx="1119346" cy="1588064"/>
          </a:xfrm>
          <a:prstGeom prst="rect">
            <a:avLst/>
          </a:prstGeom>
          <a:ln>
            <a:solidFill>
              <a:schemeClr val="tx1"/>
            </a:solidFill>
          </a:ln>
        </p:spPr>
      </p:pic>
      <p:sp>
        <p:nvSpPr>
          <p:cNvPr id="17" name="正方形/長方形 16">
            <a:extLst>
              <a:ext uri="{FF2B5EF4-FFF2-40B4-BE49-F238E27FC236}">
                <a16:creationId xmlns:a16="http://schemas.microsoft.com/office/drawing/2014/main" id="{6EA318A8-8222-4243-B1CB-196A66FC46F1}"/>
              </a:ext>
            </a:extLst>
          </p:cNvPr>
          <p:cNvSpPr/>
          <p:nvPr/>
        </p:nvSpPr>
        <p:spPr>
          <a:xfrm>
            <a:off x="1650045" y="6490930"/>
            <a:ext cx="2142053" cy="199994"/>
          </a:xfrm>
          <a:prstGeom prst="rect">
            <a:avLst/>
          </a:prstGeom>
        </p:spPr>
        <p:txBody>
          <a:bodyPr wrap="square" lIns="36000" tIns="72000" rIns="36000" bIns="36000">
            <a:noAutofit/>
          </a:bodyPr>
          <a:lstStyle/>
          <a:p>
            <a:pPr algn="ctr"/>
            <a:r>
              <a:rPr lang="ja-JP" altLang="en-US" sz="1100" b="1" dirty="0">
                <a:latin typeface="+mn-ea"/>
              </a:rPr>
              <a:t>職場のメンタルヘルス専門相談</a:t>
            </a:r>
          </a:p>
        </p:txBody>
      </p:sp>
      <p:sp>
        <p:nvSpPr>
          <p:cNvPr id="18" name="正方形/長方形 17">
            <a:extLst>
              <a:ext uri="{FF2B5EF4-FFF2-40B4-BE49-F238E27FC236}">
                <a16:creationId xmlns:a16="http://schemas.microsoft.com/office/drawing/2014/main" id="{856AEEF0-ABCC-4B34-8C0C-C03AA5E7D779}"/>
              </a:ext>
            </a:extLst>
          </p:cNvPr>
          <p:cNvSpPr/>
          <p:nvPr/>
        </p:nvSpPr>
        <p:spPr>
          <a:xfrm>
            <a:off x="7044858" y="6486283"/>
            <a:ext cx="1859598" cy="199995"/>
          </a:xfrm>
          <a:prstGeom prst="rect">
            <a:avLst/>
          </a:prstGeom>
        </p:spPr>
        <p:txBody>
          <a:bodyPr wrap="square" lIns="36000" tIns="72000" rIns="36000" bIns="36000">
            <a:noAutofit/>
          </a:bodyPr>
          <a:lstStyle/>
          <a:p>
            <a:pPr algn="ctr"/>
            <a:r>
              <a:rPr lang="ja-JP" altLang="en-US" sz="1100" b="1" dirty="0">
                <a:latin typeface="+mn-ea"/>
              </a:rPr>
              <a:t>公民連携を通じた情報発信</a:t>
            </a:r>
          </a:p>
        </p:txBody>
      </p:sp>
      <p:sp>
        <p:nvSpPr>
          <p:cNvPr id="15" name="正方形/長方形 14">
            <a:extLst>
              <a:ext uri="{FF2B5EF4-FFF2-40B4-BE49-F238E27FC236}">
                <a16:creationId xmlns:a16="http://schemas.microsoft.com/office/drawing/2014/main" id="{7FF38649-5F9E-4188-9871-5DBA25EF1277}"/>
              </a:ext>
            </a:extLst>
          </p:cNvPr>
          <p:cNvSpPr/>
          <p:nvPr/>
        </p:nvSpPr>
        <p:spPr>
          <a:xfrm>
            <a:off x="4090081" y="6489788"/>
            <a:ext cx="2384843" cy="199995"/>
          </a:xfrm>
          <a:prstGeom prst="rect">
            <a:avLst/>
          </a:prstGeom>
        </p:spPr>
        <p:txBody>
          <a:bodyPr wrap="square" lIns="36000" tIns="72000" rIns="36000" bIns="36000">
            <a:noAutofit/>
          </a:bodyPr>
          <a:lstStyle/>
          <a:p>
            <a:pPr algn="ctr"/>
            <a:r>
              <a:rPr lang="ja-JP" altLang="en-US" sz="1100" b="1" dirty="0">
                <a:latin typeface="+mn-ea"/>
              </a:rPr>
              <a:t>健活おおさかセミナー</a:t>
            </a:r>
          </a:p>
        </p:txBody>
      </p:sp>
      <p:pic>
        <p:nvPicPr>
          <p:cNvPr id="5" name="図 4">
            <a:extLst>
              <a:ext uri="{FF2B5EF4-FFF2-40B4-BE49-F238E27FC236}">
                <a16:creationId xmlns:a16="http://schemas.microsoft.com/office/drawing/2014/main" id="{0CD1AAEE-2A1A-41D5-84B8-3A4B5D4A9C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1350" y="4891180"/>
            <a:ext cx="1122307" cy="1588064"/>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56</a:t>
            </a:fld>
            <a:endParaRPr kumimoji="1" lang="ja-JP" altLang="en-US" i="0" u="none" strike="noStrike" kern="1200" cap="none" spc="0" normalizeH="0" baseline="0" noProof="0" dirty="0">
              <a:ln>
                <a:noFill/>
              </a:ln>
              <a:solidFill>
                <a:srgbClr val="898989"/>
              </a:solidFill>
              <a:effectLst/>
              <a:uLnTx/>
              <a:uFillTx/>
            </a:endParaRPr>
          </a:p>
        </p:txBody>
      </p:sp>
    </p:spTree>
    <p:extLst>
      <p:ext uri="{BB962C8B-B14F-4D97-AF65-F5344CB8AC3E}">
        <p14:creationId xmlns:p14="http://schemas.microsoft.com/office/powerpoint/2010/main" val="1664865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8793" y="1455982"/>
          <a:ext cx="8928000" cy="491208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46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職域等におけるこころの健康サポート</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中小企業等におけるメンタルヘルス対策の推進</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地域におけるこころの健康づくり</a:t>
                      </a:r>
                      <a:r>
                        <a:rPr kumimoji="1" lang="en-US" altLang="ja-JP" sz="1100"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■子どものこころの健やかな成長を育む健康教育の充実</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■地域におけるこころの健康づくりの推進</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■府内全市町村において、小地域ネットワーク活動の取組みが進められている一方で、参加者の固定化や担い手が不足</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相談支援の実施</a:t>
                      </a:r>
                      <a:r>
                        <a:rPr kumimoji="1" lang="en-US" altLang="ja-JP" sz="1100"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■相談支援の推進、相談窓口の周知啓発</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597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職域等におけるこころの健康サポート</a:t>
                      </a:r>
                      <a:r>
                        <a:rPr kumimoji="1" lang="en-US" altLang="ja-JP" sz="1100" b="1" u="none"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職場のメンタルヘルス専門相談等、各種取組のさらなる</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・周知を実施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地域におけるこころの健康づくり</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■チーム学校として連携できるよう、研修会や発表会を開催</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引き続き、児童生徒が主体的に深く学べる機会を増やしていく</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■市町村等との連携のもと、引き続き府民への普及啓発を実施</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■地域福祉・高齢者福祉交付金による財政支援を行うとともに、市町村地域福祉担当課長会議等を通じて、先進事例の情報提供等を行う</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相談支援の実施</a:t>
                      </a:r>
                      <a:r>
                        <a:rPr kumimoji="1" lang="en-US" altLang="ja-JP" sz="1100" b="1"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等を活用し若者に対して相談窓口の周知啓発</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612324"/>
                  </a:ext>
                </a:extLst>
              </a:tr>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地域自殺対策強化運営費</a:t>
                      </a:r>
                      <a:r>
                        <a:rPr kumimoji="1" lang="ja-JP" altLang="en-US" sz="1100" baseline="0" dirty="0">
                          <a:solidFill>
                            <a:schemeClr val="tx1"/>
                          </a:solidFill>
                          <a:latin typeface="+mn-ea"/>
                          <a:ea typeface="+mn-ea"/>
                        </a:rPr>
                        <a:t>（</a:t>
                      </a:r>
                      <a:r>
                        <a:rPr kumimoji="1" lang="en-US" altLang="ja-JP" sz="1100" baseline="0" dirty="0">
                          <a:solidFill>
                            <a:schemeClr val="tx1"/>
                          </a:solidFill>
                          <a:latin typeface="+mn-ea"/>
                          <a:ea typeface="+mn-ea"/>
                        </a:rPr>
                        <a:t>2,657</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精神保健福祉関係運営費</a:t>
                      </a:r>
                      <a:r>
                        <a:rPr kumimoji="1" lang="ja-JP" altLang="en-US" sz="1100" baseline="0" dirty="0">
                          <a:solidFill>
                            <a:schemeClr val="tx1"/>
                          </a:solidFill>
                          <a:latin typeface="+mn-ea"/>
                          <a:ea typeface="+mn-ea"/>
                        </a:rPr>
                        <a:t>（</a:t>
                      </a:r>
                      <a:r>
                        <a:rPr kumimoji="1" lang="en-US" altLang="ja-JP" sz="1100" baseline="0" dirty="0">
                          <a:solidFill>
                            <a:schemeClr val="tx1"/>
                          </a:solidFill>
                          <a:latin typeface="+mn-ea"/>
                          <a:ea typeface="+mn-ea"/>
                        </a:rPr>
                        <a:t>2,089</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地域福祉・高齢者福祉交付金（</a:t>
                      </a:r>
                      <a:r>
                        <a:rPr kumimoji="1" lang="en-US" altLang="ja-JP" sz="1100" baseline="0" dirty="0">
                          <a:solidFill>
                            <a:schemeClr val="tx1"/>
                          </a:solidFill>
                          <a:latin typeface="+mn-ea"/>
                          <a:ea typeface="+mn-ea"/>
                        </a:rPr>
                        <a:t>901,598</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心の健康相談事業費（</a:t>
                      </a:r>
                      <a:r>
                        <a:rPr kumimoji="1" lang="en-US" altLang="ja-JP" sz="1100" baseline="0" dirty="0">
                          <a:solidFill>
                            <a:schemeClr val="tx1"/>
                          </a:solidFill>
                          <a:latin typeface="+mn-ea"/>
                          <a:ea typeface="+mn-ea"/>
                        </a:rPr>
                        <a:t>22,662</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a:solidFill>
                            <a:schemeClr val="tx1"/>
                          </a:solidFill>
                          <a:latin typeface="游ゴシック" panose="020B0400000000000000" pitchFamily="50" charset="-128"/>
                          <a:ea typeface="游ゴシック" panose="020B0400000000000000" pitchFamily="50" charset="-128"/>
                        </a:rPr>
                        <a:t>自殺対策強化事業</a:t>
                      </a:r>
                      <a:r>
                        <a:rPr kumimoji="1" lang="ja-JP" altLang="en-US" sz="110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aseline="0" dirty="0">
                          <a:solidFill>
                            <a:schemeClr val="tx1"/>
                          </a:solidFill>
                          <a:latin typeface="+mn-ea"/>
                          <a:ea typeface="+mn-ea"/>
                        </a:rPr>
                        <a:t>137,781</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91290"/>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57</a:t>
            </a:fld>
            <a:endParaRPr kumimoji="1" lang="ja-JP" altLang="en-US" dirty="0"/>
          </a:p>
        </p:txBody>
      </p:sp>
      <p:graphicFrame>
        <p:nvGraphicFramePr>
          <p:cNvPr id="3" name="表 2">
            <a:extLst>
              <a:ext uri="{FF2B5EF4-FFF2-40B4-BE49-F238E27FC236}">
                <a16:creationId xmlns:a16="http://schemas.microsoft.com/office/drawing/2014/main" id="{2D4C7507-EFE9-4224-8845-62E13E012959}"/>
              </a:ext>
            </a:extLst>
          </p:cNvPr>
          <p:cNvGraphicFramePr>
            <a:graphicFrameLocks noGrp="1"/>
          </p:cNvGraphicFramePr>
          <p:nvPr/>
        </p:nvGraphicFramePr>
        <p:xfrm>
          <a:off x="468793" y="447982"/>
          <a:ext cx="8928000" cy="1008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876267032"/>
                    </a:ext>
                  </a:extLst>
                </a:gridCol>
                <a:gridCol w="7920000">
                  <a:extLst>
                    <a:ext uri="{9D8B030D-6E8A-4147-A177-3AD203B41FA5}">
                      <a16:colId xmlns:a16="http://schemas.microsoft.com/office/drawing/2014/main" val="3813748440"/>
                    </a:ext>
                  </a:extLst>
                </a:gridCol>
              </a:tblGrid>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n-ea"/>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mn-ea"/>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地域自殺対策強化運営費</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2,627</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精神保健福祉関係運営費</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2,089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大阪府地域福祉・高齢者福祉交付金（</a:t>
                      </a:r>
                      <a:r>
                        <a:rPr kumimoji="1" lang="en-US" altLang="ja-JP" sz="1100" b="0" baseline="0" dirty="0">
                          <a:solidFill>
                            <a:schemeClr val="tx1"/>
                          </a:solidFill>
                          <a:latin typeface="+mn-ea"/>
                          <a:ea typeface="+mn-ea"/>
                        </a:rPr>
                        <a:t>901,598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心の健康相談事業費（</a:t>
                      </a:r>
                      <a:r>
                        <a:rPr kumimoji="1" lang="en-US" altLang="ja-JP" sz="1100" b="0" baseline="0" dirty="0">
                          <a:solidFill>
                            <a:schemeClr val="tx1"/>
                          </a:solidFill>
                          <a:latin typeface="+mn-ea"/>
                          <a:ea typeface="+mn-ea"/>
                        </a:rPr>
                        <a:t>22,132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自殺対策強化事業</a:t>
                      </a:r>
                      <a:r>
                        <a:rPr kumimoji="1" lang="ja-JP" altLang="en-US" sz="1100" b="0" baseline="0" dirty="0">
                          <a:solidFill>
                            <a:schemeClr val="tx1"/>
                          </a:solidFill>
                          <a:latin typeface="游ゴシック" panose="020B0400000000000000" pitchFamily="50" charset="-128"/>
                          <a:ea typeface="游ゴシック" panose="020B0400000000000000" pitchFamily="50" charset="-128"/>
                        </a:rPr>
                        <a:t>（</a:t>
                      </a:r>
                      <a:r>
                        <a:rPr kumimoji="1" lang="en-US" altLang="ja-JP" sz="1100" b="0" baseline="0" dirty="0">
                          <a:solidFill>
                            <a:schemeClr val="tx1"/>
                          </a:solidFill>
                          <a:latin typeface="+mn-ea"/>
                          <a:ea typeface="+mn-ea"/>
                        </a:rPr>
                        <a:t>140,319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709200"/>
                  </a:ext>
                </a:extLst>
              </a:tr>
            </a:tbl>
          </a:graphicData>
        </a:graphic>
      </p:graphicFrame>
    </p:spTree>
    <p:extLst>
      <p:ext uri="{BB962C8B-B14F-4D97-AF65-F5344CB8AC3E}">
        <p14:creationId xmlns:p14="http://schemas.microsoft.com/office/powerpoint/2010/main" val="20380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４　府民の健康づくりを支える社会環境整備</a:t>
            </a:r>
          </a:p>
        </p:txBody>
      </p:sp>
      <p:sp>
        <p:nvSpPr>
          <p:cNvPr id="15" name="正方形/長方形 14"/>
          <p:cNvSpPr/>
          <p:nvPr/>
        </p:nvSpPr>
        <p:spPr>
          <a:xfrm>
            <a:off x="129323" y="777702"/>
            <a:ext cx="7698255" cy="432000"/>
          </a:xfrm>
          <a:prstGeom prst="rect">
            <a:avLst/>
          </a:prstGeom>
          <a:solidFill>
            <a:srgbClr val="002060"/>
          </a:solidFill>
        </p:spPr>
        <p:txBody>
          <a:bodyPr wrap="square" lIns="36000" tIns="90000" rIns="36000" bIns="36000" anchor="ctr">
            <a:noAutofit/>
          </a:bodyPr>
          <a:lstStyle/>
          <a:p>
            <a:pPr>
              <a:lnSpc>
                <a:spcPts val="2000"/>
              </a:lnSpc>
            </a:pPr>
            <a:r>
              <a:rPr kumimoji="1" lang="ja-JP" altLang="en-US" sz="2000" b="1" dirty="0">
                <a:ln w="0"/>
                <a:solidFill>
                  <a:schemeClr val="bg1"/>
                </a:solidFill>
                <a:effectLst>
                  <a:outerShdw blurRad="38100" dist="19050" dir="2700000" algn="tl" rotWithShape="0">
                    <a:schemeClr val="dk1">
                      <a:alpha val="40000"/>
                    </a:schemeClr>
                  </a:outerShdw>
                </a:effectLst>
              </a:rPr>
              <a:t>（１）ヘルスリテラシー、健康づくりの気運醸成　</a:t>
            </a:r>
            <a:r>
              <a:rPr kumimoji="1" lang="ja-JP" altLang="en-US" sz="1600" b="1" dirty="0">
                <a:solidFill>
                  <a:schemeClr val="bg1"/>
                </a:solidFill>
              </a:rPr>
              <a:t>計画 </a:t>
            </a:r>
            <a:r>
              <a:rPr kumimoji="1" lang="en-US" altLang="ja-JP" sz="1600" b="1" dirty="0">
                <a:solidFill>
                  <a:schemeClr val="bg1"/>
                </a:solidFill>
              </a:rPr>
              <a:t>P.91-93</a:t>
            </a:r>
          </a:p>
        </p:txBody>
      </p:sp>
      <p:sp>
        <p:nvSpPr>
          <p:cNvPr id="17" name="正方形/長方形 16"/>
          <p:cNvSpPr/>
          <p:nvPr/>
        </p:nvSpPr>
        <p:spPr>
          <a:xfrm>
            <a:off x="363222" y="2145260"/>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府民の行動目標</a:t>
            </a:r>
            <a:r>
              <a:rPr lang="en-US" altLang="ja-JP" sz="1600" b="1" dirty="0">
                <a:latin typeface="+mn-ea"/>
              </a:rPr>
              <a:t>】</a:t>
            </a:r>
            <a:endParaRPr lang="ja-JP" altLang="en-US" sz="1600" b="1" dirty="0">
              <a:latin typeface="+mn-ea"/>
            </a:endParaRPr>
          </a:p>
        </p:txBody>
      </p:sp>
      <p:sp>
        <p:nvSpPr>
          <p:cNvPr id="18" name="正方形/長方形 17"/>
          <p:cNvSpPr/>
          <p:nvPr/>
        </p:nvSpPr>
        <p:spPr>
          <a:xfrm>
            <a:off x="511296" y="2443475"/>
            <a:ext cx="8856000" cy="887847"/>
          </a:xfrm>
          <a:prstGeom prst="rect">
            <a:avLst/>
          </a:prstGeom>
        </p:spPr>
        <p:txBody>
          <a:bodyPr wrap="square" lIns="36000" tIns="72000" rIns="36000" bIns="36000">
            <a:noAutofit/>
          </a:bodyPr>
          <a:lstStyle/>
          <a:p>
            <a:r>
              <a:rPr lang="ja-JP" altLang="en-US" sz="1200" b="1" dirty="0">
                <a:latin typeface="+mn-ea"/>
              </a:rPr>
              <a:t>▽健康の維持・向上を図るため、自分の健康状況に合った必要な情報を見極め、最善の選択を行うことができる、ヘルスリテラ</a:t>
            </a:r>
            <a:endParaRPr lang="en-US" altLang="ja-JP" sz="1200" b="1" dirty="0">
              <a:latin typeface="+mn-ea"/>
            </a:endParaRPr>
          </a:p>
          <a:p>
            <a:r>
              <a:rPr lang="ja-JP" altLang="en-US" sz="1200" b="1" dirty="0">
                <a:latin typeface="+mn-ea"/>
              </a:rPr>
              <a:t>　シーを習得します。</a:t>
            </a:r>
          </a:p>
          <a:p>
            <a:r>
              <a:rPr lang="ja-JP" altLang="en-US" sz="1200" b="1" dirty="0">
                <a:latin typeface="+mn-ea"/>
              </a:rPr>
              <a:t>▽日常生活において</a:t>
            </a:r>
            <a:r>
              <a:rPr lang="en-US" altLang="ja-JP" sz="1200" b="1" dirty="0">
                <a:latin typeface="+mn-ea"/>
              </a:rPr>
              <a:t>『</a:t>
            </a:r>
            <a:r>
              <a:rPr lang="ja-JP" altLang="en-US" sz="1200" b="1" dirty="0">
                <a:latin typeface="+mn-ea"/>
              </a:rPr>
              <a:t>健活１０</a:t>
            </a:r>
            <a:r>
              <a:rPr lang="en-US" altLang="ja-JP" sz="1200" b="1" dirty="0">
                <a:latin typeface="+mn-ea"/>
              </a:rPr>
              <a:t>』</a:t>
            </a:r>
            <a:r>
              <a:rPr lang="ja-JP" altLang="en-US" sz="1200" b="1" dirty="0">
                <a:latin typeface="+mn-ea"/>
              </a:rPr>
              <a:t>をはじめとする健康行動を実践するなど、自己の健康管理に努めます。</a:t>
            </a:r>
          </a:p>
        </p:txBody>
      </p:sp>
      <p:sp>
        <p:nvSpPr>
          <p:cNvPr id="24" name="正方形/長方形 23"/>
          <p:cNvSpPr/>
          <p:nvPr/>
        </p:nvSpPr>
        <p:spPr>
          <a:xfrm>
            <a:off x="363222" y="3402806"/>
            <a:ext cx="3240000" cy="288000"/>
          </a:xfrm>
          <a:prstGeom prst="rect">
            <a:avLst/>
          </a:prstGeom>
        </p:spPr>
        <p:txBody>
          <a:bodyPr wrap="square" lIns="36000" tIns="72000" rIns="36000" bIns="36000" anchor="ctr">
            <a:noAutofit/>
          </a:bodyPr>
          <a:lstStyle/>
          <a:p>
            <a:r>
              <a:rPr lang="en-US" altLang="ja-JP" sz="1600" b="1" dirty="0">
                <a:latin typeface="+mn-ea"/>
              </a:rPr>
              <a:t>【</a:t>
            </a:r>
            <a:r>
              <a:rPr lang="ja-JP" altLang="en-US" sz="1600" b="1" dirty="0">
                <a:latin typeface="+mn-ea"/>
              </a:rPr>
              <a:t>行政等が取り組む数値目標</a:t>
            </a:r>
            <a:r>
              <a:rPr lang="en-US" altLang="ja-JP" sz="1600" b="1" dirty="0">
                <a:latin typeface="+mn-ea"/>
              </a:rPr>
              <a:t>】</a:t>
            </a:r>
            <a:endParaRPr lang="ja-JP" altLang="en-US" sz="1600" b="1" dirty="0">
              <a:latin typeface="+mn-ea"/>
            </a:endParaRPr>
          </a:p>
        </p:txBody>
      </p:sp>
      <p:graphicFrame>
        <p:nvGraphicFramePr>
          <p:cNvPr id="25" name="表 24"/>
          <p:cNvGraphicFramePr>
            <a:graphicFrameLocks noGrp="1"/>
          </p:cNvGraphicFramePr>
          <p:nvPr/>
        </p:nvGraphicFramePr>
        <p:xfrm>
          <a:off x="532234" y="3764970"/>
          <a:ext cx="8820000" cy="837354"/>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787342">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1546412">
                  <a:extLst>
                    <a:ext uri="{9D8B030D-6E8A-4147-A177-3AD203B41FA5}">
                      <a16:colId xmlns:a16="http://schemas.microsoft.com/office/drawing/2014/main" val="2844921469"/>
                    </a:ext>
                  </a:extLst>
                </a:gridCol>
                <a:gridCol w="1579834">
                  <a:extLst>
                    <a:ext uri="{9D8B030D-6E8A-4147-A177-3AD203B41FA5}">
                      <a16:colId xmlns:a16="http://schemas.microsoft.com/office/drawing/2014/main" val="20003"/>
                    </a:ext>
                  </a:extLst>
                </a:gridCol>
              </a:tblGrid>
              <a:tr h="228612">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70536">
                <a:tc>
                  <a:txBody>
                    <a:bodyPr/>
                    <a:lstStyle/>
                    <a:p>
                      <a:pPr algn="ctr" fontAlgn="auto">
                        <a:lnSpc>
                          <a:spcPts val="1600"/>
                        </a:lnSpc>
                        <a:spcAft>
                          <a:spcPts val="0"/>
                        </a:spcAft>
                      </a:pPr>
                      <a:r>
                        <a:rPr lang="en-US" altLang="ja-JP" sz="1200" dirty="0">
                          <a:solidFill>
                            <a:schemeClr val="bg1"/>
                          </a:solidFill>
                          <a:effectLst/>
                          <a:latin typeface="+mn-ea"/>
                          <a:ea typeface="+mn-ea"/>
                        </a:rPr>
                        <a:t>33</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ヘルスリテラシーの向上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3.45</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R5</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100" b="1" dirty="0">
                          <a:solidFill>
                            <a:schemeClr val="tx1"/>
                          </a:solidFill>
                          <a:effectLst/>
                          <a:latin typeface="+mn-ea"/>
                          <a:ea typeface="+mn-ea"/>
                        </a:rPr>
                        <a:t>3.33</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R6</a:t>
                      </a:r>
                      <a:r>
                        <a:rPr lang="ja-JP" altLang="en-US" sz="1050" b="1" dirty="0">
                          <a:solidFill>
                            <a:schemeClr val="tx1"/>
                          </a:solidFill>
                          <a:effectLst/>
                          <a:latin typeface="+mn-ea"/>
                          <a:ea typeface="+mn-ea"/>
                        </a:rPr>
                        <a:t>）</a:t>
                      </a:r>
                      <a:r>
                        <a:rPr lang="ja-JP" altLang="en-US" sz="1100" b="0"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783614"/>
            <a:ext cx="9144000" cy="323509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tx1"/>
                </a:solidFill>
              </a:rPr>
              <a:t>健康づくりの気運を醸成し、主体的な健康づくりにつなげます</a:t>
            </a:r>
          </a:p>
          <a:p>
            <a:pPr algn="ctr">
              <a:lnSpc>
                <a:spcPts val="2000"/>
              </a:lnSpc>
            </a:pPr>
            <a:r>
              <a:rPr kumimoji="1" lang="ja-JP" altLang="en-US" sz="1600" b="1" dirty="0">
                <a:solidFill>
                  <a:schemeClr val="tx1"/>
                </a:solidFill>
              </a:rPr>
              <a:t>～健康に関心を持ちましょう～</a:t>
            </a:r>
          </a:p>
        </p:txBody>
      </p:sp>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58</a:t>
            </a:fld>
            <a:endParaRPr kumimoji="1" lang="ja-JP" altLang="en-US"/>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3CED93F4-D146-4E25-9754-13C3D42E3B36}"/>
              </a:ext>
            </a:extLst>
          </p:cNvPr>
          <p:cNvSpPr/>
          <p:nvPr/>
        </p:nvSpPr>
        <p:spPr>
          <a:xfrm>
            <a:off x="357909" y="5018706"/>
            <a:ext cx="1089323" cy="1254672"/>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38AF5377-17B3-4B4B-A42E-9463E743CAF4}"/>
              </a:ext>
            </a:extLst>
          </p:cNvPr>
          <p:cNvSpPr/>
          <p:nvPr/>
        </p:nvSpPr>
        <p:spPr>
          <a:xfrm>
            <a:off x="1447232" y="5021580"/>
            <a:ext cx="8054677" cy="1254672"/>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「健康への関心」について、「ある層」が府民の約</a:t>
            </a:r>
            <a:r>
              <a:rPr kumimoji="1" lang="en-US" altLang="ja-JP" sz="1200" b="1" baseline="0" dirty="0">
                <a:solidFill>
                  <a:schemeClr val="tx1"/>
                </a:solidFill>
                <a:latin typeface="+mn-ea"/>
                <a:ea typeface="+mn-ea"/>
              </a:rPr>
              <a:t>9</a:t>
            </a:r>
            <a:r>
              <a:rPr kumimoji="1" lang="ja-JP" altLang="en-US" sz="1200" b="1" baseline="0" dirty="0">
                <a:solidFill>
                  <a:schemeClr val="tx1"/>
                </a:solidFill>
                <a:latin typeface="+mn-ea"/>
                <a:ea typeface="+mn-ea"/>
              </a:rPr>
              <a:t>割を占めていますが、「ない層」や「関心があっても実践できていない層」に対し、日常生活における具体的な健康行動への誘導を図ることが必要です。</a:t>
            </a:r>
          </a:p>
          <a:p>
            <a:pPr marL="174625" indent="-174625">
              <a:lnSpc>
                <a:spcPct val="100000"/>
              </a:lnSpc>
            </a:pPr>
            <a:r>
              <a:rPr kumimoji="1" lang="ja-JP" altLang="en-US" sz="1200" b="1" baseline="0" dirty="0">
                <a:solidFill>
                  <a:schemeClr val="tx1"/>
                </a:solidFill>
                <a:latin typeface="+mn-ea"/>
                <a:ea typeface="+mn-ea"/>
              </a:rPr>
              <a:t>◆ また、健康に関する情報が氾濫する中で、信頼性の高い公的機関や研究機関等から、科学的根拠に基づく適切な情報を入手・理解・選択できる力を習得することが重要です。</a:t>
            </a:r>
            <a:endParaRPr kumimoji="1" lang="en-US" altLang="ja-JP" sz="1200" b="1" baseline="0" dirty="0">
              <a:solidFill>
                <a:schemeClr val="tx1"/>
              </a:solidFill>
              <a:latin typeface="+mn-ea"/>
              <a:ea typeface="+mn-ea"/>
            </a:endParaRPr>
          </a:p>
          <a:p>
            <a:pPr marL="174625" indent="-174625">
              <a:lnSpc>
                <a:spcPct val="100000"/>
              </a:lnSpc>
            </a:pPr>
            <a:r>
              <a:rPr kumimoji="1" lang="ja-JP" altLang="en-US" sz="1200" b="1" dirty="0">
                <a:solidFill>
                  <a:schemeClr val="tx1"/>
                </a:solidFill>
                <a:latin typeface="+mn-ea"/>
              </a:rPr>
              <a:t>◆ また、大阪府をはじめ、行政においても、健康に関する調査結果などの迅速かつ正確な情報提供や、インターネットや </a:t>
            </a:r>
            <a:r>
              <a:rPr kumimoji="1" lang="en-US" altLang="ja-JP" sz="1200" b="1" dirty="0">
                <a:solidFill>
                  <a:schemeClr val="tx1"/>
                </a:solidFill>
                <a:latin typeface="+mn-ea"/>
              </a:rPr>
              <a:t>SNS </a:t>
            </a:r>
            <a:r>
              <a:rPr kumimoji="1" lang="ja-JP" altLang="en-US" sz="1200" b="1" dirty="0">
                <a:solidFill>
                  <a:schemeClr val="tx1"/>
                </a:solidFill>
                <a:latin typeface="+mn-ea"/>
              </a:rPr>
              <a:t>など幅広い世代に身近なツールを活用した啓発が求められています。</a:t>
            </a:r>
            <a:endParaRPr kumimoji="1" lang="ja-JP" altLang="en-US" sz="1200" b="1" baseline="0" dirty="0">
              <a:solidFill>
                <a:schemeClr val="tx1"/>
              </a:solidFill>
              <a:latin typeface="+mn-ea"/>
              <a:ea typeface="+mn-ea"/>
            </a:endParaRPr>
          </a:p>
        </p:txBody>
      </p:sp>
      <p:sp>
        <p:nvSpPr>
          <p:cNvPr id="23" name="角丸四角形 47">
            <a:extLst>
              <a:ext uri="{FF2B5EF4-FFF2-40B4-BE49-F238E27FC236}">
                <a16:creationId xmlns:a16="http://schemas.microsoft.com/office/drawing/2014/main" id="{E19B1994-C2B4-4677-B94F-28DD03684C63}"/>
              </a:ext>
            </a:extLst>
          </p:cNvPr>
          <p:cNvSpPr/>
          <p:nvPr/>
        </p:nvSpPr>
        <p:spPr>
          <a:xfrm>
            <a:off x="6302780" y="3366935"/>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662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5437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65147" y="295898"/>
          <a:ext cx="8928000" cy="6372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372000">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学校や大学、職場等におけるヘルスリテラシーの向上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■府より配付した講師リストを活用し、がん専門医、看護師等による、外部講師を活用したがん教育を府立学校及び府内中学校等にて実施</a:t>
                      </a:r>
                      <a:r>
                        <a:rPr kumimoji="1" lang="en-US" altLang="ja-JP" sz="1100" b="0" baseline="0" dirty="0">
                          <a:solidFill>
                            <a:schemeClr val="tx1"/>
                          </a:solidFill>
                          <a:latin typeface="+mn-ea"/>
                          <a:ea typeface="+mn-ea"/>
                        </a:rPr>
                        <a:t>【R2</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R7.1</a:t>
                      </a:r>
                      <a:r>
                        <a:rPr kumimoji="1" lang="ja-JP" altLang="en-US" sz="1100" b="0" baseline="0" dirty="0">
                          <a:solidFill>
                            <a:schemeClr val="tx1"/>
                          </a:solidFill>
                          <a:latin typeface="+mn-ea"/>
                          <a:ea typeface="+mn-ea"/>
                        </a:rPr>
                        <a:t>月現在　府立高</a:t>
                      </a:r>
                      <a:r>
                        <a:rPr kumimoji="1" lang="en-US" altLang="ja-JP" sz="1100" b="0" baseline="0" dirty="0">
                          <a:solidFill>
                            <a:schemeClr val="tx1"/>
                          </a:solidFill>
                          <a:latin typeface="+mn-ea"/>
                          <a:ea typeface="+mn-ea"/>
                        </a:rPr>
                        <a:t>103</a:t>
                      </a:r>
                      <a:r>
                        <a:rPr kumimoji="1" lang="ja-JP" altLang="en-US" sz="1100" b="0" baseline="0" dirty="0">
                          <a:solidFill>
                            <a:schemeClr val="tx1"/>
                          </a:solidFill>
                          <a:latin typeface="+mn-ea"/>
                          <a:ea typeface="+mn-ea"/>
                        </a:rPr>
                        <a:t>校、府立支援</a:t>
                      </a:r>
                      <a:r>
                        <a:rPr kumimoji="1" lang="en-US" altLang="ja-JP" sz="1100" b="0" baseline="0" dirty="0">
                          <a:solidFill>
                            <a:schemeClr val="tx1"/>
                          </a:solidFill>
                          <a:latin typeface="+mn-ea"/>
                          <a:ea typeface="+mn-ea"/>
                        </a:rPr>
                        <a:t>31</a:t>
                      </a:r>
                      <a:r>
                        <a:rPr kumimoji="1" lang="ja-JP" altLang="en-US" sz="1100" b="0" baseline="0" dirty="0">
                          <a:solidFill>
                            <a:schemeClr val="tx1"/>
                          </a:solidFill>
                          <a:latin typeface="+mn-ea"/>
                          <a:ea typeface="+mn-ea"/>
                        </a:rPr>
                        <a:t>校、市町村立中</a:t>
                      </a:r>
                      <a:r>
                        <a:rPr kumimoji="1" lang="en-US" altLang="ja-JP" sz="1100" b="0" baseline="0" dirty="0">
                          <a:solidFill>
                            <a:schemeClr val="tx1"/>
                          </a:solidFill>
                          <a:latin typeface="+mn-ea"/>
                          <a:ea typeface="+mn-ea"/>
                        </a:rPr>
                        <a:t>186</a:t>
                      </a:r>
                      <a:r>
                        <a:rPr kumimoji="1" lang="ja-JP" altLang="en-US" sz="1100" b="0" baseline="0" dirty="0">
                          <a:solidFill>
                            <a:schemeClr val="tx1"/>
                          </a:solidFill>
                          <a:latin typeface="+mn-ea"/>
                          <a:ea typeface="+mn-ea"/>
                        </a:rPr>
                        <a:t>校が実施済</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■授業等で活用できる全大学共通資材を作成</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■府内全大学を対象とした情報交換会を実施</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37</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11</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■中小企業経営者、労務管理者を対象とした「健康経営セミナー」（全２回・会場、オンラインのハイブリット開催）を開催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第１回：</a:t>
                      </a:r>
                      <a:r>
                        <a:rPr kumimoji="1" lang="en-US" altLang="ja-JP" sz="1100" b="0" baseline="0" dirty="0">
                          <a:solidFill>
                            <a:schemeClr val="tx1"/>
                          </a:solidFill>
                          <a:latin typeface="+mn-ea"/>
                          <a:ea typeface="+mn-ea"/>
                        </a:rPr>
                        <a:t>7</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26</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322</a:t>
                      </a:r>
                      <a:r>
                        <a:rPr kumimoji="1" lang="ja-JP" altLang="en-US" sz="1100" b="0" baseline="0" dirty="0">
                          <a:solidFill>
                            <a:schemeClr val="tx1"/>
                          </a:solidFill>
                          <a:latin typeface="+mn-ea"/>
                          <a:ea typeface="+mn-ea"/>
                        </a:rPr>
                        <a:t>名参加、第２回：</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2</a:t>
                      </a:r>
                      <a:r>
                        <a:rPr kumimoji="1" lang="ja-JP" altLang="en-US" sz="1100" b="0" baseline="0" dirty="0">
                          <a:solidFill>
                            <a:schemeClr val="tx1"/>
                          </a:solidFill>
                          <a:latin typeface="+mn-ea"/>
                          <a:ea typeface="+mn-ea"/>
                        </a:rPr>
                        <a:t>日開催　</a:t>
                      </a:r>
                      <a:r>
                        <a:rPr kumimoji="1" lang="en-US" altLang="ja-JP" sz="1100" b="0" baseline="0" dirty="0">
                          <a:solidFill>
                            <a:schemeClr val="tx1"/>
                          </a:solidFill>
                          <a:latin typeface="+mn-ea"/>
                          <a:ea typeface="+mn-ea"/>
                        </a:rPr>
                        <a:t>447</a:t>
                      </a:r>
                      <a:r>
                        <a:rPr kumimoji="1" lang="ja-JP" altLang="en-US" sz="1100" b="0" baseline="0" dirty="0">
                          <a:solidFill>
                            <a:schemeClr val="tx1"/>
                          </a:solidFill>
                          <a:latin typeface="+mn-ea"/>
                          <a:ea typeface="+mn-ea"/>
                        </a:rPr>
                        <a:t>人参加</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「ライフコースアプローチ」の観点を踏まえた女性及び子どもの健康づくりに関するリーフレットを作成、周知</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■風しんの抗体保有率が低い今年度</a:t>
                      </a:r>
                      <a:r>
                        <a:rPr kumimoji="1" lang="en-US" altLang="ja-JP" sz="1100" b="0" baseline="0" dirty="0">
                          <a:solidFill>
                            <a:schemeClr val="tx1"/>
                          </a:solidFill>
                          <a:latin typeface="+mn-ea"/>
                          <a:ea typeface="+mn-ea"/>
                        </a:rPr>
                        <a:t>45</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62</a:t>
                      </a:r>
                      <a:r>
                        <a:rPr kumimoji="1" lang="ja-JP" altLang="en-US" sz="1100" b="0" baseline="0" dirty="0">
                          <a:solidFill>
                            <a:schemeClr val="tx1"/>
                          </a:solidFill>
                          <a:latin typeface="+mn-ea"/>
                          <a:ea typeface="+mn-ea"/>
                        </a:rPr>
                        <a:t>歳の男性を対象とした国の風しん対策事業として、大阪駅地下道のデジタルサイネージで風しん啓発動画の放映や</a:t>
                      </a:r>
                      <a:r>
                        <a:rPr kumimoji="1" lang="en-US" altLang="ja-JP" sz="1100" b="0" baseline="0" dirty="0">
                          <a:solidFill>
                            <a:schemeClr val="tx1"/>
                          </a:solidFill>
                          <a:latin typeface="+mn-ea"/>
                          <a:ea typeface="+mn-ea"/>
                        </a:rPr>
                        <a:t>YouTube</a:t>
                      </a:r>
                      <a:r>
                        <a:rPr kumimoji="1" lang="ja-JP" altLang="en-US" sz="1100" b="0" baseline="0" dirty="0">
                          <a:solidFill>
                            <a:schemeClr val="tx1"/>
                          </a:solidFill>
                          <a:latin typeface="+mn-ea"/>
                          <a:ea typeface="+mn-ea"/>
                        </a:rPr>
                        <a:t>広告を活用したターゲティング広告事業を実施。</a:t>
                      </a:r>
                      <a:endParaRPr kumimoji="1" lang="en-US" altLang="ja-JP" sz="1100" b="0" baseline="0" dirty="0">
                        <a:solidFill>
                          <a:schemeClr val="tx1"/>
                        </a:solidFill>
                        <a:highlight>
                          <a:srgbClr val="00FF00"/>
                        </a:highlight>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小児期におけるライフコースアプローチ（健活キッズ）として、子どもの生活習慣や健康状態について簡単にチェックできる「健活キッズしんだん」を大阪府ホームページにおいて公開</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en-US" altLang="ja-JP" sz="1100" u="sng" baseline="0" dirty="0">
                          <a:solidFill>
                            <a:schemeClr val="tx1"/>
                          </a:solidFill>
                          <a:latin typeface="+mn-ea"/>
                          <a:ea typeface="+mn-ea"/>
                        </a:rPr>
                        <a:t>『</a:t>
                      </a:r>
                      <a:r>
                        <a:rPr kumimoji="1" lang="ja-JP" altLang="en-US" sz="1100" u="sng" baseline="0" dirty="0">
                          <a:solidFill>
                            <a:schemeClr val="tx1"/>
                          </a:solidFill>
                          <a:latin typeface="+mn-ea"/>
                          <a:ea typeface="+mn-ea"/>
                        </a:rPr>
                        <a:t>健活１０</a:t>
                      </a:r>
                      <a:r>
                        <a:rPr kumimoji="1" lang="en-US" altLang="ja-JP" sz="1100" u="sng" baseline="0" dirty="0">
                          <a:solidFill>
                            <a:schemeClr val="tx1"/>
                          </a:solidFill>
                          <a:latin typeface="+mn-ea"/>
                          <a:ea typeface="+mn-ea"/>
                        </a:rPr>
                        <a:t>』〈</a:t>
                      </a:r>
                      <a:r>
                        <a:rPr kumimoji="1" lang="ja-JP" altLang="en-US" sz="1100" u="sng" baseline="0" dirty="0">
                          <a:solidFill>
                            <a:schemeClr val="tx1"/>
                          </a:solidFill>
                          <a:latin typeface="+mn-ea"/>
                          <a:ea typeface="+mn-ea"/>
                        </a:rPr>
                        <a:t>ケンカツ テン</a:t>
                      </a:r>
                      <a:r>
                        <a:rPr kumimoji="1" lang="en-US" altLang="ja-JP" sz="1100" u="sng" baseline="0" dirty="0">
                          <a:solidFill>
                            <a:schemeClr val="tx1"/>
                          </a:solidFill>
                          <a:latin typeface="+mn-ea"/>
                          <a:ea typeface="+mn-ea"/>
                        </a:rPr>
                        <a:t>〉</a:t>
                      </a:r>
                      <a:r>
                        <a:rPr kumimoji="1" lang="ja-JP" altLang="en-US" sz="1100" u="sng" baseline="0" dirty="0">
                          <a:solidFill>
                            <a:schemeClr val="tx1"/>
                          </a:solidFill>
                          <a:latin typeface="+mn-ea"/>
                          <a:ea typeface="+mn-ea"/>
                        </a:rPr>
                        <a:t>の推進</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多様な主体の連携・協働</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「府政だより」</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月号において、「健活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」及び「ヘルスリテラシー」をテーマに記事を掲載</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健活おおさか推進府民会議において、多様な主体と連携しながら「健活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」の普及活動を実施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・参画団体が連携し、ポスターやサイネージの掲出により「健活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」を周知する集中取組期間の実施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8</a:t>
                      </a:r>
                      <a:r>
                        <a:rPr kumimoji="1" lang="ja-JP" altLang="en-US" sz="1100" b="0" baseline="0" dirty="0">
                          <a:solidFill>
                            <a:schemeClr val="tx1"/>
                          </a:solidFill>
                          <a:latin typeface="+mn-ea"/>
                          <a:ea typeface="+mn-ea"/>
                        </a:rPr>
                        <a:t>月：栄養・食生活／</a:t>
                      </a:r>
                      <a:r>
                        <a:rPr kumimoji="1" lang="en-US" altLang="ja-JP" sz="1100" b="0" baseline="0" dirty="0">
                          <a:solidFill>
                            <a:schemeClr val="tx1"/>
                          </a:solidFill>
                          <a:latin typeface="+mn-ea"/>
                          <a:ea typeface="+mn-ea"/>
                        </a:rPr>
                        <a:t>11</a:t>
                      </a:r>
                      <a:r>
                        <a:rPr kumimoji="1" lang="ja-JP" altLang="en-US" sz="1100" b="0" baseline="0" dirty="0">
                          <a:solidFill>
                            <a:schemeClr val="tx1"/>
                          </a:solidFill>
                          <a:latin typeface="+mn-ea"/>
                          <a:ea typeface="+mn-ea"/>
                        </a:rPr>
                        <a:t>月：飲酒／</a:t>
                      </a:r>
                      <a:r>
                        <a:rPr kumimoji="1" lang="en-US" altLang="ja-JP" sz="1100" b="0" baseline="0" dirty="0">
                          <a:solidFill>
                            <a:schemeClr val="tx1"/>
                          </a:solidFill>
                          <a:latin typeface="+mn-ea"/>
                          <a:ea typeface="+mn-ea"/>
                        </a:rPr>
                        <a:t>1</a:t>
                      </a:r>
                      <a:r>
                        <a:rPr kumimoji="1" lang="ja-JP" altLang="en-US" sz="1100" b="0" baseline="0" dirty="0">
                          <a:solidFill>
                            <a:schemeClr val="tx1"/>
                          </a:solidFill>
                          <a:latin typeface="+mn-ea"/>
                          <a:ea typeface="+mn-ea"/>
                        </a:rPr>
                        <a:t>月：身体活動・運動</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ソング・ダンス」「健活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」の周知啓発に向けたワークショップの開催</a:t>
                      </a:r>
                      <a:r>
                        <a:rPr kumimoji="1" lang="en-US" altLang="ja-JP" sz="1100" b="1" baseline="0" dirty="0">
                          <a:solidFill>
                            <a:schemeClr val="tx1"/>
                          </a:solidFill>
                          <a:latin typeface="+mn-ea"/>
                          <a:ea typeface="+mn-ea"/>
                        </a:rPr>
                        <a:t>【11</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21</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29</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endParaRPr kumimoji="1" lang="ja-JP" altLang="en-US"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参画団体の交流・取組み事例の共有を図る総会を開催</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19</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77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民間企業との、府民の健康づくり等の推進に向けた事業連携協定の締結</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・森永乳業株式会社関西支社</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11/5</a:t>
                      </a:r>
                      <a:r>
                        <a:rPr kumimoji="1" lang="ja-JP" altLang="en-US" sz="1100" b="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・キユーピー株式会社</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12/23</a:t>
                      </a:r>
                      <a:r>
                        <a:rPr kumimoji="1" lang="ja-JP" altLang="en-US" sz="1100" b="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59</a:t>
            </a:fld>
            <a:endParaRPr kumimoji="1" lang="ja-JP" altLang="en-US" dirty="0"/>
          </a:p>
        </p:txBody>
      </p:sp>
      <p:pic>
        <p:nvPicPr>
          <p:cNvPr id="12" name="図 11">
            <a:extLst>
              <a:ext uri="{FF2B5EF4-FFF2-40B4-BE49-F238E27FC236}">
                <a16:creationId xmlns:a16="http://schemas.microsoft.com/office/drawing/2014/main" id="{F194B574-3DF1-401A-A34A-79FC4A8D6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967" y="4729166"/>
            <a:ext cx="2240972" cy="1671836"/>
          </a:xfrm>
          <a:prstGeom prst="rect">
            <a:avLst/>
          </a:prstGeom>
        </p:spPr>
      </p:pic>
      <p:pic>
        <p:nvPicPr>
          <p:cNvPr id="15" name="図 14">
            <a:extLst>
              <a:ext uri="{FF2B5EF4-FFF2-40B4-BE49-F238E27FC236}">
                <a16:creationId xmlns:a16="http://schemas.microsoft.com/office/drawing/2014/main" id="{C13A3669-0322-460B-AB43-B61A4DA3C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1887" y="4637594"/>
            <a:ext cx="1248835" cy="1763408"/>
          </a:xfrm>
          <a:prstGeom prst="rect">
            <a:avLst/>
          </a:prstGeom>
          <a:ln>
            <a:solidFill>
              <a:schemeClr val="tx1"/>
            </a:solidFill>
          </a:ln>
        </p:spPr>
      </p:pic>
      <p:sp>
        <p:nvSpPr>
          <p:cNvPr id="20" name="正方形/長方形 19">
            <a:extLst>
              <a:ext uri="{FF2B5EF4-FFF2-40B4-BE49-F238E27FC236}">
                <a16:creationId xmlns:a16="http://schemas.microsoft.com/office/drawing/2014/main" id="{3BA5D4F5-FC82-4146-AB01-F010BA2DC25F}"/>
              </a:ext>
            </a:extLst>
          </p:cNvPr>
          <p:cNvSpPr/>
          <p:nvPr/>
        </p:nvSpPr>
        <p:spPr>
          <a:xfrm>
            <a:off x="4365968" y="6401003"/>
            <a:ext cx="2240972" cy="173343"/>
          </a:xfrm>
          <a:prstGeom prst="rect">
            <a:avLst/>
          </a:prstGeom>
        </p:spPr>
        <p:txBody>
          <a:bodyPr wrap="square" lIns="36000" tIns="72000" rIns="36000" bIns="36000">
            <a:noAutofit/>
          </a:bodyPr>
          <a:lstStyle/>
          <a:p>
            <a:pPr algn="ctr"/>
            <a:r>
              <a:rPr lang="ja-JP" altLang="en-US" sz="1100" b="1" dirty="0">
                <a:latin typeface="+mn-ea"/>
              </a:rPr>
              <a:t>健活キッズしんだん</a:t>
            </a:r>
          </a:p>
        </p:txBody>
      </p:sp>
      <p:sp>
        <p:nvSpPr>
          <p:cNvPr id="21" name="正方形/長方形 20">
            <a:extLst>
              <a:ext uri="{FF2B5EF4-FFF2-40B4-BE49-F238E27FC236}">
                <a16:creationId xmlns:a16="http://schemas.microsoft.com/office/drawing/2014/main" id="{41D549CD-D2EC-4983-9699-7F6B4CE38432}"/>
              </a:ext>
            </a:extLst>
          </p:cNvPr>
          <p:cNvSpPr/>
          <p:nvPr/>
        </p:nvSpPr>
        <p:spPr>
          <a:xfrm>
            <a:off x="1579760" y="6416253"/>
            <a:ext cx="2655941" cy="173343"/>
          </a:xfrm>
          <a:prstGeom prst="rect">
            <a:avLst/>
          </a:prstGeom>
        </p:spPr>
        <p:txBody>
          <a:bodyPr wrap="square" lIns="36000" tIns="72000" rIns="36000" bIns="36000">
            <a:noAutofit/>
          </a:bodyPr>
          <a:lstStyle/>
          <a:p>
            <a:pPr algn="ctr"/>
            <a:r>
              <a:rPr lang="ja-JP" altLang="en-US" sz="1100" b="1" dirty="0">
                <a:latin typeface="+mn-ea"/>
              </a:rPr>
              <a:t>女性・子どもの健康づくりリーフレット</a:t>
            </a:r>
          </a:p>
        </p:txBody>
      </p:sp>
      <p:pic>
        <p:nvPicPr>
          <p:cNvPr id="23" name="図 22">
            <a:extLst>
              <a:ext uri="{FF2B5EF4-FFF2-40B4-BE49-F238E27FC236}">
                <a16:creationId xmlns:a16="http://schemas.microsoft.com/office/drawing/2014/main" id="{239796A9-EAE5-42C5-A14E-95C18CCA06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162" y="4637594"/>
            <a:ext cx="1247361" cy="1763408"/>
          </a:xfrm>
          <a:prstGeom prst="rect">
            <a:avLst/>
          </a:prstGeom>
          <a:ln>
            <a:solidFill>
              <a:schemeClr val="tx1"/>
            </a:solidFill>
          </a:ln>
        </p:spPr>
      </p:pic>
      <p:sp>
        <p:nvSpPr>
          <p:cNvPr id="24" name="正方形/長方形 23">
            <a:extLst>
              <a:ext uri="{FF2B5EF4-FFF2-40B4-BE49-F238E27FC236}">
                <a16:creationId xmlns:a16="http://schemas.microsoft.com/office/drawing/2014/main" id="{E4B3F382-9424-4757-90F1-156B823D0A45}"/>
              </a:ext>
            </a:extLst>
          </p:cNvPr>
          <p:cNvSpPr/>
          <p:nvPr/>
        </p:nvSpPr>
        <p:spPr>
          <a:xfrm>
            <a:off x="6817381" y="6406799"/>
            <a:ext cx="2480582" cy="182797"/>
          </a:xfrm>
          <a:prstGeom prst="rect">
            <a:avLst/>
          </a:prstGeom>
        </p:spPr>
        <p:txBody>
          <a:bodyPr wrap="square" lIns="36000" tIns="72000" rIns="36000" bIns="36000">
            <a:noAutofit/>
          </a:bodyPr>
          <a:lstStyle/>
          <a:p>
            <a:pPr algn="ctr"/>
            <a:r>
              <a:rPr lang="ja-JP" altLang="en-US" sz="1100" b="1" dirty="0">
                <a:latin typeface="+mn-ea"/>
              </a:rPr>
              <a:t>事業連携協定の締結</a:t>
            </a:r>
          </a:p>
        </p:txBody>
      </p:sp>
      <p:pic>
        <p:nvPicPr>
          <p:cNvPr id="4" name="図 3">
            <a:extLst>
              <a:ext uri="{FF2B5EF4-FFF2-40B4-BE49-F238E27FC236}">
                <a16:creationId xmlns:a16="http://schemas.microsoft.com/office/drawing/2014/main" id="{0C2AE629-2CE7-4EF1-9F19-33DDA195A2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7383" y="4540005"/>
            <a:ext cx="2480582" cy="1860436"/>
          </a:xfrm>
          <a:prstGeom prst="rect">
            <a:avLst/>
          </a:prstGeom>
        </p:spPr>
      </p:pic>
    </p:spTree>
    <p:extLst>
      <p:ext uri="{BB962C8B-B14F-4D97-AF65-F5344CB8AC3E}">
        <p14:creationId xmlns:p14="http://schemas.microsoft.com/office/powerpoint/2010/main" val="186297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2" y="330676"/>
            <a:ext cx="864872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健康増進計画における目標の達成状況（第４次大阪府健康増進計画における目標）</a:t>
            </a:r>
          </a:p>
        </p:txBody>
      </p:sp>
      <p:graphicFrame>
        <p:nvGraphicFramePr>
          <p:cNvPr id="7" name="表 6"/>
          <p:cNvGraphicFramePr>
            <a:graphicFrameLocks noGrp="1"/>
          </p:cNvGraphicFramePr>
          <p:nvPr>
            <p:extLst>
              <p:ext uri="{D42A27DB-BD31-4B8C-83A1-F6EECF244321}">
                <p14:modId xmlns:p14="http://schemas.microsoft.com/office/powerpoint/2010/main" val="750282824"/>
              </p:ext>
            </p:extLst>
          </p:nvPr>
        </p:nvGraphicFramePr>
        <p:xfrm>
          <a:off x="190230" y="1243168"/>
          <a:ext cx="9360645" cy="5183434"/>
        </p:xfrm>
        <a:graphic>
          <a:graphicData uri="http://schemas.openxmlformats.org/drawingml/2006/table">
            <a:tbl>
              <a:tblPr firstRow="1" bandRow="1">
                <a:tableStyleId>{7DF18680-E054-41AD-8BC1-D1AEF772440D}</a:tableStyleId>
              </a:tblPr>
              <a:tblGrid>
                <a:gridCol w="1042289">
                  <a:extLst>
                    <a:ext uri="{9D8B030D-6E8A-4147-A177-3AD203B41FA5}">
                      <a16:colId xmlns:a16="http://schemas.microsoft.com/office/drawing/2014/main" val="269546419"/>
                    </a:ext>
                  </a:extLst>
                </a:gridCol>
                <a:gridCol w="274320">
                  <a:extLst>
                    <a:ext uri="{9D8B030D-6E8A-4147-A177-3AD203B41FA5}">
                      <a16:colId xmlns:a16="http://schemas.microsoft.com/office/drawing/2014/main" val="2823927590"/>
                    </a:ext>
                  </a:extLst>
                </a:gridCol>
                <a:gridCol w="2193201">
                  <a:extLst>
                    <a:ext uri="{9D8B030D-6E8A-4147-A177-3AD203B41FA5}">
                      <a16:colId xmlns:a16="http://schemas.microsoft.com/office/drawing/2014/main" val="397363977"/>
                    </a:ext>
                  </a:extLst>
                </a:gridCol>
                <a:gridCol w="1804204">
                  <a:extLst>
                    <a:ext uri="{9D8B030D-6E8A-4147-A177-3AD203B41FA5}">
                      <a16:colId xmlns:a16="http://schemas.microsoft.com/office/drawing/2014/main" val="2941494014"/>
                    </a:ext>
                  </a:extLst>
                </a:gridCol>
                <a:gridCol w="1698551">
                  <a:extLst>
                    <a:ext uri="{9D8B030D-6E8A-4147-A177-3AD203B41FA5}">
                      <a16:colId xmlns:a16="http://schemas.microsoft.com/office/drawing/2014/main" val="551926374"/>
                    </a:ext>
                  </a:extLst>
                </a:gridCol>
                <a:gridCol w="1576645">
                  <a:extLst>
                    <a:ext uri="{9D8B030D-6E8A-4147-A177-3AD203B41FA5}">
                      <a16:colId xmlns:a16="http://schemas.microsoft.com/office/drawing/2014/main" val="673202617"/>
                    </a:ext>
                  </a:extLst>
                </a:gridCol>
                <a:gridCol w="771435">
                  <a:extLst>
                    <a:ext uri="{9D8B030D-6E8A-4147-A177-3AD203B41FA5}">
                      <a16:colId xmlns:a16="http://schemas.microsoft.com/office/drawing/2014/main" val="1229687522"/>
                    </a:ext>
                  </a:extLst>
                </a:gridCol>
              </a:tblGrid>
              <a:tr h="497587">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1" dirty="0">
                          <a:latin typeface="游ゴシック" panose="020B0400000000000000" pitchFamily="50" charset="-128"/>
                          <a:ea typeface="游ゴシック" panose="020B0400000000000000" pitchFamily="50" charset="-128"/>
                        </a:rPr>
                        <a:t>2035</a:t>
                      </a:r>
                      <a:r>
                        <a:rPr kumimoji="1" lang="ja-JP" altLang="en-US" sz="1050" b="1"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年次報告書</a:t>
                      </a:r>
                      <a:endParaRPr kumimoji="1" lang="en-US" altLang="ja-JP" sz="1050" b="1"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402972347"/>
                  </a:ext>
                </a:extLst>
              </a:tr>
              <a:tr h="662275">
                <a:tc>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休養・睡眠</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睡眠時間が十分に確保できている</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者</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の割合</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55.5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29-31</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43262064"/>
                  </a:ext>
                </a:extLst>
              </a:tr>
              <a:tr h="662275">
                <a:tc rowSpan="2">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飲酒</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生活習慣病のリスクを高める量</a:t>
                      </a:r>
                      <a:r>
                        <a:rPr lang="ja-JP" altLang="en-US"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を飲酒している者の割合（男性</a:t>
                      </a:r>
                      <a:r>
                        <a:rPr lang="en-US"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spc="-30" baseline="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13.6</a:t>
                      </a:r>
                      <a:r>
                        <a:rPr 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/9.6</a:t>
                      </a:r>
                      <a:r>
                        <a:rPr lang="en-US" sz="1050" b="0" dirty="0">
                          <a:solidFill>
                            <a:schemeClr val="tx1"/>
                          </a:solidFill>
                          <a:effectLst/>
                          <a:latin typeface="游ゴシック" panose="020B0400000000000000" pitchFamily="50" charset="-128"/>
                          <a:ea typeface="游ゴシック" panose="020B0400000000000000" pitchFamily="50" charset="-128"/>
                        </a:rPr>
                        <a:t>%</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13.0%/6.4%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32-34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262548432"/>
                  </a:ext>
                </a:extLst>
              </a:tr>
              <a:tr h="486137">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妊婦の飲酒割合</a:t>
                      </a: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811551522"/>
                  </a:ext>
                </a:extLst>
              </a:tr>
              <a:tr h="474900">
                <a:tc rowSpan="3">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喫煙</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14</a:t>
                      </a:r>
                    </a:p>
                  </a:txBody>
                  <a:tcPr marL="36000" marR="36000" marT="36000" marB="36000" anchor="ctr"/>
                </a:tc>
                <a:tc>
                  <a:txBody>
                    <a:bodyPr/>
                    <a:lstStyle/>
                    <a:p>
                      <a:pPr algn="l">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成人の喫煙率</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（男性</a:t>
                      </a:r>
                      <a:r>
                        <a:rPr 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sz="1050" b="0" dirty="0">
                          <a:solidFill>
                            <a:schemeClr val="tx1"/>
                          </a:solidFill>
                          <a:effectLst/>
                          <a:latin typeface="游ゴシック" panose="020B0400000000000000" pitchFamily="50" charset="-128"/>
                          <a:ea typeface="游ゴシック" panose="020B0400000000000000" pitchFamily="50" charset="-128"/>
                        </a:rPr>
                        <a:t>2</a:t>
                      </a:r>
                      <a:r>
                        <a:rPr lang="en-US" altLang="ja-JP" sz="1050" b="0" dirty="0">
                          <a:solidFill>
                            <a:schemeClr val="tx1"/>
                          </a:solidFill>
                          <a:effectLst/>
                          <a:latin typeface="游ゴシック" panose="020B0400000000000000" pitchFamily="50" charset="-128"/>
                          <a:ea typeface="游ゴシック" panose="020B0400000000000000" pitchFamily="50" charset="-128"/>
                        </a:rPr>
                        <a:t>4.3</a:t>
                      </a:r>
                      <a:r>
                        <a:rPr 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/8.6</a:t>
                      </a:r>
                      <a:r>
                        <a:rPr lang="en-US" sz="1050" b="0" dirty="0">
                          <a:solidFill>
                            <a:schemeClr val="tx1"/>
                          </a:solidFill>
                          <a:effectLst/>
                          <a:latin typeface="游ゴシック" panose="020B0400000000000000" pitchFamily="50" charset="-128"/>
                          <a:ea typeface="游ゴシック" panose="020B0400000000000000" pitchFamily="50" charset="-128"/>
                        </a:rPr>
                        <a:t>%</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年度国民生活基礎調査にて算出</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15%/5.0%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35-37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389747231"/>
                  </a:ext>
                </a:extLst>
              </a:tr>
              <a:tr h="49821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望まない受動喫煙を有する者の減少（職場</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飲食店）</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26.4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/42.6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H30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0%/0%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001527661"/>
                  </a:ext>
                </a:extLst>
              </a:tr>
              <a:tr h="45404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妊婦の喫煙割合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2.7</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R3</a:t>
                      </a:r>
                      <a:r>
                        <a:rPr lang="ja-JP" altLang="en-US" sz="1050" b="0" dirty="0">
                          <a:solidFill>
                            <a:schemeClr val="tx1"/>
                          </a:solidFill>
                          <a:effectLst/>
                          <a:latin typeface="游ゴシック" panose="020B0400000000000000" pitchFamily="50" charset="-128"/>
                          <a:ea typeface="+mn-ea"/>
                          <a:cs typeface="HG丸ｺﾞｼｯｸM-PRO"/>
                        </a:rPr>
                        <a:t>）</a:t>
                      </a: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2.4</a:t>
                      </a:r>
                      <a:r>
                        <a:rPr lang="ja-JP" altLang="en-US" sz="1050" b="0" dirty="0">
                          <a:solidFill>
                            <a:schemeClr val="tx1"/>
                          </a:solidFill>
                          <a:effectLst/>
                          <a:latin typeface="游ゴシック" panose="020B0400000000000000" pitchFamily="50" charset="-128"/>
                          <a:ea typeface="+mn-ea"/>
                          <a:cs typeface="HG丸ｺﾞｼｯｸM-PRO"/>
                        </a:rPr>
                        <a:t>％（</a:t>
                      </a:r>
                      <a:r>
                        <a:rPr lang="en-US" altLang="ja-JP" sz="1050" b="0" dirty="0">
                          <a:solidFill>
                            <a:schemeClr val="tx1"/>
                          </a:solidFill>
                          <a:effectLst/>
                          <a:latin typeface="游ゴシック" panose="020B0400000000000000" pitchFamily="50" charset="-128"/>
                          <a:ea typeface="+mn-ea"/>
                          <a:cs typeface="HG丸ｺﾞｼｯｸM-PRO"/>
                        </a:rPr>
                        <a:t>R4</a:t>
                      </a:r>
                      <a:r>
                        <a:rPr lang="ja-JP" altLang="en-US" sz="1050" b="0" dirty="0">
                          <a:solidFill>
                            <a:schemeClr val="tx1"/>
                          </a:solidFill>
                          <a:effectLst/>
                          <a:latin typeface="游ゴシック" panose="020B0400000000000000" pitchFamily="50" charset="-128"/>
                          <a:ea typeface="+mn-ea"/>
                          <a:cs typeface="HG丸ｺﾞｼｯｸM-PRO"/>
                        </a:rPr>
                        <a:t>）</a:t>
                      </a: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967278013"/>
                  </a:ext>
                </a:extLst>
              </a:tr>
              <a:tr h="498210">
                <a:tc rowSpan="3">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歯と口の健康</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過去</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1</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年間に歯科健診を受診した者</a:t>
                      </a:r>
                      <a:endParaRPr lang="en-US" alt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の割合</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歳以上</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65.3</a:t>
                      </a:r>
                      <a:r>
                        <a:rPr lang="en-US" sz="1050" b="0" dirty="0">
                          <a:solidFill>
                            <a:schemeClr val="tx1"/>
                          </a:solidFill>
                          <a:effectLst/>
                          <a:latin typeface="游ゴシック" panose="020B0400000000000000" pitchFamily="50" charset="-128"/>
                          <a:ea typeface="游ゴシック" panose="020B0400000000000000" pitchFamily="50" charset="-128"/>
                        </a:rPr>
                        <a:t>%</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95%</a:t>
                      </a:r>
                      <a:r>
                        <a:rPr lang="ja-JP" altLang="en-US" sz="1050" b="0" dirty="0">
                          <a:solidFill>
                            <a:schemeClr val="tx1"/>
                          </a:solidFill>
                          <a:effectLst/>
                          <a:latin typeface="游ゴシック" panose="020B0400000000000000" pitchFamily="50" charset="-128"/>
                          <a:ea typeface="游ゴシック" panose="020B0400000000000000" pitchFamily="50" charset="-128"/>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38-40</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835170519"/>
                  </a:ext>
                </a:extLst>
              </a:tr>
              <a:tr h="4749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歯周治療が必要なものの割合（</a:t>
                      </a:r>
                      <a:r>
                        <a:rPr lang="en-US" altLang="ja-JP"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en-US" altLang="ja-JP"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歳）</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50.9%/59.9%(R3)</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/61.3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以下</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以下</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119291554"/>
                  </a:ext>
                </a:extLst>
              </a:tr>
              <a:tr h="474900">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19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咀嚼良好者の割合</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/60</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88.4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/71.7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年度大阪府健康づくり実態調査にて算出</a:t>
                      </a:r>
                      <a:endParaRPr lang="ja-JP"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83316506"/>
                  </a:ext>
                </a:extLst>
              </a:tr>
            </a:tbl>
          </a:graphicData>
        </a:graphic>
      </p:graphicFrame>
      <p:sp>
        <p:nvSpPr>
          <p:cNvPr id="9" name="テキスト ボックス 8"/>
          <p:cNvSpPr txBox="1"/>
          <p:nvPr/>
        </p:nvSpPr>
        <p:spPr>
          <a:xfrm>
            <a:off x="117474" y="858922"/>
            <a:ext cx="2376000" cy="288000"/>
          </a:xfrm>
          <a:prstGeom prst="rect">
            <a:avLst/>
          </a:prstGeom>
          <a:noFill/>
        </p:spPr>
        <p:txBody>
          <a:bodyPr wrap="square" lIns="72000" tIns="72000" rIns="72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0" name="テキスト ボックス 9"/>
          <p:cNvSpPr txBox="1"/>
          <p:nvPr/>
        </p:nvSpPr>
        <p:spPr>
          <a:xfrm>
            <a:off x="6523997" y="916072"/>
            <a:ext cx="3168000" cy="216000"/>
          </a:xfrm>
          <a:prstGeom prst="rect">
            <a:avLst/>
          </a:prstGeom>
          <a:noFill/>
        </p:spPr>
        <p:txBody>
          <a:bodyPr wrap="square" lIns="72000" tIns="72000" rIns="72000" bIns="7200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（☆は「府民・行政等みんなでめざす目標」）</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1365" y="357651"/>
            <a:ext cx="1100769" cy="360000"/>
          </a:xfrm>
          <a:prstGeom prst="rect">
            <a:avLst/>
          </a:prstGeom>
        </p:spPr>
      </p:pic>
      <p:sp>
        <p:nvSpPr>
          <p:cNvPr id="11" name="テキスト ボックス 10">
            <a:extLst>
              <a:ext uri="{FF2B5EF4-FFF2-40B4-BE49-F238E27FC236}">
                <a16:creationId xmlns:a16="http://schemas.microsoft.com/office/drawing/2014/main" id="{7031F8F0-A93B-4738-AFA7-F91E4DA87E12}"/>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76384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AA4CE-1F50-9FE0-BFE7-55E261667E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F5139C79-F6BE-A328-6A76-8A444CA39719}"/>
              </a:ext>
            </a:extLst>
          </p:cNvPr>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a:extLst>
              <a:ext uri="{FF2B5EF4-FFF2-40B4-BE49-F238E27FC236}">
                <a16:creationId xmlns:a16="http://schemas.microsoft.com/office/drawing/2014/main" id="{E6FCD295-9F36-B8A2-65EF-77CF7DD3FA28}"/>
              </a:ext>
            </a:extLst>
          </p:cNvPr>
          <p:cNvGraphicFramePr>
            <a:graphicFrameLocks noGrp="1"/>
          </p:cNvGraphicFramePr>
          <p:nvPr/>
        </p:nvGraphicFramePr>
        <p:xfrm>
          <a:off x="465147" y="295898"/>
          <a:ext cx="8928000" cy="5815342"/>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5815342">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女性に関するヘルスリテラシーの向上</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中小企業経営者、労務管理者を対象とした「健康経営セミナー」（全２回・会場、オンラインのハイブリット開催）」を開催（うち</a:t>
                      </a:r>
                      <a:r>
                        <a:rPr kumimoji="1" lang="en-US" altLang="ja-JP" sz="1100" b="1" baseline="0" dirty="0">
                          <a:solidFill>
                            <a:schemeClr val="tx1"/>
                          </a:solidFill>
                          <a:latin typeface="+mn-ea"/>
                          <a:ea typeface="+mn-ea"/>
                        </a:rPr>
                        <a:t>1</a:t>
                      </a:r>
                      <a:r>
                        <a:rPr kumimoji="1" lang="ja-JP" altLang="en-US" sz="1100" b="1" baseline="0" dirty="0">
                          <a:solidFill>
                            <a:schemeClr val="tx1"/>
                          </a:solidFill>
                          <a:latin typeface="+mn-ea"/>
                          <a:ea typeface="+mn-ea"/>
                        </a:rPr>
                        <a:t>回を「女性のヘルスリテラシー」をテーマとし実施）</a:t>
                      </a: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第１回：</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26</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322</a:t>
                      </a:r>
                      <a:r>
                        <a:rPr kumimoji="1" lang="ja-JP" altLang="en-US" sz="1100" b="1" baseline="0" dirty="0">
                          <a:solidFill>
                            <a:schemeClr val="tx1"/>
                          </a:solidFill>
                          <a:latin typeface="+mn-ea"/>
                          <a:ea typeface="+mn-ea"/>
                        </a:rPr>
                        <a:t>人参加、第２回：</a:t>
                      </a:r>
                      <a:r>
                        <a:rPr kumimoji="1" lang="en-US" altLang="ja-JP" sz="1100" b="1" baseline="0" dirty="0">
                          <a:solidFill>
                            <a:schemeClr val="tx1"/>
                          </a:solidFill>
                          <a:latin typeface="+mn-ea"/>
                          <a:ea typeface="+mn-ea"/>
                        </a:rPr>
                        <a:t>9</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a:t>
                      </a:r>
                      <a:r>
                        <a:rPr kumimoji="1" lang="ja-JP" altLang="en-US" sz="1100" b="1" baseline="0" dirty="0">
                          <a:solidFill>
                            <a:schemeClr val="tx1"/>
                          </a:solidFill>
                          <a:latin typeface="+mn-ea"/>
                          <a:ea typeface="+mn-ea"/>
                        </a:rPr>
                        <a:t>日開催　</a:t>
                      </a:r>
                      <a:r>
                        <a:rPr kumimoji="1" lang="en-US" altLang="ja-JP" sz="1100" b="1" baseline="0" dirty="0">
                          <a:solidFill>
                            <a:schemeClr val="tx1"/>
                          </a:solidFill>
                          <a:latin typeface="+mn-ea"/>
                          <a:ea typeface="+mn-ea"/>
                        </a:rPr>
                        <a:t>447</a:t>
                      </a:r>
                      <a:r>
                        <a:rPr kumimoji="1" lang="ja-JP" altLang="en-US" sz="1100" b="1" baseline="0" dirty="0">
                          <a:solidFill>
                            <a:schemeClr val="tx1"/>
                          </a:solidFill>
                          <a:latin typeface="+mn-ea"/>
                          <a:ea typeface="+mn-ea"/>
                        </a:rPr>
                        <a:t>人参加</a:t>
                      </a:r>
                      <a:r>
                        <a:rPr kumimoji="1" lang="en-US" altLang="ja-JP" sz="1100" b="1"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■女子大学生を対象に子宮頸がん検診を実施し、受診を促すとともに、がん検診及び</a:t>
                      </a:r>
                      <a:r>
                        <a:rPr kumimoji="1" lang="en-US" altLang="ja-JP" sz="1100" b="0" baseline="0" dirty="0">
                          <a:solidFill>
                            <a:schemeClr val="tx1"/>
                          </a:solidFill>
                          <a:latin typeface="+mn-ea"/>
                          <a:ea typeface="+mn-ea"/>
                        </a:rPr>
                        <a:t>HPV</a:t>
                      </a:r>
                      <a:r>
                        <a:rPr kumimoji="1" lang="ja-JP" altLang="en-US" sz="1100" b="0" baseline="0" dirty="0">
                          <a:solidFill>
                            <a:schemeClr val="tx1"/>
                          </a:solidFill>
                          <a:latin typeface="+mn-ea"/>
                          <a:ea typeface="+mn-ea"/>
                        </a:rPr>
                        <a:t>ワクチンの重要性について理解してもらう啓発を実施。</a:t>
                      </a:r>
                      <a:r>
                        <a:rPr kumimoji="1" lang="en-US" altLang="ja-JP" sz="1100" b="0" baseline="0" dirty="0">
                          <a:solidFill>
                            <a:schemeClr val="tx1"/>
                          </a:solidFill>
                          <a:latin typeface="+mn-ea"/>
                          <a:ea typeface="+mn-ea"/>
                        </a:rPr>
                        <a:t>【R6.11</a:t>
                      </a:r>
                      <a:r>
                        <a:rPr kumimoji="1" lang="ja-JP" altLang="en-US" sz="1100" b="0" baseline="0" dirty="0">
                          <a:solidFill>
                            <a:schemeClr val="tx1"/>
                          </a:solidFill>
                          <a:latin typeface="+mn-ea"/>
                          <a:ea typeface="+mn-ea"/>
                        </a:rPr>
                        <a:t>月</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子宮頸がんを予防する</a:t>
                      </a:r>
                      <a:r>
                        <a:rPr kumimoji="1" lang="en-US" altLang="ja-JP" sz="1100" b="1" baseline="0" dirty="0">
                          <a:solidFill>
                            <a:schemeClr val="tx1"/>
                          </a:solidFill>
                          <a:latin typeface="+mn-ea"/>
                          <a:ea typeface="+mn-ea"/>
                        </a:rPr>
                        <a:t>HPV</a:t>
                      </a:r>
                      <a:r>
                        <a:rPr kumimoji="1" lang="ja-JP" altLang="en-US" sz="1100" b="1" baseline="0" dirty="0">
                          <a:solidFill>
                            <a:schemeClr val="tx1"/>
                          </a:solidFill>
                          <a:latin typeface="+mn-ea"/>
                          <a:ea typeface="+mn-ea"/>
                        </a:rPr>
                        <a:t>ワクチンのキャッチアップ接種の対象である今年度</a:t>
                      </a:r>
                      <a:r>
                        <a:rPr kumimoji="1" lang="en-US" altLang="ja-JP" sz="1100" b="1" baseline="0" dirty="0">
                          <a:solidFill>
                            <a:schemeClr val="tx1"/>
                          </a:solidFill>
                          <a:latin typeface="+mn-ea"/>
                          <a:ea typeface="+mn-ea"/>
                        </a:rPr>
                        <a:t>17</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27</a:t>
                      </a:r>
                      <a:r>
                        <a:rPr kumimoji="1" lang="ja-JP" altLang="en-US" sz="1100" b="1" baseline="0" dirty="0">
                          <a:solidFill>
                            <a:schemeClr val="tx1"/>
                          </a:solidFill>
                          <a:latin typeface="+mn-ea"/>
                          <a:ea typeface="+mn-ea"/>
                        </a:rPr>
                        <a:t>歳の女性に対し、ワクチンの理解促進を図るため、大阪駅地下道のデジタルサイネージでの啓発動画の放映や梅田駅周辺で巨大ポスター掲示を行うとともに、府内大学で学生を対象にした</a:t>
                      </a:r>
                      <a:r>
                        <a:rPr kumimoji="1" lang="en-US" altLang="ja-JP" sz="1100" b="1" baseline="0" dirty="0">
                          <a:solidFill>
                            <a:schemeClr val="tx1"/>
                          </a:solidFill>
                          <a:latin typeface="+mn-ea"/>
                          <a:ea typeface="+mn-ea"/>
                        </a:rPr>
                        <a:t>HPV</a:t>
                      </a:r>
                      <a:r>
                        <a:rPr kumimoji="1" lang="ja-JP" altLang="en-US" sz="1100" b="1" baseline="0" dirty="0">
                          <a:solidFill>
                            <a:schemeClr val="tx1"/>
                          </a:solidFill>
                          <a:latin typeface="+mn-ea"/>
                          <a:ea typeface="+mn-ea"/>
                        </a:rPr>
                        <a:t>ワクチン啓発セミナーを実施</a:t>
                      </a: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イベント等の活用</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府域で自主的・主体的な健康づくり活動を行っている職場・地域等を表彰する「健康づくりアワード」を実施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応募</a:t>
                      </a:r>
                      <a:r>
                        <a:rPr kumimoji="1" lang="en-US" altLang="ja-JP" sz="1100" b="1" baseline="0" dirty="0">
                          <a:solidFill>
                            <a:schemeClr val="tx1"/>
                          </a:solidFill>
                          <a:latin typeface="+mn-ea"/>
                          <a:ea typeface="+mn-ea"/>
                        </a:rPr>
                        <a:t>:41</a:t>
                      </a:r>
                      <a:r>
                        <a:rPr kumimoji="1" lang="ja-JP" altLang="en-US" sz="1100" b="1" baseline="0" dirty="0">
                          <a:solidFill>
                            <a:schemeClr val="tx1"/>
                          </a:solidFill>
                          <a:latin typeface="+mn-ea"/>
                          <a:ea typeface="+mn-ea"/>
                        </a:rPr>
                        <a:t>団体（地域部門</a:t>
                      </a:r>
                      <a:r>
                        <a:rPr kumimoji="1" lang="en-US" altLang="ja-JP" sz="1100" b="1" baseline="0" dirty="0">
                          <a:solidFill>
                            <a:schemeClr val="tx1"/>
                          </a:solidFill>
                          <a:latin typeface="+mn-ea"/>
                          <a:ea typeface="+mn-ea"/>
                        </a:rPr>
                        <a:t>:15</a:t>
                      </a:r>
                      <a:r>
                        <a:rPr kumimoji="1" lang="ja-JP" altLang="en-US" sz="1100" b="1" baseline="0" dirty="0">
                          <a:solidFill>
                            <a:schemeClr val="tx1"/>
                          </a:solidFill>
                          <a:latin typeface="+mn-ea"/>
                          <a:ea typeface="+mn-ea"/>
                        </a:rPr>
                        <a:t>団体）、受賞</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団体（地域部門</a:t>
                      </a:r>
                      <a:r>
                        <a:rPr kumimoji="1" lang="en-US" altLang="ja-JP" sz="1100" b="1" baseline="0" dirty="0">
                          <a:solidFill>
                            <a:schemeClr val="tx1"/>
                          </a:solidFill>
                          <a:latin typeface="+mn-ea"/>
                          <a:ea typeface="+mn-ea"/>
                        </a:rPr>
                        <a:t>:5</a:t>
                      </a:r>
                      <a:r>
                        <a:rPr kumimoji="1" lang="ja-JP" altLang="en-US" sz="1100" b="1" baseline="0" dirty="0">
                          <a:solidFill>
                            <a:schemeClr val="tx1"/>
                          </a:solidFill>
                          <a:latin typeface="+mn-ea"/>
                          <a:ea typeface="+mn-ea"/>
                        </a:rPr>
                        <a:t>団体）</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ポータルサイト内の市町村や健活会議会員が主催するイベントの情報を集約したぺージ「健活イベント情報」において情報発信</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万博のインパクトを活かした取組み</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JR</a:t>
                      </a:r>
                      <a:r>
                        <a:rPr kumimoji="1" lang="ja-JP" altLang="en-US" sz="1100" b="1" baseline="0" dirty="0">
                          <a:solidFill>
                            <a:schemeClr val="tx1"/>
                          </a:solidFill>
                          <a:latin typeface="+mn-ea"/>
                          <a:ea typeface="+mn-ea"/>
                        </a:rPr>
                        <a:t>大阪駅で「健活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」と万博のコラボレーション広告を掲出</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ソング・ダンス」及び「おおさか</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ヘルシーメニュー」を制作</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月に</a:t>
                      </a:r>
                      <a:r>
                        <a:rPr kumimoji="1" lang="en-US" altLang="ja-JP" sz="1100" b="1" baseline="0" dirty="0">
                          <a:solidFill>
                            <a:schemeClr val="tx1"/>
                          </a:solidFill>
                          <a:latin typeface="+mn-ea"/>
                          <a:ea typeface="+mn-ea"/>
                        </a:rPr>
                        <a:t>JR</a:t>
                      </a:r>
                      <a:r>
                        <a:rPr kumimoji="1" lang="ja-JP" altLang="en-US" sz="1100" b="1" baseline="0" dirty="0">
                          <a:solidFill>
                            <a:schemeClr val="tx1"/>
                          </a:solidFill>
                          <a:latin typeface="+mn-ea"/>
                          <a:ea typeface="+mn-ea"/>
                        </a:rPr>
                        <a:t>大阪駅にてお披露目イベントを開催</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a:extLst>
              <a:ext uri="{FF2B5EF4-FFF2-40B4-BE49-F238E27FC236}">
                <a16:creationId xmlns:a16="http://schemas.microsoft.com/office/drawing/2014/main" id="{3DC38397-B36C-A8FF-2767-9FB7453BE1C5}"/>
              </a:ext>
            </a:extLst>
          </p:cNvPr>
          <p:cNvSpPr>
            <a:spLocks noGrp="1"/>
          </p:cNvSpPr>
          <p:nvPr>
            <p:ph type="sldNum" sz="quarter" idx="12"/>
          </p:nvPr>
        </p:nvSpPr>
        <p:spPr/>
        <p:txBody>
          <a:bodyPr/>
          <a:lstStyle/>
          <a:p>
            <a:fld id="{8491F570-1DE7-4E07-90A6-F6DA59EDAE7D}" type="slidenum">
              <a:rPr kumimoji="1" lang="ja-JP" altLang="en-US" smtClean="0"/>
              <a:pPr/>
              <a:t>60</a:t>
            </a:fld>
            <a:endParaRPr kumimoji="1" lang="ja-JP" altLang="en-US" dirty="0"/>
          </a:p>
        </p:txBody>
      </p:sp>
      <p:pic>
        <p:nvPicPr>
          <p:cNvPr id="13" name="図 12">
            <a:extLst>
              <a:ext uri="{FF2B5EF4-FFF2-40B4-BE49-F238E27FC236}">
                <a16:creationId xmlns:a16="http://schemas.microsoft.com/office/drawing/2014/main" id="{51195DDB-201D-490F-BB9D-8F040B1CE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0451" y="3939759"/>
            <a:ext cx="1362345" cy="1932817"/>
          </a:xfrm>
          <a:prstGeom prst="rect">
            <a:avLst/>
          </a:prstGeom>
          <a:ln>
            <a:solidFill>
              <a:schemeClr val="tx1"/>
            </a:solidFill>
          </a:ln>
        </p:spPr>
      </p:pic>
      <p:sp>
        <p:nvSpPr>
          <p:cNvPr id="15" name="正方形/長方形 14">
            <a:extLst>
              <a:ext uri="{FF2B5EF4-FFF2-40B4-BE49-F238E27FC236}">
                <a16:creationId xmlns:a16="http://schemas.microsoft.com/office/drawing/2014/main" id="{76F4EF20-4EA8-42EF-B319-F2C37783EA4B}"/>
              </a:ext>
            </a:extLst>
          </p:cNvPr>
          <p:cNvSpPr/>
          <p:nvPr/>
        </p:nvSpPr>
        <p:spPr>
          <a:xfrm>
            <a:off x="1416605" y="5872577"/>
            <a:ext cx="2036223" cy="188465"/>
          </a:xfrm>
          <a:prstGeom prst="rect">
            <a:avLst/>
          </a:prstGeom>
        </p:spPr>
        <p:txBody>
          <a:bodyPr wrap="square" lIns="36000" tIns="72000" rIns="36000" bIns="36000">
            <a:noAutofit/>
          </a:bodyPr>
          <a:lstStyle/>
          <a:p>
            <a:pPr algn="ctr"/>
            <a:r>
              <a:rPr lang="ja-JP" altLang="en-US" sz="1100" b="1" dirty="0">
                <a:latin typeface="+mn-ea"/>
              </a:rPr>
              <a:t>大阪公立大学と連携した啓発</a:t>
            </a:r>
          </a:p>
        </p:txBody>
      </p:sp>
      <p:sp>
        <p:nvSpPr>
          <p:cNvPr id="16" name="正方形/長方形 15">
            <a:extLst>
              <a:ext uri="{FF2B5EF4-FFF2-40B4-BE49-F238E27FC236}">
                <a16:creationId xmlns:a16="http://schemas.microsoft.com/office/drawing/2014/main" id="{16677629-9237-42A3-BBF3-023C18BB037B}"/>
              </a:ext>
            </a:extLst>
          </p:cNvPr>
          <p:cNvSpPr/>
          <p:nvPr/>
        </p:nvSpPr>
        <p:spPr>
          <a:xfrm>
            <a:off x="3268724" y="5872578"/>
            <a:ext cx="2577089" cy="188465"/>
          </a:xfrm>
          <a:prstGeom prst="rect">
            <a:avLst/>
          </a:prstGeom>
        </p:spPr>
        <p:txBody>
          <a:bodyPr wrap="square" lIns="36000" tIns="72000" rIns="36000" bIns="36000">
            <a:noAutofit/>
          </a:bodyPr>
          <a:lstStyle/>
          <a:p>
            <a:pPr algn="ctr"/>
            <a:r>
              <a:rPr lang="en-US" altLang="ja-JP" sz="1100" b="1" dirty="0">
                <a:latin typeface="+mn-ea"/>
              </a:rPr>
              <a:t>HPV</a:t>
            </a:r>
            <a:r>
              <a:rPr lang="ja-JP" altLang="en-US" sz="1100" b="1" dirty="0">
                <a:latin typeface="+mn-ea"/>
              </a:rPr>
              <a:t>ワクチンの啓発</a:t>
            </a:r>
          </a:p>
        </p:txBody>
      </p:sp>
      <p:pic>
        <p:nvPicPr>
          <p:cNvPr id="17" name="図 16">
            <a:extLst>
              <a:ext uri="{FF2B5EF4-FFF2-40B4-BE49-F238E27FC236}">
                <a16:creationId xmlns:a16="http://schemas.microsoft.com/office/drawing/2014/main" id="{B1A72FC8-CE68-4E37-90BA-87020EFFC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1497" y="4906394"/>
            <a:ext cx="3365494" cy="966184"/>
          </a:xfrm>
          <a:prstGeom prst="rect">
            <a:avLst/>
          </a:prstGeom>
        </p:spPr>
      </p:pic>
      <p:sp>
        <p:nvSpPr>
          <p:cNvPr id="18" name="正方形/長方形 17">
            <a:extLst>
              <a:ext uri="{FF2B5EF4-FFF2-40B4-BE49-F238E27FC236}">
                <a16:creationId xmlns:a16="http://schemas.microsoft.com/office/drawing/2014/main" id="{FD12DC46-94CD-4AB6-9891-1036579F3942}"/>
              </a:ext>
            </a:extLst>
          </p:cNvPr>
          <p:cNvSpPr/>
          <p:nvPr/>
        </p:nvSpPr>
        <p:spPr>
          <a:xfrm>
            <a:off x="6333064" y="5872576"/>
            <a:ext cx="2513756" cy="188465"/>
          </a:xfrm>
          <a:prstGeom prst="rect">
            <a:avLst/>
          </a:prstGeom>
        </p:spPr>
        <p:txBody>
          <a:bodyPr wrap="square" lIns="36000" tIns="72000" rIns="36000" bIns="36000">
            <a:noAutofit/>
          </a:bodyPr>
          <a:lstStyle/>
          <a:p>
            <a:pPr algn="ctr"/>
            <a:r>
              <a:rPr lang="en-US" altLang="ja-JP" sz="1100" b="1" dirty="0">
                <a:latin typeface="+mn-ea"/>
              </a:rPr>
              <a:t>JR</a:t>
            </a:r>
            <a:r>
              <a:rPr lang="ja-JP" altLang="en-US" sz="1100" b="1" dirty="0">
                <a:latin typeface="+mn-ea"/>
              </a:rPr>
              <a:t>大阪駅での「健活</a:t>
            </a:r>
            <a:r>
              <a:rPr lang="en-US" altLang="ja-JP" sz="1100" b="1" dirty="0">
                <a:latin typeface="+mn-ea"/>
              </a:rPr>
              <a:t>10</a:t>
            </a:r>
            <a:r>
              <a:rPr lang="ja-JP" altLang="en-US" sz="1100" b="1" dirty="0">
                <a:latin typeface="+mn-ea"/>
              </a:rPr>
              <a:t>・万博」の広告</a:t>
            </a:r>
          </a:p>
        </p:txBody>
      </p:sp>
      <p:pic>
        <p:nvPicPr>
          <p:cNvPr id="4" name="図 3">
            <a:extLst>
              <a:ext uri="{FF2B5EF4-FFF2-40B4-BE49-F238E27FC236}">
                <a16:creationId xmlns:a16="http://schemas.microsoft.com/office/drawing/2014/main" id="{DF4427E8-5673-449B-9482-D1785C881B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8724" y="3939758"/>
            <a:ext cx="2577089" cy="1932817"/>
          </a:xfrm>
          <a:prstGeom prst="rect">
            <a:avLst/>
          </a:prstGeom>
        </p:spPr>
      </p:pic>
    </p:spTree>
    <p:extLst>
      <p:ext uri="{BB962C8B-B14F-4D97-AF65-F5344CB8AC3E}">
        <p14:creationId xmlns:p14="http://schemas.microsoft.com/office/powerpoint/2010/main" val="284104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1"/>
            <a:ext cx="9432000" cy="6515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en-US" altLang="ja-JP" b="1" dirty="0">
              <a:solidFill>
                <a:schemeClr val="bg1"/>
              </a:solidFill>
            </a:endParaRPr>
          </a:p>
        </p:txBody>
      </p:sp>
      <p:graphicFrame>
        <p:nvGraphicFramePr>
          <p:cNvPr id="14" name="表 13"/>
          <p:cNvGraphicFramePr>
            <a:graphicFrameLocks noGrp="1"/>
          </p:cNvGraphicFramePr>
          <p:nvPr/>
        </p:nvGraphicFramePr>
        <p:xfrm>
          <a:off x="489000" y="1256195"/>
          <a:ext cx="8928000" cy="5353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378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a:solidFill>
                            <a:schemeClr val="tx1"/>
                          </a:solidFill>
                          <a:latin typeface="+mn-ea"/>
                          <a:ea typeface="+mn-ea"/>
                        </a:rPr>
                        <a:t>《</a:t>
                      </a:r>
                      <a:r>
                        <a:rPr kumimoji="1" lang="ja-JP" altLang="en-US" sz="1100" baseline="0" dirty="0">
                          <a:solidFill>
                            <a:schemeClr val="tx1"/>
                          </a:solidFill>
                          <a:latin typeface="+mn-ea"/>
                          <a:ea typeface="+mn-ea"/>
                        </a:rPr>
                        <a:t>共通</a:t>
                      </a:r>
                      <a:r>
                        <a:rPr kumimoji="1" lang="en-US" altLang="ja-JP" sz="1100"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オール大阪体制での更なる「健活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」の推進</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■府域における健康づくりの気運醸成</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学校や大学、職場等におけるヘルスリテラシーの向上</a:t>
                      </a:r>
                      <a:r>
                        <a:rPr kumimoji="1" lang="en-US" altLang="ja-JP" sz="1100" u="none" baseline="0" dirty="0">
                          <a:solidFill>
                            <a:schemeClr val="tx1"/>
                          </a:solidFill>
                          <a:latin typeface="+mn-ea"/>
                          <a:ea typeface="+mn-ea"/>
                        </a:rPr>
                        <a:t>》</a:t>
                      </a: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女性に関するヘルスリテラシーの向上</a:t>
                      </a:r>
                      <a:r>
                        <a:rPr kumimoji="1" lang="en-US" altLang="ja-JP" sz="1100"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■学習指導要領に明示されたことを受け、中学校・高等学校の教員が、がんに対する正しい知識を身につけることができるよう、引き続き、がん教育研修を実施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■大学生等におけるヘルスリテラシーの向上</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■中小企業における健康経営の取組拡大</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ライフコースアプローチの概念を踏まえた健康づくりの重要性の発信</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91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学校や大学、職場等におけるヘルスリテラシーの向上</a:t>
                      </a:r>
                      <a:r>
                        <a:rPr kumimoji="1" lang="en-US" altLang="ja-JP" sz="1100" b="1" u="none" baseline="0" dirty="0">
                          <a:solidFill>
                            <a:schemeClr val="tx1"/>
                          </a:solidFill>
                          <a:latin typeface="+mn-ea"/>
                          <a:ea typeface="+mn-ea"/>
                        </a:rPr>
                        <a:t>》</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女性に関するヘルスリテラシーの向上</a:t>
                      </a:r>
                      <a:r>
                        <a:rPr kumimoji="1" lang="en-US" altLang="ja-JP" sz="1100" b="1" baseline="0" dirty="0">
                          <a:solidFill>
                            <a:schemeClr val="tx1"/>
                          </a:solidFill>
                          <a:latin typeface="+mn-ea"/>
                          <a:ea typeface="+mn-ea"/>
                        </a:rPr>
                        <a:t>》</a:t>
                      </a:r>
                      <a:endParaRPr kumimoji="1" lang="en-US" altLang="ja-JP" sz="1100" b="1" u="none"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■学習指導要領に明示されたことを受け、中学校・高等学校の教員が、がんに対する正しい知識を身につけることができるよう、がん教育研修を実施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■中小企業の抱える健康課題・ニーズに対応したセミナー「健康経営セミナー」を開催</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女性及び子どもの健康づくりに関するリーフレット及び「健活キッズしんだん」を活用した啓発の実施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健活１０</a:t>
                      </a: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ケンカツ テン</a:t>
                      </a:r>
                      <a:r>
                        <a:rPr kumimoji="1" lang="en-US" altLang="ja-JP" sz="1100" b="1" u="sng" baseline="0" dirty="0">
                          <a:solidFill>
                            <a:schemeClr val="tx1"/>
                          </a:solidFill>
                          <a:latin typeface="+mn-ea"/>
                          <a:ea typeface="+mn-ea"/>
                        </a:rPr>
                        <a:t>〉</a:t>
                      </a:r>
                      <a:r>
                        <a:rPr kumimoji="1" lang="ja-JP" altLang="en-US" sz="1100" b="1" u="sng" baseline="0" dirty="0">
                          <a:solidFill>
                            <a:schemeClr val="tx1"/>
                          </a:solidFill>
                          <a:latin typeface="+mn-ea"/>
                          <a:ea typeface="+mn-ea"/>
                        </a:rPr>
                        <a:t>の推進</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多様な主体の連携・協働</a:t>
                      </a: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イベント等の活用</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万博のインパクトを活かした取組み</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健活おおさか推進府民会議において、「集中取組期間」「ワークショップ」「総会」及び、参画団体と連携した取組み（公民連携）の実施</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■「健活おおさか推進府民会議」として、団体間の交流や事例共有を図る取組を実施</a:t>
                      </a:r>
                      <a:endParaRPr kumimoji="1" lang="en-US" altLang="ja-JP" sz="1100" b="0" baseline="0" dirty="0">
                        <a:solidFill>
                          <a:schemeClr val="tx1"/>
                        </a:solidFill>
                        <a:highlight>
                          <a:srgbClr val="00FF00"/>
                        </a:highlight>
                        <a:latin typeface="+mn-ea"/>
                        <a:ea typeface="+mn-ea"/>
                      </a:endParaRPr>
                    </a:p>
                    <a:p>
                      <a:pPr marL="174625" indent="-174625">
                        <a:lnSpc>
                          <a:spcPct val="100000"/>
                        </a:lnSpc>
                      </a:pPr>
                      <a:r>
                        <a:rPr kumimoji="1" lang="ja-JP" altLang="en-US" sz="1100" b="0" baseline="0" dirty="0">
                          <a:solidFill>
                            <a:schemeClr val="tx1"/>
                          </a:solidFill>
                          <a:latin typeface="+mn-ea"/>
                          <a:ea typeface="+mn-ea"/>
                        </a:rPr>
                        <a:t>■民間企業や市町村、地域住民等、多様な主体を巻き込み、「健活</a:t>
                      </a:r>
                      <a:r>
                        <a:rPr kumimoji="1" lang="en-US" altLang="ja-JP" sz="1100" b="0" baseline="0" dirty="0">
                          <a:solidFill>
                            <a:schemeClr val="tx1"/>
                          </a:solidFill>
                          <a:latin typeface="+mn-ea"/>
                          <a:ea typeface="+mn-ea"/>
                        </a:rPr>
                        <a:t>10</a:t>
                      </a:r>
                      <a:r>
                        <a:rPr kumimoji="1" lang="ja-JP" altLang="en-US" sz="1100" b="0" baseline="0" dirty="0">
                          <a:solidFill>
                            <a:schemeClr val="tx1"/>
                          </a:solidFill>
                          <a:latin typeface="+mn-ea"/>
                          <a:ea typeface="+mn-ea"/>
                        </a:rPr>
                        <a:t>」を活用した効果的なプロモーション活動を展開</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】SNS</a:t>
                      </a:r>
                      <a:r>
                        <a:rPr kumimoji="1" lang="ja-JP" altLang="en-US" sz="1100" b="1" baseline="0" dirty="0">
                          <a:solidFill>
                            <a:schemeClr val="tx1"/>
                          </a:solidFill>
                          <a:latin typeface="+mn-ea"/>
                          <a:ea typeface="+mn-ea"/>
                        </a:rPr>
                        <a:t>を活用する等、現代社会に相応しい手法で健康づくりの</a:t>
                      </a:r>
                      <a:r>
                        <a:rPr kumimoji="1" lang="en-US" altLang="ja-JP" sz="1100" b="1" baseline="0" dirty="0">
                          <a:solidFill>
                            <a:schemeClr val="tx1"/>
                          </a:solidFill>
                          <a:latin typeface="+mn-ea"/>
                          <a:ea typeface="+mn-ea"/>
                        </a:rPr>
                        <a:t>PR</a:t>
                      </a:r>
                      <a:r>
                        <a:rPr kumimoji="1" lang="ja-JP" altLang="en-US" sz="1100" b="1" baseline="0" dirty="0">
                          <a:solidFill>
                            <a:schemeClr val="tx1"/>
                          </a:solidFill>
                          <a:latin typeface="+mn-ea"/>
                          <a:ea typeface="+mn-ea"/>
                        </a:rPr>
                        <a:t>を推進</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「健活</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ソング・ダンス」については、</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25</a:t>
                      </a:r>
                      <a:r>
                        <a:rPr kumimoji="1" lang="ja-JP" altLang="en-US" sz="1100" b="1" baseline="0" dirty="0">
                          <a:solidFill>
                            <a:schemeClr val="tx1"/>
                          </a:solidFill>
                          <a:latin typeface="+mn-ea"/>
                          <a:ea typeface="+mn-ea"/>
                        </a:rPr>
                        <a:t>日に</a:t>
                      </a:r>
                      <a:r>
                        <a:rPr kumimoji="1" lang="en-US" altLang="ja-JP" sz="1100" b="1" baseline="0" dirty="0">
                          <a:solidFill>
                            <a:schemeClr val="tx1"/>
                          </a:solidFill>
                          <a:latin typeface="+mn-ea"/>
                          <a:ea typeface="+mn-ea"/>
                        </a:rPr>
                        <a:t>EXPO</a:t>
                      </a:r>
                      <a:r>
                        <a:rPr kumimoji="1" lang="ja-JP" altLang="en-US" sz="1100" b="1" baseline="0" dirty="0">
                          <a:solidFill>
                            <a:schemeClr val="tx1"/>
                          </a:solidFill>
                          <a:latin typeface="+mn-ea"/>
                          <a:ea typeface="+mn-ea"/>
                        </a:rPr>
                        <a:t>ホールにて自治体催事を開催</a:t>
                      </a:r>
                      <a:endParaRPr kumimoji="1" lang="en-US" altLang="ja-JP" sz="1100" b="1"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77312"/>
                  </a:ext>
                </a:extLst>
              </a:tr>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solidFill>
                            <a:schemeClr val="tx1"/>
                          </a:solidFill>
                          <a:latin typeface="+mn-ea"/>
                          <a:ea typeface="+mn-ea"/>
                        </a:rPr>
                        <a:t>がん予防につながる学習活動の充実支援事業（</a:t>
                      </a:r>
                      <a:r>
                        <a:rPr kumimoji="1" lang="en-US" altLang="ja-JP" sz="1100" baseline="0" dirty="0">
                          <a:solidFill>
                            <a:schemeClr val="tx1"/>
                          </a:solidFill>
                          <a:latin typeface="+mn-ea"/>
                          <a:ea typeface="+mn-ea"/>
                        </a:rPr>
                        <a:t>410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健康キャンパス・プロジェクト事業（</a:t>
                      </a:r>
                      <a:r>
                        <a:rPr kumimoji="1" lang="en-US" altLang="ja-JP" sz="1100" baseline="0" dirty="0">
                          <a:solidFill>
                            <a:schemeClr val="tx1"/>
                          </a:solidFill>
                          <a:latin typeface="+mn-ea"/>
                          <a:ea typeface="+mn-ea"/>
                        </a:rPr>
                        <a:t>1,773</a:t>
                      </a:r>
                      <a:r>
                        <a:rPr kumimoji="1" lang="ja-JP" altLang="en-US" sz="1100" baseline="0" dirty="0">
                          <a:solidFill>
                            <a:schemeClr val="tx1"/>
                          </a:solidFill>
                          <a:latin typeface="+mn-ea"/>
                          <a:ea typeface="+mn-ea"/>
                        </a:rPr>
                        <a:t>千円）　健康づくり気運醸成事業（</a:t>
                      </a:r>
                      <a:r>
                        <a:rPr kumimoji="1" lang="en-US" altLang="ja-JP" sz="1100" baseline="0" dirty="0">
                          <a:solidFill>
                            <a:schemeClr val="tx1"/>
                          </a:solidFill>
                          <a:latin typeface="+mn-ea"/>
                          <a:ea typeface="+mn-ea"/>
                        </a:rPr>
                        <a:t>14,307</a:t>
                      </a:r>
                      <a:r>
                        <a:rPr kumimoji="1" lang="ja-JP" altLang="en-US" sz="1100" baseline="0" dirty="0">
                          <a:solidFill>
                            <a:schemeClr val="tx1"/>
                          </a:solidFill>
                          <a:latin typeface="+mn-ea"/>
                          <a:ea typeface="+mn-ea"/>
                        </a:rPr>
                        <a:t>千円）</a:t>
                      </a:r>
                    </a:p>
                    <a:p>
                      <a:pPr>
                        <a:lnSpc>
                          <a:spcPct val="100000"/>
                        </a:lnSpc>
                      </a:pPr>
                      <a:r>
                        <a:rPr kumimoji="1" lang="ja-JP" altLang="en-US" sz="1100" baseline="0" dirty="0">
                          <a:solidFill>
                            <a:schemeClr val="tx1"/>
                          </a:solidFill>
                          <a:latin typeface="+mn-ea"/>
                          <a:ea typeface="+mn-ea"/>
                        </a:rPr>
                        <a:t>万博自治体催事関連事業（</a:t>
                      </a:r>
                      <a:r>
                        <a:rPr kumimoji="1" lang="en-US" altLang="ja-JP" sz="1100" baseline="0" dirty="0">
                          <a:solidFill>
                            <a:schemeClr val="tx1"/>
                          </a:solidFill>
                          <a:latin typeface="+mn-ea"/>
                          <a:ea typeface="+mn-ea"/>
                        </a:rPr>
                        <a:t>55,000</a:t>
                      </a:r>
                      <a:r>
                        <a:rPr kumimoji="1" lang="ja-JP" altLang="en-US" sz="1100" baseline="0" dirty="0">
                          <a:solidFill>
                            <a:schemeClr val="tx1"/>
                          </a:solidFill>
                          <a:latin typeface="+mn-ea"/>
                          <a:ea typeface="+mn-ea"/>
                        </a:rPr>
                        <a:t>千円）　小児期からの生活習慣病等対策事業（</a:t>
                      </a:r>
                      <a:r>
                        <a:rPr kumimoji="1" lang="en-US" altLang="ja-JP" sz="1100" baseline="0" dirty="0">
                          <a:solidFill>
                            <a:schemeClr val="tx1"/>
                          </a:solidFill>
                          <a:latin typeface="+mn-ea"/>
                          <a:ea typeface="+mn-ea"/>
                        </a:rPr>
                        <a:t>5,246</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先天性風しん症候群対策事業（</a:t>
                      </a:r>
                      <a:r>
                        <a:rPr kumimoji="1" lang="en-US" altLang="ja-JP" sz="1100" b="0" baseline="0" dirty="0">
                          <a:solidFill>
                            <a:schemeClr val="tx1"/>
                          </a:solidFill>
                          <a:latin typeface="+mn-ea"/>
                          <a:ea typeface="+mn-ea"/>
                        </a:rPr>
                        <a:t>105,898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en-US" altLang="ja-JP" sz="1100" b="0" baseline="0" dirty="0">
                          <a:solidFill>
                            <a:schemeClr val="tx1"/>
                          </a:solidFill>
                          <a:latin typeface="+mn-ea"/>
                          <a:ea typeface="+mn-ea"/>
                        </a:rPr>
                        <a:t>HPV</a:t>
                      </a:r>
                      <a:r>
                        <a:rPr kumimoji="1" lang="ja-JP" altLang="en-US" sz="1100" b="0" baseline="0" dirty="0">
                          <a:solidFill>
                            <a:schemeClr val="tx1"/>
                          </a:solidFill>
                          <a:latin typeface="+mn-ea"/>
                          <a:ea typeface="+mn-ea"/>
                        </a:rPr>
                        <a:t>ワクチン接種体制強化事業（</a:t>
                      </a:r>
                      <a:r>
                        <a:rPr kumimoji="1" lang="en-US" altLang="ja-JP" sz="1100" b="0" baseline="0" dirty="0">
                          <a:solidFill>
                            <a:schemeClr val="tx1"/>
                          </a:solidFill>
                          <a:latin typeface="+mn-ea"/>
                          <a:ea typeface="+mn-ea"/>
                        </a:rPr>
                        <a:t>7,627</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154877"/>
                  </a:ext>
                </a:extLst>
              </a:tr>
            </a:tbl>
          </a:graphicData>
        </a:graphic>
      </p:graphicFrame>
      <p:sp>
        <p:nvSpPr>
          <p:cNvPr id="2" name="スライド番号プレースホルダー 1"/>
          <p:cNvSpPr>
            <a:spLocks noGrp="1"/>
          </p:cNvSpPr>
          <p:nvPr>
            <p:ph type="sldNum" sz="quarter" idx="12"/>
          </p:nvPr>
        </p:nvSpPr>
        <p:spPr/>
        <p:txBody>
          <a:bodyPr/>
          <a:lstStyle/>
          <a:p>
            <a:fld id="{8491F570-1DE7-4E07-90A6-F6DA59EDAE7D}" type="slidenum">
              <a:rPr kumimoji="1" lang="ja-JP" altLang="en-US" smtClean="0"/>
              <a:pPr/>
              <a:t>61</a:t>
            </a:fld>
            <a:endParaRPr kumimoji="1" lang="ja-JP" altLang="en-US" dirty="0"/>
          </a:p>
        </p:txBody>
      </p:sp>
      <p:graphicFrame>
        <p:nvGraphicFramePr>
          <p:cNvPr id="3" name="表 2">
            <a:extLst>
              <a:ext uri="{FF2B5EF4-FFF2-40B4-BE49-F238E27FC236}">
                <a16:creationId xmlns:a16="http://schemas.microsoft.com/office/drawing/2014/main" id="{B7064A93-CB48-4884-9A54-CC6D7D5A33BD}"/>
              </a:ext>
            </a:extLst>
          </p:cNvPr>
          <p:cNvGraphicFramePr>
            <a:graphicFrameLocks noGrp="1"/>
          </p:cNvGraphicFramePr>
          <p:nvPr/>
        </p:nvGraphicFramePr>
        <p:xfrm>
          <a:off x="489000" y="309995"/>
          <a:ext cx="8928000" cy="9462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944132078"/>
                    </a:ext>
                  </a:extLst>
                </a:gridCol>
                <a:gridCol w="7920000">
                  <a:extLst>
                    <a:ext uri="{9D8B030D-6E8A-4147-A177-3AD203B41FA5}">
                      <a16:colId xmlns:a16="http://schemas.microsoft.com/office/drawing/2014/main" val="1578398392"/>
                    </a:ext>
                  </a:extLst>
                </a:gridCol>
              </a:tblGrid>
              <a:tr h="8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がん予防につながる学習活動の充実支援事業（</a:t>
                      </a:r>
                      <a:r>
                        <a:rPr kumimoji="1" lang="en-US" altLang="ja-JP" sz="1100" b="0" baseline="0" dirty="0">
                          <a:solidFill>
                            <a:schemeClr val="tx1"/>
                          </a:solidFill>
                          <a:latin typeface="+mn-ea"/>
                          <a:ea typeface="+mn-ea"/>
                        </a:rPr>
                        <a:t>410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2,333</a:t>
                      </a:r>
                      <a:r>
                        <a:rPr kumimoji="1" lang="ja-JP" altLang="en-US" sz="1100" b="0" baseline="0" dirty="0">
                          <a:solidFill>
                            <a:schemeClr val="tx1"/>
                          </a:solidFill>
                          <a:latin typeface="+mn-ea"/>
                          <a:ea typeface="+mn-ea"/>
                        </a:rPr>
                        <a:t>千円）　健康づくり気運醸成事業（</a:t>
                      </a:r>
                      <a:r>
                        <a:rPr kumimoji="1" lang="en-US" altLang="ja-JP" sz="1100" b="0" baseline="0" dirty="0">
                          <a:solidFill>
                            <a:schemeClr val="tx1"/>
                          </a:solidFill>
                          <a:latin typeface="+mn-ea"/>
                          <a:ea typeface="+mn-ea"/>
                        </a:rPr>
                        <a:t>16,222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万博自治体催事関連事業（</a:t>
                      </a:r>
                      <a:r>
                        <a:rPr kumimoji="1" lang="en-US" altLang="ja-JP" sz="1100" b="0" baseline="0" dirty="0">
                          <a:solidFill>
                            <a:schemeClr val="tx1"/>
                          </a:solidFill>
                          <a:latin typeface="+mn-ea"/>
                          <a:ea typeface="+mn-ea"/>
                        </a:rPr>
                        <a:t>65,000</a:t>
                      </a:r>
                      <a:r>
                        <a:rPr kumimoji="1" lang="ja-JP" altLang="en-US" sz="1100" b="0" baseline="0" dirty="0">
                          <a:solidFill>
                            <a:schemeClr val="tx1"/>
                          </a:solidFill>
                          <a:latin typeface="+mn-ea"/>
                          <a:ea typeface="+mn-ea"/>
                        </a:rPr>
                        <a:t>千円）　小児期からの生活習慣病等対策事業（</a:t>
                      </a:r>
                      <a:r>
                        <a:rPr kumimoji="1" lang="en-US" altLang="ja-JP" sz="1100" b="0" baseline="0" dirty="0">
                          <a:solidFill>
                            <a:schemeClr val="tx1"/>
                          </a:solidFill>
                          <a:latin typeface="+mn-ea"/>
                          <a:ea typeface="+mn-ea"/>
                        </a:rPr>
                        <a:t>5,768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先天性風しん症候群対策事業（</a:t>
                      </a:r>
                      <a:r>
                        <a:rPr kumimoji="1" lang="en-US" altLang="ja-JP" sz="1100" b="0" baseline="0" dirty="0">
                          <a:solidFill>
                            <a:schemeClr val="tx1"/>
                          </a:solidFill>
                          <a:latin typeface="+mn-ea"/>
                          <a:ea typeface="+mn-ea"/>
                        </a:rPr>
                        <a:t>105,871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en-US" altLang="ja-JP" sz="1100" b="0" baseline="0" dirty="0">
                          <a:solidFill>
                            <a:schemeClr val="tx1"/>
                          </a:solidFill>
                          <a:latin typeface="+mn-ea"/>
                          <a:ea typeface="+mn-ea"/>
                        </a:rPr>
                        <a:t>HPV</a:t>
                      </a:r>
                      <a:r>
                        <a:rPr kumimoji="1" lang="ja-JP" altLang="en-US" sz="1100" b="0" baseline="0" dirty="0">
                          <a:solidFill>
                            <a:schemeClr val="tx1"/>
                          </a:solidFill>
                          <a:latin typeface="+mn-ea"/>
                          <a:ea typeface="+mn-ea"/>
                        </a:rPr>
                        <a:t>ワクチン接種体制強化事業（</a:t>
                      </a:r>
                      <a:r>
                        <a:rPr kumimoji="1" lang="en-US" altLang="ja-JP" sz="1100" b="0" baseline="0" dirty="0">
                          <a:solidFill>
                            <a:schemeClr val="tx1"/>
                          </a:solidFill>
                          <a:latin typeface="+mn-ea"/>
                          <a:ea typeface="+mn-ea"/>
                        </a:rPr>
                        <a:t>9,339</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4331998"/>
                  </a:ext>
                </a:extLst>
              </a:tr>
            </a:tbl>
          </a:graphicData>
        </a:graphic>
      </p:graphicFrame>
    </p:spTree>
    <p:extLst>
      <p:ext uri="{BB962C8B-B14F-4D97-AF65-F5344CB8AC3E}">
        <p14:creationId xmlns:p14="http://schemas.microsoft.com/office/powerpoint/2010/main" val="1824410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6793" y="936650"/>
            <a:ext cx="9432000" cy="568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４　府民の健康づくりを支える社会環境整備</a:t>
            </a:r>
          </a:p>
        </p:txBody>
      </p:sp>
      <p:sp>
        <p:nvSpPr>
          <p:cNvPr id="15" name="正方形/長方形 14"/>
          <p:cNvSpPr/>
          <p:nvPr/>
        </p:nvSpPr>
        <p:spPr>
          <a:xfrm>
            <a:off x="129324" y="777702"/>
            <a:ext cx="7698256"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（２）ＩＣＴ（ＰＨＲ等）を活用した健康づくりの推進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P.95</a:t>
            </a:r>
          </a:p>
        </p:txBody>
      </p:sp>
      <p:sp>
        <p:nvSpPr>
          <p:cNvPr id="17" name="正方形/長方形 16"/>
          <p:cNvSpPr/>
          <p:nvPr/>
        </p:nvSpPr>
        <p:spPr>
          <a:xfrm>
            <a:off x="404091" y="2169499"/>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525000" y="2529440"/>
            <a:ext cx="8856000" cy="360059"/>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▽自分の健康状態を把握し、適切な健康行動を実践するために、健康アプリ等を活用した健康づくりに取り組みます。</a:t>
            </a:r>
          </a:p>
        </p:txBody>
      </p:sp>
      <p:sp>
        <p:nvSpPr>
          <p:cNvPr id="24" name="正方形/長方形 23"/>
          <p:cNvSpPr/>
          <p:nvPr/>
        </p:nvSpPr>
        <p:spPr>
          <a:xfrm>
            <a:off x="404091" y="3177149"/>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nvGraphicFramePr>
        <p:xfrm>
          <a:off x="532234" y="3521129"/>
          <a:ext cx="8820002" cy="1116000"/>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3885954">
                  <a:extLst>
                    <a:ext uri="{9D8B030D-6E8A-4147-A177-3AD203B41FA5}">
                      <a16:colId xmlns:a16="http://schemas.microsoft.com/office/drawing/2014/main" val="20001"/>
                    </a:ext>
                  </a:extLst>
                </a:gridCol>
                <a:gridCol w="1577789">
                  <a:extLst>
                    <a:ext uri="{9D8B030D-6E8A-4147-A177-3AD203B41FA5}">
                      <a16:colId xmlns:a16="http://schemas.microsoft.com/office/drawing/2014/main" val="20002"/>
                    </a:ext>
                  </a:extLst>
                </a:gridCol>
                <a:gridCol w="1658470">
                  <a:extLst>
                    <a:ext uri="{9D8B030D-6E8A-4147-A177-3AD203B41FA5}">
                      <a16:colId xmlns:a16="http://schemas.microsoft.com/office/drawing/2014/main" val="2660438274"/>
                    </a:ext>
                  </a:extLst>
                </a:gridCol>
                <a:gridCol w="1337789">
                  <a:extLst>
                    <a:ext uri="{9D8B030D-6E8A-4147-A177-3AD203B41FA5}">
                      <a16:colId xmlns:a16="http://schemas.microsoft.com/office/drawing/2014/main" val="20003"/>
                    </a:ext>
                  </a:extLst>
                </a:gridCol>
              </a:tblGrid>
              <a:tr h="288000">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28000">
                <a:tc>
                  <a:txBody>
                    <a:bodyPr/>
                    <a:lstStyle/>
                    <a:p>
                      <a:pPr algn="ctr" fontAlgn="auto">
                        <a:lnSpc>
                          <a:spcPts val="1600"/>
                        </a:lnSpc>
                        <a:spcAft>
                          <a:spcPts val="0"/>
                        </a:spcAft>
                      </a:pPr>
                      <a:r>
                        <a:rPr lang="en-US" altLang="ja-JP" sz="1200" dirty="0">
                          <a:solidFill>
                            <a:schemeClr val="bg1"/>
                          </a:solidFill>
                          <a:effectLst/>
                          <a:latin typeface="+mn-ea"/>
                          <a:ea typeface="+mn-ea"/>
                        </a:rPr>
                        <a:t>34</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spc="-50" baseline="0" dirty="0">
                          <a:solidFill>
                            <a:schemeClr val="tx1"/>
                          </a:solidFill>
                          <a:effectLst/>
                          <a:latin typeface="+mn-ea"/>
                          <a:ea typeface="+mn-ea"/>
                        </a:rPr>
                        <a:t>アプリを利用して自身の生活習慣や健康の記録を把握している人の割合の増加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25.4</a:t>
                      </a:r>
                      <a:r>
                        <a:rPr lang="ja-JP" altLang="en-US" sz="1100" b="1" dirty="0">
                          <a:solidFill>
                            <a:schemeClr val="tx1"/>
                          </a:solidFill>
                          <a:effectLst/>
                          <a:latin typeface="+mn-ea"/>
                          <a:ea typeface="+mn-ea"/>
                        </a:rPr>
                        <a:t>％（</a:t>
                      </a:r>
                      <a:r>
                        <a:rPr lang="en-US" altLang="ja-JP" sz="1100" b="1" dirty="0">
                          <a:solidFill>
                            <a:schemeClr val="tx1"/>
                          </a:solidFill>
                          <a:effectLst/>
                          <a:latin typeface="+mn-ea"/>
                          <a:ea typeface="+mn-ea"/>
                        </a:rPr>
                        <a:t>R4</a:t>
                      </a:r>
                      <a:r>
                        <a:rPr lang="ja-JP" altLang="en-US" sz="1100" b="1"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40</a:t>
                      </a:r>
                      <a:r>
                        <a:rPr lang="ja-JP" altLang="en-US" sz="12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 name="角丸四角形 13"/>
          <p:cNvSpPr/>
          <p:nvPr/>
        </p:nvSpPr>
        <p:spPr>
          <a:xfrm>
            <a:off x="357909" y="1783614"/>
            <a:ext cx="9144000" cy="3235091"/>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57909" y="13516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445909" y="13516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ビッグデータやＩＣＴの活用を促進します</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～自らの健康状態を把握しましょう～</a:t>
            </a:r>
          </a:p>
        </p:txBody>
      </p:sp>
      <p:sp>
        <p:nvSpPr>
          <p:cNvPr id="2" name="スライド番号プレースホルダー 1"/>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62</a:t>
            </a:fld>
            <a:endParaRPr kumimoji="1" lang="ja-JP" altLang="en-US" i="0" u="none" strike="noStrike" kern="1200" cap="none" spc="0" normalizeH="0" baseline="0" noProof="0">
              <a:ln>
                <a:noFill/>
              </a:ln>
              <a:solidFill>
                <a:srgbClr val="898989"/>
              </a:solidFill>
              <a:effectLst/>
              <a:uLnTx/>
              <a:uFillTx/>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E68C7BEA-8A16-4ABA-AFE6-60B65E91476F}"/>
              </a:ext>
            </a:extLst>
          </p:cNvPr>
          <p:cNvSpPr/>
          <p:nvPr/>
        </p:nvSpPr>
        <p:spPr>
          <a:xfrm>
            <a:off x="357909" y="5018706"/>
            <a:ext cx="1089323" cy="89977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484B233F-ABBC-4483-B238-8BB6ED253C9F}"/>
              </a:ext>
            </a:extLst>
          </p:cNvPr>
          <p:cNvSpPr/>
          <p:nvPr/>
        </p:nvSpPr>
        <p:spPr>
          <a:xfrm>
            <a:off x="1447232" y="5021580"/>
            <a:ext cx="8054677" cy="89977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r>
              <a:rPr kumimoji="1" lang="ja-JP" altLang="en-US" sz="1200" b="1" baseline="0" dirty="0">
                <a:solidFill>
                  <a:schemeClr val="tx1"/>
                </a:solidFill>
                <a:latin typeface="+mn-ea"/>
                <a:ea typeface="+mn-ea"/>
              </a:rPr>
              <a:t>◆ ビッグデータや </a:t>
            </a:r>
            <a:r>
              <a:rPr kumimoji="1" lang="en-US" altLang="ja-JP" sz="1200" b="1" baseline="0" dirty="0">
                <a:solidFill>
                  <a:schemeClr val="tx1"/>
                </a:solidFill>
                <a:latin typeface="+mn-ea"/>
                <a:ea typeface="+mn-ea"/>
              </a:rPr>
              <a:t>PHR</a:t>
            </a:r>
            <a:r>
              <a:rPr kumimoji="1" lang="ja-JP" altLang="en-US" sz="1200" b="1" baseline="0" dirty="0">
                <a:solidFill>
                  <a:schemeClr val="tx1"/>
                </a:solidFill>
                <a:latin typeface="+mn-ea"/>
                <a:ea typeface="+mn-ea"/>
              </a:rPr>
              <a:t>（パーソナル・ヘルス・レコード）をはじめとする健康情報を入手できるインフラの整備や情報機器の普及が進み、それぞれの主体における健康づくりにデジタルデータやデジタル技術を一層活用できる時代が到来しようとしています。</a:t>
            </a:r>
            <a:endParaRPr kumimoji="1" lang="en-US" altLang="ja-JP" sz="1200" b="1" baseline="0" dirty="0">
              <a:solidFill>
                <a:schemeClr val="tx1"/>
              </a:solidFill>
              <a:latin typeface="+mn-ea"/>
              <a:ea typeface="+mn-ea"/>
            </a:endParaRPr>
          </a:p>
          <a:p>
            <a:pPr marL="174625" indent="-174625"/>
            <a:r>
              <a:rPr kumimoji="1" lang="ja-JP" altLang="en-US" sz="1200" b="1" dirty="0">
                <a:solidFill>
                  <a:schemeClr val="tx1"/>
                </a:solidFill>
                <a:latin typeface="+mn-ea"/>
              </a:rPr>
              <a:t>◆ </a:t>
            </a:r>
            <a:r>
              <a:rPr kumimoji="1" lang="ja-JP" altLang="en-US" sz="1200" b="1" baseline="0" dirty="0">
                <a:solidFill>
                  <a:schemeClr val="tx1"/>
                </a:solidFill>
                <a:latin typeface="+mn-ea"/>
                <a:ea typeface="+mn-ea"/>
              </a:rPr>
              <a:t>様々な主体による新しい技術を利用した健康づくりの支援が求められています。</a:t>
            </a:r>
            <a:endParaRPr kumimoji="1" lang="en-US" altLang="ja-JP" sz="1200" b="1" baseline="0" dirty="0">
              <a:solidFill>
                <a:schemeClr val="tx1"/>
              </a:solidFill>
              <a:latin typeface="+mn-ea"/>
              <a:ea typeface="+mn-ea"/>
            </a:endParaRPr>
          </a:p>
        </p:txBody>
      </p:sp>
    </p:spTree>
    <p:extLst>
      <p:ext uri="{BB962C8B-B14F-4D97-AF65-F5344CB8AC3E}">
        <p14:creationId xmlns:p14="http://schemas.microsoft.com/office/powerpoint/2010/main" val="1329864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1"/>
            <a:ext cx="9432000" cy="652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65148" y="295898"/>
          <a:ext cx="8928000" cy="625095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3">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デジタルデータ・技術の活用</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NDB</a:t>
                      </a:r>
                      <a:r>
                        <a:rPr kumimoji="1" lang="ja-JP" altLang="en-US" sz="1100" b="1" baseline="0" dirty="0">
                          <a:solidFill>
                            <a:schemeClr val="tx1"/>
                          </a:solidFill>
                          <a:latin typeface="+mn-ea"/>
                          <a:ea typeface="+mn-ea"/>
                        </a:rPr>
                        <a:t>に収録される特定健診情報（</a:t>
                      </a:r>
                      <a:r>
                        <a:rPr kumimoji="1" lang="en-US" altLang="ja-JP" sz="1100" b="1" baseline="0" dirty="0">
                          <a:solidFill>
                            <a:schemeClr val="tx1"/>
                          </a:solidFill>
                          <a:latin typeface="+mn-ea"/>
                          <a:ea typeface="+mn-ea"/>
                        </a:rPr>
                        <a:t>2019</a:t>
                      </a:r>
                      <a:r>
                        <a:rPr kumimoji="1" lang="ja-JP" altLang="en-US" sz="1100" b="1" baseline="0" dirty="0">
                          <a:solidFill>
                            <a:schemeClr val="tx1"/>
                          </a:solidFill>
                          <a:latin typeface="+mn-ea"/>
                          <a:ea typeface="+mn-ea"/>
                        </a:rPr>
                        <a:t>年度・</a:t>
                      </a:r>
                      <a:r>
                        <a:rPr kumimoji="1" lang="en-US" altLang="ja-JP" sz="1100" b="1" baseline="0" dirty="0">
                          <a:solidFill>
                            <a:schemeClr val="tx1"/>
                          </a:solidFill>
                          <a:latin typeface="+mn-ea"/>
                          <a:ea typeface="+mn-ea"/>
                        </a:rPr>
                        <a:t>2020</a:t>
                      </a:r>
                      <a:r>
                        <a:rPr kumimoji="1" lang="ja-JP" altLang="en-US" sz="1100" b="1" baseline="0" dirty="0">
                          <a:solidFill>
                            <a:schemeClr val="tx1"/>
                          </a:solidFill>
                          <a:latin typeface="+mn-ea"/>
                          <a:ea typeface="+mn-ea"/>
                        </a:rPr>
                        <a:t>年度）等の健康医療情報を地域ごとに見える化して、保健所・市町村等に提供することで、地域の保健事業を支援</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・地域健康カルテ公表（令和</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・大阪府健康データダッシュボード公表（令和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3</a:t>
                      </a:r>
                      <a:r>
                        <a:rPr kumimoji="1" lang="ja-JP" altLang="en-US" sz="1100" b="1" baseline="0" dirty="0">
                          <a:solidFill>
                            <a:schemeClr val="tx1"/>
                          </a:solidFill>
                          <a:latin typeface="+mn-ea"/>
                          <a:ea typeface="+mn-ea"/>
                        </a:rPr>
                        <a:t>月） </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小児期におけるライフコースアプローチ（健活キッズ）として、子どもの生活習慣や健康状態について簡単にチェックできる「健活キッズしんだん」を大阪府ホームページにおいて公開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府民の主体的な健康意識の向上と実践を促す「おおさか健活マイレージ　アスマイル」を府内全市町村において展開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今年度目標会員数：</a:t>
                      </a:r>
                      <a:r>
                        <a:rPr kumimoji="1" lang="en-US" altLang="ja-JP" sz="1100" b="1" baseline="0" dirty="0">
                          <a:solidFill>
                            <a:schemeClr val="tx1"/>
                          </a:solidFill>
                          <a:latin typeface="+mn-ea"/>
                          <a:ea typeface="+mn-ea"/>
                        </a:rPr>
                        <a:t>60</a:t>
                      </a:r>
                      <a:r>
                        <a:rPr kumimoji="1" lang="ja-JP" altLang="en-US" sz="1100" b="1" baseline="0" dirty="0">
                          <a:solidFill>
                            <a:schemeClr val="tx1"/>
                          </a:solidFill>
                          <a:latin typeface="+mn-ea"/>
                          <a:ea typeface="+mn-ea"/>
                        </a:rPr>
                        <a:t>万人　実績：</a:t>
                      </a:r>
                      <a:r>
                        <a:rPr kumimoji="1" lang="en-US" altLang="ja-JP" sz="1100" b="1" baseline="0" dirty="0">
                          <a:solidFill>
                            <a:schemeClr val="tx1"/>
                          </a:solidFill>
                          <a:latin typeface="+mn-ea"/>
                          <a:ea typeface="+mn-ea"/>
                        </a:rPr>
                        <a:t>44</a:t>
                      </a:r>
                      <a:r>
                        <a:rPr kumimoji="1" lang="ja-JP" altLang="en-US" sz="1100" b="1" baseline="0" dirty="0">
                          <a:solidFill>
                            <a:schemeClr val="tx1"/>
                          </a:solidFill>
                          <a:latin typeface="+mn-ea"/>
                          <a:ea typeface="+mn-ea"/>
                        </a:rPr>
                        <a:t>万人（</a:t>
                      </a:r>
                      <a:r>
                        <a:rPr kumimoji="1" lang="en-US" altLang="ja-JP" sz="1100" b="1" baseline="0" dirty="0">
                          <a:solidFill>
                            <a:schemeClr val="tx1"/>
                          </a:solidFill>
                          <a:latin typeface="+mn-ea"/>
                          <a:ea typeface="+mn-ea"/>
                        </a:rPr>
                        <a:t>R7.1</a:t>
                      </a:r>
                      <a:r>
                        <a:rPr kumimoji="1" lang="ja-JP" altLang="en-US" sz="1100" b="1" baseline="0" dirty="0">
                          <a:solidFill>
                            <a:schemeClr val="tx1"/>
                          </a:solidFill>
                          <a:latin typeface="+mn-ea"/>
                          <a:ea typeface="+mn-ea"/>
                        </a:rPr>
                        <a:t>現在）</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■「アスマイル」においてマイナポータルと連携する仕組みの構築を進めており、マイナンバーカードから特定健診結果の読込みが可能となる予定</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■スマートシティ戦略部が推進する「次世代スマートヘルス分野のスタートアップの創出」に対する支援</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　（</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「これからの健康経営Ⓡ」セミナー＆スマートヘルス・トライアル事業説明会</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の周知）</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a:xfrm>
            <a:off x="9181750" y="6591988"/>
            <a:ext cx="720000" cy="216000"/>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63</a:t>
            </a:fld>
            <a:endParaRPr kumimoji="1" lang="ja-JP" altLang="en-US" i="0" u="none" strike="noStrike" kern="1200" cap="none" spc="0" normalizeH="0" baseline="0" noProof="0" dirty="0">
              <a:ln>
                <a:noFill/>
              </a:ln>
              <a:solidFill>
                <a:srgbClr val="898989"/>
              </a:solidFill>
              <a:effectLst/>
              <a:uLnTx/>
              <a:uFillTx/>
            </a:endParaRPr>
          </a:p>
        </p:txBody>
      </p:sp>
      <p:pic>
        <p:nvPicPr>
          <p:cNvPr id="5" name="図 4">
            <a:extLst>
              <a:ext uri="{FF2B5EF4-FFF2-40B4-BE49-F238E27FC236}">
                <a16:creationId xmlns:a16="http://schemas.microsoft.com/office/drawing/2014/main" id="{C200D020-F43A-4E0B-AD09-DBC094FCF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480" y="4202914"/>
            <a:ext cx="2590988" cy="1943100"/>
          </a:xfrm>
          <a:prstGeom prst="rect">
            <a:avLst/>
          </a:prstGeom>
          <a:ln>
            <a:solidFill>
              <a:schemeClr val="tx1"/>
            </a:solidFill>
          </a:ln>
        </p:spPr>
      </p:pic>
      <p:pic>
        <p:nvPicPr>
          <p:cNvPr id="15" name="図 14">
            <a:extLst>
              <a:ext uri="{FF2B5EF4-FFF2-40B4-BE49-F238E27FC236}">
                <a16:creationId xmlns:a16="http://schemas.microsoft.com/office/drawing/2014/main" id="{2FFBF593-20DE-4FC7-8066-BC4ACD77E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0805" y="3327830"/>
            <a:ext cx="1372368" cy="2818184"/>
          </a:xfrm>
          <a:prstGeom prst="rect">
            <a:avLst/>
          </a:prstGeom>
        </p:spPr>
      </p:pic>
      <p:pic>
        <p:nvPicPr>
          <p:cNvPr id="16" name="図 15">
            <a:extLst>
              <a:ext uri="{FF2B5EF4-FFF2-40B4-BE49-F238E27FC236}">
                <a16:creationId xmlns:a16="http://schemas.microsoft.com/office/drawing/2014/main" id="{3339AB06-ACAA-41E0-9CD5-183E76C249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0805" y="2797963"/>
            <a:ext cx="1372368" cy="476128"/>
          </a:xfrm>
          <a:prstGeom prst="rect">
            <a:avLst/>
          </a:prstGeom>
        </p:spPr>
      </p:pic>
      <p:sp>
        <p:nvSpPr>
          <p:cNvPr id="17" name="正方形/長方形 16">
            <a:extLst>
              <a:ext uri="{FF2B5EF4-FFF2-40B4-BE49-F238E27FC236}">
                <a16:creationId xmlns:a16="http://schemas.microsoft.com/office/drawing/2014/main" id="{7AB2FAD1-B53F-40EA-9DEF-BD84CF7E8F16}"/>
              </a:ext>
            </a:extLst>
          </p:cNvPr>
          <p:cNvSpPr/>
          <p:nvPr/>
        </p:nvSpPr>
        <p:spPr>
          <a:xfrm>
            <a:off x="3619479" y="6146016"/>
            <a:ext cx="5514785" cy="177594"/>
          </a:xfrm>
          <a:prstGeom prst="rect">
            <a:avLst/>
          </a:prstGeom>
        </p:spPr>
        <p:txBody>
          <a:bodyPr wrap="square" lIns="36000" tIns="72000" rIns="36000" bIns="36000">
            <a:noAutofit/>
          </a:bodyPr>
          <a:lstStyle/>
          <a:p>
            <a:pPr algn="ctr"/>
            <a:r>
              <a:rPr lang="ja-JP" altLang="en-US" sz="1100" b="1" dirty="0">
                <a:latin typeface="+mn-ea"/>
              </a:rPr>
              <a:t>地域健康カルテ</a:t>
            </a:r>
          </a:p>
        </p:txBody>
      </p:sp>
      <p:sp>
        <p:nvSpPr>
          <p:cNvPr id="18" name="正方形/長方形 17">
            <a:extLst>
              <a:ext uri="{FF2B5EF4-FFF2-40B4-BE49-F238E27FC236}">
                <a16:creationId xmlns:a16="http://schemas.microsoft.com/office/drawing/2014/main" id="{C91F3707-AFFB-42D1-BB99-AC2EF97F9F00}"/>
              </a:ext>
            </a:extLst>
          </p:cNvPr>
          <p:cNvSpPr/>
          <p:nvPr/>
        </p:nvSpPr>
        <p:spPr>
          <a:xfrm>
            <a:off x="1598894" y="6146014"/>
            <a:ext cx="1816190" cy="177595"/>
          </a:xfrm>
          <a:prstGeom prst="rect">
            <a:avLst/>
          </a:prstGeom>
        </p:spPr>
        <p:txBody>
          <a:bodyPr wrap="square" lIns="36000" tIns="72000" rIns="36000" bIns="36000">
            <a:noAutofit/>
          </a:bodyPr>
          <a:lstStyle/>
          <a:p>
            <a:pPr algn="ctr"/>
            <a:r>
              <a:rPr lang="ja-JP" altLang="en-US" sz="1100" b="1" dirty="0">
                <a:latin typeface="+mn-ea"/>
              </a:rPr>
              <a:t>おおさか健活マイレージ</a:t>
            </a:r>
            <a:endParaRPr lang="en-US" altLang="ja-JP" sz="1100" b="1" dirty="0">
              <a:latin typeface="+mn-ea"/>
            </a:endParaRPr>
          </a:p>
          <a:p>
            <a:pPr algn="ctr"/>
            <a:r>
              <a:rPr lang="ja-JP" altLang="en-US" sz="1100" b="1" dirty="0">
                <a:latin typeface="+mn-ea"/>
              </a:rPr>
              <a:t>アスマイル</a:t>
            </a:r>
          </a:p>
        </p:txBody>
      </p:sp>
      <p:pic>
        <p:nvPicPr>
          <p:cNvPr id="4" name="図 3">
            <a:extLst>
              <a:ext uri="{FF2B5EF4-FFF2-40B4-BE49-F238E27FC236}">
                <a16:creationId xmlns:a16="http://schemas.microsoft.com/office/drawing/2014/main" id="{A8EDB8C9-EA2C-48C5-8A5A-CEE756A4E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0918" y="4202914"/>
            <a:ext cx="2643347" cy="1943100"/>
          </a:xfrm>
          <a:prstGeom prst="rect">
            <a:avLst/>
          </a:prstGeom>
          <a:ln>
            <a:solidFill>
              <a:schemeClr val="tx1"/>
            </a:solidFill>
          </a:ln>
        </p:spPr>
      </p:pic>
    </p:spTree>
    <p:extLst>
      <p:ext uri="{BB962C8B-B14F-4D97-AF65-F5344CB8AC3E}">
        <p14:creationId xmlns:p14="http://schemas.microsoft.com/office/powerpoint/2010/main" val="2359470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89000" y="1738802"/>
          <a:ext cx="8928000" cy="2953509"/>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946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solidFill>
                          <a:schemeClr val="bg1"/>
                        </a:solidFill>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デジタルデータ・技術の活用</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「アスマイル」の会員数の一層の上積み</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■小児期からの生活習慣病等対策事業「健活キッズしんだん」の普及</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r h="1107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デジタルデータ・技術の活用</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NDB</a:t>
                      </a:r>
                      <a:r>
                        <a:rPr kumimoji="1" lang="ja-JP" altLang="en-US" sz="1100" b="1" baseline="0" dirty="0">
                          <a:solidFill>
                            <a:schemeClr val="tx1"/>
                          </a:solidFill>
                          <a:latin typeface="+mn-ea"/>
                          <a:ea typeface="+mn-ea"/>
                        </a:rPr>
                        <a:t>データ（</a:t>
                      </a:r>
                      <a:r>
                        <a:rPr kumimoji="1" lang="en-US" altLang="ja-JP" sz="1100" b="1" baseline="0" dirty="0">
                          <a:solidFill>
                            <a:schemeClr val="tx1"/>
                          </a:solidFill>
                          <a:latin typeface="+mn-ea"/>
                          <a:ea typeface="+mn-ea"/>
                        </a:rPr>
                        <a:t>2021</a:t>
                      </a:r>
                      <a:r>
                        <a:rPr kumimoji="1" lang="ja-JP" altLang="en-US" sz="1100" b="1" baseline="0" dirty="0">
                          <a:solidFill>
                            <a:schemeClr val="tx1"/>
                          </a:solidFill>
                          <a:latin typeface="+mn-ea"/>
                          <a:ea typeface="+mn-ea"/>
                        </a:rPr>
                        <a:t>年度透析・骨折にかかるレセプトデータ分）を分析し、市町村及び保健所における保健事業支援の充実を図る</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■「アスマイル」の令和７年度末での参加者数</a:t>
                      </a:r>
                      <a:r>
                        <a:rPr kumimoji="1" lang="en-US" altLang="ja-JP" sz="1100" b="0" baseline="0" dirty="0">
                          <a:solidFill>
                            <a:schemeClr val="tx1"/>
                          </a:solidFill>
                          <a:latin typeface="+mn-ea"/>
                          <a:ea typeface="+mn-ea"/>
                        </a:rPr>
                        <a:t>70</a:t>
                      </a:r>
                      <a:r>
                        <a:rPr kumimoji="1" lang="ja-JP" altLang="en-US" sz="1100" b="0" baseline="0" dirty="0">
                          <a:solidFill>
                            <a:schemeClr val="tx1"/>
                          </a:solidFill>
                          <a:latin typeface="+mn-ea"/>
                          <a:ea typeface="+mn-ea"/>
                        </a:rPr>
                        <a:t>万人に向け、更なる魅力的なコンテンツの提供</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117169"/>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aseline="0" dirty="0">
                          <a:solidFill>
                            <a:schemeClr val="tx1"/>
                          </a:solidFill>
                          <a:latin typeface="+mn-ea"/>
                          <a:ea typeface="+mn-ea"/>
                        </a:rPr>
                        <a:t>大阪府健康づくり支援プラットフォーム整備等事業（</a:t>
                      </a:r>
                      <a:r>
                        <a:rPr kumimoji="1" lang="en-US" altLang="ja-JP" sz="1100" baseline="0" dirty="0">
                          <a:solidFill>
                            <a:schemeClr val="tx1"/>
                          </a:solidFill>
                          <a:latin typeface="+mn-ea"/>
                          <a:ea typeface="+mn-ea"/>
                        </a:rPr>
                        <a:t>569,840</a:t>
                      </a:r>
                      <a:r>
                        <a:rPr kumimoji="1" lang="ja-JP" altLang="en-US" sz="1100" baseline="0" dirty="0">
                          <a:solidFill>
                            <a:schemeClr val="tx1"/>
                          </a:solidFill>
                          <a:latin typeface="+mn-ea"/>
                          <a:ea typeface="+mn-ea"/>
                        </a:rPr>
                        <a:t>千円）</a:t>
                      </a:r>
                      <a:endParaRPr kumimoji="1" lang="en-US" altLang="ja-JP" sz="1100" baseline="0" dirty="0">
                        <a:solidFill>
                          <a:schemeClr val="tx1"/>
                        </a:solidFill>
                        <a:latin typeface="+mn-ea"/>
                        <a:ea typeface="+mn-ea"/>
                      </a:endParaRPr>
                    </a:p>
                    <a:p>
                      <a:pPr>
                        <a:lnSpc>
                          <a:spcPct val="100000"/>
                        </a:lnSpc>
                      </a:pPr>
                      <a:r>
                        <a:rPr kumimoji="1" lang="ja-JP" altLang="en-US" sz="1100" baseline="0" dirty="0">
                          <a:solidFill>
                            <a:schemeClr val="tx1"/>
                          </a:solidFill>
                          <a:latin typeface="+mn-ea"/>
                          <a:ea typeface="+mn-ea"/>
                        </a:rPr>
                        <a:t>小児期からの生活習慣病等対策事業（</a:t>
                      </a:r>
                      <a:r>
                        <a:rPr kumimoji="1" lang="en-US" altLang="ja-JP" sz="1100" baseline="0" dirty="0">
                          <a:solidFill>
                            <a:schemeClr val="tx1"/>
                          </a:solidFill>
                          <a:latin typeface="+mn-ea"/>
                          <a:ea typeface="+mn-ea"/>
                        </a:rPr>
                        <a:t>5,246</a:t>
                      </a:r>
                      <a:r>
                        <a:rPr kumimoji="1" lang="ja-JP" altLang="en-US" sz="110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707995"/>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64</a:t>
            </a:fld>
            <a:endParaRPr kumimoji="1" lang="ja-JP" altLang="en-US" i="0" u="none" strike="noStrike" kern="1200" cap="none" spc="0" normalizeH="0" baseline="0" noProof="0" dirty="0">
              <a:ln>
                <a:noFill/>
              </a:ln>
              <a:solidFill>
                <a:srgbClr val="898989"/>
              </a:solidFill>
              <a:effectLst/>
              <a:uLnTx/>
              <a:uFillTx/>
            </a:endParaRPr>
          </a:p>
        </p:txBody>
      </p:sp>
      <p:graphicFrame>
        <p:nvGraphicFramePr>
          <p:cNvPr id="3" name="表 2">
            <a:extLst>
              <a:ext uri="{FF2B5EF4-FFF2-40B4-BE49-F238E27FC236}">
                <a16:creationId xmlns:a16="http://schemas.microsoft.com/office/drawing/2014/main" id="{2ED41C7F-9CE5-4C13-A8A7-29EE8BDF50DD}"/>
              </a:ext>
            </a:extLst>
          </p:cNvPr>
          <p:cNvGraphicFramePr>
            <a:graphicFrameLocks noGrp="1"/>
          </p:cNvGraphicFramePr>
          <p:nvPr/>
        </p:nvGraphicFramePr>
        <p:xfrm>
          <a:off x="489000" y="705279"/>
          <a:ext cx="8928000" cy="1033523"/>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713487874"/>
                    </a:ext>
                  </a:extLst>
                </a:gridCol>
                <a:gridCol w="7920000">
                  <a:extLst>
                    <a:ext uri="{9D8B030D-6E8A-4147-A177-3AD203B41FA5}">
                      <a16:colId xmlns:a16="http://schemas.microsoft.com/office/drawing/2014/main" val="2518924514"/>
                    </a:ext>
                  </a:extLst>
                </a:gridCol>
              </a:tblGrid>
              <a:tr h="10335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ct val="100000"/>
                        </a:lnSpc>
                      </a:pPr>
                      <a:r>
                        <a:rPr kumimoji="1" lang="ja-JP" altLang="en-US" sz="1100" b="0" baseline="0" dirty="0">
                          <a:solidFill>
                            <a:schemeClr val="tx1"/>
                          </a:solidFill>
                          <a:latin typeface="+mn-ea"/>
                          <a:ea typeface="+mn-ea"/>
                        </a:rPr>
                        <a:t>大阪府健康づくり支援プラットフォーム整備等事業（</a:t>
                      </a:r>
                      <a:r>
                        <a:rPr kumimoji="1" lang="en-US" altLang="ja-JP" sz="1100" b="0" baseline="0" dirty="0">
                          <a:solidFill>
                            <a:schemeClr val="tx1"/>
                          </a:solidFill>
                          <a:latin typeface="+mn-ea"/>
                          <a:ea typeface="+mn-ea"/>
                        </a:rPr>
                        <a:t>568,010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小児期からの生活習慣病等対策事業（</a:t>
                      </a:r>
                      <a:r>
                        <a:rPr kumimoji="1" lang="en-US" altLang="ja-JP" sz="1100" b="0" baseline="0" dirty="0">
                          <a:solidFill>
                            <a:schemeClr val="tx1"/>
                          </a:solidFill>
                          <a:latin typeface="+mn-ea"/>
                          <a:ea typeface="+mn-ea"/>
                        </a:rPr>
                        <a:t>5,768</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012857"/>
                  </a:ext>
                </a:extLst>
              </a:tr>
            </a:tbl>
          </a:graphicData>
        </a:graphic>
      </p:graphicFrame>
    </p:spTree>
    <p:extLst>
      <p:ext uri="{BB962C8B-B14F-4D97-AF65-F5344CB8AC3E}">
        <p14:creationId xmlns:p14="http://schemas.microsoft.com/office/powerpoint/2010/main" val="4264960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7000" y="847909"/>
            <a:ext cx="9432000" cy="593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４　府民の健康づくりを支える社会環境整備</a:t>
            </a:r>
          </a:p>
        </p:txBody>
      </p:sp>
      <p:sp>
        <p:nvSpPr>
          <p:cNvPr id="15" name="正方形/長方形 14"/>
          <p:cNvSpPr/>
          <p:nvPr/>
        </p:nvSpPr>
        <p:spPr>
          <a:xfrm>
            <a:off x="129323" y="655782"/>
            <a:ext cx="8320993" cy="432000"/>
          </a:xfrm>
          <a:prstGeom prst="rect">
            <a:avLst/>
          </a:prstGeom>
          <a:solidFill>
            <a:srgbClr val="002060"/>
          </a:solidFill>
        </p:spPr>
        <p:txBody>
          <a:bodyPr wrap="square" lIns="36000" tIns="90000" rIns="36000" bIns="36000" anchor="ctr">
            <a:no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游ゴシック" panose="020B0400000000000000" pitchFamily="50" charset="-128"/>
                <a:cs typeface="+mn-cs"/>
              </a:rPr>
              <a:t>（３）地域・職域等における社会環境整備　</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計画 </a:t>
            </a: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P.96-98</a:t>
            </a:r>
          </a:p>
        </p:txBody>
      </p:sp>
      <p:sp>
        <p:nvSpPr>
          <p:cNvPr id="17" name="正方形/長方形 16"/>
          <p:cNvSpPr/>
          <p:nvPr/>
        </p:nvSpPr>
        <p:spPr>
          <a:xfrm>
            <a:off x="363222" y="1878560"/>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525000" y="2151816"/>
            <a:ext cx="8856000" cy="499944"/>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▽学校・職域・地域等における健康づくりの取組みや活動に積極的に参加するとともに、地域社会の一員として、健康な</a:t>
            </a:r>
            <a:r>
              <a:rPr kumimoji="0" lang="ja-JP" altLang="en-US" sz="12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まちづ</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くりに参画・協力します。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4" name="正方形/長方形 23"/>
          <p:cNvSpPr/>
          <p:nvPr/>
        </p:nvSpPr>
        <p:spPr>
          <a:xfrm>
            <a:off x="300160" y="260306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行政等が取り組む数値目標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5" name="表 24"/>
          <p:cNvGraphicFramePr>
            <a:graphicFrameLocks noGrp="1"/>
          </p:cNvGraphicFramePr>
          <p:nvPr>
            <p:extLst>
              <p:ext uri="{D42A27DB-BD31-4B8C-83A1-F6EECF244321}">
                <p14:modId xmlns:p14="http://schemas.microsoft.com/office/powerpoint/2010/main" val="3417787760"/>
              </p:ext>
            </p:extLst>
          </p:nvPr>
        </p:nvGraphicFramePr>
        <p:xfrm>
          <a:off x="501908" y="2952032"/>
          <a:ext cx="8856001" cy="2975572"/>
        </p:xfrm>
        <a:graphic>
          <a:graphicData uri="http://schemas.openxmlformats.org/drawingml/2006/table">
            <a:tbl>
              <a:tblPr firstRow="1" firstCol="1" bandRow="1">
                <a:tableStyleId>{5C22544A-7EE6-4342-B048-85BDC9FD1C3A}</a:tableStyleId>
              </a:tblPr>
              <a:tblGrid>
                <a:gridCol w="454138">
                  <a:extLst>
                    <a:ext uri="{9D8B030D-6E8A-4147-A177-3AD203B41FA5}">
                      <a16:colId xmlns:a16="http://schemas.microsoft.com/office/drawing/2014/main" val="20000"/>
                    </a:ext>
                  </a:extLst>
                </a:gridCol>
                <a:gridCol w="4002209">
                  <a:extLst>
                    <a:ext uri="{9D8B030D-6E8A-4147-A177-3AD203B41FA5}">
                      <a16:colId xmlns:a16="http://schemas.microsoft.com/office/drawing/2014/main" val="20001"/>
                    </a:ext>
                  </a:extLst>
                </a:gridCol>
                <a:gridCol w="1363032">
                  <a:extLst>
                    <a:ext uri="{9D8B030D-6E8A-4147-A177-3AD203B41FA5}">
                      <a16:colId xmlns:a16="http://schemas.microsoft.com/office/drawing/2014/main" val="20002"/>
                    </a:ext>
                  </a:extLst>
                </a:gridCol>
                <a:gridCol w="1645920">
                  <a:extLst>
                    <a:ext uri="{9D8B030D-6E8A-4147-A177-3AD203B41FA5}">
                      <a16:colId xmlns:a16="http://schemas.microsoft.com/office/drawing/2014/main" val="4135941043"/>
                    </a:ext>
                  </a:extLst>
                </a:gridCol>
                <a:gridCol w="1390702">
                  <a:extLst>
                    <a:ext uri="{9D8B030D-6E8A-4147-A177-3AD203B41FA5}">
                      <a16:colId xmlns:a16="http://schemas.microsoft.com/office/drawing/2014/main" val="20003"/>
                    </a:ext>
                  </a:extLst>
                </a:gridCol>
              </a:tblGrid>
              <a:tr h="309014">
                <a:tc>
                  <a:txBody>
                    <a:bodyPr/>
                    <a:lstStyle/>
                    <a:p>
                      <a:pPr algn="ctr" fontAlgn="auto">
                        <a:lnSpc>
                          <a:spcPts val="1600"/>
                        </a:lnSpc>
                        <a:spcAft>
                          <a:spcPts val="0"/>
                        </a:spcAft>
                      </a:pP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mn-ea"/>
                          <a:ea typeface="+mn-ea"/>
                        </a:rPr>
                        <a:t>項目</a:t>
                      </a:r>
                      <a:endParaRPr lang="ja-JP" altLang="en-US" sz="1200" dirty="0">
                        <a:solidFill>
                          <a:srgbClr val="000000"/>
                        </a:solidFill>
                        <a:effectLst/>
                        <a:latin typeface="+mn-ea"/>
                        <a:ea typeface="+mn-ea"/>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計画策定時の値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現状値</a:t>
                      </a:r>
                      <a:endParaRPr lang="ja-JP" sz="1200" dirty="0">
                        <a:solidFill>
                          <a:schemeClr val="bg1"/>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年度目標</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35</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“健康経営”に取り組む中小企業数（「健康宣言企業」数）の増加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3,900</a:t>
                      </a:r>
                      <a:r>
                        <a:rPr lang="ja-JP" altLang="en-US" sz="1100" b="1" dirty="0">
                          <a:solidFill>
                            <a:schemeClr val="tx1"/>
                          </a:solidFill>
                          <a:effectLst/>
                          <a:latin typeface="+mn-ea"/>
                          <a:ea typeface="+mn-ea"/>
                        </a:rPr>
                        <a:t>社</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5,046</a:t>
                      </a:r>
                      <a:r>
                        <a:rPr lang="ja-JP" altLang="en-US" sz="1100" b="1" dirty="0">
                          <a:solidFill>
                            <a:schemeClr val="tx1"/>
                          </a:solidFill>
                          <a:effectLst/>
                          <a:latin typeface="+mn-ea"/>
                          <a:ea typeface="+mn-ea"/>
                        </a:rPr>
                        <a:t>社</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R7.2</a:t>
                      </a:r>
                      <a:r>
                        <a:rPr lang="ja-JP" altLang="en-US" sz="1050" b="1" dirty="0">
                          <a:solidFill>
                            <a:schemeClr val="tx1"/>
                          </a:solidFill>
                          <a:effectLst/>
                          <a:latin typeface="+mn-ea"/>
                          <a:ea typeface="+mn-ea"/>
                        </a:rPr>
                        <a:t>）</a:t>
                      </a:r>
                      <a:r>
                        <a:rPr lang="ja-JP" altLang="en-US" sz="1100" b="0" dirty="0">
                          <a:solidFill>
                            <a:schemeClr val="tx1"/>
                          </a:solidFill>
                          <a:effectLst/>
                          <a:latin typeface="+mn-ea"/>
                          <a:ea typeface="+mn-ea"/>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13,400</a:t>
                      </a:r>
                      <a:r>
                        <a:rPr lang="ja-JP" altLang="en-US" sz="1100" b="1" dirty="0">
                          <a:solidFill>
                            <a:schemeClr val="tx1"/>
                          </a:solidFill>
                          <a:effectLst/>
                          <a:latin typeface="+mn-ea"/>
                          <a:ea typeface="+mn-ea"/>
                        </a:rPr>
                        <a:t>社</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36</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en-US" altLang="ja-JP" sz="1100" b="1" dirty="0">
                          <a:solidFill>
                            <a:schemeClr val="tx1"/>
                          </a:solidFill>
                          <a:effectLst/>
                          <a:latin typeface="+mn-ea"/>
                          <a:ea typeface="+mn-ea"/>
                        </a:rPr>
                        <a:t>V.O.S.</a:t>
                      </a:r>
                      <a:r>
                        <a:rPr lang="ja-JP" altLang="en-US" sz="1100" b="1" dirty="0">
                          <a:solidFill>
                            <a:schemeClr val="tx1"/>
                          </a:solidFill>
                          <a:effectLst/>
                          <a:latin typeface="+mn-ea"/>
                          <a:ea typeface="+mn-ea"/>
                        </a:rPr>
                        <a:t>メニュー（野菜・油・食塩の量に配慮したメニュー）ロゴマーク使用承認件数の増加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791</a:t>
                      </a:r>
                      <a:r>
                        <a:rPr lang="ja-JP" altLang="en-US" sz="1100" b="1" dirty="0">
                          <a:solidFill>
                            <a:schemeClr val="tx1"/>
                          </a:solidFill>
                          <a:effectLst/>
                          <a:latin typeface="+mn-ea"/>
                          <a:ea typeface="+mn-ea"/>
                        </a:rPr>
                        <a:t>件</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100" b="1" dirty="0">
                          <a:solidFill>
                            <a:schemeClr val="tx1"/>
                          </a:solidFill>
                          <a:latin typeface="+mn-ea"/>
                          <a:ea typeface="+mn-ea"/>
                        </a:rPr>
                        <a:t>1,065</a:t>
                      </a:r>
                      <a:r>
                        <a:rPr kumimoji="1" lang="ja-JP" altLang="en-US" sz="1100" b="1" dirty="0">
                          <a:solidFill>
                            <a:schemeClr val="tx1"/>
                          </a:solidFill>
                          <a:latin typeface="+mn-ea"/>
                          <a:ea typeface="+mn-ea"/>
                        </a:rPr>
                        <a:t>件</a:t>
                      </a:r>
                      <a:r>
                        <a:rPr kumimoji="1" lang="ja-JP" altLang="en-US" sz="1050" b="1" dirty="0">
                          <a:solidFill>
                            <a:schemeClr val="tx1"/>
                          </a:solidFill>
                          <a:latin typeface="+mn-ea"/>
                          <a:ea typeface="+mn-ea"/>
                        </a:rPr>
                        <a:t>（</a:t>
                      </a:r>
                      <a:r>
                        <a:rPr kumimoji="1" lang="en-US" altLang="ja-JP" sz="1050" b="1" dirty="0">
                          <a:solidFill>
                            <a:schemeClr val="tx1"/>
                          </a:solidFill>
                          <a:latin typeface="+mn-ea"/>
                          <a:ea typeface="+mn-ea"/>
                        </a:rPr>
                        <a:t>R7.2</a:t>
                      </a:r>
                      <a:r>
                        <a:rPr kumimoji="1" lang="ja-JP" altLang="en-US" sz="1050" b="1" dirty="0">
                          <a:solidFill>
                            <a:schemeClr val="tx1"/>
                          </a:solidFill>
                          <a:latin typeface="+mn-ea"/>
                          <a:ea typeface="+mn-ea"/>
                        </a:rPr>
                        <a:t>）</a:t>
                      </a:r>
                      <a:r>
                        <a:rPr kumimoji="1" lang="ja-JP" altLang="en-US" sz="1100" b="0" dirty="0">
                          <a:solidFill>
                            <a:schemeClr val="tx1"/>
                          </a:solidFill>
                          <a:effectLst/>
                          <a:latin typeface="+mn-ea"/>
                          <a:ea typeface="+mn-ea"/>
                        </a:rPr>
                        <a:t>［○］</a:t>
                      </a:r>
                      <a:endParaRPr kumimoji="1" lang="en-US" altLang="ja-JP" sz="1100" b="0" dirty="0">
                        <a:solidFill>
                          <a:schemeClr val="tx1"/>
                        </a:solidFill>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2,000</a:t>
                      </a:r>
                      <a:r>
                        <a:rPr lang="ja-JP" altLang="en-US" sz="1100" b="1" dirty="0">
                          <a:solidFill>
                            <a:schemeClr val="tx1"/>
                          </a:solidFill>
                          <a:effectLst/>
                          <a:latin typeface="+mn-ea"/>
                          <a:ea typeface="+mn-ea"/>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6907043"/>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37</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滞在快適性等向上区域（まちなかウォーカブル区域）の設定数の増加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9</a:t>
                      </a:r>
                      <a:r>
                        <a:rPr lang="ja-JP" altLang="en-US" sz="1100" b="1" dirty="0">
                          <a:solidFill>
                            <a:schemeClr val="tx1"/>
                          </a:solidFill>
                          <a:effectLst/>
                          <a:latin typeface="+mn-ea"/>
                          <a:ea typeface="+mn-ea"/>
                        </a:rPr>
                        <a:t>区域</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R5</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8</a:t>
                      </a:r>
                      <a:r>
                        <a:rPr lang="ja-JP" altLang="en-US" sz="1100" b="1" dirty="0">
                          <a:solidFill>
                            <a:schemeClr val="tx1"/>
                          </a:solidFill>
                          <a:effectLst/>
                          <a:latin typeface="+mn-ea"/>
                          <a:ea typeface="+mn-ea"/>
                        </a:rPr>
                        <a:t>区域</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R6</a:t>
                      </a:r>
                      <a:r>
                        <a:rPr lang="ja-JP" altLang="en-US" sz="1050" b="1" dirty="0">
                          <a:solidFill>
                            <a:schemeClr val="tx1"/>
                          </a:solidFill>
                          <a:effectLst/>
                          <a:latin typeface="+mn-ea"/>
                          <a:ea typeface="+mn-ea"/>
                        </a:rPr>
                        <a:t>）</a:t>
                      </a:r>
                      <a:r>
                        <a:rPr kumimoji="1" lang="ja-JP" altLang="en-US" sz="1100" b="0"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353262"/>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38</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健康づくりを進める住民の自主組織の数の増加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1,068</a:t>
                      </a:r>
                      <a:r>
                        <a:rPr lang="ja-JP" altLang="en-US" sz="1100" b="1" dirty="0">
                          <a:solidFill>
                            <a:schemeClr val="tx1"/>
                          </a:solidFill>
                          <a:effectLst/>
                          <a:latin typeface="+mn-ea"/>
                          <a:ea typeface="+mn-ea"/>
                        </a:rPr>
                        <a:t>団体</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R5</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rPr>
                        <a:t>ベースライン値設置に合わせ調査</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100" b="1" dirty="0">
                          <a:solidFill>
                            <a:schemeClr val="tx1"/>
                          </a:solidFill>
                          <a:effectLst/>
                          <a:latin typeface="+mn-ea"/>
                          <a:ea typeface="+mn-ea"/>
                        </a:rPr>
                        <a:t>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335024"/>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39</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地域や職場等の所属コニュニティで共食する者の割合の増加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29.6</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100" b="1" dirty="0">
                          <a:solidFill>
                            <a:schemeClr val="tx1"/>
                          </a:solidFill>
                          <a:effectLst/>
                          <a:latin typeface="+mn-ea"/>
                          <a:ea typeface="+mn-ea"/>
                          <a:cs typeface="HG丸ｺﾞｼｯｸM-PRO"/>
                        </a:rPr>
                        <a:t>令和７年度大阪府健康づくり実態調査にて算出</a:t>
                      </a:r>
                      <a:endParaRPr lang="en-US" altLang="ja-JP" sz="1100" b="1" dirty="0">
                        <a:solidFill>
                          <a:schemeClr val="tx1"/>
                        </a:solidFill>
                        <a:effectLst/>
                        <a:latin typeface="+mn-ea"/>
                        <a:ea typeface="+mn-ea"/>
                        <a:cs typeface="HG丸ｺﾞｼｯｸM-PRO"/>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40</a:t>
                      </a:r>
                      <a:r>
                        <a:rPr lang="ja-JP" altLang="en-US" sz="1100" b="1" dirty="0">
                          <a:solidFill>
                            <a:schemeClr val="tx1"/>
                          </a:solidFill>
                          <a:effectLst/>
                          <a:latin typeface="+mn-ea"/>
                          <a:ea typeface="+mn-ea"/>
                        </a:rPr>
                        <a:t>％以上</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857965"/>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40</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地域の人々とのつながりが強いと思う者の割合の増加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25.8</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30</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532995"/>
                  </a:ext>
                </a:extLst>
              </a:tr>
              <a:tr h="216000">
                <a:tc>
                  <a:txBody>
                    <a:bodyPr/>
                    <a:lstStyle/>
                    <a:p>
                      <a:pPr algn="ctr" fontAlgn="auto">
                        <a:lnSpc>
                          <a:spcPts val="1600"/>
                        </a:lnSpc>
                        <a:spcAft>
                          <a:spcPts val="0"/>
                        </a:spcAft>
                      </a:pPr>
                      <a:r>
                        <a:rPr lang="en-US" altLang="ja-JP" sz="1200" dirty="0">
                          <a:solidFill>
                            <a:schemeClr val="bg1"/>
                          </a:solidFill>
                          <a:effectLst/>
                          <a:latin typeface="+mn-ea"/>
                          <a:ea typeface="+mn-ea"/>
                        </a:rPr>
                        <a:t>41</a:t>
                      </a:r>
                      <a:endParaRPr lang="ja-JP" altLang="en-US" sz="1200" dirty="0">
                        <a:solidFill>
                          <a:schemeClr val="bg1"/>
                        </a:solidFill>
                        <a:effectLst/>
                        <a:latin typeface="+mn-ea"/>
                        <a:ea typeface="+mn-ea"/>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l" fontAlgn="auto">
                        <a:lnSpc>
                          <a:spcPts val="1600"/>
                        </a:lnSpc>
                        <a:spcAft>
                          <a:spcPts val="0"/>
                        </a:spcAft>
                      </a:pPr>
                      <a:r>
                        <a:rPr lang="ja-JP" altLang="en-US" sz="1100" b="1" dirty="0">
                          <a:solidFill>
                            <a:schemeClr val="tx1"/>
                          </a:solidFill>
                          <a:effectLst/>
                          <a:latin typeface="+mn-ea"/>
                          <a:ea typeface="+mn-ea"/>
                        </a:rPr>
                        <a:t>社会活動を行っている者の割合の増加</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76.5</a:t>
                      </a:r>
                      <a:r>
                        <a:rPr lang="ja-JP" altLang="en-US" sz="1100" b="1" dirty="0">
                          <a:solidFill>
                            <a:schemeClr val="tx1"/>
                          </a:solidFill>
                          <a:effectLst/>
                          <a:latin typeface="+mn-ea"/>
                          <a:ea typeface="+mn-ea"/>
                        </a:rPr>
                        <a:t>％</a:t>
                      </a:r>
                      <a:r>
                        <a:rPr lang="ja-JP" altLang="en-US" sz="1050" b="1" dirty="0">
                          <a:solidFill>
                            <a:schemeClr val="tx1"/>
                          </a:solidFill>
                          <a:effectLst/>
                          <a:latin typeface="+mn-ea"/>
                          <a:ea typeface="+mn-ea"/>
                        </a:rPr>
                        <a:t>（</a:t>
                      </a:r>
                      <a:r>
                        <a:rPr lang="en-US" altLang="ja-JP" sz="1050" b="1" dirty="0">
                          <a:solidFill>
                            <a:schemeClr val="tx1"/>
                          </a:solidFill>
                          <a:effectLst/>
                          <a:latin typeface="+mn-ea"/>
                          <a:ea typeface="+mn-ea"/>
                        </a:rPr>
                        <a:t>R4</a:t>
                      </a:r>
                      <a:r>
                        <a:rPr lang="ja-JP" altLang="en-US" sz="1050" b="1" dirty="0">
                          <a:solidFill>
                            <a:schemeClr val="tx1"/>
                          </a:solidFill>
                          <a:effectLst/>
                          <a:latin typeface="+mn-ea"/>
                          <a:ea typeface="+mn-ea"/>
                        </a:rPr>
                        <a:t>）</a:t>
                      </a: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fontAlgn="auto">
                        <a:lnSpc>
                          <a:spcPts val="1600"/>
                        </a:lnSpc>
                        <a:spcAft>
                          <a:spcPts val="0"/>
                        </a:spcAft>
                      </a:pPr>
                      <a:endParaRPr lang="ja-JP" altLang="en-US" sz="1100" b="1" dirty="0">
                        <a:solidFill>
                          <a:schemeClr val="tx1"/>
                        </a:solidFill>
                        <a:effectLst/>
                        <a:latin typeface="+mn-ea"/>
                        <a:ea typeface="+mn-ea"/>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100" b="1" dirty="0">
                          <a:solidFill>
                            <a:schemeClr val="tx1"/>
                          </a:solidFill>
                          <a:effectLst/>
                          <a:latin typeface="+mn-ea"/>
                          <a:ea typeface="+mn-ea"/>
                        </a:rPr>
                        <a:t>80</a:t>
                      </a:r>
                      <a:r>
                        <a:rPr lang="ja-JP" altLang="en-US" sz="1100" b="1" dirty="0">
                          <a:solidFill>
                            <a:schemeClr val="tx1"/>
                          </a:solidFill>
                          <a:effectLst/>
                          <a:latin typeface="+mn-ea"/>
                          <a:ea typeface="+mn-ea"/>
                        </a:rPr>
                        <a: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3828581"/>
                  </a:ext>
                </a:extLst>
              </a:tr>
            </a:tbl>
          </a:graphicData>
        </a:graphic>
      </p:graphicFrame>
      <p:sp>
        <p:nvSpPr>
          <p:cNvPr id="14" name="角丸四角形 13"/>
          <p:cNvSpPr/>
          <p:nvPr/>
        </p:nvSpPr>
        <p:spPr>
          <a:xfrm>
            <a:off x="357909" y="1631214"/>
            <a:ext cx="9144000" cy="4378876"/>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57909" y="1199214"/>
            <a:ext cx="2088000" cy="648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みんなでめざす目標</a:t>
            </a:r>
          </a:p>
        </p:txBody>
      </p:sp>
      <p:sp>
        <p:nvSpPr>
          <p:cNvPr id="20" name="角丸四角形 19"/>
          <p:cNvSpPr/>
          <p:nvPr/>
        </p:nvSpPr>
        <p:spPr>
          <a:xfrm>
            <a:off x="2445909" y="1199214"/>
            <a:ext cx="7056000" cy="648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地域や職域における健康づくりのための環境を整備します</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～みんなで健康づくりを楽しみましょう～</a:t>
            </a:r>
          </a:p>
        </p:txBody>
      </p:sp>
      <p:sp>
        <p:nvSpPr>
          <p:cNvPr id="2" name="スライド番号プレースホルダー 1"/>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65</a:t>
            </a:fld>
            <a:endParaRPr kumimoji="1" lang="ja-JP" altLang="en-US" i="0" u="none" strike="noStrike" kern="1200" cap="none" spc="0" normalizeH="0" baseline="0" noProof="0">
              <a:ln>
                <a:noFill/>
              </a:ln>
              <a:solidFill>
                <a:srgbClr val="898989"/>
              </a:solidFill>
              <a:effectLst/>
              <a:uLnTx/>
              <a:uFillTx/>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19">
            <a:extLst>
              <a:ext uri="{FF2B5EF4-FFF2-40B4-BE49-F238E27FC236}">
                <a16:creationId xmlns:a16="http://schemas.microsoft.com/office/drawing/2014/main" id="{C002E220-63CD-4C31-B500-5DF4C074E625}"/>
              </a:ext>
            </a:extLst>
          </p:cNvPr>
          <p:cNvSpPr/>
          <p:nvPr/>
        </p:nvSpPr>
        <p:spPr>
          <a:xfrm>
            <a:off x="357909" y="6014347"/>
            <a:ext cx="1080232" cy="714979"/>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lnSpc>
                <a:spcPts val="2000"/>
              </a:lnSpc>
            </a:pPr>
            <a:r>
              <a:rPr kumimoji="1" lang="ja-JP" altLang="en-US" sz="1600" b="1" dirty="0">
                <a:solidFill>
                  <a:schemeClr val="bg1"/>
                </a:solidFill>
              </a:rPr>
              <a:t>現状</a:t>
            </a:r>
            <a:r>
              <a:rPr kumimoji="1" lang="ja-JP" altLang="en-US" sz="1600" baseline="0" dirty="0">
                <a:latin typeface="+mn-ea"/>
                <a:ea typeface="+mn-ea"/>
              </a:rPr>
              <a:t>･</a:t>
            </a:r>
            <a:r>
              <a:rPr kumimoji="1" lang="ja-JP" altLang="en-US" sz="1600" b="1" dirty="0">
                <a:solidFill>
                  <a:schemeClr val="bg1"/>
                </a:solidFill>
              </a:rPr>
              <a:t>課題</a:t>
            </a:r>
            <a:endParaRPr kumimoji="1" lang="en-US" altLang="ja-JP" sz="1600" b="1" dirty="0">
              <a:solidFill>
                <a:schemeClr val="bg1"/>
              </a:solidFill>
            </a:endParaRPr>
          </a:p>
        </p:txBody>
      </p:sp>
      <p:sp>
        <p:nvSpPr>
          <p:cNvPr id="22" name="角丸四角形 20">
            <a:extLst>
              <a:ext uri="{FF2B5EF4-FFF2-40B4-BE49-F238E27FC236}">
                <a16:creationId xmlns:a16="http://schemas.microsoft.com/office/drawing/2014/main" id="{DA8F9A48-AC03-45C3-A808-36CD8C9A41E5}"/>
              </a:ext>
            </a:extLst>
          </p:cNvPr>
          <p:cNvSpPr/>
          <p:nvPr/>
        </p:nvSpPr>
        <p:spPr>
          <a:xfrm>
            <a:off x="1438141" y="6014347"/>
            <a:ext cx="8063768" cy="714979"/>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174625" indent="-174625">
              <a:lnSpc>
                <a:spcPct val="100000"/>
              </a:lnSpc>
            </a:pPr>
            <a:r>
              <a:rPr kumimoji="1" lang="ja-JP" altLang="en-US" sz="1200" b="1" baseline="0" dirty="0">
                <a:solidFill>
                  <a:schemeClr val="tx1"/>
                </a:solidFill>
                <a:latin typeface="+mn-ea"/>
                <a:ea typeface="+mn-ea"/>
              </a:rPr>
              <a:t>◆ 市町村における自主組織に対する取組み支援や、事業者等における「健康経営」の普及促進をはじめ、地域の活動団体等による健康づくりへの取組みなど、公民の多様な主体の連携・協働により、府民の健康づくりを社会全体で支える環境整備に取り組んでいくことが必要です。</a:t>
            </a:r>
          </a:p>
        </p:txBody>
      </p:sp>
      <p:sp>
        <p:nvSpPr>
          <p:cNvPr id="23" name="角丸四角形 47">
            <a:extLst>
              <a:ext uri="{FF2B5EF4-FFF2-40B4-BE49-F238E27FC236}">
                <a16:creationId xmlns:a16="http://schemas.microsoft.com/office/drawing/2014/main" id="{2074A986-4F5D-40EC-AF70-7EC85DF8DB3C}"/>
              </a:ext>
            </a:extLst>
          </p:cNvPr>
          <p:cNvSpPr/>
          <p:nvPr/>
        </p:nvSpPr>
        <p:spPr>
          <a:xfrm>
            <a:off x="6365842" y="2561456"/>
            <a:ext cx="1425162" cy="371219"/>
          </a:xfrm>
          <a:prstGeom prst="roundRect">
            <a:avLst>
              <a:gd name="adj" fmla="val 8499"/>
            </a:avLst>
          </a:prstGeom>
          <a:noFill/>
          <a:ln w="19050">
            <a:noFill/>
          </a:ln>
        </p:spPr>
        <p:txBody>
          <a:bodyPr wrap="square" lIns="72000" tIns="72000" rIns="72000" bIns="72000" anchor="t" anchorCtr="0">
            <a:noAutofit/>
          </a:bodyPr>
          <a:lstStyle/>
          <a:p>
            <a:r>
              <a:rPr lang="ja-JP" altLang="en-US" sz="900" dirty="0">
                <a:latin typeface="游ゴシック" panose="020B0400000000000000" pitchFamily="50" charset="-128"/>
                <a:ea typeface="游ゴシック" panose="020B0400000000000000" pitchFamily="50" charset="-128"/>
              </a:rPr>
              <a:t>［凡例］〇：改善、</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△：維持・悪化</a:t>
            </a:r>
            <a:endParaRPr lang="en-US" altLang="ja-JP" sz="9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71191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65148" y="295898"/>
          <a:ext cx="8928000" cy="6250954"/>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6250954">
                <a:tc>
                  <a:txBody>
                    <a:bodyPr/>
                    <a:lstStyle/>
                    <a:p>
                      <a:pPr>
                        <a:lnSpc>
                          <a:spcPct val="100000"/>
                        </a:lnSpc>
                      </a:pPr>
                      <a:r>
                        <a:rPr kumimoji="1" lang="ja-JP" altLang="en-US" sz="1600" baseline="0" dirty="0">
                          <a:latin typeface="+mn-ea"/>
                          <a:ea typeface="+mn-ea"/>
                        </a:rPr>
                        <a:t>本年度の     </a:t>
                      </a:r>
                      <a:endParaRPr kumimoji="1" lang="en-US" altLang="ja-JP" sz="1600" baseline="0" dirty="0">
                        <a:latin typeface="+mn-ea"/>
                        <a:ea typeface="+mn-ea"/>
                      </a:endParaRPr>
                    </a:p>
                    <a:p>
                      <a:pPr>
                        <a:lnSpc>
                          <a:spcPct val="100000"/>
                        </a:lnSpc>
                      </a:pPr>
                      <a:r>
                        <a:rPr kumimoji="1" lang="ja-JP" altLang="en-US" sz="1600" baseline="0" dirty="0">
                          <a:latin typeface="+mn-ea"/>
                          <a:ea typeface="+mn-ea"/>
                        </a:rPr>
                        <a:t>取組み</a:t>
                      </a:r>
                      <a:endParaRPr kumimoji="1" lang="en-US" altLang="ja-JP"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r" defTabSz="914400" rtl="0" eaLnBrk="1" fontAlgn="auto" latinLnBrk="0" hangingPunct="1">
                        <a:lnSpc>
                          <a:spcPct val="100000"/>
                        </a:lnSpc>
                        <a:spcBef>
                          <a:spcPts val="0"/>
                        </a:spcBef>
                        <a:spcAft>
                          <a:spcPts val="0"/>
                        </a:spcAft>
                        <a:buClrTx/>
                        <a:buSzTx/>
                        <a:buFontTx/>
                        <a:buNone/>
                        <a:tabLst/>
                        <a:defRPr/>
                      </a:pPr>
                      <a:r>
                        <a:rPr kumimoji="1" lang="ja-JP" altLang="en-US" sz="1100" u="none" baseline="0" dirty="0">
                          <a:solidFill>
                            <a:schemeClr val="tx1"/>
                          </a:solidFill>
                          <a:highlight>
                            <a:srgbClr val="00FF00"/>
                          </a:highlight>
                          <a:latin typeface="+mn-ea"/>
                          <a:ea typeface="+mn-ea"/>
                        </a:rPr>
                        <a:t>■</a:t>
                      </a:r>
                      <a:r>
                        <a:rPr kumimoji="1" lang="ja-JP" altLang="en-US" sz="1100" u="none" baseline="0" dirty="0">
                          <a:solidFill>
                            <a:schemeClr val="tx1"/>
                          </a:solidFill>
                          <a:latin typeface="+mn-ea"/>
                          <a:ea typeface="+mn-ea"/>
                        </a:rPr>
                        <a:t>特に説明したい項目</a:t>
                      </a:r>
                      <a:endParaRPr kumimoji="1" lang="en-US" altLang="ja-JP" sz="1100" u="none"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市町村の健康格差の縮小</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NDB</a:t>
                      </a:r>
                      <a:r>
                        <a:rPr kumimoji="1" lang="ja-JP" altLang="en-US" sz="1100" b="1" baseline="0" dirty="0">
                          <a:solidFill>
                            <a:schemeClr val="tx1"/>
                          </a:solidFill>
                          <a:latin typeface="+mn-ea"/>
                          <a:ea typeface="+mn-ea"/>
                        </a:rPr>
                        <a:t>データ（</a:t>
                      </a:r>
                      <a:r>
                        <a:rPr kumimoji="1" lang="en-US" altLang="ja-JP" sz="1100" b="1" baseline="0" dirty="0">
                          <a:solidFill>
                            <a:schemeClr val="tx1"/>
                          </a:solidFill>
                          <a:latin typeface="+mn-ea"/>
                          <a:ea typeface="+mn-ea"/>
                        </a:rPr>
                        <a:t>2019</a:t>
                      </a:r>
                      <a:r>
                        <a:rPr kumimoji="1" lang="ja-JP" altLang="en-US" sz="1100" b="1" baseline="0" dirty="0">
                          <a:solidFill>
                            <a:schemeClr val="tx1"/>
                          </a:solidFill>
                          <a:latin typeface="+mn-ea"/>
                          <a:ea typeface="+mn-ea"/>
                        </a:rPr>
                        <a:t>年度・</a:t>
                      </a:r>
                      <a:r>
                        <a:rPr kumimoji="1" lang="en-US" altLang="ja-JP" sz="1100" b="1" baseline="0" dirty="0">
                          <a:solidFill>
                            <a:schemeClr val="tx1"/>
                          </a:solidFill>
                          <a:latin typeface="+mn-ea"/>
                          <a:ea typeface="+mn-ea"/>
                        </a:rPr>
                        <a:t>2020</a:t>
                      </a:r>
                      <a:r>
                        <a:rPr kumimoji="1" lang="ja-JP" altLang="en-US" sz="1100" b="1" baseline="0" dirty="0">
                          <a:solidFill>
                            <a:schemeClr val="tx1"/>
                          </a:solidFill>
                          <a:latin typeface="+mn-ea"/>
                          <a:ea typeface="+mn-ea"/>
                        </a:rPr>
                        <a:t>年度特定健診）等の医療保険データを、地域毎に分析の上見える化し、保健所・市町村等に提供することで、地域の保健事業を支援</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・地域健康カルテ公表（令和</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月）</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・大阪府健康データダッシュボード公表（令和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a:t>
                      </a:r>
                      <a:r>
                        <a:rPr kumimoji="1" lang="en-US" altLang="ja-JP" sz="1100" b="1" baseline="0" dirty="0">
                          <a:solidFill>
                            <a:schemeClr val="tx1"/>
                          </a:solidFill>
                          <a:latin typeface="+mn-ea"/>
                          <a:ea typeface="+mn-ea"/>
                        </a:rPr>
                        <a:t>3</a:t>
                      </a:r>
                      <a:r>
                        <a:rPr kumimoji="1" lang="ja-JP" altLang="en-US" sz="1100" b="1" baseline="0" dirty="0">
                          <a:solidFill>
                            <a:schemeClr val="tx1"/>
                          </a:solidFill>
                          <a:latin typeface="+mn-ea"/>
                          <a:ea typeface="+mn-ea"/>
                        </a:rPr>
                        <a:t>月）</a:t>
                      </a:r>
                      <a:endParaRPr kumimoji="1" lang="en-US" altLang="ja-JP" sz="1100" b="1" baseline="0" dirty="0">
                        <a:solidFill>
                          <a:srgbClr val="FF0000"/>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職域における健康づくり</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府域で自主的・主体的な健康づくり活動を行っている職場・地域等を表彰する</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「健康づくりアワード」を実施</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応募</a:t>
                      </a:r>
                      <a:r>
                        <a:rPr kumimoji="1" lang="en-US" altLang="ja-JP" sz="1100" b="1" baseline="0" dirty="0">
                          <a:solidFill>
                            <a:schemeClr val="tx1"/>
                          </a:solidFill>
                          <a:latin typeface="+mn-ea"/>
                          <a:ea typeface="+mn-ea"/>
                        </a:rPr>
                        <a:t>:41</a:t>
                      </a:r>
                      <a:r>
                        <a:rPr kumimoji="1" lang="ja-JP" altLang="en-US" sz="1100" b="1" baseline="0" dirty="0">
                          <a:solidFill>
                            <a:schemeClr val="tx1"/>
                          </a:solidFill>
                          <a:latin typeface="+mn-ea"/>
                          <a:ea typeface="+mn-ea"/>
                        </a:rPr>
                        <a:t>団体（地域部門</a:t>
                      </a:r>
                      <a:r>
                        <a:rPr kumimoji="1" lang="en-US" altLang="ja-JP" sz="1100" b="1" baseline="0" dirty="0">
                          <a:solidFill>
                            <a:schemeClr val="tx1"/>
                          </a:solidFill>
                          <a:latin typeface="+mn-ea"/>
                          <a:ea typeface="+mn-ea"/>
                        </a:rPr>
                        <a:t>:15</a:t>
                      </a:r>
                      <a:r>
                        <a:rPr kumimoji="1" lang="ja-JP" altLang="en-US" sz="1100" b="1" baseline="0" dirty="0">
                          <a:solidFill>
                            <a:schemeClr val="tx1"/>
                          </a:solidFill>
                          <a:latin typeface="+mn-ea"/>
                          <a:ea typeface="+mn-ea"/>
                        </a:rPr>
                        <a:t>団体）、受賞</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団体（地域部門</a:t>
                      </a:r>
                      <a:r>
                        <a:rPr kumimoji="1" lang="en-US" altLang="ja-JP" sz="1100" b="1" baseline="0" dirty="0">
                          <a:solidFill>
                            <a:schemeClr val="tx1"/>
                          </a:solidFill>
                          <a:latin typeface="+mn-ea"/>
                          <a:ea typeface="+mn-ea"/>
                        </a:rPr>
                        <a:t>:5</a:t>
                      </a:r>
                      <a:r>
                        <a:rPr kumimoji="1" lang="ja-JP" altLang="en-US" sz="1100" b="1" baseline="0" dirty="0">
                          <a:solidFill>
                            <a:schemeClr val="tx1"/>
                          </a:solidFill>
                          <a:latin typeface="+mn-ea"/>
                          <a:ea typeface="+mn-ea"/>
                        </a:rPr>
                        <a:t>団体）</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府内大学・短期大学のキャリアセンター等を対象に「健康経営」に関するアン</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ケートを実施するとともに、学生を対象としてリーフレットを作成、周知</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全</a:t>
                      </a:r>
                      <a:r>
                        <a:rPr kumimoji="1" lang="en-US" altLang="ja-JP" sz="1100" b="1" baseline="0" dirty="0">
                          <a:solidFill>
                            <a:schemeClr val="tx1"/>
                          </a:solidFill>
                          <a:latin typeface="+mn-ea"/>
                          <a:ea typeface="+mn-ea"/>
                        </a:rPr>
                        <a:t>73</a:t>
                      </a:r>
                      <a:r>
                        <a:rPr kumimoji="1" lang="ja-JP" altLang="en-US" sz="1100" b="1" baseline="0" dirty="0">
                          <a:solidFill>
                            <a:schemeClr val="tx1"/>
                          </a:solidFill>
                          <a:latin typeface="+mn-ea"/>
                          <a:ea typeface="+mn-ea"/>
                        </a:rPr>
                        <a:t>校中、回答件数</a:t>
                      </a:r>
                      <a:r>
                        <a:rPr kumimoji="1" lang="en-US" altLang="ja-JP" sz="1100" b="1" baseline="0" dirty="0">
                          <a:solidFill>
                            <a:schemeClr val="tx1"/>
                          </a:solidFill>
                          <a:latin typeface="+mn-ea"/>
                          <a:ea typeface="+mn-ea"/>
                        </a:rPr>
                        <a:t>60</a:t>
                      </a:r>
                      <a:r>
                        <a:rPr kumimoji="1" lang="ja-JP" altLang="en-US" sz="1100" b="1" baseline="0" dirty="0">
                          <a:solidFill>
                            <a:schemeClr val="tx1"/>
                          </a:solidFill>
                          <a:latin typeface="+mn-ea"/>
                          <a:ea typeface="+mn-ea"/>
                        </a:rPr>
                        <a:t>校（回答率</a:t>
                      </a:r>
                      <a:r>
                        <a:rPr kumimoji="1" lang="en-US" altLang="ja-JP" sz="1100" b="1" baseline="0" dirty="0">
                          <a:solidFill>
                            <a:schemeClr val="tx1"/>
                          </a:solidFill>
                          <a:latin typeface="+mn-ea"/>
                          <a:ea typeface="+mn-ea"/>
                        </a:rPr>
                        <a:t>82.2</a:t>
                      </a:r>
                      <a:r>
                        <a:rPr kumimoji="1" lang="ja-JP" altLang="en-US" sz="1100" b="1" baseline="0" dirty="0">
                          <a:solidFill>
                            <a:schemeClr val="tx1"/>
                          </a:solidFill>
                          <a:latin typeface="+mn-ea"/>
                          <a:ea typeface="+mn-ea"/>
                        </a:rPr>
                        <a:t>％）</a:t>
                      </a:r>
                      <a:r>
                        <a:rPr kumimoji="1" lang="en-US" altLang="ja-JP" sz="1100" b="1"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自然に健康になれる環境づくり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社員食堂・学生食堂においてナッジの手法を取り入れた介入を実施</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latin typeface="+mn-ea"/>
                          <a:ea typeface="+mn-ea"/>
                        </a:rPr>
                        <a:t>　</a:t>
                      </a:r>
                      <a:r>
                        <a:rPr kumimoji="1" lang="en-US" altLang="ja-JP" sz="1100" b="1" baseline="0" dirty="0">
                          <a:solidFill>
                            <a:schemeClr val="tx1"/>
                          </a:solidFill>
                          <a:latin typeface="+mn-ea"/>
                          <a:ea typeface="+mn-ea"/>
                        </a:rPr>
                        <a:t>【10</a:t>
                      </a:r>
                      <a:r>
                        <a:rPr kumimoji="1" lang="ja-JP" altLang="en-US" sz="1100" b="1" baseline="0" dirty="0">
                          <a:solidFill>
                            <a:schemeClr val="tx1"/>
                          </a:solidFill>
                          <a:latin typeface="+mn-ea"/>
                          <a:ea typeface="+mn-ea"/>
                        </a:rPr>
                        <a:t>月</a:t>
                      </a:r>
                      <a:r>
                        <a:rPr kumimoji="1" lang="en-US" altLang="ja-JP" sz="1100" b="1" baseline="0" dirty="0">
                          <a:solidFill>
                            <a:schemeClr val="tx1"/>
                          </a:solidFill>
                          <a:latin typeface="+mn-ea"/>
                          <a:ea typeface="+mn-ea"/>
                        </a:rPr>
                        <a:t>-12</a:t>
                      </a:r>
                      <a:r>
                        <a:rPr kumimoji="1" lang="ja-JP" altLang="en-US" sz="1100" b="1" baseline="0" dirty="0">
                          <a:solidFill>
                            <a:schemeClr val="tx1"/>
                          </a:solidFill>
                          <a:latin typeface="+mn-ea"/>
                          <a:ea typeface="+mn-ea"/>
                        </a:rPr>
                        <a:t>月　</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施設</a:t>
                      </a:r>
                      <a:r>
                        <a:rPr kumimoji="1" lang="en-US" altLang="ja-JP" sz="1100" b="1"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latin typeface="+mn-ea"/>
                          <a:ea typeface="+mn-ea"/>
                        </a:rPr>
                        <a:t>　事例等を掲載した「大阪モデルスタートガイド」を作成。令和</a:t>
                      </a:r>
                      <a:r>
                        <a:rPr kumimoji="1" lang="en-US" altLang="ja-JP" sz="1100" b="1" baseline="0" dirty="0">
                          <a:solidFill>
                            <a:schemeClr val="tx1"/>
                          </a:solidFill>
                          <a:latin typeface="+mn-ea"/>
                          <a:ea typeface="+mn-ea"/>
                        </a:rPr>
                        <a:t>7</a:t>
                      </a:r>
                      <a:r>
                        <a:rPr kumimoji="1" lang="ja-JP" altLang="en-US" sz="1100" b="1" baseline="0" dirty="0">
                          <a:solidFill>
                            <a:schemeClr val="tx1"/>
                          </a:solidFill>
                          <a:latin typeface="+mn-ea"/>
                          <a:ea typeface="+mn-ea"/>
                        </a:rPr>
                        <a:t>年度に各施設へ展開</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■スポーツ庁委託事業「地域スポーツ連携・協働再構築推進プロジェクト」による、地域スポーツコミュニティー形成に向けた取組みの実施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■自転車ネットワーク計画を策定すべき市町村に対し、自転車活用推進計画および自転車ネットワーク計画策定に向けた必要なアドバイスや資料提供など、計画策定に向けた働きかけを実施。</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訪問市町村：</a:t>
                      </a:r>
                      <a:r>
                        <a:rPr kumimoji="1" lang="en-US" altLang="ja-JP" sz="1100" b="0" baseline="0" dirty="0">
                          <a:solidFill>
                            <a:schemeClr val="tx1"/>
                          </a:solidFill>
                          <a:latin typeface="+mn-ea"/>
                          <a:ea typeface="+mn-ea"/>
                        </a:rPr>
                        <a:t>13</a:t>
                      </a:r>
                      <a:r>
                        <a:rPr kumimoji="1" lang="ja-JP" altLang="en-US" sz="1100" b="0" baseline="0" dirty="0">
                          <a:solidFill>
                            <a:schemeClr val="tx1"/>
                          </a:solidFill>
                          <a:latin typeface="+mn-ea"/>
                          <a:ea typeface="+mn-ea"/>
                        </a:rPr>
                        <a:t>市町村</a:t>
                      </a:r>
                      <a:r>
                        <a:rPr kumimoji="1" lang="en-US" altLang="ja-JP" sz="1100" b="0" baseline="0" dirty="0">
                          <a:solidFill>
                            <a:schemeClr val="tx1"/>
                          </a:solidFill>
                          <a:latin typeface="+mn-ea"/>
                          <a:ea typeface="+mn-ea"/>
                        </a:rPr>
                        <a:t>】</a:t>
                      </a: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■広域連携による自転車を活用したまちづくりの推進（サイクリングマップのデジタル化、地域資源や周遊マップ等を掲載したリーフレットの作成等）</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■うめきた２期区域において、都市公園整備工事を実施</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0" baseline="0" dirty="0">
                        <a:solidFill>
                          <a:schemeClr val="tx1"/>
                        </a:solidFill>
                        <a:latin typeface="+mn-ea"/>
                        <a:ea typeface="+mn-ea"/>
                      </a:endParaRPr>
                    </a:p>
                    <a:p>
                      <a:pPr marL="174625" indent="-174625">
                        <a:lnSpc>
                          <a:spcPct val="100000"/>
                        </a:lnSpc>
                      </a:pPr>
                      <a:r>
                        <a:rPr kumimoji="1" lang="en-US" altLang="ja-JP" sz="1100" baseline="0" dirty="0">
                          <a:solidFill>
                            <a:schemeClr val="tx1"/>
                          </a:solidFill>
                          <a:latin typeface="+mn-ea"/>
                          <a:ea typeface="+mn-ea"/>
                        </a:rPr>
                        <a:t>《</a:t>
                      </a:r>
                      <a:r>
                        <a:rPr kumimoji="1" lang="ja-JP" altLang="en-US" sz="1100" u="sng" baseline="0" dirty="0">
                          <a:solidFill>
                            <a:schemeClr val="tx1"/>
                          </a:solidFill>
                          <a:latin typeface="+mn-ea"/>
                          <a:ea typeface="+mn-ea"/>
                        </a:rPr>
                        <a:t>府民と社会とのつながりを重視した環境整備</a:t>
                      </a:r>
                      <a:r>
                        <a:rPr kumimoji="1" lang="en-US" altLang="ja-JP" sz="110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■府内全大学を対象とした情報交換会を実施</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大学</a:t>
                      </a:r>
                      <a:r>
                        <a:rPr kumimoji="1" lang="en-US" altLang="ja-JP" sz="1100" b="0" baseline="0" dirty="0">
                          <a:solidFill>
                            <a:schemeClr val="tx1"/>
                          </a:solidFill>
                          <a:latin typeface="+mn-ea"/>
                          <a:ea typeface="+mn-ea"/>
                        </a:rPr>
                        <a:t>37</a:t>
                      </a:r>
                      <a:r>
                        <a:rPr kumimoji="1" lang="ja-JP" altLang="en-US" sz="1100" b="0" baseline="0" dirty="0">
                          <a:solidFill>
                            <a:schemeClr val="tx1"/>
                          </a:solidFill>
                          <a:latin typeface="+mn-ea"/>
                          <a:ea typeface="+mn-ea"/>
                        </a:rPr>
                        <a:t>人、</a:t>
                      </a:r>
                      <a:r>
                        <a:rPr kumimoji="1" lang="en-US" altLang="ja-JP" sz="1100" b="0" baseline="0" dirty="0">
                          <a:solidFill>
                            <a:schemeClr val="tx1"/>
                          </a:solidFill>
                          <a:latin typeface="+mn-ea"/>
                          <a:ea typeface="+mn-ea"/>
                        </a:rPr>
                        <a:t>11</a:t>
                      </a:r>
                      <a:r>
                        <a:rPr kumimoji="1" lang="ja-JP" altLang="en-US" sz="1100" b="0" baseline="0" dirty="0">
                          <a:solidFill>
                            <a:schemeClr val="tx1"/>
                          </a:solidFill>
                          <a:latin typeface="+mn-ea"/>
                          <a:ea typeface="+mn-ea"/>
                        </a:rPr>
                        <a:t>保健所</a:t>
                      </a:r>
                      <a:r>
                        <a:rPr kumimoji="1" lang="en-US" altLang="ja-JP" sz="1100" b="0" baseline="0" dirty="0">
                          <a:solidFill>
                            <a:schemeClr val="tx1"/>
                          </a:solidFill>
                          <a:latin typeface="+mn-ea"/>
                          <a:ea typeface="+mn-ea"/>
                        </a:rPr>
                        <a:t>22</a:t>
                      </a:r>
                      <a:r>
                        <a:rPr kumimoji="1" lang="ja-JP" altLang="en-US" sz="1100" b="0" baseline="0" dirty="0">
                          <a:solidFill>
                            <a:schemeClr val="tx1"/>
                          </a:solidFill>
                          <a:latin typeface="+mn-ea"/>
                          <a:ea typeface="+mn-ea"/>
                        </a:rPr>
                        <a:t>名人</a:t>
                      </a:r>
                      <a:r>
                        <a:rPr kumimoji="1" lang="en-US" altLang="ja-JP" sz="1100" b="0" baseline="0" dirty="0">
                          <a:solidFill>
                            <a:schemeClr val="tx1"/>
                          </a:solidFill>
                          <a:latin typeface="+mn-ea"/>
                          <a:ea typeface="+mn-ea"/>
                        </a:rPr>
                        <a:t>】</a:t>
                      </a:r>
                    </a:p>
                    <a:p>
                      <a:pPr marL="174625" indent="-174625">
                        <a:lnSpc>
                          <a:spcPct val="100000"/>
                        </a:lnSpc>
                      </a:pPr>
                      <a:r>
                        <a:rPr kumimoji="1" lang="ja-JP" altLang="en-US" sz="1100" b="0" baseline="0" dirty="0">
                          <a:solidFill>
                            <a:schemeClr val="tx1"/>
                          </a:solidFill>
                          <a:latin typeface="+mn-ea"/>
                          <a:ea typeface="+mn-ea"/>
                        </a:rPr>
                        <a:t>■「健康サポート薬局」の認知度を上げるため、「アスマイル」にて、健康サポート薬局の活用法や探し方を紹介したコラムの掲載及び府民を対象とした薬局に関するアンケート調査の実施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■団地集会所等を活用した健康教室でウォーキングイベントや健康相談を「まちかど保健室」として実施</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■住民運営の「通いの場」での専門職による運動や栄養・口腔機能等に関する支援により、地域活動に参加しながら介護予防ができる体制づくりへの支援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■構成員の高齢化により事務手続き面等で課題を有する老人クラブをサポートすることにより、地域の支え合い・助け合い活動の継続・活性化を支援</a:t>
                      </a:r>
                      <a:endParaRPr kumimoji="1" lang="en-US" altLang="ja-JP" sz="1100" b="0" baseline="0" dirty="0">
                        <a:solidFill>
                          <a:schemeClr val="tx1"/>
                        </a:solidFill>
                        <a:latin typeface="+mn-ea"/>
                        <a:ea typeface="+mn-ea"/>
                      </a:endParaRP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defTabSz="457200" rtl="0" eaLnBrk="1" fontAlgn="auto" latinLnBrk="0" hangingPunct="1">
                <a:lnSpc>
                  <a:spcPct val="100000"/>
                </a:lnSpc>
                <a:spcBef>
                  <a:spcPts val="0"/>
                </a:spcBef>
                <a:spcAft>
                  <a:spcPts val="0"/>
                </a:spcAft>
                <a:buClrTx/>
                <a:buSzTx/>
                <a:buFontTx/>
                <a:buNone/>
                <a:tabLst/>
                <a:defRPr/>
              </a:pPr>
              <a:t>66</a:t>
            </a:fld>
            <a:endParaRPr kumimoji="1" lang="ja-JP" altLang="en-US" i="0" u="none" strike="noStrike" kern="1200" cap="none" spc="0" normalizeH="0" baseline="0" noProof="0">
              <a:ln>
                <a:noFill/>
              </a:ln>
              <a:solidFill>
                <a:srgbClr val="898989"/>
              </a:solidFill>
              <a:effectLst/>
              <a:uLnTx/>
              <a:uFillTx/>
            </a:endParaRPr>
          </a:p>
        </p:txBody>
      </p:sp>
      <p:pic>
        <p:nvPicPr>
          <p:cNvPr id="4" name="図 3">
            <a:extLst>
              <a:ext uri="{FF2B5EF4-FFF2-40B4-BE49-F238E27FC236}">
                <a16:creationId xmlns:a16="http://schemas.microsoft.com/office/drawing/2014/main" id="{C453A784-47A2-458E-948B-BB548BCFBF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0352" y="967077"/>
            <a:ext cx="2590800" cy="1943100"/>
          </a:xfrm>
          <a:prstGeom prst="rect">
            <a:avLst/>
          </a:prstGeom>
        </p:spPr>
      </p:pic>
      <p:sp>
        <p:nvSpPr>
          <p:cNvPr id="7" name="正方形/長方形 6">
            <a:extLst>
              <a:ext uri="{FF2B5EF4-FFF2-40B4-BE49-F238E27FC236}">
                <a16:creationId xmlns:a16="http://schemas.microsoft.com/office/drawing/2014/main" id="{7C2B97E3-7D52-4DA5-B400-12BEBF0FE1A5}"/>
              </a:ext>
            </a:extLst>
          </p:cNvPr>
          <p:cNvSpPr/>
          <p:nvPr/>
        </p:nvSpPr>
        <p:spPr>
          <a:xfrm>
            <a:off x="6710353" y="2905043"/>
            <a:ext cx="2590800" cy="210874"/>
          </a:xfrm>
          <a:prstGeom prst="rect">
            <a:avLst/>
          </a:prstGeom>
        </p:spPr>
        <p:txBody>
          <a:bodyPr wrap="square" lIns="36000" tIns="72000" rIns="36000" bIns="36000">
            <a:noAutofit/>
          </a:bodyPr>
          <a:lstStyle/>
          <a:p>
            <a:pPr algn="ctr"/>
            <a:r>
              <a:rPr lang="ja-JP" altLang="en-US" sz="1100" b="1" dirty="0">
                <a:latin typeface="+mn-ea"/>
              </a:rPr>
              <a:t>健康づくりアワード</a:t>
            </a:r>
          </a:p>
        </p:txBody>
      </p:sp>
    </p:spTree>
    <p:extLst>
      <p:ext uri="{BB962C8B-B14F-4D97-AF65-F5344CB8AC3E}">
        <p14:creationId xmlns:p14="http://schemas.microsoft.com/office/powerpoint/2010/main" val="763989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68793" y="3250855"/>
          <a:ext cx="8928000" cy="22873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8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課題・必要な取組み</a:t>
                      </a:r>
                      <a:endParaRPr kumimoji="1" lang="ja-JP" altLang="en-US" sz="1600" baseline="0" dirty="0">
                        <a:latin typeface="+mn-ea"/>
                        <a:ea typeface="+mn-ea"/>
                      </a:endParaRP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職域における健康づくり</a:t>
                      </a:r>
                      <a:r>
                        <a:rPr kumimoji="1" lang="en-US" altLang="ja-JP" sz="1100" u="none" baseline="0" dirty="0">
                          <a:solidFill>
                            <a:schemeClr val="tx1"/>
                          </a:solidFill>
                          <a:latin typeface="+mn-ea"/>
                          <a:ea typeface="+mn-ea"/>
                        </a:rPr>
                        <a:t>》</a:t>
                      </a:r>
                      <a:endParaRPr kumimoji="1" lang="en-US" altLang="ja-JP" sz="1100" b="0" u="none"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職場における健康づくりの気運醸成</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■中小企業における健康経営の取組拡大</a:t>
                      </a:r>
                      <a:endParaRPr kumimoji="1" lang="en-US" altLang="ja-JP" sz="1100" b="0"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u="none"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u="none" baseline="0" dirty="0">
                          <a:solidFill>
                            <a:schemeClr val="tx1"/>
                          </a:solidFill>
                          <a:latin typeface="+mn-ea"/>
                          <a:ea typeface="+mn-ea"/>
                        </a:rPr>
                        <a:t>《</a:t>
                      </a:r>
                      <a:r>
                        <a:rPr kumimoji="1" lang="ja-JP" altLang="en-US" sz="1100" u="sng" baseline="0" dirty="0">
                          <a:solidFill>
                            <a:schemeClr val="tx1"/>
                          </a:solidFill>
                          <a:latin typeface="+mn-ea"/>
                          <a:ea typeface="+mn-ea"/>
                        </a:rPr>
                        <a:t>自然に健康になれる環境づくり</a:t>
                      </a:r>
                      <a:r>
                        <a:rPr kumimoji="1" lang="en-US" altLang="ja-JP" sz="1100"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■府スポーツ協会や大阪</a:t>
                      </a:r>
                      <a:r>
                        <a:rPr kumimoji="1" lang="en-US" altLang="ja-JP" sz="1100" b="0" baseline="0" dirty="0">
                          <a:solidFill>
                            <a:schemeClr val="tx1"/>
                          </a:solidFill>
                          <a:latin typeface="+mn-ea"/>
                          <a:ea typeface="+mn-ea"/>
                        </a:rPr>
                        <a:t>SC</a:t>
                      </a:r>
                      <a:r>
                        <a:rPr kumimoji="1" lang="ja-JP" altLang="en-US" sz="1100" b="0" baseline="0" dirty="0">
                          <a:solidFill>
                            <a:schemeClr val="tx1"/>
                          </a:solidFill>
                          <a:latin typeface="+mn-ea"/>
                          <a:ea typeface="+mn-ea"/>
                        </a:rPr>
                        <a:t>ねっとと連携した、総合型地域スポーツクラブへの訪問指導の充実</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自然に健康になれる持続可能な食環境づくりモデル事業の横展開</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■大学生等におけるヘルスリテラシーの向上</a:t>
                      </a:r>
                      <a:endParaRPr kumimoji="1" lang="en-US" altLang="ja-JP" sz="1100" b="0"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indent="-174625">
                        <a:lnSpc>
                          <a:spcPct val="100000"/>
                        </a:lnSpc>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府民と社会とのつながりを重視した環境整備</a:t>
                      </a:r>
                      <a:r>
                        <a:rPr kumimoji="1" lang="en-US" altLang="ja-JP" sz="1100" b="1"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indent="-174625">
                        <a:lnSpc>
                          <a:spcPct val="100000"/>
                        </a:lnSpc>
                      </a:pPr>
                      <a:r>
                        <a:rPr kumimoji="1" lang="ja-JP" altLang="en-US" sz="1100" b="0" baseline="0" dirty="0">
                          <a:solidFill>
                            <a:schemeClr val="tx1"/>
                          </a:solidFill>
                          <a:latin typeface="+mn-ea"/>
                          <a:ea typeface="+mn-ea"/>
                        </a:rPr>
                        <a:t>■府民の健康をサポートする健康サポート薬局の認知度の向上</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■コロナ時に休止や閉鎖したまま再開していない通いの場の存在</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■高齢者の生きがいづくりの推進</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319985"/>
                  </a:ext>
                </a:extLst>
              </a:tr>
            </a:tbl>
          </a:graphicData>
        </a:graphic>
      </p:graphicFrame>
      <p:sp>
        <p:nvSpPr>
          <p:cNvPr id="2" name="スライド番号プレースホルダー 1"/>
          <p:cNvSpPr>
            <a:spLocks noGrp="1"/>
          </p:cNvSpPr>
          <p:nvPr>
            <p:ph type="sldNum" sz="quarter" idx="12"/>
          </p:nvPr>
        </p:nvSpPr>
        <p:spPr>
          <a:xfrm>
            <a:off x="9523412" y="6546852"/>
            <a:ext cx="375961" cy="28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algn="ctr" defTabSz="457200" rtl="0" eaLnBrk="1" fontAlgn="auto" latinLnBrk="0" hangingPunct="1">
                <a:lnSpc>
                  <a:spcPct val="100000"/>
                </a:lnSpc>
                <a:spcBef>
                  <a:spcPts val="0"/>
                </a:spcBef>
                <a:spcAft>
                  <a:spcPts val="0"/>
                </a:spcAft>
                <a:buClrTx/>
                <a:buSzTx/>
                <a:buFontTx/>
                <a:buNone/>
                <a:tabLst/>
                <a:defRPr/>
              </a:pPr>
              <a:t>67</a:t>
            </a:fld>
            <a:endParaRPr kumimoji="1" lang="ja-JP" altLang="en-US" i="0" u="none" strike="noStrike" kern="1200" cap="none" spc="0" normalizeH="0" baseline="0" noProof="0" dirty="0">
              <a:ln>
                <a:noFill/>
              </a:ln>
              <a:solidFill>
                <a:srgbClr val="898989"/>
              </a:solidFill>
              <a:effectLst/>
              <a:uLnTx/>
              <a:uFillTx/>
            </a:endParaRPr>
          </a:p>
        </p:txBody>
      </p:sp>
      <p:graphicFrame>
        <p:nvGraphicFramePr>
          <p:cNvPr id="3" name="表 2">
            <a:extLst>
              <a:ext uri="{FF2B5EF4-FFF2-40B4-BE49-F238E27FC236}">
                <a16:creationId xmlns:a16="http://schemas.microsoft.com/office/drawing/2014/main" id="{A2CB96CE-8F31-4BDC-8313-A86A64D7E737}"/>
              </a:ext>
            </a:extLst>
          </p:cNvPr>
          <p:cNvGraphicFramePr>
            <a:graphicFrameLocks noGrp="1"/>
          </p:cNvGraphicFramePr>
          <p:nvPr/>
        </p:nvGraphicFramePr>
        <p:xfrm>
          <a:off x="468793" y="795895"/>
          <a:ext cx="8928000" cy="245496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31474298"/>
                    </a:ext>
                  </a:extLst>
                </a:gridCol>
                <a:gridCol w="7920000">
                  <a:extLst>
                    <a:ext uri="{9D8B030D-6E8A-4147-A177-3AD203B41FA5}">
                      <a16:colId xmlns:a16="http://schemas.microsoft.com/office/drawing/2014/main" val="310862319"/>
                    </a:ext>
                  </a:extLst>
                </a:gridCol>
              </a:tblGrid>
              <a:tr h="16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令和６年度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最終予算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国民健康保険ヘルスアップ支援事業＜国保連合会と共に行う府域の地域診断事業＞（</a:t>
                      </a:r>
                      <a:r>
                        <a:rPr kumimoji="1" lang="en-US" altLang="ja-JP" sz="1100" b="0" baseline="0" dirty="0">
                          <a:solidFill>
                            <a:schemeClr val="tx1"/>
                          </a:solidFill>
                          <a:latin typeface="+mn-ea"/>
                          <a:ea typeface="+mn-ea"/>
                        </a:rPr>
                        <a:t>32,861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zh-TW" altLang="en-US" sz="1100" b="0" baseline="0" dirty="0">
                          <a:solidFill>
                            <a:schemeClr val="tx1"/>
                          </a:solidFill>
                          <a:latin typeface="游ゴシック" panose="020B0400000000000000" pitchFamily="50" charset="-128"/>
                          <a:ea typeface="游ゴシック" panose="020B0400000000000000" pitchFamily="50" charset="-128"/>
                        </a:rPr>
                        <a:t>地域医療介護総合確保基金事業</a:t>
                      </a:r>
                      <a:r>
                        <a:rPr kumimoji="1" lang="ja-JP" altLang="en-US" sz="1100" b="0" baseline="0" dirty="0">
                          <a:solidFill>
                            <a:schemeClr val="tx1"/>
                          </a:solidFill>
                          <a:latin typeface="+mn-ea"/>
                          <a:ea typeface="+mn-ea"/>
                        </a:rPr>
                        <a:t>＜</a:t>
                      </a:r>
                      <a:r>
                        <a:rPr kumimoji="1" lang="zh-TW" altLang="en-US" sz="1100" b="0" baseline="0" dirty="0">
                          <a:solidFill>
                            <a:schemeClr val="tx1"/>
                          </a:solidFill>
                          <a:latin typeface="游ゴシック" panose="020B0400000000000000" pitchFamily="50" charset="-128"/>
                          <a:ea typeface="游ゴシック" panose="020B0400000000000000" pitchFamily="50" charset="-128"/>
                        </a:rPr>
                        <a:t>糖尿病重症化予防</a:t>
                      </a:r>
                      <a:r>
                        <a:rPr kumimoji="1" lang="ja-JP" altLang="en-US" sz="1100" b="0" baseline="0" dirty="0">
                          <a:solidFill>
                            <a:schemeClr val="tx1"/>
                          </a:solidFill>
                          <a:latin typeface="+mn-ea"/>
                          <a:ea typeface="+mn-ea"/>
                        </a:rPr>
                        <a:t>＞（</a:t>
                      </a:r>
                      <a:r>
                        <a:rPr kumimoji="1" lang="en-US" altLang="ja-JP" sz="1100" b="0" baseline="0" dirty="0">
                          <a:solidFill>
                            <a:schemeClr val="tx1"/>
                          </a:solidFill>
                          <a:latin typeface="+mn-ea"/>
                          <a:ea typeface="+mn-ea"/>
                        </a:rPr>
                        <a:t>3,500</a:t>
                      </a:r>
                      <a:r>
                        <a:rPr kumimoji="1" lang="ja-JP" altLang="en-US" sz="1100" b="0" baseline="0" dirty="0">
                          <a:solidFill>
                            <a:schemeClr val="tx1"/>
                          </a:solidFill>
                          <a:latin typeface="+mn-ea"/>
                          <a:ea typeface="+mn-ea"/>
                        </a:rPr>
                        <a:t>千円</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基金</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健康づくり気運醸成事業（</a:t>
                      </a:r>
                      <a:r>
                        <a:rPr kumimoji="1" lang="en-US" altLang="ja-JP" sz="1100" b="0" baseline="0" dirty="0">
                          <a:solidFill>
                            <a:schemeClr val="tx1"/>
                          </a:solidFill>
                          <a:latin typeface="+mn-ea"/>
                          <a:ea typeface="+mn-ea"/>
                        </a:rPr>
                        <a:t>16,222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自然に健康になれる持続可能な食環境づくり（</a:t>
                      </a:r>
                      <a:r>
                        <a:rPr kumimoji="1" lang="en-US" altLang="ja-JP" sz="1100" b="0" baseline="0" dirty="0">
                          <a:solidFill>
                            <a:schemeClr val="tx1"/>
                          </a:solidFill>
                          <a:latin typeface="+mn-ea"/>
                          <a:ea typeface="+mn-ea"/>
                        </a:rPr>
                        <a:t>9,290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地域で「つくる・はぐくむ・つながる」スポーツコミュニティ連携（</a:t>
                      </a:r>
                      <a:r>
                        <a:rPr kumimoji="1" lang="en-US" altLang="ja-JP" sz="1100" b="0" baseline="0" dirty="0">
                          <a:solidFill>
                            <a:schemeClr val="tx1"/>
                          </a:solidFill>
                          <a:latin typeface="+mn-ea"/>
                          <a:ea typeface="+mn-ea"/>
                        </a:rPr>
                        <a:t>9,498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ニュータウン再生事業（</a:t>
                      </a:r>
                      <a:r>
                        <a:rPr kumimoji="1" lang="en-US" altLang="ja-JP" sz="1100" b="0" baseline="0" dirty="0">
                          <a:solidFill>
                            <a:schemeClr val="tx1"/>
                          </a:solidFill>
                          <a:latin typeface="+mn-ea"/>
                          <a:ea typeface="+mn-ea"/>
                        </a:rPr>
                        <a:t>635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広域サイクルルート連携事業（</a:t>
                      </a:r>
                      <a:r>
                        <a:rPr kumimoji="1" lang="en-US" altLang="ja-JP" sz="1100" b="0" baseline="0" dirty="0">
                          <a:solidFill>
                            <a:schemeClr val="tx1"/>
                          </a:solidFill>
                          <a:latin typeface="+mn-ea"/>
                          <a:ea typeface="+mn-ea"/>
                        </a:rPr>
                        <a:t>5,300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うめきたまちづくり推進費（</a:t>
                      </a:r>
                      <a:r>
                        <a:rPr kumimoji="1" lang="en-US" altLang="ja-JP" sz="1100" b="0" baseline="0" dirty="0">
                          <a:solidFill>
                            <a:schemeClr val="tx1"/>
                          </a:solidFill>
                          <a:latin typeface="+mn-ea"/>
                          <a:ea typeface="+mn-ea"/>
                        </a:rPr>
                        <a:t>197,039</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2,333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大阪府地域福祉・高齢者福祉交付金（</a:t>
                      </a:r>
                      <a:r>
                        <a:rPr kumimoji="1" lang="en-US" altLang="ja-JP" sz="1100" b="0" baseline="0" dirty="0">
                          <a:solidFill>
                            <a:schemeClr val="tx1"/>
                          </a:solidFill>
                          <a:latin typeface="+mn-ea"/>
                          <a:ea typeface="+mn-ea"/>
                        </a:rPr>
                        <a:t>901,598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介護予防活動強化推進事業（</a:t>
                      </a:r>
                      <a:r>
                        <a:rPr kumimoji="1" lang="en-US" altLang="ja-JP" sz="1100" b="0" baseline="0" dirty="0">
                          <a:solidFill>
                            <a:schemeClr val="tx1"/>
                          </a:solidFill>
                          <a:latin typeface="+mn-ea"/>
                          <a:ea typeface="+mn-ea"/>
                        </a:rPr>
                        <a:t>21,637</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ねんりんピック（全国健康福祉祭）（</a:t>
                      </a:r>
                      <a:r>
                        <a:rPr kumimoji="1" lang="en-US" altLang="ja-JP" sz="1100" b="0" baseline="0" dirty="0">
                          <a:solidFill>
                            <a:schemeClr val="tx1"/>
                          </a:solidFill>
                          <a:latin typeface="+mn-ea"/>
                          <a:ea typeface="+mn-ea"/>
                        </a:rPr>
                        <a:t>14,382</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高齢者地域活動促進費（</a:t>
                      </a:r>
                      <a:r>
                        <a:rPr kumimoji="1" lang="en-US" altLang="ja-JP" sz="1100" b="0" baseline="0" dirty="0">
                          <a:solidFill>
                            <a:schemeClr val="tx1"/>
                          </a:solidFill>
                          <a:latin typeface="+mn-ea"/>
                          <a:ea typeface="+mn-ea"/>
                        </a:rPr>
                        <a:t>75,230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老人クラブ事務手続き等支援事業（</a:t>
                      </a:r>
                      <a:r>
                        <a:rPr kumimoji="1" lang="en-US" altLang="ja-JP" sz="1100" b="0" baseline="0" dirty="0">
                          <a:solidFill>
                            <a:schemeClr val="tx1"/>
                          </a:solidFill>
                          <a:latin typeface="+mn-ea"/>
                          <a:ea typeface="+mn-ea"/>
                        </a:rPr>
                        <a:t>5,265</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278602"/>
                  </a:ext>
                </a:extLst>
              </a:tr>
            </a:tbl>
          </a:graphicData>
        </a:graphic>
      </p:graphicFrame>
    </p:spTree>
    <p:extLst>
      <p:ext uri="{BB962C8B-B14F-4D97-AF65-F5344CB8AC3E}">
        <p14:creationId xmlns:p14="http://schemas.microsoft.com/office/powerpoint/2010/main" val="3163048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16793" y="211802"/>
            <a:ext cx="9432000" cy="640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14" name="表 13"/>
          <p:cNvGraphicFramePr>
            <a:graphicFrameLocks noGrp="1"/>
          </p:cNvGraphicFramePr>
          <p:nvPr/>
        </p:nvGraphicFramePr>
        <p:xfrm>
          <a:off x="489000" y="3878785"/>
          <a:ext cx="8928000" cy="22873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528851062"/>
                    </a:ext>
                  </a:extLst>
                </a:gridCol>
                <a:gridCol w="7920000">
                  <a:extLst>
                    <a:ext uri="{9D8B030D-6E8A-4147-A177-3AD203B41FA5}">
                      <a16:colId xmlns:a16="http://schemas.microsoft.com/office/drawing/2014/main" val="89849022"/>
                    </a:ext>
                  </a:extLst>
                </a:gridCol>
              </a:tblGrid>
              <a:tr h="16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令和７年度</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予算</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rPr>
                        <a:t>（主要事業）</a:t>
                      </a:r>
                      <a:endPar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mn-ea"/>
                        <a:cs typeface="+mn-cs"/>
                      </a:endParaRPr>
                    </a:p>
                  </a:txBody>
                  <a:tcPr marL="54000" marR="18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国民健康保険ヘルスアップ支援事業＜国保連合会と共に行う府域の地域診断事業＞（</a:t>
                      </a:r>
                      <a:r>
                        <a:rPr kumimoji="1" lang="en-US" altLang="ja-JP" sz="1100" b="0" baseline="0" dirty="0">
                          <a:solidFill>
                            <a:schemeClr val="tx1"/>
                          </a:solidFill>
                          <a:latin typeface="+mn-ea"/>
                          <a:ea typeface="+mn-ea"/>
                        </a:rPr>
                        <a:t>32,861</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健康格差の解決プログラム促進事業＜格差解決に向けた健康づくりの見える化事業＞（</a:t>
                      </a:r>
                      <a:r>
                        <a:rPr kumimoji="1" lang="en-US" altLang="ja-JP" sz="1100" b="0" baseline="0" dirty="0">
                          <a:solidFill>
                            <a:schemeClr val="tx1"/>
                          </a:solidFill>
                          <a:latin typeface="+mn-ea"/>
                          <a:ea typeface="+mn-ea"/>
                        </a:rPr>
                        <a:t>9,675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新</a:t>
                      </a:r>
                      <a:r>
                        <a:rPr kumimoji="1" lang="en-US" altLang="ja-JP" sz="1100" b="0" baseline="0" dirty="0">
                          <a:solidFill>
                            <a:schemeClr val="tx1"/>
                          </a:solidFill>
                          <a:latin typeface="+mn-ea"/>
                          <a:ea typeface="+mn-ea"/>
                        </a:rPr>
                        <a:t>】</a:t>
                      </a:r>
                      <a:r>
                        <a:rPr kumimoji="1" lang="ja-JP" altLang="en-US" sz="1100" b="0" baseline="0" dirty="0">
                          <a:solidFill>
                            <a:schemeClr val="tx1"/>
                          </a:solidFill>
                          <a:latin typeface="+mn-ea"/>
                          <a:ea typeface="+mn-ea"/>
                        </a:rPr>
                        <a:t>健康格差の解決プログラム促進事業＜大阪府健康づくり実態調査＞（</a:t>
                      </a:r>
                      <a:r>
                        <a:rPr kumimoji="1" lang="en-US" altLang="ja-JP" sz="1100" b="0" baseline="0" dirty="0">
                          <a:solidFill>
                            <a:schemeClr val="tx1"/>
                          </a:solidFill>
                          <a:latin typeface="+mn-ea"/>
                          <a:ea typeface="+mn-ea"/>
                        </a:rPr>
                        <a:t>16,000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自然に健康になれる持続可能な食環境づくり（</a:t>
                      </a:r>
                      <a:r>
                        <a:rPr kumimoji="1" lang="en-US" altLang="ja-JP" sz="1100" b="0" baseline="0" dirty="0">
                          <a:solidFill>
                            <a:schemeClr val="tx1"/>
                          </a:solidFill>
                          <a:latin typeface="+mn-ea"/>
                          <a:ea typeface="+mn-ea"/>
                        </a:rPr>
                        <a:t>5,022</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ニュータウン再生事業（</a:t>
                      </a:r>
                      <a:r>
                        <a:rPr kumimoji="1" lang="en-US" altLang="ja-JP" sz="1100" b="0" baseline="0" dirty="0">
                          <a:solidFill>
                            <a:schemeClr val="tx1"/>
                          </a:solidFill>
                          <a:latin typeface="+mn-ea"/>
                          <a:ea typeface="+mn-ea"/>
                        </a:rPr>
                        <a:t>635</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広域サイクルルート連携事業（</a:t>
                      </a:r>
                      <a:r>
                        <a:rPr kumimoji="1" lang="en-US" altLang="ja-JP" sz="1100" b="0" baseline="0" dirty="0">
                          <a:solidFill>
                            <a:schemeClr val="tx1"/>
                          </a:solidFill>
                          <a:latin typeface="+mn-ea"/>
                          <a:ea typeface="+mn-ea"/>
                        </a:rPr>
                        <a:t>5,300</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うめきたまちづくり推進費（</a:t>
                      </a:r>
                      <a:r>
                        <a:rPr kumimoji="1" lang="en-US" altLang="ja-JP" sz="1100" b="0" baseline="0" dirty="0">
                          <a:solidFill>
                            <a:schemeClr val="tx1"/>
                          </a:solidFill>
                          <a:latin typeface="+mn-ea"/>
                          <a:ea typeface="+mn-ea"/>
                        </a:rPr>
                        <a:t>218,444</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健康キャンパス・プロジェクト事業（</a:t>
                      </a:r>
                      <a:r>
                        <a:rPr kumimoji="1" lang="en-US" altLang="ja-JP" sz="1100" b="0" baseline="0" dirty="0">
                          <a:solidFill>
                            <a:schemeClr val="tx1"/>
                          </a:solidFill>
                          <a:latin typeface="+mn-ea"/>
                          <a:ea typeface="+mn-ea"/>
                        </a:rPr>
                        <a:t>1,773</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地域福祉・高齢者福祉交付金（</a:t>
                      </a:r>
                      <a:r>
                        <a:rPr kumimoji="1" lang="en-US" altLang="ja-JP" sz="1100" b="0" baseline="0" dirty="0">
                          <a:solidFill>
                            <a:schemeClr val="tx1"/>
                          </a:solidFill>
                          <a:latin typeface="+mn-ea"/>
                          <a:ea typeface="+mn-ea"/>
                        </a:rPr>
                        <a:t>901,598</a:t>
                      </a:r>
                      <a:r>
                        <a:rPr kumimoji="1" lang="ja-JP" altLang="en-US" sz="1100" b="0" baseline="0" dirty="0">
                          <a:solidFill>
                            <a:schemeClr val="tx1"/>
                          </a:solidFill>
                          <a:latin typeface="+mn-ea"/>
                          <a:ea typeface="+mn-ea"/>
                        </a:rPr>
                        <a:t>千円）</a:t>
                      </a:r>
                      <a:endParaRPr kumimoji="1" lang="en-US" altLang="ja-JP" sz="1100" b="0" baseline="0" dirty="0">
                        <a:solidFill>
                          <a:schemeClr val="tx1"/>
                        </a:solidFill>
                        <a:latin typeface="+mn-ea"/>
                        <a:ea typeface="+mn-ea"/>
                      </a:endParaRPr>
                    </a:p>
                    <a:p>
                      <a:pPr>
                        <a:lnSpc>
                          <a:spcPct val="100000"/>
                        </a:lnSpc>
                      </a:pPr>
                      <a:r>
                        <a:rPr kumimoji="1" lang="ja-JP" altLang="en-US" sz="1100" b="0" baseline="0" dirty="0">
                          <a:solidFill>
                            <a:schemeClr val="tx1"/>
                          </a:solidFill>
                          <a:latin typeface="+mn-ea"/>
                          <a:ea typeface="+mn-ea"/>
                        </a:rPr>
                        <a:t>地域包括ケアシステム構築に資する人材育成・資質向上事業＜介護予防活動強化推進事業＞（</a:t>
                      </a:r>
                      <a:r>
                        <a:rPr kumimoji="1" lang="en-US" altLang="ja-JP" sz="1100" b="0" baseline="0" dirty="0">
                          <a:solidFill>
                            <a:schemeClr val="tx1"/>
                          </a:solidFill>
                          <a:latin typeface="+mn-ea"/>
                          <a:ea typeface="+mn-ea"/>
                        </a:rPr>
                        <a:t>21,705</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全国健康福祉祭派遣事業（</a:t>
                      </a:r>
                      <a:r>
                        <a:rPr kumimoji="1" lang="en-US" altLang="ja-JP" sz="1100" b="0" baseline="0" dirty="0">
                          <a:solidFill>
                            <a:schemeClr val="tx1"/>
                          </a:solidFill>
                          <a:latin typeface="+mn-ea"/>
                          <a:ea typeface="+mn-ea"/>
                        </a:rPr>
                        <a:t>14,673</a:t>
                      </a:r>
                      <a:r>
                        <a:rPr kumimoji="1" lang="ja-JP" altLang="en-US" sz="1100" b="0" baseline="0" dirty="0">
                          <a:solidFill>
                            <a:schemeClr val="tx1"/>
                          </a:solidFill>
                          <a:latin typeface="+mn-ea"/>
                          <a:ea typeface="+mn-ea"/>
                        </a:rPr>
                        <a:t>千円）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高齢者地域活動促進費（</a:t>
                      </a:r>
                      <a:r>
                        <a:rPr kumimoji="1" lang="en-US" altLang="ja-JP" sz="1100" b="0" baseline="0" dirty="0">
                          <a:solidFill>
                            <a:schemeClr val="tx1"/>
                          </a:solidFill>
                          <a:latin typeface="+mn-ea"/>
                          <a:ea typeface="+mn-ea"/>
                        </a:rPr>
                        <a:t>75,230</a:t>
                      </a:r>
                      <a:r>
                        <a:rPr kumimoji="1" lang="ja-JP" altLang="en-US" sz="1100" b="0" baseline="0" dirty="0">
                          <a:solidFill>
                            <a:schemeClr val="tx1"/>
                          </a:solidFill>
                          <a:latin typeface="+mn-ea"/>
                          <a:ea typeface="+mn-ea"/>
                        </a:rPr>
                        <a:t>千円）</a:t>
                      </a:r>
                    </a:p>
                    <a:p>
                      <a:pPr>
                        <a:lnSpc>
                          <a:spcPct val="100000"/>
                        </a:lnSpc>
                      </a:pPr>
                      <a:r>
                        <a:rPr kumimoji="1" lang="ja-JP" altLang="en-US" sz="1100" b="0" baseline="0" dirty="0">
                          <a:solidFill>
                            <a:schemeClr val="tx1"/>
                          </a:solidFill>
                          <a:latin typeface="+mn-ea"/>
                          <a:ea typeface="+mn-ea"/>
                        </a:rPr>
                        <a:t>老人クラブ事務手続き等支援事業（</a:t>
                      </a:r>
                      <a:r>
                        <a:rPr kumimoji="1" lang="en-US" altLang="ja-JP" sz="1100" b="0" baseline="0" dirty="0">
                          <a:solidFill>
                            <a:schemeClr val="tx1"/>
                          </a:solidFill>
                          <a:latin typeface="+mn-ea"/>
                          <a:ea typeface="+mn-ea"/>
                        </a:rPr>
                        <a:t>3,113</a:t>
                      </a:r>
                      <a:r>
                        <a:rPr kumimoji="1" lang="ja-JP" altLang="en-US" sz="1100" b="0" baseline="0" dirty="0">
                          <a:solidFill>
                            <a:schemeClr val="tx1"/>
                          </a:solidFill>
                          <a:latin typeface="+mn-ea"/>
                          <a:ea typeface="+mn-ea"/>
                        </a:rPr>
                        <a:t>千円）</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225170"/>
                  </a:ext>
                </a:extLst>
              </a:tr>
            </a:tbl>
          </a:graphicData>
        </a:graphic>
      </p:graphicFrame>
      <p:sp>
        <p:nvSpPr>
          <p:cNvPr id="2" name="スライド番号プレースホルダー 1"/>
          <p:cNvSpPr>
            <a:spLocks noGrp="1"/>
          </p:cNvSpPr>
          <p:nvPr>
            <p:ph type="sldNum" sz="quarter" idx="12"/>
          </p:nvPr>
        </p:nvSpPr>
        <p:spPr>
          <a:xfrm>
            <a:off x="9523412" y="6546852"/>
            <a:ext cx="375961" cy="288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91F570-1DE7-4E07-90A6-F6DA59EDAE7D}" type="slidenum">
              <a:rPr kumimoji="1" lang="ja-JP" altLang="en-US" i="0" u="none" strike="noStrike" kern="1200" cap="none" spc="0" normalizeH="0" baseline="0" noProof="0" smtClean="0">
                <a:ln>
                  <a:noFill/>
                </a:ln>
                <a:solidFill>
                  <a:srgbClr val="898989"/>
                </a:solidFill>
                <a:effectLst/>
                <a:uLnTx/>
                <a:uFillTx/>
              </a:rPr>
              <a:pPr marL="0" marR="0" lvl="0" indent="0" algn="ctr" defTabSz="457200" rtl="0" eaLnBrk="1" fontAlgn="auto" latinLnBrk="0" hangingPunct="1">
                <a:lnSpc>
                  <a:spcPct val="100000"/>
                </a:lnSpc>
                <a:spcBef>
                  <a:spcPts val="0"/>
                </a:spcBef>
                <a:spcAft>
                  <a:spcPts val="0"/>
                </a:spcAft>
                <a:buClrTx/>
                <a:buSzTx/>
                <a:buFontTx/>
                <a:buNone/>
                <a:tabLst/>
                <a:defRPr/>
              </a:pPr>
              <a:t>68</a:t>
            </a:fld>
            <a:endParaRPr kumimoji="1" lang="ja-JP" altLang="en-US" i="0" u="none" strike="noStrike" kern="1200" cap="none" spc="0" normalizeH="0" baseline="0" noProof="0" dirty="0">
              <a:ln>
                <a:noFill/>
              </a:ln>
              <a:solidFill>
                <a:srgbClr val="898989"/>
              </a:solidFill>
              <a:effectLst/>
              <a:uLnTx/>
              <a:uFillTx/>
            </a:endParaRPr>
          </a:p>
        </p:txBody>
      </p:sp>
      <p:graphicFrame>
        <p:nvGraphicFramePr>
          <p:cNvPr id="3" name="表 2">
            <a:extLst>
              <a:ext uri="{FF2B5EF4-FFF2-40B4-BE49-F238E27FC236}">
                <a16:creationId xmlns:a16="http://schemas.microsoft.com/office/drawing/2014/main" id="{65E73A73-7EDF-4D4B-B45F-DC6F88C40D9F}"/>
              </a:ext>
            </a:extLst>
          </p:cNvPr>
          <p:cNvGraphicFramePr>
            <a:graphicFrameLocks noGrp="1"/>
          </p:cNvGraphicFramePr>
          <p:nvPr/>
        </p:nvGraphicFramePr>
        <p:xfrm>
          <a:off x="489000" y="581712"/>
          <a:ext cx="8928000" cy="329316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318851893"/>
                    </a:ext>
                  </a:extLst>
                </a:gridCol>
                <a:gridCol w="7920000">
                  <a:extLst>
                    <a:ext uri="{9D8B030D-6E8A-4147-A177-3AD203B41FA5}">
                      <a16:colId xmlns:a16="http://schemas.microsoft.com/office/drawing/2014/main" val="2796073323"/>
                    </a:ext>
                  </a:extLst>
                </a:gridCol>
              </a:tblGrid>
              <a:tr h="1830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baseline="0" dirty="0">
                          <a:solidFill>
                            <a:schemeClr val="bg1"/>
                          </a:solidFill>
                          <a:latin typeface="+mn-ea"/>
                          <a:ea typeface="+mn-ea"/>
                        </a:rPr>
                        <a:t>次年度の主な取組み</a:t>
                      </a:r>
                    </a:p>
                  </a:txBody>
                  <a:tcPr marL="72000" marR="72000" marT="54000" marB="54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市町村の健康格差の縮小</a:t>
                      </a:r>
                      <a:r>
                        <a:rPr kumimoji="1" lang="en-US" altLang="ja-JP" sz="1100" b="1" u="none" baseline="0" dirty="0">
                          <a:solidFill>
                            <a:schemeClr val="tx1"/>
                          </a:solidFill>
                          <a:latin typeface="+mn-ea"/>
                          <a:ea typeface="+mn-ea"/>
                        </a:rPr>
                        <a:t>》</a:t>
                      </a:r>
                    </a:p>
                    <a:p>
                      <a:pPr marL="174625" indent="-174625">
                        <a:lnSpc>
                          <a:spcPct val="100000"/>
                        </a:lnSpc>
                      </a:pPr>
                      <a:r>
                        <a:rPr kumimoji="1" lang="ja-JP" altLang="en-US" sz="1100" b="1" baseline="0" dirty="0">
                          <a:solidFill>
                            <a:schemeClr val="tx1"/>
                          </a:solidFill>
                          <a:latin typeface="+mn-ea"/>
                          <a:ea typeface="+mn-ea"/>
                        </a:rPr>
                        <a:t>■最新の</a:t>
                      </a:r>
                      <a:r>
                        <a:rPr kumimoji="1" lang="en-US" altLang="ja-JP" sz="1100" b="1" baseline="0" dirty="0">
                          <a:solidFill>
                            <a:schemeClr val="tx1"/>
                          </a:solidFill>
                          <a:latin typeface="+mn-ea"/>
                          <a:ea typeface="+mn-ea"/>
                        </a:rPr>
                        <a:t>NDB</a:t>
                      </a:r>
                      <a:r>
                        <a:rPr kumimoji="1" lang="ja-JP" altLang="en-US" sz="1100" b="1" baseline="0" dirty="0">
                          <a:solidFill>
                            <a:schemeClr val="tx1"/>
                          </a:solidFill>
                          <a:latin typeface="+mn-ea"/>
                          <a:ea typeface="+mn-ea"/>
                        </a:rPr>
                        <a:t>データを分析・見える化し、地域の保健事業支援の充実を図る</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highlight>
                            <a:srgbClr val="00FF00"/>
                          </a:highlight>
                          <a:latin typeface="+mn-ea"/>
                          <a:ea typeface="+mn-ea"/>
                        </a:rPr>
                        <a:t>■</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新</a:t>
                      </a:r>
                      <a:r>
                        <a:rPr kumimoji="1" lang="en-US" altLang="ja-JP" sz="1100" b="1" baseline="0" dirty="0">
                          <a:solidFill>
                            <a:schemeClr val="tx1"/>
                          </a:solidFill>
                          <a:latin typeface="+mn-ea"/>
                          <a:ea typeface="+mn-ea"/>
                        </a:rPr>
                        <a:t>】</a:t>
                      </a:r>
                      <a:r>
                        <a:rPr kumimoji="1" lang="ja-JP" altLang="en-US" sz="1100" b="1" baseline="0" dirty="0">
                          <a:solidFill>
                            <a:schemeClr val="tx1"/>
                          </a:solidFill>
                          <a:latin typeface="+mn-ea"/>
                          <a:ea typeface="+mn-ea"/>
                        </a:rPr>
                        <a:t>健康づくり実態調査の実施</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職域における健康づくり</a:t>
                      </a:r>
                      <a:r>
                        <a:rPr kumimoji="1" lang="en-US" altLang="ja-JP" sz="1100" b="1"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1" baseline="0" dirty="0">
                          <a:solidFill>
                            <a:schemeClr val="tx1"/>
                          </a:solidFill>
                          <a:latin typeface="+mn-ea"/>
                          <a:ea typeface="+mn-ea"/>
                        </a:rPr>
                        <a:t>■令和</a:t>
                      </a:r>
                      <a:r>
                        <a:rPr kumimoji="1" lang="en-US" altLang="ja-JP" sz="1100" b="1" baseline="0" dirty="0">
                          <a:solidFill>
                            <a:schemeClr val="tx1"/>
                          </a:solidFill>
                          <a:latin typeface="+mn-ea"/>
                          <a:ea typeface="+mn-ea"/>
                        </a:rPr>
                        <a:t>6</a:t>
                      </a:r>
                      <a:r>
                        <a:rPr kumimoji="1" lang="ja-JP" altLang="en-US" sz="1100" b="1" baseline="0" dirty="0">
                          <a:solidFill>
                            <a:schemeClr val="tx1"/>
                          </a:solidFill>
                          <a:latin typeface="+mn-ea"/>
                          <a:ea typeface="+mn-ea"/>
                        </a:rPr>
                        <a:t>年度に実施した府内大学・短期大学のキャリアセンター等のアンケート及びリーフレット周知に係る効果測定</a:t>
                      </a:r>
                      <a:endParaRPr kumimoji="1" lang="en-US" altLang="ja-JP" sz="1100" b="1" baseline="0" dirty="0">
                        <a:solidFill>
                          <a:schemeClr val="tx1"/>
                        </a:solidFill>
                        <a:latin typeface="+mn-ea"/>
                        <a:ea typeface="+mn-ea"/>
                      </a:endParaRPr>
                    </a:p>
                    <a:p>
                      <a:pPr marL="174625" indent="-174625">
                        <a:lnSpc>
                          <a:spcPct val="100000"/>
                        </a:lnSpc>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u="none" baseline="0" dirty="0">
                          <a:solidFill>
                            <a:schemeClr val="tx1"/>
                          </a:solidFill>
                          <a:latin typeface="+mn-ea"/>
                          <a:ea typeface="+mn-ea"/>
                        </a:rPr>
                        <a:t>《</a:t>
                      </a:r>
                      <a:r>
                        <a:rPr kumimoji="1" lang="ja-JP" altLang="en-US" sz="1100" b="1" u="sng" baseline="0" dirty="0">
                          <a:solidFill>
                            <a:schemeClr val="tx1"/>
                          </a:solidFill>
                          <a:latin typeface="+mn-ea"/>
                          <a:ea typeface="+mn-ea"/>
                        </a:rPr>
                        <a:t>自然に健康になれる環境づくり</a:t>
                      </a:r>
                      <a:r>
                        <a:rPr kumimoji="1" lang="en-US" altLang="ja-JP" sz="1100" b="1" u="none" baseline="0" dirty="0">
                          <a:solidFill>
                            <a:schemeClr val="tx1"/>
                          </a:solidFill>
                          <a:latin typeface="+mn-ea"/>
                          <a:ea typeface="+mn-ea"/>
                        </a:rPr>
                        <a:t>》</a:t>
                      </a:r>
                      <a:endParaRPr kumimoji="1" lang="en-US" altLang="ja-JP" sz="1100" b="1"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■府スポーツ協会や大阪</a:t>
                      </a:r>
                      <a:r>
                        <a:rPr kumimoji="1" lang="en-US" altLang="ja-JP" sz="1100" b="0" baseline="0" dirty="0">
                          <a:solidFill>
                            <a:schemeClr val="tx1"/>
                          </a:solidFill>
                          <a:latin typeface="+mn-ea"/>
                          <a:ea typeface="+mn-ea"/>
                        </a:rPr>
                        <a:t>SC</a:t>
                      </a:r>
                      <a:r>
                        <a:rPr kumimoji="1" lang="ja-JP" altLang="en-US" sz="1100" b="0" baseline="0" dirty="0">
                          <a:solidFill>
                            <a:schemeClr val="tx1"/>
                          </a:solidFill>
                          <a:latin typeface="+mn-ea"/>
                          <a:ea typeface="+mn-ea"/>
                        </a:rPr>
                        <a:t>ねっとと連携した取組み</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■近隣府県や市町村との広域連携による自転車を活用したまちづくりの推進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9</a:t>
                      </a:r>
                      <a:r>
                        <a:rPr kumimoji="1" lang="ja-JP" altLang="en-US" sz="1100" b="0" baseline="0" dirty="0">
                          <a:solidFill>
                            <a:schemeClr val="tx1"/>
                          </a:solidFill>
                          <a:latin typeface="+mn-ea"/>
                          <a:ea typeface="+mn-ea"/>
                        </a:rPr>
                        <a:t>年度のうめきた２期全体まちびらきに向け、都市公園整備工事の推進</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■令和</a:t>
                      </a:r>
                      <a:r>
                        <a:rPr kumimoji="1" lang="en-US" altLang="ja-JP" sz="1100" b="0" baseline="0" dirty="0">
                          <a:solidFill>
                            <a:schemeClr val="tx1"/>
                          </a:solidFill>
                          <a:latin typeface="+mn-ea"/>
                          <a:ea typeface="+mn-ea"/>
                        </a:rPr>
                        <a:t>6</a:t>
                      </a:r>
                      <a:r>
                        <a:rPr kumimoji="1" lang="ja-JP" altLang="en-US" sz="1100" b="0" baseline="0" dirty="0">
                          <a:solidFill>
                            <a:schemeClr val="tx1"/>
                          </a:solidFill>
                          <a:latin typeface="+mn-ea"/>
                          <a:ea typeface="+mn-ea"/>
                        </a:rPr>
                        <a:t>年度の成果物（大阪モデルスタートガイド）を活用した給食施設指導</a:t>
                      </a:r>
                      <a:endParaRPr kumimoji="1" lang="en-US" altLang="ja-JP" sz="1100" b="0" baseline="0" dirty="0">
                        <a:solidFill>
                          <a:srgbClr val="FF0000"/>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a:solidFill>
                            <a:schemeClr val="tx1"/>
                          </a:solidFill>
                          <a:highlight>
                            <a:srgbClr val="00FF00"/>
                          </a:highlight>
                          <a:latin typeface="+mn-ea"/>
                          <a:ea typeface="+mn-ea"/>
                        </a:rPr>
                        <a:t>■</a:t>
                      </a:r>
                      <a:r>
                        <a:rPr kumimoji="1" lang="ja-JP" altLang="en-US" sz="1100" b="1" baseline="0" dirty="0">
                          <a:solidFill>
                            <a:schemeClr val="tx1"/>
                          </a:solidFill>
                          <a:latin typeface="+mn-ea"/>
                          <a:ea typeface="+mn-ea"/>
                        </a:rPr>
                        <a:t>流通企業（スーパー・コンビニ）における自然に健康になれる食環境づくり</a:t>
                      </a:r>
                      <a:endParaRPr kumimoji="1" lang="en-US" altLang="ja-JP" sz="1100" b="1" baseline="0" dirty="0">
                        <a:solidFill>
                          <a:schemeClr val="tx1"/>
                        </a:solidFill>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en-US" altLang="ja-JP" sz="1100" b="1" baseline="0" dirty="0">
                          <a:solidFill>
                            <a:schemeClr val="tx1"/>
                          </a:solidFill>
                          <a:latin typeface="+mn-ea"/>
                          <a:ea typeface="+mn-ea"/>
                        </a:rPr>
                        <a:t>《</a:t>
                      </a:r>
                      <a:r>
                        <a:rPr kumimoji="1" lang="ja-JP" altLang="en-US" sz="1100" b="1" u="sng" baseline="0" dirty="0">
                          <a:solidFill>
                            <a:schemeClr val="tx1"/>
                          </a:solidFill>
                          <a:latin typeface="+mn-ea"/>
                          <a:ea typeface="+mn-ea"/>
                        </a:rPr>
                        <a:t>府民と社会とのつながりを重視した環境整備</a:t>
                      </a:r>
                      <a:r>
                        <a:rPr kumimoji="1" lang="en-US" altLang="ja-JP" sz="1100" b="1" baseline="0" dirty="0">
                          <a:solidFill>
                            <a:schemeClr val="tx1"/>
                          </a:solidFill>
                          <a:latin typeface="+mn-ea"/>
                          <a:ea typeface="+mn-ea"/>
                        </a:rPr>
                        <a:t>》</a:t>
                      </a:r>
                      <a:endParaRPr kumimoji="1" lang="en-US" altLang="ja-JP" sz="1100" b="1" baseline="0" dirty="0">
                        <a:solidFill>
                          <a:schemeClr val="tx1"/>
                        </a:solidFill>
                        <a:highlight>
                          <a:srgbClr val="00FF00"/>
                        </a:highlight>
                        <a:latin typeface="+mn-ea"/>
                        <a:ea typeface="+mn-ea"/>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100" b="0" baseline="0" dirty="0">
                          <a:solidFill>
                            <a:schemeClr val="tx1"/>
                          </a:solidFill>
                          <a:latin typeface="+mn-ea"/>
                          <a:ea typeface="+mn-ea"/>
                        </a:rPr>
                        <a:t>■全大学対象の情報交換会等を開催するとともに、全大学に学生の身体活動・運動に関する情報等の健康情報を発信</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■地域福祉・高齢者福祉交付金を活用した居場所づくりの取組や市町村の取組支援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■市町村における通いの場の啓発や専門職の派遣体制を支援</a:t>
                      </a:r>
                      <a:endParaRPr kumimoji="1" lang="en-US" altLang="ja-JP" sz="1100" b="0" baseline="0" dirty="0">
                        <a:solidFill>
                          <a:schemeClr val="tx1"/>
                        </a:solidFill>
                        <a:latin typeface="+mn-ea"/>
                        <a:ea typeface="+mn-ea"/>
                      </a:endParaRPr>
                    </a:p>
                    <a:p>
                      <a:pPr marL="174625" indent="-174625">
                        <a:lnSpc>
                          <a:spcPct val="100000"/>
                        </a:lnSpc>
                      </a:pPr>
                      <a:r>
                        <a:rPr kumimoji="1" lang="ja-JP" altLang="en-US" sz="1100" b="0" baseline="0" dirty="0">
                          <a:solidFill>
                            <a:schemeClr val="tx1"/>
                          </a:solidFill>
                          <a:latin typeface="+mn-ea"/>
                          <a:ea typeface="+mn-ea"/>
                        </a:rPr>
                        <a:t>■サポート事業等により老人クラブへの支援を継続</a:t>
                      </a:r>
                    </a:p>
                  </a:txBody>
                  <a:tcPr marL="72000" marR="72000" marT="54000" marB="54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604983"/>
                  </a:ext>
                </a:extLst>
              </a:tr>
            </a:tbl>
          </a:graphicData>
        </a:graphic>
      </p:graphicFrame>
    </p:spTree>
    <p:extLst>
      <p:ext uri="{BB962C8B-B14F-4D97-AF65-F5344CB8AC3E}">
        <p14:creationId xmlns:p14="http://schemas.microsoft.com/office/powerpoint/2010/main" val="27837787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584" y="2901300"/>
            <a:ext cx="7200000"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ts val="32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歯科口腔保健計画における</a:t>
            </a:r>
            <a:endParaRPr kumimoji="0" lang="en-US" altLang="ja-JP"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目標の達成状況及び施策の実施状況について</a:t>
            </a:r>
          </a:p>
        </p:txBody>
      </p:sp>
      <p:sp>
        <p:nvSpPr>
          <p:cNvPr id="7" name="正方形/長方形 6"/>
          <p:cNvSpPr/>
          <p:nvPr/>
        </p:nvSpPr>
        <p:spPr>
          <a:xfrm>
            <a:off x="698572" y="2935585"/>
            <a:ext cx="144000" cy="1008000"/>
          </a:xfrm>
          <a:prstGeom prst="rect">
            <a:avLst/>
          </a:prstGeom>
          <a:solidFill>
            <a:srgbClr val="00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cxnSp>
        <p:nvCxnSpPr>
          <p:cNvPr id="8" name="直線コネクタ 7"/>
          <p:cNvCxnSpPr/>
          <p:nvPr/>
        </p:nvCxnSpPr>
        <p:spPr>
          <a:xfrm>
            <a:off x="774389" y="3851709"/>
            <a:ext cx="8856000" cy="0"/>
          </a:xfrm>
          <a:prstGeom prst="line">
            <a:avLst/>
          </a:prstGeom>
          <a:ln w="12700">
            <a:solidFill>
              <a:srgbClr val="0078D2"/>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1" name="テキスト ボックス 10"/>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97496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767901557"/>
              </p:ext>
            </p:extLst>
          </p:nvPr>
        </p:nvGraphicFramePr>
        <p:xfrm>
          <a:off x="245153" y="820995"/>
          <a:ext cx="9296597" cy="5809589"/>
        </p:xfrm>
        <a:graphic>
          <a:graphicData uri="http://schemas.openxmlformats.org/drawingml/2006/table">
            <a:tbl>
              <a:tblPr firstRow="1" bandRow="1">
                <a:tableStyleId>{7DF18680-E054-41AD-8BC1-D1AEF772440D}</a:tableStyleId>
              </a:tblPr>
              <a:tblGrid>
                <a:gridCol w="1081929">
                  <a:extLst>
                    <a:ext uri="{9D8B030D-6E8A-4147-A177-3AD203B41FA5}">
                      <a16:colId xmlns:a16="http://schemas.microsoft.com/office/drawing/2014/main" val="269546419"/>
                    </a:ext>
                  </a:extLst>
                </a:gridCol>
                <a:gridCol w="250012">
                  <a:extLst>
                    <a:ext uri="{9D8B030D-6E8A-4147-A177-3AD203B41FA5}">
                      <a16:colId xmlns:a16="http://schemas.microsoft.com/office/drawing/2014/main" val="2823927590"/>
                    </a:ext>
                  </a:extLst>
                </a:gridCol>
                <a:gridCol w="2357252">
                  <a:extLst>
                    <a:ext uri="{9D8B030D-6E8A-4147-A177-3AD203B41FA5}">
                      <a16:colId xmlns:a16="http://schemas.microsoft.com/office/drawing/2014/main" val="397363977"/>
                    </a:ext>
                  </a:extLst>
                </a:gridCol>
                <a:gridCol w="1714366">
                  <a:extLst>
                    <a:ext uri="{9D8B030D-6E8A-4147-A177-3AD203B41FA5}">
                      <a16:colId xmlns:a16="http://schemas.microsoft.com/office/drawing/2014/main" val="2941494014"/>
                    </a:ext>
                  </a:extLst>
                </a:gridCol>
                <a:gridCol w="1714366">
                  <a:extLst>
                    <a:ext uri="{9D8B030D-6E8A-4147-A177-3AD203B41FA5}">
                      <a16:colId xmlns:a16="http://schemas.microsoft.com/office/drawing/2014/main" val="3238317861"/>
                    </a:ext>
                  </a:extLst>
                </a:gridCol>
                <a:gridCol w="1321490">
                  <a:extLst>
                    <a:ext uri="{9D8B030D-6E8A-4147-A177-3AD203B41FA5}">
                      <a16:colId xmlns:a16="http://schemas.microsoft.com/office/drawing/2014/main" val="673202617"/>
                    </a:ext>
                  </a:extLst>
                </a:gridCol>
                <a:gridCol w="857182">
                  <a:extLst>
                    <a:ext uri="{9D8B030D-6E8A-4147-A177-3AD203B41FA5}">
                      <a16:colId xmlns:a16="http://schemas.microsoft.com/office/drawing/2014/main" val="1983964114"/>
                    </a:ext>
                  </a:extLst>
                </a:gridCol>
              </a:tblGrid>
              <a:tr h="379629">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1" dirty="0">
                          <a:latin typeface="游ゴシック" panose="020B0400000000000000" pitchFamily="50" charset="-128"/>
                          <a:ea typeface="游ゴシック" panose="020B0400000000000000" pitchFamily="50" charset="-128"/>
                        </a:rPr>
                        <a:t>2035</a:t>
                      </a:r>
                      <a:r>
                        <a:rPr kumimoji="1" lang="ja-JP" altLang="en-US" sz="1050" b="1"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年次報告書</a:t>
                      </a:r>
                      <a:endParaRPr kumimoji="1" lang="en-US" altLang="ja-JP" sz="1050" b="1"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402972347"/>
                  </a:ext>
                </a:extLst>
              </a:tr>
              <a:tr h="812512">
                <a:tc rowSpan="5">
                  <a:txBody>
                    <a:bodyPr/>
                    <a:lstStyle/>
                    <a:p>
                      <a:pPr>
                        <a:lnSpc>
                          <a:spcPts val="1100"/>
                        </a:lnSpc>
                      </a:pPr>
                      <a:r>
                        <a:rPr kumimoji="1" lang="ja-JP" altLang="en-US" sz="1050" b="1" dirty="0" err="1">
                          <a:latin typeface="游ゴシック" panose="020B0400000000000000" pitchFamily="50" charset="-128"/>
                          <a:ea typeface="游ゴシック" panose="020B0400000000000000" pitchFamily="50" charset="-128"/>
                        </a:rPr>
                        <a:t>けん</a:t>
                      </a:r>
                      <a:r>
                        <a:rPr kumimoji="1" lang="ja-JP" altLang="en-US" sz="1050" b="1" dirty="0">
                          <a:latin typeface="游ゴシック" panose="020B0400000000000000" pitchFamily="50" charset="-128"/>
                          <a:ea typeface="游ゴシック" panose="020B0400000000000000" pitchFamily="50" charset="-128"/>
                        </a:rPr>
                        <a:t>しん</a:t>
                      </a:r>
                      <a:endParaRPr kumimoji="1" lang="en-US" altLang="ja-JP" sz="1050" b="1" dirty="0">
                        <a:latin typeface="游ゴシック" panose="020B0400000000000000" pitchFamily="50" charset="-128"/>
                        <a:ea typeface="游ゴシック" panose="020B0400000000000000" pitchFamily="50" charset="-128"/>
                      </a:endParaRPr>
                    </a:p>
                    <a:p>
                      <a:pPr>
                        <a:lnSpc>
                          <a:spcPts val="1100"/>
                        </a:lnSpc>
                      </a:pPr>
                      <a:r>
                        <a:rPr kumimoji="1" lang="ja-JP" altLang="en-US" sz="1050" b="1" dirty="0">
                          <a:latin typeface="游ゴシック" panose="020B0400000000000000" pitchFamily="50" charset="-128"/>
                          <a:ea typeface="游ゴシック" panose="020B0400000000000000" pitchFamily="50" charset="-128"/>
                        </a:rPr>
                        <a:t>（健診・検診）</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特定健診の受診率</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53.1%</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R3</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a:t>
                      </a:r>
                      <a:r>
                        <a:rPr lang="ja-JP" altLang="en-US" sz="1050" b="0" dirty="0">
                          <a:solidFill>
                            <a:schemeClr val="tx1"/>
                          </a:solidFill>
                          <a:effectLst/>
                          <a:latin typeface="游ゴシック" panose="020B0400000000000000" pitchFamily="50" charset="-128"/>
                          <a:ea typeface="游ゴシック" panose="020B0400000000000000" pitchFamily="50" charset="-128"/>
                        </a:rPr>
                        <a:t>市町村国保</a:t>
                      </a:r>
                      <a:r>
                        <a:rPr lang="en-US" altLang="ja-JP" sz="1050" b="0" dirty="0">
                          <a:solidFill>
                            <a:schemeClr val="tx1"/>
                          </a:solidFill>
                          <a:effectLst/>
                          <a:latin typeface="游ゴシック" panose="020B0400000000000000" pitchFamily="50" charset="-128"/>
                          <a:ea typeface="游ゴシック" panose="020B0400000000000000" pitchFamily="50" charset="-128"/>
                        </a:rPr>
                        <a:t>29.2%</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協会けんぽ</a:t>
                      </a:r>
                      <a:r>
                        <a:rPr lang="en-US" altLang="ja-JP" sz="1050" b="0" dirty="0">
                          <a:solidFill>
                            <a:schemeClr val="tx1"/>
                          </a:solidFill>
                          <a:effectLst/>
                          <a:latin typeface="游ゴシック" panose="020B0400000000000000" pitchFamily="50" charset="-128"/>
                          <a:ea typeface="游ゴシック" panose="020B0400000000000000" pitchFamily="50" charset="-128"/>
                        </a:rPr>
                        <a:t>42.9</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a:t>
                      </a:r>
                      <a:endParaRPr lang="ja-JP" altLang="en-US"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mn-ea"/>
                        </a:rPr>
                        <a:t>54.4%</a:t>
                      </a:r>
                      <a:r>
                        <a:rPr lang="ja-JP" altLang="en-US" sz="1050" b="0" dirty="0">
                          <a:solidFill>
                            <a:schemeClr val="tx1"/>
                          </a:solidFill>
                          <a:effectLst/>
                          <a:latin typeface="游ゴシック" panose="020B0400000000000000" pitchFamily="50" charset="-128"/>
                          <a:ea typeface="+mn-ea"/>
                        </a:rPr>
                        <a:t>（</a:t>
                      </a:r>
                      <a:r>
                        <a:rPr lang="en-US" altLang="ja-JP" sz="1050" b="0" dirty="0">
                          <a:solidFill>
                            <a:schemeClr val="tx1"/>
                          </a:solidFill>
                          <a:effectLst/>
                          <a:latin typeface="游ゴシック" panose="020B0400000000000000" pitchFamily="50" charset="-128"/>
                          <a:ea typeface="+mn-ea"/>
                        </a:rPr>
                        <a:t>R4</a:t>
                      </a:r>
                      <a:r>
                        <a:rPr lang="ja-JP" altLang="en-US" sz="1050" b="0" dirty="0">
                          <a:solidFill>
                            <a:schemeClr val="tx1"/>
                          </a:solidFill>
                          <a:effectLst/>
                          <a:latin typeface="游ゴシック" panose="020B0400000000000000" pitchFamily="50" charset="-128"/>
                          <a:ea typeface="+mn-ea"/>
                        </a:rPr>
                        <a:t>）</a:t>
                      </a:r>
                      <a:endParaRPr lang="en-US" altLang="ja-JP" sz="1050" b="0" dirty="0">
                        <a:solidFill>
                          <a:schemeClr val="tx1"/>
                        </a:solidFill>
                        <a:effectLst/>
                        <a:latin typeface="游ゴシック" panose="020B0400000000000000" pitchFamily="50" charset="-128"/>
                        <a:ea typeface="+mn-ea"/>
                      </a:endParaRPr>
                    </a:p>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游ゴシック" panose="020B0400000000000000" pitchFamily="50" charset="-128"/>
                          <a:ea typeface="+mn-ea"/>
                        </a:rPr>
                        <a:t>市町村国保</a:t>
                      </a:r>
                      <a:r>
                        <a:rPr lang="en-US" altLang="ja-JP" sz="1050" b="0" dirty="0">
                          <a:solidFill>
                            <a:schemeClr val="tx1"/>
                          </a:solidFill>
                          <a:effectLst/>
                          <a:latin typeface="游ゴシック" panose="020B0400000000000000" pitchFamily="50" charset="-128"/>
                          <a:ea typeface="+mn-ea"/>
                        </a:rPr>
                        <a:t>30.8%</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rPr>
                        <a:t>協会けんぽ</a:t>
                      </a:r>
                      <a:r>
                        <a:rPr lang="en-US" altLang="ja-JP" sz="1050" b="0" dirty="0">
                          <a:solidFill>
                            <a:schemeClr val="tx1"/>
                          </a:solidFill>
                          <a:effectLst/>
                          <a:latin typeface="游ゴシック" panose="020B0400000000000000" pitchFamily="50" charset="-128"/>
                          <a:ea typeface="+mn-ea"/>
                        </a:rPr>
                        <a:t>46.1</a:t>
                      </a:r>
                      <a:r>
                        <a:rPr lang="ja-JP" altLang="en-US" sz="1050" b="0" dirty="0">
                          <a:solidFill>
                            <a:schemeClr val="tx1"/>
                          </a:solidFill>
                          <a:effectLst/>
                          <a:latin typeface="游ゴシック" panose="020B0400000000000000" pitchFamily="50" charset="-128"/>
                          <a:ea typeface="+mn-ea"/>
                        </a:rPr>
                        <a:t>％</a:t>
                      </a:r>
                      <a:r>
                        <a:rPr lang="en-US" altLang="ja-JP" sz="1050" b="0" dirty="0">
                          <a:solidFill>
                            <a:schemeClr val="tx1"/>
                          </a:solidFill>
                          <a:effectLst/>
                          <a:latin typeface="游ゴシック" panose="020B0400000000000000" pitchFamily="50" charset="-128"/>
                          <a:ea typeface="+mn-ea"/>
                        </a:rPr>
                        <a:t>]</a:t>
                      </a:r>
                      <a:endParaRPr lang="ja-JP" altLang="en-US"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70%</a:t>
                      </a:r>
                      <a:r>
                        <a:rPr lang="ja-JP" altLang="en-US" sz="1050" b="0" dirty="0">
                          <a:solidFill>
                            <a:schemeClr val="tx1"/>
                          </a:solidFill>
                          <a:effectLst/>
                          <a:latin typeface="游ゴシック" panose="020B0400000000000000" pitchFamily="50" charset="-128"/>
                          <a:ea typeface="游ゴシック" panose="020B0400000000000000" pitchFamily="50" charset="-128"/>
                        </a:rPr>
                        <a:t>以上</a:t>
                      </a:r>
                    </a:p>
                  </a:txBody>
                  <a:tcPr marL="36000" marR="36000" marT="36000" marB="36000" anchor="ctr"/>
                </a:tc>
                <a:tc rowSpan="5">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41-44</a:t>
                      </a:r>
                    </a:p>
                  </a:txBody>
                  <a:tcPr marL="36000" marR="36000" marT="36000" marB="36000" anchor="ctr"/>
                </a:tc>
                <a:extLst>
                  <a:ext uri="{0D108BD9-81ED-4DB2-BD59-A6C34878D82A}">
                    <a16:rowId xmlns:a16="http://schemas.microsoft.com/office/drawing/2014/main" val="686262260"/>
                  </a:ext>
                </a:extLst>
              </a:tr>
              <a:tr h="501516">
                <a:tc vMerge="1">
                  <a:txBody>
                    <a:bodyPr/>
                    <a:lstStyle/>
                    <a:p>
                      <a:endParaRPr kumimoji="1" lang="ja-JP" altLang="en-US"/>
                    </a:p>
                  </a:txBody>
                  <a:tcP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メタボリックシンドロームの該当者及び予備群の減少率（該当者</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予備群）</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15.7%/13.0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15.8%/12.8%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％以上減少</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（対</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H20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年度比）</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endParaRPr kumimoji="1" lang="ja-JP" altLang="en-US"/>
                    </a:p>
                  </a:txBody>
                  <a:tcPr/>
                </a:tc>
                <a:extLst>
                  <a:ext uri="{0D108BD9-81ED-4DB2-BD59-A6C34878D82A}">
                    <a16:rowId xmlns:a16="http://schemas.microsoft.com/office/drawing/2014/main" val="1259446262"/>
                  </a:ext>
                </a:extLst>
              </a:tr>
              <a:tr h="665195">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がん検診の受診率</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3</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6.8</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40.3</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42.</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4</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2.2</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頸がん</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39.</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R</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a:t>
                      </a: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年国民生活基礎調査にて算出</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胃</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p>
                    <a:p>
                      <a:pPr algn="ctr" fontAlgn="auto">
                        <a:lnSpc>
                          <a:spcPts val="1100"/>
                        </a:lnSpc>
                        <a:spcAft>
                          <a:spcPts val="0"/>
                        </a:spcAft>
                      </a:pP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大腸</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肺</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p>
                    <a:p>
                      <a:pPr algn="ctr" fontAlgn="auto">
                        <a:lnSpc>
                          <a:spcPts val="1100"/>
                        </a:lnSpc>
                        <a:spcAft>
                          <a:spcPts val="0"/>
                        </a:spcAft>
                      </a:pP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 </a:t>
                      </a: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乳</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zh-TW"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 </a:t>
                      </a:r>
                    </a:p>
                    <a:p>
                      <a:pPr algn="ctr" fontAlgn="auto">
                        <a:lnSpc>
                          <a:spcPts val="1100"/>
                        </a:lnSpc>
                        <a:spcAft>
                          <a:spcPts val="0"/>
                        </a:spcAft>
                      </a:pPr>
                      <a:r>
                        <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子宮</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頸がん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p>
                  </a:txBody>
                  <a:tcPr marL="36000" marR="36000" marT="36000" marB="36000" anchor="ctr"/>
                </a:tc>
                <a:tc vMerge="1">
                  <a:txBody>
                    <a:bodyPr/>
                    <a:lstStyle/>
                    <a:p>
                      <a:pPr algn="ctr" fontAlgn="auto">
                        <a:lnSpc>
                          <a:spcPts val="1100"/>
                        </a:lnSpc>
                        <a:spcAft>
                          <a:spcPts val="0"/>
                        </a:spcAft>
                      </a:pPr>
                      <a:endParaRPr lang="en-US" altLang="zh-TW"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3263199206"/>
                  </a:ext>
                </a:extLst>
              </a:tr>
              <a:tr h="483226">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がんの年齢調整罹患率</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75</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歳未満、進行がん）</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268.4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＜人口</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万対＞</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251.9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減少</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549457857"/>
                  </a:ext>
                </a:extLst>
              </a:tr>
              <a:tr h="450861">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がんの年齢調整死亡率</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75</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歳未満）</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132.2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＜人口</a:t>
                      </a:r>
                      <a:r>
                        <a:rPr lang="en-US" altLang="ja-JP" sz="1050" b="0" dirty="0">
                          <a:solidFill>
                            <a:schemeClr val="tx1"/>
                          </a:solidFill>
                          <a:effectLst/>
                          <a:latin typeface="游ゴシック" panose="020B0400000000000000" pitchFamily="50" charset="-128"/>
                          <a:ea typeface="+mn-ea"/>
                          <a:cs typeface="HG丸ｺﾞｼｯｸM-PRO"/>
                        </a:rPr>
                        <a:t>10</a:t>
                      </a:r>
                      <a:r>
                        <a:rPr lang="ja-JP" altLang="en-US" sz="1050" b="0" dirty="0">
                          <a:solidFill>
                            <a:schemeClr val="tx1"/>
                          </a:solidFill>
                          <a:effectLst/>
                          <a:latin typeface="游ゴシック" panose="020B0400000000000000" pitchFamily="50" charset="-128"/>
                          <a:ea typeface="+mn-ea"/>
                          <a:cs typeface="HG丸ｺﾞｼｯｸM-PRO"/>
                        </a:rPr>
                        <a:t>万対＞</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127.5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減少</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276114646"/>
                  </a:ext>
                </a:extLst>
              </a:tr>
              <a:tr h="459776">
                <a:tc rowSpan="5">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重症化予防</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sz="1050" b="0" kern="0" dirty="0">
                          <a:solidFill>
                            <a:srgbClr val="00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特定保健指導の実施率</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22.1</a:t>
                      </a: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23.2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rPr>
                        <a:t>45%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5">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45-48</a:t>
                      </a:r>
                    </a:p>
                  </a:txBody>
                  <a:tcPr marL="36000" marR="36000" marT="36000" marB="36000" anchor="ctr"/>
                </a:tc>
                <a:extLst>
                  <a:ext uri="{0D108BD9-81ED-4DB2-BD59-A6C34878D82A}">
                    <a16:rowId xmlns:a16="http://schemas.microsoft.com/office/drawing/2014/main" val="3216282517"/>
                  </a:ext>
                </a:extLst>
              </a:tr>
              <a:tr h="628867">
                <a:tc vMerge="1">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重症化予防</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生活習慣による疾患</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（高血圧・糖尿病・脂質異常症）に</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係る未治療者の割合</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高血圧</a:t>
                      </a:r>
                      <a:r>
                        <a:rPr lang="en-US" altLang="ja-JP" sz="1050" b="0" dirty="0">
                          <a:solidFill>
                            <a:schemeClr val="tx1"/>
                          </a:solidFill>
                          <a:effectLst/>
                          <a:latin typeface="游ゴシック" panose="020B0400000000000000" pitchFamily="50" charset="-128"/>
                          <a:ea typeface="游ゴシック" panose="020B0400000000000000" pitchFamily="50" charset="-128"/>
                        </a:rPr>
                        <a:t>44.9%</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R2</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糖尿病</a:t>
                      </a:r>
                      <a:r>
                        <a:rPr lang="en-US" altLang="ja-JP" sz="1050" b="0" dirty="0">
                          <a:solidFill>
                            <a:schemeClr val="tx1"/>
                          </a:solidFill>
                          <a:effectLst/>
                          <a:latin typeface="游ゴシック" panose="020B0400000000000000" pitchFamily="50" charset="-128"/>
                          <a:ea typeface="游ゴシック" panose="020B0400000000000000" pitchFamily="50" charset="-128"/>
                        </a:rPr>
                        <a:t>37.4%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R2</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脂質異常症</a:t>
                      </a:r>
                      <a:r>
                        <a:rPr lang="en-US" altLang="ja-JP" sz="1050" b="0" dirty="0">
                          <a:solidFill>
                            <a:schemeClr val="tx1"/>
                          </a:solidFill>
                          <a:effectLst/>
                          <a:latin typeface="游ゴシック" panose="020B0400000000000000" pitchFamily="50" charset="-128"/>
                          <a:ea typeface="游ゴシック" panose="020B0400000000000000" pitchFamily="50" charset="-128"/>
                        </a:rPr>
                        <a:t>71.0%</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R2</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rPr>
                        <a:t>7</a:t>
                      </a:r>
                      <a:r>
                        <a:rPr lang="ja-JP" altLang="en-US" sz="1050" b="0" dirty="0">
                          <a:solidFill>
                            <a:schemeClr val="tx1"/>
                          </a:solidFill>
                          <a:effectLst/>
                          <a:latin typeface="游ゴシック" panose="020B0400000000000000" pitchFamily="50" charset="-128"/>
                          <a:ea typeface="游ゴシック" panose="020B0400000000000000" pitchFamily="50" charset="-128"/>
                        </a:rPr>
                        <a:t>年度当初算出</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rPr>
                        <a:t>高血圧</a:t>
                      </a:r>
                      <a:r>
                        <a:rPr lang="en-US" altLang="ja-JP" sz="1050" b="0" dirty="0">
                          <a:solidFill>
                            <a:schemeClr val="tx1"/>
                          </a:solidFill>
                          <a:effectLst/>
                          <a:latin typeface="游ゴシック" panose="020B0400000000000000" pitchFamily="50" charset="-128"/>
                          <a:ea typeface="+mn-ea"/>
                        </a:rPr>
                        <a:t>41%</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rPr>
                        <a:t>糖尿病</a:t>
                      </a:r>
                      <a:r>
                        <a:rPr lang="en-US" altLang="ja-JP" sz="1050" b="0" dirty="0">
                          <a:solidFill>
                            <a:schemeClr val="tx1"/>
                          </a:solidFill>
                          <a:effectLst/>
                          <a:latin typeface="游ゴシック" panose="020B0400000000000000" pitchFamily="50" charset="-128"/>
                          <a:ea typeface="+mn-ea"/>
                        </a:rPr>
                        <a:t>34%</a:t>
                      </a:r>
                    </a:p>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rPr>
                        <a:t>脂質異常症</a:t>
                      </a:r>
                      <a:r>
                        <a:rPr lang="en-US" altLang="ja-JP" sz="1050" b="0" dirty="0">
                          <a:solidFill>
                            <a:schemeClr val="tx1"/>
                          </a:solidFill>
                          <a:effectLst/>
                          <a:latin typeface="游ゴシック" panose="020B0400000000000000" pitchFamily="50" charset="-128"/>
                          <a:ea typeface="+mn-ea"/>
                        </a:rPr>
                        <a:t>50%</a:t>
                      </a:r>
                    </a:p>
                  </a:txBody>
                  <a:tcPr marL="36000" marR="36000" marT="36000" marB="36000" anchor="ctr"/>
                </a:tc>
                <a:tc vMerge="1">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32-34</a:t>
                      </a:r>
                    </a:p>
                  </a:txBody>
                  <a:tcPr marL="36000" marR="36000" marT="36000" marB="36000" anchor="ctr"/>
                </a:tc>
                <a:extLst>
                  <a:ext uri="{0D108BD9-81ED-4DB2-BD59-A6C34878D82A}">
                    <a16:rowId xmlns:a16="http://schemas.microsoft.com/office/drawing/2014/main" val="22449444"/>
                  </a:ext>
                </a:extLst>
              </a:tr>
              <a:tr h="393445">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心疾患の年齢調整死亡率（男性</a:t>
                      </a:r>
                      <a:r>
                        <a:rPr lang="en-US" altLang="ja-JP"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mn-ea"/>
                          <a:cs typeface="HG丸ｺﾞｼｯｸM-PRO"/>
                        </a:rPr>
                        <a:t>217.6/122.7(R2)</a:t>
                      </a:r>
                    </a:p>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＜人口</a:t>
                      </a:r>
                      <a:r>
                        <a:rPr lang="en-US" altLang="ja-JP" sz="1050" b="0" dirty="0">
                          <a:solidFill>
                            <a:schemeClr val="tx1"/>
                          </a:solidFill>
                          <a:effectLst/>
                          <a:latin typeface="游ゴシック" panose="020B0400000000000000" pitchFamily="50" charset="-128"/>
                          <a:ea typeface="+mn-ea"/>
                          <a:cs typeface="HG丸ｺﾞｼｯｸM-PRO"/>
                        </a:rPr>
                        <a:t>10</a:t>
                      </a:r>
                      <a:r>
                        <a:rPr lang="ja-JP" altLang="en-US" sz="1050" b="0" dirty="0">
                          <a:solidFill>
                            <a:schemeClr val="tx1"/>
                          </a:solidFill>
                          <a:effectLst/>
                          <a:latin typeface="游ゴシック" panose="020B0400000000000000" pitchFamily="50" charset="-128"/>
                          <a:ea typeface="+mn-ea"/>
                          <a:cs typeface="HG丸ｺﾞｼｯｸM-PRO"/>
                        </a:rPr>
                        <a:t>万対＞</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年人口動態統計特殊報告にて算出</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mn-ea"/>
                          <a:cs typeface="HG丸ｺﾞｼｯｸM-PRO"/>
                        </a:rPr>
                        <a:t>減少</a:t>
                      </a:r>
                      <a:endParaRPr lang="en-US" altLang="ja-JP" sz="1050" b="0" dirty="0">
                        <a:solidFill>
                          <a:schemeClr val="tx1"/>
                        </a:solidFill>
                        <a:effectLst/>
                        <a:latin typeface="游ゴシック" panose="020B0400000000000000" pitchFamily="50" charset="-128"/>
                        <a:ea typeface="+mn-ea"/>
                        <a:cs typeface="HG丸ｺﾞｼｯｸM-PRO"/>
                      </a:endParaRPr>
                    </a:p>
                  </a:txBody>
                  <a:tcPr marL="36000" marR="36000" marT="36000" marB="36000" anchor="ctr"/>
                </a:tc>
                <a:tc vMerge="1">
                  <a:txBody>
                    <a:bodyPr/>
                    <a:lstStyle/>
                    <a:p>
                      <a:pPr algn="ctr" fontAlgn="auto">
                        <a:lnSpc>
                          <a:spcPts val="1100"/>
                        </a:lnSpc>
                        <a:spcAft>
                          <a:spcPts val="0"/>
                        </a:spcAft>
                      </a:pPr>
                      <a:endParaRPr lang="en-US" altLang="zh-TW"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691931659"/>
                  </a:ext>
                </a:extLst>
              </a:tr>
              <a:tr h="393445">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脳血管疾患の年齢調整死亡率（男性</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女性）</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78.6/45.5(R2)</a:t>
                      </a:r>
                    </a:p>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＜人口</a:t>
                      </a:r>
                      <a:r>
                        <a:rPr lang="en-US" altLang="ja-JP" sz="1050" b="0" dirty="0">
                          <a:solidFill>
                            <a:schemeClr val="tx1"/>
                          </a:solidFill>
                          <a:effectLst/>
                          <a:latin typeface="游ゴシック" panose="020B0400000000000000" pitchFamily="50" charset="-128"/>
                          <a:ea typeface="+mn-ea"/>
                          <a:cs typeface="HG丸ｺﾞｼｯｸM-PRO"/>
                        </a:rPr>
                        <a:t>10</a:t>
                      </a:r>
                      <a:r>
                        <a:rPr lang="ja-JP" altLang="en-US" sz="1050" b="0" dirty="0">
                          <a:solidFill>
                            <a:schemeClr val="tx1"/>
                          </a:solidFill>
                          <a:effectLst/>
                          <a:latin typeface="游ゴシック" panose="020B0400000000000000" pitchFamily="50" charset="-128"/>
                          <a:ea typeface="+mn-ea"/>
                          <a:cs typeface="HG丸ｺﾞｼｯｸM-PRO"/>
                        </a:rPr>
                        <a:t>万対＞</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050" b="0" dirty="0">
                          <a:solidFill>
                            <a:schemeClr val="tx1"/>
                          </a:solidFill>
                          <a:effectLst/>
                          <a:latin typeface="游ゴシック" panose="020B0400000000000000" pitchFamily="50" charset="-128"/>
                          <a:ea typeface="+mn-ea"/>
                          <a:cs typeface="HG丸ｺﾞｼｯｸM-PRO"/>
                        </a:rPr>
                        <a:t>令和</a:t>
                      </a:r>
                      <a:r>
                        <a:rPr lang="en-US" altLang="ja-JP" sz="1050" b="0" dirty="0">
                          <a:solidFill>
                            <a:schemeClr val="tx1"/>
                          </a:solidFill>
                          <a:effectLst/>
                          <a:latin typeface="游ゴシック" panose="020B0400000000000000" pitchFamily="50" charset="-128"/>
                          <a:ea typeface="+mn-ea"/>
                          <a:cs typeface="HG丸ｺﾞｼｯｸM-PRO"/>
                        </a:rPr>
                        <a:t>7</a:t>
                      </a:r>
                      <a:r>
                        <a:rPr lang="ja-JP" altLang="en-US" sz="1050" b="0" dirty="0">
                          <a:solidFill>
                            <a:schemeClr val="tx1"/>
                          </a:solidFill>
                          <a:effectLst/>
                          <a:latin typeface="游ゴシック" panose="020B0400000000000000" pitchFamily="50" charset="-128"/>
                          <a:ea typeface="+mn-ea"/>
                          <a:cs typeface="HG丸ｺﾞｼｯｸM-PRO"/>
                        </a:rPr>
                        <a:t>年人口動態統計特殊報告にて算出</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減少</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1194360212"/>
                  </a:ext>
                </a:extLst>
              </a:tr>
              <a:tr h="393445">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29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糖尿病性腎症により年間新規透析導入患者数</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1,023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999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人未満</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678846837"/>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cxnSp>
        <p:nvCxnSpPr>
          <p:cNvPr id="11" name="直線コネクタ 10"/>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1365" y="366676"/>
            <a:ext cx="1100769" cy="360000"/>
          </a:xfrm>
          <a:prstGeom prst="rect">
            <a:avLst/>
          </a:prstGeom>
        </p:spPr>
      </p:pic>
      <p:sp>
        <p:nvSpPr>
          <p:cNvPr id="9" name="テキスト ボックス 8">
            <a:extLst>
              <a:ext uri="{FF2B5EF4-FFF2-40B4-BE49-F238E27FC236}">
                <a16:creationId xmlns:a16="http://schemas.microsoft.com/office/drawing/2014/main" id="{FCAE02B0-0D86-431D-B827-E11DDD2FA82D}"/>
              </a:ext>
            </a:extLst>
          </p:cNvPr>
          <p:cNvSpPr txBox="1"/>
          <p:nvPr/>
        </p:nvSpPr>
        <p:spPr>
          <a:xfrm>
            <a:off x="220953" y="330676"/>
            <a:ext cx="8864858"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健康増進計画における目標の達成状況（第</a:t>
            </a:r>
            <a:r>
              <a:rPr lang="ja-JP" altLang="en-US" b="1" dirty="0">
                <a:solidFill>
                  <a:prstClr val="black"/>
                </a:solidFill>
                <a:latin typeface="游ゴシック" panose="020B0400000000000000" pitchFamily="50" charset="-128"/>
                <a:ea typeface="游ゴシック" panose="020B0400000000000000" pitchFamily="50" charset="-128"/>
              </a:rPr>
              <a:t>４</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次大阪府健康増進計画における目標）</a:t>
            </a:r>
          </a:p>
        </p:txBody>
      </p:sp>
      <p:sp>
        <p:nvSpPr>
          <p:cNvPr id="10" name="テキスト ボックス 9">
            <a:extLst>
              <a:ext uri="{FF2B5EF4-FFF2-40B4-BE49-F238E27FC236}">
                <a16:creationId xmlns:a16="http://schemas.microsoft.com/office/drawing/2014/main" id="{0F213D02-F0E3-4B79-8FD3-2400F915EFFF}"/>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456052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079109967"/>
              </p:ext>
            </p:extLst>
          </p:nvPr>
        </p:nvGraphicFramePr>
        <p:xfrm>
          <a:off x="187995" y="1053359"/>
          <a:ext cx="9379337" cy="5124342"/>
        </p:xfrm>
        <a:graphic>
          <a:graphicData uri="http://schemas.openxmlformats.org/drawingml/2006/table">
            <a:tbl>
              <a:tblPr firstRow="1" bandRow="1">
                <a:tableStyleId>{7DF18680-E054-41AD-8BC1-D1AEF772440D}</a:tableStyleId>
              </a:tblPr>
              <a:tblGrid>
                <a:gridCol w="777205">
                  <a:extLst>
                    <a:ext uri="{9D8B030D-6E8A-4147-A177-3AD203B41FA5}">
                      <a16:colId xmlns:a16="http://schemas.microsoft.com/office/drawing/2014/main" val="2969467908"/>
                    </a:ext>
                  </a:extLst>
                </a:gridCol>
                <a:gridCol w="479736">
                  <a:extLst>
                    <a:ext uri="{9D8B030D-6E8A-4147-A177-3AD203B41FA5}">
                      <a16:colId xmlns:a16="http://schemas.microsoft.com/office/drawing/2014/main" val="2419697869"/>
                    </a:ext>
                  </a:extLst>
                </a:gridCol>
                <a:gridCol w="2848405">
                  <a:extLst>
                    <a:ext uri="{9D8B030D-6E8A-4147-A177-3AD203B41FA5}">
                      <a16:colId xmlns:a16="http://schemas.microsoft.com/office/drawing/2014/main" val="218902946"/>
                    </a:ext>
                  </a:extLst>
                </a:gridCol>
                <a:gridCol w="1514792">
                  <a:extLst>
                    <a:ext uri="{9D8B030D-6E8A-4147-A177-3AD203B41FA5}">
                      <a16:colId xmlns:a16="http://schemas.microsoft.com/office/drawing/2014/main" val="3716218903"/>
                    </a:ext>
                  </a:extLst>
                </a:gridCol>
                <a:gridCol w="1818763">
                  <a:extLst>
                    <a:ext uri="{9D8B030D-6E8A-4147-A177-3AD203B41FA5}">
                      <a16:colId xmlns:a16="http://schemas.microsoft.com/office/drawing/2014/main" val="522624669"/>
                    </a:ext>
                  </a:extLst>
                </a:gridCol>
                <a:gridCol w="970218">
                  <a:extLst>
                    <a:ext uri="{9D8B030D-6E8A-4147-A177-3AD203B41FA5}">
                      <a16:colId xmlns:a16="http://schemas.microsoft.com/office/drawing/2014/main" val="1531965585"/>
                    </a:ext>
                  </a:extLst>
                </a:gridCol>
                <a:gridCol w="970218">
                  <a:extLst>
                    <a:ext uri="{9D8B030D-6E8A-4147-A177-3AD203B41FA5}">
                      <a16:colId xmlns:a16="http://schemas.microsoft.com/office/drawing/2014/main" val="330022017"/>
                    </a:ext>
                  </a:extLst>
                </a:gridCol>
              </a:tblGrid>
              <a:tr h="508288">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aseline="0" dirty="0">
                          <a:latin typeface="游ゴシック" panose="020B0400000000000000" pitchFamily="50" charset="-128"/>
                          <a:ea typeface="游ゴシック" panose="020B0400000000000000" pitchFamily="50" charset="-128"/>
                        </a:rPr>
                        <a:t>2035</a:t>
                      </a:r>
                      <a:r>
                        <a:rPr kumimoji="1" lang="ja-JP" altLang="en-US" sz="1050" baseline="0"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年次報告書</a:t>
                      </a:r>
                      <a:endParaRPr kumimoji="1" lang="en-US" altLang="ja-JP" sz="1050" baseline="0"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879328102"/>
                  </a:ext>
                </a:extLst>
              </a:tr>
              <a:tr h="344531">
                <a:tc rowSpan="2">
                  <a:txBody>
                    <a:bodyPr/>
                    <a:lstStyle/>
                    <a:p>
                      <a:pPr algn="ctr"/>
                      <a:r>
                        <a:rPr kumimoji="1" lang="ja-JP" altLang="en-US" sz="1200" b="1" baseline="0" dirty="0">
                          <a:solidFill>
                            <a:schemeClr val="tx1"/>
                          </a:solidFill>
                          <a:effectLst/>
                          <a:latin typeface="游ゴシック" panose="020B0400000000000000" pitchFamily="50" charset="-128"/>
                          <a:ea typeface="游ゴシック" panose="020B0400000000000000" pitchFamily="50" charset="-128"/>
                        </a:rPr>
                        <a:t>乳幼児期</a:t>
                      </a:r>
                    </a:p>
                  </a:txBody>
                  <a:tcPr marL="36000" marR="36000" marT="36000" marB="36000" anchor="ctr"/>
                </a:tc>
                <a:tc>
                  <a:txBody>
                    <a:bodyPr/>
                    <a:lstStyle/>
                    <a:p>
                      <a:pPr algn="ctr"/>
                      <a:r>
                        <a:rPr kumimoji="1" lang="en-US" altLang="ja-JP" sz="1050" b="0" baseline="0" dirty="0">
                          <a:solidFill>
                            <a:schemeClr val="tx1"/>
                          </a:solidFill>
                          <a:latin typeface="游ゴシック" panose="020B0400000000000000" pitchFamily="50" charset="-128"/>
                          <a:ea typeface="游ゴシック" panose="020B0400000000000000" pitchFamily="50" charset="-128"/>
                        </a:rPr>
                        <a:t>1</a:t>
                      </a:r>
                      <a:endParaRPr kumimoji="1" lang="ja-JP" altLang="en-US" sz="1050" b="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fontAlgn="auto">
                        <a:lnSpc>
                          <a:spcPts val="1600"/>
                        </a:lnSpc>
                        <a:spcAft>
                          <a:spcPts val="0"/>
                        </a:spcAft>
                      </a:pPr>
                      <a:r>
                        <a:rPr lang="ja-JP" altLang="en-US" sz="1050" b="0" baseline="0" dirty="0">
                          <a:solidFill>
                            <a:schemeClr val="tx1"/>
                          </a:solidFill>
                          <a:effectLst/>
                          <a:latin typeface="+mn-ea"/>
                          <a:ea typeface="+mn-ea"/>
                        </a:rPr>
                        <a:t>むし歯のない者の割合（３歳児）</a:t>
                      </a:r>
                      <a:endParaRPr lang="ja-JP" sz="1050" b="0" baseline="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rPr>
                        <a:t>88.4</a:t>
                      </a:r>
                      <a:r>
                        <a:rPr lang="ja-JP" sz="1050" b="0" baseline="0" dirty="0">
                          <a:solidFill>
                            <a:schemeClr val="tx1"/>
                          </a:solidFill>
                          <a:effectLst/>
                          <a:latin typeface="+mn-ea"/>
                          <a:ea typeface="+mn-ea"/>
                        </a:rPr>
                        <a:t>％</a:t>
                      </a:r>
                      <a:r>
                        <a:rPr lang="ja-JP" altLang="en-US" sz="1050" b="0" baseline="0" dirty="0">
                          <a:solidFill>
                            <a:schemeClr val="tx1"/>
                          </a:solidFill>
                          <a:effectLst/>
                          <a:latin typeface="+mn-ea"/>
                          <a:ea typeface="+mn-ea"/>
                        </a:rPr>
                        <a:t>（</a:t>
                      </a:r>
                      <a:r>
                        <a:rPr lang="en-US" altLang="ja-JP" sz="1050" b="0" baseline="0" dirty="0">
                          <a:solidFill>
                            <a:schemeClr val="tx1"/>
                          </a:solidFill>
                          <a:effectLst/>
                          <a:latin typeface="+mn-ea"/>
                          <a:ea typeface="+mn-ea"/>
                        </a:rPr>
                        <a:t>R3</a:t>
                      </a:r>
                      <a:r>
                        <a:rPr lang="ja-JP" altLang="en-US" sz="1050" b="0" baseline="0" dirty="0">
                          <a:solidFill>
                            <a:schemeClr val="tx1"/>
                          </a:solidFill>
                          <a:effectLst/>
                          <a:latin typeface="+mn-ea"/>
                          <a:ea typeface="+mn-ea"/>
                        </a:rPr>
                        <a:t>）</a:t>
                      </a:r>
                      <a:endParaRPr lang="ja-JP" sz="1050" b="0" baseline="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rPr>
                        <a:t>91.6</a:t>
                      </a:r>
                      <a:r>
                        <a:rPr lang="ja-JP" altLang="ja-JP" sz="1050" b="0" baseline="0" dirty="0">
                          <a:solidFill>
                            <a:schemeClr val="tx1"/>
                          </a:solidFill>
                          <a:effectLst/>
                          <a:latin typeface="+mn-ea"/>
                          <a:ea typeface="+mn-ea"/>
                        </a:rPr>
                        <a:t>％</a:t>
                      </a:r>
                      <a:r>
                        <a:rPr lang="ja-JP" altLang="en-US" sz="1050" b="0" dirty="0">
                          <a:solidFill>
                            <a:schemeClr val="tx1"/>
                          </a:solidFill>
                          <a:effectLst/>
                          <a:latin typeface="+mn-ea"/>
                          <a:ea typeface="+mn-ea"/>
                        </a:rPr>
                        <a:t>［〇］</a:t>
                      </a:r>
                      <a:r>
                        <a:rPr lang="ja-JP" altLang="en-US" sz="1050" b="0" baseline="0" dirty="0">
                          <a:solidFill>
                            <a:schemeClr val="tx1"/>
                          </a:solidFill>
                          <a:effectLst/>
                          <a:latin typeface="+mn-ea"/>
                          <a:ea typeface="+mn-ea"/>
                        </a:rPr>
                        <a:t>（</a:t>
                      </a:r>
                      <a:r>
                        <a:rPr lang="en-US" altLang="ja-JP" sz="1050" b="0" baseline="0" dirty="0">
                          <a:solidFill>
                            <a:schemeClr val="tx1"/>
                          </a:solidFill>
                          <a:effectLst/>
                          <a:latin typeface="+mn-ea"/>
                          <a:ea typeface="+mn-ea"/>
                        </a:rPr>
                        <a:t>R5</a:t>
                      </a:r>
                      <a:r>
                        <a:rPr lang="ja-JP" altLang="en-US" sz="1050" b="0" baseline="0" dirty="0">
                          <a:solidFill>
                            <a:schemeClr val="tx1"/>
                          </a:solidFill>
                          <a:effectLst/>
                          <a:latin typeface="+mn-ea"/>
                          <a:ea typeface="+mn-ea"/>
                        </a:rPr>
                        <a:t>）</a:t>
                      </a:r>
                      <a:endParaRPr lang="ja-JP" altLang="ja-JP" sz="1050" b="0" baseline="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cs typeface="+mn-cs"/>
                        </a:rPr>
                        <a:t>95</a:t>
                      </a:r>
                      <a:r>
                        <a:rPr lang="ja-JP" altLang="en-US" sz="1050" b="0" baseline="0" dirty="0">
                          <a:solidFill>
                            <a:schemeClr val="tx1"/>
                          </a:solidFill>
                          <a:effectLst/>
                          <a:latin typeface="+mn-ea"/>
                          <a:ea typeface="+mn-ea"/>
                          <a:cs typeface="+mn-cs"/>
                        </a:rPr>
                        <a:t>％以上</a:t>
                      </a:r>
                      <a:endParaRPr lang="ja-JP" sz="1050" b="0" baseline="0" dirty="0">
                        <a:solidFill>
                          <a:schemeClr val="tx1"/>
                        </a:solidFill>
                        <a:effectLst/>
                        <a:latin typeface="+mn-ea"/>
                        <a:ea typeface="+mn-ea"/>
                        <a:cs typeface="HG丸ｺﾞｼｯｸM-PRO"/>
                      </a:endParaRPr>
                    </a:p>
                  </a:txBody>
                  <a:tcPr marL="62865" marR="62865" marT="0" marB="0" anchor="ctr"/>
                </a:tc>
                <a:tc rowSpan="2">
                  <a:txBody>
                    <a:bodyPr/>
                    <a:lstStyle/>
                    <a:p>
                      <a:pPr algn="ctr" fontAlgn="auto">
                        <a:lnSpc>
                          <a:spcPts val="1600"/>
                        </a:lnSpc>
                        <a:spcAft>
                          <a:spcPts val="0"/>
                        </a:spcAft>
                      </a:pPr>
                      <a:r>
                        <a:rPr lang="en-US" altLang="ja-JP" sz="1050" b="0" baseline="0" dirty="0">
                          <a:solidFill>
                            <a:schemeClr val="tx1"/>
                          </a:solidFill>
                          <a:effectLst/>
                          <a:latin typeface="+mn-ea"/>
                          <a:ea typeface="+mn-ea"/>
                          <a:cs typeface="HG丸ｺﾞｼｯｸM-PRO"/>
                        </a:rPr>
                        <a:t>78-80</a:t>
                      </a:r>
                      <a:endParaRPr lang="ja-JP" sz="1050" b="0" baseline="0" dirty="0">
                        <a:solidFill>
                          <a:schemeClr val="tx1"/>
                        </a:solidFill>
                        <a:effectLst/>
                        <a:latin typeface="+mn-ea"/>
                        <a:ea typeface="+mn-ea"/>
                        <a:cs typeface="HG丸ｺﾞｼｯｸM-PRO"/>
                      </a:endParaRPr>
                    </a:p>
                  </a:txBody>
                  <a:tcPr marL="62865" marR="62865" marT="0" marB="0" anchor="ctr"/>
                </a:tc>
                <a:extLst>
                  <a:ext uri="{0D108BD9-81ED-4DB2-BD59-A6C34878D82A}">
                    <a16:rowId xmlns:a16="http://schemas.microsoft.com/office/drawing/2014/main" val="3588048588"/>
                  </a:ext>
                </a:extLst>
              </a:tr>
              <a:tr h="412713">
                <a:tc vMerge="1">
                  <a:txBody>
                    <a:bodyPr/>
                    <a:lstStyle/>
                    <a:p>
                      <a:pPr algn="ct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r>
                        <a:rPr kumimoji="1" lang="ja-JP" altLang="en-US" sz="1050" b="0" baseline="0" dirty="0">
                          <a:solidFill>
                            <a:schemeClr val="tx1"/>
                          </a:solidFill>
                          <a:latin typeface="游ゴシック" panose="020B0400000000000000" pitchFamily="50" charset="-128"/>
                          <a:ea typeface="游ゴシック" panose="020B0400000000000000" pitchFamily="50" charset="-128"/>
                        </a:rPr>
                        <a:t>２</a:t>
                      </a:r>
                    </a:p>
                  </a:txBody>
                  <a:tcPr marL="36000" marR="36000" marT="36000" marB="36000" anchor="ctr"/>
                </a:tc>
                <a:tc>
                  <a:txBody>
                    <a:bodyPr/>
                    <a:lstStyle/>
                    <a:p>
                      <a:pPr algn="l" fontAlgn="auto">
                        <a:lnSpc>
                          <a:spcPts val="1600"/>
                        </a:lnSpc>
                        <a:spcAft>
                          <a:spcPts val="0"/>
                        </a:spcAft>
                      </a:pPr>
                      <a:r>
                        <a:rPr lang="ja-JP" altLang="en-US" sz="1050" b="0" baseline="0" dirty="0">
                          <a:solidFill>
                            <a:schemeClr val="tx1"/>
                          </a:solidFill>
                          <a:effectLst/>
                          <a:latin typeface="+mn-ea"/>
                          <a:ea typeface="+mn-ea"/>
                        </a:rPr>
                        <a:t>４本以上むし歯を有する者の割合（３歳児）</a:t>
                      </a:r>
                      <a:endParaRPr lang="ja-JP" sz="1050" b="0" baseline="0" dirty="0">
                        <a:solidFill>
                          <a:schemeClr val="tx1"/>
                        </a:solidFill>
                        <a:effectLst/>
                        <a:latin typeface="+mn-ea"/>
                        <a:ea typeface="+mn-ea"/>
                      </a:endParaRPr>
                    </a:p>
                  </a:txBody>
                  <a:tcPr marL="62865" marR="62865" marT="0" marB="0" anchor="ctr"/>
                </a:tc>
                <a:tc>
                  <a:txBody>
                    <a:bodyPr/>
                    <a:lstStyle/>
                    <a:p>
                      <a:pPr algn="ctr" fontAlgn="auto">
                        <a:lnSpc>
                          <a:spcPct val="100000"/>
                        </a:lnSpc>
                        <a:spcAft>
                          <a:spcPts val="0"/>
                        </a:spcAft>
                      </a:pPr>
                      <a:r>
                        <a:rPr lang="en-US" altLang="ja-JP" sz="1050" b="0" baseline="0" dirty="0">
                          <a:solidFill>
                            <a:schemeClr val="tx1"/>
                          </a:solidFill>
                          <a:effectLst/>
                          <a:latin typeface="+mn-ea"/>
                          <a:ea typeface="+mn-ea"/>
                          <a:cs typeface="HG丸ｺﾞｼｯｸM-PRO"/>
                        </a:rPr>
                        <a:t>3.4</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p>
                  </a:txBody>
                  <a:tcPr marL="62865" marR="62865" marT="0" marB="0" anchor="ctr"/>
                </a:tc>
                <a:tc>
                  <a:txBody>
                    <a:bodyPr/>
                    <a:lstStyle/>
                    <a:p>
                      <a:pPr algn="ctr" fontAlgn="auto">
                        <a:lnSpc>
                          <a:spcPct val="100000"/>
                        </a:lnSpc>
                        <a:spcAft>
                          <a:spcPts val="0"/>
                        </a:spcAft>
                      </a:pPr>
                      <a:r>
                        <a:rPr lang="en-US" altLang="ja-JP" sz="1050" b="0" baseline="0" dirty="0">
                          <a:solidFill>
                            <a:schemeClr val="tx1"/>
                          </a:solidFill>
                          <a:effectLst/>
                          <a:latin typeface="+mn-ea"/>
                          <a:ea typeface="+mn-ea"/>
                          <a:cs typeface="HG丸ｺﾞｼｯｸM-PRO"/>
                        </a:rPr>
                        <a:t>  2.4</a:t>
                      </a:r>
                      <a:r>
                        <a:rPr lang="ja-JP" altLang="en-US" sz="1050" b="0" baseline="0" dirty="0">
                          <a:solidFill>
                            <a:schemeClr val="tx1"/>
                          </a:solidFill>
                          <a:effectLst/>
                          <a:latin typeface="+mn-ea"/>
                          <a:ea typeface="+mn-ea"/>
                          <a:cs typeface="HG丸ｺﾞｼｯｸM-PRO"/>
                        </a:rPr>
                        <a:t>％</a:t>
                      </a:r>
                      <a:r>
                        <a:rPr lang="ja-JP" altLang="en-US" sz="1050" b="0" dirty="0">
                          <a:solidFill>
                            <a:schemeClr val="tx1"/>
                          </a:solidFill>
                          <a:effectLst/>
                          <a:latin typeface="+mn-ea"/>
                          <a:ea typeface="+mn-ea"/>
                        </a:rPr>
                        <a:t>［〇］</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R5</a:t>
                      </a:r>
                      <a:r>
                        <a:rPr lang="ja-JP" altLang="en-US" sz="1050" b="0" baseline="0" dirty="0">
                          <a:solidFill>
                            <a:schemeClr val="tx1"/>
                          </a:solidFill>
                          <a:effectLst/>
                          <a:latin typeface="+mn-ea"/>
                          <a:ea typeface="+mn-ea"/>
                          <a:cs typeface="HG丸ｺﾞｼｯｸM-PRO"/>
                        </a:rPr>
                        <a:t>）</a:t>
                      </a:r>
                      <a:endParaRPr lang="en-US" altLang="ja-JP" sz="1050" b="0" baseline="0" dirty="0">
                        <a:solidFill>
                          <a:schemeClr val="tx1"/>
                        </a:solidFill>
                        <a:effectLst/>
                        <a:latin typeface="+mn-ea"/>
                        <a:ea typeface="+mn-ea"/>
                        <a:cs typeface="HG丸ｺﾞｼｯｸM-PRO"/>
                      </a:endParaRPr>
                    </a:p>
                  </a:txBody>
                  <a:tcPr marL="62865" marR="62865" marT="0" marB="0" anchor="ctr"/>
                </a:tc>
                <a:tc>
                  <a:txBody>
                    <a:bodyPr/>
                    <a:lstStyle/>
                    <a:p>
                      <a:pPr algn="ctr" fontAlgn="auto">
                        <a:lnSpc>
                          <a:spcPts val="1600"/>
                        </a:lnSpc>
                        <a:spcAft>
                          <a:spcPts val="0"/>
                        </a:spcAft>
                      </a:pPr>
                      <a:r>
                        <a:rPr lang="ja-JP" altLang="en-US" sz="1050" b="0" baseline="0" dirty="0">
                          <a:solidFill>
                            <a:schemeClr val="tx1"/>
                          </a:solidFill>
                          <a:effectLst/>
                          <a:latin typeface="+mn-ea"/>
                          <a:ea typeface="+mn-ea"/>
                          <a:cs typeface="HG丸ｺﾞｼｯｸM-PRO"/>
                        </a:rPr>
                        <a:t>０％</a:t>
                      </a:r>
                      <a:endParaRPr lang="ja-JP" sz="1050" b="0" baseline="0" dirty="0">
                        <a:solidFill>
                          <a:schemeClr val="tx1"/>
                        </a:solidFill>
                        <a:effectLst/>
                        <a:latin typeface="+mn-ea"/>
                        <a:ea typeface="+mn-ea"/>
                        <a:cs typeface="HG丸ｺﾞｼｯｸM-PRO"/>
                      </a:endParaRPr>
                    </a:p>
                  </a:txBody>
                  <a:tcPr marL="62865" marR="62865" marT="0" marB="0" anchor="ctr"/>
                </a:tc>
                <a:tc vMerge="1">
                  <a:txBody>
                    <a:bodyPr/>
                    <a:lstStyle/>
                    <a:p>
                      <a:pPr algn="ctr" fontAlgn="auto">
                        <a:lnSpc>
                          <a:spcPts val="1600"/>
                        </a:lnSpc>
                        <a:spcAft>
                          <a:spcPts val="0"/>
                        </a:spcAft>
                      </a:pPr>
                      <a:endParaRPr lang="ja-JP" sz="1050" b="0" baseline="0" dirty="0">
                        <a:solidFill>
                          <a:schemeClr val="tx1"/>
                        </a:solidFill>
                        <a:effectLst/>
                        <a:latin typeface="+mn-ea"/>
                        <a:ea typeface="+mn-ea"/>
                        <a:cs typeface="HG丸ｺﾞｼｯｸM-PRO"/>
                      </a:endParaRPr>
                    </a:p>
                  </a:txBody>
                  <a:tcPr marL="62865" marR="62865" marT="0" marB="0" anchor="ctr"/>
                </a:tc>
                <a:extLst>
                  <a:ext uri="{0D108BD9-81ED-4DB2-BD59-A6C34878D82A}">
                    <a16:rowId xmlns:a16="http://schemas.microsoft.com/office/drawing/2014/main" val="1771024852"/>
                  </a:ext>
                </a:extLst>
              </a:tr>
              <a:tr h="413657">
                <a:tc rowSpan="3">
                  <a:txBody>
                    <a:bodyPr/>
                    <a:lstStyle/>
                    <a:p>
                      <a:pPr algn="ctr" fontAlgn="auto">
                        <a:lnSpc>
                          <a:spcPts val="1600"/>
                        </a:lnSpc>
                        <a:spcAft>
                          <a:spcPts val="0"/>
                        </a:spcAft>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少年期</a:t>
                      </a:r>
                      <a:endParaRPr 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mn-cs"/>
                        </a:rPr>
                        <a:t>３</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游ゴシック" panose="020B0400000000000000" pitchFamily="50" charset="-128"/>
                        </a:rPr>
                        <a:t>むし歯のない者の割合（</a:t>
                      </a:r>
                      <a:r>
                        <a:rPr lang="en-US" altLang="ja-JP" sz="1050" b="0" baseline="0" dirty="0">
                          <a:solidFill>
                            <a:schemeClr val="tx1"/>
                          </a:solidFill>
                          <a:effectLst/>
                          <a:latin typeface="游ゴシック" panose="020B0400000000000000" pitchFamily="50" charset="-128"/>
                          <a:ea typeface="游ゴシック" panose="020B0400000000000000" pitchFamily="50" charset="-128"/>
                        </a:rPr>
                        <a:t>12</a:t>
                      </a:r>
                      <a:r>
                        <a:rPr lang="ja-JP" altLang="en-US" sz="1050" b="0" baseline="0" dirty="0">
                          <a:solidFill>
                            <a:schemeClr val="tx1"/>
                          </a:solidFill>
                          <a:effectLst/>
                          <a:latin typeface="游ゴシック" panose="020B0400000000000000" pitchFamily="50" charset="-128"/>
                          <a:ea typeface="游ゴシック" panose="020B0400000000000000" pitchFamily="50" charset="-128"/>
                        </a:rPr>
                        <a:t>歳）</a:t>
                      </a:r>
                      <a:endParaRPr 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rPr>
                        <a:t>72.4</a:t>
                      </a:r>
                      <a:r>
                        <a:rPr lang="ja-JP" sz="1050" b="0" baseline="0" dirty="0">
                          <a:solidFill>
                            <a:schemeClr val="tx1"/>
                          </a:solidFill>
                          <a:effectLst/>
                          <a:latin typeface="游ゴシック" panose="020B0400000000000000" pitchFamily="50" charset="-128"/>
                          <a:ea typeface="游ゴシック" panose="020B0400000000000000" pitchFamily="50" charset="-128"/>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rPr>
                        <a:t>74.5</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［〇］</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mn-cs"/>
                        </a:rPr>
                        <a:t>95</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mn-cs"/>
                        </a:rPr>
                        <a:t>％以上</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rowSpan="3">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81-83</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extLst>
                  <a:ext uri="{0D108BD9-81ED-4DB2-BD59-A6C34878D82A}">
                    <a16:rowId xmlns:a16="http://schemas.microsoft.com/office/drawing/2014/main" val="2936606705"/>
                  </a:ext>
                </a:extLst>
              </a:tr>
              <a:tr h="424543">
                <a:tc vMerge="1">
                  <a:txBody>
                    <a:bodyPr/>
                    <a:lstStyle/>
                    <a:p>
                      <a:pPr algn="ctr" fontAlgn="auto">
                        <a:lnSpc>
                          <a:spcPts val="1600"/>
                        </a:lnSpc>
                        <a:spcAft>
                          <a:spcPts val="0"/>
                        </a:spcAft>
                      </a:pP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４</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歯肉に炎症所見を有する者の割合（</a:t>
                      </a:r>
                      <a:r>
                        <a:rPr lang="en-US" altLang="ja-JP" sz="1050" b="0" baseline="0" dirty="0">
                          <a:solidFill>
                            <a:schemeClr val="tx1"/>
                          </a:solidFill>
                          <a:effectLst/>
                          <a:latin typeface="游ゴシック" panose="020B0400000000000000" pitchFamily="50" charset="-128"/>
                          <a:ea typeface="+mn-ea"/>
                        </a:rPr>
                        <a:t>12</a:t>
                      </a:r>
                      <a:r>
                        <a:rPr lang="ja-JP" altLang="en-US" sz="1050" b="0" baseline="0" dirty="0">
                          <a:solidFill>
                            <a:schemeClr val="tx1"/>
                          </a:solidFill>
                          <a:effectLst/>
                          <a:latin typeface="游ゴシック" panose="020B0400000000000000" pitchFamily="50" charset="-128"/>
                          <a:ea typeface="+mn-ea"/>
                        </a:rPr>
                        <a:t>歳）</a:t>
                      </a:r>
                      <a:endParaRPr lang="ja-JP" alt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2.1</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rPr>
                        <a:t>   2.1</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1</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％以下</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vMerge="1">
                  <a:txBody>
                    <a:bodyPr/>
                    <a:lstStyle/>
                    <a:p>
                      <a:pPr algn="ctr" fontAlgn="auto">
                        <a:lnSpc>
                          <a:spcPts val="1600"/>
                        </a:lnSpc>
                        <a:spcAft>
                          <a:spcPts val="0"/>
                        </a:spcAft>
                      </a:pP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extLst>
                  <a:ext uri="{0D108BD9-81ED-4DB2-BD59-A6C34878D82A}">
                    <a16:rowId xmlns:a16="http://schemas.microsoft.com/office/drawing/2014/main" val="3291367303"/>
                  </a:ext>
                </a:extLst>
              </a:tr>
              <a:tr h="552362">
                <a:tc vMerge="1">
                  <a:txBody>
                    <a:bodyPr/>
                    <a:lstStyle/>
                    <a:p>
                      <a:pPr algn="ctr" fontAlgn="auto">
                        <a:lnSpc>
                          <a:spcPts val="1600"/>
                        </a:lnSpc>
                        <a:spcAft>
                          <a:spcPts val="0"/>
                        </a:spcAft>
                      </a:pPr>
                      <a:endParaRPr lang="en-US" altLang="ja-JP" sz="1400" baseline="0" dirty="0">
                        <a:solidFill>
                          <a:schemeClr val="lt1"/>
                        </a:solidFill>
                        <a:effectLst/>
                        <a:latin typeface="游ゴシック" panose="020B0400000000000000" pitchFamily="50" charset="-128"/>
                        <a:ea typeface="游ゴシック" panose="020B0400000000000000" pitchFamily="50" charset="-128"/>
                        <a:cs typeface="+mn-cs"/>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mn-cs"/>
                        </a:rPr>
                        <a:t>5</a:t>
                      </a: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むし歯のない者の割合（</a:t>
                      </a:r>
                      <a:r>
                        <a:rPr lang="en-US" altLang="ja-JP" sz="1050" b="0" baseline="0" dirty="0">
                          <a:solidFill>
                            <a:schemeClr val="tx1"/>
                          </a:solidFill>
                          <a:effectLst/>
                          <a:latin typeface="游ゴシック" panose="020B0400000000000000" pitchFamily="50" charset="-128"/>
                          <a:ea typeface="+mn-ea"/>
                        </a:rPr>
                        <a:t>16</a:t>
                      </a:r>
                      <a:r>
                        <a:rPr lang="ja-JP" altLang="en-US" sz="1050" b="0" baseline="0" dirty="0">
                          <a:solidFill>
                            <a:schemeClr val="tx1"/>
                          </a:solidFill>
                          <a:effectLst/>
                          <a:latin typeface="游ゴシック" panose="020B0400000000000000" pitchFamily="50" charset="-128"/>
                          <a:ea typeface="+mn-ea"/>
                        </a:rPr>
                        <a:t>歳）</a:t>
                      </a:r>
                      <a:endParaRPr 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rPr>
                        <a:t>59.2</a:t>
                      </a:r>
                      <a:r>
                        <a:rPr lang="ja-JP" sz="1050" b="0" baseline="0" dirty="0">
                          <a:solidFill>
                            <a:schemeClr val="tx1"/>
                          </a:solidFill>
                          <a:effectLst/>
                          <a:latin typeface="游ゴシック" panose="020B0400000000000000" pitchFamily="50" charset="-128"/>
                          <a:ea typeface="游ゴシック" panose="020B0400000000000000" pitchFamily="50" charset="-128"/>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rPr>
                        <a:t>63.7</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［〇］</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mn-cs"/>
                        </a:rPr>
                        <a:t>80</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mn-cs"/>
                        </a:rPr>
                        <a:t>％以上</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vMerge="1">
                  <a:txBody>
                    <a:bodyPr/>
                    <a:lstStyle/>
                    <a:p>
                      <a:pPr algn="ctr" fontAlgn="auto">
                        <a:lnSpc>
                          <a:spcPts val="1600"/>
                        </a:lnSpc>
                        <a:spcAft>
                          <a:spcPts val="0"/>
                        </a:spcAft>
                      </a:pP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extLst>
                  <a:ext uri="{0D108BD9-81ED-4DB2-BD59-A6C34878D82A}">
                    <a16:rowId xmlns:a16="http://schemas.microsoft.com/office/drawing/2014/main" val="2053383278"/>
                  </a:ext>
                </a:extLst>
              </a:tr>
              <a:tr h="405580">
                <a:tc rowSpan="5">
                  <a:txBody>
                    <a:bodyPr/>
                    <a:lstStyle/>
                    <a:p>
                      <a:pPr algn="ctr" fontAlgn="auto">
                        <a:lnSpc>
                          <a:spcPts val="1600"/>
                        </a:lnSpc>
                        <a:spcAft>
                          <a:spcPts val="0"/>
                        </a:spcAft>
                      </a:pPr>
                      <a:r>
                        <a:rPr kumimoji="1" lang="ja-JP" altLang="en-US" sz="1200" b="1" i="0" u="none" strike="noStrike" kern="1200" cap="none" spc="0" normalizeH="0" baseline="0" noProof="0" dirty="0">
                          <a:ln w="0"/>
                          <a:solidFill>
                            <a:schemeClr val="tx1"/>
                          </a:solidFill>
                          <a:effectLst/>
                          <a:uLnTx/>
                          <a:uFillTx/>
                          <a:latin typeface="游ゴシック" panose="020B0400000000000000" pitchFamily="50" charset="-128"/>
                          <a:ea typeface="+mn-ea"/>
                          <a:cs typeface="+mn-cs"/>
                        </a:rPr>
                        <a:t>青年</a:t>
                      </a: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期・壮年期　</a:t>
                      </a:r>
                      <a:endParaRPr lang="en-US" alt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6</a:t>
                      </a: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歯肉に炎症所見を有する者の割合（</a:t>
                      </a:r>
                      <a:r>
                        <a:rPr lang="en-US" altLang="ja-JP" sz="1050" b="0" baseline="0" dirty="0">
                          <a:solidFill>
                            <a:schemeClr val="tx1"/>
                          </a:solidFill>
                          <a:effectLst/>
                          <a:latin typeface="游ゴシック" panose="020B0400000000000000" pitchFamily="50" charset="-128"/>
                          <a:ea typeface="+mn-ea"/>
                        </a:rPr>
                        <a:t>16</a:t>
                      </a:r>
                      <a:r>
                        <a:rPr lang="ja-JP" altLang="en-US" sz="1050" b="0" baseline="0" dirty="0">
                          <a:solidFill>
                            <a:schemeClr val="tx1"/>
                          </a:solidFill>
                          <a:effectLst/>
                          <a:latin typeface="游ゴシック" panose="020B0400000000000000" pitchFamily="50" charset="-128"/>
                          <a:ea typeface="+mn-ea"/>
                        </a:rPr>
                        <a:t>歳）</a:t>
                      </a:r>
                      <a:endParaRPr lang="ja-JP" alt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2.7</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rPr>
                        <a:t>  1.2</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［〇］</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1</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％以下</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rowSpan="5">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84-87</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extLst>
                  <a:ext uri="{0D108BD9-81ED-4DB2-BD59-A6C34878D82A}">
                    <a16:rowId xmlns:a16="http://schemas.microsoft.com/office/drawing/2014/main" val="1323446362"/>
                  </a:ext>
                </a:extLst>
              </a:tr>
              <a:tr h="552362">
                <a:tc vMerge="1">
                  <a:txBody>
                    <a:bodyPr/>
                    <a:lstStyle/>
                    <a:p>
                      <a:pPr algn="ctr" fontAlgn="auto">
                        <a:lnSpc>
                          <a:spcPts val="1600"/>
                        </a:lnSpc>
                        <a:spcAft>
                          <a:spcPts val="0"/>
                        </a:spcAft>
                      </a:pPr>
                      <a:endPar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7</a:t>
                      </a:r>
                    </a:p>
                  </a:txBody>
                  <a:tcPr marL="62865" marR="62865" marT="0" marB="0" anchor="ctr"/>
                </a:tc>
                <a:tc>
                  <a:txBody>
                    <a:bodyPr/>
                    <a:lstStyle/>
                    <a:p>
                      <a:pPr algn="l"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rPr>
                        <a:t>20</a:t>
                      </a:r>
                      <a:r>
                        <a:rPr lang="ja-JP" altLang="en-US" sz="1050" b="0" baseline="0" dirty="0">
                          <a:solidFill>
                            <a:schemeClr val="tx1"/>
                          </a:solidFill>
                          <a:effectLst/>
                          <a:latin typeface="游ゴシック" panose="020B0400000000000000" pitchFamily="50" charset="-128"/>
                          <a:ea typeface="+mn-ea"/>
                        </a:rPr>
                        <a:t>歳代</a:t>
                      </a:r>
                      <a:r>
                        <a:rPr lang="en-US" altLang="ja-JP" sz="1050" b="0" baseline="0" dirty="0">
                          <a:solidFill>
                            <a:schemeClr val="tx1"/>
                          </a:solidFill>
                          <a:effectLst/>
                          <a:latin typeface="游ゴシック" panose="020B0400000000000000" pitchFamily="50" charset="-128"/>
                          <a:ea typeface="+mn-ea"/>
                        </a:rPr>
                        <a:t>〜30</a:t>
                      </a:r>
                      <a:r>
                        <a:rPr lang="ja-JP" altLang="en-US" sz="1050" b="0" baseline="0" dirty="0">
                          <a:solidFill>
                            <a:schemeClr val="tx1"/>
                          </a:solidFill>
                          <a:effectLst/>
                          <a:latin typeface="游ゴシック" panose="020B0400000000000000" pitchFamily="50" charset="-128"/>
                          <a:ea typeface="+mn-ea"/>
                        </a:rPr>
                        <a:t>歳代における歯肉に炎症所見を有する者の割合</a:t>
                      </a: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28.3</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ja-JP"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15</a:t>
                      </a:r>
                      <a:r>
                        <a:rPr lang="ja-JP" altLang="en-US"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％以下</a:t>
                      </a: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vMerge="1">
                  <a:txBody>
                    <a:bodyPr/>
                    <a:lstStyle/>
                    <a:p>
                      <a:pPr algn="ctr" fontAlgn="auto">
                        <a:lnSpc>
                          <a:spcPts val="1600"/>
                        </a:lnSpc>
                        <a:spcAft>
                          <a:spcPts val="0"/>
                        </a:spcAft>
                      </a:pPr>
                      <a:endParaRPr 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extLst>
                  <a:ext uri="{0D108BD9-81ED-4DB2-BD59-A6C34878D82A}">
                    <a16:rowId xmlns:a16="http://schemas.microsoft.com/office/drawing/2014/main" val="1351729897"/>
                  </a:ext>
                </a:extLst>
              </a:tr>
              <a:tr h="405581">
                <a:tc vMerge="1">
                  <a:txBody>
                    <a:bodyPr/>
                    <a:lstStyle/>
                    <a:p>
                      <a:pPr algn="ctr" fontAlgn="auto">
                        <a:lnSpc>
                          <a:spcPts val="1600"/>
                        </a:lnSpc>
                        <a:spcAft>
                          <a:spcPts val="0"/>
                        </a:spcAft>
                      </a:pPr>
                      <a:endPar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8</a:t>
                      </a: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むし歯治療が必要な者の割合（</a:t>
                      </a:r>
                      <a:r>
                        <a:rPr lang="en-US" altLang="ja-JP" sz="1050" b="0" baseline="0" dirty="0">
                          <a:solidFill>
                            <a:schemeClr val="tx1"/>
                          </a:solidFill>
                          <a:effectLst/>
                          <a:latin typeface="游ゴシック" panose="020B0400000000000000" pitchFamily="50" charset="-128"/>
                          <a:ea typeface="+mn-ea"/>
                        </a:rPr>
                        <a:t>40</a:t>
                      </a:r>
                      <a:r>
                        <a:rPr lang="ja-JP" altLang="en-US" sz="1050" b="0" baseline="0" dirty="0">
                          <a:solidFill>
                            <a:schemeClr val="tx1"/>
                          </a:solidFill>
                          <a:effectLst/>
                          <a:latin typeface="游ゴシック" panose="020B0400000000000000" pitchFamily="50" charset="-128"/>
                          <a:ea typeface="+mn-ea"/>
                        </a:rPr>
                        <a:t>歳）</a:t>
                      </a: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cs typeface="HG丸ｺﾞｼｯｸM-PRO"/>
                        </a:rPr>
                        <a:t>27.9</a:t>
                      </a:r>
                      <a:r>
                        <a:rPr lang="ja-JP" altLang="en-US" sz="1050" b="0" baseline="0" dirty="0">
                          <a:solidFill>
                            <a:schemeClr val="tx1"/>
                          </a:solidFill>
                          <a:effectLst/>
                          <a:latin typeface="游ゴシック" panose="020B0400000000000000" pitchFamily="50" charset="-128"/>
                          <a:ea typeface="+mn-ea"/>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rPr>
                        <a:t>28.2</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cs typeface="HG丸ｺﾞｼｯｸM-PRO"/>
                        </a:rPr>
                        <a:t>15</a:t>
                      </a:r>
                      <a:r>
                        <a:rPr lang="ja-JP" altLang="en-US" sz="1050" b="0" baseline="0" dirty="0">
                          <a:solidFill>
                            <a:schemeClr val="tx1"/>
                          </a:solidFill>
                          <a:effectLst/>
                          <a:latin typeface="游ゴシック" panose="020B0400000000000000" pitchFamily="50" charset="-128"/>
                          <a:ea typeface="+mn-ea"/>
                          <a:cs typeface="HG丸ｺﾞｼｯｸM-PRO"/>
                        </a:rPr>
                        <a:t>％以下</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extLst>
                  <a:ext uri="{0D108BD9-81ED-4DB2-BD59-A6C34878D82A}">
                    <a16:rowId xmlns:a16="http://schemas.microsoft.com/office/drawing/2014/main" val="1384130235"/>
                  </a:ext>
                </a:extLst>
              </a:tr>
              <a:tr h="552362">
                <a:tc vMerge="1">
                  <a:txBody>
                    <a:bodyPr/>
                    <a:lstStyle/>
                    <a:p>
                      <a:pPr algn="ctr" fontAlgn="auto">
                        <a:lnSpc>
                          <a:spcPts val="1600"/>
                        </a:lnSpc>
                        <a:spcAft>
                          <a:spcPts val="0"/>
                        </a:spcAft>
                      </a:pPr>
                      <a:endPar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9</a:t>
                      </a: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歯周治療が必要な者の割合（</a:t>
                      </a:r>
                      <a:r>
                        <a:rPr lang="en-US" altLang="ja-JP" sz="1050" b="0" baseline="0" dirty="0">
                          <a:solidFill>
                            <a:schemeClr val="tx1"/>
                          </a:solidFill>
                          <a:effectLst/>
                          <a:latin typeface="游ゴシック" panose="020B0400000000000000" pitchFamily="50" charset="-128"/>
                          <a:ea typeface="+mn-ea"/>
                        </a:rPr>
                        <a:t>40</a:t>
                      </a:r>
                      <a:r>
                        <a:rPr lang="ja-JP" altLang="en-US" sz="1050" b="0" baseline="0" dirty="0">
                          <a:solidFill>
                            <a:schemeClr val="tx1"/>
                          </a:solidFill>
                          <a:effectLst/>
                          <a:latin typeface="游ゴシック" panose="020B0400000000000000" pitchFamily="50" charset="-128"/>
                          <a:ea typeface="+mn-ea"/>
                        </a:rPr>
                        <a:t>歳）</a:t>
                      </a: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cs typeface="HG丸ｺﾞｼｯｸM-PRO"/>
                        </a:rPr>
                        <a:t>50.9</a:t>
                      </a:r>
                      <a:r>
                        <a:rPr lang="ja-JP" altLang="en-US" sz="1050" b="0" baseline="0" dirty="0">
                          <a:solidFill>
                            <a:schemeClr val="tx1"/>
                          </a:solidFill>
                          <a:effectLst/>
                          <a:latin typeface="游ゴシック" panose="020B0400000000000000" pitchFamily="50" charset="-128"/>
                          <a:ea typeface="+mn-ea"/>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rPr>
                        <a:t>52.0</a:t>
                      </a:r>
                      <a:r>
                        <a:rPr lang="ja-JP" altLang="ja-JP" sz="1050" b="0" baseline="0" dirty="0">
                          <a:solidFill>
                            <a:schemeClr val="tx1"/>
                          </a:solidFill>
                          <a:effectLst/>
                          <a:latin typeface="游ゴシック" panose="020B0400000000000000" pitchFamily="50" charset="-128"/>
                          <a:ea typeface="+mn-ea"/>
                        </a:rPr>
                        <a:t>％</a:t>
                      </a:r>
                      <a:r>
                        <a:rPr lang="ja-JP" altLang="en-US" sz="1050" b="0" dirty="0">
                          <a:solidFill>
                            <a:schemeClr val="tx1"/>
                          </a:solidFill>
                          <a:effectLst/>
                          <a:latin typeface="+mn-ea"/>
                          <a:ea typeface="+mn-ea"/>
                        </a:rPr>
                        <a:t>［△］</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游ゴシック" panose="020B0400000000000000" pitchFamily="50" charset="-128"/>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cs typeface="HG丸ｺﾞｼｯｸM-PRO"/>
                        </a:rPr>
                        <a:t>33</a:t>
                      </a:r>
                      <a:r>
                        <a:rPr lang="ja-JP" altLang="en-US" sz="1050" b="0" baseline="0" dirty="0">
                          <a:solidFill>
                            <a:schemeClr val="tx1"/>
                          </a:solidFill>
                          <a:effectLst/>
                          <a:latin typeface="游ゴシック" panose="020B0400000000000000" pitchFamily="50" charset="-128"/>
                          <a:ea typeface="+mn-ea"/>
                          <a:cs typeface="HG丸ｺﾞｼｯｸM-PRO"/>
                        </a:rPr>
                        <a:t>％以下</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extLst>
                  <a:ext uri="{0D108BD9-81ED-4DB2-BD59-A6C34878D82A}">
                    <a16:rowId xmlns:a16="http://schemas.microsoft.com/office/drawing/2014/main" val="2334380222"/>
                  </a:ext>
                </a:extLst>
              </a:tr>
              <a:tr h="552363">
                <a:tc vMerge="1">
                  <a:txBody>
                    <a:bodyPr/>
                    <a:lstStyle/>
                    <a:p>
                      <a:pPr algn="ctr" fontAlgn="auto">
                        <a:lnSpc>
                          <a:spcPts val="1600"/>
                        </a:lnSpc>
                        <a:spcAft>
                          <a:spcPts val="0"/>
                        </a:spcAft>
                      </a:pPr>
                      <a:endPar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游ゴシック" panose="020B0400000000000000" pitchFamily="50" charset="-128"/>
                          <a:cs typeface="HG丸ｺﾞｼｯｸM-PRO"/>
                        </a:rPr>
                        <a:t>10</a:t>
                      </a:r>
                    </a:p>
                  </a:txBody>
                  <a:tcPr marL="62865" marR="62865" marT="0" marB="0" anchor="ctr"/>
                </a:tc>
                <a:tc>
                  <a:txBody>
                    <a:bodyPr/>
                    <a:lstStyle/>
                    <a:p>
                      <a:pPr algn="l" fontAlgn="auto">
                        <a:lnSpc>
                          <a:spcPts val="1600"/>
                        </a:lnSpc>
                        <a:spcAft>
                          <a:spcPts val="0"/>
                        </a:spcAft>
                      </a:pPr>
                      <a:r>
                        <a:rPr lang="ja-JP" altLang="en-US" sz="1050" b="0" baseline="0" dirty="0">
                          <a:solidFill>
                            <a:schemeClr val="tx1"/>
                          </a:solidFill>
                          <a:effectLst/>
                          <a:latin typeface="游ゴシック" panose="020B0400000000000000" pitchFamily="50" charset="-128"/>
                          <a:ea typeface="+mn-ea"/>
                        </a:rPr>
                        <a:t>過去</a:t>
                      </a:r>
                      <a:r>
                        <a:rPr lang="en-US" altLang="ja-JP" sz="1050" b="0" baseline="0" dirty="0">
                          <a:solidFill>
                            <a:schemeClr val="tx1"/>
                          </a:solidFill>
                          <a:effectLst/>
                          <a:latin typeface="游ゴシック" panose="020B0400000000000000" pitchFamily="50" charset="-128"/>
                          <a:ea typeface="+mn-ea"/>
                        </a:rPr>
                        <a:t>1</a:t>
                      </a:r>
                      <a:r>
                        <a:rPr lang="ja-JP" altLang="en-US" sz="1050" b="0" baseline="0" dirty="0">
                          <a:solidFill>
                            <a:schemeClr val="tx1"/>
                          </a:solidFill>
                          <a:effectLst/>
                          <a:latin typeface="游ゴシック" panose="020B0400000000000000" pitchFamily="50" charset="-128"/>
                          <a:ea typeface="+mn-ea"/>
                        </a:rPr>
                        <a:t>年に歯科健診を受診した者の割合（</a:t>
                      </a:r>
                      <a:r>
                        <a:rPr lang="en-US" altLang="ja-JP" sz="1050" b="0" baseline="0" dirty="0">
                          <a:solidFill>
                            <a:schemeClr val="tx1"/>
                          </a:solidFill>
                          <a:effectLst/>
                          <a:latin typeface="游ゴシック" panose="020B0400000000000000" pitchFamily="50" charset="-128"/>
                          <a:ea typeface="+mn-ea"/>
                        </a:rPr>
                        <a:t>20</a:t>
                      </a:r>
                      <a:r>
                        <a:rPr lang="ja-JP" altLang="en-US" sz="1050" b="0" baseline="0" dirty="0">
                          <a:solidFill>
                            <a:schemeClr val="tx1"/>
                          </a:solidFill>
                          <a:effectLst/>
                          <a:latin typeface="游ゴシック" panose="020B0400000000000000" pitchFamily="50" charset="-128"/>
                          <a:ea typeface="+mn-ea"/>
                        </a:rPr>
                        <a:t>歳以上）</a:t>
                      </a:r>
                      <a:endParaRPr lang="ja-JP" altLang="ja-JP" sz="1050" b="0"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游ゴシック" panose="020B0400000000000000" pitchFamily="50" charset="-128"/>
                          <a:ea typeface="+mn-ea"/>
                          <a:cs typeface="HG丸ｺﾞｼｯｸM-PRO"/>
                        </a:rPr>
                        <a:t>65.3</a:t>
                      </a:r>
                      <a:r>
                        <a:rPr lang="ja-JP" altLang="en-US" sz="1050" b="0" baseline="0" dirty="0">
                          <a:solidFill>
                            <a:schemeClr val="tx1"/>
                          </a:solidFill>
                          <a:effectLst/>
                          <a:latin typeface="游ゴシック" panose="020B0400000000000000" pitchFamily="50" charset="-128"/>
                          <a:ea typeface="+mn-ea"/>
                          <a:cs typeface="HG丸ｺﾞｼｯｸM-PRO"/>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baseline="0" dirty="0">
                          <a:solidFill>
                            <a:schemeClr val="tx1"/>
                          </a:solidFill>
                          <a:effectLst/>
                          <a:latin typeface="游ゴシック" panose="020B0400000000000000" pitchFamily="50" charset="-128"/>
                          <a:ea typeface="+mn-ea"/>
                          <a:cs typeface="+mn-cs"/>
                        </a:rPr>
                        <a:t>95</a:t>
                      </a:r>
                      <a:r>
                        <a:rPr lang="ja-JP" altLang="en-US" sz="1050" b="0" baseline="0" dirty="0">
                          <a:solidFill>
                            <a:schemeClr val="tx1"/>
                          </a:solidFill>
                          <a:effectLst/>
                          <a:latin typeface="游ゴシック" panose="020B0400000000000000" pitchFamily="50" charset="-128"/>
                          <a:ea typeface="+mn-ea"/>
                          <a:cs typeface="+mn-cs"/>
                        </a:rPr>
                        <a:t>％以上</a:t>
                      </a: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tc vMerge="1">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ja-JP" altLang="ja-JP" sz="1050" b="0" baseline="0" dirty="0">
                        <a:solidFill>
                          <a:schemeClr val="tx1"/>
                        </a:solidFill>
                        <a:effectLst/>
                        <a:latin typeface="游ゴシック" panose="020B0400000000000000" pitchFamily="50" charset="-128"/>
                        <a:ea typeface="+mn-ea"/>
                        <a:cs typeface="HG丸ｺﾞｼｯｸM-PRO"/>
                      </a:endParaRPr>
                    </a:p>
                  </a:txBody>
                  <a:tcPr marL="62865" marR="62865" marT="0" marB="0" anchor="ctr"/>
                </a:tc>
                <a:extLst>
                  <a:ext uri="{0D108BD9-81ED-4DB2-BD59-A6C34878D82A}">
                    <a16:rowId xmlns:a16="http://schemas.microsoft.com/office/drawing/2014/main" val="917268872"/>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歯科口腔保健計画における目標の達成状況</a:t>
            </a: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234044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42057178"/>
              </p:ext>
            </p:extLst>
          </p:nvPr>
        </p:nvGraphicFramePr>
        <p:xfrm>
          <a:off x="250859" y="930433"/>
          <a:ext cx="9404282" cy="5621526"/>
        </p:xfrm>
        <a:graphic>
          <a:graphicData uri="http://schemas.openxmlformats.org/drawingml/2006/table">
            <a:tbl>
              <a:tblPr firstRow="1" bandRow="1">
                <a:tableStyleId>{7DF18680-E054-41AD-8BC1-D1AEF772440D}</a:tableStyleId>
              </a:tblPr>
              <a:tblGrid>
                <a:gridCol w="879746">
                  <a:extLst>
                    <a:ext uri="{9D8B030D-6E8A-4147-A177-3AD203B41FA5}">
                      <a16:colId xmlns:a16="http://schemas.microsoft.com/office/drawing/2014/main" val="2969467908"/>
                    </a:ext>
                  </a:extLst>
                </a:gridCol>
                <a:gridCol w="381000">
                  <a:extLst>
                    <a:ext uri="{9D8B030D-6E8A-4147-A177-3AD203B41FA5}">
                      <a16:colId xmlns:a16="http://schemas.microsoft.com/office/drawing/2014/main" val="2419697869"/>
                    </a:ext>
                  </a:extLst>
                </a:gridCol>
                <a:gridCol w="2922097">
                  <a:extLst>
                    <a:ext uri="{9D8B030D-6E8A-4147-A177-3AD203B41FA5}">
                      <a16:colId xmlns:a16="http://schemas.microsoft.com/office/drawing/2014/main" val="218902946"/>
                    </a:ext>
                  </a:extLst>
                </a:gridCol>
                <a:gridCol w="1320800">
                  <a:extLst>
                    <a:ext uri="{9D8B030D-6E8A-4147-A177-3AD203B41FA5}">
                      <a16:colId xmlns:a16="http://schemas.microsoft.com/office/drawing/2014/main" val="3716218903"/>
                    </a:ext>
                  </a:extLst>
                </a:gridCol>
                <a:gridCol w="2094098">
                  <a:extLst>
                    <a:ext uri="{9D8B030D-6E8A-4147-A177-3AD203B41FA5}">
                      <a16:colId xmlns:a16="http://schemas.microsoft.com/office/drawing/2014/main" val="522624669"/>
                    </a:ext>
                  </a:extLst>
                </a:gridCol>
                <a:gridCol w="1000470">
                  <a:extLst>
                    <a:ext uri="{9D8B030D-6E8A-4147-A177-3AD203B41FA5}">
                      <a16:colId xmlns:a16="http://schemas.microsoft.com/office/drawing/2014/main" val="1531965585"/>
                    </a:ext>
                  </a:extLst>
                </a:gridCol>
                <a:gridCol w="806071">
                  <a:extLst>
                    <a:ext uri="{9D8B030D-6E8A-4147-A177-3AD203B41FA5}">
                      <a16:colId xmlns:a16="http://schemas.microsoft.com/office/drawing/2014/main" val="3974975104"/>
                    </a:ext>
                  </a:extLst>
                </a:gridCol>
              </a:tblGrid>
              <a:tr h="457320">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aseline="0" dirty="0">
                          <a:latin typeface="游ゴシック" panose="020B0400000000000000" pitchFamily="50" charset="-128"/>
                          <a:ea typeface="游ゴシック" panose="020B0400000000000000" pitchFamily="50" charset="-128"/>
                        </a:rPr>
                        <a:t>2035</a:t>
                      </a:r>
                      <a:r>
                        <a:rPr kumimoji="1" lang="ja-JP" altLang="en-US" sz="1050" baseline="0"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年次報告書</a:t>
                      </a:r>
                      <a:endParaRPr kumimoji="1" lang="en-US" altLang="ja-JP" sz="1050" baseline="0"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aseline="0"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879328102"/>
                  </a:ext>
                </a:extLst>
              </a:tr>
              <a:tr h="496973">
                <a:tc rowSpan="6">
                  <a:txBody>
                    <a:bodyPr/>
                    <a:lstStyle/>
                    <a:p>
                      <a:pPr algn="ctr" fontAlgn="auto">
                        <a:lnSpc>
                          <a:spcPts val="1600"/>
                        </a:lnSpc>
                        <a:spcAft>
                          <a:spcPts val="0"/>
                        </a:spcAft>
                      </a:pPr>
                      <a:r>
                        <a:rPr kumimoji="1" lang="ja-JP" altLang="en-US" sz="1200" b="1" i="0" u="none" strike="noStrike" kern="1200" cap="none" spc="0" normalizeH="0" baseline="0" noProof="0" dirty="0">
                          <a:ln w="0"/>
                          <a:solidFill>
                            <a:schemeClr val="tx1"/>
                          </a:solidFill>
                          <a:effectLst/>
                          <a:uLnTx/>
                          <a:uFillTx/>
                          <a:latin typeface="+mn-ea"/>
                          <a:ea typeface="+mn-ea"/>
                          <a:cs typeface="+mn-cs"/>
                        </a:rPr>
                        <a:t>中年期・</a:t>
                      </a:r>
                      <a:r>
                        <a:rPr kumimoji="1" lang="ja-JP" altLang="en-US" sz="1200" b="1" i="0" u="none" strike="noStrike" kern="1200" cap="none" spc="0" normalizeH="0" baseline="0" noProof="0" dirty="0">
                          <a:ln>
                            <a:noFill/>
                          </a:ln>
                          <a:solidFill>
                            <a:schemeClr val="tx1"/>
                          </a:solidFill>
                          <a:effectLst/>
                          <a:uLnTx/>
                          <a:uFillTx/>
                          <a:latin typeface="+mn-ea"/>
                          <a:ea typeface="+mn-ea"/>
                          <a:cs typeface="+mn-cs"/>
                        </a:rPr>
                        <a:t>高齢期　　</a:t>
                      </a:r>
                      <a:endParaRPr lang="ja-JP" sz="1200" b="1" dirty="0">
                        <a:solidFill>
                          <a:schemeClr val="tx1"/>
                        </a:solidFill>
                        <a:effectLst/>
                        <a:latin typeface="+mn-ea"/>
                        <a:ea typeface="+mn-ea"/>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11</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２４本以上の歯を有する者の割合（６０歳）</a:t>
                      </a:r>
                      <a:endParaRPr 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cs typeface="HG丸ｺﾞｼｯｸM-PRO"/>
                        </a:rPr>
                        <a:t>74.9</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en-US" altLang="ja-JP" sz="1050" b="0" baseline="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mn-cs"/>
                        </a:rPr>
                        <a:t>95</a:t>
                      </a:r>
                      <a:r>
                        <a:rPr lang="ja-JP" altLang="en-US" sz="1050" b="0" dirty="0">
                          <a:solidFill>
                            <a:schemeClr val="tx1"/>
                          </a:solidFill>
                          <a:effectLst/>
                          <a:latin typeface="+mn-ea"/>
                          <a:ea typeface="+mn-ea"/>
                          <a:cs typeface="+mn-cs"/>
                        </a:rPr>
                        <a:t>％以上</a:t>
                      </a:r>
                      <a:endParaRPr lang="ja-JP" sz="1050" b="0" dirty="0">
                        <a:solidFill>
                          <a:schemeClr val="tx1"/>
                        </a:solidFill>
                        <a:effectLst/>
                        <a:latin typeface="+mn-ea"/>
                        <a:ea typeface="+mn-ea"/>
                        <a:cs typeface="HG丸ｺﾞｼｯｸM-PRO"/>
                      </a:endParaRPr>
                    </a:p>
                  </a:txBody>
                  <a:tcPr marL="62865" marR="62865" marT="0" marB="0" anchor="ctr"/>
                </a:tc>
                <a:tc rowSpan="6">
                  <a:txBody>
                    <a:bodyPr/>
                    <a:lstStyle/>
                    <a:p>
                      <a:pPr algn="ctr">
                        <a:spcAft>
                          <a:spcPts val="0"/>
                        </a:spcAft>
                      </a:pPr>
                      <a:r>
                        <a:rPr lang="en-US" altLang="ja-JP" sz="1050" kern="100" dirty="0">
                          <a:solidFill>
                            <a:srgbClr val="000000"/>
                          </a:solidFill>
                          <a:effectLst/>
                          <a:latin typeface="+mn-ea"/>
                          <a:ea typeface="+mn-ea"/>
                          <a:cs typeface="HG丸ｺﾞｼｯｸM-PRO" panose="020F0600000000000000" pitchFamily="50" charset="-128"/>
                        </a:rPr>
                        <a:t>88-91</a:t>
                      </a:r>
                      <a:endParaRPr lang="ja-JP" sz="1050" kern="100" dirty="0">
                        <a:solidFill>
                          <a:srgbClr val="000000"/>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363339255"/>
                  </a:ext>
                </a:extLst>
              </a:tr>
              <a:tr h="496973">
                <a:tc vMerge="1">
                  <a:txBody>
                    <a:bodyPr/>
                    <a:lstStyle/>
                    <a:p>
                      <a:pPr algn="ctr" fontAlgn="auto">
                        <a:lnSpc>
                          <a:spcPts val="1600"/>
                        </a:lnSpc>
                        <a:spcAft>
                          <a:spcPts val="0"/>
                        </a:spcAft>
                      </a:pP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12</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２０本以上の歯を有する者の割合（８０歳）</a:t>
                      </a:r>
                      <a:endParaRPr 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55.4</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en-US"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85</a:t>
                      </a:r>
                      <a:r>
                        <a:rPr lang="ja-JP" altLang="en-US" sz="1050" b="0" dirty="0">
                          <a:solidFill>
                            <a:schemeClr val="tx1"/>
                          </a:solidFill>
                          <a:effectLst/>
                          <a:latin typeface="+mn-ea"/>
                          <a:ea typeface="+mn-ea"/>
                          <a:cs typeface="+mn-cs"/>
                        </a:rPr>
                        <a:t>％以上</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kern="100" dirty="0">
                        <a:solidFill>
                          <a:srgbClr val="000000"/>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310948996"/>
                  </a:ext>
                </a:extLst>
              </a:tr>
              <a:tr h="496973">
                <a:tc vMerge="1">
                  <a:txBody>
                    <a:bodyPr/>
                    <a:lstStyle/>
                    <a:p>
                      <a:pPr algn="ctr" fontAlgn="auto">
                        <a:lnSpc>
                          <a:spcPts val="1600"/>
                        </a:lnSpc>
                        <a:spcAft>
                          <a:spcPts val="0"/>
                        </a:spcAft>
                      </a:pP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13</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５０歳代における咀嚼良好者の割合</a:t>
                      </a:r>
                      <a:endParaRPr 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88.4</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en-US"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98</a:t>
                      </a:r>
                      <a:r>
                        <a:rPr lang="ja-JP" altLang="en-US" sz="1050" b="0" dirty="0">
                          <a:solidFill>
                            <a:schemeClr val="tx1"/>
                          </a:solidFill>
                          <a:effectLst/>
                          <a:latin typeface="+mn-ea"/>
                          <a:ea typeface="+mn-ea"/>
                          <a:cs typeface="+mn-cs"/>
                        </a:rPr>
                        <a:t>％以上</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039381750"/>
                  </a:ext>
                </a:extLst>
              </a:tr>
              <a:tr h="496973">
                <a:tc vMerge="1">
                  <a:txBody>
                    <a:bodyPr/>
                    <a:lstStyle/>
                    <a:p>
                      <a:pPr algn="ctr" fontAlgn="auto">
                        <a:lnSpc>
                          <a:spcPts val="1600"/>
                        </a:lnSpc>
                        <a:spcAft>
                          <a:spcPts val="0"/>
                        </a:spcAft>
                      </a:pP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14</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b="0" dirty="0">
                          <a:solidFill>
                            <a:schemeClr val="tx1"/>
                          </a:solidFill>
                          <a:effectLst/>
                          <a:latin typeface="+mn-ea"/>
                          <a:ea typeface="+mn-ea"/>
                        </a:rPr>
                        <a:t>咀嚼良好者の割合（６０歳以上）</a:t>
                      </a:r>
                      <a:endParaRPr lang="ja-JP"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71.7</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en-US"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i="0" dirty="0">
                          <a:solidFill>
                            <a:schemeClr val="tx1"/>
                          </a:solidFill>
                          <a:effectLst/>
                          <a:latin typeface="+mn-ea"/>
                          <a:ea typeface="+mn-ea"/>
                          <a:cs typeface="HG丸ｺﾞｼｯｸM-PRO"/>
                        </a:rPr>
                        <a:t>令和７年大阪府健康づくり実態調査にて算出</a:t>
                      </a:r>
                      <a:endParaRPr lang="en-US" altLang="ja-JP" sz="1050" b="0" i="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80%</a:t>
                      </a:r>
                      <a:r>
                        <a:rPr lang="ja-JP" altLang="en-US" sz="1050" b="0" dirty="0">
                          <a:solidFill>
                            <a:schemeClr val="tx1"/>
                          </a:solidFill>
                          <a:effectLst/>
                          <a:latin typeface="+mn-ea"/>
                          <a:ea typeface="+mn-ea"/>
                          <a:cs typeface="+mn-cs"/>
                        </a:rPr>
                        <a:t>以上</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773941161"/>
                  </a:ext>
                </a:extLst>
              </a:tr>
              <a:tr h="496973">
                <a:tc vMerge="1">
                  <a:txBody>
                    <a:bodyPr/>
                    <a:lstStyle/>
                    <a:p>
                      <a:pPr algn="ctr" fontAlgn="auto">
                        <a:lnSpc>
                          <a:spcPts val="1600"/>
                        </a:lnSpc>
                        <a:spcAft>
                          <a:spcPts val="0"/>
                        </a:spcAft>
                      </a:pPr>
                      <a:endPar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15</a:t>
                      </a: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むし歯治療が必要な者の割合（６０歳）</a:t>
                      </a: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23.8</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en-US" alt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rPr>
                        <a:t>23.8</a:t>
                      </a:r>
                      <a:r>
                        <a:rPr lang="ja-JP" altLang="ja-JP" sz="1050" b="0" baseline="0" dirty="0">
                          <a:solidFill>
                            <a:schemeClr val="tx1"/>
                          </a:solidFill>
                          <a:effectLst/>
                          <a:latin typeface="+mn-ea"/>
                          <a:ea typeface="+mn-ea"/>
                        </a:rPr>
                        <a:t>％</a:t>
                      </a:r>
                      <a:r>
                        <a:rPr lang="ja-JP" altLang="en-US" sz="1050" b="0" dirty="0">
                          <a:solidFill>
                            <a:schemeClr val="tx1"/>
                          </a:solidFill>
                          <a:effectLst/>
                          <a:latin typeface="+mn-ea"/>
                          <a:ea typeface="+mn-ea"/>
                        </a:rPr>
                        <a:t>［△］</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15</a:t>
                      </a:r>
                      <a:r>
                        <a:rPr lang="ja-JP" altLang="en-US" sz="1050" b="0" dirty="0">
                          <a:solidFill>
                            <a:schemeClr val="tx1"/>
                          </a:solidFill>
                          <a:effectLst/>
                          <a:latin typeface="+mn-ea"/>
                          <a:ea typeface="+mn-ea"/>
                          <a:cs typeface="+mn-cs"/>
                        </a:rPr>
                        <a:t>％以下</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77661089"/>
                  </a:ext>
                </a:extLst>
              </a:tr>
              <a:tr h="496973">
                <a:tc vMerge="1">
                  <a:txBody>
                    <a:bodyPr/>
                    <a:lstStyle/>
                    <a:p>
                      <a:pPr algn="ctr" fontAlgn="auto">
                        <a:lnSpc>
                          <a:spcPts val="1600"/>
                        </a:lnSpc>
                        <a:spcAft>
                          <a:spcPts val="0"/>
                        </a:spcAft>
                      </a:pPr>
                      <a:endPar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16</a:t>
                      </a: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歯周治療が必要な者の割合（６０歳）</a:t>
                      </a:r>
                      <a:endParaRPr lang="ja-JP"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59.9</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en-US" alt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baseline="0" dirty="0">
                          <a:solidFill>
                            <a:schemeClr val="tx1"/>
                          </a:solidFill>
                          <a:effectLst/>
                          <a:latin typeface="+mn-ea"/>
                          <a:ea typeface="+mn-ea"/>
                        </a:rPr>
                        <a:t>61.3</a:t>
                      </a:r>
                      <a:r>
                        <a:rPr lang="ja-JP" altLang="ja-JP" sz="1050" b="0" baseline="0" dirty="0">
                          <a:solidFill>
                            <a:schemeClr val="tx1"/>
                          </a:solidFill>
                          <a:effectLst/>
                          <a:latin typeface="+mn-ea"/>
                          <a:ea typeface="+mn-ea"/>
                        </a:rPr>
                        <a:t>％</a:t>
                      </a:r>
                      <a:r>
                        <a:rPr lang="ja-JP" altLang="en-US" sz="1050" b="0" dirty="0">
                          <a:solidFill>
                            <a:schemeClr val="tx1"/>
                          </a:solidFill>
                          <a:effectLst/>
                          <a:latin typeface="+mn-ea"/>
                          <a:ea typeface="+mn-ea"/>
                        </a:rPr>
                        <a:t>［△］</a:t>
                      </a:r>
                      <a:r>
                        <a:rPr lang="en-US" altLang="ja-JP" sz="1050" b="0" dirty="0">
                          <a:solidFill>
                            <a:schemeClr val="tx1"/>
                          </a:solidFill>
                          <a:effectLst/>
                          <a:latin typeface="+mn-ea"/>
                          <a:ea typeface="+mn-ea"/>
                        </a:rPr>
                        <a:t>(R5)</a:t>
                      </a:r>
                      <a:endParaRPr lang="ja-JP" altLang="ja-JP" sz="1050" b="0" baseline="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48</a:t>
                      </a:r>
                      <a:r>
                        <a:rPr lang="ja-JP" altLang="en-US" sz="1050" b="0" dirty="0">
                          <a:solidFill>
                            <a:schemeClr val="tx1"/>
                          </a:solidFill>
                          <a:effectLst/>
                          <a:latin typeface="+mn-ea"/>
                          <a:ea typeface="+mn-ea"/>
                          <a:cs typeface="+mn-cs"/>
                        </a:rPr>
                        <a:t>％以下</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195218172"/>
                  </a:ext>
                </a:extLst>
              </a:tr>
              <a:tr h="571225">
                <a:tc rowSpan="2">
                  <a:txBody>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200" b="1" i="0" u="none" strike="noStrike" kern="1200" cap="none" spc="0" normalizeH="0" baseline="0" noProof="0" dirty="0">
                          <a:ln w="0"/>
                          <a:solidFill>
                            <a:schemeClr val="tx1"/>
                          </a:solidFill>
                          <a:effectLst/>
                          <a:uLnTx/>
                          <a:uFillTx/>
                          <a:latin typeface="+mn-ea"/>
                          <a:ea typeface="+mn-ea"/>
                          <a:cs typeface="+mn-cs"/>
                        </a:rPr>
                        <a:t>歯科受診をすることへ配慮が必要な人　　 </a:t>
                      </a:r>
                      <a:endParaRPr kumimoji="1" lang="ja-JP" altLang="en-US" sz="1200" b="1" baseline="0" dirty="0">
                        <a:solidFill>
                          <a:schemeClr val="tx1"/>
                        </a:solidFill>
                        <a:effectLst/>
                        <a:latin typeface="+mn-ea"/>
                        <a:ea typeface="+mn-ea"/>
                      </a:endParaRPr>
                    </a:p>
                  </a:txBody>
                  <a:tcPr marL="36000" marR="36000" marT="36000" marB="36000" anchor="ctr"/>
                </a:tc>
                <a:tc>
                  <a:txBody>
                    <a:bodyPr/>
                    <a:lstStyle/>
                    <a:p>
                      <a:pPr algn="ctr" fontAlgn="auto">
                        <a:lnSpc>
                          <a:spcPts val="1600"/>
                        </a:lnSpc>
                        <a:spcAft>
                          <a:spcPts val="0"/>
                        </a:spcAft>
                      </a:pPr>
                      <a:r>
                        <a:rPr lang="en-US" sz="1050" b="0" dirty="0">
                          <a:solidFill>
                            <a:schemeClr val="tx1"/>
                          </a:solidFill>
                          <a:effectLst/>
                          <a:latin typeface="+mn-ea"/>
                          <a:ea typeface="+mn-ea"/>
                        </a:rPr>
                        <a:t>17</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要介護高齢者が利用する施設での定期的な歯科健診の実施の増加</a:t>
                      </a: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rPr>
                        <a:t>55.1</a:t>
                      </a:r>
                      <a:r>
                        <a:rPr 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ja-JP" altLang="en-US" sz="1050" b="0" dirty="0">
                          <a:solidFill>
                            <a:schemeClr val="tx1"/>
                          </a:solidFill>
                          <a:effectLst/>
                          <a:latin typeface="+mn-ea"/>
                          <a:ea typeface="+mn-ea"/>
                          <a:cs typeface="HG丸ｺﾞｼｯｸM-PRO"/>
                        </a:rPr>
                        <a:t>令和７年度府内の介護老人保健施設等における歯科保健の取り組みについての調査</a:t>
                      </a:r>
                      <a:r>
                        <a:rPr lang="ja-JP" altLang="en-US" sz="1050" b="0" i="0" dirty="0">
                          <a:solidFill>
                            <a:schemeClr val="tx1"/>
                          </a:solidFill>
                          <a:effectLst/>
                          <a:latin typeface="+mn-ea"/>
                          <a:ea typeface="+mn-ea"/>
                          <a:cs typeface="HG丸ｺﾞｼｯｸM-PRO"/>
                        </a:rPr>
                        <a:t>にて算出</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mn-cs"/>
                        </a:rPr>
                        <a:t>70</a:t>
                      </a:r>
                      <a:r>
                        <a:rPr lang="ja-JP" altLang="en-US" sz="1050" b="0" dirty="0">
                          <a:solidFill>
                            <a:schemeClr val="tx1"/>
                          </a:solidFill>
                          <a:effectLst/>
                          <a:latin typeface="+mn-ea"/>
                          <a:ea typeface="+mn-ea"/>
                          <a:cs typeface="+mn-cs"/>
                        </a:rPr>
                        <a:t>％以上</a:t>
                      </a:r>
                      <a:endParaRPr lang="ja-JP" sz="1050" b="0" dirty="0">
                        <a:solidFill>
                          <a:schemeClr val="tx1"/>
                        </a:solidFill>
                        <a:effectLst/>
                        <a:latin typeface="+mn-ea"/>
                        <a:ea typeface="+mn-ea"/>
                        <a:cs typeface="HG丸ｺﾞｼｯｸM-PRO"/>
                      </a:endParaRPr>
                    </a:p>
                  </a:txBody>
                  <a:tcPr marL="62865" marR="62865" marT="0" marB="0" anchor="ctr"/>
                </a:tc>
                <a:tc rowSpan="2">
                  <a:txBody>
                    <a:bodyPr/>
                    <a:lstStyle/>
                    <a:p>
                      <a:pPr algn="ctr">
                        <a:spcAft>
                          <a:spcPts val="0"/>
                        </a:spcAft>
                      </a:pPr>
                      <a:r>
                        <a:rPr lang="en-US" altLang="ja-JP" sz="1050" b="0" kern="100" baseline="0" dirty="0">
                          <a:solidFill>
                            <a:schemeClr val="tx1"/>
                          </a:solidFill>
                          <a:effectLst/>
                          <a:latin typeface="+mn-ea"/>
                          <a:ea typeface="+mn-ea"/>
                          <a:cs typeface="HG丸ｺﾞｼｯｸM-PRO" panose="020F0600000000000000" pitchFamily="50" charset="-128"/>
                        </a:rPr>
                        <a:t>92-94</a:t>
                      </a: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4221839039"/>
                  </a:ext>
                </a:extLst>
              </a:tr>
              <a:tr h="765850">
                <a:tc vMerge="1">
                  <a:txBody>
                    <a:bodyPr/>
                    <a:lstStyle/>
                    <a:p>
                      <a:pPr algn="ct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18</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障がい児及び障がい者入所施設での定期的な歯科健診の実施の増加</a:t>
                      </a:r>
                      <a:endParaRPr lang="en-US" alt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rPr>
                        <a:t>70.0</a:t>
                      </a:r>
                      <a:r>
                        <a:rPr lang="ja-JP" altLang="ja-JP" sz="1050" b="0" dirty="0">
                          <a:solidFill>
                            <a:schemeClr val="tx1"/>
                          </a:solidFill>
                          <a:effectLst/>
                          <a:latin typeface="+mn-ea"/>
                          <a:ea typeface="+mn-ea"/>
                        </a:rPr>
                        <a:t>％</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ja-JP" alt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ja-JP" altLang="en-US" sz="1050" b="0" dirty="0">
                          <a:solidFill>
                            <a:schemeClr val="tx1"/>
                          </a:solidFill>
                          <a:effectLst/>
                          <a:latin typeface="+mn-ea"/>
                          <a:ea typeface="+mn-ea"/>
                          <a:cs typeface="HG丸ｺﾞｼｯｸM-PRO"/>
                        </a:rPr>
                        <a:t>令和７年度府内の障がい者（児）入所施設における歯科保健の取り組みについての調査</a:t>
                      </a:r>
                      <a:r>
                        <a:rPr lang="ja-JP" altLang="en-US" sz="1050" b="0" i="0" dirty="0">
                          <a:solidFill>
                            <a:schemeClr val="tx1"/>
                          </a:solidFill>
                          <a:effectLst/>
                          <a:latin typeface="+mn-ea"/>
                          <a:ea typeface="+mn-ea"/>
                          <a:cs typeface="HG丸ｺﾞｼｯｸM-PRO"/>
                        </a:rPr>
                        <a:t>にて算出</a:t>
                      </a:r>
                      <a:endParaRPr lang="ja-JP" altLang="ja-JP" sz="1050" b="0" dirty="0">
                        <a:solidFill>
                          <a:schemeClr val="tx1"/>
                        </a:solidFill>
                        <a:effectLst/>
                        <a:latin typeface="+mn-ea"/>
                        <a:ea typeface="+mn-ea"/>
                        <a:cs typeface="HG丸ｺﾞｼｯｸM-PRO"/>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90</a:t>
                      </a:r>
                      <a:r>
                        <a:rPr lang="ja-JP" altLang="en-US" sz="1050" b="0" dirty="0">
                          <a:solidFill>
                            <a:schemeClr val="tx1"/>
                          </a:solidFill>
                          <a:effectLst/>
                          <a:latin typeface="+mn-ea"/>
                          <a:ea typeface="+mn-ea"/>
                          <a:cs typeface="+mn-cs"/>
                        </a:rPr>
                        <a:t>％以上</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2024701498"/>
                  </a:ext>
                </a:extLst>
              </a:tr>
              <a:tr h="383574">
                <a:tc rowSpan="2">
                  <a:txBody>
                    <a:bodyPr/>
                    <a:lstStyle/>
                    <a:p>
                      <a:pPr algn="ctr"/>
                      <a:r>
                        <a:rPr kumimoji="1" lang="ja-JP" altLang="en-US" sz="1200" b="1" baseline="0" dirty="0">
                          <a:solidFill>
                            <a:schemeClr val="tx1"/>
                          </a:solidFill>
                          <a:effectLst/>
                          <a:latin typeface="+mn-ea"/>
                          <a:ea typeface="+mn-ea"/>
                        </a:rPr>
                        <a:t>多様な主体との連携・協働</a:t>
                      </a:r>
                    </a:p>
                  </a:txBody>
                  <a:tcPr marL="36000" marR="36000" marT="36000" marB="36000" anchor="ctr"/>
                </a:tc>
                <a:tc>
                  <a:txBody>
                    <a:bodyPr/>
                    <a:lstStyle/>
                    <a:p>
                      <a:pPr algn="ctr" fontAlgn="auto">
                        <a:lnSpc>
                          <a:spcPts val="1600"/>
                        </a:lnSpc>
                        <a:spcAft>
                          <a:spcPts val="0"/>
                        </a:spcAft>
                      </a:pPr>
                      <a:r>
                        <a:rPr lang="en-US" sz="1050" b="0" dirty="0">
                          <a:solidFill>
                            <a:schemeClr val="tx1"/>
                          </a:solidFill>
                          <a:effectLst/>
                          <a:latin typeface="+mn-ea"/>
                          <a:ea typeface="+mn-ea"/>
                        </a:rPr>
                        <a:t>19</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妊婦歯科健診を実施している市町村の増加</a:t>
                      </a: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rPr>
                        <a:t>40</a:t>
                      </a:r>
                      <a:r>
                        <a:rPr lang="ja-JP" altLang="en-US" sz="1050" b="0" dirty="0">
                          <a:solidFill>
                            <a:schemeClr val="tx1"/>
                          </a:solidFill>
                          <a:effectLst/>
                          <a:latin typeface="+mn-ea"/>
                          <a:ea typeface="+mn-ea"/>
                        </a:rPr>
                        <a:t>市町村</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R3</a:t>
                      </a:r>
                      <a:r>
                        <a:rPr lang="ja-JP" altLang="en-US" sz="1050" b="0" baseline="0" dirty="0">
                          <a:solidFill>
                            <a:schemeClr val="tx1"/>
                          </a:solidFill>
                          <a:effectLst/>
                          <a:latin typeface="+mn-ea"/>
                          <a:ea typeface="+mn-ea"/>
                          <a:cs typeface="HG丸ｺﾞｼｯｸM-PRO"/>
                        </a:rPr>
                        <a:t>）</a:t>
                      </a:r>
                      <a:endParaRPr 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43</a:t>
                      </a:r>
                      <a:r>
                        <a:rPr lang="ja-JP" altLang="en-US" sz="1050" b="0" dirty="0">
                          <a:solidFill>
                            <a:schemeClr val="tx1"/>
                          </a:solidFill>
                          <a:effectLst/>
                          <a:latin typeface="+mn-ea"/>
                          <a:ea typeface="+mn-ea"/>
                        </a:rPr>
                        <a:t>市町村［〇］</a:t>
                      </a:r>
                      <a:r>
                        <a:rPr lang="en-US" altLang="ja-JP" sz="1050" b="0" dirty="0">
                          <a:solidFill>
                            <a:schemeClr val="tx1"/>
                          </a:solidFill>
                          <a:effectLst/>
                          <a:latin typeface="+mn-ea"/>
                          <a:ea typeface="+mn-ea"/>
                        </a:rPr>
                        <a:t>(R5)</a:t>
                      </a:r>
                      <a:endParaRPr lang="ja-JP" altLang="ja-JP" sz="1050" b="0" dirty="0">
                        <a:solidFill>
                          <a:schemeClr val="tx1"/>
                        </a:solidFill>
                        <a:effectLst/>
                        <a:latin typeface="+mn-ea"/>
                        <a:ea typeface="+mn-ea"/>
                      </a:endParaRPr>
                    </a:p>
                  </a:txBody>
                  <a:tcPr marL="62865" marR="62865" marT="0" marB="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mn-cs"/>
                        </a:rPr>
                        <a:t>43</a:t>
                      </a:r>
                      <a:r>
                        <a:rPr lang="ja-JP" altLang="en-US" sz="1050" b="0" dirty="0">
                          <a:solidFill>
                            <a:schemeClr val="tx1"/>
                          </a:solidFill>
                          <a:effectLst/>
                          <a:latin typeface="+mn-ea"/>
                          <a:ea typeface="+mn-ea"/>
                          <a:cs typeface="+mn-cs"/>
                        </a:rPr>
                        <a:t>市町村</a:t>
                      </a:r>
                      <a:endParaRPr lang="en-US" altLang="ja-JP" sz="1050" b="0" dirty="0">
                        <a:solidFill>
                          <a:schemeClr val="tx1"/>
                        </a:solidFill>
                        <a:effectLst/>
                        <a:latin typeface="+mn-ea"/>
                        <a:ea typeface="+mn-ea"/>
                        <a:cs typeface="+mn-cs"/>
                      </a:endParaRPr>
                    </a:p>
                    <a:p>
                      <a:pPr algn="ctr" fontAlgn="auto">
                        <a:lnSpc>
                          <a:spcPts val="1600"/>
                        </a:lnSpc>
                        <a:spcAft>
                          <a:spcPts val="0"/>
                        </a:spcAft>
                      </a:pPr>
                      <a:r>
                        <a:rPr lang="ja-JP" altLang="en-US" sz="1050" b="0" dirty="0">
                          <a:solidFill>
                            <a:schemeClr val="tx1"/>
                          </a:solidFill>
                          <a:effectLst/>
                          <a:latin typeface="+mn-ea"/>
                          <a:ea typeface="+mn-ea"/>
                          <a:cs typeface="+mn-cs"/>
                        </a:rPr>
                        <a:t>（府内全て）</a:t>
                      </a:r>
                      <a:endParaRPr lang="ja-JP" sz="1050" b="0" dirty="0">
                        <a:solidFill>
                          <a:schemeClr val="tx1"/>
                        </a:solidFill>
                        <a:effectLst/>
                        <a:latin typeface="+mn-ea"/>
                        <a:ea typeface="+mn-ea"/>
                        <a:cs typeface="HG丸ｺﾞｼｯｸM-PRO"/>
                      </a:endParaRPr>
                    </a:p>
                  </a:txBody>
                  <a:tcPr marL="62865" marR="62865" marT="0" marB="0" anchor="ctr"/>
                </a:tc>
                <a:tc rowSpan="2">
                  <a:txBody>
                    <a:bodyPr/>
                    <a:lstStyle/>
                    <a:p>
                      <a:pPr algn="ctr">
                        <a:spcAft>
                          <a:spcPts val="0"/>
                        </a:spcAft>
                      </a:pPr>
                      <a:r>
                        <a:rPr lang="en-US" altLang="ja-JP" sz="1050" b="0" kern="100" baseline="0" dirty="0">
                          <a:solidFill>
                            <a:schemeClr val="tx1"/>
                          </a:solidFill>
                          <a:effectLst/>
                          <a:latin typeface="+mn-ea"/>
                          <a:ea typeface="+mn-ea"/>
                          <a:cs typeface="HG丸ｺﾞｼｯｸM-PRO" panose="020F0600000000000000" pitchFamily="50" charset="-128"/>
                        </a:rPr>
                        <a:t>95-97</a:t>
                      </a: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3452198977"/>
                  </a:ext>
                </a:extLst>
              </a:tr>
              <a:tr h="383574">
                <a:tc vMerge="1">
                  <a:txBody>
                    <a:bodyPr/>
                    <a:lstStyle/>
                    <a:p>
                      <a:pPr algn="ctr"/>
                      <a:endParaRPr kumimoji="1" lang="ja-JP" altLang="en-US" sz="1050" baseline="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600"/>
                        </a:lnSpc>
                        <a:spcAft>
                          <a:spcPts val="0"/>
                        </a:spcAft>
                      </a:pPr>
                      <a:r>
                        <a:rPr lang="en-US" altLang="ja-JP" sz="1050" b="0" dirty="0">
                          <a:solidFill>
                            <a:schemeClr val="tx1"/>
                          </a:solidFill>
                          <a:effectLst/>
                          <a:latin typeface="+mn-ea"/>
                          <a:ea typeface="+mn-ea"/>
                          <a:cs typeface="HG丸ｺﾞｼｯｸM-PRO"/>
                        </a:rPr>
                        <a:t>20</a:t>
                      </a:r>
                      <a:endParaRPr lang="ja-JP" sz="1050" b="0" dirty="0">
                        <a:solidFill>
                          <a:schemeClr val="tx1"/>
                        </a:solidFill>
                        <a:effectLst/>
                        <a:latin typeface="+mn-ea"/>
                        <a:ea typeface="+mn-ea"/>
                        <a:cs typeface="HG丸ｺﾞｼｯｸM-PRO"/>
                      </a:endParaRPr>
                    </a:p>
                  </a:txBody>
                  <a:tcPr marL="62865" marR="62865" marT="0" marB="0" anchor="ctr"/>
                </a:tc>
                <a:tc>
                  <a:txBody>
                    <a:bodyPr/>
                    <a:lstStyle/>
                    <a:p>
                      <a:pPr algn="l" fontAlgn="auto">
                        <a:lnSpc>
                          <a:spcPts val="1600"/>
                        </a:lnSpc>
                        <a:spcAft>
                          <a:spcPts val="0"/>
                        </a:spcAft>
                      </a:pPr>
                      <a:r>
                        <a:rPr lang="ja-JP" altLang="en-US" sz="1050" b="0" dirty="0">
                          <a:solidFill>
                            <a:schemeClr val="tx1"/>
                          </a:solidFill>
                          <a:effectLst/>
                          <a:latin typeface="+mn-ea"/>
                          <a:ea typeface="+mn-ea"/>
                        </a:rPr>
                        <a:t>法令で定めた年齢以外に成人歯科健診を実施している市町村の増加</a:t>
                      </a:r>
                      <a:endParaRPr lang="en-US"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34</a:t>
                      </a:r>
                      <a:r>
                        <a:rPr lang="ja-JP" altLang="en-US" sz="1050" b="0" dirty="0">
                          <a:solidFill>
                            <a:schemeClr val="tx1"/>
                          </a:solidFill>
                          <a:effectLst/>
                          <a:latin typeface="+mn-ea"/>
                          <a:ea typeface="+mn-ea"/>
                        </a:rPr>
                        <a:t>市町村</a:t>
                      </a:r>
                      <a:r>
                        <a:rPr lang="ja-JP" altLang="en-US" sz="1050" b="0" baseline="0" dirty="0">
                          <a:solidFill>
                            <a:schemeClr val="tx1"/>
                          </a:solidFill>
                          <a:effectLst/>
                          <a:latin typeface="+mn-ea"/>
                          <a:ea typeface="+mn-ea"/>
                          <a:cs typeface="HG丸ｺﾞｼｯｸM-PRO"/>
                        </a:rPr>
                        <a:t>（</a:t>
                      </a:r>
                      <a:r>
                        <a:rPr lang="en-US" altLang="ja-JP" sz="1050" b="0" baseline="0" dirty="0">
                          <a:solidFill>
                            <a:schemeClr val="tx1"/>
                          </a:solidFill>
                          <a:effectLst/>
                          <a:latin typeface="+mn-ea"/>
                          <a:ea typeface="+mn-ea"/>
                          <a:cs typeface="HG丸ｺﾞｼｯｸM-PRO"/>
                        </a:rPr>
                        <a:t>R4</a:t>
                      </a:r>
                      <a:r>
                        <a:rPr lang="ja-JP" altLang="en-US" sz="1050" b="0" baseline="0" dirty="0">
                          <a:solidFill>
                            <a:schemeClr val="tx1"/>
                          </a:solidFill>
                          <a:effectLst/>
                          <a:latin typeface="+mn-ea"/>
                          <a:ea typeface="+mn-ea"/>
                          <a:cs typeface="HG丸ｺﾞｼｯｸM-PRO"/>
                        </a:rPr>
                        <a:t>）</a:t>
                      </a:r>
                      <a:endParaRPr lang="ja-JP"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rPr>
                        <a:t>34</a:t>
                      </a:r>
                      <a:r>
                        <a:rPr lang="ja-JP" altLang="en-US" sz="1050" b="0" dirty="0">
                          <a:solidFill>
                            <a:schemeClr val="tx1"/>
                          </a:solidFill>
                          <a:effectLst/>
                          <a:latin typeface="+mn-ea"/>
                          <a:ea typeface="+mn-ea"/>
                        </a:rPr>
                        <a:t>市町村［△］</a:t>
                      </a:r>
                      <a:r>
                        <a:rPr lang="en-US" altLang="ja-JP" sz="1050" b="0" dirty="0">
                          <a:solidFill>
                            <a:schemeClr val="tx1"/>
                          </a:solidFill>
                          <a:effectLst/>
                          <a:latin typeface="+mn-ea"/>
                          <a:ea typeface="+mn-ea"/>
                        </a:rPr>
                        <a:t>(R5)</a:t>
                      </a:r>
                      <a:endParaRPr lang="ja-JP" altLang="ja-JP" sz="1050" b="0" dirty="0">
                        <a:solidFill>
                          <a:schemeClr val="tx1"/>
                        </a:solidFill>
                        <a:effectLst/>
                        <a:latin typeface="+mn-ea"/>
                        <a:ea typeface="+mn-ea"/>
                      </a:endParaRPr>
                    </a:p>
                  </a:txBody>
                  <a:tcPr marL="62865" marR="62865"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050" b="0" dirty="0">
                          <a:solidFill>
                            <a:schemeClr val="tx1"/>
                          </a:solidFill>
                          <a:effectLst/>
                          <a:latin typeface="+mn-ea"/>
                          <a:ea typeface="+mn-ea"/>
                          <a:cs typeface="+mn-cs"/>
                        </a:rPr>
                        <a:t>43</a:t>
                      </a:r>
                      <a:r>
                        <a:rPr lang="ja-JP" altLang="en-US" sz="1050" b="0" dirty="0">
                          <a:solidFill>
                            <a:schemeClr val="tx1"/>
                          </a:solidFill>
                          <a:effectLst/>
                          <a:latin typeface="+mn-ea"/>
                          <a:ea typeface="+mn-ea"/>
                          <a:cs typeface="+mn-cs"/>
                        </a:rPr>
                        <a:t>市町村</a:t>
                      </a:r>
                      <a:endParaRPr lang="en-US" altLang="ja-JP" sz="1050" b="0" dirty="0">
                        <a:solidFill>
                          <a:schemeClr val="tx1"/>
                        </a:solidFill>
                        <a:effectLst/>
                        <a:latin typeface="+mn-ea"/>
                        <a:ea typeface="+mn-ea"/>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050" b="0" dirty="0">
                          <a:solidFill>
                            <a:schemeClr val="tx1"/>
                          </a:solidFill>
                          <a:effectLst/>
                          <a:latin typeface="+mn-ea"/>
                          <a:ea typeface="+mn-ea"/>
                          <a:cs typeface="+mn-cs"/>
                        </a:rPr>
                        <a:t>（府内全て）</a:t>
                      </a:r>
                      <a:endParaRPr lang="ja-JP" altLang="ja-JP" sz="1050" b="0" dirty="0">
                        <a:solidFill>
                          <a:schemeClr val="tx1"/>
                        </a:solidFill>
                        <a:effectLst/>
                        <a:latin typeface="+mn-ea"/>
                        <a:ea typeface="+mn-ea"/>
                        <a:cs typeface="HG丸ｺﾞｼｯｸM-PRO"/>
                      </a:endParaRPr>
                    </a:p>
                  </a:txBody>
                  <a:tcPr marL="62865" marR="62865" marT="0" marB="0" anchor="ctr"/>
                </a:tc>
                <a:tc vMerge="1">
                  <a:txBody>
                    <a:bodyPr/>
                    <a:lstStyle/>
                    <a:p>
                      <a:pPr algn="ctr">
                        <a:spcAft>
                          <a:spcPts val="0"/>
                        </a:spcAft>
                      </a:pPr>
                      <a:endParaRPr lang="ja-JP" sz="1050" b="0" kern="100" baseline="0" dirty="0">
                        <a:solidFill>
                          <a:schemeClr val="tx1"/>
                        </a:solidFill>
                        <a:effectLst/>
                        <a:latin typeface="+mn-ea"/>
                        <a:ea typeface="+mn-ea"/>
                        <a:cs typeface="HG丸ｺﾞｼｯｸM-PRO" panose="020F0600000000000000" pitchFamily="50" charset="-128"/>
                      </a:endParaRPr>
                    </a:p>
                  </a:txBody>
                  <a:tcPr marL="36000" marR="36000" marT="36000" marB="36000" anchor="ctr"/>
                </a:tc>
                <a:extLst>
                  <a:ext uri="{0D108BD9-81ED-4DB2-BD59-A6C34878D82A}">
                    <a16:rowId xmlns:a16="http://schemas.microsoft.com/office/drawing/2014/main" val="898748559"/>
                  </a:ext>
                </a:extLst>
              </a:tr>
            </a:tbl>
          </a:graphicData>
        </a:graphic>
      </p:graphicFrame>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歯科口腔保健計画における目標の達成状況</a:t>
            </a: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757159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歯科口腔保健計画における施策の実施状況</a:t>
            </a:r>
          </a:p>
        </p:txBody>
      </p:sp>
      <p:sp>
        <p:nvSpPr>
          <p:cNvPr id="15" name="テキスト ボックス 14"/>
          <p:cNvSpPr txBox="1"/>
          <p:nvPr/>
        </p:nvSpPr>
        <p:spPr>
          <a:xfrm>
            <a:off x="549284" y="2396158"/>
            <a:ext cx="4824000" cy="3808894"/>
          </a:xfrm>
          <a:prstGeom prst="roundRect">
            <a:avLst>
              <a:gd name="adj" fmla="val 2706"/>
            </a:avLst>
          </a:prstGeom>
          <a:solidFill>
            <a:schemeClr val="accent5">
              <a:lumMod val="20000"/>
              <a:lumOff val="80000"/>
            </a:schemeClr>
          </a:solidFill>
          <a:ln w="12700">
            <a:noFill/>
          </a:ln>
        </p:spPr>
        <p:txBody>
          <a:bodyPr wrap="square" lIns="108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TW" sz="1000" b="1"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＜審議会開催状況＞</a:t>
            </a: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lang="ja-JP" altLang="en-US" sz="1000" u="sng" dirty="0">
                <a:solidFill>
                  <a:prstClr val="black"/>
                </a:solidFill>
                <a:latin typeface="游ゴシック" panose="020B0400000000000000" pitchFamily="50" charset="-128"/>
                <a:ea typeface="游ゴシック" panose="020B0400000000000000" pitchFamily="50" charset="-128"/>
              </a:rPr>
              <a:t>６</a:t>
            </a:r>
            <a:r>
              <a:rPr kumimoji="0" lang="zh-TW" altLang="en-US" sz="1000" b="0"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　大阪府生涯歯科保健推進審議会</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日時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lang="en-US" altLang="ja-JP" sz="1000" dirty="0">
                <a:solidFill>
                  <a:prstClr val="black"/>
                </a:solidFill>
                <a:latin typeface="游ゴシック" panose="020B0400000000000000" pitchFamily="50" charset="-128"/>
                <a:ea typeface="游ゴシック" panose="020B0400000000000000" pitchFamily="50" charset="-128"/>
              </a:rPr>
              <a:t>7</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a:t>
            </a:r>
            <a:r>
              <a:rPr lang="en-US" altLang="ja-JP" sz="1000" dirty="0">
                <a:solidFill>
                  <a:prstClr val="black"/>
                </a:solidFill>
                <a:latin typeface="游ゴシック" panose="020B0400000000000000" pitchFamily="50" charset="-128"/>
                <a:ea typeface="游ゴシック" panose="020B0400000000000000" pitchFamily="50" charset="-128"/>
              </a:rPr>
              <a:t>24</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議題　</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（１）第３次大阪府歯科口腔保健計画の進捗管理について</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lang="ja-JP" altLang="en-US" sz="1000" dirty="0">
                <a:solidFill>
                  <a:prstClr val="black"/>
                </a:solidFill>
                <a:latin typeface="游ゴシック" panose="020B0400000000000000" pitchFamily="50" charset="-128"/>
                <a:ea typeface="游ゴシック" panose="020B0400000000000000" pitchFamily="50" charset="-128"/>
              </a:rPr>
              <a:t>２</a:t>
            </a: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）８０２０運動推進特別事業の取組みについて</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游ゴシック" panose="020B0400000000000000" pitchFamily="50" charset="-128"/>
                <a:ea typeface="游ゴシック" panose="020B0400000000000000" pitchFamily="50" charset="-128"/>
              </a:rPr>
              <a:t>　　　　（３）第３次大阪府歯科口腔保健計画のベースライン値設定に係る</a:t>
            </a:r>
            <a:endParaRPr lang="en-US" altLang="ja-JP" sz="100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調査（案）について</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（４）その他</a:t>
            </a:r>
            <a:endPar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hlinkClick r:id="rId2"/>
              </a:rPr>
              <a:t>http://www.pref.osaka.lg.jp/kenkozukuri/hanokenkou/shikashingikai.html</a:t>
            </a:r>
            <a:endPar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p:cNvSpPr txBox="1"/>
          <p:nvPr/>
        </p:nvSpPr>
        <p:spPr>
          <a:xfrm>
            <a:off x="265198" y="965100"/>
            <a:ext cx="9360000" cy="93694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歯科口腔保健計画の審議会である大阪府生涯歯科保健推進審議会において、歯科保健の推進に関する施策の実施状況（本年度の取組み及び今後の取組み予定等）をとりまとめた進捗管理票を審議・承認いただきました。</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本年度における「歯科口腔保健計画における施策の実施状況」の報告資料として、当該進捗管理票を掲載します。</a:t>
            </a: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7" name="テキスト ボックス 16"/>
          <p:cNvSpPr txBox="1"/>
          <p:nvPr/>
        </p:nvSpPr>
        <p:spPr>
          <a:xfrm>
            <a:off x="7610603" y="2076713"/>
            <a:ext cx="1944000" cy="216000"/>
          </a:xfrm>
          <a:prstGeom prst="roundRect">
            <a:avLst>
              <a:gd name="adj" fmla="val 0"/>
            </a:avLst>
          </a:prstGeom>
          <a:noFill/>
          <a:ln w="12700">
            <a:noFill/>
          </a:ln>
        </p:spPr>
        <p:txBody>
          <a:bodyPr wrap="square" lIns="36000" tIns="36000" rIns="36000" bIns="3600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lang="ja-JP" altLang="en-US" sz="800" dirty="0">
                <a:latin typeface="游ゴシック" panose="020B0400000000000000" pitchFamily="50" charset="-128"/>
                <a:ea typeface="游ゴシック" panose="020B0400000000000000" pitchFamily="50" charset="-128"/>
              </a:rPr>
              <a:t>６</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年８月現在（敬称略、五十音順）</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8" name="テキスト ボックス 17"/>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4" name="表 3">
            <a:extLst>
              <a:ext uri="{FF2B5EF4-FFF2-40B4-BE49-F238E27FC236}">
                <a16:creationId xmlns:a16="http://schemas.microsoft.com/office/drawing/2014/main" id="{10367034-EE85-47E6-99B0-B13E4A576A0C}"/>
              </a:ext>
            </a:extLst>
          </p:cNvPr>
          <p:cNvGraphicFramePr>
            <a:graphicFrameLocks noGrp="1"/>
          </p:cNvGraphicFramePr>
          <p:nvPr>
            <p:extLst>
              <p:ext uri="{D42A27DB-BD31-4B8C-83A1-F6EECF244321}">
                <p14:modId xmlns:p14="http://schemas.microsoft.com/office/powerpoint/2010/main" val="1747825676"/>
              </p:ext>
            </p:extLst>
          </p:nvPr>
        </p:nvGraphicFramePr>
        <p:xfrm>
          <a:off x="5757333" y="2396158"/>
          <a:ext cx="3867865" cy="3764627"/>
        </p:xfrm>
        <a:graphic>
          <a:graphicData uri="http://schemas.openxmlformats.org/drawingml/2006/table">
            <a:tbl>
              <a:tblPr/>
              <a:tblGrid>
                <a:gridCol w="3100556">
                  <a:extLst>
                    <a:ext uri="{9D8B030D-6E8A-4147-A177-3AD203B41FA5}">
                      <a16:colId xmlns:a16="http://schemas.microsoft.com/office/drawing/2014/main" val="1521284998"/>
                    </a:ext>
                  </a:extLst>
                </a:gridCol>
                <a:gridCol w="767309">
                  <a:extLst>
                    <a:ext uri="{9D8B030D-6E8A-4147-A177-3AD203B41FA5}">
                      <a16:colId xmlns:a16="http://schemas.microsoft.com/office/drawing/2014/main" val="2277997278"/>
                    </a:ext>
                  </a:extLst>
                </a:gridCol>
              </a:tblGrid>
              <a:tr h="169965">
                <a:tc>
                  <a:txBody>
                    <a:bodyPr/>
                    <a:lstStyle/>
                    <a:p>
                      <a:pPr algn="ctr" fontAlgn="ctr"/>
                      <a:r>
                        <a:rPr lang="ja-JP" altLang="en-US" sz="800" b="0" i="0" u="none" strike="noStrike" baseline="0" dirty="0">
                          <a:solidFill>
                            <a:schemeClr val="tx1"/>
                          </a:solidFill>
                          <a:effectLst/>
                          <a:latin typeface="+mn-ea"/>
                          <a:ea typeface="+mn-ea"/>
                        </a:rPr>
                        <a:t>職　　名</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ja-JP" altLang="en-US" sz="800" b="0" i="0" u="none" strike="noStrike" baseline="0" dirty="0">
                          <a:solidFill>
                            <a:schemeClr val="tx1"/>
                          </a:solidFill>
                          <a:effectLst/>
                          <a:latin typeface="+mn-ea"/>
                          <a:ea typeface="+mn-ea"/>
                        </a:rPr>
                        <a:t>氏　　名</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35686874"/>
                  </a:ext>
                </a:extLst>
              </a:tr>
              <a:tr h="149778">
                <a:tc>
                  <a:txBody>
                    <a:bodyPr/>
                    <a:lstStyle/>
                    <a:p>
                      <a:pPr algn="just" fontAlgn="ctr"/>
                      <a:r>
                        <a:rPr lang="ja-JP" altLang="en-US" sz="800" b="0" i="0" u="none" strike="noStrike" baseline="0" dirty="0">
                          <a:solidFill>
                            <a:schemeClr val="tx1"/>
                          </a:solidFill>
                          <a:effectLst/>
                          <a:latin typeface="+mn-ea"/>
                          <a:ea typeface="+mn-ea"/>
                        </a:rPr>
                        <a:t>大阪市健康局健康推進部健康づくり課長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揚　久恵</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09632"/>
                  </a:ext>
                </a:extLst>
              </a:tr>
              <a:tr h="169965">
                <a:tc>
                  <a:txBody>
                    <a:bodyPr/>
                    <a:lstStyle/>
                    <a:p>
                      <a:pPr algn="just" fontAlgn="ctr"/>
                      <a:r>
                        <a:rPr lang="ja-JP" altLang="en-US" sz="800" b="0" i="0" u="none" strike="noStrike" baseline="0" dirty="0">
                          <a:solidFill>
                            <a:schemeClr val="tx1"/>
                          </a:solidFill>
                          <a:effectLst/>
                          <a:latin typeface="+mn-ea"/>
                          <a:ea typeface="+mn-ea"/>
                        </a:rPr>
                        <a:t>大阪府国民健康保険団体連合会管理部長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有田　文子</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909780"/>
                  </a:ext>
                </a:extLst>
              </a:tr>
              <a:tr h="169965">
                <a:tc>
                  <a:txBody>
                    <a:bodyPr/>
                    <a:lstStyle/>
                    <a:p>
                      <a:pPr algn="just" fontAlgn="ctr"/>
                      <a:r>
                        <a:rPr lang="zh-TW" altLang="en-US" sz="800" b="0" i="0" u="none" strike="noStrike" baseline="0">
                          <a:solidFill>
                            <a:schemeClr val="tx1"/>
                          </a:solidFill>
                          <a:effectLst/>
                          <a:latin typeface="+mn-ea"/>
                          <a:ea typeface="+mn-ea"/>
                        </a:rPr>
                        <a:t>大阪府町村長会（豊能町生活福祉部健康増進課長）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岡本　めぐみ</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130756"/>
                  </a:ext>
                </a:extLst>
              </a:tr>
              <a:tr h="169965">
                <a:tc>
                  <a:txBody>
                    <a:bodyPr/>
                    <a:lstStyle/>
                    <a:p>
                      <a:pPr algn="just" fontAlgn="ctr"/>
                      <a:r>
                        <a:rPr lang="zh-CN" altLang="en-US" sz="800" b="0" i="0" u="none" strike="noStrike" baseline="0">
                          <a:solidFill>
                            <a:schemeClr val="tx1"/>
                          </a:solidFill>
                          <a:effectLst/>
                          <a:latin typeface="+mn-ea"/>
                          <a:ea typeface="+mn-ea"/>
                        </a:rPr>
                        <a:t>一般社団法人大阪府学校歯科医会副会長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金本　均</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414020"/>
                  </a:ext>
                </a:extLst>
              </a:tr>
              <a:tr h="169965">
                <a:tc>
                  <a:txBody>
                    <a:bodyPr/>
                    <a:lstStyle/>
                    <a:p>
                      <a:pPr algn="just" fontAlgn="ctr"/>
                      <a:r>
                        <a:rPr lang="ja-JP" altLang="en-US" sz="800" b="0" i="0" u="none" strike="noStrike" baseline="0" dirty="0">
                          <a:solidFill>
                            <a:schemeClr val="tx1"/>
                          </a:solidFill>
                          <a:effectLst/>
                          <a:latin typeface="+mn-ea"/>
                          <a:ea typeface="+mn-ea"/>
                        </a:rPr>
                        <a:t>一般社団法人大阪府歯科医師会常務理事</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北垣　英俊</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963790"/>
                  </a:ext>
                </a:extLst>
              </a:tr>
              <a:tr h="169965">
                <a:tc>
                  <a:txBody>
                    <a:bodyPr/>
                    <a:lstStyle/>
                    <a:p>
                      <a:pPr algn="just" fontAlgn="ctr"/>
                      <a:r>
                        <a:rPr lang="zh-CN" altLang="en-US" sz="800" b="0" i="0" u="none" strike="noStrike" baseline="0">
                          <a:solidFill>
                            <a:schemeClr val="tx1"/>
                          </a:solidFill>
                          <a:effectLst/>
                          <a:latin typeface="+mn-ea"/>
                          <a:ea typeface="+mn-ea"/>
                        </a:rPr>
                        <a:t>国立大学法人大阪大学大学院歯学研究科予防歯科学講座教授</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久保庭　雅恵</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058903"/>
                  </a:ext>
                </a:extLst>
              </a:tr>
              <a:tr h="169965">
                <a:tc>
                  <a:txBody>
                    <a:bodyPr/>
                    <a:lstStyle/>
                    <a:p>
                      <a:pPr algn="just" fontAlgn="ctr"/>
                      <a:r>
                        <a:rPr lang="zh-CN" altLang="en-US" sz="800" b="0" i="0" u="none" strike="noStrike" baseline="0">
                          <a:solidFill>
                            <a:schemeClr val="tx1"/>
                          </a:solidFill>
                          <a:effectLst/>
                          <a:latin typeface="+mn-ea"/>
                          <a:ea typeface="+mn-ea"/>
                        </a:rPr>
                        <a:t>一般社団法人大阪府歯科医師会理事</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小谷　泰子</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522875"/>
                  </a:ext>
                </a:extLst>
              </a:tr>
              <a:tr h="169965">
                <a:tc>
                  <a:txBody>
                    <a:bodyPr/>
                    <a:lstStyle/>
                    <a:p>
                      <a:pPr algn="just" fontAlgn="ctr"/>
                      <a:r>
                        <a:rPr lang="zh-CN" altLang="en-US" sz="800" b="0" i="0" u="none" strike="noStrike" baseline="0" dirty="0">
                          <a:solidFill>
                            <a:schemeClr val="tx1"/>
                          </a:solidFill>
                          <a:effectLst/>
                          <a:latin typeface="+mn-ea"/>
                          <a:ea typeface="+mn-ea"/>
                        </a:rPr>
                        <a:t>一般社団法人大阪府歯科医師会副会長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津田　高司</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71642"/>
                  </a:ext>
                </a:extLst>
              </a:tr>
              <a:tr h="169965">
                <a:tc>
                  <a:txBody>
                    <a:bodyPr/>
                    <a:lstStyle/>
                    <a:p>
                      <a:pPr algn="just" fontAlgn="ctr"/>
                      <a:r>
                        <a:rPr lang="ja-JP" altLang="en-US" sz="800" b="0" i="0" u="none" strike="noStrike" baseline="0">
                          <a:solidFill>
                            <a:schemeClr val="tx1"/>
                          </a:solidFill>
                          <a:effectLst/>
                          <a:latin typeface="+mn-ea"/>
                          <a:ea typeface="+mn-ea"/>
                        </a:rPr>
                        <a:t>健康保険組合連合会大阪連合会参与 </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長井　輝臣</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719211"/>
                  </a:ext>
                </a:extLst>
              </a:tr>
              <a:tr h="169965">
                <a:tc>
                  <a:txBody>
                    <a:bodyPr/>
                    <a:lstStyle/>
                    <a:p>
                      <a:pPr algn="just" fontAlgn="ctr"/>
                      <a:r>
                        <a:rPr lang="zh-TW" altLang="en-US" sz="800" b="0" i="0" u="none" strike="noStrike" baseline="0" dirty="0">
                          <a:solidFill>
                            <a:schemeClr val="tx1"/>
                          </a:solidFill>
                          <a:effectLst/>
                          <a:latin typeface="+mn-ea"/>
                          <a:ea typeface="+mn-ea"/>
                        </a:rPr>
                        <a:t>大阪市保健所長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中山　浩二</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938515"/>
                  </a:ext>
                </a:extLst>
              </a:tr>
              <a:tr h="169965">
                <a:tc>
                  <a:txBody>
                    <a:bodyPr/>
                    <a:lstStyle/>
                    <a:p>
                      <a:pPr algn="just" fontAlgn="ctr"/>
                      <a:r>
                        <a:rPr lang="ja-JP" altLang="en-US" sz="800" b="0" i="0" u="none" strike="noStrike" baseline="0" dirty="0">
                          <a:solidFill>
                            <a:schemeClr val="tx1"/>
                          </a:solidFill>
                          <a:effectLst/>
                          <a:latin typeface="+mn-ea"/>
                          <a:ea typeface="+mn-ea"/>
                        </a:rPr>
                        <a:t>公益社団法人大阪府栄養士会副会長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西村　智子</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297190"/>
                  </a:ext>
                </a:extLst>
              </a:tr>
              <a:tr h="169965">
                <a:tc>
                  <a:txBody>
                    <a:bodyPr/>
                    <a:lstStyle/>
                    <a:p>
                      <a:pPr algn="just" fontAlgn="ctr"/>
                      <a:r>
                        <a:rPr lang="zh-TW" altLang="en-US" sz="800" b="0" i="0" u="none" strike="noStrike" baseline="0">
                          <a:solidFill>
                            <a:schemeClr val="tx1"/>
                          </a:solidFill>
                          <a:effectLst/>
                          <a:latin typeface="+mn-ea"/>
                          <a:ea typeface="+mn-ea"/>
                        </a:rPr>
                        <a:t>大阪府市長会（大東市保健医療部地域保健課長）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保利　直孝</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664620"/>
                  </a:ext>
                </a:extLst>
              </a:tr>
              <a:tr h="169965">
                <a:tc>
                  <a:txBody>
                    <a:bodyPr/>
                    <a:lstStyle/>
                    <a:p>
                      <a:pPr algn="just" fontAlgn="ctr"/>
                      <a:r>
                        <a:rPr lang="zh-TW" altLang="en-US" sz="800" b="0" i="0" u="none" strike="noStrike" baseline="0">
                          <a:solidFill>
                            <a:schemeClr val="tx1"/>
                          </a:solidFill>
                          <a:effectLst/>
                          <a:latin typeface="+mn-ea"/>
                          <a:ea typeface="+mn-ea"/>
                        </a:rPr>
                        <a:t>大阪市地域女性団体協議会会長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前田　葉子</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715716"/>
                  </a:ext>
                </a:extLst>
              </a:tr>
              <a:tr h="169965">
                <a:tc>
                  <a:txBody>
                    <a:bodyPr/>
                    <a:lstStyle/>
                    <a:p>
                      <a:pPr algn="just" fontAlgn="ctr"/>
                      <a:r>
                        <a:rPr lang="zh-CN" altLang="en-US" sz="800" b="0" i="0" u="none" strike="noStrike" baseline="0" dirty="0">
                          <a:solidFill>
                            <a:schemeClr val="tx1"/>
                          </a:solidFill>
                          <a:effectLst/>
                          <a:latin typeface="+mn-ea"/>
                          <a:ea typeface="+mn-ea"/>
                        </a:rPr>
                        <a:t>一般社団法人大阪府医師会副会長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宮川　松剛</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396926"/>
                  </a:ext>
                </a:extLst>
              </a:tr>
              <a:tr h="169965">
                <a:tc>
                  <a:txBody>
                    <a:bodyPr/>
                    <a:lstStyle/>
                    <a:p>
                      <a:pPr algn="just" fontAlgn="ctr"/>
                      <a:r>
                        <a:rPr lang="ja-JP" altLang="en-US" sz="800" b="0" i="0" u="none" strike="noStrike" baseline="0">
                          <a:solidFill>
                            <a:schemeClr val="tx1"/>
                          </a:solidFill>
                          <a:effectLst/>
                          <a:latin typeface="+mn-ea"/>
                          <a:ea typeface="+mn-ea"/>
                        </a:rPr>
                        <a:t>大阪歯科大学口腔衛生学講座主任教授</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a:solidFill>
                            <a:schemeClr val="tx1"/>
                          </a:solidFill>
                          <a:effectLst/>
                          <a:latin typeface="+mn-ea"/>
                          <a:ea typeface="+mn-ea"/>
                        </a:rPr>
                        <a:t>三宅　達郎</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789839"/>
                  </a:ext>
                </a:extLst>
              </a:tr>
              <a:tr h="192757">
                <a:tc>
                  <a:txBody>
                    <a:bodyPr/>
                    <a:lstStyle/>
                    <a:p>
                      <a:pPr algn="just" fontAlgn="ctr"/>
                      <a:r>
                        <a:rPr lang="zh-TW" altLang="en-US" sz="800" b="0" i="0" u="none" strike="noStrike" baseline="0">
                          <a:solidFill>
                            <a:schemeClr val="tx1"/>
                          </a:solidFill>
                          <a:effectLst/>
                          <a:latin typeface="+mn-ea"/>
                          <a:ea typeface="+mn-ea"/>
                        </a:rPr>
                        <a:t>堺市健康福祉局健康部健康推進課長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安岡　香織</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621781"/>
                  </a:ext>
                </a:extLst>
              </a:tr>
              <a:tr h="192757">
                <a:tc>
                  <a:txBody>
                    <a:bodyPr/>
                    <a:lstStyle/>
                    <a:p>
                      <a:pPr algn="just" fontAlgn="ctr"/>
                      <a:r>
                        <a:rPr lang="ja-JP" altLang="en-US" sz="800" b="0" i="0" u="none" strike="noStrike" baseline="0">
                          <a:solidFill>
                            <a:schemeClr val="tx1"/>
                          </a:solidFill>
                          <a:effectLst/>
                          <a:latin typeface="+mn-ea"/>
                          <a:ea typeface="+mn-ea"/>
                        </a:rPr>
                        <a:t>公益社団法人大阪府歯科衛生士会会長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山口　千里</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855305"/>
                  </a:ext>
                </a:extLst>
              </a:tr>
              <a:tr h="169965">
                <a:tc>
                  <a:txBody>
                    <a:bodyPr/>
                    <a:lstStyle/>
                    <a:p>
                      <a:pPr algn="just" fontAlgn="ctr"/>
                      <a:r>
                        <a:rPr lang="zh-TW" altLang="en-US" sz="800" b="0" i="0" u="none" strike="noStrike" baseline="0">
                          <a:solidFill>
                            <a:schemeClr val="tx1"/>
                          </a:solidFill>
                          <a:effectLst/>
                          <a:latin typeface="+mn-ea"/>
                          <a:ea typeface="+mn-ea"/>
                        </a:rPr>
                        <a:t>大阪労働局労働基準部健康課長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山口　浩光</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958305"/>
                  </a:ext>
                </a:extLst>
              </a:tr>
              <a:tr h="169965">
                <a:tc>
                  <a:txBody>
                    <a:bodyPr/>
                    <a:lstStyle/>
                    <a:p>
                      <a:pPr algn="just" fontAlgn="ctr"/>
                      <a:r>
                        <a:rPr lang="zh-TW" altLang="en-US" sz="800" b="0" i="0" u="none" strike="noStrike" baseline="0">
                          <a:solidFill>
                            <a:schemeClr val="tx1"/>
                          </a:solidFill>
                          <a:effectLst/>
                          <a:latin typeface="+mn-ea"/>
                          <a:ea typeface="+mn-ea"/>
                        </a:rPr>
                        <a:t>大阪市教育委員会事務局指導部保健体育担当課長</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山﨑　行宏</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943109"/>
                  </a:ext>
                </a:extLst>
              </a:tr>
              <a:tr h="169965">
                <a:tc>
                  <a:txBody>
                    <a:bodyPr/>
                    <a:lstStyle/>
                    <a:p>
                      <a:pPr algn="just" fontAlgn="ctr"/>
                      <a:r>
                        <a:rPr lang="ja-JP" altLang="en-US" sz="800" b="0" i="0" u="none" strike="noStrike" baseline="0">
                          <a:solidFill>
                            <a:schemeClr val="tx1"/>
                          </a:solidFill>
                          <a:effectLst/>
                          <a:latin typeface="+mn-ea"/>
                          <a:ea typeface="+mn-ea"/>
                        </a:rPr>
                        <a:t>一般社団法人大阪府歯科医師会常務理事</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山本　道也</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580898"/>
                  </a:ext>
                </a:extLst>
              </a:tr>
              <a:tr h="169965">
                <a:tc>
                  <a:txBody>
                    <a:bodyPr/>
                    <a:lstStyle/>
                    <a:p>
                      <a:pPr algn="just" fontAlgn="ctr"/>
                      <a:r>
                        <a:rPr lang="zh-CN" altLang="en-US" sz="800" b="0" i="0" u="none" strike="noStrike" baseline="0">
                          <a:solidFill>
                            <a:schemeClr val="tx1"/>
                          </a:solidFill>
                          <a:effectLst/>
                          <a:latin typeface="+mn-ea"/>
                          <a:ea typeface="+mn-ea"/>
                        </a:rPr>
                        <a:t>一般社団法人大阪府歯科医師会理事</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baseline="0" dirty="0">
                          <a:solidFill>
                            <a:schemeClr val="tx1"/>
                          </a:solidFill>
                          <a:effectLst/>
                          <a:latin typeface="+mn-ea"/>
                          <a:ea typeface="+mn-ea"/>
                        </a:rPr>
                        <a:t>柚木　求見</a:t>
                      </a:r>
                    </a:p>
                  </a:txBody>
                  <a:tcPr marL="3011" marR="3011" marT="3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988162"/>
                  </a:ext>
                </a:extLst>
              </a:tr>
            </a:tbl>
          </a:graphicData>
        </a:graphic>
      </p:graphicFrame>
    </p:spTree>
    <p:extLst>
      <p:ext uri="{BB962C8B-B14F-4D97-AF65-F5344CB8AC3E}">
        <p14:creationId xmlns:p14="http://schemas.microsoft.com/office/powerpoint/2010/main" val="1856047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歯科口腔保健計画における施策の実施状況</a:t>
            </a:r>
          </a:p>
        </p:txBody>
      </p:sp>
      <p:sp>
        <p:nvSpPr>
          <p:cNvPr id="15" name="テキスト ボックス 14"/>
          <p:cNvSpPr txBox="1"/>
          <p:nvPr/>
        </p:nvSpPr>
        <p:spPr>
          <a:xfrm>
            <a:off x="373611" y="1019984"/>
            <a:ext cx="3024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（趣旨）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　この条例は、法律若しくはこれに基づく政令又は他の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条例に定めるもののほか、府が設置する執行機関の附属機関</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について、地方自治法</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昭和二十二年法律第六十七号</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第百三</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十八条の四第三項、第二百二条の三第一項及び第二百三条の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二第四項の規定に基づき、その設置、担任する事務、委員</a:t>
            </a:r>
            <a:r>
              <a:rPr kumimoji="0" lang="ja-JP" altLang="en-US" sz="8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そ</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の他の構成員</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以下「委員等」という。</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の報酬及び費用弁償</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並びにその支給方法その他附属機関に関し必要な事項を定め</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800" b="0"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る</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ものとする。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（設置）</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　執行機関の附属機関として、別表第一に掲げる附属機</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関を置く。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別表第一</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第二条関係</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　知事の附属機関</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附則</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平成二九年条例第八九号</a:t>
            </a:r>
            <a:r>
              <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この条例は、公布の日から施行する。</a:t>
            </a:r>
          </a:p>
        </p:txBody>
      </p:sp>
      <p:graphicFrame>
        <p:nvGraphicFramePr>
          <p:cNvPr id="16" name="表 15"/>
          <p:cNvGraphicFramePr>
            <a:graphicFrameLocks noGrp="1"/>
          </p:cNvGraphicFramePr>
          <p:nvPr/>
        </p:nvGraphicFramePr>
        <p:xfrm>
          <a:off x="437893" y="3578601"/>
          <a:ext cx="2880000" cy="1152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618736453"/>
                    </a:ext>
                  </a:extLst>
                </a:gridCol>
                <a:gridCol w="2016000">
                  <a:extLst>
                    <a:ext uri="{9D8B030D-6E8A-4147-A177-3AD203B41FA5}">
                      <a16:colId xmlns:a16="http://schemas.microsoft.com/office/drawing/2014/main" val="2555586693"/>
                    </a:ext>
                  </a:extLst>
                </a:gridCol>
              </a:tblGrid>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名称</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担任する事務</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500543"/>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741214"/>
                  </a:ext>
                </a:extLst>
              </a:tr>
              <a:tr h="612000">
                <a:tc>
                  <a:txBody>
                    <a:bodyPr/>
                    <a:lstStyle/>
                    <a:p>
                      <a:pPr algn="l"/>
                      <a:r>
                        <a:rPr kumimoji="1" lang="zh-TW" altLang="en-US" sz="800" dirty="0">
                          <a:latin typeface="游ゴシック" panose="020B0400000000000000" pitchFamily="50" charset="-128"/>
                          <a:ea typeface="游ゴシック" panose="020B0400000000000000" pitchFamily="50" charset="-128"/>
                        </a:rPr>
                        <a:t>大阪府生涯歯科保健推進審議会</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a:r>
                        <a:rPr kumimoji="1" lang="ja-JP" altLang="en-US" sz="800" spc="-50" baseline="0" dirty="0">
                          <a:latin typeface="游ゴシック" panose="020B0400000000000000" pitchFamily="50" charset="-128"/>
                          <a:ea typeface="游ゴシック" panose="020B0400000000000000" pitchFamily="50" charset="-128"/>
                        </a:rPr>
                        <a:t>歯科保健の推進に関する施策及び大阪府健康づくり推進条例第四条第一項の目標（歯科保健に係るものに限る。）の達成状況の評価についての調査審議に関する事務</a:t>
                      </a:r>
                    </a:p>
                  </a:txBody>
                  <a:tcPr marL="36000" marR="36000" marT="18000" marB="18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1678305"/>
                  </a:ext>
                </a:extLst>
              </a:tr>
              <a:tr h="180000">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游ゴシック" panose="020B0400000000000000" pitchFamily="50" charset="-128"/>
                          <a:ea typeface="游ゴシック" panose="020B0400000000000000" pitchFamily="50" charset="-128"/>
                        </a:rPr>
                        <a:t>（中略）</a:t>
                      </a:r>
                    </a:p>
                  </a:txBody>
                  <a:tcPr marL="36000" marR="36000" marT="18000" marB="1800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82657"/>
                  </a:ext>
                </a:extLst>
              </a:tr>
            </a:tbl>
          </a:graphicData>
        </a:graphic>
      </p:graphicFrame>
      <p:cxnSp>
        <p:nvCxnSpPr>
          <p:cNvPr id="17" name="直線コネクタ 16"/>
          <p:cNvCxnSpPr/>
          <p:nvPr/>
        </p:nvCxnSpPr>
        <p:spPr>
          <a:xfrm>
            <a:off x="3603383" y="1093677"/>
            <a:ext cx="0" cy="540000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49662" y="1019984"/>
            <a:ext cx="2880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（趣旨）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第一条　この規則は、大阪府附属機関条例（昭和二十七年</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大阪府条例第三十九号）第六条の規定に基づき、大阪府</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生涯歯科保健推進審議会（以下「審議会」という。）の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組織、委員及び専門委員（以下「委員等」という。）の</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報酬及び費用弁償の額その他審議会に関し必要な事項を</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定めるものとする。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（組織）</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第二条　審議会は、委員三十人以内で組織する。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委員は、次に掲げる者のうちから、知事が任命する。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一　学識経験のある者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二　医療関係団体の代表者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三　関係行政機関の職員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委員（関係行政機関の職員のうちから任命された委員</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を除く。）の任期は、二年とする。ただし、補欠の委員</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の任期は、前任者の残任期間とする。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（専門委員）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第三条　審議会に、専門の事項を調査審議させるため必要</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があるときは、専門委員を置くことができる。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専門委員は、知事が任命する。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専門委員は、当該専門の事項に関する調査審議が終了</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したときは、解任されるものとする。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（会長）</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第四条　審議会に会長を置き、委員の互選によってこれを定める。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会長は、会務を総理する。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会長に事故があるときは、会長があらかじめ指名する</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委員が、その職務を代理する。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第五条　審議会の会議は、会長が招集し、会長がその議長</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となる。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審議会は、委員の過半数が出席しなければ会議を開く</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ことができない。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審議会の議事は、出席委員の過半数で決し、可否同数</a:t>
            </a: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のときは、議長の決するところによる。</a:t>
            </a:r>
          </a:p>
        </p:txBody>
      </p:sp>
      <p:sp>
        <p:nvSpPr>
          <p:cNvPr id="21" name="テキスト ボックス 20"/>
          <p:cNvSpPr txBox="1"/>
          <p:nvPr/>
        </p:nvSpPr>
        <p:spPr>
          <a:xfrm>
            <a:off x="6679841" y="1019984"/>
            <a:ext cx="2880000" cy="3672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（部会）</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第六条　審議会に、必要に応じて部会を置くことができる。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部会に属する委員等は、会長が指名する。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　部会に部会長を置き、会長が指名する委員がこれに当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たる。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　部会長は、部会の会務を掌理し、部会における審議の</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状況及び結果を審議会に報告する。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５　前条の規定にかかわらず、審議会は、その定めるとこ</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ろにより、部会の決議をもって審議会の決議とすること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ができる。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（報酬）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第七条　委員等の報酬の額は、日額八千三百円とする。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（費用弁償）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第八条　委員等の費用弁償の額は、職員の旅費に関する条</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例（昭和四十年大阪府条例第三十七号）による指定職等</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の職務にある者以外の者の額相当額とする。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（庶務）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第九条　審議会の庶務は、健康医療部において行う。</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（委任）</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第十条　この規則に定めるもののほか、審議会の運営に関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し必要な事項は、会長が定める。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附則（平成二十八年規則第八十二号）</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この規則は、平成二十八年四月一日から施行する。</a:t>
            </a:r>
          </a:p>
        </p:txBody>
      </p:sp>
      <p:sp>
        <p:nvSpPr>
          <p:cNvPr id="22" name="テキスト ボックス 21"/>
          <p:cNvSpPr txBox="1"/>
          <p:nvPr/>
        </p:nvSpPr>
        <p:spPr>
          <a:xfrm>
            <a:off x="3749662" y="1019984"/>
            <a:ext cx="3744000" cy="216000"/>
          </a:xfrm>
          <a:prstGeom prst="roundRect">
            <a:avLst>
              <a:gd name="adj" fmla="val 0"/>
            </a:avLst>
          </a:prstGeom>
          <a:noFill/>
          <a:ln w="12700">
            <a:noFill/>
          </a:ln>
        </p:spPr>
        <p:txBody>
          <a:bodyPr wrap="square" lIns="72000" tIns="72000" rIns="72000" bIns="72000"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大阪府生涯歯科保健推進審議会規則（大阪府規則第百九十三号）</a:t>
            </a:r>
          </a:p>
        </p:txBody>
      </p:sp>
      <p:sp>
        <p:nvSpPr>
          <p:cNvPr id="23" name="テキスト ボックス 22"/>
          <p:cNvSpPr txBox="1"/>
          <p:nvPr/>
        </p:nvSpPr>
        <p:spPr>
          <a:xfrm>
            <a:off x="373611" y="1019984"/>
            <a:ext cx="3024000" cy="288000"/>
          </a:xfrm>
          <a:prstGeom prst="roundRect">
            <a:avLst>
              <a:gd name="adj" fmla="val 0"/>
            </a:avLst>
          </a:prstGeom>
          <a:noFill/>
          <a:ln w="12700">
            <a:noFill/>
          </a:ln>
        </p:spPr>
        <p:txBody>
          <a:bodyPr wrap="none" lIns="72000" tIns="72000" rIns="72000" bIns="72000"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大阪府附属機関条例（昭和二十七年大阪府条例第三十九号）（抄）</a:t>
            </a:r>
            <a:endParaRPr kumimoji="0"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4" name="図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9" name="テキスト ボックス 18"/>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a:t>
            </a:r>
            <a:r>
              <a:rPr kumimoji="0" lang="ja-JP" altLang="en-US" sz="11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和６年度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77602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13648" y="2949129"/>
            <a:ext cx="9919648" cy="720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３</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a:t>
            </a:r>
            <a:r>
              <a:rPr kumimoji="1" lang="ja-JP"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令和６年度　</a:t>
            </a:r>
            <a:r>
              <a:rPr kumimoji="1" lang="en-US" altLang="zh-TW"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PDCA</a:t>
            </a:r>
            <a:r>
              <a:rPr kumimoji="1" lang="zh-TW" altLang="en-US" sz="2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進捗管理票</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5" name="図 4">
            <a:extLst>
              <a:ext uri="{FF2B5EF4-FFF2-40B4-BE49-F238E27FC236}">
                <a16:creationId xmlns:a16="http://schemas.microsoft.com/office/drawing/2014/main" id="{7531522E-A71E-465C-AE62-686E532D5E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1515" y="4991195"/>
            <a:ext cx="2648292" cy="864000"/>
          </a:xfrm>
          <a:prstGeom prst="rect">
            <a:avLst/>
          </a:prstGeom>
        </p:spPr>
      </p:pic>
      <p:pic>
        <p:nvPicPr>
          <p:cNvPr id="7" name="図 6">
            <a:extLst>
              <a:ext uri="{FF2B5EF4-FFF2-40B4-BE49-F238E27FC236}">
                <a16:creationId xmlns:a16="http://schemas.microsoft.com/office/drawing/2014/main" id="{33FF226E-0044-41CC-B9F1-17F6359D5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8867" y="4571057"/>
            <a:ext cx="4334632" cy="1536325"/>
          </a:xfrm>
          <a:prstGeom prst="rect">
            <a:avLst/>
          </a:prstGeom>
        </p:spPr>
      </p:pic>
    </p:spTree>
    <p:extLst>
      <p:ext uri="{BB962C8B-B14F-4D97-AF65-F5344CB8AC3E}">
        <p14:creationId xmlns:p14="http://schemas.microsoft.com/office/powerpoint/2010/main" val="40482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38E5D9-181A-4A52-98DE-7F555B26B0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4" name="図 3">
            <a:extLst>
              <a:ext uri="{FF2B5EF4-FFF2-40B4-BE49-F238E27FC236}">
                <a16:creationId xmlns:a16="http://schemas.microsoft.com/office/drawing/2014/main" id="{89C16049-03CF-4B26-B9A3-A9D05FA18F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901749" cy="6858000"/>
          </a:xfrm>
          <a:prstGeom prst="rect">
            <a:avLst/>
          </a:prstGeom>
        </p:spPr>
      </p:pic>
      <p:sp>
        <p:nvSpPr>
          <p:cNvPr id="5" name="スライド番号プレースホルダー 1">
            <a:extLst>
              <a:ext uri="{FF2B5EF4-FFF2-40B4-BE49-F238E27FC236}">
                <a16:creationId xmlns:a16="http://schemas.microsoft.com/office/drawing/2014/main" id="{0812567E-BCE4-4F70-B1C6-CC2DB7A15754}"/>
              </a:ext>
            </a:extLst>
          </p:cNvPr>
          <p:cNvSpPr txBox="1">
            <a:spLocks/>
          </p:cNvSpPr>
          <p:nvPr/>
        </p:nvSpPr>
        <p:spPr>
          <a:xfrm>
            <a:off x="9181749" y="6612838"/>
            <a:ext cx="720000" cy="216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HG創英角ｺﾞｼｯｸUB" panose="020B0909000000000000" pitchFamily="49" charset="-128"/>
                <a:ea typeface="HG創英角ｺﾞｼｯｸUB" panose="020B0909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Tree>
    <p:extLst>
      <p:ext uri="{BB962C8B-B14F-4D97-AF65-F5344CB8AC3E}">
        <p14:creationId xmlns:p14="http://schemas.microsoft.com/office/powerpoint/2010/main" val="1610331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参考：大阪府健康づくり実態調査の実施（予算額：</a:t>
            </a:r>
            <a:r>
              <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16,000</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 name="図 1">
            <a:extLst>
              <a:ext uri="{FF2B5EF4-FFF2-40B4-BE49-F238E27FC236}">
                <a16:creationId xmlns:a16="http://schemas.microsoft.com/office/drawing/2014/main" id="{ABBB933B-3029-4DA2-A473-49C05DB3F3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68" y="860683"/>
            <a:ext cx="8669263" cy="4102964"/>
          </a:xfrm>
          <a:prstGeom prst="rect">
            <a:avLst/>
          </a:prstGeom>
        </p:spPr>
      </p:pic>
      <p:sp>
        <p:nvSpPr>
          <p:cNvPr id="7" name="スライド番号プレースホルダー 1">
            <a:extLst>
              <a:ext uri="{FF2B5EF4-FFF2-40B4-BE49-F238E27FC236}">
                <a16:creationId xmlns:a16="http://schemas.microsoft.com/office/drawing/2014/main" id="{82A9C016-C891-481D-B3AD-3E097CF17CA2}"/>
              </a:ext>
            </a:extLst>
          </p:cNvPr>
          <p:cNvSpPr>
            <a:spLocks noGrp="1"/>
          </p:cNvSpPr>
          <p:nvPr>
            <p:ph type="sldNum" sz="quarter" idx="12"/>
          </p:nvPr>
        </p:nvSpPr>
        <p:spPr>
          <a:xfrm>
            <a:off x="9149666" y="6503465"/>
            <a:ext cx="720000" cy="21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Tree>
    <p:extLst>
      <p:ext uri="{BB962C8B-B14F-4D97-AF65-F5344CB8AC3E}">
        <p14:creationId xmlns:p14="http://schemas.microsoft.com/office/powerpoint/2010/main" val="3060404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558118D-1FCD-4225-B085-6540BD54F5FD}"/>
              </a:ext>
            </a:extLst>
          </p:cNvPr>
          <p:cNvSpPr/>
          <p:nvPr/>
        </p:nvSpPr>
        <p:spPr>
          <a:xfrm>
            <a:off x="0" y="2033"/>
            <a:ext cx="9906000" cy="576000"/>
          </a:xfrm>
          <a:prstGeom prst="rect">
            <a:avLst/>
          </a:prstGeom>
          <a:gradFill flip="none" rotWithShape="1">
            <a:gsLst>
              <a:gs pos="50000">
                <a:srgbClr val="7DA8DB">
                  <a:lumMod val="20000"/>
                  <a:lumOff val="80000"/>
                </a:srgbClr>
              </a:gs>
              <a:gs pos="0">
                <a:schemeClr val="accent5">
                  <a:lumMod val="50000"/>
                </a:schemeClr>
              </a:gs>
              <a:gs pos="20000">
                <a:schemeClr val="accent5">
                  <a:lumMod val="50000"/>
                  <a:lumOff val="50000"/>
                </a:schemeClr>
              </a:gs>
              <a:gs pos="80000">
                <a:srgbClr val="7395D3">
                  <a:lumMod val="50000"/>
                  <a:lumOff val="50000"/>
                </a:srgbClr>
              </a:gs>
              <a:gs pos="100000">
                <a:schemeClr val="accent5">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参考：</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大阪府健康づくり実態調査（国資料）</a:t>
            </a:r>
          </a:p>
        </p:txBody>
      </p:sp>
      <p:pic>
        <p:nvPicPr>
          <p:cNvPr id="4" name="図 3">
            <a:extLst>
              <a:ext uri="{FF2B5EF4-FFF2-40B4-BE49-F238E27FC236}">
                <a16:creationId xmlns:a16="http://schemas.microsoft.com/office/drawing/2014/main" id="{4F6096C4-56F6-4208-9710-AD1666401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 name="図 6">
            <a:extLst>
              <a:ext uri="{FF2B5EF4-FFF2-40B4-BE49-F238E27FC236}">
                <a16:creationId xmlns:a16="http://schemas.microsoft.com/office/drawing/2014/main" id="{CE348F8A-69DD-443B-B16E-0CBCF6868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430" y="801078"/>
            <a:ext cx="8185139" cy="5745774"/>
          </a:xfrm>
          <a:prstGeom prst="rect">
            <a:avLst/>
          </a:prstGeom>
        </p:spPr>
      </p:pic>
      <p:sp>
        <p:nvSpPr>
          <p:cNvPr id="8" name="スライド番号プレースホルダー 1">
            <a:extLst>
              <a:ext uri="{FF2B5EF4-FFF2-40B4-BE49-F238E27FC236}">
                <a16:creationId xmlns:a16="http://schemas.microsoft.com/office/drawing/2014/main" id="{D68D6A51-E9A7-49F6-A607-6E0B621033E0}"/>
              </a:ext>
            </a:extLst>
          </p:cNvPr>
          <p:cNvSpPr txBox="1">
            <a:spLocks/>
          </p:cNvSpPr>
          <p:nvPr/>
        </p:nvSpPr>
        <p:spPr>
          <a:xfrm>
            <a:off x="9149666" y="6503465"/>
            <a:ext cx="720000" cy="2160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HG創英角ｺﾞｼｯｸUB" panose="020B0909000000000000" pitchFamily="49" charset="-128"/>
                <a:ea typeface="HG創英角ｺﾞｼｯｸUB" panose="020B0909000000000000"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Tree>
    <p:extLst>
      <p:ext uri="{BB962C8B-B14F-4D97-AF65-F5344CB8AC3E}">
        <p14:creationId xmlns:p14="http://schemas.microsoft.com/office/powerpoint/2010/main" val="36175513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　歯科疾患の予防・早期発見、口の機能の維持向上</a:t>
            </a:r>
          </a:p>
        </p:txBody>
      </p:sp>
      <p:sp>
        <p:nvSpPr>
          <p:cNvPr id="8" name="正方形/長方形 7"/>
          <p:cNvSpPr/>
          <p:nvPr/>
        </p:nvSpPr>
        <p:spPr>
          <a:xfrm>
            <a:off x="268310" y="810866"/>
            <a:ext cx="9369380" cy="57123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59</a:t>
            </a:r>
          </a:p>
        </p:txBody>
      </p:sp>
      <p:graphicFrame>
        <p:nvGraphicFramePr>
          <p:cNvPr id="19" name="表 18"/>
          <p:cNvGraphicFramePr>
            <a:graphicFrameLocks noGrp="1"/>
          </p:cNvGraphicFramePr>
          <p:nvPr>
            <p:extLst>
              <p:ext uri="{D42A27DB-BD31-4B8C-83A1-F6EECF244321}">
                <p14:modId xmlns:p14="http://schemas.microsoft.com/office/powerpoint/2010/main" val="173803519"/>
              </p:ext>
            </p:extLst>
          </p:nvPr>
        </p:nvGraphicFramePr>
        <p:xfrm>
          <a:off x="530345" y="4756647"/>
          <a:ext cx="8856001" cy="1493545"/>
        </p:xfrm>
        <a:graphic>
          <a:graphicData uri="http://schemas.openxmlformats.org/drawingml/2006/table">
            <a:tbl>
              <a:tblPr firstRow="1" firstCol="1" bandRow="1">
                <a:tableStyleId>{5C22544A-7EE6-4342-B048-85BDC9FD1C3A}</a:tableStyleId>
              </a:tblPr>
              <a:tblGrid>
                <a:gridCol w="448478">
                  <a:extLst>
                    <a:ext uri="{9D8B030D-6E8A-4147-A177-3AD203B41FA5}">
                      <a16:colId xmlns:a16="http://schemas.microsoft.com/office/drawing/2014/main" val="20000"/>
                    </a:ext>
                  </a:extLst>
                </a:gridCol>
                <a:gridCol w="3341250">
                  <a:extLst>
                    <a:ext uri="{9D8B030D-6E8A-4147-A177-3AD203B41FA5}">
                      <a16:colId xmlns:a16="http://schemas.microsoft.com/office/drawing/2014/main" val="20001"/>
                    </a:ext>
                  </a:extLst>
                </a:gridCol>
                <a:gridCol w="1810139">
                  <a:extLst>
                    <a:ext uri="{9D8B030D-6E8A-4147-A177-3AD203B41FA5}">
                      <a16:colId xmlns:a16="http://schemas.microsoft.com/office/drawing/2014/main" val="20002"/>
                    </a:ext>
                  </a:extLst>
                </a:gridCol>
                <a:gridCol w="1763486">
                  <a:extLst>
                    <a:ext uri="{9D8B030D-6E8A-4147-A177-3AD203B41FA5}">
                      <a16:colId xmlns:a16="http://schemas.microsoft.com/office/drawing/2014/main" val="3614610297"/>
                    </a:ext>
                  </a:extLst>
                </a:gridCol>
                <a:gridCol w="1492648">
                  <a:extLst>
                    <a:ext uri="{9D8B030D-6E8A-4147-A177-3AD203B41FA5}">
                      <a16:colId xmlns:a16="http://schemas.microsoft.com/office/drawing/2014/main" val="20003"/>
                    </a:ext>
                  </a:extLst>
                </a:gridCol>
              </a:tblGrid>
              <a:tr h="397259">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a:solidFill>
                            <a:schemeClr val="lt1"/>
                          </a:solidFill>
                          <a:effectLst/>
                          <a:latin typeface="游ゴシック" panose="020B0400000000000000" pitchFamily="50" charset="-128"/>
                          <a:ea typeface="游ゴシック" panose="020B0400000000000000" pitchFamily="50" charset="-128"/>
                          <a:cs typeface="+mn-cs"/>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a:effectLst/>
                          <a:latin typeface="游ゴシック" panose="020B0400000000000000" pitchFamily="50" charset="-128"/>
                          <a:ea typeface="游ゴシック" panose="020B0400000000000000" pitchFamily="50" charset="-128"/>
                        </a:rPr>
                        <a:t>計画策定時</a:t>
                      </a:r>
                      <a:r>
                        <a:rPr lang="ja-JP" sz="1200" baseline="0" dirty="0">
                          <a:effectLst/>
                          <a:latin typeface="游ゴシック" panose="020B0400000000000000" pitchFamily="50" charset="-128"/>
                          <a:ea typeface="游ゴシック" panose="020B0400000000000000" pitchFamily="50" charset="-128"/>
                        </a:rPr>
                        <a:t>の</a:t>
                      </a:r>
                      <a:r>
                        <a:rPr lang="ja-JP" altLang="en-US" sz="1200" baseline="0" dirty="0">
                          <a:effectLst/>
                          <a:latin typeface="游ゴシック" panose="020B0400000000000000" pitchFamily="50" charset="-128"/>
                          <a:ea typeface="游ゴシック" panose="020B0400000000000000" pitchFamily="50" charset="-128"/>
                        </a:rPr>
                        <a:t>値</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a:solidFill>
                            <a:schemeClr val="bg1"/>
                          </a:solidFill>
                          <a:effectLst/>
                          <a:latin typeface="游ゴシック" panose="020B0400000000000000" pitchFamily="50" charset="-128"/>
                          <a:ea typeface="游ゴシック" panose="020B0400000000000000" pitchFamily="50" charset="-128"/>
                          <a:cs typeface="HG丸ｺﾞｼｯｸM-PRO"/>
                        </a:rPr>
                        <a:t>現状値</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a:effectLst/>
                          <a:latin typeface="游ゴシック" panose="020B0400000000000000" pitchFamily="50" charset="-128"/>
                          <a:ea typeface="游ゴシック" panose="020B0400000000000000" pitchFamily="50" charset="-128"/>
                        </a:rPr>
                        <a:t>2035</a:t>
                      </a:r>
                      <a:r>
                        <a:rPr lang="ja-JP" sz="1200" baseline="0" dirty="0">
                          <a:effectLst/>
                          <a:latin typeface="游ゴシック" panose="020B0400000000000000" pitchFamily="50" charset="-128"/>
                          <a:ea typeface="游ゴシック" panose="020B0400000000000000" pitchFamily="50" charset="-128"/>
                        </a:rPr>
                        <a:t>年度</a:t>
                      </a:r>
                      <a:r>
                        <a:rPr lang="ja-JP" altLang="en-US" sz="1200" baseline="0" dirty="0">
                          <a:effectLst/>
                          <a:latin typeface="游ゴシック" panose="020B0400000000000000" pitchFamily="50" charset="-128"/>
                          <a:ea typeface="游ゴシック" panose="020B0400000000000000" pitchFamily="50" charset="-128"/>
                        </a:rPr>
                        <a:t>の</a:t>
                      </a:r>
                      <a:r>
                        <a:rPr lang="ja-JP" sz="1200" baseline="0" dirty="0">
                          <a:effectLst/>
                          <a:latin typeface="游ゴシック" panose="020B0400000000000000" pitchFamily="50" charset="-128"/>
                          <a:ea typeface="游ゴシック" panose="020B0400000000000000" pitchFamily="50" charset="-128"/>
                        </a:rPr>
                        <a:t>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34075">
                <a:tc>
                  <a:txBody>
                    <a:bodyPr/>
                    <a:lstStyle/>
                    <a:p>
                      <a:pPr algn="ctr" fontAlgn="auto">
                        <a:lnSpc>
                          <a:spcPts val="1600"/>
                        </a:lnSpc>
                        <a:spcAft>
                          <a:spcPts val="0"/>
                        </a:spcAft>
                      </a:pPr>
                      <a:r>
                        <a:rPr lang="en-US" sz="1400" baseline="0" dirty="0">
                          <a:effectLst/>
                          <a:latin typeface="游ゴシック" panose="020B0400000000000000" pitchFamily="50" charset="-128"/>
                          <a:ea typeface="游ゴシック" panose="020B0400000000000000" pitchFamily="50" charset="-128"/>
                        </a:rPr>
                        <a:t>1</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游ゴシック" panose="020B0400000000000000" pitchFamily="50" charset="-128"/>
                        </a:rPr>
                        <a:t>むし歯のない者の割合（３歳児）</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游ゴシック" panose="020B0400000000000000" pitchFamily="50" charset="-128"/>
                        </a:rPr>
                        <a:t>88.4</a:t>
                      </a:r>
                      <a:r>
                        <a:rPr lang="ja-JP" sz="1200" b="1" baseline="0" dirty="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a:t>
                      </a:r>
                      <a:r>
                        <a:rPr lang="ja-JP" altLang="en-US" sz="1200" b="1" baseline="0" dirty="0">
                          <a:effectLst/>
                          <a:latin typeface="游ゴシック" panose="020B0400000000000000" pitchFamily="50" charset="-128"/>
                          <a:ea typeface="游ゴシック" panose="020B0400000000000000" pitchFamily="50" charset="-128"/>
                        </a:rPr>
                        <a:t>令和３</a:t>
                      </a:r>
                      <a:r>
                        <a:rPr lang="ja-JP" sz="1200" b="1" baseline="0" dirty="0">
                          <a:effectLst/>
                          <a:latin typeface="游ゴシック" panose="020B0400000000000000" pitchFamily="50" charset="-128"/>
                          <a:ea typeface="游ゴシック" panose="020B0400000000000000" pitchFamily="50" charset="-128"/>
                        </a:rPr>
                        <a:t>（</a:t>
                      </a:r>
                      <a:r>
                        <a:rPr lang="en-US" sz="1200" b="1" baseline="0" dirty="0">
                          <a:effectLst/>
                          <a:latin typeface="游ゴシック" panose="020B0400000000000000" pitchFamily="50" charset="-128"/>
                          <a:ea typeface="游ゴシック" panose="020B0400000000000000" pitchFamily="50" charset="-128"/>
                        </a:rPr>
                        <a:t>20</a:t>
                      </a:r>
                      <a:r>
                        <a:rPr lang="en-US" altLang="ja-JP" sz="1200" b="1" baseline="0" dirty="0">
                          <a:effectLst/>
                          <a:latin typeface="游ゴシック" panose="020B0400000000000000" pitchFamily="50" charset="-128"/>
                          <a:ea typeface="游ゴシック" panose="020B0400000000000000" pitchFamily="50" charset="-128"/>
                        </a:rPr>
                        <a:t>21</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tx1"/>
                          </a:solidFill>
                          <a:effectLst/>
                          <a:latin typeface="游ゴシック" panose="020B0400000000000000" pitchFamily="50" charset="-128"/>
                          <a:ea typeface="+mn-ea"/>
                        </a:rPr>
                        <a:t>91.6</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［〇］</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dk1"/>
                          </a:solidFill>
                          <a:effectLst/>
                          <a:latin typeface="游ゴシック" panose="020B0400000000000000" pitchFamily="50" charset="-128"/>
                          <a:ea typeface="游ゴシック" panose="020B0400000000000000" pitchFamily="50" charset="-128"/>
                          <a:cs typeface="+mn-cs"/>
                        </a:rPr>
                        <a:t>95</a:t>
                      </a:r>
                      <a:r>
                        <a:rPr lang="ja-JP" altLang="en-US" sz="1200" b="1" baseline="0" dirty="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2211">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2</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solidFill>
                            <a:schemeClr val="tx1"/>
                          </a:solidFill>
                          <a:effectLst/>
                          <a:latin typeface="游ゴシック" panose="020B0400000000000000" pitchFamily="50" charset="-128"/>
                          <a:ea typeface="+mn-ea"/>
                        </a:rPr>
                        <a:t>４本以上むし歯を有する者の割合（３歳児）</a:t>
                      </a:r>
                      <a:endParaRPr lang="ja-JP" sz="1200" b="1" baseline="0" dirty="0">
                        <a:solidFill>
                          <a:schemeClr val="tx1"/>
                        </a:solidFill>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3.4</a:t>
                      </a:r>
                      <a:r>
                        <a:rPr lang="ja-JP" altLang="en-US" sz="1200" b="1" baseline="0" dirty="0">
                          <a:solidFill>
                            <a:srgbClr val="000000"/>
                          </a:solidFill>
                          <a:effectLst/>
                          <a:latin typeface="游ゴシック" panose="020B0400000000000000" pitchFamily="50" charset="-128"/>
                          <a:ea typeface="+mn-ea"/>
                          <a:cs typeface="HG丸ｺﾞｼｯｸM-PRO"/>
                        </a:rPr>
                        <a:t>％</a:t>
                      </a:r>
                    </a:p>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令和３（</a:t>
                      </a:r>
                      <a:r>
                        <a:rPr lang="en-US" altLang="ja-JP" sz="1200" b="1" baseline="0" dirty="0">
                          <a:solidFill>
                            <a:srgbClr val="000000"/>
                          </a:solidFill>
                          <a:effectLst/>
                          <a:latin typeface="游ゴシック" panose="020B0400000000000000" pitchFamily="50" charset="-128"/>
                          <a:ea typeface="+mn-ea"/>
                          <a:cs typeface="HG丸ｺﾞｼｯｸM-PRO"/>
                        </a:rPr>
                        <a:t>2021</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0000"/>
                        </a:lnSpc>
                        <a:spcAft>
                          <a:spcPts val="0"/>
                        </a:spcAft>
                      </a:pPr>
                      <a:r>
                        <a:rPr lang="en-US" altLang="ja-JP" sz="1200" b="1" baseline="0" dirty="0">
                          <a:solidFill>
                            <a:schemeClr val="tx1"/>
                          </a:solidFill>
                          <a:effectLst/>
                          <a:latin typeface="游ゴシック" panose="020B0400000000000000" pitchFamily="50" charset="-128"/>
                          <a:ea typeface="+mn-ea"/>
                          <a:cs typeface="HG丸ｺﾞｼｯｸM-PRO"/>
                        </a:rPr>
                        <a:t>  2.4</a:t>
                      </a:r>
                      <a:r>
                        <a:rPr lang="ja-JP" altLang="en-US" sz="1200" b="1" baseline="0" dirty="0">
                          <a:solidFill>
                            <a:schemeClr val="tx1"/>
                          </a:solidFill>
                          <a:effectLst/>
                          <a:latin typeface="游ゴシック" panose="020B0400000000000000" pitchFamily="50" charset="-128"/>
                          <a:ea typeface="+mn-ea"/>
                          <a:cs typeface="HG丸ｺﾞｼｯｸM-PRO"/>
                        </a:rPr>
                        <a:t>％</a:t>
                      </a:r>
                      <a:r>
                        <a:rPr lang="ja-JP" altLang="en-US" sz="1200" b="1" dirty="0">
                          <a:solidFill>
                            <a:schemeClr val="tx1"/>
                          </a:solidFill>
                          <a:effectLst/>
                          <a:latin typeface="+mn-ea"/>
                          <a:ea typeface="+mn-ea"/>
                        </a:rPr>
                        <a:t>［〇］</a:t>
                      </a:r>
                      <a:endParaRPr lang="ja-JP" altLang="en-US" sz="1200" b="1" baseline="0" dirty="0">
                        <a:solidFill>
                          <a:schemeClr val="tx1"/>
                        </a:solidFill>
                        <a:effectLst/>
                        <a:latin typeface="游ゴシック" panose="020B0400000000000000" pitchFamily="50" charset="-128"/>
                        <a:ea typeface="+mn-ea"/>
                        <a:cs typeface="HG丸ｺﾞｼｯｸM-PRO"/>
                      </a:endParaRPr>
                    </a:p>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令和５（</a:t>
                      </a:r>
                      <a:r>
                        <a:rPr lang="en-US" altLang="ja-JP" sz="1200" b="1" baseline="0" dirty="0">
                          <a:solidFill>
                            <a:srgbClr val="000000"/>
                          </a:solidFill>
                          <a:effectLst/>
                          <a:latin typeface="游ゴシック" panose="020B0400000000000000" pitchFamily="50" charset="-128"/>
                          <a:ea typeface="+mn-ea"/>
                          <a:cs typeface="HG丸ｺﾞｼｯｸM-PRO"/>
                        </a:rPr>
                        <a:t>2023</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０％</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370169"/>
                  </a:ext>
                </a:extLst>
              </a:tr>
            </a:tbl>
          </a:graphicData>
        </a:graphic>
      </p:graphicFrame>
      <p:sp>
        <p:nvSpPr>
          <p:cNvPr id="15" name="正方形/長方形 14"/>
          <p:cNvSpPr/>
          <p:nvPr/>
        </p:nvSpPr>
        <p:spPr>
          <a:xfrm>
            <a:off x="268310" y="860968"/>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（１）</a:t>
            </a:r>
            <a:r>
              <a:rPr kumimoji="1"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乳幼児期　　　　</a:t>
            </a: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a:t>
            </a:r>
            <a:r>
              <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P.28 - 29</a:t>
            </a:r>
          </a:p>
        </p:txBody>
      </p:sp>
      <p:sp>
        <p:nvSpPr>
          <p:cNvPr id="11" name="正方形/長方形 10"/>
          <p:cNvSpPr/>
          <p:nvPr/>
        </p:nvSpPr>
        <p:spPr>
          <a:xfrm>
            <a:off x="382272" y="2168988"/>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p:cNvSpPr/>
          <p:nvPr/>
        </p:nvSpPr>
        <p:spPr>
          <a:xfrm>
            <a:off x="530346" y="2461421"/>
            <a:ext cx="8856000" cy="822292"/>
          </a:xfrm>
          <a:prstGeom prst="rect">
            <a:avLst/>
          </a:prstGeom>
        </p:spPr>
        <p:txBody>
          <a:bodyPr wrap="square" lIns="36000" tIns="72000" rIns="36000" bIns="36000">
            <a:noAutofit/>
          </a:bodyPr>
          <a:lstStyle/>
          <a:p>
            <a:pPr marL="139700" marR="0" lvl="0" indent="-139700" algn="just" defTabSz="457200" rtl="0" eaLnBrk="1" fontAlgn="auto" latinLnBrk="0" hangingPunct="1">
              <a:lnSpc>
                <a:spcPts val="17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▽歯科健診等を通して、子どもの歯と口の現状や、むし歯のリスクを把握します。</a:t>
            </a:r>
            <a:endPar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HG丸ｺﾞｼｯｸM-PRO" panose="020F0600000000000000" pitchFamily="50" charset="-128"/>
            </a:endParaRPr>
          </a:p>
          <a:p>
            <a:pPr marL="139700" marR="0" lvl="0" indent="-139700" algn="just" defTabSz="457200" rtl="0" eaLnBrk="1" fontAlgn="auto" latinLnBrk="0" hangingPunct="1">
              <a:lnSpc>
                <a:spcPts val="17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▽むし歯にならないよう、歯みがきや保護者の仕上げみがきを習慣づけます。</a:t>
            </a:r>
            <a:endPar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HG丸ｺﾞｼｯｸM-PRO" panose="020F0600000000000000" pitchFamily="50" charset="-128"/>
            </a:endParaRPr>
          </a:p>
          <a:p>
            <a:pPr marL="139700" marR="0" lvl="0" indent="-139700" algn="just" defTabSz="457200" rtl="0" eaLnBrk="1" fontAlgn="auto" latinLnBrk="0" hangingPunct="1">
              <a:lnSpc>
                <a:spcPts val="17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▽成長に伴う口の変化に応じた食べ方や適切な食習慣を子どもが身につけることができるよう、保護者や子どもをとりまく関係者が子どもに働きかけます。</a:t>
            </a:r>
            <a:endParaRPr kumimoji="0" lang="ja-JP" altLang="ja-JP" sz="12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正方形/長方形 12"/>
          <p:cNvSpPr/>
          <p:nvPr/>
        </p:nvSpPr>
        <p:spPr>
          <a:xfrm>
            <a:off x="382272" y="4396388"/>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7" name="角丸四角形 16"/>
          <p:cNvSpPr/>
          <p:nvPr/>
        </p:nvSpPr>
        <p:spPr>
          <a:xfrm>
            <a:off x="376959" y="1993109"/>
            <a:ext cx="9144000" cy="439136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 name="角丸四角形 17"/>
          <p:cNvSpPr/>
          <p:nvPr/>
        </p:nvSpPr>
        <p:spPr>
          <a:xfrm>
            <a:off x="376959" y="1561109"/>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20" name="角丸四角形 19"/>
          <p:cNvSpPr/>
          <p:nvPr/>
        </p:nvSpPr>
        <p:spPr>
          <a:xfrm>
            <a:off x="2464959" y="1561109"/>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乳歯がむし歯にならないようにします</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4" name="正方形/長方形 13"/>
          <p:cNvSpPr/>
          <p:nvPr/>
        </p:nvSpPr>
        <p:spPr>
          <a:xfrm>
            <a:off x="382272" y="3461344"/>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6" name="正方形/長方形 15"/>
          <p:cNvSpPr/>
          <p:nvPr/>
        </p:nvSpPr>
        <p:spPr>
          <a:xfrm>
            <a:off x="530346" y="3781872"/>
            <a:ext cx="8856000" cy="714451"/>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▽歯科疾患の予防（むし歯予防）</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▽口の機能の維持、向上</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28307E8A-0752-44DD-A4BF-906CCF82B7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2" name="角丸四角形 47">
            <a:extLst>
              <a:ext uri="{FF2B5EF4-FFF2-40B4-BE49-F238E27FC236}">
                <a16:creationId xmlns:a16="http://schemas.microsoft.com/office/drawing/2014/main" id="{CF09C80B-13D4-47D0-ABBE-0BECD56FAE6C}"/>
              </a:ext>
            </a:extLst>
          </p:cNvPr>
          <p:cNvSpPr/>
          <p:nvPr/>
        </p:nvSpPr>
        <p:spPr>
          <a:xfrm>
            <a:off x="6273851" y="4464977"/>
            <a:ext cx="1572028" cy="371219"/>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〇：改善　△：維持・悪化</a:t>
            </a:r>
            <a:endParaRPr kumimoji="0" lang="en-US" altLang="ja-JP"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91665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nvGraphicFramePr>
        <p:xfrm>
          <a:off x="387530" y="234212"/>
          <a:ext cx="9138178" cy="6133931"/>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528851062"/>
                    </a:ext>
                  </a:extLst>
                </a:gridCol>
                <a:gridCol w="8028000">
                  <a:extLst>
                    <a:ext uri="{9D8B030D-6E8A-4147-A177-3AD203B41FA5}">
                      <a16:colId xmlns:a16="http://schemas.microsoft.com/office/drawing/2014/main" val="89849022"/>
                    </a:ext>
                  </a:extLst>
                </a:gridCol>
              </a:tblGrid>
              <a:tr h="618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現状</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a:solidFill>
                            <a:schemeClr val="tx1"/>
                          </a:solidFill>
                        </a:rPr>
                        <a:t>・保護者等子どもたちをとりまく関係者が、歯と口の健康づくりについて理解を深め、実際に取組むことが重要</a:t>
                      </a:r>
                      <a:endParaRPr kumimoji="1" lang="en-US" altLang="ja-JP" sz="1100" b="0" dirty="0">
                        <a:solidFill>
                          <a:schemeClr val="tx1"/>
                        </a:solidFill>
                      </a:endParaRPr>
                    </a:p>
                    <a:p>
                      <a:pPr>
                        <a:lnSpc>
                          <a:spcPts val="1500"/>
                        </a:lnSpc>
                      </a:pPr>
                      <a:r>
                        <a:rPr kumimoji="1" lang="ja-JP" altLang="en-US" sz="1100" b="0" dirty="0">
                          <a:solidFill>
                            <a:schemeClr val="tx1"/>
                          </a:solidFill>
                        </a:rPr>
                        <a:t>・乳歯列が完成する時期である３歳児のむし歯予防のため、保護者への働きかけが重要</a:t>
                      </a:r>
                      <a:endParaRPr kumimoji="1" lang="en-US" altLang="ja-JP" sz="1100" b="0" dirty="0">
                        <a:solidFill>
                          <a:schemeClr val="tx1"/>
                        </a:solidFill>
                      </a:endParaRPr>
                    </a:p>
                  </a:txBody>
                  <a:tcPr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882677"/>
                  </a:ext>
                </a:extLst>
              </a:tr>
              <a:tr h="5515874">
                <a:tc>
                  <a:txBody>
                    <a:bodyPr/>
                    <a:lstStyle/>
                    <a:p>
                      <a:r>
                        <a:rPr kumimoji="1" lang="ja-JP" altLang="en-US" sz="1600" b="0" dirty="0"/>
                        <a:t> </a:t>
                      </a:r>
                      <a:endParaRPr kumimoji="1" lang="en-US" altLang="ja-JP" sz="1600" b="0" dirty="0"/>
                    </a:p>
                    <a:p>
                      <a:r>
                        <a:rPr kumimoji="1" lang="ja-JP" altLang="en-US" sz="1600" b="0" dirty="0">
                          <a:solidFill>
                            <a:schemeClr val="bg1"/>
                          </a:solidFill>
                          <a:latin typeface="游ゴシック" panose="020B0400000000000000" pitchFamily="50" charset="-128"/>
                          <a:ea typeface="游ゴシック" panose="020B0400000000000000" pitchFamily="50" charset="-128"/>
                        </a:rPr>
                        <a:t>本年度の     </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r>
                        <a:rPr kumimoji="1" lang="en-US" altLang="ja-JP" sz="1600" b="0" dirty="0">
                          <a:solidFill>
                            <a:schemeClr val="bg1"/>
                          </a:solidFill>
                          <a:latin typeface="游ゴシック" panose="020B0400000000000000" pitchFamily="50" charset="-128"/>
                          <a:ea typeface="游ゴシック" panose="020B0400000000000000" pitchFamily="50" charset="-128"/>
                        </a:rPr>
                        <a:t> </a:t>
                      </a:r>
                      <a:r>
                        <a:rPr kumimoji="1" lang="ja-JP" altLang="en-US" sz="1600" b="0" dirty="0">
                          <a:solidFill>
                            <a:schemeClr val="bg1"/>
                          </a:solidFill>
                          <a:latin typeface="游ゴシック" panose="020B0400000000000000" pitchFamily="50" charset="-128"/>
                          <a:ea typeface="游ゴシック" panose="020B0400000000000000" pitchFamily="50" charset="-128"/>
                        </a:rPr>
                        <a:t>取組み</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endParaRPr kumimoji="1" lang="en-US" altLang="ja-JP" sz="1600" b="0" dirty="0"/>
                    </a:p>
                    <a:p>
                      <a:endParaRPr kumimoji="1" lang="en-US" altLang="ja-JP" sz="1600" b="0" dirty="0"/>
                    </a:p>
                    <a:p>
                      <a:endParaRPr kumimoji="1" lang="en-US" altLang="ja-JP" sz="1600" b="0" dirty="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a:solidFill>
                            <a:schemeClr val="tx1"/>
                          </a:solidFill>
                        </a:rPr>
                        <a:t>《</a:t>
                      </a:r>
                      <a:r>
                        <a:rPr kumimoji="1" lang="ja-JP" altLang="en-US" sz="1200" b="0" u="sng" dirty="0">
                          <a:solidFill>
                            <a:schemeClr val="tx1"/>
                          </a:solidFill>
                        </a:rPr>
                        <a:t>啓発</a:t>
                      </a:r>
                      <a:r>
                        <a:rPr kumimoji="1" lang="en-US" altLang="ja-JP" sz="1200" b="0" dirty="0">
                          <a:solidFill>
                            <a:schemeClr val="tx1"/>
                          </a:solidFill>
                        </a:rPr>
                        <a:t>》</a:t>
                      </a:r>
                    </a:p>
                    <a:p>
                      <a:pPr>
                        <a:lnSpc>
                          <a:spcPts val="1500"/>
                        </a:lnSpc>
                      </a:pPr>
                      <a:r>
                        <a:rPr kumimoji="1" lang="ja-JP" altLang="en-US" sz="1100" b="0" dirty="0">
                          <a:solidFill>
                            <a:schemeClr val="tx1"/>
                          </a:solidFill>
                        </a:rPr>
                        <a:t>■</a:t>
                      </a:r>
                      <a:r>
                        <a:rPr kumimoji="1" lang="ja-JP" altLang="en-US" sz="1100" b="1" dirty="0">
                          <a:solidFill>
                            <a:schemeClr val="tx1"/>
                          </a:solidFill>
                        </a:rPr>
                        <a:t>公民連携の枠組みを活用した普及啓発</a:t>
                      </a:r>
                      <a:endParaRPr kumimoji="1" lang="en-US" altLang="ja-JP" sz="1100" b="1" dirty="0">
                        <a:solidFill>
                          <a:schemeClr val="tx1"/>
                        </a:solidFill>
                      </a:endParaRPr>
                    </a:p>
                    <a:p>
                      <a:pPr>
                        <a:lnSpc>
                          <a:spcPts val="1500"/>
                        </a:lnSpc>
                      </a:pPr>
                      <a:r>
                        <a:rPr kumimoji="1" lang="ja-JP" altLang="en-US" sz="1100" b="1" dirty="0">
                          <a:solidFill>
                            <a:schemeClr val="tx1"/>
                          </a:solidFill>
                        </a:rPr>
                        <a:t>　（ポスター等の展開、企業の広報ツールを活用した普及、ファミマ子ども食堂で親子へ歯と口の健康づくりについての講話、　</a:t>
                      </a:r>
                      <a:endParaRPr kumimoji="1" lang="en-US" altLang="ja-JP" sz="1100" b="1" dirty="0">
                        <a:solidFill>
                          <a:schemeClr val="tx1"/>
                        </a:solidFill>
                      </a:endParaRPr>
                    </a:p>
                    <a:p>
                      <a:pPr>
                        <a:lnSpc>
                          <a:spcPts val="1500"/>
                        </a:lnSpc>
                      </a:pPr>
                      <a:r>
                        <a:rPr kumimoji="1" lang="ja-JP" altLang="en-US" sz="1100" b="1" dirty="0">
                          <a:solidFill>
                            <a:schemeClr val="tx1"/>
                          </a:solidFill>
                        </a:rPr>
                        <a:t>　　無印良品グランフロント大阪及び、アリオ八尾で歯科相談会の実施）</a:t>
                      </a:r>
                      <a:r>
                        <a:rPr kumimoji="1" lang="en-US" altLang="ja-JP" sz="1100" b="1" dirty="0">
                          <a:solidFill>
                            <a:schemeClr val="tx1"/>
                          </a:solidFill>
                        </a:rPr>
                        <a:t>※</a:t>
                      </a:r>
                      <a:r>
                        <a:rPr kumimoji="1" lang="ja-JP" altLang="en-US" sz="1100" b="1" dirty="0">
                          <a:solidFill>
                            <a:schemeClr val="tx1"/>
                          </a:solidFill>
                        </a:rPr>
                        <a:t>大阪府歯科衛生士会・</a:t>
                      </a:r>
                      <a:r>
                        <a:rPr kumimoji="1" lang="en-US" altLang="ja-JP" sz="1100" b="1" dirty="0">
                          <a:solidFill>
                            <a:schemeClr val="tx1"/>
                          </a:solidFill>
                        </a:rPr>
                        <a:t>mil-kin</a:t>
                      </a:r>
                      <a:r>
                        <a:rPr kumimoji="1" lang="ja-JP" altLang="en-US" sz="1100" b="1" dirty="0">
                          <a:solidFill>
                            <a:schemeClr val="tx1"/>
                          </a:solidFill>
                        </a:rPr>
                        <a:t>社と連携</a:t>
                      </a:r>
                      <a:endParaRPr kumimoji="1" lang="en-US" altLang="ja-JP" sz="1100" b="1" dirty="0">
                        <a:solidFill>
                          <a:schemeClr val="tx1"/>
                        </a:solidFill>
                      </a:endParaRPr>
                    </a:p>
                    <a:p>
                      <a:pPr algn="l">
                        <a:lnSpc>
                          <a:spcPts val="1500"/>
                        </a:lnSpc>
                      </a:pPr>
                      <a:r>
                        <a:rPr kumimoji="1" lang="ja-JP" altLang="en-US" sz="1100" b="0" dirty="0">
                          <a:solidFill>
                            <a:schemeClr val="tx1"/>
                          </a:solidFill>
                        </a:rPr>
                        <a:t>■</a:t>
                      </a:r>
                      <a:r>
                        <a:rPr kumimoji="1" lang="ja-JP" altLang="en-US" sz="1100" b="1" dirty="0">
                          <a:solidFill>
                            <a:schemeClr val="tx1"/>
                          </a:solidFill>
                        </a:rPr>
                        <a:t>府の健康アプリ「アスマイル」を活用した普及啓発（６月４日「歯と口の健康週間」、１１月８日「いい歯の日」）</a:t>
                      </a:r>
                      <a:endParaRPr kumimoji="1" lang="en-US" altLang="ja-JP" sz="1100" b="1" dirty="0">
                        <a:solidFill>
                          <a:schemeClr val="tx1"/>
                        </a:solidFill>
                      </a:endParaRPr>
                    </a:p>
                    <a:p>
                      <a:pPr algn="l">
                        <a:lnSpc>
                          <a:spcPts val="1500"/>
                        </a:lnSpc>
                      </a:pPr>
                      <a:r>
                        <a:rPr kumimoji="1" lang="ja-JP" altLang="en-US" sz="1100" b="0" dirty="0">
                          <a:solidFill>
                            <a:schemeClr val="tx1"/>
                          </a:solidFill>
                        </a:rPr>
                        <a:t>　（歯みがきや健診受診、健康づくりイベント参加等に対するインセンティブ付与、歯と口の健康に関するコラム掲載）</a:t>
                      </a:r>
                      <a:endParaRPr kumimoji="1" lang="en-US" altLang="ja-JP" sz="1100" b="0" dirty="0">
                        <a:solidFill>
                          <a:schemeClr val="tx1"/>
                        </a:solidFill>
                      </a:endParaRPr>
                    </a:p>
                    <a:p>
                      <a:pPr>
                        <a:lnSpc>
                          <a:spcPts val="1500"/>
                        </a:lnSpc>
                      </a:pPr>
                      <a:r>
                        <a:rPr kumimoji="1" lang="ja-JP" altLang="en-US" sz="1100" b="0" dirty="0">
                          <a:solidFill>
                            <a:schemeClr val="tx1"/>
                          </a:solidFill>
                        </a:rPr>
                        <a:t>■府ホームページ、啓発冊子等を活用し、むし歯予防（歯みがき、フッ化物塗布、正しい食習慣等）等について普及啓発</a:t>
                      </a:r>
                      <a:endParaRPr kumimoji="1" lang="en-US" altLang="ja-JP"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■８０２０推進アンバサダー養成事業の実施（地域で活動する保健医療関係者のための研修会を</a:t>
                      </a:r>
                      <a:r>
                        <a:rPr kumimoji="1" lang="ja-JP" altLang="en-US" sz="1100" b="0" dirty="0">
                          <a:solidFill>
                            <a:srgbClr val="FF0000"/>
                          </a:solidFill>
                        </a:rPr>
                        <a:t>３</a:t>
                      </a:r>
                      <a:r>
                        <a:rPr kumimoji="1" lang="ja-JP" altLang="en-US" sz="1100" b="0" dirty="0">
                          <a:solidFill>
                            <a:schemeClr val="tx1"/>
                          </a:solidFill>
                        </a:rPr>
                        <a:t>医療圏</a:t>
                      </a:r>
                      <a:r>
                        <a:rPr kumimoji="1" lang="en-US" altLang="ja-JP" sz="1100" b="0" dirty="0">
                          <a:solidFill>
                            <a:schemeClr val="tx1"/>
                          </a:solidFill>
                        </a:rPr>
                        <a:t>×</a:t>
                      </a:r>
                      <a:r>
                        <a:rPr kumimoji="1" lang="ja-JP" altLang="en-US" sz="1100" b="0" dirty="0">
                          <a:solidFill>
                            <a:schemeClr val="tx1"/>
                          </a:solidFill>
                        </a:rPr>
                        <a:t>２回実施</a:t>
                      </a:r>
                      <a:endParaRPr kumimoji="1" lang="en-US" altLang="ja-JP"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　（乳幼児の歯と口の健康について</a:t>
                      </a:r>
                      <a:r>
                        <a:rPr kumimoji="1" lang="ja-JP" altLang="en-US" sz="1100" b="0" baseline="0" dirty="0">
                          <a:solidFill>
                            <a:schemeClr val="tx1"/>
                          </a:solidFill>
                        </a:rPr>
                        <a:t>　</a:t>
                      </a:r>
                      <a:r>
                        <a:rPr kumimoji="1" lang="ja-JP" altLang="en-US" sz="1100" b="0" dirty="0">
                          <a:solidFill>
                            <a:schemeClr val="tx1"/>
                          </a:solidFill>
                        </a:rPr>
                        <a:t>等））</a:t>
                      </a:r>
                      <a:endParaRPr kumimoji="1" lang="en-US" altLang="ja-JP" sz="1100" b="0" dirty="0">
                        <a:solidFill>
                          <a:schemeClr val="tx1"/>
                        </a:solidFill>
                      </a:endParaRPr>
                    </a:p>
                    <a:p>
                      <a:r>
                        <a:rPr kumimoji="1" lang="ja-JP" altLang="en-US" sz="1100" b="0" dirty="0">
                          <a:solidFill>
                            <a:schemeClr val="tx1"/>
                          </a:solidFill>
                        </a:rPr>
                        <a:t>■全大阪よい歯のコンクール実施</a:t>
                      </a:r>
                      <a:endParaRPr kumimoji="1" lang="en-US" altLang="ja-JP" sz="1100" b="0" dirty="0">
                        <a:solidFill>
                          <a:schemeClr val="tx1"/>
                        </a:solidFill>
                      </a:endParaRPr>
                    </a:p>
                    <a:p>
                      <a:endParaRPr kumimoji="1" lang="en-US" altLang="ja-JP" sz="1100" b="0" dirty="0">
                        <a:solidFill>
                          <a:schemeClr val="tx1"/>
                        </a:solidFill>
                      </a:endParaRPr>
                    </a:p>
                    <a:p>
                      <a:pPr>
                        <a:lnSpc>
                          <a:spcPts val="1500"/>
                        </a:lnSpc>
                      </a:pPr>
                      <a:r>
                        <a:rPr kumimoji="1" lang="en-US" altLang="ja-JP" sz="1200" b="0" dirty="0">
                          <a:solidFill>
                            <a:schemeClr val="tx1"/>
                          </a:solidFill>
                        </a:rPr>
                        <a:t>《</a:t>
                      </a:r>
                      <a:r>
                        <a:rPr kumimoji="1" lang="ja-JP" altLang="en-US" sz="1200" b="0" u="sng" dirty="0">
                          <a:solidFill>
                            <a:schemeClr val="tx1"/>
                          </a:solidFill>
                        </a:rPr>
                        <a:t>市町村支援</a:t>
                      </a:r>
                      <a:r>
                        <a:rPr kumimoji="1" lang="en-US" altLang="ja-JP" sz="1200" b="0" dirty="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■大阪府歯科口腔保健推進連絡会での情報提供、意見交換（乳幼児歯科健診における歯科保健事業等について）</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baseline="0" dirty="0">
                          <a:solidFill>
                            <a:schemeClr val="tx1"/>
                          </a:solidFill>
                          <a:latin typeface="游ゴシック" panose="020B0400000000000000" pitchFamily="50" charset="-128"/>
                        </a:rPr>
                        <a:t>■</a:t>
                      </a:r>
                      <a:r>
                        <a:rPr kumimoji="1" lang="ja-JP" altLang="en-US" sz="1100" b="1" strike="noStrike" baseline="0" dirty="0">
                          <a:solidFill>
                            <a:schemeClr val="tx1"/>
                          </a:solidFill>
                          <a:latin typeface="游ゴシック" panose="020B0400000000000000" pitchFamily="50" charset="-128"/>
                        </a:rPr>
                        <a:t>市町村職員を対象とした研修会の実施（う蝕予防法アップデート！～あなたの知識は最新ですか？～）</a:t>
                      </a:r>
                      <a:endParaRPr kumimoji="1" lang="en-US" altLang="ja-JP" sz="1100" b="1"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■「口腔保健支援センター」による市町村の個別支援</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■大阪府市町村歯科口腔保健実態調査の実施</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a:t>
                      </a:r>
                      <a:r>
                        <a:rPr kumimoji="1" lang="ja-JP" altLang="en-US" sz="1100" b="0" strike="noStrike" dirty="0">
                          <a:solidFill>
                            <a:schemeClr val="tx1"/>
                          </a:solidFill>
                        </a:rPr>
                        <a:t>府保健所において管内市町村の母子保健情報を集約し、乳幼児健康診査受診率等とりまとめ、情報提供。</a:t>
                      </a:r>
                      <a:endParaRPr kumimoji="1" lang="en-US" altLang="ja-JP" sz="1100" b="0" strike="noStrike"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61721"/>
                  </a:ext>
                </a:extLst>
              </a:tr>
            </a:tbl>
          </a:graphicData>
        </a:graphic>
      </p:graphicFrame>
      <p:sp>
        <p:nvSpPr>
          <p:cNvPr id="2" name="スライド番号プレースホルダー 1"/>
          <p:cNvSpPr>
            <a:spLocks noGrp="1"/>
          </p:cNvSpPr>
          <p:nvPr>
            <p:ph type="sldNum" sz="quarter" idx="12"/>
          </p:nvPr>
        </p:nvSpPr>
        <p:spPr>
          <a:xfrm>
            <a:off x="9149666" y="6503465"/>
            <a:ext cx="720000" cy="21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7" name="図 16">
            <a:extLst>
              <a:ext uri="{FF2B5EF4-FFF2-40B4-BE49-F238E27FC236}">
                <a16:creationId xmlns:a16="http://schemas.microsoft.com/office/drawing/2014/main" id="{51F06473-ABA4-48CB-A651-D5EF702369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7635" y="4239680"/>
            <a:ext cx="2398498" cy="1798874"/>
          </a:xfrm>
          <a:prstGeom prst="rect">
            <a:avLst/>
          </a:prstGeom>
        </p:spPr>
      </p:pic>
      <p:sp>
        <p:nvSpPr>
          <p:cNvPr id="18" name="テキスト ボックス 17">
            <a:extLst>
              <a:ext uri="{FF2B5EF4-FFF2-40B4-BE49-F238E27FC236}">
                <a16:creationId xmlns:a16="http://schemas.microsoft.com/office/drawing/2014/main" id="{D973674E-F051-4345-B002-042E34B55A17}"/>
              </a:ext>
            </a:extLst>
          </p:cNvPr>
          <p:cNvSpPr txBox="1"/>
          <p:nvPr/>
        </p:nvSpPr>
        <p:spPr>
          <a:xfrm>
            <a:off x="2668520" y="6054930"/>
            <a:ext cx="1800493"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ファミマ子ども食堂の様子</a:t>
            </a:r>
          </a:p>
        </p:txBody>
      </p:sp>
      <p:sp>
        <p:nvSpPr>
          <p:cNvPr id="20" name="テキスト ボックス 19">
            <a:extLst>
              <a:ext uri="{FF2B5EF4-FFF2-40B4-BE49-F238E27FC236}">
                <a16:creationId xmlns:a16="http://schemas.microsoft.com/office/drawing/2014/main" id="{5028285A-03BE-420A-8779-89646FF70CAD}"/>
              </a:ext>
            </a:extLst>
          </p:cNvPr>
          <p:cNvSpPr txBox="1"/>
          <p:nvPr/>
        </p:nvSpPr>
        <p:spPr>
          <a:xfrm>
            <a:off x="5772268" y="6038554"/>
            <a:ext cx="287771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無印良品グランフロント大阪での歯科相談会</a:t>
            </a:r>
          </a:p>
        </p:txBody>
      </p:sp>
      <p:pic>
        <p:nvPicPr>
          <p:cNvPr id="10" name="図 9">
            <a:extLst>
              <a:ext uri="{FF2B5EF4-FFF2-40B4-BE49-F238E27FC236}">
                <a16:creationId xmlns:a16="http://schemas.microsoft.com/office/drawing/2014/main" id="{5C6DD42C-3DDD-485F-AA2A-1D907E441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2385" y="4239680"/>
            <a:ext cx="2398499" cy="1798874"/>
          </a:xfrm>
          <a:prstGeom prst="rect">
            <a:avLst/>
          </a:prstGeom>
        </p:spPr>
      </p:pic>
    </p:spTree>
    <p:extLst>
      <p:ext uri="{BB962C8B-B14F-4D97-AF65-F5344CB8AC3E}">
        <p14:creationId xmlns:p14="http://schemas.microsoft.com/office/powerpoint/2010/main" val="215274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188462378"/>
              </p:ext>
            </p:extLst>
          </p:nvPr>
        </p:nvGraphicFramePr>
        <p:xfrm>
          <a:off x="268762" y="1149708"/>
          <a:ext cx="9199434" cy="5223499"/>
        </p:xfrm>
        <a:graphic>
          <a:graphicData uri="http://schemas.openxmlformats.org/drawingml/2006/table">
            <a:tbl>
              <a:tblPr firstRow="1" bandRow="1">
                <a:tableStyleId>{7DF18680-E054-41AD-8BC1-D1AEF772440D}</a:tableStyleId>
              </a:tblPr>
              <a:tblGrid>
                <a:gridCol w="1061473">
                  <a:extLst>
                    <a:ext uri="{9D8B030D-6E8A-4147-A177-3AD203B41FA5}">
                      <a16:colId xmlns:a16="http://schemas.microsoft.com/office/drawing/2014/main" val="269546419"/>
                    </a:ext>
                  </a:extLst>
                </a:gridCol>
                <a:gridCol w="247677">
                  <a:extLst>
                    <a:ext uri="{9D8B030D-6E8A-4147-A177-3AD203B41FA5}">
                      <a16:colId xmlns:a16="http://schemas.microsoft.com/office/drawing/2014/main" val="2823927590"/>
                    </a:ext>
                  </a:extLst>
                </a:gridCol>
                <a:gridCol w="2335241">
                  <a:extLst>
                    <a:ext uri="{9D8B030D-6E8A-4147-A177-3AD203B41FA5}">
                      <a16:colId xmlns:a16="http://schemas.microsoft.com/office/drawing/2014/main" val="397363977"/>
                    </a:ext>
                  </a:extLst>
                </a:gridCol>
                <a:gridCol w="1698357">
                  <a:extLst>
                    <a:ext uri="{9D8B030D-6E8A-4147-A177-3AD203B41FA5}">
                      <a16:colId xmlns:a16="http://schemas.microsoft.com/office/drawing/2014/main" val="2941494014"/>
                    </a:ext>
                  </a:extLst>
                </a:gridCol>
                <a:gridCol w="1698357">
                  <a:extLst>
                    <a:ext uri="{9D8B030D-6E8A-4147-A177-3AD203B41FA5}">
                      <a16:colId xmlns:a16="http://schemas.microsoft.com/office/drawing/2014/main" val="855270359"/>
                    </a:ext>
                  </a:extLst>
                </a:gridCol>
                <a:gridCol w="1309151">
                  <a:extLst>
                    <a:ext uri="{9D8B030D-6E8A-4147-A177-3AD203B41FA5}">
                      <a16:colId xmlns:a16="http://schemas.microsoft.com/office/drawing/2014/main" val="673202617"/>
                    </a:ext>
                  </a:extLst>
                </a:gridCol>
                <a:gridCol w="849178">
                  <a:extLst>
                    <a:ext uri="{9D8B030D-6E8A-4147-A177-3AD203B41FA5}">
                      <a16:colId xmlns:a16="http://schemas.microsoft.com/office/drawing/2014/main" val="1983964114"/>
                    </a:ext>
                  </a:extLst>
                </a:gridCol>
              </a:tblGrid>
              <a:tr h="381529">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分野</a:t>
                      </a:r>
                    </a:p>
                  </a:txBody>
                  <a:tcPr marL="36000" marR="36000" marT="36000" marB="36000" anchor="ctr"/>
                </a:tc>
                <a:tc>
                  <a:txBody>
                    <a:bodyPr/>
                    <a:lstStyle/>
                    <a:p>
                      <a:pPr algn="ct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項目</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計画策定時の状況</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現在の状況</a:t>
                      </a:r>
                    </a:p>
                  </a:txBody>
                  <a:tcPr marL="36000" marR="36000" marT="36000" marB="36000" anchor="ctr"/>
                </a:tc>
                <a:tc>
                  <a:txBody>
                    <a:bodyPr/>
                    <a:lstStyle/>
                    <a:p>
                      <a:pPr algn="ctr">
                        <a:lnSpc>
                          <a:spcPts val="1100"/>
                        </a:lnSpc>
                      </a:pPr>
                      <a:r>
                        <a:rPr kumimoji="1" lang="en-US" altLang="ja-JP" sz="1050" b="1" dirty="0">
                          <a:latin typeface="游ゴシック" panose="020B0400000000000000" pitchFamily="50" charset="-128"/>
                          <a:ea typeface="游ゴシック" panose="020B0400000000000000" pitchFamily="50" charset="-128"/>
                        </a:rPr>
                        <a:t>2035</a:t>
                      </a:r>
                      <a:r>
                        <a:rPr kumimoji="1" lang="ja-JP" altLang="en-US" sz="1050" b="1" dirty="0">
                          <a:latin typeface="游ゴシック" panose="020B0400000000000000" pitchFamily="50" charset="-128"/>
                          <a:ea typeface="游ゴシック" panose="020B0400000000000000" pitchFamily="50" charset="-128"/>
                        </a:rPr>
                        <a:t>年度目標</a:t>
                      </a:r>
                    </a:p>
                  </a:txBody>
                  <a:tcPr marL="36000" marR="36000" marT="36000" marB="36000" anchor="ctr"/>
                </a:tc>
                <a:tc>
                  <a:txBody>
                    <a:bodyPr/>
                    <a:lstStyle/>
                    <a:p>
                      <a:pPr algn="ctr">
                        <a:lnSpc>
                          <a:spcPts val="1100"/>
                        </a:lnSpc>
                      </a:pPr>
                      <a:r>
                        <a:rPr kumimoji="1" lang="ja-JP" altLang="en-US" sz="1050" b="1" dirty="0">
                          <a:latin typeface="游ゴシック" panose="020B0400000000000000" pitchFamily="50" charset="-128"/>
                          <a:ea typeface="游ゴシック" panose="020B0400000000000000" pitchFamily="50" charset="-128"/>
                        </a:rPr>
                        <a:t>年次報告書</a:t>
                      </a:r>
                      <a:endParaRPr kumimoji="1" lang="en-US" altLang="ja-JP" sz="1050" b="1" dirty="0">
                        <a:latin typeface="游ゴシック" panose="020B0400000000000000" pitchFamily="50" charset="-128"/>
                        <a:ea typeface="游ゴシック" panose="020B0400000000000000" pitchFamily="50" charset="-128"/>
                      </a:endParaRPr>
                    </a:p>
                    <a:p>
                      <a:pPr algn="ctr">
                        <a:lnSpc>
                          <a:spcPts val="1100"/>
                        </a:lnSpc>
                      </a:pPr>
                      <a:r>
                        <a:rPr kumimoji="1" lang="ja-JP" altLang="en-US" sz="1050" b="1" dirty="0">
                          <a:latin typeface="游ゴシック" panose="020B0400000000000000" pitchFamily="50" charset="-128"/>
                          <a:ea typeface="游ゴシック" panose="020B0400000000000000" pitchFamily="50" charset="-128"/>
                        </a:rPr>
                        <a:t>のページ</a:t>
                      </a:r>
                    </a:p>
                  </a:txBody>
                  <a:tcPr marL="36000" marR="36000" marT="36000" marB="36000" anchor="ctr"/>
                </a:tc>
                <a:extLst>
                  <a:ext uri="{0D108BD9-81ED-4DB2-BD59-A6C34878D82A}">
                    <a16:rowId xmlns:a16="http://schemas.microsoft.com/office/drawing/2014/main" val="402972347"/>
                  </a:ext>
                </a:extLst>
              </a:tr>
              <a:tr h="321297">
                <a:tc rowSpan="2">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ロコモ・フレイル、骨粗鬆症</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ロコモティブシンドロームの人数（</a:t>
                      </a: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65</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歳以上）</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238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人＜人口千対＞（</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年国民生活基礎調査にて算出</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210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人＜人口千対＞</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2">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49-51</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220717597"/>
                  </a:ext>
                </a:extLst>
              </a:tr>
              <a:tr h="366964">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骨粗鬆症検診受診率</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156578591"/>
                  </a:ext>
                </a:extLst>
              </a:tr>
              <a:tr h="512964">
                <a:tc>
                  <a:txBody>
                    <a:bodyPr/>
                    <a:lstStyle/>
                    <a:p>
                      <a:pPr>
                        <a:lnSpc>
                          <a:spcPts val="1100"/>
                        </a:lnSpc>
                      </a:pPr>
                      <a:r>
                        <a:rPr kumimoji="1" lang="ja-JP" altLang="en-US" sz="1050" b="1" dirty="0">
                          <a:latin typeface="游ゴシック" panose="020B0400000000000000" pitchFamily="50" charset="-128"/>
                          <a:ea typeface="游ゴシック" panose="020B0400000000000000" pitchFamily="50" charset="-128"/>
                        </a:rPr>
                        <a:t>メンタルヘルス</a:t>
                      </a:r>
                      <a:endParaRPr kumimoji="1" lang="en-US" altLang="ja-JP"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32</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気分障がい・不安障がいに相応する心理的苦痛を感じている者の割合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10.7</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rPr>
                        <a:t>7</a:t>
                      </a:r>
                      <a:r>
                        <a:rPr lang="ja-JP" altLang="en-US" sz="1050" b="0" dirty="0">
                          <a:solidFill>
                            <a:schemeClr val="tx1"/>
                          </a:solidFill>
                          <a:effectLst/>
                          <a:latin typeface="游ゴシック" panose="020B0400000000000000" pitchFamily="50" charset="-128"/>
                          <a:ea typeface="游ゴシック" panose="020B0400000000000000" pitchFamily="50" charset="-128"/>
                        </a:rPr>
                        <a:t>年国民生活基礎調査にて算出</a:t>
                      </a: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9.4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52-54</a:t>
                      </a:r>
                    </a:p>
                  </a:txBody>
                  <a:tcPr marL="36000" marR="36000" marT="36000" marB="36000" anchor="ctr"/>
                </a:tc>
                <a:extLst>
                  <a:ext uri="{0D108BD9-81ED-4DB2-BD59-A6C34878D82A}">
                    <a16:rowId xmlns:a16="http://schemas.microsoft.com/office/drawing/2014/main" val="686262260"/>
                  </a:ext>
                </a:extLst>
              </a:tr>
              <a:tr h="589411">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50" b="1" dirty="0">
                          <a:latin typeface="游ゴシック" panose="020B0400000000000000" pitchFamily="50" charset="-128"/>
                          <a:ea typeface="+mn-ea"/>
                        </a:rPr>
                        <a:t>ヘルスリテラシー、健康づくりの気運醸成</a:t>
                      </a: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33</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ヘルスリテラシーの向上</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3.54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3.33</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55-58</a:t>
                      </a:r>
                    </a:p>
                  </a:txBody>
                  <a:tcPr marL="36000" marR="36000" marT="36000" marB="36000" anchor="ctr"/>
                </a:tc>
                <a:extLst>
                  <a:ext uri="{0D108BD9-81ED-4DB2-BD59-A6C34878D82A}">
                    <a16:rowId xmlns:a16="http://schemas.microsoft.com/office/drawing/2014/main" val="3263199206"/>
                  </a:ext>
                </a:extLst>
              </a:tr>
              <a:tr h="490541">
                <a:tc>
                  <a:txBody>
                    <a:bodyPr/>
                    <a:lstStyle/>
                    <a:p>
                      <a:pPr>
                        <a:lnSpc>
                          <a:spcPts val="1100"/>
                        </a:lnSpc>
                      </a:pPr>
                      <a:r>
                        <a:rPr kumimoji="1" lang="en-US" altLang="ja-JP" sz="1050" b="1" dirty="0">
                          <a:latin typeface="游ゴシック" panose="020B0400000000000000" pitchFamily="50" charset="-128"/>
                          <a:ea typeface="+mn-ea"/>
                        </a:rPr>
                        <a:t>ICT</a:t>
                      </a:r>
                      <a:r>
                        <a:rPr kumimoji="1" lang="ja-JP" altLang="en-US" sz="1050" b="1" dirty="0">
                          <a:latin typeface="游ゴシック" panose="020B0400000000000000" pitchFamily="50" charset="-128"/>
                          <a:ea typeface="+mn-ea"/>
                        </a:rPr>
                        <a:t>（</a:t>
                      </a:r>
                      <a:r>
                        <a:rPr kumimoji="1" lang="en-US" altLang="ja-JP" sz="1050" b="1" dirty="0">
                          <a:latin typeface="游ゴシック" panose="020B0400000000000000" pitchFamily="50" charset="-128"/>
                          <a:ea typeface="+mn-ea"/>
                        </a:rPr>
                        <a:t>PHR</a:t>
                      </a:r>
                      <a:r>
                        <a:rPr kumimoji="1" lang="ja-JP" altLang="en-US" sz="1050" b="1" dirty="0">
                          <a:latin typeface="游ゴシック" panose="020B0400000000000000" pitchFamily="50" charset="-128"/>
                          <a:ea typeface="+mn-ea"/>
                        </a:rPr>
                        <a:t>等）を活用した健康づくりの推進</a:t>
                      </a: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34</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just">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アプリを利用して自身の生活習慣や健康記録を把握している人の割合</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25.4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r>
                        <a:rPr lang="en-US" altLang="ja-JP" sz="1050" b="0" dirty="0">
                          <a:solidFill>
                            <a:schemeClr val="tx1"/>
                          </a:solidFill>
                          <a:effectLst/>
                          <a:latin typeface="游ゴシック" panose="020B0400000000000000" pitchFamily="50" charset="-128"/>
                          <a:ea typeface="游ゴシック" panose="020B0400000000000000" pitchFamily="50" charset="-128"/>
                        </a:rPr>
                        <a:t>R4</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rPr>
                        <a:t>7</a:t>
                      </a:r>
                      <a:r>
                        <a:rPr lang="ja-JP" altLang="en-US" sz="1050" b="0" dirty="0">
                          <a:solidFill>
                            <a:schemeClr val="tx1"/>
                          </a:solidFill>
                          <a:effectLst/>
                          <a:latin typeface="游ゴシック" panose="020B0400000000000000" pitchFamily="50" charset="-128"/>
                          <a:ea typeface="游ゴシック" panose="020B0400000000000000" pitchFamily="50" charset="-128"/>
                        </a:rPr>
                        <a:t>年度大阪府健康づくり実態調査にて算出</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40</a:t>
                      </a:r>
                      <a:r>
                        <a:rPr lang="ja-JP" altLang="en-US" sz="1050" b="0" dirty="0">
                          <a:solidFill>
                            <a:schemeClr val="tx1"/>
                          </a:solidFill>
                          <a:effectLst/>
                          <a:latin typeface="游ゴシック" panose="020B0400000000000000" pitchFamily="50" charset="-128"/>
                          <a:ea typeface="游ゴシック" panose="020B0400000000000000" pitchFamily="50" charset="-128"/>
                        </a:rPr>
                        <a:t>％</a:t>
                      </a:r>
                      <a:endParaRPr lang="en-US" altLang="ja-JP"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en-US" altLang="ja-JP" sz="1050" b="0" dirty="0">
                          <a:solidFill>
                            <a:schemeClr val="tx1"/>
                          </a:solidFill>
                          <a:effectLst/>
                          <a:latin typeface="游ゴシック" panose="020B0400000000000000" pitchFamily="50" charset="-128"/>
                          <a:ea typeface="+mn-ea"/>
                        </a:rPr>
                        <a:t>59-61</a:t>
                      </a:r>
                      <a:endParaRPr lang="ja-JP" altLang="en-US" sz="1050" b="0" dirty="0">
                        <a:solidFill>
                          <a:schemeClr val="tx1"/>
                        </a:solidFill>
                        <a:effectLst/>
                        <a:latin typeface="游ゴシック" panose="020B0400000000000000" pitchFamily="50" charset="-128"/>
                        <a:ea typeface="+mn-ea"/>
                      </a:endParaRPr>
                    </a:p>
                  </a:txBody>
                  <a:tcPr marL="36000" marR="36000" marT="36000" marB="36000" anchor="ctr"/>
                </a:tc>
                <a:extLst>
                  <a:ext uri="{0D108BD9-81ED-4DB2-BD59-A6C34878D82A}">
                    <a16:rowId xmlns:a16="http://schemas.microsoft.com/office/drawing/2014/main" val="22449444"/>
                  </a:ext>
                </a:extLst>
              </a:tr>
              <a:tr h="376043">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游ゴシック" panose="020B0400000000000000" pitchFamily="50" charset="-128"/>
                          <a:ea typeface="+mn-ea"/>
                        </a:rPr>
                        <a:t>地域・職域等における社会環境整備</a:t>
                      </a:r>
                    </a:p>
                    <a:p>
                      <a:endParaRPr kumimoji="1" lang="ja-JP" altLang="en-US" sz="1000" dirty="0">
                        <a:latin typeface="ＭＳ ゴシック" panose="020B0609070205080204" pitchFamily="49" charset="-128"/>
                        <a:ea typeface="ＭＳ ゴシック" panose="020B0609070205080204" pitchFamily="49"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35</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“健康経営”に取り組む中小企業数</a:t>
                      </a:r>
                      <a:endParaRPr lang="en-US" altLang="ja-JP" sz="1050" b="0" kern="0" dirty="0">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3,900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社（</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5,046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社（</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R7.2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zh-TW"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13,400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社</a:t>
                      </a:r>
                      <a:endParaRPr lang="en-US" altLang="zh-TW"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7">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rPr>
                        <a:t>62-65</a:t>
                      </a:r>
                      <a:endParaRPr lang="ja-JP" altLang="en-US" sz="1050" b="0" dirty="0">
                        <a:solidFill>
                          <a:schemeClr val="tx1"/>
                        </a:solidFill>
                        <a:effectLst/>
                        <a:latin typeface="游ゴシック" panose="020B0400000000000000" pitchFamily="50" charset="-128"/>
                        <a:ea typeface="游ゴシック" panose="020B0400000000000000" pitchFamily="50" charset="-128"/>
                      </a:endParaRPr>
                    </a:p>
                  </a:txBody>
                  <a:tcPr marL="36000" marR="36000" marT="36000" marB="36000" anchor="ctr"/>
                </a:tc>
                <a:extLst>
                  <a:ext uri="{0D108BD9-81ED-4DB2-BD59-A6C34878D82A}">
                    <a16:rowId xmlns:a16="http://schemas.microsoft.com/office/drawing/2014/main" val="1691931659"/>
                  </a:ext>
                </a:extLst>
              </a:tr>
              <a:tr h="354282">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36</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V.O.S.</a:t>
                      </a: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メニューロゴマーク使用承認件数</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791</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件（</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1,065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件（</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R7.2</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2,000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件</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35-37</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839792253"/>
                  </a:ext>
                </a:extLst>
              </a:tr>
              <a:tr h="238219">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37</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潜在快適性等向上区域の設定数の増加</a:t>
                      </a:r>
                      <a:endParaRPr 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9</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区域（</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区域（</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2175971993"/>
                  </a:ext>
                </a:extLst>
              </a:tr>
              <a:tr h="317928">
                <a:tc vMerge="1">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marL="54000" marR="54000" marT="54000" marB="54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健康づくりを進める自主組織の数</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1,068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団体（</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ベースライン値設置に合わせて調査</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増加</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ＭＳ Ｐゴシック" panose="020B0600070205080204" pitchFamily="50" charset="-128"/>
                        <a:ea typeface="ＭＳ Ｐゴシック" panose="020B0600070205080204" pitchFamily="50" charset="-128"/>
                        <a:cs typeface="HG丸ｺﾞｼｯｸM-PRO"/>
                      </a:endParaRPr>
                    </a:p>
                  </a:txBody>
                  <a:tcPr marL="36000" marR="36000" marT="36000" marB="36000" anchor="ctr"/>
                </a:tc>
                <a:extLst>
                  <a:ext uri="{0D108BD9-81ED-4DB2-BD59-A6C34878D82A}">
                    <a16:rowId xmlns:a16="http://schemas.microsoft.com/office/drawing/2014/main" val="661245562"/>
                  </a:ext>
                </a:extLst>
              </a:tr>
              <a:tr h="337300">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39</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地域や職場等の所属コミュニティで共食する者の割合</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29.6</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rowSpan="3">
                  <a:txBody>
                    <a:bodyPr/>
                    <a:lstStyle/>
                    <a:p>
                      <a:pPr algn="ctr" fontAlgn="auto">
                        <a:lnSpc>
                          <a:spcPts val="1100"/>
                        </a:lnSpc>
                        <a:spcAft>
                          <a:spcPts val="0"/>
                        </a:spcAft>
                      </a:pP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令和</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年度大阪府健康</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d</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栗実態調査にて算出</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40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％以上</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2647127909"/>
                  </a:ext>
                </a:extLst>
              </a:tr>
              <a:tr h="356672">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40</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地域の人々とのつながりが強いと思う者の割合</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25.8</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30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153819939"/>
                  </a:ext>
                </a:extLst>
              </a:tr>
              <a:tr h="376043">
                <a:tc vMerge="1">
                  <a:txBody>
                    <a:bodyPr/>
                    <a:lstStyle/>
                    <a:p>
                      <a:pPr>
                        <a:lnSpc>
                          <a:spcPts val="1100"/>
                        </a:lnSpc>
                      </a:pPr>
                      <a:endParaRPr kumimoji="1" lang="ja-JP" altLang="en-US" sz="1050" b="1"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ctr">
                        <a:lnSpc>
                          <a:spcPts val="1100"/>
                        </a:lnSpc>
                      </a:pPr>
                      <a:r>
                        <a:rPr kumimoji="1" lang="en-US" altLang="ja-JP" sz="1050" b="0" dirty="0">
                          <a:latin typeface="游ゴシック" panose="020B0400000000000000" pitchFamily="50" charset="-128"/>
                          <a:ea typeface="游ゴシック" panose="020B0400000000000000" pitchFamily="50" charset="-128"/>
                        </a:rPr>
                        <a:t>41</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36000" marB="36000" anchor="ctr"/>
                </a:tc>
                <a:tc>
                  <a:txBody>
                    <a:bodyPr/>
                    <a:lstStyle/>
                    <a:p>
                      <a:pPr algn="l">
                        <a:lnSpc>
                          <a:spcPts val="1100"/>
                        </a:lnSpc>
                        <a:spcAft>
                          <a:spcPts val="0"/>
                        </a:spcAft>
                      </a:pPr>
                      <a:r>
                        <a:rPr lang="ja-JP" altLang="en-US" sz="1050" b="0" kern="100" dirty="0">
                          <a:effectLst/>
                          <a:latin typeface="游ゴシック" panose="020B0400000000000000" pitchFamily="50" charset="-128"/>
                          <a:ea typeface="游ゴシック" panose="020B0400000000000000" pitchFamily="50" charset="-128"/>
                          <a:cs typeface="Times New Roman" panose="02020603050405020304" pitchFamily="18" charset="0"/>
                        </a:rPr>
                        <a:t>社会活動を行っている者の割合</a:t>
                      </a:r>
                      <a:endParaRPr lang="en-US" altLang="ja-JP" sz="1050" b="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76.5</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R4</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a:txBody>
                    <a:bodyPr/>
                    <a:lstStyle/>
                    <a:p>
                      <a:pPr algn="ctr" fontAlgn="auto">
                        <a:lnSpc>
                          <a:spcPts val="1100"/>
                        </a:lnSpc>
                        <a:spcAft>
                          <a:spcPts val="0"/>
                        </a:spcAft>
                      </a:pPr>
                      <a:r>
                        <a:rPr lang="en-US" altLang="ja-JP" sz="1050" b="0" dirty="0">
                          <a:solidFill>
                            <a:schemeClr val="tx1"/>
                          </a:solidFill>
                          <a:effectLst/>
                          <a:latin typeface="游ゴシック" panose="020B0400000000000000" pitchFamily="50" charset="-128"/>
                          <a:ea typeface="游ゴシック" panose="020B0400000000000000" pitchFamily="50" charset="-128"/>
                          <a:cs typeface="HG丸ｺﾞｼｯｸM-PRO"/>
                        </a:rPr>
                        <a:t>80</a:t>
                      </a:r>
                      <a:r>
                        <a:rPr lang="ja-JP" altLang="en-US" sz="1050" b="0" dirty="0">
                          <a:solidFill>
                            <a:schemeClr val="tx1"/>
                          </a:solidFill>
                          <a:effectLst/>
                          <a:latin typeface="游ゴシック" panose="020B0400000000000000" pitchFamily="50" charset="-128"/>
                          <a:ea typeface="游ゴシック" panose="020B0400000000000000" pitchFamily="50" charset="-128"/>
                          <a:cs typeface="HG丸ｺﾞｼｯｸM-PRO"/>
                        </a:rPr>
                        <a:t>％</a:t>
                      </a: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tc vMerge="1">
                  <a:txBody>
                    <a:bodyPr/>
                    <a:lstStyle/>
                    <a:p>
                      <a:pPr algn="ctr" fontAlgn="auto">
                        <a:lnSpc>
                          <a:spcPts val="1100"/>
                        </a:lnSpc>
                        <a:spcAft>
                          <a:spcPts val="0"/>
                        </a:spcAft>
                      </a:pPr>
                      <a:endParaRPr lang="ja-JP" sz="1050" b="0" dirty="0">
                        <a:solidFill>
                          <a:schemeClr val="tx1"/>
                        </a:solidFill>
                        <a:effectLst/>
                        <a:latin typeface="游ゴシック" panose="020B0400000000000000" pitchFamily="50" charset="-128"/>
                        <a:ea typeface="游ゴシック" panose="020B0400000000000000" pitchFamily="50" charset="-128"/>
                        <a:cs typeface="HG丸ｺﾞｼｯｸM-PRO"/>
                      </a:endParaRPr>
                    </a:p>
                  </a:txBody>
                  <a:tcPr marL="36000" marR="36000" marT="36000" marB="36000" anchor="ctr"/>
                </a:tc>
                <a:extLst>
                  <a:ext uri="{0D108BD9-81ED-4DB2-BD59-A6C34878D82A}">
                    <a16:rowId xmlns:a16="http://schemas.microsoft.com/office/drawing/2014/main" val="3657317398"/>
                  </a:ext>
                </a:extLst>
              </a:tr>
            </a:tbl>
          </a:graphicData>
        </a:graphic>
      </p:graphicFrame>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8</a:t>
            </a:fld>
            <a:endParaRPr kumimoji="1" lang="ja-JP" altLang="en-US"/>
          </a:p>
        </p:txBody>
      </p:sp>
      <p:cxnSp>
        <p:nvCxnSpPr>
          <p:cNvPr id="11" name="直線コネクタ 10"/>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1365" y="348553"/>
            <a:ext cx="1100769" cy="360000"/>
          </a:xfrm>
          <a:prstGeom prst="rect">
            <a:avLst/>
          </a:prstGeom>
        </p:spPr>
      </p:pic>
      <p:sp>
        <p:nvSpPr>
          <p:cNvPr id="9" name="テキスト ボックス 8">
            <a:extLst>
              <a:ext uri="{FF2B5EF4-FFF2-40B4-BE49-F238E27FC236}">
                <a16:creationId xmlns:a16="http://schemas.microsoft.com/office/drawing/2014/main" id="{FCAE02B0-0D86-431D-B827-E11DDD2FA82D}"/>
              </a:ext>
            </a:extLst>
          </p:cNvPr>
          <p:cNvSpPr txBox="1"/>
          <p:nvPr/>
        </p:nvSpPr>
        <p:spPr>
          <a:xfrm>
            <a:off x="220952" y="330676"/>
            <a:ext cx="9199435"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健康増進計画における目標の達成状況</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lang="ja-JP" altLang="en-US" b="1" dirty="0">
                <a:solidFill>
                  <a:prstClr val="black"/>
                </a:solidFill>
                <a:latin typeface="游ゴシック" panose="020B0400000000000000" pitchFamily="50" charset="-128"/>
                <a:ea typeface="游ゴシック" panose="020B0400000000000000" pitchFamily="50" charset="-128"/>
              </a:rPr>
              <a:t>４</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次大阪府健康増進計画における目標）</a:t>
            </a:r>
            <a:endParaRPr lang="ja-JP" altLang="en-US"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0F213D02-F0E3-4B79-8FD3-2400F915EFFF}"/>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234827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54D1FE0-2718-471D-87A2-DED0A39694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F90022BC-8C86-41A4-8416-3DB33AC7A59C}"/>
              </a:ext>
            </a:extLst>
          </p:cNvPr>
          <p:cNvGraphicFramePr>
            <a:graphicFrameLocks noGrp="1"/>
          </p:cNvGraphicFramePr>
          <p:nvPr/>
        </p:nvGraphicFramePr>
        <p:xfrm>
          <a:off x="310433" y="592818"/>
          <a:ext cx="9138178" cy="3022659"/>
        </p:xfrm>
        <a:graphic>
          <a:graphicData uri="http://schemas.openxmlformats.org/drawingml/2006/table">
            <a:tbl>
              <a:tblPr firstRow="1" bandRow="1">
                <a:tableStyleId>{5C22544A-7EE6-4342-B048-85BDC9FD1C3A}</a:tableStyleId>
              </a:tblPr>
              <a:tblGrid>
                <a:gridCol w="1257110">
                  <a:extLst>
                    <a:ext uri="{9D8B030D-6E8A-4147-A177-3AD203B41FA5}">
                      <a16:colId xmlns:a16="http://schemas.microsoft.com/office/drawing/2014/main" val="1366842891"/>
                    </a:ext>
                  </a:extLst>
                </a:gridCol>
                <a:gridCol w="7881068">
                  <a:extLst>
                    <a:ext uri="{9D8B030D-6E8A-4147-A177-3AD203B41FA5}">
                      <a16:colId xmlns:a16="http://schemas.microsoft.com/office/drawing/2014/main" val="4006928891"/>
                    </a:ext>
                  </a:extLst>
                </a:gridCol>
              </a:tblGrid>
              <a:tr h="1120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 課題・必要な取組み</a:t>
                      </a:r>
                      <a:endParaRPr kumimoji="1" lang="en-US" altLang="ja-JP" sz="16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2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■ホームページを閲覧するなどの自発的な動きをしない府民への働きかけ</a:t>
                      </a:r>
                      <a:r>
                        <a:rPr kumimoji="1" lang="ja-JP" altLang="en-US" sz="1100" b="0" dirty="0">
                          <a:solidFill>
                            <a:schemeClr val="tx1"/>
                          </a:solidFill>
                        </a:rPr>
                        <a:t>（</a:t>
                      </a:r>
                      <a:r>
                        <a:rPr kumimoji="1" lang="ja-JP" altLang="en-US" sz="1100" b="0" dirty="0">
                          <a:solidFill>
                            <a:schemeClr val="tx1"/>
                          </a:solidFill>
                          <a:latin typeface="+mn-ea"/>
                          <a:ea typeface="+mn-ea"/>
                        </a:rPr>
                        <a:t>内容：むし歯予防等）</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9136350"/>
                  </a:ext>
                </a:extLst>
              </a:tr>
              <a:tr h="1045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 次年度の</a:t>
                      </a:r>
                      <a:endParaRPr kumimoji="1" lang="en-US" altLang="ja-JP" sz="1600" b="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主な取組み</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a:solidFill>
                            <a:schemeClr val="tx1"/>
                          </a:solidFill>
                          <a:latin typeface="+mn-ea"/>
                          <a:ea typeface="+mn-ea"/>
                        </a:rPr>
                        <a:t>■</a:t>
                      </a:r>
                      <a:r>
                        <a:rPr kumimoji="1" lang="ja-JP" altLang="en-US" sz="1100" b="1" dirty="0">
                          <a:solidFill>
                            <a:schemeClr val="tx1"/>
                          </a:solidFill>
                          <a:latin typeface="+mn-ea"/>
                          <a:ea typeface="+mn-ea"/>
                        </a:rPr>
                        <a:t>「アスマイル」、府の広報媒体、公民連携の枠組みを活用し、幅広い世代の府民への啓発</a:t>
                      </a:r>
                      <a:endParaRPr kumimoji="1" lang="en-US" altLang="ja-JP" sz="1100" b="1"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a:t>
                      </a:r>
                      <a:r>
                        <a:rPr kumimoji="1" lang="ja-JP" altLang="en-US" sz="1100" b="0" strike="noStrike" dirty="0">
                          <a:solidFill>
                            <a:schemeClr val="tx1"/>
                          </a:solidFill>
                          <a:latin typeface="+mn-ea"/>
                          <a:ea typeface="+mn-ea"/>
                        </a:rPr>
                        <a:t>府保健所おいて管内市町村の母子保健業務報告を集約し、乳幼児健康診査実施状況等のフィードバックを行う。</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401414"/>
                  </a:ext>
                </a:extLst>
              </a:tr>
              <a:tr h="855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 令和６年度最終予算</a:t>
                      </a:r>
                      <a:endParaRPr kumimoji="1" lang="en-US" altLang="ja-JP" sz="1600" b="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en-US" altLang="ja-JP" sz="1200" b="0" baseline="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a:solidFill>
                            <a:schemeClr val="tx1"/>
                          </a:solidFill>
                          <a:latin typeface="+mn-ea"/>
                          <a:ea typeface="+mn-ea"/>
                        </a:rPr>
                        <a:t>生涯歯科保健推進事業（</a:t>
                      </a:r>
                      <a:r>
                        <a:rPr kumimoji="1" lang="en-US" altLang="ja-JP" sz="1100" dirty="0">
                          <a:solidFill>
                            <a:schemeClr val="tx1"/>
                          </a:solidFill>
                          <a:latin typeface="+mn-ea"/>
                          <a:ea typeface="+mn-ea"/>
                        </a:rPr>
                        <a:t>1,845</a:t>
                      </a:r>
                      <a:r>
                        <a:rPr kumimoji="1" lang="ja-JP" altLang="en-US" sz="1100" dirty="0">
                          <a:solidFill>
                            <a:schemeClr val="tx1"/>
                          </a:solidFill>
                          <a:latin typeface="+mn-ea"/>
                          <a:ea typeface="+mn-ea"/>
                        </a:rPr>
                        <a:t>千円）、大阪府歯科口腔保健計画推進事業（</a:t>
                      </a:r>
                      <a:r>
                        <a:rPr kumimoji="1" lang="en-US" altLang="ja-JP" sz="1100" dirty="0">
                          <a:solidFill>
                            <a:schemeClr val="tx1"/>
                          </a:solidFill>
                          <a:latin typeface="+mn-ea"/>
                          <a:ea typeface="+mn-ea"/>
                        </a:rPr>
                        <a:t>6,159</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ts val="1500"/>
                        </a:lnSpc>
                      </a:pPr>
                      <a:r>
                        <a:rPr kumimoji="1" lang="ja-JP" altLang="en-US" sz="1100" dirty="0">
                          <a:solidFill>
                            <a:schemeClr val="tx1"/>
                          </a:solidFill>
                          <a:latin typeface="+mn-ea"/>
                          <a:ea typeface="+mn-ea"/>
                        </a:rPr>
                        <a:t>８０２０運動推進特別事業（</a:t>
                      </a:r>
                      <a:r>
                        <a:rPr kumimoji="1" lang="en-US" altLang="ja-JP" sz="1100" dirty="0">
                          <a:solidFill>
                            <a:schemeClr val="tx1"/>
                          </a:solidFill>
                          <a:latin typeface="+mn-ea"/>
                          <a:ea typeface="+mn-ea"/>
                        </a:rPr>
                        <a:t>2,047</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txBody>
                  <a:tcPr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403845"/>
                  </a:ext>
                </a:extLst>
              </a:tr>
            </a:tbl>
          </a:graphicData>
        </a:graphic>
      </p:graphicFrame>
    </p:spTree>
    <p:extLst>
      <p:ext uri="{BB962C8B-B14F-4D97-AF65-F5344CB8AC3E}">
        <p14:creationId xmlns:p14="http://schemas.microsoft.com/office/powerpoint/2010/main" val="372133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　歯科疾患の予防・早期発見、口の機能の維持向上</a:t>
            </a:r>
          </a:p>
        </p:txBody>
      </p:sp>
      <p:sp>
        <p:nvSpPr>
          <p:cNvPr id="8" name="正方形/長方形 7"/>
          <p:cNvSpPr/>
          <p:nvPr/>
        </p:nvSpPr>
        <p:spPr>
          <a:xfrm>
            <a:off x="268310" y="873962"/>
            <a:ext cx="9369380" cy="5574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▽乳歯や永久歯がむし歯にならないよう、家庭や学校などを通じて、歯みがき習慣を身につけます。</a:t>
            </a: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▽成長に伴う口の変化に応じて、食べ方や適切な食習慣を身につけます。</a:t>
            </a:r>
          </a:p>
        </p:txBody>
      </p:sp>
      <p:graphicFrame>
        <p:nvGraphicFramePr>
          <p:cNvPr id="19" name="表 18"/>
          <p:cNvGraphicFramePr>
            <a:graphicFrameLocks noGrp="1"/>
          </p:cNvGraphicFramePr>
          <p:nvPr>
            <p:extLst>
              <p:ext uri="{D42A27DB-BD31-4B8C-83A1-F6EECF244321}">
                <p14:modId xmlns:p14="http://schemas.microsoft.com/office/powerpoint/2010/main" val="321740660"/>
              </p:ext>
            </p:extLst>
          </p:nvPr>
        </p:nvGraphicFramePr>
        <p:xfrm>
          <a:off x="530346" y="4326827"/>
          <a:ext cx="8856000" cy="1835838"/>
        </p:xfrm>
        <a:graphic>
          <a:graphicData uri="http://schemas.openxmlformats.org/drawingml/2006/table">
            <a:tbl>
              <a:tblPr firstRow="1" firstCol="1" bandRow="1">
                <a:tableStyleId>{5C22544A-7EE6-4342-B048-85BDC9FD1C3A}</a:tableStyleId>
              </a:tblPr>
              <a:tblGrid>
                <a:gridCol w="448478">
                  <a:extLst>
                    <a:ext uri="{9D8B030D-6E8A-4147-A177-3AD203B41FA5}">
                      <a16:colId xmlns:a16="http://schemas.microsoft.com/office/drawing/2014/main" val="20000"/>
                    </a:ext>
                  </a:extLst>
                </a:gridCol>
                <a:gridCol w="3404478">
                  <a:extLst>
                    <a:ext uri="{9D8B030D-6E8A-4147-A177-3AD203B41FA5}">
                      <a16:colId xmlns:a16="http://schemas.microsoft.com/office/drawing/2014/main" val="20001"/>
                    </a:ext>
                  </a:extLst>
                </a:gridCol>
                <a:gridCol w="1793563">
                  <a:extLst>
                    <a:ext uri="{9D8B030D-6E8A-4147-A177-3AD203B41FA5}">
                      <a16:colId xmlns:a16="http://schemas.microsoft.com/office/drawing/2014/main" val="20002"/>
                    </a:ext>
                  </a:extLst>
                </a:gridCol>
                <a:gridCol w="1754155">
                  <a:extLst>
                    <a:ext uri="{9D8B030D-6E8A-4147-A177-3AD203B41FA5}">
                      <a16:colId xmlns:a16="http://schemas.microsoft.com/office/drawing/2014/main" val="3675094120"/>
                    </a:ext>
                  </a:extLst>
                </a:gridCol>
                <a:gridCol w="1455326">
                  <a:extLst>
                    <a:ext uri="{9D8B030D-6E8A-4147-A177-3AD203B41FA5}">
                      <a16:colId xmlns:a16="http://schemas.microsoft.com/office/drawing/2014/main" val="20003"/>
                    </a:ext>
                  </a:extLst>
                </a:gridCol>
              </a:tblGrid>
              <a:tr h="504400">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baseline="0" dirty="0">
                          <a:solidFill>
                            <a:schemeClr val="bg1"/>
                          </a:solidFill>
                          <a:effectLst/>
                          <a:latin typeface="游ゴシック" panose="020B0400000000000000" pitchFamily="50" charset="-128"/>
                          <a:ea typeface="游ゴシック" panose="020B0400000000000000" pitchFamily="50" charset="-128"/>
                          <a:cs typeface="HG丸ｺﾞｼｯｸM-PRO"/>
                        </a:rPr>
                        <a:t>個別目標</a:t>
                      </a:r>
                      <a:endParaRPr lang="ja-JP" sz="12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a:effectLst/>
                          <a:latin typeface="游ゴシック" panose="020B0400000000000000" pitchFamily="50" charset="-128"/>
                          <a:ea typeface="游ゴシック" panose="020B0400000000000000" pitchFamily="50" charset="-128"/>
                        </a:rPr>
                        <a:t>計画策定時</a:t>
                      </a:r>
                      <a:r>
                        <a:rPr lang="ja-JP" sz="1200" baseline="0" dirty="0">
                          <a:effectLst/>
                          <a:latin typeface="游ゴシック" panose="020B0400000000000000" pitchFamily="50" charset="-128"/>
                          <a:ea typeface="游ゴシック" panose="020B0400000000000000" pitchFamily="50" charset="-128"/>
                        </a:rPr>
                        <a:t>の</a:t>
                      </a:r>
                      <a:r>
                        <a:rPr lang="ja-JP" altLang="en-US" sz="1200" baseline="0" dirty="0">
                          <a:effectLst/>
                          <a:latin typeface="游ゴシック" panose="020B0400000000000000" pitchFamily="50" charset="-128"/>
                          <a:ea typeface="游ゴシック" panose="020B0400000000000000" pitchFamily="50" charset="-128"/>
                        </a:rPr>
                        <a:t>値</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aseline="0" dirty="0">
                          <a:solidFill>
                            <a:schemeClr val="bg1"/>
                          </a:solidFill>
                          <a:effectLst/>
                          <a:latin typeface="游ゴシック" panose="020B0400000000000000" pitchFamily="50" charset="-128"/>
                          <a:ea typeface="+mn-ea"/>
                          <a:cs typeface="HG丸ｺﾞｼｯｸM-PRO"/>
                        </a:rPr>
                        <a:t>現状値</a:t>
                      </a:r>
                      <a:endParaRPr lang="ja-JP" altLang="ja-JP" sz="1200" baseline="0" dirty="0">
                        <a:solidFill>
                          <a:schemeClr val="bg1"/>
                        </a:solidFill>
                        <a:effectLst/>
                        <a:latin typeface="游ゴシック" panose="020B0400000000000000" pitchFamily="50" charset="-128"/>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a:effectLst/>
                          <a:latin typeface="游ゴシック" panose="020B0400000000000000" pitchFamily="50" charset="-128"/>
                          <a:ea typeface="游ゴシック" panose="020B0400000000000000" pitchFamily="50" charset="-128"/>
                        </a:rPr>
                        <a:t>20</a:t>
                      </a:r>
                      <a:r>
                        <a:rPr lang="en-US" altLang="ja-JP" sz="1200" baseline="0" dirty="0">
                          <a:effectLst/>
                          <a:latin typeface="游ゴシック" panose="020B0400000000000000" pitchFamily="50" charset="-128"/>
                          <a:ea typeface="游ゴシック" panose="020B0400000000000000" pitchFamily="50" charset="-128"/>
                        </a:rPr>
                        <a:t>35</a:t>
                      </a:r>
                      <a:r>
                        <a:rPr lang="ja-JP" sz="1200" baseline="0" dirty="0">
                          <a:effectLst/>
                          <a:latin typeface="游ゴシック" panose="020B0400000000000000" pitchFamily="50" charset="-128"/>
                          <a:ea typeface="游ゴシック" panose="020B0400000000000000" pitchFamily="50" charset="-128"/>
                        </a:rPr>
                        <a:t>年度の目標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65719">
                <a:tc>
                  <a:txBody>
                    <a:bodyPr/>
                    <a:lstStyle/>
                    <a:p>
                      <a:pPr algn="ctr" fontAlgn="auto">
                        <a:lnSpc>
                          <a:spcPts val="1600"/>
                        </a:lnSpc>
                        <a:spcAft>
                          <a:spcPts val="0"/>
                        </a:spcAft>
                      </a:pPr>
                      <a:r>
                        <a:rPr lang="ja-JP" altLang="en-US" sz="1400" baseline="0" dirty="0">
                          <a:solidFill>
                            <a:schemeClr val="lt1"/>
                          </a:solidFill>
                          <a:effectLst/>
                          <a:latin typeface="游ゴシック" panose="020B0400000000000000" pitchFamily="50" charset="-128"/>
                          <a:ea typeface="游ゴシック" panose="020B0400000000000000" pitchFamily="50" charset="-128"/>
                          <a:cs typeface="+mn-cs"/>
                        </a:rPr>
                        <a:t>３</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游ゴシック" panose="020B0400000000000000" pitchFamily="50" charset="-128"/>
                        </a:rPr>
                        <a:t>むし歯のない者の割合（</a:t>
                      </a:r>
                      <a:r>
                        <a:rPr lang="en-US" altLang="ja-JP" sz="1200" b="1" baseline="0" dirty="0">
                          <a:effectLst/>
                          <a:latin typeface="游ゴシック" panose="020B0400000000000000" pitchFamily="50" charset="-128"/>
                          <a:ea typeface="游ゴシック" panose="020B0400000000000000" pitchFamily="50" charset="-128"/>
                        </a:rPr>
                        <a:t>12</a:t>
                      </a:r>
                      <a:r>
                        <a:rPr lang="ja-JP" altLang="en-US" sz="1200" b="1" baseline="0" dirty="0">
                          <a:effectLst/>
                          <a:latin typeface="游ゴシック" panose="020B0400000000000000" pitchFamily="50" charset="-128"/>
                          <a:ea typeface="游ゴシック" panose="020B0400000000000000" pitchFamily="50" charset="-128"/>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游ゴシック" panose="020B0400000000000000" pitchFamily="50" charset="-128"/>
                        </a:rPr>
                        <a:t>72.4</a:t>
                      </a:r>
                      <a:r>
                        <a:rPr lang="ja-JP" sz="1200" b="1" baseline="0" dirty="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a:t>
                      </a:r>
                      <a:r>
                        <a:rPr lang="ja-JP" altLang="en-US" sz="1200" b="1" baseline="0" dirty="0">
                          <a:effectLst/>
                          <a:latin typeface="游ゴシック" panose="020B0400000000000000" pitchFamily="50" charset="-128"/>
                          <a:ea typeface="游ゴシック" panose="020B0400000000000000" pitchFamily="50" charset="-128"/>
                        </a:rPr>
                        <a:t>令和３</a:t>
                      </a:r>
                      <a:r>
                        <a:rPr lang="ja-JP" sz="1200" b="1" baseline="0" dirty="0">
                          <a:effectLst/>
                          <a:latin typeface="游ゴシック" panose="020B0400000000000000" pitchFamily="50" charset="-128"/>
                          <a:ea typeface="游ゴシック" panose="020B0400000000000000" pitchFamily="50" charset="-128"/>
                        </a:rPr>
                        <a:t>（</a:t>
                      </a:r>
                      <a:r>
                        <a:rPr lang="en-US" sz="1200" b="1" baseline="0" dirty="0">
                          <a:effectLst/>
                          <a:latin typeface="游ゴシック" panose="020B0400000000000000" pitchFamily="50" charset="-128"/>
                          <a:ea typeface="游ゴシック" panose="020B0400000000000000" pitchFamily="50" charset="-128"/>
                        </a:rPr>
                        <a:t>20</a:t>
                      </a:r>
                      <a:r>
                        <a:rPr lang="en-US" altLang="ja-JP" sz="1200" b="1" baseline="0" dirty="0">
                          <a:effectLst/>
                          <a:latin typeface="游ゴシック" panose="020B0400000000000000" pitchFamily="50" charset="-128"/>
                          <a:ea typeface="游ゴシック" panose="020B0400000000000000" pitchFamily="50" charset="-128"/>
                        </a:rPr>
                        <a:t>21</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chemeClr val="tx1"/>
                          </a:solidFill>
                          <a:effectLst/>
                          <a:latin typeface="游ゴシック" panose="020B0400000000000000" pitchFamily="50" charset="-128"/>
                          <a:ea typeface="+mn-ea"/>
                        </a:rPr>
                        <a:t>74.5</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［〇］</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dk1"/>
                          </a:solidFill>
                          <a:effectLst/>
                          <a:latin typeface="游ゴシック" panose="020B0400000000000000" pitchFamily="50" charset="-128"/>
                          <a:ea typeface="游ゴシック" panose="020B0400000000000000" pitchFamily="50" charset="-128"/>
                          <a:cs typeface="+mn-cs"/>
                        </a:rPr>
                        <a:t>95</a:t>
                      </a:r>
                      <a:r>
                        <a:rPr lang="ja-JP" altLang="en-US" sz="1200" b="1" baseline="0" dirty="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719">
                <a:tc>
                  <a:txBody>
                    <a:bodyPr/>
                    <a:lstStyle/>
                    <a:p>
                      <a:pPr algn="ctr" fontAlgn="auto">
                        <a:lnSpc>
                          <a:spcPts val="1600"/>
                        </a:lnSpc>
                        <a:spcAft>
                          <a:spcPts val="0"/>
                        </a:spcAft>
                      </a:pPr>
                      <a:r>
                        <a:rPr lang="ja-JP" altLang="en-US"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４</a:t>
                      </a:r>
                      <a:endParaRPr 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歯肉に炎症所見を有する者の割合（</a:t>
                      </a:r>
                      <a:r>
                        <a:rPr lang="en-US" altLang="ja-JP" sz="1200" b="1" baseline="0" dirty="0">
                          <a:effectLst/>
                          <a:latin typeface="游ゴシック" panose="020B0400000000000000" pitchFamily="50" charset="-128"/>
                          <a:ea typeface="+mn-ea"/>
                        </a:rPr>
                        <a:t>12</a:t>
                      </a:r>
                      <a:r>
                        <a:rPr lang="ja-JP" altLang="en-US" sz="1200" b="1" baseline="0" dirty="0">
                          <a:effectLst/>
                          <a:latin typeface="游ゴシック" panose="020B0400000000000000" pitchFamily="50" charset="-128"/>
                          <a:ea typeface="+mn-ea"/>
                        </a:rPr>
                        <a:t>歳）</a:t>
                      </a:r>
                      <a:endParaRPr lang="ja-JP" alt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2.1</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令和３（</a:t>
                      </a: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2021</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effectLst/>
                          <a:latin typeface="游ゴシック" panose="020B0400000000000000" pitchFamily="50" charset="-128"/>
                          <a:ea typeface="+mn-ea"/>
                        </a:rPr>
                        <a:t>   </a:t>
                      </a:r>
                      <a:r>
                        <a:rPr lang="en-US" altLang="ja-JP" sz="1200" b="1" baseline="0" dirty="0">
                          <a:solidFill>
                            <a:schemeClr val="tx1"/>
                          </a:solidFill>
                          <a:effectLst/>
                          <a:latin typeface="游ゴシック" panose="020B0400000000000000" pitchFamily="50" charset="-128"/>
                          <a:ea typeface="+mn-ea"/>
                        </a:rPr>
                        <a:t>2.1</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1</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bl>
          </a:graphicData>
        </a:graphic>
      </p:graphicFrame>
      <p:sp>
        <p:nvSpPr>
          <p:cNvPr id="15" name="正方形/長方形 14"/>
          <p:cNvSpPr/>
          <p:nvPr/>
        </p:nvSpPr>
        <p:spPr>
          <a:xfrm>
            <a:off x="129324" y="873962"/>
            <a:ext cx="4584344" cy="355290"/>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（２）</a:t>
            </a:r>
            <a:r>
              <a:rPr kumimoji="1"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少年期　　　　</a:t>
            </a: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a:t>
            </a:r>
            <a:r>
              <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P.30</a:t>
            </a:r>
          </a:p>
        </p:txBody>
      </p:sp>
      <p:sp>
        <p:nvSpPr>
          <p:cNvPr id="10" name="正方形/長方形 9"/>
          <p:cNvSpPr/>
          <p:nvPr/>
        </p:nvSpPr>
        <p:spPr>
          <a:xfrm>
            <a:off x="382272" y="2058396"/>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530346" y="2369491"/>
            <a:ext cx="8856000" cy="720000"/>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▽乳歯や永久歯がむし歯にならないよう、家庭や学校などを通じて、歯みがき習慣を身につけます。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▽成長に伴う口の変化に応じて、食べ方や適切な食習慣を身につけます。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角丸四角形 13"/>
          <p:cNvSpPr/>
          <p:nvPr/>
        </p:nvSpPr>
        <p:spPr>
          <a:xfrm>
            <a:off x="376959" y="1913597"/>
            <a:ext cx="9144000" cy="442094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 15"/>
          <p:cNvSpPr/>
          <p:nvPr/>
        </p:nvSpPr>
        <p:spPr>
          <a:xfrm>
            <a:off x="376959" y="1481597"/>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17" name="角丸四角形 16"/>
          <p:cNvSpPr/>
          <p:nvPr/>
        </p:nvSpPr>
        <p:spPr>
          <a:xfrm>
            <a:off x="2464959" y="148159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乳歯や永久歯がむし歯にならないようにします</a:t>
            </a:r>
          </a:p>
        </p:txBody>
      </p:sp>
      <p:sp>
        <p:nvSpPr>
          <p:cNvPr id="18" name="正方形/長方形 17"/>
          <p:cNvSpPr/>
          <p:nvPr/>
        </p:nvSpPr>
        <p:spPr>
          <a:xfrm>
            <a:off x="382272" y="3931897"/>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3" name="正方形/長方形 12"/>
          <p:cNvSpPr/>
          <p:nvPr/>
        </p:nvSpPr>
        <p:spPr>
          <a:xfrm>
            <a:off x="382272" y="3017806"/>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530346" y="3351586"/>
            <a:ext cx="8856000" cy="620067"/>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▽歯科疾患の予防（むし歯予防、歯肉炎予防）</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▽口の機能の維持、向上</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30676379-78B6-4C35-883F-4D573216F9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22" name="角丸四角形 47">
            <a:extLst>
              <a:ext uri="{FF2B5EF4-FFF2-40B4-BE49-F238E27FC236}">
                <a16:creationId xmlns:a16="http://schemas.microsoft.com/office/drawing/2014/main" id="{DB355AF8-A3FA-44A5-B5BE-FEE7BE4C0404}"/>
              </a:ext>
            </a:extLst>
          </p:cNvPr>
          <p:cNvSpPr/>
          <p:nvPr/>
        </p:nvSpPr>
        <p:spPr>
          <a:xfrm>
            <a:off x="6273851" y="4032434"/>
            <a:ext cx="1572028" cy="371219"/>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〇：改善　△：維持・悪化</a:t>
            </a:r>
            <a:endParaRPr kumimoji="0" lang="en-US" altLang="ja-JP"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7684538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545831" y="399223"/>
          <a:ext cx="8814337" cy="5883784"/>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662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現状</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a:solidFill>
                            <a:schemeClr val="tx1"/>
                          </a:solidFill>
                        </a:rPr>
                        <a:t>・永久歯列の完成期である中学生でのむし歯の状況の改善が必要</a:t>
                      </a:r>
                      <a:endParaRPr kumimoji="1" lang="en-US" altLang="ja-JP" sz="1100" b="0" dirty="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a:solidFill>
                            <a:schemeClr val="tx1"/>
                          </a:solidFill>
                        </a:rPr>
                        <a:t>・児童・生徒が基本的な生活習慣の定着を図りながら、歯と口の健康課題に対して自律的に取り組むことができるよう、</a:t>
                      </a:r>
                      <a:endParaRPr kumimoji="1" lang="en-US" altLang="ja-JP" sz="1100" b="0" dirty="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a:solidFill>
                            <a:schemeClr val="tx1"/>
                          </a:solidFill>
                        </a:rPr>
                        <a:t>　発育・発展に応じて支援することが重要　</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662941">
                <a:tc>
                  <a:txBody>
                    <a:bodyPr/>
                    <a:lstStyle/>
                    <a:p>
                      <a:r>
                        <a:rPr kumimoji="1" lang="ja-JP" altLang="en-US" sz="1600" b="0" dirty="0">
                          <a:solidFill>
                            <a:schemeClr val="bg1"/>
                          </a:solidFill>
                          <a:latin typeface="游ゴシック" panose="020B0400000000000000" pitchFamily="50" charset="-128"/>
                          <a:ea typeface="游ゴシック" panose="020B0400000000000000" pitchFamily="50" charset="-128"/>
                        </a:rPr>
                        <a:t>本年度の     </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r>
                        <a:rPr kumimoji="1" lang="en-US" altLang="ja-JP" sz="1600" b="0" dirty="0">
                          <a:solidFill>
                            <a:schemeClr val="bg1"/>
                          </a:solidFill>
                          <a:latin typeface="游ゴシック" panose="020B0400000000000000" pitchFamily="50" charset="-128"/>
                          <a:ea typeface="游ゴシック" panose="020B0400000000000000" pitchFamily="50" charset="-128"/>
                        </a:rPr>
                        <a:t> </a:t>
                      </a:r>
                      <a:r>
                        <a:rPr kumimoji="1" lang="ja-JP" altLang="en-US" sz="1600" b="0" dirty="0">
                          <a:solidFill>
                            <a:schemeClr val="bg1"/>
                          </a:solidFill>
                          <a:latin typeface="游ゴシック" panose="020B0400000000000000" pitchFamily="50" charset="-128"/>
                          <a:ea typeface="游ゴシック" panose="020B0400000000000000" pitchFamily="50" charset="-128"/>
                        </a:rPr>
                        <a:t>取組み</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a:solidFill>
                            <a:schemeClr val="tx1"/>
                          </a:solidFill>
                        </a:rPr>
                        <a:t>《</a:t>
                      </a:r>
                      <a:r>
                        <a:rPr kumimoji="1" lang="ja-JP" altLang="en-US" sz="1200" b="0" u="sng" dirty="0">
                          <a:solidFill>
                            <a:schemeClr val="tx1"/>
                          </a:solidFill>
                        </a:rPr>
                        <a:t>啓発</a:t>
                      </a:r>
                      <a:r>
                        <a:rPr kumimoji="1" lang="en-US" altLang="ja-JP" sz="1200" b="0" dirty="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■（再掲）公民連携の枠組みを活用した普及啓発</a:t>
                      </a:r>
                      <a:endParaRPr kumimoji="1" lang="en-US" altLang="ja-JP" sz="1100" b="0" dirty="0">
                        <a:solidFill>
                          <a:schemeClr val="tx1"/>
                        </a:solidFill>
                      </a:endParaRPr>
                    </a:p>
                    <a:p>
                      <a:pPr>
                        <a:lnSpc>
                          <a:spcPts val="1500"/>
                        </a:lnSpc>
                      </a:pPr>
                      <a:r>
                        <a:rPr kumimoji="1" lang="ja-JP" altLang="en-US" sz="1100" b="0" dirty="0">
                          <a:solidFill>
                            <a:schemeClr val="tx1"/>
                          </a:solidFill>
                        </a:rPr>
                        <a:t>■</a:t>
                      </a:r>
                      <a:r>
                        <a:rPr kumimoji="1" lang="ja-JP" altLang="en-US" sz="1100" b="1" u="none" dirty="0">
                          <a:solidFill>
                            <a:schemeClr val="tx1"/>
                          </a:solidFill>
                        </a:rPr>
                        <a:t>「大阪府よい歯・口を守る学校・園表彰」、</a:t>
                      </a:r>
                      <a:r>
                        <a:rPr kumimoji="1" lang="ja-JP" altLang="en-US" sz="1100" b="1" dirty="0">
                          <a:solidFill>
                            <a:schemeClr val="tx1"/>
                          </a:solidFill>
                        </a:rPr>
                        <a:t>歯と口の健康標語コンクール、大阪府</a:t>
                      </a:r>
                      <a:r>
                        <a:rPr kumimoji="1" lang="en-US" altLang="ja-JP" sz="1100" b="1" dirty="0">
                          <a:solidFill>
                            <a:schemeClr val="tx1"/>
                          </a:solidFill>
                        </a:rPr>
                        <a:t>〈</a:t>
                      </a:r>
                      <a:r>
                        <a:rPr kumimoji="1" lang="ja-JP" altLang="en-US" sz="1100" b="1" dirty="0">
                          <a:solidFill>
                            <a:schemeClr val="tx1"/>
                          </a:solidFill>
                        </a:rPr>
                        <a:t>歯の保健</a:t>
                      </a:r>
                      <a:r>
                        <a:rPr kumimoji="1" lang="en-US" altLang="ja-JP" sz="1100" b="1" dirty="0">
                          <a:solidFill>
                            <a:schemeClr val="tx1"/>
                          </a:solidFill>
                        </a:rPr>
                        <a:t>〉</a:t>
                      </a:r>
                      <a:r>
                        <a:rPr kumimoji="1" lang="ja-JP" altLang="en-US" sz="1100" b="1" dirty="0">
                          <a:solidFill>
                            <a:schemeClr val="tx1"/>
                          </a:solidFill>
                        </a:rPr>
                        <a:t>図画・ポスターコン</a:t>
                      </a:r>
                      <a:endParaRPr kumimoji="1" lang="en-US" altLang="ja-JP" sz="1100" b="1"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　クールへの事業協力及び知事賞・教育委員会賞の授与</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■生きる力をはぐくむ歯・口の健康づくり推進事業等を活用した歯科保健推進校への支援</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a:t>
                      </a:r>
                      <a:r>
                        <a:rPr kumimoji="1" lang="ja-JP" altLang="en-US" sz="1100" b="0" dirty="0">
                          <a:solidFill>
                            <a:schemeClr val="tx1"/>
                          </a:solidFill>
                        </a:rPr>
                        <a:t>全国小学生はみがき大会への事業協力</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1" dirty="0">
                          <a:solidFill>
                            <a:schemeClr val="tx1"/>
                          </a:solidFill>
                        </a:rPr>
                        <a:t>■</a:t>
                      </a:r>
                      <a:r>
                        <a:rPr kumimoji="1" lang="ja-JP" altLang="en-US" sz="1000" b="0" dirty="0">
                          <a:solidFill>
                            <a:schemeClr val="tx1"/>
                          </a:solidFill>
                        </a:rPr>
                        <a:t>（再掲）府ホームページ、啓発冊子等を活用し、フッ化物塗布等について普及啓発、公民連携、アスマイル</a:t>
                      </a:r>
                      <a:endParaRPr kumimoji="1" lang="en-US" altLang="ja-JP" sz="1000" b="0" dirty="0">
                        <a:solidFill>
                          <a:schemeClr val="tx1"/>
                        </a:solidFill>
                      </a:endParaRPr>
                    </a:p>
                    <a:p>
                      <a:pPr>
                        <a:lnSpc>
                          <a:spcPts val="1500"/>
                        </a:lnSpc>
                      </a:pPr>
                      <a:endParaRPr kumimoji="1" lang="en-US" altLang="ja-JP" sz="1100" b="0" dirty="0">
                        <a:solidFill>
                          <a:schemeClr val="tx1"/>
                        </a:solidFill>
                      </a:endParaRPr>
                    </a:p>
                    <a:p>
                      <a:pPr>
                        <a:lnSpc>
                          <a:spcPts val="1500"/>
                        </a:lnSpc>
                      </a:pPr>
                      <a:r>
                        <a:rPr kumimoji="1" lang="en-US" altLang="ja-JP" sz="1200" b="0" dirty="0">
                          <a:solidFill>
                            <a:schemeClr val="tx1"/>
                          </a:solidFill>
                        </a:rPr>
                        <a:t>《</a:t>
                      </a:r>
                      <a:r>
                        <a:rPr kumimoji="1" lang="ja-JP" altLang="en-US" sz="1200" b="0" u="sng" dirty="0">
                          <a:solidFill>
                            <a:schemeClr val="tx1"/>
                          </a:solidFill>
                        </a:rPr>
                        <a:t>市町村支援</a:t>
                      </a:r>
                      <a:r>
                        <a:rPr kumimoji="1" lang="en-US" altLang="ja-JP" sz="1200" b="0" dirty="0">
                          <a:solidFill>
                            <a:schemeClr val="tx1"/>
                          </a:solidFill>
                        </a:rPr>
                        <a:t>》</a:t>
                      </a:r>
                    </a:p>
                    <a:p>
                      <a:pPr>
                        <a:lnSpc>
                          <a:spcPts val="1500"/>
                        </a:lnSpc>
                      </a:pPr>
                      <a:r>
                        <a:rPr kumimoji="1" lang="ja-JP" altLang="en-US" sz="1100" b="0" dirty="0">
                          <a:solidFill>
                            <a:schemeClr val="tx1"/>
                          </a:solidFill>
                        </a:rPr>
                        <a:t>■大阪府学校歯科保健研究大会での実践発表会への</a:t>
                      </a:r>
                      <a:r>
                        <a:rPr kumimoji="1" lang="ja-JP" altLang="en-US" sz="1100" b="0" dirty="0">
                          <a:solidFill>
                            <a:schemeClr val="tx1"/>
                          </a:solidFill>
                          <a:latin typeface="+mn-ea"/>
                          <a:ea typeface="+mn-ea"/>
                        </a:rPr>
                        <a:t>指導助言</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■学校保健主管課長会等での情報提供</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a:solidFill>
                            <a:schemeClr val="tx1"/>
                          </a:solidFill>
                        </a:rPr>
                        <a:t>■（再掲）大阪府歯科口腔保健推進連絡会、口腔保健支援センター、大阪府市町村歯科口腔保健実態調査</a:t>
                      </a: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3774274"/>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2" name="図 11">
            <a:extLst>
              <a:ext uri="{FF2B5EF4-FFF2-40B4-BE49-F238E27FC236}">
                <a16:creationId xmlns:a16="http://schemas.microsoft.com/office/drawing/2014/main" id="{3FFFE695-6682-4413-AC90-11911E0B5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2679" y="3536301"/>
            <a:ext cx="1834212" cy="2593910"/>
          </a:xfrm>
          <a:prstGeom prst="rect">
            <a:avLst/>
          </a:prstGeom>
        </p:spPr>
        <p:style>
          <a:lnRef idx="2">
            <a:schemeClr val="dk1"/>
          </a:lnRef>
          <a:fillRef idx="1">
            <a:schemeClr val="lt1"/>
          </a:fillRef>
          <a:effectRef idx="0">
            <a:schemeClr val="dk1"/>
          </a:effectRef>
          <a:fontRef idx="minor">
            <a:schemeClr val="dk1"/>
          </a:fontRef>
        </p:style>
      </p:pic>
      <p:pic>
        <p:nvPicPr>
          <p:cNvPr id="16" name="図 15">
            <a:extLst>
              <a:ext uri="{FF2B5EF4-FFF2-40B4-BE49-F238E27FC236}">
                <a16:creationId xmlns:a16="http://schemas.microsoft.com/office/drawing/2014/main" id="{9CE6C792-F25D-4585-B829-E14845DCDC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4004017"/>
            <a:ext cx="3509560" cy="184251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9500836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D0483E-D2B4-466B-AC83-5C1EFE3D5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B16BA9BD-5CD9-4277-B662-D5403E715D77}"/>
              </a:ext>
            </a:extLst>
          </p:cNvPr>
          <p:cNvGraphicFramePr>
            <a:graphicFrameLocks noGrp="1"/>
          </p:cNvGraphicFramePr>
          <p:nvPr/>
        </p:nvGraphicFramePr>
        <p:xfrm>
          <a:off x="367413" y="421368"/>
          <a:ext cx="8814337" cy="3113766"/>
        </p:xfrm>
        <a:graphic>
          <a:graphicData uri="http://schemas.openxmlformats.org/drawingml/2006/table">
            <a:tbl>
              <a:tblPr firstRow="1" bandRow="1">
                <a:tableStyleId>{5C22544A-7EE6-4342-B048-85BDC9FD1C3A}</a:tableStyleId>
              </a:tblPr>
              <a:tblGrid>
                <a:gridCol w="1216458">
                  <a:extLst>
                    <a:ext uri="{9D8B030D-6E8A-4147-A177-3AD203B41FA5}">
                      <a16:colId xmlns:a16="http://schemas.microsoft.com/office/drawing/2014/main" val="1733407637"/>
                    </a:ext>
                  </a:extLst>
                </a:gridCol>
                <a:gridCol w="7597879">
                  <a:extLst>
                    <a:ext uri="{9D8B030D-6E8A-4147-A177-3AD203B41FA5}">
                      <a16:colId xmlns:a16="http://schemas.microsoft.com/office/drawing/2014/main" val="3086030217"/>
                    </a:ext>
                  </a:extLst>
                </a:gridCol>
              </a:tblGrid>
              <a:tr h="115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課題・必要な取組み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■コンクール等に参加する学校・園が限定</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■ホームページを閲覧するなどの自発的な動きをしない府民への働きかけ</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　（内容：むし歯予防、適切な食習慣、適切な生活習慣等）</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endParaRPr kumimoji="1" lang="en-US" altLang="ja-JP"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7560952"/>
                  </a:ext>
                </a:extLst>
              </a:tr>
              <a:tr h="115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 次年度の主な取組み</a:t>
                      </a:r>
                      <a:endParaRPr kumimoji="1" lang="ja-JP" alt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■各種研修等の機会を通じて、学校保健関係教職員へコンクール等の周知</a:t>
                      </a:r>
                      <a:endParaRPr kumimoji="1" lang="en-US" altLang="ja-JP" sz="1100" b="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■様々な機会を通じて情報提供や支援等を実施</a:t>
                      </a:r>
                      <a:endParaRPr kumimoji="1" lang="en-US" altLang="ja-JP" sz="1100" b="0"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a:t>
                      </a:r>
                      <a:r>
                        <a:rPr kumimoji="1" lang="ja-JP" altLang="en-US" sz="1100" b="1" dirty="0">
                          <a:solidFill>
                            <a:schemeClr val="tx1"/>
                          </a:solidFill>
                          <a:latin typeface="+mn-ea"/>
                          <a:ea typeface="+mn-ea"/>
                        </a:rPr>
                        <a:t>「アスマイル」、府の広報媒体、公民連携の枠組みを活用し、幅広い世代の府民への啓発</a:t>
                      </a:r>
                      <a:endParaRPr kumimoji="1" lang="en-US" altLang="ja-JP" sz="1100" b="1"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495389"/>
                  </a:ext>
                </a:extLst>
              </a:tr>
              <a:tr h="8070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latin typeface="游ゴシック" panose="020B0400000000000000" pitchFamily="50" charset="-128"/>
                          <a:ea typeface="游ゴシック" panose="020B0400000000000000" pitchFamily="50" charset="-128"/>
                        </a:rPr>
                        <a:t>令和６年度最終予算</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a:solidFill>
                            <a:schemeClr val="tx1"/>
                          </a:solidFill>
                          <a:latin typeface="+mn-ea"/>
                          <a:ea typeface="+mn-ea"/>
                        </a:rPr>
                        <a:t>生涯歯科保健推進事業（</a:t>
                      </a:r>
                      <a:r>
                        <a:rPr kumimoji="1" lang="en-US" altLang="ja-JP" sz="1100" dirty="0">
                          <a:solidFill>
                            <a:schemeClr val="tx1"/>
                          </a:solidFill>
                          <a:latin typeface="+mn-ea"/>
                          <a:ea typeface="+mn-ea"/>
                        </a:rPr>
                        <a:t>1,845</a:t>
                      </a:r>
                      <a:r>
                        <a:rPr kumimoji="1" lang="ja-JP" altLang="en-US" sz="1100" dirty="0">
                          <a:solidFill>
                            <a:schemeClr val="tx1"/>
                          </a:solidFill>
                          <a:latin typeface="+mn-ea"/>
                          <a:ea typeface="+mn-ea"/>
                        </a:rPr>
                        <a:t>千円）、大阪府歯科口腔保健計画推進事業（</a:t>
                      </a:r>
                      <a:r>
                        <a:rPr kumimoji="1" lang="en-US" altLang="ja-JP" sz="1100" dirty="0">
                          <a:solidFill>
                            <a:schemeClr val="tx1"/>
                          </a:solidFill>
                          <a:latin typeface="+mn-ea"/>
                          <a:ea typeface="+mn-ea"/>
                        </a:rPr>
                        <a:t>6,159</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ts val="1500"/>
                        </a:lnSpc>
                      </a:pPr>
                      <a:r>
                        <a:rPr kumimoji="1" lang="ja-JP" altLang="en-US" sz="1100" dirty="0">
                          <a:solidFill>
                            <a:schemeClr val="tx1"/>
                          </a:solidFill>
                          <a:latin typeface="+mn-ea"/>
                          <a:ea typeface="+mn-ea"/>
                        </a:rPr>
                        <a:t>８０２０運動推進特別事業（</a:t>
                      </a:r>
                      <a:r>
                        <a:rPr kumimoji="1" lang="en-US" altLang="ja-JP" sz="1100" dirty="0">
                          <a:solidFill>
                            <a:schemeClr val="tx1"/>
                          </a:solidFill>
                          <a:latin typeface="+mn-ea"/>
                          <a:ea typeface="+mn-ea"/>
                        </a:rPr>
                        <a:t>2,047</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942237"/>
                  </a:ext>
                </a:extLst>
              </a:tr>
            </a:tbl>
          </a:graphicData>
        </a:graphic>
      </p:graphicFrame>
    </p:spTree>
    <p:extLst>
      <p:ext uri="{BB962C8B-B14F-4D97-AF65-F5344CB8AC3E}">
        <p14:creationId xmlns:p14="http://schemas.microsoft.com/office/powerpoint/2010/main" val="4113316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0"/>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１　歯科疾患の予防・早期発見、口の機能の維持向上</a:t>
            </a:r>
          </a:p>
        </p:txBody>
      </p:sp>
      <p:sp>
        <p:nvSpPr>
          <p:cNvPr id="8" name="正方形/長方形 7"/>
          <p:cNvSpPr/>
          <p:nvPr/>
        </p:nvSpPr>
        <p:spPr>
          <a:xfrm>
            <a:off x="268310" y="873962"/>
            <a:ext cx="9369380" cy="4432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59</a:t>
            </a:r>
          </a:p>
        </p:txBody>
      </p:sp>
      <p:sp>
        <p:nvSpPr>
          <p:cNvPr id="15" name="正方形/長方形 14"/>
          <p:cNvSpPr/>
          <p:nvPr/>
        </p:nvSpPr>
        <p:spPr>
          <a:xfrm>
            <a:off x="129324" y="873546"/>
            <a:ext cx="4584344" cy="356123"/>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（３）青年</a:t>
            </a:r>
            <a:r>
              <a:rPr kumimoji="1"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期・壮年期　</a:t>
            </a: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a:t>
            </a:r>
            <a:r>
              <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P.31- 32</a:t>
            </a:r>
            <a:endParaRPr kumimoji="1" lang="en-US" altLang="ja-JP"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382272" y="1828362"/>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p:cNvSpPr/>
          <p:nvPr/>
        </p:nvSpPr>
        <p:spPr>
          <a:xfrm>
            <a:off x="530346" y="2123060"/>
            <a:ext cx="8990613" cy="1124703"/>
          </a:xfrm>
          <a:prstGeom prst="rect">
            <a:avLst/>
          </a:prstGeom>
        </p:spPr>
        <p:txBody>
          <a:bodyPr wrap="square" lIns="36000" tIns="72000" rIns="36000" bIns="36000">
            <a:no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1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家庭や職場などにおいて、歯間部清掃用器具（デンタルフロス、歯間ブラシ等）を使ったセルフケア（歯と口の清掃）を行います。</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▽市町村で実施している成人歯科健診（歯周病検診）などを活用し、定期的に歯科健診を受診します。</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▽かかりつけ歯科医を持ち、むし歯や歯周病の予防及び、早期発見による重症化予防に取組みます。</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▽ゆっくりよく噛んでメタボリックシンドロームを予防します。</a:t>
            </a: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▽喫煙や糖尿病等の生活習慣病と歯周病との関係について正しい知識を持ちます。</a:t>
            </a:r>
          </a:p>
          <a:p>
            <a:pPr marL="0" marR="0" lvl="0" indent="0" algn="l" defTabSz="457200" rtl="0" eaLnBrk="1" fontAlgn="auto" latinLnBrk="0" hangingPunct="1">
              <a:lnSpc>
                <a:spcPts val="17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角丸四角形 13"/>
          <p:cNvSpPr/>
          <p:nvPr/>
        </p:nvSpPr>
        <p:spPr>
          <a:xfrm>
            <a:off x="376959" y="1777105"/>
            <a:ext cx="9144000" cy="3335912"/>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 15"/>
          <p:cNvSpPr/>
          <p:nvPr/>
        </p:nvSpPr>
        <p:spPr>
          <a:xfrm>
            <a:off x="376959" y="134510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17" name="角丸四角形 16"/>
          <p:cNvSpPr/>
          <p:nvPr/>
        </p:nvSpPr>
        <p:spPr>
          <a:xfrm>
            <a:off x="2464959" y="1345105"/>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むし歯、歯周治療が必要な府民を減らします</a:t>
            </a: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3" name="正方形/長方形 12"/>
          <p:cNvSpPr/>
          <p:nvPr/>
        </p:nvSpPr>
        <p:spPr>
          <a:xfrm>
            <a:off x="393531" y="3544745"/>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530346" y="3833823"/>
            <a:ext cx="8856000" cy="714451"/>
          </a:xfrm>
          <a:prstGeom prst="rect">
            <a:avLst/>
          </a:prstGeom>
        </p:spPr>
        <p:txBody>
          <a:bodyPr wrap="square" lIns="36000" tIns="72000" rIns="36000" bIns="36000">
            <a:no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▽歯科疾患の予防（むし歯予防、歯周病予防）</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▽早期発見の推進（定期的な歯科健診、かかりつけ歯科医）</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▽口の機能の維持、向上</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E1940CFE-309F-4B3C-B936-3F7014A188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Tree>
    <p:extLst>
      <p:ext uri="{BB962C8B-B14F-4D97-AF65-F5344CB8AC3E}">
        <p14:creationId xmlns:p14="http://schemas.microsoft.com/office/powerpoint/2010/main" val="1657501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720523650"/>
              </p:ext>
            </p:extLst>
          </p:nvPr>
        </p:nvGraphicFramePr>
        <p:xfrm>
          <a:off x="541176" y="1303888"/>
          <a:ext cx="8836090" cy="4722928"/>
        </p:xfrm>
        <a:graphic>
          <a:graphicData uri="http://schemas.openxmlformats.org/drawingml/2006/table">
            <a:tbl>
              <a:tblPr firstRow="1" firstCol="1" bandRow="1">
                <a:tableStyleId>{5C22544A-7EE6-4342-B048-85BDC9FD1C3A}</a:tableStyleId>
              </a:tblPr>
              <a:tblGrid>
                <a:gridCol w="447470">
                  <a:extLst>
                    <a:ext uri="{9D8B030D-6E8A-4147-A177-3AD203B41FA5}">
                      <a16:colId xmlns:a16="http://schemas.microsoft.com/office/drawing/2014/main" val="20000"/>
                    </a:ext>
                  </a:extLst>
                </a:gridCol>
                <a:gridCol w="3284774">
                  <a:extLst>
                    <a:ext uri="{9D8B030D-6E8A-4147-A177-3AD203B41FA5}">
                      <a16:colId xmlns:a16="http://schemas.microsoft.com/office/drawing/2014/main" val="20001"/>
                    </a:ext>
                  </a:extLst>
                </a:gridCol>
                <a:gridCol w="1866123">
                  <a:extLst>
                    <a:ext uri="{9D8B030D-6E8A-4147-A177-3AD203B41FA5}">
                      <a16:colId xmlns:a16="http://schemas.microsoft.com/office/drawing/2014/main" val="20002"/>
                    </a:ext>
                  </a:extLst>
                </a:gridCol>
                <a:gridCol w="1726163">
                  <a:extLst>
                    <a:ext uri="{9D8B030D-6E8A-4147-A177-3AD203B41FA5}">
                      <a16:colId xmlns:a16="http://schemas.microsoft.com/office/drawing/2014/main" val="3882417284"/>
                    </a:ext>
                  </a:extLst>
                </a:gridCol>
                <a:gridCol w="1511560">
                  <a:extLst>
                    <a:ext uri="{9D8B030D-6E8A-4147-A177-3AD203B41FA5}">
                      <a16:colId xmlns:a16="http://schemas.microsoft.com/office/drawing/2014/main" val="20003"/>
                    </a:ext>
                  </a:extLst>
                </a:gridCol>
              </a:tblGrid>
              <a:tr h="767267">
                <a:tc>
                  <a:txBody>
                    <a:bodyPr/>
                    <a:lstStyle/>
                    <a:p>
                      <a:pPr algn="ctr" fontAlgn="auto">
                        <a:lnSpc>
                          <a:spcPts val="1600"/>
                        </a:lnSpc>
                        <a:spcAft>
                          <a:spcPts val="0"/>
                        </a:spcAft>
                      </a:pPr>
                      <a:r>
                        <a:rPr lang="ja-JP" sz="1400" baseline="0" dirty="0">
                          <a:effectLst/>
                          <a:latin typeface="游ゴシック" panose="020B0400000000000000" pitchFamily="50" charset="-128"/>
                          <a:ea typeface="游ゴシック" panose="020B0400000000000000" pitchFamily="50" charset="-128"/>
                        </a:rPr>
                        <a:t>　</a:t>
                      </a:r>
                      <a:endParaRPr lang="ja-JP" sz="14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baseline="0" dirty="0">
                          <a:effectLst/>
                          <a:latin typeface="游ゴシック" panose="020B0400000000000000" pitchFamily="50" charset="-128"/>
                          <a:ea typeface="游ゴシック" panose="020B0400000000000000" pitchFamily="50" charset="-128"/>
                        </a:rPr>
                        <a:t>個別目標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baseline="0" dirty="0">
                          <a:effectLst/>
                          <a:latin typeface="游ゴシック" panose="020B0400000000000000" pitchFamily="50" charset="-128"/>
                          <a:ea typeface="游ゴシック" panose="020B0400000000000000" pitchFamily="50" charset="-128"/>
                        </a:rPr>
                        <a:t>計画策定時</a:t>
                      </a:r>
                      <a:r>
                        <a:rPr lang="ja-JP" sz="1200" baseline="0" dirty="0">
                          <a:effectLst/>
                          <a:latin typeface="游ゴシック" panose="020B0400000000000000" pitchFamily="50" charset="-128"/>
                          <a:ea typeface="游ゴシック" panose="020B0400000000000000" pitchFamily="50" charset="-128"/>
                        </a:rPr>
                        <a:t>の</a:t>
                      </a:r>
                      <a:r>
                        <a:rPr lang="ja-JP" altLang="en-US" sz="1200" baseline="0" dirty="0">
                          <a:effectLst/>
                          <a:latin typeface="游ゴシック" panose="020B0400000000000000" pitchFamily="50" charset="-128"/>
                          <a:ea typeface="游ゴシック" panose="020B0400000000000000" pitchFamily="50" charset="-128"/>
                        </a:rPr>
                        <a:t>値</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aseline="0" dirty="0">
                          <a:solidFill>
                            <a:schemeClr val="bg1"/>
                          </a:solidFill>
                          <a:effectLst/>
                          <a:latin typeface="游ゴシック" panose="020B0400000000000000" pitchFamily="50" charset="-128"/>
                          <a:ea typeface="+mn-ea"/>
                          <a:cs typeface="HG丸ｺﾞｼｯｸM-PRO"/>
                        </a:rPr>
                        <a:t>現状値</a:t>
                      </a:r>
                      <a:endParaRPr lang="ja-JP" altLang="ja-JP" sz="1200" baseline="0" dirty="0">
                        <a:solidFill>
                          <a:schemeClr val="bg1"/>
                        </a:solidFill>
                        <a:effectLst/>
                        <a:latin typeface="游ゴシック" panose="020B0400000000000000" pitchFamily="50" charset="-128"/>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baseline="0" dirty="0">
                          <a:effectLst/>
                          <a:latin typeface="游ゴシック" panose="020B0400000000000000" pitchFamily="50" charset="-128"/>
                          <a:ea typeface="游ゴシック" panose="020B0400000000000000" pitchFamily="50" charset="-128"/>
                        </a:rPr>
                        <a:t>20</a:t>
                      </a:r>
                      <a:r>
                        <a:rPr lang="en-US" altLang="ja-JP" sz="1200" baseline="0" dirty="0">
                          <a:effectLst/>
                          <a:latin typeface="游ゴシック" panose="020B0400000000000000" pitchFamily="50" charset="-128"/>
                          <a:ea typeface="游ゴシック" panose="020B0400000000000000" pitchFamily="50" charset="-128"/>
                        </a:rPr>
                        <a:t>35</a:t>
                      </a:r>
                      <a:r>
                        <a:rPr lang="ja-JP" sz="1200" baseline="0" dirty="0">
                          <a:effectLst/>
                          <a:latin typeface="游ゴシック" panose="020B0400000000000000" pitchFamily="50" charset="-128"/>
                          <a:ea typeface="游ゴシック" panose="020B0400000000000000" pitchFamily="50" charset="-128"/>
                        </a:rPr>
                        <a:t>年度の目標</a:t>
                      </a:r>
                      <a:endParaRPr lang="ja-JP" sz="1200"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46815">
                <a:tc>
                  <a:txBody>
                    <a:bodyPr/>
                    <a:lstStyle/>
                    <a:p>
                      <a:pPr algn="ctr" fontAlgn="auto">
                        <a:lnSpc>
                          <a:spcPts val="1600"/>
                        </a:lnSpc>
                        <a:spcAft>
                          <a:spcPts val="0"/>
                        </a:spcAft>
                      </a:pPr>
                      <a:r>
                        <a:rPr lang="en-US" altLang="ja-JP" sz="1400" baseline="0" dirty="0">
                          <a:solidFill>
                            <a:schemeClr val="lt1"/>
                          </a:solidFill>
                          <a:effectLst/>
                          <a:latin typeface="游ゴシック" panose="020B0400000000000000" pitchFamily="50" charset="-128"/>
                          <a:ea typeface="游ゴシック" panose="020B0400000000000000" pitchFamily="50" charset="-128"/>
                          <a:cs typeface="+mn-cs"/>
                        </a:rPr>
                        <a:t>5</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むし歯のない者の割合（</a:t>
                      </a:r>
                      <a:r>
                        <a:rPr lang="en-US" altLang="ja-JP" sz="1200" b="1" baseline="0" dirty="0">
                          <a:effectLst/>
                          <a:latin typeface="游ゴシック" panose="020B0400000000000000" pitchFamily="50" charset="-128"/>
                          <a:ea typeface="+mn-ea"/>
                        </a:rPr>
                        <a:t>16</a:t>
                      </a:r>
                      <a:r>
                        <a:rPr lang="ja-JP" altLang="en-US" sz="1200" b="1" baseline="0" dirty="0">
                          <a:effectLst/>
                          <a:latin typeface="游ゴシック" panose="020B0400000000000000" pitchFamily="50" charset="-128"/>
                          <a:ea typeface="+mn-ea"/>
                        </a:rPr>
                        <a:t>歳）</a:t>
                      </a:r>
                      <a:endParaRPr 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游ゴシック" panose="020B0400000000000000" pitchFamily="50" charset="-128"/>
                        </a:rPr>
                        <a:t>59.2</a:t>
                      </a:r>
                      <a:r>
                        <a:rPr lang="ja-JP" sz="1200" b="1" baseline="0" dirty="0">
                          <a:effectLst/>
                          <a:latin typeface="游ゴシック" panose="020B0400000000000000" pitchFamily="50" charset="-128"/>
                          <a:ea typeface="游ゴシック" panose="020B0400000000000000" pitchFamily="50" charset="-128"/>
                        </a:rPr>
                        <a:t>％</a:t>
                      </a:r>
                    </a:p>
                    <a:p>
                      <a:pPr algn="ctr" fontAlgn="auto">
                        <a:lnSpc>
                          <a:spcPts val="1600"/>
                        </a:lnSpc>
                        <a:spcAft>
                          <a:spcPts val="0"/>
                        </a:spcAft>
                      </a:pPr>
                      <a:r>
                        <a:rPr lang="ja-JP" sz="1200" b="1" baseline="0" dirty="0">
                          <a:effectLst/>
                          <a:latin typeface="游ゴシック" panose="020B0400000000000000" pitchFamily="50" charset="-128"/>
                          <a:ea typeface="游ゴシック" panose="020B0400000000000000" pitchFamily="50" charset="-128"/>
                        </a:rPr>
                        <a:t>【</a:t>
                      </a:r>
                      <a:r>
                        <a:rPr lang="ja-JP" altLang="en-US" sz="1200" b="1" baseline="0" dirty="0">
                          <a:effectLst/>
                          <a:latin typeface="游ゴシック" panose="020B0400000000000000" pitchFamily="50" charset="-128"/>
                          <a:ea typeface="游ゴシック" panose="020B0400000000000000" pitchFamily="50" charset="-128"/>
                        </a:rPr>
                        <a:t>令和３</a:t>
                      </a:r>
                      <a:r>
                        <a:rPr lang="ja-JP" sz="1200" b="1" baseline="0" dirty="0">
                          <a:effectLst/>
                          <a:latin typeface="游ゴシック" panose="020B0400000000000000" pitchFamily="50" charset="-128"/>
                          <a:ea typeface="游ゴシック" panose="020B0400000000000000" pitchFamily="50" charset="-128"/>
                        </a:rPr>
                        <a:t>（</a:t>
                      </a:r>
                      <a:r>
                        <a:rPr lang="en-US" sz="1200" b="1" baseline="0" dirty="0">
                          <a:effectLst/>
                          <a:latin typeface="游ゴシック" panose="020B0400000000000000" pitchFamily="50" charset="-128"/>
                          <a:ea typeface="游ゴシック" panose="020B0400000000000000" pitchFamily="50" charset="-128"/>
                        </a:rPr>
                        <a:t>20</a:t>
                      </a:r>
                      <a:r>
                        <a:rPr lang="en-US" altLang="ja-JP" sz="1200" b="1" baseline="0" dirty="0">
                          <a:effectLst/>
                          <a:latin typeface="游ゴシック" panose="020B0400000000000000" pitchFamily="50" charset="-128"/>
                          <a:ea typeface="游ゴシック" panose="020B0400000000000000" pitchFamily="50" charset="-128"/>
                        </a:rPr>
                        <a:t>21</a:t>
                      </a:r>
                      <a:r>
                        <a:rPr lang="ja-JP" sz="1200" b="1" baseline="0" dirty="0">
                          <a:effectLst/>
                          <a:latin typeface="游ゴシック" panose="020B0400000000000000" pitchFamily="50" charset="-128"/>
                          <a:ea typeface="游ゴシック" panose="020B0400000000000000" pitchFamily="50" charset="-128"/>
                        </a:rPr>
                        <a:t>）年】</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tx1"/>
                          </a:solidFill>
                          <a:effectLst/>
                          <a:latin typeface="游ゴシック" panose="020B0400000000000000" pitchFamily="50" charset="-128"/>
                          <a:ea typeface="+mn-ea"/>
                        </a:rPr>
                        <a:t>63.7</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［〇］</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dk1"/>
                          </a:solidFill>
                          <a:effectLst/>
                          <a:latin typeface="游ゴシック" panose="020B0400000000000000" pitchFamily="50" charset="-128"/>
                          <a:ea typeface="游ゴシック" panose="020B0400000000000000" pitchFamily="50" charset="-128"/>
                          <a:cs typeface="+mn-cs"/>
                        </a:rPr>
                        <a:t>80</a:t>
                      </a:r>
                      <a:r>
                        <a:rPr lang="ja-JP" altLang="en-US" sz="1200" b="1" baseline="0" dirty="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6722">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6</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歯肉に炎症所見を有する者の割合（</a:t>
                      </a:r>
                      <a:r>
                        <a:rPr lang="en-US" altLang="ja-JP" sz="1200" b="1" baseline="0" dirty="0">
                          <a:effectLst/>
                          <a:latin typeface="游ゴシック" panose="020B0400000000000000" pitchFamily="50" charset="-128"/>
                          <a:ea typeface="+mn-ea"/>
                        </a:rPr>
                        <a:t>16</a:t>
                      </a:r>
                      <a:r>
                        <a:rPr lang="ja-JP" altLang="en-US" sz="1200" b="1" baseline="0" dirty="0">
                          <a:effectLst/>
                          <a:latin typeface="游ゴシック" panose="020B0400000000000000" pitchFamily="50" charset="-128"/>
                          <a:ea typeface="+mn-ea"/>
                        </a:rPr>
                        <a:t>歳）</a:t>
                      </a:r>
                      <a:endParaRPr lang="ja-JP" alt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2.7</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令和３（</a:t>
                      </a: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2021</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mn-ea"/>
                        </a:rPr>
                        <a:t>  </a:t>
                      </a:r>
                      <a:r>
                        <a:rPr lang="en-US" altLang="ja-JP" sz="1200" b="1" baseline="0" dirty="0">
                          <a:solidFill>
                            <a:schemeClr val="tx1"/>
                          </a:solidFill>
                          <a:effectLst/>
                          <a:latin typeface="游ゴシック" panose="020B0400000000000000" pitchFamily="50" charset="-128"/>
                          <a:ea typeface="+mn-ea"/>
                        </a:rPr>
                        <a:t>1.2</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［〇］</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1</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826722"/>
                  </a:ext>
                </a:extLst>
              </a:tr>
              <a:tr h="628032">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7</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en-US" altLang="ja-JP" sz="1200" b="1" baseline="0" dirty="0">
                          <a:effectLst/>
                          <a:latin typeface="游ゴシック" panose="020B0400000000000000" pitchFamily="50" charset="-128"/>
                          <a:ea typeface="+mn-ea"/>
                        </a:rPr>
                        <a:t>20</a:t>
                      </a:r>
                      <a:r>
                        <a:rPr lang="ja-JP" altLang="en-US" sz="1200" b="1" baseline="0" dirty="0">
                          <a:effectLst/>
                          <a:latin typeface="游ゴシック" panose="020B0400000000000000" pitchFamily="50" charset="-128"/>
                          <a:ea typeface="+mn-ea"/>
                        </a:rPr>
                        <a:t>歳代</a:t>
                      </a:r>
                      <a:r>
                        <a:rPr lang="en-US" altLang="ja-JP" sz="1200" b="1" baseline="0" dirty="0">
                          <a:effectLst/>
                          <a:latin typeface="游ゴシック" panose="020B0400000000000000" pitchFamily="50" charset="-128"/>
                          <a:ea typeface="+mn-ea"/>
                        </a:rPr>
                        <a:t>〜30</a:t>
                      </a:r>
                      <a:r>
                        <a:rPr lang="ja-JP" altLang="en-US" sz="1200" b="1" baseline="0" dirty="0">
                          <a:effectLst/>
                          <a:latin typeface="游ゴシック" panose="020B0400000000000000" pitchFamily="50" charset="-128"/>
                          <a:ea typeface="+mn-ea"/>
                        </a:rPr>
                        <a:t>歳代における歯肉に炎症所見を有する者の割合</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28.3</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令和</a:t>
                      </a:r>
                      <a:r>
                        <a:rPr lang="ja-JP" altLang="en-US"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rPr>
                        <a:t>４（</a:t>
                      </a:r>
                      <a:r>
                        <a:rPr lang="en-US" altLang="ja-JP"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rPr>
                        <a:t>2022</a:t>
                      </a:r>
                      <a:r>
                        <a:rPr lang="ja-JP" altLang="en-US" sz="1200" b="1" baseline="0" dirty="0">
                          <a:solidFill>
                            <a:schemeClr val="tx1"/>
                          </a:solidFill>
                          <a:effectLst/>
                          <a:latin typeface="游ゴシック" panose="020B0400000000000000" pitchFamily="50" charset="-128"/>
                          <a:ea typeface="游ゴシック" panose="020B0400000000000000" pitchFamily="50" charset="-128"/>
                          <a:cs typeface="HG丸ｺﾞｼｯｸM-PRO"/>
                        </a:rPr>
                        <a:t>）年</a:t>
                      </a: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a:t>
                      </a:r>
                      <a:endParaRPr lang="ja-JP"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15</a:t>
                      </a:r>
                      <a:r>
                        <a:rPr lang="ja-JP" altLang="en-US"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rPr>
                        <a:t>％以下</a:t>
                      </a:r>
                      <a:endParaRPr lang="ja-JP" sz="1200" b="1" baseline="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07256"/>
                  </a:ext>
                </a:extLst>
              </a:tr>
              <a:tr h="667283">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8</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むし歯治療が必要な者の割合（</a:t>
                      </a:r>
                      <a:r>
                        <a:rPr lang="en-US" altLang="ja-JP" sz="1200" b="1" baseline="0" dirty="0">
                          <a:effectLst/>
                          <a:latin typeface="游ゴシック" panose="020B0400000000000000" pitchFamily="50" charset="-128"/>
                          <a:ea typeface="+mn-ea"/>
                        </a:rPr>
                        <a:t>40</a:t>
                      </a:r>
                      <a:r>
                        <a:rPr lang="ja-JP" altLang="en-US" sz="1200" b="1" baseline="0" dirty="0">
                          <a:effectLst/>
                          <a:latin typeface="游ゴシック" panose="020B0400000000000000" pitchFamily="50" charset="-128"/>
                          <a:ea typeface="+mn-ea"/>
                        </a:rPr>
                        <a:t>歳）</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27.9</a:t>
                      </a:r>
                      <a:r>
                        <a:rPr lang="ja-JP" altLang="en-US" sz="1200" b="1" baseline="0" dirty="0">
                          <a:solidFill>
                            <a:srgbClr val="000000"/>
                          </a:solidFill>
                          <a:effectLst/>
                          <a:latin typeface="游ゴシック" panose="020B0400000000000000" pitchFamily="50" charset="-128"/>
                          <a:ea typeface="+mn-ea"/>
                          <a:cs typeface="HG丸ｺﾞｼｯｸM-PRO"/>
                        </a:rPr>
                        <a:t>％</a:t>
                      </a:r>
                      <a:endParaRPr lang="en-US" altLang="ja-JP" sz="1200" b="1" baseline="0" dirty="0">
                        <a:solidFill>
                          <a:srgbClr val="000000"/>
                        </a:solidFill>
                        <a:effectLst/>
                        <a:latin typeface="游ゴシック" panose="020B0400000000000000" pitchFamily="50" charset="-128"/>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a:t>
                      </a:r>
                      <a:r>
                        <a:rPr lang="ja-JP" altLang="en-US" sz="1200" b="1" baseline="0" dirty="0">
                          <a:solidFill>
                            <a:schemeClr val="tx1"/>
                          </a:solidFill>
                          <a:effectLst/>
                          <a:latin typeface="游ゴシック" panose="020B0400000000000000" pitchFamily="50" charset="-128"/>
                          <a:ea typeface="+mn-ea"/>
                          <a:cs typeface="HG丸ｺﾞｼｯｸM-PRO"/>
                        </a:rPr>
                        <a:t>３（</a:t>
                      </a:r>
                      <a:r>
                        <a:rPr lang="en-US" altLang="ja-JP" sz="1200" b="1" baseline="0" dirty="0">
                          <a:solidFill>
                            <a:schemeClr val="tx1"/>
                          </a:solidFill>
                          <a:effectLst/>
                          <a:latin typeface="游ゴシック" panose="020B0400000000000000" pitchFamily="50" charset="-128"/>
                          <a:ea typeface="+mn-ea"/>
                          <a:cs typeface="HG丸ｺﾞｼｯｸM-PRO"/>
                        </a:rPr>
                        <a:t>2022</a:t>
                      </a:r>
                      <a:r>
                        <a:rPr lang="ja-JP" altLang="en-US" sz="1200" b="1" baseline="0" dirty="0">
                          <a:solidFill>
                            <a:schemeClr val="tx1"/>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chemeClr val="tx1"/>
                          </a:solidFill>
                          <a:effectLst/>
                          <a:latin typeface="游ゴシック" panose="020B0400000000000000" pitchFamily="50" charset="-128"/>
                          <a:ea typeface="+mn-ea"/>
                        </a:rPr>
                        <a:t>28.2</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15</a:t>
                      </a:r>
                      <a:r>
                        <a:rPr lang="ja-JP" altLang="en-US" sz="1200" b="1" baseline="0" dirty="0">
                          <a:solidFill>
                            <a:srgbClr val="000000"/>
                          </a:solidFill>
                          <a:effectLst/>
                          <a:latin typeface="游ゴシック" panose="020B0400000000000000" pitchFamily="50" charset="-128"/>
                          <a:ea typeface="+mn-ea"/>
                          <a:cs typeface="HG丸ｺﾞｼｯｸM-PRO"/>
                        </a:rPr>
                        <a:t>％以下</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61660"/>
                  </a:ext>
                </a:extLst>
              </a:tr>
              <a:tr h="608405">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9</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歯周治療が必要な者の割合（</a:t>
                      </a:r>
                      <a:r>
                        <a:rPr lang="en-US" altLang="ja-JP" sz="1200" b="1" baseline="0" dirty="0">
                          <a:effectLst/>
                          <a:latin typeface="游ゴシック" panose="020B0400000000000000" pitchFamily="50" charset="-128"/>
                          <a:ea typeface="+mn-ea"/>
                        </a:rPr>
                        <a:t>40</a:t>
                      </a:r>
                      <a:r>
                        <a:rPr lang="ja-JP" altLang="en-US" sz="1200" b="1" baseline="0" dirty="0">
                          <a:effectLst/>
                          <a:latin typeface="游ゴシック" panose="020B0400000000000000" pitchFamily="50" charset="-128"/>
                          <a:ea typeface="+mn-ea"/>
                        </a:rPr>
                        <a:t>歳）</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50.9</a:t>
                      </a:r>
                      <a:r>
                        <a:rPr lang="ja-JP" altLang="en-US" sz="1200" b="1" baseline="0" dirty="0">
                          <a:solidFill>
                            <a:srgbClr val="000000"/>
                          </a:solidFill>
                          <a:effectLst/>
                          <a:latin typeface="游ゴシック" panose="020B0400000000000000" pitchFamily="50" charset="-128"/>
                          <a:ea typeface="+mn-ea"/>
                          <a:cs typeface="HG丸ｺﾞｼｯｸM-PRO"/>
                        </a:rPr>
                        <a:t>％</a:t>
                      </a:r>
                      <a:endParaRPr lang="en-US" altLang="ja-JP" sz="1200" b="1" baseline="0" dirty="0">
                        <a:solidFill>
                          <a:srgbClr val="000000"/>
                        </a:solidFill>
                        <a:effectLst/>
                        <a:latin typeface="游ゴシック" panose="020B0400000000000000" pitchFamily="50" charset="-128"/>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a:t>
                      </a:r>
                      <a:r>
                        <a:rPr lang="ja-JP" altLang="en-US" sz="1200" b="1" baseline="0" dirty="0">
                          <a:solidFill>
                            <a:schemeClr val="tx1"/>
                          </a:solidFill>
                          <a:effectLst/>
                          <a:latin typeface="游ゴシック" panose="020B0400000000000000" pitchFamily="50" charset="-128"/>
                          <a:ea typeface="+mn-ea"/>
                          <a:cs typeface="HG丸ｺﾞｼｯｸM-PRO"/>
                        </a:rPr>
                        <a:t>３（</a:t>
                      </a:r>
                      <a:r>
                        <a:rPr lang="en-US" altLang="ja-JP" sz="1200" b="1" baseline="0" dirty="0">
                          <a:solidFill>
                            <a:schemeClr val="tx1"/>
                          </a:solidFill>
                          <a:effectLst/>
                          <a:latin typeface="游ゴシック" panose="020B0400000000000000" pitchFamily="50" charset="-128"/>
                          <a:ea typeface="+mn-ea"/>
                          <a:cs typeface="HG丸ｺﾞｼｯｸM-PRO"/>
                        </a:rPr>
                        <a:t>2022</a:t>
                      </a:r>
                      <a:r>
                        <a:rPr lang="ja-JP" altLang="en-US" sz="1200" b="1" baseline="0" dirty="0">
                          <a:solidFill>
                            <a:schemeClr val="tx1"/>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chemeClr val="tx1"/>
                          </a:solidFill>
                          <a:effectLst/>
                          <a:latin typeface="游ゴシック" panose="020B0400000000000000" pitchFamily="50" charset="-128"/>
                          <a:ea typeface="+mn-ea"/>
                        </a:rPr>
                        <a:t>52.0</a:t>
                      </a:r>
                      <a:r>
                        <a:rPr lang="ja-JP" altLang="ja-JP" sz="1200" b="1" baseline="0" dirty="0">
                          <a:solidFill>
                            <a:schemeClr val="tx1"/>
                          </a:solidFill>
                          <a:effectLst/>
                          <a:latin typeface="游ゴシック" panose="020B0400000000000000" pitchFamily="50" charset="-128"/>
                          <a:ea typeface="+mn-ea"/>
                        </a:rPr>
                        <a:t>％</a:t>
                      </a:r>
                      <a:r>
                        <a:rPr lang="ja-JP" altLang="en-US" sz="1200" b="1" dirty="0">
                          <a:solidFill>
                            <a:schemeClr val="tx1"/>
                          </a:solidFill>
                          <a:effectLst/>
                          <a:latin typeface="+mn-ea"/>
                          <a:ea typeface="+mn-ea"/>
                        </a:rPr>
                        <a:t>［△］</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33</a:t>
                      </a:r>
                      <a:r>
                        <a:rPr lang="ja-JP" altLang="en-US" sz="1200" b="1" baseline="0" dirty="0">
                          <a:solidFill>
                            <a:srgbClr val="000000"/>
                          </a:solidFill>
                          <a:effectLst/>
                          <a:latin typeface="游ゴシック" panose="020B0400000000000000" pitchFamily="50" charset="-128"/>
                          <a:ea typeface="+mn-ea"/>
                          <a:cs typeface="HG丸ｺﾞｼｯｸM-PRO"/>
                        </a:rPr>
                        <a:t>％以下</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376526"/>
                  </a:ext>
                </a:extLst>
              </a:tr>
              <a:tr h="608404">
                <a:tc>
                  <a:txBody>
                    <a:bodyPr/>
                    <a:lstStyle/>
                    <a:p>
                      <a:pPr algn="ctr" fontAlgn="auto">
                        <a:lnSpc>
                          <a:spcPts val="1600"/>
                        </a:lnSpc>
                        <a:spcAft>
                          <a:spcPts val="0"/>
                        </a:spcAft>
                      </a:pPr>
                      <a:r>
                        <a:rPr lang="en-US" altLang="ja-JP" sz="1400" baseline="0" dirty="0">
                          <a:solidFill>
                            <a:schemeClr val="bg1"/>
                          </a:solidFill>
                          <a:effectLst/>
                          <a:latin typeface="游ゴシック" panose="020B0400000000000000" pitchFamily="50" charset="-128"/>
                          <a:ea typeface="游ゴシック" panose="020B0400000000000000" pitchFamily="50" charset="-128"/>
                          <a:cs typeface="HG丸ｺﾞｼｯｸM-PRO"/>
                        </a:rPr>
                        <a:t>10</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baseline="0" dirty="0">
                          <a:effectLst/>
                          <a:latin typeface="游ゴシック" panose="020B0400000000000000" pitchFamily="50" charset="-128"/>
                          <a:ea typeface="+mn-ea"/>
                        </a:rPr>
                        <a:t>過去</a:t>
                      </a:r>
                      <a:r>
                        <a:rPr lang="en-US" altLang="ja-JP" sz="1200" b="1" baseline="0" dirty="0">
                          <a:effectLst/>
                          <a:latin typeface="游ゴシック" panose="020B0400000000000000" pitchFamily="50" charset="-128"/>
                          <a:ea typeface="+mn-ea"/>
                        </a:rPr>
                        <a:t>1</a:t>
                      </a:r>
                      <a:r>
                        <a:rPr lang="ja-JP" altLang="en-US" sz="1200" b="1" baseline="0" dirty="0">
                          <a:effectLst/>
                          <a:latin typeface="游ゴシック" panose="020B0400000000000000" pitchFamily="50" charset="-128"/>
                          <a:ea typeface="+mn-ea"/>
                        </a:rPr>
                        <a:t>年に歯科健診を受診した者の割合（</a:t>
                      </a:r>
                      <a:r>
                        <a:rPr lang="en-US" altLang="ja-JP" sz="1200" b="1" baseline="0" dirty="0">
                          <a:effectLst/>
                          <a:latin typeface="游ゴシック" panose="020B0400000000000000" pitchFamily="50" charset="-128"/>
                          <a:ea typeface="+mn-ea"/>
                        </a:rPr>
                        <a:t>20</a:t>
                      </a:r>
                      <a:r>
                        <a:rPr lang="ja-JP" altLang="en-US" sz="1200" b="1" baseline="0" dirty="0">
                          <a:effectLst/>
                          <a:latin typeface="游ゴシック" panose="020B0400000000000000" pitchFamily="50" charset="-128"/>
                          <a:ea typeface="+mn-ea"/>
                        </a:rPr>
                        <a:t>歳以上）</a:t>
                      </a:r>
                      <a:endParaRPr lang="ja-JP" altLang="ja-JP" sz="1200" b="1" baseline="0"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65.3</a:t>
                      </a:r>
                      <a:r>
                        <a:rPr lang="ja-JP" altLang="en-US" sz="1200" b="1" baseline="0" dirty="0">
                          <a:solidFill>
                            <a:srgbClr val="000000"/>
                          </a:solidFill>
                          <a:effectLst/>
                          <a:latin typeface="游ゴシック" panose="020B0400000000000000" pitchFamily="50" charset="-128"/>
                          <a:ea typeface="+mn-ea"/>
                          <a:cs typeface="HG丸ｺﾞｼｯｸM-PRO"/>
                        </a:rPr>
                        <a:t>％</a:t>
                      </a:r>
                      <a:endParaRPr lang="en-US" altLang="ja-JP" sz="1200" b="1" baseline="0" dirty="0">
                        <a:solidFill>
                          <a:srgbClr val="000000"/>
                        </a:solidFill>
                        <a:effectLst/>
                        <a:latin typeface="游ゴシック" panose="020B0400000000000000" pitchFamily="50" charset="-128"/>
                        <a:ea typeface="+mn-ea"/>
                        <a:cs typeface="HG丸ｺﾞｼｯｸM-PRO"/>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a:t>
                      </a:r>
                      <a:r>
                        <a:rPr lang="ja-JP" altLang="en-US" sz="1200" b="1" baseline="0" dirty="0">
                          <a:solidFill>
                            <a:schemeClr val="tx1"/>
                          </a:solidFill>
                          <a:effectLst/>
                          <a:latin typeface="游ゴシック" panose="020B0400000000000000" pitchFamily="50" charset="-128"/>
                          <a:ea typeface="+mn-ea"/>
                          <a:cs typeface="HG丸ｺﾞｼｯｸM-PRO"/>
                        </a:rPr>
                        <a:t>４（</a:t>
                      </a:r>
                      <a:r>
                        <a:rPr lang="en-US" altLang="ja-JP" sz="1200" b="1" baseline="0" dirty="0">
                          <a:solidFill>
                            <a:schemeClr val="tx1"/>
                          </a:solidFill>
                          <a:effectLst/>
                          <a:latin typeface="游ゴシック" panose="020B0400000000000000" pitchFamily="50" charset="-128"/>
                          <a:ea typeface="+mn-ea"/>
                          <a:cs typeface="HG丸ｺﾞｼｯｸM-PRO"/>
                        </a:rPr>
                        <a:t>2022</a:t>
                      </a:r>
                      <a:r>
                        <a:rPr lang="ja-JP" altLang="en-US" sz="1200" b="1" baseline="0" dirty="0">
                          <a:solidFill>
                            <a:schemeClr val="tx1"/>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chemeClr val="dk1"/>
                          </a:solidFill>
                          <a:effectLst/>
                          <a:latin typeface="游ゴシック" panose="020B0400000000000000" pitchFamily="50" charset="-128"/>
                          <a:ea typeface="+mn-ea"/>
                          <a:cs typeface="+mn-cs"/>
                        </a:rPr>
                        <a:t>95</a:t>
                      </a:r>
                      <a:r>
                        <a:rPr lang="ja-JP" altLang="en-US" sz="1200" b="1" baseline="0" dirty="0">
                          <a:solidFill>
                            <a:schemeClr val="dk1"/>
                          </a:solidFill>
                          <a:effectLst/>
                          <a:latin typeface="游ゴシック" panose="020B0400000000000000" pitchFamily="50" charset="-128"/>
                          <a:ea typeface="+mn-ea"/>
                          <a:cs typeface="+mn-cs"/>
                        </a:rPr>
                        <a:t>％以上</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499555"/>
                  </a:ext>
                </a:extLst>
              </a:tr>
            </a:tbl>
          </a:graphicData>
        </a:graphic>
      </p:graphicFrame>
      <p:sp>
        <p:nvSpPr>
          <p:cNvPr id="14" name="角丸四角形 13"/>
          <p:cNvSpPr/>
          <p:nvPr/>
        </p:nvSpPr>
        <p:spPr>
          <a:xfrm>
            <a:off x="376959" y="571500"/>
            <a:ext cx="9144000" cy="5674179"/>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 name="正方形/長方形 17"/>
          <p:cNvSpPr/>
          <p:nvPr/>
        </p:nvSpPr>
        <p:spPr>
          <a:xfrm>
            <a:off x="385041" y="736544"/>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6" name="角丸四角形 47">
            <a:extLst>
              <a:ext uri="{FF2B5EF4-FFF2-40B4-BE49-F238E27FC236}">
                <a16:creationId xmlns:a16="http://schemas.microsoft.com/office/drawing/2014/main" id="{76938FDB-CB0F-41C6-8820-AF11932F530E}"/>
              </a:ext>
            </a:extLst>
          </p:cNvPr>
          <p:cNvSpPr/>
          <p:nvPr/>
        </p:nvSpPr>
        <p:spPr>
          <a:xfrm>
            <a:off x="6257522" y="1008847"/>
            <a:ext cx="1572028" cy="371219"/>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〇：改善　△：維持・悪化</a:t>
            </a:r>
            <a:endParaRPr kumimoji="0" lang="en-US" altLang="ja-JP"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38137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6" name="表 5"/>
          <p:cNvGraphicFramePr>
            <a:graphicFrameLocks noGrp="1"/>
          </p:cNvGraphicFramePr>
          <p:nvPr/>
        </p:nvGraphicFramePr>
        <p:xfrm>
          <a:off x="367412" y="299342"/>
          <a:ext cx="8814338" cy="5999978"/>
        </p:xfrm>
        <a:graphic>
          <a:graphicData uri="http://schemas.openxmlformats.org/drawingml/2006/table">
            <a:tbl>
              <a:tblPr firstRow="1" bandRow="1">
                <a:tableStyleId>{5C22544A-7EE6-4342-B048-85BDC9FD1C3A}</a:tableStyleId>
              </a:tblPr>
              <a:tblGrid>
                <a:gridCol w="1110178">
                  <a:extLst>
                    <a:ext uri="{9D8B030D-6E8A-4147-A177-3AD203B41FA5}">
                      <a16:colId xmlns:a16="http://schemas.microsoft.com/office/drawing/2014/main" val="2573365865"/>
                    </a:ext>
                  </a:extLst>
                </a:gridCol>
                <a:gridCol w="7704160">
                  <a:extLst>
                    <a:ext uri="{9D8B030D-6E8A-4147-A177-3AD203B41FA5}">
                      <a16:colId xmlns:a16="http://schemas.microsoft.com/office/drawing/2014/main" val="2882604329"/>
                    </a:ext>
                  </a:extLst>
                </a:gridCol>
              </a:tblGrid>
              <a:tr h="1228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現状</a:t>
                      </a:r>
                      <a:endParaRPr kumimoji="1" lang="ja-JP" alt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dirty="0">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・永久歯列の完成期である高校生でのむし歯の状況の改善が必要</a:t>
                      </a:r>
                      <a:endParaRPr kumimoji="1" lang="en-US" altLang="ja-JP" sz="1100" b="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游ゴシック" panose="020B0400000000000000" pitchFamily="50" charset="-128"/>
                          <a:ea typeface="+mn-ea"/>
                        </a:rPr>
                        <a:t>・むし歯治療が必要な者の割合、歯周治療が必要な者の割合は、</a:t>
                      </a:r>
                      <a:r>
                        <a:rPr kumimoji="1" lang="en-US" altLang="ja-JP" sz="1100" b="0" dirty="0">
                          <a:solidFill>
                            <a:schemeClr val="tx1"/>
                          </a:solidFill>
                          <a:latin typeface="游ゴシック" panose="020B0400000000000000" pitchFamily="50" charset="-128"/>
                          <a:ea typeface="+mn-ea"/>
                        </a:rPr>
                        <a:t>40</a:t>
                      </a:r>
                      <a:r>
                        <a:rPr kumimoji="1" lang="ja-JP" altLang="en-US" sz="1100" b="0" dirty="0">
                          <a:solidFill>
                            <a:schemeClr val="tx1"/>
                          </a:solidFill>
                          <a:latin typeface="游ゴシック" panose="020B0400000000000000" pitchFamily="50" charset="-128"/>
                          <a:ea typeface="+mn-ea"/>
                        </a:rPr>
                        <a:t>歳で高く、セルフケアと専門家による定期的</a:t>
                      </a:r>
                      <a:endParaRPr kumimoji="1" lang="en-US" altLang="ja-JP" sz="1100" b="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游ゴシック" panose="020B0400000000000000" pitchFamily="50" charset="-128"/>
                          <a:ea typeface="+mn-ea"/>
                        </a:rPr>
                        <a:t>　なチェックが必要</a:t>
                      </a:r>
                      <a:endParaRPr kumimoji="1" lang="en-US" altLang="ja-JP" sz="1100" b="0" dirty="0">
                        <a:solidFill>
                          <a:schemeClr val="tx1"/>
                        </a:solidFill>
                        <a:latin typeface="游ゴシック" panose="020B0400000000000000" pitchFamily="50" charset="-128"/>
                        <a:ea typeface="+mn-ea"/>
                      </a:endParaRPr>
                    </a:p>
                    <a:p>
                      <a:pPr>
                        <a:lnSpc>
                          <a:spcPts val="1600"/>
                        </a:lnSpc>
                      </a:pPr>
                      <a:r>
                        <a:rPr kumimoji="1" lang="ja-JP" altLang="en-US" sz="1100" b="0" dirty="0">
                          <a:solidFill>
                            <a:schemeClr val="tx1"/>
                          </a:solidFill>
                          <a:latin typeface="游ゴシック" panose="020B0400000000000000" pitchFamily="50" charset="-128"/>
                          <a:ea typeface="+mn-ea"/>
                        </a:rPr>
                        <a:t>・喫煙と歯周病の関連性、糖尿病と歯周病の関連性が十分に認識されていない</a:t>
                      </a:r>
                      <a:endParaRPr kumimoji="1" lang="en-US" altLang="ja-JP" sz="1100" b="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游ゴシック" panose="020B0400000000000000" pitchFamily="50" charset="-128"/>
                          <a:ea typeface="+mn-ea"/>
                        </a:rPr>
                        <a:t>・過去</a:t>
                      </a:r>
                      <a:r>
                        <a:rPr kumimoji="1" lang="en-US" altLang="ja-JP" sz="1100" b="0" dirty="0">
                          <a:solidFill>
                            <a:schemeClr val="tx1"/>
                          </a:solidFill>
                          <a:latin typeface="游ゴシック" panose="020B0400000000000000" pitchFamily="50" charset="-128"/>
                          <a:ea typeface="+mn-ea"/>
                        </a:rPr>
                        <a:t>1</a:t>
                      </a:r>
                      <a:r>
                        <a:rPr kumimoji="1" lang="ja-JP" altLang="en-US" sz="1100" b="0" dirty="0">
                          <a:solidFill>
                            <a:schemeClr val="tx1"/>
                          </a:solidFill>
                          <a:latin typeface="游ゴシック" panose="020B0400000000000000" pitchFamily="50" charset="-128"/>
                          <a:ea typeface="+mn-ea"/>
                        </a:rPr>
                        <a:t>年間に歯科健診を受診した者の割合は若い世代ほど低く、早期発見・早期治療のため、かかりつけ歯科医を持ち、</a:t>
                      </a:r>
                      <a:endParaRPr kumimoji="1" lang="en-US" altLang="ja-JP" sz="1100" b="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游ゴシック" panose="020B0400000000000000" pitchFamily="50" charset="-128"/>
                          <a:ea typeface="+mn-ea"/>
                        </a:rPr>
                        <a:t>　定期的な歯科健診の受診者増加のための取組みが必要</a:t>
                      </a:r>
                      <a:endParaRPr kumimoji="1" lang="en-US" altLang="ja-JP" sz="1100" b="0" dirty="0">
                        <a:solidFill>
                          <a:schemeClr val="tx1"/>
                        </a:solidFill>
                        <a:latin typeface="游ゴシック" panose="020B0400000000000000" pitchFamily="50" charset="-128"/>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155594"/>
                  </a:ext>
                </a:extLst>
              </a:tr>
              <a:tr h="4761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游ゴシック" panose="020B0400000000000000" pitchFamily="50" charset="-128"/>
                          <a:ea typeface="+mn-ea"/>
                        </a:rPr>
                        <a:t> </a:t>
                      </a:r>
                      <a:r>
                        <a:rPr kumimoji="1" lang="ja-JP" altLang="en-US" sz="1600" b="0" dirty="0">
                          <a:solidFill>
                            <a:schemeClr val="bg1"/>
                          </a:solidFill>
                          <a:latin typeface="游ゴシック" panose="020B0400000000000000" pitchFamily="50" charset="-128"/>
                          <a:ea typeface="+mn-ea"/>
                        </a:rPr>
                        <a:t>本年度の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latin typeface="游ゴシック" panose="020B0400000000000000" pitchFamily="50" charset="-128"/>
                          <a:ea typeface="+mn-ea"/>
                        </a:rPr>
                        <a:t> 取組み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a:solidFill>
                            <a:schemeClr val="tx1"/>
                          </a:solidFill>
                        </a:rPr>
                        <a:t>《</a:t>
                      </a:r>
                      <a:r>
                        <a:rPr kumimoji="1" lang="ja-JP" altLang="en-US" sz="1200" b="0" u="sng" baseline="0" dirty="0">
                          <a:solidFill>
                            <a:schemeClr val="tx1"/>
                          </a:solidFill>
                          <a:latin typeface="游ゴシック" panose="020B0400000000000000" pitchFamily="50" charset="-128"/>
                        </a:rPr>
                        <a:t>啓発</a:t>
                      </a:r>
                      <a:r>
                        <a:rPr kumimoji="1" lang="en-US" altLang="ja-JP" sz="1200" b="0" baseline="0" dirty="0">
                          <a:solidFill>
                            <a:schemeClr val="tx1"/>
                          </a:solidFill>
                          <a:latin typeface="游ゴシック" panose="020B0400000000000000" pitchFamily="50" charset="-128"/>
                        </a:rPr>
                        <a:t>》</a:t>
                      </a:r>
                      <a:endParaRPr kumimoji="1" lang="en-US" altLang="ja-JP" sz="1100" b="1" baseline="0" dirty="0">
                        <a:solidFill>
                          <a:schemeClr val="tx1"/>
                        </a:solidFill>
                        <a:latin typeface="游ゴシック" panose="020B0400000000000000" pitchFamily="50" charset="-128"/>
                      </a:endParaRPr>
                    </a:p>
                    <a:p>
                      <a:pPr>
                        <a:lnSpc>
                          <a:spcPts val="1500"/>
                        </a:lnSpc>
                      </a:pPr>
                      <a:r>
                        <a:rPr kumimoji="1" lang="ja-JP" altLang="en-US" sz="1100" b="1" baseline="0" dirty="0">
                          <a:solidFill>
                            <a:schemeClr val="tx1"/>
                          </a:solidFill>
                          <a:latin typeface="游ゴシック" panose="020B0400000000000000" pitchFamily="50" charset="-128"/>
                        </a:rPr>
                        <a:t>■</a:t>
                      </a:r>
                      <a:r>
                        <a:rPr kumimoji="1" lang="ja-JP" altLang="en-US" sz="1000" b="0" baseline="0" dirty="0">
                          <a:solidFill>
                            <a:schemeClr val="tx1"/>
                          </a:solidFill>
                          <a:latin typeface="游ゴシック" panose="020B0400000000000000" pitchFamily="50" charset="-128"/>
                        </a:rPr>
                        <a:t>（再掲）府ホームページ等を活用し、健診受診等について普及啓発（大阪けんしんポータルサイト等の活用）</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baseline="0" dirty="0">
                          <a:solidFill>
                            <a:schemeClr val="tx1"/>
                          </a:solidFill>
                          <a:latin typeface="游ゴシック" panose="020B0400000000000000" pitchFamily="50" charset="-128"/>
                        </a:rPr>
                        <a:t>　（再掲）</a:t>
                      </a:r>
                      <a:r>
                        <a:rPr kumimoji="1" lang="ja-JP" altLang="en-US" sz="1000" b="0" dirty="0">
                          <a:solidFill>
                            <a:schemeClr val="tx1"/>
                          </a:solidFill>
                        </a:rPr>
                        <a:t>８０２０推進アンバサダー養成事業の実施（研修会：糖尿病と歯周病の関係、特定健診と歯とお口の健康　等）</a:t>
                      </a:r>
                      <a:endParaRPr kumimoji="1" lang="en-US" altLang="ja-JP" sz="1000" b="0" baseline="0" dirty="0">
                        <a:solidFill>
                          <a:schemeClr val="tx1"/>
                        </a:solidFill>
                        <a:latin typeface="游ゴシック" panose="020B0400000000000000" pitchFamily="50" charset="-128"/>
                      </a:endParaRPr>
                    </a:p>
                    <a:p>
                      <a:pPr>
                        <a:lnSpc>
                          <a:spcPts val="1500"/>
                        </a:lnSpc>
                      </a:pPr>
                      <a:r>
                        <a:rPr kumimoji="1" lang="ja-JP" altLang="en-US" sz="1000" b="0" baseline="0" dirty="0">
                          <a:solidFill>
                            <a:schemeClr val="tx1"/>
                          </a:solidFill>
                          <a:latin typeface="游ゴシック" panose="020B0400000000000000" pitchFamily="50" charset="-128"/>
                        </a:rPr>
                        <a:t>　（再掲）公民連携、アスマイル、啓発冊子</a:t>
                      </a:r>
                      <a:endParaRPr kumimoji="1" lang="en-US" altLang="ja-JP" sz="1000" b="0" baseline="0" dirty="0">
                        <a:solidFill>
                          <a:schemeClr val="tx1"/>
                        </a:solidFill>
                        <a:latin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baseline="0" dirty="0">
                        <a:solidFill>
                          <a:schemeClr val="tx1"/>
                        </a:solidFill>
                        <a:latin typeface="游ゴシック" panose="020B0400000000000000" pitchFamily="50" charset="-128"/>
                      </a:endParaRPr>
                    </a:p>
                    <a:p>
                      <a:pPr>
                        <a:lnSpc>
                          <a:spcPts val="1500"/>
                        </a:lnSpc>
                      </a:pPr>
                      <a:r>
                        <a:rPr kumimoji="1" lang="en-US" altLang="ja-JP" sz="1200" b="0" dirty="0">
                          <a:solidFill>
                            <a:schemeClr val="tx1"/>
                          </a:solidFill>
                        </a:rPr>
                        <a:t>《</a:t>
                      </a:r>
                      <a:r>
                        <a:rPr kumimoji="1" lang="ja-JP" altLang="en-US" sz="1200" b="0" u="sng" dirty="0">
                          <a:solidFill>
                            <a:schemeClr val="tx1"/>
                          </a:solidFill>
                        </a:rPr>
                        <a:t>市町村支援</a:t>
                      </a:r>
                      <a:r>
                        <a:rPr kumimoji="1" lang="en-US" altLang="ja-JP" sz="1200" b="0" dirty="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■市町村既存事業での口腔ケアを含むフレイルチェックの導入支援</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a:solidFill>
                            <a:schemeClr val="tx1"/>
                          </a:solidFill>
                        </a:rPr>
                        <a:t>■</a:t>
                      </a:r>
                      <a:r>
                        <a:rPr kumimoji="1" lang="ja-JP" altLang="en-US" sz="1000" b="0" dirty="0">
                          <a:solidFill>
                            <a:schemeClr val="tx1"/>
                          </a:solidFill>
                          <a:latin typeface="游ゴシック" panose="020B0400000000000000" pitchFamily="50" charset="-128"/>
                        </a:rPr>
                        <a:t>（再掲）大阪府歯科口腔保健推進連絡会にて情報共有等実施（</a:t>
                      </a:r>
                      <a:r>
                        <a:rPr kumimoji="1" lang="ja-JP" altLang="en-US" sz="1000" b="0" dirty="0">
                          <a:solidFill>
                            <a:schemeClr val="tx1"/>
                          </a:solidFill>
                        </a:rPr>
                        <a:t>成人歯科健康診査の受診率向上に向けた取り組み等について</a:t>
                      </a:r>
                      <a:r>
                        <a:rPr kumimoji="1" lang="ja-JP" altLang="en-US" sz="1000" b="0" dirty="0">
                          <a:solidFill>
                            <a:schemeClr val="tx1"/>
                          </a:solidFill>
                          <a:latin typeface="游ゴシック" panose="020B0400000000000000" pitchFamily="50" charset="-128"/>
                        </a:rPr>
                        <a:t>）</a:t>
                      </a:r>
                      <a:endParaRPr kumimoji="1" lang="en-US" altLang="ja-JP" sz="1000" b="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a:t>
                      </a:r>
                      <a:r>
                        <a:rPr kumimoji="1" lang="ja-JP" altLang="en-US" sz="1000" b="0" dirty="0">
                          <a:solidFill>
                            <a:schemeClr val="tx1"/>
                          </a:solidFill>
                        </a:rPr>
                        <a:t>（再掲）大阪府歯科口腔保健推進連絡会、口腔保健支援センター、大阪府市町村歯科口腔保健実態調査</a:t>
                      </a: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288599"/>
                  </a:ext>
                </a:extLst>
              </a:tr>
            </a:tbl>
          </a:graphicData>
        </a:graphic>
      </p:graphicFrame>
      <p:grpSp>
        <p:nvGrpSpPr>
          <p:cNvPr id="3" name="グループ化 2">
            <a:extLst>
              <a:ext uri="{FF2B5EF4-FFF2-40B4-BE49-F238E27FC236}">
                <a16:creationId xmlns:a16="http://schemas.microsoft.com/office/drawing/2014/main" id="{176C2880-D3F1-4989-A85B-825A41345E07}"/>
              </a:ext>
            </a:extLst>
          </p:cNvPr>
          <p:cNvGrpSpPr/>
          <p:nvPr/>
        </p:nvGrpSpPr>
        <p:grpSpPr>
          <a:xfrm>
            <a:off x="3860225" y="3638411"/>
            <a:ext cx="2659181" cy="2105496"/>
            <a:chOff x="2373300" y="3923136"/>
            <a:chExt cx="2659181" cy="2105496"/>
          </a:xfrm>
        </p:grpSpPr>
        <p:pic>
          <p:nvPicPr>
            <p:cNvPr id="8" name="図 7">
              <a:extLst>
                <a:ext uri="{FF2B5EF4-FFF2-40B4-BE49-F238E27FC236}">
                  <a16:creationId xmlns:a16="http://schemas.microsoft.com/office/drawing/2014/main" id="{CA4E3EFE-3A66-440E-B1A6-BE87E81F93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300" y="3923136"/>
              <a:ext cx="1311576" cy="2105496"/>
            </a:xfrm>
            <a:prstGeom prst="rect">
              <a:avLst/>
            </a:prstGeom>
            <a:ln>
              <a:solidFill>
                <a:schemeClr val="tx1"/>
              </a:solidFill>
            </a:ln>
          </p:spPr>
        </p:pic>
        <p:pic>
          <p:nvPicPr>
            <p:cNvPr id="9" name="図 8">
              <a:extLst>
                <a:ext uri="{FF2B5EF4-FFF2-40B4-BE49-F238E27FC236}">
                  <a16:creationId xmlns:a16="http://schemas.microsoft.com/office/drawing/2014/main" id="{7CB20F52-19E1-4441-B852-28BD95F722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876" y="3923136"/>
              <a:ext cx="1347605" cy="2105496"/>
            </a:xfrm>
            <a:prstGeom prst="rect">
              <a:avLst/>
            </a:prstGeom>
            <a:ln>
              <a:solidFill>
                <a:schemeClr val="tx1"/>
              </a:solidFill>
            </a:ln>
          </p:spPr>
        </p:pic>
      </p:grpSp>
      <p:sp>
        <p:nvSpPr>
          <p:cNvPr id="10" name="正方形/長方形 9">
            <a:extLst>
              <a:ext uri="{FF2B5EF4-FFF2-40B4-BE49-F238E27FC236}">
                <a16:creationId xmlns:a16="http://schemas.microsoft.com/office/drawing/2014/main" id="{229A6D95-DF04-4AFC-96DA-B8200A0532BC}"/>
              </a:ext>
            </a:extLst>
          </p:cNvPr>
          <p:cNvSpPr/>
          <p:nvPr/>
        </p:nvSpPr>
        <p:spPr>
          <a:xfrm>
            <a:off x="3617614" y="5781604"/>
            <a:ext cx="2901792" cy="207646"/>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「アスマイル」を活用した普及啓発</a:t>
            </a:r>
          </a:p>
        </p:txBody>
      </p:sp>
    </p:spTree>
    <p:extLst>
      <p:ext uri="{BB962C8B-B14F-4D97-AF65-F5344CB8AC3E}">
        <p14:creationId xmlns:p14="http://schemas.microsoft.com/office/powerpoint/2010/main" val="30019708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CAFF9D0-09AE-42B3-B1D7-BA44098987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3BAC3AB7-50FD-4EDB-95AD-49A6E5489CB6}"/>
              </a:ext>
            </a:extLst>
          </p:cNvPr>
          <p:cNvGraphicFramePr>
            <a:graphicFrameLocks noGrp="1"/>
          </p:cNvGraphicFramePr>
          <p:nvPr/>
        </p:nvGraphicFramePr>
        <p:xfrm>
          <a:off x="367412" y="659298"/>
          <a:ext cx="8814338" cy="2710327"/>
        </p:xfrm>
        <a:graphic>
          <a:graphicData uri="http://schemas.openxmlformats.org/drawingml/2006/table">
            <a:tbl>
              <a:tblPr firstRow="1" bandRow="1">
                <a:tableStyleId>{5C22544A-7EE6-4342-B048-85BDC9FD1C3A}</a:tableStyleId>
              </a:tblPr>
              <a:tblGrid>
                <a:gridCol w="1281774">
                  <a:extLst>
                    <a:ext uri="{9D8B030D-6E8A-4147-A177-3AD203B41FA5}">
                      <a16:colId xmlns:a16="http://schemas.microsoft.com/office/drawing/2014/main" val="267983974"/>
                    </a:ext>
                  </a:extLst>
                </a:gridCol>
                <a:gridCol w="7532564">
                  <a:extLst>
                    <a:ext uri="{9D8B030D-6E8A-4147-A177-3AD203B41FA5}">
                      <a16:colId xmlns:a16="http://schemas.microsoft.com/office/drawing/2014/main" val="1333040929"/>
                    </a:ext>
                  </a:extLst>
                </a:gridCol>
              </a:tblGrid>
              <a:tr h="852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課題・必要な取組み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a:solidFill>
                            <a:schemeClr val="tx1"/>
                          </a:solidFill>
                          <a:latin typeface="游ゴシック" panose="020B0400000000000000" pitchFamily="50" charset="-128"/>
                          <a:ea typeface="游ゴシック" panose="020B0400000000000000" pitchFamily="50" charset="-128"/>
                        </a:rPr>
                        <a:t>■ホームページを閲覧するなどの自発的な動きをしない府民への働きかけ（内容：セルフケア、定期的な歯科健診、</a:t>
                      </a:r>
                      <a:endParaRPr kumimoji="1" lang="en-US" altLang="ja-JP" sz="1100" b="0" dirty="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a:solidFill>
                            <a:schemeClr val="tx1"/>
                          </a:solidFill>
                          <a:latin typeface="游ゴシック" panose="020B0400000000000000" pitchFamily="50" charset="-128"/>
                          <a:ea typeface="游ゴシック" panose="020B0400000000000000" pitchFamily="50" charset="-128"/>
                        </a:rPr>
                        <a:t>　かかりつけ歯科医、喫煙・糖尿病と歯と口の健康、口の機能の向上のための必要な知識　等）</a:t>
                      </a:r>
                      <a:endParaRPr kumimoji="1" lang="en-US" altLang="ja-JP" sz="1100" b="0" strike="sngStrike"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3235125"/>
                  </a:ext>
                </a:extLst>
              </a:tr>
              <a:tr h="108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次年度の主な取組み</a:t>
                      </a:r>
                      <a:endParaRPr kumimoji="1" lang="ja-JP" alt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游ゴシック" panose="020B0400000000000000" pitchFamily="50" charset="-128"/>
                        </a:rPr>
                        <a:t>■</a:t>
                      </a:r>
                      <a:r>
                        <a:rPr kumimoji="1" lang="ja-JP" altLang="en-US" sz="1100" b="1" dirty="0">
                          <a:solidFill>
                            <a:schemeClr val="tx1"/>
                          </a:solidFill>
                          <a:latin typeface="游ゴシック" panose="020B0400000000000000" pitchFamily="50" charset="-128"/>
                          <a:ea typeface="游ゴシック" panose="020B0400000000000000" pitchFamily="50" charset="-128"/>
                        </a:rPr>
                        <a:t>「アスマイル」、府の広報媒体、公民連携の枠組みを活用し、幅広い世代の府民への啓発</a:t>
                      </a:r>
                      <a:endParaRPr kumimoji="1" lang="en-US" altLang="ja-JP" sz="1100" b="1" dirty="0">
                        <a:solidFill>
                          <a:schemeClr val="tx1"/>
                        </a:solidFill>
                        <a:latin typeface="游ゴシック" panose="020B0400000000000000" pitchFamily="50" charset="-128"/>
                        <a:ea typeface="游ゴシック" panose="020B0400000000000000" pitchFamily="50" charset="-128"/>
                      </a:endParaRPr>
                    </a:p>
                    <a:p>
                      <a:pPr>
                        <a:lnSpc>
                          <a:spcPts val="1500"/>
                        </a:lnSpc>
                      </a:pP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strike="noStrike" dirty="0">
                        <a:solidFill>
                          <a:schemeClr val="tx1"/>
                        </a:solidFill>
                        <a:latin typeface="+mn-ea"/>
                        <a:ea typeface="+mn-ea"/>
                      </a:endParaRPr>
                    </a:p>
                    <a:p>
                      <a:pPr>
                        <a:lnSpc>
                          <a:spcPts val="1500"/>
                        </a:lnSpc>
                      </a:pPr>
                      <a:r>
                        <a:rPr kumimoji="1" lang="ja-JP" altLang="en-US" sz="1100" b="0" dirty="0">
                          <a:solidFill>
                            <a:schemeClr val="tx1"/>
                          </a:solidFill>
                          <a:latin typeface="+mn-ea"/>
                          <a:ea typeface="+mn-ea"/>
                        </a:rPr>
                        <a:t>■</a:t>
                      </a:r>
                      <a:r>
                        <a:rPr kumimoji="1" lang="ja-JP" altLang="en-US" sz="1100" b="1" dirty="0">
                          <a:solidFill>
                            <a:schemeClr val="tx1"/>
                          </a:solidFill>
                          <a:latin typeface="+mn-ea"/>
                          <a:ea typeface="+mn-ea"/>
                        </a:rPr>
                        <a:t>働く世代のための</a:t>
                      </a:r>
                      <a:r>
                        <a:rPr kumimoji="1" lang="en-US" altLang="ja-JP" sz="1100" b="1" dirty="0">
                          <a:solidFill>
                            <a:schemeClr val="tx1"/>
                          </a:solidFill>
                          <a:latin typeface="+mn-ea"/>
                          <a:ea typeface="+mn-ea"/>
                        </a:rPr>
                        <a:t>8020</a:t>
                      </a:r>
                      <a:r>
                        <a:rPr kumimoji="1" lang="ja-JP" altLang="en-US" sz="1100" b="1" dirty="0">
                          <a:solidFill>
                            <a:schemeClr val="tx1"/>
                          </a:solidFill>
                          <a:latin typeface="+mn-ea"/>
                          <a:ea typeface="+mn-ea"/>
                        </a:rPr>
                        <a:t>リテラシー向上事業による企業の取組み支援</a:t>
                      </a:r>
                      <a:endParaRPr kumimoji="1" lang="en-US" altLang="ja-JP" sz="1100" b="1" dirty="0">
                        <a:solidFill>
                          <a:schemeClr val="tx1"/>
                        </a:solidFill>
                        <a:latin typeface="+mn-ea"/>
                        <a:ea typeface="+mn-ea"/>
                      </a:endParaRPr>
                    </a:p>
                    <a:p>
                      <a:pPr>
                        <a:lnSpc>
                          <a:spcPts val="1500"/>
                        </a:lnSpc>
                      </a:pPr>
                      <a:r>
                        <a:rPr kumimoji="1" lang="ja-JP" altLang="en-US" sz="1100" b="0" strike="noStrike" baseline="0" dirty="0">
                          <a:solidFill>
                            <a:schemeClr val="tx1"/>
                          </a:solidFill>
                          <a:latin typeface="+mn-ea"/>
                          <a:ea typeface="+mn-ea"/>
                        </a:rPr>
                        <a:t>■全大学に学生の歯と口の健康に関する情報等を発信</a:t>
                      </a:r>
                      <a:endParaRPr kumimoji="1" lang="en-US" altLang="ja-JP" sz="1100" b="0" strike="noStrike" baseline="0"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■フレイルチェックの市町村及び職域での導入支援、フレイル認知度向上のための啓発</a:t>
                      </a:r>
                      <a:endParaRPr kumimoji="1" lang="en-US" altLang="ja-JP"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7116532"/>
                  </a:ext>
                </a:extLst>
              </a:tr>
              <a:tr h="768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latin typeface="游ゴシック" panose="020B0400000000000000" pitchFamily="50" charset="-128"/>
                          <a:ea typeface="游ゴシック" panose="020B0400000000000000" pitchFamily="50" charset="-128"/>
                        </a:rPr>
                        <a:t> 令和６年度最終予算</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ja-JP" altLang="en-US" sz="1600" b="0"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a:solidFill>
                            <a:schemeClr val="tx1"/>
                          </a:solidFill>
                          <a:latin typeface="+mn-ea"/>
                          <a:ea typeface="+mn-ea"/>
                        </a:rPr>
                        <a:t>生涯歯科保健推進事業（</a:t>
                      </a:r>
                      <a:r>
                        <a:rPr kumimoji="1" lang="en-US" altLang="ja-JP" sz="1100" dirty="0">
                          <a:solidFill>
                            <a:schemeClr val="tx1"/>
                          </a:solidFill>
                          <a:latin typeface="+mn-ea"/>
                          <a:ea typeface="+mn-ea"/>
                        </a:rPr>
                        <a:t>1,845</a:t>
                      </a:r>
                      <a:r>
                        <a:rPr kumimoji="1" lang="ja-JP" altLang="en-US" sz="1100" dirty="0">
                          <a:solidFill>
                            <a:schemeClr val="tx1"/>
                          </a:solidFill>
                          <a:latin typeface="+mn-ea"/>
                          <a:ea typeface="+mn-ea"/>
                        </a:rPr>
                        <a:t>千円）、大阪府歯科口腔保健計画推進事業（</a:t>
                      </a:r>
                      <a:r>
                        <a:rPr kumimoji="1" lang="en-US" altLang="ja-JP" sz="1100" dirty="0">
                          <a:solidFill>
                            <a:schemeClr val="tx1"/>
                          </a:solidFill>
                          <a:latin typeface="+mn-ea"/>
                          <a:ea typeface="+mn-ea"/>
                        </a:rPr>
                        <a:t>6,159</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ts val="1500"/>
                        </a:lnSpc>
                      </a:pPr>
                      <a:r>
                        <a:rPr kumimoji="1" lang="ja-JP" altLang="en-US" sz="1100" dirty="0">
                          <a:solidFill>
                            <a:schemeClr val="tx1"/>
                          </a:solidFill>
                          <a:latin typeface="+mn-ea"/>
                          <a:ea typeface="+mn-ea"/>
                        </a:rPr>
                        <a:t>８０２０運動推進特別事業（</a:t>
                      </a:r>
                      <a:r>
                        <a:rPr kumimoji="1" lang="en-US" altLang="ja-JP" sz="1100" dirty="0">
                          <a:solidFill>
                            <a:schemeClr val="tx1"/>
                          </a:solidFill>
                          <a:latin typeface="+mn-ea"/>
                          <a:ea typeface="+mn-ea"/>
                        </a:rPr>
                        <a:t>2,047</a:t>
                      </a:r>
                      <a:r>
                        <a:rPr kumimoji="1" lang="ja-JP" altLang="en-US" sz="1100" dirty="0">
                          <a:solidFill>
                            <a:schemeClr val="tx1"/>
                          </a:solidFill>
                          <a:latin typeface="+mn-ea"/>
                          <a:ea typeface="+mn-ea"/>
                        </a:rPr>
                        <a:t>千円）</a:t>
                      </a:r>
                      <a:r>
                        <a:rPr kumimoji="1" lang="ja-JP" altLang="en-US" sz="1100" b="0" dirty="0">
                          <a:solidFill>
                            <a:schemeClr val="tx1"/>
                          </a:solidFill>
                          <a:latin typeface="+mn-ea"/>
                          <a:ea typeface="+mn-ea"/>
                        </a:rPr>
                        <a:t>、</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健康格差の解決プログラム促進事業（フレイル予防）（</a:t>
                      </a:r>
                      <a:r>
                        <a:rPr kumimoji="1" lang="en-US" altLang="ja-JP" sz="1100" b="0" i="0" u="none" strike="noStrike" kern="1200" cap="none" spc="0" normalizeH="0" baseline="0" noProof="0" dirty="0">
                          <a:ln>
                            <a:noFill/>
                          </a:ln>
                          <a:solidFill>
                            <a:schemeClr val="tx1"/>
                          </a:solidFill>
                          <a:effectLst/>
                          <a:uLnTx/>
                          <a:uFillTx/>
                          <a:latin typeface="+mn-ea"/>
                          <a:ea typeface="+mn-ea"/>
                          <a:cs typeface="Calibri" panose="020F0502020204030204" pitchFamily="34" charset="0"/>
                        </a:rPr>
                        <a:t>8,498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57928"/>
                  </a:ext>
                </a:extLst>
              </a:tr>
            </a:tbl>
          </a:graphicData>
        </a:graphic>
      </p:graphicFrame>
    </p:spTree>
    <p:extLst>
      <p:ext uri="{BB962C8B-B14F-4D97-AF65-F5344CB8AC3E}">
        <p14:creationId xmlns:p14="http://schemas.microsoft.com/office/powerpoint/2010/main" val="14746870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　歯科疾患の予防・早期発見、口の機能の維持向上</a:t>
            </a:r>
          </a:p>
        </p:txBody>
      </p:sp>
      <p:sp>
        <p:nvSpPr>
          <p:cNvPr id="8" name="正方形/長方形 7"/>
          <p:cNvSpPr/>
          <p:nvPr/>
        </p:nvSpPr>
        <p:spPr>
          <a:xfrm>
            <a:off x="151579" y="937965"/>
            <a:ext cx="9369380" cy="5739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59</a:t>
            </a:r>
          </a:p>
        </p:txBody>
      </p:sp>
      <p:sp>
        <p:nvSpPr>
          <p:cNvPr id="15" name="正方形/長方形 14"/>
          <p:cNvSpPr/>
          <p:nvPr/>
        </p:nvSpPr>
        <p:spPr>
          <a:xfrm>
            <a:off x="129324" y="873546"/>
            <a:ext cx="4584344" cy="356123"/>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（４）中年期・</a:t>
            </a:r>
            <a:r>
              <a:rPr kumimoji="1"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高齢期　　</a:t>
            </a: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計画</a:t>
            </a:r>
            <a:r>
              <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P.33-34</a:t>
            </a:r>
          </a:p>
        </p:txBody>
      </p:sp>
      <p:sp>
        <p:nvSpPr>
          <p:cNvPr id="11" name="正方形/長方形 10"/>
          <p:cNvSpPr/>
          <p:nvPr/>
        </p:nvSpPr>
        <p:spPr>
          <a:xfrm>
            <a:off x="382272" y="21875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p:cNvSpPr/>
          <p:nvPr/>
        </p:nvSpPr>
        <p:spPr>
          <a:xfrm>
            <a:off x="530346" y="2498649"/>
            <a:ext cx="8856000" cy="2898851"/>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▽家庭や職場などにおいて、歯間部清掃用器具（デンタルフロス、歯間ブラシ等）を使ったセルフケア（歯と口の清掃）を行い　</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▽市町村で実施している成人歯科健診（歯周病検診）などを活用し、定期的に歯科健診を受診します。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▽都道府県後期高齢者医療広域連合が実施している後期高齢者の被保険者に係る歯科健診などを活用し、定期的に歯科健診を受</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診します。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▽かかりつけ歯科医を持ち、むし歯や歯周病の予防及び、早期発見による重症化予防に取組みます。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▽喫煙や糖尿病等の生活習慣病と歯周病との関係について正しい知識を持ちます。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▽ゆっくりよく噛んでメタボリックシンドロームを予防します。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▽口の機能（食物を口に取り込み、かんで飲み込むこと、しっかり話せることなど）の維持・向上のために必要な知識を身につ</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け、オーラルフレイル対策に取組みます。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角丸四角形 13"/>
          <p:cNvSpPr/>
          <p:nvPr/>
        </p:nvSpPr>
        <p:spPr>
          <a:xfrm>
            <a:off x="376959" y="1827903"/>
            <a:ext cx="9144000" cy="4755771"/>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 15"/>
          <p:cNvSpPr/>
          <p:nvPr/>
        </p:nvSpPr>
        <p:spPr>
          <a:xfrm>
            <a:off x="376959" y="1395905"/>
            <a:ext cx="2088000" cy="670944"/>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17" name="角丸四角形 16"/>
          <p:cNvSpPr/>
          <p:nvPr/>
        </p:nvSpPr>
        <p:spPr>
          <a:xfrm>
            <a:off x="2464959" y="1395905"/>
            <a:ext cx="7056000" cy="670944"/>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６０２４・８０２０を達成する府民を増やします</a:t>
            </a:r>
          </a:p>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咀嚼が良好な府民を増やします</a:t>
            </a:r>
          </a:p>
        </p:txBody>
      </p:sp>
      <p:sp>
        <p:nvSpPr>
          <p:cNvPr id="18" name="正方形/長方形 17"/>
          <p:cNvSpPr/>
          <p:nvPr/>
        </p:nvSpPr>
        <p:spPr>
          <a:xfrm>
            <a:off x="36608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ろく</a:t>
            </a:r>
            <a:r>
              <a:rPr kumimoji="0" lang="ja-JP" altLang="en-US" sz="9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まるにいよん</a:t>
            </a:r>
            <a:endPar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 name="正方形/長方形 18"/>
          <p:cNvSpPr/>
          <p:nvPr/>
        </p:nvSpPr>
        <p:spPr>
          <a:xfrm>
            <a:off x="4689540" y="1319534"/>
            <a:ext cx="1065528" cy="254000"/>
          </a:xfrm>
          <a:prstGeom prst="rect">
            <a:avLst/>
          </a:prstGeom>
          <a:noFill/>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はちまるにいまる</a:t>
            </a:r>
            <a:endPar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464922" y="4429600"/>
            <a:ext cx="7457364" cy="555506"/>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）６０２４（ろくまるにいよん）：</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60</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歳になっても</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本以上自分の歯を有することをいいます。</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８０２０（はちまるにいまる）：</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80</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歳になっても</a:t>
            </a: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本以上自分の歯を有することをいいます。</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21" name="正方形/長方形 20"/>
          <p:cNvSpPr/>
          <p:nvPr/>
        </p:nvSpPr>
        <p:spPr>
          <a:xfrm>
            <a:off x="382272" y="5276247"/>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2" name="正方形/長方形 21"/>
          <p:cNvSpPr/>
          <p:nvPr/>
        </p:nvSpPr>
        <p:spPr>
          <a:xfrm>
            <a:off x="530346" y="5636531"/>
            <a:ext cx="8856000" cy="824995"/>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▽歯科疾患の予防（むし歯予防、歯周病予防）</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▽早期発見の推進（定期的な歯科健診、かかりつけ歯科医）</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▽口の機能の維持、向上</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3" name="図 22">
            <a:extLst>
              <a:ext uri="{FF2B5EF4-FFF2-40B4-BE49-F238E27FC236}">
                <a16:creationId xmlns:a16="http://schemas.microsoft.com/office/drawing/2014/main" id="{BEB87DC8-7400-4BB8-864C-157FB0553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Tree>
    <p:extLst>
      <p:ext uri="{BB962C8B-B14F-4D97-AF65-F5344CB8AC3E}">
        <p14:creationId xmlns:p14="http://schemas.microsoft.com/office/powerpoint/2010/main" val="42803991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68309" y="537030"/>
            <a:ext cx="9369380" cy="571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59</a:t>
            </a:r>
          </a:p>
        </p:txBody>
      </p:sp>
      <p:graphicFrame>
        <p:nvGraphicFramePr>
          <p:cNvPr id="19" name="表 18"/>
          <p:cNvGraphicFramePr>
            <a:graphicFrameLocks noGrp="1"/>
          </p:cNvGraphicFramePr>
          <p:nvPr>
            <p:extLst>
              <p:ext uri="{D42A27DB-BD31-4B8C-83A1-F6EECF244321}">
                <p14:modId xmlns:p14="http://schemas.microsoft.com/office/powerpoint/2010/main" val="2847486615"/>
              </p:ext>
            </p:extLst>
          </p:nvPr>
        </p:nvGraphicFramePr>
        <p:xfrm>
          <a:off x="391887" y="1195114"/>
          <a:ext cx="9103177" cy="4821965"/>
        </p:xfrm>
        <a:graphic>
          <a:graphicData uri="http://schemas.openxmlformats.org/drawingml/2006/table">
            <a:tbl>
              <a:tblPr firstRow="1" firstCol="1" bandRow="1">
                <a:tableStyleId>{5C22544A-7EE6-4342-B048-85BDC9FD1C3A}</a:tableStyleId>
              </a:tblPr>
              <a:tblGrid>
                <a:gridCol w="472859">
                  <a:extLst>
                    <a:ext uri="{9D8B030D-6E8A-4147-A177-3AD203B41FA5}">
                      <a16:colId xmlns:a16="http://schemas.microsoft.com/office/drawing/2014/main" val="20000"/>
                    </a:ext>
                  </a:extLst>
                </a:gridCol>
                <a:gridCol w="3488311">
                  <a:extLst>
                    <a:ext uri="{9D8B030D-6E8A-4147-A177-3AD203B41FA5}">
                      <a16:colId xmlns:a16="http://schemas.microsoft.com/office/drawing/2014/main" val="20001"/>
                    </a:ext>
                  </a:extLst>
                </a:gridCol>
                <a:gridCol w="1786486">
                  <a:extLst>
                    <a:ext uri="{9D8B030D-6E8A-4147-A177-3AD203B41FA5}">
                      <a16:colId xmlns:a16="http://schemas.microsoft.com/office/drawing/2014/main" val="20002"/>
                    </a:ext>
                  </a:extLst>
                </a:gridCol>
                <a:gridCol w="1747157">
                  <a:extLst>
                    <a:ext uri="{9D8B030D-6E8A-4147-A177-3AD203B41FA5}">
                      <a16:colId xmlns:a16="http://schemas.microsoft.com/office/drawing/2014/main" val="2828475171"/>
                    </a:ext>
                  </a:extLst>
                </a:gridCol>
                <a:gridCol w="1608364">
                  <a:extLst>
                    <a:ext uri="{9D8B030D-6E8A-4147-A177-3AD203B41FA5}">
                      <a16:colId xmlns:a16="http://schemas.microsoft.com/office/drawing/2014/main" val="20003"/>
                    </a:ext>
                  </a:extLst>
                </a:gridCol>
              </a:tblGrid>
              <a:tr h="663871">
                <a:tc>
                  <a:txBody>
                    <a:bodyPr/>
                    <a:lstStyle/>
                    <a:p>
                      <a:pPr algn="ctr" fontAlgn="auto">
                        <a:lnSpc>
                          <a:spcPts val="1600"/>
                        </a:lnSpc>
                        <a:spcAft>
                          <a:spcPts val="0"/>
                        </a:spcAft>
                      </a:pPr>
                      <a:r>
                        <a:rPr lang="ja-JP" sz="1400" dirty="0">
                          <a:effectLst/>
                          <a:latin typeface="游ゴシック" panose="020B0400000000000000" pitchFamily="50" charset="-128"/>
                          <a:ea typeface="游ゴシック" panose="020B0400000000000000" pitchFamily="50" charset="-128"/>
                        </a:rPr>
                        <a:t>　</a:t>
                      </a:r>
                      <a:endParaRPr lang="ja-JP" sz="14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kern="100" dirty="0">
                          <a:effectLst/>
                          <a:latin typeface="游ゴシック" panose="020B0400000000000000" pitchFamily="50" charset="-128"/>
                          <a:ea typeface="游ゴシック" panose="020B0400000000000000" pitchFamily="50" charset="-128"/>
                        </a:rPr>
                        <a:t>個別目標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游ゴシック" panose="020B0400000000000000" pitchFamily="50" charset="-128"/>
                          <a:ea typeface="游ゴシック" panose="020B0400000000000000" pitchFamily="50" charset="-128"/>
                        </a:rPr>
                        <a:t>計画策定時</a:t>
                      </a:r>
                      <a:r>
                        <a:rPr lang="ja-JP" sz="1200" dirty="0">
                          <a:effectLst/>
                          <a:latin typeface="游ゴシック" panose="020B0400000000000000" pitchFamily="50" charset="-128"/>
                          <a:ea typeface="游ゴシック" panose="020B0400000000000000" pitchFamily="50" charset="-128"/>
                        </a:rPr>
                        <a:t>の</a:t>
                      </a:r>
                      <a:r>
                        <a:rPr lang="ja-JP" altLang="en-US" sz="1200" dirty="0">
                          <a:effectLst/>
                          <a:latin typeface="游ゴシック" panose="020B0400000000000000" pitchFamily="50" charset="-128"/>
                          <a:ea typeface="游ゴシック" panose="020B0400000000000000" pitchFamily="50" charset="-128"/>
                        </a:rPr>
                        <a:t>値</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aseline="0" dirty="0">
                          <a:solidFill>
                            <a:schemeClr val="bg1"/>
                          </a:solidFill>
                          <a:effectLst/>
                          <a:latin typeface="游ゴシック" panose="020B0400000000000000" pitchFamily="50" charset="-128"/>
                          <a:ea typeface="+mn-ea"/>
                          <a:cs typeface="HG丸ｺﾞｼｯｸM-PRO"/>
                        </a:rPr>
                        <a:t>現状値</a:t>
                      </a:r>
                      <a:endParaRPr lang="ja-JP" altLang="ja-JP" sz="1200" baseline="0" dirty="0">
                        <a:solidFill>
                          <a:schemeClr val="bg1"/>
                        </a:solidFill>
                        <a:effectLst/>
                        <a:latin typeface="游ゴシック" panose="020B0400000000000000" pitchFamily="50" charset="-128"/>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游ゴシック" panose="020B0400000000000000" pitchFamily="50" charset="-128"/>
                          <a:ea typeface="游ゴシック" panose="020B0400000000000000" pitchFamily="50" charset="-128"/>
                        </a:rPr>
                        <a:t>20</a:t>
                      </a:r>
                      <a:r>
                        <a:rPr lang="en-US" altLang="ja-JP" sz="1200" dirty="0">
                          <a:effectLst/>
                          <a:latin typeface="游ゴシック" panose="020B0400000000000000" pitchFamily="50" charset="-128"/>
                          <a:ea typeface="游ゴシック" panose="020B0400000000000000" pitchFamily="50" charset="-128"/>
                        </a:rPr>
                        <a:t>35</a:t>
                      </a:r>
                      <a:r>
                        <a:rPr lang="ja-JP" sz="1200" dirty="0">
                          <a:effectLst/>
                          <a:latin typeface="游ゴシック" panose="020B0400000000000000" pitchFamily="50" charset="-128"/>
                          <a:ea typeface="游ゴシック" panose="020B0400000000000000" pitchFamily="50" charset="-128"/>
                        </a:rPr>
                        <a:t>年度の目標</a:t>
                      </a:r>
                      <a:endParaRPr lang="ja-JP" sz="1200"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94454">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11</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游ゴシック" panose="020B0400000000000000" pitchFamily="50" charset="-128"/>
                          <a:ea typeface="游ゴシック" panose="020B0400000000000000" pitchFamily="50" charset="-128"/>
                        </a:rPr>
                        <a:t>２４本以上の歯を有する者の割合（６０歳）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74.9</a:t>
                      </a:r>
                      <a:r>
                        <a:rPr lang="ja-JP" altLang="en-US" sz="1200" b="1" baseline="0" dirty="0">
                          <a:solidFill>
                            <a:srgbClr val="000000"/>
                          </a:solidFill>
                          <a:effectLst/>
                          <a:latin typeface="游ゴシック" panose="020B0400000000000000" pitchFamily="50" charset="-128"/>
                          <a:ea typeface="+mn-ea"/>
                          <a:cs typeface="HG丸ｺﾞｼｯｸM-PRO"/>
                        </a:rPr>
                        <a:t>％</a:t>
                      </a:r>
                      <a:endParaRPr lang="en-US" altLang="ja-JP" sz="1200" b="1" baseline="0" dirty="0">
                        <a:solidFill>
                          <a:srgbClr val="000000"/>
                        </a:solidFill>
                        <a:effectLst/>
                        <a:latin typeface="游ゴシック" panose="020B0400000000000000" pitchFamily="50" charset="-128"/>
                        <a:ea typeface="+mn-ea"/>
                        <a:cs typeface="HG丸ｺﾞｼｯｸM-PRO"/>
                      </a:endParaRPr>
                    </a:p>
                    <a:p>
                      <a:pPr algn="ctr" fontAlgn="auto">
                        <a:lnSpc>
                          <a:spcPts val="1600"/>
                        </a:lnSpc>
                        <a:spcAft>
                          <a:spcPts val="0"/>
                        </a:spcAft>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令和４（</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dk1"/>
                          </a:solidFill>
                          <a:effectLst/>
                          <a:latin typeface="游ゴシック" panose="020B0400000000000000" pitchFamily="50" charset="-128"/>
                          <a:ea typeface="游ゴシック" panose="020B0400000000000000" pitchFamily="50" charset="-128"/>
                          <a:cs typeface="+mn-cs"/>
                        </a:rPr>
                        <a:t>95</a:t>
                      </a:r>
                      <a:r>
                        <a:rPr lang="ja-JP" altLang="en-US" sz="1200" b="1" dirty="0">
                          <a:solidFill>
                            <a:schemeClr val="dk1"/>
                          </a:solidFill>
                          <a:effectLst/>
                          <a:latin typeface="游ゴシック" panose="020B0400000000000000" pitchFamily="50" charset="-128"/>
                          <a:ea typeface="游ゴシック" panose="020B0400000000000000" pitchFamily="50" charset="-128"/>
                          <a:cs typeface="+mn-cs"/>
                        </a:rPr>
                        <a:t>％以上</a:t>
                      </a: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7633">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12</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游ゴシック" panose="020B0400000000000000" pitchFamily="50" charset="-128"/>
                          <a:ea typeface="游ゴシック" panose="020B0400000000000000" pitchFamily="50" charset="-128"/>
                        </a:rPr>
                        <a:t>２０本以上の歯を有する者の割合（８０歳）</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游ゴシック" panose="020B0400000000000000" pitchFamily="50" charset="-128"/>
                          <a:ea typeface="游ゴシック" panose="020B0400000000000000" pitchFamily="50" charset="-128"/>
                        </a:rPr>
                        <a:t>55.4</a:t>
                      </a:r>
                      <a:r>
                        <a:rPr lang="ja-JP" altLang="ja-JP" sz="1200" b="1" dirty="0">
                          <a:solidFill>
                            <a:schemeClr val="tx1"/>
                          </a:solidFill>
                          <a:effectLst/>
                          <a:latin typeface="游ゴシック" panose="020B0400000000000000" pitchFamily="50" charset="-128"/>
                          <a:ea typeface="游ゴシック" panose="020B0400000000000000" pitchFamily="50" charset="-128"/>
                        </a:rPr>
                        <a:t>％</a:t>
                      </a:r>
                      <a:endParaRPr lang="en-US" altLang="ja-JP" sz="1200" b="1"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令和４（</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游ゴシック" panose="020B0400000000000000" pitchFamily="50" charset="-128"/>
                          <a:ea typeface="游ゴシック" panose="020B0400000000000000" pitchFamily="50" charset="-128"/>
                          <a:cs typeface="+mn-cs"/>
                        </a:rPr>
                        <a:t>85</a:t>
                      </a:r>
                      <a:r>
                        <a:rPr lang="ja-JP" altLang="en-US" sz="1200" b="1" dirty="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r h="699594">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13</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游ゴシック" panose="020B0400000000000000" pitchFamily="50" charset="-128"/>
                          <a:ea typeface="游ゴシック" panose="020B0400000000000000" pitchFamily="50" charset="-128"/>
                        </a:rPr>
                        <a:t>５０歳代における咀嚼良好者の割合</a:t>
                      </a:r>
                      <a:endParaRPr lang="ja-JP" sz="1200" b="1" dirty="0">
                        <a:effectLst/>
                        <a:latin typeface="游ゴシック" panose="020B0400000000000000" pitchFamily="50" charset="-128"/>
                        <a:ea typeface="游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游ゴシック" panose="020B0400000000000000" pitchFamily="50" charset="-128"/>
                          <a:ea typeface="游ゴシック" panose="020B0400000000000000" pitchFamily="50" charset="-128"/>
                        </a:rPr>
                        <a:t>88.4</a:t>
                      </a:r>
                      <a:r>
                        <a:rPr lang="ja-JP" altLang="ja-JP" sz="1200" b="1" dirty="0">
                          <a:solidFill>
                            <a:schemeClr val="tx1"/>
                          </a:solidFill>
                          <a:effectLst/>
                          <a:latin typeface="游ゴシック" panose="020B0400000000000000" pitchFamily="50" charset="-128"/>
                          <a:ea typeface="游ゴシック" panose="020B0400000000000000" pitchFamily="50" charset="-128"/>
                        </a:rPr>
                        <a:t>％</a:t>
                      </a:r>
                      <a:endParaRPr lang="en-US" altLang="ja-JP" sz="1200" b="1"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令和４（</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游ゴシック" panose="020B0400000000000000" pitchFamily="50" charset="-128"/>
                          <a:ea typeface="游ゴシック" panose="020B0400000000000000" pitchFamily="50" charset="-128"/>
                          <a:cs typeface="+mn-cs"/>
                        </a:rPr>
                        <a:t>98</a:t>
                      </a:r>
                      <a:r>
                        <a:rPr lang="ja-JP" altLang="en-US" sz="1200" b="1" dirty="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687050"/>
                  </a:ext>
                </a:extLst>
              </a:tr>
              <a:tr h="703929">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14</a:t>
                      </a:r>
                      <a:endParaRPr lang="ja-JP" sz="1400" dirty="0">
                        <a:solidFill>
                          <a:schemeClr val="bg1"/>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b="1" dirty="0">
                          <a:effectLst/>
                          <a:latin typeface="游ゴシック" panose="020B0400000000000000" pitchFamily="50" charset="-128"/>
                          <a:ea typeface="+mn-ea"/>
                        </a:rPr>
                        <a:t>咀嚼良好者の割合（６０歳以上）</a:t>
                      </a:r>
                      <a:endParaRPr lang="ja-JP" altLang="ja-JP" sz="1200" b="1" dirty="0">
                        <a:effectLst/>
                        <a:latin typeface="游ゴシック" panose="020B0400000000000000" pitchFamily="50" charset="-128"/>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游ゴシック" panose="020B0400000000000000" pitchFamily="50" charset="-128"/>
                          <a:ea typeface="游ゴシック" panose="020B0400000000000000" pitchFamily="50" charset="-128"/>
                        </a:rPr>
                        <a:t>71.7</a:t>
                      </a:r>
                      <a:r>
                        <a:rPr lang="ja-JP" altLang="ja-JP" sz="1200" b="1" dirty="0">
                          <a:solidFill>
                            <a:schemeClr val="tx1"/>
                          </a:solidFill>
                          <a:effectLst/>
                          <a:latin typeface="游ゴシック" panose="020B0400000000000000" pitchFamily="50" charset="-128"/>
                          <a:ea typeface="游ゴシック" panose="020B0400000000000000" pitchFamily="50" charset="-128"/>
                        </a:rPr>
                        <a:t>％</a:t>
                      </a:r>
                      <a:endParaRPr lang="en-US" altLang="ja-JP" sz="1200" b="1"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令和４（</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1" i="0" dirty="0">
                          <a:solidFill>
                            <a:schemeClr val="tx1"/>
                          </a:solidFill>
                          <a:effectLst/>
                          <a:latin typeface="+mn-ea"/>
                          <a:ea typeface="+mn-ea"/>
                          <a:cs typeface="HG丸ｺﾞｼｯｸM-PRO"/>
                        </a:rPr>
                        <a:t>令和７年大阪府健康づくり実態調査にて算出</a:t>
                      </a:r>
                      <a:endParaRPr lang="en-US" altLang="ja-JP" sz="1200" b="1" i="0"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游ゴシック" panose="020B0400000000000000" pitchFamily="50" charset="-128"/>
                          <a:ea typeface="游ゴシック" panose="020B0400000000000000" pitchFamily="50" charset="-128"/>
                          <a:cs typeface="+mn-cs"/>
                        </a:rPr>
                        <a:t>80%</a:t>
                      </a:r>
                      <a:r>
                        <a:rPr lang="ja-JP" altLang="en-US" sz="1200" b="1" dirty="0">
                          <a:solidFill>
                            <a:schemeClr val="dk1"/>
                          </a:solidFill>
                          <a:effectLst/>
                          <a:latin typeface="游ゴシック" panose="020B0400000000000000" pitchFamily="50" charset="-128"/>
                          <a:ea typeface="游ゴシック" panose="020B0400000000000000" pitchFamily="50" charset="-128"/>
                          <a:cs typeface="+mn-cs"/>
                        </a:rPr>
                        <a:t>以上</a:t>
                      </a:r>
                      <a:endParaRPr lang="ja-JP" alt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063480"/>
                  </a:ext>
                </a:extLst>
              </a:tr>
              <a:tr h="677613">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15</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游ゴシック" panose="020B0400000000000000" pitchFamily="50" charset="-128"/>
                          <a:ea typeface="+mn-ea"/>
                        </a:rPr>
                        <a:t>むし歯治療が必要な者の割合（６０歳）</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游ゴシック" panose="020B0400000000000000" pitchFamily="50" charset="-128"/>
                          <a:ea typeface="游ゴシック" panose="020B0400000000000000" pitchFamily="50" charset="-128"/>
                        </a:rPr>
                        <a:t>23.8</a:t>
                      </a:r>
                      <a:r>
                        <a:rPr lang="ja-JP" altLang="ja-JP" sz="1200" b="1" dirty="0">
                          <a:solidFill>
                            <a:schemeClr val="tx1"/>
                          </a:solidFill>
                          <a:effectLst/>
                          <a:latin typeface="游ゴシック" panose="020B0400000000000000" pitchFamily="50" charset="-128"/>
                          <a:ea typeface="游ゴシック" panose="020B0400000000000000" pitchFamily="50" charset="-128"/>
                        </a:rPr>
                        <a:t>％</a:t>
                      </a:r>
                      <a:endParaRPr lang="en-US" altLang="ja-JP" sz="1200" b="1" dirty="0">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令和３（</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mn-ea"/>
                        </a:rPr>
                        <a:t>23.8</a:t>
                      </a:r>
                      <a:r>
                        <a:rPr lang="ja-JP" altLang="ja-JP" sz="1200" b="1" baseline="0" dirty="0">
                          <a:effectLst/>
                          <a:latin typeface="游ゴシック" panose="020B0400000000000000" pitchFamily="50" charset="-128"/>
                          <a:ea typeface="+mn-ea"/>
                        </a:rPr>
                        <a:t>％</a:t>
                      </a:r>
                      <a:r>
                        <a:rPr lang="ja-JP" altLang="en-US" sz="1200" b="1" dirty="0">
                          <a:solidFill>
                            <a:schemeClr val="tx1"/>
                          </a:solidFill>
                          <a:effectLst/>
                          <a:latin typeface="+mn-ea"/>
                          <a:ea typeface="+mn-ea"/>
                        </a:rPr>
                        <a:t>［△］</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endParaRPr lang="en-US" altLang="ja-JP" sz="1200" b="1" dirty="0">
                        <a:solidFill>
                          <a:schemeClr val="dk1"/>
                        </a:solidFill>
                        <a:effectLst/>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游ゴシック" panose="020B0400000000000000" pitchFamily="50" charset="-128"/>
                          <a:ea typeface="游ゴシック" panose="020B0400000000000000" pitchFamily="50" charset="-128"/>
                          <a:cs typeface="+mn-cs"/>
                        </a:rPr>
                        <a:t>15</a:t>
                      </a:r>
                      <a:r>
                        <a:rPr lang="ja-JP" altLang="en-US" sz="1200" b="1" dirty="0">
                          <a:solidFill>
                            <a:schemeClr val="dk1"/>
                          </a:solidFill>
                          <a:effectLst/>
                          <a:latin typeface="游ゴシック" panose="020B0400000000000000" pitchFamily="50" charset="-128"/>
                          <a:ea typeface="游ゴシック" panose="020B0400000000000000" pitchFamily="50" charset="-128"/>
                          <a:cs typeface="+mn-cs"/>
                        </a:rPr>
                        <a:t>％以下</a:t>
                      </a:r>
                      <a:endParaRPr lang="ja-JP" alt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p>
                      <a:pPr algn="ctr" fontAlgn="auto">
                        <a:lnSpc>
                          <a:spcPts val="1600"/>
                        </a:lnSpc>
                        <a:spcAft>
                          <a:spcPts val="0"/>
                        </a:spcAft>
                      </a:pPr>
                      <a:endParaRPr lang="ja-JP" sz="1200" b="1" dirty="0">
                        <a:solidFill>
                          <a:srgbClr val="000000"/>
                        </a:solidFill>
                        <a:effectLst/>
                        <a:latin typeface="游ゴシック" panose="020B0400000000000000" pitchFamily="50" charset="-128"/>
                        <a:ea typeface="游ゴシック" panose="020B0400000000000000" pitchFamily="50" charset="-128"/>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592110"/>
                  </a:ext>
                </a:extLst>
              </a:tr>
              <a:tr h="634871">
                <a:tc>
                  <a:txBody>
                    <a:bodyPr/>
                    <a:lstStyle/>
                    <a:p>
                      <a:pPr algn="ctr" fontAlgn="auto">
                        <a:lnSpc>
                          <a:spcPts val="1600"/>
                        </a:lnSpc>
                        <a:spcAft>
                          <a:spcPts val="0"/>
                        </a:spcAft>
                      </a:pPr>
                      <a:r>
                        <a:rPr lang="en-US" altLang="ja-JP" sz="1400" dirty="0">
                          <a:solidFill>
                            <a:schemeClr val="bg1"/>
                          </a:solidFill>
                          <a:effectLst/>
                          <a:latin typeface="游ゴシック" panose="020B0400000000000000" pitchFamily="50" charset="-128"/>
                          <a:ea typeface="游ゴシック" panose="020B0400000000000000" pitchFamily="50" charset="-128"/>
                          <a:cs typeface="HG丸ｺﾞｼｯｸM-PRO"/>
                        </a:rPr>
                        <a:t>16</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游ゴシック" panose="020B0400000000000000" pitchFamily="50" charset="-128"/>
                          <a:ea typeface="+mn-ea"/>
                        </a:rPr>
                        <a:t>歯周治療が必要な者の割合（６０歳）</a:t>
                      </a:r>
                      <a:endParaRPr lang="ja-JP" altLang="ja-JP" sz="1200" b="1" dirty="0">
                        <a:effectLst/>
                        <a:latin typeface="游ゴシック" panose="020B0400000000000000" pitchFamily="50" charset="-128"/>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游ゴシック" panose="020B0400000000000000" pitchFamily="50" charset="-128"/>
                          <a:ea typeface="+mn-ea"/>
                        </a:rPr>
                        <a:t>59.9</a:t>
                      </a:r>
                      <a:r>
                        <a:rPr lang="ja-JP" altLang="ja-JP" sz="1200" b="1" dirty="0">
                          <a:solidFill>
                            <a:schemeClr val="tx1"/>
                          </a:solidFill>
                          <a:effectLst/>
                          <a:latin typeface="游ゴシック" panose="020B0400000000000000" pitchFamily="50" charset="-128"/>
                          <a:ea typeface="+mn-ea"/>
                        </a:rPr>
                        <a:t>％</a:t>
                      </a:r>
                      <a:endParaRPr lang="en-US" altLang="ja-JP" sz="1200" b="1" dirty="0">
                        <a:solidFill>
                          <a:schemeClr val="tx1"/>
                        </a:solidFill>
                        <a:effectLst/>
                        <a:latin typeface="游ゴシック" panose="020B0400000000000000" pitchFamily="50" charset="-128"/>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baseline="0" dirty="0">
                          <a:solidFill>
                            <a:srgbClr val="000000"/>
                          </a:solidFill>
                          <a:effectLst/>
                          <a:latin typeface="游ゴシック" panose="020B0400000000000000" pitchFamily="50" charset="-128"/>
                          <a:ea typeface="+mn-ea"/>
                          <a:cs typeface="HG丸ｺﾞｼｯｸM-PRO"/>
                        </a:rPr>
                        <a:t>【</a:t>
                      </a:r>
                      <a:r>
                        <a:rPr lang="ja-JP" altLang="en-US" sz="1200" b="1" baseline="0" dirty="0">
                          <a:solidFill>
                            <a:srgbClr val="000000"/>
                          </a:solidFill>
                          <a:effectLst/>
                          <a:latin typeface="游ゴシック" panose="020B0400000000000000" pitchFamily="50" charset="-128"/>
                          <a:ea typeface="+mn-ea"/>
                          <a:cs typeface="HG丸ｺﾞｼｯｸM-PRO"/>
                        </a:rPr>
                        <a:t>令和３（</a:t>
                      </a:r>
                      <a:r>
                        <a:rPr lang="en-US" altLang="ja-JP" sz="1200" b="1" baseline="0" dirty="0">
                          <a:solidFill>
                            <a:srgbClr val="000000"/>
                          </a:solidFill>
                          <a:effectLst/>
                          <a:latin typeface="游ゴシック" panose="020B0400000000000000" pitchFamily="50" charset="-128"/>
                          <a:ea typeface="+mn-ea"/>
                          <a:cs typeface="HG丸ｺﾞｼｯｸM-PRO"/>
                        </a:rPr>
                        <a:t>2022</a:t>
                      </a:r>
                      <a:r>
                        <a:rPr lang="ja-JP" altLang="en-US" sz="1200" b="1" baseline="0" dirty="0">
                          <a:solidFill>
                            <a:srgbClr val="000000"/>
                          </a:solidFill>
                          <a:effectLst/>
                          <a:latin typeface="游ゴシック" panose="020B0400000000000000" pitchFamily="50" charset="-128"/>
                          <a:ea typeface="+mn-ea"/>
                          <a:cs typeface="HG丸ｺﾞｼｯｸM-PRO"/>
                        </a:rPr>
                        <a:t>）年</a:t>
                      </a:r>
                      <a:r>
                        <a:rPr lang="en-US" altLang="ja-JP" sz="1200" b="1" baseline="0" dirty="0">
                          <a:solidFill>
                            <a:srgbClr val="000000"/>
                          </a:solidFill>
                          <a:effectLst/>
                          <a:latin typeface="游ゴシック" panose="020B0400000000000000" pitchFamily="50" charset="-128"/>
                          <a:ea typeface="+mn-ea"/>
                          <a:cs typeface="HG丸ｺﾞｼｯｸM-PRO"/>
                        </a:rPr>
                        <a:t>】</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baseline="0" dirty="0">
                          <a:effectLst/>
                          <a:latin typeface="游ゴシック" panose="020B0400000000000000" pitchFamily="50" charset="-128"/>
                          <a:ea typeface="+mn-ea"/>
                        </a:rPr>
                        <a:t>61.3</a:t>
                      </a:r>
                      <a:r>
                        <a:rPr lang="ja-JP" altLang="ja-JP" sz="1200" b="1" baseline="0" dirty="0">
                          <a:effectLst/>
                          <a:latin typeface="游ゴシック" panose="020B0400000000000000" pitchFamily="50" charset="-128"/>
                          <a:ea typeface="+mn-ea"/>
                        </a:rPr>
                        <a:t>％</a:t>
                      </a:r>
                      <a:r>
                        <a:rPr lang="ja-JP" altLang="en-US" sz="1200" b="1" dirty="0">
                          <a:solidFill>
                            <a:schemeClr val="tx1"/>
                          </a:solidFill>
                          <a:effectLst/>
                          <a:latin typeface="+mn-ea"/>
                          <a:ea typeface="+mn-ea"/>
                        </a:rPr>
                        <a:t>［△］</a:t>
                      </a:r>
                      <a:endParaRPr lang="ja-JP" altLang="ja-JP" sz="1200" b="1" baseline="0" dirty="0">
                        <a:solidFill>
                          <a:schemeClr val="tx1"/>
                        </a:solidFill>
                        <a:effectLst/>
                        <a:latin typeface="游ゴシック" panose="020B0400000000000000" pitchFamily="50" charset="-128"/>
                        <a:ea typeface="+mn-ea"/>
                      </a:endParaRPr>
                    </a:p>
                    <a:p>
                      <a:pPr algn="ctr" fontAlgn="auto">
                        <a:lnSpc>
                          <a:spcPts val="1600"/>
                        </a:lnSpc>
                        <a:spcAft>
                          <a:spcPts val="0"/>
                        </a:spcAft>
                      </a:pPr>
                      <a:r>
                        <a:rPr lang="ja-JP" altLang="ja-JP" sz="1200" b="1" baseline="0" dirty="0">
                          <a:effectLst/>
                          <a:latin typeface="游ゴシック" panose="020B0400000000000000" pitchFamily="50" charset="-128"/>
                          <a:ea typeface="+mn-ea"/>
                        </a:rPr>
                        <a:t>【</a:t>
                      </a:r>
                      <a:r>
                        <a:rPr lang="ja-JP" altLang="en-US" sz="1200" b="1" baseline="0" dirty="0">
                          <a:effectLst/>
                          <a:latin typeface="游ゴシック" panose="020B0400000000000000" pitchFamily="50" charset="-128"/>
                          <a:ea typeface="+mn-ea"/>
                        </a:rPr>
                        <a:t>令和５</a:t>
                      </a:r>
                      <a:r>
                        <a:rPr lang="ja-JP" altLang="ja-JP" sz="1200" b="1" baseline="0" dirty="0">
                          <a:effectLst/>
                          <a:latin typeface="游ゴシック" panose="020B0400000000000000" pitchFamily="50" charset="-128"/>
                          <a:ea typeface="+mn-ea"/>
                        </a:rPr>
                        <a:t>（</a:t>
                      </a:r>
                      <a:r>
                        <a:rPr lang="en-US" altLang="ja-JP" sz="1200" b="1" baseline="0" dirty="0">
                          <a:effectLst/>
                          <a:latin typeface="游ゴシック" panose="020B0400000000000000" pitchFamily="50" charset="-128"/>
                          <a:ea typeface="+mn-ea"/>
                        </a:rPr>
                        <a:t>2023</a:t>
                      </a:r>
                      <a:r>
                        <a:rPr lang="ja-JP" altLang="ja-JP" sz="1200" b="1" baseline="0" dirty="0">
                          <a:effectLst/>
                          <a:latin typeface="游ゴシック" panose="020B0400000000000000" pitchFamily="50" charset="-128"/>
                          <a:ea typeface="+mn-ea"/>
                        </a:rPr>
                        <a:t>）年】</a:t>
                      </a:r>
                      <a:endParaRPr lang="ja-JP" altLang="ja-JP" sz="1200" b="1" baseline="0"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游ゴシック" panose="020B0400000000000000" pitchFamily="50" charset="-128"/>
                          <a:ea typeface="+mn-ea"/>
                          <a:cs typeface="+mn-cs"/>
                        </a:rPr>
                        <a:t>48</a:t>
                      </a:r>
                      <a:r>
                        <a:rPr lang="ja-JP" altLang="en-US" sz="1200" b="1" dirty="0">
                          <a:solidFill>
                            <a:schemeClr val="dk1"/>
                          </a:solidFill>
                          <a:effectLst/>
                          <a:latin typeface="游ゴシック" panose="020B0400000000000000" pitchFamily="50" charset="-128"/>
                          <a:ea typeface="+mn-ea"/>
                          <a:cs typeface="+mn-cs"/>
                        </a:rPr>
                        <a:t>％以下</a:t>
                      </a:r>
                      <a:endParaRPr lang="ja-JP" altLang="ja-JP" sz="1200" b="1" dirty="0">
                        <a:solidFill>
                          <a:srgbClr val="000000"/>
                        </a:solidFill>
                        <a:effectLst/>
                        <a:latin typeface="游ゴシック" panose="020B0400000000000000" pitchFamily="50" charset="-128"/>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7299235"/>
                  </a:ext>
                </a:extLst>
              </a:tr>
            </a:tbl>
          </a:graphicData>
        </a:graphic>
      </p:graphicFrame>
      <p:sp>
        <p:nvSpPr>
          <p:cNvPr id="9" name="正方形/長方形 8"/>
          <p:cNvSpPr/>
          <p:nvPr/>
        </p:nvSpPr>
        <p:spPr>
          <a:xfrm>
            <a:off x="268309" y="693857"/>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6" name="角丸四角形 47">
            <a:extLst>
              <a:ext uri="{FF2B5EF4-FFF2-40B4-BE49-F238E27FC236}">
                <a16:creationId xmlns:a16="http://schemas.microsoft.com/office/drawing/2014/main" id="{7928C766-E5CC-46C2-9047-656E15C6AAA6}"/>
              </a:ext>
            </a:extLst>
          </p:cNvPr>
          <p:cNvSpPr/>
          <p:nvPr/>
        </p:nvSpPr>
        <p:spPr>
          <a:xfrm>
            <a:off x="6257522" y="905228"/>
            <a:ext cx="1572028" cy="371219"/>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〇：改善　△：維持・悪化</a:t>
            </a:r>
            <a:endParaRPr kumimoji="0" lang="en-US" altLang="ja-JP"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45946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7995" y="735604"/>
            <a:ext cx="9504000" cy="0"/>
          </a:xfrm>
          <a:prstGeom prst="line">
            <a:avLst/>
          </a:prstGeom>
          <a:ln w="38100" cap="rnd" cmpd="sng">
            <a:solidFill>
              <a:srgbClr val="009999"/>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0953" y="330676"/>
            <a:ext cx="6383507" cy="432000"/>
          </a:xfrm>
          <a:prstGeom prst="rect">
            <a:avLst/>
          </a:prstGeom>
          <a:noFill/>
        </p:spPr>
        <p:txBody>
          <a:bodyPr wrap="square" lIns="72000" tIns="72000" rIns="72000" bIns="72000" rtlCol="0" anchor="t">
            <a:noAutofit/>
          </a:bodyPr>
          <a:lstStyle/>
          <a:p>
            <a:r>
              <a:rPr lang="ja-JP" altLang="en-US" b="1" dirty="0">
                <a:latin typeface="游ゴシック" panose="020B0400000000000000" pitchFamily="50" charset="-128"/>
                <a:ea typeface="游ゴシック" panose="020B0400000000000000" pitchFamily="50" charset="-128"/>
              </a:rPr>
              <a:t>健康増進計画における施策の実施状況</a:t>
            </a:r>
          </a:p>
        </p:txBody>
      </p:sp>
      <p:sp>
        <p:nvSpPr>
          <p:cNvPr id="13" name="テキスト ボックス 12"/>
          <p:cNvSpPr txBox="1"/>
          <p:nvPr/>
        </p:nvSpPr>
        <p:spPr>
          <a:xfrm>
            <a:off x="265198" y="2067414"/>
            <a:ext cx="4824000" cy="2409650"/>
          </a:xfrm>
          <a:prstGeom prst="roundRect">
            <a:avLst>
              <a:gd name="adj" fmla="val 2521"/>
            </a:avLst>
          </a:prstGeom>
          <a:solidFill>
            <a:schemeClr val="accent5">
              <a:lumMod val="20000"/>
              <a:lumOff val="80000"/>
            </a:schemeClr>
          </a:solidFill>
          <a:ln w="12700">
            <a:noFill/>
          </a:ln>
        </p:spPr>
        <p:txBody>
          <a:bodyPr wrap="square" lIns="108000" tIns="72000" rIns="72000" bIns="72000" rtlCol="0" anchor="t">
            <a:noAutofit/>
          </a:bodyPr>
          <a:lstStyle/>
          <a:p>
            <a:r>
              <a:rPr lang="ja-JP" altLang="en-US" sz="1000" b="1" dirty="0">
                <a:latin typeface="游ゴシック" panose="020B0400000000000000" pitchFamily="50" charset="-128"/>
                <a:ea typeface="游ゴシック" panose="020B0400000000000000" pitchFamily="50" charset="-128"/>
              </a:rPr>
              <a:t>＜審議会開催状況＞</a:t>
            </a:r>
            <a:endParaRPr lang="en-US" altLang="ja-JP" sz="1000" b="1"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u="sng" dirty="0">
                <a:latin typeface="游ゴシック" panose="020B0400000000000000" pitchFamily="50" charset="-128"/>
                <a:ea typeface="游ゴシック" panose="020B0400000000000000" pitchFamily="50" charset="-128"/>
              </a:rPr>
              <a:t>令和６年度　第</a:t>
            </a:r>
            <a:r>
              <a:rPr lang="en-US" altLang="ja-JP" sz="1000" u="sng" dirty="0">
                <a:latin typeface="游ゴシック" panose="020B0400000000000000" pitchFamily="50" charset="-128"/>
                <a:ea typeface="游ゴシック" panose="020B0400000000000000" pitchFamily="50" charset="-128"/>
              </a:rPr>
              <a:t>1</a:t>
            </a:r>
            <a:r>
              <a:rPr lang="ja-JP" altLang="en-US" sz="1000" u="sng" dirty="0">
                <a:latin typeface="游ゴシック" panose="020B0400000000000000" pitchFamily="50" charset="-128"/>
                <a:ea typeface="游ゴシック" panose="020B0400000000000000" pitchFamily="50" charset="-128"/>
              </a:rPr>
              <a:t>回　大阪府地域職域連携推進協議会</a:t>
            </a:r>
            <a:endParaRPr lang="en-US" altLang="ja-JP" sz="1000" u="sng"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日時　　令和７年３月</a:t>
            </a:r>
            <a:r>
              <a:rPr lang="en-US" altLang="ja-JP" sz="1000" dirty="0">
                <a:latin typeface="游ゴシック" panose="020B0400000000000000" pitchFamily="50" charset="-128"/>
                <a:ea typeface="游ゴシック" panose="020B0400000000000000" pitchFamily="50" charset="-128"/>
              </a:rPr>
              <a:t>28</a:t>
            </a:r>
            <a:r>
              <a:rPr lang="ja-JP" altLang="en-US" sz="1000" dirty="0">
                <a:latin typeface="游ゴシック" panose="020B0400000000000000" pitchFamily="50" charset="-128"/>
                <a:ea typeface="游ゴシック" panose="020B0400000000000000" pitchFamily="50" charset="-128"/>
              </a:rPr>
              <a:t>日</a:t>
            </a:r>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議題　　（１）第４次大阪府健康増進計画の令和６年度の進捗状況について</a:t>
            </a:r>
          </a:p>
          <a:p>
            <a:r>
              <a:rPr lang="ja-JP" altLang="en-US" sz="1000" dirty="0">
                <a:latin typeface="游ゴシック" panose="020B0400000000000000" pitchFamily="50" charset="-128"/>
                <a:ea typeface="游ゴシック" panose="020B0400000000000000" pitchFamily="50" charset="-128"/>
              </a:rPr>
              <a:t>                 （２）保健所圏域等における地域・職域連携推進事業について</a:t>
            </a:r>
          </a:p>
          <a:p>
            <a:r>
              <a:rPr lang="ja-JP" altLang="en-US" sz="1000" dirty="0">
                <a:latin typeface="游ゴシック" panose="020B0400000000000000" pitchFamily="50" charset="-128"/>
                <a:ea typeface="游ゴシック" panose="020B0400000000000000" pitchFamily="50" charset="-128"/>
              </a:rPr>
              <a:t>     </a:t>
            </a:r>
            <a:endParaRPr lang="en-US" altLang="ja-JP" sz="10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endParaRPr lang="ja-JP" altLang="en-US" sz="10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a:hlinkClick r:id="rId3"/>
              </a:rPr>
              <a:t>令和</a:t>
            </a:r>
            <a:r>
              <a:rPr lang="en-US" altLang="ja-JP" sz="1000" dirty="0">
                <a:hlinkClick r:id="rId3"/>
              </a:rPr>
              <a:t>6</a:t>
            </a:r>
            <a:r>
              <a:rPr lang="ja-JP" altLang="en-US" sz="1000" dirty="0">
                <a:hlinkClick r:id="rId3"/>
              </a:rPr>
              <a:t>年度　大阪府地域職域連携推進協議会　開催状況／大阪府（おおさかふ）ホームページ </a:t>
            </a:r>
            <a:r>
              <a:rPr lang="en-US" altLang="ja-JP" sz="1000" dirty="0">
                <a:hlinkClick r:id="rId3"/>
              </a:rPr>
              <a:t>[Osaka Prefectural Government]</a:t>
            </a:r>
            <a:endParaRPr lang="en-US" altLang="ja-JP" sz="1000"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65198" y="915414"/>
            <a:ext cx="9360000" cy="1152000"/>
          </a:xfrm>
          <a:prstGeom prst="roundRect">
            <a:avLst>
              <a:gd name="adj" fmla="val 0"/>
            </a:avLst>
          </a:prstGeom>
          <a:noFill/>
          <a:ln w="12700">
            <a:noFill/>
          </a:ln>
        </p:spPr>
        <p:txBody>
          <a:bodyPr wrap="square" lIns="72000" tIns="72000" rIns="72000" bIns="72000" rtlCol="0" anchor="t">
            <a:noAutofit/>
          </a:bodyPr>
          <a:lstStyle/>
          <a:p>
            <a:r>
              <a:rPr lang="ja-JP" altLang="en-US" sz="1200" dirty="0">
                <a:latin typeface="游ゴシック" panose="020B0400000000000000" pitchFamily="50" charset="-128"/>
                <a:ea typeface="游ゴシック" panose="020B0400000000000000" pitchFamily="50" charset="-128"/>
              </a:rPr>
              <a:t>　健康増進計画の審議会である大阪府地域職域連携推進協議会において、健康づくりに関する施策の実施状況（本年度の取組み及び今後の取組み予定等）をとりまとめた進捗管理票を審議・承認いただきました。</a:t>
            </a:r>
          </a:p>
          <a:p>
            <a:endParaRPr lang="ja-JP" altLang="en-US" sz="120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本年度における「健康増進計画における施策の実施状況」の報告資料として、当該進捗管理票を掲載します。</a:t>
            </a:r>
          </a:p>
        </p:txBody>
      </p:sp>
      <p:sp>
        <p:nvSpPr>
          <p:cNvPr id="3" name="スライド番号プレースホルダー 2"/>
          <p:cNvSpPr>
            <a:spLocks noGrp="1"/>
          </p:cNvSpPr>
          <p:nvPr>
            <p:ph type="sldNum" sz="quarter" idx="12"/>
          </p:nvPr>
        </p:nvSpPr>
        <p:spPr/>
        <p:txBody>
          <a:bodyPr/>
          <a:lstStyle/>
          <a:p>
            <a:fld id="{4D1D0668-0C6C-4C7F-AAAF-C0078F4BF5F6}" type="slidenum">
              <a:rPr kumimoji="1" lang="ja-JP" altLang="en-US" smtClean="0"/>
              <a:t>9</a:t>
            </a:fld>
            <a:endParaRPr kumimoji="1" lang="ja-JP" altLang="en-US"/>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1" name="テキスト ボックス 10">
            <a:extLst>
              <a:ext uri="{FF2B5EF4-FFF2-40B4-BE49-F238E27FC236}">
                <a16:creationId xmlns:a16="http://schemas.microsoft.com/office/drawing/2014/main" id="{89B9C27D-2374-4550-9597-4BAB362465D6}"/>
              </a:ext>
            </a:extLst>
          </p:cNvPr>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大阪府健康づくり推進条例第</a:t>
            </a:r>
            <a:r>
              <a:rPr lang="en-US" altLang="ja-JP" sz="1100" b="1" dirty="0">
                <a:solidFill>
                  <a:schemeClr val="bg1"/>
                </a:solidFill>
                <a:latin typeface="游ゴシック" panose="020B0400000000000000" pitchFamily="50" charset="-128"/>
                <a:ea typeface="游ゴシック" panose="020B0400000000000000" pitchFamily="50" charset="-128"/>
              </a:rPr>
              <a:t>19</a:t>
            </a:r>
            <a:r>
              <a:rPr lang="ja-JP" altLang="en-US" sz="1100" b="1" dirty="0">
                <a:solidFill>
                  <a:schemeClr val="bg1"/>
                </a:solidFill>
                <a:latin typeface="游ゴシック" panose="020B0400000000000000" pitchFamily="50" charset="-128"/>
                <a:ea typeface="游ゴシック" panose="020B0400000000000000" pitchFamily="50" charset="-128"/>
              </a:rPr>
              <a:t>条に基づく年次報告書</a:t>
            </a:r>
            <a:r>
              <a:rPr lang="en-US" altLang="ja-JP" sz="1100" b="1" dirty="0">
                <a:solidFill>
                  <a:schemeClr val="bg1"/>
                </a:solidFill>
                <a:latin typeface="游ゴシック" panose="020B0400000000000000" pitchFamily="50" charset="-128"/>
                <a:ea typeface="游ゴシック" panose="020B0400000000000000" pitchFamily="50" charset="-128"/>
              </a:rPr>
              <a:t>〈</a:t>
            </a:r>
            <a:r>
              <a:rPr lang="ja-JP" altLang="en-US" sz="1100" b="1" dirty="0">
                <a:solidFill>
                  <a:schemeClr val="bg1"/>
                </a:solidFill>
                <a:latin typeface="游ゴシック" panose="020B0400000000000000" pitchFamily="50" charset="-128"/>
                <a:ea typeface="游ゴシック" panose="020B0400000000000000" pitchFamily="50" charset="-128"/>
              </a:rPr>
              <a:t>令和６年度</a:t>
            </a:r>
            <a:r>
              <a:rPr lang="en-US" altLang="ja-JP" sz="1100" b="1" dirty="0">
                <a:solidFill>
                  <a:schemeClr val="bg1"/>
                </a:solidFill>
                <a:latin typeface="游ゴシック" panose="020B0400000000000000" pitchFamily="50" charset="-128"/>
                <a:ea typeface="游ゴシック" panose="020B0400000000000000" pitchFamily="50" charset="-128"/>
              </a:rPr>
              <a:t>〉</a:t>
            </a:r>
            <a:endParaRPr lang="ja-JP" altLang="en-US" sz="1100" b="1" dirty="0">
              <a:solidFill>
                <a:schemeClr val="bg1"/>
              </a:solidFill>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386AB77C-7A11-4135-A22A-BE07D17DFA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229" y="1766473"/>
            <a:ext cx="3246801" cy="4785355"/>
          </a:xfrm>
          <a:prstGeom prst="rect">
            <a:avLst/>
          </a:prstGeom>
        </p:spPr>
      </p:pic>
    </p:spTree>
    <p:extLst>
      <p:ext uri="{BB962C8B-B14F-4D97-AF65-F5344CB8AC3E}">
        <p14:creationId xmlns:p14="http://schemas.microsoft.com/office/powerpoint/2010/main" val="654137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429229" y="261645"/>
          <a:ext cx="9047541" cy="6115305"/>
        </p:xfrm>
        <a:graphic>
          <a:graphicData uri="http://schemas.openxmlformats.org/drawingml/2006/table">
            <a:tbl>
              <a:tblPr firstRow="1" bandRow="1">
                <a:tableStyleId>{5C22544A-7EE6-4342-B048-85BDC9FD1C3A}</a:tableStyleId>
              </a:tblPr>
              <a:tblGrid>
                <a:gridCol w="1128061">
                  <a:extLst>
                    <a:ext uri="{9D8B030D-6E8A-4147-A177-3AD203B41FA5}">
                      <a16:colId xmlns:a16="http://schemas.microsoft.com/office/drawing/2014/main" val="3795206225"/>
                    </a:ext>
                  </a:extLst>
                </a:gridCol>
                <a:gridCol w="7919480">
                  <a:extLst>
                    <a:ext uri="{9D8B030D-6E8A-4147-A177-3AD203B41FA5}">
                      <a16:colId xmlns:a16="http://schemas.microsoft.com/office/drawing/2014/main" val="1328953327"/>
                    </a:ext>
                  </a:extLst>
                </a:gridCol>
              </a:tblGrid>
              <a:tr h="866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現状</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rPr>
                        <a:t>・高齢期の歯の保有状況、咀嚼良好者の割合低く、改善が必要</a:t>
                      </a:r>
                      <a:endParaRPr kumimoji="1" lang="en-US" altLang="ja-JP" sz="1100" b="0" dirty="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rPr>
                        <a:t>・セルフケアと専門家による定期的なチェックが必要</a:t>
                      </a:r>
                      <a:endParaRPr kumimoji="1" lang="en-US" altLang="ja-JP" sz="1100" b="0" dirty="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rPr>
                        <a:t>・喫煙と歯周病の関連性、糖尿病と歯周病の関連性が十分認識されているとは言えず、普及啓発をはじめとする取組</a:t>
                      </a:r>
                      <a:endParaRPr kumimoji="1" lang="en-US" altLang="ja-JP" sz="1100" b="0" dirty="0">
                        <a:solidFill>
                          <a:schemeClr val="tx1"/>
                        </a:solidFill>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100" b="0" dirty="0">
                          <a:solidFill>
                            <a:schemeClr val="tx1"/>
                          </a:solidFill>
                        </a:rPr>
                        <a:t>　みが必要</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2365248">
                <a:tc>
                  <a:txBody>
                    <a:bodyPr/>
                    <a:lstStyle/>
                    <a:p>
                      <a:r>
                        <a:rPr kumimoji="1" lang="ja-JP" altLang="en-US" sz="1800" b="0" dirty="0"/>
                        <a:t> </a:t>
                      </a:r>
                      <a:r>
                        <a:rPr kumimoji="1" lang="ja-JP" altLang="en-US" sz="1600" b="0" dirty="0">
                          <a:solidFill>
                            <a:schemeClr val="bg1"/>
                          </a:solidFill>
                          <a:latin typeface="游ゴシック" panose="020B0400000000000000" pitchFamily="50" charset="-128"/>
                          <a:ea typeface="游ゴシック" panose="020B0400000000000000" pitchFamily="50" charset="-128"/>
                        </a:rPr>
                        <a:t>本年度の     </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r>
                        <a:rPr kumimoji="1" lang="en-US" altLang="ja-JP" sz="1600" b="0" dirty="0">
                          <a:solidFill>
                            <a:schemeClr val="bg1"/>
                          </a:solidFill>
                          <a:latin typeface="游ゴシック" panose="020B0400000000000000" pitchFamily="50" charset="-128"/>
                          <a:ea typeface="游ゴシック" panose="020B0400000000000000" pitchFamily="50" charset="-128"/>
                        </a:rPr>
                        <a:t> </a:t>
                      </a:r>
                      <a:r>
                        <a:rPr kumimoji="1" lang="ja-JP" altLang="en-US" sz="1600" b="0" dirty="0">
                          <a:solidFill>
                            <a:schemeClr val="bg1"/>
                          </a:solidFill>
                          <a:latin typeface="游ゴシック" panose="020B0400000000000000" pitchFamily="50" charset="-128"/>
                          <a:ea typeface="游ゴシック" panose="020B0400000000000000" pitchFamily="50" charset="-128"/>
                        </a:rPr>
                        <a:t>取組み</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a:solidFill>
                            <a:schemeClr val="tx1"/>
                          </a:solidFill>
                          <a:latin typeface="游ゴシック" panose="020B0400000000000000" pitchFamily="50" charset="-128"/>
                        </a:rPr>
                        <a:t>《</a:t>
                      </a:r>
                      <a:r>
                        <a:rPr kumimoji="1" lang="ja-JP" altLang="en-US" sz="1200" b="0" u="sng" dirty="0">
                          <a:solidFill>
                            <a:schemeClr val="tx1"/>
                          </a:solidFill>
                          <a:latin typeface="游ゴシック" panose="020B0400000000000000" pitchFamily="50" charset="-128"/>
                        </a:rPr>
                        <a:t>啓発</a:t>
                      </a:r>
                      <a:r>
                        <a:rPr kumimoji="1" lang="en-US" altLang="ja-JP" sz="1200" b="0" dirty="0">
                          <a:solidFill>
                            <a:schemeClr val="tx1"/>
                          </a:solidFill>
                          <a:latin typeface="游ゴシック" panose="020B0400000000000000" pitchFamily="50" charset="-128"/>
                        </a:rPr>
                        <a:t>》</a:t>
                      </a:r>
                    </a:p>
                    <a:p>
                      <a:pPr>
                        <a:lnSpc>
                          <a:spcPts val="1500"/>
                        </a:lnSpc>
                      </a:pPr>
                      <a:r>
                        <a:rPr kumimoji="1" lang="ja-JP" altLang="en-US" sz="1100" b="0" dirty="0">
                          <a:solidFill>
                            <a:schemeClr val="tx1"/>
                          </a:solidFill>
                          <a:latin typeface="游ゴシック" panose="020B0400000000000000" pitchFamily="50" charset="-128"/>
                        </a:rPr>
                        <a:t>■</a:t>
                      </a:r>
                      <a:r>
                        <a:rPr kumimoji="1" lang="ja-JP" altLang="en-US" sz="1100" b="1" dirty="0">
                          <a:solidFill>
                            <a:schemeClr val="tx1"/>
                          </a:solidFill>
                          <a:latin typeface="游ゴシック" panose="020B0400000000000000" pitchFamily="50" charset="-128"/>
                        </a:rPr>
                        <a:t>口の機能の維持・向上を図るため、作成した動画教材とリーフレットを活用し、デイサービス職員向け研修を実施</a:t>
                      </a:r>
                      <a:endParaRPr kumimoji="1" lang="en-US" altLang="ja-JP" sz="1100" b="1" dirty="0">
                        <a:solidFill>
                          <a:schemeClr val="tx1"/>
                        </a:solidFill>
                        <a:latin typeface="游ゴシック" panose="020B0400000000000000" pitchFamily="50" charset="-128"/>
                      </a:endParaRPr>
                    </a:p>
                    <a:p>
                      <a:pPr>
                        <a:lnSpc>
                          <a:spcPts val="1500"/>
                        </a:lnSpc>
                      </a:pPr>
                      <a:r>
                        <a:rPr kumimoji="1" lang="ja-JP" altLang="en-US" sz="1100" b="1" dirty="0">
                          <a:solidFill>
                            <a:schemeClr val="tx1"/>
                          </a:solidFill>
                          <a:latin typeface="游ゴシック" panose="020B0400000000000000" pitchFamily="50" charset="-128"/>
                        </a:rPr>
                        <a:t>（</a:t>
                      </a:r>
                      <a:r>
                        <a:rPr kumimoji="1" lang="en-US" altLang="ja-JP" sz="1100" b="1" dirty="0">
                          <a:solidFill>
                            <a:schemeClr val="tx1"/>
                          </a:solidFill>
                          <a:latin typeface="游ゴシック" panose="020B0400000000000000" pitchFamily="50" charset="-128"/>
                        </a:rPr>
                        <a:t>20</a:t>
                      </a:r>
                      <a:r>
                        <a:rPr kumimoji="1" lang="ja-JP" altLang="en-US" sz="1100" b="1" dirty="0">
                          <a:solidFill>
                            <a:schemeClr val="tx1"/>
                          </a:solidFill>
                          <a:latin typeface="游ゴシック" panose="020B0400000000000000" pitchFamily="50" charset="-128"/>
                        </a:rPr>
                        <a:t>地域で実施）</a:t>
                      </a:r>
                      <a:endParaRPr kumimoji="1" lang="en-US" altLang="ja-JP" sz="1100" b="1" dirty="0">
                        <a:solidFill>
                          <a:schemeClr val="tx1"/>
                        </a:solidFill>
                        <a:latin typeface="游ゴシック" panose="020B0400000000000000" pitchFamily="50" charset="-128"/>
                      </a:endParaRPr>
                    </a:p>
                    <a:p>
                      <a:pPr>
                        <a:lnSpc>
                          <a:spcPts val="1500"/>
                        </a:lnSpc>
                      </a:pPr>
                      <a:r>
                        <a:rPr kumimoji="1" lang="ja-JP" altLang="en-US" sz="1100" b="0" dirty="0">
                          <a:solidFill>
                            <a:schemeClr val="tx1"/>
                          </a:solidFill>
                          <a:latin typeface="游ゴシック" panose="020B0400000000000000" pitchFamily="50" charset="-128"/>
                        </a:rPr>
                        <a:t>■</a:t>
                      </a:r>
                      <a:r>
                        <a:rPr kumimoji="1" lang="ja-JP" altLang="en-US" sz="1100" b="1" dirty="0">
                          <a:solidFill>
                            <a:schemeClr val="tx1"/>
                          </a:solidFill>
                          <a:latin typeface="游ゴシック" panose="020B0400000000000000" pitchFamily="50" charset="-128"/>
                        </a:rPr>
                        <a:t>在宅</a:t>
                      </a:r>
                      <a:r>
                        <a:rPr kumimoji="1" lang="en-US" altLang="ja-JP" sz="1100" b="1" dirty="0">
                          <a:solidFill>
                            <a:schemeClr val="tx1"/>
                          </a:solidFill>
                          <a:latin typeface="游ゴシック" panose="020B0400000000000000" pitchFamily="50" charset="-128"/>
                        </a:rPr>
                        <a:t>NST</a:t>
                      </a:r>
                      <a:r>
                        <a:rPr kumimoji="1" lang="ja-JP" altLang="en-US" sz="1100" b="1" dirty="0">
                          <a:solidFill>
                            <a:schemeClr val="tx1"/>
                          </a:solidFill>
                          <a:latin typeface="游ゴシック" panose="020B0400000000000000" pitchFamily="50" charset="-128"/>
                        </a:rPr>
                        <a:t>（栄養サポートチーム）等と連携して在宅療養者の経口摂取支援を行う歯科医師・歯科衛生士の育成（</a:t>
                      </a:r>
                      <a:r>
                        <a:rPr kumimoji="1" lang="en-US" altLang="ja-JP" sz="1100" b="1" dirty="0">
                          <a:solidFill>
                            <a:schemeClr val="tx1"/>
                          </a:solidFill>
                          <a:latin typeface="游ゴシック" panose="020B0400000000000000" pitchFamily="50" charset="-128"/>
                        </a:rPr>
                        <a:t>40</a:t>
                      </a:r>
                      <a:r>
                        <a:rPr kumimoji="1" lang="ja-JP" altLang="en-US" sz="1100" b="1" dirty="0">
                          <a:solidFill>
                            <a:schemeClr val="tx1"/>
                          </a:solidFill>
                          <a:latin typeface="游ゴシック" panose="020B0400000000000000" pitchFamily="50" charset="-128"/>
                        </a:rPr>
                        <a:t>人）</a:t>
                      </a:r>
                      <a:endParaRPr kumimoji="1" lang="en-US" altLang="ja-JP" sz="1100" b="1" dirty="0">
                        <a:solidFill>
                          <a:schemeClr val="tx1"/>
                        </a:solidFill>
                        <a:latin typeface="游ゴシック" panose="020B0400000000000000" pitchFamily="50" charset="-128"/>
                      </a:endParaRPr>
                    </a:p>
                    <a:p>
                      <a:pPr>
                        <a:lnSpc>
                          <a:spcPts val="1500"/>
                        </a:lnSpc>
                      </a:pPr>
                      <a:r>
                        <a:rPr kumimoji="1" lang="ja-JP" altLang="en-US" sz="1100" b="0" dirty="0">
                          <a:solidFill>
                            <a:schemeClr val="tx1"/>
                          </a:solidFill>
                          <a:latin typeface="游ゴシック" panose="020B0400000000000000" pitchFamily="50" charset="-128"/>
                        </a:rPr>
                        <a:t>■</a:t>
                      </a:r>
                      <a:r>
                        <a:rPr kumimoji="1" lang="en-US" altLang="ja-JP" sz="1100" b="0" dirty="0">
                          <a:solidFill>
                            <a:schemeClr val="tx1"/>
                          </a:solidFill>
                          <a:latin typeface="游ゴシック" panose="020B0400000000000000" pitchFamily="50" charset="-128"/>
                        </a:rPr>
                        <a:t>56</a:t>
                      </a:r>
                      <a:r>
                        <a:rPr kumimoji="1" lang="ja-JP" altLang="en-US" sz="1100" b="0" dirty="0">
                          <a:solidFill>
                            <a:schemeClr val="tx1"/>
                          </a:solidFill>
                          <a:latin typeface="游ゴシック" panose="020B0400000000000000" pitchFamily="50" charset="-128"/>
                        </a:rPr>
                        <a:t>地区歯科医師会に設置した在宅歯科ケアステーションを府民や市町村に周知</a:t>
                      </a:r>
                      <a:endParaRPr kumimoji="1" lang="en-US" altLang="ja-JP" sz="1100" b="0" dirty="0">
                        <a:solidFill>
                          <a:schemeClr val="tx1"/>
                        </a:solidFill>
                        <a:latin typeface="游ゴシック" panose="020B0400000000000000" pitchFamily="50" charset="-128"/>
                      </a:endParaRPr>
                    </a:p>
                    <a:p>
                      <a:pPr>
                        <a:lnSpc>
                          <a:spcPts val="1500"/>
                        </a:lnSpc>
                      </a:pPr>
                      <a:r>
                        <a:rPr kumimoji="1" lang="ja-JP" altLang="en-US" sz="1100" b="0" dirty="0">
                          <a:solidFill>
                            <a:schemeClr val="tx1"/>
                          </a:solidFill>
                          <a:latin typeface="游ゴシック" panose="020B0400000000000000" pitchFamily="50" charset="-128"/>
                        </a:rPr>
                        <a:t>■８０２０表彰での知事賞の授与</a:t>
                      </a:r>
                      <a:endParaRPr kumimoji="1" lang="en-US" altLang="ja-JP" sz="1100" b="0" dirty="0">
                        <a:solidFill>
                          <a:schemeClr val="tx1"/>
                        </a:solidFill>
                        <a:latin typeface="游ゴシック" panose="020B0400000000000000" pitchFamily="50" charset="-128"/>
                      </a:endParaRPr>
                    </a:p>
                    <a:p>
                      <a:pPr>
                        <a:lnSpc>
                          <a:spcPts val="1500"/>
                        </a:lnSpc>
                      </a:pPr>
                      <a:r>
                        <a:rPr kumimoji="1" lang="ja-JP" altLang="en-US" sz="1100" b="0" dirty="0">
                          <a:solidFill>
                            <a:schemeClr val="tx1"/>
                          </a:solidFill>
                          <a:latin typeface="游ゴシック" panose="020B0400000000000000" pitchFamily="50" charset="-128"/>
                        </a:rPr>
                        <a:t>■</a:t>
                      </a:r>
                      <a:r>
                        <a:rPr kumimoji="1" lang="ja-JP" altLang="en-US" sz="1000" b="0" dirty="0">
                          <a:solidFill>
                            <a:schemeClr val="tx1"/>
                          </a:solidFill>
                          <a:latin typeface="游ゴシック" panose="020B0400000000000000" pitchFamily="50" charset="-128"/>
                        </a:rPr>
                        <a:t>（再掲）公民連携、アスマイル、府ホームページ、啓発冊子等</a:t>
                      </a:r>
                      <a:endParaRPr kumimoji="1" lang="en-US" altLang="ja-JP" sz="1100" b="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strike="noStrike" baseline="0" dirty="0">
                          <a:solidFill>
                            <a:schemeClr val="tx1"/>
                          </a:solidFill>
                        </a:rPr>
                        <a:t>　（再掲）</a:t>
                      </a:r>
                      <a:r>
                        <a:rPr kumimoji="1" lang="ja-JP" altLang="en-US" sz="1000" b="0" dirty="0">
                          <a:solidFill>
                            <a:schemeClr val="tx1"/>
                          </a:solidFill>
                        </a:rPr>
                        <a:t>８０２０推進アンバサダー養成事業の実施（研修会：フレイルとオーラルフレイルについて　等）</a:t>
                      </a:r>
                      <a:endParaRPr kumimoji="1" lang="en-US" altLang="ja-JP" sz="1200" b="0" dirty="0">
                        <a:solidFill>
                          <a:schemeClr val="tx1"/>
                        </a:solidFill>
                        <a:latin typeface="游ゴシック" panose="020B0400000000000000" pitchFamily="50" charset="-128"/>
                      </a:endParaRPr>
                    </a:p>
                    <a:p>
                      <a:pPr>
                        <a:lnSpc>
                          <a:spcPts val="1500"/>
                        </a:lnSpc>
                      </a:pPr>
                      <a:r>
                        <a:rPr kumimoji="1" lang="en-US" altLang="ja-JP" sz="1200" b="0" dirty="0">
                          <a:solidFill>
                            <a:schemeClr val="tx1"/>
                          </a:solidFill>
                          <a:latin typeface="游ゴシック" panose="020B0400000000000000" pitchFamily="50" charset="-128"/>
                        </a:rPr>
                        <a:t>《</a:t>
                      </a:r>
                      <a:r>
                        <a:rPr kumimoji="1" lang="ja-JP" altLang="en-US" sz="1200" b="0" u="sng" dirty="0">
                          <a:solidFill>
                            <a:schemeClr val="tx1"/>
                          </a:solidFill>
                          <a:latin typeface="游ゴシック" panose="020B0400000000000000" pitchFamily="50" charset="-128"/>
                        </a:rPr>
                        <a:t>市町村支援</a:t>
                      </a:r>
                      <a:r>
                        <a:rPr kumimoji="1" lang="en-US" altLang="ja-JP" sz="1200" b="0" dirty="0">
                          <a:solidFill>
                            <a:schemeClr val="tx1"/>
                          </a:solidFill>
                          <a:latin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rPr>
                        <a:t>■</a:t>
                      </a:r>
                      <a:r>
                        <a:rPr kumimoji="1" lang="ja-JP" altLang="en-US" sz="1000" b="0" dirty="0">
                          <a:solidFill>
                            <a:schemeClr val="tx1"/>
                          </a:solidFill>
                          <a:latin typeface="游ゴシック" panose="020B0400000000000000" pitchFamily="50" charset="-128"/>
                        </a:rPr>
                        <a:t>（再掲）市町村既存事業での口腔ケアを含むフレイルチェックの導入支援</a:t>
                      </a:r>
                      <a:endParaRPr kumimoji="1" lang="en-US" altLang="ja-JP" sz="1000" b="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dirty="0">
                          <a:solidFill>
                            <a:schemeClr val="tx1"/>
                          </a:solidFill>
                          <a:latin typeface="游ゴシック" panose="020B0400000000000000" pitchFamily="50" charset="-128"/>
                        </a:rPr>
                        <a:t>■</a:t>
                      </a:r>
                      <a:r>
                        <a:rPr kumimoji="1" lang="ja-JP" altLang="en-US" sz="1000" b="0" dirty="0">
                          <a:solidFill>
                            <a:schemeClr val="tx1"/>
                          </a:solidFill>
                          <a:latin typeface="游ゴシック" panose="020B0400000000000000" pitchFamily="50" charset="-128"/>
                        </a:rPr>
                        <a:t>（再掲）大阪府歯科口腔保健推進連絡会にて情報共有等実施（高齢者の保健事業と介護予防の一体的実施等について）</a:t>
                      </a:r>
                      <a:endParaRPr kumimoji="1" lang="en-US" altLang="ja-JP" sz="1000" b="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a:solidFill>
                            <a:schemeClr val="tx1"/>
                          </a:solidFill>
                          <a:latin typeface="游ゴシック" panose="020B0400000000000000" pitchFamily="50" charset="-128"/>
                        </a:rPr>
                        <a:t>　（再掲）口腔保健支援センター、大阪府市町村歯科口腔保健実態調査</a:t>
                      </a:r>
                      <a:endParaRPr kumimoji="1" lang="en-US" altLang="ja-JP" sz="1000" b="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noStrike" baseline="0" dirty="0">
                        <a:solidFill>
                          <a:srgbClr val="FF0000"/>
                        </a:solidFill>
                        <a:latin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032360"/>
                  </a:ext>
                </a:extLst>
              </a:tr>
            </a:tbl>
          </a:graphicData>
        </a:graphic>
      </p:graphicFrame>
      <p:sp>
        <p:nvSpPr>
          <p:cNvPr id="2" name="スライド番号プレースホルダー 1"/>
          <p:cNvSpPr>
            <a:spLocks noGrp="1"/>
          </p:cNvSpPr>
          <p:nvPr>
            <p:ph type="sldNum" sz="quarter" idx="12"/>
          </p:nvPr>
        </p:nvSpPr>
        <p:spPr>
          <a:xfrm>
            <a:off x="9181750" y="6476148"/>
            <a:ext cx="720000" cy="21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1" lang="ja-JP" altLang="en-US" sz="1200" b="0" i="0" u="none" strike="noStrike" kern="1200" cap="none" spc="0" normalizeH="0" baseline="0" noProof="0" dirty="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4" name="図 3">
            <a:extLst>
              <a:ext uri="{FF2B5EF4-FFF2-40B4-BE49-F238E27FC236}">
                <a16:creationId xmlns:a16="http://schemas.microsoft.com/office/drawing/2014/main" id="{D9546045-5BFE-45FB-9A3A-3861BECFC3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2464" y="3617262"/>
            <a:ext cx="1753434" cy="2477158"/>
          </a:xfrm>
          <a:prstGeom prst="rect">
            <a:avLst/>
          </a:prstGeom>
        </p:spPr>
      </p:pic>
      <p:pic>
        <p:nvPicPr>
          <p:cNvPr id="6" name="図 5">
            <a:extLst>
              <a:ext uri="{FF2B5EF4-FFF2-40B4-BE49-F238E27FC236}">
                <a16:creationId xmlns:a16="http://schemas.microsoft.com/office/drawing/2014/main" id="{479B15F7-6B11-43B9-A35A-1DB718D0EA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9206" y="3617262"/>
            <a:ext cx="3127733" cy="2178987"/>
          </a:xfrm>
          <a:prstGeom prst="rect">
            <a:avLst/>
          </a:prstGeom>
        </p:spPr>
      </p:pic>
      <p:sp>
        <p:nvSpPr>
          <p:cNvPr id="21" name="テキスト ボックス 20">
            <a:extLst>
              <a:ext uri="{FF2B5EF4-FFF2-40B4-BE49-F238E27FC236}">
                <a16:creationId xmlns:a16="http://schemas.microsoft.com/office/drawing/2014/main" id="{7617106C-9657-45F9-B826-D3CD31965B67}"/>
              </a:ext>
            </a:extLst>
          </p:cNvPr>
          <p:cNvSpPr txBox="1"/>
          <p:nvPr/>
        </p:nvSpPr>
        <p:spPr>
          <a:xfrm>
            <a:off x="5850847" y="5853763"/>
            <a:ext cx="2204450"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過去の大阪府歯科保健大会の様子</a:t>
            </a:r>
          </a:p>
        </p:txBody>
      </p:sp>
    </p:spTree>
    <p:extLst>
      <p:ext uri="{BB962C8B-B14F-4D97-AF65-F5344CB8AC3E}">
        <p14:creationId xmlns:p14="http://schemas.microsoft.com/office/powerpoint/2010/main" val="1771944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87AF3F6-422D-4BD5-BCC7-DE28F4E4125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29EA19D9-E0AE-40D4-893F-62053E4C2802}"/>
              </a:ext>
            </a:extLst>
          </p:cNvPr>
          <p:cNvGraphicFramePr>
            <a:graphicFrameLocks noGrp="1"/>
          </p:cNvGraphicFramePr>
          <p:nvPr/>
        </p:nvGraphicFramePr>
        <p:xfrm>
          <a:off x="429229" y="396875"/>
          <a:ext cx="9047541" cy="3510381"/>
        </p:xfrm>
        <a:graphic>
          <a:graphicData uri="http://schemas.openxmlformats.org/drawingml/2006/table">
            <a:tbl>
              <a:tblPr firstRow="1" bandRow="1">
                <a:tableStyleId>{5C22544A-7EE6-4342-B048-85BDC9FD1C3A}</a:tableStyleId>
              </a:tblPr>
              <a:tblGrid>
                <a:gridCol w="1203628">
                  <a:extLst>
                    <a:ext uri="{9D8B030D-6E8A-4147-A177-3AD203B41FA5}">
                      <a16:colId xmlns:a16="http://schemas.microsoft.com/office/drawing/2014/main" val="3391914338"/>
                    </a:ext>
                  </a:extLst>
                </a:gridCol>
                <a:gridCol w="7843913">
                  <a:extLst>
                    <a:ext uri="{9D8B030D-6E8A-4147-A177-3AD203B41FA5}">
                      <a16:colId xmlns:a16="http://schemas.microsoft.com/office/drawing/2014/main" val="2201225677"/>
                    </a:ext>
                  </a:extLst>
                </a:gridCol>
              </a:tblGrid>
              <a:tr h="125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課題・必要な取組み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dirty="0">
                          <a:solidFill>
                            <a:schemeClr val="tx1"/>
                          </a:solidFill>
                          <a:latin typeface="游ゴシック" panose="020B0400000000000000" pitchFamily="50" charset="-128"/>
                          <a:ea typeface="+mn-ea"/>
                        </a:rPr>
                        <a:t>■ホームページを閲覧するなどの自発的な動きをしない府民への働きかけ（内容：セルフケア、定期的な歯科健診、</a:t>
                      </a:r>
                      <a:endParaRPr kumimoji="1" lang="en-US" altLang="ja-JP" sz="1100" b="0" dirty="0">
                        <a:solidFill>
                          <a:schemeClr val="tx1"/>
                        </a:solidFill>
                        <a:latin typeface="游ゴシック" panose="020B0400000000000000" pitchFamily="50" charset="-128"/>
                        <a:ea typeface="+mn-ea"/>
                      </a:endParaRPr>
                    </a:p>
                    <a:p>
                      <a:pPr>
                        <a:lnSpc>
                          <a:spcPts val="1400"/>
                        </a:lnSpc>
                      </a:pPr>
                      <a:r>
                        <a:rPr kumimoji="1" lang="ja-JP" altLang="en-US" sz="1100" b="0" dirty="0">
                          <a:solidFill>
                            <a:schemeClr val="tx1"/>
                          </a:solidFill>
                          <a:latin typeface="游ゴシック" panose="020B0400000000000000" pitchFamily="50" charset="-128"/>
                          <a:ea typeface="+mn-ea"/>
                        </a:rPr>
                        <a:t>　かかりつけ歯科医、喫煙・糖尿病と歯と口の健康、口の機能の向上のための必要な知識等）</a:t>
                      </a:r>
                      <a:endParaRPr kumimoji="1" lang="en-US" altLang="ja-JP" sz="1100" b="0" strike="sngStrike"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endParaRPr kumimoji="1" lang="en-US" altLang="ja-JP" sz="1200" b="0" strike="sngStrike" dirty="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288834"/>
                  </a:ext>
                </a:extLst>
              </a:tr>
              <a:tr h="1251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次年度の主な取組み</a:t>
                      </a:r>
                      <a:endParaRPr kumimoji="1" lang="ja-JP" alt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■介護者に対する啓発・人材育成</a:t>
                      </a:r>
                      <a:endParaRPr kumimoji="1" lang="en-US" altLang="ja-JP" sz="1100" b="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■在宅歯科ケアステーションの活用促進</a:t>
                      </a:r>
                      <a:endParaRPr kumimoji="1" lang="en-US" altLang="ja-JP" sz="1100" b="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baseline="0" dirty="0">
                          <a:solidFill>
                            <a:schemeClr val="tx1"/>
                          </a:solidFill>
                          <a:latin typeface="游ゴシック" panose="020B0400000000000000" pitchFamily="50" charset="-128"/>
                          <a:ea typeface="+mn-ea"/>
                        </a:rPr>
                        <a:t>■地域の多職種と連携して在宅療養者の経口摂取支援を行う歯科医師・歯科衛生士の育成</a:t>
                      </a:r>
                      <a:endParaRPr kumimoji="1" lang="en-US" altLang="ja-JP" sz="1100" b="0" strike="noStrike"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a:t>
                      </a:r>
                      <a:r>
                        <a:rPr kumimoji="1" lang="ja-JP" altLang="en-US" sz="1100" b="1" dirty="0">
                          <a:solidFill>
                            <a:schemeClr val="tx1"/>
                          </a:solidFill>
                          <a:latin typeface="游ゴシック" panose="020B0400000000000000" pitchFamily="50" charset="-128"/>
                          <a:ea typeface="+mn-ea"/>
                        </a:rPr>
                        <a:t>「アスマイル」、府の広報媒体、公民連携の枠組みを活用し、幅広い世代の府民への啓発</a:t>
                      </a:r>
                      <a:endParaRPr kumimoji="1" lang="en-US" altLang="ja-JP" sz="1100" b="1"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a:t>
                      </a:r>
                      <a:r>
                        <a:rPr kumimoji="1" lang="ja-JP" altLang="en-US" sz="1100" b="1" dirty="0">
                          <a:solidFill>
                            <a:schemeClr val="tx1"/>
                          </a:solidFill>
                          <a:latin typeface="+mn-ea"/>
                          <a:ea typeface="+mn-ea"/>
                        </a:rPr>
                        <a:t>働く世代のための</a:t>
                      </a:r>
                      <a:r>
                        <a:rPr kumimoji="1" lang="en-US" altLang="ja-JP" sz="1100" b="1" dirty="0">
                          <a:solidFill>
                            <a:schemeClr val="tx1"/>
                          </a:solidFill>
                          <a:latin typeface="+mn-ea"/>
                          <a:ea typeface="+mn-ea"/>
                        </a:rPr>
                        <a:t>8020</a:t>
                      </a:r>
                      <a:r>
                        <a:rPr kumimoji="1" lang="ja-JP" altLang="en-US" sz="1100" b="1" dirty="0">
                          <a:solidFill>
                            <a:schemeClr val="tx1"/>
                          </a:solidFill>
                          <a:latin typeface="+mn-ea"/>
                          <a:ea typeface="+mn-ea"/>
                        </a:rPr>
                        <a:t>リテラシー向上事業による企業の取組み支援</a:t>
                      </a:r>
                      <a:endParaRPr kumimoji="1" lang="en-US" altLang="ja-JP" sz="1100" b="1"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■フレイルチェックの市町村及び職域での導入支援、フレイル認知度向上のための啓発</a:t>
                      </a:r>
                      <a:endParaRPr kumimoji="1" lang="en-US" altLang="ja-JP" sz="1100" b="0" dirty="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995435"/>
                  </a:ext>
                </a:extLst>
              </a:tr>
              <a:tr h="8418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latin typeface="游ゴシック" panose="020B0400000000000000" pitchFamily="50" charset="-128"/>
                          <a:ea typeface="+mn-ea"/>
                        </a:rPr>
                        <a:t>令和６年度最終予算</a:t>
                      </a:r>
                      <a:endParaRPr kumimoji="1" lang="en-US" altLang="ja-JP" sz="1600" b="0" dirty="0">
                        <a:solidFill>
                          <a:schemeClr val="bg1"/>
                        </a:solidFill>
                        <a:latin typeface="游ゴシック" panose="020B0400000000000000"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dirty="0">
                          <a:solidFill>
                            <a:schemeClr val="tx1"/>
                          </a:solidFill>
                          <a:latin typeface="+mn-ea"/>
                          <a:ea typeface="+mn-ea"/>
                        </a:rPr>
                        <a:t>生涯歯科保健推進事業（</a:t>
                      </a:r>
                      <a:r>
                        <a:rPr kumimoji="1" lang="en-US" altLang="ja-JP" sz="1100" dirty="0">
                          <a:solidFill>
                            <a:schemeClr val="tx1"/>
                          </a:solidFill>
                          <a:latin typeface="+mn-ea"/>
                          <a:ea typeface="+mn-ea"/>
                        </a:rPr>
                        <a:t>1,845</a:t>
                      </a:r>
                      <a:r>
                        <a:rPr kumimoji="1" lang="ja-JP" altLang="en-US" sz="1100" dirty="0">
                          <a:solidFill>
                            <a:schemeClr val="tx1"/>
                          </a:solidFill>
                          <a:latin typeface="+mn-ea"/>
                          <a:ea typeface="+mn-ea"/>
                        </a:rPr>
                        <a:t>千円）、大阪府歯科口腔保健計画推進事業（</a:t>
                      </a:r>
                      <a:r>
                        <a:rPr kumimoji="1" lang="en-US" altLang="ja-JP" sz="1100" dirty="0">
                          <a:solidFill>
                            <a:schemeClr val="tx1"/>
                          </a:solidFill>
                          <a:latin typeface="+mn-ea"/>
                          <a:ea typeface="+mn-ea"/>
                        </a:rPr>
                        <a:t>6,159</a:t>
                      </a:r>
                      <a:r>
                        <a:rPr kumimoji="1" lang="ja-JP" altLang="en-US" sz="1100" dirty="0">
                          <a:solidFill>
                            <a:schemeClr val="tx1"/>
                          </a:solidFill>
                          <a:latin typeface="+mn-ea"/>
                          <a:ea typeface="+mn-ea"/>
                        </a:rPr>
                        <a:t>千円）、</a:t>
                      </a:r>
                      <a:endParaRPr kumimoji="1" lang="en-US" altLang="ja-JP" sz="1100" dirty="0">
                        <a:solidFill>
                          <a:schemeClr val="tx1"/>
                        </a:solidFill>
                        <a:latin typeface="+mn-ea"/>
                        <a:ea typeface="+mn-ea"/>
                      </a:endParaRPr>
                    </a:p>
                    <a:p>
                      <a:pPr>
                        <a:lnSpc>
                          <a:spcPts val="1500"/>
                        </a:lnSpc>
                      </a:pPr>
                      <a:r>
                        <a:rPr kumimoji="1" lang="ja-JP" altLang="en-US" sz="1100" dirty="0">
                          <a:solidFill>
                            <a:schemeClr val="tx1"/>
                          </a:solidFill>
                          <a:latin typeface="+mn-ea"/>
                          <a:ea typeface="+mn-ea"/>
                        </a:rPr>
                        <a:t>８０２０運動推進特別事業（</a:t>
                      </a:r>
                      <a:r>
                        <a:rPr kumimoji="1" lang="en-US" altLang="ja-JP" sz="1100" dirty="0">
                          <a:solidFill>
                            <a:schemeClr val="tx1"/>
                          </a:solidFill>
                          <a:latin typeface="+mn-ea"/>
                          <a:ea typeface="+mn-ea"/>
                        </a:rPr>
                        <a:t>2,047</a:t>
                      </a:r>
                      <a:r>
                        <a:rPr kumimoji="1" lang="ja-JP" altLang="en-US" sz="1100" dirty="0">
                          <a:solidFill>
                            <a:schemeClr val="tx1"/>
                          </a:solidFill>
                          <a:latin typeface="+mn-ea"/>
                          <a:ea typeface="+mn-ea"/>
                        </a:rPr>
                        <a:t>千円）</a:t>
                      </a:r>
                      <a:r>
                        <a:rPr kumimoji="1" lang="ja-JP" altLang="en-US" sz="1100" b="0" dirty="0">
                          <a:solidFill>
                            <a:schemeClr val="tx1"/>
                          </a:solidFill>
                          <a:latin typeface="+mn-ea"/>
                          <a:ea typeface="+mn-ea"/>
                        </a:rPr>
                        <a:t>、在宅医療</a:t>
                      </a:r>
                      <a:r>
                        <a:rPr kumimoji="1" lang="en-US" altLang="ja-JP" sz="1100" b="0" dirty="0">
                          <a:solidFill>
                            <a:schemeClr val="tx1"/>
                          </a:solidFill>
                          <a:latin typeface="+mn-ea"/>
                          <a:ea typeface="+mn-ea"/>
                        </a:rPr>
                        <a:t>NST</a:t>
                      </a:r>
                      <a:r>
                        <a:rPr kumimoji="1" lang="ja-JP" altLang="en-US" sz="1100" b="0" dirty="0">
                          <a:solidFill>
                            <a:schemeClr val="tx1"/>
                          </a:solidFill>
                          <a:latin typeface="+mn-ea"/>
                          <a:ea typeface="+mn-ea"/>
                        </a:rPr>
                        <a:t>連携歯科チーム育成事業（</a:t>
                      </a:r>
                      <a:r>
                        <a:rPr kumimoji="1" lang="en-US" altLang="ja-JP" sz="1100" b="0" dirty="0">
                          <a:solidFill>
                            <a:schemeClr val="tx1"/>
                          </a:solidFill>
                          <a:latin typeface="+mn-ea"/>
                          <a:ea typeface="+mn-ea"/>
                          <a:cs typeface="Calibri" panose="020F0502020204030204" pitchFamily="34" charset="0"/>
                        </a:rPr>
                        <a:t>3,473</a:t>
                      </a:r>
                      <a:r>
                        <a:rPr kumimoji="1" lang="ja-JP" altLang="en-US" sz="1100" b="0" dirty="0">
                          <a:solidFill>
                            <a:schemeClr val="tx1"/>
                          </a:solidFill>
                          <a:latin typeface="+mn-ea"/>
                          <a:ea typeface="+mn-ea"/>
                        </a:rPr>
                        <a:t>千円）</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新しい生活様式に対応した口腔保健指導推進事業（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6,058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 ）、</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健康格差の解決プログラム促進事業（フレイル予防）（</a:t>
                      </a:r>
                      <a:r>
                        <a:rPr kumimoji="1" lang="en-US" altLang="ja-JP" sz="1100" b="0" i="0" u="none" strike="noStrike" kern="1200" cap="none" spc="0" normalizeH="0" baseline="0" noProof="0" dirty="0">
                          <a:ln>
                            <a:noFill/>
                          </a:ln>
                          <a:solidFill>
                            <a:schemeClr val="tx1"/>
                          </a:solidFill>
                          <a:effectLst/>
                          <a:uLnTx/>
                          <a:uFillTx/>
                          <a:latin typeface="+mn-ea"/>
                          <a:ea typeface="+mn-ea"/>
                          <a:cs typeface="Calibri" panose="020F0502020204030204" pitchFamily="34" charset="0"/>
                        </a:rPr>
                        <a:t>8,498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613950"/>
                  </a:ext>
                </a:extLst>
              </a:tr>
            </a:tbl>
          </a:graphicData>
        </a:graphic>
      </p:graphicFrame>
    </p:spTree>
    <p:extLst>
      <p:ext uri="{BB962C8B-B14F-4D97-AF65-F5344CB8AC3E}">
        <p14:creationId xmlns:p14="http://schemas.microsoft.com/office/powerpoint/2010/main" val="6017626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255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　歯科疾患の予防・早期発見、口の機能の維持向上</a:t>
            </a:r>
          </a:p>
        </p:txBody>
      </p:sp>
      <p:sp>
        <p:nvSpPr>
          <p:cNvPr id="8" name="正方形/長方形 7"/>
          <p:cNvSpPr/>
          <p:nvPr/>
        </p:nvSpPr>
        <p:spPr>
          <a:xfrm>
            <a:off x="151579" y="868874"/>
            <a:ext cx="9369380" cy="57931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計画Ｐ</a:t>
            </a: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59</a:t>
            </a:r>
          </a:p>
        </p:txBody>
      </p:sp>
      <p:graphicFrame>
        <p:nvGraphicFramePr>
          <p:cNvPr id="19" name="表 18"/>
          <p:cNvGraphicFramePr>
            <a:graphicFrameLocks noGrp="1"/>
          </p:cNvGraphicFramePr>
          <p:nvPr/>
        </p:nvGraphicFramePr>
        <p:xfrm>
          <a:off x="530346" y="4463388"/>
          <a:ext cx="8855998" cy="2011204"/>
        </p:xfrm>
        <a:graphic>
          <a:graphicData uri="http://schemas.openxmlformats.org/drawingml/2006/table">
            <a:tbl>
              <a:tblPr firstRow="1" firstCol="1" bandRow="1">
                <a:tableStyleId>{5C22544A-7EE6-4342-B048-85BDC9FD1C3A}</a:tableStyleId>
              </a:tblPr>
              <a:tblGrid>
                <a:gridCol w="448479">
                  <a:extLst>
                    <a:ext uri="{9D8B030D-6E8A-4147-A177-3AD203B41FA5}">
                      <a16:colId xmlns:a16="http://schemas.microsoft.com/office/drawing/2014/main" val="20000"/>
                    </a:ext>
                  </a:extLst>
                </a:gridCol>
                <a:gridCol w="3160468">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20636">
                  <a:extLst>
                    <a:ext uri="{9D8B030D-6E8A-4147-A177-3AD203B41FA5}">
                      <a16:colId xmlns:a16="http://schemas.microsoft.com/office/drawing/2014/main" val="60339285"/>
                    </a:ext>
                  </a:extLst>
                </a:gridCol>
                <a:gridCol w="1540465">
                  <a:extLst>
                    <a:ext uri="{9D8B030D-6E8A-4147-A177-3AD203B41FA5}">
                      <a16:colId xmlns:a16="http://schemas.microsoft.com/office/drawing/2014/main" val="20003"/>
                    </a:ext>
                  </a:extLst>
                </a:gridCol>
              </a:tblGrid>
              <a:tr h="402368">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個別目標</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a:t>
                      </a:r>
                      <a:r>
                        <a:rPr lang="ja-JP" sz="1200" dirty="0">
                          <a:effectLst/>
                          <a:latin typeface="+mn-ea"/>
                          <a:ea typeface="+mn-ea"/>
                        </a:rPr>
                        <a:t>の</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aseline="0" dirty="0">
                          <a:solidFill>
                            <a:schemeClr val="bg1"/>
                          </a:solidFill>
                          <a:effectLst/>
                          <a:latin typeface="游ゴシック" panose="020B0400000000000000" pitchFamily="50" charset="-128"/>
                          <a:ea typeface="+mn-ea"/>
                          <a:cs typeface="HG丸ｺﾞｼｯｸM-PRO"/>
                        </a:rPr>
                        <a:t>現状値</a:t>
                      </a:r>
                      <a:endParaRPr lang="ja-JP" altLang="ja-JP" sz="1200" baseline="0" dirty="0">
                        <a:solidFill>
                          <a:schemeClr val="bg1"/>
                        </a:solidFill>
                        <a:effectLst/>
                        <a:latin typeface="游ゴシック" panose="020B0400000000000000" pitchFamily="50" charset="-128"/>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202</a:t>
                      </a:r>
                      <a:r>
                        <a:rPr lang="en-US" altLang="ja-JP" sz="1200" dirty="0">
                          <a:effectLst/>
                          <a:latin typeface="+mn-ea"/>
                          <a:ea typeface="+mn-ea"/>
                        </a:rPr>
                        <a:t>35</a:t>
                      </a:r>
                      <a:r>
                        <a:rPr lang="ja-JP" sz="1200" dirty="0">
                          <a:effectLst/>
                          <a:latin typeface="+mn-ea"/>
                          <a:ea typeface="+mn-ea"/>
                        </a:rPr>
                        <a:t>年度の目標</a:t>
                      </a:r>
                      <a:endParaRPr lang="ja-JP" sz="12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82873">
                <a:tc>
                  <a:txBody>
                    <a:bodyPr/>
                    <a:lstStyle/>
                    <a:p>
                      <a:pPr algn="ctr" fontAlgn="auto">
                        <a:lnSpc>
                          <a:spcPts val="1600"/>
                        </a:lnSpc>
                        <a:spcAft>
                          <a:spcPts val="0"/>
                        </a:spcAft>
                      </a:pPr>
                      <a:r>
                        <a:rPr lang="en-US" sz="1400" dirty="0">
                          <a:effectLst/>
                          <a:latin typeface="+mn-ea"/>
                          <a:ea typeface="+mn-ea"/>
                        </a:rPr>
                        <a:t>17</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mn-ea"/>
                          <a:ea typeface="+mn-ea"/>
                        </a:rPr>
                        <a:t>要介護高齢者が利用する施設での定期的な歯科健診の実施の増加</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55.1</a:t>
                      </a:r>
                      <a:r>
                        <a:rPr lang="ja-JP" sz="1200" b="1" dirty="0">
                          <a:solidFill>
                            <a:schemeClr val="tx1"/>
                          </a:solidFill>
                          <a:effectLst/>
                          <a:latin typeface="+mn-ea"/>
                          <a:ea typeface="+mn-ea"/>
                        </a:rPr>
                        <a:t>％</a:t>
                      </a:r>
                    </a:p>
                    <a:p>
                      <a:pPr algn="ctr" fontAlgn="auto">
                        <a:lnSpc>
                          <a:spcPts val="1600"/>
                        </a:lnSpc>
                        <a:spcAft>
                          <a:spcPts val="0"/>
                        </a:spcAft>
                      </a:pPr>
                      <a:r>
                        <a:rPr lang="ja-JP" sz="1200" b="1" dirty="0">
                          <a:solidFill>
                            <a:schemeClr val="tx1"/>
                          </a:solidFill>
                          <a:effectLst/>
                          <a:latin typeface="+mn-ea"/>
                          <a:ea typeface="+mn-ea"/>
                        </a:rPr>
                        <a:t>【</a:t>
                      </a:r>
                      <a:r>
                        <a:rPr lang="ja-JP" altLang="en-US" sz="1200" b="1" dirty="0">
                          <a:solidFill>
                            <a:schemeClr val="tx1"/>
                          </a:solidFill>
                          <a:effectLst/>
                          <a:latin typeface="+mn-ea"/>
                          <a:ea typeface="+mn-ea"/>
                        </a:rPr>
                        <a:t>令和４</a:t>
                      </a:r>
                      <a:r>
                        <a:rPr lang="ja-JP" sz="1200" b="1" dirty="0">
                          <a:solidFill>
                            <a:schemeClr val="tx1"/>
                          </a:solidFill>
                          <a:effectLst/>
                          <a:latin typeface="+mn-ea"/>
                          <a:ea typeface="+mn-ea"/>
                        </a:rPr>
                        <a:t>（</a:t>
                      </a:r>
                      <a:r>
                        <a:rPr lang="en-US" sz="1200" b="1" dirty="0">
                          <a:solidFill>
                            <a:schemeClr val="tx1"/>
                          </a:solidFill>
                          <a:effectLst/>
                          <a:latin typeface="+mn-ea"/>
                          <a:ea typeface="+mn-ea"/>
                        </a:rPr>
                        <a:t>20</a:t>
                      </a:r>
                      <a:r>
                        <a:rPr lang="en-US" altLang="ja-JP" sz="1200" b="1" dirty="0">
                          <a:solidFill>
                            <a:schemeClr val="tx1"/>
                          </a:solidFill>
                          <a:effectLst/>
                          <a:latin typeface="+mn-ea"/>
                          <a:ea typeface="+mn-ea"/>
                        </a:rPr>
                        <a:t>22</a:t>
                      </a:r>
                      <a:r>
                        <a:rPr lang="ja-JP" sz="1200" b="1" dirty="0">
                          <a:solidFill>
                            <a:schemeClr val="tx1"/>
                          </a:solidFill>
                          <a:effectLst/>
                          <a:latin typeface="+mn-ea"/>
                          <a:ea typeface="+mn-ea"/>
                        </a:rPr>
                        <a:t>）年】</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a:solidFill>
                            <a:schemeClr val="tx1"/>
                          </a:solidFill>
                          <a:effectLst/>
                          <a:latin typeface="+mn-ea"/>
                          <a:ea typeface="+mn-ea"/>
                          <a:cs typeface="HG丸ｺﾞｼｯｸM-PRO"/>
                        </a:rPr>
                        <a:t>令和７年度府内の介護老人保健施設等における歯科保健の取り組みについての調査</a:t>
                      </a:r>
                      <a:r>
                        <a:rPr lang="ja-JP" altLang="en-US" sz="1200" b="1" i="0" dirty="0">
                          <a:solidFill>
                            <a:schemeClr val="tx1"/>
                          </a:solidFill>
                          <a:effectLst/>
                          <a:latin typeface="+mn-ea"/>
                          <a:ea typeface="+mn-ea"/>
                          <a:cs typeface="HG丸ｺﾞｼｯｸM-PRO"/>
                        </a:rPr>
                        <a:t>にて算出</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dk1"/>
                          </a:solidFill>
                          <a:effectLst/>
                          <a:latin typeface="+mn-ea"/>
                          <a:ea typeface="+mn-ea"/>
                          <a:cs typeface="+mn-cs"/>
                        </a:rPr>
                        <a:t>70</a:t>
                      </a:r>
                      <a:r>
                        <a:rPr lang="ja-JP" altLang="en-US" sz="1200" b="1" dirty="0">
                          <a:solidFill>
                            <a:schemeClr val="dk1"/>
                          </a:solidFill>
                          <a:effectLst/>
                          <a:latin typeface="+mn-ea"/>
                          <a:ea typeface="+mn-ea"/>
                          <a:cs typeface="+mn-cs"/>
                        </a:rPr>
                        <a:t>％以上</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985">
                <a:tc>
                  <a:txBody>
                    <a:bodyPr/>
                    <a:lstStyle/>
                    <a:p>
                      <a:pPr algn="ctr" fontAlgn="auto">
                        <a:lnSpc>
                          <a:spcPts val="1600"/>
                        </a:lnSpc>
                        <a:spcAft>
                          <a:spcPts val="0"/>
                        </a:spcAft>
                      </a:pPr>
                      <a:r>
                        <a:rPr lang="en-US" altLang="ja-JP" sz="1400" dirty="0">
                          <a:solidFill>
                            <a:schemeClr val="bg1"/>
                          </a:solidFill>
                          <a:effectLst/>
                          <a:latin typeface="+mn-ea"/>
                          <a:ea typeface="+mn-ea"/>
                          <a:cs typeface="HG丸ｺﾞｼｯｸM-PRO"/>
                        </a:rPr>
                        <a:t>18</a:t>
                      </a:r>
                      <a:endParaRPr lang="ja-JP" sz="140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mn-ea"/>
                          <a:ea typeface="+mn-ea"/>
                        </a:rPr>
                        <a:t>障がい児及び障がい者入所施設での定期的な歯科健診の実施の増加</a:t>
                      </a:r>
                      <a:endParaRPr lang="en-US" alt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70.0</a:t>
                      </a:r>
                      <a:r>
                        <a:rPr lang="ja-JP" altLang="ja-JP" sz="1200" b="1" dirty="0">
                          <a:solidFill>
                            <a:schemeClr val="tx1"/>
                          </a:solidFill>
                          <a:effectLst/>
                          <a:latin typeface="+mn-ea"/>
                          <a:ea typeface="+mn-ea"/>
                        </a:rPr>
                        <a:t>％</a:t>
                      </a:r>
                    </a:p>
                    <a:p>
                      <a:pPr algn="ctr" fontAlgn="auto">
                        <a:lnSpc>
                          <a:spcPts val="1600"/>
                        </a:lnSpc>
                        <a:spcAft>
                          <a:spcPts val="0"/>
                        </a:spcAft>
                      </a:pPr>
                      <a:r>
                        <a:rPr lang="ja-JP" altLang="ja-JP" sz="1200" b="1" dirty="0">
                          <a:solidFill>
                            <a:schemeClr val="tx1"/>
                          </a:solidFill>
                          <a:effectLst/>
                          <a:latin typeface="+mn-ea"/>
                          <a:ea typeface="+mn-ea"/>
                        </a:rPr>
                        <a:t>【</a:t>
                      </a:r>
                      <a:r>
                        <a:rPr lang="ja-JP" altLang="en-US" sz="1200" b="1" dirty="0">
                          <a:solidFill>
                            <a:schemeClr val="tx1"/>
                          </a:solidFill>
                          <a:effectLst/>
                          <a:latin typeface="+mn-ea"/>
                          <a:ea typeface="+mn-ea"/>
                        </a:rPr>
                        <a:t>令和４</a:t>
                      </a:r>
                      <a:r>
                        <a:rPr lang="ja-JP" altLang="ja-JP" sz="1200" b="1" dirty="0">
                          <a:solidFill>
                            <a:schemeClr val="tx1"/>
                          </a:solidFill>
                          <a:effectLst/>
                          <a:latin typeface="+mn-ea"/>
                          <a:ea typeface="+mn-ea"/>
                        </a:rPr>
                        <a:t>（</a:t>
                      </a:r>
                      <a:r>
                        <a:rPr lang="en-US" altLang="ja-JP" sz="1200" b="1" dirty="0">
                          <a:solidFill>
                            <a:schemeClr val="tx1"/>
                          </a:solidFill>
                          <a:effectLst/>
                          <a:latin typeface="+mn-ea"/>
                          <a:ea typeface="+mn-ea"/>
                        </a:rPr>
                        <a:t>2022</a:t>
                      </a:r>
                      <a:r>
                        <a:rPr lang="ja-JP" altLang="ja-JP" sz="1200" b="1" dirty="0">
                          <a:solidFill>
                            <a:schemeClr val="tx1"/>
                          </a:solidFill>
                          <a:effectLst/>
                          <a:latin typeface="+mn-ea"/>
                          <a:ea typeface="+mn-ea"/>
                        </a:rPr>
                        <a:t>）年】</a:t>
                      </a:r>
                      <a:endParaRPr lang="ja-JP" alt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ja-JP" altLang="en-US" sz="1200" b="1" dirty="0">
                          <a:solidFill>
                            <a:schemeClr val="tx1"/>
                          </a:solidFill>
                          <a:effectLst/>
                          <a:latin typeface="+mn-ea"/>
                          <a:ea typeface="+mn-ea"/>
                          <a:cs typeface="HG丸ｺﾞｼｯｸM-PRO"/>
                        </a:rPr>
                        <a:t>令和７年度府内の障がい者（児）入所施設における歯科保健の取り組みについての調査</a:t>
                      </a:r>
                      <a:r>
                        <a:rPr lang="ja-JP" altLang="en-US" sz="1200" b="1" i="0" dirty="0">
                          <a:solidFill>
                            <a:schemeClr val="tx1"/>
                          </a:solidFill>
                          <a:effectLst/>
                          <a:latin typeface="+mn-ea"/>
                          <a:ea typeface="+mn-ea"/>
                          <a:cs typeface="HG丸ｺﾞｼｯｸM-PRO"/>
                        </a:rPr>
                        <a:t>にて算出</a:t>
                      </a:r>
                      <a:endParaRPr lang="ja-JP" alt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mn-ea"/>
                          <a:ea typeface="+mn-ea"/>
                          <a:cs typeface="+mn-cs"/>
                        </a:rPr>
                        <a:t>90</a:t>
                      </a:r>
                      <a:r>
                        <a:rPr lang="ja-JP" altLang="en-US" sz="1200" b="1" dirty="0">
                          <a:solidFill>
                            <a:schemeClr val="dk1"/>
                          </a:solidFill>
                          <a:effectLst/>
                          <a:latin typeface="+mn-ea"/>
                          <a:ea typeface="+mn-ea"/>
                          <a:cs typeface="+mn-cs"/>
                        </a:rPr>
                        <a:t>％以上</a:t>
                      </a:r>
                      <a:endParaRPr lang="ja-JP" alt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bl>
          </a:graphicData>
        </a:graphic>
      </p:graphicFrame>
      <p:sp>
        <p:nvSpPr>
          <p:cNvPr id="15" name="正方形/長方形 14"/>
          <p:cNvSpPr/>
          <p:nvPr/>
        </p:nvSpPr>
        <p:spPr>
          <a:xfrm>
            <a:off x="151579" y="865219"/>
            <a:ext cx="5514435" cy="612604"/>
          </a:xfrm>
          <a:prstGeom prst="rect">
            <a:avLst/>
          </a:prstGeom>
          <a:solidFill>
            <a:srgbClr val="002060"/>
          </a:solidFill>
        </p:spPr>
        <p:txBody>
          <a:bodyPr wrap="square" anchor="ctr">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（５）歯科受診をすることへ配慮が必要な人</a:t>
            </a:r>
            <a:endParaRPr kumimoji="1" lang="en-US" altLang="ja-JP"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en-US" altLang="ja-JP"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        </a:t>
            </a:r>
            <a:r>
              <a:rPr kumimoji="1" lang="ja-JP" altLang="en-US" sz="2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（要介護者、障がい児者）　　  </a:t>
            </a:r>
            <a:r>
              <a:rPr kumimoji="1" lang="ja-JP" altLang="en-US"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計画</a:t>
            </a:r>
            <a:r>
              <a:rPr kumimoji="1" lang="en-US" altLang="ja-JP"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游ゴシック" panose="020B0400000000000000" pitchFamily="50" charset="-128"/>
                <a:ea typeface="游ゴシック" panose="020B0400000000000000" pitchFamily="50" charset="-128"/>
                <a:cs typeface="+mn-cs"/>
              </a:rPr>
              <a:t>P.35</a:t>
            </a:r>
            <a:endParaRPr kumimoji="1" lang="en-US" altLang="ja-JP"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376959" y="1986255"/>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p:cNvSpPr/>
          <p:nvPr/>
        </p:nvSpPr>
        <p:spPr>
          <a:xfrm>
            <a:off x="530346" y="2225560"/>
            <a:ext cx="8856000" cy="1082584"/>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▽家庭や施設などにおいて、介助者とともに歯間部清掃用器具（デンタルフロス、歯間ブラシ等）を使ったセルフケア（歯と口</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の清掃）を行います。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▽定期的に歯科健診を受診し、歯科疾患の予防や早期発見、重症化予防に取組みます。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▽かかりつけ歯科医を持ちます。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角丸四角形 13"/>
          <p:cNvSpPr/>
          <p:nvPr/>
        </p:nvSpPr>
        <p:spPr>
          <a:xfrm>
            <a:off x="376959" y="1986255"/>
            <a:ext cx="9144000" cy="4597420"/>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 name="角丸四角形 15"/>
          <p:cNvSpPr/>
          <p:nvPr/>
        </p:nvSpPr>
        <p:spPr>
          <a:xfrm>
            <a:off x="376959" y="1557955"/>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17" name="角丸四角形 16"/>
          <p:cNvSpPr/>
          <p:nvPr/>
        </p:nvSpPr>
        <p:spPr>
          <a:xfrm>
            <a:off x="2459962" y="1552867"/>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むし歯、歯周治療が必要な府民を減らします</a:t>
            </a:r>
          </a:p>
        </p:txBody>
      </p:sp>
      <p:sp>
        <p:nvSpPr>
          <p:cNvPr id="18" name="正方形/長方形 17"/>
          <p:cNvSpPr/>
          <p:nvPr/>
        </p:nvSpPr>
        <p:spPr>
          <a:xfrm>
            <a:off x="376959" y="4121525"/>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3" name="正方形/長方形 12"/>
          <p:cNvSpPr/>
          <p:nvPr/>
        </p:nvSpPr>
        <p:spPr>
          <a:xfrm>
            <a:off x="382272" y="3223231"/>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0" name="正方形/長方形 19"/>
          <p:cNvSpPr/>
          <p:nvPr/>
        </p:nvSpPr>
        <p:spPr>
          <a:xfrm>
            <a:off x="530346" y="3496121"/>
            <a:ext cx="8856000" cy="714451"/>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▽歯科疾患の予防（むし歯予防、歯周病予防）</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▽早期発見の推進（定期的な歯科健診）</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9431844A-12C0-407D-817D-1C85B045A8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Tree>
    <p:extLst>
      <p:ext uri="{BB962C8B-B14F-4D97-AF65-F5344CB8AC3E}">
        <p14:creationId xmlns:p14="http://schemas.microsoft.com/office/powerpoint/2010/main" val="2514817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nvGraphicFramePr>
        <p:xfrm>
          <a:off x="559557" y="462954"/>
          <a:ext cx="8814337" cy="5983463"/>
        </p:xfrm>
        <a:graphic>
          <a:graphicData uri="http://schemas.openxmlformats.org/drawingml/2006/table">
            <a:tbl>
              <a:tblPr firstRow="1" bandRow="1">
                <a:tableStyleId>{5C22544A-7EE6-4342-B048-85BDC9FD1C3A}</a:tableStyleId>
              </a:tblPr>
              <a:tblGrid>
                <a:gridCol w="1110177">
                  <a:extLst>
                    <a:ext uri="{9D8B030D-6E8A-4147-A177-3AD203B41FA5}">
                      <a16:colId xmlns:a16="http://schemas.microsoft.com/office/drawing/2014/main" val="3795206225"/>
                    </a:ext>
                  </a:extLst>
                </a:gridCol>
                <a:gridCol w="7704160">
                  <a:extLst>
                    <a:ext uri="{9D8B030D-6E8A-4147-A177-3AD203B41FA5}">
                      <a16:colId xmlns:a16="http://schemas.microsoft.com/office/drawing/2014/main" val="1328953327"/>
                    </a:ext>
                  </a:extLst>
                </a:gridCol>
              </a:tblGrid>
              <a:tr h="76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現状</a:t>
                      </a:r>
                      <a:endParaRPr kumimoji="1" lang="ja-JP" altLang="en-U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・定期的な歯科健診を実施する施設の充実が必要</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・特別な配慮や支援を必要とする人の歯と口の健康づくりは、生涯にわたる健康づくりの基礎として、また生活の自立、</a:t>
                      </a:r>
                      <a:endParaRPr kumimoji="1" lang="en-US" altLang="ja-JP" sz="1100" b="0" dirty="0">
                        <a:solidFill>
                          <a:schemeClr val="tx1"/>
                        </a:solidFill>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dirty="0">
                          <a:solidFill>
                            <a:schemeClr val="tx1"/>
                          </a:solidFill>
                        </a:rPr>
                        <a:t>　生活の質の向上や社会参加の視点から重要</a:t>
                      </a: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563474"/>
                  </a:ext>
                </a:extLst>
              </a:tr>
              <a:tr h="760397">
                <a:tc>
                  <a:txBody>
                    <a:bodyPr/>
                    <a:lstStyle/>
                    <a:p>
                      <a:r>
                        <a:rPr kumimoji="1" lang="ja-JP" altLang="en-US" sz="1600" b="0" dirty="0">
                          <a:solidFill>
                            <a:schemeClr val="bg1"/>
                          </a:solidFill>
                          <a:latin typeface="游ゴシック" panose="020B0400000000000000" pitchFamily="50" charset="-128"/>
                          <a:ea typeface="游ゴシック" panose="020B0400000000000000" pitchFamily="50" charset="-128"/>
                        </a:rPr>
                        <a:t>本年度の     </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r>
                        <a:rPr kumimoji="1" lang="en-US" altLang="ja-JP" sz="1600" b="0" dirty="0">
                          <a:solidFill>
                            <a:schemeClr val="bg1"/>
                          </a:solidFill>
                          <a:latin typeface="游ゴシック" panose="020B0400000000000000" pitchFamily="50" charset="-128"/>
                          <a:ea typeface="游ゴシック" panose="020B0400000000000000" pitchFamily="50" charset="-128"/>
                        </a:rPr>
                        <a:t> </a:t>
                      </a:r>
                      <a:r>
                        <a:rPr kumimoji="1" lang="ja-JP" altLang="en-US" sz="1600" b="0" dirty="0">
                          <a:solidFill>
                            <a:schemeClr val="bg1"/>
                          </a:solidFill>
                          <a:latin typeface="游ゴシック" panose="020B0400000000000000" pitchFamily="50" charset="-128"/>
                          <a:ea typeface="游ゴシック" panose="020B0400000000000000" pitchFamily="50" charset="-128"/>
                        </a:rPr>
                        <a:t>取組み</a:t>
                      </a:r>
                      <a:endParaRPr kumimoji="1" lang="en-US" altLang="ja-JP" sz="1600" b="0" dirty="0">
                        <a:solidFill>
                          <a:schemeClr val="bg1"/>
                        </a:solidFill>
                        <a:latin typeface="游ゴシック" panose="020B0400000000000000" pitchFamily="50" charset="-128"/>
                        <a:ea typeface="游ゴシック" panose="020B0400000000000000" pitchFamily="50" charset="-128"/>
                      </a:endParaRPr>
                    </a:p>
                    <a:p>
                      <a:endParaRPr kumimoji="1" lang="en-US" altLang="ja-JP" sz="1600" b="0" dirty="0">
                        <a:solidFill>
                          <a:schemeClr val="bg1"/>
                        </a:solidFill>
                      </a:endParaRPr>
                    </a:p>
                    <a:p>
                      <a:endParaRPr kumimoji="1" lang="en-US" altLang="ja-JP" sz="16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baseline="0" dirty="0">
                          <a:solidFill>
                            <a:schemeClr val="tx1"/>
                          </a:solidFill>
                          <a:latin typeface="游ゴシック" panose="020B0400000000000000" pitchFamily="50" charset="-128"/>
                        </a:rPr>
                        <a:t>《</a:t>
                      </a:r>
                      <a:r>
                        <a:rPr kumimoji="1" lang="ja-JP" altLang="en-US" sz="1200" b="0" u="sng" baseline="0" dirty="0">
                          <a:solidFill>
                            <a:schemeClr val="tx1"/>
                          </a:solidFill>
                          <a:latin typeface="游ゴシック" panose="020B0400000000000000" pitchFamily="50" charset="-128"/>
                        </a:rPr>
                        <a:t>啓発</a:t>
                      </a:r>
                      <a:r>
                        <a:rPr kumimoji="1" lang="en-US" altLang="ja-JP" sz="1200" b="0" baseline="0" dirty="0">
                          <a:solidFill>
                            <a:schemeClr val="tx1"/>
                          </a:solidFill>
                          <a:latin typeface="游ゴシック" panose="020B0400000000000000" pitchFamily="50" charset="-128"/>
                        </a:rPr>
                        <a:t>》</a:t>
                      </a:r>
                    </a:p>
                    <a:p>
                      <a:pPr>
                        <a:lnSpc>
                          <a:spcPts val="1500"/>
                        </a:lnSpc>
                      </a:pPr>
                      <a:r>
                        <a:rPr kumimoji="1" lang="ja-JP" altLang="en-US" sz="1100" b="0" baseline="0" dirty="0">
                          <a:solidFill>
                            <a:schemeClr val="tx1"/>
                          </a:solidFill>
                          <a:latin typeface="游ゴシック" panose="020B0400000000000000" pitchFamily="50" charset="-128"/>
                        </a:rPr>
                        <a:t>■</a:t>
                      </a:r>
                      <a:r>
                        <a:rPr kumimoji="1" lang="ja-JP" altLang="en-US" sz="1100" b="0" baseline="0" dirty="0" err="1">
                          <a:solidFill>
                            <a:schemeClr val="tx1"/>
                          </a:solidFill>
                          <a:latin typeface="游ゴシック" panose="020B0400000000000000" pitchFamily="50" charset="-128"/>
                        </a:rPr>
                        <a:t>障がい</a:t>
                      </a:r>
                      <a:r>
                        <a:rPr kumimoji="1" lang="ja-JP" altLang="en-US" sz="1100" b="0" baseline="0" dirty="0">
                          <a:solidFill>
                            <a:schemeClr val="tx1"/>
                          </a:solidFill>
                          <a:latin typeface="游ゴシック" panose="020B0400000000000000" pitchFamily="50" charset="-128"/>
                        </a:rPr>
                        <a:t>者歯科診療センターの運営を大阪府歯科医師会に委託し、保護者向け説明会を実施</a:t>
                      </a:r>
                      <a:endParaRPr kumimoji="1" lang="en-US" altLang="ja-JP" sz="1100" b="0" baseline="0" dirty="0">
                        <a:solidFill>
                          <a:schemeClr val="tx1"/>
                        </a:solidFill>
                        <a:latin typeface="游ゴシック" panose="020B0400000000000000" pitchFamily="50" charset="-128"/>
                      </a:endParaRPr>
                    </a:p>
                    <a:p>
                      <a:pPr>
                        <a:lnSpc>
                          <a:spcPts val="1500"/>
                        </a:lnSpc>
                      </a:pPr>
                      <a:r>
                        <a:rPr kumimoji="1" lang="ja-JP" altLang="en-US" sz="1100" b="0" strike="noStrike" baseline="0" dirty="0">
                          <a:solidFill>
                            <a:schemeClr val="tx1"/>
                          </a:solidFill>
                          <a:latin typeface="游ゴシック" panose="020B0400000000000000" pitchFamily="50" charset="-128"/>
                        </a:rPr>
                        <a:t>■</a:t>
                      </a:r>
                      <a:r>
                        <a:rPr kumimoji="1" lang="ja-JP" altLang="en-US" sz="1100" b="1" strike="noStrike" baseline="0" dirty="0">
                          <a:solidFill>
                            <a:schemeClr val="tx1"/>
                          </a:solidFill>
                          <a:latin typeface="游ゴシック" panose="020B0400000000000000" pitchFamily="50" charset="-128"/>
                        </a:rPr>
                        <a:t>介護保険施設職員を対象に、作成した口腔衛生管理マニュアルを活用した研修会を実施（１医療圏）</a:t>
                      </a:r>
                      <a:endParaRPr kumimoji="1" lang="en-US" altLang="ja-JP" sz="1100" b="1" strike="noStrike" baseline="0" dirty="0">
                        <a:solidFill>
                          <a:schemeClr val="tx1"/>
                        </a:solidFill>
                        <a:latin typeface="游ゴシック" panose="020B0400000000000000" pitchFamily="50" charset="-128"/>
                      </a:endParaRPr>
                    </a:p>
                    <a:p>
                      <a:pPr>
                        <a:lnSpc>
                          <a:spcPts val="1500"/>
                        </a:lnSpc>
                      </a:pPr>
                      <a:r>
                        <a:rPr kumimoji="1" lang="ja-JP" altLang="en-US" sz="1100" b="0" baseline="0" dirty="0">
                          <a:solidFill>
                            <a:schemeClr val="tx1"/>
                          </a:solidFill>
                          <a:latin typeface="游ゴシック" panose="020B0400000000000000" pitchFamily="50" charset="-128"/>
                        </a:rPr>
                        <a:t>■</a:t>
                      </a:r>
                      <a:r>
                        <a:rPr kumimoji="1" lang="ja-JP" altLang="en-US" sz="1000" b="0" baseline="0" dirty="0">
                          <a:solidFill>
                            <a:schemeClr val="tx1"/>
                          </a:solidFill>
                          <a:latin typeface="游ゴシック" panose="020B0400000000000000" pitchFamily="50" charset="-128"/>
                        </a:rPr>
                        <a:t>（再掲）在宅歯科ケアステーションの周知、公民連携、アスマイル、府ホームページ、啓発冊子等</a:t>
                      </a:r>
                      <a:r>
                        <a:rPr kumimoji="1" lang="ja-JP" altLang="en-US" sz="1000" b="0" strike="noStrike" baseline="0" dirty="0">
                          <a:solidFill>
                            <a:schemeClr val="tx1"/>
                          </a:solidFill>
                          <a:latin typeface="+mn-lt"/>
                        </a:rPr>
                        <a:t>、</a:t>
                      </a:r>
                      <a:endParaRPr kumimoji="1" lang="en-US" altLang="ja-JP" sz="1000" b="0" strike="noStrike" baseline="0" dirty="0">
                        <a:solidFill>
                          <a:schemeClr val="tx1"/>
                        </a:solidFill>
                        <a:latin typeface="+mn-lt"/>
                      </a:endParaRPr>
                    </a:p>
                    <a:p>
                      <a:pPr>
                        <a:lnSpc>
                          <a:spcPts val="1500"/>
                        </a:lnSpc>
                      </a:pPr>
                      <a:r>
                        <a:rPr kumimoji="1" lang="ja-JP" altLang="en-US" sz="1000" b="0" strike="noStrike" baseline="0" dirty="0">
                          <a:solidFill>
                            <a:schemeClr val="tx1"/>
                          </a:solidFill>
                          <a:latin typeface="+mn-lt"/>
                        </a:rPr>
                        <a:t>　　　　　</a:t>
                      </a:r>
                      <a:r>
                        <a:rPr kumimoji="1" lang="ja-JP" altLang="en-US" sz="1000" b="0" dirty="0">
                          <a:solidFill>
                            <a:schemeClr val="tx1"/>
                          </a:solidFill>
                        </a:rPr>
                        <a:t>８０２０推進アンバサダー養成事業</a:t>
                      </a:r>
                      <a:endParaRPr kumimoji="1" lang="en-US" altLang="ja-JP" sz="1050" b="0"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50" b="0" baseline="0" dirty="0">
                        <a:solidFill>
                          <a:schemeClr val="tx1"/>
                        </a:solidFill>
                        <a:latin typeface="游ゴシック" panose="020B0400000000000000" pitchFamily="50" charset="-128"/>
                      </a:endParaRPr>
                    </a:p>
                    <a:p>
                      <a:pPr>
                        <a:lnSpc>
                          <a:spcPts val="1500"/>
                        </a:lnSpc>
                      </a:pPr>
                      <a:r>
                        <a:rPr kumimoji="1" lang="en-US" altLang="ja-JP" sz="1200" b="0" baseline="0" dirty="0">
                          <a:solidFill>
                            <a:schemeClr val="tx1"/>
                          </a:solidFill>
                          <a:latin typeface="游ゴシック" panose="020B0400000000000000" pitchFamily="50" charset="-128"/>
                        </a:rPr>
                        <a:t>《</a:t>
                      </a:r>
                      <a:r>
                        <a:rPr kumimoji="1" lang="ja-JP" altLang="en-US" sz="1200" b="0" u="sng" baseline="0" dirty="0">
                          <a:solidFill>
                            <a:schemeClr val="tx1"/>
                          </a:solidFill>
                          <a:latin typeface="游ゴシック" panose="020B0400000000000000" pitchFamily="50" charset="-128"/>
                        </a:rPr>
                        <a:t>市町村支援</a:t>
                      </a:r>
                      <a:r>
                        <a:rPr kumimoji="1" lang="en-US" altLang="ja-JP" sz="1200" b="0" baseline="0" dirty="0">
                          <a:solidFill>
                            <a:schemeClr val="tx1"/>
                          </a:solidFill>
                          <a:latin typeface="游ゴシック" panose="020B0400000000000000" pitchFamily="50" charset="-128"/>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rPr>
                        <a:t>■</a:t>
                      </a:r>
                      <a:r>
                        <a:rPr kumimoji="1" lang="ja-JP" altLang="en-US" sz="1000" b="0" baseline="0" dirty="0">
                          <a:solidFill>
                            <a:schemeClr val="tx1"/>
                          </a:solidFill>
                          <a:latin typeface="游ゴシック" panose="020B0400000000000000" pitchFamily="50" charset="-128"/>
                        </a:rPr>
                        <a:t>（再掲）大阪府市町村歯科口腔保健実態調査により、各市町村の取組状況（障がい児者の歯科健診やフッ化物塗布等）を集約し、</a:t>
                      </a:r>
                      <a:endParaRPr kumimoji="1" lang="en-US" altLang="ja-JP" sz="1000" b="0"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baseline="0" dirty="0">
                          <a:solidFill>
                            <a:schemeClr val="tx1"/>
                          </a:solidFill>
                          <a:latin typeface="游ゴシック" panose="020B0400000000000000" pitchFamily="50" charset="-128"/>
                        </a:rPr>
                        <a:t>　　　　　府内市町村と共有</a:t>
                      </a:r>
                      <a:endParaRPr kumimoji="1" lang="en-US" altLang="ja-JP" sz="1000" b="0"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baseline="0" dirty="0">
                          <a:solidFill>
                            <a:schemeClr val="tx1"/>
                          </a:solidFill>
                          <a:latin typeface="游ゴシック" panose="020B0400000000000000" pitchFamily="50" charset="-128"/>
                        </a:rPr>
                        <a:t>　（再掲）大阪府歯科口腔保健推進連絡会、口腔保健支援センター</a:t>
                      </a:r>
                      <a:endParaRPr kumimoji="1" lang="en-US" altLang="ja-JP" sz="1000" b="0"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000" b="0" strike="sngStrike" baseline="0" dirty="0">
                        <a:solidFill>
                          <a:schemeClr val="tx1"/>
                        </a:solidFill>
                        <a:latin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13635"/>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1" lang="ja-JP" altLang="en-US" sz="1200" b="0" i="0" u="none" strike="noStrike" kern="1200" cap="none" spc="0" normalizeH="0" baseline="0" noProof="0" dirty="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18" name="図 17">
            <a:extLst>
              <a:ext uri="{FF2B5EF4-FFF2-40B4-BE49-F238E27FC236}">
                <a16:creationId xmlns:a16="http://schemas.microsoft.com/office/drawing/2014/main" id="{19728DFF-0F48-44DC-A21A-7DF3F4D521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365" y="3317598"/>
            <a:ext cx="3662240" cy="305186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710029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06E444-47AF-4C99-BC41-2CA8B6FAB8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FC559DD5-53EE-467E-857D-ECCA33415EF4}"/>
              </a:ext>
            </a:extLst>
          </p:cNvPr>
          <p:cNvGraphicFramePr>
            <a:graphicFrameLocks noGrp="1"/>
          </p:cNvGraphicFramePr>
          <p:nvPr/>
        </p:nvGraphicFramePr>
        <p:xfrm>
          <a:off x="367413" y="356054"/>
          <a:ext cx="8814337" cy="3045308"/>
        </p:xfrm>
        <a:graphic>
          <a:graphicData uri="http://schemas.openxmlformats.org/drawingml/2006/table">
            <a:tbl>
              <a:tblPr firstRow="1" bandRow="1">
                <a:tableStyleId>{5C22544A-7EE6-4342-B048-85BDC9FD1C3A}</a:tableStyleId>
              </a:tblPr>
              <a:tblGrid>
                <a:gridCol w="1224623">
                  <a:extLst>
                    <a:ext uri="{9D8B030D-6E8A-4147-A177-3AD203B41FA5}">
                      <a16:colId xmlns:a16="http://schemas.microsoft.com/office/drawing/2014/main" val="1192913929"/>
                    </a:ext>
                  </a:extLst>
                </a:gridCol>
                <a:gridCol w="7589714">
                  <a:extLst>
                    <a:ext uri="{9D8B030D-6E8A-4147-A177-3AD203B41FA5}">
                      <a16:colId xmlns:a16="http://schemas.microsoft.com/office/drawing/2014/main" val="1593949776"/>
                    </a:ext>
                  </a:extLst>
                </a:gridCol>
              </a:tblGrid>
              <a:tr h="925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課題・必要な取組み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ja-JP" altLang="en-US" sz="1100" b="0" baseline="0" dirty="0">
                          <a:solidFill>
                            <a:schemeClr val="tx1"/>
                          </a:solidFill>
                          <a:latin typeface="游ゴシック" panose="020B0400000000000000" pitchFamily="50" charset="-128"/>
                          <a:ea typeface="+mn-ea"/>
                        </a:rPr>
                        <a:t>■ホームページを閲覧するなどの自発的な動きをしない府民への働きかけ</a:t>
                      </a:r>
                      <a:endParaRPr kumimoji="1" lang="en-US" altLang="ja-JP" sz="1100" b="0" baseline="0" dirty="0">
                        <a:solidFill>
                          <a:schemeClr val="tx1"/>
                        </a:solidFill>
                        <a:latin typeface="游ゴシック" panose="020B0400000000000000" pitchFamily="50" charset="-128"/>
                        <a:ea typeface="+mn-ea"/>
                      </a:endParaRPr>
                    </a:p>
                    <a:p>
                      <a:pPr>
                        <a:lnSpc>
                          <a:spcPts val="1500"/>
                        </a:lnSpc>
                      </a:pPr>
                      <a:r>
                        <a:rPr kumimoji="1" lang="ja-JP" altLang="en-US" sz="1100" b="0" baseline="0" dirty="0">
                          <a:solidFill>
                            <a:schemeClr val="tx1"/>
                          </a:solidFill>
                          <a:latin typeface="游ゴシック" panose="020B0400000000000000" pitchFamily="50" charset="-128"/>
                          <a:ea typeface="+mn-ea"/>
                        </a:rPr>
                        <a:t>　（内容：介助者が気をつけるべき事柄、セルフケア、定期的な歯科健診、かかりつけ歯科医　等）</a:t>
                      </a:r>
                      <a:endParaRPr kumimoji="1" lang="en-US" altLang="ja-JP" sz="1100" b="0" strike="sngStrike"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endParaRPr kumimoji="1" lang="en-US" altLang="ja-JP"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93432"/>
                  </a:ext>
                </a:extLst>
              </a:tr>
              <a:tr h="1184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次年度の主な取組み</a:t>
                      </a:r>
                      <a:endParaRPr kumimoji="1" lang="ja-JP" alt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■関係機関と連携し、家族や介護にあたる施設職員等に対する啓発・人材育成</a:t>
                      </a:r>
                      <a:endParaRPr kumimoji="1" lang="en-US" altLang="ja-JP" sz="1100" b="0" strike="sngStrike"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baseline="0" dirty="0">
                          <a:solidFill>
                            <a:schemeClr val="tx1"/>
                          </a:solidFill>
                          <a:latin typeface="游ゴシック" panose="020B0400000000000000" pitchFamily="50" charset="-128"/>
                          <a:ea typeface="+mn-ea"/>
                        </a:rPr>
                        <a:t>■地域の多職種と連携して在宅療養者の経口摂取支援を行う歯科医師・歯科衛生士の育成</a:t>
                      </a:r>
                      <a:endParaRPr kumimoji="1" lang="en-US" altLang="ja-JP" sz="1100" b="0" strike="noStrike" baseline="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baseline="0" dirty="0">
                          <a:solidFill>
                            <a:schemeClr val="tx1"/>
                          </a:solidFill>
                          <a:latin typeface="游ゴシック" panose="020B0400000000000000" pitchFamily="50" charset="-128"/>
                          <a:ea typeface="+mn-ea"/>
                        </a:rPr>
                        <a:t>■在宅歯科ケアステーションの活用促進</a:t>
                      </a:r>
                      <a:endParaRPr kumimoji="1" lang="en-US" altLang="ja-JP" sz="1100" b="0" baseline="0" dirty="0">
                        <a:solidFill>
                          <a:schemeClr val="tx1"/>
                        </a:solidFill>
                        <a:latin typeface="游ゴシック" panose="020B0400000000000000" pitchFamily="50" charset="-128"/>
                        <a:ea typeface="+mn-ea"/>
                      </a:endParaRPr>
                    </a:p>
                    <a:p>
                      <a:pPr>
                        <a:lnSpc>
                          <a:spcPts val="1500"/>
                        </a:lnSpc>
                      </a:pPr>
                      <a:r>
                        <a:rPr kumimoji="1" lang="ja-JP" altLang="en-US" sz="1100" b="0" baseline="0" dirty="0">
                          <a:solidFill>
                            <a:schemeClr val="tx1"/>
                          </a:solidFill>
                          <a:latin typeface="游ゴシック" panose="020B0400000000000000" pitchFamily="50" charset="-128"/>
                          <a:ea typeface="+mn-ea"/>
                        </a:rPr>
                        <a:t>■</a:t>
                      </a:r>
                      <a:r>
                        <a:rPr kumimoji="1" lang="ja-JP" altLang="en-US" sz="1100" b="1" baseline="0" dirty="0">
                          <a:solidFill>
                            <a:schemeClr val="tx1"/>
                          </a:solidFill>
                          <a:latin typeface="游ゴシック" panose="020B0400000000000000" pitchFamily="50" charset="-128"/>
                          <a:ea typeface="+mn-ea"/>
                        </a:rPr>
                        <a:t>「アスマイル」、府の広報媒体、公民連携の枠組みを活用し、幅広い世代の府民への啓発</a:t>
                      </a:r>
                      <a:endParaRPr kumimoji="1" lang="en-US" altLang="ja-JP" sz="1100" b="1" baseline="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a:t>
                      </a:r>
                      <a:r>
                        <a:rPr kumimoji="1" lang="ja-JP" altLang="en-US" sz="1100" b="1" dirty="0">
                          <a:solidFill>
                            <a:schemeClr val="tx1"/>
                          </a:solidFill>
                          <a:latin typeface="+mn-ea"/>
                          <a:ea typeface="+mn-ea"/>
                        </a:rPr>
                        <a:t>働く世代のための</a:t>
                      </a:r>
                      <a:r>
                        <a:rPr kumimoji="1" lang="en-US" altLang="ja-JP" sz="1100" b="1" dirty="0">
                          <a:solidFill>
                            <a:schemeClr val="tx1"/>
                          </a:solidFill>
                          <a:latin typeface="+mn-ea"/>
                          <a:ea typeface="+mn-ea"/>
                        </a:rPr>
                        <a:t>8020</a:t>
                      </a:r>
                      <a:r>
                        <a:rPr kumimoji="1" lang="ja-JP" altLang="en-US" sz="1100" b="1" dirty="0">
                          <a:solidFill>
                            <a:schemeClr val="tx1"/>
                          </a:solidFill>
                          <a:latin typeface="+mn-ea"/>
                          <a:ea typeface="+mn-ea"/>
                        </a:rPr>
                        <a:t>リテラシー向上事業による企業の取組み支援</a:t>
                      </a:r>
                      <a:endParaRPr kumimoji="1" lang="en-US" altLang="ja-JP" sz="1100" b="1" dirty="0">
                        <a:solidFill>
                          <a:schemeClr val="tx1"/>
                        </a:solidFill>
                        <a:latin typeface="游ゴシック" panose="020B0400000000000000"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29517"/>
                  </a:ext>
                </a:extLst>
              </a:tr>
              <a:tr h="8935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令和６年度最終予算</a:t>
                      </a:r>
                      <a:endParaRPr kumimoji="1" lang="en-US" altLang="ja-JP" sz="1600" b="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err="1">
                          <a:ln>
                            <a:noFill/>
                          </a:ln>
                          <a:solidFill>
                            <a:schemeClr val="tx1"/>
                          </a:solidFill>
                          <a:effectLst/>
                          <a:uLnTx/>
                          <a:uFillTx/>
                          <a:latin typeface="+mn-ea"/>
                          <a:ea typeface="+mn-ea"/>
                          <a:cs typeface="+mn-cs"/>
                        </a:rPr>
                        <a:t>障がい</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者歯科診療センター運営委託事業（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23,968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千円）、生涯歯科保健推進事業（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1,845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大阪府歯科口腔保健計画推進事業（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6,159</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千円）、８０２０運動推進特別事業（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2,047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歯科医療サービス提供困難者への歯科保健医療推進事業（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2,137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千円）、新しい生活様式に対応した者口腔保健指導推進事業（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6,058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千円）、在宅医療ＮＳＴ連携歯科チーム育成事業（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3,473</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921067"/>
                  </a:ext>
                </a:extLst>
              </a:tr>
            </a:tbl>
          </a:graphicData>
        </a:graphic>
      </p:graphicFrame>
    </p:spTree>
    <p:extLst>
      <p:ext uri="{BB962C8B-B14F-4D97-AF65-F5344CB8AC3E}">
        <p14:creationId xmlns:p14="http://schemas.microsoft.com/office/powerpoint/2010/main" val="2268765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AE0CBE-3210-41DD-A171-4385B749CD55}"/>
              </a:ext>
            </a:extLst>
          </p:cNvPr>
          <p:cNvSpPr/>
          <p:nvPr/>
        </p:nvSpPr>
        <p:spPr>
          <a:xfrm>
            <a:off x="0" y="11094"/>
            <a:ext cx="9906000" cy="768986"/>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２　</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ライフコースに沿った歯と口の健康づくりを支える社会環境整備　</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p:cNvSpPr/>
          <p:nvPr/>
        </p:nvSpPr>
        <p:spPr>
          <a:xfrm>
            <a:off x="382272" y="1271330"/>
            <a:ext cx="3240000" cy="288000"/>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府民の行動目標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p:cNvSpPr/>
          <p:nvPr/>
        </p:nvSpPr>
        <p:spPr>
          <a:xfrm>
            <a:off x="530346" y="1582424"/>
            <a:ext cx="8856000" cy="1031951"/>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▽市町村が行う健診事業等の機会を利用し、歯科疾患の予防や早期発見、口の機能の維持向上に向け、生涯にわたって歯と口の健康づくりに取組みを行います。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▽かかりつけ歯科医を持ち、定期的に歯科健診を受診することで、生涯にわたって歯と口の健康づくりに取組みます。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角丸四角形 9"/>
          <p:cNvSpPr/>
          <p:nvPr/>
        </p:nvSpPr>
        <p:spPr>
          <a:xfrm>
            <a:off x="376959" y="1221221"/>
            <a:ext cx="9144000" cy="5008129"/>
          </a:xfrm>
          <a:prstGeom prst="roundRect">
            <a:avLst>
              <a:gd name="adj" fmla="val 0"/>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角丸四角形 10"/>
          <p:cNvSpPr/>
          <p:nvPr/>
        </p:nvSpPr>
        <p:spPr>
          <a:xfrm>
            <a:off x="376959" y="789220"/>
            <a:ext cx="2088000" cy="432000"/>
          </a:xfrm>
          <a:prstGeom prst="roundRect">
            <a:avLst>
              <a:gd name="adj" fmla="val 0"/>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みんなでめざす目標</a:t>
            </a:r>
          </a:p>
        </p:txBody>
      </p:sp>
      <p:sp>
        <p:nvSpPr>
          <p:cNvPr id="12" name="角丸四角形 11"/>
          <p:cNvSpPr/>
          <p:nvPr/>
        </p:nvSpPr>
        <p:spPr>
          <a:xfrm>
            <a:off x="2464959" y="789220"/>
            <a:ext cx="7056000" cy="432000"/>
          </a:xfrm>
          <a:prstGeom prst="roundRect">
            <a:avLst>
              <a:gd name="adj" fmla="val 0"/>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marL="0" marR="0" lvl="0" indent="0" algn="ctr"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歯科疾患の予防や早期発見、口の機能の維持向上を行う府民を支援します</a:t>
            </a:r>
          </a:p>
        </p:txBody>
      </p:sp>
      <p:sp>
        <p:nvSpPr>
          <p:cNvPr id="13" name="正方形/長方形 12"/>
          <p:cNvSpPr/>
          <p:nvPr/>
        </p:nvSpPr>
        <p:spPr>
          <a:xfrm>
            <a:off x="382272" y="2448028"/>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具体的な取組</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正方形/長方形 13"/>
          <p:cNvSpPr/>
          <p:nvPr/>
        </p:nvSpPr>
        <p:spPr>
          <a:xfrm>
            <a:off x="530346" y="2795779"/>
            <a:ext cx="8856000" cy="587528"/>
          </a:xfrm>
          <a:prstGeom prst="rect">
            <a:avLst/>
          </a:prstGeom>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▽歯科口腔保健関係者の資質向上</a:t>
            </a:r>
            <a:endParaRPr kumimoji="0"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▽多様な主体との連携・協働（大学や職場での歯と口の健康づくりの推進）</a:t>
            </a:r>
            <a:endParaRPr kumimoji="0" lang="en-US" altLang="ja-JP" sz="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181750" y="6601937"/>
            <a:ext cx="720000" cy="21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18" name="正方形/長方形 17">
            <a:extLst>
              <a:ext uri="{FF2B5EF4-FFF2-40B4-BE49-F238E27FC236}">
                <a16:creationId xmlns:a16="http://schemas.microsoft.com/office/drawing/2014/main" id="{177A8689-9FF5-455A-B05C-582B33EDC838}"/>
              </a:ext>
            </a:extLst>
          </p:cNvPr>
          <p:cNvSpPr/>
          <p:nvPr/>
        </p:nvSpPr>
        <p:spPr>
          <a:xfrm>
            <a:off x="376959" y="3685207"/>
            <a:ext cx="5599428" cy="348481"/>
          </a:xfrm>
          <a:prstGeom prst="rect">
            <a:avLst/>
          </a:prstGeom>
        </p:spPr>
        <p:txBody>
          <a:bodyPr wrap="square" lIns="36000" tIns="72000" rIns="36000" bIns="36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次大阪府歯科口腔保健計画における数値目標</a:t>
            </a:r>
            <a:r>
              <a:rPr kumimoji="0"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19" name="表 18">
            <a:extLst>
              <a:ext uri="{FF2B5EF4-FFF2-40B4-BE49-F238E27FC236}">
                <a16:creationId xmlns:a16="http://schemas.microsoft.com/office/drawing/2014/main" id="{8699D1F5-558B-4F3A-B268-338E426BEDD9}"/>
              </a:ext>
            </a:extLst>
          </p:cNvPr>
          <p:cNvGraphicFramePr>
            <a:graphicFrameLocks noGrp="1"/>
          </p:cNvGraphicFramePr>
          <p:nvPr>
            <p:extLst>
              <p:ext uri="{D42A27DB-BD31-4B8C-83A1-F6EECF244321}">
                <p14:modId xmlns:p14="http://schemas.microsoft.com/office/powerpoint/2010/main" val="323175804"/>
              </p:ext>
            </p:extLst>
          </p:nvPr>
        </p:nvGraphicFramePr>
        <p:xfrm>
          <a:off x="530346" y="4095838"/>
          <a:ext cx="8856000" cy="1793568"/>
        </p:xfrm>
        <a:graphic>
          <a:graphicData uri="http://schemas.openxmlformats.org/drawingml/2006/table">
            <a:tbl>
              <a:tblPr firstRow="1" firstCol="1" bandRow="1">
                <a:tableStyleId>{5C22544A-7EE6-4342-B048-85BDC9FD1C3A}</a:tableStyleId>
              </a:tblPr>
              <a:tblGrid>
                <a:gridCol w="448479">
                  <a:extLst>
                    <a:ext uri="{9D8B030D-6E8A-4147-A177-3AD203B41FA5}">
                      <a16:colId xmlns:a16="http://schemas.microsoft.com/office/drawing/2014/main" val="20000"/>
                    </a:ext>
                  </a:extLst>
                </a:gridCol>
                <a:gridCol w="3250275">
                  <a:extLst>
                    <a:ext uri="{9D8B030D-6E8A-4147-A177-3AD203B41FA5}">
                      <a16:colId xmlns:a16="http://schemas.microsoft.com/office/drawing/2014/main" val="20001"/>
                    </a:ext>
                  </a:extLst>
                </a:gridCol>
                <a:gridCol w="1730829">
                  <a:extLst>
                    <a:ext uri="{9D8B030D-6E8A-4147-A177-3AD203B41FA5}">
                      <a16:colId xmlns:a16="http://schemas.microsoft.com/office/drawing/2014/main" val="20002"/>
                    </a:ext>
                  </a:extLst>
                </a:gridCol>
                <a:gridCol w="1730828">
                  <a:extLst>
                    <a:ext uri="{9D8B030D-6E8A-4147-A177-3AD203B41FA5}">
                      <a16:colId xmlns:a16="http://schemas.microsoft.com/office/drawing/2014/main" val="1518444882"/>
                    </a:ext>
                  </a:extLst>
                </a:gridCol>
                <a:gridCol w="1695589">
                  <a:extLst>
                    <a:ext uri="{9D8B030D-6E8A-4147-A177-3AD203B41FA5}">
                      <a16:colId xmlns:a16="http://schemas.microsoft.com/office/drawing/2014/main" val="20003"/>
                    </a:ext>
                  </a:extLst>
                </a:gridCol>
              </a:tblGrid>
              <a:tr h="340710">
                <a:tc>
                  <a:txBody>
                    <a:bodyPr/>
                    <a:lstStyle/>
                    <a:p>
                      <a:pPr algn="ctr" fontAlgn="auto">
                        <a:lnSpc>
                          <a:spcPts val="1600"/>
                        </a:lnSpc>
                        <a:spcAft>
                          <a:spcPts val="0"/>
                        </a:spcAft>
                      </a:pPr>
                      <a:r>
                        <a:rPr lang="ja-JP" sz="1400" dirty="0">
                          <a:effectLst/>
                          <a:latin typeface="+mn-ea"/>
                          <a:ea typeface="+mn-ea"/>
                        </a:rPr>
                        <a:t>　</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algn="ctr" fontAlgn="auto">
                        <a:lnSpc>
                          <a:spcPts val="1600"/>
                        </a:lnSpc>
                        <a:spcAft>
                          <a:spcPts val="0"/>
                        </a:spcAft>
                      </a:pPr>
                      <a:r>
                        <a:rPr lang="ja-JP" altLang="en-US" sz="1200" dirty="0">
                          <a:solidFill>
                            <a:schemeClr val="bg1"/>
                          </a:solidFill>
                          <a:effectLst/>
                          <a:latin typeface="+mn-ea"/>
                          <a:ea typeface="+mn-ea"/>
                          <a:cs typeface="HG丸ｺﾞｼｯｸM-PRO"/>
                        </a:rPr>
                        <a:t>個別目標</a:t>
                      </a:r>
                      <a:endParaRPr lang="ja-JP" sz="1200" dirty="0">
                        <a:solidFill>
                          <a:schemeClr val="bg1"/>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ja-JP" altLang="en-US" sz="1200" dirty="0">
                          <a:effectLst/>
                          <a:latin typeface="+mn-ea"/>
                          <a:ea typeface="+mn-ea"/>
                        </a:rPr>
                        <a:t>計画策定時</a:t>
                      </a:r>
                      <a:r>
                        <a:rPr lang="ja-JP" sz="1200" dirty="0">
                          <a:effectLst/>
                          <a:latin typeface="+mn-ea"/>
                          <a:ea typeface="+mn-ea"/>
                        </a:rPr>
                        <a:t>の</a:t>
                      </a:r>
                      <a:r>
                        <a:rPr lang="ja-JP" altLang="en-US" sz="1200" dirty="0">
                          <a:effectLst/>
                          <a:latin typeface="+mn-ea"/>
                          <a:ea typeface="+mn-ea"/>
                        </a:rPr>
                        <a:t>値</a:t>
                      </a:r>
                      <a:endParaRPr lang="ja-JP" sz="1200" dirty="0">
                        <a:solidFill>
                          <a:srgbClr val="000000"/>
                        </a:solidFill>
                        <a:effectLst/>
                        <a:latin typeface="+mn-ea"/>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200" baseline="0" dirty="0">
                          <a:solidFill>
                            <a:schemeClr val="bg1"/>
                          </a:solidFill>
                          <a:effectLst/>
                          <a:latin typeface="游ゴシック" panose="020B0400000000000000" pitchFamily="50" charset="-128"/>
                          <a:ea typeface="+mn-ea"/>
                          <a:cs typeface="HG丸ｺﾞｼｯｸM-PRO"/>
                        </a:rPr>
                        <a:t>現状値</a:t>
                      </a:r>
                      <a:endParaRPr lang="ja-JP" altLang="ja-JP" sz="1200" baseline="0" dirty="0">
                        <a:solidFill>
                          <a:schemeClr val="bg1"/>
                        </a:solidFill>
                        <a:effectLst/>
                        <a:latin typeface="游ゴシック" panose="020B0400000000000000" pitchFamily="50" charset="-128"/>
                        <a:ea typeface="+mn-ea"/>
                        <a:cs typeface="HG丸ｺﾞｼｯｸM-PRO"/>
                      </a:endParaRPr>
                    </a:p>
                  </a:txBody>
                  <a:tcPr marL="62865" marR="628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auto">
                        <a:lnSpc>
                          <a:spcPts val="1600"/>
                        </a:lnSpc>
                        <a:spcAft>
                          <a:spcPts val="0"/>
                        </a:spcAft>
                      </a:pPr>
                      <a:r>
                        <a:rPr lang="en-US" sz="1200" dirty="0">
                          <a:effectLst/>
                          <a:latin typeface="+mn-ea"/>
                          <a:ea typeface="+mn-ea"/>
                        </a:rPr>
                        <a:t>20</a:t>
                      </a:r>
                      <a:r>
                        <a:rPr lang="en-US" altLang="ja-JP" sz="1200" dirty="0">
                          <a:effectLst/>
                          <a:latin typeface="+mn-ea"/>
                          <a:ea typeface="+mn-ea"/>
                        </a:rPr>
                        <a:t>35</a:t>
                      </a:r>
                      <a:r>
                        <a:rPr lang="ja-JP" sz="1200" dirty="0">
                          <a:effectLst/>
                          <a:latin typeface="+mn-ea"/>
                          <a:ea typeface="+mn-ea"/>
                        </a:rPr>
                        <a:t>年度の目標</a:t>
                      </a:r>
                      <a:endParaRPr lang="ja-JP" sz="1200" dirty="0">
                        <a:solidFill>
                          <a:srgbClr val="000000"/>
                        </a:solidFill>
                        <a:effectLst/>
                        <a:latin typeface="+mn-ea"/>
                        <a:ea typeface="+mn-ea"/>
                        <a:cs typeface="HG丸ｺﾞｼｯｸM-PRO"/>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682873">
                <a:tc>
                  <a:txBody>
                    <a:bodyPr/>
                    <a:lstStyle/>
                    <a:p>
                      <a:pPr algn="ctr" fontAlgn="auto">
                        <a:lnSpc>
                          <a:spcPts val="1600"/>
                        </a:lnSpc>
                        <a:spcAft>
                          <a:spcPts val="0"/>
                        </a:spcAft>
                      </a:pPr>
                      <a:r>
                        <a:rPr lang="en-US" sz="1400" dirty="0">
                          <a:effectLst/>
                          <a:latin typeface="+mn-ea"/>
                          <a:ea typeface="+mn-ea"/>
                        </a:rPr>
                        <a:t>19</a:t>
                      </a:r>
                      <a:endParaRPr lang="ja-JP" sz="1400"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mn-ea"/>
                          <a:ea typeface="+mn-ea"/>
                        </a:rPr>
                        <a:t>妊婦歯科健診を実施している市町村の増加</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tx1"/>
                          </a:solidFill>
                          <a:effectLst/>
                          <a:latin typeface="+mn-ea"/>
                          <a:ea typeface="+mn-ea"/>
                        </a:rPr>
                        <a:t>40</a:t>
                      </a:r>
                      <a:r>
                        <a:rPr lang="ja-JP" altLang="en-US" sz="1200" b="1" dirty="0">
                          <a:solidFill>
                            <a:schemeClr val="tx1"/>
                          </a:solidFill>
                          <a:effectLst/>
                          <a:latin typeface="+mn-ea"/>
                          <a:ea typeface="+mn-ea"/>
                        </a:rPr>
                        <a:t>市町村</a:t>
                      </a:r>
                      <a:endParaRPr lang="ja-JP" sz="1200" b="1" dirty="0">
                        <a:solidFill>
                          <a:schemeClr val="tx1"/>
                        </a:solidFill>
                        <a:effectLst/>
                        <a:latin typeface="+mn-ea"/>
                        <a:ea typeface="+mn-ea"/>
                      </a:endParaRPr>
                    </a:p>
                    <a:p>
                      <a:pPr algn="ctr" fontAlgn="auto">
                        <a:lnSpc>
                          <a:spcPts val="1600"/>
                        </a:lnSpc>
                        <a:spcAft>
                          <a:spcPts val="0"/>
                        </a:spcAft>
                      </a:pPr>
                      <a:r>
                        <a:rPr lang="ja-JP" sz="1200" b="1" dirty="0">
                          <a:solidFill>
                            <a:schemeClr val="tx1"/>
                          </a:solidFill>
                          <a:effectLst/>
                          <a:latin typeface="+mn-ea"/>
                          <a:ea typeface="+mn-ea"/>
                        </a:rPr>
                        <a:t>【</a:t>
                      </a:r>
                      <a:r>
                        <a:rPr lang="ja-JP" altLang="en-US" sz="1200" b="1" dirty="0">
                          <a:solidFill>
                            <a:schemeClr val="tx1"/>
                          </a:solidFill>
                          <a:effectLst/>
                          <a:latin typeface="+mn-ea"/>
                          <a:ea typeface="+mn-ea"/>
                        </a:rPr>
                        <a:t>令和３</a:t>
                      </a:r>
                      <a:r>
                        <a:rPr lang="ja-JP" sz="1200" b="1" dirty="0">
                          <a:solidFill>
                            <a:schemeClr val="tx1"/>
                          </a:solidFill>
                          <a:effectLst/>
                          <a:latin typeface="+mn-ea"/>
                          <a:ea typeface="+mn-ea"/>
                        </a:rPr>
                        <a:t>（</a:t>
                      </a:r>
                      <a:r>
                        <a:rPr lang="en-US" sz="1200" b="1" dirty="0">
                          <a:solidFill>
                            <a:schemeClr val="tx1"/>
                          </a:solidFill>
                          <a:effectLst/>
                          <a:latin typeface="+mn-ea"/>
                          <a:ea typeface="+mn-ea"/>
                        </a:rPr>
                        <a:t>20</a:t>
                      </a:r>
                      <a:r>
                        <a:rPr lang="en-US" altLang="ja-JP" sz="1200" b="1" dirty="0">
                          <a:solidFill>
                            <a:schemeClr val="tx1"/>
                          </a:solidFill>
                          <a:effectLst/>
                          <a:latin typeface="+mn-ea"/>
                          <a:ea typeface="+mn-ea"/>
                        </a:rPr>
                        <a:t>21</a:t>
                      </a:r>
                      <a:r>
                        <a:rPr lang="ja-JP" sz="1200" b="1" dirty="0">
                          <a:solidFill>
                            <a:schemeClr val="tx1"/>
                          </a:solidFill>
                          <a:effectLst/>
                          <a:latin typeface="+mn-ea"/>
                          <a:ea typeface="+mn-ea"/>
                        </a:rPr>
                        <a:t>）年】</a:t>
                      </a:r>
                      <a:endParaRPr 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43</a:t>
                      </a:r>
                      <a:r>
                        <a:rPr lang="ja-JP" altLang="en-US" sz="1200" b="1" dirty="0">
                          <a:solidFill>
                            <a:schemeClr val="tx1"/>
                          </a:solidFill>
                          <a:effectLst/>
                          <a:latin typeface="+mn-ea"/>
                          <a:ea typeface="+mn-ea"/>
                        </a:rPr>
                        <a:t>市町村［〇］</a:t>
                      </a:r>
                      <a:endParaRPr lang="ja-JP" altLang="ja-JP" sz="1200" b="1" dirty="0">
                        <a:solidFill>
                          <a:schemeClr val="tx1"/>
                        </a:solidFill>
                        <a:effectLst/>
                        <a:latin typeface="+mn-ea"/>
                        <a:ea typeface="+mn-ea"/>
                      </a:endParaRPr>
                    </a:p>
                    <a:p>
                      <a:pPr algn="ctr" fontAlgn="auto">
                        <a:lnSpc>
                          <a:spcPts val="1600"/>
                        </a:lnSpc>
                        <a:spcAft>
                          <a:spcPts val="0"/>
                        </a:spcAft>
                      </a:pPr>
                      <a:r>
                        <a:rPr lang="ja-JP" altLang="ja-JP" sz="1200" b="1" dirty="0">
                          <a:solidFill>
                            <a:schemeClr val="tx1"/>
                          </a:solidFill>
                          <a:effectLst/>
                          <a:latin typeface="+mn-ea"/>
                          <a:ea typeface="+mn-ea"/>
                        </a:rPr>
                        <a:t>【</a:t>
                      </a:r>
                      <a:r>
                        <a:rPr lang="ja-JP" altLang="en-US" sz="1200" b="1" dirty="0">
                          <a:solidFill>
                            <a:schemeClr val="tx1"/>
                          </a:solidFill>
                          <a:effectLst/>
                          <a:latin typeface="+mn-ea"/>
                          <a:ea typeface="+mn-ea"/>
                        </a:rPr>
                        <a:t>令和５</a:t>
                      </a:r>
                      <a:r>
                        <a:rPr lang="ja-JP" altLang="ja-JP" sz="1200" b="1" dirty="0">
                          <a:solidFill>
                            <a:schemeClr val="tx1"/>
                          </a:solidFill>
                          <a:effectLst/>
                          <a:latin typeface="+mn-ea"/>
                          <a:ea typeface="+mn-ea"/>
                        </a:rPr>
                        <a:t>（</a:t>
                      </a:r>
                      <a:r>
                        <a:rPr lang="en-US" altLang="ja-JP" sz="1200" b="1" dirty="0">
                          <a:solidFill>
                            <a:schemeClr val="tx1"/>
                          </a:solidFill>
                          <a:effectLst/>
                          <a:latin typeface="+mn-ea"/>
                          <a:ea typeface="+mn-ea"/>
                        </a:rPr>
                        <a:t>2023</a:t>
                      </a:r>
                      <a:r>
                        <a:rPr lang="ja-JP" altLang="ja-JP" sz="1200" b="1" dirty="0">
                          <a:solidFill>
                            <a:schemeClr val="tx1"/>
                          </a:solidFill>
                          <a:effectLst/>
                          <a:latin typeface="+mn-ea"/>
                          <a:ea typeface="+mn-ea"/>
                        </a:rPr>
                        <a:t>）年】</a:t>
                      </a:r>
                      <a:endParaRPr lang="ja-JP" alt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ts val="1600"/>
                        </a:lnSpc>
                        <a:spcAft>
                          <a:spcPts val="0"/>
                        </a:spcAft>
                      </a:pPr>
                      <a:r>
                        <a:rPr lang="en-US" altLang="ja-JP" sz="1200" b="1" dirty="0">
                          <a:solidFill>
                            <a:schemeClr val="dk1"/>
                          </a:solidFill>
                          <a:effectLst/>
                          <a:latin typeface="+mn-ea"/>
                          <a:ea typeface="+mn-ea"/>
                          <a:cs typeface="+mn-cs"/>
                        </a:rPr>
                        <a:t>43</a:t>
                      </a:r>
                      <a:r>
                        <a:rPr lang="ja-JP" altLang="en-US" sz="1200" b="1" dirty="0">
                          <a:solidFill>
                            <a:schemeClr val="dk1"/>
                          </a:solidFill>
                          <a:effectLst/>
                          <a:latin typeface="+mn-ea"/>
                          <a:ea typeface="+mn-ea"/>
                          <a:cs typeface="+mn-cs"/>
                        </a:rPr>
                        <a:t>市町村（府内全て）</a:t>
                      </a:r>
                      <a:endParaRPr 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985">
                <a:tc>
                  <a:txBody>
                    <a:bodyPr/>
                    <a:lstStyle/>
                    <a:p>
                      <a:pPr algn="ctr" fontAlgn="auto">
                        <a:lnSpc>
                          <a:spcPts val="1600"/>
                        </a:lnSpc>
                        <a:spcAft>
                          <a:spcPts val="0"/>
                        </a:spcAft>
                      </a:pPr>
                      <a:r>
                        <a:rPr lang="en-US" altLang="ja-JP" sz="1400" dirty="0">
                          <a:solidFill>
                            <a:schemeClr val="bg1"/>
                          </a:solidFill>
                          <a:effectLst/>
                          <a:latin typeface="+mn-ea"/>
                          <a:ea typeface="+mn-ea"/>
                          <a:cs typeface="HG丸ｺﾞｼｯｸM-PRO"/>
                        </a:rPr>
                        <a:t>20</a:t>
                      </a:r>
                      <a:endParaRPr lang="ja-JP" sz="1400" dirty="0">
                        <a:solidFill>
                          <a:schemeClr val="bg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l" fontAlgn="auto">
                        <a:lnSpc>
                          <a:spcPts val="1600"/>
                        </a:lnSpc>
                        <a:spcAft>
                          <a:spcPts val="0"/>
                        </a:spcAft>
                      </a:pPr>
                      <a:r>
                        <a:rPr lang="ja-JP" altLang="en-US" sz="1200" b="1" dirty="0">
                          <a:effectLst/>
                          <a:latin typeface="+mn-ea"/>
                          <a:ea typeface="+mn-ea"/>
                        </a:rPr>
                        <a:t>法令で定めた年齢以外に成人歯科健診を実施している市町村の増加</a:t>
                      </a:r>
                      <a:endParaRPr lang="en-US" altLang="ja-JP" sz="1200" b="1" dirty="0">
                        <a:effectLst/>
                        <a:latin typeface="+mn-ea"/>
                        <a:ea typeface="+mn-ea"/>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34</a:t>
                      </a:r>
                      <a:r>
                        <a:rPr lang="ja-JP" altLang="en-US" sz="1200" b="1" dirty="0">
                          <a:solidFill>
                            <a:schemeClr val="tx1"/>
                          </a:solidFill>
                          <a:effectLst/>
                          <a:latin typeface="+mn-ea"/>
                          <a:ea typeface="+mn-ea"/>
                        </a:rPr>
                        <a:t>市町村</a:t>
                      </a:r>
                      <a:endParaRPr lang="ja-JP" altLang="ja-JP" sz="1200" b="1" dirty="0">
                        <a:solidFill>
                          <a:schemeClr val="tx1"/>
                        </a:solidFill>
                        <a:effectLst/>
                        <a:latin typeface="+mn-ea"/>
                        <a:ea typeface="+mn-ea"/>
                      </a:endParaRPr>
                    </a:p>
                    <a:p>
                      <a:pPr algn="ctr" fontAlgn="auto">
                        <a:lnSpc>
                          <a:spcPts val="1600"/>
                        </a:lnSpc>
                        <a:spcAft>
                          <a:spcPts val="0"/>
                        </a:spcAft>
                      </a:pPr>
                      <a:r>
                        <a:rPr lang="ja-JP" altLang="ja-JP" sz="1200" b="1" dirty="0">
                          <a:solidFill>
                            <a:schemeClr val="tx1"/>
                          </a:solidFill>
                          <a:effectLst/>
                          <a:latin typeface="+mn-ea"/>
                          <a:ea typeface="+mn-ea"/>
                        </a:rPr>
                        <a:t>【</a:t>
                      </a:r>
                      <a:r>
                        <a:rPr lang="ja-JP" altLang="en-US" sz="1200" b="1" dirty="0">
                          <a:solidFill>
                            <a:schemeClr val="tx1"/>
                          </a:solidFill>
                          <a:effectLst/>
                          <a:latin typeface="+mn-ea"/>
                          <a:ea typeface="+mn-ea"/>
                        </a:rPr>
                        <a:t>令和４</a:t>
                      </a:r>
                      <a:r>
                        <a:rPr lang="ja-JP" altLang="ja-JP" sz="1200" b="1" dirty="0">
                          <a:solidFill>
                            <a:schemeClr val="tx1"/>
                          </a:solidFill>
                          <a:effectLst/>
                          <a:latin typeface="+mn-ea"/>
                          <a:ea typeface="+mn-ea"/>
                        </a:rPr>
                        <a:t>（</a:t>
                      </a:r>
                      <a:r>
                        <a:rPr lang="en-US" altLang="ja-JP" sz="1200" b="1" dirty="0">
                          <a:solidFill>
                            <a:schemeClr val="tx1"/>
                          </a:solidFill>
                          <a:effectLst/>
                          <a:latin typeface="+mn-ea"/>
                          <a:ea typeface="+mn-ea"/>
                        </a:rPr>
                        <a:t>2022</a:t>
                      </a:r>
                      <a:r>
                        <a:rPr lang="ja-JP" altLang="ja-JP" sz="1200" b="1" dirty="0">
                          <a:solidFill>
                            <a:schemeClr val="tx1"/>
                          </a:solidFill>
                          <a:effectLst/>
                          <a:latin typeface="+mn-ea"/>
                          <a:ea typeface="+mn-ea"/>
                        </a:rPr>
                        <a:t>）年】</a:t>
                      </a:r>
                      <a:endParaRPr lang="ja-JP" alt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tx1"/>
                          </a:solidFill>
                          <a:effectLst/>
                          <a:latin typeface="+mn-ea"/>
                          <a:ea typeface="+mn-ea"/>
                        </a:rPr>
                        <a:t>34</a:t>
                      </a:r>
                      <a:r>
                        <a:rPr lang="ja-JP" altLang="en-US" sz="1200" b="1" dirty="0">
                          <a:solidFill>
                            <a:schemeClr val="tx1"/>
                          </a:solidFill>
                          <a:effectLst/>
                          <a:latin typeface="+mn-ea"/>
                          <a:ea typeface="+mn-ea"/>
                        </a:rPr>
                        <a:t>市町村［△］</a:t>
                      </a:r>
                      <a:endParaRPr lang="ja-JP" altLang="ja-JP" sz="1200" b="1" dirty="0">
                        <a:solidFill>
                          <a:schemeClr val="tx1"/>
                        </a:solidFill>
                        <a:effectLst/>
                        <a:latin typeface="+mn-ea"/>
                        <a:ea typeface="+mn-ea"/>
                      </a:endParaRPr>
                    </a:p>
                    <a:p>
                      <a:pPr algn="ctr" fontAlgn="auto">
                        <a:lnSpc>
                          <a:spcPts val="1600"/>
                        </a:lnSpc>
                        <a:spcAft>
                          <a:spcPts val="0"/>
                        </a:spcAft>
                      </a:pPr>
                      <a:r>
                        <a:rPr lang="ja-JP" altLang="ja-JP" sz="1200" b="1" dirty="0">
                          <a:solidFill>
                            <a:schemeClr val="tx1"/>
                          </a:solidFill>
                          <a:effectLst/>
                          <a:latin typeface="+mn-ea"/>
                          <a:ea typeface="+mn-ea"/>
                        </a:rPr>
                        <a:t>【</a:t>
                      </a:r>
                      <a:r>
                        <a:rPr lang="ja-JP" altLang="en-US" sz="1200" b="1" dirty="0">
                          <a:solidFill>
                            <a:schemeClr val="tx1"/>
                          </a:solidFill>
                          <a:effectLst/>
                          <a:latin typeface="+mn-ea"/>
                          <a:ea typeface="+mn-ea"/>
                        </a:rPr>
                        <a:t>令和５</a:t>
                      </a:r>
                      <a:r>
                        <a:rPr lang="ja-JP" altLang="ja-JP" sz="1200" b="1" dirty="0">
                          <a:solidFill>
                            <a:schemeClr val="tx1"/>
                          </a:solidFill>
                          <a:effectLst/>
                          <a:latin typeface="+mn-ea"/>
                          <a:ea typeface="+mn-ea"/>
                        </a:rPr>
                        <a:t>（</a:t>
                      </a:r>
                      <a:r>
                        <a:rPr lang="en-US" altLang="ja-JP" sz="1200" b="1" dirty="0">
                          <a:solidFill>
                            <a:schemeClr val="tx1"/>
                          </a:solidFill>
                          <a:effectLst/>
                          <a:latin typeface="+mn-ea"/>
                          <a:ea typeface="+mn-ea"/>
                        </a:rPr>
                        <a:t>2023</a:t>
                      </a:r>
                      <a:r>
                        <a:rPr lang="ja-JP" altLang="ja-JP" sz="1200" b="1" dirty="0">
                          <a:solidFill>
                            <a:schemeClr val="tx1"/>
                          </a:solidFill>
                          <a:effectLst/>
                          <a:latin typeface="+mn-ea"/>
                          <a:ea typeface="+mn-ea"/>
                        </a:rPr>
                        <a:t>）年】</a:t>
                      </a:r>
                      <a:endParaRPr lang="ja-JP" altLang="ja-JP" sz="1200" b="1" dirty="0">
                        <a:solidFill>
                          <a:schemeClr val="tx1"/>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b="1" dirty="0">
                          <a:solidFill>
                            <a:schemeClr val="dk1"/>
                          </a:solidFill>
                          <a:effectLst/>
                          <a:latin typeface="+mn-ea"/>
                          <a:ea typeface="+mn-ea"/>
                          <a:cs typeface="+mn-cs"/>
                        </a:rPr>
                        <a:t>43</a:t>
                      </a:r>
                      <a:r>
                        <a:rPr lang="ja-JP" altLang="en-US" sz="1200" b="1" dirty="0">
                          <a:solidFill>
                            <a:schemeClr val="dk1"/>
                          </a:solidFill>
                          <a:effectLst/>
                          <a:latin typeface="+mn-ea"/>
                          <a:ea typeface="+mn-ea"/>
                          <a:cs typeface="+mn-cs"/>
                        </a:rPr>
                        <a:t>市町村（府内全て）</a:t>
                      </a:r>
                      <a:endParaRPr lang="ja-JP" altLang="ja-JP" sz="1200" b="1" dirty="0">
                        <a:solidFill>
                          <a:srgbClr val="000000"/>
                        </a:solidFill>
                        <a:effectLst/>
                        <a:latin typeface="+mn-ea"/>
                        <a:ea typeface="+mn-ea"/>
                        <a:cs typeface="HG丸ｺﾞｼｯｸM-PRO"/>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162636"/>
                  </a:ext>
                </a:extLst>
              </a:tr>
            </a:tbl>
          </a:graphicData>
        </a:graphic>
      </p:graphicFrame>
      <p:pic>
        <p:nvPicPr>
          <p:cNvPr id="15" name="図 14">
            <a:extLst>
              <a:ext uri="{FF2B5EF4-FFF2-40B4-BE49-F238E27FC236}">
                <a16:creationId xmlns:a16="http://schemas.microsoft.com/office/drawing/2014/main" id="{A75CC987-B455-4725-A720-CBA1A2A032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
        <p:nvSpPr>
          <p:cNvPr id="16" name="角丸四角形 47">
            <a:extLst>
              <a:ext uri="{FF2B5EF4-FFF2-40B4-BE49-F238E27FC236}">
                <a16:creationId xmlns:a16="http://schemas.microsoft.com/office/drawing/2014/main" id="{A9F80D0B-9E35-4150-A92A-1312F4E7ADAC}"/>
              </a:ext>
            </a:extLst>
          </p:cNvPr>
          <p:cNvSpPr/>
          <p:nvPr/>
        </p:nvSpPr>
        <p:spPr>
          <a:xfrm>
            <a:off x="6084165" y="3840820"/>
            <a:ext cx="1572028" cy="371219"/>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〇：改善　△：維持・悪化</a:t>
            </a:r>
            <a:endParaRPr kumimoji="0" lang="en-US" altLang="ja-JP" sz="9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847182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676B90-6D17-4961-90DC-FC2A753BD5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CEC8D2A3-8883-4033-88BA-80318C20F4C9}"/>
              </a:ext>
            </a:extLst>
          </p:cNvPr>
          <p:cNvGraphicFramePr>
            <a:graphicFrameLocks noGrp="1"/>
          </p:cNvGraphicFramePr>
          <p:nvPr/>
        </p:nvGraphicFramePr>
        <p:xfrm>
          <a:off x="384098" y="364219"/>
          <a:ext cx="8797652" cy="4840035"/>
        </p:xfrm>
        <a:graphic>
          <a:graphicData uri="http://schemas.openxmlformats.org/drawingml/2006/table">
            <a:tbl>
              <a:tblPr firstRow="1" bandRow="1">
                <a:tableStyleId>{5C22544A-7EE6-4342-B048-85BDC9FD1C3A}</a:tableStyleId>
              </a:tblPr>
              <a:tblGrid>
                <a:gridCol w="1108076">
                  <a:extLst>
                    <a:ext uri="{9D8B030D-6E8A-4147-A177-3AD203B41FA5}">
                      <a16:colId xmlns:a16="http://schemas.microsoft.com/office/drawing/2014/main" val="2230043416"/>
                    </a:ext>
                  </a:extLst>
                </a:gridCol>
                <a:gridCol w="7689576">
                  <a:extLst>
                    <a:ext uri="{9D8B030D-6E8A-4147-A177-3AD203B41FA5}">
                      <a16:colId xmlns:a16="http://schemas.microsoft.com/office/drawing/2014/main" val="2274671849"/>
                    </a:ext>
                  </a:extLst>
                </a:gridCol>
              </a:tblGrid>
              <a:tr h="4840035">
                <a:tc>
                  <a:txBody>
                    <a:bodyPr/>
                    <a:lstStyle/>
                    <a:p>
                      <a:r>
                        <a:rPr kumimoji="1" lang="ja-JP" altLang="en-US" sz="1600" b="0" dirty="0"/>
                        <a:t> 本年度の     </a:t>
                      </a:r>
                      <a:endParaRPr kumimoji="1" lang="en-US" altLang="ja-JP" sz="1600" b="0" dirty="0"/>
                    </a:p>
                    <a:p>
                      <a:r>
                        <a:rPr kumimoji="1" lang="en-US" altLang="ja-JP" sz="1600" b="0" dirty="0"/>
                        <a:t> </a:t>
                      </a:r>
                      <a:r>
                        <a:rPr kumimoji="1" lang="ja-JP" altLang="en-US" sz="1600" b="0" dirty="0"/>
                        <a:t>取組み</a:t>
                      </a:r>
                      <a:endParaRPr kumimoji="1" lang="en-US" altLang="ja-JP" sz="1600" b="0" dirty="0"/>
                    </a:p>
                    <a:p>
                      <a:endParaRPr kumimoji="1" lang="en-US" altLang="ja-JP" sz="1600" b="0" dirty="0"/>
                    </a:p>
                    <a:p>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nSpc>
                          <a:spcPts val="1500"/>
                        </a:lnSpc>
                      </a:pPr>
                      <a:r>
                        <a:rPr kumimoji="1" lang="en-US" altLang="ja-JP" sz="1200" b="0" dirty="0">
                          <a:solidFill>
                            <a:schemeClr val="tx1"/>
                          </a:solidFill>
                        </a:rPr>
                        <a:t>《</a:t>
                      </a:r>
                      <a:r>
                        <a:rPr kumimoji="1" lang="ja-JP" altLang="en-US" sz="1200" b="0" u="sng" dirty="0">
                          <a:solidFill>
                            <a:schemeClr val="tx1"/>
                          </a:solidFill>
                        </a:rPr>
                        <a:t>啓発</a:t>
                      </a:r>
                      <a:r>
                        <a:rPr kumimoji="1" lang="en-US" altLang="ja-JP" sz="1200" b="0" dirty="0">
                          <a:solidFill>
                            <a:schemeClr val="tx1"/>
                          </a:solidFill>
                        </a:rPr>
                        <a:t>》</a:t>
                      </a:r>
                    </a:p>
                    <a:p>
                      <a:pPr>
                        <a:lnSpc>
                          <a:spcPts val="1500"/>
                        </a:lnSpc>
                      </a:pPr>
                      <a:r>
                        <a:rPr kumimoji="1" lang="ja-JP" altLang="en-US" sz="1100" b="0" strike="noStrike" dirty="0">
                          <a:solidFill>
                            <a:schemeClr val="tx1"/>
                          </a:solidFill>
                        </a:rPr>
                        <a:t>■</a:t>
                      </a:r>
                      <a:r>
                        <a:rPr kumimoji="1" lang="ja-JP" altLang="en-US" sz="1100" b="1" strike="noStrike" dirty="0">
                          <a:solidFill>
                            <a:schemeClr val="tx1"/>
                          </a:solidFill>
                        </a:rPr>
                        <a:t>歯と口の健康づくりを含む「健活１０」の普及啓発のため、</a:t>
                      </a:r>
                      <a:r>
                        <a:rPr kumimoji="1" lang="en-US" altLang="ja-JP" sz="1100" b="1" strike="noStrike" dirty="0">
                          <a:solidFill>
                            <a:schemeClr val="tx1"/>
                          </a:solidFill>
                        </a:rPr>
                        <a:t>JR</a:t>
                      </a:r>
                      <a:r>
                        <a:rPr kumimoji="1" lang="ja-JP" altLang="en-US" sz="1100" b="1" strike="noStrike" dirty="0">
                          <a:solidFill>
                            <a:schemeClr val="tx1"/>
                          </a:solidFill>
                        </a:rPr>
                        <a:t>大阪駅で「健活１０」と万博のコラボレーション広告を掲出</a:t>
                      </a:r>
                      <a:endParaRPr kumimoji="1" lang="en-US" altLang="ja-JP" sz="1100" b="1" strike="noStrike" dirty="0">
                        <a:solidFill>
                          <a:schemeClr val="tx1"/>
                        </a:solidFill>
                      </a:endParaRPr>
                    </a:p>
                    <a:p>
                      <a:pPr>
                        <a:lnSpc>
                          <a:spcPts val="1500"/>
                        </a:lnSpc>
                      </a:pPr>
                      <a:r>
                        <a:rPr kumimoji="1" lang="ja-JP" altLang="en-US" sz="1100" b="0" dirty="0">
                          <a:solidFill>
                            <a:schemeClr val="tx1"/>
                          </a:solidFill>
                        </a:rPr>
                        <a:t>■</a:t>
                      </a:r>
                      <a:r>
                        <a:rPr kumimoji="1" lang="ja-JP" altLang="en-US" sz="1000" b="0" dirty="0">
                          <a:solidFill>
                            <a:schemeClr val="tx1"/>
                          </a:solidFill>
                        </a:rPr>
                        <a:t>（再掲）</a:t>
                      </a:r>
                      <a:r>
                        <a:rPr kumimoji="1" lang="ja-JP" altLang="en-US" sz="1000" b="0" dirty="0" err="1">
                          <a:solidFill>
                            <a:schemeClr val="tx1"/>
                          </a:solidFill>
                        </a:rPr>
                        <a:t>障がい</a:t>
                      </a:r>
                      <a:r>
                        <a:rPr kumimoji="1" lang="ja-JP" altLang="en-US" sz="1000" b="0" dirty="0">
                          <a:solidFill>
                            <a:schemeClr val="tx1"/>
                          </a:solidFill>
                        </a:rPr>
                        <a:t>者歯科診療センター、在宅歯科ケアステーションの周知、公民連携、アスマイル、</a:t>
                      </a: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dirty="0">
                          <a:solidFill>
                            <a:schemeClr val="tx1"/>
                          </a:solidFill>
                        </a:rPr>
                        <a:t>　　　　　府ホームページ、啓発冊子等、８０２０推進アンバサダー養成事業</a:t>
                      </a:r>
                      <a:endParaRPr kumimoji="1" lang="en-US" altLang="ja-JP" sz="10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■（再掲）公民連携の枠組みを活用した普及啓発</a:t>
                      </a:r>
                      <a:endParaRPr kumimoji="1" lang="en-US" altLang="ja-JP" sz="1100" b="0" dirty="0">
                        <a:solidFill>
                          <a:schemeClr val="tx1"/>
                        </a:solidFill>
                      </a:endParaRPr>
                    </a:p>
                    <a:p>
                      <a:pPr>
                        <a:lnSpc>
                          <a:spcPts val="1500"/>
                        </a:lnSpc>
                      </a:pPr>
                      <a:endParaRPr kumimoji="1" lang="en-US" altLang="ja-JP" sz="1200" b="0" dirty="0">
                        <a:solidFill>
                          <a:schemeClr val="tx1"/>
                        </a:solidFill>
                      </a:endParaRPr>
                    </a:p>
                    <a:p>
                      <a:pPr>
                        <a:lnSpc>
                          <a:spcPts val="1500"/>
                        </a:lnSpc>
                      </a:pPr>
                      <a:r>
                        <a:rPr kumimoji="1" lang="en-US" altLang="ja-JP" sz="1200" b="0" dirty="0">
                          <a:solidFill>
                            <a:schemeClr val="tx1"/>
                          </a:solidFill>
                        </a:rPr>
                        <a:t>《</a:t>
                      </a:r>
                      <a:r>
                        <a:rPr kumimoji="1" lang="ja-JP" altLang="en-US" sz="1200" b="0" u="sng" dirty="0">
                          <a:solidFill>
                            <a:schemeClr val="tx1"/>
                          </a:solidFill>
                        </a:rPr>
                        <a:t>市町村支援</a:t>
                      </a:r>
                      <a:r>
                        <a:rPr kumimoji="1" lang="en-US" altLang="ja-JP" sz="1200" b="0" dirty="0">
                          <a:solidFill>
                            <a:schemeClr val="tx1"/>
                          </a:solidFill>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200" b="0" strike="noStrike" baseline="0" dirty="0">
                          <a:solidFill>
                            <a:schemeClr val="tx1"/>
                          </a:solidFill>
                          <a:latin typeface="游ゴシック" panose="020B0400000000000000" pitchFamily="50" charset="-128"/>
                        </a:rPr>
                        <a:t>■</a:t>
                      </a:r>
                      <a:r>
                        <a:rPr kumimoji="1" lang="ja-JP" altLang="en-US" sz="1000" b="0" dirty="0">
                          <a:solidFill>
                            <a:schemeClr val="tx1"/>
                          </a:solidFill>
                        </a:rPr>
                        <a:t>（再掲）大阪府歯科口腔保健推進連絡会、口腔保健支援センター、大阪府市町村歯科口腔保健実態調査</a:t>
                      </a:r>
                      <a:endParaRPr kumimoji="1" lang="en-US" altLang="ja-JP" sz="1000" b="0" strike="noStrike" baseline="0" dirty="0">
                        <a:solidFill>
                          <a:schemeClr val="tx1"/>
                        </a:solidFill>
                        <a:latin typeface="游ゴシック" panose="020B0400000000000000"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000" b="0" strike="noStrike" baseline="0" dirty="0">
                          <a:solidFill>
                            <a:schemeClr val="tx1"/>
                          </a:solidFill>
                          <a:latin typeface="游ゴシック" panose="020B0400000000000000" pitchFamily="50" charset="-128"/>
                        </a:rPr>
                        <a:t>　　</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a:solidFill>
                            <a:schemeClr val="tx1"/>
                          </a:solidFill>
                        </a:rPr>
                        <a:t>《</a:t>
                      </a:r>
                      <a:r>
                        <a:rPr kumimoji="1" lang="ja-JP" altLang="en-US" sz="1200" b="0" dirty="0">
                          <a:solidFill>
                            <a:schemeClr val="tx1"/>
                          </a:solidFill>
                        </a:rPr>
                        <a:t>その他</a:t>
                      </a:r>
                      <a:r>
                        <a:rPr kumimoji="1" lang="en-US" altLang="ja-JP" sz="1200" b="0" dirty="0">
                          <a:solidFill>
                            <a:schemeClr val="tx1"/>
                          </a:solidFill>
                        </a:rPr>
                        <a:t>》</a:t>
                      </a:r>
                      <a:endParaRPr kumimoji="1" lang="en-US" altLang="ja-JP" sz="1200" b="0" dirty="0">
                        <a:solidFill>
                          <a:srgbClr val="FFFF00"/>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■国が主催する研修会への参加</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■近畿地区府県・保健所設置市 歯科保健主幹課長会議への参加</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rPr>
                        <a:t>　（厚生労働省からの情報提供、他府県との情報交換等）</a:t>
                      </a: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p>
                      <a:pPr marL="0" marR="0" lvl="0" indent="0" algn="l" defTabSz="914400" rtl="0" eaLnBrk="1" fontAlgn="auto" latinLnBrk="0" hangingPunct="1">
                        <a:lnSpc>
                          <a:spcPts val="1500"/>
                        </a:lnSpc>
                        <a:spcBef>
                          <a:spcPts val="0"/>
                        </a:spcBef>
                        <a:spcAft>
                          <a:spcPts val="0"/>
                        </a:spcAft>
                        <a:buClrTx/>
                        <a:buSzTx/>
                        <a:buFontTx/>
                        <a:buNone/>
                        <a:tabLst/>
                        <a:defRPr/>
                      </a:pPr>
                      <a:endParaRPr kumimoji="1" lang="en-US" altLang="ja-JP"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1133661"/>
                  </a:ext>
                </a:extLst>
              </a:tr>
            </a:tbl>
          </a:graphicData>
        </a:graphic>
      </p:graphicFrame>
      <p:pic>
        <p:nvPicPr>
          <p:cNvPr id="12" name="図 11">
            <a:extLst>
              <a:ext uri="{FF2B5EF4-FFF2-40B4-BE49-F238E27FC236}">
                <a16:creationId xmlns:a16="http://schemas.microsoft.com/office/drawing/2014/main" id="{94F8395F-AB44-460D-929A-AF789B7323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8475" y="3409398"/>
            <a:ext cx="3564011" cy="1479204"/>
          </a:xfrm>
          <a:prstGeom prst="rect">
            <a:avLst/>
          </a:prstGeom>
        </p:spPr>
      </p:pic>
      <p:pic>
        <p:nvPicPr>
          <p:cNvPr id="7" name="図 6">
            <a:extLst>
              <a:ext uri="{FF2B5EF4-FFF2-40B4-BE49-F238E27FC236}">
                <a16:creationId xmlns:a16="http://schemas.microsoft.com/office/drawing/2014/main" id="{2B5B702E-3362-4DBF-A620-0244D885E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894" y="3507708"/>
            <a:ext cx="3479724" cy="998978"/>
          </a:xfrm>
          <a:prstGeom prst="rect">
            <a:avLst/>
          </a:prstGeom>
        </p:spPr>
      </p:pic>
      <p:sp>
        <p:nvSpPr>
          <p:cNvPr id="8" name="正方形/長方形 7">
            <a:extLst>
              <a:ext uri="{FF2B5EF4-FFF2-40B4-BE49-F238E27FC236}">
                <a16:creationId xmlns:a16="http://schemas.microsoft.com/office/drawing/2014/main" id="{829985AE-F01D-4E7A-BA9D-6A356994F668}"/>
              </a:ext>
            </a:extLst>
          </p:cNvPr>
          <p:cNvSpPr/>
          <p:nvPr/>
        </p:nvSpPr>
        <p:spPr>
          <a:xfrm>
            <a:off x="2132878" y="4529077"/>
            <a:ext cx="2513756" cy="188465"/>
          </a:xfrm>
          <a:prstGeom prst="rect">
            <a:avLst/>
          </a:prstGeom>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JR</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大阪駅での「健活</a:t>
            </a:r>
            <a:r>
              <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・万博」の広告</a:t>
            </a:r>
          </a:p>
        </p:txBody>
      </p:sp>
    </p:spTree>
    <p:extLst>
      <p:ext uri="{BB962C8B-B14F-4D97-AF65-F5344CB8AC3E}">
        <p14:creationId xmlns:p14="http://schemas.microsoft.com/office/powerpoint/2010/main" val="3440241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FF474B8-D854-4DEE-9F58-EC194DF1342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1" lang="ja-JP" altLang="en-US" sz="1200" b="0" i="0" u="none" strike="noStrike" kern="1200" cap="none" spc="0" normalizeH="0" baseline="0" noProof="0" dirty="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aphicFrame>
        <p:nvGraphicFramePr>
          <p:cNvPr id="3" name="表 2">
            <a:extLst>
              <a:ext uri="{FF2B5EF4-FFF2-40B4-BE49-F238E27FC236}">
                <a16:creationId xmlns:a16="http://schemas.microsoft.com/office/drawing/2014/main" id="{A2B206BE-0024-4FA5-BA3A-87BB125A037E}"/>
              </a:ext>
            </a:extLst>
          </p:cNvPr>
          <p:cNvGraphicFramePr>
            <a:graphicFrameLocks noGrp="1"/>
          </p:cNvGraphicFramePr>
          <p:nvPr/>
        </p:nvGraphicFramePr>
        <p:xfrm>
          <a:off x="384098" y="356054"/>
          <a:ext cx="8797652" cy="3586569"/>
        </p:xfrm>
        <a:graphic>
          <a:graphicData uri="http://schemas.openxmlformats.org/drawingml/2006/table">
            <a:tbl>
              <a:tblPr firstRow="1" bandRow="1">
                <a:tableStyleId>{5C22544A-7EE6-4342-B048-85BDC9FD1C3A}</a:tableStyleId>
              </a:tblPr>
              <a:tblGrid>
                <a:gridCol w="1232431">
                  <a:extLst>
                    <a:ext uri="{9D8B030D-6E8A-4147-A177-3AD203B41FA5}">
                      <a16:colId xmlns:a16="http://schemas.microsoft.com/office/drawing/2014/main" val="3193558691"/>
                    </a:ext>
                  </a:extLst>
                </a:gridCol>
                <a:gridCol w="7565221">
                  <a:extLst>
                    <a:ext uri="{9D8B030D-6E8A-4147-A177-3AD203B41FA5}">
                      <a16:colId xmlns:a16="http://schemas.microsoft.com/office/drawing/2014/main" val="3113537783"/>
                    </a:ext>
                  </a:extLst>
                </a:gridCol>
              </a:tblGrid>
              <a:tr h="108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課題・必要な取組み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en-US" altLang="ja-JP" sz="1200" b="0" dirty="0">
                          <a:solidFill>
                            <a:schemeClr val="tx1"/>
                          </a:solidFill>
                          <a:latin typeface="游ゴシック" panose="020B0400000000000000" pitchFamily="50" charset="-128"/>
                          <a:ea typeface="+mn-ea"/>
                        </a:rPr>
                        <a:t>《</a:t>
                      </a:r>
                      <a:r>
                        <a:rPr kumimoji="1" lang="ja-JP" altLang="en-US" sz="1200" b="0" u="sng" dirty="0">
                          <a:solidFill>
                            <a:schemeClr val="tx1"/>
                          </a:solidFill>
                          <a:latin typeface="游ゴシック" panose="020B0400000000000000" pitchFamily="50" charset="-128"/>
                          <a:ea typeface="+mn-ea"/>
                        </a:rPr>
                        <a:t>課題</a:t>
                      </a:r>
                      <a:r>
                        <a:rPr kumimoji="1" lang="en-US" altLang="ja-JP" sz="1200" b="0" dirty="0">
                          <a:solidFill>
                            <a:schemeClr val="tx1"/>
                          </a:solidFill>
                          <a:latin typeface="游ゴシック" panose="020B0400000000000000" pitchFamily="50" charset="-128"/>
                          <a:ea typeface="+mn-ea"/>
                        </a:rPr>
                        <a:t>》</a:t>
                      </a: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■多様な主体との連携、「健活おおさか推進府民会議」の会員数の拡大</a:t>
                      </a:r>
                      <a:endParaRPr kumimoji="1" lang="en-US" altLang="ja-JP" sz="1100" b="0" strike="sngStrike"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■高齢者や障がい者施設職員等に対する研修参加の働きかけ</a:t>
                      </a:r>
                      <a:endParaRPr kumimoji="1" lang="en-US" altLang="ja-JP" sz="1100" b="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■歯科保健の推進にかかる多職種との連携</a:t>
                      </a:r>
                    </a:p>
                    <a:p>
                      <a:pPr>
                        <a:lnSpc>
                          <a:spcPts val="1500"/>
                        </a:lnSpc>
                      </a:pPr>
                      <a:endParaRPr kumimoji="1" lang="en-US" altLang="ja-JP" sz="1100" b="0" dirty="0">
                        <a:solidFill>
                          <a:schemeClr val="tx1"/>
                        </a:solidFill>
                        <a:latin typeface="游ゴシック" panose="020B0400000000000000" pitchFamily="50" charset="-128"/>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960878"/>
                  </a:ext>
                </a:extLst>
              </a:tr>
              <a:tr h="1089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rPr>
                        <a:t>次年度の主な取組み</a:t>
                      </a:r>
                      <a:endParaRPr kumimoji="1" lang="ja-JP" alt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■「健活１０」の普及啓発及び「</a:t>
                      </a:r>
                      <a:r>
                        <a:rPr kumimoji="1" lang="ja-JP" altLang="en-US" sz="1100" b="0" dirty="0">
                          <a:solidFill>
                            <a:schemeClr val="tx1"/>
                          </a:solidFill>
                          <a:latin typeface="游ゴシック" panose="020B0400000000000000" pitchFamily="50" charset="-128"/>
                        </a:rPr>
                        <a:t>健活おおさか推進府民会議</a:t>
                      </a:r>
                      <a:r>
                        <a:rPr kumimoji="1" lang="ja-JP" altLang="en-US" sz="1100" b="0" strike="noStrike" dirty="0">
                          <a:solidFill>
                            <a:schemeClr val="tx1"/>
                          </a:solidFill>
                          <a:latin typeface="游ゴシック" panose="020B0400000000000000" pitchFamily="50" charset="-128"/>
                        </a:rPr>
                        <a:t>」</a:t>
                      </a:r>
                      <a:r>
                        <a:rPr kumimoji="1" lang="ja-JP" altLang="en-US" sz="1100" b="0" dirty="0">
                          <a:solidFill>
                            <a:schemeClr val="tx1"/>
                          </a:solidFill>
                          <a:latin typeface="游ゴシック" panose="020B0400000000000000" pitchFamily="50" charset="-128"/>
                        </a:rPr>
                        <a:t>を通じて、引き続きオール大阪での健康づくりを推進</a:t>
                      </a:r>
                      <a:endParaRPr kumimoji="1" lang="en-US" altLang="ja-JP" sz="1100" b="0" dirty="0">
                        <a:solidFill>
                          <a:schemeClr val="tx1"/>
                        </a:solidFill>
                        <a:latin typeface="游ゴシック" panose="020B0400000000000000" pitchFamily="50" charset="-128"/>
                        <a:ea typeface="+mn-ea"/>
                      </a:endParaRPr>
                    </a:p>
                    <a:p>
                      <a:pPr>
                        <a:lnSpc>
                          <a:spcPts val="1500"/>
                        </a:lnSpc>
                      </a:pPr>
                      <a:r>
                        <a:rPr kumimoji="1" lang="ja-JP" altLang="en-US" sz="1100" b="0" dirty="0">
                          <a:solidFill>
                            <a:schemeClr val="tx1"/>
                          </a:solidFill>
                          <a:latin typeface="游ゴシック" panose="020B0400000000000000" pitchFamily="50" charset="-128"/>
                          <a:ea typeface="+mn-ea"/>
                        </a:rPr>
                        <a:t>■</a:t>
                      </a:r>
                      <a:r>
                        <a:rPr kumimoji="1" lang="ja-JP" altLang="en-US" sz="1100" b="0" dirty="0">
                          <a:solidFill>
                            <a:schemeClr val="tx1"/>
                          </a:solidFill>
                          <a:latin typeface="+mn-ea"/>
                          <a:ea typeface="+mn-ea"/>
                        </a:rPr>
                        <a:t>口腔保健支援センター</a:t>
                      </a:r>
                      <a:r>
                        <a:rPr kumimoji="1" lang="ja-JP" altLang="en-US" sz="1100" b="0" strike="noStrike" dirty="0">
                          <a:solidFill>
                            <a:schemeClr val="tx1"/>
                          </a:solidFill>
                          <a:latin typeface="+mn-ea"/>
                          <a:ea typeface="+mn-ea"/>
                        </a:rPr>
                        <a:t>による市町村支援を継続</a:t>
                      </a:r>
                      <a:endParaRPr kumimoji="1" lang="en-US" altLang="ja-JP" sz="1100" b="0" strike="noStrike" dirty="0">
                        <a:solidFill>
                          <a:schemeClr val="tx1"/>
                        </a:solidFill>
                        <a:latin typeface="+mn-ea"/>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游ゴシック" panose="020B0400000000000000" pitchFamily="50" charset="-128"/>
                          <a:ea typeface="+mn-ea"/>
                        </a:rPr>
                        <a:t>■</a:t>
                      </a:r>
                      <a:r>
                        <a:rPr kumimoji="1" lang="ja-JP" altLang="en-US" sz="1100" b="1" i="0" dirty="0">
                          <a:solidFill>
                            <a:schemeClr val="tx1"/>
                          </a:solidFill>
                          <a:latin typeface="+mn-ea"/>
                          <a:ea typeface="+mn-ea"/>
                        </a:rPr>
                        <a:t>働く世代のための</a:t>
                      </a:r>
                      <a:r>
                        <a:rPr kumimoji="1" lang="en-US" altLang="ja-JP" sz="1100" b="1" i="0" dirty="0">
                          <a:solidFill>
                            <a:schemeClr val="tx1"/>
                          </a:solidFill>
                          <a:latin typeface="+mn-ea"/>
                          <a:ea typeface="+mn-ea"/>
                        </a:rPr>
                        <a:t>8020</a:t>
                      </a:r>
                      <a:r>
                        <a:rPr kumimoji="1" lang="ja-JP" altLang="en-US" sz="1100" b="1" i="0" dirty="0">
                          <a:solidFill>
                            <a:schemeClr val="tx1"/>
                          </a:solidFill>
                          <a:latin typeface="+mn-ea"/>
                          <a:ea typeface="+mn-ea"/>
                        </a:rPr>
                        <a:t>リテラシー向上事業による企業の取組み支援</a:t>
                      </a:r>
                      <a:endParaRPr kumimoji="1" lang="en-US" altLang="ja-JP" sz="1100" b="1" i="0" dirty="0">
                        <a:solidFill>
                          <a:schemeClr val="tx1"/>
                        </a:solidFill>
                        <a:latin typeface="游ゴシック" panose="020B0400000000000000" pitchFamily="50" charset="-128"/>
                        <a:ea typeface="+mn-ea"/>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1" lang="ja-JP" altLang="en-US" sz="1100" b="0" strike="noStrike" baseline="0" dirty="0">
                          <a:solidFill>
                            <a:schemeClr val="tx1"/>
                          </a:solidFill>
                          <a:latin typeface="+mn-ea"/>
                          <a:ea typeface="+mn-ea"/>
                        </a:rPr>
                        <a:t>■（再掲）全大学に学生の歯と口の健康に関する情報等を発信</a:t>
                      </a:r>
                      <a:endParaRPr kumimoji="1" lang="en-US" altLang="ja-JP" sz="1100" b="0" strike="noStrike" baseline="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844239"/>
                  </a:ext>
                </a:extLst>
              </a:tr>
              <a:tr h="140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bg1"/>
                          </a:solidFill>
                          <a:latin typeface="游ゴシック" panose="020B0400000000000000" pitchFamily="50" charset="-128"/>
                          <a:ea typeface="+mn-ea"/>
                        </a:rPr>
                        <a:t>令和６年度最終予算</a:t>
                      </a:r>
                      <a:endParaRPr kumimoji="1" lang="en-US" altLang="ja-JP" sz="1600" b="0" dirty="0">
                        <a:solidFill>
                          <a:schemeClr val="bg1"/>
                        </a:solidFill>
                        <a:latin typeface="游ゴシック" panose="020B0400000000000000" pitchFamily="50" charset="-128"/>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chemeClr val="bg1"/>
                          </a:solidFill>
                          <a:latin typeface="+mn-ea"/>
                          <a:ea typeface="+mn-ea"/>
                        </a:rPr>
                        <a:t>（主要事業）</a:t>
                      </a:r>
                      <a:endParaRPr kumimoji="1" lang="ja-JP" altLang="en-US"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障がい者歯科診療センター運営委託事業（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23,968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千円）、生涯歯科保健推進事業（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1,845</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大阪府歯科口腔保健計画推進事業（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6,159</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千円）、８０２０運動推進特別事業（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2,047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dirty="0">
                          <a:solidFill>
                            <a:schemeClr val="tx1"/>
                          </a:solidFill>
                          <a:latin typeface="+mn-ea"/>
                          <a:ea typeface="+mn-ea"/>
                        </a:rPr>
                        <a:t>オール大阪による健康づくり推進事業（</a:t>
                      </a:r>
                      <a:r>
                        <a:rPr kumimoji="1" lang="en-US" altLang="ja-JP" sz="1100" b="0" dirty="0">
                          <a:solidFill>
                            <a:schemeClr val="tx1"/>
                          </a:solidFill>
                          <a:latin typeface="+mn-ea"/>
                          <a:ea typeface="+mn-ea"/>
                        </a:rPr>
                        <a:t>27,134</a:t>
                      </a:r>
                      <a:r>
                        <a:rPr kumimoji="1" lang="ja-JP" altLang="en-US" sz="1100" b="0" dirty="0">
                          <a:solidFill>
                            <a:schemeClr val="tx1"/>
                          </a:solidFill>
                          <a:latin typeface="+mn-ea"/>
                          <a:ea typeface="+mn-ea"/>
                        </a:rPr>
                        <a:t>千円）、</a:t>
                      </a:r>
                      <a:endParaRPr kumimoji="1" lang="en-US" altLang="ja-JP" sz="1100" b="0" dirty="0">
                        <a:solidFill>
                          <a:schemeClr val="tx1"/>
                        </a:solidFill>
                        <a:latin typeface="+mn-ea"/>
                        <a:ea typeface="+mn-ea"/>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n-ea"/>
                          <a:ea typeface="+mn-ea"/>
                          <a:cs typeface="+mn-cs"/>
                        </a:rPr>
                        <a:t>歯科医療サービス提供困難者への歯科保健医療推進事業（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2,137</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千円）、新しい生活様式に対応した口腔保健指導推進事業（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6,058</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千円）、在宅医療ＮＳＴ連携歯科チーム育成事業（</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3,473</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千円）</a:t>
                      </a:r>
                      <a:endParaRPr kumimoji="1" lang="en-US" altLang="ja-JP" sz="1100" b="0" i="0" u="none" strike="noStrike" kern="1200" cap="none" spc="0" normalizeH="0" baseline="0" noProof="0" dirty="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931605"/>
                  </a:ext>
                </a:extLst>
              </a:tr>
            </a:tbl>
          </a:graphicData>
        </a:graphic>
      </p:graphicFrame>
    </p:spTree>
    <p:extLst>
      <p:ext uri="{BB962C8B-B14F-4D97-AF65-F5344CB8AC3E}">
        <p14:creationId xmlns:p14="http://schemas.microsoft.com/office/powerpoint/2010/main" val="3494230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47">
            <a:extLst>
              <a:ext uri="{FF2B5EF4-FFF2-40B4-BE49-F238E27FC236}">
                <a16:creationId xmlns:a16="http://schemas.microsoft.com/office/drawing/2014/main" id="{4CA77ECC-BFC7-482A-ACE4-76399710836A}"/>
              </a:ext>
            </a:extLst>
          </p:cNvPr>
          <p:cNvSpPr/>
          <p:nvPr/>
        </p:nvSpPr>
        <p:spPr>
          <a:xfrm>
            <a:off x="204226" y="623230"/>
            <a:ext cx="9376024" cy="4788134"/>
          </a:xfrm>
          <a:prstGeom prst="roundRect">
            <a:avLst>
              <a:gd name="adj" fmla="val 3517"/>
            </a:avLst>
          </a:prstGeom>
          <a:solidFill>
            <a:schemeClr val="bg1"/>
          </a:solidFill>
          <a:ln w="19050">
            <a:solidFill>
              <a:srgbClr val="2F528F"/>
            </a:solidFill>
          </a:ln>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2E47972A-8D78-423F-A2E4-5960076275DD}"/>
              </a:ext>
            </a:extLst>
          </p:cNvPr>
          <p:cNvSpPr/>
          <p:nvPr/>
        </p:nvSpPr>
        <p:spPr>
          <a:xfrm>
            <a:off x="237000" y="757852"/>
            <a:ext cx="3413760" cy="268152"/>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令和６年度　取組み評価</a:t>
            </a:r>
          </a:p>
        </p:txBody>
      </p:sp>
      <p:sp>
        <p:nvSpPr>
          <p:cNvPr id="12" name="角丸四角形 47">
            <a:extLst>
              <a:ext uri="{FF2B5EF4-FFF2-40B4-BE49-F238E27FC236}">
                <a16:creationId xmlns:a16="http://schemas.microsoft.com/office/drawing/2014/main" id="{4CEF5F1C-E185-47FA-A224-BE143D9B9F71}"/>
              </a:ext>
            </a:extLst>
          </p:cNvPr>
          <p:cNvSpPr/>
          <p:nvPr/>
        </p:nvSpPr>
        <p:spPr>
          <a:xfrm>
            <a:off x="325750" y="1943433"/>
            <a:ext cx="9116656" cy="3404173"/>
          </a:xfrm>
          <a:prstGeom prst="roundRect">
            <a:avLst>
              <a:gd name="adj" fmla="val 8499"/>
            </a:avLst>
          </a:prstGeom>
          <a:noFill/>
          <a:ln w="19050">
            <a:solidFill>
              <a:schemeClr val="tx1"/>
            </a:solidFill>
          </a:ln>
        </p:spPr>
        <p:txBody>
          <a:bodyPr wrap="square" lIns="72000" tIns="72000" rIns="72000" bIns="72000" anchor="t" anchorCtr="0">
            <a:noAutofit/>
          </a:bodyPr>
          <a:lstStyle/>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solidFill>
                <a:effectLst/>
                <a:uLnTx/>
                <a:uFillTx/>
                <a:latin typeface="Calibri" panose="020F0502020204030204"/>
                <a:ea typeface="游ゴシック" panose="020B0400000000000000" pitchFamily="50" charset="-128"/>
                <a:cs typeface="+mn-cs"/>
              </a:rPr>
              <a:t>公民連携の枠組みを活用した普及啓発</a:t>
            </a:r>
            <a:endParaRPr kumimoji="1" lang="en-US" altLang="ja-JP" sz="1400" b="1" i="0" u="none" strike="noStrike" kern="1200" cap="none" spc="0" normalizeH="0" baseline="0" noProof="0" dirty="0">
              <a:ln>
                <a:noFill/>
              </a:ln>
              <a:solidFill>
                <a:srgbClr val="44546A"/>
              </a:solidFill>
              <a:effectLst/>
              <a:uLnTx/>
              <a:uFillTx/>
              <a:latin typeface="Calibri" panose="020F0502020204030204"/>
              <a:ea typeface="游ゴシック" panose="020B0400000000000000" pitchFamily="50" charset="-128"/>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ファミマ子ども食堂で親子へ歯と口の健康づくりについての講話、無印良品</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グランフロント大阪及び、アリオ八尾で</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歯科相談会を実施し、府民への普及啓発に取組んだ。</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solidFill>
                <a:effectLst/>
                <a:uLnTx/>
                <a:uFillTx/>
                <a:latin typeface="游ゴシック" panose="020B0400000000000000" pitchFamily="50" charset="-128"/>
                <a:ea typeface="游ゴシック" panose="020B0400000000000000" pitchFamily="50" charset="-128"/>
                <a:cs typeface="+mn-cs"/>
              </a:rPr>
              <a:t>啓発活動</a:t>
            </a:r>
            <a:endParaRPr kumimoji="1" lang="en-US" altLang="ja-JP" sz="1400" b="1" i="0" u="none" strike="noStrike" kern="1200" cap="none" spc="0" normalizeH="0" baseline="0" noProof="0" dirty="0">
              <a:ln>
                <a:noFill/>
              </a:ln>
              <a:solidFill>
                <a:srgbClr val="44546A"/>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府の健康アプリ「アスマイル」を活用した普及啓発を行った。（６月４日「歯と口の健康週間」、１１月８日「いい歯の日」）</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日々の健康づくりの実践に役立つ情報を配信するオンラインセミナーで「歯と口の健康」をテーマに</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開催した。（「健活おおさかセミナー」）</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歯と口の健康づくりを含む「健活１０」の普及啓発のため、</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JR</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大阪駅で「健活１０」と万博のコラボレーション広告を掲出</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546A"/>
                </a:solidFill>
                <a:effectLst/>
                <a:uLnTx/>
                <a:uFillTx/>
                <a:latin typeface="游ゴシック" panose="020B0400000000000000" pitchFamily="50" charset="-128"/>
                <a:ea typeface="游ゴシック" panose="020B0400000000000000" pitchFamily="50" charset="-128"/>
                <a:cs typeface="+mn-cs"/>
              </a:rPr>
              <a:t>歯科口腔保健事業の推進</a:t>
            </a:r>
            <a:endParaRPr kumimoji="1" lang="en-US" altLang="ja-JP" sz="1400" b="1" i="0" u="none" strike="noStrike" kern="1200" cap="none" spc="0" normalizeH="0" baseline="0" noProof="0" dirty="0">
              <a:ln>
                <a:noFill/>
              </a:ln>
              <a:solidFill>
                <a:srgbClr val="44546A"/>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大阪府歯科医師会等と連携し、歯科口腔保健に関する事業推進に取組んだ。</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5B9BD5"/>
              </a:solidFill>
              <a:effectLst/>
              <a:uLnTx/>
              <a:uFillTx/>
              <a:latin typeface="游ゴシック" panose="020B0400000000000000" pitchFamily="50" charset="-128"/>
              <a:ea typeface="游ゴシック" panose="020B0400000000000000" pitchFamily="50" charset="-128"/>
              <a:cs typeface="+mn-cs"/>
            </a:endParaRPr>
          </a:p>
        </p:txBody>
      </p:sp>
      <p:sp>
        <p:nvSpPr>
          <p:cNvPr id="25" name="角丸四角形 47">
            <a:extLst>
              <a:ext uri="{FF2B5EF4-FFF2-40B4-BE49-F238E27FC236}">
                <a16:creationId xmlns:a16="http://schemas.microsoft.com/office/drawing/2014/main" id="{1732FC84-F73E-4AF3-A3A4-5FFACE8D1A11}"/>
              </a:ext>
            </a:extLst>
          </p:cNvPr>
          <p:cNvSpPr/>
          <p:nvPr/>
        </p:nvSpPr>
        <p:spPr>
          <a:xfrm>
            <a:off x="489000" y="6426644"/>
            <a:ext cx="9180000" cy="1388311"/>
          </a:xfrm>
          <a:prstGeom prst="roundRect">
            <a:avLst>
              <a:gd name="adj" fmla="val 8499"/>
            </a:avLst>
          </a:prstGeom>
          <a:noFill/>
          <a:ln w="19050">
            <a:noFill/>
          </a:ln>
        </p:spPr>
        <p:txBody>
          <a:bodyPr wrap="square" lIns="72000" tIns="72000" rIns="72000" bIns="720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3620F7FE-17F0-4C80-A0E8-CCD4BB3575B6}"/>
              </a:ext>
            </a:extLst>
          </p:cNvPr>
          <p:cNvSpPr/>
          <p:nvPr/>
        </p:nvSpPr>
        <p:spPr>
          <a:xfrm>
            <a:off x="338407" y="1097107"/>
            <a:ext cx="9103999" cy="755542"/>
          </a:xfrm>
          <a:prstGeom prst="rect">
            <a:avLst/>
          </a:prstGeom>
          <a:ln>
            <a:solidFill>
              <a:schemeClr val="accent1">
                <a:lumMod val="50000"/>
              </a:schemeClr>
            </a:solidFill>
          </a:ln>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令和６年３月、令和</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2024</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）年度から令和</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17</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2035</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）年度までの</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年間を計画期間とする「第</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次大阪府歯科口腔保健計画」を策定。令和６年度は、当計画に基づく事業開始の初年度であったが、下記のとおり様々な取組みを実施した</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4" name="スライド番号プレースホルダー 1">
            <a:extLst>
              <a:ext uri="{FF2B5EF4-FFF2-40B4-BE49-F238E27FC236}">
                <a16:creationId xmlns:a16="http://schemas.microsoft.com/office/drawing/2014/main" id="{2391CAAE-6D09-4ED4-8604-66DEE6DAB5D9}"/>
              </a:ext>
            </a:extLst>
          </p:cNvPr>
          <p:cNvSpPr>
            <a:spLocks noGrp="1"/>
          </p:cNvSpPr>
          <p:nvPr>
            <p:ph type="sldNum" sz="quarter" idx="12"/>
          </p:nvPr>
        </p:nvSpPr>
        <p:spPr>
          <a:xfrm>
            <a:off x="9181750" y="6583675"/>
            <a:ext cx="720000" cy="216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1" lang="ja-JP" altLang="en-US" sz="1200" b="0" i="0" u="none" strike="noStrike" kern="1200" cap="none" spc="0" normalizeH="0" baseline="0" noProof="0" dirty="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grpSp>
        <p:nvGrpSpPr>
          <p:cNvPr id="13" name="グループ化 12">
            <a:extLst>
              <a:ext uri="{FF2B5EF4-FFF2-40B4-BE49-F238E27FC236}">
                <a16:creationId xmlns:a16="http://schemas.microsoft.com/office/drawing/2014/main" id="{D3A07CDC-544F-4F07-8F8A-8088DB9F1AA0}"/>
              </a:ext>
            </a:extLst>
          </p:cNvPr>
          <p:cNvGrpSpPr/>
          <p:nvPr/>
        </p:nvGrpSpPr>
        <p:grpSpPr>
          <a:xfrm>
            <a:off x="196066" y="5504585"/>
            <a:ext cx="9376024" cy="1223712"/>
            <a:chOff x="363000" y="5250749"/>
            <a:chExt cx="9180000" cy="1505231"/>
          </a:xfrm>
        </p:grpSpPr>
        <p:sp>
          <p:nvSpPr>
            <p:cNvPr id="15" name="角丸四角形 47">
              <a:extLst>
                <a:ext uri="{FF2B5EF4-FFF2-40B4-BE49-F238E27FC236}">
                  <a16:creationId xmlns:a16="http://schemas.microsoft.com/office/drawing/2014/main" id="{46457611-22E7-46B1-9297-A930C5806B39}"/>
                </a:ext>
              </a:extLst>
            </p:cNvPr>
            <p:cNvSpPr/>
            <p:nvPr/>
          </p:nvSpPr>
          <p:spPr>
            <a:xfrm>
              <a:off x="363000" y="5250749"/>
              <a:ext cx="9180000" cy="1505231"/>
            </a:xfrm>
            <a:prstGeom prst="roundRect">
              <a:avLst>
                <a:gd name="adj" fmla="val 8499"/>
              </a:avLst>
            </a:prstGeom>
            <a:solidFill>
              <a:schemeClr val="bg1"/>
            </a:solidFill>
            <a:ln w="19050">
              <a:solidFill>
                <a:srgbClr val="2F528F"/>
              </a:solidFill>
            </a:ln>
          </p:spPr>
          <p:txBody>
            <a:bodyPr wrap="square" lIns="72000" tIns="72000" rIns="72000" bIns="7200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3D630069-D7A3-40AA-82CC-393BEEABA986}"/>
                </a:ext>
              </a:extLst>
            </p:cNvPr>
            <p:cNvSpPr/>
            <p:nvPr/>
          </p:nvSpPr>
          <p:spPr>
            <a:xfrm>
              <a:off x="395089" y="5298986"/>
              <a:ext cx="3413760" cy="357394"/>
            </a:xfrm>
            <a:prstGeom prst="roundRect">
              <a:avLst>
                <a:gd name="adj" fmla="val 50000"/>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bIns="18288"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来年度に向けた課題・方向性</a:t>
              </a:r>
            </a:p>
          </p:txBody>
        </p:sp>
        <p:sp>
          <p:nvSpPr>
            <p:cNvPr id="17" name="正方形/長方形 16">
              <a:extLst>
                <a:ext uri="{FF2B5EF4-FFF2-40B4-BE49-F238E27FC236}">
                  <a16:creationId xmlns:a16="http://schemas.microsoft.com/office/drawing/2014/main" id="{007B838F-1E28-4523-9796-F5C38C40EFC1}"/>
                </a:ext>
              </a:extLst>
            </p:cNvPr>
            <p:cNvSpPr/>
            <p:nvPr/>
          </p:nvSpPr>
          <p:spPr>
            <a:xfrm>
              <a:off x="481982" y="5636723"/>
              <a:ext cx="8926056" cy="1039747"/>
            </a:xfrm>
            <a:prstGeom prst="rect">
              <a:avLst/>
            </a:prstGeom>
            <a:ln>
              <a:noFill/>
            </a:ln>
          </p:spPr>
          <p:txBody>
            <a:bodyPr wrap="square" lIns="36000" tIns="72000" rIns="36000" bIns="3600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事業は概ね予定通り進んでいるものの、歯周治療が必要な者の割合は悪化を認めた。来年度は大阪府健康づくり実態調査の実施を予定しており、各項目において設定している数値目標の数値にも注視していくとともに、</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2025</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年大阪・関西万博を契機に健活の輪を広げ、府民の歯と口の健康づくりに総合的・効果的に取組み、一人ひとりの自発的な健康づくり活動を推進していく。</a:t>
              </a:r>
            </a:p>
          </p:txBody>
        </p:sp>
      </p:grpSp>
      <p:sp>
        <p:nvSpPr>
          <p:cNvPr id="19" name="二等辺三角形 18">
            <a:extLst>
              <a:ext uri="{FF2B5EF4-FFF2-40B4-BE49-F238E27FC236}">
                <a16:creationId xmlns:a16="http://schemas.microsoft.com/office/drawing/2014/main" id="{FA23CD03-91C6-49B6-A6F8-7A195B4F5FD0}"/>
              </a:ext>
            </a:extLst>
          </p:cNvPr>
          <p:cNvSpPr/>
          <p:nvPr/>
        </p:nvSpPr>
        <p:spPr>
          <a:xfrm rot="10800000">
            <a:off x="4568324" y="4782527"/>
            <a:ext cx="769352" cy="1371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78AC12EB-A010-41F8-AE51-FF2732ACCB46}"/>
              </a:ext>
            </a:extLst>
          </p:cNvPr>
          <p:cNvSpPr/>
          <p:nvPr/>
        </p:nvSpPr>
        <p:spPr>
          <a:xfrm>
            <a:off x="2327026" y="4944329"/>
            <a:ext cx="5097781" cy="403363"/>
          </a:xfrm>
          <a:prstGeom prst="rect">
            <a:avLst/>
          </a:prstGeom>
          <a:ln>
            <a:noFill/>
          </a:ln>
        </p:spPr>
        <p:txBody>
          <a:bodyPr wrap="square" lIns="36000" tIns="72000" rIns="36000" bIns="3600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令和６年度　事業評価</a:t>
            </a:r>
            <a:r>
              <a:rPr kumimoji="0"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8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概ね予定通り</a:t>
            </a:r>
          </a:p>
        </p:txBody>
      </p:sp>
      <p:sp>
        <p:nvSpPr>
          <p:cNvPr id="21" name="正方形/長方形 20">
            <a:extLst>
              <a:ext uri="{FF2B5EF4-FFF2-40B4-BE49-F238E27FC236}">
                <a16:creationId xmlns:a16="http://schemas.microsoft.com/office/drawing/2014/main" id="{7A11169F-43A7-4D1B-855A-BEE2610A8C97}"/>
              </a:ext>
            </a:extLst>
          </p:cNvPr>
          <p:cNvSpPr/>
          <p:nvPr/>
        </p:nvSpPr>
        <p:spPr>
          <a:xfrm>
            <a:off x="-4250" y="-8484"/>
            <a:ext cx="9906000" cy="567074"/>
          </a:xfrm>
          <a:prstGeom prst="rect">
            <a:avLst/>
          </a:prstGeom>
          <a:gradFill flip="none" rotWithShape="1">
            <a:gsLst>
              <a:gs pos="50000">
                <a:srgbClr val="7DA8DB">
                  <a:lumMod val="20000"/>
                  <a:lumOff val="80000"/>
                </a:srgbClr>
              </a:gs>
              <a:gs pos="0">
                <a:schemeClr val="accent1">
                  <a:lumMod val="0"/>
                </a:schemeClr>
              </a:gs>
              <a:gs pos="20000">
                <a:schemeClr val="accent5">
                  <a:lumMod val="50000"/>
                  <a:lumOff val="50000"/>
                </a:schemeClr>
              </a:gs>
              <a:gs pos="80000">
                <a:srgbClr val="7395D3">
                  <a:lumMod val="50000"/>
                  <a:lumOff val="50000"/>
                </a:srgbClr>
              </a:gs>
              <a:gs pos="100000">
                <a:schemeClr val="accent1">
                  <a:lumMod val="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まとめ</a:t>
            </a:r>
          </a:p>
        </p:txBody>
      </p:sp>
      <p:pic>
        <p:nvPicPr>
          <p:cNvPr id="22" name="図 21">
            <a:extLst>
              <a:ext uri="{FF2B5EF4-FFF2-40B4-BE49-F238E27FC236}">
                <a16:creationId xmlns:a16="http://schemas.microsoft.com/office/drawing/2014/main" id="{CE880848-B15F-463B-9DCA-A4C582C4D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6240" y="74033"/>
            <a:ext cx="1320923" cy="432000"/>
          </a:xfrm>
          <a:prstGeom prst="rect">
            <a:avLst/>
          </a:prstGeom>
        </p:spPr>
      </p:pic>
    </p:spTree>
    <p:extLst>
      <p:ext uri="{BB962C8B-B14F-4D97-AF65-F5344CB8AC3E}">
        <p14:creationId xmlns:p14="http://schemas.microsoft.com/office/powerpoint/2010/main" val="42811687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71584" y="2901300"/>
            <a:ext cx="7200000" cy="432000"/>
          </a:xfrm>
          <a:prstGeom prst="rect">
            <a:avLst/>
          </a:prstGeom>
          <a:noFill/>
        </p:spPr>
        <p:txBody>
          <a:bodyPr wrap="square" lIns="72000" tIns="72000" rIns="72000" bIns="72000" rtlCol="0" anchor="t">
            <a:noAutofit/>
          </a:bodyPr>
          <a:lstStyle/>
          <a:p>
            <a:pPr marL="0" marR="0" lvl="0" indent="0" algn="l" defTabSz="457200" rtl="0" eaLnBrk="1" fontAlgn="auto" latinLnBrk="0" hangingPunct="1">
              <a:lnSpc>
                <a:spcPts val="32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食育推進計画</a:t>
            </a: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における</a:t>
            </a:r>
            <a:endParaRPr kumimoji="0" lang="en-US" altLang="ja-JP"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目標の達成状況及び施策の実施状況について</a:t>
            </a:r>
          </a:p>
        </p:txBody>
      </p:sp>
      <p:sp>
        <p:nvSpPr>
          <p:cNvPr id="12" name="正方形/長方形 11"/>
          <p:cNvSpPr/>
          <p:nvPr/>
        </p:nvSpPr>
        <p:spPr>
          <a:xfrm>
            <a:off x="698572" y="2935585"/>
            <a:ext cx="144000" cy="1008000"/>
          </a:xfrm>
          <a:prstGeom prst="rect">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cxnSp>
        <p:nvCxnSpPr>
          <p:cNvPr id="4" name="直線コネクタ 3"/>
          <p:cNvCxnSpPr/>
          <p:nvPr/>
        </p:nvCxnSpPr>
        <p:spPr>
          <a:xfrm>
            <a:off x="774389" y="3851709"/>
            <a:ext cx="8856000" cy="0"/>
          </a:xfrm>
          <a:prstGeom prst="line">
            <a:avLst/>
          </a:prstGeom>
          <a:ln w="12700">
            <a:solidFill>
              <a:srgbClr val="FF3B3B"/>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1D0668-0C6C-4C7F-AAAF-C0078F4BF5F6}" type="slidenum">
              <a:rPr kumimoji="1" lang="ja-JP" altLang="en-US" sz="1200" b="0" i="0" u="none" strike="noStrike" kern="1200" cap="none" spc="0" normalizeH="0" baseline="0" noProof="0" smtClean="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1" lang="ja-JP" altLang="en-US" sz="1200" b="0" i="0" u="none" strike="noStrike" kern="1200" cap="none" spc="0" normalizeH="0" baseline="0" noProof="0">
              <a:ln>
                <a:noFill/>
              </a:ln>
              <a:solidFill>
                <a:prstClr val="black">
                  <a:tint val="75000"/>
                </a:prstClr>
              </a:solidFill>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2603" y="358877"/>
            <a:ext cx="1100769" cy="360000"/>
          </a:xfrm>
          <a:prstGeom prst="rect">
            <a:avLst/>
          </a:prstGeom>
        </p:spPr>
      </p:pic>
      <p:sp>
        <p:nvSpPr>
          <p:cNvPr id="10" name="テキスト ボックス 9"/>
          <p:cNvSpPr txBox="1"/>
          <p:nvPr/>
        </p:nvSpPr>
        <p:spPr>
          <a:xfrm>
            <a:off x="5249494" y="96723"/>
            <a:ext cx="4608000" cy="216000"/>
          </a:xfrm>
          <a:prstGeom prst="roundRect">
            <a:avLst>
              <a:gd name="adj" fmla="val 50000"/>
            </a:avLst>
          </a:prstGeom>
          <a:solidFill>
            <a:srgbClr val="009999"/>
          </a:solidFill>
        </p:spPr>
        <p:txBody>
          <a:bodyPr wrap="none" lIns="72000" tIns="43200" rIns="36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大阪府健康づくり推進条例第</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19</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条に基づく年次報告書</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令和</a:t>
            </a:r>
            <a:r>
              <a:rPr lang="ja-JP" altLang="en-US" sz="1100" b="1" dirty="0">
                <a:solidFill>
                  <a:prstClr val="white"/>
                </a:solidFill>
                <a:latin typeface="游ゴシック" panose="020B0400000000000000" pitchFamily="50" charset="-128"/>
                <a:ea typeface="游ゴシック" panose="020B0400000000000000" pitchFamily="50" charset="-128"/>
              </a:rPr>
              <a:t>６</a:t>
            </a:r>
            <a:r>
              <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年度</a:t>
            </a:r>
            <a:r>
              <a:rPr kumimoji="0"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endParaRPr kumimoji="0"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7011876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0" cmpd="dbl">
          <a:solidFill>
            <a:srgbClr val="002060"/>
          </a:solidFill>
        </a:ln>
        <a:effectLst/>
      </a:spPr>
      <a:bodyPr wrap="none" lIns="36000" tIns="36000" rIns="36000" bIns="72000" rtlCol="0" anchor="t"/>
      <a:lstStyle>
        <a:defPPr algn="ctr">
          <a:defRPr kumimoji="1" sz="1100" b="1" spc="-100" dirty="0">
            <a:ln w="0"/>
            <a:solidFill>
              <a:srgbClr val="193F61"/>
            </a:solidFill>
            <a:latin typeface="游ゴシック" panose="020B0400000000000000" pitchFamily="50" charset="-128"/>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43556</Words>
  <Application>Microsoft Office PowerPoint</Application>
  <PresentationFormat>A4 210 x 297 mm</PresentationFormat>
  <Paragraphs>7181</Paragraphs>
  <Slides>133</Slides>
  <Notes>64</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133</vt:i4>
      </vt:variant>
    </vt:vector>
  </HeadingPairs>
  <TitlesOfParts>
    <vt:vector size="148" baseType="lpstr">
      <vt:lpstr>HG丸ｺﾞｼｯｸM-PRO</vt:lpstr>
      <vt:lpstr>HG創英角ｺﾞｼｯｸUB</vt:lpstr>
      <vt:lpstr>Meiryo UI</vt:lpstr>
      <vt:lpstr>ＭＳ Ｐゴシック</vt:lpstr>
      <vt:lpstr>ＭＳ ゴシック</vt:lpstr>
      <vt:lpstr>メイリオ</vt:lpstr>
      <vt:lpstr>游ゴシック</vt:lpstr>
      <vt:lpstr>Arial</vt:lpstr>
      <vt:lpstr>Calibri</vt:lpstr>
      <vt:lpstr>Calibri Light</vt:lpstr>
      <vt:lpstr>Century</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森川　響子</dc:creator>
  <cp:lastModifiedBy>森川　響子</cp:lastModifiedBy>
  <cp:revision>10</cp:revision>
  <dcterms:created xsi:type="dcterms:W3CDTF">2024-06-20T06:08:11Z</dcterms:created>
  <dcterms:modified xsi:type="dcterms:W3CDTF">2025-10-21T02:15:46Z</dcterms:modified>
</cp:coreProperties>
</file>