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729" r:id="rId1"/>
  </p:sldMasterIdLst>
  <p:notesMasterIdLst>
    <p:notesMasterId r:id="rId8"/>
  </p:notesMasterIdLst>
  <p:handoutMasterIdLst>
    <p:handoutMasterId r:id="rId9"/>
  </p:handoutMasterIdLst>
  <p:sldIdLst>
    <p:sldId id="733" r:id="rId2"/>
    <p:sldId id="770" r:id="rId3"/>
    <p:sldId id="737" r:id="rId4"/>
    <p:sldId id="749" r:id="rId5"/>
    <p:sldId id="786" r:id="rId6"/>
    <p:sldId id="771"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FFFF66"/>
    <a:srgbClr val="3F6DFF"/>
    <a:srgbClr val="FFFFFF"/>
    <a:srgbClr val="000000"/>
    <a:srgbClr val="003399"/>
    <a:srgbClr val="002A7E"/>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12" autoAdjust="0"/>
    <p:restoredTop sz="98545" autoAdjust="0"/>
  </p:normalViewPr>
  <p:slideViewPr>
    <p:cSldViewPr>
      <p:cViewPr varScale="1">
        <p:scale>
          <a:sx n="73" d="100"/>
          <a:sy n="73" d="100"/>
        </p:scale>
        <p:origin x="-10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724"/>
    </p:cViewPr>
  </p:sorterViewPr>
  <p:notesViewPr>
    <p:cSldViewPr>
      <p:cViewPr varScale="1">
        <p:scale>
          <a:sx n="47" d="100"/>
          <a:sy n="47" d="100"/>
        </p:scale>
        <p:origin x="-1986" y="-1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35843" name="Rectangle 3"/>
          <p:cNvSpPr>
            <a:spLocks noGrp="1" noChangeArrowheads="1"/>
          </p:cNvSpPr>
          <p:nvPr>
            <p:ph type="dt" sz="quarter"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35844" name="Rectangle 4"/>
          <p:cNvSpPr>
            <a:spLocks noGrp="1" noChangeArrowheads="1"/>
          </p:cNvSpPr>
          <p:nvPr>
            <p:ph type="ftr" sz="quarter" idx="2"/>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35845" name="Rectangle 5"/>
          <p:cNvSpPr>
            <a:spLocks noGrp="1" noChangeArrowheads="1"/>
          </p:cNvSpPr>
          <p:nvPr>
            <p:ph type="sldNum" sz="quarter" idx="3"/>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DC80414-3A00-4332-80CE-54976D7E163E}" type="slidenum">
              <a:rPr lang="en-US" altLang="ja-JP"/>
              <a:pPr>
                <a:defRPr/>
              </a:pPr>
              <a:t>‹#›</a:t>
            </a:fld>
            <a:endParaRPr lang="en-US" altLang="ja-JP" dirty="0"/>
          </a:p>
        </p:txBody>
      </p:sp>
    </p:spTree>
    <p:extLst>
      <p:ext uri="{BB962C8B-B14F-4D97-AF65-F5344CB8AC3E}">
        <p14:creationId xmlns:p14="http://schemas.microsoft.com/office/powerpoint/2010/main" val="266691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atin typeface="Arial" charset="0"/>
              </a:defRPr>
            </a:lvl1pPr>
          </a:lstStyle>
          <a:p>
            <a:pPr>
              <a:defRPr/>
            </a:pPr>
            <a:fld id="{AD5A5217-553B-4ED1-8917-92BAC1045542}" type="datetimeFigureOut">
              <a:rPr lang="ja-JP" altLang="en-US"/>
              <a:pPr>
                <a:defRPr/>
              </a:pPr>
              <a:t>2016/12/26</a:t>
            </a:fld>
            <a:endParaRPr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dirty="0" smtClean="0"/>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atin typeface="Arial" charset="0"/>
              </a:defRPr>
            </a:lvl1pPr>
          </a:lstStyle>
          <a:p>
            <a:pPr>
              <a:defRPr/>
            </a:pPr>
            <a:endParaRPr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atin typeface="Arial" charset="0"/>
              </a:defRPr>
            </a:lvl1pPr>
          </a:lstStyle>
          <a:p>
            <a:pPr>
              <a:defRPr/>
            </a:pPr>
            <a:fld id="{C80B9884-16D5-4D5E-8F52-139AF81CB1F4}" type="slidenum">
              <a:rPr lang="ja-JP" altLang="en-US"/>
              <a:pPr>
                <a:defRPr/>
              </a:pPr>
              <a:t>‹#›</a:t>
            </a:fld>
            <a:endParaRPr lang="ja-JP" altLang="en-US" dirty="0"/>
          </a:p>
        </p:txBody>
      </p:sp>
    </p:spTree>
    <p:extLst>
      <p:ext uri="{BB962C8B-B14F-4D97-AF65-F5344CB8AC3E}">
        <p14:creationId xmlns:p14="http://schemas.microsoft.com/office/powerpoint/2010/main" val="2398351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mtClean="0"/>
          </a:p>
        </p:txBody>
      </p:sp>
      <p:sp>
        <p:nvSpPr>
          <p:cNvPr id="2" name="日付プレースホルダー 1"/>
          <p:cNvSpPr>
            <a:spLocks noGrp="1"/>
          </p:cNvSpPr>
          <p:nvPr>
            <p:ph type="dt" sz="quarter" idx="1"/>
          </p:nvPr>
        </p:nvSpPr>
        <p:spPr/>
        <p:txBody>
          <a:bodyPr/>
          <a:lstStyle/>
          <a:p>
            <a:pPr>
              <a:defRPr/>
            </a:pPr>
            <a:r>
              <a:rPr lang="en-US" altLang="ja-JP">
                <a:solidFill>
                  <a:prstClr val="black"/>
                </a:solidFill>
              </a:rPr>
              <a:t>2016/10/25</a:t>
            </a:r>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mtClean="0"/>
          </a:p>
        </p:txBody>
      </p:sp>
      <p:sp>
        <p:nvSpPr>
          <p:cNvPr id="2" name="日付プレースホルダー 1"/>
          <p:cNvSpPr>
            <a:spLocks noGrp="1"/>
          </p:cNvSpPr>
          <p:nvPr>
            <p:ph type="dt" sz="quarter" idx="1"/>
          </p:nvPr>
        </p:nvSpPr>
        <p:spPr/>
        <p:txBody>
          <a:bodyPr/>
          <a:lstStyle/>
          <a:p>
            <a:pPr>
              <a:defRPr/>
            </a:pPr>
            <a:r>
              <a:rPr lang="en-US" altLang="ja-JP"/>
              <a:t>2016/10/25</a:t>
            </a: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2" name="日付プレースホルダー 1"/>
          <p:cNvSpPr>
            <a:spLocks noGrp="1"/>
          </p:cNvSpPr>
          <p:nvPr>
            <p:ph type="dt" sz="quarter" idx="1"/>
          </p:nvPr>
        </p:nvSpPr>
        <p:spPr/>
        <p:txBody>
          <a:bodyPr/>
          <a:lstStyle/>
          <a:p>
            <a:pPr>
              <a:defRPr/>
            </a:pPr>
            <a:r>
              <a:rPr lang="en-US" altLang="ja-JP"/>
              <a:t>2016/10/25</a:t>
            </a:r>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mtClean="0"/>
          </a:p>
        </p:txBody>
      </p:sp>
      <p:sp>
        <p:nvSpPr>
          <p:cNvPr id="2" name="日付プレースホルダー 1"/>
          <p:cNvSpPr>
            <a:spLocks noGrp="1"/>
          </p:cNvSpPr>
          <p:nvPr>
            <p:ph type="dt" sz="quarter" idx="1"/>
          </p:nvPr>
        </p:nvSpPr>
        <p:spPr/>
        <p:txBody>
          <a:bodyPr/>
          <a:lstStyle/>
          <a:p>
            <a:pPr>
              <a:defRPr/>
            </a:pPr>
            <a:r>
              <a:rPr lang="en-US" altLang="ja-JP"/>
              <a:t>2016/10/25</a:t>
            </a:r>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ln w="76200"/>
        </p:spPr>
        <p:txBody>
          <a:bodyPr>
            <a:normAutofit/>
          </a:bodyPr>
          <a:lstStyle>
            <a:lvl1pPr>
              <a:defRPr sz="4400" b="1"/>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D25434F5-34EC-466E-AE58-9E3D94561514}"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D0118501-8CE9-46D5-BE52-7045EFFF25B2}"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6D6F2420-DB22-4D33-A389-046E7C2EE553}" type="slidenum">
              <a:rPr lang="en-US" altLang="ja-JP" smtClean="0"/>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049E325C-DB7A-4896-8F14-D9BA345F5184}" type="slidenum">
              <a:rPr lang="en-US" altLang="ja-JP" smtClean="0"/>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F322EC38-4156-4671-9505-C8AE7E080A16}"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F2C3444B-EEB4-4938-935B-031ECA8B9BA9}"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5482952" cy="504056"/>
          </a:xfrm>
        </p:spPr>
        <p:txBody>
          <a:bodyPr>
            <a:noAutofit/>
          </a:bodyPr>
          <a:lstStyle>
            <a:lvl1pPr>
              <a:defRPr sz="2400"/>
            </a:lvl1pPr>
          </a:lstStyle>
          <a:p>
            <a:r>
              <a:rPr kumimoji="1" lang="ja-JP" altLang="en-US" smtClean="0"/>
              <a:t>マスタ 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F2C3444B-EEB4-4938-935B-031ECA8B9BA9}" type="slidenum">
              <a:rPr lang="en-US" altLang="ja-JP" smtClean="0"/>
              <a:pPr>
                <a:defRPr/>
              </a:pPr>
              <a:t>‹#›</a:t>
            </a:fld>
            <a:endParaRPr lang="en-US" altLang="ja-JP" dirty="0"/>
          </a:p>
        </p:txBody>
      </p:sp>
    </p:spTree>
    <p:extLst>
      <p:ext uri="{BB962C8B-B14F-4D97-AF65-F5344CB8AC3E}">
        <p14:creationId xmlns:p14="http://schemas.microsoft.com/office/powerpoint/2010/main" val="187522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476672"/>
            <a:ext cx="8640960" cy="6048672"/>
          </a:xfrm>
        </p:spPr>
        <p:txBody>
          <a:bodyPr anchor="ctr"/>
          <a:lstStyle>
            <a:lvl1pPr marL="0" indent="0">
              <a:defRPr/>
            </a:lvl1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F2C3444B-EEB4-4938-935B-031ECA8B9BA9}"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2204864"/>
            <a:ext cx="7772400" cy="1362075"/>
          </a:xfrm>
        </p:spPr>
        <p:txBody>
          <a:bodyPr anchor="ctr">
            <a:normAutofit/>
          </a:bodyPr>
          <a:lstStyle>
            <a:lvl1pPr algn="ctr">
              <a:defRPr sz="4400" b="1" cap="all"/>
            </a:lvl1pPr>
          </a:lstStyle>
          <a:p>
            <a:r>
              <a:rPr kumimoji="1" lang="ja-JP" altLang="en-US" dirty="0" smtClean="0"/>
              <a:t>マスタ タイトルの書式設定</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110C4705-6321-4547-84A4-77065613AF58}"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179512" y="1052736"/>
            <a:ext cx="4316288" cy="5472608"/>
          </a:xfrm>
        </p:spPr>
        <p:txBody>
          <a:bodyPr/>
          <a:lstStyle>
            <a:lvl1pPr marL="0" indent="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 3"/>
          <p:cNvSpPr>
            <a:spLocks noGrp="1"/>
          </p:cNvSpPr>
          <p:nvPr>
            <p:ph sz="half" idx="2"/>
          </p:nvPr>
        </p:nvSpPr>
        <p:spPr>
          <a:xfrm>
            <a:off x="4572000" y="1052736"/>
            <a:ext cx="4495800" cy="5472608"/>
          </a:xfrm>
        </p:spPr>
        <p:txBody>
          <a:bodyPr/>
          <a:lstStyle>
            <a:lvl1pPr marL="0" indent="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CD08F858-F00A-4475-ACED-51E2CAD745E2}"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78A6E6FA-E854-4409-8655-43374450ED53}"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70A63881-30D4-44A5-940F-D1B67D1A3321}"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7EE7BDF6-E8D8-4EC5-A1BF-DDF2AC596739}"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88640"/>
            <a:ext cx="8229600" cy="864096"/>
          </a:xfrm>
          <a:prstGeom prst="rect">
            <a:avLst/>
          </a:prstGeom>
          <a:ln w="57150">
            <a:solidFill>
              <a:schemeClr val="bg2">
                <a:lumMod val="50000"/>
              </a:schemeClr>
            </a:solidFill>
          </a:ln>
        </p:spPr>
        <p:txBody>
          <a:bodyPr vert="horz" lIns="91440" tIns="45720" rIns="91440" bIns="45720" rtlCol="0" anchor="ctr">
            <a:no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251520" y="1052736"/>
            <a:ext cx="8640960" cy="5400600"/>
          </a:xfrm>
          <a:prstGeom prst="rect">
            <a:avLst/>
          </a:prstGeom>
        </p:spPr>
        <p:txBody>
          <a:bodyPr vert="horz" lIns="91440" tIns="45720" rIns="91440" bIns="45720" rtlCol="0" anchor="ctr">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G丸ｺﾞｼｯｸM-PRO" pitchFamily="50" charset="-128"/>
                <a:ea typeface="HG丸ｺﾞｼｯｸM-PRO" pitchFamily="50" charset="-128"/>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G丸ｺﾞｼｯｸM-PRO" pitchFamily="50" charset="-128"/>
                <a:ea typeface="HG丸ｺﾞｼｯｸM-PRO"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6981087" y="44624"/>
            <a:ext cx="2133600" cy="365125"/>
          </a:xfrm>
          <a:prstGeom prst="rect">
            <a:avLst/>
          </a:prstGeom>
        </p:spPr>
        <p:txBody>
          <a:bodyPr vert="horz" lIns="91440" tIns="45720" rIns="91440" bIns="45720" rtlCol="0" anchor="ctr"/>
          <a:lstStyle>
            <a:lvl1pPr algn="r">
              <a:defRPr sz="1200">
                <a:solidFill>
                  <a:schemeClr val="tx1">
                    <a:tint val="75000"/>
                  </a:schemeClr>
                </a:solidFill>
                <a:latin typeface="HG丸ｺﾞｼｯｸM-PRO" pitchFamily="50" charset="-128"/>
                <a:ea typeface="HG丸ｺﾞｼｯｸM-PRO" pitchFamily="50" charset="-128"/>
              </a:defRPr>
            </a:lvl1pPr>
          </a:lstStyle>
          <a:p>
            <a:pPr>
              <a:defRPr/>
            </a:pPr>
            <a:fld id="{CDC900D9-60DE-44BB-95B0-E65A3FCB5223}"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730" r:id="rId1"/>
    <p:sldLayoutId id="2147484731" r:id="rId2"/>
    <p:sldLayoutId id="2147484742" r:id="rId3"/>
    <p:sldLayoutId id="2147484741" r:id="rId4"/>
    <p:sldLayoutId id="2147484732" r:id="rId5"/>
    <p:sldLayoutId id="2147484733" r:id="rId6"/>
    <p:sldLayoutId id="2147484734" r:id="rId7"/>
    <p:sldLayoutId id="2147484735" r:id="rId8"/>
    <p:sldLayoutId id="2147484736" r:id="rId9"/>
    <p:sldLayoutId id="2147484737" r:id="rId10"/>
    <p:sldLayoutId id="2147484738" r:id="rId11"/>
    <p:sldLayoutId id="2147484739" r:id="rId12"/>
    <p:sldLayoutId id="2147484740" r:id="rId13"/>
  </p:sldLayoutIdLst>
  <p:txStyles>
    <p:titleStyle>
      <a:lvl1pPr algn="ctr" defTabSz="914400" rtl="0" eaLnBrk="1" latinLnBrk="0" hangingPunct="1">
        <a:spcBef>
          <a:spcPct val="0"/>
        </a:spcBef>
        <a:buNone/>
        <a:defRPr kumimoji="1" sz="4800" kern="1200">
          <a:solidFill>
            <a:schemeClr val="tx1"/>
          </a:solidFill>
          <a:latin typeface="HG丸ｺﾞｼｯｸM-PRO" pitchFamily="50" charset="-128"/>
          <a:ea typeface="HG丸ｺﾞｼｯｸM-PRO" pitchFamily="50" charset="-128"/>
          <a:cs typeface="+mj-cs"/>
        </a:defRPr>
      </a:lvl1pPr>
    </p:titleStyle>
    <p:bodyStyle>
      <a:lvl1pPr marL="0" indent="0" algn="l" defTabSz="914400" rtl="0" eaLnBrk="1" latinLnBrk="0" hangingPunct="1">
        <a:lnSpc>
          <a:spcPct val="120000"/>
        </a:lnSpc>
        <a:spcBef>
          <a:spcPts val="1200"/>
        </a:spcBef>
        <a:buFont typeface="Arial" pitchFamily="34" charset="0"/>
        <a:buNone/>
        <a:defRPr kumimoji="1" sz="4400" kern="1200">
          <a:solidFill>
            <a:schemeClr val="tx1"/>
          </a:solidFill>
          <a:latin typeface="HG丸ｺﾞｼｯｸM-PRO" pitchFamily="50" charset="-128"/>
          <a:ea typeface="HG丸ｺﾞｼｯｸM-PRO" pitchFamily="50" charset="-128"/>
          <a:cs typeface="+mn-cs"/>
        </a:defRPr>
      </a:lvl1pPr>
      <a:lvl2pPr marL="742950" indent="-285750" algn="l" defTabSz="914400" rtl="0" eaLnBrk="1" latinLnBrk="0" hangingPunct="1">
        <a:lnSpc>
          <a:spcPct val="120000"/>
        </a:lnSpc>
        <a:spcBef>
          <a:spcPts val="12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mn-cs"/>
        </a:defRPr>
      </a:lvl2pPr>
      <a:lvl3pPr marL="1143000" indent="-228600" algn="l" defTabSz="914400" rtl="0" eaLnBrk="1" latinLnBrk="0" hangingPunct="1">
        <a:lnSpc>
          <a:spcPct val="120000"/>
        </a:lnSpc>
        <a:spcBef>
          <a:spcPts val="12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mn-cs"/>
        </a:defRPr>
      </a:lvl3pPr>
      <a:lvl4pPr marL="1600200" indent="-228600" algn="l" defTabSz="914400" rtl="0" eaLnBrk="1" latinLnBrk="0" hangingPunct="1">
        <a:lnSpc>
          <a:spcPct val="120000"/>
        </a:lnSpc>
        <a:spcBef>
          <a:spcPts val="12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mn-cs"/>
        </a:defRPr>
      </a:lvl4pPr>
      <a:lvl5pPr marL="2057400" indent="-228600" algn="l" defTabSz="914400" rtl="0" eaLnBrk="1" latinLnBrk="0" hangingPunct="1">
        <a:lnSpc>
          <a:spcPct val="120000"/>
        </a:lnSpc>
        <a:spcBef>
          <a:spcPts val="12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23728" y="188640"/>
            <a:ext cx="4824536" cy="864096"/>
          </a:xfrm>
        </p:spPr>
        <p:txBody>
          <a:bodyPr/>
          <a:lstStyle/>
          <a:p>
            <a:r>
              <a:rPr kumimoji="1" lang="ja-JP" altLang="en-US" dirty="0" smtClean="0"/>
              <a:t>死亡統計</a:t>
            </a:r>
            <a:endParaRPr kumimoji="1" lang="ja-JP" altLang="en-US" dirty="0"/>
          </a:p>
        </p:txBody>
      </p:sp>
      <p:sp>
        <p:nvSpPr>
          <p:cNvPr id="3" name="コンテンツ プレースホルダー 2"/>
          <p:cNvSpPr>
            <a:spLocks noGrp="1"/>
          </p:cNvSpPr>
          <p:nvPr>
            <p:ph idx="1"/>
          </p:nvPr>
        </p:nvSpPr>
        <p:spPr>
          <a:xfrm>
            <a:off x="251520" y="1196752"/>
            <a:ext cx="8784976" cy="5616624"/>
          </a:xfrm>
        </p:spPr>
        <p:txBody>
          <a:bodyPr anchor="ctr">
            <a:normAutofit/>
          </a:bodyPr>
          <a:lstStyle/>
          <a:p>
            <a:pPr algn="ctr">
              <a:lnSpc>
                <a:spcPct val="100000"/>
              </a:lnSpc>
            </a:pPr>
            <a:r>
              <a:rPr kumimoji="1" lang="ja-JP" altLang="en-US" dirty="0" smtClean="0"/>
              <a:t>人口動態調査の死亡・死産統計</a:t>
            </a:r>
            <a:endParaRPr kumimoji="1" lang="en-US" altLang="ja-JP" dirty="0" smtClean="0"/>
          </a:p>
          <a:p>
            <a:pPr>
              <a:lnSpc>
                <a:spcPct val="100000"/>
              </a:lnSpc>
            </a:pPr>
            <a:r>
              <a:rPr lang="ja-JP" altLang="en-US" dirty="0" smtClean="0"/>
              <a:t>市区</a:t>
            </a:r>
            <a:r>
              <a:rPr lang="ja-JP" altLang="en-US" dirty="0"/>
              <a:t>町村長</a:t>
            </a:r>
            <a:r>
              <a:rPr lang="ja-JP" altLang="en-US" dirty="0" smtClean="0"/>
              <a:t>が</a:t>
            </a:r>
            <a:r>
              <a:rPr lang="en-US" altLang="ja-JP" dirty="0" smtClean="0"/>
              <a:t>,</a:t>
            </a:r>
            <a:r>
              <a:rPr lang="ja-JP" altLang="en-US" dirty="0" smtClean="0"/>
              <a:t>死亡に</a:t>
            </a:r>
            <a:r>
              <a:rPr lang="ja-JP" altLang="en-US" dirty="0"/>
              <a:t>ついては</a:t>
            </a:r>
            <a:r>
              <a:rPr lang="ja-JP" altLang="en-US" dirty="0" smtClean="0"/>
              <a:t>戸籍法に</a:t>
            </a:r>
            <a:r>
              <a:rPr lang="ja-JP" altLang="en-US" dirty="0"/>
              <a:t>よる届書等</a:t>
            </a:r>
            <a:r>
              <a:rPr lang="ja-JP" altLang="en-US" dirty="0" smtClean="0"/>
              <a:t>から</a:t>
            </a:r>
            <a:r>
              <a:rPr lang="en-US" altLang="ja-JP" dirty="0" smtClean="0"/>
              <a:t>,</a:t>
            </a:r>
            <a:r>
              <a:rPr lang="ja-JP" altLang="en-US" dirty="0" smtClean="0"/>
              <a:t>死産</a:t>
            </a:r>
            <a:r>
              <a:rPr lang="ja-JP" altLang="en-US" dirty="0"/>
              <a:t>については死産の届出に関する</a:t>
            </a:r>
            <a:r>
              <a:rPr lang="ja-JP" altLang="en-US" dirty="0" smtClean="0"/>
              <a:t>規程に</a:t>
            </a:r>
            <a:r>
              <a:rPr lang="ja-JP" altLang="en-US" dirty="0"/>
              <a:t>よる届書等</a:t>
            </a:r>
            <a:r>
              <a:rPr lang="ja-JP" altLang="en-US" dirty="0" smtClean="0"/>
              <a:t>から</a:t>
            </a:r>
            <a:r>
              <a:rPr lang="en-US" altLang="ja-JP" dirty="0" smtClean="0"/>
              <a:t>,</a:t>
            </a:r>
            <a:r>
              <a:rPr lang="ja-JP" altLang="en-US" dirty="0" smtClean="0"/>
              <a:t>人口</a:t>
            </a:r>
            <a:r>
              <a:rPr lang="ja-JP" altLang="en-US" dirty="0"/>
              <a:t>動態</a:t>
            </a:r>
            <a:r>
              <a:rPr lang="ja-JP" altLang="en-US" dirty="0" smtClean="0"/>
              <a:t>調査票を作成。厚労省が集計する。</a:t>
            </a:r>
            <a:endParaRPr lang="en-US" altLang="ja-JP" dirty="0" smtClean="0"/>
          </a:p>
          <a:p>
            <a:pPr>
              <a:lnSpc>
                <a:spcPct val="100000"/>
              </a:lnSpc>
            </a:pPr>
            <a:r>
              <a:rPr lang="ja-JP" altLang="ja-JP" dirty="0"/>
              <a:t>死因統計は公衆衛生の基本</a:t>
            </a:r>
            <a:r>
              <a:rPr lang="ja-JP" altLang="ja-JP" dirty="0" smtClean="0"/>
              <a:t>統計</a:t>
            </a:r>
            <a:r>
              <a:rPr lang="ja-JP" altLang="en-US" dirty="0"/>
              <a:t>。</a:t>
            </a:r>
          </a:p>
        </p:txBody>
      </p:sp>
      <p:sp>
        <p:nvSpPr>
          <p:cNvPr id="4" name="テキスト ボックス 3"/>
          <p:cNvSpPr txBox="1"/>
          <p:nvPr/>
        </p:nvSpPr>
        <p:spPr>
          <a:xfrm>
            <a:off x="7164288" y="179348"/>
            <a:ext cx="1800200" cy="369332"/>
          </a:xfrm>
          <a:prstGeom prst="rect">
            <a:avLst/>
          </a:prstGeom>
          <a:solidFill>
            <a:schemeClr val="bg1"/>
          </a:solidFill>
          <a:ln w="19050">
            <a:solidFill>
              <a:schemeClr val="tx1"/>
            </a:solidFill>
          </a:ln>
        </p:spPr>
        <p:txBody>
          <a:bodyPr wrap="square" rtlCol="0">
            <a:spAutoFit/>
          </a:bodyPr>
          <a:lstStyle/>
          <a:p>
            <a:pPr algn="ctr"/>
            <a:r>
              <a:rPr kumimoji="1" lang="ja-JP" altLang="en-US" dirty="0" smtClean="0"/>
              <a:t>参考資料</a:t>
            </a:r>
            <a:r>
              <a:rPr lang="ja-JP" altLang="en-US" dirty="0" smtClean="0"/>
              <a:t>１－１</a:t>
            </a:r>
            <a:endParaRPr kumimoji="1" lang="ja-JP" altLang="en-US" dirty="0"/>
          </a:p>
        </p:txBody>
      </p:sp>
    </p:spTree>
    <p:extLst>
      <p:ext uri="{BB962C8B-B14F-4D97-AF65-F5344CB8AC3E}">
        <p14:creationId xmlns:p14="http://schemas.microsoft.com/office/powerpoint/2010/main" val="136536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ln w="57150">
            <a:solidFill>
              <a:schemeClr val="bg2">
                <a:lumMod val="50000"/>
              </a:schemeClr>
            </a:solidFill>
          </a:ln>
        </p:spPr>
        <p:txBody>
          <a:bodyPr/>
          <a:lstStyle/>
          <a:p>
            <a:r>
              <a:rPr kumimoji="1" lang="ja-JP" altLang="en-US" dirty="0" smtClean="0"/>
              <a:t>死亡情報</a:t>
            </a:r>
            <a:r>
              <a:rPr lang="ja-JP" altLang="en-US" dirty="0" smtClean="0"/>
              <a:t>の取り扱い</a:t>
            </a:r>
            <a:r>
              <a:rPr kumimoji="1" lang="ja-JP" altLang="en-US" dirty="0" smtClean="0"/>
              <a:t>の流れ</a:t>
            </a:r>
            <a:endParaRPr kumimoji="1" lang="ja-JP" altLang="en-US" dirty="0"/>
          </a:p>
        </p:txBody>
      </p:sp>
      <p:sp>
        <p:nvSpPr>
          <p:cNvPr id="18563" name="テキスト ボックス 18562"/>
          <p:cNvSpPr txBox="1"/>
          <p:nvPr/>
        </p:nvSpPr>
        <p:spPr>
          <a:xfrm>
            <a:off x="1464974" y="2319361"/>
            <a:ext cx="514738" cy="3223172"/>
          </a:xfrm>
          <a:prstGeom prst="rect">
            <a:avLst/>
          </a:prstGeom>
          <a:noFill/>
          <a:ln w="9525">
            <a:solidFill>
              <a:schemeClr val="tx1"/>
            </a:solidFill>
          </a:ln>
        </p:spPr>
        <p:txBody>
          <a:bodyPr vert="eaVert" wrap="none" lIns="108000" tIns="72000" rIns="36000" bIns="72000" rtlCol="0" anchor="ctr">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届出義務者（遺族等）</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3381732" y="2457777"/>
            <a:ext cx="514738" cy="1684289"/>
          </a:xfrm>
          <a:prstGeom prst="rect">
            <a:avLst/>
          </a:prstGeom>
          <a:noFill/>
          <a:ln w="9525">
            <a:solidFill>
              <a:schemeClr val="tx1"/>
            </a:solidFill>
          </a:ln>
        </p:spPr>
        <p:txBody>
          <a:bodyPr vert="eaVert" wrap="none" lIns="108000" tIns="72000" rIns="36000" bIns="72000" rtlCol="0" anchor="ctr">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 市区町村  </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090603" y="2416234"/>
            <a:ext cx="514738" cy="1684289"/>
          </a:xfrm>
          <a:prstGeom prst="rect">
            <a:avLst/>
          </a:prstGeom>
          <a:noFill/>
          <a:ln w="9525">
            <a:solidFill>
              <a:schemeClr val="tx1"/>
            </a:solidFill>
          </a:ln>
        </p:spPr>
        <p:txBody>
          <a:bodyPr vert="eaVert" wrap="none" lIns="108000" tIns="72000" rIns="36000" bIns="72000" rtlCol="0" anchor="ctr">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　保健所　</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6810845" y="2428377"/>
            <a:ext cx="514738" cy="1684289"/>
          </a:xfrm>
          <a:prstGeom prst="rect">
            <a:avLst/>
          </a:prstGeom>
          <a:noFill/>
          <a:ln w="9525">
            <a:solidFill>
              <a:schemeClr val="tx1"/>
            </a:solidFill>
          </a:ln>
        </p:spPr>
        <p:txBody>
          <a:bodyPr vert="eaVert" wrap="none" lIns="108000" tIns="72000" rIns="36000" bIns="72000" rtlCol="0" anchor="ctr">
            <a:spAutoFit/>
          </a:bodyPr>
          <a:lstStyle/>
          <a:p>
            <a:pPr algn="ct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都道府県  </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079670" y="4685688"/>
            <a:ext cx="699404" cy="1835893"/>
          </a:xfrm>
          <a:prstGeom prst="rect">
            <a:avLst/>
          </a:prstGeom>
          <a:noFill/>
          <a:ln w="9525">
            <a:solidFill>
              <a:schemeClr val="tx1"/>
            </a:solidFill>
          </a:ln>
        </p:spPr>
        <p:txBody>
          <a:bodyPr vert="eaVert" wrap="square" lIns="108000" tIns="72000" rIns="36000" bIns="72000" rtlCol="0" anchor="ctr">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法務省</a:t>
            </a:r>
            <a:endParaRPr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smtClean="0">
                <a:latin typeface="HG丸ｺﾞｼｯｸM-PRO" panose="020F0600000000000000" pitchFamily="50" charset="-128"/>
                <a:ea typeface="HG丸ｺﾞｼｯｸM-PRO" panose="020F0600000000000000" pitchFamily="50" charset="-128"/>
              </a:rPr>
              <a:t>地方法務局</a:t>
            </a:r>
            <a:r>
              <a:rPr kumimoji="1"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2691291" y="5857298"/>
            <a:ext cx="1325223" cy="884070"/>
          </a:xfrm>
          <a:prstGeom prst="rect">
            <a:avLst/>
          </a:prstGeom>
          <a:noFill/>
          <a:ln w="38100">
            <a:solidFill>
              <a:schemeClr val="tx1"/>
            </a:solidFill>
          </a:ln>
        </p:spPr>
        <p:txBody>
          <a:bodyPr vert="horz" wrap="squar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死亡届</a:t>
            </a:r>
            <a:endParaRPr kumimoji="1" lang="en-US" altLang="ja-JP" sz="1600" dirty="0" smtClean="0">
              <a:latin typeface="HG丸ｺﾞｼｯｸM-PRO" panose="020F0600000000000000" pitchFamily="50" charset="-128"/>
              <a:ea typeface="HG丸ｺﾞｼｯｸM-PRO" panose="020F0600000000000000" pitchFamily="50" charset="-128"/>
            </a:endParaRPr>
          </a:p>
          <a:p>
            <a:pPr algn="ct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死亡診断書</a:t>
            </a:r>
            <a:r>
              <a:rPr kumimoji="1" lang="en-US" altLang="ja-JP" sz="1600" dirty="0" smtClean="0">
                <a:latin typeface="HG丸ｺﾞｼｯｸM-PRO" panose="020F0600000000000000" pitchFamily="50" charset="-128"/>
                <a:ea typeface="HG丸ｺﾞｼｯｸM-PRO" panose="020F0600000000000000" pitchFamily="50" charset="-128"/>
              </a:rPr>
              <a:t/>
            </a:r>
            <a:br>
              <a:rPr kumimoji="1" lang="en-US" altLang="ja-JP" sz="1600" dirty="0" smtClean="0">
                <a:latin typeface="HG丸ｺﾞｼｯｸM-PRO" panose="020F0600000000000000" pitchFamily="50" charset="-128"/>
                <a:ea typeface="HG丸ｺﾞｼｯｸM-PRO" panose="020F0600000000000000" pitchFamily="50" charset="-128"/>
              </a:rPr>
            </a:b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死体検案書</a:t>
            </a:r>
            <a:r>
              <a:rPr kumimoji="1" lang="en-US" altLang="ja-JP" sz="1600" dirty="0" smtClean="0">
                <a:latin typeface="HG丸ｺﾞｼｯｸM-PRO" panose="020F0600000000000000" pitchFamily="50" charset="-128"/>
                <a:ea typeface="HG丸ｺﾞｼｯｸM-PRO" panose="020F0600000000000000" pitchFamily="50" charset="-128"/>
              </a:rPr>
              <a:t>)</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3980588" y="2677379"/>
            <a:ext cx="1025922" cy="391628"/>
          </a:xfrm>
          <a:prstGeom prst="rect">
            <a:avLst/>
          </a:prstGeom>
          <a:noFill/>
          <a:ln w="57150" cmpd="dbl">
            <a:solidFill>
              <a:schemeClr val="tx1"/>
            </a:solidFill>
          </a:ln>
        </p:spPr>
        <p:txBody>
          <a:bodyPr vert="horz" wrap="non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死亡調査票</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2" name="右矢印 1"/>
          <p:cNvSpPr/>
          <p:nvPr/>
        </p:nvSpPr>
        <p:spPr>
          <a:xfrm>
            <a:off x="2051720" y="3740061"/>
            <a:ext cx="1098110" cy="2435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21" name="右矢印 20"/>
          <p:cNvSpPr/>
          <p:nvPr/>
        </p:nvSpPr>
        <p:spPr>
          <a:xfrm>
            <a:off x="3961770" y="3139332"/>
            <a:ext cx="1063558" cy="20809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22" name="右矢印 21"/>
          <p:cNvSpPr/>
          <p:nvPr/>
        </p:nvSpPr>
        <p:spPr>
          <a:xfrm>
            <a:off x="5697332" y="3105218"/>
            <a:ext cx="1088402" cy="22259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23" name="右矢印 22"/>
          <p:cNvSpPr/>
          <p:nvPr/>
        </p:nvSpPr>
        <p:spPr>
          <a:xfrm>
            <a:off x="7375771" y="3123906"/>
            <a:ext cx="1102139" cy="21887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24" name="屈折矢印 23"/>
          <p:cNvSpPr/>
          <p:nvPr/>
        </p:nvSpPr>
        <p:spPr>
          <a:xfrm rot="10800000" flipH="1">
            <a:off x="5697331" y="3342781"/>
            <a:ext cx="521947" cy="519059"/>
          </a:xfrm>
          <a:prstGeom prst="bentUpArrow">
            <a:avLst>
              <a:gd name="adj1" fmla="val 20885"/>
              <a:gd name="adj2" fmla="val 16384"/>
              <a:gd name="adj3" fmla="val 2208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2918240" y="1836113"/>
            <a:ext cx="1345271" cy="646331"/>
          </a:xfrm>
          <a:prstGeom prst="rect">
            <a:avLst/>
          </a:prstGeom>
          <a:noFill/>
          <a:ln>
            <a:noFill/>
          </a:ln>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死亡調査票を作成</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4672990" y="1268760"/>
            <a:ext cx="1411178" cy="1200329"/>
          </a:xfrm>
          <a:prstGeom prst="rect">
            <a:avLst/>
          </a:prstGeom>
          <a:noFill/>
          <a:ln>
            <a:noFill/>
          </a:ln>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死亡調査票の内容審査</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死亡</a:t>
            </a:r>
            <a:r>
              <a:rPr lang="ja-JP" altLang="en-US" dirty="0">
                <a:latin typeface="HG丸ｺﾞｼｯｸM-PRO" panose="020F0600000000000000" pitchFamily="50" charset="-128"/>
                <a:ea typeface="HG丸ｺﾞｼｯｸM-PRO" panose="020F0600000000000000" pitchFamily="50" charset="-128"/>
              </a:rPr>
              <a:t>小票の作成・保管</a:t>
            </a:r>
          </a:p>
        </p:txBody>
      </p:sp>
      <p:sp>
        <p:nvSpPr>
          <p:cNvPr id="29" name="テキスト ボックス 28"/>
          <p:cNvSpPr txBox="1"/>
          <p:nvPr/>
        </p:nvSpPr>
        <p:spPr>
          <a:xfrm>
            <a:off x="4127739" y="6513841"/>
            <a:ext cx="603266" cy="338554"/>
          </a:xfrm>
          <a:prstGeom prst="rect">
            <a:avLst/>
          </a:prstGeom>
          <a:noFill/>
        </p:spPr>
        <p:txBody>
          <a:bodyPr wrap="square" rtlCol="0">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保管</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7596336" y="4246390"/>
            <a:ext cx="1428083" cy="1077218"/>
          </a:xfrm>
          <a:prstGeom prst="rect">
            <a:avLst/>
          </a:prstGeom>
          <a:noFill/>
        </p:spPr>
        <p:txBody>
          <a:bodyPr vert="horz" wrap="squar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人口動態統計として</a:t>
            </a:r>
            <a:r>
              <a:rPr lang="ja-JP" altLang="en-US" sz="1600" dirty="0" smtClean="0">
                <a:latin typeface="HG丸ｺﾞｼｯｸM-PRO" panose="020F0600000000000000" pitchFamily="50" charset="-128"/>
                <a:ea typeface="HG丸ｺﾞｼｯｸM-PRO" panose="020F0600000000000000" pitchFamily="50" charset="-128"/>
              </a:rPr>
              <a:t>死亡数</a:t>
            </a:r>
            <a:r>
              <a:rPr lang="en-US" altLang="ja-JP" sz="1600" dirty="0" smtClean="0">
                <a:latin typeface="HG丸ｺﾞｼｯｸM-PRO" panose="020F0600000000000000" pitchFamily="50" charset="-128"/>
                <a:ea typeface="HG丸ｺﾞｼｯｸM-PRO" panose="020F0600000000000000" pitchFamily="50" charset="-128"/>
              </a:rPr>
              <a:t/>
            </a:r>
            <a:br>
              <a:rPr lang="en-US" altLang="ja-JP" sz="1600" dirty="0" smtClean="0">
                <a:latin typeface="HG丸ｺﾞｼｯｸM-PRO" panose="020F0600000000000000" pitchFamily="50" charset="-128"/>
                <a:ea typeface="HG丸ｺﾞｼｯｸM-PRO" panose="020F0600000000000000" pitchFamily="50" charset="-128"/>
              </a:rPr>
            </a:br>
            <a:r>
              <a:rPr lang="ja-JP" altLang="en-US" sz="1600" dirty="0" smtClean="0">
                <a:latin typeface="HG丸ｺﾞｼｯｸM-PRO" panose="020F0600000000000000" pitchFamily="50" charset="-128"/>
                <a:ea typeface="HG丸ｺﾞｼｯｸM-PRO" panose="020F0600000000000000" pitchFamily="50" charset="-128"/>
              </a:rPr>
              <a:t>･死因別死亡数等公表</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56172" y="1386974"/>
            <a:ext cx="730182" cy="4315294"/>
          </a:xfrm>
          <a:prstGeom prst="rect">
            <a:avLst/>
          </a:prstGeom>
          <a:noFill/>
          <a:ln w="22225">
            <a:solidFill>
              <a:schemeClr val="tx1"/>
            </a:solidFill>
          </a:ln>
        </p:spPr>
        <p:txBody>
          <a:bodyPr vert="eaVert" wrap="square" lIns="108000" tIns="72000" rIns="36000" bIns="72000" rtlCol="0" anchor="ctr">
            <a:spAutoFit/>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医療機関の医師</a:t>
            </a:r>
            <a:r>
              <a:rPr lang="ja-JP" altLang="en-US" dirty="0" smtClean="0">
                <a:latin typeface="HG丸ｺﾞｼｯｸM-PRO" panose="020F0600000000000000" pitchFamily="50" charset="-128"/>
                <a:ea typeface="HG丸ｺﾞｼｯｸM-PRO" panose="020F0600000000000000" pitchFamily="50" charset="-128"/>
              </a:rPr>
              <a:t>（救急医・在宅医等）</a:t>
            </a:r>
            <a:endParaRPr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監察医・法医学教室の医師</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051720" y="2681870"/>
            <a:ext cx="1279142" cy="884070"/>
          </a:xfrm>
          <a:prstGeom prst="rect">
            <a:avLst/>
          </a:prstGeom>
          <a:noFill/>
          <a:ln w="38100">
            <a:solidFill>
              <a:schemeClr val="tx1"/>
            </a:solidFill>
          </a:ln>
        </p:spPr>
        <p:txBody>
          <a:bodyPr vert="horz" wrap="squar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死亡届</a:t>
            </a:r>
            <a:endParaRPr kumimoji="1" lang="en-US" altLang="ja-JP" sz="1600" dirty="0" smtClean="0">
              <a:latin typeface="HG丸ｺﾞｼｯｸM-PRO" panose="020F0600000000000000" pitchFamily="50" charset="-128"/>
              <a:ea typeface="HG丸ｺﾞｼｯｸM-PRO" panose="020F0600000000000000" pitchFamily="50" charset="-128"/>
            </a:endParaRPr>
          </a:p>
          <a:p>
            <a:pPr algn="ct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死亡診断書</a:t>
            </a:r>
            <a:r>
              <a:rPr kumimoji="1" lang="en-US" altLang="ja-JP" sz="1600" dirty="0" smtClean="0">
                <a:latin typeface="HG丸ｺﾞｼｯｸM-PRO" panose="020F0600000000000000" pitchFamily="50" charset="-128"/>
                <a:ea typeface="HG丸ｺﾞｼｯｸM-PRO" panose="020F0600000000000000" pitchFamily="50" charset="-128"/>
              </a:rPr>
              <a:t/>
            </a:r>
            <a:br>
              <a:rPr kumimoji="1" lang="en-US" altLang="ja-JP" sz="1600" dirty="0" smtClean="0">
                <a:latin typeface="HG丸ｺﾞｼｯｸM-PRO" panose="020F0600000000000000" pitchFamily="50" charset="-128"/>
                <a:ea typeface="HG丸ｺﾞｼｯｸM-PRO" panose="020F0600000000000000" pitchFamily="50" charset="-128"/>
              </a:rPr>
            </a:b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死体検案書</a:t>
            </a:r>
            <a:r>
              <a:rPr kumimoji="1" lang="en-US" altLang="ja-JP" sz="1600" dirty="0" smtClean="0">
                <a:latin typeface="HG丸ｺﾞｼｯｸM-PRO" panose="020F0600000000000000" pitchFamily="50" charset="-128"/>
                <a:ea typeface="HG丸ｺﾞｼｯｸM-PRO" panose="020F0600000000000000" pitchFamily="50" charset="-128"/>
              </a:rPr>
              <a:t>)</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37" name="屈折矢印 36"/>
          <p:cNvSpPr/>
          <p:nvPr/>
        </p:nvSpPr>
        <p:spPr>
          <a:xfrm rot="10800000" flipH="1">
            <a:off x="3975680" y="3779711"/>
            <a:ext cx="521545" cy="887539"/>
          </a:xfrm>
          <a:prstGeom prst="bentUpArrow">
            <a:avLst>
              <a:gd name="adj1" fmla="val 20885"/>
              <a:gd name="adj2" fmla="val 16384"/>
              <a:gd name="adj3" fmla="val 220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765799" y="2440354"/>
            <a:ext cx="637849" cy="1299707"/>
          </a:xfrm>
          <a:prstGeom prst="rect">
            <a:avLst/>
          </a:prstGeom>
          <a:noFill/>
          <a:ln w="38100">
            <a:solidFill>
              <a:schemeClr val="tx1"/>
            </a:solidFill>
          </a:ln>
        </p:spPr>
        <p:txBody>
          <a:bodyPr vert="eaVert" wrap="square" lIns="108000" tIns="72000" rIns="3600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死亡診断書</a:t>
            </a:r>
            <a:r>
              <a:rPr kumimoji="1" lang="en-US" altLang="ja-JP" sz="1600" dirty="0" smtClean="0">
                <a:latin typeface="HG丸ｺﾞｼｯｸM-PRO" panose="020F0600000000000000" pitchFamily="50" charset="-128"/>
                <a:ea typeface="HG丸ｺﾞｼｯｸM-PRO" panose="020F0600000000000000" pitchFamily="50" charset="-128"/>
              </a:rPr>
              <a:t/>
            </a:r>
            <a:br>
              <a:rPr kumimoji="1" lang="en-US" altLang="ja-JP" sz="1600" dirty="0" smtClean="0">
                <a:latin typeface="HG丸ｺﾞｼｯｸM-PRO" panose="020F0600000000000000" pitchFamily="50" charset="-128"/>
                <a:ea typeface="HG丸ｺﾞｼｯｸM-PRO" panose="020F0600000000000000" pitchFamily="50" charset="-128"/>
              </a:rPr>
            </a:br>
            <a:r>
              <a:rPr kumimoji="1" lang="ja-JP" altLang="en-US" sz="1600" dirty="0" smtClean="0">
                <a:latin typeface="HG丸ｺﾞｼｯｸM-PRO" panose="020F0600000000000000" pitchFamily="50" charset="-128"/>
                <a:ea typeface="HG丸ｺﾞｼｯｸM-PRO" panose="020F0600000000000000" pitchFamily="50" charset="-128"/>
              </a:rPr>
              <a:t>死体検案書</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39" name="右矢印 38"/>
          <p:cNvSpPr/>
          <p:nvPr/>
        </p:nvSpPr>
        <p:spPr>
          <a:xfrm>
            <a:off x="803930" y="3793497"/>
            <a:ext cx="621178" cy="2029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8509681" y="2440354"/>
            <a:ext cx="514738" cy="1684289"/>
          </a:xfrm>
          <a:prstGeom prst="rect">
            <a:avLst/>
          </a:prstGeom>
          <a:noFill/>
          <a:ln w="9525">
            <a:solidFill>
              <a:schemeClr val="tx1"/>
            </a:solidFill>
          </a:ln>
        </p:spPr>
        <p:txBody>
          <a:bodyPr vert="eaVert" wrap="none" lIns="108000" tIns="72000" rIns="36000" bIns="72000" rtlCol="0" anchor="ctr">
            <a:spAutoFit/>
          </a:bodyPr>
          <a:lstStyle/>
          <a:p>
            <a:pPr algn="ctr"/>
            <a:r>
              <a:rPr lang="ja-JP" altLang="en-US" sz="2400" dirty="0">
                <a:latin typeface="HG丸ｺﾞｼｯｸM-PRO" panose="020F0600000000000000" pitchFamily="50" charset="-128"/>
                <a:ea typeface="HG丸ｺﾞｼｯｸM-PRO" panose="020F0600000000000000" pitchFamily="50" charset="-128"/>
              </a:rPr>
              <a:t>厚生労働省</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7381055" y="1240758"/>
            <a:ext cx="1762945" cy="1253402"/>
          </a:xfrm>
          <a:prstGeom prst="rect">
            <a:avLst/>
          </a:prstGeom>
          <a:noFill/>
          <a:ln w="38100" cmpd="dbl">
            <a:noFill/>
          </a:ln>
        </p:spPr>
        <p:txBody>
          <a:bodyPr vert="horz" wrap="square" lIns="108000" tIns="72000" rIns="36000" bIns="72000" rtlCol="0" anchor="ctr">
            <a:spAutoFit/>
          </a:bodyPr>
          <a:lstStyle/>
          <a:p>
            <a:r>
              <a:rPr kumimoji="1" lang="ja-JP" altLang="en-US" dirty="0" smtClean="0">
                <a:latin typeface="HG丸ｺﾞｼｯｸM-PRO" panose="020F0600000000000000" pitchFamily="50" charset="-128"/>
                <a:ea typeface="HG丸ｺﾞｼｯｸM-PRO" panose="020F0600000000000000" pitchFamily="50" charset="-128"/>
              </a:rPr>
              <a:t>データを</a:t>
            </a:r>
            <a:r>
              <a:rPr kumimoji="1" lang="en-US" altLang="ja-JP" dirty="0" smtClean="0">
                <a:latin typeface="HG丸ｺﾞｼｯｸM-PRO" panose="020F0600000000000000" pitchFamily="50" charset="-128"/>
                <a:ea typeface="HG丸ｺﾞｼｯｸM-PRO" panose="020F0600000000000000" pitchFamily="50" charset="-128"/>
              </a:rPr>
              <a:t>ICD</a:t>
            </a:r>
            <a:r>
              <a:rPr kumimoji="1" lang="en-US" altLang="ja-JP" baseline="30000"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に定められた各項目ごとに</a:t>
            </a:r>
            <a:r>
              <a:rPr kumimoji="1" lang="ja-JP" altLang="en-US" dirty="0" smtClean="0">
                <a:latin typeface="HG丸ｺﾞｼｯｸM-PRO" panose="020F0600000000000000" pitchFamily="50" charset="-128"/>
                <a:ea typeface="HG丸ｺﾞｼｯｸM-PRO" panose="020F0600000000000000" pitchFamily="50" charset="-128"/>
              </a:rPr>
              <a:t>分類</a:t>
            </a:r>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コーディング</a:t>
            </a:r>
            <a:r>
              <a:rPr lang="en-US" altLang="ja-JP"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5580112" y="5664150"/>
            <a:ext cx="3459586" cy="1077218"/>
          </a:xfrm>
          <a:prstGeom prst="rect">
            <a:avLst/>
          </a:prstGeom>
          <a:noFill/>
        </p:spPr>
        <p:txBody>
          <a:bodyPr wrap="square" rtlCol="0">
            <a:spAutoFit/>
          </a:bodyPr>
          <a:lstStyle/>
          <a:p>
            <a:pPr marL="173038" indent="-173038"/>
            <a:r>
              <a:rPr kumimoji="1" lang="en-US" altLang="ja-JP" sz="1600" dirty="0" smtClean="0">
                <a:latin typeface="HG丸ｺﾞｼｯｸM-PRO" panose="020F0600000000000000" pitchFamily="50" charset="-128"/>
                <a:ea typeface="HG丸ｺﾞｼｯｸM-PRO" panose="020F0600000000000000" pitchFamily="50" charset="-128"/>
              </a:rPr>
              <a:t>※ICD : </a:t>
            </a:r>
            <a:r>
              <a:rPr kumimoji="1" lang="ja-JP" altLang="en-US" sz="1600" dirty="0" smtClean="0">
                <a:latin typeface="HG丸ｺﾞｼｯｸM-PRO" panose="020F0600000000000000" pitchFamily="50" charset="-128"/>
                <a:ea typeface="HG丸ｺﾞｼｯｸM-PRO" panose="020F0600000000000000" pitchFamily="50" charset="-128"/>
              </a:rPr>
              <a:t>国際疾病分類</a:t>
            </a:r>
            <a:r>
              <a:rPr lang="en-US" altLang="ja-JP" sz="1600" dirty="0">
                <a:latin typeface="HG丸ｺﾞｼｯｸM-PRO" panose="020F0600000000000000" pitchFamily="50" charset="-128"/>
                <a:ea typeface="HG丸ｺﾞｼｯｸM-PRO" panose="020F0600000000000000" pitchFamily="50" charset="-128"/>
              </a:rPr>
              <a:t/>
            </a:r>
            <a:br>
              <a:rPr lang="en-US" altLang="ja-JP" sz="1600" dirty="0">
                <a:latin typeface="HG丸ｺﾞｼｯｸM-PRO" panose="020F0600000000000000" pitchFamily="50" charset="-128"/>
                <a:ea typeface="HG丸ｺﾞｼｯｸM-PRO" panose="020F0600000000000000" pitchFamily="50" charset="-128"/>
              </a:rPr>
            </a:br>
            <a:r>
              <a:rPr lang="en-US" altLang="ja-JP" sz="1600" dirty="0" smtClean="0">
                <a:latin typeface="HG丸ｺﾞｼｯｸM-PRO" panose="020F0600000000000000" pitchFamily="50" charset="-128"/>
                <a:ea typeface="HG丸ｺﾞｼｯｸM-PRO" panose="020F0600000000000000" pitchFamily="50" charset="-128"/>
              </a:rPr>
              <a:t>WHO</a:t>
            </a:r>
            <a:r>
              <a:rPr lang="ja-JP" altLang="en-US" sz="1600" dirty="0" smtClean="0">
                <a:latin typeface="HG丸ｺﾞｼｯｸM-PRO" panose="020F0600000000000000" pitchFamily="50" charset="-128"/>
                <a:ea typeface="HG丸ｺﾞｼｯｸM-PRO" panose="020F0600000000000000" pitchFamily="50" charset="-128"/>
              </a:rPr>
              <a:t>が定めた死亡や疾病データの記録</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分析</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比較を行うための国際的な統一基準</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5706318" y="2677388"/>
            <a:ext cx="1025922" cy="391628"/>
          </a:xfrm>
          <a:prstGeom prst="rect">
            <a:avLst/>
          </a:prstGeom>
          <a:noFill/>
          <a:ln w="57150" cmpd="dbl">
            <a:solidFill>
              <a:schemeClr val="tx1"/>
            </a:solidFill>
          </a:ln>
        </p:spPr>
        <p:txBody>
          <a:bodyPr vert="horz" wrap="non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死亡調査票</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7411844" y="2708920"/>
            <a:ext cx="1025922" cy="391628"/>
          </a:xfrm>
          <a:prstGeom prst="rect">
            <a:avLst/>
          </a:prstGeom>
          <a:noFill/>
          <a:ln w="57150" cmpd="dbl">
            <a:solidFill>
              <a:schemeClr val="tx1"/>
            </a:solidFill>
          </a:ln>
        </p:spPr>
        <p:txBody>
          <a:bodyPr vert="horz" wrap="non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死亡調査票</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5652120" y="3901468"/>
            <a:ext cx="820738" cy="391628"/>
          </a:xfrm>
          <a:prstGeom prst="rect">
            <a:avLst/>
          </a:prstGeom>
          <a:noFill/>
          <a:ln w="57150" cmpd="dbl">
            <a:solidFill>
              <a:schemeClr val="tx1"/>
            </a:solidFill>
          </a:ln>
        </p:spPr>
        <p:txBody>
          <a:bodyPr vert="horz" wrap="none" lIns="0" tIns="72000" rIns="0" bIns="72000" rtlCol="0" anchor="ctr">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死亡小票</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5048854" y="4052362"/>
            <a:ext cx="603266" cy="338554"/>
          </a:xfrm>
          <a:prstGeom prst="rect">
            <a:avLst/>
          </a:prstGeom>
          <a:noFill/>
        </p:spPr>
        <p:txBody>
          <a:bodyPr wrap="square" rtlCol="0">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保管</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4" name="スライド番号プレースホルダー 1"/>
          <p:cNvSpPr txBox="1">
            <a:spLocks/>
          </p:cNvSpPr>
          <p:nvPr/>
        </p:nvSpPr>
        <p:spPr>
          <a:xfrm>
            <a:off x="6860041" y="116632"/>
            <a:ext cx="2133600" cy="293117"/>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7450B11-FAFA-44D2-8F6E-A999530AD198}" type="slidenum">
              <a:rPr lang="ja-JP" altLang="en-US" smtClean="0">
                <a:latin typeface="HG丸ｺﾞｼｯｸM-PRO" panose="020F0600000000000000" pitchFamily="50" charset="-128"/>
                <a:ea typeface="HG丸ｺﾞｼｯｸM-PRO" panose="020F0600000000000000" pitchFamily="50" charset="-128"/>
              </a:rPr>
              <a:pPr/>
              <a:t>2</a:t>
            </a:fld>
            <a:endParaRPr lang="ja-JP" altLang="en-US">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08088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トライプ矢印 20"/>
          <p:cNvSpPr/>
          <p:nvPr/>
        </p:nvSpPr>
        <p:spPr>
          <a:xfrm>
            <a:off x="4211960" y="3074665"/>
            <a:ext cx="714375" cy="714375"/>
          </a:xfrm>
          <a:prstGeom prst="striped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endParaRPr>
          </a:p>
        </p:txBody>
      </p:sp>
      <p:sp>
        <p:nvSpPr>
          <p:cNvPr id="3" name="タイトル 2"/>
          <p:cNvSpPr>
            <a:spLocks noGrp="1"/>
          </p:cNvSpPr>
          <p:nvPr>
            <p:ph type="title"/>
          </p:nvPr>
        </p:nvSpPr>
        <p:spPr/>
        <p:txBody>
          <a:bodyPr/>
          <a:lstStyle/>
          <a:p>
            <a:r>
              <a:rPr kumimoji="1" lang="ja-JP" altLang="en-US" dirty="0" smtClean="0"/>
              <a:t>届出書から調査票へ</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03063A10-A999-4D00-B8DB-B250BC20C517}" type="slidenum">
              <a:rPr lang="ja-JP" altLang="en-US" smtClean="0"/>
              <a:pPr>
                <a:defRPr/>
              </a:pPr>
              <a:t>3</a:t>
            </a:fld>
            <a:endParaRPr lang="ja-JP" altLang="en-US"/>
          </a:p>
        </p:txBody>
      </p:sp>
      <p:pic>
        <p:nvPicPr>
          <p:cNvPr id="1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32" t="18750" r="20314" b="12500"/>
          <a:stretch/>
        </p:blipFill>
        <p:spPr bwMode="auto">
          <a:xfrm>
            <a:off x="107504" y="1196752"/>
            <a:ext cx="4032448" cy="5597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2078" t="19961" r="39131" b="13086"/>
          <a:stretch/>
        </p:blipFill>
        <p:spPr bwMode="auto">
          <a:xfrm>
            <a:off x="5078851" y="1544782"/>
            <a:ext cx="4029653" cy="5268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角丸四角形 18"/>
          <p:cNvSpPr/>
          <p:nvPr/>
        </p:nvSpPr>
        <p:spPr>
          <a:xfrm>
            <a:off x="704850" y="1127026"/>
            <a:ext cx="2571750" cy="285750"/>
          </a:xfrm>
          <a:prstGeom prst="roundRect">
            <a:avLst/>
          </a:prstGeom>
          <a:solidFill>
            <a:srgbClr val="92D05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prstClr val="black"/>
                </a:solidFill>
                <a:latin typeface="HG丸ｺﾞｼｯｸM-PRO" pitchFamily="50" charset="-128"/>
                <a:ea typeface="HG丸ｺﾞｼｯｸM-PRO" pitchFamily="50" charset="-128"/>
              </a:rPr>
              <a:t>戸籍法に</a:t>
            </a:r>
            <a:r>
              <a:rPr lang="ja-JP" altLang="en-US" dirty="0" smtClean="0">
                <a:solidFill>
                  <a:prstClr val="black"/>
                </a:solidFill>
                <a:latin typeface="HG丸ｺﾞｼｯｸM-PRO" pitchFamily="50" charset="-128"/>
                <a:ea typeface="HG丸ｺﾞｼｯｸM-PRO" pitchFamily="50" charset="-128"/>
              </a:rPr>
              <a:t>よる死亡届</a:t>
            </a:r>
            <a:endParaRPr lang="ja-JP" altLang="en-US" dirty="0">
              <a:solidFill>
                <a:prstClr val="black"/>
              </a:solidFill>
              <a:latin typeface="HG丸ｺﾞｼｯｸM-PRO" pitchFamily="50" charset="-128"/>
              <a:ea typeface="HG丸ｺﾞｼｯｸM-PRO" pitchFamily="50" charset="-128"/>
            </a:endParaRPr>
          </a:p>
        </p:txBody>
      </p:sp>
      <p:sp>
        <p:nvSpPr>
          <p:cNvPr id="20" name="角丸四角形 19"/>
          <p:cNvSpPr/>
          <p:nvPr/>
        </p:nvSpPr>
        <p:spPr>
          <a:xfrm>
            <a:off x="5645596" y="1127026"/>
            <a:ext cx="2571750" cy="285750"/>
          </a:xfrm>
          <a:prstGeom prst="roundRect">
            <a:avLst/>
          </a:prstGeom>
          <a:solidFill>
            <a:srgbClr val="92D05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prstClr val="black"/>
                </a:solidFill>
                <a:latin typeface="HG丸ｺﾞｼｯｸM-PRO" pitchFamily="50" charset="-128"/>
                <a:ea typeface="HG丸ｺﾞｼｯｸM-PRO" pitchFamily="50" charset="-128"/>
              </a:rPr>
              <a:t>人口動態調査　</a:t>
            </a:r>
            <a:r>
              <a:rPr lang="ja-JP" altLang="en-US" dirty="0" smtClean="0">
                <a:solidFill>
                  <a:prstClr val="black"/>
                </a:solidFill>
                <a:latin typeface="HG丸ｺﾞｼｯｸM-PRO" pitchFamily="50" charset="-128"/>
                <a:ea typeface="HG丸ｺﾞｼｯｸM-PRO" pitchFamily="50" charset="-128"/>
              </a:rPr>
              <a:t>死亡票</a:t>
            </a:r>
            <a:endParaRPr lang="ja-JP" altLang="en-US" dirty="0">
              <a:solidFill>
                <a:prstClr val="black"/>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426343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166478506"/>
              </p:ext>
            </p:extLst>
          </p:nvPr>
        </p:nvGraphicFramePr>
        <p:xfrm>
          <a:off x="0" y="1412776"/>
          <a:ext cx="9144000" cy="5350033"/>
        </p:xfrm>
        <a:graphic>
          <a:graphicData uri="http://schemas.openxmlformats.org/drawingml/2006/table">
            <a:tbl>
              <a:tblPr firstRow="1" bandRow="1">
                <a:tableStyleId>{F5AB1C69-6EDB-4FF4-983F-18BD219EF322}</a:tableStyleId>
              </a:tblPr>
              <a:tblGrid>
                <a:gridCol w="642910"/>
                <a:gridCol w="3929090"/>
                <a:gridCol w="714380"/>
                <a:gridCol w="3857620"/>
              </a:tblGrid>
              <a:tr h="340735">
                <a:tc>
                  <a:txBody>
                    <a:bodyPr/>
                    <a:lstStyle/>
                    <a:p>
                      <a:pPr algn="ct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年度</a:t>
                      </a:r>
                      <a:endParaRPr kumimoji="1" lang="en-US" altLang="ja-JP" sz="1600" b="0" dirty="0" smtClean="0">
                        <a:solidFill>
                          <a:schemeClr val="tx1"/>
                        </a:solidFill>
                        <a:latin typeface="HG丸ｺﾞｼｯｸM-PRO" panose="020F0600000000000000" pitchFamily="50" charset="-128"/>
                        <a:ea typeface="HG丸ｺﾞｼｯｸM-PRO" panose="020F0600000000000000" pitchFamily="50" charset="-128"/>
                      </a:endParaRPr>
                    </a:p>
                  </a:txBody>
                  <a:tcPr marT="45733" marB="45733"/>
                </a:tc>
                <a:tc>
                  <a:txBody>
                    <a:bodyPr/>
                    <a:lstStyle/>
                    <a:p>
                      <a:pPr algn="ct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報告書名（掲載年次）</a:t>
                      </a:r>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txBody>
                  <a:tcPr marT="45733" marB="45733"/>
                </a:tc>
                <a:tc>
                  <a:txBody>
                    <a:bodyPr/>
                    <a:lstStyle/>
                    <a:p>
                      <a:pPr algn="ct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年度</a:t>
                      </a:r>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txBody>
                  <a:tcPr marT="45733" marB="45733"/>
                </a:tc>
                <a:tc>
                  <a:txBody>
                    <a:bodyPr/>
                    <a:lstStyle/>
                    <a:p>
                      <a:pPr algn="ct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報告書名（掲載年次）</a:t>
                      </a:r>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txBody>
                  <a:tcPr marT="45733" marB="45733"/>
                </a:tc>
              </a:tr>
              <a:tr h="5363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itchFamily="50" charset="-128"/>
                          <a:ea typeface="HG丸ｺﾞｼｯｸM-PRO" pitchFamily="50" charset="-128"/>
                        </a:rPr>
                        <a:t>１６</a:t>
                      </a: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itchFamily="50" charset="-128"/>
                          <a:ea typeface="HG丸ｺﾞｼｯｸM-PRO" pitchFamily="50" charset="-128"/>
                        </a:rPr>
                        <a:t>平成１０～１４年人口動態保健所・市区町村別統計</a:t>
                      </a: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２１</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不慮の事故死亡統計（～平成２０年）</a:t>
                      </a:r>
                      <a:endParaRPr kumimoji="1" lang="ja-JP" altLang="en-US" sz="1600" dirty="0">
                        <a:solidFill>
                          <a:schemeClr val="tx1"/>
                        </a:solidFill>
                        <a:latin typeface="HG丸ｺﾞｼｯｸM-PRO" pitchFamily="50" charset="-128"/>
                        <a:ea typeface="HG丸ｺﾞｼｯｸM-PRO" pitchFamily="50" charset="-128"/>
                      </a:endParaRPr>
                    </a:p>
                  </a:txBody>
                  <a:tcPr marT="45733" marB="45733"/>
                </a:tc>
              </a:tr>
              <a:tr h="370538">
                <a:tc>
                  <a:txBody>
                    <a:bodyPr/>
                    <a:lstStyle/>
                    <a:p>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自殺死亡統計（平成６年～１５年）</a:t>
                      </a:r>
                      <a:endParaRPr kumimoji="1" lang="ja-JP" altLang="en-US" sz="1600" dirty="0">
                        <a:latin typeface="HG丸ｺﾞｼｯｸM-PRO" pitchFamily="50" charset="-128"/>
                        <a:ea typeface="HG丸ｺﾞｼｯｸM-PRO" pitchFamily="50" charset="-128"/>
                      </a:endParaRPr>
                    </a:p>
                  </a:txBody>
                  <a:tcPr marT="45733" marB="45733"/>
                </a:tc>
                <a:tc>
                  <a:txBody>
                    <a:bodyPr/>
                    <a:lstStyle/>
                    <a:p>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離婚に関する統計（～平成２０年）</a:t>
                      </a:r>
                      <a:endParaRPr kumimoji="1" lang="ja-JP" altLang="en-US" sz="1600" dirty="0">
                        <a:latin typeface="HG丸ｺﾞｼｯｸM-PRO" pitchFamily="50" charset="-128"/>
                        <a:ea typeface="HG丸ｺﾞｼｯｸM-PRO" pitchFamily="50" charset="-128"/>
                      </a:endParaRPr>
                    </a:p>
                  </a:txBody>
                  <a:tcPr marT="45733" marB="45733"/>
                </a:tc>
              </a:tr>
              <a:tr h="536369">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１７</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心疾患－脳血管疾患死亡統計（～平成１６年）</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２２</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itchFamily="50" charset="-128"/>
                          <a:ea typeface="HG丸ｺﾞｼｯｸM-PRO" pitchFamily="50" charset="-128"/>
                        </a:rPr>
                        <a:t>出生に関する統計（～平成２１年）</a:t>
                      </a:r>
                    </a:p>
                  </a:txBody>
                  <a:tcPr marT="45733" marB="45733"/>
                </a:tc>
              </a:tr>
              <a:tr h="427703">
                <a:tc>
                  <a:txBody>
                    <a:bodyPr/>
                    <a:lstStyle/>
                    <a:p>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出生に関する統計（～平成１６年）</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２３</a:t>
                      </a:r>
                      <a:endParaRPr kumimoji="1" lang="ja-JP" altLang="en-US" sz="1600" dirty="0">
                        <a:latin typeface="HG丸ｺﾞｼｯｸM-PRO" pitchFamily="50" charset="-128"/>
                        <a:ea typeface="HG丸ｺﾞｼｯｸM-PRO" pitchFamily="50" charset="-128"/>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anose="020F0600000000000000" pitchFamily="50" charset="-128"/>
                          <a:ea typeface="HG丸ｺﾞｼｯｸM-PRO" panose="020F0600000000000000" pitchFamily="50" charset="-128"/>
                        </a:rPr>
                        <a:t>平成２２年都道府県別年齢調整死亡率</a:t>
                      </a:r>
                      <a:endParaRPr kumimoji="1" lang="ja-JP" altLang="en-US" sz="1600" dirty="0" smtClean="0">
                        <a:solidFill>
                          <a:schemeClr val="tx1"/>
                        </a:solidFill>
                        <a:latin typeface="HG丸ｺﾞｼｯｸM-PRO" pitchFamily="50" charset="-128"/>
                        <a:ea typeface="HG丸ｺﾞｼｯｸM-PRO" pitchFamily="50" charset="-128"/>
                      </a:endParaRPr>
                    </a:p>
                  </a:txBody>
                  <a:tcPr marT="45733" marB="45733"/>
                </a:tc>
              </a:tr>
              <a:tr h="5885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itchFamily="50" charset="-128"/>
                          <a:ea typeface="HG丸ｺﾞｼｯｸM-PRO" pitchFamily="50" charset="-128"/>
                        </a:rPr>
                        <a:t>１８</a:t>
                      </a:r>
                    </a:p>
                  </a:txBody>
                  <a:tcPr marT="45733" marB="45733"/>
                </a:tc>
                <a:tc>
                  <a:txBody>
                    <a:bodyPr/>
                    <a:lstStyle/>
                    <a:p>
                      <a:r>
                        <a:rPr kumimoji="1" lang="ja-JP" altLang="en-US" sz="1600" dirty="0" smtClean="0">
                          <a:latin typeface="HG丸ｺﾞｼｯｸM-PRO" pitchFamily="50" charset="-128"/>
                          <a:ea typeface="HG丸ｺﾞｼｯｸM-PRO" pitchFamily="50" charset="-128"/>
                        </a:rPr>
                        <a:t>婚姻に関する統計（～平成１７年）</a:t>
                      </a: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２４</a:t>
                      </a:r>
                      <a:endParaRPr kumimoji="1" lang="en-US" altLang="ja-JP" sz="1600" dirty="0" smtClean="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平成２２年度人口動態職業・産業別統計</a:t>
                      </a:r>
                      <a:endParaRPr kumimoji="1" lang="ja-JP" altLang="en-US" sz="1600" dirty="0">
                        <a:solidFill>
                          <a:schemeClr val="tx1"/>
                        </a:solidFill>
                        <a:latin typeface="HG丸ｺﾞｼｯｸM-PRO" pitchFamily="50" charset="-128"/>
                        <a:ea typeface="HG丸ｺﾞｼｯｸM-PRO" pitchFamily="50" charset="-128"/>
                      </a:endParaRPr>
                    </a:p>
                  </a:txBody>
                  <a:tcPr marT="45733" marB="45733"/>
                </a:tc>
              </a:tr>
              <a:tr h="536369">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１９</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平成１７年都道府県別年齢調整死亡率</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２５</a:t>
                      </a:r>
                      <a:endParaRPr lang="ja-JP" altLang="en-US" sz="1600" dirty="0">
                        <a:latin typeface="HG丸ｺﾞｼｯｸM-PRO" panose="020F0600000000000000" pitchFamily="50" charset="-128"/>
                        <a:ea typeface="HG丸ｺﾞｼｯｸM-PRO" panose="020F0600000000000000" pitchFamily="50" charset="-128"/>
                      </a:endParaRPr>
                    </a:p>
                  </a:txBody>
                  <a:tcPr marT="45733" marB="45733"/>
                </a:tc>
                <a:tc>
                  <a:txBody>
                    <a:bodyPr/>
                    <a:lstStyle/>
                    <a:p>
                      <a:r>
                        <a:rPr lang="ja-JP" altLang="en-US" sz="1600" dirty="0" smtClean="0">
                          <a:latin typeface="HG丸ｺﾞｼｯｸM-PRO" panose="020F0600000000000000" pitchFamily="50" charset="-128"/>
                          <a:ea typeface="HG丸ｺﾞｼｯｸM-PRO" panose="020F0600000000000000" pitchFamily="50" charset="-128"/>
                        </a:rPr>
                        <a:t>平成</a:t>
                      </a:r>
                      <a:r>
                        <a:rPr lang="en-US" altLang="ja-JP" sz="1600" dirty="0" smtClean="0">
                          <a:latin typeface="HG丸ｺﾞｼｯｸM-PRO" panose="020F0600000000000000" pitchFamily="50" charset="-128"/>
                          <a:ea typeface="HG丸ｺﾞｼｯｸM-PRO" panose="020F0600000000000000" pitchFamily="50" charset="-128"/>
                        </a:rPr>
                        <a:t>20</a:t>
                      </a:r>
                      <a:r>
                        <a:rPr lang="ja-JP" altLang="en-US" sz="1600" dirty="0" smtClean="0">
                          <a:latin typeface="HG丸ｺﾞｼｯｸM-PRO" panose="020F0600000000000000" pitchFamily="50" charset="-128"/>
                          <a:ea typeface="HG丸ｺﾞｼｯｸM-PRO" panose="020F0600000000000000" pitchFamily="50" charset="-128"/>
                        </a:rPr>
                        <a:t>年～平成</a:t>
                      </a:r>
                      <a:r>
                        <a:rPr lang="en-US" altLang="ja-JP" sz="1600" dirty="0" smtClean="0">
                          <a:latin typeface="HG丸ｺﾞｼｯｸM-PRO" panose="020F0600000000000000" pitchFamily="50" charset="-128"/>
                          <a:ea typeface="HG丸ｺﾞｼｯｸM-PRO" panose="020F0600000000000000" pitchFamily="50" charset="-128"/>
                        </a:rPr>
                        <a:t>24</a:t>
                      </a:r>
                      <a:r>
                        <a:rPr lang="ja-JP" altLang="en-US" sz="1600" dirty="0" smtClean="0">
                          <a:latin typeface="HG丸ｺﾞｼｯｸM-PRO" panose="020F0600000000000000" pitchFamily="50" charset="-128"/>
                          <a:ea typeface="HG丸ｺﾞｼｯｸM-PRO" panose="020F0600000000000000" pitchFamily="50" charset="-128"/>
                        </a:rPr>
                        <a:t>年人口動態保健所・市区町村別統計</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txBody>
                  <a:tcPr marT="45733" marB="45733"/>
                </a:tc>
              </a:tr>
              <a:tr h="762198">
                <a:tc>
                  <a:txBody>
                    <a:bodyPr/>
                    <a:lstStyle/>
                    <a:p>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日本における人口動態</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－外国人を含む人口動態統計－</a:t>
                      </a: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～平成</a:t>
                      </a:r>
                      <a:r>
                        <a:rPr kumimoji="1" lang="en-US" altLang="ja-JP" sz="1600" dirty="0" smtClean="0">
                          <a:latin typeface="HG丸ｺﾞｼｯｸM-PRO" panose="020F0600000000000000" pitchFamily="50" charset="-128"/>
                          <a:ea typeface="HG丸ｺﾞｼｯｸM-PRO" panose="020F0600000000000000" pitchFamily="50" charset="-128"/>
                        </a:rPr>
                        <a:t>18</a:t>
                      </a:r>
                      <a:r>
                        <a:rPr kumimoji="1" lang="ja-JP" altLang="en-US" sz="1600" dirty="0" smtClean="0">
                          <a:latin typeface="HG丸ｺﾞｼｯｸM-PRO" panose="020F0600000000000000" pitchFamily="50" charset="-128"/>
                          <a:ea typeface="HG丸ｺﾞｼｯｸM-PRO" panose="020F0600000000000000" pitchFamily="50" charset="-128"/>
                        </a:rPr>
                        <a:t>年</a:t>
                      </a:r>
                      <a:r>
                        <a:rPr kumimoji="1" lang="en-US" altLang="ja-JP" sz="1600" dirty="0" smtClean="0">
                          <a:latin typeface="HG丸ｺﾞｼｯｸM-PRO" panose="020F0600000000000000" pitchFamily="50" charset="-128"/>
                          <a:ea typeface="HG丸ｺﾞｼｯｸM-PRO" panose="020F0600000000000000" pitchFamily="50" charset="-128"/>
                        </a:rPr>
                        <a:t>)</a:t>
                      </a:r>
                      <a:endParaRPr kumimoji="1" lang="ja-JP" altLang="en-US" sz="1600" dirty="0">
                        <a:solidFill>
                          <a:schemeClr val="tx1"/>
                        </a:solidFill>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２６</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日本における人口動態</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－外国人を含む人口動態統計－</a:t>
                      </a: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～平成</a:t>
                      </a:r>
                      <a:r>
                        <a:rPr kumimoji="1" lang="en-US" altLang="ja-JP" sz="1600" dirty="0" smtClean="0">
                          <a:latin typeface="HG丸ｺﾞｼｯｸM-PRO" panose="020F0600000000000000" pitchFamily="50" charset="-128"/>
                          <a:ea typeface="HG丸ｺﾞｼｯｸM-PRO" panose="020F0600000000000000" pitchFamily="50" charset="-128"/>
                        </a:rPr>
                        <a:t>25</a:t>
                      </a:r>
                      <a:r>
                        <a:rPr kumimoji="1" lang="ja-JP" altLang="en-US" sz="1600" dirty="0" smtClean="0">
                          <a:latin typeface="HG丸ｺﾞｼｯｸM-PRO" panose="020F0600000000000000" pitchFamily="50" charset="-128"/>
                          <a:ea typeface="HG丸ｺﾞｼｯｸM-PRO" panose="020F0600000000000000" pitchFamily="50" charset="-128"/>
                        </a:rPr>
                        <a:t>年</a:t>
                      </a:r>
                      <a:r>
                        <a:rPr kumimoji="1" lang="en-US" altLang="ja-JP" sz="1600" dirty="0" smtClean="0">
                          <a:latin typeface="HG丸ｺﾞｼｯｸM-PRO" panose="020F0600000000000000" pitchFamily="50" charset="-128"/>
                          <a:ea typeface="HG丸ｺﾞｼｯｸM-PRO" panose="020F0600000000000000" pitchFamily="50" charset="-128"/>
                        </a:rPr>
                        <a:t>)</a:t>
                      </a:r>
                      <a:endParaRPr kumimoji="1" lang="ja-JP" altLang="en-US" sz="1600" dirty="0">
                        <a:solidFill>
                          <a:schemeClr val="tx1"/>
                        </a:solidFill>
                        <a:latin typeface="HG丸ｺﾞｼｯｸM-PRO" pitchFamily="50" charset="-128"/>
                        <a:ea typeface="HG丸ｺﾞｼｯｸM-PRO" pitchFamily="50" charset="-128"/>
                      </a:endParaRPr>
                    </a:p>
                  </a:txBody>
                  <a:tcPr marT="45733" marB="45733"/>
                </a:tc>
              </a:tr>
              <a:tr h="536369">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２０</a:t>
                      </a:r>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平成１５年～１９年人口動態保健所・市区町村別統計</a:t>
                      </a:r>
                      <a:endParaRPr kumimoji="1" lang="ja-JP" altLang="en-US" sz="1600" dirty="0">
                        <a:latin typeface="HG丸ｺﾞｼｯｸM-PRO" pitchFamily="50" charset="-128"/>
                        <a:ea typeface="HG丸ｺﾞｼｯｸM-PRO" pitchFamily="50" charset="-128"/>
                      </a:endParaRPr>
                    </a:p>
                  </a:txBody>
                  <a:tcPr marT="45733" marB="45733"/>
                </a:tc>
                <a:tc>
                  <a:txBody>
                    <a:bodyPr/>
                    <a:lstStyle/>
                    <a:p>
                      <a:endParaRPr lang="ja-JP" altLang="en-US" sz="1600" dirty="0">
                        <a:latin typeface="HG丸ｺﾞｼｯｸM-PRO" panose="020F0600000000000000" pitchFamily="50" charset="-128"/>
                        <a:ea typeface="HG丸ｺﾞｼｯｸM-PRO" panose="020F0600000000000000" pitchFamily="50" charset="-128"/>
                      </a:endParaRPr>
                    </a:p>
                  </a:txBody>
                  <a:tcPr marT="45733" marB="45733"/>
                </a:tc>
                <a:tc>
                  <a:txBody>
                    <a:bodyPr/>
                    <a:lstStyle/>
                    <a:p>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txBody>
                  <a:tcPr marT="45733" marB="45733"/>
                </a:tc>
              </a:tr>
              <a:tr h="482958">
                <a:tc>
                  <a:txBody>
                    <a:bodyPr/>
                    <a:lstStyle/>
                    <a:p>
                      <a:endParaRPr kumimoji="1" lang="ja-JP" altLang="en-US" sz="1600" dirty="0">
                        <a:latin typeface="HG丸ｺﾞｼｯｸM-PRO" pitchFamily="50" charset="-128"/>
                        <a:ea typeface="HG丸ｺﾞｼｯｸM-PRO" pitchFamily="50" charset="-128"/>
                      </a:endParaRPr>
                    </a:p>
                  </a:txBody>
                  <a:tcPr marT="45733" marB="45733"/>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平成１７年度人口動態職業・産業別統計</a:t>
                      </a:r>
                      <a:endParaRPr kumimoji="1" lang="ja-JP" altLang="en-US" sz="1600" dirty="0">
                        <a:latin typeface="HG丸ｺﾞｼｯｸM-PRO" pitchFamily="50" charset="-128"/>
                        <a:ea typeface="HG丸ｺﾞｼｯｸM-PRO" pitchFamily="50" charset="-128"/>
                      </a:endParaRPr>
                    </a:p>
                  </a:txBody>
                  <a:tcPr marT="45733" marB="45733"/>
                </a:tc>
                <a:tc>
                  <a:txBody>
                    <a:bodyPr/>
                    <a:lstStyle/>
                    <a:p>
                      <a:endParaRPr lang="ja-JP" altLang="en-US" sz="1600">
                        <a:latin typeface="HG丸ｺﾞｼｯｸM-PRO" panose="020F0600000000000000" pitchFamily="50" charset="-128"/>
                        <a:ea typeface="HG丸ｺﾞｼｯｸM-PRO" panose="020F0600000000000000" pitchFamily="50" charset="-128"/>
                      </a:endParaRPr>
                    </a:p>
                  </a:txBody>
                  <a:tcPr marT="45733" marB="45733"/>
                </a:tc>
                <a:tc>
                  <a:txBody>
                    <a:bodyPr/>
                    <a:lstStyle/>
                    <a:p>
                      <a:endParaRPr lang="ja-JP" altLang="en-US" sz="1600" dirty="0">
                        <a:latin typeface="HG丸ｺﾞｼｯｸM-PRO" panose="020F0600000000000000" pitchFamily="50" charset="-128"/>
                        <a:ea typeface="HG丸ｺﾞｼｯｸM-PRO" panose="020F0600000000000000" pitchFamily="50" charset="-128"/>
                      </a:endParaRPr>
                    </a:p>
                  </a:txBody>
                  <a:tcPr marT="45733" marB="45733"/>
                </a:tc>
              </a:tr>
            </a:tbl>
          </a:graphicData>
        </a:graphic>
      </p:graphicFrame>
      <p:sp>
        <p:nvSpPr>
          <p:cNvPr id="4" name="タイトル 3"/>
          <p:cNvSpPr>
            <a:spLocks noGrp="1"/>
          </p:cNvSpPr>
          <p:nvPr>
            <p:ph type="title"/>
          </p:nvPr>
        </p:nvSpPr>
        <p:spPr/>
        <p:txBody>
          <a:bodyPr/>
          <a:lstStyle/>
          <a:p>
            <a:r>
              <a:rPr lang="ja-JP" altLang="en-US" dirty="0"/>
              <a:t>人口動態</a:t>
            </a:r>
            <a:r>
              <a:rPr lang="ja-JP" altLang="en-US" dirty="0" smtClean="0"/>
              <a:t>統計</a:t>
            </a:r>
            <a:r>
              <a:rPr lang="ja-JP" altLang="en-US" dirty="0"/>
              <a:t>による</a:t>
            </a:r>
            <a:r>
              <a:rPr lang="ja-JP" altLang="en-US" dirty="0" smtClean="0"/>
              <a:t>特殊報告</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A3995F9A-AF9A-4023-8F6C-B27EE47BEEA9}" type="slidenum">
              <a:rPr lang="ja-JP" altLang="en-US" smtClean="0"/>
              <a:pPr>
                <a:defRPr/>
              </a:pPr>
              <a:t>4</a:t>
            </a:fld>
            <a:endParaRPr lang="ja-JP" altLang="en-US" dirty="0"/>
          </a:p>
        </p:txBody>
      </p:sp>
    </p:spTree>
    <p:extLst>
      <p:ext uri="{BB962C8B-B14F-4D97-AF65-F5344CB8AC3E}">
        <p14:creationId xmlns:p14="http://schemas.microsoft.com/office/powerpoint/2010/main" val="57327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25" y="1143000"/>
            <a:ext cx="1071563"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938" y="2357438"/>
            <a:ext cx="1214437"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テキスト ボックス 7"/>
          <p:cNvSpPr txBox="1">
            <a:spLocks noChangeArrowheads="1"/>
          </p:cNvSpPr>
          <p:nvPr/>
        </p:nvSpPr>
        <p:spPr bwMode="auto">
          <a:xfrm>
            <a:off x="4000500" y="1714500"/>
            <a:ext cx="1690688"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9BBB59"/>
              </a:buClr>
              <a:buFont typeface="Georgia" pitchFamily="18" charset="0"/>
              <a:buChar char="•"/>
              <a:defRPr kumimoji="1" sz="2800">
                <a:solidFill>
                  <a:schemeClr val="tx1"/>
                </a:solidFill>
                <a:latin typeface="Georgia" pitchFamily="18" charset="0"/>
                <a:ea typeface="HG明朝B" pitchFamily="17" charset="-128"/>
              </a:defRPr>
            </a:lvl1pPr>
            <a:lvl2pPr marL="742950" indent="-285750" eaLnBrk="0" hangingPunct="0">
              <a:spcBef>
                <a:spcPts val="300"/>
              </a:spcBef>
              <a:buClr>
                <a:schemeClr val="accent2"/>
              </a:buClr>
              <a:buFont typeface="Georgia" pitchFamily="18" charset="0"/>
              <a:buChar char="▫"/>
              <a:defRPr kumimoji="1" sz="2600">
                <a:solidFill>
                  <a:schemeClr val="accent2"/>
                </a:solidFill>
                <a:latin typeface="Georgia" pitchFamily="18" charset="0"/>
                <a:ea typeface="HG明朝B" pitchFamily="17" charset="-128"/>
              </a:defRPr>
            </a:lvl2pPr>
            <a:lvl3pPr marL="1143000" indent="-228600" eaLnBrk="0" hangingPunct="0">
              <a:spcBef>
                <a:spcPts val="300"/>
              </a:spcBef>
              <a:buClr>
                <a:schemeClr val="accent1"/>
              </a:buClr>
              <a:buFont typeface="Wingdings 2" pitchFamily="18" charset="2"/>
              <a:buChar char=""/>
              <a:defRPr kumimoji="1" sz="2400">
                <a:solidFill>
                  <a:schemeClr val="accent1"/>
                </a:solidFill>
                <a:latin typeface="Georgia" pitchFamily="18" charset="0"/>
                <a:ea typeface="HG明朝B" pitchFamily="17" charset="-128"/>
              </a:defRPr>
            </a:lvl3pPr>
            <a:lvl4pPr marL="1600200" indent="-228600" eaLnBrk="0" hangingPunct="0">
              <a:spcBef>
                <a:spcPts val="300"/>
              </a:spcBef>
              <a:buClr>
                <a:schemeClr val="accent1"/>
              </a:buClr>
              <a:buFont typeface="Wingdings 2" pitchFamily="18" charset="2"/>
              <a:buChar char=""/>
              <a:defRPr kumimoji="1" sz="2200">
                <a:solidFill>
                  <a:schemeClr val="accent1"/>
                </a:solidFill>
                <a:latin typeface="Georgia" pitchFamily="18" charset="0"/>
                <a:ea typeface="HG明朝B" pitchFamily="17" charset="-128"/>
              </a:defRPr>
            </a:lvl4pPr>
            <a:lvl5pPr marL="2057400" indent="-228600" eaLnBrk="0" hangingPunct="0">
              <a:spcBef>
                <a:spcPts val="300"/>
              </a:spcBef>
              <a:buClr>
                <a:srgbClr val="9BBB59"/>
              </a:buClr>
              <a:buFont typeface="Georgia" pitchFamily="18" charset="0"/>
              <a:buChar char="▫"/>
              <a:defRPr kumimoji="1" sz="2000">
                <a:solidFill>
                  <a:srgbClr val="9BBB59"/>
                </a:solidFill>
                <a:latin typeface="Georgia" pitchFamily="18" charset="0"/>
                <a:ea typeface="HG明朝B" pitchFamily="17" charset="-128"/>
              </a:defRPr>
            </a:lvl5pPr>
            <a:lvl6pPr marL="2514600" indent="-228600" eaLnBrk="0" fontAlgn="base" hangingPunct="0">
              <a:spcBef>
                <a:spcPts val="300"/>
              </a:spcBef>
              <a:spcAft>
                <a:spcPct val="0"/>
              </a:spcAft>
              <a:buClr>
                <a:srgbClr val="9BBB59"/>
              </a:buClr>
              <a:buFont typeface="Georgia" pitchFamily="18" charset="0"/>
              <a:buChar char="▫"/>
              <a:defRPr kumimoji="1" sz="2000">
                <a:solidFill>
                  <a:srgbClr val="9BBB59"/>
                </a:solidFill>
                <a:latin typeface="Georgia" pitchFamily="18" charset="0"/>
                <a:ea typeface="HG明朝B" pitchFamily="17" charset="-128"/>
              </a:defRPr>
            </a:lvl6pPr>
            <a:lvl7pPr marL="2971800" indent="-228600" eaLnBrk="0" fontAlgn="base" hangingPunct="0">
              <a:spcBef>
                <a:spcPts val="300"/>
              </a:spcBef>
              <a:spcAft>
                <a:spcPct val="0"/>
              </a:spcAft>
              <a:buClr>
                <a:srgbClr val="9BBB59"/>
              </a:buClr>
              <a:buFont typeface="Georgia" pitchFamily="18" charset="0"/>
              <a:buChar char="▫"/>
              <a:defRPr kumimoji="1" sz="2000">
                <a:solidFill>
                  <a:srgbClr val="9BBB59"/>
                </a:solidFill>
                <a:latin typeface="Georgia" pitchFamily="18" charset="0"/>
                <a:ea typeface="HG明朝B" pitchFamily="17" charset="-128"/>
              </a:defRPr>
            </a:lvl7pPr>
            <a:lvl8pPr marL="3429000" indent="-228600" eaLnBrk="0" fontAlgn="base" hangingPunct="0">
              <a:spcBef>
                <a:spcPts val="300"/>
              </a:spcBef>
              <a:spcAft>
                <a:spcPct val="0"/>
              </a:spcAft>
              <a:buClr>
                <a:srgbClr val="9BBB59"/>
              </a:buClr>
              <a:buFont typeface="Georgia" pitchFamily="18" charset="0"/>
              <a:buChar char="▫"/>
              <a:defRPr kumimoji="1" sz="2000">
                <a:solidFill>
                  <a:srgbClr val="9BBB59"/>
                </a:solidFill>
                <a:latin typeface="Georgia" pitchFamily="18" charset="0"/>
                <a:ea typeface="HG明朝B" pitchFamily="17" charset="-128"/>
              </a:defRPr>
            </a:lvl8pPr>
            <a:lvl9pPr marL="3886200" indent="-228600" eaLnBrk="0" fontAlgn="base" hangingPunct="0">
              <a:spcBef>
                <a:spcPts val="300"/>
              </a:spcBef>
              <a:spcAft>
                <a:spcPct val="0"/>
              </a:spcAft>
              <a:buClr>
                <a:srgbClr val="9BBB59"/>
              </a:buClr>
              <a:buFont typeface="Georgia" pitchFamily="18" charset="0"/>
              <a:buChar char="▫"/>
              <a:defRPr kumimoji="1" sz="2000">
                <a:solidFill>
                  <a:srgbClr val="9BBB59"/>
                </a:solidFill>
                <a:latin typeface="Georgia" pitchFamily="18" charset="0"/>
                <a:ea typeface="HG明朝B" pitchFamily="17" charset="-128"/>
              </a:defRPr>
            </a:lvl9pPr>
          </a:lstStyle>
          <a:p>
            <a:pPr eaLnBrk="1" hangingPunct="1">
              <a:spcBef>
                <a:spcPct val="0"/>
              </a:spcBef>
              <a:buClrTx/>
              <a:buFontTx/>
              <a:buNone/>
            </a:pPr>
            <a:r>
              <a:rPr lang="ja-JP" altLang="en-US" sz="1800" dirty="0">
                <a:solidFill>
                  <a:srgbClr val="000000"/>
                </a:solidFill>
                <a:latin typeface="HG丸ｺﾞｼｯｸM-PRO" panose="020F0600000000000000" pitchFamily="50" charset="-128"/>
                <a:ea typeface="HG丸ｺﾞｼｯｸM-PRO" panose="020F0600000000000000" pitchFamily="50" charset="-128"/>
              </a:rPr>
              <a:t>結果データ</a:t>
            </a:r>
          </a:p>
        </p:txBody>
      </p:sp>
      <p:sp>
        <p:nvSpPr>
          <p:cNvPr id="27" name="左矢印 26"/>
          <p:cNvSpPr/>
          <p:nvPr/>
        </p:nvSpPr>
        <p:spPr>
          <a:xfrm rot="1077171">
            <a:off x="3395663" y="2922588"/>
            <a:ext cx="546100" cy="793750"/>
          </a:xfrm>
          <a:prstGeom prst="leftArrow">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solidFill>
                <a:prstClr val="white"/>
              </a:solidFill>
              <a:latin typeface="HG丸ｺﾞｼｯｸM-PRO" panose="020F0600000000000000" pitchFamily="50" charset="-128"/>
              <a:ea typeface="HG丸ｺﾞｼｯｸM-PRO" panose="020F0600000000000000" pitchFamily="50" charset="-128"/>
            </a:endParaRPr>
          </a:p>
        </p:txBody>
      </p:sp>
      <p:sp>
        <p:nvSpPr>
          <p:cNvPr id="28" name="左矢印 27"/>
          <p:cNvSpPr/>
          <p:nvPr/>
        </p:nvSpPr>
        <p:spPr>
          <a:xfrm rot="19827642">
            <a:off x="3138488" y="3986213"/>
            <a:ext cx="719137" cy="752475"/>
          </a:xfrm>
          <a:prstGeom prst="leftArrow">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solidFill>
                <a:prstClr val="white"/>
              </a:solidFill>
              <a:latin typeface="HG丸ｺﾞｼｯｸM-PRO" panose="020F0600000000000000" pitchFamily="50" charset="-128"/>
              <a:ea typeface="HG丸ｺﾞｼｯｸM-PRO" panose="020F0600000000000000" pitchFamily="50" charset="-128"/>
            </a:endParaRPr>
          </a:p>
        </p:txBody>
      </p:sp>
      <p:sp>
        <p:nvSpPr>
          <p:cNvPr id="29" name="左矢印 28"/>
          <p:cNvSpPr/>
          <p:nvPr/>
        </p:nvSpPr>
        <p:spPr>
          <a:xfrm rot="9111532">
            <a:off x="5430838" y="2865438"/>
            <a:ext cx="520700" cy="742950"/>
          </a:xfrm>
          <a:prstGeom prst="leftArrow">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solidFill>
                <a:prstClr val="white"/>
              </a:solidFill>
              <a:latin typeface="HG丸ｺﾞｼｯｸM-PRO" panose="020F0600000000000000" pitchFamily="50" charset="-128"/>
              <a:ea typeface="HG丸ｺﾞｼｯｸM-PRO" panose="020F0600000000000000" pitchFamily="50" charset="-128"/>
            </a:endParaRPr>
          </a:p>
        </p:txBody>
      </p:sp>
      <p:sp>
        <p:nvSpPr>
          <p:cNvPr id="30" name="左矢印 29"/>
          <p:cNvSpPr/>
          <p:nvPr/>
        </p:nvSpPr>
        <p:spPr>
          <a:xfrm rot="12454660">
            <a:off x="5341938" y="3911600"/>
            <a:ext cx="717550" cy="725488"/>
          </a:xfrm>
          <a:prstGeom prst="leftArrow">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solidFill>
                <a:prstClr val="white"/>
              </a:solidFill>
              <a:latin typeface="HG丸ｺﾞｼｯｸM-PRO" panose="020F0600000000000000" pitchFamily="50" charset="-128"/>
              <a:ea typeface="HG丸ｺﾞｼｯｸM-PRO" panose="020F0600000000000000" pitchFamily="50" charset="-128"/>
            </a:endParaRPr>
          </a:p>
        </p:txBody>
      </p:sp>
      <p:pic>
        <p:nvPicPr>
          <p:cNvPr id="3175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071563"/>
            <a:ext cx="9525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円/楕円 31"/>
          <p:cNvSpPr/>
          <p:nvPr/>
        </p:nvSpPr>
        <p:spPr>
          <a:xfrm>
            <a:off x="250825" y="1628775"/>
            <a:ext cx="3357563" cy="2160588"/>
          </a:xfrm>
          <a:prstGeom prst="ellipse">
            <a:avLst/>
          </a:prstGeom>
          <a:gradFill>
            <a:gsLst>
              <a:gs pos="0">
                <a:schemeClr val="accent6">
                  <a:lumMod val="75000"/>
                  <a:alpha val="8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175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15250" y="3500438"/>
            <a:ext cx="9525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円/楕円 33"/>
          <p:cNvSpPr/>
          <p:nvPr/>
        </p:nvSpPr>
        <p:spPr>
          <a:xfrm>
            <a:off x="5700713" y="3643313"/>
            <a:ext cx="3228975" cy="2286000"/>
          </a:xfrm>
          <a:prstGeom prst="ellipse">
            <a:avLst/>
          </a:prstGeom>
          <a:gradFill>
            <a:gsLst>
              <a:gs pos="0">
                <a:schemeClr val="accent6">
                  <a:lumMod val="75000"/>
                  <a:alpha val="8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国際比較用の数値提供</a:t>
            </a:r>
            <a:endParaRPr lang="en-US" altLang="ja-JP" sz="1600"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・国連「人口年鑑」</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a:t>
            </a:r>
            <a:r>
              <a:rPr lang="en-US" altLang="ja-JP" sz="1600" dirty="0">
                <a:solidFill>
                  <a:prstClr val="black"/>
                </a:solidFill>
                <a:latin typeface="HG丸ｺﾞｼｯｸM-PRO" panose="020F0600000000000000" pitchFamily="50" charset="-128"/>
                <a:ea typeface="HG丸ｺﾞｼｯｸM-PRO" panose="020F0600000000000000" pitchFamily="50" charset="-128"/>
              </a:rPr>
              <a:t>WHO</a:t>
            </a:r>
            <a:r>
              <a:rPr lang="ja-JP" altLang="en-US" sz="1600" dirty="0">
                <a:solidFill>
                  <a:prstClr val="black"/>
                </a:solidFill>
                <a:latin typeface="HG丸ｺﾞｼｯｸM-PRO" panose="020F0600000000000000" pitchFamily="50" charset="-128"/>
                <a:ea typeface="HG丸ｺﾞｼｯｸM-PRO" panose="020F0600000000000000" pitchFamily="50" charset="-128"/>
              </a:rPr>
              <a:t>「西太平洋地域加</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　盟国保健状況調査」</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a:t>
            </a:r>
            <a:r>
              <a:rPr lang="en-US" altLang="ja-JP" sz="1600" dirty="0">
                <a:solidFill>
                  <a:prstClr val="black"/>
                </a:solidFill>
                <a:latin typeface="HG丸ｺﾞｼｯｸM-PRO" panose="020F0600000000000000" pitchFamily="50" charset="-128"/>
                <a:ea typeface="HG丸ｺﾞｼｯｸM-PRO" panose="020F0600000000000000" pitchFamily="50" charset="-128"/>
              </a:rPr>
              <a:t>OECD</a:t>
            </a:r>
            <a:r>
              <a:rPr lang="ja-JP" altLang="en-US" sz="1600" dirty="0">
                <a:solidFill>
                  <a:prstClr val="black"/>
                </a:solidFill>
                <a:latin typeface="HG丸ｺﾞｼｯｸM-PRO" panose="020F0600000000000000" pitchFamily="50" charset="-128"/>
                <a:ea typeface="HG丸ｺﾞｼｯｸM-PRO" panose="020F0600000000000000" pitchFamily="50" charset="-128"/>
              </a:rPr>
              <a:t>「図表で見る世</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　界の保健医療」　等</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1758"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388" y="3644900"/>
            <a:ext cx="9525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円/楕円 35"/>
          <p:cNvSpPr/>
          <p:nvPr/>
        </p:nvSpPr>
        <p:spPr>
          <a:xfrm>
            <a:off x="142875" y="4077072"/>
            <a:ext cx="3525838" cy="2590800"/>
          </a:xfrm>
          <a:prstGeom prst="ellipse">
            <a:avLst/>
          </a:prstGeom>
          <a:gradFill>
            <a:gsLst>
              <a:gs pos="0">
                <a:schemeClr val="accent6">
                  <a:lumMod val="75000"/>
                  <a:alpha val="8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anchor="ctr"/>
          <a:lstStyle/>
          <a:p>
            <a:pP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白書等における分析に利用</a:t>
            </a:r>
            <a:endParaRPr lang="en-US" altLang="ja-JP" sz="1600"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・厚生労働白書</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・少子化社会白書　等</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lgn="ct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健康施策評価として利用</a:t>
            </a:r>
            <a:endParaRPr lang="en-US" altLang="ja-JP" sz="1600"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・がん対策推進基本計画</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・健康日本</a:t>
            </a:r>
            <a:r>
              <a:rPr lang="en-US" altLang="ja-JP" sz="1600" dirty="0">
                <a:solidFill>
                  <a:prstClr val="black"/>
                </a:solidFill>
                <a:latin typeface="HG丸ｺﾞｼｯｸM-PRO" panose="020F0600000000000000" pitchFamily="50" charset="-128"/>
                <a:ea typeface="HG丸ｺﾞｼｯｸM-PRO" panose="020F0600000000000000" pitchFamily="50" charset="-128"/>
              </a:rPr>
              <a:t>21</a:t>
            </a:r>
            <a:r>
              <a:rPr lang="ja-JP" altLang="en-US" sz="1600" dirty="0">
                <a:solidFill>
                  <a:prstClr val="black"/>
                </a:solidFill>
                <a:latin typeface="HG丸ｺﾞｼｯｸM-PRO" panose="020F0600000000000000" pitchFamily="50" charset="-128"/>
                <a:ea typeface="HG丸ｺﾞｼｯｸM-PRO" panose="020F0600000000000000" pitchFamily="50" charset="-128"/>
              </a:rPr>
              <a:t>（第二次）</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その他</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各種</a:t>
            </a:r>
            <a:r>
              <a:rPr lang="ja-JP" altLang="en-US" sz="1400" dirty="0">
                <a:solidFill>
                  <a:prstClr val="black"/>
                </a:solidFill>
                <a:latin typeface="HG丸ｺﾞｼｯｸM-PRO" panose="020F0600000000000000" pitchFamily="50" charset="-128"/>
                <a:ea typeface="HG丸ｺﾞｼｯｸM-PRO" panose="020F0600000000000000" pitchFamily="50" charset="-128"/>
              </a:rPr>
              <a:t>施策を設計する</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　ための基礎数値として活用</a:t>
            </a:r>
          </a:p>
        </p:txBody>
      </p:sp>
      <p:sp>
        <p:nvSpPr>
          <p:cNvPr id="37" name="円/楕円 36"/>
          <p:cNvSpPr/>
          <p:nvPr/>
        </p:nvSpPr>
        <p:spPr>
          <a:xfrm>
            <a:off x="5643563" y="1785938"/>
            <a:ext cx="3286125" cy="1428750"/>
          </a:xfrm>
          <a:prstGeom prst="ellipse">
            <a:avLst/>
          </a:prstGeom>
          <a:gradFill>
            <a:gsLst>
              <a:gs pos="0">
                <a:schemeClr val="accent6">
                  <a:lumMod val="75000"/>
                  <a:alpha val="8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国会資料要求</a:t>
            </a:r>
            <a:endParaRPr lang="en-US" altLang="ja-JP" sz="1600" u="sng" dirty="0">
              <a:solidFill>
                <a:prstClr val="black"/>
              </a:solidFill>
              <a:latin typeface="HG丸ｺﾞｼｯｸM-PRO" panose="020F0600000000000000" pitchFamily="50" charset="-128"/>
              <a:ea typeface="HG丸ｺﾞｼｯｸM-PRO" panose="020F0600000000000000" pitchFamily="50" charset="-128"/>
            </a:endParaRPr>
          </a:p>
          <a:p>
            <a:pPr algn="ct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約</a:t>
            </a:r>
            <a:r>
              <a:rPr lang="en-US" altLang="ja-JP" sz="1600" dirty="0">
                <a:solidFill>
                  <a:prstClr val="black"/>
                </a:solidFill>
                <a:latin typeface="HG丸ｺﾞｼｯｸM-PRO" panose="020F0600000000000000" pitchFamily="50" charset="-128"/>
                <a:ea typeface="HG丸ｺﾞｼｯｸM-PRO" panose="020F0600000000000000" pitchFamily="50" charset="-128"/>
              </a:rPr>
              <a:t>60</a:t>
            </a:r>
            <a:r>
              <a:rPr lang="ja-JP" altLang="en-US" sz="1600" dirty="0">
                <a:solidFill>
                  <a:prstClr val="black"/>
                </a:solidFill>
                <a:latin typeface="HG丸ｺﾞｼｯｸM-PRO" panose="020F0600000000000000" pitchFamily="50" charset="-128"/>
                <a:ea typeface="HG丸ｺﾞｼｯｸM-PRO" panose="020F0600000000000000" pitchFamily="50" charset="-128"/>
              </a:rPr>
              <a:t>件／平成</a:t>
            </a:r>
            <a:r>
              <a:rPr lang="en-US" altLang="ja-JP" sz="1600" dirty="0">
                <a:solidFill>
                  <a:prstClr val="black"/>
                </a:solidFill>
                <a:latin typeface="HG丸ｺﾞｼｯｸM-PRO" panose="020F0600000000000000" pitchFamily="50" charset="-128"/>
                <a:ea typeface="HG丸ｺﾞｼｯｸM-PRO" panose="020F0600000000000000" pitchFamily="50" charset="-128"/>
              </a:rPr>
              <a:t>27</a:t>
            </a:r>
            <a:r>
              <a:rPr lang="ja-JP" altLang="en-US" sz="1600" dirty="0">
                <a:solidFill>
                  <a:prstClr val="black"/>
                </a:solidFill>
                <a:latin typeface="HG丸ｺﾞｼｯｸM-PRO" panose="020F0600000000000000" pitchFamily="50" charset="-128"/>
                <a:ea typeface="HG丸ｺﾞｼｯｸM-PRO" panose="020F0600000000000000" pitchFamily="50" charset="-128"/>
              </a:rPr>
              <a:t>年度</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・特定の死因での死亡者数</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・中皮腫による死亡者数</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・合計特殊出生率の推移</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・自殺者の推移　等</a:t>
            </a:r>
          </a:p>
        </p:txBody>
      </p:sp>
      <p:pic>
        <p:nvPicPr>
          <p:cNvPr id="3176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1938" y="3286125"/>
            <a:ext cx="11207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62"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1938" y="3786188"/>
            <a:ext cx="10001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左矢印 40"/>
          <p:cNvSpPr/>
          <p:nvPr/>
        </p:nvSpPr>
        <p:spPr>
          <a:xfrm rot="16200000">
            <a:off x="4232276" y="4697412"/>
            <a:ext cx="717550" cy="752475"/>
          </a:xfrm>
          <a:prstGeom prst="leftArrow">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solidFill>
                <a:prstClr val="white"/>
              </a:solidFill>
              <a:latin typeface="HG丸ｺﾞｼｯｸM-PRO" panose="020F0600000000000000" pitchFamily="50" charset="-128"/>
              <a:ea typeface="HG丸ｺﾞｼｯｸM-PRO" panose="020F0600000000000000" pitchFamily="50" charset="-128"/>
            </a:endParaRPr>
          </a:p>
        </p:txBody>
      </p:sp>
      <p:sp>
        <p:nvSpPr>
          <p:cNvPr id="42" name="円/楕円 41"/>
          <p:cNvSpPr/>
          <p:nvPr/>
        </p:nvSpPr>
        <p:spPr>
          <a:xfrm>
            <a:off x="3038475" y="5500688"/>
            <a:ext cx="4248150" cy="1357312"/>
          </a:xfrm>
          <a:prstGeom prst="ellipse">
            <a:avLst/>
          </a:prstGeom>
          <a:gradFill>
            <a:gsLst>
              <a:gs pos="0">
                <a:schemeClr val="accent6">
                  <a:lumMod val="75000"/>
                  <a:alpha val="8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他統計での数値利用</a:t>
            </a:r>
            <a:endParaRPr lang="en-US" altLang="ja-JP" sz="1600"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・人口推計（総務省）</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・将来推計人口（厚生労働省）</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・生命表（厚生労働省）　等</a:t>
            </a:r>
          </a:p>
        </p:txBody>
      </p:sp>
      <p:sp>
        <p:nvSpPr>
          <p:cNvPr id="43" name="テキスト ボックス 42"/>
          <p:cNvSpPr txBox="1"/>
          <p:nvPr/>
        </p:nvSpPr>
        <p:spPr>
          <a:xfrm>
            <a:off x="142875" y="1916113"/>
            <a:ext cx="3853505" cy="2092881"/>
          </a:xfrm>
          <a:prstGeom prst="rect">
            <a:avLst/>
          </a:prstGeom>
          <a:noFill/>
        </p:spPr>
        <p:txBody>
          <a:bodyPr wrap="square">
            <a:spAutoFit/>
          </a:bodyPr>
          <a:lstStyle/>
          <a:p>
            <a:pPr algn="ctr">
              <a:defRPr/>
            </a:pPr>
            <a:r>
              <a:rPr lang="ja-JP" altLang="en-US" sz="1600" u="sng" dirty="0">
                <a:solidFill>
                  <a:prstClr val="black"/>
                </a:solidFill>
                <a:latin typeface="HG丸ｺﾞｼｯｸM-PRO" panose="020F0600000000000000" pitchFamily="50" charset="-128"/>
                <a:ea typeface="HG丸ｺﾞｼｯｸM-PRO" panose="020F0600000000000000" pitchFamily="50" charset="-128"/>
              </a:rPr>
              <a:t>調査票情報の２次利用申請</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lgn="ctr">
              <a:defRPr/>
            </a:pPr>
            <a:r>
              <a:rPr lang="ja-JP" altLang="en-US" sz="1600" dirty="0">
                <a:solidFill>
                  <a:prstClr val="black"/>
                </a:solidFill>
                <a:latin typeface="HG丸ｺﾞｼｯｸM-PRO" panose="020F0600000000000000" pitchFamily="50" charset="-128"/>
                <a:ea typeface="HG丸ｺﾞｼｯｸM-PRO" panose="020F0600000000000000" pitchFamily="50" charset="-128"/>
              </a:rPr>
              <a:t>約</a:t>
            </a:r>
            <a:r>
              <a:rPr lang="en-US" altLang="ja-JP" sz="1600" dirty="0">
                <a:solidFill>
                  <a:prstClr val="black"/>
                </a:solidFill>
                <a:latin typeface="HG丸ｺﾞｼｯｸM-PRO" panose="020F0600000000000000" pitchFamily="50" charset="-128"/>
                <a:ea typeface="HG丸ｺﾞｼｯｸM-PRO" panose="020F0600000000000000" pitchFamily="50" charset="-128"/>
              </a:rPr>
              <a:t>900</a:t>
            </a:r>
            <a:r>
              <a:rPr lang="ja-JP" altLang="en-US" sz="1600" dirty="0">
                <a:solidFill>
                  <a:prstClr val="black"/>
                </a:solidFill>
                <a:latin typeface="HG丸ｺﾞｼｯｸM-PRO" panose="020F0600000000000000" pitchFamily="50" charset="-128"/>
                <a:ea typeface="HG丸ｺﾞｼｯｸM-PRO" panose="020F0600000000000000" pitchFamily="50" charset="-128"/>
              </a:rPr>
              <a:t>件／平成</a:t>
            </a:r>
            <a:r>
              <a:rPr lang="en-US" altLang="ja-JP" sz="1600" dirty="0">
                <a:solidFill>
                  <a:prstClr val="black"/>
                </a:solidFill>
                <a:latin typeface="HG丸ｺﾞｼｯｸM-PRO" panose="020F0600000000000000" pitchFamily="50" charset="-128"/>
                <a:ea typeface="HG丸ｺﾞｼｯｸM-PRO" panose="020F0600000000000000" pitchFamily="50" charset="-128"/>
              </a:rPr>
              <a:t>27</a:t>
            </a:r>
            <a:r>
              <a:rPr lang="ja-JP" altLang="en-US" sz="1600" dirty="0">
                <a:solidFill>
                  <a:prstClr val="black"/>
                </a:solidFill>
                <a:latin typeface="HG丸ｺﾞｼｯｸM-PRO" panose="020F0600000000000000" pitchFamily="50" charset="-128"/>
                <a:ea typeface="HG丸ｺﾞｼｯｸM-PRO" panose="020F0600000000000000" pitchFamily="50" charset="-128"/>
              </a:rPr>
              <a:t>年度</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・市区町村から研究機関まで申請者は様々</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177800">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＞保健医療行政の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企画</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立案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の基礎資料</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177800">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＞出生率上昇のために有効な施策の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企画</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177800">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　検証の資料</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177800">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＞地域がん登録事業</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177800">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婚姻</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出生</a:t>
            </a:r>
            <a:r>
              <a:rPr lang="ja-JP" altLang="en-US" sz="1400" dirty="0">
                <a:solidFill>
                  <a:prstClr val="black"/>
                </a:solidFill>
                <a:latin typeface="HG丸ｺﾞｼｯｸM-PRO" panose="020F0600000000000000" pitchFamily="50" charset="-128"/>
                <a:ea typeface="HG丸ｺﾞｼｯｸM-PRO" panose="020F0600000000000000" pitchFamily="50" charset="-128"/>
              </a:rPr>
              <a:t>行動の変化検証　等</a:t>
            </a:r>
          </a:p>
          <a:p>
            <a:pPr>
              <a:defRPr/>
            </a:pP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タイトル 2"/>
          <p:cNvSpPr>
            <a:spLocks noGrp="1"/>
          </p:cNvSpPr>
          <p:nvPr>
            <p:ph type="title"/>
          </p:nvPr>
        </p:nvSpPr>
        <p:spPr/>
        <p:txBody>
          <a:bodyPr/>
          <a:lstStyle/>
          <a:p>
            <a:r>
              <a:rPr kumimoji="1" lang="ja-JP" altLang="en-US" dirty="0" smtClean="0"/>
              <a:t>人口動態統計の活用</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0A12CA80-0EDB-4EBA-99A8-FA4755BB008D}" type="slidenum">
              <a:rPr lang="ja-JP" altLang="en-US" smtClean="0"/>
              <a:pPr>
                <a:defRPr/>
              </a:pPr>
              <a:t>5</a:t>
            </a:fld>
            <a:endParaRPr lang="ja-JP" altLang="en-US"/>
          </a:p>
        </p:txBody>
      </p:sp>
    </p:spTree>
    <p:extLst>
      <p:ext uri="{BB962C8B-B14F-4D97-AF65-F5344CB8AC3E}">
        <p14:creationId xmlns:p14="http://schemas.microsoft.com/office/powerpoint/2010/main" val="250635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pc="-150" dirty="0" smtClean="0"/>
              <a:t>人口動態統計上の解剖記録</a:t>
            </a:r>
            <a:endParaRPr kumimoji="1" lang="ja-JP" altLang="en-US" spc="-150" dirty="0"/>
          </a:p>
        </p:txBody>
      </p:sp>
      <p:sp>
        <p:nvSpPr>
          <p:cNvPr id="3" name="コンテンツ プレースホルダー 2"/>
          <p:cNvSpPr>
            <a:spLocks noGrp="1"/>
          </p:cNvSpPr>
          <p:nvPr>
            <p:ph idx="1"/>
          </p:nvPr>
        </p:nvSpPr>
        <p:spPr/>
        <p:txBody>
          <a:bodyPr>
            <a:noAutofit/>
          </a:bodyPr>
          <a:lstStyle/>
          <a:p>
            <a:pPr marL="442913" indent="-442913">
              <a:lnSpc>
                <a:spcPct val="100000"/>
              </a:lnSpc>
            </a:pPr>
            <a:r>
              <a:rPr kumimoji="1" lang="ja-JP" altLang="en-US" sz="3200" dirty="0" smtClean="0"/>
              <a:t>・死亡診断書か死体検案書かは区別されない。</a:t>
            </a:r>
            <a:endParaRPr kumimoji="1" lang="en-US" altLang="ja-JP" sz="3200" dirty="0" smtClean="0"/>
          </a:p>
          <a:p>
            <a:pPr marL="442913" indent="-442913">
              <a:lnSpc>
                <a:spcPct val="100000"/>
              </a:lnSpc>
            </a:pPr>
            <a:r>
              <a:rPr lang="ja-JP" altLang="en-US" sz="3200" dirty="0"/>
              <a:t>・</a:t>
            </a:r>
            <a:r>
              <a:rPr kumimoji="1" lang="ja-JP" altLang="en-US" sz="3200" dirty="0" smtClean="0"/>
              <a:t>解剖の有無は記録されるが病理解剖か行政解剖かは区分されていない。</a:t>
            </a:r>
            <a:endParaRPr kumimoji="1" lang="en-US" altLang="ja-JP" sz="3200" dirty="0" smtClean="0"/>
          </a:p>
          <a:p>
            <a:pPr marL="442913" indent="-442913">
              <a:lnSpc>
                <a:spcPct val="100000"/>
              </a:lnSpc>
            </a:pPr>
            <a:r>
              <a:rPr lang="ja-JP" altLang="en-US" sz="3200" dirty="0" smtClean="0"/>
              <a:t>・解剖結果の文字情報は画像データとして保存されているのみ。</a:t>
            </a:r>
            <a:endParaRPr lang="en-US" altLang="ja-JP" sz="3200" dirty="0" smtClean="0"/>
          </a:p>
          <a:p>
            <a:pPr marL="442913" indent="-442913">
              <a:lnSpc>
                <a:spcPct val="100000"/>
              </a:lnSpc>
            </a:pPr>
            <a:r>
              <a:rPr lang="ja-JP" altLang="en-US" sz="3200" dirty="0" smtClean="0"/>
              <a:t>・監察医事務所が発行した検案書であることは保健所では保存している小票を確認することは可能だがこれまでまとめられたことはない。</a:t>
            </a:r>
            <a:endParaRPr kumimoji="1" lang="en-US" altLang="ja-JP" sz="3200" dirty="0" smtClean="0"/>
          </a:p>
        </p:txBody>
      </p:sp>
      <p:sp>
        <p:nvSpPr>
          <p:cNvPr id="4" name="スライド番号プレースホルダー 1"/>
          <p:cNvSpPr txBox="1">
            <a:spLocks/>
          </p:cNvSpPr>
          <p:nvPr/>
        </p:nvSpPr>
        <p:spPr>
          <a:xfrm>
            <a:off x="6876256" y="116632"/>
            <a:ext cx="2133600" cy="293117"/>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7450B11-FAFA-44D2-8F6E-A999530AD198}" type="slidenum">
              <a:rPr lang="ja-JP" altLang="en-US" smtClean="0">
                <a:latin typeface="HG丸ｺﾞｼｯｸM-PRO" panose="020F0600000000000000" pitchFamily="50" charset="-128"/>
                <a:ea typeface="HG丸ｺﾞｼｯｸM-PRO" panose="020F0600000000000000" pitchFamily="50" charset="-128"/>
              </a:rPr>
              <a:pPr/>
              <a:t>6</a:t>
            </a:fld>
            <a:endParaRPr lang="ja-JP" altLang="en-US">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263601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18436</TotalTime>
  <Words>598</Words>
  <Application>Microsoft Office PowerPoint</Application>
  <PresentationFormat>画面に合わせる (4:3)</PresentationFormat>
  <Paragraphs>120</Paragraphs>
  <Slides>6</Slides>
  <Notes>4</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死亡統計</vt:lpstr>
      <vt:lpstr>死亡情報の取り扱いの流れ</vt:lpstr>
      <vt:lpstr>届出書から調査票へ</vt:lpstr>
      <vt:lpstr>人口動態統計による特殊報告</vt:lpstr>
      <vt:lpstr>人口動態統計の活用</vt:lpstr>
      <vt:lpstr>人口動態統計上の解剖記録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監察医送付用</dc:title>
  <dc:creator>Kazuko</dc:creator>
  <cp:lastModifiedBy>HOSTNAME</cp:lastModifiedBy>
  <cp:revision>903</cp:revision>
  <cp:lastPrinted>2016-12-07T04:22:17Z</cp:lastPrinted>
  <dcterms:created xsi:type="dcterms:W3CDTF">2009-07-05T06:55:38Z</dcterms:created>
  <dcterms:modified xsi:type="dcterms:W3CDTF">2016-12-26T10:12:39Z</dcterms:modified>
</cp:coreProperties>
</file>