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7"/>
  </p:notesMasterIdLst>
  <p:handoutMasterIdLst>
    <p:handoutMasterId r:id="rId18"/>
  </p:handoutMasterIdLst>
  <p:sldIdLst>
    <p:sldId id="324" r:id="rId2"/>
    <p:sldId id="314" r:id="rId3"/>
    <p:sldId id="289" r:id="rId4"/>
    <p:sldId id="269" r:id="rId5"/>
    <p:sldId id="291" r:id="rId6"/>
    <p:sldId id="325" r:id="rId7"/>
    <p:sldId id="328" r:id="rId8"/>
    <p:sldId id="294" r:id="rId9"/>
    <p:sldId id="304" r:id="rId10"/>
    <p:sldId id="296" r:id="rId11"/>
    <p:sldId id="297" r:id="rId12"/>
    <p:sldId id="298" r:id="rId13"/>
    <p:sldId id="300" r:id="rId14"/>
    <p:sldId id="317" r:id="rId15"/>
    <p:sldId id="301" r:id="rId16"/>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49" autoAdjust="0"/>
    <p:restoredTop sz="94660"/>
  </p:normalViewPr>
  <p:slideViewPr>
    <p:cSldViewPr snapToGrid="0">
      <p:cViewPr varScale="1">
        <p:scale>
          <a:sx n="74" d="100"/>
          <a:sy n="74" d="100"/>
        </p:scale>
        <p:origin x="1176" y="7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村田 積美" userId="5eb86899465d0253" providerId="LiveId" clId="{10DD3E6A-F3E2-45EC-A127-F46492C89F05}"/>
    <pc:docChg chg="custSel modSld">
      <pc:chgData name="村田 積美" userId="5eb86899465d0253" providerId="LiveId" clId="{10DD3E6A-F3E2-45EC-A127-F46492C89F05}" dt="2023-03-06T22:38:42.633" v="740" actId="207"/>
      <pc:docMkLst>
        <pc:docMk/>
      </pc:docMkLst>
      <pc:sldChg chg="modSp mod">
        <pc:chgData name="村田 積美" userId="5eb86899465d0253" providerId="LiveId" clId="{10DD3E6A-F3E2-45EC-A127-F46492C89F05}" dt="2023-03-06T22:38:42.633" v="740" actId="207"/>
        <pc:sldMkLst>
          <pc:docMk/>
          <pc:sldMk cId="4059108775" sldId="301"/>
        </pc:sldMkLst>
        <pc:graphicFrameChg chg="mod modGraphic">
          <ac:chgData name="村田 積美" userId="5eb86899465d0253" providerId="LiveId" clId="{10DD3E6A-F3E2-45EC-A127-F46492C89F05}" dt="2023-03-06T22:38:42.633" v="740" actId="207"/>
          <ac:graphicFrameMkLst>
            <pc:docMk/>
            <pc:sldMk cId="4059108775" sldId="301"/>
            <ac:graphicFrameMk id="9" creationId="{00000000-0000-0000-0000-000000000000}"/>
          </ac:graphicFrameMkLst>
        </pc:graphicFrameChg>
      </pc:sldChg>
      <pc:sldChg chg="modSp mod">
        <pc:chgData name="村田 積美" userId="5eb86899465d0253" providerId="LiveId" clId="{10DD3E6A-F3E2-45EC-A127-F46492C89F05}" dt="2023-03-06T22:31:11.599" v="493"/>
        <pc:sldMkLst>
          <pc:docMk/>
          <pc:sldMk cId="1306365819" sldId="317"/>
        </pc:sldMkLst>
        <pc:graphicFrameChg chg="mod modGraphic">
          <ac:chgData name="村田 積美" userId="5eb86899465d0253" providerId="LiveId" clId="{10DD3E6A-F3E2-45EC-A127-F46492C89F05}" dt="2023-03-06T22:31:11.599" v="493"/>
          <ac:graphicFrameMkLst>
            <pc:docMk/>
            <pc:sldMk cId="1306365819" sldId="317"/>
            <ac:graphicFrameMk id="9" creationId="{00000000-0000-0000-0000-000000000000}"/>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2483D6F3-1AA9-467D-A994-C1DF717CD769}" type="datetimeFigureOut">
              <a:rPr kumimoji="1" lang="ja-JP" altLang="en-US" smtClean="0"/>
              <a:t>2023/3/27</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1FEBAAD8-047F-4132-80C9-1D1B1FE3D077}" type="slidenum">
              <a:rPr kumimoji="1" lang="ja-JP" altLang="en-US" smtClean="0"/>
              <a:t>‹#›</a:t>
            </a:fld>
            <a:endParaRPr kumimoji="1" lang="ja-JP" altLang="en-US"/>
          </a:p>
        </p:txBody>
      </p:sp>
    </p:spTree>
    <p:extLst>
      <p:ext uri="{BB962C8B-B14F-4D97-AF65-F5344CB8AC3E}">
        <p14:creationId xmlns:p14="http://schemas.microsoft.com/office/powerpoint/2010/main" val="11307459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6360F3C-C380-464F-9C1B-9E98738E21E1}" type="datetimeFigureOut">
              <a:rPr kumimoji="1" lang="ja-JP" altLang="en-US" smtClean="0"/>
              <a:t>2023/3/27</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9D52CF0-AE93-452B-A6FB-0ECBE60B9F87}" type="slidenum">
              <a:rPr kumimoji="1" lang="ja-JP" altLang="en-US" smtClean="0"/>
              <a:t>‹#›</a:t>
            </a:fld>
            <a:endParaRPr kumimoji="1" lang="ja-JP" altLang="en-US"/>
          </a:p>
        </p:txBody>
      </p:sp>
    </p:spTree>
    <p:extLst>
      <p:ext uri="{BB962C8B-B14F-4D97-AF65-F5344CB8AC3E}">
        <p14:creationId xmlns:p14="http://schemas.microsoft.com/office/powerpoint/2010/main" val="40255446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2023/3/27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07074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2023/3/27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6601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2023/3/27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294935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2023/3/27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2720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2023/3/27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25563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6892CEE-540E-4D55-A7C9-7E8569C4DBF0}" type="datetimeFigureOut">
              <a:rPr kumimoji="1" lang="ja-JP" altLang="en-US" smtClean="0"/>
              <a:t>2023/3/27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993027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892CEE-540E-4D55-A7C9-7E8569C4DBF0}" type="datetimeFigureOut">
              <a:rPr kumimoji="1" lang="ja-JP" altLang="en-US" smtClean="0"/>
              <a:t>2023/3/27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93343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6892CEE-540E-4D55-A7C9-7E8569C4DBF0}" type="datetimeFigureOut">
              <a:rPr kumimoji="1" lang="ja-JP" altLang="en-US" smtClean="0"/>
              <a:t>2023/3/27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6692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892CEE-540E-4D55-A7C9-7E8569C4DBF0}" type="datetimeFigureOut">
              <a:rPr kumimoji="1" lang="ja-JP" altLang="en-US" smtClean="0"/>
              <a:t>2023/3/27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543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892CEE-540E-4D55-A7C9-7E8569C4DBF0}" type="datetimeFigureOut">
              <a:rPr kumimoji="1" lang="ja-JP" altLang="en-US" smtClean="0"/>
              <a:t>2023/3/27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187860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892CEE-540E-4D55-A7C9-7E8569C4DBF0}" type="datetimeFigureOut">
              <a:rPr kumimoji="1" lang="ja-JP" altLang="en-US" smtClean="0"/>
              <a:t>2023/3/27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4262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892CEE-540E-4D55-A7C9-7E8569C4DBF0}" type="datetimeFigureOut">
              <a:rPr kumimoji="1" lang="ja-JP" altLang="en-US" smtClean="0"/>
              <a:t>2023/3/27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2883052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61AE0CBE-3210-41DD-A171-4385B749CD55}"/>
              </a:ext>
            </a:extLst>
          </p:cNvPr>
          <p:cNvSpPr/>
          <p:nvPr/>
        </p:nvSpPr>
        <p:spPr>
          <a:xfrm>
            <a:off x="0" y="2487987"/>
            <a:ext cx="9906000" cy="1224000"/>
          </a:xfrm>
          <a:prstGeom prst="rect">
            <a:avLst/>
          </a:prstGeom>
          <a:gradFill flip="none" rotWithShape="1">
            <a:gsLst>
              <a:gs pos="50000">
                <a:srgbClr val="7DA8DB">
                  <a:lumMod val="20000"/>
                  <a:lumOff val="80000"/>
                </a:srgbClr>
              </a:gs>
              <a:gs pos="0">
                <a:schemeClr val="accent5">
                  <a:lumMod val="75000"/>
                </a:schemeClr>
              </a:gs>
              <a:gs pos="20000">
                <a:schemeClr val="accent5">
                  <a:lumMod val="50000"/>
                  <a:lumOff val="50000"/>
                </a:schemeClr>
              </a:gs>
              <a:gs pos="80000">
                <a:srgbClr val="7395D3">
                  <a:lumMod val="50000"/>
                  <a:lumOff val="50000"/>
                </a:srgbClr>
              </a:gs>
              <a:gs pos="100000">
                <a:schemeClr val="accent5">
                  <a:lumMod val="7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TW" altLang="en-US" sz="2400" b="1">
                <a:solidFill>
                  <a:schemeClr val="tx1"/>
                </a:solidFill>
                <a:latin typeface="Meiryo UI" panose="020B0604030504040204" pitchFamily="50" charset="-128"/>
                <a:ea typeface="Meiryo UI" panose="020B0604030504040204" pitchFamily="50" charset="-128"/>
              </a:rPr>
              <a:t>第</a:t>
            </a:r>
            <a:r>
              <a:rPr kumimoji="1" lang="en-US" altLang="ja-JP" sz="2400" b="1">
                <a:solidFill>
                  <a:schemeClr val="tx1"/>
                </a:solidFill>
                <a:latin typeface="Meiryo UI" panose="020B0604030504040204" pitchFamily="50" charset="-128"/>
                <a:ea typeface="Meiryo UI" panose="020B0604030504040204" pitchFamily="50" charset="-128"/>
              </a:rPr>
              <a:t>3</a:t>
            </a:r>
            <a:r>
              <a:rPr kumimoji="1" lang="ja-JP" altLang="en-US" sz="2400" b="1">
                <a:solidFill>
                  <a:schemeClr val="tx1"/>
                </a:solidFill>
                <a:latin typeface="Meiryo UI" panose="020B0604030504040204" pitchFamily="50" charset="-128"/>
                <a:ea typeface="Meiryo UI" panose="020B0604030504040204" pitchFamily="50" charset="-128"/>
              </a:rPr>
              <a:t>次</a:t>
            </a:r>
            <a:r>
              <a:rPr kumimoji="1" lang="zh-TW" altLang="en-US" sz="2400" b="1">
                <a:solidFill>
                  <a:schemeClr val="tx1"/>
                </a:solidFill>
                <a:latin typeface="Meiryo UI" panose="020B0604030504040204" pitchFamily="50" charset="-128"/>
                <a:ea typeface="Meiryo UI" panose="020B0604030504040204" pitchFamily="50" charset="-128"/>
              </a:rPr>
              <a:t>大阪府</a:t>
            </a:r>
            <a:r>
              <a:rPr kumimoji="1" lang="ja-JP" altLang="en-US" sz="2400" b="1">
                <a:solidFill>
                  <a:schemeClr val="tx1"/>
                </a:solidFill>
                <a:latin typeface="Meiryo UI" panose="020B0604030504040204" pitchFamily="50" charset="-128"/>
                <a:ea typeface="Meiryo UI" panose="020B0604030504040204" pitchFamily="50" charset="-128"/>
              </a:rPr>
              <a:t>食育</a:t>
            </a:r>
            <a:r>
              <a:rPr kumimoji="1" lang="ja-JP" altLang="en-US" sz="2400" b="1" dirty="0">
                <a:solidFill>
                  <a:schemeClr val="tx1"/>
                </a:solidFill>
                <a:latin typeface="Meiryo UI" panose="020B0604030504040204" pitchFamily="50" charset="-128"/>
                <a:ea typeface="Meiryo UI" panose="020B0604030504040204" pitchFamily="50" charset="-128"/>
              </a:rPr>
              <a:t>推進計画 </a:t>
            </a:r>
            <a:endParaRPr kumimoji="1" lang="en-US" altLang="ja-JP" sz="2400" b="1" dirty="0">
              <a:solidFill>
                <a:schemeClr val="tx1"/>
              </a:solidFill>
              <a:latin typeface="Meiryo UI" panose="020B0604030504040204" pitchFamily="50" charset="-128"/>
              <a:ea typeface="Meiryo UI" panose="020B0604030504040204" pitchFamily="50" charset="-128"/>
            </a:endParaRPr>
          </a:p>
          <a:p>
            <a:pPr algn="ctr"/>
            <a:r>
              <a:rPr kumimoji="1" lang="zh-TW" altLang="en-US" sz="2400" b="1">
                <a:solidFill>
                  <a:schemeClr val="tx1"/>
                </a:solidFill>
                <a:latin typeface="Meiryo UI" panose="020B0604030504040204" pitchFamily="50" charset="-128"/>
                <a:ea typeface="Meiryo UI" panose="020B0604030504040204" pitchFamily="50" charset="-128"/>
              </a:rPr>
              <a:t>令和</a:t>
            </a:r>
            <a:r>
              <a:rPr kumimoji="1" lang="en-US" altLang="ja-JP" sz="2400" b="1">
                <a:solidFill>
                  <a:schemeClr val="tx1"/>
                </a:solidFill>
                <a:latin typeface="Meiryo UI" panose="020B0604030504040204" pitchFamily="50" charset="-128"/>
                <a:ea typeface="Meiryo UI" panose="020B0604030504040204" pitchFamily="50" charset="-128"/>
              </a:rPr>
              <a:t>4</a:t>
            </a:r>
            <a:r>
              <a:rPr kumimoji="1" lang="zh-TW" altLang="en-US" sz="2400" b="1">
                <a:solidFill>
                  <a:schemeClr val="tx1"/>
                </a:solidFill>
                <a:latin typeface="Meiryo UI" panose="020B0604030504040204" pitchFamily="50" charset="-128"/>
                <a:ea typeface="Meiryo UI" panose="020B0604030504040204" pitchFamily="50" charset="-128"/>
              </a:rPr>
              <a:t>年度</a:t>
            </a:r>
            <a:r>
              <a:rPr kumimoji="1" lang="en-US" altLang="zh-TW" sz="2400" b="1" dirty="0">
                <a:solidFill>
                  <a:schemeClr val="tx1"/>
                </a:solidFill>
                <a:latin typeface="Meiryo UI" panose="020B0604030504040204" pitchFamily="50" charset="-128"/>
                <a:ea typeface="Meiryo UI" panose="020B0604030504040204" pitchFamily="50" charset="-128"/>
              </a:rPr>
              <a:t>PDCA</a:t>
            </a:r>
            <a:r>
              <a:rPr kumimoji="1" lang="zh-TW" altLang="en-US" sz="2400" b="1" dirty="0">
                <a:solidFill>
                  <a:schemeClr val="tx1"/>
                </a:solidFill>
                <a:latin typeface="Meiryo UI" panose="020B0604030504040204" pitchFamily="50" charset="-128"/>
                <a:ea typeface="Meiryo UI" panose="020B0604030504040204" pitchFamily="50" charset="-128"/>
              </a:rPr>
              <a:t>進捗管理票（案）</a:t>
            </a:r>
            <a:endParaRPr kumimoji="1" lang="ja-JP" altLang="en-US" sz="2400" b="1" dirty="0">
              <a:solidFill>
                <a:schemeClr val="tx1"/>
              </a:solidFill>
              <a:latin typeface="Meiryo UI" panose="020B0604030504040204" pitchFamily="50" charset="-128"/>
              <a:ea typeface="Meiryo UI" panose="020B0604030504040204" pitchFamily="50" charset="-128"/>
            </a:endParaRPr>
          </a:p>
        </p:txBody>
      </p:sp>
      <p:sp>
        <p:nvSpPr>
          <p:cNvPr id="6" name="正方形/長方形 5"/>
          <p:cNvSpPr/>
          <p:nvPr/>
        </p:nvSpPr>
        <p:spPr>
          <a:xfrm>
            <a:off x="309000" y="6068600"/>
            <a:ext cx="9288000" cy="288000"/>
          </a:xfrm>
          <a:prstGeom prst="rect">
            <a:avLst/>
          </a:prstGeom>
        </p:spPr>
        <p:txBody>
          <a:bodyPr wrap="square" lIns="36000" tIns="72000" rIns="36000" bIns="36000">
            <a:noAutofit/>
          </a:bodyPr>
          <a:lstStyle/>
          <a:p>
            <a:pPr algn="ctr"/>
            <a:r>
              <a:rPr lang="ja-JP" altLang="en-US" sz="2000" b="1" dirty="0">
                <a:latin typeface="Meiryo UI" panose="020B0604030504040204" pitchFamily="50" charset="-128"/>
                <a:ea typeface="Meiryo UI" panose="020B0604030504040204" pitchFamily="50" charset="-128"/>
              </a:rPr>
              <a:t>大阪府健康医療部健康推進室健康づくり課</a:t>
            </a:r>
            <a:endParaRPr lang="ja-JP" altLang="en-US" dirty="0">
              <a:latin typeface="Meiryo UI" panose="020B0604030504040204" pitchFamily="50" charset="-128"/>
              <a:ea typeface="Meiryo UI" panose="020B0604030504040204" pitchFamily="50" charset="-128"/>
            </a:endParaRPr>
          </a:p>
        </p:txBody>
      </p:sp>
      <p:sp>
        <p:nvSpPr>
          <p:cNvPr id="2" name="テキスト ボックス 1"/>
          <p:cNvSpPr txBox="1"/>
          <p:nvPr/>
        </p:nvSpPr>
        <p:spPr>
          <a:xfrm rot="5400000">
            <a:off x="8877000" y="5924600"/>
            <a:ext cx="1152000" cy="288000"/>
          </a:xfrm>
          <a:prstGeom prst="rect">
            <a:avLst/>
          </a:prstGeom>
          <a:noFill/>
          <a:ln>
            <a:solidFill>
              <a:schemeClr val="tx1"/>
            </a:solidFill>
          </a:ln>
        </p:spPr>
        <p:txBody>
          <a:bodyPr wrap="square" rtlCol="0">
            <a:spAutoFit/>
          </a:bodyPr>
          <a:lstStyle/>
          <a:p>
            <a:pPr algn="ctr"/>
            <a:r>
              <a:rPr kumimoji="1" lang="ja-JP" altLang="en-US" sz="1200" smtClean="0">
                <a:latin typeface="Meiryo UI" panose="020B0604030504040204" pitchFamily="50" charset="-128"/>
                <a:ea typeface="Meiryo UI" panose="020B0604030504040204" pitchFamily="50" charset="-128"/>
              </a:rPr>
              <a:t>資料１</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327432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273000" y="358821"/>
            <a:ext cx="9360000" cy="630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Aft>
                <a:spcPts val="0"/>
              </a:spcAft>
            </a:pPr>
            <a:r>
              <a:rPr lang="en-US" altLang="ja-JP" sz="900" kern="100" dirty="0">
                <a:solidFill>
                  <a:srgbClr val="000000"/>
                </a:solidFill>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alt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9" name="正方形/長方形 8"/>
          <p:cNvSpPr/>
          <p:nvPr/>
        </p:nvSpPr>
        <p:spPr>
          <a:xfrm>
            <a:off x="272999" y="139956"/>
            <a:ext cx="7404392" cy="432000"/>
          </a:xfrm>
          <a:prstGeom prst="rect">
            <a:avLst/>
          </a:prstGeom>
          <a:solidFill>
            <a:srgbClr val="002060"/>
          </a:solidFill>
        </p:spPr>
        <p:txBody>
          <a:bodyPr wrap="square" anchor="ctr">
            <a:sp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latin typeface="游ゴシック" panose="020B0400000000000000" pitchFamily="50" charset="-128"/>
                <a:ea typeface="游ゴシック" panose="020B0400000000000000" pitchFamily="50" charset="-128"/>
              </a:rPr>
              <a:t>（３）</a:t>
            </a:r>
            <a:r>
              <a:rPr lang="ja-JP" altLang="en-US" sz="2000" b="1" dirty="0">
                <a:solidFill>
                  <a:schemeClr val="bg1"/>
                </a:solidFill>
                <a:latin typeface="游ゴシック" panose="020B0400000000000000" pitchFamily="50" charset="-128"/>
                <a:ea typeface="游ゴシック" panose="020B0400000000000000" pitchFamily="50" charset="-128"/>
              </a:rPr>
              <a:t>生産から消費までを通した食育の推進　</a:t>
            </a:r>
            <a:r>
              <a:rPr kumimoji="1" lang="ja-JP" altLang="en-US" b="1" dirty="0">
                <a:solidFill>
                  <a:schemeClr val="bg1"/>
                </a:solidFill>
                <a:latin typeface="游ゴシック" panose="020B0400000000000000" pitchFamily="50" charset="-128"/>
                <a:ea typeface="游ゴシック" panose="020B0400000000000000" pitchFamily="50" charset="-128"/>
              </a:rPr>
              <a:t>計画Ｐ</a:t>
            </a:r>
            <a:r>
              <a:rPr kumimoji="1" lang="en-US" altLang="ja-JP" b="1" dirty="0">
                <a:solidFill>
                  <a:schemeClr val="bg1"/>
                </a:solidFill>
                <a:latin typeface="游ゴシック" panose="020B0400000000000000" pitchFamily="50" charset="-128"/>
                <a:ea typeface="游ゴシック" panose="020B0400000000000000" pitchFamily="50" charset="-128"/>
              </a:rPr>
              <a:t>45</a:t>
            </a:r>
          </a:p>
        </p:txBody>
      </p:sp>
      <p:sp>
        <p:nvSpPr>
          <p:cNvPr id="14" name="正方形/長方形 13"/>
          <p:cNvSpPr/>
          <p:nvPr/>
        </p:nvSpPr>
        <p:spPr>
          <a:xfrm>
            <a:off x="517318" y="971163"/>
            <a:ext cx="8640000" cy="461665"/>
          </a:xfrm>
          <a:prstGeom prst="rect">
            <a:avLst/>
          </a:prstGeom>
        </p:spPr>
        <p:txBody>
          <a:bodyPr wrap="square">
            <a:spAutoFit/>
          </a:bodyPr>
          <a:lstStyle/>
          <a:p>
            <a:pPr marL="139700" indent="-139700" algn="just">
              <a:spcAft>
                <a:spcPts val="0"/>
              </a:spcAft>
            </a:pPr>
            <a:r>
              <a:rPr lang="ja-JP" altLang="ja-JP" sz="1200" b="1" kern="100" dirty="0">
                <a:latin typeface="+mn-ea"/>
                <a:cs typeface="Times New Roman" panose="02020603050405020304" pitchFamily="18" charset="0"/>
              </a:rPr>
              <a:t>▽生産から消費に至る食の循環を意識し、大阪でとれる農林水産物等を積極的に利用するとともに、食品ロスの削減に主体的に取り組み、地域や家庭で受け継がれてきた郷土料理、伝統食材等の食文化を次世代に伝えます。</a:t>
            </a:r>
            <a:endParaRPr lang="ja-JP" altLang="ja-JP" sz="1200" b="1" kern="100" dirty="0">
              <a:effectLst/>
              <a:latin typeface="+mn-ea"/>
              <a:cs typeface="Times New Roman" panose="02020603050405020304" pitchFamily="18" charset="0"/>
            </a:endParaRPr>
          </a:p>
        </p:txBody>
      </p:sp>
      <p:graphicFrame>
        <p:nvGraphicFramePr>
          <p:cNvPr id="15" name="表 14"/>
          <p:cNvGraphicFramePr>
            <a:graphicFrameLocks noGrp="1"/>
          </p:cNvGraphicFramePr>
          <p:nvPr>
            <p:extLst>
              <p:ext uri="{D42A27DB-BD31-4B8C-83A1-F6EECF244321}">
                <p14:modId xmlns:p14="http://schemas.microsoft.com/office/powerpoint/2010/main" val="3902349399"/>
              </p:ext>
            </p:extLst>
          </p:nvPr>
        </p:nvGraphicFramePr>
        <p:xfrm>
          <a:off x="633000" y="1414045"/>
          <a:ext cx="8640000" cy="1766975"/>
        </p:xfrm>
        <a:graphic>
          <a:graphicData uri="http://schemas.openxmlformats.org/drawingml/2006/table">
            <a:tbl>
              <a:tblPr firstRow="1" firstCol="1" bandRow="1"/>
              <a:tblGrid>
                <a:gridCol w="538037">
                  <a:extLst>
                    <a:ext uri="{9D8B030D-6E8A-4147-A177-3AD203B41FA5}">
                      <a16:colId xmlns:a16="http://schemas.microsoft.com/office/drawing/2014/main" val="2164378908"/>
                    </a:ext>
                  </a:extLst>
                </a:gridCol>
                <a:gridCol w="1432816">
                  <a:extLst>
                    <a:ext uri="{9D8B030D-6E8A-4147-A177-3AD203B41FA5}">
                      <a16:colId xmlns:a16="http://schemas.microsoft.com/office/drawing/2014/main" val="792606200"/>
                    </a:ext>
                  </a:extLst>
                </a:gridCol>
                <a:gridCol w="2130310">
                  <a:extLst>
                    <a:ext uri="{9D8B030D-6E8A-4147-A177-3AD203B41FA5}">
                      <a16:colId xmlns:a16="http://schemas.microsoft.com/office/drawing/2014/main" val="1299391930"/>
                    </a:ext>
                  </a:extLst>
                </a:gridCol>
                <a:gridCol w="2229821">
                  <a:extLst>
                    <a:ext uri="{9D8B030D-6E8A-4147-A177-3AD203B41FA5}">
                      <a16:colId xmlns:a16="http://schemas.microsoft.com/office/drawing/2014/main" val="2282382137"/>
                    </a:ext>
                  </a:extLst>
                </a:gridCol>
                <a:gridCol w="2309016">
                  <a:extLst>
                    <a:ext uri="{9D8B030D-6E8A-4147-A177-3AD203B41FA5}">
                      <a16:colId xmlns:a16="http://schemas.microsoft.com/office/drawing/2014/main" val="2361454761"/>
                    </a:ext>
                  </a:extLst>
                </a:gridCol>
              </a:tblGrid>
              <a:tr h="177181">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n-ea"/>
                          <a:ea typeface="+mn-ea"/>
                          <a:cs typeface="+mn-cs"/>
                        </a:rPr>
                        <a:t>ライフステ</a:t>
                      </a:r>
                      <a:r>
                        <a:rPr kumimoji="1" lang="ja-JP" altLang="en-US" sz="12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ー</a:t>
                      </a:r>
                      <a:r>
                        <a:rPr kumimoji="1" lang="ja-JP" altLang="en-US" sz="1200" b="1" i="0" u="none" strike="noStrike" kern="1200" cap="none" spc="0" normalizeH="0" baseline="0" noProof="0" dirty="0">
                          <a:ln>
                            <a:noFill/>
                          </a:ln>
                          <a:solidFill>
                            <a:prstClr val="white"/>
                          </a:solidFill>
                          <a:effectLst/>
                          <a:uLnTx/>
                          <a:uFillTx/>
                          <a:latin typeface="+mn-ea"/>
                          <a:ea typeface="+mn-ea"/>
                          <a:cs typeface="+mn-cs"/>
                        </a:rPr>
                        <a:t>ジに</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n-ea"/>
                          <a:ea typeface="+mn-ea"/>
                          <a:cs typeface="+mn-cs"/>
                        </a:rPr>
                        <a:t>応じた健康行動</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68580" marR="68580" marT="0" marB="0" vert="ea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a:lnSpc>
                          <a:spcPts val="1700"/>
                        </a:lnSpc>
                        <a:spcAft>
                          <a:spcPts val="0"/>
                        </a:spcAft>
                      </a:pPr>
                      <a:r>
                        <a:rPr lang="en-US" sz="1200" b="1" kern="100" dirty="0">
                          <a:solidFill>
                            <a:srgbClr val="000000"/>
                          </a:solidFill>
                          <a:effectLst/>
                          <a:latin typeface="+mn-ea"/>
                          <a:ea typeface="+mn-ea"/>
                          <a:cs typeface="Times New Roman" panose="02020603050405020304" pitchFamily="18" charset="0"/>
                        </a:rPr>
                        <a:t> </a:t>
                      </a:r>
                      <a:r>
                        <a:rPr lang="ja-JP" altLang="en-US" sz="1200" b="1" kern="100" dirty="0">
                          <a:solidFill>
                            <a:srgbClr val="000000"/>
                          </a:solidFill>
                          <a:effectLst/>
                          <a:latin typeface="+mn-ea"/>
                          <a:ea typeface="+mn-ea"/>
                          <a:cs typeface="Times New Roman" panose="02020603050405020304" pitchFamily="18" charset="0"/>
                        </a:rPr>
                        <a:t>項目</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110490" indent="-110490"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地産地消</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86360" indent="-86360"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食品ロス</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133350" indent="-133350"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食文化</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441604021"/>
                  </a:ext>
                </a:extLst>
              </a:tr>
              <a:tr h="411181">
                <a:tc vMerge="1">
                  <a:txBody>
                    <a:bodyPr/>
                    <a:lstStyle/>
                    <a:p>
                      <a:pPr algn="ctr">
                        <a:lnSpc>
                          <a:spcPts val="1700"/>
                        </a:lnSpc>
                        <a:spcAft>
                          <a:spcPts val="0"/>
                        </a:spcAft>
                      </a:pP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乳幼児期～学齢期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lnSpc>
                          <a:spcPts val="1400"/>
                        </a:lnSpc>
                        <a:spcAft>
                          <a:spcPts val="0"/>
                        </a:spcAft>
                      </a:pPr>
                      <a:r>
                        <a:rPr lang="ja-JP" sz="1200" b="1" kern="100" spc="-10" dirty="0">
                          <a:solidFill>
                            <a:srgbClr val="000000"/>
                          </a:solidFill>
                          <a:effectLst/>
                          <a:latin typeface="+mn-ea"/>
                          <a:ea typeface="+mn-ea"/>
                          <a:cs typeface="Times New Roman" panose="02020603050405020304" pitchFamily="18" charset="0"/>
                        </a:rPr>
                        <a:t>大阪産（もん）について</a:t>
                      </a:r>
                      <a:endParaRPr lang="en-US" altLang="ja-JP" sz="1200" b="1" kern="100" spc="-10" dirty="0">
                        <a:solidFill>
                          <a:srgbClr val="000000"/>
                        </a:solidFill>
                        <a:effectLst/>
                        <a:latin typeface="+mn-ea"/>
                        <a:ea typeface="+mn-ea"/>
                        <a:cs typeface="Times New Roman" panose="02020603050405020304" pitchFamily="18" charset="0"/>
                      </a:endParaRPr>
                    </a:p>
                    <a:p>
                      <a:pPr algn="l">
                        <a:lnSpc>
                          <a:spcPts val="1400"/>
                        </a:lnSpc>
                        <a:spcAft>
                          <a:spcPts val="0"/>
                        </a:spcAft>
                      </a:pPr>
                      <a:r>
                        <a:rPr lang="ja-JP" sz="1200" b="1" kern="100" spc="-10" dirty="0">
                          <a:solidFill>
                            <a:srgbClr val="000000"/>
                          </a:solidFill>
                          <a:effectLst/>
                          <a:latin typeface="+mn-ea"/>
                          <a:ea typeface="+mn-ea"/>
                          <a:cs typeface="Times New Roman" panose="02020603050405020304" pitchFamily="18" charset="0"/>
                        </a:rPr>
                        <a:t>学びます。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a:lnSpc>
                          <a:spcPts val="1400"/>
                        </a:lnSpc>
                        <a:spcAft>
                          <a:spcPts val="0"/>
                        </a:spcAft>
                      </a:pPr>
                      <a:r>
                        <a:rPr lang="ja-JP" sz="1200" b="1" kern="100" spc="-20" dirty="0">
                          <a:effectLst/>
                          <a:latin typeface="+mn-ea"/>
                          <a:ea typeface="+mn-ea"/>
                          <a:cs typeface="Times New Roman" panose="02020603050405020304" pitchFamily="18" charset="0"/>
                        </a:rPr>
                        <a:t>食べ物を大切にする感謝の心を学びます。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a:lnSpc>
                          <a:spcPts val="1400"/>
                        </a:lnSpc>
                        <a:spcAft>
                          <a:spcPts val="0"/>
                        </a:spcAft>
                      </a:pPr>
                      <a:r>
                        <a:rPr lang="ja-JP" sz="1200" b="1" kern="100" spc="-20" dirty="0">
                          <a:solidFill>
                            <a:srgbClr val="000000"/>
                          </a:solidFill>
                          <a:effectLst/>
                          <a:latin typeface="+mn-ea"/>
                          <a:ea typeface="+mn-ea"/>
                          <a:cs typeface="Times New Roman" panose="02020603050405020304" pitchFamily="18" charset="0"/>
                        </a:rPr>
                        <a:t>地域や家庭で受け継がれてきた食文化を学びます。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479091187"/>
                  </a:ext>
                </a:extLst>
              </a:tr>
              <a:tr h="466221">
                <a:tc vMerge="1">
                  <a:txBody>
                    <a:bodyPr/>
                    <a:lstStyle/>
                    <a:p>
                      <a:pPr algn="ctr">
                        <a:lnSpc>
                          <a:spcPts val="1700"/>
                        </a:lnSpc>
                        <a:spcAft>
                          <a:spcPts val="0"/>
                        </a:spcAft>
                      </a:pP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ctr">
                        <a:lnSpc>
                          <a:spcPts val="1700"/>
                        </a:lnSpc>
                        <a:spcAft>
                          <a:spcPts val="0"/>
                        </a:spcAft>
                      </a:pPr>
                      <a:r>
                        <a:rPr lang="ja-JP" sz="1200" b="1" kern="100" dirty="0">
                          <a:effectLst/>
                          <a:latin typeface="+mn-ea"/>
                          <a:ea typeface="+mn-ea"/>
                          <a:cs typeface="Times New Roman" panose="02020603050405020304" pitchFamily="18" charset="0"/>
                        </a:rPr>
                        <a:t>青年期～成人期</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pPr algn="l">
                        <a:lnSpc>
                          <a:spcPts val="1400"/>
                        </a:lnSpc>
                        <a:spcAft>
                          <a:spcPts val="0"/>
                        </a:spcAft>
                      </a:pPr>
                      <a:r>
                        <a:rPr lang="ja-JP" sz="1200" b="1" kern="100" spc="-10" dirty="0">
                          <a:solidFill>
                            <a:srgbClr val="000000"/>
                          </a:solidFill>
                          <a:effectLst/>
                          <a:latin typeface="+mn-ea"/>
                          <a:ea typeface="+mn-ea"/>
                          <a:cs typeface="Times New Roman" panose="02020603050405020304" pitchFamily="18" charset="0"/>
                        </a:rPr>
                        <a:t>大阪産（もん）に触れる機会に参加し、積極的に利用します。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rowSpan="3">
                  <a:txBody>
                    <a:bodyPr/>
                    <a:lstStyle/>
                    <a:p>
                      <a:pPr algn="l">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食品ロスの現状や削減の必要性について認識を深め、食品ロスの削減に主体的に取り組みます。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rowSpan="2">
                  <a:txBody>
                    <a:bodyPr/>
                    <a:lstStyle/>
                    <a:p>
                      <a:pPr algn="l">
                        <a:lnSpc>
                          <a:spcPts val="1400"/>
                        </a:lnSpc>
                        <a:spcAft>
                          <a:spcPts val="0"/>
                        </a:spcAft>
                      </a:pPr>
                      <a:r>
                        <a:rPr lang="ja-JP" sz="1200" b="1" kern="100" spc="-20" dirty="0">
                          <a:solidFill>
                            <a:srgbClr val="000000"/>
                          </a:solidFill>
                          <a:effectLst/>
                          <a:latin typeface="+mn-ea"/>
                          <a:ea typeface="+mn-ea"/>
                          <a:cs typeface="Times New Roman" panose="02020603050405020304" pitchFamily="18" charset="0"/>
                        </a:rPr>
                        <a:t>地域や家庭で受け継がれてきた食文化に関心を持ち、日々の食事に取り入れるよう心がけます。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875542048"/>
                  </a:ext>
                </a:extLst>
              </a:tr>
              <a:tr h="100978">
                <a:tc vMerge="1">
                  <a:txBody>
                    <a:bodyPr/>
                    <a:lstStyle/>
                    <a:p>
                      <a:pPr algn="ctr">
                        <a:lnSpc>
                          <a:spcPts val="1700"/>
                        </a:lnSpc>
                        <a:spcAft>
                          <a:spcPts val="0"/>
                        </a:spcAft>
                      </a:pP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rowSpan="2">
                  <a:txBody>
                    <a:bodyPr/>
                    <a:lstStyle/>
                    <a:p>
                      <a:pPr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高齢期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82816565"/>
                  </a:ext>
                </a:extLst>
              </a:tr>
              <a:tr h="584252">
                <a:tc vMerge="1">
                  <a:txBody>
                    <a:bodyPr/>
                    <a:lstStyle/>
                    <a:p>
                      <a:endParaRPr kumimoji="1" lang="ja-JP" altLang="en-US"/>
                    </a:p>
                  </a:txBody>
                  <a:tcPr/>
                </a:tc>
                <a:tc vMerge="1">
                  <a:txBody>
                    <a:bodyPr/>
                    <a:lstStyle/>
                    <a:p>
                      <a:pPr algn="ctr">
                        <a:lnSpc>
                          <a:spcPts val="1700"/>
                        </a:lnSpc>
                        <a:spcAft>
                          <a:spcPts val="0"/>
                        </a:spcAft>
                      </a:pP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vMerge="1">
                  <a:txBody>
                    <a:bodyPr/>
                    <a:lstStyle/>
                    <a:p>
                      <a:endParaRPr kumimoji="1" lang="ja-JP" altLang="en-US"/>
                    </a:p>
                  </a:txBody>
                  <a:tcPr/>
                </a:tc>
                <a:tc vMerge="1">
                  <a:txBody>
                    <a:bodyPr/>
                    <a:lstStyle/>
                    <a:p>
                      <a:endParaRPr kumimoji="1" lang="ja-JP" altLang="en-US"/>
                    </a:p>
                  </a:txBody>
                  <a:tcPr/>
                </a:tc>
                <a:tc>
                  <a:txBody>
                    <a:bodyPr/>
                    <a:lstStyle/>
                    <a:p>
                      <a:pPr algn="l">
                        <a:lnSpc>
                          <a:spcPts val="1400"/>
                        </a:lnSpc>
                        <a:spcAft>
                          <a:spcPts val="0"/>
                        </a:spcAft>
                      </a:pPr>
                      <a:r>
                        <a:rPr lang="ja-JP" sz="1200" b="1" kern="100" spc="-20" dirty="0">
                          <a:solidFill>
                            <a:srgbClr val="000000"/>
                          </a:solidFill>
                          <a:effectLst/>
                          <a:latin typeface="+mn-ea"/>
                          <a:ea typeface="+mn-ea"/>
                          <a:cs typeface="Times New Roman" panose="02020603050405020304" pitchFamily="18" charset="0"/>
                        </a:rPr>
                        <a:t>地域や家庭で受け継がれてきた食文化や食に対する感謝の気持ちの大切さを次世代に伝えます。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4119084793"/>
                  </a:ext>
                </a:extLst>
              </a:tr>
            </a:tbl>
          </a:graphicData>
        </a:graphic>
      </p:graphicFrame>
      <p:sp>
        <p:nvSpPr>
          <p:cNvPr id="16" name="正方形/長方形 15"/>
          <p:cNvSpPr/>
          <p:nvPr/>
        </p:nvSpPr>
        <p:spPr>
          <a:xfrm>
            <a:off x="281772" y="722265"/>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sp>
        <p:nvSpPr>
          <p:cNvPr id="12" name="Rectangle 1"/>
          <p:cNvSpPr>
            <a:spLocks noChangeArrowheads="1"/>
          </p:cNvSpPr>
          <p:nvPr/>
        </p:nvSpPr>
        <p:spPr bwMode="auto">
          <a:xfrm>
            <a:off x="281772" y="3216416"/>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n-ea"/>
                <a:cs typeface="Times New Roman" panose="02020603050405020304" pitchFamily="18" charset="0"/>
              </a:rPr>
              <a:t>【</a:t>
            </a:r>
            <a:r>
              <a:rPr kumimoji="0" lang="ja-JP" altLang="en-US" sz="1600" b="1" i="0" u="none" strike="noStrike" cap="none" normalizeH="0" baseline="0" dirty="0">
                <a:ln>
                  <a:noFill/>
                </a:ln>
                <a:solidFill>
                  <a:schemeClr val="tx1"/>
                </a:solidFill>
                <a:effectLst/>
                <a:latin typeface="+mn-ea"/>
                <a:cs typeface="Times New Roman" panose="02020603050405020304" pitchFamily="18" charset="0"/>
              </a:rPr>
              <a:t>取組みの目標</a:t>
            </a:r>
            <a:r>
              <a:rPr kumimoji="0" lang="en-US" altLang="ja-JP" sz="1600" b="1" i="0" u="none" strike="noStrike" cap="none" normalizeH="0" baseline="0" dirty="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n-ea"/>
            </a:endParaRPr>
          </a:p>
        </p:txBody>
      </p:sp>
      <p:graphicFrame>
        <p:nvGraphicFramePr>
          <p:cNvPr id="13" name="表 12"/>
          <p:cNvGraphicFramePr>
            <a:graphicFrameLocks noGrp="1"/>
          </p:cNvGraphicFramePr>
          <p:nvPr>
            <p:extLst>
              <p:ext uri="{D42A27DB-BD31-4B8C-83A1-F6EECF244321}">
                <p14:modId xmlns:p14="http://schemas.microsoft.com/office/powerpoint/2010/main" val="711252266"/>
              </p:ext>
            </p:extLst>
          </p:nvPr>
        </p:nvGraphicFramePr>
        <p:xfrm>
          <a:off x="633000" y="3502670"/>
          <a:ext cx="8639998" cy="1343494"/>
        </p:xfrm>
        <a:graphic>
          <a:graphicData uri="http://schemas.openxmlformats.org/drawingml/2006/table">
            <a:tbl>
              <a:tblPr firstRow="1" firstCol="1" bandRow="1">
                <a:tableStyleId>{5C22544A-7EE6-4342-B048-85BDC9FD1C3A}</a:tableStyleId>
              </a:tblPr>
              <a:tblGrid>
                <a:gridCol w="260521">
                  <a:extLst>
                    <a:ext uri="{9D8B030D-6E8A-4147-A177-3AD203B41FA5}">
                      <a16:colId xmlns:a16="http://schemas.microsoft.com/office/drawing/2014/main" val="20000"/>
                    </a:ext>
                  </a:extLst>
                </a:gridCol>
                <a:gridCol w="3383544">
                  <a:extLst>
                    <a:ext uri="{9D8B030D-6E8A-4147-A177-3AD203B41FA5}">
                      <a16:colId xmlns:a16="http://schemas.microsoft.com/office/drawing/2014/main" val="20001"/>
                    </a:ext>
                  </a:extLst>
                </a:gridCol>
                <a:gridCol w="1665311">
                  <a:extLst>
                    <a:ext uri="{9D8B030D-6E8A-4147-A177-3AD203B41FA5}">
                      <a16:colId xmlns:a16="http://schemas.microsoft.com/office/drawing/2014/main" val="20003"/>
                    </a:ext>
                  </a:extLst>
                </a:gridCol>
                <a:gridCol w="1665311">
                  <a:extLst>
                    <a:ext uri="{9D8B030D-6E8A-4147-A177-3AD203B41FA5}">
                      <a16:colId xmlns:a16="http://schemas.microsoft.com/office/drawing/2014/main" val="2204503950"/>
                    </a:ext>
                  </a:extLst>
                </a:gridCol>
                <a:gridCol w="1665311">
                  <a:extLst>
                    <a:ext uri="{9D8B030D-6E8A-4147-A177-3AD203B41FA5}">
                      <a16:colId xmlns:a16="http://schemas.microsoft.com/office/drawing/2014/main" val="20004"/>
                    </a:ext>
                  </a:extLst>
                </a:gridCol>
              </a:tblGrid>
              <a:tr h="47353">
                <a:tc>
                  <a:txBody>
                    <a:bodyPr/>
                    <a:lstStyle/>
                    <a:p>
                      <a:pPr algn="ctr" fontAlgn="auto">
                        <a:lnSpc>
                          <a:spcPct val="100000"/>
                        </a:lnSpc>
                        <a:spcAft>
                          <a:spcPts val="0"/>
                        </a:spcAft>
                      </a:pPr>
                      <a:r>
                        <a:rPr lang="en-US" sz="1400" b="0" dirty="0">
                          <a:effectLst/>
                          <a:latin typeface="Meiryo UI" panose="020B0604030504040204" pitchFamily="50" charset="-128"/>
                          <a:ea typeface="Meiryo UI" panose="020B0604030504040204" pitchFamily="50" charset="-128"/>
                        </a:rPr>
                        <a:t> </a:t>
                      </a:r>
                      <a:endParaRPr lang="ja-JP" sz="1400" b="0" dirty="0">
                        <a:solidFill>
                          <a:srgbClr val="000000"/>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ja-JP" sz="1200" b="1" dirty="0">
                          <a:effectLst/>
                          <a:latin typeface="+mn-ea"/>
                          <a:ea typeface="+mn-ea"/>
                        </a:rPr>
                        <a:t>個別目標</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ja-JP" altLang="en-US" sz="1200" b="1" dirty="0">
                          <a:effectLst/>
                          <a:latin typeface="+mn-ea"/>
                          <a:ea typeface="+mn-ea"/>
                        </a:rPr>
                        <a:t>計画策定時</a:t>
                      </a:r>
                      <a:r>
                        <a:rPr lang="ja-JP" sz="1200" b="1" dirty="0">
                          <a:effectLst/>
                          <a:latin typeface="+mn-ea"/>
                          <a:ea typeface="+mn-ea"/>
                        </a:rPr>
                        <a:t>の状況</a:t>
                      </a:r>
                      <a:endParaRPr lang="en-US" altLang="ja-JP" sz="1200" b="1" dirty="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200" b="1" dirty="0">
                          <a:effectLst/>
                          <a:latin typeface="+mn-ea"/>
                          <a:ea typeface="+mn-ea"/>
                        </a:rPr>
                        <a:t>現在の状況</a:t>
                      </a:r>
                      <a:endParaRPr lang="en-US" altLang="ja-JP" sz="1200" b="1" dirty="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en-US" sz="1200" b="1" dirty="0">
                          <a:effectLst/>
                          <a:latin typeface="+mn-ea"/>
                          <a:ea typeface="+mn-ea"/>
                        </a:rPr>
                        <a:t>2023</a:t>
                      </a:r>
                      <a:r>
                        <a:rPr lang="ja-JP" sz="1200" b="1" dirty="0">
                          <a:effectLst/>
                          <a:latin typeface="+mn-ea"/>
                          <a:ea typeface="+mn-ea"/>
                        </a:rPr>
                        <a:t>年度の目標</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540000">
                <a:tc>
                  <a:txBody>
                    <a:bodyPr/>
                    <a:lstStyle/>
                    <a:p>
                      <a:pPr algn="ctr" fontAlgn="auto">
                        <a:lnSpc>
                          <a:spcPct val="100000"/>
                        </a:lnSpc>
                        <a:spcAft>
                          <a:spcPts val="0"/>
                        </a:spcAft>
                      </a:pPr>
                      <a:r>
                        <a:rPr lang="ja-JP" sz="1400" b="0" dirty="0">
                          <a:effectLst/>
                          <a:latin typeface="Meiryo UI" panose="020B0604030504040204" pitchFamily="50" charset="-128"/>
                          <a:ea typeface="Meiryo UI" panose="020B0604030504040204" pitchFamily="50" charset="-128"/>
                        </a:rPr>
                        <a:t>１</a:t>
                      </a:r>
                      <a:endParaRPr lang="ja-JP" sz="1400" b="0" dirty="0">
                        <a:solidFill>
                          <a:srgbClr val="000000"/>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ct val="100000"/>
                        </a:lnSpc>
                        <a:spcAft>
                          <a:spcPts val="0"/>
                        </a:spcAft>
                      </a:pPr>
                      <a:r>
                        <a:rPr lang="ja-JP" altLang="en-US" sz="1200" b="1" dirty="0">
                          <a:solidFill>
                            <a:srgbClr val="000000"/>
                          </a:solidFill>
                          <a:effectLst/>
                          <a:latin typeface="+mn-ea"/>
                          <a:ea typeface="+mn-ea"/>
                          <a:cs typeface="HG丸ｺﾞｼｯｸM-PRO"/>
                        </a:rPr>
                        <a:t>大阪産（もん）を購入できる販売店や</a:t>
                      </a:r>
                      <a:endParaRPr lang="en-US" altLang="ja-JP" sz="1200" b="1" dirty="0">
                        <a:solidFill>
                          <a:srgbClr val="000000"/>
                        </a:solidFill>
                        <a:effectLst/>
                        <a:latin typeface="+mn-ea"/>
                        <a:ea typeface="+mn-ea"/>
                        <a:cs typeface="HG丸ｺﾞｼｯｸM-PRO"/>
                      </a:endParaRPr>
                    </a:p>
                    <a:p>
                      <a:pPr algn="l" fontAlgn="auto">
                        <a:lnSpc>
                          <a:spcPct val="100000"/>
                        </a:lnSpc>
                        <a:spcAft>
                          <a:spcPts val="0"/>
                        </a:spcAft>
                      </a:pPr>
                      <a:r>
                        <a:rPr lang="ja-JP" altLang="en-US" sz="1200" b="1" dirty="0">
                          <a:solidFill>
                            <a:srgbClr val="000000"/>
                          </a:solidFill>
                          <a:effectLst/>
                          <a:latin typeface="+mn-ea"/>
                          <a:ea typeface="+mn-ea"/>
                          <a:cs typeface="HG丸ｺﾞｼｯｸM-PRO"/>
                        </a:rPr>
                        <a:t>料理店の増加（大阪産（もん）ロゴマーク</a:t>
                      </a:r>
                      <a:endParaRPr lang="en-US" altLang="ja-JP" sz="1200" b="1" dirty="0">
                        <a:solidFill>
                          <a:srgbClr val="000000"/>
                        </a:solidFill>
                        <a:effectLst/>
                        <a:latin typeface="+mn-ea"/>
                        <a:ea typeface="+mn-ea"/>
                        <a:cs typeface="HG丸ｺﾞｼｯｸM-PRO"/>
                      </a:endParaRPr>
                    </a:p>
                    <a:p>
                      <a:pPr algn="l" fontAlgn="auto">
                        <a:lnSpc>
                          <a:spcPct val="100000"/>
                        </a:lnSpc>
                        <a:spcAft>
                          <a:spcPts val="0"/>
                        </a:spcAft>
                      </a:pPr>
                      <a:r>
                        <a:rPr lang="ja-JP" altLang="en-US" sz="1200" b="1" dirty="0">
                          <a:solidFill>
                            <a:srgbClr val="000000"/>
                          </a:solidFill>
                          <a:effectLst/>
                          <a:latin typeface="+mn-ea"/>
                          <a:ea typeface="+mn-ea"/>
                          <a:cs typeface="HG丸ｺﾞｼｯｸM-PRO"/>
                        </a:rPr>
                        <a:t>使用許可件数）</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a:effectLst/>
                          <a:latin typeface="+mn-ea"/>
                          <a:ea typeface="+mn-ea"/>
                        </a:rPr>
                        <a:t>385</a:t>
                      </a:r>
                      <a:r>
                        <a:rPr lang="ja-JP" altLang="en-US" sz="1200" b="1" dirty="0">
                          <a:effectLst/>
                          <a:latin typeface="+mn-ea"/>
                          <a:ea typeface="+mn-ea"/>
                        </a:rPr>
                        <a:t>件</a:t>
                      </a:r>
                      <a:r>
                        <a:rPr lang="ja-JP" altLang="en-US" sz="1200" b="1" dirty="0">
                          <a:solidFill>
                            <a:srgbClr val="000000"/>
                          </a:solidFill>
                          <a:effectLst/>
                          <a:latin typeface="+mn-ea"/>
                          <a:ea typeface="+mn-ea"/>
                          <a:cs typeface="HG丸ｺﾞｼｯｸM-PRO"/>
                        </a:rPr>
                        <a:t>（</a:t>
                      </a:r>
                      <a:r>
                        <a:rPr lang="en-US" altLang="ja-JP" sz="1200" b="1" dirty="0">
                          <a:solidFill>
                            <a:srgbClr val="000000"/>
                          </a:solidFill>
                          <a:effectLst/>
                          <a:latin typeface="+mn-ea"/>
                          <a:ea typeface="+mn-ea"/>
                          <a:cs typeface="HG丸ｺﾞｼｯｸM-PRO"/>
                        </a:rPr>
                        <a:t>H28</a:t>
                      </a:r>
                      <a:r>
                        <a:rPr lang="ja-JP" altLang="en-US" sz="1200" b="1" dirty="0">
                          <a:solidFill>
                            <a:srgbClr val="000000"/>
                          </a:solidFill>
                          <a:effectLst/>
                          <a:latin typeface="+mn-ea"/>
                          <a:ea typeface="+mn-ea"/>
                          <a:cs typeface="HG丸ｺﾞｼｯｸM-PRO"/>
                        </a:rPr>
                        <a:t>）</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a:solidFill>
                            <a:schemeClr val="tx1"/>
                          </a:solidFill>
                          <a:effectLst/>
                          <a:latin typeface="+mn-ea"/>
                          <a:ea typeface="+mn-ea"/>
                          <a:cs typeface="HG丸ｺﾞｼｯｸM-PRO"/>
                        </a:rPr>
                        <a:t>663</a:t>
                      </a:r>
                      <a:r>
                        <a:rPr lang="ja-JP" altLang="en-US" sz="1200" b="1" dirty="0">
                          <a:solidFill>
                            <a:schemeClr val="tx1"/>
                          </a:solidFill>
                          <a:effectLst/>
                          <a:latin typeface="+mn-ea"/>
                          <a:ea typeface="+mn-ea"/>
                          <a:cs typeface="HG丸ｺﾞｼｯｸM-PRO"/>
                        </a:rPr>
                        <a:t>件（</a:t>
                      </a:r>
                      <a:r>
                        <a:rPr lang="en-US" altLang="ja-JP" sz="1200" b="1" dirty="0">
                          <a:solidFill>
                            <a:schemeClr val="tx1"/>
                          </a:solidFill>
                          <a:effectLst/>
                          <a:latin typeface="+mn-ea"/>
                          <a:ea typeface="+mn-ea"/>
                          <a:cs typeface="HG丸ｺﾞｼｯｸM-PRO"/>
                        </a:rPr>
                        <a:t>R4.12</a:t>
                      </a:r>
                      <a:r>
                        <a:rPr lang="ja-JP" altLang="en-US" sz="1200" b="1" dirty="0">
                          <a:solidFill>
                            <a:schemeClr val="tx1"/>
                          </a:solidFill>
                          <a:effectLst/>
                          <a:latin typeface="+mn-ea"/>
                          <a:ea typeface="+mn-ea"/>
                          <a:cs typeface="HG丸ｺﾞｼｯｸM-PRO"/>
                        </a:rPr>
                        <a:t>末）</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a:solidFill>
                            <a:schemeClr val="tx1"/>
                          </a:solidFill>
                          <a:effectLst/>
                          <a:latin typeface="+mn-ea"/>
                          <a:ea typeface="+mn-ea"/>
                          <a:cs typeface="HG丸ｺﾞｼｯｸM-PRO"/>
                        </a:rPr>
                        <a:t>530</a:t>
                      </a:r>
                      <a:r>
                        <a:rPr lang="ja-JP" altLang="en-US" sz="1200" b="1" dirty="0">
                          <a:solidFill>
                            <a:schemeClr val="tx1"/>
                          </a:solidFill>
                          <a:effectLst/>
                          <a:latin typeface="+mn-ea"/>
                          <a:ea typeface="+mn-ea"/>
                          <a:cs typeface="HG丸ｺﾞｼｯｸM-PRO"/>
                        </a:rPr>
                        <a:t>件</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81494">
                <a:tc>
                  <a:txBody>
                    <a:bodyPr/>
                    <a:lstStyle/>
                    <a:p>
                      <a:pPr algn="ctr" fontAlgn="auto">
                        <a:lnSpc>
                          <a:spcPct val="100000"/>
                        </a:lnSpc>
                        <a:spcAft>
                          <a:spcPts val="0"/>
                        </a:spcAft>
                      </a:pPr>
                      <a:r>
                        <a:rPr lang="ja-JP" altLang="en-US" sz="1400" b="0" dirty="0">
                          <a:solidFill>
                            <a:schemeClr val="bg1"/>
                          </a:solidFill>
                          <a:effectLst/>
                          <a:latin typeface="Meiryo UI" panose="020B0604030504040204" pitchFamily="50" charset="-128"/>
                          <a:ea typeface="Meiryo UI" panose="020B0604030504040204" pitchFamily="50" charset="-128"/>
                          <a:cs typeface="HG丸ｺﾞｼｯｸM-PRO"/>
                        </a:rPr>
                        <a:t>２</a:t>
                      </a:r>
                      <a:endParaRPr lang="ja-JP" sz="1400" b="0" dirty="0">
                        <a:solidFill>
                          <a:schemeClr val="bg1"/>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ct val="100000"/>
                        </a:lnSpc>
                        <a:spcAft>
                          <a:spcPts val="0"/>
                        </a:spcAft>
                      </a:pPr>
                      <a:r>
                        <a:rPr lang="ja-JP" altLang="en-US" sz="1200" b="1" dirty="0">
                          <a:solidFill>
                            <a:srgbClr val="000000"/>
                          </a:solidFill>
                          <a:effectLst/>
                          <a:latin typeface="+mn-ea"/>
                          <a:ea typeface="+mn-ea"/>
                          <a:cs typeface="HG丸ｺﾞｼｯｸM-PRO"/>
                        </a:rPr>
                        <a:t>郷土料理等の地域や家庭で受け継がれてきた</a:t>
                      </a:r>
                      <a:endParaRPr lang="en-US" altLang="ja-JP" sz="1200" b="1" dirty="0">
                        <a:solidFill>
                          <a:srgbClr val="000000"/>
                        </a:solidFill>
                        <a:effectLst/>
                        <a:latin typeface="+mn-ea"/>
                        <a:ea typeface="+mn-ea"/>
                        <a:cs typeface="HG丸ｺﾞｼｯｸM-PRO"/>
                      </a:endParaRPr>
                    </a:p>
                    <a:p>
                      <a:pPr algn="l" fontAlgn="auto">
                        <a:lnSpc>
                          <a:spcPct val="100000"/>
                        </a:lnSpc>
                        <a:spcAft>
                          <a:spcPts val="0"/>
                        </a:spcAft>
                      </a:pPr>
                      <a:r>
                        <a:rPr lang="ja-JP" altLang="en-US" sz="1200" b="1" dirty="0">
                          <a:solidFill>
                            <a:srgbClr val="000000"/>
                          </a:solidFill>
                          <a:effectLst/>
                          <a:latin typeface="+mn-ea"/>
                          <a:ea typeface="+mn-ea"/>
                          <a:cs typeface="HG丸ｺﾞｼｯｸM-PRO"/>
                        </a:rPr>
                        <a:t>料理や味、箸づかい等の食べ方・作法を継承し、伝えている府民の割合の増加</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a:solidFill>
                            <a:srgbClr val="000000"/>
                          </a:solidFill>
                          <a:effectLst/>
                          <a:latin typeface="+mn-ea"/>
                          <a:ea typeface="+mn-ea"/>
                          <a:cs typeface="HG丸ｺﾞｼｯｸM-PRO"/>
                        </a:rPr>
                        <a:t>21.9%</a:t>
                      </a:r>
                      <a:r>
                        <a:rPr lang="ja-JP" altLang="en-US" sz="1200" b="1" dirty="0">
                          <a:solidFill>
                            <a:srgbClr val="000000"/>
                          </a:solidFill>
                          <a:effectLst/>
                          <a:latin typeface="+mn-ea"/>
                          <a:ea typeface="+mn-ea"/>
                          <a:cs typeface="HG丸ｺﾞｼｯｸM-PRO"/>
                        </a:rPr>
                        <a:t>（</a:t>
                      </a:r>
                      <a:r>
                        <a:rPr lang="en-US" altLang="ja-JP" sz="1200" b="1" dirty="0">
                          <a:solidFill>
                            <a:srgbClr val="000000"/>
                          </a:solidFill>
                          <a:effectLst/>
                          <a:latin typeface="+mn-ea"/>
                          <a:ea typeface="+mn-ea"/>
                          <a:cs typeface="HG丸ｺﾞｼｯｸM-PRO"/>
                        </a:rPr>
                        <a:t>H28</a:t>
                      </a:r>
                      <a:r>
                        <a:rPr lang="ja-JP" altLang="en-US" sz="1200" b="1" dirty="0">
                          <a:solidFill>
                            <a:srgbClr val="000000"/>
                          </a:solidFill>
                          <a:effectLst/>
                          <a:latin typeface="+mn-ea"/>
                          <a:ea typeface="+mn-ea"/>
                          <a:cs typeface="HG丸ｺﾞｼｯｸM-PRO"/>
                        </a:rPr>
                        <a:t>）</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mn-ea"/>
                          <a:ea typeface="+mn-ea"/>
                        </a:rPr>
                        <a:t>14.4%</a:t>
                      </a:r>
                      <a:r>
                        <a:rPr lang="ja-JP" altLang="en-US" sz="1200" b="1" i="0" u="none" strike="noStrike" dirty="0">
                          <a:solidFill>
                            <a:schemeClr val="tx1"/>
                          </a:solidFill>
                          <a:effectLst/>
                          <a:latin typeface="+mn-ea"/>
                          <a:ea typeface="+mn-ea"/>
                        </a:rPr>
                        <a:t>（</a:t>
                      </a:r>
                      <a:r>
                        <a:rPr lang="en-US" altLang="ja-JP" sz="1200" b="1" i="0" u="none" strike="noStrike" dirty="0">
                          <a:solidFill>
                            <a:schemeClr val="tx1"/>
                          </a:solidFill>
                          <a:effectLst/>
                          <a:latin typeface="+mn-ea"/>
                          <a:ea typeface="+mn-ea"/>
                        </a:rPr>
                        <a:t>R3)</a:t>
                      </a:r>
                      <a:endParaRPr lang="ja-JP" altLang="en-US"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a:solidFill>
                            <a:srgbClr val="000000"/>
                          </a:solidFill>
                          <a:effectLst/>
                          <a:latin typeface="+mn-ea"/>
                          <a:ea typeface="+mn-ea"/>
                          <a:cs typeface="HG丸ｺﾞｼｯｸM-PRO"/>
                        </a:rPr>
                        <a:t>30%</a:t>
                      </a:r>
                      <a:r>
                        <a:rPr lang="ja-JP" altLang="en-US" sz="1200" b="1" dirty="0">
                          <a:solidFill>
                            <a:srgbClr val="000000"/>
                          </a:solidFill>
                          <a:effectLst/>
                          <a:latin typeface="+mn-ea"/>
                          <a:ea typeface="+mn-ea"/>
                          <a:cs typeface="HG丸ｺﾞｼｯｸM-PRO"/>
                        </a:rPr>
                        <a:t>以上</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8" name="正方形/長方形 17"/>
          <p:cNvSpPr/>
          <p:nvPr/>
        </p:nvSpPr>
        <p:spPr>
          <a:xfrm>
            <a:off x="249419" y="4837124"/>
            <a:ext cx="8907899" cy="415498"/>
          </a:xfrm>
          <a:prstGeom prst="rect">
            <a:avLst/>
          </a:prstGeom>
        </p:spPr>
        <p:txBody>
          <a:bodyPr wrap="square">
            <a:spAutoFit/>
          </a:bodyPr>
          <a:lstStyle/>
          <a:p>
            <a:pPr marL="269240" indent="101600">
              <a:spcAft>
                <a:spcPts val="0"/>
              </a:spcAft>
            </a:pPr>
            <a:r>
              <a:rPr lang="en-US" altLang="ja-JP" sz="1050" kern="100" dirty="0">
                <a:latin typeface="+mn-ea"/>
                <a:cs typeface="Times New Roman" panose="02020603050405020304" pitchFamily="18" charset="0"/>
              </a:rPr>
              <a:t>1</a:t>
            </a:r>
            <a:r>
              <a:rPr lang="ja-JP" altLang="ja-JP" sz="1050" kern="100" dirty="0">
                <a:latin typeface="+mn-ea"/>
                <a:cs typeface="Times New Roman" panose="02020603050405020304" pitchFamily="18" charset="0"/>
              </a:rPr>
              <a:t>　大阪府環境農林水産部流通対策室調べ</a:t>
            </a:r>
            <a:endParaRPr lang="en-US" altLang="ja-JP" sz="1050" kern="100" dirty="0">
              <a:latin typeface="+mn-ea"/>
              <a:cs typeface="Times New Roman" panose="02020603050405020304" pitchFamily="18" charset="0"/>
            </a:endParaRPr>
          </a:p>
          <a:p>
            <a:pPr marL="269240" indent="101600" algn="just">
              <a:spcAft>
                <a:spcPts val="0"/>
              </a:spcAft>
            </a:pPr>
            <a:r>
              <a:rPr lang="en-US" altLang="ja-JP" sz="1050" kern="100" dirty="0">
                <a:latin typeface="+mn-ea"/>
                <a:cs typeface="Times New Roman" panose="02020603050405020304" pitchFamily="18" charset="0"/>
              </a:rPr>
              <a:t>2</a:t>
            </a:r>
            <a:r>
              <a:rPr lang="ja-JP" altLang="ja-JP" sz="1050" kern="100" dirty="0">
                <a:latin typeface="+mn-ea"/>
                <a:cs typeface="Times New Roman" panose="02020603050405020304" pitchFamily="18" charset="0"/>
              </a:rPr>
              <a:t>　「お口の健康」と「食育」に関するアンケート（大阪府）</a:t>
            </a:r>
            <a:r>
              <a:rPr lang="en-US" altLang="ja-JP" sz="1050" kern="100" dirty="0">
                <a:latin typeface="+mn-ea"/>
                <a:cs typeface="Times New Roman" panose="02020603050405020304" pitchFamily="18" charset="0"/>
              </a:rPr>
              <a:t>/</a:t>
            </a:r>
            <a:r>
              <a:rPr lang="ja-JP" altLang="en-US" sz="1050" kern="100" dirty="0">
                <a:latin typeface="+mn-ea"/>
                <a:cs typeface="Times New Roman" panose="02020603050405020304" pitchFamily="18" charset="0"/>
              </a:rPr>
              <a:t>健康に関する意識調査（大阪府）（計画策定時</a:t>
            </a:r>
            <a:r>
              <a:rPr lang="en-US" altLang="ja-JP" sz="1050" kern="100" dirty="0">
                <a:latin typeface="+mn-ea"/>
                <a:cs typeface="Times New Roman" panose="02020603050405020304" pitchFamily="18" charset="0"/>
              </a:rPr>
              <a:t>/</a:t>
            </a:r>
            <a:r>
              <a:rPr lang="ja-JP" altLang="en-US" sz="1050" kern="100" dirty="0">
                <a:latin typeface="+mn-ea"/>
                <a:cs typeface="Times New Roman" panose="02020603050405020304" pitchFamily="18" charset="0"/>
              </a:rPr>
              <a:t>現在）</a:t>
            </a:r>
            <a:endParaRPr lang="ja-JP" altLang="ja-JP" sz="1050" kern="100" dirty="0">
              <a:latin typeface="+mn-ea"/>
              <a:cs typeface="Times New Roman" panose="02020603050405020304" pitchFamily="18" charset="0"/>
            </a:endParaRPr>
          </a:p>
        </p:txBody>
      </p:sp>
      <p:graphicFrame>
        <p:nvGraphicFramePr>
          <p:cNvPr id="2" name="表 1"/>
          <p:cNvGraphicFramePr>
            <a:graphicFrameLocks noGrp="1"/>
          </p:cNvGraphicFramePr>
          <p:nvPr>
            <p:extLst>
              <p:ext uri="{D42A27DB-BD31-4B8C-83A1-F6EECF244321}">
                <p14:modId xmlns:p14="http://schemas.microsoft.com/office/powerpoint/2010/main" val="439580786"/>
              </p:ext>
            </p:extLst>
          </p:nvPr>
        </p:nvGraphicFramePr>
        <p:xfrm>
          <a:off x="633000" y="5500047"/>
          <a:ext cx="8640000" cy="1005840"/>
        </p:xfrm>
        <a:graphic>
          <a:graphicData uri="http://schemas.openxmlformats.org/drawingml/2006/table">
            <a:tbl>
              <a:tblPr firstRow="1" bandRow="1">
                <a:tableStyleId>{5C22544A-7EE6-4342-B048-85BDC9FD1C3A}</a:tableStyleId>
              </a:tblPr>
              <a:tblGrid>
                <a:gridCol w="8640000">
                  <a:extLst>
                    <a:ext uri="{9D8B030D-6E8A-4147-A177-3AD203B41FA5}">
                      <a16:colId xmlns:a16="http://schemas.microsoft.com/office/drawing/2014/main" val="489255635"/>
                    </a:ext>
                  </a:extLst>
                </a:gridCol>
              </a:tblGrid>
              <a:tr h="952383">
                <a:tc>
                  <a:txBody>
                    <a:bodyPr/>
                    <a:lstStyle/>
                    <a:p>
                      <a:r>
                        <a:rPr kumimoji="1" lang="ja-JP" altLang="en-US" sz="1200" b="1" dirty="0">
                          <a:solidFill>
                            <a:schemeClr val="tx1"/>
                          </a:solidFill>
                          <a:latin typeface="+mn-ea"/>
                          <a:ea typeface="+mn-ea"/>
                        </a:rPr>
                        <a:t>▽府民が身近に生産から消費まで体験できる機会づくりを進めることが必要です。</a:t>
                      </a:r>
                    </a:p>
                    <a:p>
                      <a:r>
                        <a:rPr kumimoji="1" lang="ja-JP" altLang="en-US" sz="1200" b="1" dirty="0">
                          <a:solidFill>
                            <a:schemeClr val="tx1"/>
                          </a:solidFill>
                          <a:latin typeface="+mn-ea"/>
                          <a:ea typeface="+mn-ea"/>
                        </a:rPr>
                        <a:t>▽大阪産（もん）を実際に手にし、購入できる販売店や料理店等を増やし、地産地消、消費拡大を図ることが必要です。</a:t>
                      </a:r>
                    </a:p>
                    <a:p>
                      <a:r>
                        <a:rPr kumimoji="1" lang="ja-JP" altLang="en-US" sz="1200" b="1" dirty="0">
                          <a:solidFill>
                            <a:schemeClr val="tx1"/>
                          </a:solidFill>
                          <a:latin typeface="+mn-ea"/>
                          <a:ea typeface="+mn-ea"/>
                        </a:rPr>
                        <a:t>▽府民一人ひとりが食への感謝の気持ちを深めるとともに、食品ロスの現状や削減の必要性についても認識を深め、食品</a:t>
                      </a:r>
                      <a:endParaRPr kumimoji="1" lang="en-US" altLang="ja-JP" sz="1200" b="1" dirty="0">
                        <a:solidFill>
                          <a:schemeClr val="tx1"/>
                        </a:solidFill>
                        <a:latin typeface="+mn-ea"/>
                        <a:ea typeface="+mn-ea"/>
                      </a:endParaRPr>
                    </a:p>
                    <a:p>
                      <a:r>
                        <a:rPr kumimoji="1" lang="ja-JP" altLang="en-US" sz="1200" b="1" dirty="0">
                          <a:solidFill>
                            <a:schemeClr val="tx1"/>
                          </a:solidFill>
                          <a:latin typeface="+mn-ea"/>
                          <a:ea typeface="+mn-ea"/>
                        </a:rPr>
                        <a:t>　ロスの削減に主体的に取り組むことが必要です。</a:t>
                      </a:r>
                    </a:p>
                    <a:p>
                      <a:r>
                        <a:rPr kumimoji="1" lang="ja-JP" altLang="en-US" sz="1200" b="1" dirty="0">
                          <a:solidFill>
                            <a:schemeClr val="tx1"/>
                          </a:solidFill>
                          <a:latin typeface="+mn-ea"/>
                          <a:ea typeface="+mn-ea"/>
                        </a:rPr>
                        <a:t>▽伝統的な食文化に関する府民の関心と理解を深め、次世代に伝えていく取組みが必要です。</a:t>
                      </a:r>
                      <a:endParaRPr kumimoji="1" lang="ja-JP" altLang="en-US" sz="14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96656341"/>
                  </a:ext>
                </a:extLst>
              </a:tr>
            </a:tbl>
          </a:graphicData>
        </a:graphic>
      </p:graphicFrame>
      <p:sp>
        <p:nvSpPr>
          <p:cNvPr id="17" name="Rectangle 1"/>
          <p:cNvSpPr>
            <a:spLocks noChangeArrowheads="1"/>
          </p:cNvSpPr>
          <p:nvPr/>
        </p:nvSpPr>
        <p:spPr bwMode="auto">
          <a:xfrm>
            <a:off x="281772" y="5201633"/>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n-ea"/>
                <a:cs typeface="Times New Roman" panose="02020603050405020304" pitchFamily="18" charset="0"/>
              </a:rPr>
              <a:t>【</a:t>
            </a:r>
            <a:r>
              <a:rPr kumimoji="0" lang="ja-JP" altLang="en-US" sz="1600" b="1" i="0" u="none" strike="noStrike" cap="none" normalizeH="0" baseline="0" dirty="0">
                <a:ln>
                  <a:noFill/>
                </a:ln>
                <a:solidFill>
                  <a:schemeClr val="tx1"/>
                </a:solidFill>
                <a:effectLst/>
                <a:latin typeface="+mn-ea"/>
                <a:cs typeface="Times New Roman" panose="02020603050405020304" pitchFamily="18" charset="0"/>
              </a:rPr>
              <a:t>現状と課題</a:t>
            </a:r>
            <a:r>
              <a:rPr kumimoji="0" lang="en-US" altLang="ja-JP" sz="1600" b="1" i="0" u="none" strike="noStrike" cap="none" normalizeH="0" baseline="0" dirty="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n-ea"/>
            </a:endParaRPr>
          </a:p>
        </p:txBody>
      </p:sp>
      <p:sp>
        <p:nvSpPr>
          <p:cNvPr id="19" name="テキスト ボックス 18"/>
          <p:cNvSpPr txBox="1"/>
          <p:nvPr/>
        </p:nvSpPr>
        <p:spPr>
          <a:xfrm>
            <a:off x="9222216" y="6332187"/>
            <a:ext cx="434365" cy="338554"/>
          </a:xfrm>
          <a:prstGeom prst="rect">
            <a:avLst/>
          </a:prstGeom>
          <a:noFill/>
        </p:spPr>
        <p:txBody>
          <a:bodyPr wrap="square" rtlCol="0">
            <a:spAutoFit/>
          </a:bodyPr>
          <a:lstStyle/>
          <a:p>
            <a:pPr algn="r"/>
            <a:r>
              <a:rPr kumimoji="1" lang="en-US" altLang="ja-JP" sz="1600" dirty="0">
                <a:latin typeface="+mn-ea"/>
              </a:rPr>
              <a:t>9</a:t>
            </a:r>
            <a:endParaRPr kumimoji="1" lang="ja-JP" altLang="en-US" sz="1600" dirty="0">
              <a:latin typeface="+mn-ea"/>
            </a:endParaRPr>
          </a:p>
        </p:txBody>
      </p:sp>
    </p:spTree>
    <p:extLst>
      <p:ext uri="{BB962C8B-B14F-4D97-AF65-F5344CB8AC3E}">
        <p14:creationId xmlns:p14="http://schemas.microsoft.com/office/powerpoint/2010/main" val="11899897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273000" y="144000"/>
            <a:ext cx="9360000" cy="651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ja-JP" b="1"/>
              <a:t>現状･課題</a:t>
            </a:r>
            <a:endParaRPr lang="ja-JP" altLang="ja-JP"/>
          </a:p>
          <a:p>
            <a:pPr fontAlgn="ctr"/>
            <a:r>
              <a:rPr kumimoji="1" lang="ja-JP" altLang="ja-JP" b="1"/>
              <a:t>▽府民が身近に生産から消費まで体験できる機会づくりを進めることが必要です。</a:t>
            </a:r>
            <a:endParaRPr lang="ja-JP" altLang="ja-JP"/>
          </a:p>
          <a:p>
            <a:pPr fontAlgn="ctr"/>
            <a:r>
              <a:rPr kumimoji="1" lang="ja-JP" altLang="ja-JP" b="1"/>
              <a:t>▽大阪産（もん）を実際に手にし、購入できる販売店や料理店等を増やし、地産地消、消費拡大を図ることが必要です。</a:t>
            </a:r>
            <a:endParaRPr lang="ja-JP" altLang="ja-JP"/>
          </a:p>
          <a:p>
            <a:pPr fontAlgn="ctr"/>
            <a:r>
              <a:rPr kumimoji="1" lang="ja-JP" altLang="ja-JP" b="1"/>
              <a:t>▽府民一人ひとりが食への感謝の気持ちを深めるとともに、食品ロスの現状や削減の必要性についても認識を深め、食品ロスの削減に主体的に取り組むことが必要です。</a:t>
            </a:r>
            <a:endParaRPr lang="ja-JP" altLang="ja-JP"/>
          </a:p>
          <a:p>
            <a:pPr fontAlgn="ctr"/>
            <a:r>
              <a:rPr kumimoji="1" lang="ja-JP" altLang="ja-JP" b="1"/>
              <a:t>▽伝統的な食文化に関する府民の関心と理解を深め、次世代に伝えていく取組みが必要です。</a:t>
            </a:r>
            <a:endParaRPr lang="ja-JP" altLang="ja-JP"/>
          </a:p>
        </p:txBody>
      </p:sp>
      <p:graphicFrame>
        <p:nvGraphicFramePr>
          <p:cNvPr id="9" name="表 8"/>
          <p:cNvGraphicFramePr>
            <a:graphicFrameLocks noGrp="1"/>
          </p:cNvGraphicFramePr>
          <p:nvPr>
            <p:extLst>
              <p:ext uri="{D42A27DB-BD31-4B8C-83A1-F6EECF244321}">
                <p14:modId xmlns:p14="http://schemas.microsoft.com/office/powerpoint/2010/main" val="3630114849"/>
              </p:ext>
            </p:extLst>
          </p:nvPr>
        </p:nvGraphicFramePr>
        <p:xfrm>
          <a:off x="629696" y="802875"/>
          <a:ext cx="8646609" cy="5652000"/>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3846366">
                <a:tc>
                  <a:txBody>
                    <a:bodyPr/>
                    <a:lstStyle/>
                    <a:p>
                      <a:pPr>
                        <a:lnSpc>
                          <a:spcPts val="1600"/>
                        </a:lnSpc>
                      </a:pPr>
                      <a:r>
                        <a:rPr kumimoji="1" lang="ja-JP" altLang="en-US" sz="1600" dirty="0"/>
                        <a:t> </a:t>
                      </a:r>
                      <a:r>
                        <a:rPr kumimoji="1" lang="ja-JP" altLang="en-US" sz="1600" dirty="0">
                          <a:solidFill>
                            <a:schemeClr val="bg1"/>
                          </a:solidFill>
                        </a:rPr>
                        <a:t>本年度の     </a:t>
                      </a:r>
                      <a:endParaRPr kumimoji="1" lang="en-US" altLang="ja-JP" sz="1600" dirty="0">
                        <a:solidFill>
                          <a:schemeClr val="bg1"/>
                        </a:solidFill>
                      </a:endParaRPr>
                    </a:p>
                    <a:p>
                      <a:pPr>
                        <a:lnSpc>
                          <a:spcPts val="1600"/>
                        </a:lnSpc>
                      </a:pPr>
                      <a:r>
                        <a:rPr kumimoji="1" lang="en-US" altLang="ja-JP" sz="1600" dirty="0">
                          <a:solidFill>
                            <a:schemeClr val="bg1"/>
                          </a:solidFill>
                        </a:rPr>
                        <a:t> </a:t>
                      </a:r>
                      <a:r>
                        <a:rPr kumimoji="1" lang="ja-JP" altLang="en-US" sz="1600" dirty="0">
                          <a:solidFill>
                            <a:schemeClr val="bg1"/>
                          </a:solidFill>
                        </a:rPr>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dirty="0">
                          <a:solidFill>
                            <a:schemeClr val="tx1"/>
                          </a:solidFill>
                        </a:rPr>
                        <a:t>《</a:t>
                      </a:r>
                      <a:r>
                        <a:rPr kumimoji="1" lang="ja-JP" altLang="en-US" sz="1200" b="1" u="sng" dirty="0">
                          <a:solidFill>
                            <a:schemeClr val="tx1"/>
                          </a:solidFill>
                          <a:latin typeface="+mn-ea"/>
                          <a:ea typeface="+mn-ea"/>
                        </a:rPr>
                        <a:t>食の生産・流通に関する体験・交流の促進</a:t>
                      </a:r>
                      <a:r>
                        <a:rPr kumimoji="1" lang="en-US" altLang="ja-JP" sz="1200" b="1" dirty="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■直売所で開設支援に係るチラシを作成・配布、開催する販売イベント等について</a:t>
                      </a:r>
                      <a:r>
                        <a:rPr kumimoji="1" lang="en-US" altLang="ja-JP" sz="1100" b="1" dirty="0">
                          <a:solidFill>
                            <a:schemeClr val="tx1"/>
                          </a:solidFill>
                          <a:latin typeface="+mn-ea"/>
                          <a:ea typeface="+mn-ea"/>
                        </a:rPr>
                        <a:t>Facebook</a:t>
                      </a:r>
                      <a:r>
                        <a:rPr kumimoji="1" lang="ja-JP" altLang="en-US" sz="1100" b="1" dirty="0">
                          <a:solidFill>
                            <a:schemeClr val="tx1"/>
                          </a:solidFill>
                          <a:latin typeface="+mn-ea"/>
                          <a:ea typeface="+mn-ea"/>
                        </a:rPr>
                        <a:t>で情報発信</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■出前魚講習会の開催</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・府企画室推進課、阪南市役所と連携し、阪南市立上荘小学校にて</a:t>
                      </a:r>
                      <a:r>
                        <a:rPr kumimoji="1" lang="en-US" altLang="ja-JP" sz="1100" b="1" dirty="0">
                          <a:solidFill>
                            <a:schemeClr val="tx1"/>
                          </a:solidFill>
                          <a:latin typeface="+mn-ea"/>
                          <a:ea typeface="+mn-ea"/>
                        </a:rPr>
                        <a:t>SDG</a:t>
                      </a:r>
                      <a:r>
                        <a:rPr kumimoji="1" lang="ja-JP" altLang="en-US" sz="1100" b="1" dirty="0">
                          <a:solidFill>
                            <a:schemeClr val="tx1"/>
                          </a:solidFill>
                          <a:latin typeface="+mn-ea"/>
                          <a:ea typeface="+mn-ea"/>
                        </a:rPr>
                        <a:t>ｓ出前講座</a:t>
                      </a:r>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大阪湾のお魚と漁業）を実施</a:t>
                      </a:r>
                    </a:p>
                    <a:p>
                      <a:pPr marL="174625" indent="-174625"/>
                      <a:r>
                        <a:rPr kumimoji="1" lang="ja-JP" altLang="en-US" sz="1100" b="1" dirty="0">
                          <a:solidFill>
                            <a:schemeClr val="tx1"/>
                          </a:solidFill>
                          <a:latin typeface="+mn-ea"/>
                          <a:ea typeface="+mn-ea"/>
                        </a:rPr>
                        <a:t>・大阪城南女子短期大学総合保育学科にて出前魚講習会（魚の三枚おろし）を開催</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■地場産物を活用した食育教材ポータルサイトの作成</a:t>
                      </a:r>
                    </a:p>
                    <a:p>
                      <a:pPr marL="174625" indent="-174625"/>
                      <a:r>
                        <a:rPr kumimoji="1" lang="ja-JP" altLang="en-US" sz="1100" b="1" dirty="0">
                          <a:solidFill>
                            <a:schemeClr val="tx1"/>
                          </a:solidFill>
                          <a:latin typeface="+mn-ea"/>
                          <a:ea typeface="+mn-ea"/>
                        </a:rPr>
                        <a:t>　</a:t>
                      </a:r>
                      <a:r>
                        <a:rPr kumimoji="1" lang="ja-JP" altLang="en-US" sz="1100" b="1" smtClean="0">
                          <a:solidFill>
                            <a:schemeClr val="tx1"/>
                          </a:solidFill>
                          <a:latin typeface="+mn-ea"/>
                          <a:ea typeface="+mn-ea"/>
                        </a:rPr>
                        <a:t>各市町村</a:t>
                      </a:r>
                      <a:r>
                        <a:rPr kumimoji="1" lang="ja-JP" altLang="en-US" sz="1100" b="1" dirty="0">
                          <a:solidFill>
                            <a:schemeClr val="tx1"/>
                          </a:solidFill>
                          <a:latin typeface="+mn-ea"/>
                          <a:ea typeface="+mn-ea"/>
                        </a:rPr>
                        <a:t>で実践された地場産物を活用した食育教材を収集し、多くの学校で活用できるように活用例と</a:t>
                      </a:r>
                      <a:r>
                        <a:rPr kumimoji="1" lang="ja-JP" altLang="en-US" sz="1100" b="1">
                          <a:solidFill>
                            <a:schemeClr val="tx1"/>
                          </a:solidFill>
                          <a:latin typeface="+mn-ea"/>
                          <a:ea typeface="+mn-ea"/>
                        </a:rPr>
                        <a:t>と</a:t>
                      </a:r>
                      <a:r>
                        <a:rPr kumimoji="1" lang="ja-JP" altLang="en-US" sz="1100" b="1" smtClean="0">
                          <a:solidFill>
                            <a:schemeClr val="tx1"/>
                          </a:solidFill>
                          <a:latin typeface="+mn-ea"/>
                          <a:ea typeface="+mn-ea"/>
                        </a:rPr>
                        <a:t>も</a:t>
                      </a:r>
                      <a:endParaRPr kumimoji="1" lang="en-US" altLang="ja-JP" sz="1100" b="1" smtClean="0">
                        <a:solidFill>
                          <a:schemeClr val="tx1"/>
                        </a:solidFill>
                        <a:latin typeface="+mn-ea"/>
                        <a:ea typeface="+mn-ea"/>
                      </a:endParaRPr>
                    </a:p>
                    <a:p>
                      <a:pPr marL="174625" indent="-174625"/>
                      <a:r>
                        <a:rPr kumimoji="1" lang="ja-JP" altLang="en-US" sz="1100" b="1" smtClean="0">
                          <a:solidFill>
                            <a:schemeClr val="tx1"/>
                          </a:solidFill>
                          <a:latin typeface="+mn-ea"/>
                          <a:ea typeface="+mn-ea"/>
                        </a:rPr>
                        <a:t>　ウェブサイト</a:t>
                      </a:r>
                      <a:r>
                        <a:rPr kumimoji="1" lang="ja-JP" altLang="en-US" sz="1100" b="1" dirty="0">
                          <a:solidFill>
                            <a:schemeClr val="tx1"/>
                          </a:solidFill>
                          <a:latin typeface="+mn-ea"/>
                          <a:ea typeface="+mn-ea"/>
                        </a:rPr>
                        <a:t>に掲載</a:t>
                      </a:r>
                      <a:endParaRPr kumimoji="1" lang="en-US" altLang="ja-JP" sz="1100" b="1" dirty="0">
                        <a:solidFill>
                          <a:schemeClr val="tx1"/>
                        </a:solidFill>
                        <a:latin typeface="+mn-ea"/>
                        <a:ea typeface="+mn-ea"/>
                      </a:endParaRPr>
                    </a:p>
                    <a:p>
                      <a:pPr marL="174625" indent="-174625"/>
                      <a:r>
                        <a:rPr kumimoji="1" lang="en-US" altLang="ja-JP" sz="1200" b="1" dirty="0">
                          <a:solidFill>
                            <a:schemeClr val="tx1"/>
                          </a:solidFill>
                          <a:latin typeface="+mn-ea"/>
                          <a:ea typeface="+mn-ea"/>
                        </a:rPr>
                        <a:t>《</a:t>
                      </a:r>
                      <a:r>
                        <a:rPr kumimoji="1" lang="ja-JP" altLang="en-US" sz="1200" b="1" u="sng" dirty="0">
                          <a:solidFill>
                            <a:schemeClr val="tx1"/>
                          </a:solidFill>
                          <a:latin typeface="+mn-ea"/>
                          <a:ea typeface="+mn-ea"/>
                        </a:rPr>
                        <a:t>大阪産農水産物の利用促進及び消費拡大</a:t>
                      </a:r>
                      <a:r>
                        <a:rPr kumimoji="1" lang="en-US" altLang="ja-JP" sz="1200" b="1" dirty="0">
                          <a:solidFill>
                            <a:schemeClr val="tx1"/>
                          </a:solidFill>
                          <a:latin typeface="+mn-ea"/>
                          <a:ea typeface="+mn-ea"/>
                        </a:rPr>
                        <a:t>》</a:t>
                      </a:r>
                    </a:p>
                    <a:p>
                      <a:pPr marL="174625" indent="-174625"/>
                      <a:r>
                        <a:rPr kumimoji="1" lang="ja-JP" altLang="en-US" sz="1100" b="1" dirty="0">
                          <a:solidFill>
                            <a:schemeClr val="tx1"/>
                          </a:solidFill>
                          <a:latin typeface="+mn-ea"/>
                          <a:ea typeface="+mn-ea"/>
                        </a:rPr>
                        <a:t>■大阪産（もん）を購入できる販売店や料理店等の拡大　</a:t>
                      </a:r>
                      <a:r>
                        <a:rPr kumimoji="1" lang="en-US" altLang="ja-JP" sz="1100" b="1" dirty="0">
                          <a:solidFill>
                            <a:schemeClr val="tx1"/>
                          </a:solidFill>
                          <a:latin typeface="+mn-ea"/>
                          <a:ea typeface="+mn-ea"/>
                        </a:rPr>
                        <a:t>663</a:t>
                      </a:r>
                      <a:r>
                        <a:rPr kumimoji="1" lang="ja-JP" altLang="en-US" sz="1100" b="1" dirty="0">
                          <a:solidFill>
                            <a:schemeClr val="tx1"/>
                          </a:solidFill>
                          <a:latin typeface="+mn-ea"/>
                          <a:ea typeface="+mn-ea"/>
                        </a:rPr>
                        <a:t>件（</a:t>
                      </a:r>
                      <a:r>
                        <a:rPr kumimoji="1" lang="en-US" altLang="ja-JP" sz="1100" b="1" dirty="0">
                          <a:solidFill>
                            <a:schemeClr val="tx1"/>
                          </a:solidFill>
                          <a:latin typeface="+mn-ea"/>
                          <a:ea typeface="+mn-ea"/>
                        </a:rPr>
                        <a:t>R4.12</a:t>
                      </a:r>
                      <a:r>
                        <a:rPr kumimoji="1" lang="ja-JP" altLang="en-US" sz="1100" b="1" dirty="0">
                          <a:solidFill>
                            <a:schemeClr val="tx1"/>
                          </a:solidFill>
                          <a:latin typeface="+mn-ea"/>
                          <a:ea typeface="+mn-ea"/>
                        </a:rPr>
                        <a:t>末）</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■大阪産（もん）のＰＲと利用促進のため、ホームページ、大阪産（もん）</a:t>
                      </a:r>
                      <a:r>
                        <a:rPr kumimoji="1" lang="en-US" altLang="ja-JP" sz="1100" b="1" dirty="0">
                          <a:solidFill>
                            <a:schemeClr val="tx1"/>
                          </a:solidFill>
                          <a:latin typeface="+mn-ea"/>
                          <a:ea typeface="+mn-ea"/>
                        </a:rPr>
                        <a:t>Facebook</a:t>
                      </a:r>
                      <a:r>
                        <a:rPr kumimoji="1" lang="ja-JP" altLang="en-US" sz="1100" b="1" dirty="0" err="1">
                          <a:solidFill>
                            <a:schemeClr val="tx1"/>
                          </a:solidFill>
                          <a:latin typeface="+mn-ea"/>
                          <a:ea typeface="+mn-ea"/>
                        </a:rPr>
                        <a:t>、</a:t>
                      </a:r>
                      <a:r>
                        <a:rPr kumimoji="1" lang="ja-JP" altLang="en-US" sz="1100" b="1" dirty="0">
                          <a:solidFill>
                            <a:schemeClr val="tx1"/>
                          </a:solidFill>
                          <a:latin typeface="+mn-ea"/>
                          <a:ea typeface="+mn-ea"/>
                        </a:rPr>
                        <a:t>大阪産（もん）</a:t>
                      </a:r>
                      <a:r>
                        <a:rPr kumimoji="1" lang="en-US" altLang="ja-JP" sz="1100" b="1" dirty="0">
                          <a:solidFill>
                            <a:schemeClr val="tx1"/>
                          </a:solidFill>
                          <a:latin typeface="+mn-ea"/>
                          <a:ea typeface="+mn-ea"/>
                        </a:rPr>
                        <a:t>Twitter</a:t>
                      </a:r>
                    </a:p>
                    <a:p>
                      <a:pPr marL="174625" indent="-174625"/>
                      <a:r>
                        <a:rPr kumimoji="1" lang="ja-JP" altLang="en-US" sz="1100" b="1" dirty="0">
                          <a:solidFill>
                            <a:schemeClr val="tx1"/>
                          </a:solidFill>
                          <a:latin typeface="+mn-ea"/>
                          <a:ea typeface="+mn-ea"/>
                        </a:rPr>
                        <a:t>　大阪産（もん）ファン通信、イベント等を活用した情報発信</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■市町村や民間団体等が実施する地産地消、食文化継承等の食育活動への補助</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（事業実施主体者</a:t>
                      </a:r>
                      <a:r>
                        <a:rPr kumimoji="1" lang="en-US" altLang="ja-JP" sz="1100" b="1" dirty="0">
                          <a:solidFill>
                            <a:schemeClr val="tx1"/>
                          </a:solidFill>
                          <a:latin typeface="+mn-ea"/>
                          <a:ea typeface="+mn-ea"/>
                        </a:rPr>
                        <a:t>6</a:t>
                      </a:r>
                      <a:r>
                        <a:rPr kumimoji="1" lang="ja-JP" altLang="en-US" sz="1100" b="1" dirty="0">
                          <a:solidFill>
                            <a:schemeClr val="tx1"/>
                          </a:solidFill>
                          <a:latin typeface="+mn-ea"/>
                          <a:ea typeface="+mn-ea"/>
                        </a:rPr>
                        <a:t>者、新型コロナウイルス感染症の影響により</a:t>
                      </a:r>
                      <a:r>
                        <a:rPr kumimoji="1" lang="en-US" altLang="ja-JP" sz="1100" b="1" dirty="0">
                          <a:solidFill>
                            <a:schemeClr val="tx1"/>
                          </a:solidFill>
                          <a:latin typeface="+mn-ea"/>
                          <a:ea typeface="+mn-ea"/>
                        </a:rPr>
                        <a:t>1</a:t>
                      </a:r>
                      <a:r>
                        <a:rPr kumimoji="1" lang="ja-JP" altLang="en-US" sz="1100" b="1" dirty="0">
                          <a:solidFill>
                            <a:schemeClr val="tx1"/>
                          </a:solidFill>
                          <a:latin typeface="+mn-ea"/>
                          <a:ea typeface="+mn-ea"/>
                        </a:rPr>
                        <a:t>者が中止）</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■「大阪の魚と漁業を</a:t>
                      </a:r>
                      <a:r>
                        <a:rPr kumimoji="1" lang="en-US" altLang="ja-JP" sz="1100" b="1" dirty="0">
                          <a:solidFill>
                            <a:schemeClr val="tx1"/>
                          </a:solidFill>
                          <a:latin typeface="+mn-ea"/>
                          <a:ea typeface="+mn-ea"/>
                        </a:rPr>
                        <a:t>10</a:t>
                      </a:r>
                      <a:r>
                        <a:rPr kumimoji="1" lang="ja-JP" altLang="en-US" sz="1100" b="1" dirty="0">
                          <a:solidFill>
                            <a:schemeClr val="tx1"/>
                          </a:solidFill>
                          <a:latin typeface="+mn-ea"/>
                          <a:ea typeface="+mn-ea"/>
                        </a:rPr>
                        <a:t>倍楽しむ本」「大阪の畜産えぇもん</a:t>
                      </a:r>
                      <a:r>
                        <a:rPr kumimoji="1" lang="en-US" altLang="ja-JP" sz="1100" b="1" dirty="0">
                          <a:solidFill>
                            <a:schemeClr val="tx1"/>
                          </a:solidFill>
                          <a:latin typeface="+mn-ea"/>
                          <a:ea typeface="+mn-ea"/>
                        </a:rPr>
                        <a:t>BOOK</a:t>
                      </a:r>
                      <a:r>
                        <a:rPr kumimoji="1" lang="ja-JP" altLang="en-US" sz="1100" b="1" dirty="0">
                          <a:solidFill>
                            <a:schemeClr val="tx1"/>
                          </a:solidFill>
                          <a:latin typeface="+mn-ea"/>
                          <a:ea typeface="+mn-ea"/>
                        </a:rPr>
                        <a:t>」等を活用した情報発信</a:t>
                      </a:r>
                      <a:endParaRPr kumimoji="1" lang="en-US" altLang="ja-JP" sz="1100" b="1" dirty="0">
                        <a:solidFill>
                          <a:schemeClr val="tx1"/>
                        </a:solidFill>
                        <a:latin typeface="+mn-ea"/>
                        <a:ea typeface="+mn-ea"/>
                      </a:endParaRPr>
                    </a:p>
                    <a:p>
                      <a:pPr marL="174625" indent="-174625"/>
                      <a:r>
                        <a:rPr kumimoji="1" lang="en-US" altLang="ja-JP" sz="1200" b="1" dirty="0">
                          <a:solidFill>
                            <a:schemeClr val="tx1"/>
                          </a:solidFill>
                          <a:latin typeface="+mn-ea"/>
                          <a:ea typeface="+mn-ea"/>
                        </a:rPr>
                        <a:t>《</a:t>
                      </a:r>
                      <a:r>
                        <a:rPr kumimoji="1" lang="ja-JP" altLang="en-US" sz="1200" b="1" u="sng" dirty="0">
                          <a:solidFill>
                            <a:schemeClr val="tx1"/>
                          </a:solidFill>
                          <a:latin typeface="+mn-ea"/>
                          <a:ea typeface="+mn-ea"/>
                        </a:rPr>
                        <a:t>大阪産農林水産物を府民が身近に触れられる場の情報発信</a:t>
                      </a:r>
                      <a:r>
                        <a:rPr kumimoji="1" lang="en-US" altLang="ja-JP" sz="1200" b="1" dirty="0">
                          <a:solidFill>
                            <a:schemeClr val="tx1"/>
                          </a:solidFill>
                          <a:latin typeface="+mn-ea"/>
                          <a:ea typeface="+mn-ea"/>
                        </a:rPr>
                        <a:t>》</a:t>
                      </a:r>
                    </a:p>
                    <a:p>
                      <a:pPr marL="174625" indent="-174625"/>
                      <a:r>
                        <a:rPr kumimoji="1" lang="ja-JP" altLang="en-US" sz="1100" b="1" dirty="0">
                          <a:solidFill>
                            <a:schemeClr val="tx1"/>
                          </a:solidFill>
                          <a:latin typeface="+mn-ea"/>
                          <a:ea typeface="+mn-ea"/>
                        </a:rPr>
                        <a:t>■府内の朝市・直売所、農業体験農園（もぎとり園）及び農に親しむ施設について、府のホームページに掲載</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■魚庭の大漁旗デザインコンクールの開催</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大阪湾に対する関心を高めるため、小学生を対象に実施　応募</a:t>
                      </a:r>
                      <a:r>
                        <a:rPr kumimoji="1" lang="zh-CN" altLang="en-US" sz="1100" b="1" dirty="0">
                          <a:solidFill>
                            <a:schemeClr val="tx1"/>
                          </a:solidFill>
                          <a:latin typeface="游ゴシック" panose="020B0400000000000000" pitchFamily="50" charset="-128"/>
                          <a:ea typeface="游ゴシック" panose="020B0400000000000000" pitchFamily="50" charset="-128"/>
                        </a:rPr>
                        <a:t>総数</a:t>
                      </a:r>
                      <a:r>
                        <a:rPr kumimoji="1" lang="en-US" altLang="ja-JP" sz="1100" b="1" dirty="0">
                          <a:solidFill>
                            <a:schemeClr val="tx1"/>
                          </a:solidFill>
                          <a:latin typeface="游ゴシック" panose="020B0400000000000000" pitchFamily="50" charset="-128"/>
                          <a:ea typeface="游ゴシック" panose="020B0400000000000000" pitchFamily="50" charset="-128"/>
                        </a:rPr>
                        <a:t>197</a:t>
                      </a:r>
                      <a:r>
                        <a:rPr kumimoji="1" lang="zh-CN" altLang="en-US" sz="1100" b="1" dirty="0">
                          <a:solidFill>
                            <a:schemeClr val="tx1"/>
                          </a:solidFill>
                          <a:latin typeface="游ゴシック" panose="020B0400000000000000" pitchFamily="50" charset="-128"/>
                          <a:ea typeface="游ゴシック" panose="020B0400000000000000" pitchFamily="50" charset="-128"/>
                        </a:rPr>
                        <a:t>作品</a:t>
                      </a:r>
                      <a:endParaRPr kumimoji="1" lang="en-US" altLang="zh-CN" sz="1100" b="1" dirty="0">
                        <a:solidFill>
                          <a:schemeClr val="tx1"/>
                        </a:solidFill>
                        <a:latin typeface="游ゴシック" panose="020B0400000000000000" pitchFamily="50" charset="-128"/>
                        <a:ea typeface="游ゴシック" panose="020B0400000000000000" pitchFamily="50" charset="-128"/>
                      </a:endParaRPr>
                    </a:p>
                    <a:p>
                      <a:pPr marL="174625" indent="-174625"/>
                      <a:r>
                        <a:rPr kumimoji="1" lang="ja-JP" altLang="en-US" sz="1100" b="1" dirty="0">
                          <a:solidFill>
                            <a:schemeClr val="tx1"/>
                          </a:solidFill>
                          <a:latin typeface="游ゴシック" panose="020B0400000000000000" pitchFamily="50" charset="-128"/>
                          <a:ea typeface="+mn-ea"/>
                        </a:rPr>
                        <a:t>■魚庭の海づくり大会の開催（</a:t>
                      </a:r>
                      <a:r>
                        <a:rPr kumimoji="1" lang="en-US" altLang="ja-JP" sz="1100" b="1" dirty="0">
                          <a:solidFill>
                            <a:schemeClr val="tx1"/>
                          </a:solidFill>
                          <a:latin typeface="游ゴシック" panose="020B0400000000000000" pitchFamily="50" charset="-128"/>
                          <a:ea typeface="+mn-ea"/>
                        </a:rPr>
                        <a:t>R4.10.23</a:t>
                      </a:r>
                      <a:r>
                        <a:rPr kumimoji="1" lang="ja-JP" altLang="en-US" sz="1100" b="1" dirty="0">
                          <a:solidFill>
                            <a:schemeClr val="tx1"/>
                          </a:solidFill>
                          <a:latin typeface="游ゴシック" panose="020B0400000000000000" pitchFamily="50" charset="-128"/>
                          <a:ea typeface="+mn-ea"/>
                        </a:rPr>
                        <a:t>）来場者約</a:t>
                      </a:r>
                      <a:r>
                        <a:rPr kumimoji="1" lang="en-US" altLang="ja-JP" sz="1100" b="1" dirty="0">
                          <a:solidFill>
                            <a:schemeClr val="tx1"/>
                          </a:solidFill>
                          <a:latin typeface="游ゴシック" panose="020B0400000000000000" pitchFamily="50" charset="-128"/>
                          <a:ea typeface="+mn-ea"/>
                        </a:rPr>
                        <a:t>10,000</a:t>
                      </a:r>
                      <a:r>
                        <a:rPr kumimoji="1" lang="ja-JP" altLang="en-US" sz="1100" b="1" dirty="0">
                          <a:solidFill>
                            <a:schemeClr val="tx1"/>
                          </a:solidFill>
                          <a:latin typeface="游ゴシック" panose="020B0400000000000000" pitchFamily="50" charset="-128"/>
                          <a:ea typeface="+mn-ea"/>
                        </a:rPr>
                        <a:t>人</a:t>
                      </a:r>
                      <a:endParaRPr kumimoji="1" lang="en-US" altLang="ja-JP" sz="1100" b="1"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232330">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100" b="1" i="0" u="none" strike="noStrike" kern="1200" cap="none" spc="0" normalizeH="0" baseline="0" noProof="0" dirty="0">
                          <a:ln>
                            <a:noFill/>
                          </a:ln>
                          <a:solidFill>
                            <a:schemeClr val="tx1"/>
                          </a:solidFill>
                          <a:effectLst/>
                          <a:uLnTx/>
                          <a:uFillTx/>
                          <a:latin typeface="+mn-ea"/>
                          <a:ea typeface="+mn-ea"/>
                          <a:cs typeface="+mn-cs"/>
                        </a:rPr>
                        <a:t>コロナ禍における</a:t>
                      </a:r>
                      <a:r>
                        <a:rPr kumimoji="1" lang="ja-JP" altLang="en-US" sz="1100" b="1" dirty="0">
                          <a:solidFill>
                            <a:schemeClr val="tx1"/>
                          </a:solidFill>
                          <a:latin typeface="+mn-ea"/>
                          <a:ea typeface="+mn-ea"/>
                        </a:rPr>
                        <a:t>体験の場の提供、イベントの開催</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■出前講習会の開催</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■大阪産（もん）の店舗での利用拡大</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■イベント等の機会を活用した府内畜産物の認知度向上と</a:t>
                      </a:r>
                      <a:r>
                        <a:rPr kumimoji="1" lang="ja-JP" altLang="en-US" sz="1100" b="1" i="0" u="none" strike="noStrike" kern="1200" cap="none" spc="0" normalizeH="0" baseline="0" noProof="0">
                          <a:ln>
                            <a:noFill/>
                          </a:ln>
                          <a:solidFill>
                            <a:schemeClr val="tx1"/>
                          </a:solidFill>
                          <a:effectLst/>
                          <a:uLnTx/>
                          <a:uFillTx/>
                          <a:latin typeface="游ゴシック" panose="020B0400000000000000" pitchFamily="50" charset="-128"/>
                          <a:ea typeface="+mn-ea"/>
                          <a:cs typeface="+mn-cs"/>
                        </a:rPr>
                        <a:t>魅力</a:t>
                      </a:r>
                      <a:r>
                        <a:rPr kumimoji="1" lang="ja-JP" altLang="en-US" sz="1100" b="1" i="0" u="none" strike="noStrike" kern="1200" cap="none" spc="0" normalizeH="0" baseline="0" noProof="0" smtClean="0">
                          <a:ln>
                            <a:noFill/>
                          </a:ln>
                          <a:solidFill>
                            <a:schemeClr val="tx1"/>
                          </a:solidFill>
                          <a:effectLst/>
                          <a:uLnTx/>
                          <a:uFillTx/>
                          <a:latin typeface="游ゴシック" panose="020B0400000000000000" pitchFamily="50" charset="-128"/>
                          <a:ea typeface="+mn-ea"/>
                          <a:cs typeface="+mn-cs"/>
                        </a:rPr>
                        <a:t>発信</a:t>
                      </a: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　</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86039942"/>
                  </a:ext>
                </a:extLst>
              </a:tr>
              <a:tr h="573304">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600" b="1" dirty="0">
                          <a:solidFill>
                            <a:schemeClr val="bg1"/>
                          </a:solidFill>
                        </a:rPr>
                        <a:t> 最終予算　　</a:t>
                      </a:r>
                      <a:endParaRPr kumimoji="1" lang="en-US" altLang="ja-JP" sz="1600" b="1" dirty="0">
                        <a:solidFill>
                          <a:schemeClr val="bg1"/>
                        </a:solidFill>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zh-TW" altLang="en-US" sz="12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1" dirty="0">
                          <a:solidFill>
                            <a:schemeClr val="tx1"/>
                          </a:solidFill>
                          <a:latin typeface="+mn-ea"/>
                          <a:ea typeface="+mn-ea"/>
                        </a:rPr>
                        <a:t>大阪産</a:t>
                      </a:r>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もん</a:t>
                      </a:r>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グローバルブランド化促進事業費　</a:t>
                      </a:r>
                      <a:r>
                        <a:rPr kumimoji="1" lang="en-US" altLang="ja-JP" sz="1100" b="1" dirty="0" smtClean="0">
                          <a:solidFill>
                            <a:schemeClr val="tx1"/>
                          </a:solidFill>
                          <a:latin typeface="+mn-ea"/>
                          <a:ea typeface="+mn-ea"/>
                        </a:rPr>
                        <a:t>90,079</a:t>
                      </a:r>
                      <a:r>
                        <a:rPr kumimoji="1" lang="ja-JP" altLang="en-US" sz="1100" b="1" dirty="0" smtClean="0">
                          <a:solidFill>
                            <a:schemeClr val="tx1"/>
                          </a:solidFill>
                          <a:latin typeface="+mn-ea"/>
                          <a:ea typeface="+mn-ea"/>
                        </a:rPr>
                        <a:t>千円</a:t>
                      </a:r>
                      <a:endParaRPr kumimoji="1" lang="ja-JP" altLang="en-US"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97835777"/>
                  </a:ext>
                </a:extLst>
              </a:tr>
            </a:tbl>
          </a:graphicData>
        </a:graphic>
      </p:graphicFrame>
      <p:sp>
        <p:nvSpPr>
          <p:cNvPr id="2" name="テキスト ボックス 1"/>
          <p:cNvSpPr txBox="1"/>
          <p:nvPr/>
        </p:nvSpPr>
        <p:spPr>
          <a:xfrm>
            <a:off x="558186" y="485484"/>
            <a:ext cx="8718118" cy="338554"/>
          </a:xfrm>
          <a:prstGeom prst="rect">
            <a:avLst/>
          </a:prstGeom>
          <a:noFill/>
        </p:spPr>
        <p:txBody>
          <a:bodyPr wrap="square" rtlCol="0">
            <a:spAutoFit/>
          </a:bodyPr>
          <a:lstStyle/>
          <a:p>
            <a:r>
              <a:rPr kumimoji="1" lang="ja-JP" altLang="en-US" sz="1600" b="1" dirty="0">
                <a:latin typeface="+mn-ea"/>
              </a:rPr>
              <a:t>①地産地消の推進　</a:t>
            </a:r>
            <a:r>
              <a:rPr kumimoji="1" lang="en-US" altLang="ja-JP" sz="1600" b="1" dirty="0">
                <a:latin typeface="+mn-ea"/>
              </a:rPr>
              <a:t>P45</a:t>
            </a:r>
            <a:r>
              <a:rPr kumimoji="1" lang="ja-JP" altLang="en-US" sz="1600" b="1" dirty="0">
                <a:latin typeface="+mn-ea"/>
              </a:rPr>
              <a:t>　</a:t>
            </a:r>
          </a:p>
        </p:txBody>
      </p:sp>
      <p:grpSp>
        <p:nvGrpSpPr>
          <p:cNvPr id="7" name="グループ化 6"/>
          <p:cNvGrpSpPr/>
          <p:nvPr/>
        </p:nvGrpSpPr>
        <p:grpSpPr>
          <a:xfrm>
            <a:off x="8346172" y="262517"/>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3" name="グループ化 12"/>
            <p:cNvGrpSpPr/>
            <p:nvPr/>
          </p:nvGrpSpPr>
          <p:grpSpPr>
            <a:xfrm>
              <a:off x="8222623" y="1257538"/>
              <a:ext cx="1058662" cy="720145"/>
              <a:chOff x="511927" y="2809411"/>
              <a:chExt cx="1110811" cy="770916"/>
            </a:xfrm>
          </p:grpSpPr>
          <p:sp>
            <p:nvSpPr>
              <p:cNvPr id="14" name="角丸四角形 13"/>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a:t>年度</a:t>
                </a:r>
                <a:r>
                  <a:rPr kumimoji="1" lang="ja-JP" altLang="en-US" sz="1200" b="1" dirty="0"/>
                  <a:t>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5" name="直線コネクタ 14"/>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6" name="Rectangle 1"/>
          <p:cNvSpPr>
            <a:spLocks noChangeArrowheads="1"/>
          </p:cNvSpPr>
          <p:nvPr/>
        </p:nvSpPr>
        <p:spPr bwMode="auto">
          <a:xfrm>
            <a:off x="288000" y="180000"/>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latin typeface="Meiryo UI" panose="020B0604030504040204" pitchFamily="50" charset="-128"/>
                <a:ea typeface="Meiryo UI" panose="020B0604030504040204" pitchFamily="50" charset="-128"/>
                <a:cs typeface="Times New Roman" panose="02020603050405020304" pitchFamily="18" charset="0"/>
              </a:rPr>
              <a:t>具体的な取組み</a:t>
            </a:r>
            <a:r>
              <a:rPr kumimoji="0" lang="en-US" altLang="ja-JP" sz="16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9198799" y="6341515"/>
            <a:ext cx="434365" cy="338554"/>
          </a:xfrm>
          <a:prstGeom prst="rect">
            <a:avLst/>
          </a:prstGeom>
          <a:noFill/>
        </p:spPr>
        <p:txBody>
          <a:bodyPr wrap="square" rtlCol="0">
            <a:spAutoFit/>
          </a:bodyPr>
          <a:lstStyle/>
          <a:p>
            <a:pPr algn="r"/>
            <a:r>
              <a:rPr kumimoji="1" lang="en-US" altLang="ja-JP" sz="1600" dirty="0">
                <a:latin typeface="+mn-ea"/>
              </a:rPr>
              <a:t>10</a:t>
            </a:r>
            <a:endParaRPr kumimoji="1" lang="ja-JP" altLang="en-US" sz="1600" dirty="0">
              <a:latin typeface="+mn-ea"/>
            </a:endParaRPr>
          </a:p>
        </p:txBody>
      </p:sp>
    </p:spTree>
    <p:extLst>
      <p:ext uri="{BB962C8B-B14F-4D97-AF65-F5344CB8AC3E}">
        <p14:creationId xmlns:p14="http://schemas.microsoft.com/office/powerpoint/2010/main" val="36866274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273000" y="144000"/>
            <a:ext cx="9360000" cy="651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 name="表 8"/>
          <p:cNvGraphicFramePr>
            <a:graphicFrameLocks noGrp="1"/>
          </p:cNvGraphicFramePr>
          <p:nvPr>
            <p:extLst>
              <p:ext uri="{D42A27DB-BD31-4B8C-83A1-F6EECF244321}">
                <p14:modId xmlns:p14="http://schemas.microsoft.com/office/powerpoint/2010/main" val="639985901"/>
              </p:ext>
            </p:extLst>
          </p:nvPr>
        </p:nvGraphicFramePr>
        <p:xfrm>
          <a:off x="629696" y="540000"/>
          <a:ext cx="8630215" cy="2768697"/>
        </p:xfrm>
        <a:graphic>
          <a:graphicData uri="http://schemas.openxmlformats.org/drawingml/2006/table">
            <a:tbl>
              <a:tblPr firstRow="1" bandRow="1">
                <a:tableStyleId>{5C22544A-7EE6-4342-B048-85BDC9FD1C3A}</a:tableStyleId>
              </a:tblPr>
              <a:tblGrid>
                <a:gridCol w="1272862">
                  <a:extLst>
                    <a:ext uri="{9D8B030D-6E8A-4147-A177-3AD203B41FA5}">
                      <a16:colId xmlns:a16="http://schemas.microsoft.com/office/drawing/2014/main" val="528851062"/>
                    </a:ext>
                  </a:extLst>
                </a:gridCol>
                <a:gridCol w="7357353">
                  <a:extLst>
                    <a:ext uri="{9D8B030D-6E8A-4147-A177-3AD203B41FA5}">
                      <a16:colId xmlns:a16="http://schemas.microsoft.com/office/drawing/2014/main" val="89849022"/>
                    </a:ext>
                  </a:extLst>
                </a:gridCol>
              </a:tblGrid>
              <a:tr h="1493617">
                <a:tc>
                  <a:txBody>
                    <a:bodyPr/>
                    <a:lstStyle/>
                    <a:p>
                      <a:pPr>
                        <a:lnSpc>
                          <a:spcPts val="1600"/>
                        </a:lnSpc>
                      </a:pPr>
                      <a:r>
                        <a:rPr kumimoji="1" lang="ja-JP" altLang="en-US" sz="1600" dirty="0"/>
                        <a:t> 本年度の     </a:t>
                      </a:r>
                      <a:endParaRPr kumimoji="1" lang="en-US" altLang="ja-JP" sz="1600" dirty="0"/>
                    </a:p>
                    <a:p>
                      <a:pPr>
                        <a:lnSpc>
                          <a:spcPts val="1600"/>
                        </a:lnSpc>
                      </a:pPr>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a:solidFill>
                            <a:schemeClr val="tx1"/>
                          </a:solidFill>
                          <a:latin typeface="+mn-ea"/>
                          <a:ea typeface="+mn-ea"/>
                        </a:rPr>
                        <a:t>■「食品ロス削減ワーキングチーム」関係部局等との連携により、担当部局で保育所・学校等での</a:t>
                      </a:r>
                    </a:p>
                    <a:p>
                      <a:pPr marL="174625" indent="-174625"/>
                      <a:r>
                        <a:rPr kumimoji="1" lang="ja-JP" altLang="en-US" sz="1100" b="1" dirty="0">
                          <a:solidFill>
                            <a:schemeClr val="tx1"/>
                          </a:solidFill>
                          <a:latin typeface="+mn-ea"/>
                          <a:ea typeface="+mn-ea"/>
                        </a:rPr>
                        <a:t>　 食育、イベント等の体験活動を通じた食品ロスへの理解促進</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■「もったいないやん へらそう食品ロス」ポータルサイトを活用し、次代まで食品ロス削減を</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a:t>
                      </a:r>
                      <a:r>
                        <a:rPr kumimoji="1" lang="en-US" altLang="ja-JP" sz="1100" b="1" dirty="0">
                          <a:solidFill>
                            <a:schemeClr val="tx1"/>
                          </a:solidFill>
                          <a:latin typeface="+mn-ea"/>
                          <a:ea typeface="+mn-ea"/>
                        </a:rPr>
                        <a:t> </a:t>
                      </a:r>
                      <a:r>
                        <a:rPr kumimoji="1" lang="ja-JP" altLang="en-US" sz="1100" b="1" dirty="0">
                          <a:solidFill>
                            <a:schemeClr val="tx1"/>
                          </a:solidFill>
                          <a:latin typeface="+mn-ea"/>
                          <a:ea typeface="+mn-ea"/>
                        </a:rPr>
                        <a:t>実践・啓発するボランティア「もったいないやん活動隊」の募集、養成講座</a:t>
                      </a:r>
                      <a:r>
                        <a:rPr kumimoji="1" lang="ja-JP" altLang="en-US" sz="1100" b="1">
                          <a:solidFill>
                            <a:schemeClr val="tx1"/>
                          </a:solidFill>
                          <a:latin typeface="+mn-ea"/>
                          <a:ea typeface="+mn-ea"/>
                        </a:rPr>
                        <a:t>の</a:t>
                      </a:r>
                      <a:r>
                        <a:rPr kumimoji="1" lang="ja-JP" altLang="en-US" sz="1100" b="1" smtClean="0">
                          <a:solidFill>
                            <a:schemeClr val="tx1"/>
                          </a:solidFill>
                          <a:latin typeface="+mn-ea"/>
                          <a:ea typeface="+mn-ea"/>
                        </a:rPr>
                        <a:t>実施</a:t>
                      </a:r>
                      <a:endParaRPr kumimoji="1" lang="ja-JP" altLang="en-US"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■「大阪府食品ロス削減推進計画」に基づく市町村や事業者と連携した普及啓発の取組みを推進</a:t>
                      </a:r>
                    </a:p>
                    <a:p>
                      <a:pPr marL="174625" indent="-174625"/>
                      <a:r>
                        <a:rPr kumimoji="1" lang="ja-JP" altLang="en-US" sz="1100" b="1" dirty="0">
                          <a:solidFill>
                            <a:schemeClr val="tx1"/>
                          </a:solidFill>
                          <a:latin typeface="+mn-ea"/>
                          <a:ea typeface="+mn-ea"/>
                        </a:rPr>
                        <a:t>■府食ロス計画に基づき、事業者と連携した普及啓発の取組みを推進するため、事業者、消費者、</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学識経験者等で構成する「食品ロス削減ネットワーク懇話会」を開催</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589954">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次年度の主</a:t>
                      </a:r>
                      <a:r>
                        <a:rPr kumimoji="1" lang="ja-JP" altLang="en-US" sz="1200" b="1" i="0" u="sng" strike="noStrike" kern="1200" cap="none" spc="0" normalizeH="0" baseline="0" noProof="0">
                          <a:ln>
                            <a:noFill/>
                          </a:ln>
                          <a:solidFill>
                            <a:schemeClr val="tx1"/>
                          </a:solidFill>
                          <a:effectLst/>
                          <a:uLnTx/>
                          <a:uFillTx/>
                          <a:latin typeface="游ゴシック" panose="020B0400000000000000" pitchFamily="50" charset="-128"/>
                          <a:ea typeface="+mn-ea"/>
                          <a:cs typeface="+mn-cs"/>
                        </a:rPr>
                        <a:t>な</a:t>
                      </a:r>
                      <a:r>
                        <a:rPr kumimoji="1" lang="ja-JP" altLang="en-US" sz="1200" b="1" i="0" u="sng" strike="noStrike" kern="1200" cap="none" spc="0" normalizeH="0" baseline="0" noProof="0" smtClean="0">
                          <a:ln>
                            <a:noFill/>
                          </a:ln>
                          <a:solidFill>
                            <a:schemeClr val="tx1"/>
                          </a:solidFill>
                          <a:effectLst/>
                          <a:uLnTx/>
                          <a:uFillTx/>
                          <a:latin typeface="游ゴシック" panose="020B0400000000000000" pitchFamily="50" charset="-128"/>
                          <a:ea typeface="+mn-ea"/>
                          <a:cs typeface="+mn-cs"/>
                        </a:rPr>
                        <a:t>取組み</a:t>
                      </a:r>
                      <a:r>
                        <a:rPr kumimoji="1" lang="en-US" altLang="ja-JP" sz="1200" b="1" i="0" u="none" strike="noStrike" kern="1200" cap="none" spc="0" normalizeH="0" baseline="0" noProof="0" smtClean="0">
                          <a:ln>
                            <a:noFill/>
                          </a:ln>
                          <a:solidFill>
                            <a:schemeClr val="tx1"/>
                          </a:solidFill>
                          <a:effectLst/>
                          <a:uLnTx/>
                          <a:uFillTx/>
                          <a:latin typeface="游ゴシック" panose="020B0400000000000000" pitchFamily="50" charset="-128"/>
                          <a:ea typeface="+mn-ea"/>
                          <a:cs typeface="+mn-cs"/>
                        </a:rPr>
                        <a:t>》</a:t>
                      </a:r>
                      <a:endPar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■地域で普及啓発活動を推進するため、食品ロス削減ポータルサイトを積極的に活用し、食品ロス削減について</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　発信・啓発できる人材を育成</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■「もったいないやん活動隊」を育成し、啓発機会を創出</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409189">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最終予算　　</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dirty="0">
                          <a:solidFill>
                            <a:schemeClr val="bg1"/>
                          </a:solidFill>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1" dirty="0">
                          <a:solidFill>
                            <a:schemeClr val="tx1"/>
                          </a:solidFill>
                          <a:latin typeface="游ゴシック" panose="020B0400000000000000" pitchFamily="50" charset="-128"/>
                          <a:ea typeface="+mn-ea"/>
                        </a:rPr>
                        <a:t>消費者行動促進支援事業　</a:t>
                      </a:r>
                      <a:r>
                        <a:rPr kumimoji="1" lang="en-US" altLang="ja-JP" sz="1100" b="1" dirty="0">
                          <a:solidFill>
                            <a:schemeClr val="tx1"/>
                          </a:solidFill>
                          <a:latin typeface="游ゴシック" panose="020B0400000000000000" pitchFamily="50" charset="-128"/>
                          <a:ea typeface="+mn-ea"/>
                        </a:rPr>
                        <a:t>3,020</a:t>
                      </a:r>
                      <a:r>
                        <a:rPr kumimoji="1" lang="ja-JP" altLang="en-US" sz="1100" b="1" dirty="0">
                          <a:solidFill>
                            <a:schemeClr val="tx1"/>
                          </a:solidFill>
                          <a:latin typeface="游ゴシック" panose="020B0400000000000000" pitchFamily="50" charset="-128"/>
                          <a:ea typeface="+mn-ea"/>
                        </a:rPr>
                        <a:t>千円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2" name="テキスト ボックス 1"/>
          <p:cNvSpPr txBox="1"/>
          <p:nvPr/>
        </p:nvSpPr>
        <p:spPr>
          <a:xfrm>
            <a:off x="272836" y="189000"/>
            <a:ext cx="2804208" cy="338554"/>
          </a:xfrm>
          <a:prstGeom prst="rect">
            <a:avLst/>
          </a:prstGeom>
          <a:noFill/>
        </p:spPr>
        <p:txBody>
          <a:bodyPr wrap="square" rtlCol="0">
            <a:spAutoFit/>
          </a:bodyPr>
          <a:lstStyle/>
          <a:p>
            <a:r>
              <a:rPr kumimoji="1" lang="ja-JP" altLang="en-US" sz="1600" b="1" dirty="0"/>
              <a:t>②食品ロスの削減　</a:t>
            </a:r>
            <a:r>
              <a:rPr kumimoji="1" lang="en-US" altLang="ja-JP" sz="1600" b="1" dirty="0">
                <a:latin typeface="+mn-ea"/>
              </a:rPr>
              <a:t>P46</a:t>
            </a:r>
            <a:endParaRPr kumimoji="1" lang="ja-JP" altLang="en-US" sz="1600" b="1" dirty="0">
              <a:latin typeface="+mn-ea"/>
            </a:endParaRPr>
          </a:p>
        </p:txBody>
      </p:sp>
      <p:grpSp>
        <p:nvGrpSpPr>
          <p:cNvPr id="7" name="グループ化 6"/>
          <p:cNvGrpSpPr/>
          <p:nvPr/>
        </p:nvGrpSpPr>
        <p:grpSpPr>
          <a:xfrm>
            <a:off x="8354955" y="247950"/>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3" name="グループ化 12"/>
            <p:cNvGrpSpPr/>
            <p:nvPr/>
          </p:nvGrpSpPr>
          <p:grpSpPr>
            <a:xfrm>
              <a:off x="8222623" y="1257538"/>
              <a:ext cx="1058662" cy="720145"/>
              <a:chOff x="511927" y="2809411"/>
              <a:chExt cx="1110811" cy="770916"/>
            </a:xfrm>
          </p:grpSpPr>
          <p:sp>
            <p:nvSpPr>
              <p:cNvPr id="14" name="角丸四角形 13"/>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a:t>年度</a:t>
                </a:r>
                <a:r>
                  <a:rPr kumimoji="1" lang="ja-JP" altLang="en-US" sz="1200" b="1" dirty="0"/>
                  <a:t>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5" name="直線コネクタ 14"/>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graphicFrame>
        <p:nvGraphicFramePr>
          <p:cNvPr id="16" name="表 15"/>
          <p:cNvGraphicFramePr>
            <a:graphicFrameLocks noGrp="1"/>
          </p:cNvGraphicFramePr>
          <p:nvPr>
            <p:extLst>
              <p:ext uri="{D42A27DB-BD31-4B8C-83A1-F6EECF244321}">
                <p14:modId xmlns:p14="http://schemas.microsoft.com/office/powerpoint/2010/main" val="4121968180"/>
              </p:ext>
            </p:extLst>
          </p:nvPr>
        </p:nvGraphicFramePr>
        <p:xfrm>
          <a:off x="613302" y="3549689"/>
          <a:ext cx="8646609" cy="2950760"/>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1008162">
                <a:tc>
                  <a:txBody>
                    <a:bodyPr/>
                    <a:lstStyle/>
                    <a:p>
                      <a:pPr>
                        <a:lnSpc>
                          <a:spcPts val="1600"/>
                        </a:lnSpc>
                      </a:pPr>
                      <a:r>
                        <a:rPr kumimoji="1" lang="ja-JP" altLang="en-US" sz="1600" dirty="0"/>
                        <a:t> 本年度の     </a:t>
                      </a:r>
                      <a:endParaRPr kumimoji="1" lang="en-US" altLang="ja-JP" sz="1600" dirty="0"/>
                    </a:p>
                    <a:p>
                      <a:pPr>
                        <a:lnSpc>
                          <a:spcPts val="1600"/>
                        </a:lnSpc>
                      </a:pPr>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a:solidFill>
                            <a:schemeClr val="tx1"/>
                          </a:solidFill>
                          <a:latin typeface="+mn-ea"/>
                          <a:ea typeface="+mn-ea"/>
                        </a:rPr>
                        <a:t>■全国学校給食週間での取組み実施</a:t>
                      </a:r>
                      <a:endParaRPr kumimoji="1" lang="en-US" altLang="ja-JP" sz="1100" b="1" dirty="0">
                        <a:solidFill>
                          <a:schemeClr val="tx1"/>
                        </a:solidFill>
                        <a:latin typeface="+mn-ea"/>
                        <a:ea typeface="+mn-ea"/>
                      </a:endParaRPr>
                    </a:p>
                    <a:p>
                      <a:pPr marL="174625" indent="-174625"/>
                      <a:r>
                        <a:rPr kumimoji="1" lang="ja-JP" altLang="en-US" sz="1100" b="1" baseline="0" dirty="0">
                          <a:solidFill>
                            <a:schemeClr val="tx1"/>
                          </a:solidFill>
                          <a:latin typeface="+mn-ea"/>
                          <a:ea typeface="+mn-ea"/>
                        </a:rPr>
                        <a:t>　</a:t>
                      </a:r>
                      <a:r>
                        <a:rPr kumimoji="1" lang="ja-JP" altLang="en-US" sz="1100" b="1" smtClean="0">
                          <a:solidFill>
                            <a:schemeClr val="tx1"/>
                          </a:solidFill>
                          <a:latin typeface="+mn-ea"/>
                          <a:ea typeface="+mn-ea"/>
                        </a:rPr>
                        <a:t>市町村</a:t>
                      </a:r>
                      <a:r>
                        <a:rPr kumimoji="1" lang="ja-JP" altLang="en-US" sz="1100" b="1" dirty="0">
                          <a:solidFill>
                            <a:schemeClr val="tx1"/>
                          </a:solidFill>
                          <a:latin typeface="+mn-ea"/>
                          <a:ea typeface="+mn-ea"/>
                        </a:rPr>
                        <a:t>及び府立学校で地域の食材や郷土料理等を取り入れた給食献立を実施</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■食育の日（毎月</a:t>
                      </a:r>
                      <a:r>
                        <a:rPr kumimoji="1" lang="en-US" altLang="ja-JP" sz="1100" b="1" dirty="0">
                          <a:solidFill>
                            <a:schemeClr val="tx1"/>
                          </a:solidFill>
                          <a:latin typeface="+mn-ea"/>
                          <a:ea typeface="+mn-ea"/>
                        </a:rPr>
                        <a:t>19</a:t>
                      </a:r>
                      <a:r>
                        <a:rPr kumimoji="1" lang="ja-JP" altLang="en-US" sz="1100" b="1" dirty="0">
                          <a:solidFill>
                            <a:schemeClr val="tx1"/>
                          </a:solidFill>
                          <a:latin typeface="+mn-ea"/>
                          <a:ea typeface="+mn-ea"/>
                        </a:rPr>
                        <a:t>日）での取組み実施</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a:t>
                      </a:r>
                      <a:r>
                        <a:rPr kumimoji="1" lang="ja-JP" altLang="en-US" sz="1100" b="1" smtClean="0">
                          <a:solidFill>
                            <a:schemeClr val="tx1"/>
                          </a:solidFill>
                          <a:latin typeface="+mn-ea"/>
                          <a:ea typeface="+mn-ea"/>
                        </a:rPr>
                        <a:t>給食</a:t>
                      </a:r>
                      <a:r>
                        <a:rPr kumimoji="1" lang="ja-JP" altLang="en-US" sz="1100" b="1" dirty="0">
                          <a:solidFill>
                            <a:schemeClr val="tx1"/>
                          </a:solidFill>
                          <a:latin typeface="+mn-ea"/>
                          <a:ea typeface="+mn-ea"/>
                        </a:rPr>
                        <a:t>献立の工夫</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■大阪府食生活改善連絡協議会との連携</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・協議会が行う日本型食生活の普及啓発活動への支援</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・魚庭の海づくり</a:t>
                      </a:r>
                      <a:r>
                        <a:rPr kumimoji="1" lang="ja-JP" altLang="en-US" sz="1100" b="1">
                          <a:solidFill>
                            <a:schemeClr val="tx1"/>
                          </a:solidFill>
                          <a:latin typeface="+mn-ea"/>
                          <a:ea typeface="+mn-ea"/>
                        </a:rPr>
                        <a:t>大会</a:t>
                      </a:r>
                      <a:r>
                        <a:rPr kumimoji="1" lang="ja-JP" altLang="en-US" sz="1100" b="1" smtClean="0">
                          <a:solidFill>
                            <a:schemeClr val="tx1"/>
                          </a:solidFill>
                          <a:latin typeface="+mn-ea"/>
                          <a:ea typeface="+mn-ea"/>
                        </a:rPr>
                        <a:t>（</a:t>
                      </a:r>
                      <a:r>
                        <a:rPr kumimoji="1" lang="en-US" altLang="ja-JP" sz="1100" b="1" smtClean="0">
                          <a:solidFill>
                            <a:schemeClr val="tx1"/>
                          </a:solidFill>
                          <a:latin typeface="+mn-ea"/>
                          <a:ea typeface="+mn-ea"/>
                        </a:rPr>
                        <a:t>R4.10.23</a:t>
                      </a:r>
                      <a:r>
                        <a:rPr kumimoji="1" lang="ja-JP" altLang="en-US" sz="1100" b="1" smtClean="0">
                          <a:solidFill>
                            <a:schemeClr val="tx1"/>
                          </a:solidFill>
                          <a:latin typeface="+mn-ea"/>
                          <a:ea typeface="+mn-ea"/>
                        </a:rPr>
                        <a:t>）</a:t>
                      </a:r>
                      <a:r>
                        <a:rPr kumimoji="1" lang="ja-JP" altLang="en-US" sz="1100" b="1" dirty="0">
                          <a:solidFill>
                            <a:schemeClr val="tx1"/>
                          </a:solidFill>
                          <a:latin typeface="+mn-ea"/>
                          <a:ea typeface="+mn-ea"/>
                        </a:rPr>
                        <a:t>において、郷土食冊子を配付 </a:t>
                      </a:r>
                      <a:r>
                        <a:rPr kumimoji="1" lang="en-US" altLang="ja-JP" sz="1100" b="1" dirty="0">
                          <a:solidFill>
                            <a:schemeClr val="tx1"/>
                          </a:solidFill>
                          <a:latin typeface="+mn-ea"/>
                          <a:ea typeface="+mn-ea"/>
                        </a:rPr>
                        <a:t>200</a:t>
                      </a:r>
                      <a:r>
                        <a:rPr kumimoji="1" lang="ja-JP" altLang="en-US" sz="1100" b="1" dirty="0">
                          <a:solidFill>
                            <a:schemeClr val="tx1"/>
                          </a:solidFill>
                          <a:latin typeface="+mn-ea"/>
                          <a:ea typeface="+mn-ea"/>
                        </a:rPr>
                        <a:t>部</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1880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■関係団体の取組把握、連携強化</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■好事例を共有し、地域の食材や郷土料理を取り入れた給食献立を実施</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■地場産物を活用した食育教材ポータルサイトの啓発</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■食文化の継承に向け、</a:t>
                      </a:r>
                      <a:r>
                        <a:rPr kumimoji="1" lang="en-US" altLang="ja-JP" sz="1100" b="1" dirty="0">
                          <a:solidFill>
                            <a:schemeClr val="tx1"/>
                          </a:solidFill>
                          <a:latin typeface="+mn-ea"/>
                          <a:ea typeface="+mn-ea"/>
                        </a:rPr>
                        <a:t>SNS</a:t>
                      </a:r>
                      <a:r>
                        <a:rPr kumimoji="1" lang="ja-JP" altLang="en-US" sz="1100" b="1" dirty="0">
                          <a:solidFill>
                            <a:schemeClr val="tx1"/>
                          </a:solidFill>
                          <a:latin typeface="+mn-ea"/>
                          <a:ea typeface="+mn-ea"/>
                        </a:rPr>
                        <a:t>等を活用した情報発信を行うとともに、関係団体の取組みを支援</a:t>
                      </a: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　</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465368">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最終予算</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1" dirty="0">
                          <a:latin typeface="+mn-ea"/>
                          <a:ea typeface="+mn-ea"/>
                        </a:rPr>
                        <a:t>健康・栄養</a:t>
                      </a:r>
                      <a:r>
                        <a:rPr kumimoji="1" lang="ja-JP" altLang="en-US" sz="1100" b="1" dirty="0">
                          <a:solidFill>
                            <a:schemeClr val="tx1"/>
                          </a:solidFill>
                          <a:latin typeface="+mn-ea"/>
                          <a:ea typeface="+mn-ea"/>
                        </a:rPr>
                        <a:t>対策費　</a:t>
                      </a:r>
                      <a:r>
                        <a:rPr kumimoji="1" lang="en-US" altLang="ja-JP" sz="1100" b="1" dirty="0">
                          <a:solidFill>
                            <a:schemeClr val="tx1"/>
                          </a:solidFill>
                          <a:latin typeface="+mn-ea"/>
                          <a:ea typeface="+mn-ea"/>
                        </a:rPr>
                        <a:t>5,869</a:t>
                      </a:r>
                      <a:r>
                        <a:rPr kumimoji="1" lang="ja-JP" altLang="en-US" sz="1100" b="1" dirty="0">
                          <a:solidFill>
                            <a:schemeClr val="tx1"/>
                          </a:solidFill>
                          <a:latin typeface="+mn-ea"/>
                          <a:ea typeface="+mn-ea"/>
                        </a:rPr>
                        <a:t>千円（再掲）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17" name="テキスト ボックス 16"/>
          <p:cNvSpPr txBox="1"/>
          <p:nvPr/>
        </p:nvSpPr>
        <p:spPr>
          <a:xfrm>
            <a:off x="269453" y="3257550"/>
            <a:ext cx="2681080" cy="338554"/>
          </a:xfrm>
          <a:prstGeom prst="rect">
            <a:avLst/>
          </a:prstGeom>
          <a:noFill/>
        </p:spPr>
        <p:txBody>
          <a:bodyPr wrap="square" rtlCol="0">
            <a:spAutoFit/>
          </a:bodyPr>
          <a:lstStyle/>
          <a:p>
            <a:r>
              <a:rPr kumimoji="1" lang="ja-JP" altLang="en-US" sz="1600" b="1" dirty="0"/>
              <a:t>③</a:t>
            </a:r>
            <a:r>
              <a:rPr lang="ja-JP" altLang="en-US" sz="1600" b="1" dirty="0"/>
              <a:t>食文化の継承　</a:t>
            </a:r>
            <a:r>
              <a:rPr lang="en-US" altLang="ja-JP" sz="1600" b="1" dirty="0">
                <a:latin typeface="+mn-ea"/>
              </a:rPr>
              <a:t>P46</a:t>
            </a:r>
            <a:r>
              <a:rPr lang="ja-JP" altLang="en-US" sz="1600" b="1" dirty="0">
                <a:latin typeface="+mn-ea"/>
              </a:rPr>
              <a:t> </a:t>
            </a:r>
            <a:endParaRPr kumimoji="1" lang="ja-JP" altLang="en-US" sz="1600" b="1" dirty="0">
              <a:latin typeface="+mn-ea"/>
            </a:endParaRPr>
          </a:p>
        </p:txBody>
      </p:sp>
      <p:sp>
        <p:nvSpPr>
          <p:cNvPr id="18" name="テキスト ボックス 17"/>
          <p:cNvSpPr txBox="1"/>
          <p:nvPr/>
        </p:nvSpPr>
        <p:spPr>
          <a:xfrm>
            <a:off x="9198799" y="6341515"/>
            <a:ext cx="434365" cy="338554"/>
          </a:xfrm>
          <a:prstGeom prst="rect">
            <a:avLst/>
          </a:prstGeom>
          <a:noFill/>
        </p:spPr>
        <p:txBody>
          <a:bodyPr wrap="square" rtlCol="0">
            <a:spAutoFit/>
          </a:bodyPr>
          <a:lstStyle/>
          <a:p>
            <a:pPr algn="r"/>
            <a:r>
              <a:rPr kumimoji="1" lang="en-US" altLang="ja-JP" sz="1600" dirty="0">
                <a:latin typeface="+mn-ea"/>
              </a:rPr>
              <a:t>11</a:t>
            </a:r>
            <a:endParaRPr kumimoji="1" lang="ja-JP" altLang="en-US" sz="1600" dirty="0">
              <a:latin typeface="+mn-ea"/>
            </a:endParaRPr>
          </a:p>
        </p:txBody>
      </p:sp>
    </p:spTree>
    <p:extLst>
      <p:ext uri="{BB962C8B-B14F-4D97-AF65-F5344CB8AC3E}">
        <p14:creationId xmlns:p14="http://schemas.microsoft.com/office/powerpoint/2010/main" val="24340731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273000" y="916309"/>
            <a:ext cx="9360000" cy="5832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Meiryo UI" panose="020B0604030504040204" pitchFamily="50" charset="-128"/>
                <a:ea typeface="Meiryo UI" panose="020B0604030504040204" pitchFamily="50" charset="-128"/>
              </a:rPr>
              <a:t>２　食育を支える社会環境整備　</a:t>
            </a:r>
          </a:p>
        </p:txBody>
      </p:sp>
      <p:sp>
        <p:nvSpPr>
          <p:cNvPr id="10" name="正方形/長方形 9"/>
          <p:cNvSpPr/>
          <p:nvPr/>
        </p:nvSpPr>
        <p:spPr>
          <a:xfrm>
            <a:off x="273000" y="688626"/>
            <a:ext cx="7404392" cy="432000"/>
          </a:xfrm>
          <a:prstGeom prst="rect">
            <a:avLst/>
          </a:prstGeom>
          <a:solidFill>
            <a:srgbClr val="002060"/>
          </a:solidFill>
        </p:spPr>
        <p:txBody>
          <a:bodyPr wrap="square" anchor="ctr">
            <a:sp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 </a:t>
            </a:r>
            <a:r>
              <a:rPr kumimoji="1" lang="ja-JP" altLang="en-US" sz="2000" b="1" dirty="0">
                <a:ln w="0"/>
                <a:solidFill>
                  <a:schemeClr val="bg1"/>
                </a:solidFill>
                <a:effectLst>
                  <a:outerShdw blurRad="38100" dist="19050" dir="2700000" algn="tl" rotWithShape="0">
                    <a:schemeClr val="dk1">
                      <a:alpha val="40000"/>
                    </a:schemeClr>
                  </a:outerShdw>
                </a:effectLst>
                <a:latin typeface="+mn-ea"/>
              </a:rPr>
              <a:t>（１）多様な主体による食育推進運動の展開　</a:t>
            </a:r>
            <a:r>
              <a:rPr kumimoji="1" lang="ja-JP" altLang="en-US" b="1" dirty="0">
                <a:ln w="0"/>
                <a:solidFill>
                  <a:schemeClr val="bg1"/>
                </a:solidFill>
                <a:effectLst>
                  <a:outerShdw blurRad="38100" dist="19050" dir="2700000" algn="tl" rotWithShape="0">
                    <a:schemeClr val="dk1">
                      <a:alpha val="40000"/>
                    </a:schemeClr>
                  </a:outerShdw>
                </a:effectLst>
                <a:latin typeface="+mn-ea"/>
              </a:rPr>
              <a:t>計画</a:t>
            </a:r>
            <a:r>
              <a:rPr kumimoji="1" lang="en-US" altLang="ja-JP" b="1" dirty="0">
                <a:ln w="0"/>
                <a:solidFill>
                  <a:schemeClr val="bg1"/>
                </a:solidFill>
                <a:effectLst>
                  <a:outerShdw blurRad="38100" dist="19050" dir="2700000" algn="tl" rotWithShape="0">
                    <a:schemeClr val="dk1">
                      <a:alpha val="40000"/>
                    </a:schemeClr>
                  </a:outerShdw>
                </a:effectLst>
                <a:latin typeface="+mn-ea"/>
              </a:rPr>
              <a:t>P51</a:t>
            </a:r>
            <a:r>
              <a:rPr kumimoji="1" lang="ja-JP" altLang="en-US" sz="2000" b="1" dirty="0">
                <a:ln w="0"/>
                <a:solidFill>
                  <a:schemeClr val="bg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　　</a:t>
            </a:r>
            <a:r>
              <a:rPr kumimoji="1" lang="ja-JP" altLang="en-US" sz="2000" b="1" dirty="0">
                <a:ln w="0"/>
                <a:solidFill>
                  <a:schemeClr val="bg1"/>
                </a:solidFill>
                <a:effectLst>
                  <a:outerShdw blurRad="38100" dist="19050" dir="2700000" algn="tl" rotWithShape="0">
                    <a:schemeClr val="dk1">
                      <a:alpha val="40000"/>
                    </a:schemeClr>
                  </a:outerShdw>
                </a:effectLst>
              </a:rPr>
              <a:t>　</a:t>
            </a:r>
            <a:endParaRPr kumimoji="1" lang="en-US" altLang="ja-JP" b="1" dirty="0">
              <a:solidFill>
                <a:schemeClr val="bg1"/>
              </a:solidFill>
            </a:endParaRPr>
          </a:p>
        </p:txBody>
      </p:sp>
      <p:sp>
        <p:nvSpPr>
          <p:cNvPr id="4" name="正方形/長方形 3"/>
          <p:cNvSpPr/>
          <p:nvPr/>
        </p:nvSpPr>
        <p:spPr>
          <a:xfrm>
            <a:off x="313743" y="3306168"/>
            <a:ext cx="9099985" cy="553998"/>
          </a:xfrm>
          <a:prstGeom prst="rect">
            <a:avLst/>
          </a:prstGeom>
        </p:spPr>
        <p:txBody>
          <a:bodyPr wrap="square">
            <a:spAutoFit/>
          </a:bodyPr>
          <a:lstStyle/>
          <a:p>
            <a:pPr marL="269240" indent="90170" algn="just">
              <a:spcAft>
                <a:spcPts val="0"/>
              </a:spcAft>
            </a:pPr>
            <a:r>
              <a:rPr lang="en-US" altLang="ja-JP" sz="1000" kern="100" dirty="0">
                <a:latin typeface="+mn-ea"/>
                <a:cs typeface="Times New Roman" panose="02020603050405020304" pitchFamily="18" charset="0"/>
              </a:rPr>
              <a:t>1</a:t>
            </a:r>
            <a:r>
              <a:rPr lang="ja-JP" altLang="ja-JP" sz="1000" kern="100" dirty="0">
                <a:latin typeface="+mn-ea"/>
                <a:cs typeface="Times New Roman" panose="02020603050405020304" pitchFamily="18" charset="0"/>
              </a:rPr>
              <a:t>　「お口の健康」と「食育」に関するアンケート（大阪府）</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健康に関する意識調査（大阪府）（計画策定時</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現在）</a:t>
            </a:r>
            <a:endParaRPr lang="en-US" altLang="ja-JP" sz="1000" kern="100" dirty="0">
              <a:latin typeface="+mn-ea"/>
              <a:cs typeface="Times New Roman" panose="02020603050405020304" pitchFamily="18" charset="0"/>
            </a:endParaRPr>
          </a:p>
          <a:p>
            <a:pPr marL="269240" indent="90170" algn="just">
              <a:spcAft>
                <a:spcPts val="0"/>
              </a:spcAft>
            </a:pPr>
            <a:r>
              <a:rPr lang="en-US" altLang="ja-JP" sz="1000" kern="100" dirty="0">
                <a:latin typeface="+mn-ea"/>
                <a:cs typeface="Times New Roman" panose="02020603050405020304" pitchFamily="18" charset="0"/>
              </a:rPr>
              <a:t>2</a:t>
            </a:r>
            <a:r>
              <a:rPr lang="ja-JP" altLang="ja-JP" sz="1000" kern="100" dirty="0">
                <a:latin typeface="+mn-ea"/>
                <a:cs typeface="Times New Roman" panose="02020603050405020304" pitchFamily="18" charset="0"/>
              </a:rPr>
              <a:t>　大阪府健康医療部</a:t>
            </a:r>
            <a:r>
              <a:rPr lang="ja-JP" altLang="en-US" sz="1000" kern="100" dirty="0">
                <a:latin typeface="+mn-ea"/>
                <a:cs typeface="Times New Roman" panose="02020603050405020304" pitchFamily="18" charset="0"/>
              </a:rPr>
              <a:t>健康推進</a:t>
            </a:r>
            <a:r>
              <a:rPr lang="ja-JP" altLang="ja-JP" sz="1000" kern="100" dirty="0">
                <a:latin typeface="+mn-ea"/>
                <a:cs typeface="Times New Roman" panose="02020603050405020304" pitchFamily="18" charset="0"/>
              </a:rPr>
              <a:t>室調べ</a:t>
            </a:r>
            <a:endParaRPr lang="en-US" altLang="ja-JP" sz="1000" kern="100" dirty="0">
              <a:latin typeface="+mn-ea"/>
              <a:cs typeface="Times New Roman" panose="02020603050405020304" pitchFamily="18" charset="0"/>
            </a:endParaRPr>
          </a:p>
          <a:p>
            <a:pPr marL="269240" indent="90170" algn="just">
              <a:spcAft>
                <a:spcPts val="0"/>
              </a:spcAft>
            </a:pPr>
            <a:r>
              <a:rPr lang="en-US" altLang="ja-JP" sz="1000" kern="100" dirty="0">
                <a:latin typeface="+mn-ea"/>
                <a:cs typeface="Times New Roman" panose="02020603050405020304" pitchFamily="18" charset="0"/>
              </a:rPr>
              <a:t>3</a:t>
            </a:r>
            <a:r>
              <a:rPr lang="ja-JP" altLang="ja-JP" sz="1000" kern="100" dirty="0">
                <a:latin typeface="+mn-ea"/>
                <a:cs typeface="Times New Roman" panose="02020603050405020304" pitchFamily="18" charset="0"/>
              </a:rPr>
              <a:t>　大阪府健康医療部</a:t>
            </a:r>
            <a:r>
              <a:rPr lang="ja-JP" altLang="en-US" sz="1000" kern="100" dirty="0">
                <a:latin typeface="+mn-ea"/>
                <a:cs typeface="Times New Roman" panose="02020603050405020304" pitchFamily="18" charset="0"/>
              </a:rPr>
              <a:t>健康推進室</a:t>
            </a:r>
            <a:r>
              <a:rPr lang="ja-JP" altLang="ja-JP" sz="1000" kern="100" dirty="0">
                <a:latin typeface="+mn-ea"/>
                <a:cs typeface="Times New Roman" panose="02020603050405020304" pitchFamily="18" charset="0"/>
              </a:rPr>
              <a:t>調</a:t>
            </a:r>
            <a:r>
              <a:rPr lang="ja-JP" altLang="en-US" sz="1000" kern="100" dirty="0">
                <a:latin typeface="+mn-ea"/>
                <a:cs typeface="Times New Roman" panose="02020603050405020304" pitchFamily="18" charset="0"/>
              </a:rPr>
              <a:t>べ</a:t>
            </a:r>
            <a:endParaRPr lang="ja-JP" altLang="ja-JP" sz="2400" kern="100" dirty="0">
              <a:effectLst/>
              <a:latin typeface="+mn-ea"/>
              <a:cs typeface="Times New Roman" panose="02020603050405020304" pitchFamily="18" charset="0"/>
            </a:endParaRPr>
          </a:p>
        </p:txBody>
      </p:sp>
      <p:graphicFrame>
        <p:nvGraphicFramePr>
          <p:cNvPr id="14" name="表 13"/>
          <p:cNvGraphicFramePr>
            <a:graphicFrameLocks noGrp="1"/>
          </p:cNvGraphicFramePr>
          <p:nvPr>
            <p:extLst>
              <p:ext uri="{D42A27DB-BD31-4B8C-83A1-F6EECF244321}">
                <p14:modId xmlns:p14="http://schemas.microsoft.com/office/powerpoint/2010/main" val="3037009668"/>
              </p:ext>
            </p:extLst>
          </p:nvPr>
        </p:nvGraphicFramePr>
        <p:xfrm>
          <a:off x="633000" y="1606528"/>
          <a:ext cx="8640001" cy="1686804"/>
        </p:xfrm>
        <a:graphic>
          <a:graphicData uri="http://schemas.openxmlformats.org/drawingml/2006/table">
            <a:tbl>
              <a:tblPr firstRow="1" firstCol="1" bandRow="1">
                <a:tableStyleId>{5C22544A-7EE6-4342-B048-85BDC9FD1C3A}</a:tableStyleId>
              </a:tblPr>
              <a:tblGrid>
                <a:gridCol w="364134">
                  <a:extLst>
                    <a:ext uri="{9D8B030D-6E8A-4147-A177-3AD203B41FA5}">
                      <a16:colId xmlns:a16="http://schemas.microsoft.com/office/drawing/2014/main" val="20000"/>
                    </a:ext>
                  </a:extLst>
                </a:gridCol>
                <a:gridCol w="3513967">
                  <a:extLst>
                    <a:ext uri="{9D8B030D-6E8A-4147-A177-3AD203B41FA5}">
                      <a16:colId xmlns:a16="http://schemas.microsoft.com/office/drawing/2014/main" val="20001"/>
                    </a:ext>
                  </a:extLst>
                </a:gridCol>
                <a:gridCol w="1587300">
                  <a:extLst>
                    <a:ext uri="{9D8B030D-6E8A-4147-A177-3AD203B41FA5}">
                      <a16:colId xmlns:a16="http://schemas.microsoft.com/office/drawing/2014/main" val="20003"/>
                    </a:ext>
                  </a:extLst>
                </a:gridCol>
                <a:gridCol w="1587300">
                  <a:extLst>
                    <a:ext uri="{9D8B030D-6E8A-4147-A177-3AD203B41FA5}">
                      <a16:colId xmlns:a16="http://schemas.microsoft.com/office/drawing/2014/main" val="2204503950"/>
                    </a:ext>
                  </a:extLst>
                </a:gridCol>
                <a:gridCol w="1587300">
                  <a:extLst>
                    <a:ext uri="{9D8B030D-6E8A-4147-A177-3AD203B41FA5}">
                      <a16:colId xmlns:a16="http://schemas.microsoft.com/office/drawing/2014/main" val="20004"/>
                    </a:ext>
                  </a:extLst>
                </a:gridCol>
              </a:tblGrid>
              <a:tr h="303351">
                <a:tc>
                  <a:txBody>
                    <a:bodyPr/>
                    <a:lstStyle/>
                    <a:p>
                      <a:pPr algn="ctr" fontAlgn="auto">
                        <a:lnSpc>
                          <a:spcPct val="100000"/>
                        </a:lnSpc>
                        <a:spcAft>
                          <a:spcPts val="0"/>
                        </a:spcAft>
                      </a:pPr>
                      <a:r>
                        <a:rPr lang="en-US" sz="1200" b="0" dirty="0">
                          <a:solidFill>
                            <a:schemeClr val="tx1"/>
                          </a:solidFill>
                          <a:effectLst/>
                          <a:latin typeface="+mn-ea"/>
                          <a:ea typeface="+mn-ea"/>
                        </a:rPr>
                        <a:t> </a:t>
                      </a:r>
                      <a:endParaRPr lang="ja-JP" sz="1200" b="0"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ja-JP" sz="1200" b="1" dirty="0">
                          <a:solidFill>
                            <a:schemeClr val="bg1"/>
                          </a:solidFill>
                          <a:effectLst/>
                          <a:latin typeface="+mn-ea"/>
                          <a:ea typeface="+mn-ea"/>
                        </a:rPr>
                        <a:t>個別目標</a:t>
                      </a:r>
                      <a:endParaRPr lang="ja-JP" sz="1200" b="1" dirty="0">
                        <a:solidFill>
                          <a:schemeClr val="bg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ja-JP" altLang="en-US" sz="1200" b="1" dirty="0">
                          <a:solidFill>
                            <a:schemeClr val="bg1"/>
                          </a:solidFill>
                          <a:effectLst/>
                          <a:latin typeface="+mn-ea"/>
                          <a:ea typeface="+mn-ea"/>
                        </a:rPr>
                        <a:t>計画策定時</a:t>
                      </a:r>
                      <a:r>
                        <a:rPr lang="ja-JP" sz="1200" b="1" dirty="0">
                          <a:solidFill>
                            <a:schemeClr val="bg1"/>
                          </a:solidFill>
                          <a:effectLst/>
                          <a:latin typeface="+mn-ea"/>
                          <a:ea typeface="+mn-ea"/>
                        </a:rPr>
                        <a:t>の状況</a:t>
                      </a:r>
                      <a:endParaRPr lang="en-US" altLang="ja-JP" sz="1200" b="1" dirty="0">
                        <a:solidFill>
                          <a:schemeClr val="bg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200" b="1" dirty="0">
                          <a:solidFill>
                            <a:schemeClr val="bg1"/>
                          </a:solidFill>
                          <a:effectLst/>
                          <a:latin typeface="+mn-ea"/>
                          <a:ea typeface="+mn-ea"/>
                        </a:rPr>
                        <a:t>現在の状況</a:t>
                      </a:r>
                      <a:endParaRPr lang="en-US" altLang="ja-JP" sz="1200" b="1" dirty="0">
                        <a:solidFill>
                          <a:schemeClr val="bg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en-US" sz="1200" b="1" dirty="0">
                          <a:solidFill>
                            <a:schemeClr val="bg1"/>
                          </a:solidFill>
                          <a:effectLst/>
                          <a:latin typeface="+mn-ea"/>
                          <a:ea typeface="+mn-ea"/>
                        </a:rPr>
                        <a:t>2023</a:t>
                      </a:r>
                      <a:r>
                        <a:rPr lang="ja-JP" sz="1200" b="1" dirty="0">
                          <a:solidFill>
                            <a:schemeClr val="bg1"/>
                          </a:solidFill>
                          <a:effectLst/>
                          <a:latin typeface="+mn-ea"/>
                          <a:ea typeface="+mn-ea"/>
                        </a:rPr>
                        <a:t>年度の目標</a:t>
                      </a:r>
                      <a:endParaRPr lang="ja-JP" sz="1200" b="1" dirty="0">
                        <a:solidFill>
                          <a:schemeClr val="bg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461151">
                <a:tc>
                  <a:txBody>
                    <a:bodyPr/>
                    <a:lstStyle/>
                    <a:p>
                      <a:pPr algn="ctr" fontAlgn="auto">
                        <a:lnSpc>
                          <a:spcPct val="100000"/>
                        </a:lnSpc>
                        <a:spcAft>
                          <a:spcPts val="0"/>
                        </a:spcAft>
                      </a:pPr>
                      <a:r>
                        <a:rPr lang="en-US" altLang="ja-JP" sz="1200" b="0" dirty="0">
                          <a:solidFill>
                            <a:schemeClr val="bg1"/>
                          </a:solidFill>
                          <a:effectLst/>
                          <a:latin typeface="+mn-ea"/>
                          <a:ea typeface="+mn-ea"/>
                        </a:rPr>
                        <a:t>1</a:t>
                      </a:r>
                      <a:endParaRPr lang="ja-JP" sz="1200" b="0" dirty="0">
                        <a:solidFill>
                          <a:schemeClr val="bg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ct val="100000"/>
                        </a:lnSpc>
                        <a:spcAft>
                          <a:spcPts val="0"/>
                        </a:spcAft>
                      </a:pPr>
                      <a:r>
                        <a:rPr lang="ja-JP" altLang="en-US" sz="1200" b="1" dirty="0">
                          <a:solidFill>
                            <a:schemeClr val="tx1"/>
                          </a:solidFill>
                          <a:effectLst/>
                          <a:latin typeface="+mn-ea"/>
                          <a:ea typeface="+mn-ea"/>
                          <a:cs typeface="HG丸ｺﾞｼｯｸM-PRO"/>
                        </a:rPr>
                        <a:t>食育に関心を持っている府民の割合の増加</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mn-ea"/>
                          <a:ea typeface="+mn-ea"/>
                        </a:rPr>
                        <a:t>54.4%</a:t>
                      </a:r>
                      <a:r>
                        <a:rPr lang="ja-JP" altLang="en-US" sz="1200" b="1" i="0" u="none" strike="noStrike" dirty="0">
                          <a:solidFill>
                            <a:schemeClr val="tx1"/>
                          </a:solidFill>
                          <a:effectLst/>
                          <a:latin typeface="+mn-ea"/>
                          <a:ea typeface="+mn-ea"/>
                        </a:rPr>
                        <a:t>（</a:t>
                      </a:r>
                      <a:r>
                        <a:rPr lang="en-US" altLang="ja-JP" sz="1200" b="1" i="0" u="none" strike="noStrike" dirty="0">
                          <a:solidFill>
                            <a:schemeClr val="tx1"/>
                          </a:solidFill>
                          <a:effectLst/>
                          <a:latin typeface="+mn-ea"/>
                          <a:ea typeface="+mn-ea"/>
                        </a:rPr>
                        <a:t>H28</a:t>
                      </a:r>
                      <a:r>
                        <a:rPr lang="ja-JP" altLang="en-US" sz="1200" b="1" i="0" u="none" strike="noStrike" dirty="0">
                          <a:solidFill>
                            <a:schemeClr val="tx1"/>
                          </a:solidFill>
                          <a:effectLst/>
                          <a:latin typeface="+mn-ea"/>
                          <a:ea typeface="+mn-ea"/>
                        </a:rPr>
                        <a:t>）</a:t>
                      </a:r>
                      <a:endParaRPr lang="en-US" altLang="ja-JP"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mn-ea"/>
                          <a:ea typeface="+mn-ea"/>
                        </a:rPr>
                        <a:t>58.9%</a:t>
                      </a:r>
                      <a:r>
                        <a:rPr lang="ja-JP" altLang="en-US" sz="1200" b="1" i="0" u="none" strike="noStrike" dirty="0">
                          <a:solidFill>
                            <a:schemeClr val="tx1"/>
                          </a:solidFill>
                          <a:effectLst/>
                          <a:latin typeface="+mn-ea"/>
                          <a:ea typeface="+mn-ea"/>
                        </a:rPr>
                        <a:t>（</a:t>
                      </a:r>
                      <a:r>
                        <a:rPr lang="en-US" altLang="ja-JP" sz="1200" b="1" i="0" u="none" strike="noStrike" dirty="0">
                          <a:solidFill>
                            <a:schemeClr val="tx1"/>
                          </a:solidFill>
                          <a:effectLst/>
                          <a:latin typeface="+mn-ea"/>
                          <a:ea typeface="+mn-ea"/>
                        </a:rPr>
                        <a:t>R3)</a:t>
                      </a:r>
                      <a:endParaRPr lang="ja-JP" altLang="en-US"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1" i="0" u="none" strike="noStrike" dirty="0">
                          <a:solidFill>
                            <a:schemeClr val="tx1"/>
                          </a:solidFill>
                          <a:effectLst/>
                          <a:latin typeface="+mn-ea"/>
                          <a:ea typeface="+mn-ea"/>
                        </a:rPr>
                        <a:t>70</a:t>
                      </a:r>
                      <a:r>
                        <a:rPr lang="ja-JP" altLang="en-US" sz="1200" b="1" i="0" u="none" strike="noStrike" dirty="0">
                          <a:solidFill>
                            <a:schemeClr val="tx1"/>
                          </a:solidFill>
                          <a:effectLst/>
                          <a:latin typeface="+mn-ea"/>
                          <a:ea typeface="+mn-ea"/>
                        </a:rPr>
                        <a:t>％以上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61151">
                <a:tc>
                  <a:txBody>
                    <a:bodyPr/>
                    <a:lstStyle/>
                    <a:p>
                      <a:pPr algn="ctr" fontAlgn="auto">
                        <a:lnSpc>
                          <a:spcPct val="100000"/>
                        </a:lnSpc>
                        <a:spcAft>
                          <a:spcPts val="0"/>
                        </a:spcAft>
                      </a:pPr>
                      <a:r>
                        <a:rPr lang="en-US" altLang="ja-JP" sz="1200" b="0" dirty="0">
                          <a:solidFill>
                            <a:schemeClr val="bg1"/>
                          </a:solidFill>
                          <a:effectLst/>
                          <a:latin typeface="+mn-ea"/>
                          <a:ea typeface="+mn-ea"/>
                          <a:cs typeface="HG丸ｺﾞｼｯｸM-PRO"/>
                        </a:rPr>
                        <a:t>2</a:t>
                      </a:r>
                      <a:endParaRPr lang="ja-JP" sz="1200" b="0" dirty="0">
                        <a:solidFill>
                          <a:schemeClr val="bg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ct val="100000"/>
                        </a:lnSpc>
                        <a:spcAft>
                          <a:spcPts val="0"/>
                        </a:spcAft>
                      </a:pPr>
                      <a:r>
                        <a:rPr lang="ja-JP" altLang="en-US" sz="1200" b="1" dirty="0">
                          <a:solidFill>
                            <a:schemeClr val="tx1"/>
                          </a:solidFill>
                          <a:effectLst/>
                          <a:latin typeface="+mn-ea"/>
                          <a:ea typeface="+mn-ea"/>
                          <a:cs typeface="HG丸ｺﾞｼｯｸM-PRO"/>
                        </a:rPr>
                        <a:t>食育推進計画を策定・実施している</a:t>
                      </a:r>
                      <a:endParaRPr lang="en-US" altLang="ja-JP" sz="1200" b="1" dirty="0">
                        <a:solidFill>
                          <a:schemeClr val="tx1"/>
                        </a:solidFill>
                        <a:effectLst/>
                        <a:latin typeface="+mn-ea"/>
                        <a:ea typeface="+mn-ea"/>
                        <a:cs typeface="HG丸ｺﾞｼｯｸM-PRO"/>
                      </a:endParaRPr>
                    </a:p>
                    <a:p>
                      <a:pPr algn="l" fontAlgn="auto">
                        <a:lnSpc>
                          <a:spcPct val="100000"/>
                        </a:lnSpc>
                        <a:spcAft>
                          <a:spcPts val="0"/>
                        </a:spcAft>
                      </a:pPr>
                      <a:r>
                        <a:rPr lang="ja-JP" altLang="en-US" sz="1200" b="1" dirty="0">
                          <a:solidFill>
                            <a:schemeClr val="tx1"/>
                          </a:solidFill>
                          <a:effectLst/>
                          <a:latin typeface="+mn-ea"/>
                          <a:ea typeface="+mn-ea"/>
                          <a:cs typeface="HG丸ｺﾞｼｯｸM-PRO"/>
                        </a:rPr>
                        <a:t>市町村の割合の増加</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mn-ea"/>
                          <a:ea typeface="+mn-ea"/>
                        </a:rPr>
                        <a:t>93.0%</a:t>
                      </a:r>
                      <a:r>
                        <a:rPr lang="ja-JP" altLang="en-US" sz="1200" b="1" i="0" u="none" strike="noStrike" dirty="0">
                          <a:solidFill>
                            <a:schemeClr val="tx1"/>
                          </a:solidFill>
                          <a:effectLst/>
                          <a:latin typeface="+mn-ea"/>
                          <a:ea typeface="+mn-ea"/>
                        </a:rPr>
                        <a:t>（</a:t>
                      </a:r>
                      <a:r>
                        <a:rPr lang="en-US" altLang="ja-JP" sz="1200" b="1" i="0" u="none" strike="noStrike" dirty="0">
                          <a:solidFill>
                            <a:schemeClr val="tx1"/>
                          </a:solidFill>
                          <a:effectLst/>
                          <a:latin typeface="+mn-ea"/>
                          <a:ea typeface="+mn-ea"/>
                        </a:rPr>
                        <a:t>H29</a:t>
                      </a:r>
                      <a:r>
                        <a:rPr lang="ja-JP" altLang="en-US" sz="1200" b="1" i="0" u="none" strike="noStrike" dirty="0">
                          <a:solidFill>
                            <a:schemeClr val="tx1"/>
                          </a:solidFill>
                          <a:effectLst/>
                          <a:latin typeface="+mn-ea"/>
                          <a:ea typeface="+mn-ea"/>
                        </a:rPr>
                        <a:t>）</a:t>
                      </a:r>
                      <a:endParaRPr lang="en-US" altLang="ja-JP"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a:solidFill>
                            <a:schemeClr val="tx1"/>
                          </a:solidFill>
                          <a:effectLst/>
                          <a:latin typeface="+mn-ea"/>
                          <a:ea typeface="+mn-ea"/>
                        </a:rPr>
                        <a:t>95.3%</a:t>
                      </a:r>
                      <a:r>
                        <a:rPr lang="ja-JP" altLang="en-US" sz="1200" b="1" i="0" u="none" strike="noStrike" dirty="0">
                          <a:solidFill>
                            <a:schemeClr val="tx1"/>
                          </a:solidFill>
                          <a:effectLst/>
                          <a:latin typeface="+mn-ea"/>
                          <a:ea typeface="+mn-ea"/>
                        </a:rPr>
                        <a:t>（</a:t>
                      </a:r>
                      <a:r>
                        <a:rPr lang="en-US" altLang="ja-JP" sz="1200" b="1" i="0" u="none" strike="noStrike" dirty="0">
                          <a:solidFill>
                            <a:schemeClr val="tx1"/>
                          </a:solidFill>
                          <a:effectLst/>
                          <a:latin typeface="+mn-ea"/>
                          <a:ea typeface="+mn-ea"/>
                        </a:rPr>
                        <a:t>R4</a:t>
                      </a:r>
                      <a:r>
                        <a:rPr lang="ja-JP" altLang="en-US" sz="1200" b="1" i="0" u="none" strike="noStrike" dirty="0">
                          <a:solidFill>
                            <a:schemeClr val="tx1"/>
                          </a:solidFill>
                          <a:effectLst/>
                          <a:latin typeface="+mn-ea"/>
                          <a:ea typeface="+mn-ea"/>
                        </a:rPr>
                        <a:t>）</a:t>
                      </a:r>
                      <a:endParaRPr lang="en-US" altLang="ja-JP"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mn-ea"/>
                          <a:ea typeface="+mn-ea"/>
                        </a:rPr>
                        <a:t>100</a:t>
                      </a:r>
                      <a:r>
                        <a:rPr lang="ja-JP" altLang="en-US" sz="1200" b="1" i="0" u="none" strike="noStrike" dirty="0">
                          <a:solidFill>
                            <a:schemeClr val="tx1"/>
                          </a:solidFill>
                          <a:effectLst/>
                          <a:latin typeface="+mn-ea"/>
                          <a:ea typeface="+mn-ea"/>
                        </a:rPr>
                        <a:t>％</a:t>
                      </a:r>
                      <a:endParaRPr lang="en-US"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61151">
                <a:tc>
                  <a:txBody>
                    <a:bodyPr/>
                    <a:lstStyle/>
                    <a:p>
                      <a:pPr algn="ctr" fontAlgn="auto">
                        <a:lnSpc>
                          <a:spcPct val="100000"/>
                        </a:lnSpc>
                        <a:spcAft>
                          <a:spcPts val="0"/>
                        </a:spcAft>
                      </a:pPr>
                      <a:r>
                        <a:rPr lang="en-US" altLang="ja-JP" sz="1200" b="0" dirty="0">
                          <a:solidFill>
                            <a:schemeClr val="bg1"/>
                          </a:solidFill>
                          <a:effectLst/>
                          <a:latin typeface="+mn-ea"/>
                          <a:ea typeface="+mn-ea"/>
                          <a:cs typeface="HG丸ｺﾞｼｯｸM-PRO"/>
                        </a:rPr>
                        <a:t>3</a:t>
                      </a:r>
                      <a:endParaRPr lang="ja-JP" sz="1200" b="0" dirty="0">
                        <a:solidFill>
                          <a:schemeClr val="bg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ct val="100000"/>
                        </a:lnSpc>
                        <a:spcAft>
                          <a:spcPts val="0"/>
                        </a:spcAft>
                      </a:pPr>
                      <a:r>
                        <a:rPr lang="ja-JP" altLang="en-US" sz="1200" b="1" dirty="0">
                          <a:solidFill>
                            <a:schemeClr val="tx1"/>
                          </a:solidFill>
                          <a:effectLst/>
                          <a:latin typeface="+mn-ea"/>
                          <a:ea typeface="+mn-ea"/>
                          <a:cs typeface="HG丸ｺﾞｼｯｸM-PRO"/>
                        </a:rPr>
                        <a:t>食育推進に携わるボランティアの増加</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mn-ea"/>
                          <a:ea typeface="+mn-ea"/>
                        </a:rPr>
                        <a:t>5,622</a:t>
                      </a:r>
                      <a:r>
                        <a:rPr lang="ja-JP" altLang="en-US" sz="1200" b="1" i="0" u="none" strike="noStrike" dirty="0">
                          <a:solidFill>
                            <a:schemeClr val="tx1"/>
                          </a:solidFill>
                          <a:effectLst/>
                          <a:latin typeface="+mn-ea"/>
                          <a:ea typeface="+mn-ea"/>
                        </a:rPr>
                        <a:t>人（</a:t>
                      </a:r>
                      <a:r>
                        <a:rPr lang="en-US" altLang="ja-JP" sz="1200" b="1" i="0" u="none" strike="noStrike" dirty="0">
                          <a:solidFill>
                            <a:schemeClr val="tx1"/>
                          </a:solidFill>
                          <a:effectLst/>
                          <a:latin typeface="+mn-ea"/>
                          <a:ea typeface="+mn-ea"/>
                        </a:rPr>
                        <a:t>H28</a:t>
                      </a:r>
                      <a:r>
                        <a:rPr lang="ja-JP" altLang="en-US" sz="1200" b="1" i="0" u="none" strike="noStrike" dirty="0">
                          <a:solidFill>
                            <a:schemeClr val="tx1"/>
                          </a:solidFill>
                          <a:effectLst/>
                          <a:latin typeface="+mn-ea"/>
                          <a:ea typeface="+mn-ea"/>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mn-ea"/>
                          <a:ea typeface="+mn-ea"/>
                        </a:rPr>
                        <a:t>4,753</a:t>
                      </a:r>
                      <a:r>
                        <a:rPr lang="ja-JP" altLang="en-US" sz="1200" b="1" i="0" u="none" strike="noStrike" dirty="0">
                          <a:solidFill>
                            <a:schemeClr val="tx1"/>
                          </a:solidFill>
                          <a:effectLst/>
                          <a:latin typeface="+mn-ea"/>
                          <a:ea typeface="+mn-ea"/>
                        </a:rPr>
                        <a:t>人（</a:t>
                      </a:r>
                      <a:r>
                        <a:rPr lang="en-US" altLang="ja-JP" sz="1200" b="1" i="0" u="none" strike="noStrike" dirty="0">
                          <a:solidFill>
                            <a:schemeClr val="tx1"/>
                          </a:solidFill>
                          <a:effectLst/>
                          <a:latin typeface="+mn-ea"/>
                          <a:ea typeface="+mn-ea"/>
                        </a:rPr>
                        <a:t>R3</a:t>
                      </a:r>
                      <a:r>
                        <a:rPr lang="ja-JP" altLang="en-US" sz="1200" b="1" i="0" u="none" strike="noStrike" dirty="0">
                          <a:solidFill>
                            <a:schemeClr val="tx1"/>
                          </a:solidFill>
                          <a:effectLst/>
                          <a:latin typeface="+mn-ea"/>
                          <a:ea typeface="+mn-ea"/>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a:solidFill>
                            <a:schemeClr val="tx1"/>
                          </a:solidFill>
                          <a:effectLst/>
                          <a:latin typeface="+mn-ea"/>
                          <a:ea typeface="+mn-ea"/>
                        </a:rPr>
                        <a:t>増加</a:t>
                      </a:r>
                      <a:endParaRPr lang="en-US"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Rectangle 1"/>
          <p:cNvSpPr>
            <a:spLocks noChangeArrowheads="1"/>
          </p:cNvSpPr>
          <p:nvPr/>
        </p:nvSpPr>
        <p:spPr bwMode="auto">
          <a:xfrm>
            <a:off x="286447" y="1259158"/>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n-ea"/>
                <a:cs typeface="Times New Roman" panose="02020603050405020304" pitchFamily="18" charset="0"/>
              </a:rPr>
              <a:t>【</a:t>
            </a:r>
            <a:r>
              <a:rPr kumimoji="0" lang="ja-JP" altLang="en-US" sz="1600" b="1" i="0" u="none" strike="noStrike" cap="none" normalizeH="0" baseline="0" dirty="0">
                <a:ln>
                  <a:noFill/>
                </a:ln>
                <a:solidFill>
                  <a:schemeClr val="tx1"/>
                </a:solidFill>
                <a:effectLst/>
                <a:latin typeface="+mn-ea"/>
                <a:cs typeface="Times New Roman" panose="02020603050405020304" pitchFamily="18" charset="0"/>
              </a:rPr>
              <a:t>取組みの目標</a:t>
            </a:r>
            <a:r>
              <a:rPr kumimoji="0" lang="en-US" altLang="ja-JP" sz="1600" b="1" i="0" u="none" strike="noStrike" cap="none" normalizeH="0" baseline="0" dirty="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n-ea"/>
            </a:endParaRPr>
          </a:p>
        </p:txBody>
      </p:sp>
      <p:sp>
        <p:nvSpPr>
          <p:cNvPr id="12" name="テキスト ボックス 11"/>
          <p:cNvSpPr txBox="1"/>
          <p:nvPr/>
        </p:nvSpPr>
        <p:spPr>
          <a:xfrm>
            <a:off x="9198799" y="6409755"/>
            <a:ext cx="434365" cy="338554"/>
          </a:xfrm>
          <a:prstGeom prst="rect">
            <a:avLst/>
          </a:prstGeom>
          <a:noFill/>
        </p:spPr>
        <p:txBody>
          <a:bodyPr wrap="square" rtlCol="0">
            <a:spAutoFit/>
          </a:bodyPr>
          <a:lstStyle/>
          <a:p>
            <a:pPr algn="ctr"/>
            <a:r>
              <a:rPr kumimoji="1" lang="en-US" altLang="ja-JP" sz="1600" dirty="0">
                <a:latin typeface="+mn-ea"/>
              </a:rPr>
              <a:t>12</a:t>
            </a:r>
            <a:endParaRPr kumimoji="1" lang="ja-JP" altLang="en-US" sz="1600" dirty="0">
              <a:latin typeface="+mn-ea"/>
            </a:endParaRPr>
          </a:p>
        </p:txBody>
      </p:sp>
    </p:spTree>
    <p:extLst>
      <p:ext uri="{BB962C8B-B14F-4D97-AF65-F5344CB8AC3E}">
        <p14:creationId xmlns:p14="http://schemas.microsoft.com/office/powerpoint/2010/main" val="28087614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273000" y="144000"/>
            <a:ext cx="9360000" cy="651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9" name="表 8"/>
          <p:cNvGraphicFramePr>
            <a:graphicFrameLocks noGrp="1"/>
          </p:cNvGraphicFramePr>
          <p:nvPr>
            <p:extLst>
              <p:ext uri="{D42A27DB-BD31-4B8C-83A1-F6EECF244321}">
                <p14:modId xmlns:p14="http://schemas.microsoft.com/office/powerpoint/2010/main" val="2554412258"/>
              </p:ext>
            </p:extLst>
          </p:nvPr>
        </p:nvGraphicFramePr>
        <p:xfrm>
          <a:off x="629695" y="576000"/>
          <a:ext cx="8646609" cy="5976000"/>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4310001">
                <a:tc>
                  <a:txBody>
                    <a:bodyPr/>
                    <a:lstStyle/>
                    <a:p>
                      <a:pPr>
                        <a:lnSpc>
                          <a:spcPts val="1600"/>
                        </a:lnSpc>
                      </a:pPr>
                      <a:r>
                        <a:rPr kumimoji="1" lang="ja-JP" altLang="en-US" sz="1600" dirty="0"/>
                        <a:t> 本年度の     </a:t>
                      </a:r>
                      <a:endParaRPr kumimoji="1" lang="en-US" altLang="ja-JP" sz="1600" dirty="0"/>
                    </a:p>
                    <a:p>
                      <a:pPr>
                        <a:lnSpc>
                          <a:spcPts val="1600"/>
                        </a:lnSpc>
                      </a:pPr>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dirty="0">
                          <a:solidFill>
                            <a:schemeClr val="tx1"/>
                          </a:solidFill>
                          <a:latin typeface="+mn-ea"/>
                          <a:ea typeface="+mn-ea"/>
                        </a:rPr>
                        <a:t>《</a:t>
                      </a:r>
                      <a:r>
                        <a:rPr kumimoji="1" lang="ja-JP" altLang="en-US" sz="1200" b="1" u="sng" dirty="0">
                          <a:solidFill>
                            <a:schemeClr val="tx1"/>
                          </a:solidFill>
                          <a:latin typeface="+mn-ea"/>
                          <a:ea typeface="+mn-ea"/>
                        </a:rPr>
                        <a:t>食育を府民運動とする機運を高める取組み</a:t>
                      </a:r>
                      <a:r>
                        <a:rPr kumimoji="1" lang="en-US" altLang="ja-JP" sz="1200" b="1" dirty="0">
                          <a:solidFill>
                            <a:schemeClr val="tx1"/>
                          </a:solidFill>
                          <a:latin typeface="+mn-ea"/>
                          <a:ea typeface="+mn-ea"/>
                        </a:rPr>
                        <a:t>》</a:t>
                      </a:r>
                    </a:p>
                    <a:p>
                      <a:pPr marL="174625" indent="-174625"/>
                      <a:r>
                        <a:rPr kumimoji="1" lang="ja-JP" altLang="en-US" sz="1100" b="1" dirty="0">
                          <a:solidFill>
                            <a:schemeClr val="tx1"/>
                          </a:solidFill>
                          <a:latin typeface="+mn-ea"/>
                          <a:ea typeface="+mn-ea"/>
                        </a:rPr>
                        <a:t>■</a:t>
                      </a:r>
                      <a:r>
                        <a:rPr kumimoji="1" lang="en-US" altLang="ja-JP" sz="1100" b="1" dirty="0">
                          <a:solidFill>
                            <a:schemeClr val="tx1"/>
                          </a:solidFill>
                          <a:latin typeface="+mn-ea"/>
                          <a:ea typeface="+mn-ea"/>
                        </a:rPr>
                        <a:t>SNS</a:t>
                      </a:r>
                      <a:r>
                        <a:rPr kumimoji="1" lang="ja-JP" altLang="en-US" sz="1100" b="1" dirty="0">
                          <a:solidFill>
                            <a:schemeClr val="tx1"/>
                          </a:solidFill>
                          <a:latin typeface="+mn-ea"/>
                          <a:ea typeface="+mn-ea"/>
                        </a:rPr>
                        <a:t>を活用した食育に関する情報発信</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健</a:t>
                      </a:r>
                      <a:r>
                        <a:rPr kumimoji="1" lang="ja-JP" altLang="en-US" sz="1100" b="1">
                          <a:solidFill>
                            <a:schemeClr val="tx1"/>
                          </a:solidFill>
                          <a:latin typeface="+mn-ea"/>
                          <a:ea typeface="+mn-ea"/>
                        </a:rPr>
                        <a:t>活</a:t>
                      </a:r>
                      <a:r>
                        <a:rPr kumimoji="1" lang="en-US" altLang="ja-JP" sz="1100" b="1" smtClean="0">
                          <a:solidFill>
                            <a:schemeClr val="tx1"/>
                          </a:solidFill>
                          <a:latin typeface="+mn-ea"/>
                          <a:ea typeface="+mn-ea"/>
                        </a:rPr>
                        <a:t>Twitter56</a:t>
                      </a:r>
                      <a:r>
                        <a:rPr kumimoji="1" lang="ja-JP" altLang="en-US" sz="1100" b="1" smtClean="0">
                          <a:solidFill>
                            <a:schemeClr val="tx1"/>
                          </a:solidFill>
                          <a:latin typeface="+mn-ea"/>
                          <a:ea typeface="+mn-ea"/>
                        </a:rPr>
                        <a:t>回・</a:t>
                      </a:r>
                      <a:r>
                        <a:rPr kumimoji="1" lang="ja-JP" altLang="en-US" sz="1100" b="1" dirty="0">
                          <a:solidFill>
                            <a:schemeClr val="tx1"/>
                          </a:solidFill>
                          <a:latin typeface="+mn-ea"/>
                          <a:ea typeface="+mn-ea"/>
                        </a:rPr>
                        <a:t>おおさか食育</a:t>
                      </a:r>
                      <a:r>
                        <a:rPr kumimoji="1" lang="ja-JP" altLang="en-US" sz="1100" b="1">
                          <a:solidFill>
                            <a:schemeClr val="tx1"/>
                          </a:solidFill>
                          <a:latin typeface="+mn-ea"/>
                          <a:ea typeface="+mn-ea"/>
                        </a:rPr>
                        <a:t>通信</a:t>
                      </a:r>
                      <a:r>
                        <a:rPr kumimoji="1" lang="en-US" altLang="ja-JP" sz="1100" b="1" smtClean="0">
                          <a:solidFill>
                            <a:schemeClr val="tx1"/>
                          </a:solidFill>
                          <a:latin typeface="+mn-ea"/>
                          <a:ea typeface="+mn-ea"/>
                        </a:rPr>
                        <a:t>Facebook84</a:t>
                      </a:r>
                      <a:r>
                        <a:rPr kumimoji="1" lang="ja-JP" altLang="en-US" sz="1100" b="1" smtClean="0">
                          <a:solidFill>
                            <a:schemeClr val="tx1"/>
                          </a:solidFill>
                          <a:latin typeface="+mn-ea"/>
                          <a:ea typeface="+mn-ea"/>
                        </a:rPr>
                        <a:t>回・</a:t>
                      </a:r>
                      <a:r>
                        <a:rPr kumimoji="1" lang="ja-JP" altLang="en-US" sz="1100" b="1" dirty="0">
                          <a:solidFill>
                            <a:schemeClr val="tx1"/>
                          </a:solidFill>
                          <a:latin typeface="+mn-ea"/>
                          <a:ea typeface="+mn-ea"/>
                        </a:rPr>
                        <a:t>も</a:t>
                      </a:r>
                      <a:r>
                        <a:rPr kumimoji="1" lang="ja-JP" altLang="en-US" sz="1100" b="1" err="1">
                          <a:solidFill>
                            <a:schemeClr val="tx1"/>
                          </a:solidFill>
                          <a:latin typeface="+mn-ea"/>
                          <a:ea typeface="+mn-ea"/>
                        </a:rPr>
                        <a:t>ずやん</a:t>
                      </a:r>
                      <a:r>
                        <a:rPr kumimoji="1" lang="en-US" altLang="ja-JP" sz="1100" b="1" smtClean="0">
                          <a:solidFill>
                            <a:schemeClr val="tx1"/>
                          </a:solidFill>
                          <a:latin typeface="+mn-ea"/>
                          <a:ea typeface="+mn-ea"/>
                        </a:rPr>
                        <a:t>Twitter2</a:t>
                      </a:r>
                      <a:r>
                        <a:rPr kumimoji="1" lang="ja-JP" altLang="en-US" sz="1100" b="1" smtClean="0">
                          <a:solidFill>
                            <a:schemeClr val="tx1"/>
                          </a:solidFill>
                          <a:latin typeface="+mn-ea"/>
                          <a:ea typeface="+mn-ea"/>
                        </a:rPr>
                        <a:t>回</a:t>
                      </a:r>
                      <a:endParaRPr kumimoji="1" lang="en-US" altLang="ja-JP" sz="1100" b="1" dirty="0">
                        <a:solidFill>
                          <a:schemeClr val="tx1"/>
                        </a:solidFill>
                        <a:latin typeface="+mn-ea"/>
                        <a:ea typeface="+mn-ea"/>
                      </a:endParaRPr>
                    </a:p>
                    <a:p>
                      <a:pPr marL="174625" indent="-174625"/>
                      <a:r>
                        <a:rPr kumimoji="1" lang="en-US" altLang="ja-JP" sz="1200" b="1" dirty="0">
                          <a:solidFill>
                            <a:schemeClr val="tx1"/>
                          </a:solidFill>
                          <a:latin typeface="+mn-ea"/>
                          <a:ea typeface="+mn-ea"/>
                        </a:rPr>
                        <a:t>《</a:t>
                      </a:r>
                      <a:r>
                        <a:rPr kumimoji="1" lang="ja-JP" altLang="en-US" sz="1200" b="1" u="sng" dirty="0">
                          <a:solidFill>
                            <a:schemeClr val="tx1"/>
                          </a:solidFill>
                          <a:latin typeface="+mn-ea"/>
                          <a:ea typeface="+mn-ea"/>
                        </a:rPr>
                        <a:t>「大阪府食育推進強化月間」及び「野菜バリバリ朝食モリモリ推進の日」の取組みの充実</a:t>
                      </a:r>
                      <a:r>
                        <a:rPr kumimoji="1" lang="en-US" altLang="ja-JP" sz="1200" b="1" dirty="0">
                          <a:solidFill>
                            <a:schemeClr val="tx1"/>
                          </a:solidFill>
                          <a:latin typeface="+mn-ea"/>
                          <a:ea typeface="+mn-ea"/>
                        </a:rPr>
                        <a:t>》</a:t>
                      </a:r>
                    </a:p>
                    <a:p>
                      <a:pPr marL="174625" indent="-174625"/>
                      <a:r>
                        <a:rPr kumimoji="1" lang="ja-JP" altLang="en-US" sz="1100" b="1" dirty="0">
                          <a:solidFill>
                            <a:schemeClr val="tx1"/>
                          </a:solidFill>
                          <a:latin typeface="+mn-ea"/>
                          <a:ea typeface="+mn-ea"/>
                        </a:rPr>
                        <a:t>■府健康アプリ「アスマイル」を活用した食育に関する情報発信</a:t>
                      </a:r>
                      <a:endParaRPr kumimoji="1" lang="en-US" altLang="ja-JP" sz="1100" b="1" dirty="0">
                        <a:solidFill>
                          <a:schemeClr val="tx1"/>
                        </a:solidFill>
                        <a:latin typeface="+mn-ea"/>
                        <a:ea typeface="+mn-ea"/>
                      </a:endParaRPr>
                    </a:p>
                    <a:p>
                      <a:pPr marL="174625" indent="-174625"/>
                      <a:r>
                        <a:rPr kumimoji="1" lang="ja-JP" altLang="en-US" sz="1100" b="1">
                          <a:solidFill>
                            <a:schemeClr val="tx1"/>
                          </a:solidFill>
                          <a:latin typeface="+mn-ea"/>
                          <a:ea typeface="+mn-ea"/>
                        </a:rPr>
                        <a:t>　</a:t>
                      </a:r>
                      <a:r>
                        <a:rPr kumimoji="1" lang="ja-JP" altLang="en-US" sz="1100" b="1" smtClean="0">
                          <a:solidFill>
                            <a:schemeClr val="tx1"/>
                          </a:solidFill>
                          <a:latin typeface="+mn-ea"/>
                          <a:ea typeface="+mn-ea"/>
                        </a:rPr>
                        <a:t>大阪府食育推進強化</a:t>
                      </a:r>
                      <a:r>
                        <a:rPr kumimoji="1" lang="ja-JP" altLang="en-US" sz="1100" b="1" dirty="0">
                          <a:solidFill>
                            <a:schemeClr val="tx1"/>
                          </a:solidFill>
                          <a:latin typeface="+mn-ea"/>
                          <a:ea typeface="+mn-ea"/>
                        </a:rPr>
                        <a:t>月間及び各月の食育の日に食生活の改善を促すコラムを配信（</a:t>
                      </a:r>
                      <a:r>
                        <a:rPr kumimoji="1" lang="en-US" altLang="ja-JP" sz="1100" b="1" dirty="0">
                          <a:solidFill>
                            <a:schemeClr val="tx1"/>
                          </a:solidFill>
                          <a:latin typeface="+mn-ea"/>
                          <a:ea typeface="+mn-ea"/>
                        </a:rPr>
                        <a:t>11</a:t>
                      </a:r>
                      <a:r>
                        <a:rPr kumimoji="1" lang="ja-JP" altLang="en-US" sz="1100" b="1" dirty="0">
                          <a:solidFill>
                            <a:schemeClr val="tx1"/>
                          </a:solidFill>
                          <a:latin typeface="+mn-ea"/>
                          <a:ea typeface="+mn-ea"/>
                        </a:rPr>
                        <a:t>回）</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■企業連携による啓発</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・味の素：メニューブックに大阪府市からのメッセージ、</a:t>
                      </a:r>
                      <a:r>
                        <a:rPr kumimoji="1" lang="en-US" altLang="ja-JP" sz="1100" b="1" dirty="0">
                          <a:solidFill>
                            <a:schemeClr val="tx1"/>
                          </a:solidFill>
                          <a:latin typeface="+mn-ea"/>
                          <a:ea typeface="+mn-ea"/>
                        </a:rPr>
                        <a:t>V.O.S.</a:t>
                      </a:r>
                      <a:r>
                        <a:rPr kumimoji="1" lang="ja-JP" altLang="en-US" sz="1100" b="1" dirty="0">
                          <a:solidFill>
                            <a:schemeClr val="tx1"/>
                          </a:solidFill>
                          <a:latin typeface="+mn-ea"/>
                          <a:ea typeface="+mn-ea"/>
                        </a:rPr>
                        <a:t>レシピを掲載し関係店舗にて啓発</a:t>
                      </a:r>
                    </a:p>
                    <a:p>
                      <a:pPr marL="174625" indent="-174625"/>
                      <a:r>
                        <a:rPr kumimoji="1" lang="ja-JP" altLang="en-US" sz="1100" b="1" dirty="0">
                          <a:solidFill>
                            <a:schemeClr val="tx1"/>
                          </a:solidFill>
                          <a:latin typeface="+mn-ea"/>
                          <a:ea typeface="+mn-ea"/>
                        </a:rPr>
                        <a:t>・キユーピー：</a:t>
                      </a:r>
                      <a:r>
                        <a:rPr kumimoji="1" lang="en-US" altLang="ja-JP" sz="1100" b="1" dirty="0">
                          <a:solidFill>
                            <a:schemeClr val="tx1"/>
                          </a:solidFill>
                          <a:latin typeface="+mn-ea"/>
                          <a:ea typeface="+mn-ea"/>
                        </a:rPr>
                        <a:t>H2O</a:t>
                      </a:r>
                      <a:r>
                        <a:rPr kumimoji="1" lang="ja-JP" altLang="en-US" sz="1100" b="1" dirty="0">
                          <a:solidFill>
                            <a:schemeClr val="tx1"/>
                          </a:solidFill>
                          <a:latin typeface="+mn-ea"/>
                          <a:ea typeface="+mn-ea"/>
                        </a:rPr>
                        <a:t>ホールディングスの協力に</a:t>
                      </a:r>
                      <a:r>
                        <a:rPr kumimoji="1" lang="ja-JP" altLang="en-US" sz="1100" b="1">
                          <a:solidFill>
                            <a:schemeClr val="tx1"/>
                          </a:solidFill>
                          <a:latin typeface="+mn-ea"/>
                          <a:ea typeface="+mn-ea"/>
                        </a:rPr>
                        <a:t>より</a:t>
                      </a:r>
                      <a:r>
                        <a:rPr kumimoji="1" lang="ja-JP" altLang="en-US" sz="1100" b="1" smtClean="0">
                          <a:solidFill>
                            <a:schemeClr val="tx1"/>
                          </a:solidFill>
                          <a:latin typeface="+mn-ea"/>
                          <a:ea typeface="+mn-ea"/>
                        </a:rPr>
                        <a:t>、阪急オアシス吹田</a:t>
                      </a:r>
                      <a:r>
                        <a:rPr kumimoji="1" lang="en-US" altLang="ja-JP" sz="1100" b="1" smtClean="0">
                          <a:solidFill>
                            <a:schemeClr val="tx1"/>
                          </a:solidFill>
                          <a:latin typeface="+mn-ea"/>
                          <a:ea typeface="+mn-ea"/>
                        </a:rPr>
                        <a:t>SST</a:t>
                      </a:r>
                      <a:r>
                        <a:rPr kumimoji="1" lang="ja-JP" altLang="en-US" sz="1100" b="1" smtClean="0">
                          <a:solidFill>
                            <a:schemeClr val="tx1"/>
                          </a:solidFill>
                          <a:latin typeface="+mn-ea"/>
                          <a:ea typeface="+mn-ea"/>
                        </a:rPr>
                        <a:t>店の店内イベントにて、</a:t>
                      </a:r>
                      <a:endParaRPr kumimoji="1" lang="en-US" altLang="ja-JP" sz="1100" b="1" smtClean="0">
                        <a:solidFill>
                          <a:schemeClr val="tx1"/>
                        </a:solidFill>
                        <a:latin typeface="+mn-ea"/>
                        <a:ea typeface="+mn-ea"/>
                      </a:endParaRPr>
                    </a:p>
                    <a:p>
                      <a:pPr marL="174625" indent="-174625"/>
                      <a:r>
                        <a:rPr kumimoji="1" lang="ja-JP" altLang="en-US" sz="1100" b="1" smtClean="0">
                          <a:solidFill>
                            <a:schemeClr val="tx1"/>
                          </a:solidFill>
                          <a:latin typeface="+mn-ea"/>
                          <a:ea typeface="+mn-ea"/>
                        </a:rPr>
                        <a:t>　 同社商品を使った</a:t>
                      </a:r>
                      <a:r>
                        <a:rPr kumimoji="1" lang="en-US" altLang="ja-JP" sz="1100" b="1" smtClean="0">
                          <a:solidFill>
                            <a:schemeClr val="tx1"/>
                          </a:solidFill>
                          <a:latin typeface="+mn-ea"/>
                          <a:ea typeface="+mn-ea"/>
                        </a:rPr>
                        <a:t>V.O.S.</a:t>
                      </a:r>
                      <a:r>
                        <a:rPr kumimoji="1" lang="ja-JP" altLang="en-US" sz="1100" b="1" smtClean="0">
                          <a:solidFill>
                            <a:schemeClr val="tx1"/>
                          </a:solidFill>
                          <a:latin typeface="+mn-ea"/>
                          <a:ea typeface="+mn-ea"/>
                        </a:rPr>
                        <a:t>レシピを実演紹介</a:t>
                      </a:r>
                      <a:endParaRPr kumimoji="1" lang="en-US" altLang="ja-JP" sz="1100" b="1" smtClean="0">
                        <a:solidFill>
                          <a:schemeClr val="tx1"/>
                        </a:solidFill>
                        <a:latin typeface="+mn-ea"/>
                        <a:ea typeface="+mn-ea"/>
                      </a:endParaRPr>
                    </a:p>
                    <a:p>
                      <a:pPr marL="174625" indent="-174625"/>
                      <a:r>
                        <a:rPr kumimoji="1" lang="ja-JP" altLang="en-US" sz="1100" b="1" smtClean="0">
                          <a:solidFill>
                            <a:schemeClr val="tx1"/>
                          </a:solidFill>
                          <a:latin typeface="+mn-ea"/>
                          <a:ea typeface="+mn-ea"/>
                        </a:rPr>
                        <a:t>・</a:t>
                      </a:r>
                      <a:r>
                        <a:rPr kumimoji="1" lang="ja-JP" altLang="en-US" sz="1100" b="1" dirty="0">
                          <a:solidFill>
                            <a:schemeClr val="tx1"/>
                          </a:solidFill>
                          <a:latin typeface="+mn-ea"/>
                          <a:ea typeface="+mn-ea"/>
                        </a:rPr>
                        <a:t>ほっかほっか亭総本部のデジタルサイネージを活用した食育の啓発</a:t>
                      </a:r>
                    </a:p>
                    <a:p>
                      <a:pPr marL="174625" indent="-174625"/>
                      <a:r>
                        <a:rPr kumimoji="1" lang="ja-JP" altLang="en-US" sz="1100" b="1" smtClean="0">
                          <a:solidFill>
                            <a:schemeClr val="tx1"/>
                          </a:solidFill>
                          <a:latin typeface="+mn-ea"/>
                          <a:ea typeface="+mn-ea"/>
                        </a:rPr>
                        <a:t>■</a:t>
                      </a:r>
                      <a:r>
                        <a:rPr kumimoji="1" lang="ja-JP" altLang="en-US" sz="1100" b="1" dirty="0">
                          <a:solidFill>
                            <a:schemeClr val="tx1"/>
                          </a:solidFill>
                          <a:latin typeface="+mn-ea"/>
                          <a:ea typeface="+mn-ea"/>
                        </a:rPr>
                        <a:t>市町村広報に記事掲載</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a:t>
                      </a:r>
                      <a:r>
                        <a:rPr kumimoji="1" lang="ja-JP" altLang="en-US" sz="1100" b="1" baseline="0" dirty="0">
                          <a:solidFill>
                            <a:schemeClr val="tx1"/>
                          </a:solidFill>
                          <a:latin typeface="+mn-ea"/>
                          <a:ea typeface="+mn-ea"/>
                        </a:rPr>
                        <a:t>  </a:t>
                      </a:r>
                      <a:r>
                        <a:rPr kumimoji="1" lang="ja-JP" altLang="en-US" sz="1100" b="1" dirty="0">
                          <a:solidFill>
                            <a:schemeClr val="tx1"/>
                          </a:solidFill>
                          <a:latin typeface="+mn-ea"/>
                          <a:ea typeface="+mn-ea"/>
                        </a:rPr>
                        <a:t>保健所管内市町の</a:t>
                      </a:r>
                      <a:r>
                        <a:rPr kumimoji="1" lang="en-US" altLang="ja-JP" sz="1100" b="1" dirty="0">
                          <a:solidFill>
                            <a:schemeClr val="tx1"/>
                          </a:solidFill>
                          <a:latin typeface="+mn-ea"/>
                          <a:ea typeface="+mn-ea"/>
                        </a:rPr>
                        <a:t>8</a:t>
                      </a:r>
                      <a:r>
                        <a:rPr kumimoji="1" lang="ja-JP" altLang="en-US" sz="1100" b="1" dirty="0">
                          <a:solidFill>
                            <a:schemeClr val="tx1"/>
                          </a:solidFill>
                          <a:latin typeface="+mn-ea"/>
                          <a:ea typeface="+mn-ea"/>
                        </a:rPr>
                        <a:t>月広報に</a:t>
                      </a:r>
                      <a:r>
                        <a:rPr kumimoji="1" lang="en-US" altLang="ja-JP" sz="1100" b="1" dirty="0">
                          <a:solidFill>
                            <a:schemeClr val="tx1"/>
                          </a:solidFill>
                          <a:latin typeface="+mn-ea"/>
                          <a:ea typeface="+mn-ea"/>
                        </a:rPr>
                        <a:t>V.O.S.</a:t>
                      </a:r>
                      <a:r>
                        <a:rPr kumimoji="1" lang="ja-JP" altLang="en-US" sz="1100" b="1" dirty="0">
                          <a:solidFill>
                            <a:schemeClr val="tx1"/>
                          </a:solidFill>
                          <a:latin typeface="+mn-ea"/>
                          <a:ea typeface="+mn-ea"/>
                        </a:rPr>
                        <a:t>メニュー啓発記事を</a:t>
                      </a:r>
                      <a:r>
                        <a:rPr kumimoji="1" lang="ja-JP" altLang="en-US" sz="1100" b="1">
                          <a:solidFill>
                            <a:schemeClr val="tx1"/>
                          </a:solidFill>
                          <a:latin typeface="+mn-ea"/>
                          <a:ea typeface="+mn-ea"/>
                        </a:rPr>
                        <a:t>掲載</a:t>
                      </a:r>
                      <a:r>
                        <a:rPr kumimoji="1" lang="ja-JP" altLang="en-US" sz="1100" b="1" smtClean="0">
                          <a:solidFill>
                            <a:schemeClr val="tx1"/>
                          </a:solidFill>
                          <a:latin typeface="+mn-ea"/>
                          <a:ea typeface="+mn-ea"/>
                        </a:rPr>
                        <a:t>（</a:t>
                      </a:r>
                      <a:r>
                        <a:rPr kumimoji="1" lang="en-US" altLang="ja-JP" sz="1100" b="1" smtClean="0">
                          <a:solidFill>
                            <a:schemeClr val="tx1"/>
                          </a:solidFill>
                          <a:latin typeface="+mn-ea"/>
                          <a:ea typeface="+mn-ea"/>
                        </a:rPr>
                        <a:t>1</a:t>
                      </a:r>
                      <a:r>
                        <a:rPr kumimoji="1" lang="ja-JP" altLang="en-US" sz="1100" b="1" smtClean="0">
                          <a:solidFill>
                            <a:schemeClr val="tx1"/>
                          </a:solidFill>
                          <a:latin typeface="+mn-ea"/>
                          <a:ea typeface="+mn-ea"/>
                        </a:rPr>
                        <a:t>保健所</a:t>
                      </a:r>
                      <a:r>
                        <a:rPr kumimoji="1" lang="ja-JP" altLang="en-US" sz="1100" b="1" dirty="0">
                          <a:solidFill>
                            <a:schemeClr val="tx1"/>
                          </a:solidFill>
                          <a:latin typeface="+mn-ea"/>
                          <a:ea typeface="+mn-ea"/>
                        </a:rPr>
                        <a:t>）</a:t>
                      </a:r>
                      <a:endParaRPr kumimoji="1" lang="en-US" altLang="ja-JP" sz="1100" b="1" dirty="0">
                        <a:solidFill>
                          <a:schemeClr val="tx1"/>
                        </a:solidFill>
                        <a:latin typeface="+mn-ea"/>
                        <a:ea typeface="+mn-ea"/>
                      </a:endParaRPr>
                    </a:p>
                    <a:p>
                      <a:pPr marL="174625" indent="-174625"/>
                      <a:r>
                        <a:rPr kumimoji="1" lang="en-US" altLang="ja-JP" sz="1200" b="1" dirty="0">
                          <a:solidFill>
                            <a:schemeClr val="tx1"/>
                          </a:solidFill>
                          <a:latin typeface="+mn-ea"/>
                          <a:ea typeface="+mn-ea"/>
                        </a:rPr>
                        <a:t>《</a:t>
                      </a:r>
                      <a:r>
                        <a:rPr kumimoji="1" lang="ja-JP" altLang="en-US" sz="1200" b="1" u="sng" dirty="0">
                          <a:solidFill>
                            <a:schemeClr val="tx1"/>
                          </a:solidFill>
                          <a:latin typeface="+mn-ea"/>
                          <a:ea typeface="+mn-ea"/>
                        </a:rPr>
                        <a:t>市町村食育推進計画の策定促進と施策の推進</a:t>
                      </a:r>
                      <a:r>
                        <a:rPr kumimoji="1" lang="en-US" altLang="ja-JP" sz="1200" b="1" dirty="0">
                          <a:solidFill>
                            <a:schemeClr val="tx1"/>
                          </a:solidFill>
                          <a:latin typeface="+mn-ea"/>
                          <a:ea typeface="+mn-ea"/>
                        </a:rPr>
                        <a:t>》</a:t>
                      </a:r>
                    </a:p>
                    <a:p>
                      <a:pPr marL="174625" indent="-174625"/>
                      <a:r>
                        <a:rPr kumimoji="1" lang="ja-JP" altLang="en-US" sz="1200" b="1" dirty="0">
                          <a:solidFill>
                            <a:schemeClr val="tx1"/>
                          </a:solidFill>
                          <a:latin typeface="+mn-ea"/>
                          <a:ea typeface="+mn-ea"/>
                        </a:rPr>
                        <a:t>■保健所での取組み</a:t>
                      </a:r>
                      <a:endParaRPr kumimoji="1" lang="en-US" altLang="ja-JP" sz="1200" b="1" dirty="0">
                        <a:solidFill>
                          <a:schemeClr val="tx1"/>
                        </a:solidFill>
                        <a:latin typeface="+mn-ea"/>
                        <a:ea typeface="+mn-ea"/>
                      </a:endParaRPr>
                    </a:p>
                    <a:p>
                      <a:pPr marL="174625" indent="-174625"/>
                      <a:r>
                        <a:rPr kumimoji="1" lang="ja-JP" altLang="en-US" sz="1100" b="1" dirty="0">
                          <a:solidFill>
                            <a:schemeClr val="tx1"/>
                          </a:solidFill>
                          <a:latin typeface="+mn-ea"/>
                          <a:ea typeface="+mn-ea"/>
                        </a:rPr>
                        <a:t>・市町村に対し、計画の策定及び改定を支援</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a:t>
                      </a:r>
                      <a:r>
                        <a:rPr kumimoji="1" lang="zh-TW" altLang="en-US" sz="1100" b="1" dirty="0">
                          <a:solidFill>
                            <a:schemeClr val="tx1"/>
                          </a:solidFill>
                          <a:latin typeface="游ゴシック" panose="020B0400000000000000" pitchFamily="50" charset="-128"/>
                          <a:ea typeface="游ゴシック" panose="020B0400000000000000" pitchFamily="50" charset="-128"/>
                        </a:rPr>
                        <a:t>市町</a:t>
                      </a:r>
                      <a:r>
                        <a:rPr kumimoji="1" lang="ja-JP" altLang="en-US" sz="1100" b="1" dirty="0">
                          <a:solidFill>
                            <a:schemeClr val="tx1"/>
                          </a:solidFill>
                          <a:latin typeface="游ゴシック" panose="020B0400000000000000" pitchFamily="50" charset="-128"/>
                          <a:ea typeface="游ゴシック" panose="020B0400000000000000" pitchFamily="50" charset="-128"/>
                        </a:rPr>
                        <a:t>村</a:t>
                      </a:r>
                      <a:r>
                        <a:rPr kumimoji="1" lang="zh-TW" altLang="en-US" sz="1100" b="1" dirty="0">
                          <a:solidFill>
                            <a:schemeClr val="tx1"/>
                          </a:solidFill>
                          <a:latin typeface="游ゴシック" panose="020B0400000000000000" pitchFamily="50" charset="-128"/>
                          <a:ea typeface="游ゴシック" panose="020B0400000000000000" pitchFamily="50" charset="-128"/>
                        </a:rPr>
                        <a:t>栄養事業担当者連絡会議</a:t>
                      </a:r>
                      <a:r>
                        <a:rPr kumimoji="1" lang="ja-JP" altLang="en-US" sz="1100" b="1" dirty="0">
                          <a:solidFill>
                            <a:schemeClr val="tx1"/>
                          </a:solidFill>
                          <a:latin typeface="游ゴシック" panose="020B0400000000000000" pitchFamily="50" charset="-128"/>
                          <a:ea typeface="游ゴシック" panose="020B0400000000000000" pitchFamily="50" charset="-128"/>
                        </a:rPr>
                        <a:t>の開催</a:t>
                      </a:r>
                      <a:endParaRPr kumimoji="1" lang="en-US" altLang="ja-JP" sz="1100" b="1" dirty="0">
                        <a:solidFill>
                          <a:schemeClr val="tx1"/>
                        </a:solidFill>
                        <a:latin typeface="游ゴシック" panose="020B0400000000000000" pitchFamily="50" charset="-128"/>
                        <a:ea typeface="游ゴシック" panose="020B0400000000000000" pitchFamily="50" charset="-128"/>
                      </a:endParaRPr>
                    </a:p>
                    <a:p>
                      <a:pPr marL="174625" indent="-174625"/>
                      <a:r>
                        <a:rPr kumimoji="1" lang="ja-JP" altLang="en-US" sz="1100" b="1" dirty="0">
                          <a:solidFill>
                            <a:schemeClr val="tx1"/>
                          </a:solidFill>
                          <a:latin typeface="+mn-ea"/>
                          <a:ea typeface="+mn-ea"/>
                        </a:rPr>
                        <a:t>・地域の優先的な課題の把握、地域の特性を踏まえた取組みを推進する仕組みづくりを検討</a:t>
                      </a:r>
                      <a:endParaRPr kumimoji="1" lang="en-US" altLang="ja-JP" sz="1100" b="1" dirty="0">
                        <a:solidFill>
                          <a:schemeClr val="tx1"/>
                        </a:solidFill>
                        <a:latin typeface="+mn-ea"/>
                        <a:ea typeface="+mn-ea"/>
                      </a:endParaRPr>
                    </a:p>
                    <a:p>
                      <a:pPr marL="174625" indent="-174625"/>
                      <a:r>
                        <a:rPr kumimoji="1" lang="en-US" altLang="ja-JP" sz="1200" b="1" dirty="0">
                          <a:solidFill>
                            <a:schemeClr val="tx1"/>
                          </a:solidFill>
                          <a:latin typeface="+mn-ea"/>
                          <a:ea typeface="+mn-ea"/>
                        </a:rPr>
                        <a:t>《</a:t>
                      </a:r>
                      <a:r>
                        <a:rPr kumimoji="1" lang="ja-JP" altLang="en-US" sz="1200" b="1" u="sng" dirty="0">
                          <a:solidFill>
                            <a:schemeClr val="tx1"/>
                          </a:solidFill>
                          <a:latin typeface="+mn-ea"/>
                          <a:ea typeface="+mn-ea"/>
                        </a:rPr>
                        <a:t>食に関するボランティア等が行う食育活動への支援</a:t>
                      </a:r>
                      <a:r>
                        <a:rPr kumimoji="1" lang="en-US" altLang="ja-JP" sz="1200" b="1" dirty="0">
                          <a:solidFill>
                            <a:schemeClr val="tx1"/>
                          </a:solidFill>
                          <a:latin typeface="+mn-ea"/>
                          <a:ea typeface="+mn-ea"/>
                        </a:rPr>
                        <a:t>》</a:t>
                      </a:r>
                    </a:p>
                    <a:p>
                      <a:pPr marL="174625" indent="-174625"/>
                      <a:r>
                        <a:rPr kumimoji="1" lang="ja-JP" altLang="en-US" sz="1100" b="1" dirty="0">
                          <a:solidFill>
                            <a:schemeClr val="tx1"/>
                          </a:solidFill>
                          <a:latin typeface="+mn-ea"/>
                          <a:ea typeface="+mn-ea"/>
                        </a:rPr>
                        <a:t>■食生活改善推進員リーダー研修会</a:t>
                      </a:r>
                      <a:r>
                        <a:rPr kumimoji="1" lang="ja-JP" altLang="en-US" sz="1100" b="1">
                          <a:solidFill>
                            <a:schemeClr val="tx1"/>
                          </a:solidFill>
                          <a:latin typeface="+mn-ea"/>
                          <a:ea typeface="+mn-ea"/>
                        </a:rPr>
                        <a:t>の</a:t>
                      </a:r>
                      <a:r>
                        <a:rPr kumimoji="1" lang="ja-JP" altLang="en-US" sz="1100" b="1" smtClean="0">
                          <a:solidFill>
                            <a:schemeClr val="tx1"/>
                          </a:solidFill>
                          <a:latin typeface="+mn-ea"/>
                          <a:ea typeface="+mn-ea"/>
                        </a:rPr>
                        <a:t>開催（</a:t>
                      </a:r>
                      <a:r>
                        <a:rPr kumimoji="1" lang="en-US" altLang="ja-JP" sz="1100" b="1">
                          <a:solidFill>
                            <a:schemeClr val="tx1"/>
                          </a:solidFill>
                          <a:latin typeface="+mn-ea"/>
                          <a:ea typeface="+mn-ea"/>
                        </a:rPr>
                        <a:t>R5.2.17</a:t>
                      </a:r>
                      <a:r>
                        <a:rPr kumimoji="1" lang="ja-JP" altLang="en-US" sz="1100" b="1" smtClean="0">
                          <a:solidFill>
                            <a:schemeClr val="tx1"/>
                          </a:solidFill>
                          <a:latin typeface="+mn-ea"/>
                          <a:ea typeface="+mn-ea"/>
                        </a:rPr>
                        <a:t>）</a:t>
                      </a:r>
                      <a:endParaRPr kumimoji="1" lang="en-US" altLang="ja-JP" sz="1100" b="1" smtClean="0">
                        <a:solidFill>
                          <a:schemeClr val="tx1"/>
                        </a:solidFill>
                        <a:latin typeface="+mn-ea"/>
                        <a:ea typeface="+mn-ea"/>
                      </a:endParaRPr>
                    </a:p>
                    <a:p>
                      <a:pPr marL="174625" indent="-174625"/>
                      <a:r>
                        <a:rPr kumimoji="1" lang="ja-JP" altLang="en-US" sz="1100" b="1" smtClean="0">
                          <a:solidFill>
                            <a:schemeClr val="tx1"/>
                          </a:solidFill>
                          <a:latin typeface="+mn-ea"/>
                          <a:ea typeface="+mn-ea"/>
                        </a:rPr>
                        <a:t>　食生活改善推進員及び行政関係者　</a:t>
                      </a:r>
                      <a:r>
                        <a:rPr kumimoji="1" lang="en-US" altLang="ja-JP" sz="1100" b="1" smtClean="0">
                          <a:solidFill>
                            <a:schemeClr val="tx1"/>
                          </a:solidFill>
                          <a:latin typeface="+mn-ea"/>
                          <a:ea typeface="+mn-ea"/>
                        </a:rPr>
                        <a:t>55</a:t>
                      </a:r>
                      <a:r>
                        <a:rPr kumimoji="1" lang="ja-JP" altLang="en-US" sz="1100" b="1" smtClean="0">
                          <a:solidFill>
                            <a:schemeClr val="tx1"/>
                          </a:solidFill>
                          <a:latin typeface="+mn-ea"/>
                          <a:ea typeface="+mn-ea"/>
                        </a:rPr>
                        <a:t>名参加</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■保健所での取組み</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・地域活動栄養士会や食生活改善推進協議会の支援</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・養成施設と連携した地域での食育活動の検討</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999601">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endParaRPr kumimoji="1" lang="ja-JP" altLang="en-US"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■関係機関、団体による取組みの活性化</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■市町村に向けて、食育の取組みの充実を図れるよう、情報提供や技術的支援を実施</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■関係機関・団体による取組みを支援するとともに、各団体の連携・協働を推進</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16429319"/>
                  </a:ext>
                </a:extLst>
              </a:tr>
              <a:tr h="666398">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最終予算</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1" dirty="0">
                          <a:solidFill>
                            <a:schemeClr val="tx1"/>
                          </a:solidFill>
                          <a:latin typeface="+mn-ea"/>
                          <a:ea typeface="+mn-ea"/>
                        </a:rPr>
                        <a:t>健康・栄養対策費　</a:t>
                      </a:r>
                      <a:r>
                        <a:rPr kumimoji="1" lang="en-US" altLang="ja-JP" sz="1100" b="1" dirty="0">
                          <a:solidFill>
                            <a:schemeClr val="tx1"/>
                          </a:solidFill>
                          <a:latin typeface="+mn-ea"/>
                          <a:ea typeface="+mn-ea"/>
                        </a:rPr>
                        <a:t>5,869</a:t>
                      </a:r>
                      <a:r>
                        <a:rPr kumimoji="1" lang="ja-JP" altLang="en-US" sz="1100" b="1" dirty="0">
                          <a:solidFill>
                            <a:schemeClr val="tx1"/>
                          </a:solidFill>
                          <a:latin typeface="+mn-ea"/>
                          <a:ea typeface="+mn-ea"/>
                        </a:rPr>
                        <a:t>千円（再掲）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46691801"/>
                  </a:ext>
                </a:extLst>
              </a:tr>
            </a:tbl>
          </a:graphicData>
        </a:graphic>
      </p:graphicFrame>
      <p:grpSp>
        <p:nvGrpSpPr>
          <p:cNvPr id="6" name="グループ化 5"/>
          <p:cNvGrpSpPr/>
          <p:nvPr/>
        </p:nvGrpSpPr>
        <p:grpSpPr>
          <a:xfrm>
            <a:off x="8346062" y="258752"/>
            <a:ext cx="1188525" cy="864000"/>
            <a:chOff x="8151251" y="1180677"/>
            <a:chExt cx="1188525" cy="864000"/>
          </a:xfrm>
        </p:grpSpPr>
        <p:sp>
          <p:nvSpPr>
            <p:cNvPr id="7" name="角丸四角形 6"/>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0" name="グループ化 9"/>
            <p:cNvGrpSpPr/>
            <p:nvPr/>
          </p:nvGrpSpPr>
          <p:grpSpPr>
            <a:xfrm>
              <a:off x="8222623" y="1257538"/>
              <a:ext cx="1058662" cy="720145"/>
              <a:chOff x="511927" y="2809411"/>
              <a:chExt cx="1110811" cy="770916"/>
            </a:xfrm>
          </p:grpSpPr>
          <p:sp>
            <p:nvSpPr>
              <p:cNvPr id="13" name="角丸四角形 12"/>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本年度評価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4" name="直線コネクタ 13"/>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5" name="Rectangle 1"/>
          <p:cNvSpPr>
            <a:spLocks noChangeArrowheads="1"/>
          </p:cNvSpPr>
          <p:nvPr/>
        </p:nvSpPr>
        <p:spPr bwMode="auto">
          <a:xfrm>
            <a:off x="288000" y="180000"/>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latin typeface="Meiryo UI" panose="020B0604030504040204" pitchFamily="50" charset="-128"/>
                <a:ea typeface="Meiryo UI" panose="020B0604030504040204" pitchFamily="50" charset="-128"/>
                <a:cs typeface="Times New Roman" panose="02020603050405020304" pitchFamily="18" charset="0"/>
              </a:rPr>
              <a:t>具体的な取組み</a:t>
            </a:r>
            <a:r>
              <a:rPr kumimoji="0" lang="en-US" altLang="ja-JP" sz="16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9198799" y="6341515"/>
            <a:ext cx="434365" cy="338554"/>
          </a:xfrm>
          <a:prstGeom prst="rect">
            <a:avLst/>
          </a:prstGeom>
          <a:noFill/>
        </p:spPr>
        <p:txBody>
          <a:bodyPr wrap="square" rtlCol="0">
            <a:spAutoFit/>
          </a:bodyPr>
          <a:lstStyle/>
          <a:p>
            <a:pPr algn="r"/>
            <a:r>
              <a:rPr kumimoji="1" lang="en-US" altLang="ja-JP" sz="1600" dirty="0">
                <a:latin typeface="+mn-ea"/>
              </a:rPr>
              <a:t>13</a:t>
            </a:r>
            <a:endParaRPr kumimoji="1" lang="ja-JP" altLang="en-US" sz="1600" dirty="0">
              <a:latin typeface="+mn-ea"/>
            </a:endParaRPr>
          </a:p>
        </p:txBody>
      </p:sp>
    </p:spTree>
    <p:extLst>
      <p:ext uri="{BB962C8B-B14F-4D97-AF65-F5344CB8AC3E}">
        <p14:creationId xmlns:p14="http://schemas.microsoft.com/office/powerpoint/2010/main" val="13063658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273000" y="388184"/>
            <a:ext cx="9360000" cy="630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9" name="表 8"/>
          <p:cNvGraphicFramePr>
            <a:graphicFrameLocks noGrp="1"/>
          </p:cNvGraphicFramePr>
          <p:nvPr>
            <p:extLst>
              <p:ext uri="{D42A27DB-BD31-4B8C-83A1-F6EECF244321}">
                <p14:modId xmlns:p14="http://schemas.microsoft.com/office/powerpoint/2010/main" val="2752075510"/>
              </p:ext>
            </p:extLst>
          </p:nvPr>
        </p:nvGraphicFramePr>
        <p:xfrm>
          <a:off x="629695" y="812764"/>
          <a:ext cx="8646609" cy="5544000"/>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2283779">
                <a:tc>
                  <a:txBody>
                    <a:bodyPr/>
                    <a:lstStyle/>
                    <a:p>
                      <a:pPr>
                        <a:lnSpc>
                          <a:spcPts val="1600"/>
                        </a:lnSpc>
                      </a:pPr>
                      <a:r>
                        <a:rPr kumimoji="1" lang="ja-JP" altLang="en-US" sz="1600" dirty="0"/>
                        <a:t> 本年度の     </a:t>
                      </a:r>
                      <a:endParaRPr kumimoji="1" lang="en-US" altLang="ja-JP" sz="1600" dirty="0"/>
                    </a:p>
                    <a:p>
                      <a:pPr>
                        <a:lnSpc>
                          <a:spcPts val="1600"/>
                        </a:lnSpc>
                      </a:pPr>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a:solidFill>
                            <a:schemeClr val="tx1"/>
                          </a:solidFill>
                          <a:latin typeface="+mn-ea"/>
                          <a:ea typeface="+mn-ea"/>
                        </a:rPr>
                        <a:t>■「大阪府食育推進ネットワーク会議」において、</a:t>
                      </a:r>
                      <a:r>
                        <a:rPr kumimoji="1" lang="ja-JP" altLang="en-US" sz="1100" b="1">
                          <a:solidFill>
                            <a:schemeClr val="tx1"/>
                          </a:solidFill>
                          <a:latin typeface="+mn-ea"/>
                          <a:ea typeface="+mn-ea"/>
                        </a:rPr>
                        <a:t>各団体</a:t>
                      </a:r>
                      <a:r>
                        <a:rPr kumimoji="1" lang="ja-JP" altLang="en-US" sz="1100" b="1" smtClean="0">
                          <a:solidFill>
                            <a:schemeClr val="tx1"/>
                          </a:solidFill>
                          <a:latin typeface="+mn-ea"/>
                          <a:ea typeface="+mn-ea"/>
                        </a:rPr>
                        <a:t>活動を活性化</a:t>
                      </a:r>
                      <a:endParaRPr kumimoji="1" lang="ja-JP" altLang="en-US"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a:t>
                      </a:r>
                      <a:r>
                        <a:rPr kumimoji="1" lang="en-US" altLang="ja-JP" sz="1100" b="1" dirty="0">
                          <a:solidFill>
                            <a:schemeClr val="tx1"/>
                          </a:solidFill>
                          <a:latin typeface="+mn-ea"/>
                          <a:ea typeface="+mn-ea"/>
                        </a:rPr>
                        <a:t>SNS</a:t>
                      </a:r>
                      <a:r>
                        <a:rPr kumimoji="1" lang="ja-JP" altLang="en-US" sz="1100" b="1" dirty="0">
                          <a:solidFill>
                            <a:schemeClr val="tx1"/>
                          </a:solidFill>
                          <a:latin typeface="+mn-ea"/>
                          <a:ea typeface="+mn-ea"/>
                        </a:rPr>
                        <a:t>等による各団体が行う取組みの</a:t>
                      </a:r>
                      <a:r>
                        <a:rPr kumimoji="1" lang="en-US" altLang="ja-JP" sz="1100" b="1" dirty="0">
                          <a:solidFill>
                            <a:schemeClr val="tx1"/>
                          </a:solidFill>
                          <a:latin typeface="+mn-ea"/>
                          <a:ea typeface="+mn-ea"/>
                        </a:rPr>
                        <a:t>PR</a:t>
                      </a:r>
                    </a:p>
                    <a:p>
                      <a:pPr marL="174625" indent="-174625"/>
                      <a:r>
                        <a:rPr kumimoji="1" lang="ja-JP" altLang="en-US" sz="1100" b="1" dirty="0">
                          <a:solidFill>
                            <a:schemeClr val="tx1"/>
                          </a:solidFill>
                          <a:latin typeface="+mn-ea"/>
                          <a:ea typeface="+mn-ea"/>
                        </a:rPr>
                        <a:t>　おおさか食育通信</a:t>
                      </a:r>
                      <a:r>
                        <a:rPr kumimoji="1" lang="en-US" altLang="ja-JP" sz="1100" b="1" dirty="0">
                          <a:solidFill>
                            <a:schemeClr val="tx1"/>
                          </a:solidFill>
                          <a:latin typeface="+mn-ea"/>
                          <a:ea typeface="+mn-ea"/>
                        </a:rPr>
                        <a:t>Facebook</a:t>
                      </a:r>
                      <a:r>
                        <a:rPr kumimoji="1" lang="ja-JP" altLang="en-US" sz="1100" b="1" dirty="0">
                          <a:solidFill>
                            <a:schemeClr val="tx1"/>
                          </a:solidFill>
                          <a:latin typeface="+mn-ea"/>
                          <a:ea typeface="+mn-ea"/>
                        </a:rPr>
                        <a:t>「大阪府食育推進ネットワーク会議からの</a:t>
                      </a:r>
                      <a:r>
                        <a:rPr kumimoji="1" lang="ja-JP" altLang="en-US" sz="1100" b="1">
                          <a:solidFill>
                            <a:schemeClr val="tx1"/>
                          </a:solidFill>
                          <a:latin typeface="+mn-ea"/>
                          <a:ea typeface="+mn-ea"/>
                        </a:rPr>
                        <a:t>つぶやき</a:t>
                      </a:r>
                      <a:r>
                        <a:rPr kumimoji="1" lang="ja-JP" altLang="en-US" sz="1100" b="1" smtClean="0">
                          <a:solidFill>
                            <a:schemeClr val="tx1"/>
                          </a:solidFill>
                          <a:latin typeface="+mn-ea"/>
                          <a:ea typeface="+mn-ea"/>
                        </a:rPr>
                        <a:t>」</a:t>
                      </a:r>
                      <a:r>
                        <a:rPr kumimoji="1" lang="en-US" altLang="ja-JP" sz="1100" b="1" smtClean="0">
                          <a:solidFill>
                            <a:schemeClr val="tx1"/>
                          </a:solidFill>
                          <a:latin typeface="+mn-ea"/>
                          <a:ea typeface="+mn-ea"/>
                        </a:rPr>
                        <a:t>5</a:t>
                      </a:r>
                      <a:r>
                        <a:rPr kumimoji="1" lang="ja-JP" altLang="en-US" sz="1100" b="1" smtClean="0">
                          <a:solidFill>
                            <a:schemeClr val="tx1"/>
                          </a:solidFill>
                          <a:latin typeface="+mn-ea"/>
                          <a:ea typeface="+mn-ea"/>
                        </a:rPr>
                        <a:t>団体</a:t>
                      </a:r>
                      <a:r>
                        <a:rPr kumimoji="1" lang="en-US" altLang="ja-JP" sz="1100" b="1" smtClean="0">
                          <a:solidFill>
                            <a:schemeClr val="tx1"/>
                          </a:solidFill>
                          <a:latin typeface="+mn-ea"/>
                          <a:ea typeface="+mn-ea"/>
                        </a:rPr>
                        <a:t>12</a:t>
                      </a:r>
                      <a:r>
                        <a:rPr kumimoji="1" lang="ja-JP" altLang="en-US" sz="1100" b="1" smtClean="0">
                          <a:solidFill>
                            <a:schemeClr val="tx1"/>
                          </a:solidFill>
                          <a:latin typeface="+mn-ea"/>
                          <a:ea typeface="+mn-ea"/>
                        </a:rPr>
                        <a:t>回</a:t>
                      </a:r>
                      <a:endParaRPr kumimoji="1" lang="ja-JP" altLang="en-US"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・のぼりやファイル等の啓発媒体を活用し、参画団体等が主催する事業で食育啓発</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活用状況　のぼり延べ</a:t>
                      </a:r>
                      <a:r>
                        <a:rPr kumimoji="1" lang="en-US" altLang="ja-JP" sz="1100" b="1" dirty="0">
                          <a:solidFill>
                            <a:schemeClr val="tx1"/>
                          </a:solidFill>
                          <a:latin typeface="+mn-ea"/>
                          <a:ea typeface="+mn-ea"/>
                        </a:rPr>
                        <a:t>2</a:t>
                      </a:r>
                      <a:r>
                        <a:rPr kumimoji="1" lang="ja-JP" altLang="en-US" sz="1100" b="1" dirty="0">
                          <a:solidFill>
                            <a:schemeClr val="tx1"/>
                          </a:solidFill>
                          <a:latin typeface="+mn-ea"/>
                          <a:ea typeface="+mn-ea"/>
                        </a:rPr>
                        <a:t>団体、クリアファイル延べ</a:t>
                      </a:r>
                      <a:r>
                        <a:rPr kumimoji="1" lang="en-US" altLang="ja-JP" sz="1100" b="1" dirty="0">
                          <a:solidFill>
                            <a:schemeClr val="tx1"/>
                          </a:solidFill>
                          <a:latin typeface="+mn-ea"/>
                          <a:ea typeface="+mn-ea"/>
                        </a:rPr>
                        <a:t>3</a:t>
                      </a:r>
                      <a:r>
                        <a:rPr kumimoji="1" lang="ja-JP" altLang="en-US" sz="1100" b="1" dirty="0">
                          <a:solidFill>
                            <a:schemeClr val="tx1"/>
                          </a:solidFill>
                          <a:latin typeface="+mn-ea"/>
                          <a:ea typeface="+mn-ea"/>
                        </a:rPr>
                        <a:t>団体</a:t>
                      </a:r>
                      <a:r>
                        <a:rPr kumimoji="1" lang="en-US" altLang="ja-JP" sz="1100" b="1" dirty="0">
                          <a:solidFill>
                            <a:schemeClr val="tx1"/>
                          </a:solidFill>
                          <a:latin typeface="+mn-ea"/>
                          <a:ea typeface="+mn-ea"/>
                        </a:rPr>
                        <a:t>860</a:t>
                      </a:r>
                      <a:r>
                        <a:rPr kumimoji="1" lang="ja-JP" altLang="en-US" sz="1100" b="1" dirty="0">
                          <a:solidFill>
                            <a:schemeClr val="tx1"/>
                          </a:solidFill>
                          <a:latin typeface="+mn-ea"/>
                          <a:ea typeface="+mn-ea"/>
                        </a:rPr>
                        <a:t>枚</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■大阪府食育推進ネットワーク会議による食育</a:t>
                      </a:r>
                      <a:r>
                        <a:rPr kumimoji="1" lang="ja-JP" altLang="en-US" sz="1100" b="1">
                          <a:solidFill>
                            <a:schemeClr val="tx1"/>
                          </a:solidFill>
                          <a:latin typeface="+mn-ea"/>
                          <a:ea typeface="+mn-ea"/>
                        </a:rPr>
                        <a:t>イベント</a:t>
                      </a:r>
                      <a:r>
                        <a:rPr kumimoji="1" lang="ja-JP" altLang="en-US" sz="1100" b="1" smtClean="0">
                          <a:solidFill>
                            <a:schemeClr val="tx1"/>
                          </a:solidFill>
                          <a:latin typeface="+mn-ea"/>
                          <a:ea typeface="+mn-ea"/>
                        </a:rPr>
                        <a:t>の開催</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「健活ワクワク </a:t>
                      </a:r>
                      <a:r>
                        <a:rPr kumimoji="1" lang="en-US" altLang="ja-JP" sz="1100" b="1" dirty="0">
                          <a:solidFill>
                            <a:schemeClr val="tx1"/>
                          </a:solidFill>
                          <a:latin typeface="+mn-ea"/>
                          <a:ea typeface="+mn-ea"/>
                        </a:rPr>
                        <a:t>EXPO in OSAKA</a:t>
                      </a:r>
                      <a:r>
                        <a:rPr kumimoji="1" lang="ja-JP" altLang="en-US" sz="1100" b="1" dirty="0">
                          <a:solidFill>
                            <a:schemeClr val="tx1"/>
                          </a:solidFill>
                          <a:latin typeface="+mn-ea"/>
                          <a:ea typeface="+mn-ea"/>
                        </a:rPr>
                        <a:t>」第</a:t>
                      </a:r>
                      <a:r>
                        <a:rPr kumimoji="1" lang="en-US" altLang="ja-JP" sz="1100" b="1" dirty="0">
                          <a:solidFill>
                            <a:schemeClr val="tx1"/>
                          </a:solidFill>
                          <a:latin typeface="+mn-ea"/>
                          <a:ea typeface="+mn-ea"/>
                        </a:rPr>
                        <a:t>1</a:t>
                      </a:r>
                      <a:r>
                        <a:rPr kumimoji="1" lang="ja-JP" altLang="en-US" sz="1100" b="1" dirty="0">
                          <a:solidFill>
                            <a:schemeClr val="tx1"/>
                          </a:solidFill>
                          <a:latin typeface="+mn-ea"/>
                          <a:ea typeface="+mn-ea"/>
                        </a:rPr>
                        <a:t>弾（</a:t>
                      </a:r>
                      <a:r>
                        <a:rPr kumimoji="1" lang="en-US" altLang="ja-JP" sz="1100" b="1" dirty="0">
                          <a:solidFill>
                            <a:schemeClr val="tx1"/>
                          </a:solidFill>
                          <a:latin typeface="+mn-ea"/>
                          <a:ea typeface="+mn-ea"/>
                        </a:rPr>
                        <a:t>R4.10.8</a:t>
                      </a:r>
                      <a:r>
                        <a:rPr kumimoji="1" lang="ja-JP" altLang="en-US" sz="1100" b="1" dirty="0">
                          <a:solidFill>
                            <a:schemeClr val="tx1"/>
                          </a:solidFill>
                          <a:latin typeface="+mn-ea"/>
                          <a:ea typeface="+mn-ea"/>
                        </a:rPr>
                        <a:t>） </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会場　　阪急百貨店うめだ本店</a:t>
                      </a:r>
                      <a:r>
                        <a:rPr kumimoji="1" lang="en-US" altLang="ja-JP" sz="1100" b="1" dirty="0">
                          <a:solidFill>
                            <a:schemeClr val="tx1"/>
                          </a:solidFill>
                          <a:latin typeface="+mn-ea"/>
                          <a:ea typeface="+mn-ea"/>
                        </a:rPr>
                        <a:t>9</a:t>
                      </a:r>
                      <a:r>
                        <a:rPr kumimoji="1" lang="ja-JP" altLang="en-US" sz="1100" b="1" dirty="0">
                          <a:solidFill>
                            <a:schemeClr val="tx1"/>
                          </a:solidFill>
                          <a:latin typeface="+mn-ea"/>
                          <a:ea typeface="+mn-ea"/>
                        </a:rPr>
                        <a:t>階うめだホール</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参加企業・団体</a:t>
                      </a:r>
                      <a:r>
                        <a:rPr kumimoji="1" lang="ja-JP" altLang="en-US" sz="1100" b="1">
                          <a:solidFill>
                            <a:schemeClr val="tx1"/>
                          </a:solidFill>
                          <a:latin typeface="+mn-ea"/>
                          <a:ea typeface="+mn-ea"/>
                        </a:rPr>
                        <a:t>　</a:t>
                      </a:r>
                      <a:r>
                        <a:rPr kumimoji="1" lang="en-US" altLang="ja-JP" sz="1100" b="1" smtClean="0">
                          <a:solidFill>
                            <a:schemeClr val="tx1"/>
                          </a:solidFill>
                          <a:latin typeface="+mn-ea"/>
                          <a:ea typeface="+mn-ea"/>
                        </a:rPr>
                        <a:t>8</a:t>
                      </a:r>
                      <a:r>
                        <a:rPr kumimoji="1" lang="ja-JP" altLang="en-US" sz="1100" b="1" smtClean="0">
                          <a:solidFill>
                            <a:schemeClr val="tx1"/>
                          </a:solidFill>
                          <a:latin typeface="+mn-ea"/>
                          <a:ea typeface="+mn-ea"/>
                        </a:rPr>
                        <a:t>企業・</a:t>
                      </a:r>
                      <a:r>
                        <a:rPr kumimoji="1" lang="en-US" altLang="ja-JP" sz="1100" b="1" smtClean="0">
                          <a:solidFill>
                            <a:schemeClr val="tx1"/>
                          </a:solidFill>
                          <a:latin typeface="+mn-ea"/>
                          <a:ea typeface="+mn-ea"/>
                        </a:rPr>
                        <a:t>7</a:t>
                      </a:r>
                      <a:r>
                        <a:rPr kumimoji="1" lang="ja-JP" altLang="en-US" sz="1100" b="1" smtClean="0">
                          <a:solidFill>
                            <a:schemeClr val="tx1"/>
                          </a:solidFill>
                          <a:latin typeface="+mn-ea"/>
                          <a:ea typeface="+mn-ea"/>
                        </a:rPr>
                        <a:t>団体</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参加者　約</a:t>
                      </a:r>
                      <a:r>
                        <a:rPr kumimoji="1" lang="en-US" altLang="ja-JP" sz="1100" b="1" dirty="0">
                          <a:solidFill>
                            <a:schemeClr val="tx1"/>
                          </a:solidFill>
                          <a:latin typeface="+mn-ea"/>
                          <a:ea typeface="+mn-ea"/>
                        </a:rPr>
                        <a:t>1,000</a:t>
                      </a:r>
                      <a:r>
                        <a:rPr kumimoji="1" lang="ja-JP" altLang="en-US" sz="1100" b="1" dirty="0">
                          <a:solidFill>
                            <a:schemeClr val="tx1"/>
                          </a:solidFill>
                          <a:latin typeface="+mn-ea"/>
                          <a:ea typeface="+mn-ea"/>
                        </a:rPr>
                        <a:t>名</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2231627">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a:t>
                      </a:r>
                      <a:endParaRPr kumimoji="1" lang="ja-JP" altLang="en-US" sz="1200" b="1"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■大阪府食育推進ネットワーク会議の活性化</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■企業等との連携強化</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■大阪府食育推進ネットワーク会議と連携し、食育</a:t>
                      </a:r>
                      <a:r>
                        <a:rPr kumimoji="1" lang="ja-JP" altLang="en-US" sz="1100" b="1" i="0" u="none" strike="noStrike" kern="1200" cap="none" spc="0" normalizeH="0" baseline="0" noProof="0">
                          <a:ln>
                            <a:noFill/>
                          </a:ln>
                          <a:solidFill>
                            <a:prstClr val="black"/>
                          </a:solidFill>
                          <a:effectLst/>
                          <a:uLnTx/>
                          <a:uFillTx/>
                          <a:latin typeface="游ゴシック" panose="020B0400000000000000" pitchFamily="50" charset="-128"/>
                          <a:ea typeface="+mn-ea"/>
                          <a:cs typeface="+mn-cs"/>
                        </a:rPr>
                        <a:t>を</a:t>
                      </a:r>
                      <a:r>
                        <a:rPr kumimoji="1" lang="ja-JP" altLang="en-US" sz="1100" b="1" i="0" u="none" strike="noStrike" kern="1200" cap="none" spc="0" normalizeH="0" baseline="0" noProof="0" smtClean="0">
                          <a:ln>
                            <a:noFill/>
                          </a:ln>
                          <a:solidFill>
                            <a:prstClr val="black"/>
                          </a:solidFill>
                          <a:effectLst/>
                          <a:uLnTx/>
                          <a:uFillTx/>
                          <a:latin typeface="游ゴシック" panose="020B0400000000000000" pitchFamily="50" charset="-128"/>
                          <a:ea typeface="+mn-ea"/>
                          <a:cs typeface="+mn-cs"/>
                        </a:rPr>
                        <a:t>推進</a:t>
                      </a:r>
                      <a:endParaRPr kumimoji="1" lang="en-US" altLang="ja-JP" sz="1100" b="1"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・食育イベントの開催</a:t>
                      </a:r>
                      <a:endParaRPr kumimoji="1" lang="en-US" altLang="ja-JP" sz="1100" b="1"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・共通の啓発媒体を活用し、府及び各参画団体が実施するイベント等で食育啓発</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a:t>
                      </a:r>
                      <a:r>
                        <a:rPr kumimoji="1" lang="en-US" altLang="ja-JP" sz="1100" b="1"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SNS</a:t>
                      </a:r>
                      <a:r>
                        <a:rPr kumimoji="1"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の活用による情報発信　等</a:t>
                      </a:r>
                      <a:endParaRPr kumimoji="1" lang="en-US" altLang="ja-JP" sz="1100" b="1"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■企業等との連携を強化</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　食育を府民運動として推進することに賛同する団体・企業等を増やし、連携事業</a:t>
                      </a:r>
                      <a:r>
                        <a:rPr kumimoji="1" lang="ja-JP" altLang="en-US" sz="1100" b="1">
                          <a:solidFill>
                            <a:schemeClr val="tx1"/>
                          </a:solidFill>
                          <a:latin typeface="+mn-ea"/>
                          <a:ea typeface="+mn-ea"/>
                        </a:rPr>
                        <a:t>を</a:t>
                      </a:r>
                      <a:r>
                        <a:rPr kumimoji="1" lang="ja-JP" altLang="en-US" sz="1100" b="1" smtClean="0">
                          <a:solidFill>
                            <a:schemeClr val="tx1"/>
                          </a:solidFill>
                          <a:latin typeface="+mn-ea"/>
                          <a:ea typeface="+mn-ea"/>
                        </a:rPr>
                        <a:t>実施</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1028594">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最終予算</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1" dirty="0">
                          <a:solidFill>
                            <a:schemeClr val="tx1"/>
                          </a:solidFill>
                          <a:latin typeface="+mn-ea"/>
                          <a:ea typeface="+mn-ea"/>
                        </a:rPr>
                        <a:t>健康・栄養対策費　</a:t>
                      </a:r>
                      <a:r>
                        <a:rPr kumimoji="1" lang="en-US" altLang="ja-JP" sz="1100" b="1" dirty="0">
                          <a:solidFill>
                            <a:schemeClr val="tx1"/>
                          </a:solidFill>
                          <a:latin typeface="+mn-ea"/>
                          <a:ea typeface="+mn-ea"/>
                        </a:rPr>
                        <a:t>5,869</a:t>
                      </a:r>
                      <a:r>
                        <a:rPr kumimoji="1" lang="ja-JP" altLang="en-US" sz="1100" b="1" dirty="0">
                          <a:solidFill>
                            <a:schemeClr val="tx1"/>
                          </a:solidFill>
                          <a:latin typeface="+mn-ea"/>
                          <a:ea typeface="+mn-ea"/>
                        </a:rPr>
                        <a:t>千円（再掲）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13" name="正方形/長方形 12"/>
          <p:cNvSpPr/>
          <p:nvPr/>
        </p:nvSpPr>
        <p:spPr>
          <a:xfrm>
            <a:off x="271478" y="155467"/>
            <a:ext cx="7404392" cy="432000"/>
          </a:xfrm>
          <a:prstGeom prst="rect">
            <a:avLst/>
          </a:prstGeom>
          <a:solidFill>
            <a:srgbClr val="002060"/>
          </a:solidFill>
        </p:spPr>
        <p:txBody>
          <a:bodyPr wrap="square" anchor="ctr">
            <a:spAutoFit/>
          </a:bodyPr>
          <a:lstStyle/>
          <a:p>
            <a:pPr>
              <a:lnSpc>
                <a:spcPts val="2000"/>
              </a:lnSpc>
            </a:pPr>
            <a:r>
              <a:rPr kumimoji="1" lang="ja-JP" altLang="en-US" sz="2000" b="1" dirty="0">
                <a:solidFill>
                  <a:schemeClr val="bg1"/>
                </a:solidFill>
                <a:latin typeface="游ゴシック" panose="020B0400000000000000" pitchFamily="50" charset="-128"/>
                <a:ea typeface="游ゴシック" panose="020B0400000000000000" pitchFamily="50" charset="-128"/>
              </a:rPr>
              <a:t>（２）多様な主体が参画したネットワークの強化　</a:t>
            </a:r>
            <a:r>
              <a:rPr kumimoji="1" lang="ja-JP" altLang="en-US" b="1" dirty="0">
                <a:solidFill>
                  <a:schemeClr val="bg1"/>
                </a:solidFill>
                <a:latin typeface="游ゴシック" panose="020B0400000000000000" pitchFamily="50" charset="-128"/>
                <a:ea typeface="游ゴシック" panose="020B0400000000000000" pitchFamily="50" charset="-128"/>
              </a:rPr>
              <a:t>計画</a:t>
            </a:r>
            <a:r>
              <a:rPr kumimoji="1" lang="en-US" altLang="ja-JP" b="1" dirty="0">
                <a:solidFill>
                  <a:schemeClr val="bg1"/>
                </a:solidFill>
                <a:latin typeface="游ゴシック" panose="020B0400000000000000" pitchFamily="50" charset="-128"/>
                <a:ea typeface="游ゴシック" panose="020B0400000000000000" pitchFamily="50" charset="-128"/>
              </a:rPr>
              <a:t>P52</a:t>
            </a:r>
            <a:r>
              <a:rPr kumimoji="1" lang="en-US" altLang="ja-JP" sz="2000" b="1" dirty="0">
                <a:solidFill>
                  <a:schemeClr val="bg1"/>
                </a:solidFill>
                <a:latin typeface="游ゴシック" panose="020B0400000000000000" pitchFamily="50" charset="-128"/>
                <a:ea typeface="游ゴシック" panose="020B0400000000000000" pitchFamily="50" charset="-128"/>
              </a:rPr>
              <a:t> </a:t>
            </a:r>
            <a:r>
              <a:rPr kumimoji="1" lang="ja-JP" altLang="en-US" sz="2000" b="1" dirty="0">
                <a:solidFill>
                  <a:schemeClr val="bg1"/>
                </a:solidFill>
                <a:latin typeface="Meiryo UI" panose="020B0604030504040204" pitchFamily="50" charset="-128"/>
                <a:ea typeface="Meiryo UI" panose="020B0604030504040204" pitchFamily="50" charset="-128"/>
              </a:rPr>
              <a:t>　　　</a:t>
            </a:r>
            <a:endParaRPr kumimoji="1" lang="en-US" altLang="ja-JP" sz="2000" b="1" dirty="0">
              <a:solidFill>
                <a:schemeClr val="bg1"/>
              </a:solidFill>
              <a:latin typeface="Meiryo UI" panose="020B0604030504040204" pitchFamily="50" charset="-128"/>
              <a:ea typeface="Meiryo UI" panose="020B0604030504040204" pitchFamily="50" charset="-128"/>
            </a:endParaRPr>
          </a:p>
        </p:txBody>
      </p:sp>
      <p:grpSp>
        <p:nvGrpSpPr>
          <p:cNvPr id="7" name="グループ化 6"/>
          <p:cNvGrpSpPr/>
          <p:nvPr/>
        </p:nvGrpSpPr>
        <p:grpSpPr>
          <a:xfrm>
            <a:off x="8345639" y="501173"/>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4" name="グループ化 13"/>
            <p:cNvGrpSpPr/>
            <p:nvPr/>
          </p:nvGrpSpPr>
          <p:grpSpPr>
            <a:xfrm>
              <a:off x="8222623" y="1257537"/>
              <a:ext cx="1058662" cy="720145"/>
              <a:chOff x="511927" y="2809410"/>
              <a:chExt cx="1110811" cy="770916"/>
            </a:xfrm>
          </p:grpSpPr>
          <p:sp>
            <p:nvSpPr>
              <p:cNvPr id="15" name="角丸四角形 14"/>
              <p:cNvSpPr/>
              <p:nvPr/>
            </p:nvSpPr>
            <p:spPr>
              <a:xfrm>
                <a:off x="511927" y="2809410"/>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本年度評価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6" name="直線コネクタ 15"/>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7" name="テキスト ボックス 16"/>
          <p:cNvSpPr txBox="1"/>
          <p:nvPr/>
        </p:nvSpPr>
        <p:spPr>
          <a:xfrm>
            <a:off x="9198799" y="6355163"/>
            <a:ext cx="434365" cy="338554"/>
          </a:xfrm>
          <a:prstGeom prst="rect">
            <a:avLst/>
          </a:prstGeom>
          <a:noFill/>
        </p:spPr>
        <p:txBody>
          <a:bodyPr wrap="square" rtlCol="0">
            <a:spAutoFit/>
          </a:bodyPr>
          <a:lstStyle/>
          <a:p>
            <a:pPr algn="r"/>
            <a:r>
              <a:rPr kumimoji="1" lang="en-US" altLang="ja-JP" sz="1600" dirty="0">
                <a:latin typeface="+mn-ea"/>
              </a:rPr>
              <a:t>14</a:t>
            </a:r>
            <a:endParaRPr kumimoji="1" lang="ja-JP" altLang="en-US" sz="1600" dirty="0">
              <a:latin typeface="+mn-ea"/>
            </a:endParaRPr>
          </a:p>
        </p:txBody>
      </p:sp>
    </p:spTree>
    <p:extLst>
      <p:ext uri="{BB962C8B-B14F-4D97-AF65-F5344CB8AC3E}">
        <p14:creationId xmlns:p14="http://schemas.microsoft.com/office/powerpoint/2010/main" val="40591087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73000" y="878847"/>
            <a:ext cx="9360000" cy="5832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3" name="正方形/長方形 12">
            <a:extLst>
              <a:ext uri="{FF2B5EF4-FFF2-40B4-BE49-F238E27FC236}">
                <a16:creationId xmlns:a16="http://schemas.microsoft.com/office/drawing/2014/main" id="{61AE0CBE-3210-41DD-A171-4385B749CD55}"/>
              </a:ext>
            </a:extLst>
          </p:cNvPr>
          <p:cNvSpPr/>
          <p:nvPr/>
        </p:nvSpPr>
        <p:spPr>
          <a:xfrm>
            <a:off x="0" y="0"/>
            <a:ext cx="9906000" cy="576000"/>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Meiryo UI" panose="020B0604030504040204" pitchFamily="50" charset="-128"/>
                <a:ea typeface="Meiryo UI" panose="020B0604030504040204" pitchFamily="50" charset="-128"/>
              </a:rPr>
              <a:t>１　健康的な食生活の実践と食に関する理解の促進</a:t>
            </a:r>
          </a:p>
        </p:txBody>
      </p:sp>
      <p:cxnSp>
        <p:nvCxnSpPr>
          <p:cNvPr id="6" name="直線コネクタ 5"/>
          <p:cNvCxnSpPr/>
          <p:nvPr/>
        </p:nvCxnSpPr>
        <p:spPr>
          <a:xfrm>
            <a:off x="9614647" y="1243661"/>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273201" y="652963"/>
            <a:ext cx="7404392" cy="432000"/>
          </a:xfrm>
          <a:prstGeom prst="rect">
            <a:avLst/>
          </a:prstGeom>
          <a:solidFill>
            <a:srgbClr val="002060"/>
          </a:solidFill>
        </p:spPr>
        <p:txBody>
          <a:bodyPr wrap="square" anchor="ctr">
            <a:sp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latin typeface="游ゴシック" panose="020B0400000000000000" pitchFamily="50" charset="-128"/>
                <a:ea typeface="游ゴシック" panose="020B0400000000000000" pitchFamily="50" charset="-128"/>
              </a:rPr>
              <a:t>（１）健康的な食生活の実践の促進　</a:t>
            </a:r>
            <a:r>
              <a:rPr kumimoji="1" lang="ja-JP" altLang="en-US" b="1" dirty="0">
                <a:solidFill>
                  <a:schemeClr val="bg1"/>
                </a:solidFill>
                <a:latin typeface="游ゴシック" panose="020B0400000000000000" pitchFamily="50" charset="-128"/>
                <a:ea typeface="游ゴシック" panose="020B0400000000000000" pitchFamily="50" charset="-128"/>
              </a:rPr>
              <a:t>計画Ｐ</a:t>
            </a:r>
            <a:r>
              <a:rPr kumimoji="1" lang="en-US" altLang="ja-JP" b="1" dirty="0">
                <a:solidFill>
                  <a:schemeClr val="bg1"/>
                </a:solidFill>
                <a:latin typeface="游ゴシック" panose="020B0400000000000000" pitchFamily="50" charset="-128"/>
                <a:ea typeface="游ゴシック" panose="020B0400000000000000" pitchFamily="50" charset="-128"/>
              </a:rPr>
              <a:t>31</a:t>
            </a:r>
          </a:p>
        </p:txBody>
      </p:sp>
      <p:sp>
        <p:nvSpPr>
          <p:cNvPr id="7" name="正方形/長方形 6"/>
          <p:cNvSpPr/>
          <p:nvPr/>
        </p:nvSpPr>
        <p:spPr>
          <a:xfrm>
            <a:off x="283299" y="1184342"/>
            <a:ext cx="2080235" cy="266996"/>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sp>
        <p:nvSpPr>
          <p:cNvPr id="14" name="Text Box 109" descr="生涯を通じて健やかな生活を送ることができるよう、栄養バランスのとれた食事、朝食や野菜摂取、食塩をとりすぎないこと、よく噛んで食べること、適正体重等の重要性を理解し、習慣的に実践します。" title="府民の行動目標"/>
          <p:cNvSpPr txBox="1">
            <a:spLocks noChangeArrowheads="1"/>
          </p:cNvSpPr>
          <p:nvPr/>
        </p:nvSpPr>
        <p:spPr bwMode="auto">
          <a:xfrm>
            <a:off x="372207" y="1504038"/>
            <a:ext cx="8640000" cy="462612"/>
          </a:xfrm>
          <a:prstGeom prst="rect">
            <a:avLst/>
          </a:prstGeom>
          <a:noFill/>
          <a:ln>
            <a:noFill/>
          </a:ln>
        </p:spPr>
        <p:txBody>
          <a:bodyPr rot="0" vert="horz" wrap="square" lIns="74295" tIns="8890" rIns="74295" bIns="8890" anchor="t" anchorCtr="0" upright="1">
            <a:noAutofit/>
          </a:bodyPr>
          <a:lstStyle/>
          <a:p>
            <a:pPr marL="139700" indent="-139700" algn="just">
              <a:lnSpc>
                <a:spcPts val="1700"/>
              </a:lnSpc>
              <a:spcAft>
                <a:spcPts val="0"/>
              </a:spcAft>
            </a:pPr>
            <a:r>
              <a:rPr lang="ja-JP" sz="1200" b="1" kern="100" dirty="0">
                <a:effectLst/>
                <a:latin typeface="+mn-ea"/>
                <a:cs typeface="Microsoft Himalaya" panose="01010100010101010101" pitchFamily="2" charset="0"/>
              </a:rPr>
              <a:t>▽生涯を通じて健やかな生活を送ることができるよう、栄養バランスのとれた食事、朝食や野菜摂取、食塩をとりすぎないこと、よく噛んで食べること、適正体重等の重要性を理解し、習慣的に実践します。</a:t>
            </a:r>
            <a:endParaRPr lang="ja-JP" sz="1100" b="1" kern="100" dirty="0">
              <a:effectLst/>
              <a:latin typeface="+mn-ea"/>
              <a:cs typeface="Microsoft Himalaya" panose="01010100010101010101" pitchFamily="2" charset="0"/>
            </a:endParaRPr>
          </a:p>
        </p:txBody>
      </p:sp>
      <p:graphicFrame>
        <p:nvGraphicFramePr>
          <p:cNvPr id="11" name="表 10"/>
          <p:cNvGraphicFramePr>
            <a:graphicFrameLocks noGrp="1"/>
          </p:cNvGraphicFramePr>
          <p:nvPr>
            <p:extLst>
              <p:ext uri="{D42A27DB-BD31-4B8C-83A1-F6EECF244321}">
                <p14:modId xmlns:p14="http://schemas.microsoft.com/office/powerpoint/2010/main" val="1667171158"/>
              </p:ext>
            </p:extLst>
          </p:nvPr>
        </p:nvGraphicFramePr>
        <p:xfrm>
          <a:off x="633000" y="1964073"/>
          <a:ext cx="8640000" cy="1429254"/>
        </p:xfrm>
        <a:graphic>
          <a:graphicData uri="http://schemas.openxmlformats.org/drawingml/2006/table">
            <a:tbl>
              <a:tblPr firstRow="1" bandRow="1">
                <a:tableStyleId>{5940675A-B579-460E-94D1-54222C63F5DA}</a:tableStyleId>
              </a:tblPr>
              <a:tblGrid>
                <a:gridCol w="551490">
                  <a:extLst>
                    <a:ext uri="{9D8B030D-6E8A-4147-A177-3AD203B41FA5}">
                      <a16:colId xmlns:a16="http://schemas.microsoft.com/office/drawing/2014/main" val="2915326736"/>
                    </a:ext>
                  </a:extLst>
                </a:gridCol>
                <a:gridCol w="1838297">
                  <a:extLst>
                    <a:ext uri="{9D8B030D-6E8A-4147-A177-3AD203B41FA5}">
                      <a16:colId xmlns:a16="http://schemas.microsoft.com/office/drawing/2014/main" val="2573364579"/>
                    </a:ext>
                  </a:extLst>
                </a:gridCol>
                <a:gridCol w="6250213">
                  <a:extLst>
                    <a:ext uri="{9D8B030D-6E8A-4147-A177-3AD203B41FA5}">
                      <a16:colId xmlns:a16="http://schemas.microsoft.com/office/drawing/2014/main" val="4073086637"/>
                    </a:ext>
                  </a:extLst>
                </a:gridCol>
              </a:tblGrid>
              <a:tr h="476418">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n-ea"/>
                          <a:ea typeface="+mn-ea"/>
                          <a:cs typeface="+mn-cs"/>
                        </a:rPr>
                        <a:t>ライフステ</a:t>
                      </a:r>
                      <a:r>
                        <a:rPr kumimoji="1" lang="ja-JP" altLang="en-US" sz="12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ー</a:t>
                      </a:r>
                      <a:r>
                        <a:rPr kumimoji="1" lang="ja-JP" altLang="en-US" sz="1200" b="1" i="0" u="none" strike="noStrike" kern="1200" cap="none" spc="0" normalizeH="0" baseline="0" noProof="0" dirty="0">
                          <a:ln>
                            <a:noFill/>
                          </a:ln>
                          <a:solidFill>
                            <a:prstClr val="white"/>
                          </a:solidFill>
                          <a:effectLst/>
                          <a:uLnTx/>
                          <a:uFillTx/>
                          <a:latin typeface="+mn-ea"/>
                          <a:ea typeface="+mn-ea"/>
                          <a:cs typeface="+mn-cs"/>
                        </a:rPr>
                        <a:t>ジに</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n-ea"/>
                          <a:ea typeface="+mn-ea"/>
                          <a:cs typeface="+mn-cs"/>
                        </a:rPr>
                        <a:t>応じた健康行動</a:t>
                      </a:r>
                    </a:p>
                  </a:txBody>
                  <a:tcPr marL="72000" marR="36000" marT="72000" marB="7200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tc>
                  <a:txBody>
                    <a:bodyPr/>
                    <a:lstStyle/>
                    <a:p>
                      <a:pPr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乳幼児期～学齢期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just">
                        <a:lnSpc>
                          <a:spcPts val="1400"/>
                        </a:lnSpc>
                        <a:spcAft>
                          <a:spcPts val="0"/>
                        </a:spcAft>
                      </a:pPr>
                      <a:r>
                        <a:rPr lang="ja-JP" sz="1200" b="1" kern="100" dirty="0">
                          <a:solidFill>
                            <a:srgbClr val="000000"/>
                          </a:solidFill>
                          <a:effectLst/>
                          <a:latin typeface="+mn-ea"/>
                          <a:ea typeface="+mn-ea"/>
                          <a:cs typeface="Times New Roman" panose="02020603050405020304" pitchFamily="18" charset="0"/>
                        </a:rPr>
                        <a:t>食べることを楽しみ、栄養・食の大切さを学び、成長段階に応じて望ましい食習慣を</a:t>
                      </a:r>
                      <a:endParaRPr lang="en-US" altLang="ja-JP" sz="1200" b="1" kern="100" dirty="0">
                        <a:solidFill>
                          <a:srgbClr val="000000"/>
                        </a:solidFill>
                        <a:effectLst/>
                        <a:latin typeface="+mn-ea"/>
                        <a:ea typeface="+mn-ea"/>
                        <a:cs typeface="Times New Roman" panose="02020603050405020304" pitchFamily="18" charset="0"/>
                      </a:endParaRPr>
                    </a:p>
                    <a:p>
                      <a:pPr algn="just">
                        <a:lnSpc>
                          <a:spcPts val="1400"/>
                        </a:lnSpc>
                        <a:spcAft>
                          <a:spcPts val="0"/>
                        </a:spcAft>
                      </a:pPr>
                      <a:r>
                        <a:rPr lang="ja-JP" sz="1200" b="1" kern="100" dirty="0">
                          <a:solidFill>
                            <a:srgbClr val="000000"/>
                          </a:solidFill>
                          <a:effectLst/>
                          <a:latin typeface="+mn-ea"/>
                          <a:ea typeface="+mn-ea"/>
                          <a:cs typeface="Times New Roman" panose="02020603050405020304" pitchFamily="18" charset="0"/>
                        </a:rPr>
                        <a:t>身につけます。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63311713"/>
                  </a:ext>
                </a:extLst>
              </a:tr>
              <a:tr h="476418">
                <a:tc vMerge="1">
                  <a:txBody>
                    <a:bodyPr/>
                    <a:lstStyle/>
                    <a:p>
                      <a:pPr algn="ctr"/>
                      <a:endParaRPr kumimoji="1" lang="ja-JP" altLang="en-US" sz="1200" b="0" dirty="0">
                        <a:solidFill>
                          <a:schemeClr val="tx1"/>
                        </a:solidFill>
                        <a:latin typeface="+mn-ea"/>
                        <a:ea typeface="+mn-ea"/>
                      </a:endParaRPr>
                    </a:p>
                  </a:txBody>
                  <a:tcPr marL="72000" marR="36000" marT="72000" marB="72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99"/>
                    </a:solidFill>
                  </a:tcPr>
                </a:tc>
                <a:tc>
                  <a:txBody>
                    <a:bodyPr/>
                    <a:lstStyle/>
                    <a:p>
                      <a:pPr algn="ctr">
                        <a:lnSpc>
                          <a:spcPts val="1700"/>
                        </a:lnSpc>
                        <a:spcAft>
                          <a:spcPts val="0"/>
                        </a:spcAft>
                      </a:pPr>
                      <a:r>
                        <a:rPr lang="ja-JP" sz="1200" b="1" kern="100" dirty="0">
                          <a:effectLst/>
                          <a:latin typeface="+mn-ea"/>
                          <a:ea typeface="+mn-ea"/>
                          <a:cs typeface="Times New Roman" panose="02020603050405020304" pitchFamily="18" charset="0"/>
                        </a:rPr>
                        <a:t>青年期～成人期</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133350" indent="-133350" algn="just">
                        <a:lnSpc>
                          <a:spcPts val="1400"/>
                        </a:lnSpc>
                        <a:spcAft>
                          <a:spcPts val="0"/>
                        </a:spcAft>
                      </a:pPr>
                      <a:r>
                        <a:rPr lang="ja-JP" sz="1200" b="1" kern="100" dirty="0">
                          <a:solidFill>
                            <a:srgbClr val="000000"/>
                          </a:solidFill>
                          <a:effectLst/>
                          <a:latin typeface="+mn-ea"/>
                          <a:ea typeface="+mn-ea"/>
                          <a:cs typeface="Times New Roman" panose="02020603050405020304" pitchFamily="18" charset="0"/>
                        </a:rPr>
                        <a:t>自分のライフスタイルに合った健康的な食生活を実践します。</a:t>
                      </a:r>
                      <a:endParaRPr lang="ja-JP" sz="1200" b="1" kern="100" dirty="0">
                        <a:effectLst/>
                        <a:latin typeface="+mn-ea"/>
                        <a:ea typeface="+mn-ea"/>
                        <a:cs typeface="Times New Roman" panose="02020603050405020304" pitchFamily="18" charset="0"/>
                      </a:endParaRPr>
                    </a:p>
                    <a:p>
                      <a:pPr algn="just">
                        <a:lnSpc>
                          <a:spcPts val="1400"/>
                        </a:lnSpc>
                        <a:spcAft>
                          <a:spcPts val="0"/>
                        </a:spcAft>
                      </a:pPr>
                      <a:r>
                        <a:rPr lang="ja-JP" sz="1200" b="1" kern="100" dirty="0">
                          <a:solidFill>
                            <a:srgbClr val="000000"/>
                          </a:solidFill>
                          <a:effectLst/>
                          <a:latin typeface="+mn-ea"/>
                          <a:ea typeface="+mn-ea"/>
                          <a:cs typeface="Times New Roman" panose="02020603050405020304" pitchFamily="18" charset="0"/>
                        </a:rPr>
                        <a:t>生活習慣病の発症・重症化に留意し、健康的な食生活を実践・維持します。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70916915"/>
                  </a:ext>
                </a:extLst>
              </a:tr>
              <a:tr h="476418">
                <a:tc vMerge="1">
                  <a:txBody>
                    <a:bodyPr/>
                    <a:lstStyle/>
                    <a:p>
                      <a:pPr algn="ctr"/>
                      <a:endParaRPr kumimoji="1" lang="ja-JP" altLang="en-US" sz="1200" b="0" dirty="0">
                        <a:solidFill>
                          <a:schemeClr val="tx1"/>
                        </a:solidFill>
                        <a:latin typeface="+mn-ea"/>
                        <a:ea typeface="+mn-ea"/>
                      </a:endParaRPr>
                    </a:p>
                  </a:txBody>
                  <a:tcPr marL="72000" marR="36000" marT="72000" marB="72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99"/>
                    </a:solidFill>
                  </a:tcPr>
                </a:tc>
                <a:tc>
                  <a:txBody>
                    <a:bodyPr/>
                    <a:lstStyle/>
                    <a:p>
                      <a:pPr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高齢期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just">
                        <a:lnSpc>
                          <a:spcPts val="1400"/>
                        </a:lnSpc>
                        <a:spcAft>
                          <a:spcPts val="0"/>
                        </a:spcAft>
                      </a:pPr>
                      <a:r>
                        <a:rPr lang="ja-JP" sz="1200" b="1" kern="100" dirty="0">
                          <a:solidFill>
                            <a:srgbClr val="000000"/>
                          </a:solidFill>
                          <a:effectLst/>
                          <a:latin typeface="+mn-ea"/>
                          <a:ea typeface="+mn-ea"/>
                          <a:cs typeface="Times New Roman" panose="02020603050405020304" pitchFamily="18" charset="0"/>
                        </a:rPr>
                        <a:t>低栄養予防等、個々の健康状態に合った食生活を実践し、食を通じて豊かな生活を</a:t>
                      </a:r>
                      <a:endParaRPr lang="en-US" altLang="ja-JP" sz="1200" b="1" kern="100" dirty="0">
                        <a:solidFill>
                          <a:srgbClr val="000000"/>
                        </a:solidFill>
                        <a:effectLst/>
                        <a:latin typeface="+mn-ea"/>
                        <a:ea typeface="+mn-ea"/>
                        <a:cs typeface="Times New Roman" panose="02020603050405020304" pitchFamily="18" charset="0"/>
                      </a:endParaRPr>
                    </a:p>
                    <a:p>
                      <a:pPr algn="just">
                        <a:lnSpc>
                          <a:spcPts val="1400"/>
                        </a:lnSpc>
                        <a:spcAft>
                          <a:spcPts val="0"/>
                        </a:spcAft>
                      </a:pPr>
                      <a:r>
                        <a:rPr lang="ja-JP" sz="1200" b="1" kern="100" dirty="0">
                          <a:solidFill>
                            <a:srgbClr val="000000"/>
                          </a:solidFill>
                          <a:effectLst/>
                          <a:latin typeface="+mn-ea"/>
                          <a:ea typeface="+mn-ea"/>
                          <a:cs typeface="Times New Roman" panose="02020603050405020304" pitchFamily="18" charset="0"/>
                        </a:rPr>
                        <a:t>実現します。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76469417"/>
                  </a:ext>
                </a:extLst>
              </a:tr>
            </a:tbl>
          </a:graphicData>
        </a:graphic>
      </p:graphicFrame>
      <p:sp>
        <p:nvSpPr>
          <p:cNvPr id="16" name="Rectangle 1"/>
          <p:cNvSpPr>
            <a:spLocks noChangeArrowheads="1"/>
          </p:cNvSpPr>
          <p:nvPr/>
        </p:nvSpPr>
        <p:spPr bwMode="auto">
          <a:xfrm>
            <a:off x="283299" y="3457530"/>
            <a:ext cx="208338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n-ea"/>
                <a:cs typeface="Times New Roman" panose="02020603050405020304" pitchFamily="18" charset="0"/>
              </a:rPr>
              <a:t>【</a:t>
            </a:r>
            <a:r>
              <a:rPr kumimoji="0" lang="ja-JP" altLang="en-US" sz="1600" b="1" i="0" u="none" strike="noStrike" cap="none" normalizeH="0" baseline="0" dirty="0">
                <a:ln>
                  <a:noFill/>
                </a:ln>
                <a:solidFill>
                  <a:schemeClr val="tx1"/>
                </a:solidFill>
                <a:effectLst/>
                <a:latin typeface="+mn-ea"/>
                <a:cs typeface="Times New Roman" panose="02020603050405020304" pitchFamily="18" charset="0"/>
              </a:rPr>
              <a:t>取組みの目標</a:t>
            </a:r>
            <a:r>
              <a:rPr kumimoji="0" lang="en-US" altLang="ja-JP" sz="1600" b="1" i="0" u="none" strike="noStrike" cap="none" normalizeH="0" baseline="0" dirty="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n-ea"/>
            </a:endParaRPr>
          </a:p>
        </p:txBody>
      </p:sp>
      <p:graphicFrame>
        <p:nvGraphicFramePr>
          <p:cNvPr id="17" name="表 16"/>
          <p:cNvGraphicFramePr>
            <a:graphicFrameLocks noGrp="1"/>
          </p:cNvGraphicFramePr>
          <p:nvPr>
            <p:extLst>
              <p:ext uri="{D42A27DB-BD31-4B8C-83A1-F6EECF244321}">
                <p14:modId xmlns:p14="http://schemas.microsoft.com/office/powerpoint/2010/main" val="3450363382"/>
              </p:ext>
            </p:extLst>
          </p:nvPr>
        </p:nvGraphicFramePr>
        <p:xfrm>
          <a:off x="633001" y="3798377"/>
          <a:ext cx="8639999" cy="2288753"/>
        </p:xfrm>
        <a:graphic>
          <a:graphicData uri="http://schemas.openxmlformats.org/drawingml/2006/table">
            <a:tbl>
              <a:tblPr firstRow="1" firstCol="1" bandRow="1">
                <a:tableStyleId>{5C22544A-7EE6-4342-B048-85BDC9FD1C3A}</a:tableStyleId>
              </a:tblPr>
              <a:tblGrid>
                <a:gridCol w="266499">
                  <a:extLst>
                    <a:ext uri="{9D8B030D-6E8A-4147-A177-3AD203B41FA5}">
                      <a16:colId xmlns:a16="http://schemas.microsoft.com/office/drawing/2014/main" val="1668312672"/>
                    </a:ext>
                  </a:extLst>
                </a:gridCol>
                <a:gridCol w="1806318">
                  <a:extLst>
                    <a:ext uri="{9D8B030D-6E8A-4147-A177-3AD203B41FA5}">
                      <a16:colId xmlns:a16="http://schemas.microsoft.com/office/drawing/2014/main" val="2358818107"/>
                    </a:ext>
                  </a:extLst>
                </a:gridCol>
                <a:gridCol w="1120461">
                  <a:extLst>
                    <a:ext uri="{9D8B030D-6E8A-4147-A177-3AD203B41FA5}">
                      <a16:colId xmlns:a16="http://schemas.microsoft.com/office/drawing/2014/main" val="3106642344"/>
                    </a:ext>
                  </a:extLst>
                </a:gridCol>
                <a:gridCol w="1093298">
                  <a:extLst>
                    <a:ext uri="{9D8B030D-6E8A-4147-A177-3AD203B41FA5}">
                      <a16:colId xmlns:a16="http://schemas.microsoft.com/office/drawing/2014/main" val="2825566381"/>
                    </a:ext>
                  </a:extLst>
                </a:gridCol>
                <a:gridCol w="1352434">
                  <a:extLst>
                    <a:ext uri="{9D8B030D-6E8A-4147-A177-3AD203B41FA5}">
                      <a16:colId xmlns:a16="http://schemas.microsoft.com/office/drawing/2014/main" val="157304712"/>
                    </a:ext>
                  </a:extLst>
                </a:gridCol>
                <a:gridCol w="1549848">
                  <a:extLst>
                    <a:ext uri="{9D8B030D-6E8A-4147-A177-3AD203B41FA5}">
                      <a16:colId xmlns:a16="http://schemas.microsoft.com/office/drawing/2014/main" val="2441815434"/>
                    </a:ext>
                  </a:extLst>
                </a:gridCol>
                <a:gridCol w="1451141">
                  <a:extLst>
                    <a:ext uri="{9D8B030D-6E8A-4147-A177-3AD203B41FA5}">
                      <a16:colId xmlns:a16="http://schemas.microsoft.com/office/drawing/2014/main" val="2346217460"/>
                    </a:ext>
                  </a:extLst>
                </a:gridCol>
              </a:tblGrid>
              <a:tr h="216368">
                <a:tc>
                  <a:txBody>
                    <a:bodyPr/>
                    <a:lstStyle/>
                    <a:p>
                      <a:pPr algn="ctr" fontAlgn="auto">
                        <a:lnSpc>
                          <a:spcPts val="1600"/>
                        </a:lnSpc>
                        <a:spcAft>
                          <a:spcPts val="0"/>
                        </a:spcAft>
                      </a:pPr>
                      <a:r>
                        <a:rPr lang="en-US" sz="1200" b="1" dirty="0">
                          <a:effectLst/>
                          <a:latin typeface="游ゴシック" panose="020B0400000000000000" pitchFamily="50" charset="-128"/>
                          <a:ea typeface="游ゴシック" panose="020B0400000000000000" pitchFamily="50" charset="-128"/>
                        </a:rPr>
                        <a:t> </a:t>
                      </a: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gridSpan="3">
                  <a:txBody>
                    <a:bodyPr/>
                    <a:lstStyle/>
                    <a:p>
                      <a:pPr algn="ctr" fontAlgn="auto">
                        <a:lnSpc>
                          <a:spcPct val="100000"/>
                        </a:lnSpc>
                        <a:spcAft>
                          <a:spcPts val="0"/>
                        </a:spcAft>
                      </a:pPr>
                      <a:r>
                        <a:rPr lang="ja-JP" sz="1200" b="1" dirty="0">
                          <a:solidFill>
                            <a:schemeClr val="bg1"/>
                          </a:solidFill>
                          <a:effectLst/>
                          <a:latin typeface="游ゴシック" panose="020B0400000000000000" pitchFamily="50" charset="-128"/>
                          <a:ea typeface="游ゴシック" panose="020B0400000000000000" pitchFamily="50" charset="-128"/>
                        </a:rPr>
                        <a:t>個別目標</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auto">
                        <a:lnSpc>
                          <a:spcPct val="100000"/>
                        </a:lnSpc>
                        <a:spcAft>
                          <a:spcPts val="0"/>
                        </a:spcAft>
                      </a:pPr>
                      <a:r>
                        <a:rPr lang="ja-JP" altLang="en-US" sz="1200" b="1" dirty="0">
                          <a:solidFill>
                            <a:schemeClr val="bg1"/>
                          </a:solidFill>
                          <a:effectLst/>
                          <a:latin typeface="游ゴシック" panose="020B0400000000000000" pitchFamily="50" charset="-128"/>
                          <a:ea typeface="游ゴシック" panose="020B0400000000000000" pitchFamily="50" charset="-128"/>
                        </a:rPr>
                        <a:t>計画策定時</a:t>
                      </a:r>
                      <a:r>
                        <a:rPr lang="ja-JP" sz="1200" b="1" dirty="0">
                          <a:solidFill>
                            <a:schemeClr val="bg1"/>
                          </a:solidFill>
                          <a:effectLst/>
                          <a:latin typeface="游ゴシック" panose="020B0400000000000000" pitchFamily="50" charset="-128"/>
                          <a:ea typeface="游ゴシック" panose="020B0400000000000000" pitchFamily="50" charset="-128"/>
                        </a:rPr>
                        <a:t>の状況</a:t>
                      </a:r>
                      <a:endParaRPr lang="en-US" altLang="ja-JP" sz="1200" b="1" dirty="0">
                        <a:solidFill>
                          <a:schemeClr val="bg1"/>
                        </a:solidFill>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200" b="1" dirty="0">
                          <a:solidFill>
                            <a:schemeClr val="bg1"/>
                          </a:solidFill>
                          <a:effectLst/>
                          <a:latin typeface="游ゴシック" panose="020B0400000000000000" pitchFamily="50" charset="-128"/>
                          <a:ea typeface="游ゴシック" panose="020B0400000000000000" pitchFamily="50" charset="-128"/>
                        </a:rPr>
                        <a:t>現在の状況</a:t>
                      </a:r>
                      <a:endParaRPr lang="en-US" altLang="ja-JP" sz="1200" b="1" dirty="0">
                        <a:solidFill>
                          <a:schemeClr val="bg1"/>
                        </a:solidFill>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en-US" sz="1200" b="1" dirty="0">
                          <a:solidFill>
                            <a:schemeClr val="bg1"/>
                          </a:solidFill>
                          <a:effectLst/>
                          <a:latin typeface="游ゴシック" panose="020B0400000000000000" pitchFamily="50" charset="-128"/>
                          <a:ea typeface="游ゴシック" panose="020B0400000000000000" pitchFamily="50" charset="-128"/>
                        </a:rPr>
                        <a:t>2023</a:t>
                      </a:r>
                      <a:r>
                        <a:rPr lang="ja-JP" sz="1200" b="1" dirty="0">
                          <a:solidFill>
                            <a:schemeClr val="bg1"/>
                          </a:solidFill>
                          <a:effectLst/>
                          <a:latin typeface="游ゴシック" panose="020B0400000000000000" pitchFamily="50" charset="-128"/>
                          <a:ea typeface="游ゴシック" panose="020B0400000000000000" pitchFamily="50" charset="-128"/>
                        </a:rPr>
                        <a:t>年度の目標</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3657110930"/>
                  </a:ext>
                </a:extLst>
              </a:tr>
              <a:tr h="408910">
                <a:tc>
                  <a:txBody>
                    <a:bodyPr/>
                    <a:lstStyle/>
                    <a:p>
                      <a:pPr algn="ctr" fontAlgn="auto">
                        <a:lnSpc>
                          <a:spcPts val="1600"/>
                        </a:lnSpc>
                        <a:spcAft>
                          <a:spcPts val="0"/>
                        </a:spcAft>
                      </a:pPr>
                      <a:r>
                        <a:rPr lang="en-US" altLang="ja-JP" sz="1200" b="1" dirty="0">
                          <a:effectLst/>
                          <a:latin typeface="游ゴシック" panose="020B0400000000000000" pitchFamily="50" charset="-128"/>
                          <a:ea typeface="游ゴシック" panose="020B0400000000000000" pitchFamily="50" charset="-128"/>
                        </a:rPr>
                        <a:t>1</a:t>
                      </a: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gridSpan="3">
                  <a:txBody>
                    <a:bodyPr/>
                    <a:lstStyle/>
                    <a:p>
                      <a:pPr algn="l" fontAlgn="auto">
                        <a:lnSpc>
                          <a:spcPct val="100000"/>
                        </a:lnSpc>
                        <a:spcAft>
                          <a:spcPts val="0"/>
                        </a:spcAft>
                      </a:pPr>
                      <a:r>
                        <a:rPr lang="ja-JP"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栄養バランスのとれた食生活を実践する府民の割合の増加（主食・主菜・副菜を組み合わせた食事を</a:t>
                      </a:r>
                      <a:r>
                        <a:rPr lang="en-US" altLang="ja-JP" sz="1200" b="1" dirty="0">
                          <a:solidFill>
                            <a:schemeClr val="tx1"/>
                          </a:solidFill>
                          <a:effectLst/>
                          <a:latin typeface="游ゴシック" panose="020B0400000000000000" pitchFamily="50" charset="-128"/>
                          <a:ea typeface="游ゴシック" panose="020B0400000000000000" pitchFamily="50" charset="-128"/>
                          <a:cs typeface="HG丸ｺﾞｼｯｸM-PRO"/>
                        </a:rPr>
                        <a:t>1</a:t>
                      </a:r>
                      <a:r>
                        <a:rPr lang="ja-JP"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日</a:t>
                      </a:r>
                      <a:r>
                        <a:rPr lang="en-US" altLang="ja-JP" sz="1200" b="1" dirty="0">
                          <a:solidFill>
                            <a:schemeClr val="tx1"/>
                          </a:solidFill>
                          <a:effectLst/>
                          <a:latin typeface="游ゴシック" panose="020B0400000000000000" pitchFamily="50" charset="-128"/>
                          <a:ea typeface="游ゴシック" panose="020B0400000000000000" pitchFamily="50" charset="-128"/>
                          <a:cs typeface="HG丸ｺﾞｼｯｸM-PRO"/>
                        </a:rPr>
                        <a:t>2</a:t>
                      </a:r>
                      <a:r>
                        <a:rPr lang="ja-JP"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回以上ほぼ毎日食べている府民の割合）</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ctr" fontAlgn="auto">
                        <a:lnSpc>
                          <a:spcPct val="100000"/>
                        </a:lnSpc>
                        <a:spcAft>
                          <a:spcPts val="0"/>
                        </a:spcAft>
                      </a:pPr>
                      <a:r>
                        <a:rPr lang="en-US" sz="1200" b="1" dirty="0">
                          <a:solidFill>
                            <a:schemeClr val="tx1"/>
                          </a:solidFill>
                          <a:effectLst/>
                          <a:latin typeface="游ゴシック" panose="020B0400000000000000" pitchFamily="50" charset="-128"/>
                          <a:ea typeface="游ゴシック" panose="020B0400000000000000" pitchFamily="50" charset="-128"/>
                        </a:rPr>
                        <a:t>3</a:t>
                      </a:r>
                      <a:r>
                        <a:rPr lang="en-US" altLang="ja-JP" sz="1200" b="1" dirty="0">
                          <a:solidFill>
                            <a:schemeClr val="tx1"/>
                          </a:solidFill>
                          <a:effectLst/>
                          <a:latin typeface="游ゴシック" panose="020B0400000000000000" pitchFamily="50" charset="-128"/>
                          <a:ea typeface="游ゴシック" panose="020B0400000000000000" pitchFamily="50" charset="-128"/>
                        </a:rPr>
                        <a:t>4.6</a:t>
                      </a:r>
                      <a:r>
                        <a:rPr lang="ja-JP" sz="1200" b="1" dirty="0">
                          <a:solidFill>
                            <a:schemeClr val="tx1"/>
                          </a:solidFill>
                          <a:effectLst/>
                          <a:latin typeface="游ゴシック" panose="020B0400000000000000" pitchFamily="50" charset="-128"/>
                          <a:ea typeface="游ゴシック" panose="020B0400000000000000" pitchFamily="50" charset="-128"/>
                        </a:rPr>
                        <a:t>％</a:t>
                      </a:r>
                      <a:r>
                        <a:rPr lang="ja-JP"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200" b="1" dirty="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u="none" dirty="0">
                          <a:solidFill>
                            <a:schemeClr val="tx1"/>
                          </a:solidFill>
                          <a:effectLst/>
                          <a:latin typeface="游ゴシック" panose="020B0400000000000000" pitchFamily="50" charset="-128"/>
                          <a:ea typeface="游ゴシック" panose="020B0400000000000000" pitchFamily="50" charset="-128"/>
                          <a:cs typeface="HG丸ｺﾞｼｯｸM-PRO"/>
                        </a:rPr>
                        <a:t>60.8%</a:t>
                      </a:r>
                      <a:r>
                        <a:rPr lang="ja-JP" altLang="en-US" sz="1200" b="1" u="none"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200" b="1" u="none" dirty="0">
                          <a:solidFill>
                            <a:schemeClr val="tx1"/>
                          </a:solidFill>
                          <a:effectLst/>
                          <a:latin typeface="游ゴシック" panose="020B0400000000000000" pitchFamily="50" charset="-128"/>
                          <a:ea typeface="游ゴシック" panose="020B0400000000000000" pitchFamily="50" charset="-128"/>
                          <a:cs typeface="HG丸ｺﾞｼｯｸM-PRO"/>
                        </a:rPr>
                        <a:t>R3</a:t>
                      </a:r>
                      <a:r>
                        <a:rPr lang="ja-JP" altLang="en-US" sz="1200" b="1" u="none"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200" b="1" u="none"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a:solidFill>
                            <a:schemeClr val="tx1"/>
                          </a:solidFill>
                          <a:effectLst/>
                          <a:latin typeface="游ゴシック" panose="020B0400000000000000" pitchFamily="50" charset="-128"/>
                          <a:ea typeface="游ゴシック" panose="020B0400000000000000" pitchFamily="50" charset="-128"/>
                          <a:cs typeface="HG丸ｺﾞｼｯｸM-PRO"/>
                        </a:rPr>
                        <a:t>50%</a:t>
                      </a:r>
                      <a:r>
                        <a:rPr lang="ja-JP"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以上</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0734997"/>
                  </a:ext>
                </a:extLst>
              </a:tr>
              <a:tr h="243840">
                <a:tc rowSpan="3">
                  <a:txBody>
                    <a:bodyPr/>
                    <a:lstStyle/>
                    <a:p>
                      <a:pPr algn="ctr" fontAlgn="auto">
                        <a:lnSpc>
                          <a:spcPts val="1600"/>
                        </a:lnSpc>
                        <a:spcAft>
                          <a:spcPts val="0"/>
                        </a:spcAft>
                      </a:pPr>
                      <a:r>
                        <a:rPr lang="en-US" altLang="ja-JP" sz="1200" b="1" dirty="0">
                          <a:effectLst/>
                          <a:latin typeface="游ゴシック" panose="020B0400000000000000" pitchFamily="50" charset="-128"/>
                          <a:ea typeface="游ゴシック" panose="020B0400000000000000" pitchFamily="50" charset="-128"/>
                        </a:rPr>
                        <a:t>2</a:t>
                      </a: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rowSpan="3">
                  <a:txBody>
                    <a:bodyPr/>
                    <a:lstStyle/>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朝食を欠食する</a:t>
                      </a:r>
                      <a:endParaRPr kumimoji="1" lang="en-US" altLang="ja-JP" sz="1200" b="1" dirty="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府民の割合の減少</a:t>
                      </a:r>
                      <a:endParaRPr kumimoji="1" lang="en-US" altLang="ja-JP" sz="1200" b="1" dirty="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000" b="1" dirty="0">
                          <a:solidFill>
                            <a:schemeClr val="tx1"/>
                          </a:solidFill>
                          <a:latin typeface="游ゴシック" panose="020B0400000000000000" pitchFamily="50" charset="-128"/>
                          <a:ea typeface="游ゴシック" panose="020B0400000000000000" pitchFamily="50" charset="-128"/>
                        </a:rPr>
                        <a:t> 策定時：</a:t>
                      </a:r>
                      <a:r>
                        <a:rPr kumimoji="1" lang="en-US" altLang="ja-JP" sz="1000" b="1" dirty="0">
                          <a:solidFill>
                            <a:schemeClr val="tx1"/>
                          </a:solidFill>
                          <a:latin typeface="游ゴシック" panose="020B0400000000000000" pitchFamily="50" charset="-128"/>
                          <a:ea typeface="游ゴシック" panose="020B0400000000000000" pitchFamily="50" charset="-128"/>
                        </a:rPr>
                        <a:t>H25-27</a:t>
                      </a:r>
                      <a:r>
                        <a:rPr kumimoji="1" lang="ja-JP" altLang="en-US" sz="1000" b="1" dirty="0">
                          <a:solidFill>
                            <a:schemeClr val="tx1"/>
                          </a:solidFill>
                          <a:latin typeface="游ゴシック" panose="020B0400000000000000" pitchFamily="50" charset="-128"/>
                          <a:ea typeface="游ゴシック" panose="020B0400000000000000" pitchFamily="50" charset="-128"/>
                        </a:rPr>
                        <a:t>平均</a:t>
                      </a:r>
                      <a:endParaRPr kumimoji="1" lang="en-US" altLang="ja-JP" sz="1000" b="1" dirty="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000" b="1" dirty="0">
                          <a:solidFill>
                            <a:schemeClr val="tx1"/>
                          </a:solidFill>
                          <a:latin typeface="游ゴシック" panose="020B0400000000000000" pitchFamily="50" charset="-128"/>
                          <a:ea typeface="游ゴシック" panose="020B0400000000000000" pitchFamily="50" charset="-128"/>
                        </a:rPr>
                        <a:t> 現　在：</a:t>
                      </a:r>
                      <a:r>
                        <a:rPr kumimoji="1" lang="en-US" altLang="ja-JP" sz="1000" b="1" dirty="0">
                          <a:solidFill>
                            <a:schemeClr val="tx1"/>
                          </a:solidFill>
                          <a:latin typeface="游ゴシック" panose="020B0400000000000000" pitchFamily="50" charset="-128"/>
                          <a:ea typeface="游ゴシック" panose="020B0400000000000000" pitchFamily="50" charset="-128"/>
                        </a:rPr>
                        <a:t>H29-R1</a:t>
                      </a:r>
                      <a:r>
                        <a:rPr kumimoji="1" lang="ja-JP" altLang="en-US" sz="1000" b="1" dirty="0">
                          <a:solidFill>
                            <a:schemeClr val="tx1"/>
                          </a:solidFill>
                          <a:latin typeface="游ゴシック" panose="020B0400000000000000" pitchFamily="50" charset="-128"/>
                          <a:ea typeface="游ゴシック" panose="020B0400000000000000" pitchFamily="50" charset="-128"/>
                        </a:rPr>
                        <a:t>平均</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7</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14</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3.9%</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5.1%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0%</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6321787"/>
                  </a:ext>
                </a:extLst>
              </a:tr>
              <a:tr h="243840">
                <a:tc vMerge="1">
                  <a:txBody>
                    <a:bodyPr/>
                    <a:lstStyle/>
                    <a:p>
                      <a:pPr algn="ctr" fontAlgn="auto">
                        <a:lnSpc>
                          <a:spcPts val="1600"/>
                        </a:lnSpc>
                        <a:spcAft>
                          <a:spcPts val="0"/>
                        </a:spcAft>
                      </a:pPr>
                      <a:endParaRPr lang="ja-JP" sz="1400" b="0" dirty="0">
                        <a:solidFill>
                          <a:srgbClr val="000000"/>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gridSpan="2">
                  <a:txBody>
                    <a:bodyPr/>
                    <a:lstStyle/>
                    <a:p>
                      <a:pPr algn="just">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15</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19</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16.4%</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14.5%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5%</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以下</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85265228"/>
                  </a:ext>
                </a:extLst>
              </a:tr>
              <a:tr h="243840">
                <a:tc vMerge="1">
                  <a:txBody>
                    <a:bodyPr/>
                    <a:lstStyle/>
                    <a:p>
                      <a:pPr algn="ctr" fontAlgn="auto">
                        <a:lnSpc>
                          <a:spcPts val="1600"/>
                        </a:lnSpc>
                        <a:spcAft>
                          <a:spcPts val="0"/>
                        </a:spcAft>
                      </a:pPr>
                      <a:endParaRPr lang="ja-JP" sz="1400" b="0" dirty="0">
                        <a:solidFill>
                          <a:srgbClr val="000000"/>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vMerge="1">
                  <a:txBody>
                    <a:bodyPr/>
                    <a:lstStyle/>
                    <a:p>
                      <a:endParaRPr kumimoji="1" lang="ja-JP" altLang="en-US"/>
                    </a:p>
                  </a:txBody>
                  <a:tcPr/>
                </a:tc>
                <a:tc gridSpan="2">
                  <a:txBody>
                    <a:bodyPr/>
                    <a:lstStyle/>
                    <a:p>
                      <a:pPr algn="just">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30</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歳代</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25.2%</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24.8%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15%</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以下</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855021"/>
                  </a:ext>
                </a:extLst>
              </a:tr>
              <a:tr h="264075">
                <a:tc rowSpan="3">
                  <a:txBody>
                    <a:bodyPr/>
                    <a:lstStyle/>
                    <a:p>
                      <a:pPr algn="ctr" fontAlgn="auto">
                        <a:lnSpc>
                          <a:spcPts val="1600"/>
                        </a:lnSpc>
                        <a:spcAft>
                          <a:spcPts val="0"/>
                        </a:spcAft>
                      </a:pPr>
                      <a:r>
                        <a:rPr lang="en-US" altLang="ja-JP" sz="1200" b="1" dirty="0">
                          <a:solidFill>
                            <a:schemeClr val="bg1"/>
                          </a:solidFill>
                          <a:effectLst/>
                          <a:latin typeface="游ゴシック" panose="020B0400000000000000" pitchFamily="50" charset="-128"/>
                          <a:ea typeface="游ゴシック" panose="020B0400000000000000" pitchFamily="50" charset="-128"/>
                          <a:cs typeface="HG丸ｺﾞｼｯｸM-PRO"/>
                        </a:rPr>
                        <a:t>3</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rowSpan="3">
                  <a:txBody>
                    <a:bodyPr/>
                    <a:lstStyle/>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野菜摂取量の増加</a:t>
                      </a:r>
                      <a:endParaRPr kumimoji="1" lang="en-US" altLang="ja-JP" sz="1200" b="1" dirty="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zh-TW" altLang="en-US" sz="1000" b="1" dirty="0">
                          <a:solidFill>
                            <a:schemeClr val="tx1"/>
                          </a:solidFill>
                          <a:latin typeface="游ゴシック" panose="020B0400000000000000" pitchFamily="50" charset="-128"/>
                          <a:ea typeface="游ゴシック" panose="020B0400000000000000" pitchFamily="50" charset="-128"/>
                        </a:rPr>
                        <a:t> 策定時：</a:t>
                      </a:r>
                      <a:r>
                        <a:rPr kumimoji="1" lang="en-US" altLang="zh-TW" sz="1000" b="1" dirty="0">
                          <a:solidFill>
                            <a:schemeClr val="tx1"/>
                          </a:solidFill>
                          <a:latin typeface="游ゴシック" panose="020B0400000000000000" pitchFamily="50" charset="-128"/>
                          <a:ea typeface="游ゴシック" panose="020B0400000000000000" pitchFamily="50" charset="-128"/>
                        </a:rPr>
                        <a:t>H25-27</a:t>
                      </a:r>
                      <a:r>
                        <a:rPr kumimoji="1" lang="zh-TW" altLang="en-US" sz="1000" b="1" dirty="0">
                          <a:solidFill>
                            <a:schemeClr val="tx1"/>
                          </a:solidFill>
                          <a:latin typeface="游ゴシック" panose="020B0400000000000000" pitchFamily="50" charset="-128"/>
                          <a:ea typeface="游ゴシック" panose="020B0400000000000000" pitchFamily="50" charset="-128"/>
                        </a:rPr>
                        <a:t>平均</a:t>
                      </a:r>
                    </a:p>
                    <a:p>
                      <a:pPr>
                        <a:lnSpc>
                          <a:spcPct val="100000"/>
                        </a:lnSpc>
                      </a:pPr>
                      <a:r>
                        <a:rPr kumimoji="1" lang="zh-TW" altLang="en-US" sz="1000" b="1" dirty="0">
                          <a:solidFill>
                            <a:schemeClr val="tx1"/>
                          </a:solidFill>
                          <a:latin typeface="游ゴシック" panose="020B0400000000000000" pitchFamily="50" charset="-128"/>
                          <a:ea typeface="游ゴシック" panose="020B0400000000000000" pitchFamily="50" charset="-128"/>
                        </a:rPr>
                        <a:t> 現</a:t>
                      </a:r>
                      <a:r>
                        <a:rPr kumimoji="1" lang="ja-JP" altLang="en-US" sz="1000" b="1" dirty="0">
                          <a:solidFill>
                            <a:schemeClr val="tx1"/>
                          </a:solidFill>
                          <a:latin typeface="游ゴシック" panose="020B0400000000000000" pitchFamily="50" charset="-128"/>
                          <a:ea typeface="游ゴシック" panose="020B0400000000000000" pitchFamily="50" charset="-128"/>
                        </a:rPr>
                        <a:t>　</a:t>
                      </a:r>
                      <a:r>
                        <a:rPr kumimoji="1" lang="zh-TW" altLang="en-US" sz="1000" b="1" dirty="0">
                          <a:solidFill>
                            <a:schemeClr val="tx1"/>
                          </a:solidFill>
                          <a:latin typeface="游ゴシック" panose="020B0400000000000000" pitchFamily="50" charset="-128"/>
                          <a:ea typeface="游ゴシック" panose="020B0400000000000000" pitchFamily="50" charset="-128"/>
                        </a:rPr>
                        <a:t>在：</a:t>
                      </a:r>
                      <a:r>
                        <a:rPr kumimoji="1" lang="en-US" altLang="zh-TW" sz="1000" b="1" dirty="0">
                          <a:solidFill>
                            <a:schemeClr val="tx1"/>
                          </a:solidFill>
                          <a:latin typeface="游ゴシック" panose="020B0400000000000000" pitchFamily="50" charset="-128"/>
                          <a:ea typeface="游ゴシック" panose="020B0400000000000000" pitchFamily="50" charset="-128"/>
                        </a:rPr>
                        <a:t>H</a:t>
                      </a:r>
                      <a:r>
                        <a:rPr kumimoji="1" lang="en-US" altLang="ja-JP" sz="1000" b="1" dirty="0">
                          <a:solidFill>
                            <a:schemeClr val="tx1"/>
                          </a:solidFill>
                          <a:latin typeface="游ゴシック" panose="020B0400000000000000" pitchFamily="50" charset="-128"/>
                          <a:ea typeface="游ゴシック" panose="020B0400000000000000" pitchFamily="50" charset="-128"/>
                        </a:rPr>
                        <a:t>29-R1</a:t>
                      </a:r>
                      <a:r>
                        <a:rPr kumimoji="1" lang="zh-TW" altLang="en-US" sz="1000" b="1" dirty="0">
                          <a:solidFill>
                            <a:schemeClr val="tx1"/>
                          </a:solidFill>
                          <a:latin typeface="游ゴシック" panose="020B0400000000000000" pitchFamily="50" charset="-128"/>
                          <a:ea typeface="游ゴシック" panose="020B0400000000000000" pitchFamily="50" charset="-128"/>
                        </a:rPr>
                        <a:t>平均</a:t>
                      </a:r>
                      <a:endParaRPr kumimoji="1" lang="ja-JP" altLang="en-US" sz="1000" b="1" dirty="0">
                        <a:solidFill>
                          <a:schemeClr val="tx1"/>
                        </a:solidFill>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7</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14</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223g</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237</a:t>
                      </a:r>
                      <a:r>
                        <a:rPr lang="en-US" sz="1200" b="1" i="0" u="none" strike="noStrike" dirty="0">
                          <a:solidFill>
                            <a:schemeClr val="tx1"/>
                          </a:solidFill>
                          <a:effectLst/>
                          <a:latin typeface="游ゴシック" panose="020B0400000000000000" pitchFamily="50" charset="-128"/>
                          <a:ea typeface="游ゴシック" panose="020B0400000000000000" pitchFamily="50" charset="-128"/>
                        </a:rPr>
                        <a:t>ｇ</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300g</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5970246"/>
                  </a:ext>
                </a:extLst>
              </a:tr>
              <a:tr h="264075">
                <a:tc vMerge="1">
                  <a:txBody>
                    <a:bodyPr/>
                    <a:lstStyle/>
                    <a:p>
                      <a:endParaRPr kumimoji="1" lang="ja-JP" altLang="en-US"/>
                    </a:p>
                  </a:txBody>
                  <a:tcPr/>
                </a:tc>
                <a:tc vMerge="1">
                  <a:txBody>
                    <a:bodyPr/>
                    <a:lstStyle/>
                    <a:p>
                      <a:endParaRPr kumimoji="1" lang="ja-JP" altLang="en-US"/>
                    </a:p>
                  </a:txBody>
                  <a:tcPr/>
                </a:tc>
                <a:tc gridSpan="2">
                  <a:txBody>
                    <a:bodyPr/>
                    <a:lstStyle/>
                    <a:p>
                      <a:pPr algn="just">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15</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19</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216g</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sz="1200" b="1" i="0" u="none" strike="noStrike" dirty="0">
                          <a:solidFill>
                            <a:schemeClr val="tx1"/>
                          </a:solidFill>
                          <a:effectLst/>
                          <a:latin typeface="游ゴシック" panose="020B0400000000000000" pitchFamily="50" charset="-128"/>
                          <a:ea typeface="游ゴシック" panose="020B0400000000000000" pitchFamily="50" charset="-128"/>
                        </a:rPr>
                        <a:t>2</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59</a:t>
                      </a:r>
                      <a:r>
                        <a:rPr lang="en-US" sz="1200" b="1" i="0" u="none" strike="noStrike" dirty="0">
                          <a:solidFill>
                            <a:schemeClr val="tx1"/>
                          </a:solidFill>
                          <a:effectLst/>
                          <a:latin typeface="游ゴシック" panose="020B0400000000000000" pitchFamily="50" charset="-128"/>
                          <a:ea typeface="游ゴシック" panose="020B0400000000000000" pitchFamily="50" charset="-128"/>
                        </a:rPr>
                        <a:t>ｇ</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350g</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6896529"/>
                  </a:ext>
                </a:extLst>
              </a:tr>
              <a:tr h="264075">
                <a:tc vMerge="1">
                  <a:txBody>
                    <a:bodyPr/>
                    <a:lstStyle/>
                    <a:p>
                      <a:endParaRPr kumimoji="1" lang="ja-JP" altLang="en-US"/>
                    </a:p>
                  </a:txBody>
                  <a:tcPr/>
                </a:tc>
                <a:tc vMerge="1">
                  <a:txBody>
                    <a:bodyPr/>
                    <a:lstStyle/>
                    <a:p>
                      <a:endParaRPr kumimoji="1" lang="ja-JP" altLang="en-US"/>
                    </a:p>
                  </a:txBody>
                  <a:tcPr/>
                </a:tc>
                <a:tc gridSpan="2">
                  <a:txBody>
                    <a:bodyPr/>
                    <a:lstStyle/>
                    <a:p>
                      <a:pPr algn="just">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歳以上</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269g</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sz="1200" b="1" i="0" u="none" strike="noStrike" dirty="0">
                          <a:solidFill>
                            <a:schemeClr val="tx1"/>
                          </a:solidFill>
                          <a:effectLst/>
                          <a:latin typeface="游ゴシック" panose="020B0400000000000000" pitchFamily="50" charset="-128"/>
                          <a:ea typeface="游ゴシック" panose="020B0400000000000000" pitchFamily="50" charset="-128"/>
                        </a:rPr>
                        <a:t>25</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6</a:t>
                      </a:r>
                      <a:r>
                        <a:rPr lang="en-US" sz="1200" b="1" i="0" u="none" strike="noStrike" dirty="0">
                          <a:solidFill>
                            <a:schemeClr val="tx1"/>
                          </a:solidFill>
                          <a:effectLst/>
                          <a:latin typeface="游ゴシック" panose="020B0400000000000000" pitchFamily="50" charset="-128"/>
                          <a:ea typeface="游ゴシック" panose="020B0400000000000000" pitchFamily="50" charset="-128"/>
                        </a:rPr>
                        <a:t>ｇ</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350g</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7007879"/>
                  </a:ext>
                </a:extLst>
              </a:tr>
            </a:tbl>
          </a:graphicData>
        </a:graphic>
      </p:graphicFrame>
      <p:sp>
        <p:nvSpPr>
          <p:cNvPr id="18" name="正方形/長方形 17"/>
          <p:cNvSpPr/>
          <p:nvPr/>
        </p:nvSpPr>
        <p:spPr>
          <a:xfrm>
            <a:off x="646561" y="6103349"/>
            <a:ext cx="8565886" cy="415498"/>
          </a:xfrm>
          <a:prstGeom prst="rect">
            <a:avLst/>
          </a:prstGeom>
        </p:spPr>
        <p:txBody>
          <a:bodyPr wrap="square">
            <a:spAutoFit/>
          </a:bodyPr>
          <a:lstStyle/>
          <a:p>
            <a:pPr>
              <a:spcAft>
                <a:spcPts val="0"/>
              </a:spcAft>
            </a:pPr>
            <a:r>
              <a:rPr lang="en-US" altLang="ja-JP" sz="1050" kern="100" dirty="0">
                <a:latin typeface="+mn-ea"/>
                <a:cs typeface="Times New Roman" panose="02020603050405020304" pitchFamily="18" charset="0"/>
              </a:rPr>
              <a:t>1</a:t>
            </a:r>
            <a:r>
              <a:rPr lang="ja-JP" altLang="en-US" sz="1050" kern="100" dirty="0">
                <a:latin typeface="+mn-ea"/>
                <a:cs typeface="Times New Roman" panose="02020603050405020304" pitchFamily="18" charset="0"/>
              </a:rPr>
              <a:t>：</a:t>
            </a:r>
            <a:r>
              <a:rPr lang="ja-JP" altLang="ja-JP" sz="1050" kern="100" dirty="0">
                <a:latin typeface="+mn-ea"/>
                <a:cs typeface="Times New Roman" panose="02020603050405020304" pitchFamily="18" charset="0"/>
              </a:rPr>
              <a:t>「お口の健康」と「食育」に関するアンケート（大阪府）</a:t>
            </a:r>
            <a:r>
              <a:rPr lang="en-US" altLang="ja-JP" sz="1050" kern="100" dirty="0">
                <a:latin typeface="+mn-ea"/>
                <a:cs typeface="Times New Roman" panose="02020603050405020304" pitchFamily="18" charset="0"/>
              </a:rPr>
              <a:t>/</a:t>
            </a:r>
            <a:r>
              <a:rPr lang="ja-JP" altLang="en-US" sz="1050" kern="100" dirty="0">
                <a:latin typeface="+mn-ea"/>
                <a:cs typeface="Times New Roman" panose="02020603050405020304" pitchFamily="18" charset="0"/>
              </a:rPr>
              <a:t>健康に関する意識調査（大阪府）（計画策定時</a:t>
            </a:r>
            <a:r>
              <a:rPr lang="en-US" altLang="ja-JP" sz="1050" kern="100" dirty="0">
                <a:latin typeface="+mn-ea"/>
                <a:cs typeface="Times New Roman" panose="02020603050405020304" pitchFamily="18" charset="0"/>
              </a:rPr>
              <a:t>/</a:t>
            </a:r>
            <a:r>
              <a:rPr lang="ja-JP" altLang="en-US" sz="1050" kern="100" dirty="0">
                <a:latin typeface="+mn-ea"/>
                <a:cs typeface="Times New Roman" panose="02020603050405020304" pitchFamily="18" charset="0"/>
              </a:rPr>
              <a:t>現在）　　</a:t>
            </a:r>
            <a:endParaRPr lang="en-US" altLang="ja-JP" sz="1050" kern="100" dirty="0">
              <a:latin typeface="+mn-ea"/>
              <a:cs typeface="Times New Roman" panose="02020603050405020304" pitchFamily="18" charset="0"/>
            </a:endParaRPr>
          </a:p>
          <a:p>
            <a:pPr>
              <a:spcAft>
                <a:spcPts val="0"/>
              </a:spcAft>
            </a:pPr>
            <a:r>
              <a:rPr lang="en-US" altLang="ja-JP" sz="1050" kern="100" dirty="0">
                <a:latin typeface="+mn-ea"/>
                <a:cs typeface="Times New Roman" panose="02020603050405020304" pitchFamily="18" charset="0"/>
              </a:rPr>
              <a:t>2</a:t>
            </a:r>
            <a:r>
              <a:rPr lang="ja-JP" altLang="en-US" sz="1050" kern="100" dirty="0">
                <a:latin typeface="+mn-ea"/>
                <a:cs typeface="Times New Roman" panose="02020603050405020304" pitchFamily="18" charset="0"/>
              </a:rPr>
              <a:t>･</a:t>
            </a:r>
            <a:r>
              <a:rPr lang="en-US" altLang="ja-JP" sz="1050" kern="100" dirty="0">
                <a:latin typeface="+mn-ea"/>
                <a:cs typeface="Times New Roman" panose="02020603050405020304" pitchFamily="18" charset="0"/>
              </a:rPr>
              <a:t>3</a:t>
            </a:r>
            <a:r>
              <a:rPr lang="ja-JP" altLang="en-US" sz="1050" kern="100" dirty="0">
                <a:latin typeface="+mn-ea"/>
                <a:cs typeface="Times New Roman" panose="02020603050405020304" pitchFamily="18" charset="0"/>
              </a:rPr>
              <a:t>：</a:t>
            </a:r>
            <a:r>
              <a:rPr lang="ja-JP" altLang="ja-JP" sz="1050" kern="100" dirty="0">
                <a:latin typeface="+mn-ea"/>
                <a:cs typeface="Times New Roman" panose="02020603050405020304" pitchFamily="18" charset="0"/>
              </a:rPr>
              <a:t>国民健康・栄養調査（厚生労働省）</a:t>
            </a:r>
            <a:endParaRPr lang="en-US" altLang="ja-JP" sz="1050" kern="100" dirty="0">
              <a:latin typeface="+mn-ea"/>
              <a:cs typeface="Times New Roman" panose="02020603050405020304" pitchFamily="18" charset="0"/>
            </a:endParaRPr>
          </a:p>
        </p:txBody>
      </p:sp>
      <p:sp>
        <p:nvSpPr>
          <p:cNvPr id="2" name="テキスト ボックス 1"/>
          <p:cNvSpPr txBox="1"/>
          <p:nvPr/>
        </p:nvSpPr>
        <p:spPr>
          <a:xfrm>
            <a:off x="9198799" y="6382459"/>
            <a:ext cx="434365" cy="338554"/>
          </a:xfrm>
          <a:prstGeom prst="rect">
            <a:avLst/>
          </a:prstGeom>
          <a:noFill/>
        </p:spPr>
        <p:txBody>
          <a:bodyPr wrap="square" rtlCol="0">
            <a:spAutoFit/>
          </a:bodyPr>
          <a:lstStyle/>
          <a:p>
            <a:pPr algn="r"/>
            <a:r>
              <a:rPr kumimoji="1" lang="en-US" altLang="ja-JP" sz="1600" dirty="0">
                <a:latin typeface="+mn-ea"/>
              </a:rPr>
              <a:t>1</a:t>
            </a:r>
            <a:endParaRPr kumimoji="1" lang="ja-JP" altLang="en-US" sz="1600" dirty="0">
              <a:latin typeface="+mn-ea"/>
            </a:endParaRPr>
          </a:p>
        </p:txBody>
      </p:sp>
    </p:spTree>
    <p:extLst>
      <p:ext uri="{BB962C8B-B14F-4D97-AF65-F5344CB8AC3E}">
        <p14:creationId xmlns:p14="http://schemas.microsoft.com/office/powerpoint/2010/main" val="7871880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73000" y="237559"/>
            <a:ext cx="9360000" cy="651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638472" y="3814681"/>
            <a:ext cx="8722062" cy="1015663"/>
          </a:xfrm>
          <a:prstGeom prst="rect">
            <a:avLst/>
          </a:prstGeom>
        </p:spPr>
        <p:txBody>
          <a:bodyPr wrap="square">
            <a:spAutoFit/>
          </a:bodyPr>
          <a:lstStyle/>
          <a:p>
            <a:pPr algn="just">
              <a:spcAft>
                <a:spcPts val="0"/>
              </a:spcAft>
            </a:pPr>
            <a:r>
              <a:rPr lang="ja-JP" altLang="en-US" sz="1000" kern="100" dirty="0">
                <a:latin typeface="+mn-ea"/>
                <a:cs typeface="Times New Roman" panose="02020603050405020304" pitchFamily="18" charset="0"/>
              </a:rPr>
              <a:t>４ </a:t>
            </a:r>
            <a:r>
              <a:rPr lang="ja-JP" altLang="ja-JP" sz="1000" kern="100" dirty="0">
                <a:latin typeface="+mn-ea"/>
                <a:cs typeface="Times New Roman" panose="02020603050405020304" pitchFamily="18" charset="0"/>
              </a:rPr>
              <a:t>国民健康・栄養調査（厚生労働省）</a:t>
            </a:r>
            <a:endParaRPr lang="en-US" altLang="ja-JP" sz="1000" kern="100" dirty="0">
              <a:latin typeface="+mn-ea"/>
              <a:cs typeface="Times New Roman" panose="02020603050405020304" pitchFamily="18" charset="0"/>
            </a:endParaRPr>
          </a:p>
          <a:p>
            <a:pPr algn="just">
              <a:spcAft>
                <a:spcPts val="0"/>
              </a:spcAft>
            </a:pPr>
            <a:r>
              <a:rPr lang="ja-JP" altLang="en-US" sz="1000" kern="100" dirty="0">
                <a:latin typeface="+mn-ea"/>
                <a:cs typeface="Times New Roman" panose="02020603050405020304" pitchFamily="18" charset="0"/>
              </a:rPr>
              <a:t>５ 大阪版健康・栄養調査（大阪府）</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健康に関する意識調査（大阪府）（計画策定時</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現在）</a:t>
            </a:r>
          </a:p>
          <a:p>
            <a:pPr algn="just">
              <a:spcAft>
                <a:spcPts val="0"/>
              </a:spcAft>
            </a:pPr>
            <a:r>
              <a:rPr lang="ja-JP" altLang="en-US" sz="1000" kern="100" dirty="0">
                <a:latin typeface="+mn-ea"/>
                <a:cs typeface="Times New Roman" panose="02020603050405020304" pitchFamily="18" charset="0"/>
              </a:rPr>
              <a:t>６ 大阪府教育庁調べ</a:t>
            </a:r>
          </a:p>
          <a:p>
            <a:pPr algn="just">
              <a:spcAft>
                <a:spcPts val="0"/>
              </a:spcAft>
            </a:pPr>
            <a:r>
              <a:rPr lang="ja-JP" altLang="en-US" sz="1000" kern="100" dirty="0">
                <a:latin typeface="+mn-ea"/>
                <a:cs typeface="Times New Roman" panose="02020603050405020304" pitchFamily="18" charset="0"/>
              </a:rPr>
              <a:t>７ 大阪ヘルシー外食推進協議会調べ、大阪府健康医療部健康推進室調べ</a:t>
            </a:r>
          </a:p>
          <a:p>
            <a:pPr algn="just">
              <a:spcAft>
                <a:spcPts val="0"/>
              </a:spcAft>
            </a:pPr>
            <a:r>
              <a:rPr lang="ja-JP" altLang="en-US" sz="1000" kern="100" dirty="0">
                <a:latin typeface="+mn-ea"/>
                <a:cs typeface="Times New Roman" panose="02020603050405020304" pitchFamily="18" charset="0"/>
              </a:rPr>
              <a:t>８家族共食   大阪版健康・栄養調査（大阪府）</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健康に関する意識調査（大阪府）（計画策定時</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現在）</a:t>
            </a:r>
            <a:endParaRPr lang="en-US" altLang="ja-JP" sz="1000" kern="100" dirty="0">
              <a:latin typeface="+mn-ea"/>
              <a:cs typeface="Times New Roman" panose="02020603050405020304" pitchFamily="18" charset="0"/>
            </a:endParaRPr>
          </a:p>
          <a:p>
            <a:pPr algn="just">
              <a:spcAft>
                <a:spcPts val="0"/>
              </a:spcAft>
            </a:pPr>
            <a:r>
              <a:rPr lang="ja-JP" altLang="en-US" sz="1000" kern="100" dirty="0">
                <a:latin typeface="+mn-ea"/>
                <a:cs typeface="Times New Roman" panose="02020603050405020304" pitchFamily="18" charset="0"/>
              </a:rPr>
              <a:t>　地域共食 「お口の健康」と「食育」に関するアンケート（大阪府）</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健康に関する意識調査（大阪府）（計画策定時</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現在）</a:t>
            </a:r>
            <a:endParaRPr lang="en-US" altLang="ja-JP" sz="1000" kern="100" dirty="0">
              <a:latin typeface="+mn-ea"/>
              <a:cs typeface="Times New Roman" panose="02020603050405020304" pitchFamily="18" charset="0"/>
            </a:endParaRPr>
          </a:p>
        </p:txBody>
      </p:sp>
      <p:cxnSp>
        <p:nvCxnSpPr>
          <p:cNvPr id="6" name="直線コネクタ 5"/>
          <p:cNvCxnSpPr/>
          <p:nvPr/>
        </p:nvCxnSpPr>
        <p:spPr>
          <a:xfrm>
            <a:off x="9614647" y="1243661"/>
            <a:ext cx="0"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7" name="表 6"/>
          <p:cNvGraphicFramePr>
            <a:graphicFrameLocks noGrp="1"/>
          </p:cNvGraphicFramePr>
          <p:nvPr>
            <p:extLst>
              <p:ext uri="{D42A27DB-BD31-4B8C-83A1-F6EECF244321}">
                <p14:modId xmlns:p14="http://schemas.microsoft.com/office/powerpoint/2010/main" val="4093699707"/>
              </p:ext>
            </p:extLst>
          </p:nvPr>
        </p:nvGraphicFramePr>
        <p:xfrm>
          <a:off x="633000" y="385478"/>
          <a:ext cx="8640000" cy="3410535"/>
        </p:xfrm>
        <a:graphic>
          <a:graphicData uri="http://schemas.openxmlformats.org/drawingml/2006/table">
            <a:tbl>
              <a:tblPr firstRow="1" firstCol="1" bandRow="1">
                <a:tableStyleId>{5C22544A-7EE6-4342-B048-85BDC9FD1C3A}</a:tableStyleId>
              </a:tblPr>
              <a:tblGrid>
                <a:gridCol w="266499">
                  <a:extLst>
                    <a:ext uri="{9D8B030D-6E8A-4147-A177-3AD203B41FA5}">
                      <a16:colId xmlns:a16="http://schemas.microsoft.com/office/drawing/2014/main" val="20000"/>
                    </a:ext>
                  </a:extLst>
                </a:gridCol>
                <a:gridCol w="1806318">
                  <a:extLst>
                    <a:ext uri="{9D8B030D-6E8A-4147-A177-3AD203B41FA5}">
                      <a16:colId xmlns:a16="http://schemas.microsoft.com/office/drawing/2014/main" val="20001"/>
                    </a:ext>
                  </a:extLst>
                </a:gridCol>
                <a:gridCol w="1296985">
                  <a:extLst>
                    <a:ext uri="{9D8B030D-6E8A-4147-A177-3AD203B41FA5}">
                      <a16:colId xmlns:a16="http://schemas.microsoft.com/office/drawing/2014/main" val="2382597531"/>
                    </a:ext>
                  </a:extLst>
                </a:gridCol>
                <a:gridCol w="916775">
                  <a:extLst>
                    <a:ext uri="{9D8B030D-6E8A-4147-A177-3AD203B41FA5}">
                      <a16:colId xmlns:a16="http://schemas.microsoft.com/office/drawing/2014/main" val="1518054483"/>
                    </a:ext>
                  </a:extLst>
                </a:gridCol>
                <a:gridCol w="1451141">
                  <a:extLst>
                    <a:ext uri="{9D8B030D-6E8A-4147-A177-3AD203B41FA5}">
                      <a16:colId xmlns:a16="http://schemas.microsoft.com/office/drawing/2014/main" val="20003"/>
                    </a:ext>
                  </a:extLst>
                </a:gridCol>
                <a:gridCol w="1451141">
                  <a:extLst>
                    <a:ext uri="{9D8B030D-6E8A-4147-A177-3AD203B41FA5}">
                      <a16:colId xmlns:a16="http://schemas.microsoft.com/office/drawing/2014/main" val="2204503950"/>
                    </a:ext>
                  </a:extLst>
                </a:gridCol>
                <a:gridCol w="1451141">
                  <a:extLst>
                    <a:ext uri="{9D8B030D-6E8A-4147-A177-3AD203B41FA5}">
                      <a16:colId xmlns:a16="http://schemas.microsoft.com/office/drawing/2014/main" val="20004"/>
                    </a:ext>
                  </a:extLst>
                </a:gridCol>
              </a:tblGrid>
              <a:tr h="208752">
                <a:tc>
                  <a:txBody>
                    <a:bodyPr/>
                    <a:lstStyle/>
                    <a:p>
                      <a:pPr algn="ctr" fontAlgn="auto">
                        <a:lnSpc>
                          <a:spcPts val="1600"/>
                        </a:lnSpc>
                        <a:spcAft>
                          <a:spcPts val="0"/>
                        </a:spcAft>
                      </a:pPr>
                      <a:r>
                        <a:rPr lang="en-US" sz="1200" b="1" dirty="0">
                          <a:solidFill>
                            <a:schemeClr val="tx1"/>
                          </a:solidFill>
                          <a:effectLst/>
                          <a:latin typeface="游ゴシック" panose="020B0400000000000000" pitchFamily="50" charset="-128"/>
                          <a:ea typeface="游ゴシック" panose="020B0400000000000000" pitchFamily="50" charset="-128"/>
                        </a:rPr>
                        <a:t> </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gridSpan="3">
                  <a:txBody>
                    <a:bodyPr/>
                    <a:lstStyle/>
                    <a:p>
                      <a:pPr algn="ctr" fontAlgn="auto">
                        <a:lnSpc>
                          <a:spcPct val="100000"/>
                        </a:lnSpc>
                        <a:spcAft>
                          <a:spcPts val="0"/>
                        </a:spcAft>
                      </a:pPr>
                      <a:r>
                        <a:rPr lang="ja-JP" sz="1200" b="1" dirty="0">
                          <a:solidFill>
                            <a:schemeClr val="bg1"/>
                          </a:solidFill>
                          <a:effectLst/>
                          <a:latin typeface="游ゴシック" panose="020B0400000000000000" pitchFamily="50" charset="-128"/>
                          <a:ea typeface="游ゴシック" panose="020B0400000000000000" pitchFamily="50" charset="-128"/>
                        </a:rPr>
                        <a:t>個別目標</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auto">
                        <a:lnSpc>
                          <a:spcPct val="100000"/>
                        </a:lnSpc>
                        <a:spcAft>
                          <a:spcPts val="0"/>
                        </a:spcAft>
                      </a:pPr>
                      <a:r>
                        <a:rPr lang="ja-JP" altLang="en-US" sz="1200" b="1" dirty="0">
                          <a:solidFill>
                            <a:schemeClr val="bg1"/>
                          </a:solidFill>
                          <a:effectLst/>
                          <a:latin typeface="游ゴシック" panose="020B0400000000000000" pitchFamily="50" charset="-128"/>
                          <a:ea typeface="游ゴシック" panose="020B0400000000000000" pitchFamily="50" charset="-128"/>
                        </a:rPr>
                        <a:t>計画策定時</a:t>
                      </a:r>
                      <a:r>
                        <a:rPr lang="ja-JP" sz="1200" b="1" dirty="0">
                          <a:solidFill>
                            <a:schemeClr val="bg1"/>
                          </a:solidFill>
                          <a:effectLst/>
                          <a:latin typeface="游ゴシック" panose="020B0400000000000000" pitchFamily="50" charset="-128"/>
                          <a:ea typeface="游ゴシック" panose="020B0400000000000000" pitchFamily="50" charset="-128"/>
                        </a:rPr>
                        <a:t>の状況</a:t>
                      </a:r>
                      <a:endParaRPr lang="en-US" altLang="ja-JP" sz="1200" b="1" dirty="0">
                        <a:solidFill>
                          <a:schemeClr val="bg1"/>
                        </a:solidFill>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200" b="1" dirty="0">
                          <a:solidFill>
                            <a:schemeClr val="bg1"/>
                          </a:solidFill>
                          <a:effectLst/>
                          <a:latin typeface="游ゴシック" panose="020B0400000000000000" pitchFamily="50" charset="-128"/>
                          <a:ea typeface="游ゴシック" panose="020B0400000000000000" pitchFamily="50" charset="-128"/>
                        </a:rPr>
                        <a:t>現在の状況</a:t>
                      </a:r>
                      <a:endParaRPr lang="en-US" altLang="ja-JP" sz="1200" b="1" dirty="0">
                        <a:solidFill>
                          <a:schemeClr val="bg1"/>
                        </a:solidFill>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en-US" sz="1200" b="1" dirty="0">
                          <a:solidFill>
                            <a:schemeClr val="bg1"/>
                          </a:solidFill>
                          <a:effectLst/>
                          <a:latin typeface="游ゴシック" panose="020B0400000000000000" pitchFamily="50" charset="-128"/>
                          <a:ea typeface="游ゴシック" panose="020B0400000000000000" pitchFamily="50" charset="-128"/>
                        </a:rPr>
                        <a:t>2023</a:t>
                      </a:r>
                      <a:r>
                        <a:rPr lang="ja-JP" sz="1200" b="1" dirty="0">
                          <a:solidFill>
                            <a:schemeClr val="bg1"/>
                          </a:solidFill>
                          <a:effectLst/>
                          <a:latin typeface="游ゴシック" panose="020B0400000000000000" pitchFamily="50" charset="-128"/>
                          <a:ea typeface="游ゴシック" panose="020B0400000000000000" pitchFamily="50" charset="-128"/>
                        </a:rPr>
                        <a:t>年度の目標</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470514">
                <a:tc>
                  <a:txBody>
                    <a:bodyPr/>
                    <a:lstStyle/>
                    <a:p>
                      <a:pPr algn="ctr" fontAlgn="auto">
                        <a:lnSpc>
                          <a:spcPts val="1600"/>
                        </a:lnSpc>
                        <a:spcAft>
                          <a:spcPts val="0"/>
                        </a:spcAft>
                      </a:pPr>
                      <a:r>
                        <a:rPr lang="ja-JP" altLang="en-US" sz="1200" b="1" dirty="0">
                          <a:solidFill>
                            <a:schemeClr val="bg1"/>
                          </a:solidFill>
                          <a:effectLst/>
                          <a:latin typeface="游ゴシック" panose="020B0400000000000000" pitchFamily="50" charset="-128"/>
                          <a:ea typeface="游ゴシック" panose="020B0400000000000000" pitchFamily="50" charset="-128"/>
                          <a:cs typeface="HG丸ｺﾞｼｯｸM-PRO"/>
                        </a:rPr>
                        <a:t>４</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食塩摂取量の減少</a:t>
                      </a:r>
                      <a:endParaRPr kumimoji="1" lang="en-US" altLang="ja-JP" sz="1200" b="1" dirty="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zh-TW" altLang="en-US" sz="1000" b="1" dirty="0">
                          <a:solidFill>
                            <a:schemeClr val="tx1"/>
                          </a:solidFill>
                          <a:latin typeface="游ゴシック" panose="020B0400000000000000" pitchFamily="50" charset="-128"/>
                          <a:ea typeface="游ゴシック" panose="020B0400000000000000" pitchFamily="50" charset="-128"/>
                        </a:rPr>
                        <a:t> </a:t>
                      </a:r>
                      <a:r>
                        <a:rPr kumimoji="1" lang="zh-TW" altLang="en-US" sz="1000" b="1" baseline="0" dirty="0">
                          <a:solidFill>
                            <a:schemeClr val="tx1"/>
                          </a:solidFill>
                          <a:latin typeface="游ゴシック" panose="020B0400000000000000" pitchFamily="50" charset="-128"/>
                          <a:ea typeface="游ゴシック" panose="020B0400000000000000" pitchFamily="50" charset="-128"/>
                        </a:rPr>
                        <a:t> </a:t>
                      </a:r>
                      <a:r>
                        <a:rPr kumimoji="1" lang="zh-TW" altLang="en-US" sz="1000" b="1" dirty="0">
                          <a:solidFill>
                            <a:schemeClr val="tx1"/>
                          </a:solidFill>
                          <a:latin typeface="游ゴシック" panose="020B0400000000000000" pitchFamily="50" charset="-128"/>
                          <a:ea typeface="游ゴシック" panose="020B0400000000000000" pitchFamily="50" charset="-128"/>
                        </a:rPr>
                        <a:t>策定時：</a:t>
                      </a:r>
                      <a:r>
                        <a:rPr kumimoji="1" lang="en-US" altLang="zh-TW" sz="1000" b="1" dirty="0">
                          <a:solidFill>
                            <a:schemeClr val="tx1"/>
                          </a:solidFill>
                          <a:latin typeface="游ゴシック" panose="020B0400000000000000" pitchFamily="50" charset="-128"/>
                          <a:ea typeface="游ゴシック" panose="020B0400000000000000" pitchFamily="50" charset="-128"/>
                        </a:rPr>
                        <a:t>H25-27</a:t>
                      </a:r>
                      <a:r>
                        <a:rPr kumimoji="1" lang="zh-TW" altLang="en-US" sz="1000" b="1" dirty="0">
                          <a:solidFill>
                            <a:schemeClr val="tx1"/>
                          </a:solidFill>
                          <a:latin typeface="游ゴシック" panose="020B0400000000000000" pitchFamily="50" charset="-128"/>
                          <a:ea typeface="游ゴシック" panose="020B0400000000000000" pitchFamily="50" charset="-128"/>
                        </a:rPr>
                        <a:t>平均</a:t>
                      </a:r>
                    </a:p>
                    <a:p>
                      <a:pPr>
                        <a:lnSpc>
                          <a:spcPct val="100000"/>
                        </a:lnSpc>
                      </a:pPr>
                      <a:r>
                        <a:rPr kumimoji="1" lang="zh-TW" altLang="en-US" sz="1000" b="1" dirty="0">
                          <a:solidFill>
                            <a:schemeClr val="tx1"/>
                          </a:solidFill>
                          <a:latin typeface="游ゴシック" panose="020B0400000000000000" pitchFamily="50" charset="-128"/>
                          <a:ea typeface="游ゴシック" panose="020B0400000000000000" pitchFamily="50" charset="-128"/>
                        </a:rPr>
                        <a:t>  現</a:t>
                      </a:r>
                      <a:r>
                        <a:rPr kumimoji="1" lang="ja-JP" altLang="en-US" sz="1000" b="1" dirty="0">
                          <a:solidFill>
                            <a:schemeClr val="tx1"/>
                          </a:solidFill>
                          <a:latin typeface="游ゴシック" panose="020B0400000000000000" pitchFamily="50" charset="-128"/>
                          <a:ea typeface="游ゴシック" panose="020B0400000000000000" pitchFamily="50" charset="-128"/>
                        </a:rPr>
                        <a:t>　</a:t>
                      </a:r>
                      <a:r>
                        <a:rPr kumimoji="1" lang="zh-TW" altLang="en-US" sz="1000" b="1" dirty="0">
                          <a:solidFill>
                            <a:schemeClr val="tx1"/>
                          </a:solidFill>
                          <a:latin typeface="游ゴシック" panose="020B0400000000000000" pitchFamily="50" charset="-128"/>
                          <a:ea typeface="游ゴシック" panose="020B0400000000000000" pitchFamily="50" charset="-128"/>
                        </a:rPr>
                        <a:t>在：</a:t>
                      </a:r>
                      <a:r>
                        <a:rPr kumimoji="1" lang="en-US" altLang="zh-TW" sz="1000" b="1" dirty="0">
                          <a:solidFill>
                            <a:schemeClr val="tx1"/>
                          </a:solidFill>
                          <a:latin typeface="游ゴシック" panose="020B0400000000000000" pitchFamily="50" charset="-128"/>
                          <a:ea typeface="游ゴシック" panose="020B0400000000000000" pitchFamily="50" charset="-128"/>
                        </a:rPr>
                        <a:t>H</a:t>
                      </a:r>
                      <a:r>
                        <a:rPr kumimoji="1" lang="en-US" altLang="ja-JP" sz="1000" b="1" dirty="0">
                          <a:solidFill>
                            <a:schemeClr val="tx1"/>
                          </a:solidFill>
                          <a:latin typeface="游ゴシック" panose="020B0400000000000000" pitchFamily="50" charset="-128"/>
                          <a:ea typeface="游ゴシック" panose="020B0400000000000000" pitchFamily="50" charset="-128"/>
                        </a:rPr>
                        <a:t>29-R1</a:t>
                      </a:r>
                      <a:r>
                        <a:rPr kumimoji="1" lang="zh-TW" altLang="en-US" sz="1000" b="1" dirty="0">
                          <a:solidFill>
                            <a:schemeClr val="tx1"/>
                          </a:solidFill>
                          <a:latin typeface="游ゴシック" panose="020B0400000000000000" pitchFamily="50" charset="-128"/>
                          <a:ea typeface="游ゴシック" panose="020B0400000000000000" pitchFamily="50" charset="-128"/>
                        </a:rPr>
                        <a:t>平均</a:t>
                      </a:r>
                      <a:endParaRPr kumimoji="1" lang="ja-JP" altLang="en-US" sz="1000" b="1" dirty="0">
                        <a:solidFill>
                          <a:schemeClr val="tx1"/>
                        </a:solidFill>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a:lnSpc>
                          <a:spcPct val="100000"/>
                        </a:lnSpc>
                        <a:spcAft>
                          <a:spcPts val="0"/>
                        </a:spcAft>
                      </a:pPr>
                      <a:r>
                        <a:rPr lang="en-US" alt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alt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歳以上</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alt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9.4g</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9.7g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alt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8g</a:t>
                      </a:r>
                      <a:r>
                        <a:rPr lang="ja-JP" alt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未満</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52886">
                <a:tc>
                  <a:txBody>
                    <a:bodyPr/>
                    <a:lstStyle/>
                    <a:p>
                      <a:pPr algn="ctr" fontAlgn="auto">
                        <a:lnSpc>
                          <a:spcPts val="1600"/>
                        </a:lnSpc>
                        <a:spcAft>
                          <a:spcPts val="0"/>
                        </a:spcAft>
                      </a:pPr>
                      <a:r>
                        <a:rPr lang="en-US" altLang="ja-JP" sz="1200" b="1" dirty="0">
                          <a:solidFill>
                            <a:schemeClr val="bg1"/>
                          </a:solidFill>
                          <a:effectLst/>
                          <a:latin typeface="游ゴシック" panose="020B0400000000000000" pitchFamily="50" charset="-128"/>
                          <a:ea typeface="游ゴシック" panose="020B0400000000000000" pitchFamily="50" charset="-128"/>
                          <a:cs typeface="HG丸ｺﾞｼｯｸM-PRO"/>
                        </a:rPr>
                        <a:t>5</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gridSpan="3">
                  <a:txBody>
                    <a:bodyPr/>
                    <a:lstStyle/>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よく噛んで食べることに気をつけている</a:t>
                      </a:r>
                      <a:endParaRPr kumimoji="1" lang="en-US" altLang="ja-JP" sz="1200" b="1" dirty="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府民の割合の増加</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55.4%</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H27</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mn-ea"/>
                        </a:rPr>
                        <a:t>65.5%</a:t>
                      </a:r>
                      <a:r>
                        <a:rPr lang="ja-JP" altLang="en-US" sz="1200" b="1" i="0" u="none" strike="noStrike" dirty="0">
                          <a:solidFill>
                            <a:schemeClr val="tx1"/>
                          </a:solidFill>
                          <a:effectLst/>
                          <a:latin typeface="游ゴシック" panose="020B0400000000000000" pitchFamily="50" charset="-128"/>
                          <a:ea typeface="+mn-ea"/>
                        </a:rPr>
                        <a:t>（</a:t>
                      </a:r>
                      <a:r>
                        <a:rPr lang="en-US" altLang="ja-JP" sz="1200" b="1" i="0" u="none" strike="noStrike" dirty="0">
                          <a:solidFill>
                            <a:schemeClr val="tx1"/>
                          </a:solidFill>
                          <a:effectLst/>
                          <a:latin typeface="游ゴシック" panose="020B0400000000000000" pitchFamily="50" charset="-128"/>
                          <a:ea typeface="+mn-ea"/>
                        </a:rPr>
                        <a:t>R3</a:t>
                      </a:r>
                      <a:r>
                        <a:rPr lang="ja-JP" altLang="en-US" sz="1200" b="1" i="0" u="none" strike="noStrike" dirty="0">
                          <a:solidFill>
                            <a:schemeClr val="tx1"/>
                          </a:solidFill>
                          <a:effectLst/>
                          <a:latin typeface="游ゴシック" panose="020B0400000000000000" pitchFamily="50" charset="-128"/>
                          <a:ea typeface="+mn-ea"/>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60%</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以上</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5629543"/>
                  </a:ext>
                </a:extLst>
              </a:tr>
              <a:tr h="352886">
                <a:tc>
                  <a:txBody>
                    <a:bodyPr/>
                    <a:lstStyle/>
                    <a:p>
                      <a:pPr algn="ctr" fontAlgn="auto">
                        <a:lnSpc>
                          <a:spcPts val="1600"/>
                        </a:lnSpc>
                        <a:spcAft>
                          <a:spcPts val="0"/>
                        </a:spcAft>
                      </a:pPr>
                      <a:r>
                        <a:rPr lang="en-US" altLang="ja-JP" sz="1200" b="1" dirty="0">
                          <a:solidFill>
                            <a:schemeClr val="bg1"/>
                          </a:solidFill>
                          <a:effectLst/>
                          <a:latin typeface="游ゴシック" panose="020B0400000000000000" pitchFamily="50" charset="-128"/>
                          <a:ea typeface="游ゴシック" panose="020B0400000000000000" pitchFamily="50" charset="-128"/>
                          <a:cs typeface="HG丸ｺﾞｼｯｸM-PRO"/>
                        </a:rPr>
                        <a:t>6</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gridSpan="3">
                  <a:txBody>
                    <a:bodyPr/>
                    <a:lstStyle/>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学校評価で食育を評価している小・中学校の割合の増加</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60.3%</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H28</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96.4%</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R3</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01411882"/>
                  </a:ext>
                </a:extLst>
              </a:tr>
              <a:tr h="352886">
                <a:tc rowSpan="3">
                  <a:txBody>
                    <a:bodyPr/>
                    <a:lstStyle/>
                    <a:p>
                      <a:pPr algn="ctr" fontAlgn="auto">
                        <a:lnSpc>
                          <a:spcPts val="1600"/>
                        </a:lnSpc>
                        <a:spcAft>
                          <a:spcPts val="0"/>
                        </a:spcAft>
                      </a:pPr>
                      <a:r>
                        <a:rPr lang="en-US" altLang="ja-JP" sz="1200" b="1" dirty="0">
                          <a:solidFill>
                            <a:schemeClr val="bg1"/>
                          </a:solidFill>
                          <a:effectLst/>
                          <a:latin typeface="游ゴシック" panose="020B0400000000000000" pitchFamily="50" charset="-128"/>
                          <a:ea typeface="游ゴシック" panose="020B0400000000000000" pitchFamily="50" charset="-128"/>
                          <a:cs typeface="HG丸ｺﾞｼｯｸM-PRO"/>
                        </a:rPr>
                        <a:t>7</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rowSpan="3">
                  <a:txBody>
                    <a:bodyPr/>
                    <a:lstStyle/>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ヘルシーメニューを提供する飲食店・特定給食施設等の増加</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「うちのお店も健康づくり</a:t>
                      </a:r>
                      <a:endParaRPr kumimoji="1" lang="en-US" altLang="ja-JP" sz="1200" b="1" dirty="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応援団の店」協力店舗数</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12,650</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店舗（</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H28</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14,084</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店舗</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R5.2</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末）</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13,500</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店舗</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85602226"/>
                  </a:ext>
                </a:extLst>
              </a:tr>
              <a:tr h="352886">
                <a:tc vMerge="1">
                  <a:txBody>
                    <a:bodyPr/>
                    <a:lstStyle/>
                    <a:p>
                      <a:pPr algn="ctr" fontAlgn="auto">
                        <a:lnSpc>
                          <a:spcPts val="1600"/>
                        </a:lnSpc>
                        <a:spcAft>
                          <a:spcPts val="0"/>
                        </a:spcAft>
                      </a:pPr>
                      <a:endParaRPr lang="ja-JP" sz="1400" b="0" dirty="0">
                        <a:solidFill>
                          <a:schemeClr val="bg1"/>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vMerge="1">
                  <a:txBody>
                    <a:bodyPr/>
                    <a:lstStyle/>
                    <a:p>
                      <a:pPr>
                        <a:lnSpc>
                          <a:spcPct val="100000"/>
                        </a:lnSpc>
                      </a:pPr>
                      <a:endParaRPr kumimoji="1" lang="ja-JP" altLang="en-US" sz="1200" dirty="0">
                        <a:latin typeface="Meiryo UI" panose="020B0604030504040204" pitchFamily="50" charset="-128"/>
                        <a:ea typeface="Meiryo UI" panose="020B0604030504040204" pitchFamily="50" charset="-128"/>
                      </a:endParaRP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00000"/>
                        </a:lnSpc>
                      </a:pPr>
                      <a:r>
                        <a:rPr kumimoji="1" lang="en-US" altLang="ja-JP" sz="1200" b="1" dirty="0">
                          <a:solidFill>
                            <a:schemeClr val="tx1"/>
                          </a:solidFill>
                          <a:latin typeface="游ゴシック" panose="020B0400000000000000" pitchFamily="50" charset="-128"/>
                          <a:ea typeface="游ゴシック" panose="020B0400000000000000" pitchFamily="50" charset="-128"/>
                        </a:rPr>
                        <a:t>V.O.S.</a:t>
                      </a:r>
                      <a:r>
                        <a:rPr kumimoji="1" lang="ja-JP" altLang="en-US" sz="1200" b="1" dirty="0">
                          <a:solidFill>
                            <a:schemeClr val="tx1"/>
                          </a:solidFill>
                          <a:latin typeface="游ゴシック" panose="020B0400000000000000" pitchFamily="50" charset="-128"/>
                          <a:ea typeface="游ゴシック" panose="020B0400000000000000" pitchFamily="50" charset="-128"/>
                        </a:rPr>
                        <a:t>メニューロゴマーク使用承認件数</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飲食店等</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20</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件（</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H29</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429</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件（</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R5.2</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末）</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lnSpc>
                          <a:spcPct val="100000"/>
                        </a:lnSpc>
                        <a:spcAft>
                          <a:spcPts val="0"/>
                        </a:spcAft>
                      </a:pPr>
                      <a:r>
                        <a:rPr lang="en-US" alt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350</a:t>
                      </a:r>
                      <a:r>
                        <a:rPr lang="ja-JP" alt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件</a:t>
                      </a:r>
                      <a:endParaRPr lang="en-US" alt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3998687"/>
                  </a:ext>
                </a:extLst>
              </a:tr>
              <a:tr h="352886">
                <a:tc vMerge="1">
                  <a:txBody>
                    <a:bodyPr/>
                    <a:lstStyle/>
                    <a:p>
                      <a:pPr algn="ctr" fontAlgn="auto">
                        <a:lnSpc>
                          <a:spcPts val="1600"/>
                        </a:lnSpc>
                        <a:spcAft>
                          <a:spcPts val="0"/>
                        </a:spcAft>
                      </a:pPr>
                      <a:endParaRPr lang="ja-JP" sz="1400" b="0" dirty="0">
                        <a:solidFill>
                          <a:schemeClr val="bg1"/>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vMerge="1">
                  <a:txBody>
                    <a:bodyPr/>
                    <a:lstStyle/>
                    <a:p>
                      <a:pPr>
                        <a:lnSpc>
                          <a:spcPct val="100000"/>
                        </a:lnSpc>
                      </a:pPr>
                      <a:endParaRPr kumimoji="1" lang="ja-JP" altLang="en-US" sz="1200" dirty="0">
                        <a:latin typeface="Meiryo UI" panose="020B0604030504040204" pitchFamily="50" charset="-128"/>
                        <a:ea typeface="Meiryo UI" panose="020B0604030504040204" pitchFamily="50" charset="-128"/>
                      </a:endParaRP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給食施設</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ー</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336</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件（</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R5.2</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末）</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lnSpc>
                          <a:spcPct val="100000"/>
                        </a:lnSpc>
                        <a:spcAft>
                          <a:spcPts val="0"/>
                        </a:spcAft>
                      </a:pP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4933809"/>
                  </a:ext>
                </a:extLst>
              </a:tr>
              <a:tr h="352886">
                <a:tc rowSpan="2">
                  <a:txBody>
                    <a:bodyPr/>
                    <a:lstStyle/>
                    <a:p>
                      <a:pPr algn="ctr" fontAlgn="auto">
                        <a:lnSpc>
                          <a:spcPts val="1600"/>
                        </a:lnSpc>
                        <a:spcAft>
                          <a:spcPts val="0"/>
                        </a:spcAft>
                      </a:pPr>
                      <a:r>
                        <a:rPr lang="en-US" altLang="ja-JP" sz="1200" b="1" dirty="0">
                          <a:solidFill>
                            <a:schemeClr val="bg1"/>
                          </a:solidFill>
                          <a:effectLst/>
                          <a:latin typeface="游ゴシック" panose="020B0400000000000000" pitchFamily="50" charset="-128"/>
                          <a:ea typeface="游ゴシック" panose="020B0400000000000000" pitchFamily="50" charset="-128"/>
                          <a:cs typeface="HG丸ｺﾞｼｯｸM-PRO"/>
                        </a:rPr>
                        <a:t>8</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rowSpan="2">
                  <a:txBody>
                    <a:bodyPr/>
                    <a:lstStyle/>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誰かと一緒に食べる</a:t>
                      </a:r>
                      <a:endParaRPr kumimoji="1" lang="en-US" altLang="ja-JP" sz="1200" b="1" dirty="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「共食」の増加</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l">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朝食又は夕食等を家族と一緒に食べる「共食」の回数</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週</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10.7</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回（</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H27</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週</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9.7</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回（</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R3</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週</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11</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回以上</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79402750"/>
                  </a:ext>
                </a:extLst>
              </a:tr>
              <a:tr h="529329">
                <a:tc vMerge="1">
                  <a:txBody>
                    <a:bodyPr/>
                    <a:lstStyle/>
                    <a:p>
                      <a:pPr algn="ctr" fontAlgn="auto">
                        <a:lnSpc>
                          <a:spcPts val="1600"/>
                        </a:lnSpc>
                        <a:spcAft>
                          <a:spcPts val="0"/>
                        </a:spcAft>
                      </a:pPr>
                      <a:endParaRPr lang="ja-JP" sz="1400" b="0" dirty="0">
                        <a:solidFill>
                          <a:schemeClr val="bg1"/>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vMerge="1">
                  <a:txBody>
                    <a:bodyPr/>
                    <a:lstStyle/>
                    <a:p>
                      <a:pPr>
                        <a:lnSpc>
                          <a:spcPct val="100000"/>
                        </a:lnSpc>
                      </a:pPr>
                      <a:endParaRPr kumimoji="1" lang="ja-JP" altLang="en-US" sz="1200" dirty="0">
                        <a:latin typeface="Meiryo UI" panose="020B0604030504040204" pitchFamily="50" charset="-128"/>
                        <a:ea typeface="Meiryo UI" panose="020B0604030504040204" pitchFamily="50" charset="-128"/>
                      </a:endParaRP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l">
                        <a:lnSpc>
                          <a:spcPct val="100000"/>
                        </a:lnSpc>
                        <a:spcAft>
                          <a:spcPts val="0"/>
                        </a:spcAft>
                      </a:pPr>
                      <a:r>
                        <a:rPr lang="ja-JP" alt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地域や職場等の所属コミュニティで共食したいと思う人が共食する割合</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77.6%</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H28</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23.2%</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R3</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80%</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以上</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547337"/>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893918934"/>
              </p:ext>
            </p:extLst>
          </p:nvPr>
        </p:nvGraphicFramePr>
        <p:xfrm>
          <a:off x="591969" y="5224190"/>
          <a:ext cx="8640000" cy="1242309"/>
        </p:xfrm>
        <a:graphic>
          <a:graphicData uri="http://schemas.openxmlformats.org/drawingml/2006/table">
            <a:tbl>
              <a:tblPr firstRow="1" bandRow="1">
                <a:tableStyleId>{5C22544A-7EE6-4342-B048-85BDC9FD1C3A}</a:tableStyleId>
              </a:tblPr>
              <a:tblGrid>
                <a:gridCol w="8640000">
                  <a:extLst>
                    <a:ext uri="{9D8B030D-6E8A-4147-A177-3AD203B41FA5}">
                      <a16:colId xmlns:a16="http://schemas.microsoft.com/office/drawing/2014/main" val="1494947470"/>
                    </a:ext>
                  </a:extLst>
                </a:gridCol>
              </a:tblGrid>
              <a:tr h="1242309">
                <a:tc>
                  <a:txBody>
                    <a:bodyPr/>
                    <a:lstStyle/>
                    <a:p>
                      <a:pPr marL="174625" indent="-174625"/>
                      <a:r>
                        <a:rPr kumimoji="1" lang="ja-JP" altLang="en-US" sz="1100" b="1" dirty="0">
                          <a:solidFill>
                            <a:schemeClr val="tx1"/>
                          </a:solidFill>
                          <a:latin typeface="+mn-ea"/>
                          <a:ea typeface="+mn-ea"/>
                        </a:rPr>
                        <a:t>▽府民一人ひとりが、健康的な食生活を実践できるよう、ライフステージ別の課題に応じた取組みが必要です。</a:t>
                      </a:r>
                    </a:p>
                    <a:p>
                      <a:pPr marL="174625" indent="-174625"/>
                      <a:r>
                        <a:rPr kumimoji="1" lang="ja-JP" altLang="en-US" sz="1100" b="1" dirty="0">
                          <a:solidFill>
                            <a:schemeClr val="tx1"/>
                          </a:solidFill>
                          <a:latin typeface="+mn-ea"/>
                          <a:ea typeface="+mn-ea"/>
                        </a:rPr>
                        <a:t>▽よく噛んで食べるためには、歯を残すことが重要であり、歯と口の健康づくりを進めることが必要です。</a:t>
                      </a:r>
                    </a:p>
                    <a:p>
                      <a:pPr marL="174625" indent="-174625"/>
                      <a:r>
                        <a:rPr kumimoji="1" lang="ja-JP" altLang="en-US" sz="1100" b="1" dirty="0">
                          <a:solidFill>
                            <a:schemeClr val="tx1"/>
                          </a:solidFill>
                          <a:latin typeface="+mn-ea"/>
                          <a:ea typeface="+mn-ea"/>
                        </a:rPr>
                        <a:t>▽男性に対しては肥満予防の対策、若い世代の女性に対しては健康的な体格についての理解を深める取組みが必要です。</a:t>
                      </a:r>
                    </a:p>
                    <a:p>
                      <a:pPr marL="174625" indent="-174625"/>
                      <a:r>
                        <a:rPr kumimoji="1" lang="ja-JP" altLang="en-US" sz="1100" b="1" dirty="0">
                          <a:solidFill>
                            <a:schemeClr val="tx1"/>
                          </a:solidFill>
                          <a:latin typeface="+mn-ea"/>
                          <a:ea typeface="+mn-ea"/>
                        </a:rPr>
                        <a:t>▽小・中学校等において、食育がより効果的な取組みとなるよう、取組み内容・方法の工夫・改善が必要です。</a:t>
                      </a:r>
                    </a:p>
                    <a:p>
                      <a:pPr marL="174625" indent="-174625"/>
                      <a:r>
                        <a:rPr kumimoji="1" lang="ja-JP" altLang="en-US" sz="1100" b="1" dirty="0">
                          <a:solidFill>
                            <a:schemeClr val="tx1"/>
                          </a:solidFill>
                          <a:latin typeface="+mn-ea"/>
                          <a:ea typeface="+mn-ea"/>
                        </a:rPr>
                        <a:t>▽外食・中食を利用して栄養バランスのとれた食生活を実践できるよう、外食・流通産業等と連携した取組みの強化が必要です。</a:t>
                      </a:r>
                    </a:p>
                    <a:p>
                      <a:pPr marL="174625" indent="-174625"/>
                      <a:r>
                        <a:rPr kumimoji="1" lang="ja-JP" altLang="en-US" sz="1100" b="1" dirty="0">
                          <a:solidFill>
                            <a:schemeClr val="tx1"/>
                          </a:solidFill>
                          <a:latin typeface="+mn-ea"/>
                          <a:ea typeface="+mn-ea"/>
                        </a:rPr>
                        <a:t>▽家庭だけでなく、地域での共食を推進していくことが必要です。</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90877115"/>
                  </a:ext>
                </a:extLst>
              </a:tr>
            </a:tbl>
          </a:graphicData>
        </a:graphic>
      </p:graphicFrame>
      <p:sp>
        <p:nvSpPr>
          <p:cNvPr id="9" name="Rectangle 1"/>
          <p:cNvSpPr>
            <a:spLocks noChangeArrowheads="1"/>
          </p:cNvSpPr>
          <p:nvPr/>
        </p:nvSpPr>
        <p:spPr bwMode="auto">
          <a:xfrm>
            <a:off x="286437" y="4871988"/>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n-ea"/>
                <a:cs typeface="Times New Roman" panose="02020603050405020304" pitchFamily="18" charset="0"/>
              </a:rPr>
              <a:t>【</a:t>
            </a:r>
            <a:r>
              <a:rPr kumimoji="0" lang="ja-JP" altLang="en-US" sz="1600" b="1" i="0" u="none" strike="noStrike" cap="none" normalizeH="0" baseline="0" dirty="0">
                <a:ln>
                  <a:noFill/>
                </a:ln>
                <a:solidFill>
                  <a:schemeClr val="tx1"/>
                </a:solidFill>
                <a:effectLst/>
                <a:latin typeface="+mn-ea"/>
                <a:cs typeface="Times New Roman" panose="02020603050405020304" pitchFamily="18" charset="0"/>
              </a:rPr>
              <a:t>現状と課題</a:t>
            </a:r>
            <a:r>
              <a:rPr kumimoji="0" lang="en-US" altLang="ja-JP" sz="1600" b="1" i="0" u="none" strike="noStrike" cap="none" normalizeH="0" baseline="0" dirty="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n-ea"/>
            </a:endParaRPr>
          </a:p>
        </p:txBody>
      </p:sp>
      <p:sp>
        <p:nvSpPr>
          <p:cNvPr id="10" name="テキスト ボックス 9"/>
          <p:cNvSpPr txBox="1"/>
          <p:nvPr/>
        </p:nvSpPr>
        <p:spPr>
          <a:xfrm>
            <a:off x="9198799" y="6376165"/>
            <a:ext cx="434365" cy="338554"/>
          </a:xfrm>
          <a:prstGeom prst="rect">
            <a:avLst/>
          </a:prstGeom>
          <a:noFill/>
        </p:spPr>
        <p:txBody>
          <a:bodyPr wrap="square" rtlCol="0">
            <a:spAutoFit/>
          </a:bodyPr>
          <a:lstStyle/>
          <a:p>
            <a:pPr algn="r"/>
            <a:r>
              <a:rPr kumimoji="1" lang="en-US" altLang="ja-JP" sz="1600" dirty="0">
                <a:latin typeface="+mn-ea"/>
              </a:rPr>
              <a:t>2</a:t>
            </a:r>
            <a:endParaRPr kumimoji="1" lang="ja-JP" altLang="en-US" sz="1600" dirty="0">
              <a:latin typeface="+mn-ea"/>
            </a:endParaRPr>
          </a:p>
        </p:txBody>
      </p:sp>
    </p:spTree>
    <p:extLst>
      <p:ext uri="{BB962C8B-B14F-4D97-AF65-F5344CB8AC3E}">
        <p14:creationId xmlns:p14="http://schemas.microsoft.com/office/powerpoint/2010/main" val="36705227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73000" y="144000"/>
            <a:ext cx="9360000" cy="65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 name="表 8"/>
          <p:cNvGraphicFramePr>
            <a:graphicFrameLocks noGrp="1"/>
          </p:cNvGraphicFramePr>
          <p:nvPr>
            <p:extLst>
              <p:ext uri="{D42A27DB-BD31-4B8C-83A1-F6EECF244321}">
                <p14:modId xmlns:p14="http://schemas.microsoft.com/office/powerpoint/2010/main" val="1719652680"/>
              </p:ext>
            </p:extLst>
          </p:nvPr>
        </p:nvGraphicFramePr>
        <p:xfrm>
          <a:off x="633000" y="609479"/>
          <a:ext cx="8640000" cy="2713990"/>
        </p:xfrm>
        <a:graphic>
          <a:graphicData uri="http://schemas.openxmlformats.org/drawingml/2006/table">
            <a:tbl>
              <a:tblPr firstRow="1" bandRow="1">
                <a:tableStyleId>{5C22544A-7EE6-4342-B048-85BDC9FD1C3A}</a:tableStyleId>
              </a:tblPr>
              <a:tblGrid>
                <a:gridCol w="1259037">
                  <a:extLst>
                    <a:ext uri="{9D8B030D-6E8A-4147-A177-3AD203B41FA5}">
                      <a16:colId xmlns:a16="http://schemas.microsoft.com/office/drawing/2014/main" val="528851062"/>
                    </a:ext>
                  </a:extLst>
                </a:gridCol>
                <a:gridCol w="7380963">
                  <a:extLst>
                    <a:ext uri="{9D8B030D-6E8A-4147-A177-3AD203B41FA5}">
                      <a16:colId xmlns:a16="http://schemas.microsoft.com/office/drawing/2014/main" val="89849022"/>
                    </a:ext>
                  </a:extLst>
                </a:gridCol>
              </a:tblGrid>
              <a:tr h="10800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mn-lt"/>
                          <a:ea typeface="+mn-ea"/>
                          <a:cs typeface="+mn-cs"/>
                        </a:rPr>
                        <a:t>本年度の     </a:t>
                      </a:r>
                      <a:endParaRPr kumimoji="1" lang="en-US" altLang="ja-JP" sz="1600" b="1" i="0" u="none" strike="noStrike" kern="1200" cap="none" spc="0" normalizeH="0" baseline="0" noProof="0" dirty="0">
                        <a:ln>
                          <a:noFill/>
                        </a:ln>
                        <a:solidFill>
                          <a:schemeClr val="bg1"/>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mn-lt"/>
                          <a:ea typeface="+mn-ea"/>
                          <a:cs typeface="+mn-cs"/>
                        </a:rPr>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a:solidFill>
                            <a:schemeClr val="tx1"/>
                          </a:solidFill>
                          <a:latin typeface="+mn-ea"/>
                          <a:ea typeface="+mn-ea"/>
                        </a:rPr>
                        <a:t>■「早寝早起き朝ごはん」推進校事業の活動内容を周知</a:t>
                      </a:r>
                    </a:p>
                    <a:p>
                      <a:pPr marL="174625" indent="-174625"/>
                      <a:r>
                        <a:rPr kumimoji="1" lang="ja-JP" altLang="en-US" sz="1100" b="1" dirty="0">
                          <a:solidFill>
                            <a:schemeClr val="tx1"/>
                          </a:solidFill>
                          <a:latin typeface="+mn-ea"/>
                          <a:ea typeface="+mn-ea"/>
                        </a:rPr>
                        <a:t>■家庭での実践に向けた情報発信</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・府健康アプリ「アスマイル」で、朝食や野菜、共食等、食に関する健康コラムを配信（</a:t>
                      </a:r>
                      <a:r>
                        <a:rPr kumimoji="1" lang="en-US" altLang="ja-JP" sz="1100" b="1" dirty="0">
                          <a:solidFill>
                            <a:schemeClr val="tx1"/>
                          </a:solidFill>
                          <a:latin typeface="+mn-ea"/>
                          <a:ea typeface="+mn-ea"/>
                        </a:rPr>
                        <a:t>11</a:t>
                      </a:r>
                      <a:r>
                        <a:rPr kumimoji="1" lang="ja-JP" altLang="en-US" sz="1100" b="1" dirty="0">
                          <a:solidFill>
                            <a:schemeClr val="tx1"/>
                          </a:solidFill>
                          <a:latin typeface="+mn-ea"/>
                          <a:ea typeface="+mn-ea"/>
                        </a:rPr>
                        <a:t>回）</a:t>
                      </a:r>
                      <a:endParaRPr kumimoji="1" lang="en-US" altLang="ja-JP" sz="1100" b="1" dirty="0">
                        <a:solidFill>
                          <a:schemeClr val="tx1"/>
                        </a:solidFill>
                        <a:latin typeface="+mn-ea"/>
                        <a:ea typeface="+mn-ea"/>
                      </a:endParaRPr>
                    </a:p>
                    <a:p>
                      <a:pPr marL="174625" indent="-174625"/>
                      <a:r>
                        <a:rPr kumimoji="1" lang="ja-JP" altLang="en-US" sz="1100" b="1" smtClean="0">
                          <a:solidFill>
                            <a:schemeClr val="tx1"/>
                          </a:solidFill>
                          <a:latin typeface="+mn-ea"/>
                          <a:ea typeface="+mn-ea"/>
                        </a:rPr>
                        <a:t>・</a:t>
                      </a:r>
                      <a:r>
                        <a:rPr kumimoji="1" lang="ja-JP" altLang="en-US" sz="1100" b="1" dirty="0">
                          <a:solidFill>
                            <a:schemeClr val="tx1"/>
                          </a:solidFill>
                          <a:latin typeface="+mn-ea"/>
                          <a:ea typeface="+mn-ea"/>
                        </a:rPr>
                        <a:t>府ホームページ「</a:t>
                      </a:r>
                      <a:r>
                        <a:rPr kumimoji="1" lang="ja-JP" altLang="en-US" sz="1100" b="1" kern="1200" dirty="0">
                          <a:solidFill>
                            <a:schemeClr val="tx1"/>
                          </a:solidFill>
                          <a:effectLst/>
                          <a:latin typeface="+mn-ea"/>
                          <a:ea typeface="+mn-ea"/>
                          <a:cs typeface="+mn-cs"/>
                        </a:rPr>
                        <a:t>みんなで</a:t>
                      </a:r>
                      <a:r>
                        <a:rPr kumimoji="1" lang="en-US" altLang="ja-JP" sz="1100" b="1" kern="1200" dirty="0">
                          <a:solidFill>
                            <a:schemeClr val="tx1"/>
                          </a:solidFill>
                          <a:effectLst/>
                          <a:latin typeface="+mn-ea"/>
                          <a:ea typeface="+mn-ea"/>
                          <a:cs typeface="+mn-cs"/>
                        </a:rPr>
                        <a:t>V.O.S.</a:t>
                      </a:r>
                      <a:r>
                        <a:rPr kumimoji="1" lang="ja-JP" altLang="en-US" sz="1100" b="1" kern="1200" dirty="0">
                          <a:solidFill>
                            <a:schemeClr val="tx1"/>
                          </a:solidFill>
                          <a:effectLst/>
                          <a:latin typeface="+mn-ea"/>
                          <a:ea typeface="+mn-ea"/>
                          <a:cs typeface="+mn-cs"/>
                        </a:rPr>
                        <a:t> を始めよう</a:t>
                      </a:r>
                      <a:r>
                        <a:rPr kumimoji="1" lang="ja-JP" altLang="en-US" sz="1100" b="1" kern="1200">
                          <a:solidFill>
                            <a:schemeClr val="tx1"/>
                          </a:solidFill>
                          <a:effectLst/>
                          <a:latin typeface="+mn-ea"/>
                          <a:ea typeface="+mn-ea"/>
                          <a:cs typeface="+mn-cs"/>
                        </a:rPr>
                        <a:t>！」で、</a:t>
                      </a:r>
                      <a:r>
                        <a:rPr kumimoji="1" lang="ja-JP" altLang="en-US" sz="1100" b="1" kern="1200" dirty="0">
                          <a:solidFill>
                            <a:schemeClr val="tx1"/>
                          </a:solidFill>
                          <a:effectLst/>
                          <a:latin typeface="+mn-ea"/>
                          <a:ea typeface="+mn-ea"/>
                          <a:cs typeface="+mn-cs"/>
                        </a:rPr>
                        <a:t>家庭でできる</a:t>
                      </a:r>
                      <a:r>
                        <a:rPr kumimoji="1" lang="en-US" altLang="ja-JP" sz="1100" b="1" kern="1200" dirty="0">
                          <a:solidFill>
                            <a:schemeClr val="tx1"/>
                          </a:solidFill>
                          <a:effectLst/>
                          <a:latin typeface="+mn-ea"/>
                          <a:ea typeface="+mn-ea"/>
                          <a:cs typeface="+mn-cs"/>
                        </a:rPr>
                        <a:t>V.O.S.</a:t>
                      </a:r>
                      <a:r>
                        <a:rPr kumimoji="1" lang="ja-JP" altLang="en-US" sz="1100" b="1" kern="1200" dirty="0">
                          <a:solidFill>
                            <a:schemeClr val="tx1"/>
                          </a:solidFill>
                          <a:effectLst/>
                          <a:latin typeface="+mn-ea"/>
                          <a:ea typeface="+mn-ea"/>
                          <a:cs typeface="+mn-cs"/>
                        </a:rPr>
                        <a:t>レシピを</a:t>
                      </a:r>
                      <a:r>
                        <a:rPr kumimoji="1" lang="ja-JP" altLang="en-US" sz="1100" b="1" kern="1200">
                          <a:solidFill>
                            <a:schemeClr val="tx1"/>
                          </a:solidFill>
                          <a:effectLst/>
                          <a:latin typeface="+mn-ea"/>
                          <a:ea typeface="+mn-ea"/>
                          <a:cs typeface="+mn-cs"/>
                        </a:rPr>
                        <a:t>掲載（</a:t>
                      </a:r>
                      <a:r>
                        <a:rPr kumimoji="1" lang="en-US" altLang="ja-JP" sz="1100" b="1" kern="1200">
                          <a:solidFill>
                            <a:schemeClr val="tx1"/>
                          </a:solidFill>
                          <a:effectLst/>
                          <a:latin typeface="+mn-ea"/>
                          <a:ea typeface="+mn-ea"/>
                          <a:cs typeface="+mn-cs"/>
                        </a:rPr>
                        <a:t>38</a:t>
                      </a:r>
                      <a:r>
                        <a:rPr kumimoji="1" lang="ja-JP" altLang="en-US" sz="1100" b="1" kern="1200">
                          <a:solidFill>
                            <a:schemeClr val="tx1"/>
                          </a:solidFill>
                          <a:effectLst/>
                          <a:latin typeface="+mn-ea"/>
                          <a:ea typeface="+mn-ea"/>
                          <a:cs typeface="+mn-cs"/>
                        </a:rPr>
                        <a:t>メニュー</a:t>
                      </a:r>
                      <a:r>
                        <a:rPr kumimoji="1" lang="ja-JP" altLang="en-US" sz="1100" b="1" kern="1200" smtClean="0">
                          <a:solidFill>
                            <a:schemeClr val="tx1"/>
                          </a:solidFill>
                          <a:effectLst/>
                          <a:latin typeface="+mn-ea"/>
                          <a:ea typeface="+mn-ea"/>
                          <a:cs typeface="+mn-cs"/>
                        </a:rPr>
                        <a:t>）</a:t>
                      </a:r>
                      <a:endParaRPr kumimoji="1" lang="en-US" altLang="ja-JP" sz="1100" b="1" kern="1200" smtClean="0">
                        <a:solidFill>
                          <a:schemeClr val="tx1"/>
                        </a:solidFill>
                        <a:effectLst/>
                        <a:latin typeface="+mn-ea"/>
                        <a:ea typeface="+mn-ea"/>
                        <a:cs typeface="+mn-cs"/>
                      </a:endParaRPr>
                    </a:p>
                    <a:p>
                      <a:pPr marL="174625" indent="-174625"/>
                      <a:r>
                        <a:rPr kumimoji="1" lang="ja-JP" altLang="en-US" sz="1100" b="1" smtClean="0">
                          <a:solidFill>
                            <a:schemeClr val="tx1"/>
                          </a:solidFill>
                          <a:latin typeface="+mn-ea"/>
                          <a:ea typeface="+mn-ea"/>
                        </a:rPr>
                        <a:t>・株式会社エブリー：レシピ動画メディア「デリッシュキッチン」で</a:t>
                      </a:r>
                      <a:r>
                        <a:rPr kumimoji="1" lang="en-US" altLang="ja-JP" sz="1100" b="1" smtClean="0">
                          <a:solidFill>
                            <a:schemeClr val="tx1"/>
                          </a:solidFill>
                          <a:latin typeface="+mn-ea"/>
                          <a:ea typeface="+mn-ea"/>
                        </a:rPr>
                        <a:t>V.O.S.</a:t>
                      </a:r>
                      <a:r>
                        <a:rPr kumimoji="1" lang="ja-JP" altLang="en-US" sz="1100" b="1" smtClean="0">
                          <a:solidFill>
                            <a:schemeClr val="tx1"/>
                          </a:solidFill>
                          <a:latin typeface="+mn-ea"/>
                          <a:ea typeface="+mn-ea"/>
                        </a:rPr>
                        <a:t>紹介記事掲載</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・大阪いずみ市民生協：宅配食材セットの</a:t>
                      </a:r>
                      <a:r>
                        <a:rPr kumimoji="1" lang="en-US" altLang="ja-JP" sz="1100" b="1" dirty="0">
                          <a:solidFill>
                            <a:schemeClr val="tx1"/>
                          </a:solidFill>
                          <a:latin typeface="+mn-ea"/>
                          <a:ea typeface="+mn-ea"/>
                        </a:rPr>
                        <a:t>V.O.S</a:t>
                      </a:r>
                      <a:r>
                        <a:rPr kumimoji="1" lang="en-US" altLang="ja-JP" sz="1100" b="1">
                          <a:solidFill>
                            <a:schemeClr val="tx1"/>
                          </a:solidFill>
                          <a:latin typeface="+mn-ea"/>
                          <a:ea typeface="+mn-ea"/>
                        </a:rPr>
                        <a:t>.</a:t>
                      </a:r>
                      <a:r>
                        <a:rPr kumimoji="1" lang="ja-JP" altLang="en-US" sz="1100" b="1">
                          <a:solidFill>
                            <a:schemeClr val="tx1"/>
                          </a:solidFill>
                          <a:latin typeface="+mn-ea"/>
                          <a:ea typeface="+mn-ea"/>
                        </a:rPr>
                        <a:t>承認 </a:t>
                      </a:r>
                      <a:r>
                        <a:rPr kumimoji="1" lang="en-US" altLang="ja-JP" sz="1100" b="1">
                          <a:solidFill>
                            <a:schemeClr val="tx1"/>
                          </a:solidFill>
                          <a:latin typeface="+mn-ea"/>
                          <a:ea typeface="+mn-ea"/>
                        </a:rPr>
                        <a:t>19</a:t>
                      </a:r>
                      <a:r>
                        <a:rPr kumimoji="1" lang="ja-JP" altLang="en-US" sz="1100" b="1" dirty="0">
                          <a:solidFill>
                            <a:schemeClr val="tx1"/>
                          </a:solidFill>
                          <a:latin typeface="+mn-ea"/>
                          <a:ea typeface="+mn-ea"/>
                        </a:rPr>
                        <a:t>商品（</a:t>
                      </a:r>
                      <a:r>
                        <a:rPr kumimoji="1" lang="en-US" altLang="ja-JP" sz="1100" b="1" dirty="0">
                          <a:solidFill>
                            <a:schemeClr val="tx1"/>
                          </a:solidFill>
                          <a:latin typeface="+mn-ea"/>
                          <a:ea typeface="+mn-ea"/>
                        </a:rPr>
                        <a:t>R4</a:t>
                      </a:r>
                      <a:r>
                        <a:rPr kumimoji="1" lang="ja-JP" altLang="en-US" sz="1100" b="1" dirty="0">
                          <a:solidFill>
                            <a:schemeClr val="tx1"/>
                          </a:solidFill>
                          <a:latin typeface="+mn-ea"/>
                          <a:ea typeface="+mn-ea"/>
                        </a:rPr>
                        <a:t>新規）</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1160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latin typeface="+mn-ea"/>
                          <a:ea typeface="+mn-ea"/>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indent="-174625"/>
                      <a:r>
                        <a:rPr kumimoji="1" lang="ja-JP" altLang="en-US" sz="1100" b="1">
                          <a:solidFill>
                            <a:schemeClr val="tx1"/>
                          </a:solidFill>
                          <a:latin typeface="+mn-ea"/>
                          <a:ea typeface="+mn-ea"/>
                        </a:rPr>
                        <a:t>■</a:t>
                      </a:r>
                      <a:r>
                        <a:rPr kumimoji="1" lang="ja-JP" altLang="en-US" sz="1100" b="1" dirty="0">
                          <a:solidFill>
                            <a:schemeClr val="tx1"/>
                          </a:solidFill>
                          <a:latin typeface="+mn-ea"/>
                          <a:ea typeface="+mn-ea"/>
                        </a:rPr>
                        <a:t>全く朝食をとらない</a:t>
                      </a:r>
                      <a:r>
                        <a:rPr kumimoji="1" lang="ja-JP" altLang="en-US" sz="1100" b="1">
                          <a:solidFill>
                            <a:schemeClr val="tx1"/>
                          </a:solidFill>
                          <a:latin typeface="+mn-ea"/>
                          <a:ea typeface="+mn-ea"/>
                        </a:rPr>
                        <a:t>児童生徒への対応</a:t>
                      </a:r>
                      <a:endParaRPr kumimoji="1" lang="en-US" altLang="ja-JP" sz="1100" b="1">
                        <a:solidFill>
                          <a:schemeClr val="tx1"/>
                        </a:solidFill>
                        <a:latin typeface="+mn-ea"/>
                        <a:ea typeface="+mn-ea"/>
                      </a:endParaRPr>
                    </a:p>
                    <a:p>
                      <a:pPr marL="174625" indent="-174625"/>
                      <a:r>
                        <a:rPr kumimoji="1" lang="ja-JP" altLang="en-US" sz="1100" b="1">
                          <a:solidFill>
                            <a:schemeClr val="tx1"/>
                          </a:solidFill>
                          <a:latin typeface="+mn-ea"/>
                          <a:ea typeface="+mn-ea"/>
                        </a:rPr>
                        <a:t>■家庭における共食に関する効果的な啓発</a:t>
                      </a:r>
                      <a:endParaRPr kumimoji="1" lang="en-US" altLang="ja-JP" sz="1100" b="1">
                        <a:solidFill>
                          <a:schemeClr val="tx1"/>
                        </a:solidFill>
                        <a:latin typeface="+mn-ea"/>
                        <a:ea typeface="+mn-ea"/>
                      </a:endParaRPr>
                    </a:p>
                    <a:p>
                      <a:pPr marL="174625" indent="-174625"/>
                      <a:r>
                        <a:rPr kumimoji="1" lang="en-US" altLang="ja-JP" sz="1200" b="1" u="none">
                          <a:solidFill>
                            <a:schemeClr val="tx1"/>
                          </a:solidFill>
                          <a:latin typeface="+mn-ea"/>
                          <a:ea typeface="+mn-ea"/>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a:ln>
                            <a:noFill/>
                          </a:ln>
                          <a:solidFill>
                            <a:schemeClr val="tx1"/>
                          </a:solidFill>
                          <a:effectLst/>
                          <a:uLnTx/>
                          <a:uFillTx/>
                          <a:latin typeface="游ゴシック" panose="020B0400000000000000" pitchFamily="50" charset="-128"/>
                          <a:ea typeface="+mn-ea"/>
                          <a:cs typeface="+mn-cs"/>
                        </a:rPr>
                        <a:t>■</a:t>
                      </a:r>
                      <a:r>
                        <a:rPr kumimoji="1" lang="ja-JP" altLang="en-US" sz="1100" b="1" i="0" u="none" strike="noStrike" kern="1200" cap="none" spc="0" normalizeH="0" baseline="0" noProof="0">
                          <a:ln>
                            <a:noFill/>
                          </a:ln>
                          <a:solidFill>
                            <a:schemeClr val="tx1"/>
                          </a:solidFill>
                          <a:effectLst/>
                          <a:uLnTx/>
                          <a:uFillTx/>
                          <a:latin typeface="+mn-ea"/>
                          <a:ea typeface="+mn-ea"/>
                          <a:cs typeface="+mn-cs"/>
                        </a:rPr>
                        <a:t>保護者や児童生徒への情報発信及び指導の好事例の収集・発信</a:t>
                      </a:r>
                      <a:endParaRPr kumimoji="1" lang="en-US" altLang="ja-JP" sz="1100" b="1" i="0" u="none" strike="noStrike" kern="1200" cap="none" spc="0" normalizeH="0" baseline="0" noProof="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a:solidFill>
                            <a:schemeClr val="tx1"/>
                          </a:solidFill>
                          <a:latin typeface="+mn-ea"/>
                          <a:ea typeface="+mn-ea"/>
                        </a:rPr>
                        <a:t>■</a:t>
                      </a:r>
                      <a:r>
                        <a:rPr kumimoji="1" lang="ja-JP" altLang="en-US" sz="1100" b="1" dirty="0">
                          <a:solidFill>
                            <a:schemeClr val="tx1"/>
                          </a:solidFill>
                          <a:latin typeface="+mn-ea"/>
                          <a:ea typeface="+mn-ea"/>
                        </a:rPr>
                        <a:t>共食にかかる啓発媒体の作成・活用、府健康アプリ「アスマイル」を活用した情報発信</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98682585"/>
                  </a:ext>
                </a:extLst>
              </a:tr>
              <a:tr h="4680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最終予算</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dirty="0">
                          <a:solidFill>
                            <a:schemeClr val="bg1"/>
                          </a:solidFill>
                          <a:latin typeface="游ゴシック" panose="020B0400000000000000" pitchFamily="50" charset="-128"/>
                          <a:ea typeface="游ゴシック" panose="020B0400000000000000" pitchFamily="50" charset="-128"/>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a:solidFill>
                            <a:schemeClr val="tx1"/>
                          </a:solidFill>
                          <a:latin typeface="+mn-ea"/>
                          <a:ea typeface="+mn-ea"/>
                        </a:rPr>
                        <a:t>健康・栄養対策費　</a:t>
                      </a:r>
                      <a:r>
                        <a:rPr kumimoji="1" lang="en-US" altLang="ja-JP" sz="1100" b="1" baseline="0" dirty="0">
                          <a:solidFill>
                            <a:schemeClr val="tx1"/>
                          </a:solidFill>
                          <a:latin typeface="+mn-ea"/>
                          <a:ea typeface="+mn-ea"/>
                        </a:rPr>
                        <a:t>5,869</a:t>
                      </a:r>
                      <a:r>
                        <a:rPr kumimoji="1" lang="ja-JP" altLang="en-US" sz="1100" b="1" baseline="0" dirty="0">
                          <a:solidFill>
                            <a:schemeClr val="tx1"/>
                          </a:solidFill>
                          <a:latin typeface="+mn-ea"/>
                          <a:ea typeface="+mn-ea"/>
                        </a:rPr>
                        <a:t>千円　</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9707954"/>
                  </a:ext>
                </a:extLst>
              </a:tr>
            </a:tbl>
          </a:graphicData>
        </a:graphic>
      </p:graphicFrame>
      <p:grpSp>
        <p:nvGrpSpPr>
          <p:cNvPr id="13" name="グループ化 12"/>
          <p:cNvGrpSpPr/>
          <p:nvPr/>
        </p:nvGrpSpPr>
        <p:grpSpPr>
          <a:xfrm>
            <a:off x="8345155" y="288576"/>
            <a:ext cx="1188525" cy="864000"/>
            <a:chOff x="8151251" y="1180677"/>
            <a:chExt cx="1188525" cy="864000"/>
          </a:xfrm>
        </p:grpSpPr>
        <p:sp>
          <p:nvSpPr>
            <p:cNvPr id="14" name="角丸四角形 13"/>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5" name="グループ化 14"/>
            <p:cNvGrpSpPr/>
            <p:nvPr/>
          </p:nvGrpSpPr>
          <p:grpSpPr>
            <a:xfrm>
              <a:off x="8220636" y="1252604"/>
              <a:ext cx="1060651" cy="720145"/>
              <a:chOff x="509841" y="2804129"/>
              <a:chExt cx="1112897" cy="770916"/>
            </a:xfrm>
          </p:grpSpPr>
          <p:sp>
            <p:nvSpPr>
              <p:cNvPr id="16" name="角丸四角形 15"/>
              <p:cNvSpPr/>
              <p:nvPr/>
            </p:nvSpPr>
            <p:spPr>
              <a:xfrm>
                <a:off x="509841" y="2804129"/>
                <a:ext cx="1097299"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本年度評価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 name="正方形/長方形 1"/>
          <p:cNvSpPr/>
          <p:nvPr/>
        </p:nvSpPr>
        <p:spPr>
          <a:xfrm>
            <a:off x="540000" y="324056"/>
            <a:ext cx="5952989" cy="338554"/>
          </a:xfrm>
          <a:prstGeom prst="rect">
            <a:avLst/>
          </a:prstGeom>
        </p:spPr>
        <p:txBody>
          <a:bodyPr wrap="square">
            <a:spAutoFit/>
          </a:bodyPr>
          <a:lstStyle/>
          <a:p>
            <a:pPr marL="174625" lvl="0" indent="-174625" defTabSz="914400">
              <a:defRPr/>
            </a:pPr>
            <a:r>
              <a:rPr kumimoji="1" lang="ja-JP" altLang="en-US" sz="1600" b="1" dirty="0">
                <a:latin typeface="+mn-ea"/>
              </a:rPr>
              <a:t>①家庭での健康的な食生活の実践を促す取組み　</a:t>
            </a:r>
            <a:r>
              <a:rPr kumimoji="1" lang="en-US" altLang="ja-JP" sz="1600" b="1" dirty="0">
                <a:latin typeface="+mn-ea"/>
              </a:rPr>
              <a:t>P31</a:t>
            </a:r>
            <a:r>
              <a:rPr kumimoji="1" lang="ja-JP" altLang="en-US" sz="1600" b="1" dirty="0">
                <a:latin typeface="+mn-ea"/>
              </a:rPr>
              <a:t> 　</a:t>
            </a:r>
            <a:endParaRPr kumimoji="1" lang="en-US" altLang="ja-JP" sz="1600" b="1" dirty="0">
              <a:latin typeface="+mn-ea"/>
            </a:endParaRPr>
          </a:p>
        </p:txBody>
      </p:sp>
      <p:sp>
        <p:nvSpPr>
          <p:cNvPr id="23" name="Rectangle 1"/>
          <p:cNvSpPr>
            <a:spLocks noChangeArrowheads="1"/>
          </p:cNvSpPr>
          <p:nvPr/>
        </p:nvSpPr>
        <p:spPr bwMode="auto">
          <a:xfrm>
            <a:off x="286447" y="123960"/>
            <a:ext cx="220125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n-ea"/>
                <a:cs typeface="Times New Roman" panose="02020603050405020304" pitchFamily="18" charset="0"/>
              </a:rPr>
              <a:t>【</a:t>
            </a:r>
            <a:r>
              <a:rPr lang="ja-JP" altLang="en-US" sz="1600" b="1" dirty="0">
                <a:latin typeface="+mn-ea"/>
                <a:cs typeface="Times New Roman" panose="02020603050405020304" pitchFamily="18" charset="0"/>
              </a:rPr>
              <a:t>具体的な取組み</a:t>
            </a:r>
            <a:r>
              <a:rPr kumimoji="0" lang="en-US" altLang="ja-JP" sz="1600" b="1" i="0" u="none" strike="noStrike" cap="none" normalizeH="0" baseline="0" dirty="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n-ea"/>
            </a:endParaRPr>
          </a:p>
        </p:txBody>
      </p:sp>
      <p:graphicFrame>
        <p:nvGraphicFramePr>
          <p:cNvPr id="11" name="表 10"/>
          <p:cNvGraphicFramePr>
            <a:graphicFrameLocks noGrp="1"/>
          </p:cNvGraphicFramePr>
          <p:nvPr>
            <p:extLst>
              <p:ext uri="{D42A27DB-BD31-4B8C-83A1-F6EECF244321}">
                <p14:modId xmlns:p14="http://schemas.microsoft.com/office/powerpoint/2010/main" val="463698831"/>
              </p:ext>
            </p:extLst>
          </p:nvPr>
        </p:nvGraphicFramePr>
        <p:xfrm>
          <a:off x="633000" y="3575009"/>
          <a:ext cx="8640001" cy="3079750"/>
        </p:xfrm>
        <a:graphic>
          <a:graphicData uri="http://schemas.openxmlformats.org/drawingml/2006/table">
            <a:tbl>
              <a:tblPr firstRow="1" bandRow="1">
                <a:tableStyleId>{5C22544A-7EE6-4342-B048-85BDC9FD1C3A}</a:tableStyleId>
              </a:tblPr>
              <a:tblGrid>
                <a:gridCol w="1259037">
                  <a:extLst>
                    <a:ext uri="{9D8B030D-6E8A-4147-A177-3AD203B41FA5}">
                      <a16:colId xmlns:a16="http://schemas.microsoft.com/office/drawing/2014/main" val="528851062"/>
                    </a:ext>
                  </a:extLst>
                </a:gridCol>
                <a:gridCol w="7380964">
                  <a:extLst>
                    <a:ext uri="{9D8B030D-6E8A-4147-A177-3AD203B41FA5}">
                      <a16:colId xmlns:a16="http://schemas.microsoft.com/office/drawing/2014/main" val="89849022"/>
                    </a:ext>
                  </a:extLst>
                </a:gridCol>
              </a:tblGrid>
              <a:tr h="14400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mn-lt"/>
                          <a:ea typeface="+mn-ea"/>
                          <a:cs typeface="+mn-cs"/>
                        </a:rPr>
                        <a:t>本年度の     </a:t>
                      </a:r>
                      <a:endParaRPr kumimoji="1" lang="en-US" altLang="ja-JP" sz="1600" b="1" i="0" u="none" strike="noStrike" kern="1200" cap="none" spc="0" normalizeH="0" baseline="0" noProof="0" dirty="0">
                        <a:ln>
                          <a:noFill/>
                        </a:ln>
                        <a:solidFill>
                          <a:schemeClr val="bg1"/>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mn-lt"/>
                          <a:ea typeface="+mn-ea"/>
                          <a:cs typeface="+mn-cs"/>
                        </a:rPr>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u="none" dirty="0">
                          <a:solidFill>
                            <a:schemeClr val="tx1"/>
                          </a:solidFill>
                          <a:latin typeface="+mn-ea"/>
                          <a:ea typeface="+mn-ea"/>
                        </a:rPr>
                        <a:t>《</a:t>
                      </a:r>
                      <a:r>
                        <a:rPr kumimoji="1" lang="ja-JP" altLang="en-US" sz="1200" b="1" u="sng" dirty="0">
                          <a:solidFill>
                            <a:schemeClr val="tx1"/>
                          </a:solidFill>
                          <a:latin typeface="+mn-ea"/>
                          <a:ea typeface="+mn-ea"/>
                        </a:rPr>
                        <a:t>地域等での共食の推進</a:t>
                      </a:r>
                      <a:r>
                        <a:rPr kumimoji="1" lang="en-US" altLang="ja-JP" sz="1200" b="1" u="none" dirty="0">
                          <a:solidFill>
                            <a:schemeClr val="tx1"/>
                          </a:solidFill>
                          <a:latin typeface="+mn-ea"/>
                          <a:ea typeface="+mn-ea"/>
                        </a:rPr>
                        <a:t>》</a:t>
                      </a:r>
                    </a:p>
                    <a:p>
                      <a:pPr marL="174625" indent="-174625"/>
                      <a:r>
                        <a:rPr kumimoji="1" lang="ja-JP" altLang="en-US" sz="1100" b="1" u="none" dirty="0">
                          <a:solidFill>
                            <a:schemeClr val="tx1"/>
                          </a:solidFill>
                          <a:latin typeface="+mn-ea"/>
                          <a:ea typeface="+mn-ea"/>
                        </a:rPr>
                        <a:t>■大阪府栄養士会等による子ども料理教室の開催（</a:t>
                      </a:r>
                      <a:r>
                        <a:rPr kumimoji="1" lang="en-US" altLang="ja-JP" sz="1100" b="1" u="none" dirty="0">
                          <a:solidFill>
                            <a:schemeClr val="tx1"/>
                          </a:solidFill>
                          <a:latin typeface="+mn-ea"/>
                          <a:ea typeface="+mn-ea"/>
                        </a:rPr>
                        <a:t>1</a:t>
                      </a:r>
                      <a:r>
                        <a:rPr kumimoji="1" lang="ja-JP" altLang="en-US" sz="1100" b="1" u="none" dirty="0">
                          <a:solidFill>
                            <a:schemeClr val="tx1"/>
                          </a:solidFill>
                          <a:latin typeface="+mn-ea"/>
                          <a:ea typeface="+mn-ea"/>
                        </a:rPr>
                        <a:t>回）</a:t>
                      </a:r>
                      <a:endParaRPr kumimoji="1" lang="en-US" altLang="ja-JP" sz="1100" b="1" u="none" dirty="0">
                        <a:solidFill>
                          <a:schemeClr val="tx1"/>
                        </a:solidFill>
                        <a:latin typeface="+mn-ea"/>
                        <a:ea typeface="+mn-ea"/>
                      </a:endParaRPr>
                    </a:p>
                    <a:p>
                      <a:pPr marL="174625" indent="-174625"/>
                      <a:r>
                        <a:rPr kumimoji="1" lang="ja-JP" altLang="en-US" sz="1100" b="1" u="none">
                          <a:solidFill>
                            <a:schemeClr val="tx1"/>
                          </a:solidFill>
                          <a:latin typeface="+mn-ea"/>
                          <a:ea typeface="+mn-ea"/>
                        </a:rPr>
                        <a:t>■子ども食堂など居場所の整備を行う市町村を支援</a:t>
                      </a:r>
                      <a:endParaRPr kumimoji="1" lang="en-US" altLang="ja-JP" sz="1100" b="1" u="none">
                        <a:solidFill>
                          <a:schemeClr val="tx1"/>
                        </a:solidFill>
                        <a:latin typeface="+mn-ea"/>
                        <a:ea typeface="+mn-ea"/>
                      </a:endParaRPr>
                    </a:p>
                    <a:p>
                      <a:pPr marL="174625" indent="-174625"/>
                      <a:r>
                        <a:rPr kumimoji="1" lang="ja-JP" altLang="en-US" sz="1100" b="1" u="none">
                          <a:solidFill>
                            <a:schemeClr val="tx1"/>
                          </a:solidFill>
                          <a:latin typeface="+mn-ea"/>
                          <a:ea typeface="+mn-ea"/>
                        </a:rPr>
                        <a:t>　新子育て支援交付金の優先配分枠に、居場所づくり事業を</a:t>
                      </a:r>
                      <a:r>
                        <a:rPr kumimoji="1" lang="ja-JP" altLang="en-US" sz="1100" b="1" u="none" smtClean="0">
                          <a:solidFill>
                            <a:schemeClr val="tx1"/>
                          </a:solidFill>
                          <a:latin typeface="+mn-ea"/>
                          <a:ea typeface="+mn-ea"/>
                        </a:rPr>
                        <a:t>位置づけ</a:t>
                      </a:r>
                      <a:endParaRPr kumimoji="1" lang="en-US" altLang="ja-JP" sz="1100" b="1" u="none">
                        <a:solidFill>
                          <a:schemeClr val="tx1"/>
                        </a:solidFill>
                        <a:latin typeface="+mn-ea"/>
                        <a:ea typeface="+mn-ea"/>
                      </a:endParaRPr>
                    </a:p>
                    <a:p>
                      <a:pPr marL="174625" indent="-174625"/>
                      <a:r>
                        <a:rPr kumimoji="1" lang="en-US" altLang="ja-JP" sz="1200" b="1" u="none">
                          <a:solidFill>
                            <a:schemeClr val="tx1"/>
                          </a:solidFill>
                          <a:latin typeface="+mn-ea"/>
                          <a:ea typeface="+mn-ea"/>
                        </a:rPr>
                        <a:t>《</a:t>
                      </a:r>
                      <a:r>
                        <a:rPr kumimoji="1" lang="ja-JP" altLang="en-US" sz="1200" b="1" u="sng" dirty="0">
                          <a:solidFill>
                            <a:schemeClr val="tx1"/>
                          </a:solidFill>
                          <a:latin typeface="+mn-ea"/>
                          <a:ea typeface="+mn-ea"/>
                        </a:rPr>
                        <a:t>身近な地域で相談できる体制の推進</a:t>
                      </a:r>
                      <a:r>
                        <a:rPr kumimoji="1" lang="en-US" altLang="ja-JP" sz="1200" b="1" u="none" dirty="0">
                          <a:solidFill>
                            <a:schemeClr val="tx1"/>
                          </a:solidFill>
                          <a:latin typeface="+mn-ea"/>
                          <a:ea typeface="+mn-ea"/>
                        </a:rPr>
                        <a:t>》</a:t>
                      </a:r>
                    </a:p>
                    <a:p>
                      <a:pPr marL="174625" indent="-174625"/>
                      <a:r>
                        <a:rPr kumimoji="1" lang="ja-JP" altLang="en-US" sz="1100" b="1" u="none" dirty="0">
                          <a:solidFill>
                            <a:schemeClr val="tx1"/>
                          </a:solidFill>
                          <a:latin typeface="+mn-ea"/>
                          <a:ea typeface="+mn-ea"/>
                        </a:rPr>
                        <a:t>■大阪府栄養士会と連携し、栄養ケアサービスを提供する拠点を整備</a:t>
                      </a:r>
                      <a:endParaRPr kumimoji="1" lang="en-US" altLang="ja-JP" sz="1100" b="1" u="none" dirty="0">
                        <a:solidFill>
                          <a:schemeClr val="tx1"/>
                        </a:solidFill>
                        <a:latin typeface="+mn-ea"/>
                        <a:ea typeface="+mn-ea"/>
                      </a:endParaRPr>
                    </a:p>
                    <a:p>
                      <a:pPr marL="174625" indent="-174625"/>
                      <a:r>
                        <a:rPr kumimoji="1" lang="ja-JP" altLang="en-US" sz="1100" b="1" u="none" dirty="0">
                          <a:solidFill>
                            <a:schemeClr val="tx1"/>
                          </a:solidFill>
                          <a:latin typeface="+mn-ea"/>
                          <a:ea typeface="+mn-ea"/>
                        </a:rPr>
                        <a:t>　登録栄養士数</a:t>
                      </a:r>
                      <a:r>
                        <a:rPr kumimoji="1" lang="en-US" altLang="ja-JP" sz="1100" b="1" u="none" dirty="0">
                          <a:solidFill>
                            <a:schemeClr val="tx1"/>
                          </a:solidFill>
                          <a:latin typeface="+mn-ea"/>
                          <a:ea typeface="+mn-ea"/>
                        </a:rPr>
                        <a:t>226</a:t>
                      </a:r>
                      <a:r>
                        <a:rPr kumimoji="1" lang="ja-JP" altLang="en-US" sz="1100" b="1" u="none" dirty="0">
                          <a:solidFill>
                            <a:schemeClr val="tx1"/>
                          </a:solidFill>
                          <a:latin typeface="+mn-ea"/>
                          <a:ea typeface="+mn-ea"/>
                        </a:rPr>
                        <a:t>名、大阪府栄養士会による無料栄養相談</a:t>
                      </a:r>
                      <a:r>
                        <a:rPr kumimoji="1" lang="ja-JP" altLang="en-US" sz="1100" b="1" u="none">
                          <a:solidFill>
                            <a:schemeClr val="tx1"/>
                          </a:solidFill>
                          <a:latin typeface="+mn-ea"/>
                          <a:ea typeface="+mn-ea"/>
                        </a:rPr>
                        <a:t>の実施</a:t>
                      </a:r>
                      <a:r>
                        <a:rPr kumimoji="1" lang="ja-JP" altLang="en-US" sz="1100" b="1" u="none" dirty="0">
                          <a:solidFill>
                            <a:schemeClr val="tx1"/>
                          </a:solidFill>
                          <a:latin typeface="+mn-ea"/>
                          <a:ea typeface="+mn-ea"/>
                        </a:rPr>
                        <a:t>（</a:t>
                      </a:r>
                      <a:r>
                        <a:rPr kumimoji="1" lang="en-US" altLang="ja-JP" sz="1100" b="1" u="none">
                          <a:solidFill>
                            <a:schemeClr val="tx1"/>
                          </a:solidFill>
                          <a:latin typeface="+mn-ea"/>
                          <a:ea typeface="+mn-ea"/>
                        </a:rPr>
                        <a:t>19</a:t>
                      </a:r>
                      <a:r>
                        <a:rPr kumimoji="1" lang="ja-JP" altLang="en-US" sz="1100" b="1" u="none">
                          <a:solidFill>
                            <a:schemeClr val="tx1"/>
                          </a:solidFill>
                          <a:latin typeface="+mn-ea"/>
                          <a:ea typeface="+mn-ea"/>
                        </a:rPr>
                        <a:t>回</a:t>
                      </a:r>
                      <a:r>
                        <a:rPr kumimoji="1" lang="ja-JP" altLang="en-US" sz="1100" b="1" u="none" dirty="0">
                          <a:solidFill>
                            <a:schemeClr val="tx1"/>
                          </a:solidFill>
                          <a:latin typeface="+mn-ea"/>
                          <a:ea typeface="+mn-ea"/>
                        </a:rPr>
                        <a:t>）</a:t>
                      </a:r>
                      <a:endParaRPr kumimoji="1" lang="en-US" altLang="ja-JP" sz="1100" b="1" u="none" dirty="0">
                        <a:solidFill>
                          <a:schemeClr val="tx1"/>
                        </a:solidFill>
                        <a:latin typeface="+mn-ea"/>
                        <a:ea typeface="+mn-ea"/>
                      </a:endParaRPr>
                    </a:p>
                    <a:p>
                      <a:pPr marL="174625" indent="-174625"/>
                      <a:r>
                        <a:rPr kumimoji="1" lang="ja-JP" altLang="en-US" sz="1100" b="1" u="none" dirty="0">
                          <a:solidFill>
                            <a:schemeClr val="tx1"/>
                          </a:solidFill>
                          <a:latin typeface="+mn-ea"/>
                          <a:ea typeface="+mn-ea"/>
                        </a:rPr>
                        <a:t>　日本栄養士会認定栄養ケア・ステーション</a:t>
                      </a:r>
                      <a:r>
                        <a:rPr kumimoji="1" lang="en-US" altLang="ja-JP" sz="1100" b="1" u="none" dirty="0">
                          <a:solidFill>
                            <a:schemeClr val="tx1"/>
                          </a:solidFill>
                          <a:latin typeface="+mn-ea"/>
                          <a:ea typeface="+mn-ea"/>
                        </a:rPr>
                        <a:t>21</a:t>
                      </a:r>
                      <a:r>
                        <a:rPr kumimoji="1" lang="ja-JP" altLang="en-US" sz="1100" b="1" u="none" dirty="0">
                          <a:solidFill>
                            <a:schemeClr val="tx1"/>
                          </a:solidFill>
                          <a:latin typeface="+mn-ea"/>
                          <a:ea typeface="+mn-ea"/>
                        </a:rPr>
                        <a:t>団体、大阪府栄養士会登録栄養ケアチーム</a:t>
                      </a:r>
                      <a:r>
                        <a:rPr kumimoji="1" lang="en-US" altLang="ja-JP" sz="1100" b="1" u="none" dirty="0">
                          <a:solidFill>
                            <a:schemeClr val="tx1"/>
                          </a:solidFill>
                          <a:latin typeface="+mn-ea"/>
                          <a:ea typeface="+mn-ea"/>
                        </a:rPr>
                        <a:t>15</a:t>
                      </a:r>
                      <a:r>
                        <a:rPr kumimoji="1" lang="ja-JP" altLang="en-US" sz="1100" b="1" u="none" dirty="0">
                          <a:solidFill>
                            <a:schemeClr val="tx1"/>
                          </a:solidFill>
                          <a:latin typeface="+mn-ea"/>
                          <a:ea typeface="+mn-ea"/>
                        </a:rPr>
                        <a:t>団体</a:t>
                      </a:r>
                      <a:endParaRPr kumimoji="1" lang="en-US" altLang="ja-JP" sz="1100" b="1" u="none"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1160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u="none" dirty="0">
                          <a:solidFill>
                            <a:schemeClr val="tx1"/>
                          </a:solidFill>
                          <a:latin typeface="+mn-ea"/>
                          <a:ea typeface="+mn-ea"/>
                        </a:rPr>
                        <a:t>《</a:t>
                      </a:r>
                      <a:r>
                        <a:rPr kumimoji="1" lang="ja-JP" altLang="en-US" sz="1200" b="1" u="sng" dirty="0">
                          <a:solidFill>
                            <a:schemeClr val="tx1"/>
                          </a:solidFill>
                          <a:latin typeface="+mn-ea"/>
                          <a:ea typeface="+mn-ea"/>
                        </a:rPr>
                        <a:t>課題</a:t>
                      </a:r>
                      <a:r>
                        <a:rPr kumimoji="1" lang="en-US" altLang="ja-JP" sz="1200" b="1" u="none" dirty="0">
                          <a:solidFill>
                            <a:schemeClr val="tx1"/>
                          </a:solidFill>
                          <a:latin typeface="+mn-ea"/>
                          <a:ea typeface="+mn-ea"/>
                        </a:rPr>
                        <a:t>》</a:t>
                      </a:r>
                      <a:endParaRPr kumimoji="1" lang="ja-JP" altLang="en-US" sz="1200" b="1" dirty="0">
                        <a:solidFill>
                          <a:schemeClr val="tx1"/>
                        </a:solidFill>
                        <a:latin typeface="+mn-ea"/>
                        <a:ea typeface="+mn-ea"/>
                      </a:endParaRPr>
                    </a:p>
                    <a:p>
                      <a:pPr marL="174625" indent="-174625"/>
                      <a:r>
                        <a:rPr kumimoji="1" lang="ja-JP" altLang="en-US" sz="1100" b="1" dirty="0">
                          <a:solidFill>
                            <a:schemeClr val="tx1"/>
                          </a:solidFill>
                          <a:latin typeface="+mn-ea"/>
                          <a:ea typeface="+mn-ea"/>
                        </a:rPr>
                        <a:t>■市町村及び関係団体と連携した共食の推進</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■栄養ケアサービスを提供する拠点の活用</a:t>
                      </a:r>
                    </a:p>
                    <a:p>
                      <a:pPr marL="174625" indent="-174625"/>
                      <a:r>
                        <a:rPr kumimoji="1" lang="en-US" altLang="ja-JP" sz="1200" b="1" u="none" dirty="0">
                          <a:solidFill>
                            <a:schemeClr val="tx1"/>
                          </a:solidFill>
                          <a:latin typeface="+mn-ea"/>
                          <a:ea typeface="+mn-ea"/>
                        </a:rPr>
                        <a:t>《</a:t>
                      </a:r>
                      <a:r>
                        <a:rPr kumimoji="1" lang="ja-JP" altLang="en-US" sz="1200" b="1" u="sng" dirty="0">
                          <a:solidFill>
                            <a:schemeClr val="tx1"/>
                          </a:solidFill>
                          <a:latin typeface="+mn-ea"/>
                          <a:ea typeface="+mn-ea"/>
                        </a:rPr>
                        <a:t>次年度の主な取組み</a:t>
                      </a:r>
                      <a:r>
                        <a:rPr kumimoji="1" lang="en-US" altLang="ja-JP" sz="1200" b="1" u="none" dirty="0">
                          <a:solidFill>
                            <a:schemeClr val="tx1"/>
                          </a:solidFill>
                          <a:latin typeface="+mn-ea"/>
                          <a:ea typeface="+mn-ea"/>
                        </a:rPr>
                        <a:t>》</a:t>
                      </a:r>
                      <a:endParaRPr kumimoji="1" lang="ja-JP" altLang="en-US" sz="1200" b="1" dirty="0">
                        <a:solidFill>
                          <a:schemeClr val="tx1"/>
                        </a:solidFill>
                        <a:latin typeface="+mn-ea"/>
                        <a:ea typeface="+mn-ea"/>
                      </a:endParaRPr>
                    </a:p>
                    <a:p>
                      <a:pPr marL="174625" indent="-174625"/>
                      <a:r>
                        <a:rPr kumimoji="1" lang="ja-JP" altLang="en-US" sz="1100" b="1" dirty="0">
                          <a:solidFill>
                            <a:schemeClr val="tx1"/>
                          </a:solidFill>
                          <a:latin typeface="+mn-ea"/>
                          <a:ea typeface="+mn-ea"/>
                        </a:rPr>
                        <a:t>■健診やイベント等の機会を活用し、共食を広く府民に啓発</a:t>
                      </a:r>
                    </a:p>
                    <a:p>
                      <a:pPr marL="174625" indent="-174625"/>
                      <a:r>
                        <a:rPr kumimoji="1" lang="ja-JP" altLang="en-US" sz="1100" b="1" dirty="0">
                          <a:solidFill>
                            <a:schemeClr val="tx1"/>
                          </a:solidFill>
                          <a:latin typeface="+mn-ea"/>
                          <a:ea typeface="+mn-ea"/>
                        </a:rPr>
                        <a:t>■在宅栄養ケアに関する医師会・栄養士会等関係機関との連携推進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98682585"/>
                  </a:ext>
                </a:extLst>
              </a:tr>
              <a:tr h="485814">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最終予算</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i="0" u="none" strike="noStrike" kern="1200" cap="none" spc="0" normalizeH="0" baseline="0" noProof="0" dirty="0">
                          <a:ln>
                            <a:noFill/>
                          </a:ln>
                          <a:solidFill>
                            <a:schemeClr val="bg1"/>
                          </a:solidFill>
                          <a:effectLst/>
                          <a:uLnTx/>
                          <a:uFillTx/>
                          <a:latin typeface="游ゴシック" panose="020B0400000000000000" pitchFamily="50" charset="-128"/>
                          <a:ea typeface="游ゴシック" panose="020B0400000000000000" pitchFamily="50" charset="-128"/>
                          <a:cs typeface="+mn-cs"/>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a:solidFill>
                            <a:schemeClr val="tx1"/>
                          </a:solidFill>
                          <a:latin typeface="+mn-ea"/>
                          <a:ea typeface="+mn-ea"/>
                        </a:rPr>
                        <a:t>健康・栄養対策費　</a:t>
                      </a:r>
                      <a:r>
                        <a:rPr kumimoji="1" lang="en-US" altLang="ja-JP" sz="1100" b="1" baseline="0" dirty="0">
                          <a:solidFill>
                            <a:schemeClr val="tx1"/>
                          </a:solidFill>
                          <a:latin typeface="+mn-ea"/>
                          <a:ea typeface="+mn-ea"/>
                        </a:rPr>
                        <a:t>5,869</a:t>
                      </a:r>
                      <a:r>
                        <a:rPr kumimoji="1" lang="ja-JP" altLang="en-US" sz="1100" b="1" baseline="0" dirty="0">
                          <a:solidFill>
                            <a:schemeClr val="tx1"/>
                          </a:solidFill>
                          <a:latin typeface="+mn-ea"/>
                          <a:ea typeface="+mn-ea"/>
                        </a:rPr>
                        <a:t>千円（再掲）</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9707954"/>
                  </a:ext>
                </a:extLst>
              </a:tr>
            </a:tbl>
          </a:graphicData>
        </a:graphic>
      </p:graphicFrame>
      <p:sp>
        <p:nvSpPr>
          <p:cNvPr id="12" name="正方形/長方形 11"/>
          <p:cNvSpPr/>
          <p:nvPr/>
        </p:nvSpPr>
        <p:spPr>
          <a:xfrm>
            <a:off x="569235" y="3295463"/>
            <a:ext cx="6988412" cy="338554"/>
          </a:xfrm>
          <a:prstGeom prst="rect">
            <a:avLst/>
          </a:prstGeom>
        </p:spPr>
        <p:txBody>
          <a:bodyPr wrap="square">
            <a:spAutoFit/>
          </a:bodyPr>
          <a:lstStyle/>
          <a:p>
            <a:pPr marL="174625" lvl="0" indent="-174625" defTabSz="914400">
              <a:defRPr/>
            </a:pPr>
            <a:r>
              <a:rPr kumimoji="1" lang="ja-JP" altLang="en-US" sz="1600" b="1" dirty="0">
                <a:latin typeface="+mn-ea"/>
              </a:rPr>
              <a:t>②多様な暮らしに対応した豊かな食体験につながる取組み　</a:t>
            </a:r>
            <a:r>
              <a:rPr kumimoji="1" lang="en-US" altLang="ja-JP" sz="1600" b="1" dirty="0">
                <a:latin typeface="+mn-ea"/>
              </a:rPr>
              <a:t>P32</a:t>
            </a:r>
            <a:endParaRPr kumimoji="1" lang="en-US" altLang="ja-JP" sz="1600" b="1" u="sng" dirty="0">
              <a:latin typeface="+mn-ea"/>
            </a:endParaRPr>
          </a:p>
        </p:txBody>
      </p:sp>
      <p:sp>
        <p:nvSpPr>
          <p:cNvPr id="24" name="テキスト ボックス 23"/>
          <p:cNvSpPr txBox="1"/>
          <p:nvPr/>
        </p:nvSpPr>
        <p:spPr>
          <a:xfrm>
            <a:off x="9198799" y="6396107"/>
            <a:ext cx="434365" cy="338554"/>
          </a:xfrm>
          <a:prstGeom prst="rect">
            <a:avLst/>
          </a:prstGeom>
          <a:noFill/>
        </p:spPr>
        <p:txBody>
          <a:bodyPr wrap="square" rtlCol="0">
            <a:spAutoFit/>
          </a:bodyPr>
          <a:lstStyle/>
          <a:p>
            <a:pPr algn="r"/>
            <a:r>
              <a:rPr kumimoji="1" lang="en-US" altLang="ja-JP" sz="1600" dirty="0">
                <a:latin typeface="+mn-ea"/>
              </a:rPr>
              <a:t>3</a:t>
            </a:r>
            <a:endParaRPr kumimoji="1" lang="ja-JP" altLang="en-US" sz="1600" dirty="0">
              <a:latin typeface="+mn-ea"/>
            </a:endParaRPr>
          </a:p>
        </p:txBody>
      </p:sp>
      <p:grpSp>
        <p:nvGrpSpPr>
          <p:cNvPr id="18" name="グループ化 17"/>
          <p:cNvGrpSpPr/>
          <p:nvPr/>
        </p:nvGrpSpPr>
        <p:grpSpPr>
          <a:xfrm>
            <a:off x="8344603" y="3283746"/>
            <a:ext cx="1188525" cy="864000"/>
            <a:chOff x="8151251" y="1209252"/>
            <a:chExt cx="1188525" cy="864000"/>
          </a:xfrm>
        </p:grpSpPr>
        <p:sp>
          <p:nvSpPr>
            <p:cNvPr id="19" name="角丸四角形 18"/>
            <p:cNvSpPr/>
            <p:nvPr/>
          </p:nvSpPr>
          <p:spPr>
            <a:xfrm>
              <a:off x="8151251" y="1209252"/>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20" name="グループ化 19"/>
            <p:cNvGrpSpPr/>
            <p:nvPr/>
          </p:nvGrpSpPr>
          <p:grpSpPr>
            <a:xfrm>
              <a:off x="8220636" y="1279108"/>
              <a:ext cx="1060651" cy="720145"/>
              <a:chOff x="509841" y="2832501"/>
              <a:chExt cx="1112897" cy="770916"/>
            </a:xfrm>
          </p:grpSpPr>
          <p:sp>
            <p:nvSpPr>
              <p:cNvPr id="21" name="角丸四角形 20"/>
              <p:cNvSpPr/>
              <p:nvPr/>
            </p:nvSpPr>
            <p:spPr>
              <a:xfrm>
                <a:off x="509841" y="2832501"/>
                <a:ext cx="1097299"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本年度評価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22" name="直線コネクタ 21"/>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7990597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273000" y="144000"/>
            <a:ext cx="9360000" cy="651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 name="表 8"/>
          <p:cNvGraphicFramePr>
            <a:graphicFrameLocks noGrp="1"/>
          </p:cNvGraphicFramePr>
          <p:nvPr>
            <p:extLst>
              <p:ext uri="{D42A27DB-BD31-4B8C-83A1-F6EECF244321}">
                <p14:modId xmlns:p14="http://schemas.microsoft.com/office/powerpoint/2010/main" val="1919495327"/>
              </p:ext>
            </p:extLst>
          </p:nvPr>
        </p:nvGraphicFramePr>
        <p:xfrm>
          <a:off x="629696" y="468000"/>
          <a:ext cx="8646609" cy="6112510"/>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46440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n-lt"/>
                          <a:ea typeface="+mn-ea"/>
                          <a:cs typeface="+mn-cs"/>
                        </a:rPr>
                        <a:t>本年度の     </a:t>
                      </a:r>
                      <a:endParaRPr kumimoji="1" lang="en-US" altLang="ja-JP" sz="1600" b="1" i="0" u="none" strike="noStrike" kern="1200" cap="none" spc="0" normalizeH="0" baseline="0" noProof="0" dirty="0">
                        <a:ln>
                          <a:noFill/>
                        </a:ln>
                        <a:solidFill>
                          <a:prstClr val="white"/>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n-lt"/>
                          <a:ea typeface="+mn-ea"/>
                          <a:cs typeface="+mn-cs"/>
                        </a:rPr>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u="none" dirty="0">
                          <a:solidFill>
                            <a:schemeClr val="tx1"/>
                          </a:solidFill>
                          <a:latin typeface="+mn-ea"/>
                          <a:ea typeface="+mn-ea"/>
                        </a:rPr>
                        <a:t>《</a:t>
                      </a:r>
                      <a:r>
                        <a:rPr kumimoji="1" lang="ja-JP" altLang="en-US" sz="1200" b="1" u="sng" dirty="0">
                          <a:solidFill>
                            <a:schemeClr val="tx1"/>
                          </a:solidFill>
                          <a:latin typeface="+mn-ea"/>
                          <a:ea typeface="+mn-ea"/>
                        </a:rPr>
                        <a:t>外食や中食、給食施設における取組み</a:t>
                      </a:r>
                      <a:r>
                        <a:rPr kumimoji="1" lang="en-US" altLang="ja-JP" sz="1200" b="1" u="none" dirty="0">
                          <a:solidFill>
                            <a:schemeClr val="tx1"/>
                          </a:solidFill>
                          <a:latin typeface="+mn-ea"/>
                          <a:ea typeface="+mn-ea"/>
                        </a:rPr>
                        <a:t>》</a:t>
                      </a:r>
                    </a:p>
                    <a:p>
                      <a:pPr marL="174625" indent="-174625"/>
                      <a:r>
                        <a:rPr kumimoji="1" lang="ja-JP" altLang="en-US" sz="1100" b="1" u="none" dirty="0">
                          <a:solidFill>
                            <a:schemeClr val="tx1"/>
                          </a:solidFill>
                          <a:latin typeface="+mn-ea"/>
                          <a:ea typeface="+mn-ea"/>
                        </a:rPr>
                        <a:t>■大阪ヘルシー外食推進協議会と連携した取組み</a:t>
                      </a:r>
                      <a:endParaRPr kumimoji="1" lang="en-US" altLang="ja-JP" sz="1100" b="1" u="none" dirty="0">
                        <a:solidFill>
                          <a:schemeClr val="tx1"/>
                        </a:solidFill>
                        <a:latin typeface="+mn-ea"/>
                        <a:ea typeface="+mn-ea"/>
                      </a:endParaRPr>
                    </a:p>
                    <a:p>
                      <a:pPr marL="174625" indent="-174625"/>
                      <a:r>
                        <a:rPr kumimoji="1" lang="ja-JP" altLang="en-US" sz="1100" b="1" u="none" dirty="0">
                          <a:solidFill>
                            <a:schemeClr val="tx1"/>
                          </a:solidFill>
                          <a:latin typeface="+mn-ea"/>
                          <a:ea typeface="+mn-ea"/>
                        </a:rPr>
                        <a:t>　</a:t>
                      </a:r>
                      <a:r>
                        <a:rPr kumimoji="1" lang="ja-JP" altLang="en-US" sz="1100" b="1" u="none" smtClean="0">
                          <a:solidFill>
                            <a:schemeClr val="tx1"/>
                          </a:solidFill>
                          <a:latin typeface="+mn-ea"/>
                          <a:ea typeface="+mn-ea"/>
                        </a:rPr>
                        <a:t>ヘルシー</a:t>
                      </a:r>
                      <a:r>
                        <a:rPr kumimoji="1" lang="ja-JP" altLang="en-US" sz="1100" b="1" u="none" dirty="0">
                          <a:solidFill>
                            <a:schemeClr val="tx1"/>
                          </a:solidFill>
                          <a:latin typeface="+mn-ea"/>
                          <a:ea typeface="+mn-ea"/>
                        </a:rPr>
                        <a:t>外食コンテスト</a:t>
                      </a:r>
                      <a:r>
                        <a:rPr kumimoji="1" lang="en-US" altLang="ja-JP" sz="1100" b="1" u="none" dirty="0">
                          <a:solidFill>
                            <a:schemeClr val="tx1"/>
                          </a:solidFill>
                          <a:latin typeface="+mn-ea"/>
                          <a:ea typeface="+mn-ea"/>
                        </a:rPr>
                        <a:t>2022</a:t>
                      </a:r>
                      <a:r>
                        <a:rPr kumimoji="1" lang="ja-JP" altLang="en-US" sz="1100" b="1" u="none" dirty="0">
                          <a:solidFill>
                            <a:schemeClr val="tx1"/>
                          </a:solidFill>
                          <a:latin typeface="+mn-ea"/>
                          <a:ea typeface="+mn-ea"/>
                        </a:rPr>
                        <a:t>の実施</a:t>
                      </a:r>
                      <a:endParaRPr kumimoji="1" lang="en-US" altLang="ja-JP" sz="1100" b="1" u="none" dirty="0">
                        <a:solidFill>
                          <a:schemeClr val="tx1"/>
                        </a:solidFill>
                        <a:latin typeface="+mn-ea"/>
                        <a:ea typeface="+mn-ea"/>
                      </a:endParaRPr>
                    </a:p>
                    <a:p>
                      <a:pPr marL="174625" indent="-174625"/>
                      <a:r>
                        <a:rPr kumimoji="1" lang="ja-JP" altLang="en-US" sz="1100" b="1" u="none" smtClean="0">
                          <a:solidFill>
                            <a:schemeClr val="tx1"/>
                          </a:solidFill>
                          <a:latin typeface="+mn-ea"/>
                          <a:ea typeface="+mn-ea"/>
                        </a:rPr>
                        <a:t>　 募集期間 </a:t>
                      </a:r>
                      <a:r>
                        <a:rPr kumimoji="1" lang="en-US" altLang="ja-JP" sz="1100" b="1" u="none" smtClean="0">
                          <a:solidFill>
                            <a:schemeClr val="tx1"/>
                          </a:solidFill>
                          <a:latin typeface="+mn-ea"/>
                          <a:ea typeface="+mn-ea"/>
                        </a:rPr>
                        <a:t>R4.8.17-10.4</a:t>
                      </a:r>
                      <a:r>
                        <a:rPr kumimoji="1" lang="ja-JP" altLang="en-US" sz="1100" b="1" u="none" smtClean="0">
                          <a:solidFill>
                            <a:schemeClr val="tx1"/>
                          </a:solidFill>
                          <a:latin typeface="+mn-ea"/>
                          <a:ea typeface="+mn-ea"/>
                        </a:rPr>
                        <a:t>、応募数</a:t>
                      </a:r>
                      <a:r>
                        <a:rPr kumimoji="1" lang="en-US" altLang="ja-JP" sz="1100" b="1" u="none" smtClean="0">
                          <a:solidFill>
                            <a:schemeClr val="tx1"/>
                          </a:solidFill>
                          <a:latin typeface="+mn-ea"/>
                          <a:ea typeface="+mn-ea"/>
                        </a:rPr>
                        <a:t>33</a:t>
                      </a:r>
                      <a:r>
                        <a:rPr kumimoji="1" lang="ja-JP" altLang="en-US" sz="1100" b="1" u="none" smtClean="0">
                          <a:solidFill>
                            <a:schemeClr val="tx1"/>
                          </a:solidFill>
                          <a:latin typeface="+mn-ea"/>
                          <a:ea typeface="+mn-ea"/>
                        </a:rPr>
                        <a:t>メニュー</a:t>
                      </a:r>
                      <a:endParaRPr kumimoji="1" lang="en-US" altLang="ja-JP" sz="1100" b="1" u="none" smtClean="0">
                        <a:solidFill>
                          <a:schemeClr val="tx1"/>
                        </a:solidFill>
                        <a:latin typeface="+mn-ea"/>
                        <a:ea typeface="+mn-ea"/>
                      </a:endParaRPr>
                    </a:p>
                    <a:p>
                      <a:pPr marL="174625" indent="-174625"/>
                      <a:r>
                        <a:rPr kumimoji="1" lang="ja-JP" altLang="en-US" sz="1100" b="1" u="none" smtClean="0">
                          <a:solidFill>
                            <a:schemeClr val="tx1"/>
                          </a:solidFill>
                          <a:latin typeface="+mn-ea"/>
                          <a:ea typeface="+mn-ea"/>
                        </a:rPr>
                        <a:t>　 審査状況 ウェブによる人気投票（</a:t>
                      </a:r>
                      <a:r>
                        <a:rPr kumimoji="1" lang="en-US" altLang="ja-JP" sz="1100" b="1" u="none" smtClean="0">
                          <a:solidFill>
                            <a:schemeClr val="tx1"/>
                          </a:solidFill>
                          <a:latin typeface="+mn-ea"/>
                          <a:ea typeface="+mn-ea"/>
                        </a:rPr>
                        <a:t>R4.11.1-12.10 2,191</a:t>
                      </a:r>
                      <a:r>
                        <a:rPr kumimoji="1" lang="ja-JP" altLang="en-US" sz="1100" b="1" u="none" smtClean="0">
                          <a:solidFill>
                            <a:schemeClr val="tx1"/>
                          </a:solidFill>
                          <a:latin typeface="+mn-ea"/>
                          <a:ea typeface="+mn-ea"/>
                        </a:rPr>
                        <a:t>名の投票）</a:t>
                      </a:r>
                      <a:endParaRPr kumimoji="1" lang="en-US" altLang="ja-JP" sz="1100" b="1" u="none" smtClean="0">
                        <a:solidFill>
                          <a:schemeClr val="tx1"/>
                        </a:solidFill>
                        <a:latin typeface="+mn-ea"/>
                        <a:ea typeface="+mn-ea"/>
                      </a:endParaRPr>
                    </a:p>
                    <a:p>
                      <a:pPr marL="174625" indent="-174625"/>
                      <a:r>
                        <a:rPr kumimoji="1" lang="ja-JP" altLang="en-US" sz="1100" b="1" u="none" smtClean="0">
                          <a:solidFill>
                            <a:schemeClr val="tx1"/>
                          </a:solidFill>
                          <a:latin typeface="+mn-ea"/>
                          <a:ea typeface="+mn-ea"/>
                        </a:rPr>
                        <a:t>　 　　　　</a:t>
                      </a:r>
                      <a:r>
                        <a:rPr kumimoji="1" lang="ja-JP" altLang="en-US" sz="1100" b="1" u="none" baseline="0" smtClean="0">
                          <a:solidFill>
                            <a:schemeClr val="tx1"/>
                          </a:solidFill>
                          <a:latin typeface="+mn-ea"/>
                          <a:ea typeface="+mn-ea"/>
                        </a:rPr>
                        <a:t> 及び協議会関係者による書類審査</a:t>
                      </a:r>
                      <a:r>
                        <a:rPr kumimoji="1" lang="ja-JP" altLang="en-US" sz="1100" b="1" u="none" smtClean="0">
                          <a:solidFill>
                            <a:schemeClr val="tx1"/>
                          </a:solidFill>
                          <a:latin typeface="+mn-ea"/>
                          <a:ea typeface="+mn-ea"/>
                        </a:rPr>
                        <a:t>　</a:t>
                      </a:r>
                      <a:endParaRPr kumimoji="1" lang="en-US" altLang="ja-JP" sz="1100" b="1" u="none" smtClean="0">
                        <a:solidFill>
                          <a:schemeClr val="tx1"/>
                        </a:solidFill>
                        <a:latin typeface="+mn-ea"/>
                        <a:ea typeface="+mn-ea"/>
                      </a:endParaRPr>
                    </a:p>
                    <a:p>
                      <a:pPr marL="174625" indent="-174625"/>
                      <a:r>
                        <a:rPr kumimoji="1" lang="ja-JP" altLang="en-US" sz="1100" b="1" u="none" smtClean="0">
                          <a:solidFill>
                            <a:schemeClr val="tx1"/>
                          </a:solidFill>
                          <a:latin typeface="+mn-ea"/>
                          <a:ea typeface="+mn-ea"/>
                        </a:rPr>
                        <a:t>　 表彰式　 イベント「フードスタイル関西」の会場にて実施（</a:t>
                      </a:r>
                      <a:r>
                        <a:rPr kumimoji="1" lang="en-US" altLang="ja-JP" sz="1100" b="1" u="none" smtClean="0">
                          <a:solidFill>
                            <a:schemeClr val="tx1"/>
                          </a:solidFill>
                          <a:latin typeface="+mn-ea"/>
                          <a:ea typeface="+mn-ea"/>
                        </a:rPr>
                        <a:t>R5.1.25</a:t>
                      </a:r>
                      <a:r>
                        <a:rPr kumimoji="1" lang="ja-JP" altLang="en-US" sz="1100" b="1" u="none" smtClean="0">
                          <a:solidFill>
                            <a:schemeClr val="tx1"/>
                          </a:solidFill>
                          <a:latin typeface="+mn-ea"/>
                          <a:ea typeface="+mn-ea"/>
                        </a:rPr>
                        <a:t>）　</a:t>
                      </a:r>
                      <a:endParaRPr kumimoji="1" lang="en-US" altLang="ja-JP" sz="1100" b="1" u="none" dirty="0">
                        <a:solidFill>
                          <a:schemeClr val="tx1"/>
                        </a:solidFill>
                        <a:latin typeface="+mn-ea"/>
                        <a:ea typeface="+mn-ea"/>
                      </a:endParaRPr>
                    </a:p>
                    <a:p>
                      <a:pPr marL="174625" indent="-174625"/>
                      <a:r>
                        <a:rPr kumimoji="1" lang="ja-JP" altLang="en-US" sz="1100" b="1" u="none" smtClean="0">
                          <a:solidFill>
                            <a:schemeClr val="tx1"/>
                          </a:solidFill>
                          <a:latin typeface="+mn-ea"/>
                          <a:ea typeface="+mn-ea"/>
                        </a:rPr>
                        <a:t>■</a:t>
                      </a:r>
                      <a:r>
                        <a:rPr kumimoji="1" lang="ja-JP" altLang="en-US" sz="1100" b="1" u="none" dirty="0">
                          <a:solidFill>
                            <a:schemeClr val="tx1"/>
                          </a:solidFill>
                          <a:latin typeface="+mn-ea"/>
                          <a:ea typeface="+mn-ea"/>
                        </a:rPr>
                        <a:t>企業と連携した取組み</a:t>
                      </a:r>
                      <a:endParaRPr kumimoji="1" lang="en-US" altLang="ja-JP" sz="1100" b="1" u="none" dirty="0">
                        <a:solidFill>
                          <a:schemeClr val="tx1"/>
                        </a:solidFill>
                        <a:latin typeface="+mn-ea"/>
                        <a:ea typeface="+mn-ea"/>
                      </a:endParaRPr>
                    </a:p>
                    <a:p>
                      <a:pPr marL="174625" indent="-174625"/>
                      <a:r>
                        <a:rPr kumimoji="1" lang="ja-JP" altLang="en-US" sz="1100" b="1" u="none" smtClean="0">
                          <a:solidFill>
                            <a:schemeClr val="tx1"/>
                          </a:solidFill>
                          <a:latin typeface="+mn-ea"/>
                          <a:ea typeface="+mn-ea"/>
                        </a:rPr>
                        <a:t>・ほっかほっか</a:t>
                      </a:r>
                      <a:r>
                        <a:rPr kumimoji="1" lang="ja-JP" altLang="en-US" sz="1100" b="1" u="none" dirty="0">
                          <a:solidFill>
                            <a:schemeClr val="tx1"/>
                          </a:solidFill>
                          <a:latin typeface="+mn-ea"/>
                          <a:ea typeface="+mn-ea"/>
                        </a:rPr>
                        <a:t>亭総本部、すかいらーくグループ、セブンイレブンジャパン</a:t>
                      </a:r>
                      <a:endParaRPr kumimoji="1" lang="en-US" altLang="ja-JP" sz="1100" b="1" u="none" dirty="0">
                        <a:solidFill>
                          <a:schemeClr val="tx1"/>
                        </a:solidFill>
                        <a:latin typeface="+mn-ea"/>
                        <a:ea typeface="+mn-ea"/>
                      </a:endParaRPr>
                    </a:p>
                    <a:p>
                      <a:pPr marL="174625" indent="-174625"/>
                      <a:r>
                        <a:rPr kumimoji="1" lang="ja-JP" altLang="en-US" sz="1100" b="1" u="none" dirty="0">
                          <a:solidFill>
                            <a:schemeClr val="tx1"/>
                          </a:solidFill>
                          <a:latin typeface="+mn-ea"/>
                          <a:ea typeface="+mn-ea"/>
                        </a:rPr>
                        <a:t>　：企業単位で「うちのお店も健康づくり</a:t>
                      </a:r>
                      <a:r>
                        <a:rPr kumimoji="1" lang="ja-JP" altLang="en-US" sz="1100" b="1" u="none">
                          <a:solidFill>
                            <a:schemeClr val="tx1"/>
                          </a:solidFill>
                          <a:latin typeface="+mn-ea"/>
                          <a:ea typeface="+mn-ea"/>
                        </a:rPr>
                        <a:t>応援団</a:t>
                      </a:r>
                      <a:r>
                        <a:rPr kumimoji="1" lang="ja-JP" altLang="en-US" sz="1100" b="1" u="none" smtClean="0">
                          <a:solidFill>
                            <a:schemeClr val="tx1"/>
                          </a:solidFill>
                          <a:latin typeface="+mn-ea"/>
                          <a:ea typeface="+mn-ea"/>
                        </a:rPr>
                        <a:t>の店</a:t>
                      </a:r>
                      <a:r>
                        <a:rPr kumimoji="1" lang="ja-JP" altLang="en-US" sz="1100" b="1" u="none" dirty="0">
                          <a:solidFill>
                            <a:schemeClr val="tx1"/>
                          </a:solidFill>
                          <a:latin typeface="+mn-ea"/>
                          <a:ea typeface="+mn-ea"/>
                        </a:rPr>
                        <a:t>」</a:t>
                      </a:r>
                      <a:r>
                        <a:rPr kumimoji="1" lang="ja-JP" altLang="en-US" sz="1100" b="1" u="none">
                          <a:solidFill>
                            <a:schemeClr val="tx1"/>
                          </a:solidFill>
                          <a:latin typeface="+mn-ea"/>
                          <a:ea typeface="+mn-ea"/>
                        </a:rPr>
                        <a:t>に</a:t>
                      </a:r>
                      <a:r>
                        <a:rPr kumimoji="1" lang="ja-JP" altLang="en-US" sz="1100" b="1" u="none" smtClean="0">
                          <a:solidFill>
                            <a:schemeClr val="tx1"/>
                          </a:solidFill>
                          <a:latin typeface="+mn-ea"/>
                          <a:ea typeface="+mn-ea"/>
                        </a:rPr>
                        <a:t>登録。新規</a:t>
                      </a:r>
                      <a:r>
                        <a:rPr kumimoji="1" lang="ja-JP" altLang="en-US" sz="1100" b="1" u="none" dirty="0">
                          <a:solidFill>
                            <a:schemeClr val="tx1"/>
                          </a:solidFill>
                          <a:latin typeface="+mn-ea"/>
                          <a:ea typeface="+mn-ea"/>
                        </a:rPr>
                        <a:t>店舗を</a:t>
                      </a:r>
                      <a:r>
                        <a:rPr kumimoji="1" lang="ja-JP" altLang="en-US" sz="1100" b="1" u="none">
                          <a:solidFill>
                            <a:schemeClr val="tx1"/>
                          </a:solidFill>
                          <a:latin typeface="+mn-ea"/>
                          <a:ea typeface="+mn-ea"/>
                        </a:rPr>
                        <a:t>追加</a:t>
                      </a:r>
                      <a:r>
                        <a:rPr kumimoji="1" lang="ja-JP" altLang="en-US" sz="1100" b="1" u="none" smtClean="0">
                          <a:solidFill>
                            <a:schemeClr val="tx1"/>
                          </a:solidFill>
                          <a:latin typeface="+mn-ea"/>
                          <a:ea typeface="+mn-ea"/>
                        </a:rPr>
                        <a:t>承認</a:t>
                      </a:r>
                      <a:endParaRPr kumimoji="1" lang="en-US" altLang="ja-JP" sz="1100" b="1" u="none" smtClean="0">
                        <a:solidFill>
                          <a:schemeClr val="tx1"/>
                        </a:solidFill>
                        <a:latin typeface="+mn-ea"/>
                        <a:ea typeface="+mn-ea"/>
                      </a:endParaRPr>
                    </a:p>
                    <a:p>
                      <a:pPr marL="174625" indent="-174625"/>
                      <a:r>
                        <a:rPr kumimoji="1" lang="ja-JP" altLang="en-US" sz="1100" b="1" u="none" smtClean="0">
                          <a:solidFill>
                            <a:schemeClr val="tx1"/>
                          </a:solidFill>
                          <a:latin typeface="+mn-ea"/>
                          <a:ea typeface="+mn-ea"/>
                        </a:rPr>
                        <a:t>・</a:t>
                      </a:r>
                      <a:r>
                        <a:rPr kumimoji="1" lang="ja-JP" altLang="en-US" sz="1100" b="1" u="none" dirty="0">
                          <a:solidFill>
                            <a:schemeClr val="tx1"/>
                          </a:solidFill>
                          <a:latin typeface="+mn-ea"/>
                          <a:ea typeface="+mn-ea"/>
                        </a:rPr>
                        <a:t>阪急百貨店：冷凍総菜を</a:t>
                      </a:r>
                      <a:r>
                        <a:rPr kumimoji="1" lang="en-US" altLang="ja-JP" sz="1100" b="1" u="none" dirty="0">
                          <a:solidFill>
                            <a:schemeClr val="tx1"/>
                          </a:solidFill>
                          <a:latin typeface="+mn-ea"/>
                          <a:ea typeface="+mn-ea"/>
                        </a:rPr>
                        <a:t>V.O.S.</a:t>
                      </a:r>
                      <a:r>
                        <a:rPr kumimoji="1" lang="ja-JP" altLang="en-US" sz="1100" b="1" u="none">
                          <a:solidFill>
                            <a:schemeClr val="tx1"/>
                          </a:solidFill>
                          <a:latin typeface="+mn-ea"/>
                          <a:ea typeface="+mn-ea"/>
                        </a:rPr>
                        <a:t>メニュー</a:t>
                      </a:r>
                      <a:r>
                        <a:rPr kumimoji="1" lang="ja-JP" altLang="en-US" sz="1100" b="1" u="none" smtClean="0">
                          <a:solidFill>
                            <a:schemeClr val="tx1"/>
                          </a:solidFill>
                          <a:latin typeface="+mn-ea"/>
                          <a:ea typeface="+mn-ea"/>
                        </a:rPr>
                        <a:t>に追加承認（</a:t>
                      </a:r>
                      <a:r>
                        <a:rPr kumimoji="1" lang="ja-JP" altLang="en-US" sz="1100" b="1" u="none" baseline="0" smtClean="0">
                          <a:solidFill>
                            <a:schemeClr val="tx1"/>
                          </a:solidFill>
                          <a:latin typeface="+mn-ea"/>
                          <a:ea typeface="+mn-ea"/>
                        </a:rPr>
                        <a:t> </a:t>
                      </a:r>
                      <a:r>
                        <a:rPr kumimoji="1" lang="en-US" altLang="ja-JP" sz="1100" b="1" u="none" smtClean="0">
                          <a:solidFill>
                            <a:schemeClr val="tx1"/>
                          </a:solidFill>
                          <a:latin typeface="+mn-ea"/>
                          <a:ea typeface="+mn-ea"/>
                        </a:rPr>
                        <a:t>9</a:t>
                      </a:r>
                      <a:r>
                        <a:rPr kumimoji="1" lang="ja-JP" altLang="en-US" sz="1100" b="1" u="none" smtClean="0">
                          <a:solidFill>
                            <a:schemeClr val="tx1"/>
                          </a:solidFill>
                          <a:latin typeface="+mn-ea"/>
                          <a:ea typeface="+mn-ea"/>
                        </a:rPr>
                        <a:t>メニュー）</a:t>
                      </a:r>
                      <a:endParaRPr kumimoji="1" lang="en-US" altLang="ja-JP" sz="1100" b="1" u="none" dirty="0">
                        <a:solidFill>
                          <a:schemeClr val="tx1"/>
                        </a:solidFill>
                        <a:latin typeface="+mn-ea"/>
                        <a:ea typeface="+mn-ea"/>
                      </a:endParaRPr>
                    </a:p>
                    <a:p>
                      <a:pPr marL="174625" indent="-174625"/>
                      <a:r>
                        <a:rPr kumimoji="1" lang="ja-JP" altLang="en-US" sz="1100" b="1" dirty="0">
                          <a:solidFill>
                            <a:schemeClr val="tx1"/>
                          </a:solidFill>
                          <a:latin typeface="游ゴシック" panose="020B0400000000000000" pitchFamily="50" charset="-128"/>
                          <a:ea typeface="+mn-ea"/>
                        </a:rPr>
                        <a:t>■給食施設と連携した取組み</a:t>
                      </a:r>
                    </a:p>
                    <a:p>
                      <a:pPr marL="174625" indent="-174625"/>
                      <a:r>
                        <a:rPr kumimoji="1" lang="ja-JP" altLang="en-US" sz="1100" b="1" dirty="0">
                          <a:solidFill>
                            <a:schemeClr val="tx1"/>
                          </a:solidFill>
                          <a:latin typeface="游ゴシック" panose="020B0400000000000000" pitchFamily="50" charset="-128"/>
                          <a:ea typeface="+mn-ea"/>
                        </a:rPr>
                        <a:t>　</a:t>
                      </a:r>
                      <a:r>
                        <a:rPr kumimoji="1" lang="ja-JP" altLang="en-US" sz="1100" b="1" smtClean="0">
                          <a:solidFill>
                            <a:schemeClr val="tx1"/>
                          </a:solidFill>
                          <a:latin typeface="游ゴシック" panose="020B0400000000000000" pitchFamily="50" charset="-128"/>
                          <a:ea typeface="+mn-ea"/>
                        </a:rPr>
                        <a:t>大学</a:t>
                      </a:r>
                      <a:r>
                        <a:rPr kumimoji="1" lang="ja-JP" altLang="en-US" sz="1100" b="1" dirty="0">
                          <a:solidFill>
                            <a:schemeClr val="tx1"/>
                          </a:solidFill>
                          <a:latin typeface="游ゴシック" panose="020B0400000000000000" pitchFamily="50" charset="-128"/>
                          <a:ea typeface="+mn-ea"/>
                        </a:rPr>
                        <a:t>と連携し、</a:t>
                      </a:r>
                      <a:r>
                        <a:rPr kumimoji="1" lang="ja-JP" altLang="en-US" sz="1100" b="1">
                          <a:solidFill>
                            <a:schemeClr val="tx1"/>
                          </a:solidFill>
                          <a:latin typeface="游ゴシック" panose="020B0400000000000000" pitchFamily="50" charset="-128"/>
                          <a:ea typeface="+mn-ea"/>
                        </a:rPr>
                        <a:t>学生</a:t>
                      </a:r>
                      <a:r>
                        <a:rPr kumimoji="1" lang="ja-JP" altLang="en-US" sz="1100" b="1" smtClean="0">
                          <a:solidFill>
                            <a:schemeClr val="tx1"/>
                          </a:solidFill>
                          <a:latin typeface="游ゴシック" panose="020B0400000000000000" pitchFamily="50" charset="-128"/>
                          <a:ea typeface="+mn-ea"/>
                        </a:rPr>
                        <a:t>食堂メニューを</a:t>
                      </a:r>
                      <a:r>
                        <a:rPr kumimoji="1" lang="en-US" altLang="ja-JP" sz="1100" b="1" smtClean="0">
                          <a:solidFill>
                            <a:schemeClr val="tx1"/>
                          </a:solidFill>
                          <a:latin typeface="游ゴシック" panose="020B0400000000000000" pitchFamily="50" charset="-128"/>
                          <a:ea typeface="+mn-ea"/>
                        </a:rPr>
                        <a:t>V.O.S.</a:t>
                      </a:r>
                      <a:r>
                        <a:rPr kumimoji="1" lang="ja-JP" altLang="en-US" sz="1100" b="1" smtClean="0">
                          <a:solidFill>
                            <a:schemeClr val="tx1"/>
                          </a:solidFill>
                          <a:latin typeface="游ゴシック" panose="020B0400000000000000" pitchFamily="50" charset="-128"/>
                          <a:ea typeface="+mn-ea"/>
                        </a:rPr>
                        <a:t>に承認</a:t>
                      </a:r>
                      <a:r>
                        <a:rPr kumimoji="1" lang="ja-JP" altLang="en-US" sz="1100" b="1" dirty="0">
                          <a:solidFill>
                            <a:schemeClr val="tx1"/>
                          </a:solidFill>
                          <a:latin typeface="游ゴシック" panose="020B0400000000000000" pitchFamily="50" charset="-128"/>
                          <a:ea typeface="+mn-ea"/>
                        </a:rPr>
                        <a:t>　</a:t>
                      </a:r>
                      <a:endParaRPr kumimoji="1" lang="en-US" altLang="ja-JP" sz="1100" b="1" dirty="0">
                        <a:solidFill>
                          <a:schemeClr val="tx1"/>
                        </a:solidFill>
                        <a:latin typeface="游ゴシック" panose="020B0400000000000000" pitchFamily="50" charset="-128"/>
                        <a:ea typeface="+mn-ea"/>
                      </a:endParaRPr>
                    </a:p>
                    <a:p>
                      <a:pPr marL="174625" indent="-174625"/>
                      <a:r>
                        <a:rPr kumimoji="1" lang="ja-JP" altLang="en-US" sz="1100" b="1">
                          <a:solidFill>
                            <a:schemeClr val="tx1"/>
                          </a:solidFill>
                          <a:latin typeface="游ゴシック" panose="020B0400000000000000" pitchFamily="50" charset="-128"/>
                          <a:ea typeface="+mn-ea"/>
                        </a:rPr>
                        <a:t>　</a:t>
                      </a:r>
                      <a:r>
                        <a:rPr kumimoji="1" lang="ja-JP" altLang="en-US" sz="1100" b="1" smtClean="0">
                          <a:solidFill>
                            <a:schemeClr val="tx1"/>
                          </a:solidFill>
                          <a:latin typeface="游ゴシック" panose="020B0400000000000000" pitchFamily="50" charset="-128"/>
                          <a:ea typeface="+mn-ea"/>
                        </a:rPr>
                        <a:t> 大手前大学</a:t>
                      </a:r>
                      <a:r>
                        <a:rPr kumimoji="1" lang="en-US" altLang="ja-JP" sz="1100" b="1" smtClean="0">
                          <a:solidFill>
                            <a:schemeClr val="tx1"/>
                          </a:solidFill>
                          <a:latin typeface="游ゴシック" panose="020B0400000000000000" pitchFamily="50" charset="-128"/>
                          <a:ea typeface="+mn-ea"/>
                        </a:rPr>
                        <a:t>1</a:t>
                      </a:r>
                      <a:r>
                        <a:rPr kumimoji="1" lang="ja-JP" altLang="en-US" sz="1100" b="1" smtClean="0">
                          <a:solidFill>
                            <a:schemeClr val="tx1"/>
                          </a:solidFill>
                          <a:latin typeface="游ゴシック" panose="020B0400000000000000" pitchFamily="50" charset="-128"/>
                          <a:ea typeface="+mn-ea"/>
                        </a:rPr>
                        <a:t>メニュー・近畿大学</a:t>
                      </a:r>
                      <a:r>
                        <a:rPr kumimoji="1" lang="en-US" altLang="ja-JP" sz="1100" b="1" smtClean="0">
                          <a:solidFill>
                            <a:schemeClr val="tx1"/>
                          </a:solidFill>
                          <a:latin typeface="游ゴシック" panose="020B0400000000000000" pitchFamily="50" charset="-128"/>
                          <a:ea typeface="+mn-ea"/>
                        </a:rPr>
                        <a:t>6</a:t>
                      </a:r>
                      <a:r>
                        <a:rPr kumimoji="1" lang="ja-JP" altLang="en-US" sz="1100" b="1" smtClean="0">
                          <a:solidFill>
                            <a:schemeClr val="tx1"/>
                          </a:solidFill>
                          <a:latin typeface="游ゴシック" panose="020B0400000000000000" pitchFamily="50" charset="-128"/>
                          <a:ea typeface="+mn-ea"/>
                        </a:rPr>
                        <a:t>メニュー・大阪工業大学</a:t>
                      </a:r>
                      <a:r>
                        <a:rPr kumimoji="1" lang="en-US" altLang="ja-JP" sz="1100" b="1" smtClean="0">
                          <a:solidFill>
                            <a:schemeClr val="tx1"/>
                          </a:solidFill>
                          <a:latin typeface="游ゴシック" panose="020B0400000000000000" pitchFamily="50" charset="-128"/>
                          <a:ea typeface="+mn-ea"/>
                        </a:rPr>
                        <a:t>1</a:t>
                      </a:r>
                      <a:r>
                        <a:rPr kumimoji="1" lang="ja-JP" altLang="en-US" sz="1100" b="1" smtClean="0">
                          <a:solidFill>
                            <a:schemeClr val="tx1"/>
                          </a:solidFill>
                          <a:latin typeface="游ゴシック" panose="020B0400000000000000" pitchFamily="50" charset="-128"/>
                          <a:ea typeface="+mn-ea"/>
                        </a:rPr>
                        <a:t>メニュー・大阪青山大学</a:t>
                      </a:r>
                      <a:r>
                        <a:rPr kumimoji="1" lang="en-US" altLang="ja-JP" sz="1100" b="1" smtClean="0">
                          <a:solidFill>
                            <a:schemeClr val="tx1"/>
                          </a:solidFill>
                          <a:latin typeface="游ゴシック" panose="020B0400000000000000" pitchFamily="50" charset="-128"/>
                          <a:ea typeface="+mn-ea"/>
                        </a:rPr>
                        <a:t>1</a:t>
                      </a:r>
                      <a:r>
                        <a:rPr kumimoji="1" lang="ja-JP" altLang="en-US" sz="1100" b="1" smtClean="0">
                          <a:solidFill>
                            <a:schemeClr val="tx1"/>
                          </a:solidFill>
                          <a:latin typeface="游ゴシック" panose="020B0400000000000000" pitchFamily="50" charset="-128"/>
                          <a:ea typeface="+mn-ea"/>
                        </a:rPr>
                        <a:t>メニュー</a:t>
                      </a:r>
                      <a:endParaRPr kumimoji="1" lang="en-US" altLang="ja-JP" sz="1100" b="1" dirty="0">
                        <a:solidFill>
                          <a:schemeClr val="tx1"/>
                        </a:solidFill>
                        <a:latin typeface="游ゴシック" panose="020B0400000000000000" pitchFamily="50" charset="-128"/>
                        <a:ea typeface="+mn-ea"/>
                      </a:endParaRPr>
                    </a:p>
                    <a:p>
                      <a:pPr marL="174625" indent="-174625"/>
                      <a:r>
                        <a:rPr kumimoji="1" lang="ja-JP" altLang="en-US" sz="1100" b="1" dirty="0">
                          <a:solidFill>
                            <a:schemeClr val="tx1"/>
                          </a:solidFill>
                          <a:latin typeface="游ゴシック" panose="020B0400000000000000" pitchFamily="50" charset="-128"/>
                          <a:ea typeface="+mn-ea"/>
                        </a:rPr>
                        <a:t>■地域に根差した</a:t>
                      </a:r>
                      <a:r>
                        <a:rPr kumimoji="1" lang="en-US" altLang="ja-JP" sz="1100" b="1" dirty="0">
                          <a:solidFill>
                            <a:schemeClr val="tx1"/>
                          </a:solidFill>
                          <a:latin typeface="游ゴシック" panose="020B0400000000000000" pitchFamily="50" charset="-128"/>
                          <a:ea typeface="+mn-ea"/>
                        </a:rPr>
                        <a:t>V.O.S.</a:t>
                      </a:r>
                      <a:r>
                        <a:rPr kumimoji="1" lang="ja-JP" altLang="en-US" sz="1100" b="1" dirty="0">
                          <a:solidFill>
                            <a:schemeClr val="tx1"/>
                          </a:solidFill>
                          <a:latin typeface="游ゴシック" panose="020B0400000000000000" pitchFamily="50" charset="-128"/>
                          <a:ea typeface="+mn-ea"/>
                        </a:rPr>
                        <a:t>の普及啓発</a:t>
                      </a:r>
                      <a:endParaRPr kumimoji="1" lang="en-US" altLang="ja-JP" sz="1100" b="1" dirty="0">
                        <a:solidFill>
                          <a:schemeClr val="tx1"/>
                        </a:solidFill>
                        <a:latin typeface="游ゴシック" panose="020B0400000000000000" pitchFamily="50" charset="-128"/>
                        <a:ea typeface="+mn-ea"/>
                      </a:endParaRPr>
                    </a:p>
                    <a:p>
                      <a:pPr marL="174625" indent="-174625"/>
                      <a:r>
                        <a:rPr kumimoji="1" lang="ja-JP" altLang="en-US" sz="1100" b="1">
                          <a:solidFill>
                            <a:schemeClr val="tx1"/>
                          </a:solidFill>
                          <a:latin typeface="游ゴシック" panose="020B0400000000000000" pitchFamily="50" charset="-128"/>
                          <a:ea typeface="+mn-ea"/>
                        </a:rPr>
                        <a:t>　</a:t>
                      </a:r>
                      <a:r>
                        <a:rPr kumimoji="1" lang="ja-JP" altLang="en-US" sz="1100" b="1" smtClean="0">
                          <a:solidFill>
                            <a:schemeClr val="tx1"/>
                          </a:solidFill>
                          <a:latin typeface="游ゴシック" panose="020B0400000000000000" pitchFamily="50" charset="-128"/>
                          <a:ea typeface="+mn-ea"/>
                        </a:rPr>
                        <a:t>「食べて元気に！</a:t>
                      </a:r>
                      <a:r>
                        <a:rPr kumimoji="1" lang="en-US" altLang="ja-JP" sz="1100" b="1" smtClean="0">
                          <a:solidFill>
                            <a:schemeClr val="tx1"/>
                          </a:solidFill>
                          <a:latin typeface="游ゴシック" panose="020B0400000000000000" pitchFamily="50" charset="-128"/>
                          <a:ea typeface="+mn-ea"/>
                        </a:rPr>
                        <a:t>VO.S.&amp;</a:t>
                      </a:r>
                      <a:r>
                        <a:rPr kumimoji="1" lang="ja-JP" altLang="en-US" sz="1100" b="1" smtClean="0">
                          <a:solidFill>
                            <a:schemeClr val="tx1"/>
                          </a:solidFill>
                          <a:latin typeface="游ゴシック" panose="020B0400000000000000" pitchFamily="50" charset="-128"/>
                          <a:ea typeface="+mn-ea"/>
                        </a:rPr>
                        <a:t>野菜たっぷりキャンペーン」の実施（</a:t>
                      </a:r>
                      <a:r>
                        <a:rPr kumimoji="1" lang="en-US" altLang="ja-JP" sz="1100" b="1" smtClean="0">
                          <a:solidFill>
                            <a:schemeClr val="tx1"/>
                          </a:solidFill>
                          <a:latin typeface="游ゴシック" panose="020B0400000000000000" pitchFamily="50" charset="-128"/>
                          <a:ea typeface="+mn-ea"/>
                        </a:rPr>
                        <a:t>4</a:t>
                      </a:r>
                      <a:r>
                        <a:rPr kumimoji="1" lang="ja-JP" altLang="en-US" sz="1100" b="1" smtClean="0">
                          <a:solidFill>
                            <a:schemeClr val="tx1"/>
                          </a:solidFill>
                          <a:latin typeface="游ゴシック" panose="020B0400000000000000" pitchFamily="50" charset="-128"/>
                          <a:ea typeface="+mn-ea"/>
                        </a:rPr>
                        <a:t>保健所）</a:t>
                      </a:r>
                      <a:endParaRPr kumimoji="1" lang="en-US" altLang="ja-JP" sz="1100" b="1" dirty="0">
                        <a:solidFill>
                          <a:schemeClr val="tx1"/>
                        </a:solidFill>
                        <a:latin typeface="游ゴシック" panose="020B0400000000000000" pitchFamily="50" charset="-128"/>
                        <a:ea typeface="+mn-ea"/>
                      </a:endParaRPr>
                    </a:p>
                    <a:p>
                      <a:pPr marL="174625" indent="-174625"/>
                      <a:r>
                        <a:rPr kumimoji="1" lang="ja-JP" altLang="en-US" sz="1100" b="1" dirty="0">
                          <a:solidFill>
                            <a:schemeClr val="tx1"/>
                          </a:solidFill>
                          <a:latin typeface="游ゴシック" panose="020B0400000000000000" pitchFamily="50" charset="-128"/>
                          <a:ea typeface="+mn-ea"/>
                        </a:rPr>
                        <a:t>■特定給食講演会の開催</a:t>
                      </a:r>
                      <a:endParaRPr kumimoji="1" lang="en-US" altLang="ja-JP" sz="1100" b="1" dirty="0">
                        <a:solidFill>
                          <a:schemeClr val="tx1"/>
                        </a:solidFill>
                        <a:latin typeface="游ゴシック" panose="020B0400000000000000" pitchFamily="50" charset="-128"/>
                        <a:ea typeface="+mn-ea"/>
                      </a:endParaRPr>
                    </a:p>
                    <a:p>
                      <a:pPr marL="174625" indent="-174625"/>
                      <a:r>
                        <a:rPr kumimoji="1" lang="ja-JP" altLang="en-US" sz="1100" b="1" dirty="0">
                          <a:solidFill>
                            <a:schemeClr val="tx1"/>
                          </a:solidFill>
                          <a:latin typeface="游ゴシック" panose="020B0400000000000000" pitchFamily="50" charset="-128"/>
                          <a:ea typeface="+mn-ea"/>
                        </a:rPr>
                        <a:t>　方法</a:t>
                      </a:r>
                      <a:r>
                        <a:rPr kumimoji="1" lang="ja-JP" altLang="en-US" sz="1100" b="1">
                          <a:solidFill>
                            <a:schemeClr val="tx1"/>
                          </a:solidFill>
                          <a:latin typeface="游ゴシック" panose="020B0400000000000000" pitchFamily="50" charset="-128"/>
                          <a:ea typeface="+mn-ea"/>
                        </a:rPr>
                        <a:t>　</a:t>
                      </a:r>
                      <a:r>
                        <a:rPr kumimoji="1" lang="ja-JP" altLang="en-US" sz="1100" b="1" smtClean="0">
                          <a:solidFill>
                            <a:schemeClr val="tx1"/>
                          </a:solidFill>
                          <a:latin typeface="游ゴシック" panose="020B0400000000000000" pitchFamily="50" charset="-128"/>
                          <a:ea typeface="+mn-ea"/>
                        </a:rPr>
                        <a:t>大阪府</a:t>
                      </a:r>
                      <a:r>
                        <a:rPr kumimoji="1" lang="ja-JP" altLang="en-US" sz="1100" b="1" dirty="0">
                          <a:solidFill>
                            <a:schemeClr val="tx1"/>
                          </a:solidFill>
                          <a:latin typeface="游ゴシック" panose="020B0400000000000000" pitchFamily="50" charset="-128"/>
                          <a:ea typeface="+mn-ea"/>
                        </a:rPr>
                        <a:t>公式</a:t>
                      </a:r>
                      <a:r>
                        <a:rPr kumimoji="1" lang="en-US" altLang="ja-JP" sz="1100" b="1" dirty="0">
                          <a:solidFill>
                            <a:schemeClr val="tx1"/>
                          </a:solidFill>
                          <a:latin typeface="游ゴシック" panose="020B0400000000000000" pitchFamily="50" charset="-128"/>
                          <a:ea typeface="+mn-ea"/>
                        </a:rPr>
                        <a:t>YouTube</a:t>
                      </a:r>
                      <a:r>
                        <a:rPr kumimoji="1" lang="ja-JP" altLang="en-US" sz="1100" b="1" dirty="0">
                          <a:solidFill>
                            <a:schemeClr val="tx1"/>
                          </a:solidFill>
                          <a:latin typeface="游ゴシック" panose="020B0400000000000000" pitchFamily="50" charset="-128"/>
                          <a:ea typeface="+mn-ea"/>
                        </a:rPr>
                        <a:t>チャンネルでの限定</a:t>
                      </a:r>
                      <a:r>
                        <a:rPr kumimoji="1" lang="ja-JP" altLang="en-US" sz="1100" b="1">
                          <a:solidFill>
                            <a:schemeClr val="tx1"/>
                          </a:solidFill>
                          <a:latin typeface="游ゴシック" panose="020B0400000000000000" pitchFamily="50" charset="-128"/>
                          <a:ea typeface="+mn-ea"/>
                        </a:rPr>
                        <a:t>公開</a:t>
                      </a:r>
                      <a:r>
                        <a:rPr kumimoji="1" lang="ja-JP" altLang="en-US" sz="1100" b="1" smtClean="0">
                          <a:solidFill>
                            <a:schemeClr val="tx1"/>
                          </a:solidFill>
                          <a:latin typeface="游ゴシック" panose="020B0400000000000000" pitchFamily="50" charset="-128"/>
                          <a:ea typeface="+mn-ea"/>
                        </a:rPr>
                        <a:t>（</a:t>
                      </a:r>
                      <a:r>
                        <a:rPr kumimoji="1" lang="en-US" altLang="ja-JP" sz="1100" b="1" smtClean="0">
                          <a:solidFill>
                            <a:schemeClr val="tx1"/>
                          </a:solidFill>
                          <a:latin typeface="游ゴシック" panose="020B0400000000000000" pitchFamily="50" charset="-128"/>
                          <a:ea typeface="+mn-ea"/>
                        </a:rPr>
                        <a:t>R4.11.21-12.23</a:t>
                      </a:r>
                      <a:r>
                        <a:rPr kumimoji="1" lang="ja-JP" altLang="en-US" sz="1100" b="1" smtClean="0">
                          <a:solidFill>
                            <a:schemeClr val="tx1"/>
                          </a:solidFill>
                          <a:latin typeface="游ゴシック" panose="020B0400000000000000" pitchFamily="50" charset="-128"/>
                          <a:ea typeface="+mn-ea"/>
                        </a:rPr>
                        <a:t>）</a:t>
                      </a:r>
                      <a:endParaRPr kumimoji="1" lang="en-US" altLang="ja-JP" sz="1100" b="1" dirty="0">
                        <a:solidFill>
                          <a:schemeClr val="tx1"/>
                        </a:solidFill>
                        <a:latin typeface="游ゴシック" panose="020B0400000000000000" pitchFamily="50" charset="-128"/>
                        <a:ea typeface="+mn-ea"/>
                      </a:endParaRPr>
                    </a:p>
                    <a:p>
                      <a:pPr marL="174625" indent="-174625"/>
                      <a:r>
                        <a:rPr kumimoji="1" lang="ja-JP" altLang="en-US" sz="1100" b="1" dirty="0">
                          <a:solidFill>
                            <a:schemeClr val="tx1"/>
                          </a:solidFill>
                          <a:latin typeface="游ゴシック" panose="020B0400000000000000" pitchFamily="50" charset="-128"/>
                          <a:ea typeface="+mn-ea"/>
                        </a:rPr>
                        <a:t>　内容</a:t>
                      </a:r>
                      <a:r>
                        <a:rPr kumimoji="1" lang="ja-JP" altLang="en-US" sz="1100" b="1">
                          <a:solidFill>
                            <a:schemeClr val="tx1"/>
                          </a:solidFill>
                          <a:latin typeface="游ゴシック" panose="020B0400000000000000" pitchFamily="50" charset="-128"/>
                          <a:ea typeface="+mn-ea"/>
                        </a:rPr>
                        <a:t>　</a:t>
                      </a:r>
                      <a:r>
                        <a:rPr kumimoji="1" lang="ja-JP" altLang="en-US" sz="1100" b="1" smtClean="0">
                          <a:solidFill>
                            <a:schemeClr val="tx1"/>
                          </a:solidFill>
                          <a:latin typeface="游ゴシック" panose="020B0400000000000000" pitchFamily="50" charset="-128"/>
                          <a:ea typeface="+mn-ea"/>
                        </a:rPr>
                        <a:t>講演</a:t>
                      </a:r>
                      <a:r>
                        <a:rPr kumimoji="1" lang="ja-JP" altLang="en-US" sz="1100" b="1" dirty="0">
                          <a:solidFill>
                            <a:schemeClr val="tx1"/>
                          </a:solidFill>
                          <a:latin typeface="游ゴシック" panose="020B0400000000000000" pitchFamily="50" charset="-128"/>
                          <a:ea typeface="+mn-ea"/>
                        </a:rPr>
                        <a:t>「</a:t>
                      </a:r>
                      <a:r>
                        <a:rPr kumimoji="1" lang="ja-JP" altLang="en-US" sz="1100" b="1">
                          <a:solidFill>
                            <a:schemeClr val="tx1"/>
                          </a:solidFill>
                          <a:latin typeface="游ゴシック" panose="020B0400000000000000" pitchFamily="50" charset="-128"/>
                          <a:ea typeface="+mn-ea"/>
                        </a:rPr>
                        <a:t>日本</a:t>
                      </a:r>
                      <a:r>
                        <a:rPr kumimoji="1" lang="ja-JP" altLang="en-US" sz="1100" b="1" smtClean="0">
                          <a:solidFill>
                            <a:schemeClr val="tx1"/>
                          </a:solidFill>
                          <a:latin typeface="游ゴシック" panose="020B0400000000000000" pitchFamily="50" charset="-128"/>
                          <a:ea typeface="+mn-ea"/>
                        </a:rPr>
                        <a:t>食品標準成分表</a:t>
                      </a:r>
                      <a:r>
                        <a:rPr kumimoji="1" lang="en-US" altLang="ja-JP" sz="1100" b="1" dirty="0">
                          <a:solidFill>
                            <a:schemeClr val="tx1"/>
                          </a:solidFill>
                          <a:latin typeface="游ゴシック" panose="020B0400000000000000" pitchFamily="50" charset="-128"/>
                          <a:ea typeface="+mn-ea"/>
                        </a:rPr>
                        <a:t>2020</a:t>
                      </a:r>
                      <a:r>
                        <a:rPr kumimoji="1" lang="ja-JP" altLang="en-US" sz="1100" b="1" dirty="0">
                          <a:solidFill>
                            <a:schemeClr val="tx1"/>
                          </a:solidFill>
                          <a:latin typeface="游ゴシック" panose="020B0400000000000000" pitchFamily="50" charset="-128"/>
                          <a:ea typeface="+mn-ea"/>
                        </a:rPr>
                        <a:t>年版（</a:t>
                      </a:r>
                      <a:r>
                        <a:rPr kumimoji="1" lang="ja-JP" altLang="en-US" sz="1100" b="1">
                          <a:solidFill>
                            <a:schemeClr val="tx1"/>
                          </a:solidFill>
                          <a:latin typeface="游ゴシック" panose="020B0400000000000000" pitchFamily="50" charset="-128"/>
                          <a:ea typeface="+mn-ea"/>
                        </a:rPr>
                        <a:t>八訂</a:t>
                      </a:r>
                      <a:r>
                        <a:rPr kumimoji="1" lang="ja-JP" altLang="en-US" sz="1100" b="1" smtClean="0">
                          <a:solidFill>
                            <a:schemeClr val="tx1"/>
                          </a:solidFill>
                          <a:latin typeface="游ゴシック" panose="020B0400000000000000" pitchFamily="50" charset="-128"/>
                          <a:ea typeface="+mn-ea"/>
                        </a:rPr>
                        <a:t>）」に</a:t>
                      </a:r>
                      <a:r>
                        <a:rPr kumimoji="1" lang="ja-JP" altLang="en-US" sz="1100" b="1" dirty="0">
                          <a:solidFill>
                            <a:schemeClr val="tx1"/>
                          </a:solidFill>
                          <a:latin typeface="游ゴシック" panose="020B0400000000000000" pitchFamily="50" charset="-128"/>
                          <a:ea typeface="+mn-ea"/>
                        </a:rPr>
                        <a:t>ついて、</a:t>
                      </a:r>
                      <a:r>
                        <a:rPr kumimoji="1" lang="ja-JP" altLang="en-US" sz="1100" b="1">
                          <a:solidFill>
                            <a:schemeClr val="tx1"/>
                          </a:solidFill>
                          <a:latin typeface="游ゴシック" panose="020B0400000000000000" pitchFamily="50" charset="-128"/>
                          <a:ea typeface="+mn-ea"/>
                        </a:rPr>
                        <a:t>情報</a:t>
                      </a:r>
                      <a:r>
                        <a:rPr kumimoji="1" lang="ja-JP" altLang="en-US" sz="1100" b="1" smtClean="0">
                          <a:solidFill>
                            <a:schemeClr val="tx1"/>
                          </a:solidFill>
                          <a:latin typeface="游ゴシック" panose="020B0400000000000000" pitchFamily="50" charset="-128"/>
                          <a:ea typeface="+mn-ea"/>
                        </a:rPr>
                        <a:t>提供　再生</a:t>
                      </a:r>
                      <a:r>
                        <a:rPr kumimoji="1" lang="ja-JP" altLang="en-US" sz="1100" b="1" dirty="0">
                          <a:solidFill>
                            <a:schemeClr val="tx1"/>
                          </a:solidFill>
                          <a:latin typeface="游ゴシック" panose="020B0400000000000000" pitchFamily="50" charset="-128"/>
                          <a:ea typeface="+mn-ea"/>
                        </a:rPr>
                        <a:t>回数　</a:t>
                      </a:r>
                      <a:r>
                        <a:rPr kumimoji="1" lang="en-US" altLang="ja-JP" sz="1100" b="1" dirty="0">
                          <a:solidFill>
                            <a:schemeClr val="tx1"/>
                          </a:solidFill>
                          <a:latin typeface="游ゴシック" panose="020B0400000000000000" pitchFamily="50" charset="-128"/>
                          <a:ea typeface="+mn-ea"/>
                        </a:rPr>
                        <a:t>3,813</a:t>
                      </a:r>
                      <a:r>
                        <a:rPr kumimoji="1" lang="ja-JP" altLang="en-US" sz="1100" b="1" dirty="0">
                          <a:solidFill>
                            <a:schemeClr val="tx1"/>
                          </a:solidFill>
                          <a:latin typeface="游ゴシック" panose="020B0400000000000000" pitchFamily="50" charset="-128"/>
                          <a:ea typeface="+mn-ea"/>
                        </a:rPr>
                        <a:t>回</a:t>
                      </a:r>
                      <a:endParaRPr kumimoji="1" lang="en-US" altLang="ja-JP" sz="1100" b="1" dirty="0">
                        <a:solidFill>
                          <a:schemeClr val="tx1"/>
                        </a:solidFill>
                        <a:latin typeface="游ゴシック" panose="020B0400000000000000" pitchFamily="50" charset="-128"/>
                        <a:ea typeface="+mn-ea"/>
                      </a:endParaRPr>
                    </a:p>
                    <a:p>
                      <a:pPr marL="174625" indent="-174625"/>
                      <a:r>
                        <a:rPr kumimoji="1" lang="en-US" altLang="ja-JP" sz="1200" b="1" u="none" dirty="0">
                          <a:solidFill>
                            <a:schemeClr val="tx1"/>
                          </a:solidFill>
                          <a:latin typeface="+mn-ea"/>
                          <a:ea typeface="+mn-ea"/>
                        </a:rPr>
                        <a:t>《</a:t>
                      </a:r>
                      <a:r>
                        <a:rPr kumimoji="1" lang="en-US" altLang="ja-JP" sz="1200" b="1" u="sng" dirty="0">
                          <a:solidFill>
                            <a:schemeClr val="tx1"/>
                          </a:solidFill>
                          <a:latin typeface="游ゴシック" panose="020B0400000000000000" pitchFamily="50" charset="-128"/>
                          <a:ea typeface="+mn-ea"/>
                        </a:rPr>
                        <a:t>SNS</a:t>
                      </a:r>
                      <a:r>
                        <a:rPr kumimoji="1" lang="ja-JP" altLang="en-US" sz="1200" b="1" u="sng" dirty="0">
                          <a:solidFill>
                            <a:schemeClr val="tx1"/>
                          </a:solidFill>
                          <a:latin typeface="游ゴシック" panose="020B0400000000000000" pitchFamily="50" charset="-128"/>
                          <a:ea typeface="+mn-ea"/>
                        </a:rPr>
                        <a:t>等を活用した情報発信</a:t>
                      </a:r>
                      <a:r>
                        <a:rPr kumimoji="1" lang="en-US" altLang="ja-JP" sz="1200" b="1" u="none" dirty="0">
                          <a:solidFill>
                            <a:schemeClr val="tx1"/>
                          </a:solidFill>
                          <a:latin typeface="游ゴシック" panose="020B0400000000000000" pitchFamily="50" charset="-128"/>
                          <a:ea typeface="+mn-ea"/>
                        </a:rPr>
                        <a:t>》</a:t>
                      </a:r>
                    </a:p>
                    <a:p>
                      <a:pPr marL="174625" indent="-174625"/>
                      <a:r>
                        <a:rPr kumimoji="1" lang="ja-JP" altLang="en-US" sz="1100" b="1" dirty="0">
                          <a:solidFill>
                            <a:schemeClr val="tx1"/>
                          </a:solidFill>
                          <a:latin typeface="游ゴシック" panose="020B0400000000000000" pitchFamily="50" charset="-128"/>
                          <a:ea typeface="+mn-ea"/>
                        </a:rPr>
                        <a:t>■若い世代に向けた食に関する情報発信</a:t>
                      </a:r>
                    </a:p>
                    <a:p>
                      <a:pPr marL="174625" indent="-174625"/>
                      <a:r>
                        <a:rPr kumimoji="1" lang="ja-JP" altLang="en-US" sz="1100" b="1" dirty="0">
                          <a:solidFill>
                            <a:schemeClr val="tx1"/>
                          </a:solidFill>
                          <a:latin typeface="游ゴシック" panose="020B0400000000000000" pitchFamily="50" charset="-128"/>
                          <a:ea typeface="+mn-ea"/>
                        </a:rPr>
                        <a:t>　健</a:t>
                      </a:r>
                      <a:r>
                        <a:rPr kumimoji="1" lang="ja-JP" altLang="en-US" sz="1100" b="1">
                          <a:solidFill>
                            <a:schemeClr val="tx1"/>
                          </a:solidFill>
                          <a:latin typeface="游ゴシック" panose="020B0400000000000000" pitchFamily="50" charset="-128"/>
                          <a:ea typeface="+mn-ea"/>
                        </a:rPr>
                        <a:t>活</a:t>
                      </a:r>
                      <a:r>
                        <a:rPr kumimoji="1" lang="en-US" altLang="ja-JP" sz="1100" b="1" smtClean="0">
                          <a:solidFill>
                            <a:schemeClr val="tx1"/>
                          </a:solidFill>
                          <a:latin typeface="游ゴシック" panose="020B0400000000000000" pitchFamily="50" charset="-128"/>
                          <a:ea typeface="+mn-ea"/>
                        </a:rPr>
                        <a:t>Twitter56</a:t>
                      </a:r>
                      <a:r>
                        <a:rPr kumimoji="1" lang="ja-JP" altLang="en-US" sz="1100" b="1" smtClean="0">
                          <a:solidFill>
                            <a:schemeClr val="tx1"/>
                          </a:solidFill>
                          <a:latin typeface="游ゴシック" panose="020B0400000000000000" pitchFamily="50" charset="-128"/>
                          <a:ea typeface="+mn-ea"/>
                        </a:rPr>
                        <a:t>回・</a:t>
                      </a:r>
                      <a:r>
                        <a:rPr kumimoji="1" lang="ja-JP" altLang="en-US" sz="1100" b="1" dirty="0">
                          <a:solidFill>
                            <a:schemeClr val="tx1"/>
                          </a:solidFill>
                          <a:latin typeface="游ゴシック" panose="020B0400000000000000" pitchFamily="50" charset="-128"/>
                          <a:ea typeface="+mn-ea"/>
                        </a:rPr>
                        <a:t>おおさか</a:t>
                      </a:r>
                      <a:r>
                        <a:rPr kumimoji="1" lang="ja-JP" altLang="en-US" sz="1100" b="1">
                          <a:solidFill>
                            <a:schemeClr val="tx1"/>
                          </a:solidFill>
                          <a:latin typeface="游ゴシック" panose="020B0400000000000000" pitchFamily="50" charset="-128"/>
                          <a:ea typeface="+mn-ea"/>
                        </a:rPr>
                        <a:t>食育</a:t>
                      </a:r>
                      <a:r>
                        <a:rPr kumimoji="1" lang="ja-JP" altLang="en-US" sz="1100" b="1" smtClean="0">
                          <a:solidFill>
                            <a:schemeClr val="tx1"/>
                          </a:solidFill>
                          <a:latin typeface="游ゴシック" panose="020B0400000000000000" pitchFamily="50" charset="-128"/>
                          <a:ea typeface="+mn-ea"/>
                        </a:rPr>
                        <a:t>通信</a:t>
                      </a:r>
                      <a:r>
                        <a:rPr kumimoji="1" lang="en-US" altLang="ja-JP" sz="1100" b="1" smtClean="0">
                          <a:solidFill>
                            <a:schemeClr val="tx1"/>
                          </a:solidFill>
                          <a:latin typeface="游ゴシック" panose="020B0400000000000000" pitchFamily="50" charset="-128"/>
                          <a:ea typeface="+mn-ea"/>
                        </a:rPr>
                        <a:t>Facebook84</a:t>
                      </a:r>
                      <a:r>
                        <a:rPr kumimoji="1" lang="ja-JP" altLang="en-US" sz="1100" b="1" smtClean="0">
                          <a:solidFill>
                            <a:schemeClr val="tx1"/>
                          </a:solidFill>
                          <a:latin typeface="游ゴシック" panose="020B0400000000000000" pitchFamily="50" charset="-128"/>
                          <a:ea typeface="+mn-ea"/>
                        </a:rPr>
                        <a:t>回・</a:t>
                      </a:r>
                      <a:r>
                        <a:rPr kumimoji="1" lang="ja-JP" altLang="en-US" sz="1100" b="1" dirty="0">
                          <a:solidFill>
                            <a:schemeClr val="tx1"/>
                          </a:solidFill>
                          <a:latin typeface="游ゴシック" panose="020B0400000000000000" pitchFamily="50" charset="-128"/>
                          <a:ea typeface="+mn-ea"/>
                        </a:rPr>
                        <a:t>も</a:t>
                      </a:r>
                      <a:r>
                        <a:rPr kumimoji="1" lang="ja-JP" altLang="en-US" sz="1100" b="1" err="1">
                          <a:solidFill>
                            <a:schemeClr val="tx1"/>
                          </a:solidFill>
                          <a:latin typeface="游ゴシック" panose="020B0400000000000000" pitchFamily="50" charset="-128"/>
                          <a:ea typeface="+mn-ea"/>
                        </a:rPr>
                        <a:t>ずやん</a:t>
                      </a:r>
                      <a:r>
                        <a:rPr kumimoji="1" lang="en-US" altLang="ja-JP" sz="1100" b="1" smtClean="0">
                          <a:solidFill>
                            <a:schemeClr val="tx1"/>
                          </a:solidFill>
                          <a:latin typeface="游ゴシック" panose="020B0400000000000000" pitchFamily="50" charset="-128"/>
                          <a:ea typeface="+mn-ea"/>
                        </a:rPr>
                        <a:t>Twitter2</a:t>
                      </a:r>
                      <a:r>
                        <a:rPr kumimoji="1" lang="ja-JP" altLang="en-US" sz="1100" b="1" smtClean="0">
                          <a:solidFill>
                            <a:schemeClr val="tx1"/>
                          </a:solidFill>
                          <a:latin typeface="游ゴシック" panose="020B0400000000000000" pitchFamily="50" charset="-128"/>
                          <a:ea typeface="+mn-ea"/>
                        </a:rPr>
                        <a:t>回</a:t>
                      </a:r>
                      <a:endParaRPr kumimoji="1" lang="en-US" altLang="ja-JP" sz="1100" b="1" dirty="0">
                        <a:solidFill>
                          <a:schemeClr val="tx1"/>
                        </a:solidFill>
                        <a:latin typeface="游ゴシック" panose="020B0400000000000000" pitchFamily="50" charset="-128"/>
                        <a:ea typeface="+mn-ea"/>
                      </a:endParaRPr>
                    </a:p>
                    <a:p>
                      <a:pPr marL="174625" indent="-174625"/>
                      <a:r>
                        <a:rPr kumimoji="1" lang="ja-JP" altLang="en-US" sz="1100" b="1" dirty="0">
                          <a:solidFill>
                            <a:schemeClr val="tx1"/>
                          </a:solidFill>
                          <a:latin typeface="游ゴシック" panose="020B0400000000000000" pitchFamily="50" charset="-128"/>
                          <a:ea typeface="+mn-ea"/>
                        </a:rPr>
                        <a:t>■</a:t>
                      </a:r>
                      <a:r>
                        <a:rPr kumimoji="1" lang="en-US" altLang="ja-JP" sz="1100" b="1" dirty="0">
                          <a:solidFill>
                            <a:schemeClr val="tx1"/>
                          </a:solidFill>
                          <a:latin typeface="游ゴシック" panose="020B0400000000000000" pitchFamily="50" charset="-128"/>
                          <a:ea typeface="+mn-ea"/>
                        </a:rPr>
                        <a:t>V.O.S.</a:t>
                      </a:r>
                      <a:r>
                        <a:rPr kumimoji="1" lang="ja-JP" altLang="en-US" sz="1100" b="1" dirty="0">
                          <a:solidFill>
                            <a:schemeClr val="tx1"/>
                          </a:solidFill>
                          <a:latin typeface="游ゴシック" panose="020B0400000000000000" pitchFamily="50" charset="-128"/>
                          <a:ea typeface="+mn-ea"/>
                        </a:rPr>
                        <a:t>の実践を促す情報発信</a:t>
                      </a:r>
                      <a:endParaRPr kumimoji="1" lang="en-US" altLang="ja-JP" sz="1100" b="1" dirty="0">
                        <a:solidFill>
                          <a:schemeClr val="tx1"/>
                        </a:solidFill>
                        <a:latin typeface="游ゴシック" panose="020B0400000000000000" pitchFamily="50" charset="-128"/>
                        <a:ea typeface="+mn-ea"/>
                      </a:endParaRPr>
                    </a:p>
                    <a:p>
                      <a:pPr marL="174625" indent="-174625"/>
                      <a:r>
                        <a:rPr kumimoji="1" lang="ja-JP" altLang="en-US" sz="1100" b="1" dirty="0">
                          <a:solidFill>
                            <a:schemeClr val="tx1"/>
                          </a:solidFill>
                          <a:latin typeface="游ゴシック" panose="020B0400000000000000" pitchFamily="50" charset="-128"/>
                          <a:ea typeface="+mn-ea"/>
                        </a:rPr>
                        <a:t>　府ホームページにおいて</a:t>
                      </a:r>
                      <a:r>
                        <a:rPr kumimoji="1" lang="en-US" altLang="ja-JP" sz="1100" b="1" dirty="0">
                          <a:solidFill>
                            <a:schemeClr val="tx1"/>
                          </a:solidFill>
                          <a:latin typeface="游ゴシック" panose="020B0400000000000000" pitchFamily="50" charset="-128"/>
                          <a:ea typeface="+mn-ea"/>
                        </a:rPr>
                        <a:t>V.O.S.</a:t>
                      </a:r>
                      <a:r>
                        <a:rPr kumimoji="1" lang="ja-JP" altLang="en-US" sz="1100" b="1" dirty="0">
                          <a:solidFill>
                            <a:schemeClr val="tx1"/>
                          </a:solidFill>
                          <a:latin typeface="游ゴシック" panose="020B0400000000000000" pitchFamily="50" charset="-128"/>
                          <a:ea typeface="+mn-ea"/>
                        </a:rPr>
                        <a:t>が食べられるお店や、政令中核市が承認するヘルシーなお店の情報を掲載</a:t>
                      </a:r>
                      <a:endParaRPr kumimoji="1" lang="en-US" altLang="ja-JP" sz="1100" b="1" dirty="0">
                        <a:solidFill>
                          <a:schemeClr val="tx1"/>
                        </a:solidFill>
                        <a:latin typeface="游ゴシック" panose="020B0400000000000000" pitchFamily="50" charset="-128"/>
                        <a:ea typeface="+mn-ea"/>
                      </a:endParaRPr>
                    </a:p>
                    <a:p>
                      <a:pPr marL="174625" indent="-174625"/>
                      <a:r>
                        <a:rPr kumimoji="1" lang="en-US" altLang="ja-JP" sz="1200" b="1" u="none" dirty="0">
                          <a:solidFill>
                            <a:schemeClr val="tx1"/>
                          </a:solidFill>
                          <a:latin typeface="+mn-ea"/>
                          <a:ea typeface="+mn-ea"/>
                        </a:rPr>
                        <a:t>《</a:t>
                      </a:r>
                      <a:r>
                        <a:rPr kumimoji="1" lang="ja-JP" altLang="en-US" sz="1200" b="1" u="sng" dirty="0">
                          <a:solidFill>
                            <a:schemeClr val="tx1"/>
                          </a:solidFill>
                          <a:latin typeface="游ゴシック" panose="020B0400000000000000" pitchFamily="50" charset="-128"/>
                          <a:ea typeface="+mn-ea"/>
                        </a:rPr>
                        <a:t>健康づくりに役立つ食品表示の活用を促す取組み</a:t>
                      </a:r>
                      <a:r>
                        <a:rPr kumimoji="1" lang="en-US" altLang="ja-JP" sz="1200" b="1" u="none" dirty="0">
                          <a:solidFill>
                            <a:schemeClr val="tx1"/>
                          </a:solidFill>
                          <a:latin typeface="游ゴシック" panose="020B0400000000000000" pitchFamily="50" charset="-128"/>
                          <a:ea typeface="+mn-ea"/>
                        </a:rPr>
                        <a:t>》</a:t>
                      </a:r>
                      <a:r>
                        <a:rPr kumimoji="1" lang="ja-JP" altLang="en-US" sz="1200" b="1" dirty="0">
                          <a:solidFill>
                            <a:schemeClr val="tx1"/>
                          </a:solidFill>
                          <a:latin typeface="游ゴシック" panose="020B0400000000000000" pitchFamily="50" charset="-128"/>
                          <a:ea typeface="+mn-ea"/>
                        </a:rPr>
                        <a:t>　</a:t>
                      </a:r>
                      <a:endParaRPr kumimoji="1" lang="en-US" altLang="ja-JP" sz="1200" b="1" dirty="0">
                        <a:solidFill>
                          <a:schemeClr val="tx1"/>
                        </a:solidFill>
                        <a:latin typeface="游ゴシック" panose="020B0400000000000000" pitchFamily="50" charset="-128"/>
                        <a:ea typeface="+mn-ea"/>
                      </a:endParaRPr>
                    </a:p>
                    <a:p>
                      <a:pPr marL="174625" indent="-174625"/>
                      <a:r>
                        <a:rPr kumimoji="1" lang="ja-JP" altLang="en-US" sz="1100" b="1" dirty="0">
                          <a:solidFill>
                            <a:schemeClr val="tx1"/>
                          </a:solidFill>
                          <a:latin typeface="游ゴシック" panose="020B0400000000000000" pitchFamily="50" charset="-128"/>
                          <a:ea typeface="+mn-ea"/>
                        </a:rPr>
                        <a:t>■大阪府消費者フェア</a:t>
                      </a:r>
                      <a:r>
                        <a:rPr kumimoji="1" lang="en-US" altLang="ja-JP" sz="1100" b="1">
                          <a:solidFill>
                            <a:schemeClr val="tx1"/>
                          </a:solidFill>
                          <a:latin typeface="游ゴシック" panose="020B0400000000000000" pitchFamily="50" charset="-128"/>
                          <a:ea typeface="+mn-ea"/>
                        </a:rPr>
                        <a:t>2022</a:t>
                      </a:r>
                      <a:r>
                        <a:rPr kumimoji="1" lang="ja-JP" altLang="en-US" sz="1100" b="1" smtClean="0">
                          <a:solidFill>
                            <a:schemeClr val="tx1"/>
                          </a:solidFill>
                          <a:latin typeface="游ゴシック" panose="020B0400000000000000" pitchFamily="50" charset="-128"/>
                          <a:ea typeface="+mn-ea"/>
                        </a:rPr>
                        <a:t>での啓発</a:t>
                      </a:r>
                      <a:endParaRPr kumimoji="1" lang="en-US" altLang="ja-JP" sz="1100" b="1" dirty="0">
                        <a:solidFill>
                          <a:schemeClr val="tx1"/>
                        </a:solidFill>
                        <a:latin typeface="游ゴシック" panose="020B0400000000000000" pitchFamily="50" charset="-128"/>
                        <a:ea typeface="+mn-ea"/>
                      </a:endParaRPr>
                    </a:p>
                    <a:p>
                      <a:pPr marL="174625" indent="-174625"/>
                      <a:r>
                        <a:rPr kumimoji="1" lang="ja-JP" altLang="en-US" sz="1100" b="1" baseline="0" dirty="0">
                          <a:solidFill>
                            <a:schemeClr val="tx1"/>
                          </a:solidFill>
                          <a:latin typeface="游ゴシック" panose="020B0400000000000000" pitchFamily="50" charset="-128"/>
                          <a:ea typeface="+mn-ea"/>
                        </a:rPr>
                        <a:t>　</a:t>
                      </a:r>
                      <a:r>
                        <a:rPr kumimoji="1" lang="ja-JP" altLang="en-US" sz="1100" b="1" smtClean="0">
                          <a:solidFill>
                            <a:schemeClr val="tx1"/>
                          </a:solidFill>
                          <a:latin typeface="游ゴシック" panose="020B0400000000000000" pitchFamily="50" charset="-128"/>
                          <a:ea typeface="+mn-ea"/>
                        </a:rPr>
                        <a:t>動画</a:t>
                      </a:r>
                      <a:r>
                        <a:rPr kumimoji="1" lang="ja-JP" altLang="en-US" sz="1100" b="1" dirty="0">
                          <a:solidFill>
                            <a:schemeClr val="tx1"/>
                          </a:solidFill>
                          <a:latin typeface="游ゴシック" panose="020B0400000000000000" pitchFamily="50" charset="-128"/>
                          <a:ea typeface="+mn-ea"/>
                        </a:rPr>
                        <a:t>にて食品表示の活用を啓発　</a:t>
                      </a:r>
                      <a:r>
                        <a:rPr kumimoji="1" lang="en-US" altLang="ja-JP" sz="1100" b="1" dirty="0">
                          <a:solidFill>
                            <a:schemeClr val="tx1"/>
                          </a:solidFill>
                          <a:latin typeface="游ゴシック" panose="020B0400000000000000" pitchFamily="50" charset="-128"/>
                          <a:ea typeface="+mn-ea"/>
                        </a:rPr>
                        <a:t>R4.11.5-12.9</a:t>
                      </a:r>
                      <a:r>
                        <a:rPr kumimoji="1" lang="ja-JP" altLang="en-US" sz="1100" b="1" dirty="0">
                          <a:solidFill>
                            <a:schemeClr val="tx1"/>
                          </a:solidFill>
                          <a:latin typeface="游ゴシック" panose="020B0400000000000000" pitchFamily="50" charset="-128"/>
                          <a:ea typeface="+mn-ea"/>
                        </a:rPr>
                        <a:t>　府民</a:t>
                      </a:r>
                      <a:r>
                        <a:rPr kumimoji="1" lang="en-US" altLang="ja-JP" sz="1100" b="1" dirty="0">
                          <a:solidFill>
                            <a:schemeClr val="tx1"/>
                          </a:solidFill>
                          <a:latin typeface="游ゴシック" panose="020B0400000000000000" pitchFamily="50" charset="-128"/>
                          <a:ea typeface="+mn-ea"/>
                        </a:rPr>
                        <a:t>4,178</a:t>
                      </a:r>
                      <a:r>
                        <a:rPr kumimoji="1" lang="ja-JP" altLang="en-US" sz="1100" b="1" dirty="0">
                          <a:solidFill>
                            <a:schemeClr val="tx1"/>
                          </a:solidFill>
                          <a:latin typeface="游ゴシック" panose="020B0400000000000000" pitchFamily="50" charset="-128"/>
                          <a:ea typeface="+mn-ea"/>
                        </a:rPr>
                        <a:t>名参加（</a:t>
                      </a:r>
                      <a:r>
                        <a:rPr kumimoji="1" lang="en-US" altLang="ja-JP" sz="1100" b="1" dirty="0">
                          <a:solidFill>
                            <a:schemeClr val="tx1"/>
                          </a:solidFill>
                          <a:latin typeface="游ゴシック" panose="020B0400000000000000" pitchFamily="50" charset="-128"/>
                          <a:ea typeface="+mn-ea"/>
                        </a:rPr>
                        <a:t>web</a:t>
                      </a:r>
                      <a:r>
                        <a:rPr kumimoji="1" lang="ja-JP" altLang="en-US" sz="1100" b="1" dirty="0">
                          <a:solidFill>
                            <a:schemeClr val="tx1"/>
                          </a:solidFill>
                          <a:latin typeface="游ゴシック" panose="020B0400000000000000" pitchFamily="50" charset="-128"/>
                          <a:ea typeface="+mn-ea"/>
                        </a:rPr>
                        <a:t>配信閲覧者数）</a:t>
                      </a:r>
                      <a:endParaRPr kumimoji="1" lang="en-US" altLang="ja-JP" sz="1100" b="1" dirty="0">
                        <a:solidFill>
                          <a:schemeClr val="tx1"/>
                        </a:solidFill>
                        <a:latin typeface="游ゴシック" panose="020B0400000000000000" pitchFamily="50" charset="-128"/>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9360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u="none" dirty="0">
                          <a:solidFill>
                            <a:schemeClr val="tx1"/>
                          </a:solidFill>
                          <a:latin typeface="+mn-ea"/>
                          <a:ea typeface="+mn-ea"/>
                        </a:rPr>
                        <a:t>《</a:t>
                      </a:r>
                      <a:r>
                        <a:rPr kumimoji="1" lang="ja-JP" altLang="en-US" sz="1200" b="1" u="sng" dirty="0">
                          <a:solidFill>
                            <a:schemeClr val="tx1"/>
                          </a:solidFill>
                          <a:latin typeface="+mn-ea"/>
                          <a:ea typeface="+mn-ea"/>
                        </a:rPr>
                        <a:t>課題</a:t>
                      </a:r>
                      <a:r>
                        <a:rPr kumimoji="1" lang="en-US" altLang="ja-JP" sz="1200" b="1" u="none" dirty="0">
                          <a:solidFill>
                            <a:schemeClr val="tx1"/>
                          </a:solidFill>
                          <a:latin typeface="+mn-ea"/>
                          <a:ea typeface="+mn-ea"/>
                        </a:rPr>
                        <a:t>》</a:t>
                      </a:r>
                      <a:endParaRPr kumimoji="1" lang="ja-JP" altLang="en-US" sz="1200" b="1" dirty="0">
                        <a:solidFill>
                          <a:schemeClr val="tx1"/>
                        </a:solidFill>
                        <a:latin typeface="+mn-ea"/>
                        <a:ea typeface="+mn-ea"/>
                      </a:endParaRPr>
                    </a:p>
                    <a:p>
                      <a:pPr marL="174625" indent="-174625"/>
                      <a:r>
                        <a:rPr kumimoji="1" lang="ja-JP" altLang="en-US" sz="1100" b="1" dirty="0">
                          <a:solidFill>
                            <a:schemeClr val="tx1"/>
                          </a:solidFill>
                          <a:latin typeface="+mn-ea"/>
                          <a:ea typeface="+mn-ea"/>
                        </a:rPr>
                        <a:t>■「うちのお店も健康づくり応援団の店」及び</a:t>
                      </a:r>
                      <a:r>
                        <a:rPr kumimoji="1" lang="en-US" altLang="ja-JP" sz="1100" b="1" dirty="0">
                          <a:solidFill>
                            <a:schemeClr val="tx1"/>
                          </a:solidFill>
                          <a:latin typeface="+mn-ea"/>
                          <a:ea typeface="+mn-ea"/>
                        </a:rPr>
                        <a:t>V.O.S.</a:t>
                      </a:r>
                      <a:r>
                        <a:rPr kumimoji="1" lang="ja-JP" altLang="en-US" sz="1100" b="1" dirty="0" err="1">
                          <a:solidFill>
                            <a:schemeClr val="tx1"/>
                          </a:solidFill>
                          <a:latin typeface="+mn-ea"/>
                          <a:ea typeface="+mn-ea"/>
                        </a:rPr>
                        <a:t>の拡</a:t>
                      </a:r>
                      <a:r>
                        <a:rPr kumimoji="1" lang="ja-JP" altLang="en-US" sz="1100" b="1" dirty="0">
                          <a:solidFill>
                            <a:schemeClr val="tx1"/>
                          </a:solidFill>
                          <a:latin typeface="+mn-ea"/>
                          <a:ea typeface="+mn-ea"/>
                        </a:rPr>
                        <a:t>大及び認知度向上</a:t>
                      </a:r>
                      <a:endParaRPr kumimoji="1" lang="en-US" altLang="ja-JP" sz="1100" b="1" dirty="0">
                        <a:solidFill>
                          <a:schemeClr val="tx1"/>
                        </a:solidFill>
                        <a:latin typeface="+mn-ea"/>
                        <a:ea typeface="+mn-ea"/>
                      </a:endParaRPr>
                    </a:p>
                    <a:p>
                      <a:pPr marL="174625" indent="-174625"/>
                      <a:r>
                        <a:rPr kumimoji="1" lang="en-US" altLang="ja-JP" sz="1200" b="1" u="none" dirty="0">
                          <a:solidFill>
                            <a:schemeClr val="tx1"/>
                          </a:solidFill>
                          <a:latin typeface="+mn-ea"/>
                          <a:ea typeface="+mn-ea"/>
                        </a:rPr>
                        <a:t>《</a:t>
                      </a:r>
                      <a:r>
                        <a:rPr kumimoji="1" lang="ja-JP" altLang="en-US" sz="1200" b="1" u="sng" dirty="0">
                          <a:solidFill>
                            <a:schemeClr val="tx1"/>
                          </a:solidFill>
                          <a:latin typeface="+mn-ea"/>
                          <a:ea typeface="+mn-ea"/>
                        </a:rPr>
                        <a:t>次年度の主な取組み</a:t>
                      </a:r>
                      <a:r>
                        <a:rPr kumimoji="1" lang="en-US" altLang="ja-JP" sz="1200" b="1" u="none" dirty="0">
                          <a:solidFill>
                            <a:schemeClr val="tx1"/>
                          </a:solidFill>
                          <a:latin typeface="+mn-ea"/>
                          <a:ea typeface="+mn-ea"/>
                        </a:rPr>
                        <a:t>》</a:t>
                      </a:r>
                    </a:p>
                    <a:p>
                      <a:pPr marL="174625" indent="-174625"/>
                      <a:r>
                        <a:rPr kumimoji="1" lang="ja-JP" altLang="en-US" sz="1100" b="1" u="none" dirty="0">
                          <a:solidFill>
                            <a:schemeClr val="tx1"/>
                          </a:solidFill>
                          <a:latin typeface="+mn-ea"/>
                          <a:ea typeface="+mn-ea"/>
                        </a:rPr>
                        <a:t>■波及効果の高い飲食店等と連携した事業推進</a:t>
                      </a:r>
                    </a:p>
                    <a:p>
                      <a:pPr marL="174625" indent="-174625"/>
                      <a:r>
                        <a:rPr kumimoji="1" lang="ja-JP" altLang="en-US" sz="1100" b="1" u="none" dirty="0">
                          <a:solidFill>
                            <a:schemeClr val="tx1"/>
                          </a:solidFill>
                          <a:latin typeface="+mn-ea"/>
                          <a:ea typeface="+mn-ea"/>
                        </a:rPr>
                        <a:t>■啓発媒体を活用した協力店舗（施設）の獲得と店頭（施設）での府民啓発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73720789"/>
                  </a:ext>
                </a:extLst>
              </a:tr>
              <a:tr h="4680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最終予算</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dirty="0">
                          <a:solidFill>
                            <a:schemeClr val="bg1"/>
                          </a:solidFill>
                          <a:latin typeface="游ゴシック" panose="020B0400000000000000" pitchFamily="50" charset="-128"/>
                          <a:ea typeface="游ゴシック" panose="020B0400000000000000" pitchFamily="50" charset="-128"/>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a:solidFill>
                            <a:schemeClr val="tx1"/>
                          </a:solidFill>
                          <a:latin typeface="+mn-ea"/>
                          <a:ea typeface="+mn-ea"/>
                        </a:rPr>
                        <a:t>健康・栄養対策費　</a:t>
                      </a:r>
                      <a:r>
                        <a:rPr kumimoji="1" lang="en-US" altLang="ja-JP" sz="1100" b="1" baseline="0" dirty="0">
                          <a:solidFill>
                            <a:schemeClr val="tx1"/>
                          </a:solidFill>
                          <a:latin typeface="+mn-ea"/>
                          <a:ea typeface="+mn-ea"/>
                        </a:rPr>
                        <a:t>5,869</a:t>
                      </a:r>
                      <a:r>
                        <a:rPr kumimoji="1" lang="ja-JP" altLang="en-US" sz="1100" b="1" dirty="0">
                          <a:solidFill>
                            <a:schemeClr val="tx1"/>
                          </a:solidFill>
                          <a:latin typeface="+mn-ea"/>
                          <a:ea typeface="+mn-ea"/>
                        </a:rPr>
                        <a:t>千円（再掲）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76657757"/>
                  </a:ext>
                </a:extLst>
              </a:tr>
            </a:tbl>
          </a:graphicData>
        </a:graphic>
      </p:graphicFrame>
      <p:sp>
        <p:nvSpPr>
          <p:cNvPr id="3" name="正方形/長方形 2"/>
          <p:cNvSpPr/>
          <p:nvPr/>
        </p:nvSpPr>
        <p:spPr>
          <a:xfrm>
            <a:off x="540000" y="156572"/>
            <a:ext cx="7620045" cy="338554"/>
          </a:xfrm>
          <a:prstGeom prst="rect">
            <a:avLst/>
          </a:prstGeom>
        </p:spPr>
        <p:txBody>
          <a:bodyPr wrap="square">
            <a:spAutoFit/>
          </a:bodyPr>
          <a:lstStyle/>
          <a:p>
            <a:pPr marL="174625" indent="-174625"/>
            <a:r>
              <a:rPr kumimoji="1" lang="ja-JP" altLang="en-US" sz="1600" b="1" dirty="0">
                <a:latin typeface="+mn-ea"/>
              </a:rPr>
              <a:t>③食品関連事業者等との連携による健康的な食生活の実践を促す取組み　</a:t>
            </a:r>
            <a:r>
              <a:rPr kumimoji="1" lang="en-US" altLang="ja-JP" sz="1600" b="1" dirty="0">
                <a:latin typeface="+mn-ea"/>
              </a:rPr>
              <a:t>P32</a:t>
            </a:r>
          </a:p>
        </p:txBody>
      </p:sp>
      <p:grpSp>
        <p:nvGrpSpPr>
          <p:cNvPr id="7" name="グループ化 6"/>
          <p:cNvGrpSpPr/>
          <p:nvPr/>
        </p:nvGrpSpPr>
        <p:grpSpPr>
          <a:xfrm>
            <a:off x="8346297" y="171159"/>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3" name="グループ化 12"/>
            <p:cNvGrpSpPr/>
            <p:nvPr/>
          </p:nvGrpSpPr>
          <p:grpSpPr>
            <a:xfrm>
              <a:off x="8222623" y="1257538"/>
              <a:ext cx="1058662" cy="720145"/>
              <a:chOff x="511927" y="2809411"/>
              <a:chExt cx="1110811" cy="770916"/>
            </a:xfrm>
          </p:grpSpPr>
          <p:sp>
            <p:nvSpPr>
              <p:cNvPr id="14" name="角丸四角形 13"/>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a:t>年度</a:t>
                </a:r>
                <a:r>
                  <a:rPr kumimoji="1" lang="ja-JP" altLang="en-US" sz="1200" b="1" dirty="0"/>
                  <a:t>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5" name="直線コネクタ 14"/>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4" name="テキスト ボックス 3"/>
          <p:cNvSpPr txBox="1"/>
          <p:nvPr/>
        </p:nvSpPr>
        <p:spPr>
          <a:xfrm>
            <a:off x="6355820" y="812139"/>
            <a:ext cx="1866899" cy="577081"/>
          </a:xfrm>
          <a:prstGeom prst="rect">
            <a:avLst/>
          </a:prstGeom>
          <a:noFill/>
          <a:ln>
            <a:solidFill>
              <a:schemeClr val="tx1"/>
            </a:solidFill>
          </a:ln>
        </p:spPr>
        <p:txBody>
          <a:bodyPr wrap="square" rtlCol="0">
            <a:spAutoFit/>
          </a:bodyPr>
          <a:lstStyle/>
          <a:p>
            <a:r>
              <a:rPr kumimoji="1" lang="en-US" altLang="ja-JP" sz="1050" b="1" dirty="0">
                <a:latin typeface="+mn-ea"/>
              </a:rPr>
              <a:t>R4 V.O.S.</a:t>
            </a:r>
            <a:r>
              <a:rPr kumimoji="1" lang="ja-JP" altLang="en-US" sz="1050" b="1" dirty="0">
                <a:latin typeface="+mn-ea"/>
              </a:rPr>
              <a:t>新規</a:t>
            </a:r>
            <a:r>
              <a:rPr kumimoji="1" lang="ja-JP" altLang="en-US" sz="1050" b="1">
                <a:latin typeface="+mn-ea"/>
              </a:rPr>
              <a:t>承認数 </a:t>
            </a:r>
            <a:r>
              <a:rPr kumimoji="1" lang="en-US" altLang="ja-JP" sz="1050" b="1" smtClean="0">
                <a:latin typeface="+mn-ea"/>
              </a:rPr>
              <a:t>483</a:t>
            </a:r>
            <a:endParaRPr kumimoji="1" lang="en-US" altLang="ja-JP" sz="1050" b="1" dirty="0">
              <a:latin typeface="+mn-ea"/>
            </a:endParaRPr>
          </a:p>
          <a:p>
            <a:r>
              <a:rPr kumimoji="1" lang="ja-JP" altLang="en-US" sz="1050" b="1" smtClean="0">
                <a:latin typeface="+mn-ea"/>
              </a:rPr>
              <a:t>・</a:t>
            </a:r>
            <a:r>
              <a:rPr kumimoji="1" lang="en-US" altLang="ja-JP" sz="1050" b="1" smtClean="0">
                <a:latin typeface="+mn-ea"/>
              </a:rPr>
              <a:t>V.O.S.</a:t>
            </a:r>
            <a:r>
              <a:rPr kumimoji="1" lang="ja-JP" altLang="en-US" sz="1050" b="1" smtClean="0">
                <a:latin typeface="+mn-ea"/>
              </a:rPr>
              <a:t>メニュー </a:t>
            </a:r>
            <a:r>
              <a:rPr kumimoji="1" lang="en-US" altLang="ja-JP" sz="1050" b="1" smtClean="0">
                <a:latin typeface="+mn-ea"/>
              </a:rPr>
              <a:t>162</a:t>
            </a:r>
            <a:endParaRPr kumimoji="1" lang="en-US" altLang="ja-JP" sz="1050" b="1" dirty="0">
              <a:latin typeface="+mn-ea"/>
            </a:endParaRPr>
          </a:p>
          <a:p>
            <a:r>
              <a:rPr kumimoji="1" lang="ja-JP" altLang="en-US" sz="1050" b="1" smtClean="0">
                <a:latin typeface="+mn-ea"/>
              </a:rPr>
              <a:t>・プレ</a:t>
            </a:r>
            <a:r>
              <a:rPr kumimoji="1" lang="en-US" altLang="ja-JP" sz="1050" b="1" smtClean="0">
                <a:latin typeface="+mn-ea"/>
              </a:rPr>
              <a:t>V.O.S.</a:t>
            </a:r>
            <a:r>
              <a:rPr kumimoji="1" lang="ja-JP" altLang="en-US" sz="1050" b="1" smtClean="0">
                <a:latin typeface="+mn-ea"/>
              </a:rPr>
              <a:t>　　 </a:t>
            </a:r>
            <a:r>
              <a:rPr kumimoji="1" lang="en-US" altLang="ja-JP" sz="1050" b="1" smtClean="0">
                <a:latin typeface="+mn-ea"/>
              </a:rPr>
              <a:t>321</a:t>
            </a:r>
            <a:endParaRPr kumimoji="1" lang="ja-JP" altLang="en-US" b="1" dirty="0">
              <a:latin typeface="+mn-ea"/>
            </a:endParaRPr>
          </a:p>
        </p:txBody>
      </p:sp>
      <p:sp>
        <p:nvSpPr>
          <p:cNvPr id="16" name="テキスト ボックス 15"/>
          <p:cNvSpPr txBox="1"/>
          <p:nvPr/>
        </p:nvSpPr>
        <p:spPr>
          <a:xfrm>
            <a:off x="9198799" y="6382459"/>
            <a:ext cx="434365" cy="338554"/>
          </a:xfrm>
          <a:prstGeom prst="rect">
            <a:avLst/>
          </a:prstGeom>
          <a:noFill/>
        </p:spPr>
        <p:txBody>
          <a:bodyPr wrap="square" rtlCol="0">
            <a:spAutoFit/>
          </a:bodyPr>
          <a:lstStyle/>
          <a:p>
            <a:pPr algn="r"/>
            <a:r>
              <a:rPr kumimoji="1" lang="en-US" altLang="ja-JP" sz="1600" dirty="0">
                <a:latin typeface="+mn-ea"/>
              </a:rPr>
              <a:t>4</a:t>
            </a:r>
            <a:endParaRPr kumimoji="1" lang="ja-JP" altLang="en-US" sz="1600" dirty="0">
              <a:latin typeface="+mn-ea"/>
            </a:endParaRPr>
          </a:p>
        </p:txBody>
      </p:sp>
    </p:spTree>
    <p:extLst>
      <p:ext uri="{BB962C8B-B14F-4D97-AF65-F5344CB8AC3E}">
        <p14:creationId xmlns:p14="http://schemas.microsoft.com/office/powerpoint/2010/main" val="2857288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273000" y="144000"/>
            <a:ext cx="9360000" cy="651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 name="表 8"/>
          <p:cNvGraphicFramePr>
            <a:graphicFrameLocks noGrp="1"/>
          </p:cNvGraphicFramePr>
          <p:nvPr>
            <p:extLst>
              <p:ext uri="{D42A27DB-BD31-4B8C-83A1-F6EECF244321}">
                <p14:modId xmlns:p14="http://schemas.microsoft.com/office/powerpoint/2010/main" val="3322843139"/>
              </p:ext>
            </p:extLst>
          </p:nvPr>
        </p:nvGraphicFramePr>
        <p:xfrm>
          <a:off x="629695" y="468000"/>
          <a:ext cx="8646609" cy="6120001"/>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3850659">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n-lt"/>
                          <a:ea typeface="+mn-ea"/>
                          <a:cs typeface="+mn-cs"/>
                        </a:rPr>
                        <a:t>本年度の     </a:t>
                      </a:r>
                      <a:endParaRPr kumimoji="1" lang="en-US" altLang="ja-JP" sz="1600" b="1" i="0" u="none" strike="noStrike" kern="1200" cap="none" spc="0" normalizeH="0" baseline="0" noProof="0" dirty="0">
                        <a:ln>
                          <a:noFill/>
                        </a:ln>
                        <a:solidFill>
                          <a:prstClr val="white"/>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n-lt"/>
                          <a:ea typeface="+mn-ea"/>
                          <a:cs typeface="+mn-cs"/>
                        </a:rPr>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u="none" dirty="0">
                          <a:solidFill>
                            <a:schemeClr val="tx1"/>
                          </a:solidFill>
                          <a:latin typeface="游ゴシック" panose="020B0400000000000000" pitchFamily="50" charset="-128"/>
                          <a:ea typeface="+mn-ea"/>
                        </a:rPr>
                        <a:t>《</a:t>
                      </a:r>
                      <a:r>
                        <a:rPr kumimoji="1" lang="ja-JP" altLang="en-US" sz="1200" b="1" u="sng" dirty="0">
                          <a:solidFill>
                            <a:schemeClr val="tx1"/>
                          </a:solidFill>
                          <a:latin typeface="游ゴシック" panose="020B0400000000000000" pitchFamily="50" charset="-128"/>
                          <a:ea typeface="+mn-ea"/>
                        </a:rPr>
                        <a:t>保育所･認定こども園・幼稚園における取組み</a:t>
                      </a:r>
                      <a:r>
                        <a:rPr kumimoji="1" lang="en-US" altLang="ja-JP" sz="1200" b="1" u="none" dirty="0">
                          <a:solidFill>
                            <a:schemeClr val="tx1"/>
                          </a:solidFill>
                          <a:latin typeface="游ゴシック" panose="020B0400000000000000" pitchFamily="50" charset="-128"/>
                          <a:ea typeface="+mn-ea"/>
                        </a:rPr>
                        <a:t>》</a:t>
                      </a:r>
                    </a:p>
                    <a:p>
                      <a:pPr marL="174625" indent="-174625"/>
                      <a:r>
                        <a:rPr kumimoji="1" lang="en-US" altLang="ja-JP" sz="1100" b="1" u="none" dirty="0">
                          <a:solidFill>
                            <a:schemeClr val="tx1"/>
                          </a:solidFill>
                          <a:latin typeface="游ゴシック" panose="020B0400000000000000" pitchFamily="50" charset="-128"/>
                          <a:ea typeface="+mn-ea"/>
                        </a:rPr>
                        <a:t> </a:t>
                      </a:r>
                      <a:r>
                        <a:rPr kumimoji="1" lang="ja-JP" altLang="en-US" sz="1100" b="1" u="none" dirty="0">
                          <a:solidFill>
                            <a:schemeClr val="tx1"/>
                          </a:solidFill>
                          <a:latin typeface="游ゴシック" panose="020B0400000000000000" pitchFamily="50" charset="-128"/>
                          <a:ea typeface="+mn-ea"/>
                        </a:rPr>
                        <a:t>■児童福祉施設研修会（食事提供関係）の開催</a:t>
                      </a:r>
                      <a:endParaRPr kumimoji="1" lang="en-US" altLang="ja-JP" sz="1100" b="1" u="none" dirty="0">
                        <a:solidFill>
                          <a:schemeClr val="tx1"/>
                        </a:solidFill>
                        <a:latin typeface="游ゴシック" panose="020B0400000000000000" pitchFamily="50" charset="-128"/>
                        <a:ea typeface="+mn-ea"/>
                      </a:endParaRPr>
                    </a:p>
                    <a:p>
                      <a:pPr marL="174625" indent="-174625"/>
                      <a:r>
                        <a:rPr kumimoji="1" lang="ja-JP" altLang="en-US" sz="1100" b="1" u="none" dirty="0">
                          <a:solidFill>
                            <a:schemeClr val="tx1"/>
                          </a:solidFill>
                          <a:latin typeface="游ゴシック" panose="020B0400000000000000" pitchFamily="50" charset="-128"/>
                          <a:ea typeface="+mn-ea"/>
                        </a:rPr>
                        <a:t>　</a:t>
                      </a:r>
                      <a:r>
                        <a:rPr kumimoji="1" lang="ja-JP" altLang="en-US" sz="1100" b="1" u="none" smtClean="0">
                          <a:solidFill>
                            <a:schemeClr val="tx1"/>
                          </a:solidFill>
                          <a:latin typeface="游ゴシック" panose="020B0400000000000000" pitchFamily="50" charset="-128"/>
                          <a:ea typeface="+mn-ea"/>
                        </a:rPr>
                        <a:t>食育</a:t>
                      </a:r>
                      <a:r>
                        <a:rPr kumimoji="1" lang="ja-JP" altLang="en-US" sz="1100" b="1" u="none" dirty="0">
                          <a:solidFill>
                            <a:schemeClr val="tx1"/>
                          </a:solidFill>
                          <a:latin typeface="游ゴシック" panose="020B0400000000000000" pitchFamily="50" charset="-128"/>
                          <a:ea typeface="+mn-ea"/>
                        </a:rPr>
                        <a:t>に関する講演及び</a:t>
                      </a:r>
                      <a:r>
                        <a:rPr kumimoji="1" lang="ja-JP" altLang="en-US" sz="1100" b="1" u="none">
                          <a:solidFill>
                            <a:schemeClr val="tx1"/>
                          </a:solidFill>
                          <a:latin typeface="游ゴシック" panose="020B0400000000000000" pitchFamily="50" charset="-128"/>
                          <a:ea typeface="+mn-ea"/>
                        </a:rPr>
                        <a:t>実践</a:t>
                      </a:r>
                      <a:r>
                        <a:rPr kumimoji="1" lang="ja-JP" altLang="en-US" sz="1100" b="1" u="none" smtClean="0">
                          <a:solidFill>
                            <a:schemeClr val="tx1"/>
                          </a:solidFill>
                          <a:latin typeface="游ゴシック" panose="020B0400000000000000" pitchFamily="50" charset="-128"/>
                          <a:ea typeface="+mn-ea"/>
                        </a:rPr>
                        <a:t>報告</a:t>
                      </a:r>
                      <a:endParaRPr kumimoji="1" lang="en-US" altLang="ja-JP" sz="1100" b="1" u="none" smtClean="0">
                        <a:solidFill>
                          <a:schemeClr val="tx1"/>
                        </a:solidFill>
                        <a:latin typeface="游ゴシック" panose="020B0400000000000000" pitchFamily="50" charset="-128"/>
                        <a:ea typeface="+mn-ea"/>
                      </a:endParaRPr>
                    </a:p>
                    <a:p>
                      <a:pPr marL="174625" indent="-174625"/>
                      <a:r>
                        <a:rPr kumimoji="1" lang="ja-JP" altLang="en-US" sz="1100" b="1" u="none" smtClean="0">
                          <a:solidFill>
                            <a:schemeClr val="tx1"/>
                          </a:solidFill>
                          <a:latin typeface="游ゴシック" panose="020B0400000000000000" pitchFamily="50" charset="-128"/>
                          <a:ea typeface="+mn-ea"/>
                        </a:rPr>
                        <a:t>　 大阪府</a:t>
                      </a:r>
                      <a:r>
                        <a:rPr kumimoji="1" lang="ja-JP" altLang="en-US" sz="1100" b="1" u="none" dirty="0">
                          <a:solidFill>
                            <a:schemeClr val="tx1"/>
                          </a:solidFill>
                          <a:latin typeface="游ゴシック" panose="020B0400000000000000" pitchFamily="50" charset="-128"/>
                          <a:ea typeface="+mn-ea"/>
                        </a:rPr>
                        <a:t>公式</a:t>
                      </a:r>
                      <a:r>
                        <a:rPr kumimoji="1" lang="en-US" altLang="ja-JP" sz="1100" b="1" u="none" dirty="0">
                          <a:solidFill>
                            <a:schemeClr val="tx1"/>
                          </a:solidFill>
                          <a:latin typeface="游ゴシック" panose="020B0400000000000000" pitchFamily="50" charset="-128"/>
                          <a:ea typeface="+mn-ea"/>
                        </a:rPr>
                        <a:t>YouTube</a:t>
                      </a:r>
                      <a:r>
                        <a:rPr kumimoji="1" lang="ja-JP" altLang="en-US" sz="1100" b="1" u="none" dirty="0">
                          <a:solidFill>
                            <a:schemeClr val="tx1"/>
                          </a:solidFill>
                          <a:latin typeface="游ゴシック" panose="020B0400000000000000" pitchFamily="50" charset="-128"/>
                          <a:ea typeface="+mn-ea"/>
                        </a:rPr>
                        <a:t>チャンネルによる</a:t>
                      </a:r>
                      <a:r>
                        <a:rPr kumimoji="1" lang="ja-JP" altLang="en-US" sz="1100" b="1" u="none">
                          <a:solidFill>
                            <a:schemeClr val="tx1"/>
                          </a:solidFill>
                          <a:latin typeface="游ゴシック" panose="020B0400000000000000" pitchFamily="50" charset="-128"/>
                          <a:ea typeface="+mn-ea"/>
                        </a:rPr>
                        <a:t>動画</a:t>
                      </a:r>
                      <a:r>
                        <a:rPr kumimoji="1" lang="ja-JP" altLang="en-US" sz="1100" b="1" u="none" smtClean="0">
                          <a:solidFill>
                            <a:schemeClr val="tx1"/>
                          </a:solidFill>
                          <a:latin typeface="游ゴシック" panose="020B0400000000000000" pitchFamily="50" charset="-128"/>
                          <a:ea typeface="+mn-ea"/>
                        </a:rPr>
                        <a:t>配信 </a:t>
                      </a:r>
                      <a:r>
                        <a:rPr kumimoji="1" lang="ja-JP" altLang="en-US" sz="1100" b="1" u="none">
                          <a:solidFill>
                            <a:schemeClr val="tx1"/>
                          </a:solidFill>
                          <a:latin typeface="游ゴシック" panose="020B0400000000000000" pitchFamily="50" charset="-128"/>
                          <a:ea typeface="+mn-ea"/>
                        </a:rPr>
                        <a:t>（</a:t>
                      </a:r>
                      <a:r>
                        <a:rPr kumimoji="1" lang="en-US" altLang="ja-JP" sz="1100" b="1" u="none" smtClean="0">
                          <a:solidFill>
                            <a:schemeClr val="tx1"/>
                          </a:solidFill>
                          <a:latin typeface="游ゴシック" panose="020B0400000000000000" pitchFamily="50" charset="-128"/>
                          <a:ea typeface="+mn-ea"/>
                        </a:rPr>
                        <a:t>R4.12.18-R5.2.18</a:t>
                      </a:r>
                      <a:r>
                        <a:rPr kumimoji="1" lang="ja-JP" altLang="en-US" sz="1100" b="1" u="none" dirty="0">
                          <a:solidFill>
                            <a:schemeClr val="tx1"/>
                          </a:solidFill>
                          <a:latin typeface="游ゴシック" panose="020B0400000000000000" pitchFamily="50" charset="-128"/>
                          <a:ea typeface="+mn-ea"/>
                        </a:rPr>
                        <a:t>　視聴回数 延べ</a:t>
                      </a:r>
                      <a:r>
                        <a:rPr kumimoji="1" lang="en-US" altLang="ja-JP" sz="1100" b="1" u="none" dirty="0">
                          <a:solidFill>
                            <a:schemeClr val="tx1"/>
                          </a:solidFill>
                          <a:latin typeface="游ゴシック" panose="020B0400000000000000" pitchFamily="50" charset="-128"/>
                          <a:ea typeface="+mn-ea"/>
                        </a:rPr>
                        <a:t>2,522</a:t>
                      </a:r>
                      <a:r>
                        <a:rPr kumimoji="1" lang="ja-JP" altLang="en-US" sz="1100" b="1" u="none" dirty="0">
                          <a:solidFill>
                            <a:schemeClr val="tx1"/>
                          </a:solidFill>
                          <a:latin typeface="游ゴシック" panose="020B0400000000000000" pitchFamily="50" charset="-128"/>
                          <a:ea typeface="+mn-ea"/>
                        </a:rPr>
                        <a:t>回）</a:t>
                      </a:r>
                      <a:endParaRPr kumimoji="1" lang="en-US" altLang="ja-JP" sz="1100" b="1" u="none" dirty="0">
                        <a:solidFill>
                          <a:schemeClr val="tx1"/>
                        </a:solidFill>
                        <a:latin typeface="游ゴシック" panose="020B0400000000000000" pitchFamily="50" charset="-128"/>
                        <a:ea typeface="+mn-ea"/>
                      </a:endParaRPr>
                    </a:p>
                    <a:p>
                      <a:pPr marL="174625" indent="-174625"/>
                      <a:r>
                        <a:rPr kumimoji="1" lang="en-US" altLang="ja-JP" sz="1200" b="1" u="none" dirty="0">
                          <a:solidFill>
                            <a:schemeClr val="tx1"/>
                          </a:solidFill>
                          <a:latin typeface="游ゴシック" panose="020B0400000000000000" pitchFamily="50" charset="-128"/>
                          <a:ea typeface="+mn-ea"/>
                        </a:rPr>
                        <a:t>《</a:t>
                      </a:r>
                      <a:r>
                        <a:rPr kumimoji="1" lang="ja-JP" altLang="en-US" sz="1200" b="1" u="sng" dirty="0">
                          <a:solidFill>
                            <a:schemeClr val="tx1"/>
                          </a:solidFill>
                          <a:latin typeface="游ゴシック" panose="020B0400000000000000" pitchFamily="50" charset="-128"/>
                          <a:ea typeface="+mn-ea"/>
                        </a:rPr>
                        <a:t>小･中学校等における取組み</a:t>
                      </a:r>
                      <a:r>
                        <a:rPr kumimoji="1" lang="en-US" altLang="ja-JP" sz="1200" b="1" u="none" dirty="0">
                          <a:solidFill>
                            <a:schemeClr val="tx1"/>
                          </a:solidFill>
                          <a:latin typeface="游ゴシック" panose="020B0400000000000000" pitchFamily="50" charset="-128"/>
                          <a:ea typeface="+mn-ea"/>
                        </a:rPr>
                        <a:t>》</a:t>
                      </a:r>
                    </a:p>
                    <a:p>
                      <a:pPr marL="174625" indent="-174625"/>
                      <a:r>
                        <a:rPr kumimoji="1" lang="en-US" altLang="ja-JP" sz="1100" b="1" u="none" dirty="0">
                          <a:solidFill>
                            <a:schemeClr val="tx1"/>
                          </a:solidFill>
                          <a:latin typeface="游ゴシック" panose="020B0400000000000000" pitchFamily="50" charset="-128"/>
                          <a:ea typeface="+mn-ea"/>
                        </a:rPr>
                        <a:t>■</a:t>
                      </a:r>
                      <a:r>
                        <a:rPr kumimoji="1" lang="ja-JP" altLang="en-US" sz="1100" b="1" u="none" dirty="0">
                          <a:solidFill>
                            <a:schemeClr val="tx1"/>
                          </a:solidFill>
                          <a:latin typeface="游ゴシック" panose="020B0400000000000000" pitchFamily="50" charset="-128"/>
                          <a:ea typeface="+mn-ea"/>
                        </a:rPr>
                        <a:t>食育の普及啓発に向けた教職員対象研修の開催</a:t>
                      </a:r>
                      <a:endParaRPr kumimoji="1" lang="en-US" altLang="ja-JP" sz="1100" b="1" u="none" dirty="0">
                        <a:solidFill>
                          <a:schemeClr val="tx1"/>
                        </a:solidFill>
                        <a:latin typeface="游ゴシック" panose="020B0400000000000000" pitchFamily="50" charset="-128"/>
                        <a:ea typeface="+mn-ea"/>
                      </a:endParaRPr>
                    </a:p>
                    <a:p>
                      <a:pPr marL="174625" indent="-174625"/>
                      <a:r>
                        <a:rPr kumimoji="1" lang="ja-JP" altLang="en-US" sz="1100" b="1" u="none" baseline="0" dirty="0">
                          <a:solidFill>
                            <a:schemeClr val="tx1"/>
                          </a:solidFill>
                          <a:latin typeface="游ゴシック" panose="020B0400000000000000" pitchFamily="50" charset="-128"/>
                          <a:ea typeface="+mn-ea"/>
                        </a:rPr>
                        <a:t>　</a:t>
                      </a:r>
                      <a:r>
                        <a:rPr kumimoji="1" lang="ja-JP" altLang="en-US" sz="1100" b="1" u="none" smtClean="0">
                          <a:solidFill>
                            <a:schemeClr val="tx1"/>
                          </a:solidFill>
                          <a:latin typeface="游ゴシック" panose="020B0400000000000000" pitchFamily="50" charset="-128"/>
                          <a:ea typeface="+mn-ea"/>
                        </a:rPr>
                        <a:t>大阪府</a:t>
                      </a:r>
                      <a:r>
                        <a:rPr kumimoji="1" lang="ja-JP" altLang="en-US" sz="1100" b="1" u="none" dirty="0">
                          <a:solidFill>
                            <a:schemeClr val="tx1"/>
                          </a:solidFill>
                          <a:latin typeface="游ゴシック" panose="020B0400000000000000" pitchFamily="50" charset="-128"/>
                          <a:ea typeface="+mn-ea"/>
                        </a:rPr>
                        <a:t>栄養教諭連絡協議会、学校給食･食育研究協議会、学校給食に</a:t>
                      </a:r>
                      <a:r>
                        <a:rPr kumimoji="1" lang="ja-JP" altLang="en-US" sz="1100" b="1" u="none">
                          <a:solidFill>
                            <a:schemeClr val="tx1"/>
                          </a:solidFill>
                          <a:latin typeface="游ゴシック" panose="020B0400000000000000" pitchFamily="50" charset="-128"/>
                          <a:ea typeface="+mn-ea"/>
                        </a:rPr>
                        <a:t>関する</a:t>
                      </a:r>
                      <a:r>
                        <a:rPr kumimoji="1" lang="ja-JP" altLang="en-US" sz="1100" b="1" u="none" smtClean="0">
                          <a:solidFill>
                            <a:schemeClr val="tx1"/>
                          </a:solidFill>
                          <a:latin typeface="游ゴシック" panose="020B0400000000000000" pitchFamily="50" charset="-128"/>
                          <a:ea typeface="+mn-ea"/>
                        </a:rPr>
                        <a:t>管理職研修会 </a:t>
                      </a:r>
                      <a:r>
                        <a:rPr kumimoji="1" lang="ja-JP" altLang="en-US" sz="1100" b="1" u="none" dirty="0">
                          <a:solidFill>
                            <a:schemeClr val="tx1"/>
                          </a:solidFill>
                          <a:latin typeface="游ゴシック" panose="020B0400000000000000" pitchFamily="50" charset="-128"/>
                          <a:ea typeface="+mn-ea"/>
                        </a:rPr>
                        <a:t>等</a:t>
                      </a:r>
                      <a:endParaRPr kumimoji="1" lang="en-US" altLang="ja-JP" sz="1100" b="1" u="none" dirty="0">
                        <a:solidFill>
                          <a:schemeClr val="tx1"/>
                        </a:solidFill>
                        <a:latin typeface="游ゴシック" panose="020B0400000000000000" pitchFamily="50" charset="-128"/>
                        <a:ea typeface="+mn-ea"/>
                      </a:endParaRPr>
                    </a:p>
                    <a:p>
                      <a:pPr marL="174625" indent="-174625"/>
                      <a:r>
                        <a:rPr kumimoji="1" lang="ja-JP" altLang="en-US" sz="1100" b="1" u="none" dirty="0">
                          <a:solidFill>
                            <a:schemeClr val="tx1"/>
                          </a:solidFill>
                          <a:latin typeface="游ゴシック" panose="020B0400000000000000" pitchFamily="50" charset="-128"/>
                          <a:ea typeface="+mn-ea"/>
                        </a:rPr>
                        <a:t>■家庭と連携した食育の推進</a:t>
                      </a:r>
                      <a:endParaRPr kumimoji="1" lang="en-US" altLang="ja-JP" sz="1100" b="1" u="none" dirty="0">
                        <a:solidFill>
                          <a:schemeClr val="tx1"/>
                        </a:solidFill>
                        <a:latin typeface="游ゴシック" panose="020B0400000000000000" pitchFamily="50" charset="-128"/>
                        <a:ea typeface="+mn-ea"/>
                      </a:endParaRPr>
                    </a:p>
                    <a:p>
                      <a:pPr marL="174625" indent="-174625"/>
                      <a:r>
                        <a:rPr kumimoji="1" lang="ja-JP" altLang="en-US" sz="1100" b="1" u="none" baseline="0" dirty="0">
                          <a:solidFill>
                            <a:schemeClr val="tx1"/>
                          </a:solidFill>
                          <a:latin typeface="游ゴシック" panose="020B0400000000000000" pitchFamily="50" charset="-128"/>
                          <a:ea typeface="+mn-ea"/>
                        </a:rPr>
                        <a:t>　</a:t>
                      </a:r>
                      <a:r>
                        <a:rPr kumimoji="1" lang="ja-JP" altLang="en-US" sz="1100" b="1" u="none" baseline="0" smtClean="0">
                          <a:solidFill>
                            <a:schemeClr val="tx1"/>
                          </a:solidFill>
                          <a:latin typeface="游ゴシック" panose="020B0400000000000000" pitchFamily="50" charset="-128"/>
                          <a:ea typeface="+mn-ea"/>
                        </a:rPr>
                        <a:t>給食だより</a:t>
                      </a:r>
                      <a:r>
                        <a:rPr kumimoji="1" lang="ja-JP" altLang="en-US" sz="1100" b="1" u="none" baseline="0" dirty="0">
                          <a:solidFill>
                            <a:schemeClr val="tx1"/>
                          </a:solidFill>
                          <a:latin typeface="游ゴシック" panose="020B0400000000000000" pitchFamily="50" charset="-128"/>
                          <a:ea typeface="+mn-ea"/>
                        </a:rPr>
                        <a:t>や食育通信等で保護者や児童生徒へ啓発した好事例を紹介</a:t>
                      </a:r>
                      <a:endParaRPr kumimoji="1" lang="en-US" altLang="ja-JP" sz="1100" b="1" u="none" baseline="0" dirty="0">
                        <a:solidFill>
                          <a:schemeClr val="tx1"/>
                        </a:solidFill>
                        <a:latin typeface="游ゴシック" panose="020B0400000000000000" pitchFamily="50" charset="-128"/>
                        <a:ea typeface="+mn-ea"/>
                      </a:endParaRPr>
                    </a:p>
                    <a:p>
                      <a:pPr marL="174625" indent="-174625"/>
                      <a:r>
                        <a:rPr kumimoji="1" lang="en-US" altLang="ja-JP" sz="1200" b="1" u="none" dirty="0">
                          <a:solidFill>
                            <a:schemeClr val="tx1"/>
                          </a:solidFill>
                          <a:latin typeface="游ゴシック" panose="020B0400000000000000" pitchFamily="50" charset="-128"/>
                          <a:ea typeface="+mn-ea"/>
                        </a:rPr>
                        <a:t>《</a:t>
                      </a:r>
                      <a:r>
                        <a:rPr kumimoji="1" lang="ja-JP" altLang="en-US" sz="1200" b="1" u="sng" dirty="0">
                          <a:solidFill>
                            <a:schemeClr val="tx1"/>
                          </a:solidFill>
                          <a:latin typeface="游ゴシック" panose="020B0400000000000000" pitchFamily="50" charset="-128"/>
                          <a:ea typeface="+mn-ea"/>
                        </a:rPr>
                        <a:t>高等学校等における取組み</a:t>
                      </a:r>
                      <a:r>
                        <a:rPr kumimoji="1" lang="en-US" altLang="ja-JP" sz="1200" b="1" u="none" dirty="0">
                          <a:solidFill>
                            <a:schemeClr val="tx1"/>
                          </a:solidFill>
                          <a:latin typeface="游ゴシック" panose="020B0400000000000000" pitchFamily="50" charset="-128"/>
                          <a:ea typeface="+mn-ea"/>
                        </a:rPr>
                        <a:t>》</a:t>
                      </a:r>
                    </a:p>
                    <a:p>
                      <a:pPr marL="174625" indent="-174625"/>
                      <a:r>
                        <a:rPr kumimoji="1" lang="en-US" altLang="ja-JP" sz="1100" b="1" u="none" dirty="0">
                          <a:solidFill>
                            <a:schemeClr val="tx1"/>
                          </a:solidFill>
                          <a:latin typeface="游ゴシック" panose="020B0400000000000000" pitchFamily="50" charset="-128"/>
                          <a:ea typeface="+mn-ea"/>
                        </a:rPr>
                        <a:t>■</a:t>
                      </a:r>
                      <a:r>
                        <a:rPr kumimoji="1" lang="ja-JP" altLang="en-US" sz="1100" b="1" u="none" dirty="0">
                          <a:solidFill>
                            <a:schemeClr val="tx1"/>
                          </a:solidFill>
                          <a:latin typeface="游ゴシック" panose="020B0400000000000000" pitchFamily="50" charset="-128"/>
                          <a:ea typeface="+mn-ea"/>
                        </a:rPr>
                        <a:t>保健所が高校と連携して作成した食育プログラムを府ホームページに掲載（</a:t>
                      </a:r>
                      <a:r>
                        <a:rPr kumimoji="1" lang="en-US" altLang="ja-JP" sz="1100" b="1" u="none" dirty="0">
                          <a:solidFill>
                            <a:schemeClr val="tx1"/>
                          </a:solidFill>
                          <a:latin typeface="游ゴシック" panose="020B0400000000000000" pitchFamily="50" charset="-128"/>
                          <a:ea typeface="+mn-ea"/>
                        </a:rPr>
                        <a:t>11</a:t>
                      </a:r>
                      <a:r>
                        <a:rPr kumimoji="1" lang="ja-JP" altLang="en-US" sz="1100" b="1" u="none" dirty="0">
                          <a:solidFill>
                            <a:schemeClr val="tx1"/>
                          </a:solidFill>
                          <a:latin typeface="游ゴシック" panose="020B0400000000000000" pitchFamily="50" charset="-128"/>
                          <a:ea typeface="+mn-ea"/>
                        </a:rPr>
                        <a:t>事例）</a:t>
                      </a:r>
                      <a:endParaRPr kumimoji="1" lang="en-US" altLang="ja-JP" sz="1100" b="1" u="none" dirty="0">
                        <a:solidFill>
                          <a:schemeClr val="tx1"/>
                        </a:solidFill>
                        <a:latin typeface="游ゴシック" panose="020B0400000000000000" pitchFamily="50" charset="-128"/>
                        <a:ea typeface="+mn-ea"/>
                      </a:endParaRPr>
                    </a:p>
                    <a:p>
                      <a:pPr marL="174625" indent="-174625"/>
                      <a:r>
                        <a:rPr kumimoji="1" lang="en-US" altLang="ja-JP" sz="1200" b="1" u="none" smtClean="0">
                          <a:solidFill>
                            <a:schemeClr val="tx1"/>
                          </a:solidFill>
                          <a:latin typeface="游ゴシック" panose="020B0400000000000000" pitchFamily="50" charset="-128"/>
                          <a:ea typeface="+mn-ea"/>
                        </a:rPr>
                        <a:t>《</a:t>
                      </a:r>
                      <a:r>
                        <a:rPr kumimoji="1" lang="ja-JP" altLang="en-US" sz="1200" b="1" u="sng" dirty="0">
                          <a:solidFill>
                            <a:schemeClr val="tx1"/>
                          </a:solidFill>
                          <a:latin typeface="游ゴシック" panose="020B0400000000000000" pitchFamily="50" charset="-128"/>
                          <a:ea typeface="+mn-ea"/>
                        </a:rPr>
                        <a:t>大学や職場等における取組み</a:t>
                      </a:r>
                      <a:r>
                        <a:rPr kumimoji="1" lang="en-US" altLang="ja-JP" sz="1200" b="1" u="none" dirty="0">
                          <a:solidFill>
                            <a:schemeClr val="tx1"/>
                          </a:solidFill>
                          <a:latin typeface="游ゴシック" panose="020B0400000000000000" pitchFamily="50" charset="-128"/>
                          <a:ea typeface="+mn-ea"/>
                        </a:rPr>
                        <a:t>》</a:t>
                      </a:r>
                    </a:p>
                    <a:p>
                      <a:pPr marL="174625" indent="-174625"/>
                      <a:r>
                        <a:rPr kumimoji="1" lang="ja-JP" altLang="en-US" sz="1100" b="1" u="none" dirty="0">
                          <a:solidFill>
                            <a:schemeClr val="tx1"/>
                          </a:solidFill>
                          <a:latin typeface="游ゴシック" panose="020B0400000000000000" pitchFamily="50" charset="-128"/>
                          <a:ea typeface="游ゴシック" panose="020B0400000000000000" pitchFamily="50" charset="-128"/>
                        </a:rPr>
                        <a:t>■</a:t>
                      </a:r>
                      <a:r>
                        <a:rPr kumimoji="1" lang="ja-JP" altLang="en-US" sz="1100" b="1" u="none" dirty="0">
                          <a:solidFill>
                            <a:schemeClr val="tx1"/>
                          </a:solidFill>
                          <a:latin typeface="游ゴシック" panose="020B0400000000000000" pitchFamily="50" charset="-128"/>
                          <a:ea typeface="+mn-ea"/>
                        </a:rPr>
                        <a:t>近畿大学と連携した栄養・食生活関連イベントの実施</a:t>
                      </a:r>
                      <a:endParaRPr kumimoji="1" lang="en-US" altLang="ja-JP" sz="1100" b="1" u="none" dirty="0">
                        <a:solidFill>
                          <a:schemeClr val="tx1"/>
                        </a:solidFill>
                        <a:latin typeface="游ゴシック" panose="020B0400000000000000" pitchFamily="50" charset="-128"/>
                        <a:ea typeface="+mn-ea"/>
                      </a:endParaRPr>
                    </a:p>
                    <a:p>
                      <a:pPr marL="174625" indent="-174625"/>
                      <a:r>
                        <a:rPr kumimoji="1" lang="ja-JP" altLang="en-US" sz="1100" b="1" u="none" dirty="0">
                          <a:solidFill>
                            <a:schemeClr val="tx1"/>
                          </a:solidFill>
                          <a:latin typeface="游ゴシック" panose="020B0400000000000000" pitchFamily="50" charset="-128"/>
                          <a:ea typeface="+mn-ea"/>
                        </a:rPr>
                        <a:t>　学生</a:t>
                      </a:r>
                      <a:r>
                        <a:rPr kumimoji="1" lang="en-US" altLang="ja-JP" sz="1100" b="1" u="none">
                          <a:solidFill>
                            <a:schemeClr val="tx1"/>
                          </a:solidFill>
                          <a:latin typeface="游ゴシック" panose="020B0400000000000000" pitchFamily="50" charset="-128"/>
                          <a:ea typeface="+mn-ea"/>
                        </a:rPr>
                        <a:t>51</a:t>
                      </a:r>
                      <a:r>
                        <a:rPr kumimoji="1" lang="ja-JP" altLang="en-US" sz="1100" b="1" u="none" smtClean="0">
                          <a:solidFill>
                            <a:schemeClr val="tx1"/>
                          </a:solidFill>
                          <a:latin typeface="游ゴシック" panose="020B0400000000000000" pitchFamily="50" charset="-128"/>
                          <a:ea typeface="+mn-ea"/>
                        </a:rPr>
                        <a:t>名が参加。</a:t>
                      </a:r>
                      <a:r>
                        <a:rPr kumimoji="1" lang="en-US" altLang="ja-JP" sz="1100" b="1" u="none">
                          <a:solidFill>
                            <a:schemeClr val="tx1"/>
                          </a:solidFill>
                          <a:latin typeface="游ゴシック" panose="020B0400000000000000" pitchFamily="50" charset="-128"/>
                          <a:ea typeface="+mn-ea"/>
                        </a:rPr>
                        <a:t>V.O.S</a:t>
                      </a:r>
                      <a:r>
                        <a:rPr kumimoji="1" lang="en-US" altLang="ja-JP" sz="1100" b="1" u="none" smtClean="0">
                          <a:solidFill>
                            <a:schemeClr val="tx1"/>
                          </a:solidFill>
                          <a:latin typeface="游ゴシック" panose="020B0400000000000000" pitchFamily="50" charset="-128"/>
                          <a:ea typeface="+mn-ea"/>
                        </a:rPr>
                        <a:t>.</a:t>
                      </a:r>
                      <a:r>
                        <a:rPr kumimoji="1" lang="ja-JP" altLang="en-US" sz="1100" b="1" u="none" smtClean="0">
                          <a:solidFill>
                            <a:schemeClr val="tx1"/>
                          </a:solidFill>
                          <a:latin typeface="游ゴシック" panose="020B0400000000000000" pitchFamily="50" charset="-128"/>
                          <a:ea typeface="+mn-ea"/>
                        </a:rPr>
                        <a:t>の調理</a:t>
                      </a:r>
                      <a:r>
                        <a:rPr kumimoji="1" lang="ja-JP" altLang="en-US" sz="1100" b="1" u="none" dirty="0">
                          <a:solidFill>
                            <a:schemeClr val="tx1"/>
                          </a:solidFill>
                          <a:latin typeface="游ゴシック" panose="020B0400000000000000" pitchFamily="50" charset="-128"/>
                          <a:ea typeface="+mn-ea"/>
                        </a:rPr>
                        <a:t>実演</a:t>
                      </a:r>
                      <a:r>
                        <a:rPr kumimoji="1" lang="ja-JP" altLang="en-US" sz="1100" b="1" u="none">
                          <a:solidFill>
                            <a:schemeClr val="tx1"/>
                          </a:solidFill>
                          <a:latin typeface="游ゴシック" panose="020B0400000000000000" pitchFamily="50" charset="-128"/>
                          <a:ea typeface="+mn-ea"/>
                        </a:rPr>
                        <a:t>・</a:t>
                      </a:r>
                      <a:r>
                        <a:rPr kumimoji="1" lang="ja-JP" altLang="en-US" sz="1100" b="1" u="none" smtClean="0">
                          <a:solidFill>
                            <a:schemeClr val="tx1"/>
                          </a:solidFill>
                          <a:latin typeface="游ゴシック" panose="020B0400000000000000" pitchFamily="50" charset="-128"/>
                          <a:ea typeface="+mn-ea"/>
                        </a:rPr>
                        <a:t>試食を実施</a:t>
                      </a:r>
                      <a:endParaRPr kumimoji="1" lang="en-US" altLang="ja-JP" sz="1100" b="1" u="none" dirty="0">
                        <a:solidFill>
                          <a:schemeClr val="tx1"/>
                        </a:solidFill>
                        <a:latin typeface="游ゴシック" panose="020B0400000000000000" pitchFamily="50" charset="-128"/>
                        <a:ea typeface="游ゴシック" panose="020B0400000000000000" pitchFamily="50" charset="-128"/>
                      </a:endParaRPr>
                    </a:p>
                    <a:p>
                      <a:pPr marL="174625" indent="-174625"/>
                      <a:r>
                        <a:rPr kumimoji="1" lang="en-US" altLang="ja-JP" sz="1100" b="1" u="none" smtClean="0">
                          <a:solidFill>
                            <a:schemeClr val="tx1"/>
                          </a:solidFill>
                          <a:latin typeface="游ゴシック" panose="020B0400000000000000" pitchFamily="50" charset="-128"/>
                          <a:ea typeface="+mn-ea"/>
                        </a:rPr>
                        <a:t>■</a:t>
                      </a:r>
                      <a:r>
                        <a:rPr kumimoji="1" lang="ja-JP" altLang="en-US" sz="1100" b="1" u="none" dirty="0">
                          <a:solidFill>
                            <a:schemeClr val="tx1"/>
                          </a:solidFill>
                          <a:latin typeface="游ゴシック" panose="020B0400000000000000" pitchFamily="50" charset="-128"/>
                          <a:ea typeface="+mn-ea"/>
                        </a:rPr>
                        <a:t>管理栄養士養成施設と連携し、若い世代の食生活改善に向けた事業企画、啓発媒体</a:t>
                      </a:r>
                      <a:r>
                        <a:rPr kumimoji="1" lang="ja-JP" altLang="en-US" sz="1100" b="1" u="none">
                          <a:solidFill>
                            <a:schemeClr val="tx1"/>
                          </a:solidFill>
                          <a:latin typeface="游ゴシック" panose="020B0400000000000000" pitchFamily="50" charset="-128"/>
                          <a:ea typeface="+mn-ea"/>
                        </a:rPr>
                        <a:t>作成</a:t>
                      </a:r>
                      <a:r>
                        <a:rPr kumimoji="1" lang="ja-JP" altLang="en-US" sz="1100" b="1" u="none" smtClean="0">
                          <a:solidFill>
                            <a:schemeClr val="tx1"/>
                          </a:solidFill>
                          <a:latin typeface="游ゴシック" panose="020B0400000000000000" pitchFamily="50" charset="-128"/>
                          <a:ea typeface="+mn-ea"/>
                        </a:rPr>
                        <a:t>（</a:t>
                      </a:r>
                      <a:r>
                        <a:rPr kumimoji="1" lang="en-US" altLang="ja-JP" sz="1100" b="1" u="none" smtClean="0">
                          <a:solidFill>
                            <a:schemeClr val="tx1"/>
                          </a:solidFill>
                          <a:latin typeface="游ゴシック" panose="020B0400000000000000" pitchFamily="50" charset="-128"/>
                          <a:ea typeface="+mn-ea"/>
                        </a:rPr>
                        <a:t>9</a:t>
                      </a:r>
                      <a:r>
                        <a:rPr kumimoji="1" lang="ja-JP" altLang="en-US" sz="1100" b="1" u="none" smtClean="0">
                          <a:solidFill>
                            <a:schemeClr val="tx1"/>
                          </a:solidFill>
                          <a:latin typeface="游ゴシック" panose="020B0400000000000000" pitchFamily="50" charset="-128"/>
                          <a:ea typeface="+mn-ea"/>
                        </a:rPr>
                        <a:t>保健所</a:t>
                      </a:r>
                      <a:r>
                        <a:rPr kumimoji="1" lang="ja-JP" altLang="en-US" sz="1100" b="1" u="none" dirty="0">
                          <a:solidFill>
                            <a:schemeClr val="tx1"/>
                          </a:solidFill>
                          <a:latin typeface="游ゴシック" panose="020B0400000000000000" pitchFamily="50" charset="-128"/>
                          <a:ea typeface="+mn-ea"/>
                        </a:rPr>
                        <a:t>）</a:t>
                      </a:r>
                      <a:endParaRPr kumimoji="1" lang="en-US" altLang="ja-JP" sz="1100" b="1" u="none" dirty="0">
                        <a:solidFill>
                          <a:schemeClr val="tx1"/>
                        </a:solidFill>
                        <a:latin typeface="游ゴシック" panose="020B0400000000000000" pitchFamily="50" charset="-128"/>
                        <a:ea typeface="+mn-ea"/>
                      </a:endParaRPr>
                    </a:p>
                    <a:p>
                      <a:pPr marL="174625" indent="-174625"/>
                      <a:r>
                        <a:rPr kumimoji="1" lang="ja-JP" altLang="en-US" sz="1100" b="1" u="none" dirty="0">
                          <a:solidFill>
                            <a:schemeClr val="tx1"/>
                          </a:solidFill>
                          <a:latin typeface="游ゴシック" panose="020B0400000000000000" pitchFamily="50" charset="-128"/>
                          <a:ea typeface="+mn-ea"/>
                        </a:rPr>
                        <a:t>■食生活の取組みを含め、積極的に健康づくり活動を行う企業・団体を表彰する「健康づくりアワード」の実施</a:t>
                      </a:r>
                    </a:p>
                    <a:p>
                      <a:pPr marL="174625" indent="-174625"/>
                      <a:r>
                        <a:rPr kumimoji="1" lang="ja-JP" altLang="en-US" sz="1100" b="1" u="none" dirty="0">
                          <a:solidFill>
                            <a:schemeClr val="tx1"/>
                          </a:solidFill>
                          <a:latin typeface="游ゴシック" panose="020B0400000000000000" pitchFamily="50" charset="-128"/>
                          <a:ea typeface="+mn-ea"/>
                        </a:rPr>
                        <a:t>■商工会議所における集団健診の場を活用し、生活習慣病予防を</a:t>
                      </a:r>
                      <a:r>
                        <a:rPr kumimoji="1" lang="ja-JP" altLang="en-US" sz="1100" b="1" u="none">
                          <a:solidFill>
                            <a:schemeClr val="tx1"/>
                          </a:solidFill>
                          <a:latin typeface="游ゴシック" panose="020B0400000000000000" pitchFamily="50" charset="-128"/>
                          <a:ea typeface="+mn-ea"/>
                        </a:rPr>
                        <a:t>啓発</a:t>
                      </a:r>
                      <a:r>
                        <a:rPr kumimoji="1" lang="ja-JP" altLang="en-US" sz="1100" b="1" u="none" smtClean="0">
                          <a:solidFill>
                            <a:schemeClr val="tx1"/>
                          </a:solidFill>
                          <a:latin typeface="游ゴシック" panose="020B0400000000000000" pitchFamily="50" charset="-128"/>
                          <a:ea typeface="+mn-ea"/>
                        </a:rPr>
                        <a:t>（</a:t>
                      </a:r>
                      <a:r>
                        <a:rPr kumimoji="1" lang="en-US" altLang="ja-JP" sz="1100" b="1" u="none" smtClean="0">
                          <a:solidFill>
                            <a:schemeClr val="tx1"/>
                          </a:solidFill>
                          <a:latin typeface="游ゴシック" panose="020B0400000000000000" pitchFamily="50" charset="-128"/>
                          <a:ea typeface="+mn-ea"/>
                        </a:rPr>
                        <a:t>2</a:t>
                      </a:r>
                      <a:r>
                        <a:rPr kumimoji="1" lang="ja-JP" altLang="en-US" sz="1100" b="1" u="none" smtClean="0">
                          <a:solidFill>
                            <a:schemeClr val="tx1"/>
                          </a:solidFill>
                          <a:latin typeface="游ゴシック" panose="020B0400000000000000" pitchFamily="50" charset="-128"/>
                          <a:ea typeface="+mn-ea"/>
                        </a:rPr>
                        <a:t>保健所</a:t>
                      </a:r>
                      <a:r>
                        <a:rPr kumimoji="1" lang="ja-JP" altLang="en-US" sz="1100" b="1" u="none" dirty="0">
                          <a:solidFill>
                            <a:schemeClr val="tx1"/>
                          </a:solidFill>
                          <a:latin typeface="游ゴシック" panose="020B0400000000000000" pitchFamily="50" charset="-128"/>
                          <a:ea typeface="+mn-ea"/>
                        </a:rPr>
                        <a:t>）</a:t>
                      </a:r>
                    </a:p>
                    <a:p>
                      <a:pPr marL="174625" indent="-174625"/>
                      <a:r>
                        <a:rPr kumimoji="1" lang="en-US" altLang="ja-JP" sz="1200" b="1" u="none" dirty="0">
                          <a:solidFill>
                            <a:schemeClr val="tx1"/>
                          </a:solidFill>
                          <a:latin typeface="游ゴシック" panose="020B0400000000000000" pitchFamily="50" charset="-128"/>
                          <a:ea typeface="+mn-ea"/>
                        </a:rPr>
                        <a:t>《</a:t>
                      </a:r>
                      <a:r>
                        <a:rPr kumimoji="1" lang="ja-JP" altLang="en-US" sz="1200" b="1" u="none" dirty="0">
                          <a:solidFill>
                            <a:schemeClr val="tx1"/>
                          </a:solidFill>
                          <a:latin typeface="游ゴシック" panose="020B0400000000000000" pitchFamily="50" charset="-128"/>
                          <a:ea typeface="+mn-ea"/>
                        </a:rPr>
                        <a:t>高齢者の低栄養予防のための取組み</a:t>
                      </a:r>
                      <a:r>
                        <a:rPr kumimoji="1" lang="en-US" altLang="ja-JP" sz="1200" b="1" u="none" dirty="0">
                          <a:solidFill>
                            <a:schemeClr val="tx1"/>
                          </a:solidFill>
                          <a:latin typeface="游ゴシック" panose="020B0400000000000000" pitchFamily="50" charset="-128"/>
                          <a:ea typeface="+mn-ea"/>
                        </a:rPr>
                        <a:t>》</a:t>
                      </a:r>
                    </a:p>
                    <a:p>
                      <a:pPr marL="174625" indent="-174625"/>
                      <a:r>
                        <a:rPr kumimoji="1" lang="ja-JP" altLang="en-US" sz="1100" b="1" u="none" dirty="0">
                          <a:solidFill>
                            <a:schemeClr val="tx1"/>
                          </a:solidFill>
                          <a:latin typeface="游ゴシック" panose="020B0400000000000000" pitchFamily="50" charset="-128"/>
                          <a:ea typeface="+mn-ea"/>
                        </a:rPr>
                        <a:t>■高齢者の食支援を行う関係機関の育成を目的とした研修会の</a:t>
                      </a:r>
                      <a:r>
                        <a:rPr kumimoji="1" lang="ja-JP" altLang="en-US" sz="1100" b="1" u="none">
                          <a:solidFill>
                            <a:schemeClr val="tx1"/>
                          </a:solidFill>
                          <a:latin typeface="游ゴシック" panose="020B0400000000000000" pitchFamily="50" charset="-128"/>
                          <a:ea typeface="+mn-ea"/>
                        </a:rPr>
                        <a:t>開催</a:t>
                      </a:r>
                      <a:r>
                        <a:rPr kumimoji="1" lang="ja-JP" altLang="en-US" sz="1100" b="1" u="none" smtClean="0">
                          <a:solidFill>
                            <a:schemeClr val="tx1"/>
                          </a:solidFill>
                          <a:latin typeface="游ゴシック" panose="020B0400000000000000" pitchFamily="50" charset="-128"/>
                          <a:ea typeface="+mn-ea"/>
                        </a:rPr>
                        <a:t>（</a:t>
                      </a:r>
                      <a:r>
                        <a:rPr kumimoji="1" lang="en-US" altLang="ja-JP" sz="1100" b="1" u="none" smtClean="0">
                          <a:solidFill>
                            <a:schemeClr val="tx1"/>
                          </a:solidFill>
                          <a:latin typeface="游ゴシック" panose="020B0400000000000000" pitchFamily="50" charset="-128"/>
                          <a:ea typeface="+mn-ea"/>
                        </a:rPr>
                        <a:t>2</a:t>
                      </a:r>
                      <a:r>
                        <a:rPr kumimoji="1" lang="ja-JP" altLang="en-US" sz="1100" b="1" u="none" smtClean="0">
                          <a:solidFill>
                            <a:schemeClr val="tx1"/>
                          </a:solidFill>
                          <a:latin typeface="游ゴシック" panose="020B0400000000000000" pitchFamily="50" charset="-128"/>
                          <a:ea typeface="+mn-ea"/>
                        </a:rPr>
                        <a:t>保健所</a:t>
                      </a:r>
                      <a:r>
                        <a:rPr kumimoji="1" lang="ja-JP" altLang="en-US" sz="1100" b="1" u="none" dirty="0">
                          <a:solidFill>
                            <a:schemeClr val="tx1"/>
                          </a:solidFill>
                          <a:latin typeface="游ゴシック" panose="020B0400000000000000" pitchFamily="50" charset="-128"/>
                          <a:ea typeface="+mn-ea"/>
                        </a:rPr>
                        <a:t>）</a:t>
                      </a:r>
                      <a:endParaRPr kumimoji="1" lang="en-US" altLang="ja-JP" sz="1100" b="1" u="none" dirty="0">
                        <a:solidFill>
                          <a:schemeClr val="tx1"/>
                        </a:solidFill>
                        <a:latin typeface="游ゴシック" panose="020B0400000000000000" pitchFamily="50" charset="-128"/>
                        <a:ea typeface="+mn-ea"/>
                      </a:endParaRPr>
                    </a:p>
                    <a:p>
                      <a:pPr marL="174625" indent="-174625"/>
                      <a:r>
                        <a:rPr kumimoji="1" lang="ja-JP" altLang="en-US" sz="1100" b="1" u="none" smtClean="0">
                          <a:solidFill>
                            <a:schemeClr val="tx1"/>
                          </a:solidFill>
                          <a:latin typeface="游ゴシック" panose="020B0400000000000000" pitchFamily="50" charset="-128"/>
                          <a:ea typeface="+mn-ea"/>
                        </a:rPr>
                        <a:t>■</a:t>
                      </a:r>
                      <a:r>
                        <a:rPr kumimoji="1" lang="ja-JP" altLang="en-US" sz="1100" b="1" u="none" dirty="0">
                          <a:solidFill>
                            <a:schemeClr val="tx1"/>
                          </a:solidFill>
                          <a:latin typeface="游ゴシック" panose="020B0400000000000000" pitchFamily="50" charset="-128"/>
                          <a:ea typeface="+mn-ea"/>
                        </a:rPr>
                        <a:t>高齢者への食支援を目的とした配食事業者の実態把握、市町村及び関係機関と</a:t>
                      </a:r>
                      <a:r>
                        <a:rPr kumimoji="1" lang="ja-JP" altLang="en-US" sz="1100" b="1" u="none">
                          <a:solidFill>
                            <a:schemeClr val="tx1"/>
                          </a:solidFill>
                          <a:latin typeface="游ゴシック" panose="020B0400000000000000" pitchFamily="50" charset="-128"/>
                          <a:ea typeface="+mn-ea"/>
                        </a:rPr>
                        <a:t>の</a:t>
                      </a:r>
                      <a:r>
                        <a:rPr kumimoji="1" lang="ja-JP" altLang="en-US" sz="1100" b="1" u="none" smtClean="0">
                          <a:solidFill>
                            <a:schemeClr val="tx1"/>
                          </a:solidFill>
                          <a:latin typeface="游ゴシック" panose="020B0400000000000000" pitchFamily="50" charset="-128"/>
                          <a:ea typeface="+mn-ea"/>
                        </a:rPr>
                        <a:t>共有（</a:t>
                      </a:r>
                      <a:r>
                        <a:rPr kumimoji="1" lang="en-US" altLang="ja-JP" sz="1100" b="1" u="none" smtClean="0">
                          <a:solidFill>
                            <a:schemeClr val="tx1"/>
                          </a:solidFill>
                          <a:latin typeface="游ゴシック" panose="020B0400000000000000" pitchFamily="50" charset="-128"/>
                          <a:ea typeface="+mn-ea"/>
                        </a:rPr>
                        <a:t>5</a:t>
                      </a:r>
                      <a:r>
                        <a:rPr kumimoji="1" lang="ja-JP" altLang="en-US" sz="1100" b="1" u="none" smtClean="0">
                          <a:solidFill>
                            <a:schemeClr val="tx1"/>
                          </a:solidFill>
                          <a:latin typeface="游ゴシック" panose="020B0400000000000000" pitchFamily="50" charset="-128"/>
                          <a:ea typeface="+mn-ea"/>
                        </a:rPr>
                        <a:t>保健所</a:t>
                      </a:r>
                      <a:r>
                        <a:rPr kumimoji="1" lang="ja-JP" altLang="en-US" sz="1100" b="1" u="none" dirty="0">
                          <a:solidFill>
                            <a:schemeClr val="tx1"/>
                          </a:solidFill>
                          <a:latin typeface="游ゴシック" panose="020B0400000000000000" pitchFamily="50" charset="-128"/>
                          <a:ea typeface="+mn-ea"/>
                        </a:rPr>
                        <a:t>）</a:t>
                      </a:r>
                      <a:endParaRPr kumimoji="1" lang="ja-JP" altLang="en-US" sz="1050" b="1" u="none" dirty="0">
                        <a:solidFill>
                          <a:schemeClr val="tx1"/>
                        </a:solidFill>
                        <a:latin typeface="游ゴシック" panose="020B0400000000000000" pitchFamily="50" charset="-128"/>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711307">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■動画配信による研修会の参加者意見の把握、評価</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■より多くの学校で実施できる実践内容の収集と発信</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■高等学校における主体的かつ継続的な食育の推進</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1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次年度の主な取組み</a:t>
                      </a:r>
                      <a:r>
                        <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■電子申請システムによるアンケートの回収率を</a:t>
                      </a:r>
                      <a:r>
                        <a:rPr kumimoji="1" lang="ja-JP" altLang="en-US" sz="1100" b="1" i="0" u="none" strike="noStrike" kern="1200" cap="none" spc="0" normalizeH="0" baseline="0" noProof="0">
                          <a:ln>
                            <a:noFill/>
                          </a:ln>
                          <a:solidFill>
                            <a:schemeClr val="tx1"/>
                          </a:solidFill>
                          <a:effectLst/>
                          <a:uLnTx/>
                          <a:uFillTx/>
                          <a:latin typeface="游ゴシック" panose="020B0400000000000000" pitchFamily="50" charset="-128"/>
                          <a:ea typeface="+mn-ea"/>
                          <a:cs typeface="+mn-cs"/>
                        </a:rPr>
                        <a:t>上げる</a:t>
                      </a:r>
                      <a:r>
                        <a:rPr kumimoji="1" lang="ja-JP" altLang="en-US" sz="1100" b="1" i="0" u="none" strike="noStrike" kern="1200" cap="none" spc="0" normalizeH="0" baseline="0" noProof="0" smtClean="0">
                          <a:ln>
                            <a:noFill/>
                          </a:ln>
                          <a:solidFill>
                            <a:schemeClr val="tx1"/>
                          </a:solidFill>
                          <a:effectLst/>
                          <a:uLnTx/>
                          <a:uFillTx/>
                          <a:latin typeface="游ゴシック" panose="020B0400000000000000" pitchFamily="50" charset="-128"/>
                          <a:ea typeface="+mn-ea"/>
                          <a:cs typeface="+mn-cs"/>
                        </a:rPr>
                        <a:t>手法を検討</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■他県の好事例も参考に、研修内容を精査し、質の向上を目指す</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smtClean="0">
                          <a:ln>
                            <a:noFill/>
                          </a:ln>
                          <a:solidFill>
                            <a:schemeClr val="tx1"/>
                          </a:solidFill>
                          <a:effectLst/>
                          <a:uLnTx/>
                          <a:uFillTx/>
                          <a:latin typeface="游ゴシック" panose="020B0400000000000000" pitchFamily="50" charset="-128"/>
                          <a:ea typeface="+mn-ea"/>
                          <a:cs typeface="+mn-cs"/>
                        </a:rPr>
                        <a:t>■</a:t>
                      </a: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特定給食施設等指導を利用者の健康づくりにつなげ、大学生のヘルスリテラシー向上を目的に実施する</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■健康キャンパス・プロジェクトや、表彰事業の活用等により、職場等における食育の取組みを支援</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4175442"/>
                  </a:ext>
                </a:extLst>
              </a:tr>
              <a:tr h="558035">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最終予算</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dirty="0">
                          <a:solidFill>
                            <a:schemeClr val="bg1"/>
                          </a:solidFill>
                          <a:latin typeface="游ゴシック" panose="020B0400000000000000" pitchFamily="50" charset="-128"/>
                          <a:ea typeface="游ゴシック" panose="020B0400000000000000" pitchFamily="50" charset="-128"/>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1" dirty="0">
                          <a:solidFill>
                            <a:schemeClr val="tx1"/>
                          </a:solidFill>
                          <a:latin typeface="+mn-ea"/>
                          <a:ea typeface="+mn-ea"/>
                        </a:rPr>
                        <a:t>健康・栄養</a:t>
                      </a:r>
                      <a:r>
                        <a:rPr kumimoji="1" lang="ja-JP" altLang="en-US" sz="1100" b="1" dirty="0" smtClean="0">
                          <a:solidFill>
                            <a:schemeClr val="tx1"/>
                          </a:solidFill>
                          <a:latin typeface="+mn-ea"/>
                          <a:ea typeface="+mn-ea"/>
                        </a:rPr>
                        <a:t>対策費　　</a:t>
                      </a:r>
                      <a:r>
                        <a:rPr kumimoji="1" lang="ja-JP" altLang="en-US" sz="1100" b="1" dirty="0">
                          <a:solidFill>
                            <a:schemeClr val="tx1"/>
                          </a:solidFill>
                          <a:latin typeface="+mn-ea"/>
                          <a:ea typeface="+mn-ea"/>
                        </a:rPr>
                        <a:t>　</a:t>
                      </a:r>
                      <a:r>
                        <a:rPr kumimoji="1" lang="en-US" altLang="ja-JP" sz="1100" b="1" dirty="0">
                          <a:solidFill>
                            <a:schemeClr val="tx1"/>
                          </a:solidFill>
                          <a:latin typeface="+mn-ea"/>
                          <a:ea typeface="+mn-ea"/>
                        </a:rPr>
                        <a:t>5,869</a:t>
                      </a:r>
                      <a:r>
                        <a:rPr kumimoji="1" lang="ja-JP" altLang="en-US" sz="1100" b="1" dirty="0">
                          <a:solidFill>
                            <a:schemeClr val="tx1"/>
                          </a:solidFill>
                          <a:latin typeface="+mn-ea"/>
                          <a:ea typeface="+mn-ea"/>
                        </a:rPr>
                        <a:t>千円（再掲）　</a:t>
                      </a:r>
                      <a:endParaRPr kumimoji="1" lang="en-US" altLang="ja-JP" sz="1100" b="1" dirty="0">
                        <a:solidFill>
                          <a:schemeClr val="tx1"/>
                        </a:solidFill>
                        <a:latin typeface="+mn-ea"/>
                        <a:ea typeface="+mn-ea"/>
                      </a:endParaRPr>
                    </a:p>
                    <a:p>
                      <a:r>
                        <a:rPr kumimoji="1" lang="ja-JP" altLang="en-US" sz="1100" b="1" strike="noStrike" dirty="0" smtClean="0">
                          <a:solidFill>
                            <a:schemeClr val="tx1"/>
                          </a:solidFill>
                          <a:latin typeface="+mn-ea"/>
                          <a:ea typeface="+mn-ea"/>
                        </a:rPr>
                        <a:t>健活会議関連推進事業　</a:t>
                      </a:r>
                      <a:r>
                        <a:rPr kumimoji="1" lang="en-US" altLang="ja-JP" sz="1100" b="1" strike="noStrike" dirty="0" smtClean="0">
                          <a:solidFill>
                            <a:schemeClr val="tx1"/>
                          </a:solidFill>
                          <a:latin typeface="+mn-ea"/>
                          <a:ea typeface="+mn-ea"/>
                        </a:rPr>
                        <a:t>3,813</a:t>
                      </a:r>
                      <a:r>
                        <a:rPr kumimoji="1" lang="ja-JP" altLang="en-US" sz="1100" b="1" strike="noStrike" dirty="0" smtClean="0">
                          <a:solidFill>
                            <a:schemeClr val="tx1"/>
                          </a:solidFill>
                          <a:latin typeface="+mn-ea"/>
                          <a:ea typeface="+mn-ea"/>
                        </a:rPr>
                        <a:t>千円</a:t>
                      </a:r>
                      <a:endParaRPr kumimoji="1" lang="ja-JP" altLang="en-US" sz="1100" b="1" strike="sngStrike"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33696306"/>
                  </a:ext>
                </a:extLst>
              </a:tr>
            </a:tbl>
          </a:graphicData>
        </a:graphic>
      </p:graphicFrame>
      <p:grpSp>
        <p:nvGrpSpPr>
          <p:cNvPr id="6" name="グループ化 5"/>
          <p:cNvGrpSpPr/>
          <p:nvPr/>
        </p:nvGrpSpPr>
        <p:grpSpPr>
          <a:xfrm>
            <a:off x="8346297" y="142657"/>
            <a:ext cx="1188525" cy="864000"/>
            <a:chOff x="8151251" y="1180677"/>
            <a:chExt cx="1188525" cy="864000"/>
          </a:xfrm>
        </p:grpSpPr>
        <p:sp>
          <p:nvSpPr>
            <p:cNvPr id="7" name="角丸四角形 6"/>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8" name="グループ化 7"/>
            <p:cNvGrpSpPr/>
            <p:nvPr/>
          </p:nvGrpSpPr>
          <p:grpSpPr>
            <a:xfrm>
              <a:off x="8222623" y="1257538"/>
              <a:ext cx="1058662" cy="720145"/>
              <a:chOff x="511927" y="2809411"/>
              <a:chExt cx="1110811" cy="770916"/>
            </a:xfrm>
          </p:grpSpPr>
          <p:sp>
            <p:nvSpPr>
              <p:cNvPr id="10" name="角丸四角形 9"/>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a:t>年度</a:t>
                </a:r>
                <a:r>
                  <a:rPr kumimoji="1" lang="ja-JP" altLang="en-US" sz="1200" b="1" dirty="0"/>
                  <a:t>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2" name="直線コネクタ 11"/>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3" name="正方形/長方形 2"/>
          <p:cNvSpPr/>
          <p:nvPr/>
        </p:nvSpPr>
        <p:spPr>
          <a:xfrm>
            <a:off x="540000" y="158400"/>
            <a:ext cx="5361319" cy="338554"/>
          </a:xfrm>
          <a:prstGeom prst="rect">
            <a:avLst/>
          </a:prstGeom>
        </p:spPr>
        <p:txBody>
          <a:bodyPr wrap="square">
            <a:spAutoFit/>
          </a:bodyPr>
          <a:lstStyle/>
          <a:p>
            <a:pPr marL="174625" indent="-174625"/>
            <a:r>
              <a:rPr kumimoji="1" lang="ja-JP" altLang="en-US" sz="1600" b="1" dirty="0">
                <a:latin typeface="游ゴシック" panose="020B0400000000000000" pitchFamily="50" charset="-128"/>
              </a:rPr>
              <a:t>④ライフステージに応じた取組み　</a:t>
            </a:r>
            <a:r>
              <a:rPr kumimoji="1" lang="en-US" altLang="ja-JP" sz="1600" b="1" dirty="0">
                <a:latin typeface="游ゴシック" panose="020B0400000000000000" pitchFamily="50" charset="-128"/>
              </a:rPr>
              <a:t>P33</a:t>
            </a:r>
          </a:p>
        </p:txBody>
      </p:sp>
      <p:sp>
        <p:nvSpPr>
          <p:cNvPr id="11" name="テキスト ボックス 10"/>
          <p:cNvSpPr txBox="1"/>
          <p:nvPr/>
        </p:nvSpPr>
        <p:spPr>
          <a:xfrm>
            <a:off x="9198799" y="6341515"/>
            <a:ext cx="434365" cy="338554"/>
          </a:xfrm>
          <a:prstGeom prst="rect">
            <a:avLst/>
          </a:prstGeom>
          <a:noFill/>
        </p:spPr>
        <p:txBody>
          <a:bodyPr wrap="square" rtlCol="0">
            <a:spAutoFit/>
          </a:bodyPr>
          <a:lstStyle/>
          <a:p>
            <a:pPr algn="r"/>
            <a:r>
              <a:rPr kumimoji="1" lang="en-US" altLang="ja-JP" sz="1600" dirty="0">
                <a:latin typeface="+mn-ea"/>
              </a:rPr>
              <a:t>5</a:t>
            </a:r>
            <a:endParaRPr kumimoji="1" lang="ja-JP" altLang="en-US" sz="1600" dirty="0">
              <a:latin typeface="+mn-ea"/>
            </a:endParaRPr>
          </a:p>
        </p:txBody>
      </p:sp>
    </p:spTree>
    <p:extLst>
      <p:ext uri="{BB962C8B-B14F-4D97-AF65-F5344CB8AC3E}">
        <p14:creationId xmlns:p14="http://schemas.microsoft.com/office/powerpoint/2010/main" val="19619447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273000" y="144000"/>
            <a:ext cx="9360000" cy="651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540000" y="161728"/>
            <a:ext cx="8718118" cy="338554"/>
          </a:xfrm>
          <a:prstGeom prst="rect">
            <a:avLst/>
          </a:prstGeom>
          <a:noFill/>
        </p:spPr>
        <p:txBody>
          <a:bodyPr wrap="square" rtlCol="0">
            <a:spAutoFit/>
          </a:bodyPr>
          <a:lstStyle/>
          <a:p>
            <a:r>
              <a:rPr kumimoji="1" lang="ja-JP" altLang="en-US" sz="1600" b="1" dirty="0"/>
              <a:t>⑤歯と口の</a:t>
            </a:r>
            <a:r>
              <a:rPr kumimoji="1" lang="ja-JP" altLang="en-US" sz="1600" b="1" dirty="0">
                <a:latin typeface="+mn-ea"/>
              </a:rPr>
              <a:t>健康づくりの取組み　</a:t>
            </a:r>
            <a:r>
              <a:rPr kumimoji="1" lang="en-US" altLang="ja-JP" sz="1600" b="1" dirty="0">
                <a:latin typeface="+mn-ea"/>
              </a:rPr>
              <a:t>P34</a:t>
            </a:r>
            <a:endParaRPr kumimoji="1" lang="ja-JP" altLang="en-US" sz="1600" b="1" dirty="0">
              <a:latin typeface="+mn-ea"/>
            </a:endParaRPr>
          </a:p>
        </p:txBody>
      </p:sp>
      <p:graphicFrame>
        <p:nvGraphicFramePr>
          <p:cNvPr id="17" name="表 16"/>
          <p:cNvGraphicFramePr>
            <a:graphicFrameLocks noGrp="1"/>
          </p:cNvGraphicFramePr>
          <p:nvPr>
            <p:extLst>
              <p:ext uri="{D42A27DB-BD31-4B8C-83A1-F6EECF244321}">
                <p14:modId xmlns:p14="http://schemas.microsoft.com/office/powerpoint/2010/main" val="2249020919"/>
              </p:ext>
            </p:extLst>
          </p:nvPr>
        </p:nvGraphicFramePr>
        <p:xfrm>
          <a:off x="630000" y="468000"/>
          <a:ext cx="8640000" cy="6120000"/>
        </p:xfrm>
        <a:graphic>
          <a:graphicData uri="http://schemas.openxmlformats.org/drawingml/2006/table">
            <a:tbl>
              <a:tblPr firstRow="1" bandRow="1">
                <a:tableStyleId>{5C22544A-7EE6-4342-B048-85BDC9FD1C3A}</a:tableStyleId>
              </a:tblPr>
              <a:tblGrid>
                <a:gridCol w="1258439">
                  <a:extLst>
                    <a:ext uri="{9D8B030D-6E8A-4147-A177-3AD203B41FA5}">
                      <a16:colId xmlns:a16="http://schemas.microsoft.com/office/drawing/2014/main" val="528851062"/>
                    </a:ext>
                  </a:extLst>
                </a:gridCol>
                <a:gridCol w="7381561">
                  <a:extLst>
                    <a:ext uri="{9D8B030D-6E8A-4147-A177-3AD203B41FA5}">
                      <a16:colId xmlns:a16="http://schemas.microsoft.com/office/drawing/2014/main" val="89849022"/>
                    </a:ext>
                  </a:extLst>
                </a:gridCol>
              </a:tblGrid>
              <a:tr h="3324448">
                <a:tc>
                  <a:txBody>
                    <a:bodyPr/>
                    <a:lstStyle/>
                    <a:p>
                      <a:pPr>
                        <a:lnSpc>
                          <a:spcPts val="16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ts val="1600"/>
                        </a:lnSpc>
                      </a:pPr>
                      <a:r>
                        <a:rPr kumimoji="1" lang="ja-JP" altLang="en-US" sz="1600" baseline="0" dirty="0">
                          <a:latin typeface="+mn-ea"/>
                          <a:ea typeface="+mn-ea"/>
                        </a:rPr>
                        <a:t>取組</a:t>
                      </a:r>
                      <a:endParaRPr kumimoji="1" lang="en-US" altLang="ja-JP"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歯と口の健康に係る普及啓発</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■府ホームページや啓発資材等を活用した普及啓発</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・府ホームページを通じた歯と口の健康に関する情報発信</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・歯と口の健康づくり小読本の配布</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・公民連携の枠組みを活用した普及啓発（企業広報ツール・健康イベントでの連携）</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・府健康アプリ「アスマイル」を活用した普及啓発（歯磨きや健診受診、</a:t>
                      </a:r>
                      <a:r>
                        <a:rPr kumimoji="1" lang="ja-JP" altLang="en-US" sz="1100" b="1" baseline="0">
                          <a:solidFill>
                            <a:schemeClr val="tx1"/>
                          </a:solidFill>
                          <a:latin typeface="+mn-ea"/>
                          <a:ea typeface="+mn-ea"/>
                        </a:rPr>
                        <a:t>健康づくり</a:t>
                      </a:r>
                      <a:r>
                        <a:rPr kumimoji="1" lang="ja-JP" altLang="en-US" sz="1100" b="1" baseline="0" smtClean="0">
                          <a:solidFill>
                            <a:schemeClr val="tx1"/>
                          </a:solidFill>
                          <a:latin typeface="+mn-ea"/>
                          <a:ea typeface="+mn-ea"/>
                        </a:rPr>
                        <a:t>イベントへの参加</a:t>
                      </a:r>
                      <a:r>
                        <a:rPr kumimoji="1" lang="ja-JP" altLang="en-US" sz="1100" b="1" baseline="0" dirty="0">
                          <a:solidFill>
                            <a:schemeClr val="tx1"/>
                          </a:solidFill>
                          <a:latin typeface="+mn-ea"/>
                          <a:ea typeface="+mn-ea"/>
                        </a:rPr>
                        <a:t>等に対する</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　インセンティブ付与、健康コラムに歯と口の話題掲載）</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■大阪府歯科口腔保健推進研修会</a:t>
                      </a:r>
                      <a:r>
                        <a:rPr kumimoji="1" lang="ja-JP" altLang="en-US" sz="1100" b="1" baseline="0">
                          <a:solidFill>
                            <a:schemeClr val="tx1"/>
                          </a:solidFill>
                          <a:latin typeface="+mn-ea"/>
                          <a:ea typeface="+mn-ea"/>
                        </a:rPr>
                        <a:t>の</a:t>
                      </a:r>
                      <a:r>
                        <a:rPr kumimoji="1" lang="ja-JP" altLang="en-US" sz="1100" b="1" baseline="0" smtClean="0">
                          <a:solidFill>
                            <a:schemeClr val="tx1"/>
                          </a:solidFill>
                          <a:latin typeface="+mn-ea"/>
                          <a:ea typeface="+mn-ea"/>
                        </a:rPr>
                        <a:t>実施「</a:t>
                      </a:r>
                      <a:r>
                        <a:rPr kumimoji="1" lang="ja-JP" altLang="en-US" sz="1100" b="1" baseline="0" dirty="0">
                          <a:solidFill>
                            <a:schemeClr val="tx1"/>
                          </a:solidFill>
                          <a:latin typeface="+mn-ea"/>
                          <a:ea typeface="+mn-ea"/>
                        </a:rPr>
                        <a:t>歯科口腔保健における行動変容のための行動科学について」</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■「口腔保健支援センター」による市町村支援　</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■歯科医療サービス提供困難者への歯科保健医療推進事業</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　</a:t>
                      </a:r>
                      <a:r>
                        <a:rPr kumimoji="1" lang="ja-JP" altLang="en-US" sz="1100" b="1" baseline="0" smtClean="0">
                          <a:solidFill>
                            <a:schemeClr val="tx1"/>
                          </a:solidFill>
                          <a:latin typeface="+mn-ea"/>
                          <a:ea typeface="+mn-ea"/>
                        </a:rPr>
                        <a:t>障</a:t>
                      </a:r>
                      <a:r>
                        <a:rPr kumimoji="1" lang="ja-JP" altLang="en-US" sz="1100" b="1" baseline="0" dirty="0">
                          <a:solidFill>
                            <a:schemeClr val="tx1"/>
                          </a:solidFill>
                          <a:latin typeface="+mn-ea"/>
                          <a:ea typeface="+mn-ea"/>
                        </a:rPr>
                        <a:t>がい者施設職員のための口腔スクリーニングツールの作成、研修会を開催</a:t>
                      </a:r>
                      <a:r>
                        <a:rPr kumimoji="1" lang="ja-JP" altLang="en-US" sz="1100" b="1" baseline="0" dirty="0" smtClean="0">
                          <a:solidFill>
                            <a:schemeClr val="tx1"/>
                          </a:solidFill>
                          <a:latin typeface="+mn-ea"/>
                          <a:ea typeface="+mn-ea"/>
                        </a:rPr>
                        <a:t>（２医療圏）</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a:t>
                      </a:r>
                      <a:r>
                        <a:rPr kumimoji="1" lang="en-US" altLang="ja-JP" sz="1100" b="1" baseline="0" dirty="0">
                          <a:solidFill>
                            <a:schemeClr val="tx1"/>
                          </a:solidFill>
                          <a:latin typeface="+mn-ea"/>
                          <a:ea typeface="+mn-ea"/>
                        </a:rPr>
                        <a:t>8020</a:t>
                      </a:r>
                      <a:r>
                        <a:rPr kumimoji="1" lang="ja-JP" altLang="en-US" sz="1100" b="1" baseline="0" dirty="0">
                          <a:solidFill>
                            <a:schemeClr val="tx1"/>
                          </a:solidFill>
                          <a:latin typeface="+mn-ea"/>
                          <a:ea typeface="+mn-ea"/>
                        </a:rPr>
                        <a:t>運動特別推進事業（</a:t>
                      </a:r>
                      <a:r>
                        <a:rPr kumimoji="1" lang="en-US" altLang="ja-JP" sz="1100" b="1" baseline="0" dirty="0">
                          <a:solidFill>
                            <a:schemeClr val="tx1"/>
                          </a:solidFill>
                          <a:latin typeface="+mn-ea"/>
                          <a:ea typeface="+mn-ea"/>
                        </a:rPr>
                        <a:t>8020</a:t>
                      </a:r>
                      <a:r>
                        <a:rPr kumimoji="1" lang="ja-JP" altLang="en-US" sz="1100" b="1" baseline="0" dirty="0">
                          <a:solidFill>
                            <a:schemeClr val="tx1"/>
                          </a:solidFill>
                          <a:latin typeface="+mn-ea"/>
                          <a:ea typeface="+mn-ea"/>
                        </a:rPr>
                        <a:t>推進アンバサダー養成事業）</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　</a:t>
                      </a:r>
                      <a:r>
                        <a:rPr kumimoji="1" lang="ja-JP" altLang="en-US" sz="1100" b="1" baseline="0" smtClean="0">
                          <a:solidFill>
                            <a:schemeClr val="tx1"/>
                          </a:solidFill>
                          <a:latin typeface="+mn-ea"/>
                          <a:ea typeface="+mn-ea"/>
                        </a:rPr>
                        <a:t>地域</a:t>
                      </a:r>
                      <a:r>
                        <a:rPr kumimoji="1" lang="ja-JP" altLang="en-US" sz="1100" b="1" baseline="0" dirty="0">
                          <a:solidFill>
                            <a:schemeClr val="tx1"/>
                          </a:solidFill>
                          <a:latin typeface="+mn-ea"/>
                          <a:ea typeface="+mn-ea"/>
                        </a:rPr>
                        <a:t>で活動する保健医療関係者のためのガイドラインと啓発資料の作成、研修会を開催（</a:t>
                      </a:r>
                      <a:r>
                        <a:rPr kumimoji="1" lang="en-US" altLang="ja-JP" sz="1100" b="1" baseline="0" dirty="0">
                          <a:solidFill>
                            <a:schemeClr val="tx1"/>
                          </a:solidFill>
                          <a:latin typeface="+mn-ea"/>
                          <a:ea typeface="+mn-ea"/>
                        </a:rPr>
                        <a:t>1</a:t>
                      </a:r>
                      <a:r>
                        <a:rPr kumimoji="1" lang="ja-JP" altLang="en-US" sz="1100" b="1" baseline="0" dirty="0">
                          <a:solidFill>
                            <a:schemeClr val="tx1"/>
                          </a:solidFill>
                          <a:latin typeface="+mn-ea"/>
                          <a:ea typeface="+mn-ea"/>
                        </a:rPr>
                        <a:t>医療圏で</a:t>
                      </a:r>
                      <a:r>
                        <a:rPr kumimoji="1" lang="en-US" altLang="ja-JP" sz="1100" b="1" baseline="0" dirty="0">
                          <a:solidFill>
                            <a:schemeClr val="tx1"/>
                          </a:solidFill>
                          <a:latin typeface="+mn-ea"/>
                          <a:ea typeface="+mn-ea"/>
                        </a:rPr>
                        <a:t>2</a:t>
                      </a:r>
                      <a:r>
                        <a:rPr kumimoji="1" lang="ja-JP" altLang="en-US" sz="1100" b="1" baseline="0" dirty="0">
                          <a:solidFill>
                            <a:schemeClr val="tx1"/>
                          </a:solidFill>
                          <a:latin typeface="+mn-ea"/>
                          <a:ea typeface="+mn-ea"/>
                        </a:rPr>
                        <a:t>回実施）</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■在宅療養者経口摂取支援チーム育成事業</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　摂食嚥下障害時に対応可能な歯科医師と歯科衛生士からなるチームを育成（</a:t>
                      </a:r>
                      <a:r>
                        <a:rPr kumimoji="1" lang="en-US" altLang="ja-JP" sz="1100" b="1" baseline="0" dirty="0">
                          <a:solidFill>
                            <a:schemeClr val="tx1"/>
                          </a:solidFill>
                          <a:latin typeface="+mn-ea"/>
                          <a:ea typeface="+mn-ea"/>
                        </a:rPr>
                        <a:t>13</a:t>
                      </a:r>
                      <a:r>
                        <a:rPr kumimoji="1" lang="ja-JP" altLang="en-US" sz="1100" b="1" baseline="0" dirty="0">
                          <a:solidFill>
                            <a:schemeClr val="tx1"/>
                          </a:solidFill>
                          <a:latin typeface="+mn-ea"/>
                          <a:ea typeface="+mn-ea"/>
                        </a:rPr>
                        <a:t>チーム）</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■新しい生活様式に対応した口腔保健指導推進事業</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　</a:t>
                      </a:r>
                      <a:r>
                        <a:rPr kumimoji="1" lang="ja-JP" altLang="en-US" sz="1100" b="1" baseline="0" smtClean="0">
                          <a:solidFill>
                            <a:schemeClr val="tx1"/>
                          </a:solidFill>
                          <a:latin typeface="+mn-ea"/>
                          <a:ea typeface="+mn-ea"/>
                        </a:rPr>
                        <a:t>口</a:t>
                      </a:r>
                      <a:r>
                        <a:rPr kumimoji="1" lang="ja-JP" altLang="en-US" sz="1100" b="1" baseline="0" dirty="0">
                          <a:solidFill>
                            <a:schemeClr val="tx1"/>
                          </a:solidFill>
                          <a:latin typeface="+mn-ea"/>
                          <a:ea typeface="+mn-ea"/>
                        </a:rPr>
                        <a:t>の機能の維持・向上を図るための動画教材とリーフレットを作成し、デイサービス施設職員向け研修</a:t>
                      </a:r>
                      <a:r>
                        <a:rPr kumimoji="1" lang="ja-JP" altLang="en-US" sz="1100" b="1" baseline="0">
                          <a:solidFill>
                            <a:schemeClr val="tx1"/>
                          </a:solidFill>
                          <a:latin typeface="+mn-ea"/>
                          <a:ea typeface="+mn-ea"/>
                        </a:rPr>
                        <a:t>を</a:t>
                      </a:r>
                      <a:r>
                        <a:rPr kumimoji="1" lang="ja-JP" altLang="en-US" sz="1100" b="1" baseline="0" smtClean="0">
                          <a:solidFill>
                            <a:schemeClr val="tx1"/>
                          </a:solidFill>
                          <a:latin typeface="+mn-ea"/>
                          <a:ea typeface="+mn-ea"/>
                        </a:rPr>
                        <a:t>実施</a:t>
                      </a:r>
                      <a:endParaRPr kumimoji="1" lang="en-US" altLang="ja-JP" sz="1100" b="1" baseline="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smtClean="0">
                          <a:solidFill>
                            <a:schemeClr val="tx1"/>
                          </a:solidFill>
                          <a:latin typeface="+mn-ea"/>
                          <a:ea typeface="+mn-ea"/>
                        </a:rPr>
                        <a:t>　（</a:t>
                      </a:r>
                      <a:r>
                        <a:rPr kumimoji="1" lang="en-US" altLang="ja-JP" sz="1100" b="1" baseline="0" dirty="0">
                          <a:solidFill>
                            <a:schemeClr val="tx1"/>
                          </a:solidFill>
                          <a:latin typeface="+mn-ea"/>
                          <a:ea typeface="+mn-ea"/>
                        </a:rPr>
                        <a:t>16</a:t>
                      </a:r>
                      <a:r>
                        <a:rPr kumimoji="1" lang="ja-JP" altLang="en-US" sz="1100" b="1" baseline="0" dirty="0">
                          <a:solidFill>
                            <a:schemeClr val="tx1"/>
                          </a:solidFill>
                          <a:latin typeface="+mn-ea"/>
                          <a:ea typeface="+mn-ea"/>
                        </a:rPr>
                        <a:t>地域で実施）</a:t>
                      </a:r>
                      <a:endParaRPr kumimoji="1" lang="en-US" altLang="ja-JP" sz="1100" b="1" baseline="0" dirty="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775552">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baseline="0" dirty="0">
                          <a:solidFill>
                            <a:schemeClr val="bg1"/>
                          </a:solidFill>
                          <a:latin typeface="+mn-ea"/>
                          <a:ea typeface="+mn-ea"/>
                        </a:rPr>
                        <a:t>今後の</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baseline="0" dirty="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課題等</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■ホームページを閲覧しない府民に対する働きかけ</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■歯科保健の推進にかかる多職種との連携</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■高齢者や障がい者施設職員等に対する研修参加の働きかけ</a:t>
                      </a:r>
                      <a:endParaRPr kumimoji="1" lang="en-US" altLang="ja-JP" sz="1100" b="1" baseline="0" dirty="0">
                        <a:solidFill>
                          <a:schemeClr val="tx1"/>
                        </a:solidFill>
                        <a:latin typeface="+mn-ea"/>
                        <a:ea typeface="+mn-ea"/>
                      </a:endParaRPr>
                    </a:p>
                    <a:p>
                      <a:pPr marL="174625" indent="-174625">
                        <a:lnSpc>
                          <a:spcPct val="100000"/>
                        </a:lnSpc>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次年度の主な取組み</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■府健康アプリ「アスマイル」、府の広報媒体、公民連携の枠組みを活用し、幅広い世代の府民への啓発</a:t>
                      </a:r>
                    </a:p>
                    <a:p>
                      <a:pPr marL="174625" indent="-174625">
                        <a:lnSpc>
                          <a:spcPct val="100000"/>
                        </a:lnSpc>
                      </a:pPr>
                      <a:r>
                        <a:rPr kumimoji="1" lang="ja-JP" altLang="en-US" sz="1100" b="1" baseline="0" dirty="0">
                          <a:solidFill>
                            <a:schemeClr val="tx1"/>
                          </a:solidFill>
                          <a:latin typeface="+mn-ea"/>
                          <a:ea typeface="+mn-ea"/>
                        </a:rPr>
                        <a:t>■地域の多職種と連携して在宅療養者の経口摂取支援を行う歯科医師・歯科衛生士の育成</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■介護者に対する啓発・人材育成</a:t>
                      </a:r>
                    </a:p>
                    <a:p>
                      <a:pPr marL="174625" indent="-174625">
                        <a:lnSpc>
                          <a:spcPct val="100000"/>
                        </a:lnSpc>
                      </a:pPr>
                      <a:r>
                        <a:rPr kumimoji="1" lang="ja-JP" altLang="en-US" sz="1100" b="1" baseline="0" dirty="0" smtClean="0">
                          <a:solidFill>
                            <a:schemeClr val="tx1"/>
                          </a:solidFill>
                          <a:latin typeface="+mn-ea"/>
                          <a:ea typeface="+mn-ea"/>
                        </a:rPr>
                        <a:t>■多職種</a:t>
                      </a:r>
                      <a:r>
                        <a:rPr kumimoji="1" lang="ja-JP" altLang="en-US" sz="1100" b="1" baseline="0" dirty="0">
                          <a:solidFill>
                            <a:schemeClr val="tx1"/>
                          </a:solidFill>
                          <a:latin typeface="+mn-ea"/>
                          <a:ea typeface="+mn-ea"/>
                        </a:rPr>
                        <a:t>と連携した歯科保健の取組みの推進</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10200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baseline="0" dirty="0">
                          <a:solidFill>
                            <a:schemeClr val="bg1"/>
                          </a:solidFill>
                          <a:latin typeface="+mn-ea"/>
                          <a:ea typeface="+mn-ea"/>
                        </a:rPr>
                        <a:t>最終予算</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1" baseline="0" dirty="0">
                          <a:solidFill>
                            <a:schemeClr val="bg1"/>
                          </a:solidFill>
                          <a:latin typeface="+mn-ea"/>
                          <a:ea typeface="+mn-ea"/>
                        </a:rPr>
                        <a:t>（主要事業）</a:t>
                      </a:r>
                      <a:endParaRPr kumimoji="1" lang="en-US" altLang="ja-JP" sz="1600" b="1" baseline="0" dirty="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zh-TW" altLang="en-US" sz="1100" b="1" baseline="0" dirty="0">
                          <a:solidFill>
                            <a:schemeClr val="tx1"/>
                          </a:solidFill>
                          <a:latin typeface="游ゴシック" panose="020B0400000000000000" pitchFamily="50" charset="-128"/>
                          <a:ea typeface="游ゴシック" panose="020B0400000000000000" pitchFamily="50" charset="-128"/>
                        </a:rPr>
                        <a:t>生涯歯科保健推進事業</a:t>
                      </a:r>
                      <a:r>
                        <a:rPr kumimoji="1" lang="ja-JP" altLang="en-US" sz="1100" b="1" baseline="0" dirty="0">
                          <a:solidFill>
                            <a:schemeClr val="tx1"/>
                          </a:solidFill>
                          <a:latin typeface="游ゴシック" panose="020B0400000000000000" pitchFamily="50" charset="-128"/>
                          <a:ea typeface="游ゴシック" panose="020B0400000000000000" pitchFamily="50" charset="-128"/>
                        </a:rPr>
                        <a:t>　</a:t>
                      </a:r>
                      <a:r>
                        <a:rPr kumimoji="1" lang="ja-JP" altLang="en-US" sz="1100" b="1" baseline="0" dirty="0" smtClean="0">
                          <a:solidFill>
                            <a:schemeClr val="tx1"/>
                          </a:solidFill>
                          <a:latin typeface="游ゴシック" panose="020B0400000000000000" pitchFamily="50" charset="-128"/>
                          <a:ea typeface="游ゴシック" panose="020B0400000000000000" pitchFamily="50" charset="-128"/>
                        </a:rPr>
                        <a:t>　　</a:t>
                      </a:r>
                      <a:r>
                        <a:rPr kumimoji="1" lang="en-US" altLang="ja-JP" sz="1100" b="1" baseline="0" dirty="0" smtClean="0">
                          <a:solidFill>
                            <a:schemeClr val="tx1"/>
                          </a:solidFill>
                          <a:latin typeface="游ゴシック" panose="020B0400000000000000" pitchFamily="50" charset="-128"/>
                          <a:ea typeface="游ゴシック" panose="020B0400000000000000" pitchFamily="50" charset="-128"/>
                        </a:rPr>
                        <a:t>1,777</a:t>
                      </a:r>
                      <a:r>
                        <a:rPr kumimoji="1" lang="zh-TW" altLang="en-US" sz="1100" b="1" baseline="0" dirty="0">
                          <a:solidFill>
                            <a:schemeClr val="tx1"/>
                          </a:solidFill>
                          <a:latin typeface="游ゴシック" panose="020B0400000000000000" pitchFamily="50" charset="-128"/>
                          <a:ea typeface="游ゴシック" panose="020B0400000000000000" pitchFamily="50" charset="-128"/>
                        </a:rPr>
                        <a:t>千円</a:t>
                      </a:r>
                      <a:r>
                        <a:rPr kumimoji="1" lang="ja-JP" altLang="en-US" sz="1100" b="1" baseline="0" dirty="0">
                          <a:solidFill>
                            <a:schemeClr val="tx1"/>
                          </a:solidFill>
                          <a:latin typeface="游ゴシック" panose="020B0400000000000000" pitchFamily="50" charset="-128"/>
                          <a:ea typeface="游ゴシック" panose="020B0400000000000000" pitchFamily="50" charset="-128"/>
                        </a:rPr>
                        <a:t>　</a:t>
                      </a:r>
                      <a:r>
                        <a:rPr kumimoji="1" lang="zh-TW" altLang="en-US" sz="1100" b="1" baseline="0" dirty="0" smtClean="0">
                          <a:solidFill>
                            <a:schemeClr val="tx1"/>
                          </a:solidFill>
                          <a:latin typeface="游ゴシック" panose="020B0400000000000000" pitchFamily="50" charset="-128"/>
                          <a:ea typeface="游ゴシック" panose="020B0400000000000000" pitchFamily="50" charset="-128"/>
                        </a:rPr>
                        <a:t>大阪府</a:t>
                      </a:r>
                      <a:r>
                        <a:rPr kumimoji="1" lang="zh-TW" altLang="en-US" sz="1100" b="1" baseline="0" dirty="0">
                          <a:solidFill>
                            <a:schemeClr val="tx1"/>
                          </a:solidFill>
                          <a:latin typeface="游ゴシック" panose="020B0400000000000000" pitchFamily="50" charset="-128"/>
                          <a:ea typeface="游ゴシック" panose="020B0400000000000000" pitchFamily="50" charset="-128"/>
                        </a:rPr>
                        <a:t>歯科口腔保健計画推進事業</a:t>
                      </a:r>
                      <a:r>
                        <a:rPr kumimoji="1" lang="ja-JP" altLang="en-US" sz="1100" b="1" baseline="0" dirty="0">
                          <a:solidFill>
                            <a:schemeClr val="tx1"/>
                          </a:solidFill>
                          <a:latin typeface="游ゴシック" panose="020B0400000000000000" pitchFamily="50" charset="-128"/>
                          <a:ea typeface="游ゴシック" panose="020B0400000000000000" pitchFamily="50" charset="-128"/>
                        </a:rPr>
                        <a:t>　</a:t>
                      </a:r>
                      <a:r>
                        <a:rPr kumimoji="1" lang="en-US" altLang="ja-JP" sz="1100" b="1" baseline="0" dirty="0">
                          <a:solidFill>
                            <a:schemeClr val="tx1"/>
                          </a:solidFill>
                          <a:latin typeface="游ゴシック" panose="020B0400000000000000" pitchFamily="50" charset="-128"/>
                          <a:ea typeface="游ゴシック" panose="020B0400000000000000" pitchFamily="50" charset="-128"/>
                        </a:rPr>
                        <a:t>5,042</a:t>
                      </a:r>
                      <a:r>
                        <a:rPr kumimoji="1" lang="ja-JP" altLang="en-US" sz="1100" b="1" baseline="0" dirty="0">
                          <a:solidFill>
                            <a:schemeClr val="tx1"/>
                          </a:solidFill>
                          <a:latin typeface="游ゴシック" panose="020B0400000000000000" pitchFamily="50" charset="-128"/>
                          <a:ea typeface="游ゴシック" panose="020B0400000000000000" pitchFamily="50" charset="-128"/>
                        </a:rPr>
                        <a:t>千円</a:t>
                      </a:r>
                      <a:endParaRPr kumimoji="1" lang="en-US" altLang="ja-JP" sz="1100" b="1" baseline="0" dirty="0">
                        <a:solidFill>
                          <a:schemeClr val="tx1"/>
                        </a:solidFill>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100" b="1" baseline="0" dirty="0">
                          <a:solidFill>
                            <a:schemeClr val="tx1"/>
                          </a:solidFill>
                          <a:latin typeface="游ゴシック" panose="020B0400000000000000" pitchFamily="50" charset="-128"/>
                          <a:ea typeface="游ゴシック" panose="020B0400000000000000" pitchFamily="50" charset="-128"/>
                        </a:rPr>
                        <a:t>８０２０運動推進特別事業</a:t>
                      </a:r>
                      <a:r>
                        <a:rPr kumimoji="1" lang="ja-JP" altLang="en-US" sz="1100" b="1" baseline="0" dirty="0">
                          <a:solidFill>
                            <a:schemeClr val="tx1"/>
                          </a:solidFill>
                          <a:latin typeface="游ゴシック" panose="020B0400000000000000" pitchFamily="50" charset="-128"/>
                          <a:ea typeface="游ゴシック" panose="020B0400000000000000" pitchFamily="50" charset="-128"/>
                        </a:rPr>
                        <a:t>　</a:t>
                      </a:r>
                      <a:r>
                        <a:rPr kumimoji="1" lang="en-US" altLang="ja-JP" sz="1100" b="1" baseline="0" dirty="0">
                          <a:solidFill>
                            <a:schemeClr val="tx1"/>
                          </a:solidFill>
                          <a:latin typeface="游ゴシック" panose="020B0400000000000000" pitchFamily="50" charset="-128"/>
                          <a:ea typeface="游ゴシック" panose="020B0400000000000000" pitchFamily="50" charset="-128"/>
                        </a:rPr>
                        <a:t>2,041</a:t>
                      </a:r>
                      <a:r>
                        <a:rPr kumimoji="1" lang="zh-TW" altLang="en-US" sz="1100" b="1" baseline="0" dirty="0">
                          <a:solidFill>
                            <a:schemeClr val="tx1"/>
                          </a:solidFill>
                          <a:latin typeface="游ゴシック" panose="020B0400000000000000" pitchFamily="50" charset="-128"/>
                          <a:ea typeface="游ゴシック" panose="020B0400000000000000" pitchFamily="50" charset="-128"/>
                        </a:rPr>
                        <a:t>千円</a:t>
                      </a:r>
                      <a:r>
                        <a:rPr kumimoji="1" lang="ja-JP" altLang="en-US" sz="1100" b="1" baseline="0" dirty="0">
                          <a:solidFill>
                            <a:schemeClr val="tx1"/>
                          </a:solidFill>
                          <a:latin typeface="游ゴシック" panose="020B0400000000000000" pitchFamily="50" charset="-128"/>
                          <a:ea typeface="游ゴシック" panose="020B0400000000000000" pitchFamily="50" charset="-128"/>
                        </a:rPr>
                        <a:t>　</a:t>
                      </a:r>
                      <a:r>
                        <a:rPr kumimoji="1" lang="ja-JP" altLang="en-US" sz="1100" b="1" baseline="0" dirty="0" smtClean="0">
                          <a:solidFill>
                            <a:schemeClr val="tx1"/>
                          </a:solidFill>
                          <a:latin typeface="游ゴシック" panose="020B0400000000000000" pitchFamily="50" charset="-128"/>
                          <a:ea typeface="游ゴシック" panose="020B0400000000000000" pitchFamily="50" charset="-128"/>
                        </a:rPr>
                        <a:t>歯科保健医療サービス提供困難者への歯科保健医療推進事業   </a:t>
                      </a:r>
                      <a:r>
                        <a:rPr kumimoji="1" lang="en-US" altLang="ja-JP" sz="1100" b="1" baseline="0" dirty="0" smtClean="0">
                          <a:solidFill>
                            <a:schemeClr val="tx1"/>
                          </a:solidFill>
                          <a:latin typeface="游ゴシック" panose="020B0400000000000000" pitchFamily="50" charset="-128"/>
                          <a:ea typeface="+mn-ea"/>
                        </a:rPr>
                        <a:t>2,137</a:t>
                      </a:r>
                      <a:r>
                        <a:rPr kumimoji="1" lang="ja-JP" altLang="en-US" sz="1100" b="1" baseline="0" dirty="0">
                          <a:solidFill>
                            <a:schemeClr val="tx1"/>
                          </a:solidFill>
                          <a:latin typeface="游ゴシック" panose="020B0400000000000000" pitchFamily="50" charset="-128"/>
                          <a:ea typeface="+mn-ea"/>
                        </a:rPr>
                        <a:t>千円</a:t>
                      </a:r>
                      <a:endParaRPr kumimoji="1" lang="zh-TW" altLang="en-US" sz="1100" b="1" baseline="0" dirty="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100" b="1" baseline="0" dirty="0">
                          <a:solidFill>
                            <a:schemeClr val="tx1"/>
                          </a:solidFill>
                          <a:latin typeface="游ゴシック" panose="020B0400000000000000" pitchFamily="50" charset="-128"/>
                          <a:ea typeface="+mn-ea"/>
                        </a:rPr>
                        <a:t>在宅療養者経口摂取支援チーム育成事業　</a:t>
                      </a:r>
                      <a:r>
                        <a:rPr kumimoji="1" lang="en-US" altLang="ja-JP" sz="1100" b="1" baseline="0" dirty="0">
                          <a:solidFill>
                            <a:schemeClr val="tx1"/>
                          </a:solidFill>
                          <a:latin typeface="游ゴシック" panose="020B0400000000000000" pitchFamily="50" charset="-128"/>
                          <a:ea typeface="+mn-ea"/>
                        </a:rPr>
                        <a:t>3,210</a:t>
                      </a:r>
                      <a:r>
                        <a:rPr kumimoji="1" lang="ja-JP" altLang="en-US" sz="1100" b="1" baseline="0" dirty="0">
                          <a:solidFill>
                            <a:schemeClr val="tx1"/>
                          </a:solidFill>
                          <a:latin typeface="游ゴシック" panose="020B0400000000000000" pitchFamily="50" charset="-128"/>
                          <a:ea typeface="+mn-ea"/>
                        </a:rPr>
                        <a:t>千円　　</a:t>
                      </a:r>
                      <a:r>
                        <a:rPr kumimoji="1" lang="ja-JP" altLang="en-US" sz="1100" b="1" baseline="0" dirty="0" err="1">
                          <a:solidFill>
                            <a:schemeClr val="tx1"/>
                          </a:solidFill>
                          <a:latin typeface="游ゴシック" panose="020B0400000000000000" pitchFamily="50" charset="-128"/>
                          <a:ea typeface="+mn-ea"/>
                        </a:rPr>
                        <a:t>障がい</a:t>
                      </a:r>
                      <a:r>
                        <a:rPr kumimoji="1" lang="ja-JP" altLang="en-US" sz="1100" b="1" baseline="0" dirty="0">
                          <a:solidFill>
                            <a:schemeClr val="tx1"/>
                          </a:solidFill>
                          <a:latin typeface="游ゴシック" panose="020B0400000000000000" pitchFamily="50" charset="-128"/>
                          <a:ea typeface="+mn-ea"/>
                        </a:rPr>
                        <a:t>者歯科診療センター運営</a:t>
                      </a:r>
                      <a:r>
                        <a:rPr kumimoji="1" lang="ja-JP" altLang="en-US" sz="1100" b="1" baseline="0" dirty="0" smtClean="0">
                          <a:solidFill>
                            <a:schemeClr val="tx1"/>
                          </a:solidFill>
                          <a:latin typeface="游ゴシック" panose="020B0400000000000000" pitchFamily="50" charset="-128"/>
                          <a:ea typeface="+mn-ea"/>
                        </a:rPr>
                        <a:t>委託事業        </a:t>
                      </a:r>
                      <a:r>
                        <a:rPr kumimoji="1" lang="en-US" altLang="ja-JP" sz="1100" b="1" baseline="0" dirty="0" smtClean="0">
                          <a:solidFill>
                            <a:schemeClr val="tx1"/>
                          </a:solidFill>
                          <a:latin typeface="游ゴシック" panose="020B0400000000000000" pitchFamily="50" charset="-128"/>
                          <a:ea typeface="+mn-ea"/>
                        </a:rPr>
                        <a:t>23,968</a:t>
                      </a:r>
                      <a:r>
                        <a:rPr kumimoji="1" lang="ja-JP" altLang="en-US" sz="1100" b="1" baseline="0" dirty="0">
                          <a:solidFill>
                            <a:schemeClr val="tx1"/>
                          </a:solidFill>
                          <a:latin typeface="游ゴシック" panose="020B0400000000000000" pitchFamily="50" charset="-128"/>
                          <a:ea typeface="+mn-ea"/>
                        </a:rPr>
                        <a:t>千円</a:t>
                      </a:r>
                      <a:endParaRPr kumimoji="1" lang="en-US" altLang="ja-JP" sz="1100" b="1" baseline="0" dirty="0">
                        <a:solidFill>
                          <a:schemeClr val="tx1"/>
                        </a:solidFill>
                        <a:latin typeface="游ゴシック" panose="020B0400000000000000" pitchFamily="50" charset="-128"/>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游ゴシック" panose="020B0400000000000000" pitchFamily="50" charset="-128"/>
                          <a:ea typeface="+mn-ea"/>
                        </a:rPr>
                        <a:t>新しい生活様式に対応した口腔保健指導推進事業　</a:t>
                      </a:r>
                      <a:r>
                        <a:rPr kumimoji="1" lang="en-US" altLang="ja-JP" sz="1100" b="1" baseline="0" dirty="0">
                          <a:solidFill>
                            <a:schemeClr val="tx1"/>
                          </a:solidFill>
                          <a:latin typeface="游ゴシック" panose="020B0400000000000000" pitchFamily="50" charset="-128"/>
                          <a:ea typeface="+mn-ea"/>
                        </a:rPr>
                        <a:t>6,058</a:t>
                      </a:r>
                      <a:r>
                        <a:rPr kumimoji="1" lang="ja-JP" altLang="en-US" sz="1100" b="1" baseline="0" dirty="0" smtClean="0">
                          <a:solidFill>
                            <a:schemeClr val="tx1"/>
                          </a:solidFill>
                          <a:latin typeface="游ゴシック" panose="020B0400000000000000" pitchFamily="50" charset="-128"/>
                          <a:ea typeface="+mn-ea"/>
                        </a:rPr>
                        <a:t>千円</a:t>
                      </a:r>
                      <a:endParaRPr kumimoji="1" lang="zh-TW" altLang="en-US" sz="1100" b="1" baseline="0" dirty="0">
                        <a:solidFill>
                          <a:schemeClr val="tx1"/>
                        </a:solidFill>
                        <a:latin typeface="游ゴシック" panose="020B0400000000000000" pitchFamily="50" charset="-128"/>
                        <a:ea typeface="游ゴシック" panose="020B0400000000000000" pitchFamily="50" charset="-128"/>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355011" y="147451"/>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4" name="グループ化 13"/>
            <p:cNvGrpSpPr/>
            <p:nvPr/>
          </p:nvGrpSpPr>
          <p:grpSpPr>
            <a:xfrm>
              <a:off x="8222623" y="1257538"/>
              <a:ext cx="1058662" cy="720145"/>
              <a:chOff x="511927" y="2809411"/>
              <a:chExt cx="1110811" cy="770916"/>
            </a:xfrm>
          </p:grpSpPr>
          <p:sp>
            <p:nvSpPr>
              <p:cNvPr id="15" name="角丸四角形 14"/>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a:t>年度</a:t>
                </a:r>
                <a:r>
                  <a:rPr kumimoji="1" lang="ja-JP" altLang="en-US" sz="1200" b="1" dirty="0"/>
                  <a:t>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6" name="直線コネクタ 15"/>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8" name="テキスト ボックス 17"/>
          <p:cNvSpPr txBox="1"/>
          <p:nvPr/>
        </p:nvSpPr>
        <p:spPr>
          <a:xfrm>
            <a:off x="9198799" y="6331056"/>
            <a:ext cx="434365" cy="338554"/>
          </a:xfrm>
          <a:prstGeom prst="rect">
            <a:avLst/>
          </a:prstGeom>
          <a:noFill/>
        </p:spPr>
        <p:txBody>
          <a:bodyPr wrap="square" rtlCol="0">
            <a:spAutoFit/>
          </a:bodyPr>
          <a:lstStyle/>
          <a:p>
            <a:pPr algn="r"/>
            <a:r>
              <a:rPr kumimoji="1" lang="en-US" altLang="ja-JP" sz="1600" dirty="0">
                <a:latin typeface="+mn-ea"/>
              </a:rPr>
              <a:t>6</a:t>
            </a:r>
            <a:endParaRPr kumimoji="1" lang="ja-JP" altLang="en-US" sz="1600" dirty="0">
              <a:latin typeface="+mn-ea"/>
            </a:endParaRPr>
          </a:p>
        </p:txBody>
      </p:sp>
    </p:spTree>
    <p:extLst>
      <p:ext uri="{BB962C8B-B14F-4D97-AF65-F5344CB8AC3E}">
        <p14:creationId xmlns:p14="http://schemas.microsoft.com/office/powerpoint/2010/main" val="32407650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273000" y="369573"/>
            <a:ext cx="9360000" cy="630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9" name="正方形/長方形 8"/>
          <p:cNvSpPr/>
          <p:nvPr/>
        </p:nvSpPr>
        <p:spPr>
          <a:xfrm>
            <a:off x="271467" y="156927"/>
            <a:ext cx="7404392" cy="432000"/>
          </a:xfrm>
          <a:prstGeom prst="rect">
            <a:avLst/>
          </a:prstGeom>
          <a:solidFill>
            <a:srgbClr val="002060"/>
          </a:solidFill>
        </p:spPr>
        <p:txBody>
          <a:bodyPr wrap="square" anchor="ctr">
            <a:sp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 </a:t>
            </a:r>
            <a:r>
              <a:rPr kumimoji="1" lang="ja-JP" altLang="en-US" sz="2000" b="1" dirty="0">
                <a:ln w="0"/>
                <a:solidFill>
                  <a:schemeClr val="bg1"/>
                </a:solidFill>
                <a:effectLst>
                  <a:outerShdw blurRad="38100" dist="19050" dir="2700000" algn="tl" rotWithShape="0">
                    <a:schemeClr val="dk1">
                      <a:alpha val="40000"/>
                    </a:schemeClr>
                  </a:outerShdw>
                </a:effectLst>
                <a:latin typeface="游ゴシック" panose="020B0400000000000000" pitchFamily="50" charset="-128"/>
                <a:ea typeface="游ゴシック" panose="020B0400000000000000" pitchFamily="50" charset="-128"/>
              </a:rPr>
              <a:t>（２）食の安全安心の取組み　</a:t>
            </a:r>
            <a:r>
              <a:rPr kumimoji="1" lang="ja-JP" altLang="en-US" b="1" dirty="0">
                <a:solidFill>
                  <a:schemeClr val="bg1"/>
                </a:solidFill>
                <a:latin typeface="游ゴシック" panose="020B0400000000000000" pitchFamily="50" charset="-128"/>
                <a:ea typeface="游ゴシック" panose="020B0400000000000000" pitchFamily="50" charset="-128"/>
              </a:rPr>
              <a:t>計画Ｐ</a:t>
            </a:r>
            <a:r>
              <a:rPr kumimoji="1" lang="en-US" altLang="ja-JP" b="1" dirty="0">
                <a:solidFill>
                  <a:schemeClr val="bg1"/>
                </a:solidFill>
                <a:latin typeface="游ゴシック" panose="020B0400000000000000" pitchFamily="50" charset="-128"/>
                <a:ea typeface="游ゴシック" panose="020B0400000000000000" pitchFamily="50" charset="-128"/>
              </a:rPr>
              <a:t>41</a:t>
            </a:r>
          </a:p>
        </p:txBody>
      </p:sp>
      <p:sp>
        <p:nvSpPr>
          <p:cNvPr id="4" name="正方形/長方形 3"/>
          <p:cNvSpPr/>
          <p:nvPr/>
        </p:nvSpPr>
        <p:spPr>
          <a:xfrm>
            <a:off x="260680" y="4109101"/>
            <a:ext cx="4809883" cy="220573"/>
          </a:xfrm>
          <a:prstGeom prst="rect">
            <a:avLst/>
          </a:prstGeom>
        </p:spPr>
        <p:txBody>
          <a:bodyPr wrap="square">
            <a:spAutoFit/>
          </a:bodyPr>
          <a:lstStyle/>
          <a:p>
            <a:pPr marL="269240" indent="90170">
              <a:lnSpc>
                <a:spcPts val="1000"/>
              </a:lnSpc>
              <a:spcAft>
                <a:spcPts val="0"/>
              </a:spcAft>
            </a:pPr>
            <a:r>
              <a:rPr lang="en-US" altLang="ja-JP" sz="1050" kern="100" dirty="0">
                <a:latin typeface="+mn-ea"/>
                <a:cs typeface="Times New Roman" panose="02020603050405020304" pitchFamily="18" charset="0"/>
              </a:rPr>
              <a:t>1  </a:t>
            </a:r>
            <a:r>
              <a:rPr lang="ja-JP" altLang="ja-JP" sz="1050" kern="100" dirty="0">
                <a:latin typeface="+mn-ea"/>
                <a:cs typeface="Times New Roman" panose="02020603050405020304" pitchFamily="18" charset="0"/>
              </a:rPr>
              <a:t>大阪府健康医療部</a:t>
            </a:r>
            <a:r>
              <a:rPr lang="ja-JP" altLang="en-US" sz="1050" kern="100" dirty="0">
                <a:latin typeface="+mn-ea"/>
                <a:cs typeface="Times New Roman" panose="02020603050405020304" pitchFamily="18" charset="0"/>
              </a:rPr>
              <a:t>生活衛生室</a:t>
            </a:r>
            <a:r>
              <a:rPr lang="ja-JP" altLang="ja-JP" sz="1050" kern="100" dirty="0">
                <a:latin typeface="+mn-ea"/>
                <a:cs typeface="Times New Roman" panose="02020603050405020304" pitchFamily="18" charset="0"/>
              </a:rPr>
              <a:t>食の安全推進課調べ</a:t>
            </a:r>
            <a:endParaRPr lang="ja-JP" altLang="ja-JP" sz="1400" kern="100" dirty="0">
              <a:effectLst/>
              <a:latin typeface="+mn-ea"/>
              <a:cs typeface="Times New Roman" panose="02020603050405020304" pitchFamily="18" charset="0"/>
            </a:endParaRPr>
          </a:p>
        </p:txBody>
      </p:sp>
      <p:graphicFrame>
        <p:nvGraphicFramePr>
          <p:cNvPr id="10" name="表 9"/>
          <p:cNvGraphicFramePr>
            <a:graphicFrameLocks noGrp="1"/>
          </p:cNvGraphicFramePr>
          <p:nvPr>
            <p:extLst>
              <p:ext uri="{D42A27DB-BD31-4B8C-83A1-F6EECF244321}">
                <p14:modId xmlns:p14="http://schemas.microsoft.com/office/powerpoint/2010/main" val="2290637160"/>
              </p:ext>
            </p:extLst>
          </p:nvPr>
        </p:nvGraphicFramePr>
        <p:xfrm>
          <a:off x="633001" y="3268045"/>
          <a:ext cx="8639999" cy="826707"/>
        </p:xfrm>
        <a:graphic>
          <a:graphicData uri="http://schemas.openxmlformats.org/drawingml/2006/table">
            <a:tbl>
              <a:tblPr firstRow="1" firstCol="1" bandRow="1">
                <a:tableStyleId>{5C22544A-7EE6-4342-B048-85BDC9FD1C3A}</a:tableStyleId>
              </a:tblPr>
              <a:tblGrid>
                <a:gridCol w="283031">
                  <a:extLst>
                    <a:ext uri="{9D8B030D-6E8A-4147-A177-3AD203B41FA5}">
                      <a16:colId xmlns:a16="http://schemas.microsoft.com/office/drawing/2014/main" val="20000"/>
                    </a:ext>
                  </a:extLst>
                </a:gridCol>
                <a:gridCol w="3769764">
                  <a:extLst>
                    <a:ext uri="{9D8B030D-6E8A-4147-A177-3AD203B41FA5}">
                      <a16:colId xmlns:a16="http://schemas.microsoft.com/office/drawing/2014/main" val="20001"/>
                    </a:ext>
                  </a:extLst>
                </a:gridCol>
                <a:gridCol w="1529068">
                  <a:extLst>
                    <a:ext uri="{9D8B030D-6E8A-4147-A177-3AD203B41FA5}">
                      <a16:colId xmlns:a16="http://schemas.microsoft.com/office/drawing/2014/main" val="20003"/>
                    </a:ext>
                  </a:extLst>
                </a:gridCol>
                <a:gridCol w="1529068">
                  <a:extLst>
                    <a:ext uri="{9D8B030D-6E8A-4147-A177-3AD203B41FA5}">
                      <a16:colId xmlns:a16="http://schemas.microsoft.com/office/drawing/2014/main" val="2204503950"/>
                    </a:ext>
                  </a:extLst>
                </a:gridCol>
                <a:gridCol w="1529068">
                  <a:extLst>
                    <a:ext uri="{9D8B030D-6E8A-4147-A177-3AD203B41FA5}">
                      <a16:colId xmlns:a16="http://schemas.microsoft.com/office/drawing/2014/main" val="20004"/>
                    </a:ext>
                  </a:extLst>
                </a:gridCol>
              </a:tblGrid>
              <a:tr h="183104">
                <a:tc>
                  <a:txBody>
                    <a:bodyPr/>
                    <a:lstStyle/>
                    <a:p>
                      <a:pPr algn="ctr" fontAlgn="auto">
                        <a:lnSpc>
                          <a:spcPts val="1600"/>
                        </a:lnSpc>
                        <a:spcAft>
                          <a:spcPts val="0"/>
                        </a:spcAft>
                      </a:pPr>
                      <a:r>
                        <a:rPr lang="en-US" sz="1200" b="1" dirty="0">
                          <a:effectLst/>
                          <a:latin typeface="+mn-ea"/>
                          <a:ea typeface="+mn-ea"/>
                        </a:rPr>
                        <a:t> </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sz="1200" b="1" dirty="0">
                          <a:effectLst/>
                          <a:latin typeface="+mn-ea"/>
                          <a:ea typeface="+mn-ea"/>
                        </a:rPr>
                        <a:t>個別目標</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1" dirty="0">
                          <a:effectLst/>
                          <a:latin typeface="+mn-ea"/>
                          <a:ea typeface="+mn-ea"/>
                        </a:rPr>
                        <a:t>計画策定時</a:t>
                      </a:r>
                      <a:r>
                        <a:rPr lang="ja-JP" sz="1200" b="1" dirty="0">
                          <a:effectLst/>
                          <a:latin typeface="+mn-ea"/>
                          <a:ea typeface="+mn-ea"/>
                        </a:rPr>
                        <a:t>の状況</a:t>
                      </a:r>
                      <a:endParaRPr lang="en-US" altLang="ja-JP" sz="1200" b="1" dirty="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200" b="1" dirty="0">
                          <a:effectLst/>
                          <a:latin typeface="+mn-ea"/>
                          <a:ea typeface="+mn-ea"/>
                        </a:rPr>
                        <a:t>現在の状況</a:t>
                      </a:r>
                      <a:endParaRPr lang="en-US" altLang="ja-JP" sz="1200" b="1" dirty="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b="1" dirty="0">
                          <a:effectLst/>
                          <a:latin typeface="+mn-ea"/>
                          <a:ea typeface="+mn-ea"/>
                        </a:rPr>
                        <a:t>2023</a:t>
                      </a:r>
                      <a:r>
                        <a:rPr lang="ja-JP" sz="1200" b="1" dirty="0">
                          <a:effectLst/>
                          <a:latin typeface="+mn-ea"/>
                          <a:ea typeface="+mn-ea"/>
                        </a:rPr>
                        <a:t>年度の目標</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623507">
                <a:tc>
                  <a:txBody>
                    <a:bodyPr/>
                    <a:lstStyle/>
                    <a:p>
                      <a:pPr algn="ctr" fontAlgn="auto">
                        <a:lnSpc>
                          <a:spcPts val="1600"/>
                        </a:lnSpc>
                        <a:spcAft>
                          <a:spcPts val="0"/>
                        </a:spcAft>
                      </a:pPr>
                      <a:r>
                        <a:rPr lang="en-US" altLang="ja-JP" sz="1200" b="1" dirty="0">
                          <a:effectLst/>
                          <a:latin typeface="+mn-ea"/>
                          <a:ea typeface="+mn-ea"/>
                        </a:rPr>
                        <a:t>1</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80"/>
                        </a:lnSpc>
                        <a:spcAft>
                          <a:spcPts val="0"/>
                        </a:spcAft>
                      </a:pPr>
                      <a:r>
                        <a:rPr lang="ja-JP" altLang="en-US" sz="1200" b="1" dirty="0">
                          <a:solidFill>
                            <a:srgbClr val="000000"/>
                          </a:solidFill>
                          <a:effectLst/>
                          <a:latin typeface="+mn-ea"/>
                          <a:ea typeface="+mn-ea"/>
                          <a:cs typeface="HG丸ｺﾞｼｯｸM-PRO"/>
                        </a:rPr>
                        <a:t>大阪府食の安全安心メールマガジンによる</a:t>
                      </a:r>
                      <a:endParaRPr lang="en-US" altLang="ja-JP" sz="1200" b="1" dirty="0">
                        <a:solidFill>
                          <a:srgbClr val="000000"/>
                        </a:solidFill>
                        <a:effectLst/>
                        <a:latin typeface="+mn-ea"/>
                        <a:ea typeface="+mn-ea"/>
                        <a:cs typeface="HG丸ｺﾞｼｯｸM-PRO"/>
                      </a:endParaRPr>
                    </a:p>
                    <a:p>
                      <a:pPr algn="l" fontAlgn="auto">
                        <a:lnSpc>
                          <a:spcPts val="1680"/>
                        </a:lnSpc>
                        <a:spcAft>
                          <a:spcPts val="0"/>
                        </a:spcAft>
                      </a:pPr>
                      <a:r>
                        <a:rPr lang="ja-JP" altLang="en-US" sz="1200" b="1" dirty="0">
                          <a:solidFill>
                            <a:srgbClr val="000000"/>
                          </a:solidFill>
                          <a:effectLst/>
                          <a:latin typeface="+mn-ea"/>
                          <a:ea typeface="+mn-ea"/>
                          <a:cs typeface="HG丸ｺﾞｼｯｸM-PRO"/>
                        </a:rPr>
                        <a:t>情報提供（総配信数）の増加</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80"/>
                        </a:lnSpc>
                        <a:spcAft>
                          <a:spcPts val="0"/>
                        </a:spcAft>
                      </a:pPr>
                      <a:r>
                        <a:rPr lang="en-US" altLang="ja-JP" sz="1200" b="1" dirty="0">
                          <a:effectLst/>
                          <a:latin typeface="+mn-ea"/>
                          <a:ea typeface="+mn-ea"/>
                        </a:rPr>
                        <a:t>130</a:t>
                      </a:r>
                      <a:r>
                        <a:rPr lang="ja-JP" altLang="en-US" sz="1200" b="1" dirty="0">
                          <a:effectLst/>
                          <a:latin typeface="+mn-ea"/>
                          <a:ea typeface="+mn-ea"/>
                        </a:rPr>
                        <a:t>万件</a:t>
                      </a:r>
                      <a:endParaRPr lang="en-US" altLang="ja-JP" sz="1200" b="1" dirty="0">
                        <a:effectLst/>
                        <a:latin typeface="+mn-ea"/>
                        <a:ea typeface="+mn-ea"/>
                      </a:endParaRPr>
                    </a:p>
                    <a:p>
                      <a:pPr algn="ctr" fontAlgn="auto">
                        <a:lnSpc>
                          <a:spcPts val="1680"/>
                        </a:lnSpc>
                        <a:spcAft>
                          <a:spcPts val="0"/>
                        </a:spcAft>
                      </a:pPr>
                      <a:r>
                        <a:rPr lang="ja-JP" altLang="en-US" sz="1200" b="1" dirty="0">
                          <a:solidFill>
                            <a:srgbClr val="000000"/>
                          </a:solidFill>
                          <a:effectLst/>
                          <a:latin typeface="+mn-ea"/>
                          <a:ea typeface="+mn-ea"/>
                          <a:cs typeface="HG丸ｺﾞｼｯｸM-PRO"/>
                        </a:rPr>
                        <a:t>（</a:t>
                      </a:r>
                      <a:r>
                        <a:rPr lang="en-US" altLang="ja-JP" sz="1200" b="1" dirty="0">
                          <a:solidFill>
                            <a:srgbClr val="000000"/>
                          </a:solidFill>
                          <a:effectLst/>
                          <a:latin typeface="+mn-ea"/>
                          <a:ea typeface="+mn-ea"/>
                          <a:cs typeface="HG丸ｺﾞｼｯｸM-PRO"/>
                        </a:rPr>
                        <a:t>H28</a:t>
                      </a:r>
                      <a:r>
                        <a:rPr lang="ja-JP" altLang="en-US" sz="1200" b="1" dirty="0">
                          <a:solidFill>
                            <a:srgbClr val="000000"/>
                          </a:solidFill>
                          <a:effectLst/>
                          <a:latin typeface="+mn-ea"/>
                          <a:ea typeface="+mn-ea"/>
                          <a:cs typeface="HG丸ｺﾞｼｯｸM-PRO"/>
                        </a:rPr>
                        <a:t>）</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80"/>
                        </a:lnSpc>
                        <a:spcAft>
                          <a:spcPts val="0"/>
                        </a:spcAft>
                      </a:pPr>
                      <a:r>
                        <a:rPr lang="en-US" altLang="ja-JP" sz="1200" b="1" dirty="0">
                          <a:solidFill>
                            <a:schemeClr val="tx1"/>
                          </a:solidFill>
                          <a:effectLst/>
                          <a:latin typeface="+mn-ea"/>
                          <a:ea typeface="+mn-ea"/>
                          <a:cs typeface="HG丸ｺﾞｼｯｸM-PRO"/>
                        </a:rPr>
                        <a:t>97</a:t>
                      </a:r>
                      <a:r>
                        <a:rPr lang="ja-JP" altLang="en-US" sz="1200" b="1" dirty="0">
                          <a:solidFill>
                            <a:schemeClr val="tx1"/>
                          </a:solidFill>
                          <a:effectLst/>
                          <a:latin typeface="+mn-ea"/>
                          <a:ea typeface="+mn-ea"/>
                          <a:cs typeface="HG丸ｺﾞｼｯｸM-PRO"/>
                        </a:rPr>
                        <a:t>万件</a:t>
                      </a:r>
                      <a:endParaRPr lang="en-US" altLang="ja-JP" sz="1200" b="1" dirty="0">
                        <a:solidFill>
                          <a:schemeClr val="tx1"/>
                        </a:solidFill>
                        <a:effectLst/>
                        <a:latin typeface="+mn-ea"/>
                        <a:ea typeface="+mn-ea"/>
                        <a:cs typeface="HG丸ｺﾞｼｯｸM-PRO"/>
                      </a:endParaRPr>
                    </a:p>
                    <a:p>
                      <a:pPr algn="ctr" fontAlgn="auto">
                        <a:lnSpc>
                          <a:spcPts val="1680"/>
                        </a:lnSpc>
                        <a:spcAft>
                          <a:spcPts val="0"/>
                        </a:spcAft>
                      </a:pPr>
                      <a:r>
                        <a:rPr lang="ja-JP" altLang="en-US" sz="1200" b="1" dirty="0">
                          <a:solidFill>
                            <a:schemeClr val="tx1"/>
                          </a:solidFill>
                          <a:effectLst/>
                          <a:latin typeface="+mn-ea"/>
                          <a:ea typeface="+mn-ea"/>
                          <a:cs typeface="HG丸ｺﾞｼｯｸM-PRO"/>
                        </a:rPr>
                        <a:t>（</a:t>
                      </a:r>
                      <a:r>
                        <a:rPr lang="en-US" altLang="ja-JP" sz="1200" b="1" dirty="0">
                          <a:solidFill>
                            <a:schemeClr val="tx1"/>
                          </a:solidFill>
                          <a:effectLst/>
                          <a:latin typeface="+mn-ea"/>
                          <a:ea typeface="+mn-ea"/>
                          <a:cs typeface="HG丸ｺﾞｼｯｸM-PRO"/>
                        </a:rPr>
                        <a:t>R4.12</a:t>
                      </a:r>
                      <a:r>
                        <a:rPr lang="ja-JP" altLang="en-US" sz="1200" b="1" dirty="0">
                          <a:solidFill>
                            <a:schemeClr val="tx1"/>
                          </a:solidFill>
                          <a:effectLst/>
                          <a:latin typeface="+mn-ea"/>
                          <a:ea typeface="+mn-ea"/>
                          <a:cs typeface="HG丸ｺﾞｼｯｸM-PRO"/>
                        </a:rPr>
                        <a:t>末）</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80"/>
                        </a:lnSpc>
                        <a:spcAft>
                          <a:spcPts val="0"/>
                        </a:spcAft>
                      </a:pPr>
                      <a:r>
                        <a:rPr lang="en-US" altLang="ja-JP" sz="1200" b="1" dirty="0">
                          <a:solidFill>
                            <a:schemeClr val="tx1"/>
                          </a:solidFill>
                          <a:effectLst/>
                          <a:latin typeface="+mn-ea"/>
                          <a:ea typeface="+mn-ea"/>
                          <a:cs typeface="HG丸ｺﾞｼｯｸM-PRO"/>
                        </a:rPr>
                        <a:t>230</a:t>
                      </a:r>
                      <a:r>
                        <a:rPr lang="ja-JP" altLang="en-US" sz="1200" b="1" dirty="0">
                          <a:solidFill>
                            <a:schemeClr val="tx1"/>
                          </a:solidFill>
                          <a:effectLst/>
                          <a:latin typeface="+mn-ea"/>
                          <a:ea typeface="+mn-ea"/>
                          <a:cs typeface="HG丸ｺﾞｼｯｸM-PRO"/>
                        </a:rPr>
                        <a:t>万件</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2" name="正方形/長方形 1"/>
          <p:cNvSpPr/>
          <p:nvPr/>
        </p:nvSpPr>
        <p:spPr>
          <a:xfrm>
            <a:off x="533642" y="1064977"/>
            <a:ext cx="8640000" cy="310341"/>
          </a:xfrm>
          <a:prstGeom prst="rect">
            <a:avLst/>
          </a:prstGeom>
        </p:spPr>
        <p:txBody>
          <a:bodyPr wrap="square">
            <a:spAutoFit/>
          </a:bodyPr>
          <a:lstStyle/>
          <a:p>
            <a:pPr marL="139700" indent="-139700" algn="just">
              <a:lnSpc>
                <a:spcPts val="1700"/>
              </a:lnSpc>
              <a:spcAft>
                <a:spcPts val="0"/>
              </a:spcAft>
            </a:pPr>
            <a:r>
              <a:rPr lang="ja-JP" altLang="ja-JP" sz="1200" b="1" kern="100" dirty="0">
                <a:latin typeface="游ゴシック" panose="020B0400000000000000" pitchFamily="50" charset="-128"/>
                <a:ea typeface="游ゴシック" panose="020B0400000000000000" pitchFamily="50" charset="-128"/>
                <a:cs typeface="Times New Roman" panose="02020603050405020304" pitchFamily="18" charset="0"/>
              </a:rPr>
              <a:t>▽食品の選び方や適切な調理・保管の方法等、食の安全安心に関する基礎的な知識を学び、その知識を踏まえて行動します。</a:t>
            </a:r>
            <a:endParaRPr lang="ja-JP" altLang="ja-JP" sz="11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12" name="正方形/長方形 11"/>
          <p:cNvSpPr/>
          <p:nvPr/>
        </p:nvSpPr>
        <p:spPr>
          <a:xfrm>
            <a:off x="282301" y="737689"/>
            <a:ext cx="3240000" cy="304333"/>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graphicFrame>
        <p:nvGraphicFramePr>
          <p:cNvPr id="6" name="表 5"/>
          <p:cNvGraphicFramePr>
            <a:graphicFrameLocks noGrp="1"/>
          </p:cNvGraphicFramePr>
          <p:nvPr>
            <p:extLst>
              <p:ext uri="{D42A27DB-BD31-4B8C-83A1-F6EECF244321}">
                <p14:modId xmlns:p14="http://schemas.microsoft.com/office/powerpoint/2010/main" val="183864935"/>
              </p:ext>
            </p:extLst>
          </p:nvPr>
        </p:nvGraphicFramePr>
        <p:xfrm>
          <a:off x="633000" y="1355545"/>
          <a:ext cx="8640001" cy="1296000"/>
        </p:xfrm>
        <a:graphic>
          <a:graphicData uri="http://schemas.openxmlformats.org/drawingml/2006/table">
            <a:tbl>
              <a:tblPr firstRow="1" firstCol="1" bandRow="1"/>
              <a:tblGrid>
                <a:gridCol w="551490">
                  <a:extLst>
                    <a:ext uri="{9D8B030D-6E8A-4147-A177-3AD203B41FA5}">
                      <a16:colId xmlns:a16="http://schemas.microsoft.com/office/drawing/2014/main" val="2813334177"/>
                    </a:ext>
                  </a:extLst>
                </a:gridCol>
                <a:gridCol w="1838298">
                  <a:extLst>
                    <a:ext uri="{9D8B030D-6E8A-4147-A177-3AD203B41FA5}">
                      <a16:colId xmlns:a16="http://schemas.microsoft.com/office/drawing/2014/main" val="2437283432"/>
                    </a:ext>
                  </a:extLst>
                </a:gridCol>
                <a:gridCol w="6250213">
                  <a:extLst>
                    <a:ext uri="{9D8B030D-6E8A-4147-A177-3AD203B41FA5}">
                      <a16:colId xmlns:a16="http://schemas.microsoft.com/office/drawing/2014/main" val="3745984960"/>
                    </a:ext>
                  </a:extLst>
                </a:gridCol>
              </a:tblGrid>
              <a:tr h="432000">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n-ea"/>
                          <a:ea typeface="+mn-ea"/>
                          <a:cs typeface="+mn-cs"/>
                        </a:rPr>
                        <a:t>ライフステ</a:t>
                      </a:r>
                      <a:r>
                        <a:rPr kumimoji="1" lang="ja-JP" altLang="en-US" sz="12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ー</a:t>
                      </a:r>
                      <a:r>
                        <a:rPr kumimoji="1" lang="ja-JP" altLang="en-US" sz="1200" b="1" i="0" u="none" strike="noStrike" kern="1200" cap="none" spc="0" normalizeH="0" baseline="0" noProof="0" dirty="0">
                          <a:ln>
                            <a:noFill/>
                          </a:ln>
                          <a:solidFill>
                            <a:prstClr val="white"/>
                          </a:solidFill>
                          <a:effectLst/>
                          <a:uLnTx/>
                          <a:uFillTx/>
                          <a:latin typeface="+mn-ea"/>
                          <a:ea typeface="+mn-ea"/>
                          <a:cs typeface="+mn-cs"/>
                        </a:rPr>
                        <a:t>ジに</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n-ea"/>
                          <a:ea typeface="+mn-ea"/>
                          <a:cs typeface="+mn-cs"/>
                        </a:rPr>
                        <a:t>応じた健康行動</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a:lnSpc>
                          <a:spcPct val="100000"/>
                        </a:lnSpc>
                        <a:spcAft>
                          <a:spcPts val="0"/>
                        </a:spcAft>
                      </a:pPr>
                      <a:r>
                        <a:rPr lang="ja-JP" sz="1200" b="1" kern="100" dirty="0">
                          <a:solidFill>
                            <a:srgbClr val="000000"/>
                          </a:solidFill>
                          <a:effectLst/>
                          <a:latin typeface="+mn-ea"/>
                          <a:ea typeface="+mn-ea"/>
                          <a:cs typeface="Times New Roman" panose="02020603050405020304" pitchFamily="18" charset="0"/>
                        </a:rPr>
                        <a:t>乳幼児期～学齢期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just">
                        <a:lnSpc>
                          <a:spcPct val="100000"/>
                        </a:lnSpc>
                        <a:spcAft>
                          <a:spcPts val="0"/>
                        </a:spcAft>
                      </a:pPr>
                      <a:r>
                        <a:rPr lang="ja-JP" sz="1200" b="1" kern="100" dirty="0">
                          <a:solidFill>
                            <a:srgbClr val="000000"/>
                          </a:solidFill>
                          <a:effectLst/>
                          <a:latin typeface="+mn-ea"/>
                          <a:ea typeface="+mn-ea"/>
                          <a:cs typeface="Times New Roman" panose="02020603050405020304" pitchFamily="18" charset="0"/>
                        </a:rPr>
                        <a:t>食の安全安心に関する正しい食習慣を身につけます。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499903395"/>
                  </a:ext>
                </a:extLst>
              </a:tr>
              <a:tr h="432000">
                <a:tc vMerge="1">
                  <a:txBody>
                    <a:bodyPr/>
                    <a:lstStyle/>
                    <a:p>
                      <a:pPr algn="ctr">
                        <a:lnSpc>
                          <a:spcPts val="1700"/>
                        </a:lnSpc>
                        <a:spcAft>
                          <a:spcPts val="0"/>
                        </a:spcAft>
                      </a:pP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ctr">
                        <a:lnSpc>
                          <a:spcPct val="100000"/>
                        </a:lnSpc>
                        <a:spcAft>
                          <a:spcPts val="0"/>
                        </a:spcAft>
                      </a:pPr>
                      <a:r>
                        <a:rPr lang="ja-JP" sz="1200" b="1" kern="100" dirty="0">
                          <a:effectLst/>
                          <a:latin typeface="+mn-ea"/>
                          <a:ea typeface="+mn-ea"/>
                          <a:cs typeface="Times New Roman" panose="02020603050405020304" pitchFamily="18" charset="0"/>
                        </a:rPr>
                        <a:t>青年期～成人期</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just">
                        <a:lnSpc>
                          <a:spcPct val="100000"/>
                        </a:lnSpc>
                        <a:spcAft>
                          <a:spcPts val="0"/>
                        </a:spcAft>
                      </a:pPr>
                      <a:r>
                        <a:rPr lang="ja-JP" sz="1200" b="1" kern="100" dirty="0">
                          <a:solidFill>
                            <a:srgbClr val="000000"/>
                          </a:solidFill>
                          <a:effectLst/>
                          <a:latin typeface="+mn-ea"/>
                          <a:ea typeface="+mn-ea"/>
                          <a:cs typeface="Times New Roman" panose="02020603050405020304" pitchFamily="18" charset="0"/>
                        </a:rPr>
                        <a:t>食の安全安心に関する知識と理解を深め、日常生活の中で実践します。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4230084923"/>
                  </a:ext>
                </a:extLst>
              </a:tr>
              <a:tr h="432000">
                <a:tc vMerge="1">
                  <a:txBody>
                    <a:bodyPr/>
                    <a:lstStyle/>
                    <a:p>
                      <a:pPr algn="ctr">
                        <a:spcAft>
                          <a:spcPts val="0"/>
                        </a:spcAft>
                      </a:pP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ctr">
                        <a:lnSpc>
                          <a:spcPct val="100000"/>
                        </a:lnSpc>
                        <a:spcAft>
                          <a:spcPts val="0"/>
                        </a:spcAft>
                      </a:pPr>
                      <a:r>
                        <a:rPr lang="ja-JP" sz="1200" b="1" kern="100" dirty="0">
                          <a:solidFill>
                            <a:srgbClr val="000000"/>
                          </a:solidFill>
                          <a:effectLst/>
                          <a:latin typeface="+mn-ea"/>
                          <a:ea typeface="+mn-ea"/>
                          <a:cs typeface="Times New Roman" panose="02020603050405020304" pitchFamily="18" charset="0"/>
                        </a:rPr>
                        <a:t>高齢期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just">
                        <a:lnSpc>
                          <a:spcPct val="100000"/>
                        </a:lnSpc>
                        <a:spcAft>
                          <a:spcPts val="0"/>
                        </a:spcAft>
                      </a:pPr>
                      <a:r>
                        <a:rPr lang="ja-JP" sz="1200" b="1" kern="100" dirty="0">
                          <a:solidFill>
                            <a:srgbClr val="000000"/>
                          </a:solidFill>
                          <a:effectLst/>
                          <a:latin typeface="+mn-ea"/>
                          <a:ea typeface="+mn-ea"/>
                          <a:cs typeface="Times New Roman" panose="02020603050405020304" pitchFamily="18" charset="0"/>
                        </a:rPr>
                        <a:t>食の安全安心に関する知識と理解を深め、日常生活の中で実践するとともに、</a:t>
                      </a:r>
                      <a:endParaRPr lang="en-US" altLang="ja-JP" sz="1200" b="1" kern="100" dirty="0">
                        <a:solidFill>
                          <a:srgbClr val="000000"/>
                        </a:solidFill>
                        <a:effectLst/>
                        <a:latin typeface="+mn-ea"/>
                        <a:ea typeface="+mn-ea"/>
                        <a:cs typeface="Times New Roman" panose="02020603050405020304" pitchFamily="18" charset="0"/>
                      </a:endParaRPr>
                    </a:p>
                    <a:p>
                      <a:pPr algn="just">
                        <a:lnSpc>
                          <a:spcPct val="100000"/>
                        </a:lnSpc>
                        <a:spcAft>
                          <a:spcPts val="0"/>
                        </a:spcAft>
                      </a:pPr>
                      <a:r>
                        <a:rPr lang="ja-JP" sz="1200" b="1" kern="100" dirty="0">
                          <a:solidFill>
                            <a:srgbClr val="000000"/>
                          </a:solidFill>
                          <a:effectLst/>
                          <a:latin typeface="+mn-ea"/>
                          <a:ea typeface="+mn-ea"/>
                          <a:cs typeface="Times New Roman" panose="02020603050405020304" pitchFamily="18" charset="0"/>
                        </a:rPr>
                        <a:t>次世代に伝えます。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888198159"/>
                  </a:ext>
                </a:extLst>
              </a:tr>
            </a:tbl>
          </a:graphicData>
        </a:graphic>
      </p:graphicFrame>
      <p:sp>
        <p:nvSpPr>
          <p:cNvPr id="14" name="Rectangle 1"/>
          <p:cNvSpPr>
            <a:spLocks noChangeArrowheads="1"/>
          </p:cNvSpPr>
          <p:nvPr/>
        </p:nvSpPr>
        <p:spPr bwMode="auto">
          <a:xfrm>
            <a:off x="282301" y="2929893"/>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16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取組みの目標</a:t>
            </a:r>
            <a:r>
              <a:rPr kumimoji="0" lang="en-US" altLang="ja-JP" sz="16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4101510740"/>
              </p:ext>
            </p:extLst>
          </p:nvPr>
        </p:nvGraphicFramePr>
        <p:xfrm>
          <a:off x="633000" y="4848959"/>
          <a:ext cx="8640000" cy="968185"/>
        </p:xfrm>
        <a:graphic>
          <a:graphicData uri="http://schemas.openxmlformats.org/drawingml/2006/table">
            <a:tbl>
              <a:tblPr firstRow="1" bandRow="1">
                <a:tableStyleId>{5C22544A-7EE6-4342-B048-85BDC9FD1C3A}</a:tableStyleId>
              </a:tblPr>
              <a:tblGrid>
                <a:gridCol w="8640000">
                  <a:extLst>
                    <a:ext uri="{9D8B030D-6E8A-4147-A177-3AD203B41FA5}">
                      <a16:colId xmlns:a16="http://schemas.microsoft.com/office/drawing/2014/main" val="1328953327"/>
                    </a:ext>
                  </a:extLst>
                </a:gridCol>
              </a:tblGrid>
              <a:tr h="968185">
                <a:tc>
                  <a:txBody>
                    <a:bodyPr/>
                    <a:lstStyle/>
                    <a:p>
                      <a:r>
                        <a:rPr kumimoji="1" lang="ja-JP" altLang="en-US" sz="1200" b="1" dirty="0">
                          <a:solidFill>
                            <a:schemeClr val="tx1"/>
                          </a:solidFill>
                          <a:latin typeface="+mn-ea"/>
                          <a:ea typeface="+mn-ea"/>
                        </a:rPr>
                        <a:t>▽流通している食品について、偽装表示や輸入食品の安全性、食品添加物の不適正使用等の理由で不安を感じる府民を</a:t>
                      </a:r>
                      <a:endParaRPr kumimoji="1" lang="en-US" altLang="ja-JP" sz="1200" b="1" dirty="0">
                        <a:solidFill>
                          <a:schemeClr val="tx1"/>
                        </a:solidFill>
                        <a:latin typeface="+mn-ea"/>
                        <a:ea typeface="+mn-ea"/>
                      </a:endParaRPr>
                    </a:p>
                    <a:p>
                      <a:r>
                        <a:rPr kumimoji="1" lang="ja-JP" altLang="en-US" sz="1200" b="1" dirty="0">
                          <a:solidFill>
                            <a:schemeClr val="tx1"/>
                          </a:solidFill>
                          <a:latin typeface="+mn-ea"/>
                          <a:ea typeface="+mn-ea"/>
                        </a:rPr>
                        <a:t>　減らしていくために、食の安全安心に対する取組みの推進が必要です。</a:t>
                      </a:r>
                    </a:p>
                    <a:p>
                      <a:r>
                        <a:rPr kumimoji="1" lang="ja-JP" altLang="en-US" sz="1200" b="1" dirty="0">
                          <a:solidFill>
                            <a:schemeClr val="tx1"/>
                          </a:solidFill>
                          <a:latin typeface="+mn-ea"/>
                          <a:ea typeface="+mn-ea"/>
                        </a:rPr>
                        <a:t>▽インターネット等で食に関する情報が溢れている中、食の安全安心に関する情報を適切にわかりやすく提供することや、</a:t>
                      </a:r>
                      <a:endParaRPr kumimoji="1" lang="en-US" altLang="ja-JP" sz="1200" b="1" dirty="0">
                        <a:solidFill>
                          <a:schemeClr val="tx1"/>
                        </a:solidFill>
                        <a:latin typeface="+mn-ea"/>
                        <a:ea typeface="+mn-ea"/>
                      </a:endParaRPr>
                    </a:p>
                    <a:p>
                      <a:r>
                        <a:rPr kumimoji="1" lang="ja-JP" altLang="en-US" sz="1200" b="1" dirty="0">
                          <a:solidFill>
                            <a:schemeClr val="tx1"/>
                          </a:solidFill>
                          <a:latin typeface="+mn-ea"/>
                          <a:ea typeface="+mn-ea"/>
                        </a:rPr>
                        <a:t>　府民一人ひとりが、正しい情報を選択する力を身につけ、安全安心な食生活を実践することが必要です。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13" name="Rectangle 1"/>
          <p:cNvSpPr>
            <a:spLocks noChangeArrowheads="1"/>
          </p:cNvSpPr>
          <p:nvPr/>
        </p:nvSpPr>
        <p:spPr bwMode="auto">
          <a:xfrm>
            <a:off x="282301" y="4513161"/>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n-ea"/>
                <a:cs typeface="Times New Roman" panose="02020603050405020304" pitchFamily="18" charset="0"/>
              </a:rPr>
              <a:t>【</a:t>
            </a:r>
            <a:r>
              <a:rPr kumimoji="0" lang="ja-JP" altLang="en-US" sz="1600" b="1" i="0" u="none" strike="noStrike" cap="none" normalizeH="0" baseline="0" dirty="0">
                <a:ln>
                  <a:noFill/>
                </a:ln>
                <a:solidFill>
                  <a:schemeClr val="tx1"/>
                </a:solidFill>
                <a:effectLst/>
                <a:latin typeface="+mn-ea"/>
                <a:cs typeface="Times New Roman" panose="02020603050405020304" pitchFamily="18" charset="0"/>
              </a:rPr>
              <a:t>現状と課題</a:t>
            </a:r>
            <a:r>
              <a:rPr kumimoji="0" lang="en-US" altLang="ja-JP" sz="1600" b="1" i="0" u="none" strike="noStrike" cap="none" normalizeH="0" baseline="0" dirty="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n-ea"/>
            </a:endParaRPr>
          </a:p>
        </p:txBody>
      </p:sp>
      <p:sp>
        <p:nvSpPr>
          <p:cNvPr id="16" name="テキスト ボックス 15"/>
          <p:cNvSpPr txBox="1"/>
          <p:nvPr/>
        </p:nvSpPr>
        <p:spPr>
          <a:xfrm>
            <a:off x="9198799" y="6341515"/>
            <a:ext cx="434365" cy="338554"/>
          </a:xfrm>
          <a:prstGeom prst="rect">
            <a:avLst/>
          </a:prstGeom>
          <a:noFill/>
        </p:spPr>
        <p:txBody>
          <a:bodyPr wrap="square" rtlCol="0">
            <a:spAutoFit/>
          </a:bodyPr>
          <a:lstStyle/>
          <a:p>
            <a:pPr algn="r"/>
            <a:r>
              <a:rPr kumimoji="1" lang="en-US" altLang="ja-JP" sz="1600" dirty="0">
                <a:latin typeface="+mn-ea"/>
              </a:rPr>
              <a:t>7</a:t>
            </a:r>
            <a:endParaRPr kumimoji="1" lang="ja-JP" altLang="en-US" sz="1600" dirty="0">
              <a:latin typeface="+mn-ea"/>
            </a:endParaRPr>
          </a:p>
        </p:txBody>
      </p:sp>
    </p:spTree>
    <p:extLst>
      <p:ext uri="{BB962C8B-B14F-4D97-AF65-F5344CB8AC3E}">
        <p14:creationId xmlns:p14="http://schemas.microsoft.com/office/powerpoint/2010/main" val="41723476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73000" y="144000"/>
            <a:ext cx="9360000" cy="651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7" name="表 6"/>
          <p:cNvGraphicFramePr>
            <a:graphicFrameLocks noGrp="1"/>
          </p:cNvGraphicFramePr>
          <p:nvPr>
            <p:extLst>
              <p:ext uri="{D42A27DB-BD31-4B8C-83A1-F6EECF244321}">
                <p14:modId xmlns:p14="http://schemas.microsoft.com/office/powerpoint/2010/main" val="1735688095"/>
              </p:ext>
            </p:extLst>
          </p:nvPr>
        </p:nvGraphicFramePr>
        <p:xfrm>
          <a:off x="629696" y="468000"/>
          <a:ext cx="8646609" cy="6120000"/>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3935034">
                <a:tc>
                  <a:txBody>
                    <a:bodyPr/>
                    <a:lstStyle/>
                    <a:p>
                      <a:pPr>
                        <a:lnSpc>
                          <a:spcPts val="16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ts val="1600"/>
                        </a:lnSpc>
                      </a:pPr>
                      <a:r>
                        <a:rPr kumimoji="1" lang="ja-JP" altLang="en-US" sz="1600" baseline="0" dirty="0">
                          <a:latin typeface="+mn-ea"/>
                          <a:ea typeface="+mn-ea"/>
                        </a:rPr>
                        <a:t>取組</a:t>
                      </a: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txBody>
                  <a:tcPr marL="72000" marR="72000" marT="54000" marB="54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dirty="0">
                          <a:solidFill>
                            <a:schemeClr val="tx1"/>
                          </a:solidFill>
                          <a:latin typeface="+mn-ea"/>
                          <a:ea typeface="+mn-ea"/>
                        </a:rPr>
                        <a:t>《</a:t>
                      </a:r>
                      <a:r>
                        <a:rPr kumimoji="1" lang="ja-JP" altLang="en-US" sz="1200" b="1" u="sng" dirty="0">
                          <a:solidFill>
                            <a:schemeClr val="tx1"/>
                          </a:solidFill>
                          <a:latin typeface="+mn-ea"/>
                          <a:ea typeface="+mn-ea"/>
                        </a:rPr>
                        <a:t>正確でわかりやすい食の安全安心に関する情報の提供</a:t>
                      </a:r>
                      <a:r>
                        <a:rPr kumimoji="1" lang="en-US" altLang="ja-JP" sz="1200" b="1" dirty="0">
                          <a:solidFill>
                            <a:schemeClr val="tx1"/>
                          </a:solidFill>
                          <a:latin typeface="+mn-ea"/>
                          <a:ea typeface="+mn-ea"/>
                        </a:rPr>
                        <a:t>》</a:t>
                      </a:r>
                    </a:p>
                    <a:p>
                      <a:pPr marL="174625" indent="-174625"/>
                      <a:r>
                        <a:rPr kumimoji="1" lang="ja-JP" altLang="en-US" sz="1100" b="1" dirty="0">
                          <a:solidFill>
                            <a:schemeClr val="tx1"/>
                          </a:solidFill>
                          <a:latin typeface="+mn-ea"/>
                          <a:ea typeface="+mn-ea"/>
                        </a:rPr>
                        <a:t>■メールマガジンや</a:t>
                      </a:r>
                      <a:r>
                        <a:rPr kumimoji="1" lang="en-US" altLang="ja-JP" sz="1100" b="1" dirty="0">
                          <a:solidFill>
                            <a:schemeClr val="tx1"/>
                          </a:solidFill>
                          <a:latin typeface="+mn-ea"/>
                          <a:ea typeface="+mn-ea"/>
                        </a:rPr>
                        <a:t>Twitter</a:t>
                      </a:r>
                      <a:r>
                        <a:rPr kumimoji="1" lang="ja-JP" altLang="en-US" sz="1100" b="1" dirty="0">
                          <a:solidFill>
                            <a:schemeClr val="tx1"/>
                          </a:solidFill>
                          <a:latin typeface="+mn-ea"/>
                          <a:ea typeface="+mn-ea"/>
                        </a:rPr>
                        <a:t>等で食の安全安心に関する情報を配信 </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メールマガジン延べ</a:t>
                      </a:r>
                      <a:r>
                        <a:rPr kumimoji="1" lang="en-US" altLang="ja-JP" sz="1100" b="1" dirty="0">
                          <a:solidFill>
                            <a:schemeClr val="tx1"/>
                          </a:solidFill>
                          <a:latin typeface="+mn-ea"/>
                          <a:ea typeface="+mn-ea"/>
                        </a:rPr>
                        <a:t>97</a:t>
                      </a:r>
                      <a:r>
                        <a:rPr kumimoji="1" lang="ja-JP" altLang="en-US" sz="1100" b="1" dirty="0">
                          <a:solidFill>
                            <a:schemeClr val="tx1"/>
                          </a:solidFill>
                          <a:latin typeface="+mn-ea"/>
                          <a:ea typeface="+mn-ea"/>
                        </a:rPr>
                        <a:t>万件、大阪府公式</a:t>
                      </a:r>
                      <a:r>
                        <a:rPr kumimoji="1" lang="en-US" altLang="ja-JP" sz="1100" b="1" dirty="0">
                          <a:solidFill>
                            <a:schemeClr val="tx1"/>
                          </a:solidFill>
                          <a:latin typeface="+mn-ea"/>
                          <a:ea typeface="+mn-ea"/>
                        </a:rPr>
                        <a:t>Twitter27</a:t>
                      </a:r>
                      <a:r>
                        <a:rPr kumimoji="1" lang="ja-JP" altLang="en-US" sz="1100" b="1" dirty="0">
                          <a:solidFill>
                            <a:schemeClr val="tx1"/>
                          </a:solidFill>
                          <a:latin typeface="+mn-ea"/>
                          <a:ea typeface="+mn-ea"/>
                        </a:rPr>
                        <a:t>回配信</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■大阪府食の安全安心推進協議会情報発信評価検証部会にて、ホームページやメールマガジンの他、</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a:t>
                      </a:r>
                      <a:r>
                        <a:rPr kumimoji="1" lang="en-US" altLang="ja-JP" sz="1100" b="1" dirty="0">
                          <a:solidFill>
                            <a:schemeClr val="tx1"/>
                          </a:solidFill>
                          <a:latin typeface="+mn-ea"/>
                          <a:ea typeface="+mn-ea"/>
                        </a:rPr>
                        <a:t>Twitter</a:t>
                      </a:r>
                      <a:r>
                        <a:rPr kumimoji="1" lang="ja-JP" altLang="en-US" sz="1100" b="1" dirty="0">
                          <a:solidFill>
                            <a:schemeClr val="tx1"/>
                          </a:solidFill>
                          <a:latin typeface="+mn-ea"/>
                          <a:ea typeface="+mn-ea"/>
                        </a:rPr>
                        <a:t>を使用した情報提供の実施状況と小中学生向け食中毒予防出前授業等の評価と検証を実施</a:t>
                      </a:r>
                      <a:endParaRPr kumimoji="1" lang="en-US" altLang="ja-JP" sz="1100" b="1" dirty="0">
                        <a:solidFill>
                          <a:schemeClr val="tx1"/>
                        </a:solidFill>
                        <a:latin typeface="+mn-ea"/>
                        <a:ea typeface="+mn-ea"/>
                      </a:endParaRPr>
                    </a:p>
                    <a:p>
                      <a:pPr marL="174625" indent="-174625"/>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食の安全安心について学べる機会の提供</a:t>
                      </a:r>
                      <a:r>
                        <a:rPr kumimoji="1" lang="en-US" altLang="ja-JP" sz="1100" b="1" dirty="0">
                          <a:solidFill>
                            <a:schemeClr val="tx1"/>
                          </a:solidFill>
                          <a:latin typeface="+mn-ea"/>
                          <a:ea typeface="+mn-ea"/>
                        </a:rPr>
                        <a:t>》</a:t>
                      </a:r>
                    </a:p>
                    <a:p>
                      <a:pPr marL="174625" indent="-174625"/>
                      <a:r>
                        <a:rPr kumimoji="1" lang="ja-JP" altLang="en-US" sz="1100" b="1" dirty="0">
                          <a:solidFill>
                            <a:schemeClr val="tx1"/>
                          </a:solidFill>
                          <a:latin typeface="+mn-ea"/>
                          <a:ea typeface="+mn-ea"/>
                        </a:rPr>
                        <a:t>■消費者に対して、食品衛生講習会等を実施（</a:t>
                      </a:r>
                      <a:r>
                        <a:rPr kumimoji="1" lang="en-US" altLang="ja-JP" sz="1100" b="1" dirty="0">
                          <a:solidFill>
                            <a:schemeClr val="tx1"/>
                          </a:solidFill>
                          <a:latin typeface="+mn-ea"/>
                          <a:ea typeface="+mn-ea"/>
                        </a:rPr>
                        <a:t>48</a:t>
                      </a:r>
                      <a:r>
                        <a:rPr kumimoji="1" lang="ja-JP" altLang="en-US" sz="1100" b="1" dirty="0">
                          <a:solidFill>
                            <a:schemeClr val="tx1"/>
                          </a:solidFill>
                          <a:latin typeface="+mn-ea"/>
                          <a:ea typeface="+mn-ea"/>
                        </a:rPr>
                        <a:t>回</a:t>
                      </a:r>
                      <a:r>
                        <a:rPr kumimoji="1" lang="en-US" altLang="ja-JP" sz="1100" b="1" dirty="0">
                          <a:solidFill>
                            <a:schemeClr val="tx1"/>
                          </a:solidFill>
                          <a:latin typeface="+mn-ea"/>
                          <a:ea typeface="+mn-ea"/>
                        </a:rPr>
                        <a:t>630</a:t>
                      </a:r>
                      <a:r>
                        <a:rPr kumimoji="1" lang="ja-JP" altLang="en-US" sz="1100" b="1" dirty="0">
                          <a:solidFill>
                            <a:schemeClr val="tx1"/>
                          </a:solidFill>
                          <a:latin typeface="+mn-ea"/>
                          <a:ea typeface="+mn-ea"/>
                        </a:rPr>
                        <a:t>名）</a:t>
                      </a:r>
                    </a:p>
                    <a:p>
                      <a:pPr marL="174625" indent="-174625"/>
                      <a:r>
                        <a:rPr kumimoji="1" lang="ja-JP" altLang="en-US" sz="1100" b="1" dirty="0">
                          <a:solidFill>
                            <a:schemeClr val="tx1"/>
                          </a:solidFill>
                          <a:latin typeface="+mn-ea"/>
                          <a:ea typeface="+mn-ea"/>
                        </a:rPr>
                        <a:t>■乳幼児、小児、児童、生徒やその保護者に講習等による啓発を実施（高校生</a:t>
                      </a:r>
                      <a:r>
                        <a:rPr kumimoji="1" lang="en-US" altLang="ja-JP" sz="1100" b="1" dirty="0">
                          <a:solidFill>
                            <a:schemeClr val="tx1"/>
                          </a:solidFill>
                          <a:latin typeface="+mn-ea"/>
                          <a:ea typeface="+mn-ea"/>
                        </a:rPr>
                        <a:t>1</a:t>
                      </a:r>
                      <a:r>
                        <a:rPr kumimoji="1" lang="ja-JP" altLang="en-US" sz="1100" b="1" dirty="0">
                          <a:solidFill>
                            <a:schemeClr val="tx1"/>
                          </a:solidFill>
                          <a:latin typeface="+mn-ea"/>
                          <a:ea typeface="+mn-ea"/>
                        </a:rPr>
                        <a:t>回 参加者</a:t>
                      </a:r>
                      <a:r>
                        <a:rPr kumimoji="1" lang="en-US" altLang="ja-JP" sz="1100" b="1" dirty="0">
                          <a:solidFill>
                            <a:schemeClr val="tx1"/>
                          </a:solidFill>
                          <a:latin typeface="+mn-ea"/>
                          <a:ea typeface="+mn-ea"/>
                        </a:rPr>
                        <a:t>35</a:t>
                      </a:r>
                      <a:r>
                        <a:rPr kumimoji="1" lang="ja-JP" altLang="en-US" sz="1100" b="1" dirty="0">
                          <a:solidFill>
                            <a:schemeClr val="tx1"/>
                          </a:solidFill>
                          <a:latin typeface="+mn-ea"/>
                          <a:ea typeface="+mn-ea"/>
                        </a:rPr>
                        <a:t>名）</a:t>
                      </a:r>
                    </a:p>
                    <a:p>
                      <a:pPr marL="174625" indent="-174625"/>
                      <a:r>
                        <a:rPr kumimoji="1" lang="ja-JP" altLang="en-US" sz="1100" b="1" dirty="0">
                          <a:solidFill>
                            <a:schemeClr val="tx1"/>
                          </a:solidFill>
                          <a:latin typeface="+mn-ea"/>
                          <a:ea typeface="+mn-ea"/>
                        </a:rPr>
                        <a:t>■生き物が食べ物になるまでの過程を知る食中毒予防・残食減少・命について考える出前授業を実施</a:t>
                      </a:r>
                      <a:endParaRPr kumimoji="1" lang="en-US" altLang="ja-JP" sz="1100" b="1" dirty="0">
                        <a:solidFill>
                          <a:schemeClr val="tx1"/>
                        </a:solidFill>
                        <a:latin typeface="+mn-ea"/>
                        <a:ea typeface="+mn-ea"/>
                      </a:endParaRPr>
                    </a:p>
                    <a:p>
                      <a:pPr marL="174625" indent="-174625"/>
                      <a:r>
                        <a:rPr kumimoji="1" lang="ja-JP" altLang="en-US" sz="1100" b="1" baseline="0" dirty="0">
                          <a:solidFill>
                            <a:schemeClr val="tx1"/>
                          </a:solidFill>
                          <a:latin typeface="+mn-ea"/>
                          <a:ea typeface="+mn-ea"/>
                        </a:rPr>
                        <a:t>　</a:t>
                      </a:r>
                      <a:r>
                        <a:rPr kumimoji="1" lang="ja-JP" altLang="en-US" sz="1100" b="1" smtClean="0">
                          <a:solidFill>
                            <a:schemeClr val="tx1"/>
                          </a:solidFill>
                          <a:latin typeface="+mn-ea"/>
                          <a:ea typeface="+mn-ea"/>
                        </a:rPr>
                        <a:t>教員研修</a:t>
                      </a:r>
                      <a:r>
                        <a:rPr kumimoji="1" lang="en-US" altLang="ja-JP" sz="1100" b="1" smtClean="0">
                          <a:solidFill>
                            <a:schemeClr val="tx1"/>
                          </a:solidFill>
                          <a:latin typeface="+mn-ea"/>
                          <a:ea typeface="+mn-ea"/>
                        </a:rPr>
                        <a:t>1</a:t>
                      </a:r>
                      <a:r>
                        <a:rPr kumimoji="1" lang="ja-JP" altLang="en-US" sz="1100" b="1" smtClean="0">
                          <a:solidFill>
                            <a:schemeClr val="tx1"/>
                          </a:solidFill>
                          <a:latin typeface="+mn-ea"/>
                          <a:ea typeface="+mn-ea"/>
                        </a:rPr>
                        <a:t>回</a:t>
                      </a:r>
                      <a:r>
                        <a:rPr kumimoji="1" lang="ja-JP" altLang="en-US" sz="1100" b="1" dirty="0">
                          <a:solidFill>
                            <a:schemeClr val="tx1"/>
                          </a:solidFill>
                          <a:latin typeface="+mn-ea"/>
                          <a:ea typeface="+mn-ea"/>
                        </a:rPr>
                        <a:t>、中学校</a:t>
                      </a:r>
                      <a:r>
                        <a:rPr kumimoji="1" lang="en-US" altLang="ja-JP" sz="1100" b="1" dirty="0">
                          <a:solidFill>
                            <a:schemeClr val="tx1"/>
                          </a:solidFill>
                          <a:latin typeface="+mn-ea"/>
                          <a:ea typeface="+mn-ea"/>
                        </a:rPr>
                        <a:t>1</a:t>
                      </a:r>
                      <a:r>
                        <a:rPr kumimoji="1" lang="ja-JP" altLang="en-US" sz="1100" b="1" dirty="0">
                          <a:solidFill>
                            <a:schemeClr val="tx1"/>
                          </a:solidFill>
                          <a:latin typeface="+mn-ea"/>
                          <a:ea typeface="+mn-ea"/>
                        </a:rPr>
                        <a:t>回　計</a:t>
                      </a:r>
                      <a:r>
                        <a:rPr kumimoji="1" lang="en-US" altLang="ja-JP" sz="1100" b="1">
                          <a:solidFill>
                            <a:schemeClr val="tx1"/>
                          </a:solidFill>
                          <a:latin typeface="+mn-ea"/>
                          <a:ea typeface="+mn-ea"/>
                        </a:rPr>
                        <a:t>129</a:t>
                      </a:r>
                      <a:r>
                        <a:rPr kumimoji="1" lang="ja-JP" altLang="en-US" sz="1100" b="1" smtClean="0">
                          <a:solidFill>
                            <a:schemeClr val="tx1"/>
                          </a:solidFill>
                          <a:latin typeface="+mn-ea"/>
                          <a:ea typeface="+mn-ea"/>
                        </a:rPr>
                        <a:t>名</a:t>
                      </a:r>
                      <a:endParaRPr kumimoji="1" lang="en-US" altLang="ja-JP" sz="1100" b="1" dirty="0">
                        <a:solidFill>
                          <a:schemeClr val="tx1"/>
                        </a:solidFill>
                        <a:latin typeface="+mn-ea"/>
                        <a:ea typeface="+mn-ea"/>
                      </a:endParaRPr>
                    </a:p>
                    <a:p>
                      <a:pPr marL="174625" indent="-174625"/>
                      <a:r>
                        <a:rPr kumimoji="1" lang="en-US" altLang="ja-JP" sz="1200" b="1" dirty="0">
                          <a:solidFill>
                            <a:schemeClr val="tx1"/>
                          </a:solidFill>
                          <a:latin typeface="+mn-ea"/>
                          <a:ea typeface="+mn-ea"/>
                        </a:rPr>
                        <a:t>《</a:t>
                      </a:r>
                      <a:r>
                        <a:rPr kumimoji="1" lang="ja-JP" altLang="en-US" sz="1200" b="1" u="sng" dirty="0">
                          <a:solidFill>
                            <a:schemeClr val="tx1"/>
                          </a:solidFill>
                          <a:latin typeface="+mn-ea"/>
                          <a:ea typeface="+mn-ea"/>
                        </a:rPr>
                        <a:t>食肉の生食による食中毒の予防啓発</a:t>
                      </a:r>
                      <a:r>
                        <a:rPr kumimoji="1" lang="en-US" altLang="ja-JP" sz="1100" b="1" dirty="0">
                          <a:solidFill>
                            <a:schemeClr val="tx1"/>
                          </a:solidFill>
                          <a:latin typeface="+mn-ea"/>
                          <a:ea typeface="+mn-ea"/>
                        </a:rPr>
                        <a:t>》</a:t>
                      </a:r>
                    </a:p>
                    <a:p>
                      <a:pPr marL="174625" indent="-174625"/>
                      <a:r>
                        <a:rPr kumimoji="1" lang="ja-JP" altLang="en-US" sz="1100" b="1" dirty="0">
                          <a:solidFill>
                            <a:schemeClr val="tx1"/>
                          </a:solidFill>
                          <a:latin typeface="+mn-ea"/>
                          <a:ea typeface="+mn-ea"/>
                        </a:rPr>
                        <a:t>■監視業務を通じ、事業者に食肉の十分な加熱について指導、食中毒予防ポスターの掲示やリーフレット配布</a:t>
                      </a:r>
                      <a:endParaRPr kumimoji="1" lang="en-US" altLang="ja-JP" sz="1100" b="1" dirty="0">
                        <a:solidFill>
                          <a:schemeClr val="tx1"/>
                        </a:solidFill>
                        <a:latin typeface="+mn-ea"/>
                        <a:ea typeface="+mn-ea"/>
                      </a:endParaRPr>
                    </a:p>
                    <a:p>
                      <a:pPr marL="174625" indent="-174625"/>
                      <a:r>
                        <a:rPr kumimoji="1" lang="en-US" altLang="ja-JP" sz="1200" b="1" dirty="0">
                          <a:solidFill>
                            <a:schemeClr val="tx1"/>
                          </a:solidFill>
                          <a:latin typeface="+mn-ea"/>
                          <a:ea typeface="+mn-ea"/>
                        </a:rPr>
                        <a:t>《</a:t>
                      </a:r>
                      <a:r>
                        <a:rPr kumimoji="1" lang="ja-JP" altLang="en-US" sz="1200" b="1" u="sng" dirty="0">
                          <a:solidFill>
                            <a:schemeClr val="tx1"/>
                          </a:solidFill>
                          <a:latin typeface="+mn-ea"/>
                          <a:ea typeface="+mn-ea"/>
                        </a:rPr>
                        <a:t>食品表示に関する基礎的知識の普及</a:t>
                      </a:r>
                      <a:r>
                        <a:rPr kumimoji="1" lang="en-US" altLang="ja-JP" sz="1200" b="1" dirty="0">
                          <a:solidFill>
                            <a:schemeClr val="tx1"/>
                          </a:solidFill>
                          <a:latin typeface="+mn-ea"/>
                          <a:ea typeface="+mn-ea"/>
                        </a:rPr>
                        <a:t>》</a:t>
                      </a:r>
                    </a:p>
                    <a:p>
                      <a:pPr marL="174625" indent="-174625"/>
                      <a:r>
                        <a:rPr kumimoji="1" lang="ja-JP" altLang="en-US" sz="1100" b="1" dirty="0">
                          <a:solidFill>
                            <a:schemeClr val="tx1"/>
                          </a:solidFill>
                          <a:latin typeface="+mn-ea"/>
                          <a:ea typeface="+mn-ea"/>
                        </a:rPr>
                        <a:t>■大阪府消費者フェア</a:t>
                      </a:r>
                      <a:r>
                        <a:rPr kumimoji="1" lang="en-US" altLang="ja-JP" sz="1100" b="1" dirty="0">
                          <a:solidFill>
                            <a:schemeClr val="tx1"/>
                          </a:solidFill>
                          <a:latin typeface="+mn-ea"/>
                          <a:ea typeface="+mn-ea"/>
                        </a:rPr>
                        <a:t>2022</a:t>
                      </a:r>
                      <a:r>
                        <a:rPr kumimoji="1" lang="ja-JP" altLang="en-US" sz="1100" b="1" dirty="0">
                          <a:solidFill>
                            <a:schemeClr val="tx1"/>
                          </a:solidFill>
                          <a:latin typeface="+mn-ea"/>
                          <a:ea typeface="+mn-ea"/>
                        </a:rPr>
                        <a:t>で動画等を用いた食品表示等に関する啓発を実施</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a:t>
                      </a:r>
                      <a:r>
                        <a:rPr kumimoji="1" lang="en-US" altLang="ja-JP" sz="1100" b="1" dirty="0">
                          <a:solidFill>
                            <a:schemeClr val="tx1"/>
                          </a:solidFill>
                          <a:latin typeface="+mn-ea"/>
                          <a:ea typeface="+mn-ea"/>
                        </a:rPr>
                        <a:t>R4.11.5-12.9</a:t>
                      </a:r>
                      <a:r>
                        <a:rPr kumimoji="1" lang="ja-JP" altLang="en-US" sz="1100" b="1" dirty="0">
                          <a:solidFill>
                            <a:schemeClr val="tx1"/>
                          </a:solidFill>
                          <a:latin typeface="+mn-ea"/>
                          <a:ea typeface="+mn-ea"/>
                        </a:rPr>
                        <a:t>　府民</a:t>
                      </a:r>
                      <a:r>
                        <a:rPr kumimoji="1" lang="en-US" altLang="ja-JP" sz="1100" b="1" dirty="0">
                          <a:solidFill>
                            <a:schemeClr val="tx1"/>
                          </a:solidFill>
                          <a:latin typeface="+mn-ea"/>
                          <a:ea typeface="+mn-ea"/>
                        </a:rPr>
                        <a:t>4,178</a:t>
                      </a:r>
                      <a:r>
                        <a:rPr kumimoji="1" lang="ja-JP" altLang="en-US" sz="1100" b="1" dirty="0">
                          <a:solidFill>
                            <a:schemeClr val="tx1"/>
                          </a:solidFill>
                          <a:latin typeface="+mn-ea"/>
                          <a:ea typeface="+mn-ea"/>
                        </a:rPr>
                        <a:t>名参加（</a:t>
                      </a:r>
                      <a:r>
                        <a:rPr kumimoji="1" lang="en-US" altLang="ja-JP" sz="1100" b="1" dirty="0">
                          <a:solidFill>
                            <a:schemeClr val="tx1"/>
                          </a:solidFill>
                          <a:latin typeface="+mn-ea"/>
                          <a:ea typeface="+mn-ea"/>
                        </a:rPr>
                        <a:t>web</a:t>
                      </a:r>
                      <a:r>
                        <a:rPr kumimoji="1" lang="ja-JP" altLang="en-US" sz="1100" b="1" dirty="0">
                          <a:solidFill>
                            <a:schemeClr val="tx1"/>
                          </a:solidFill>
                          <a:latin typeface="+mn-ea"/>
                          <a:ea typeface="+mn-ea"/>
                        </a:rPr>
                        <a:t>配信閲覧者数）</a:t>
                      </a:r>
                      <a:endParaRPr kumimoji="1" lang="en-US" altLang="ja-JP" sz="1100" b="1" dirty="0">
                        <a:solidFill>
                          <a:schemeClr val="tx1"/>
                        </a:solidFill>
                        <a:latin typeface="+mn-ea"/>
                        <a:ea typeface="+mn-ea"/>
                      </a:endParaRPr>
                    </a:p>
                    <a:p>
                      <a:pPr marL="174625" indent="-174625"/>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リスクコミュニケーションの促進</a:t>
                      </a:r>
                      <a:r>
                        <a:rPr kumimoji="1" lang="en-US" altLang="ja-JP" sz="1100" b="1" dirty="0">
                          <a:solidFill>
                            <a:schemeClr val="tx1"/>
                          </a:solidFill>
                          <a:latin typeface="+mn-ea"/>
                          <a:ea typeface="+mn-ea"/>
                        </a:rPr>
                        <a:t>》</a:t>
                      </a:r>
                    </a:p>
                    <a:p>
                      <a:pPr marL="174625" indent="-174625"/>
                      <a:r>
                        <a:rPr kumimoji="1" lang="ja-JP" altLang="en-US" sz="1100" b="1" dirty="0">
                          <a:solidFill>
                            <a:schemeClr val="tx1"/>
                          </a:solidFill>
                          <a:latin typeface="+mn-ea"/>
                          <a:ea typeface="+mn-ea"/>
                        </a:rPr>
                        <a:t>■食の安全安心シンポジウム</a:t>
                      </a:r>
                      <a:r>
                        <a:rPr kumimoji="1" lang="ja-JP" altLang="en-US" sz="1100" b="1">
                          <a:solidFill>
                            <a:schemeClr val="tx1"/>
                          </a:solidFill>
                          <a:latin typeface="+mn-ea"/>
                          <a:ea typeface="+mn-ea"/>
                        </a:rPr>
                        <a:t>の</a:t>
                      </a:r>
                      <a:r>
                        <a:rPr kumimoji="1" lang="ja-JP" altLang="en-US" sz="1100" b="1" smtClean="0">
                          <a:solidFill>
                            <a:schemeClr val="tx1"/>
                          </a:solidFill>
                          <a:latin typeface="+mn-ea"/>
                          <a:ea typeface="+mn-ea"/>
                        </a:rPr>
                        <a:t>開催</a:t>
                      </a:r>
                      <a:endParaRPr kumimoji="1" lang="en-US" altLang="ja-JP" sz="1100" b="1" smtClean="0">
                        <a:solidFill>
                          <a:schemeClr val="tx1"/>
                        </a:solidFill>
                        <a:latin typeface="+mn-ea"/>
                        <a:ea typeface="+mn-ea"/>
                      </a:endParaRPr>
                    </a:p>
                    <a:p>
                      <a:pPr marL="174625" indent="-174625"/>
                      <a:r>
                        <a:rPr kumimoji="1" lang="ja-JP" altLang="en-US" sz="1100" b="1" baseline="0" smtClean="0">
                          <a:solidFill>
                            <a:schemeClr val="tx1"/>
                          </a:solidFill>
                          <a:latin typeface="+mn-ea"/>
                          <a:ea typeface="+mn-ea"/>
                        </a:rPr>
                        <a:t>　</a:t>
                      </a:r>
                      <a:r>
                        <a:rPr kumimoji="1" lang="ja-JP" altLang="en-US" sz="1100" b="1" smtClean="0">
                          <a:solidFill>
                            <a:schemeClr val="tx1"/>
                          </a:solidFill>
                          <a:latin typeface="+mn-ea"/>
                          <a:ea typeface="+mn-ea"/>
                        </a:rPr>
                        <a:t>「</a:t>
                      </a:r>
                      <a:r>
                        <a:rPr kumimoji="1" lang="ja-JP" altLang="en-US" sz="1100" b="1" dirty="0">
                          <a:solidFill>
                            <a:schemeClr val="tx1"/>
                          </a:solidFill>
                          <a:latin typeface="+mn-ea"/>
                          <a:ea typeface="+mn-ea"/>
                        </a:rPr>
                        <a:t>食品中の放射性物質のこれからを考える</a:t>
                      </a:r>
                      <a:r>
                        <a:rPr kumimoji="1" lang="ja-JP" altLang="en-US" sz="1100" b="1">
                          <a:solidFill>
                            <a:schemeClr val="tx1"/>
                          </a:solidFill>
                          <a:latin typeface="+mn-ea"/>
                          <a:ea typeface="+mn-ea"/>
                        </a:rPr>
                        <a:t>」</a:t>
                      </a:r>
                      <a:r>
                        <a:rPr kumimoji="1" lang="ja-JP" altLang="en-US" sz="1100" b="1" smtClean="0">
                          <a:solidFill>
                            <a:schemeClr val="tx1"/>
                          </a:solidFill>
                          <a:latin typeface="+mn-ea"/>
                          <a:ea typeface="+mn-ea"/>
                        </a:rPr>
                        <a:t>（</a:t>
                      </a:r>
                      <a:r>
                        <a:rPr kumimoji="1" lang="en-US" altLang="ja-JP" sz="1100" b="1" smtClean="0">
                          <a:solidFill>
                            <a:schemeClr val="tx1"/>
                          </a:solidFill>
                          <a:latin typeface="+mn-ea"/>
                          <a:ea typeface="+mn-ea"/>
                        </a:rPr>
                        <a:t>R4.12.14</a:t>
                      </a:r>
                      <a:r>
                        <a:rPr kumimoji="1" lang="ja-JP" altLang="en-US" sz="1100" b="1" smtClean="0">
                          <a:solidFill>
                            <a:schemeClr val="tx1"/>
                          </a:solidFill>
                          <a:latin typeface="+mn-ea"/>
                          <a:ea typeface="+mn-ea"/>
                        </a:rPr>
                        <a:t>）（厚生労働省・</a:t>
                      </a:r>
                      <a:r>
                        <a:rPr kumimoji="1" lang="ja-JP" altLang="en-US" sz="1100" b="1" dirty="0">
                          <a:solidFill>
                            <a:schemeClr val="tx1"/>
                          </a:solidFill>
                          <a:latin typeface="+mn-ea"/>
                          <a:ea typeface="+mn-ea"/>
                        </a:rPr>
                        <a:t>消費者庁等主催、大阪府</a:t>
                      </a:r>
                      <a:r>
                        <a:rPr kumimoji="1" lang="ja-JP" altLang="en-US" sz="1100" b="1">
                          <a:solidFill>
                            <a:schemeClr val="tx1"/>
                          </a:solidFill>
                          <a:latin typeface="+mn-ea"/>
                          <a:ea typeface="+mn-ea"/>
                        </a:rPr>
                        <a:t>共催</a:t>
                      </a:r>
                      <a:r>
                        <a:rPr kumimoji="1" lang="ja-JP" altLang="en-US" sz="1100" b="1" smtClean="0">
                          <a:solidFill>
                            <a:schemeClr val="tx1"/>
                          </a:solidFill>
                          <a:latin typeface="+mn-ea"/>
                          <a:ea typeface="+mn-ea"/>
                        </a:rPr>
                        <a:t>）</a:t>
                      </a:r>
                      <a:endParaRPr kumimoji="1" lang="en-US" altLang="ja-JP" sz="1100" b="1" smtClean="0">
                        <a:solidFill>
                          <a:schemeClr val="tx1"/>
                        </a:solidFill>
                        <a:latin typeface="+mn-ea"/>
                        <a:ea typeface="+mn-ea"/>
                      </a:endParaRPr>
                    </a:p>
                    <a:p>
                      <a:pPr marL="174625" indent="-174625"/>
                      <a:r>
                        <a:rPr kumimoji="1" lang="ja-JP" altLang="en-US" sz="1100" b="1" smtClean="0">
                          <a:solidFill>
                            <a:schemeClr val="tx1"/>
                          </a:solidFill>
                          <a:latin typeface="+mn-ea"/>
                          <a:ea typeface="+mn-ea"/>
                        </a:rPr>
                        <a:t>　「食物</a:t>
                      </a:r>
                      <a:r>
                        <a:rPr kumimoji="1" lang="ja-JP" altLang="en-US" sz="1100" b="1" dirty="0">
                          <a:solidFill>
                            <a:schemeClr val="tx1"/>
                          </a:solidFill>
                          <a:latin typeface="+mn-ea"/>
                          <a:ea typeface="+mn-ea"/>
                        </a:rPr>
                        <a:t>アレルギーについて考えよう</a:t>
                      </a:r>
                      <a:r>
                        <a:rPr kumimoji="1" lang="ja-JP" altLang="en-US" sz="1100" b="1">
                          <a:solidFill>
                            <a:schemeClr val="tx1"/>
                          </a:solidFill>
                          <a:latin typeface="+mn-ea"/>
                          <a:ea typeface="+mn-ea"/>
                        </a:rPr>
                        <a:t>」</a:t>
                      </a:r>
                      <a:r>
                        <a:rPr kumimoji="1" lang="ja-JP" altLang="en-US" sz="1100" b="1" smtClean="0">
                          <a:solidFill>
                            <a:schemeClr val="tx1"/>
                          </a:solidFill>
                          <a:latin typeface="+mn-ea"/>
                          <a:ea typeface="+mn-ea"/>
                        </a:rPr>
                        <a:t>（</a:t>
                      </a:r>
                      <a:r>
                        <a:rPr kumimoji="1" lang="en-US" altLang="ja-JP" sz="1100" b="1" smtClean="0">
                          <a:solidFill>
                            <a:schemeClr val="tx1"/>
                          </a:solidFill>
                          <a:latin typeface="+mn-ea"/>
                          <a:ea typeface="+mn-ea"/>
                        </a:rPr>
                        <a:t>R5.2.14</a:t>
                      </a:r>
                      <a:r>
                        <a:rPr kumimoji="1" lang="ja-JP" altLang="en-US" sz="1100" b="1" smtClean="0">
                          <a:solidFill>
                            <a:schemeClr val="tx1"/>
                          </a:solidFill>
                          <a:latin typeface="+mn-ea"/>
                          <a:ea typeface="+mn-ea"/>
                        </a:rPr>
                        <a:t>）</a:t>
                      </a:r>
                      <a:r>
                        <a:rPr kumimoji="1" lang="ja-JP" altLang="en-US" sz="1100" b="1" dirty="0">
                          <a:solidFill>
                            <a:schemeClr val="tx1"/>
                          </a:solidFill>
                          <a:latin typeface="+mn-ea"/>
                          <a:ea typeface="+mn-ea"/>
                        </a:rPr>
                        <a:t>（大阪府主催）</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■様々な手法でのリスクコミュニケーション</a:t>
                      </a:r>
                      <a:r>
                        <a:rPr kumimoji="1" lang="ja-JP" altLang="en-US" sz="1100" b="1">
                          <a:solidFill>
                            <a:schemeClr val="tx1"/>
                          </a:solidFill>
                          <a:latin typeface="+mn-ea"/>
                          <a:ea typeface="+mn-ea"/>
                        </a:rPr>
                        <a:t>の</a:t>
                      </a:r>
                      <a:r>
                        <a:rPr kumimoji="1" lang="ja-JP" altLang="en-US" sz="1100" b="1" smtClean="0">
                          <a:solidFill>
                            <a:schemeClr val="tx1"/>
                          </a:solidFill>
                          <a:latin typeface="+mn-ea"/>
                          <a:ea typeface="+mn-ea"/>
                        </a:rPr>
                        <a:t>実施</a:t>
                      </a:r>
                      <a:endParaRPr kumimoji="1" lang="en-US" altLang="ja-JP" sz="1100" b="1" smtClean="0">
                        <a:solidFill>
                          <a:schemeClr val="tx1"/>
                        </a:solidFill>
                        <a:latin typeface="+mn-ea"/>
                        <a:ea typeface="+mn-ea"/>
                      </a:endParaRPr>
                    </a:p>
                    <a:p>
                      <a:pPr marL="174625" indent="-174625"/>
                      <a:r>
                        <a:rPr kumimoji="1" lang="ja-JP" altLang="en-US" sz="1100" b="1" baseline="0" smtClean="0">
                          <a:solidFill>
                            <a:schemeClr val="tx1"/>
                          </a:solidFill>
                          <a:latin typeface="+mn-ea"/>
                          <a:ea typeface="+mn-ea"/>
                        </a:rPr>
                        <a:t>　</a:t>
                      </a:r>
                      <a:r>
                        <a:rPr kumimoji="1" lang="ja-JP" altLang="en-US" sz="1100" b="1" smtClean="0">
                          <a:solidFill>
                            <a:schemeClr val="tx1"/>
                          </a:solidFill>
                          <a:latin typeface="+mn-ea"/>
                          <a:ea typeface="+mn-ea"/>
                        </a:rPr>
                        <a:t>大阪府食</a:t>
                      </a:r>
                      <a:r>
                        <a:rPr kumimoji="1" lang="ja-JP" altLang="en-US" sz="1100" b="1" dirty="0">
                          <a:solidFill>
                            <a:schemeClr val="tx1"/>
                          </a:solidFill>
                          <a:latin typeface="+mn-ea"/>
                          <a:ea typeface="+mn-ea"/>
                        </a:rPr>
                        <a:t>の安全安心推進計画の改定に</a:t>
                      </a:r>
                      <a:r>
                        <a:rPr kumimoji="1" lang="ja-JP" altLang="en-US" sz="1100" b="1">
                          <a:solidFill>
                            <a:schemeClr val="tx1"/>
                          </a:solidFill>
                          <a:latin typeface="+mn-ea"/>
                          <a:ea typeface="+mn-ea"/>
                        </a:rPr>
                        <a:t>あたり</a:t>
                      </a:r>
                      <a:r>
                        <a:rPr kumimoji="1" lang="ja-JP" altLang="en-US" sz="1100" b="1" smtClean="0">
                          <a:solidFill>
                            <a:schemeClr val="tx1"/>
                          </a:solidFill>
                          <a:latin typeface="+mn-ea"/>
                          <a:ea typeface="+mn-ea"/>
                        </a:rPr>
                        <a:t>、食の安全安心の確保に関する府の取組みについて、</a:t>
                      </a:r>
                      <a:endParaRPr kumimoji="1" lang="en-US" altLang="ja-JP" sz="1100" b="1" smtClean="0">
                        <a:solidFill>
                          <a:schemeClr val="tx1"/>
                        </a:solidFill>
                        <a:latin typeface="+mn-ea"/>
                        <a:ea typeface="+mn-ea"/>
                      </a:endParaRPr>
                    </a:p>
                    <a:p>
                      <a:pPr marL="174625" indent="-174625"/>
                      <a:r>
                        <a:rPr kumimoji="1" lang="ja-JP" altLang="en-US" sz="1100" b="1" smtClean="0">
                          <a:solidFill>
                            <a:schemeClr val="tx1"/>
                          </a:solidFill>
                          <a:latin typeface="+mn-ea"/>
                          <a:ea typeface="+mn-ea"/>
                        </a:rPr>
                        <a:t>   消費者団体との意見交換を実施</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518367">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baseline="0" dirty="0">
                          <a:solidFill>
                            <a:schemeClr val="bg1"/>
                          </a:solidFill>
                          <a:latin typeface="+mn-ea"/>
                          <a:ea typeface="+mn-ea"/>
                        </a:rPr>
                        <a:t>今後の</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baseline="0" dirty="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■メールマガジンや</a:t>
                      </a:r>
                      <a:r>
                        <a:rPr kumimoji="1" lang="en-US" altLang="ja-JP" sz="1100" b="1" dirty="0">
                          <a:solidFill>
                            <a:schemeClr val="tx1"/>
                          </a:solidFill>
                          <a:latin typeface="+mn-ea"/>
                          <a:ea typeface="+mn-ea"/>
                        </a:rPr>
                        <a:t>Twitter</a:t>
                      </a:r>
                      <a:r>
                        <a:rPr kumimoji="1" lang="ja-JP" altLang="en-US" sz="1100" b="1" dirty="0">
                          <a:solidFill>
                            <a:schemeClr val="tx1"/>
                          </a:solidFill>
                          <a:latin typeface="+mn-ea"/>
                          <a:ea typeface="+mn-ea"/>
                        </a:rPr>
                        <a:t>等で発信した食の安全安心に関する情報に対する府民の反応確認等</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　より具体な効果の検証</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■食の安全性に対する知識について、対象者の年齢等に合わせたより理解しやすい学習内容の検討</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■府民に対する効果的効率的な啓発方法の検討、実施</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■日常生活で実践できる授業内容の検討、実施</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■ウェブ視聴等のオンラインツールを活用したリスクコミュニケーションの検討、実施</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13910495"/>
                  </a:ext>
                </a:extLst>
              </a:tr>
              <a:tr h="666599">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600" b="1" baseline="0" dirty="0">
                          <a:solidFill>
                            <a:schemeClr val="bg1"/>
                          </a:solidFill>
                          <a:latin typeface="+mn-ea"/>
                          <a:ea typeface="+mn-ea"/>
                        </a:rPr>
                        <a:t>最終予算</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b="1" baseline="0" dirty="0">
                          <a:solidFill>
                            <a:schemeClr val="bg1"/>
                          </a:solidFill>
                          <a:latin typeface="+mn-ea"/>
                          <a:ea typeface="+mn-ea"/>
                        </a:rPr>
                        <a:t>（主要事業）</a:t>
                      </a:r>
                      <a:endParaRPr kumimoji="1" lang="en-US" altLang="ja-JP" sz="1600" b="1" baseline="0" dirty="0">
                        <a:solidFill>
                          <a:schemeClr val="bg1"/>
                        </a:solidFill>
                        <a:latin typeface="+mn-ea"/>
                        <a:ea typeface="+mn-ea"/>
                      </a:endParaRPr>
                    </a:p>
                  </a:txBody>
                  <a:tcPr marL="54000" marR="18000" marT="54000" marB="54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zh-TW" altLang="en-US" sz="1100" b="1" dirty="0">
                          <a:solidFill>
                            <a:schemeClr val="tx1"/>
                          </a:solidFill>
                          <a:latin typeface="游ゴシック" panose="020B0400000000000000" pitchFamily="50" charset="-128"/>
                          <a:ea typeface="游ゴシック" panose="020B0400000000000000" pitchFamily="50" charset="-128"/>
                        </a:rPr>
                        <a:t>食中毒予防対策事業費</a:t>
                      </a:r>
                      <a:r>
                        <a:rPr kumimoji="1" lang="ja-JP" altLang="en-US" sz="1100" b="1" dirty="0">
                          <a:solidFill>
                            <a:schemeClr val="tx1"/>
                          </a:solidFill>
                          <a:latin typeface="游ゴシック" panose="020B0400000000000000" pitchFamily="50" charset="-128"/>
                          <a:ea typeface="游ゴシック" panose="020B0400000000000000" pitchFamily="50" charset="-128"/>
                        </a:rPr>
                        <a:t>　</a:t>
                      </a:r>
                      <a:r>
                        <a:rPr kumimoji="1" lang="ja-JP" altLang="en-US" sz="1100" b="1" dirty="0" smtClean="0">
                          <a:solidFill>
                            <a:schemeClr val="tx1"/>
                          </a:solidFill>
                          <a:latin typeface="游ゴシック" panose="020B0400000000000000" pitchFamily="50" charset="-128"/>
                          <a:ea typeface="游ゴシック" panose="020B0400000000000000" pitchFamily="50" charset="-128"/>
                        </a:rPr>
                        <a:t>   </a:t>
                      </a:r>
                      <a:r>
                        <a:rPr kumimoji="1" lang="en-US" altLang="ja-JP" sz="1100" b="1" dirty="0" smtClean="0">
                          <a:solidFill>
                            <a:schemeClr val="tx1"/>
                          </a:solidFill>
                          <a:latin typeface="游ゴシック" panose="020B0400000000000000" pitchFamily="50" charset="-128"/>
                          <a:ea typeface="+mn-ea"/>
                        </a:rPr>
                        <a:t>1,292</a:t>
                      </a:r>
                      <a:r>
                        <a:rPr kumimoji="1" lang="ja-JP" altLang="en-US" sz="1100" b="1" dirty="0">
                          <a:solidFill>
                            <a:schemeClr val="tx1"/>
                          </a:solidFill>
                          <a:latin typeface="游ゴシック" panose="020B0400000000000000" pitchFamily="50" charset="-128"/>
                          <a:ea typeface="游ゴシック" panose="020B0400000000000000" pitchFamily="50" charset="-128"/>
                        </a:rPr>
                        <a:t>千円</a:t>
                      </a:r>
                      <a:endParaRPr kumimoji="1" lang="en-US" altLang="ja-JP" sz="1100" b="1" dirty="0">
                        <a:solidFill>
                          <a:schemeClr val="tx1"/>
                        </a:solidFill>
                        <a:latin typeface="游ゴシック" panose="020B0400000000000000" pitchFamily="50" charset="-128"/>
                        <a:ea typeface="游ゴシック" panose="020B0400000000000000" pitchFamily="50" charset="-128"/>
                      </a:endParaRPr>
                    </a:p>
                    <a:p>
                      <a:r>
                        <a:rPr kumimoji="1" lang="zh-TW" altLang="en-US" sz="1100" b="1" dirty="0">
                          <a:solidFill>
                            <a:schemeClr val="tx1"/>
                          </a:solidFill>
                          <a:latin typeface="游ゴシック" panose="020B0400000000000000" pitchFamily="50" charset="-128"/>
                          <a:ea typeface="游ゴシック" panose="020B0400000000000000" pitchFamily="50" charset="-128"/>
                        </a:rPr>
                        <a:t>食品表示適正化推進</a:t>
                      </a:r>
                      <a:r>
                        <a:rPr kumimoji="1" lang="zh-TW" altLang="en-US" sz="1100" b="1" dirty="0" smtClean="0">
                          <a:solidFill>
                            <a:schemeClr val="tx1"/>
                          </a:solidFill>
                          <a:latin typeface="游ゴシック" panose="020B0400000000000000" pitchFamily="50" charset="-128"/>
                          <a:ea typeface="游ゴシック" panose="020B0400000000000000" pitchFamily="50" charset="-128"/>
                        </a:rPr>
                        <a:t>事業</a:t>
                      </a:r>
                      <a:r>
                        <a:rPr kumimoji="1" lang="ja-JP" altLang="en-US" sz="1100" b="1" baseline="0" dirty="0" smtClean="0">
                          <a:solidFill>
                            <a:schemeClr val="tx1"/>
                          </a:solidFill>
                          <a:latin typeface="游ゴシック" panose="020B0400000000000000" pitchFamily="50" charset="-128"/>
                          <a:ea typeface="游ゴシック" panose="020B0400000000000000" pitchFamily="50" charset="-128"/>
                        </a:rPr>
                        <a:t>   </a:t>
                      </a:r>
                      <a:r>
                        <a:rPr kumimoji="1" lang="en-US" altLang="ja-JP" sz="1100" b="1" dirty="0" smtClean="0">
                          <a:solidFill>
                            <a:schemeClr val="tx1"/>
                          </a:solidFill>
                          <a:latin typeface="游ゴシック" panose="020B0400000000000000" pitchFamily="50" charset="-128"/>
                          <a:ea typeface="游ゴシック" panose="020B0400000000000000" pitchFamily="50" charset="-128"/>
                        </a:rPr>
                        <a:t>7,554</a:t>
                      </a:r>
                      <a:r>
                        <a:rPr kumimoji="1" lang="ja-JP" altLang="en-US" sz="1100" b="1" dirty="0">
                          <a:solidFill>
                            <a:schemeClr val="tx1"/>
                          </a:solidFill>
                          <a:latin typeface="游ゴシック" panose="020B0400000000000000" pitchFamily="50" charset="-128"/>
                          <a:ea typeface="游ゴシック" panose="020B0400000000000000" pitchFamily="50" charset="-128"/>
                        </a:rPr>
                        <a:t>千円</a:t>
                      </a:r>
                      <a:endParaRPr kumimoji="1" lang="en-US" altLang="ja-JP" sz="1100" b="1" dirty="0">
                        <a:solidFill>
                          <a:schemeClr val="tx1"/>
                        </a:solidFill>
                        <a:latin typeface="游ゴシック" panose="020B0400000000000000" pitchFamily="50" charset="-128"/>
                        <a:ea typeface="游ゴシック" panose="020B0400000000000000" pitchFamily="50" charset="-128"/>
                      </a:endParaRPr>
                    </a:p>
                    <a:p>
                      <a:r>
                        <a:rPr kumimoji="1" lang="ja-JP" altLang="en-US" sz="1100" b="1" dirty="0">
                          <a:solidFill>
                            <a:schemeClr val="tx1"/>
                          </a:solidFill>
                          <a:latin typeface="游ゴシック" panose="020B0400000000000000" pitchFamily="50" charset="-128"/>
                          <a:ea typeface="游ゴシック" panose="020B0400000000000000" pitchFamily="50" charset="-128"/>
                        </a:rPr>
                        <a:t>リスクコミュニケーション推進事業費　</a:t>
                      </a:r>
                      <a:r>
                        <a:rPr kumimoji="1" lang="en-US" altLang="ja-JP" sz="1100" b="1" dirty="0">
                          <a:solidFill>
                            <a:schemeClr val="tx1"/>
                          </a:solidFill>
                          <a:latin typeface="游ゴシック" panose="020B0400000000000000" pitchFamily="50" charset="-128"/>
                          <a:ea typeface="+mn-ea"/>
                        </a:rPr>
                        <a:t>158</a:t>
                      </a:r>
                      <a:r>
                        <a:rPr kumimoji="1" lang="ja-JP" altLang="en-US" sz="1100" b="1" dirty="0">
                          <a:solidFill>
                            <a:schemeClr val="tx1"/>
                          </a:solidFill>
                          <a:latin typeface="游ゴシック" panose="020B0400000000000000" pitchFamily="50" charset="-128"/>
                          <a:ea typeface="游ゴシック" panose="020B0400000000000000" pitchFamily="50" charset="-128"/>
                        </a:rPr>
                        <a:t>千円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87474262"/>
                  </a:ext>
                </a:extLst>
              </a:tr>
            </a:tbl>
          </a:graphicData>
        </a:graphic>
      </p:graphicFrame>
      <p:grpSp>
        <p:nvGrpSpPr>
          <p:cNvPr id="10" name="グループ化 9"/>
          <p:cNvGrpSpPr/>
          <p:nvPr/>
        </p:nvGrpSpPr>
        <p:grpSpPr>
          <a:xfrm>
            <a:off x="8347433" y="157619"/>
            <a:ext cx="1188525" cy="864000"/>
            <a:chOff x="8151251" y="1180677"/>
            <a:chExt cx="1188525" cy="864000"/>
          </a:xfrm>
        </p:grpSpPr>
        <p:sp>
          <p:nvSpPr>
            <p:cNvPr id="11" name="角丸四角形 10"/>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2" name="グループ化 11"/>
            <p:cNvGrpSpPr/>
            <p:nvPr/>
          </p:nvGrpSpPr>
          <p:grpSpPr>
            <a:xfrm>
              <a:off x="8222623" y="1257538"/>
              <a:ext cx="1058662" cy="720145"/>
              <a:chOff x="511927" y="2809411"/>
              <a:chExt cx="1110811" cy="770916"/>
            </a:xfrm>
          </p:grpSpPr>
          <p:sp>
            <p:nvSpPr>
              <p:cNvPr id="13" name="角丸四角形 12"/>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本年度評価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4" name="直線コネクタ 13"/>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9" name="Rectangle 1"/>
          <p:cNvSpPr>
            <a:spLocks noChangeArrowheads="1"/>
          </p:cNvSpPr>
          <p:nvPr/>
        </p:nvSpPr>
        <p:spPr bwMode="auto">
          <a:xfrm>
            <a:off x="288000" y="153496"/>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latin typeface="Meiryo UI" panose="020B0604030504040204" pitchFamily="50" charset="-128"/>
                <a:ea typeface="Meiryo UI" panose="020B0604030504040204" pitchFamily="50" charset="-128"/>
                <a:cs typeface="Times New Roman" panose="02020603050405020304" pitchFamily="18" charset="0"/>
              </a:rPr>
              <a:t>具体的な取組み</a:t>
            </a:r>
            <a:r>
              <a:rPr kumimoji="0" lang="en-US" altLang="ja-JP" sz="16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9198799" y="6341515"/>
            <a:ext cx="434365" cy="338554"/>
          </a:xfrm>
          <a:prstGeom prst="rect">
            <a:avLst/>
          </a:prstGeom>
          <a:noFill/>
        </p:spPr>
        <p:txBody>
          <a:bodyPr wrap="square" rtlCol="0">
            <a:spAutoFit/>
          </a:bodyPr>
          <a:lstStyle/>
          <a:p>
            <a:pPr algn="r"/>
            <a:r>
              <a:rPr kumimoji="1" lang="en-US" altLang="ja-JP" sz="1600" dirty="0">
                <a:latin typeface="+mn-ea"/>
              </a:rPr>
              <a:t>8</a:t>
            </a:r>
            <a:endParaRPr kumimoji="1" lang="ja-JP" altLang="en-US" sz="1600" dirty="0">
              <a:latin typeface="+mn-ea"/>
            </a:endParaRPr>
          </a:p>
        </p:txBody>
      </p:sp>
    </p:spTree>
    <p:extLst>
      <p:ext uri="{BB962C8B-B14F-4D97-AF65-F5344CB8AC3E}">
        <p14:creationId xmlns:p14="http://schemas.microsoft.com/office/powerpoint/2010/main" val="16013964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6168</Words>
  <Application>Microsoft Office PowerPoint</Application>
  <PresentationFormat>A4 210 x 297 mm</PresentationFormat>
  <Paragraphs>652</Paragraphs>
  <Slides>15</Slides>
  <Notes>0</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15</vt:i4>
      </vt:variant>
    </vt:vector>
  </HeadingPairs>
  <TitlesOfParts>
    <vt:vector size="28" baseType="lpstr">
      <vt:lpstr>HG丸ｺﾞｼｯｸM-PRO</vt:lpstr>
      <vt:lpstr>Meiryo UI</vt:lpstr>
      <vt:lpstr>ＭＳ ゴシック</vt:lpstr>
      <vt:lpstr>ＭＳ 明朝</vt:lpstr>
      <vt:lpstr>游ゴシック</vt:lpstr>
      <vt:lpstr>游ゴシック Light</vt:lpstr>
      <vt:lpstr>Arial</vt:lpstr>
      <vt:lpstr>Calibri</vt:lpstr>
      <vt:lpstr>Calibri Light</vt:lpstr>
      <vt:lpstr>Century</vt:lpstr>
      <vt:lpstr>Microsoft Himalaya</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created xsi:type="dcterms:W3CDTF">2023-03-27T05:04:38Z</dcterms:created>
  <dcterms:modified xsi:type="dcterms:W3CDTF">2023-03-27T05:04:46Z</dcterms:modified>
</cp:coreProperties>
</file>