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29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11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D23A82-6114-4206-861A-C6ACC1C4C024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76024D-4E28-4E05-822D-7DD6E834469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02257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ACAC1F-5F27-4421-A257-8FAFD41E9BD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3701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41A8920-6C5A-4C17-9F60-3FF2BD5BD9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BABA5F8-1B69-4962-A2D9-1D93D532FB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E89B317-9D26-4131-A2D7-53496AA6B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70D453C-09B7-411C-966C-C5D1014A3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EB0E02-5134-4D33-BF65-7886F684E7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4511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C0704A-0AD9-40EA-9E49-7FC8CF1347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6182D86-F74B-45FA-9707-A4DC297203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04BE7B-8AA2-44CE-9C1D-07712AA435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7EA6434-0E56-46F6-AD8F-588B00932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70F0A-C39B-4081-9447-C4339DB90F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62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B95AE4F-9F43-48E3-9C42-18A80C79CF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5B45825-0CC5-4ED4-BA4A-C235093800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F94C668-7106-4B98-ABD5-438A98811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DF172A3-1113-454B-95F3-C1BC8389A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4A94D4-082F-4B67-A4B5-6975F225D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77420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692D296-4C7A-4126-BBCE-DF74BC620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93844B3-0C4F-46E5-806F-5E3C151789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EAEDF1-7A5C-450E-A14D-05A6179AB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18B4542-BA09-456D-B756-05AAA1A8A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B1D205-1223-4DF6-9C71-035767143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90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807F8CB-108A-4250-89AD-52A69F2BEB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E6BFF2C-D05D-4325-9670-4E3DCDFE67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01F3DE9-0866-4E4A-A842-902E064371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CC6680-1B7F-4245-BB5B-B2F904FAC7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29FFEF7-438F-4C8F-A26A-B430D4CDD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453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0B5328-97B8-4D40-9B86-5213A8A441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F5336D-D318-40EA-8F48-65E0BCD5B6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5970ED8-DED9-4EAD-A71B-BD72660BDF3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767EC4D-6C73-48D2-87FB-E1E10B97A5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A48FCBF-E2E5-4DEA-A094-851B74FD3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F33E8D3-FFA6-4CD1-9972-AE042FE77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96579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0D416AE-0B5A-4974-A59F-E8F0B73C04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A7DBB41-474B-4E81-86FE-1A9A88247E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AF64B56-3ED0-4871-A577-EDDF3FFCD3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E4BAFDB6-A3EB-47F5-BE04-0AE449812A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0C0C494-9EE7-474C-916D-8EA3893C5B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F969101-E435-471F-AC86-5ECB5DA8BC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970C4AF-6C91-497A-9C58-F056D90114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F5E2C1F-9189-48BA-8FC5-D9E4C19CB7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3304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0F86B8-9340-477B-BE3D-B71C7A652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11723EA4-D48A-49B7-BBEF-93B93C8D28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E78ECE-6614-47F6-8403-AD33E5D2A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60360DA-0204-4735-BD41-5C1A04EBE6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942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384A84BD-85C5-4AFD-8085-B48DDBFC4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1FFA0B1-411F-4A40-9972-D8ED0C8B8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9715546-7343-428E-B2A9-2CF678B1E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85466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CAB30F-7236-44BA-A310-FC3B39D2F0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DC554DA-67CC-4415-96FF-9F926EC849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1F11CCE-1C10-43CD-832F-04E2E98C0B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5C65027-A6B8-413F-8FFB-7C7ED39375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347F918-CAE0-454B-8CD2-F1D20BB0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14AD67F-A1D3-487C-B5B6-E604474D7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6861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97B69E-E696-4B10-9559-B14B1C89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B0D2709-6723-4CEE-8A8D-204CF1F6CF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9E2D349-39B9-4B26-B7D4-80DBD20AB8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FBF769-7D53-4ECC-B266-0A0EF89559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5EFFE5A-A626-4B44-9F15-93AAB0C95D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4356403-D142-4712-9380-4AFFC3200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6059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203DA6D-13C4-4FFE-AC9E-363EC98093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657EAD54-478A-4E10-A9A7-F012230DB0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491D9AF-758E-498E-A85C-A18577DDF7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9234E-EE73-4234-AB09-382D600425F0}" type="datetimeFigureOut">
              <a:rPr kumimoji="1" lang="ja-JP" altLang="en-US" smtClean="0"/>
              <a:t>2025/9/16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928C1B6-25E0-4D66-9CA5-ADF4CAE1E4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2814718-22E7-4D0E-B04D-BC8BED81FA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05E38-326F-4791-875F-03C2C562F74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955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" name="グループ化 60">
            <a:extLst>
              <a:ext uri="{FF2B5EF4-FFF2-40B4-BE49-F238E27FC236}">
                <a16:creationId xmlns:a16="http://schemas.microsoft.com/office/drawing/2014/main" id="{C9824B7F-8E2C-4DBD-B9C6-ECD4B4369A4D}"/>
              </a:ext>
            </a:extLst>
          </p:cNvPr>
          <p:cNvGrpSpPr/>
          <p:nvPr/>
        </p:nvGrpSpPr>
        <p:grpSpPr>
          <a:xfrm>
            <a:off x="8469" y="498822"/>
            <a:ext cx="4707566" cy="2997736"/>
            <a:chOff x="8469" y="490939"/>
            <a:chExt cx="4707566" cy="2997736"/>
          </a:xfrm>
        </p:grpSpPr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4A3E2649-4B11-4805-8F34-20AE7E5B512C}"/>
                </a:ext>
              </a:extLst>
            </p:cNvPr>
            <p:cNvSpPr/>
            <p:nvPr/>
          </p:nvSpPr>
          <p:spPr>
            <a:xfrm>
              <a:off x="8469" y="778195"/>
              <a:ext cx="4707566" cy="2710480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事業目的・整備効果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○本路線は、国道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26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号と国道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170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号（大阪外環状線）の中間に位置し、泉北地　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域と泉南地域を連絡する幹線道路です。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○本路線の整備により、泉北地域・泉南地域から関西国際空港へのアクセス性が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向上し、人流・物流のネットワークを構築するとともに、広域緊急交通路である府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道大阪和泉泉南線のバイパスとして、蜻蛉池公園（府：後方支援活動拠点）を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接続し、大阪府南部広域防災拠点へのアクセス性が向上することにより、災害時に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おける防災機能の強化に資するものです。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○また、十分な幅員が確保された歩道・自転車道を整備することにより、歩行者・自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転車の安全が確保され、快適性の向上に寄与します。</a:t>
              </a: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事業箇所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岸和田市三田町～岸和田市三ケ山町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設計概要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延長：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2.35km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　幅員：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31.0m~46.0m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（</a:t>
              </a:r>
              <a:r>
                <a: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4</a:t>
              </a:r>
              <a:r>
                <a:rPr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車線）</a:t>
              </a:r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28" name="グループ化 27">
              <a:extLst>
                <a:ext uri="{FF2B5EF4-FFF2-40B4-BE49-F238E27FC236}">
                  <a16:creationId xmlns:a16="http://schemas.microsoft.com/office/drawing/2014/main" id="{D251F863-309A-459E-B276-17BA0022DF57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29" name="テキスト ボックス 28">
                <a:extLst>
                  <a:ext uri="{FF2B5EF4-FFF2-40B4-BE49-F238E27FC236}">
                    <a16:creationId xmlns:a16="http://schemas.microsoft.com/office/drawing/2014/main" id="{11885F88-C7C6-4C26-B3F7-8A9459E186C6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800219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事業概要</a:t>
                </a:r>
                <a:endParaRPr kumimoji="1" lang="ja-JP" altLang="en-US" sz="1200" dirty="0">
                  <a:solidFill>
                    <a:srgbClr val="0070C0"/>
                  </a:solidFill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cxnSp>
            <p:nvCxnSpPr>
              <p:cNvPr id="30" name="直線コネクタ 29">
                <a:extLst>
                  <a:ext uri="{FF2B5EF4-FFF2-40B4-BE49-F238E27FC236}">
                    <a16:creationId xmlns:a16="http://schemas.microsoft.com/office/drawing/2014/main" id="{BFC2BF39-B4A1-4BD2-BC34-8706F263254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直線コネクタ 30">
                <a:extLst>
                  <a:ext uri="{FF2B5EF4-FFF2-40B4-BE49-F238E27FC236}">
                    <a16:creationId xmlns:a16="http://schemas.microsoft.com/office/drawing/2014/main" id="{08623026-1B8F-40CD-877F-9318E7E5FC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タイトル 1">
            <a:extLst>
              <a:ext uri="{FF2B5EF4-FFF2-40B4-BE49-F238E27FC236}">
                <a16:creationId xmlns:a16="http://schemas.microsoft.com/office/drawing/2014/main" id="{22B1DEA5-8023-4BD8-B25D-6F02153EDAF9}"/>
              </a:ext>
            </a:extLst>
          </p:cNvPr>
          <p:cNvSpPr txBox="1">
            <a:spLocks/>
          </p:cNvSpPr>
          <p:nvPr/>
        </p:nvSpPr>
        <p:spPr>
          <a:xfrm>
            <a:off x="-11784" y="0"/>
            <a:ext cx="9176034" cy="332643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192" tIns="65096" rIns="130192" bIns="65096" rtlCol="0" anchor="ctr"/>
          <a:lstStyle>
            <a:defPPr>
              <a:defRPr lang="ja-JP"/>
            </a:defPPr>
            <a:lvl1pPr>
              <a:defRPr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ja-JP" altLang="en-US" dirty="0">
                <a:solidFill>
                  <a:schemeClr val="bg1"/>
                </a:solidFill>
              </a:rPr>
              <a:t>府道</a:t>
            </a:r>
            <a:r>
              <a:rPr lang="zh-TW" altLang="en-US" dirty="0">
                <a:solidFill>
                  <a:schemeClr val="bg1"/>
                </a:solidFill>
              </a:rPr>
              <a:t>　大阪和泉泉南線（都市計画道路　泉州山手線</a:t>
            </a:r>
            <a:r>
              <a:rPr lang="ja-JP" altLang="en-US" dirty="0">
                <a:solidFill>
                  <a:schemeClr val="bg1"/>
                </a:solidFill>
              </a:rPr>
              <a:t>　</a:t>
            </a:r>
            <a:r>
              <a:rPr lang="zh-TW" altLang="en-US" dirty="0">
                <a:solidFill>
                  <a:schemeClr val="bg1"/>
                </a:solidFill>
              </a:rPr>
              <a:t>山直工区</a:t>
            </a:r>
            <a:r>
              <a:rPr lang="ja-JP" altLang="en-US" dirty="0">
                <a:solidFill>
                  <a:schemeClr val="bg1"/>
                </a:solidFill>
              </a:rPr>
              <a:t>）</a:t>
            </a:r>
            <a:endParaRPr lang="en-US" altLang="ja-JP" sz="1400" dirty="0">
              <a:solidFill>
                <a:schemeClr val="bg1"/>
              </a:solidFill>
            </a:endParaRP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709BCEA7-001A-4EC2-96BF-D3649DD84032}"/>
              </a:ext>
            </a:extLst>
          </p:cNvPr>
          <p:cNvCxnSpPr>
            <a:cxnSpLocks/>
          </p:cNvCxnSpPr>
          <p:nvPr/>
        </p:nvCxnSpPr>
        <p:spPr>
          <a:xfrm>
            <a:off x="-11784" y="376804"/>
            <a:ext cx="9164251" cy="0"/>
          </a:xfrm>
          <a:prstGeom prst="line">
            <a:avLst/>
          </a:prstGeom>
          <a:ln w="101600" cmpd="thickThin">
            <a:solidFill>
              <a:schemeClr val="accent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4" name="グループ化 63">
            <a:extLst>
              <a:ext uri="{FF2B5EF4-FFF2-40B4-BE49-F238E27FC236}">
                <a16:creationId xmlns:a16="http://schemas.microsoft.com/office/drawing/2014/main" id="{FB805338-DCD1-4B82-9E70-A518E6221FBA}"/>
              </a:ext>
            </a:extLst>
          </p:cNvPr>
          <p:cNvGrpSpPr/>
          <p:nvPr/>
        </p:nvGrpSpPr>
        <p:grpSpPr>
          <a:xfrm>
            <a:off x="4618642" y="490939"/>
            <a:ext cx="4567761" cy="2271088"/>
            <a:chOff x="8469" y="490939"/>
            <a:chExt cx="4567761" cy="2271088"/>
          </a:xfrm>
        </p:grpSpPr>
        <p:sp>
          <p:nvSpPr>
            <p:cNvPr id="68" name="正方形/長方形 67">
              <a:extLst>
                <a:ext uri="{FF2B5EF4-FFF2-40B4-BE49-F238E27FC236}">
                  <a16:creationId xmlns:a16="http://schemas.microsoft.com/office/drawing/2014/main" id="{510ABCD8-5D91-48DA-B554-628B35C583E5}"/>
                </a:ext>
              </a:extLst>
            </p:cNvPr>
            <p:cNvSpPr/>
            <p:nvPr/>
          </p:nvSpPr>
          <p:spPr>
            <a:xfrm>
              <a:off x="8469" y="760542"/>
              <a:ext cx="4567761" cy="2001485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F0570AB2-1D3A-4AE1-B2DF-D7A27A81FB7C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70" name="テキスト ボックス 69">
                <a:extLst>
                  <a:ext uri="{FF2B5EF4-FFF2-40B4-BE49-F238E27FC236}">
                    <a16:creationId xmlns:a16="http://schemas.microsoft.com/office/drawing/2014/main" id="{E14BF28E-B143-4C3D-971C-8EA0088E96B6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646331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位置図</a:t>
                </a:r>
              </a:p>
            </p:txBody>
          </p:sp>
          <p:cxnSp>
            <p:nvCxnSpPr>
              <p:cNvPr id="71" name="直線コネクタ 70">
                <a:extLst>
                  <a:ext uri="{FF2B5EF4-FFF2-40B4-BE49-F238E27FC236}">
                    <a16:creationId xmlns:a16="http://schemas.microsoft.com/office/drawing/2014/main" id="{0125F050-0F3D-4101-ADC1-4CFF3109F97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直線コネクタ 71">
                <a:extLst>
                  <a:ext uri="{FF2B5EF4-FFF2-40B4-BE49-F238E27FC236}">
                    <a16:creationId xmlns:a16="http://schemas.microsoft.com/office/drawing/2014/main" id="{7A105D22-8CF6-4F83-B80C-B06F74DF690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4" name="グループ化 83">
            <a:extLst>
              <a:ext uri="{FF2B5EF4-FFF2-40B4-BE49-F238E27FC236}">
                <a16:creationId xmlns:a16="http://schemas.microsoft.com/office/drawing/2014/main" id="{E767CC3D-EB83-4314-8C0D-C5AACE67C9B7}"/>
              </a:ext>
            </a:extLst>
          </p:cNvPr>
          <p:cNvGrpSpPr/>
          <p:nvPr/>
        </p:nvGrpSpPr>
        <p:grpSpPr>
          <a:xfrm>
            <a:off x="42920" y="4625793"/>
            <a:ext cx="4567761" cy="2271088"/>
            <a:chOff x="8469" y="490939"/>
            <a:chExt cx="4567761" cy="2271088"/>
          </a:xfrm>
        </p:grpSpPr>
        <p:sp>
          <p:nvSpPr>
            <p:cNvPr id="85" name="正方形/長方形 84">
              <a:extLst>
                <a:ext uri="{FF2B5EF4-FFF2-40B4-BE49-F238E27FC236}">
                  <a16:creationId xmlns:a16="http://schemas.microsoft.com/office/drawing/2014/main" id="{D60E1549-EEAC-4282-82CB-CE86D2DC421D}"/>
                </a:ext>
              </a:extLst>
            </p:cNvPr>
            <p:cNvSpPr/>
            <p:nvPr/>
          </p:nvSpPr>
          <p:spPr>
            <a:xfrm>
              <a:off x="8469" y="760542"/>
              <a:ext cx="4567761" cy="2001485"/>
            </a:xfrm>
            <a:prstGeom prst="rect">
              <a:avLst/>
            </a:prstGeom>
            <a:noFill/>
            <a:ln w="9525">
              <a:noFill/>
            </a:ln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lIns="91423" tIns="45712" rIns="91423" bIns="45712" rtlCol="0" anchor="t"/>
            <a:lstStyle/>
            <a:p>
              <a:endParaRPr lang="en-US" altLang="ja-JP" sz="105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grpSp>
          <p:nvGrpSpPr>
            <p:cNvPr id="86" name="グループ化 85">
              <a:extLst>
                <a:ext uri="{FF2B5EF4-FFF2-40B4-BE49-F238E27FC236}">
                  <a16:creationId xmlns:a16="http://schemas.microsoft.com/office/drawing/2014/main" id="{C159C020-8B78-40B0-8295-F6320CA9532B}"/>
                </a:ext>
              </a:extLst>
            </p:cNvPr>
            <p:cNvGrpSpPr/>
            <p:nvPr/>
          </p:nvGrpSpPr>
          <p:grpSpPr>
            <a:xfrm>
              <a:off x="47416" y="490939"/>
              <a:ext cx="4097864" cy="276999"/>
              <a:chOff x="57574" y="2349505"/>
              <a:chExt cx="4097864" cy="276999"/>
            </a:xfrm>
          </p:grpSpPr>
          <p:sp>
            <p:nvSpPr>
              <p:cNvPr id="87" name="テキスト ボックス 86">
                <a:extLst>
                  <a:ext uri="{FF2B5EF4-FFF2-40B4-BE49-F238E27FC236}">
                    <a16:creationId xmlns:a16="http://schemas.microsoft.com/office/drawing/2014/main" id="{B4397F5E-7EBC-4431-9846-F354DC965E2A}"/>
                  </a:ext>
                </a:extLst>
              </p:cNvPr>
              <p:cNvSpPr txBox="1"/>
              <p:nvPr/>
            </p:nvSpPr>
            <p:spPr>
              <a:xfrm>
                <a:off x="143135" y="2349505"/>
                <a:ext cx="954107" cy="27699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kumimoji="1" lang="ja-JP" altLang="en-US" sz="1200" dirty="0">
                    <a:solidFill>
                      <a:srgbClr val="0070C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rPr>
                  <a:t>標準横断図</a:t>
                </a:r>
              </a:p>
            </p:txBody>
          </p:sp>
          <p:cxnSp>
            <p:nvCxnSpPr>
              <p:cNvPr id="88" name="直線コネクタ 87">
                <a:extLst>
                  <a:ext uri="{FF2B5EF4-FFF2-40B4-BE49-F238E27FC236}">
                    <a16:creationId xmlns:a16="http://schemas.microsoft.com/office/drawing/2014/main" id="{EFF29153-0D94-48F2-9552-4970B32CB1D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384346"/>
                <a:ext cx="0" cy="226769"/>
              </a:xfrm>
              <a:prstGeom prst="line">
                <a:avLst/>
              </a:prstGeom>
              <a:ln w="38100"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直線コネクタ 88">
                <a:extLst>
                  <a:ext uri="{FF2B5EF4-FFF2-40B4-BE49-F238E27FC236}">
                    <a16:creationId xmlns:a16="http://schemas.microsoft.com/office/drawing/2014/main" id="{830F69CC-55D3-4B53-88EA-0C9A95BFD39C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7574" y="2603495"/>
                <a:ext cx="4097864" cy="0"/>
              </a:xfrm>
              <a:prstGeom prst="line">
                <a:avLst/>
              </a:prstGeom>
              <a:ln w="9525"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187" name="図 186">
            <a:extLst>
              <a:ext uri="{FF2B5EF4-FFF2-40B4-BE49-F238E27FC236}">
                <a16:creationId xmlns:a16="http://schemas.microsoft.com/office/drawing/2014/main" id="{00000000-0008-0000-0000-00000200000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7305" y="4958671"/>
            <a:ext cx="4133250" cy="1732977"/>
          </a:xfrm>
          <a:prstGeom prst="rect">
            <a:avLst/>
          </a:prstGeom>
        </p:spPr>
      </p:pic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D6CB1410-BEC4-4A8D-97DF-C5058CFA844A}"/>
              </a:ext>
            </a:extLst>
          </p:cNvPr>
          <p:cNvSpPr txBox="1"/>
          <p:nvPr/>
        </p:nvSpPr>
        <p:spPr>
          <a:xfrm>
            <a:off x="3698560" y="4896422"/>
            <a:ext cx="89535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［単位：</a:t>
            </a:r>
            <a:r>
              <a:rPr kumimoji="1"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m</a:t>
            </a:r>
            <a:r>
              <a:rPr kumimoji="1"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］</a:t>
            </a:r>
          </a:p>
        </p:txBody>
      </p: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B7919945-7444-4EDF-89AD-4E393FF78D91}"/>
              </a:ext>
            </a:extLst>
          </p:cNvPr>
          <p:cNvGrpSpPr/>
          <p:nvPr/>
        </p:nvGrpSpPr>
        <p:grpSpPr>
          <a:xfrm>
            <a:off x="4618642" y="5345652"/>
            <a:ext cx="4567761" cy="2271088"/>
            <a:chOff x="4618642" y="5345652"/>
            <a:chExt cx="4567761" cy="2271088"/>
          </a:xfrm>
        </p:grpSpPr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A879BE43-4801-487B-B345-3AB45AF5A40E}"/>
                </a:ext>
              </a:extLst>
            </p:cNvPr>
            <p:cNvSpPr txBox="1"/>
            <p:nvPr/>
          </p:nvSpPr>
          <p:spPr>
            <a:xfrm>
              <a:off x="4641977" y="5701933"/>
              <a:ext cx="4353799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【</a:t>
              </a:r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問い合わせ先</a:t>
              </a:r>
              <a:r>
                <a:rPr kumimoji="1"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】</a:t>
              </a:r>
            </a:p>
            <a:p>
              <a:r>
                <a:rPr kumimoji="1" lang="ja-JP" altLang="en-US" sz="105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　都市整備部　道路室 道路整備課 建設グループ</a:t>
              </a:r>
              <a:r>
                <a:rPr lang="ja-JP" altLang="en-US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　</a:t>
              </a:r>
              <a:r>
                <a:rPr lang="en-US" altLang="ja-JP" sz="10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(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06</a:t>
              </a:r>
              <a:r>
                <a:rPr lang="ja-JP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－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6944</a:t>
              </a:r>
              <a:r>
                <a:rPr lang="ja-JP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－</a:t>
              </a:r>
              <a:r>
                <a:rPr lang="en-US" altLang="ja-JP" sz="1050" kern="100" dirty="0">
                  <a:effectLst/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9276</a:t>
              </a:r>
              <a:r>
                <a:rPr lang="en-US" altLang="ja-JP" sz="1050" kern="100" dirty="0">
                  <a:latin typeface="Meiryo UI" panose="020B0604030504040204" pitchFamily="50" charset="-128"/>
                  <a:ea typeface="Meiryo UI" panose="020B0604030504040204" pitchFamily="50" charset="-128"/>
                  <a:cs typeface="Times New Roman" panose="02020603050405020304" pitchFamily="18" charset="0"/>
                </a:rPr>
                <a:t>)</a:t>
              </a:r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DF528888-50C2-4E0B-8946-180EDDB6FDB0}"/>
                </a:ext>
              </a:extLst>
            </p:cNvPr>
            <p:cNvGrpSpPr/>
            <p:nvPr/>
          </p:nvGrpSpPr>
          <p:grpSpPr>
            <a:xfrm>
              <a:off x="4618642" y="5345652"/>
              <a:ext cx="4567761" cy="2271088"/>
              <a:chOff x="8469" y="490939"/>
              <a:chExt cx="4567761" cy="2271088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743E6D70-5533-45A1-87D1-5E6D10FCA8E5}"/>
                  </a:ext>
                </a:extLst>
              </p:cNvPr>
              <p:cNvSpPr/>
              <p:nvPr/>
            </p:nvSpPr>
            <p:spPr>
              <a:xfrm>
                <a:off x="8469" y="760542"/>
                <a:ext cx="4567761" cy="2001485"/>
              </a:xfrm>
              <a:prstGeom prst="rect">
                <a:avLst/>
              </a:prstGeom>
              <a:noFill/>
              <a:ln w="9525">
                <a:noFill/>
              </a:ln>
            </p:spPr>
            <p:style>
              <a:lnRef idx="1">
                <a:schemeClr val="accent1"/>
              </a:lnRef>
              <a:fillRef idx="2">
                <a:schemeClr val="accent1"/>
              </a:fillRef>
              <a:effectRef idx="1">
                <a:schemeClr val="accent1"/>
              </a:effectRef>
              <a:fontRef idx="minor">
                <a:schemeClr val="dk1"/>
              </a:fontRef>
            </p:style>
            <p:txBody>
              <a:bodyPr lIns="91423" tIns="45712" rIns="91423" bIns="45712" rtlCol="0" anchor="t"/>
              <a:lstStyle/>
              <a:p>
                <a:endParaRPr lang="en-US" altLang="ja-JP" sz="1050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  <p:grpSp>
            <p:nvGrpSpPr>
              <p:cNvPr id="41" name="グループ化 40">
                <a:extLst>
                  <a:ext uri="{FF2B5EF4-FFF2-40B4-BE49-F238E27FC236}">
                    <a16:creationId xmlns:a16="http://schemas.microsoft.com/office/drawing/2014/main" id="{F0E8A9EF-5A8C-4045-8FA4-6156B184C823}"/>
                  </a:ext>
                </a:extLst>
              </p:cNvPr>
              <p:cNvGrpSpPr/>
              <p:nvPr/>
            </p:nvGrpSpPr>
            <p:grpSpPr>
              <a:xfrm>
                <a:off x="47416" y="490939"/>
                <a:ext cx="4097864" cy="276999"/>
                <a:chOff x="57574" y="2349505"/>
                <a:chExt cx="4097864" cy="276999"/>
              </a:xfrm>
            </p:grpSpPr>
            <p:sp>
              <p:nvSpPr>
                <p:cNvPr id="42" name="テキスト ボックス 41">
                  <a:extLst>
                    <a:ext uri="{FF2B5EF4-FFF2-40B4-BE49-F238E27FC236}">
                      <a16:creationId xmlns:a16="http://schemas.microsoft.com/office/drawing/2014/main" id="{D34E08F5-8A68-4241-8EB4-046200034F57}"/>
                    </a:ext>
                  </a:extLst>
                </p:cNvPr>
                <p:cNvSpPr txBox="1"/>
                <p:nvPr/>
              </p:nvSpPr>
              <p:spPr>
                <a:xfrm>
                  <a:off x="143135" y="2349505"/>
                  <a:ext cx="579005" cy="276999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1200" dirty="0">
                      <a:solidFill>
                        <a:srgbClr val="0070C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その他</a:t>
                  </a:r>
                </a:p>
              </p:txBody>
            </p:sp>
            <p:cxnSp>
              <p:nvCxnSpPr>
                <p:cNvPr id="43" name="直線コネクタ 42">
                  <a:extLst>
                    <a:ext uri="{FF2B5EF4-FFF2-40B4-BE49-F238E27FC236}">
                      <a16:creationId xmlns:a16="http://schemas.microsoft.com/office/drawing/2014/main" id="{1D642A8D-FC6C-4CDB-AC9A-95AA894EA37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574" y="2384346"/>
                  <a:ext cx="0" cy="226769"/>
                </a:xfrm>
                <a:prstGeom prst="line">
                  <a:avLst/>
                </a:prstGeom>
                <a:ln w="38100"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直線コネクタ 43">
                  <a:extLst>
                    <a:ext uri="{FF2B5EF4-FFF2-40B4-BE49-F238E27FC236}">
                      <a16:creationId xmlns:a16="http://schemas.microsoft.com/office/drawing/2014/main" id="{51BA2571-CD97-4E02-8657-05C7CB5143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57574" y="2603495"/>
                  <a:ext cx="4097864" cy="0"/>
                </a:xfrm>
                <a:prstGeom prst="line">
                  <a:avLst/>
                </a:prstGeom>
                <a:ln w="9525">
                  <a:prstDash val="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47" name="グループ化 46">
            <a:extLst>
              <a:ext uri="{FF2B5EF4-FFF2-40B4-BE49-F238E27FC236}">
                <a16:creationId xmlns:a16="http://schemas.microsoft.com/office/drawing/2014/main" id="{4C09EB32-5D72-4FA2-B1D8-4E496B7B3DC4}"/>
              </a:ext>
            </a:extLst>
          </p:cNvPr>
          <p:cNvGrpSpPr/>
          <p:nvPr/>
        </p:nvGrpSpPr>
        <p:grpSpPr>
          <a:xfrm>
            <a:off x="4657589" y="1096664"/>
            <a:ext cx="4310047" cy="3835049"/>
            <a:chOff x="4956562" y="1635986"/>
            <a:chExt cx="4310047" cy="3835049"/>
          </a:xfrm>
        </p:grpSpPr>
        <p:grpSp>
          <p:nvGrpSpPr>
            <p:cNvPr id="48" name="グループ化 47">
              <a:extLst>
                <a:ext uri="{FF2B5EF4-FFF2-40B4-BE49-F238E27FC236}">
                  <a16:creationId xmlns:a16="http://schemas.microsoft.com/office/drawing/2014/main" id="{B20A89B5-9FD8-4C00-9FFA-D8427969345C}"/>
                </a:ext>
              </a:extLst>
            </p:cNvPr>
            <p:cNvGrpSpPr/>
            <p:nvPr/>
          </p:nvGrpSpPr>
          <p:grpSpPr>
            <a:xfrm>
              <a:off x="4956562" y="1635986"/>
              <a:ext cx="4310047" cy="3835049"/>
              <a:chOff x="4956562" y="1635986"/>
              <a:chExt cx="4310047" cy="3835049"/>
            </a:xfrm>
          </p:grpSpPr>
          <p:grpSp>
            <p:nvGrpSpPr>
              <p:cNvPr id="55" name="グループ化 54">
                <a:extLst>
                  <a:ext uri="{FF2B5EF4-FFF2-40B4-BE49-F238E27FC236}">
                    <a16:creationId xmlns:a16="http://schemas.microsoft.com/office/drawing/2014/main" id="{416AF5A2-AE32-4C76-8C66-A9FED76E4C6B}"/>
                  </a:ext>
                </a:extLst>
              </p:cNvPr>
              <p:cNvGrpSpPr/>
              <p:nvPr/>
            </p:nvGrpSpPr>
            <p:grpSpPr>
              <a:xfrm>
                <a:off x="4956562" y="1635986"/>
                <a:ext cx="4310047" cy="3835049"/>
                <a:chOff x="4956562" y="1635986"/>
                <a:chExt cx="4310047" cy="3835049"/>
              </a:xfrm>
            </p:grpSpPr>
            <p:pic>
              <p:nvPicPr>
                <p:cNvPr id="57" name="図 56">
                  <a:extLst>
                    <a:ext uri="{FF2B5EF4-FFF2-40B4-BE49-F238E27FC236}">
                      <a16:creationId xmlns:a16="http://schemas.microsoft.com/office/drawing/2014/main" id="{4A961A1F-BB75-4C64-98A8-5FFE6A7B0317}"/>
                    </a:ext>
                  </a:extLst>
                </p:cNvPr>
                <p:cNvPicPr>
                  <a:picLocks noChangeAspect="1"/>
                </p:cNvPicPr>
                <p:nvPr/>
              </p:nvPicPr>
              <p:blipFill rotWithShape="1">
                <a:blip r:embed="rId4"/>
                <a:srcRect l="18896" t="2593" r="7820" b="990"/>
                <a:stretch/>
              </p:blipFill>
              <p:spPr>
                <a:xfrm>
                  <a:off x="4986107" y="1643062"/>
                  <a:ext cx="4271182" cy="3827973"/>
                </a:xfrm>
                <a:prstGeom prst="rect">
                  <a:avLst/>
                </a:prstGeom>
                <a:ln>
                  <a:noFill/>
                </a:ln>
              </p:spPr>
            </p:pic>
            <p:pic>
              <p:nvPicPr>
                <p:cNvPr id="58" name="図 57">
                  <a:extLst>
                    <a:ext uri="{FF2B5EF4-FFF2-40B4-BE49-F238E27FC236}">
                      <a16:creationId xmlns:a16="http://schemas.microsoft.com/office/drawing/2014/main" id="{682FE5DD-FCDC-4EBB-9FFD-D3C871DCB61E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8922909" y="1635986"/>
                  <a:ext cx="309143" cy="525543"/>
                </a:xfrm>
                <a:prstGeom prst="rect">
                  <a:avLst/>
                </a:prstGeom>
              </p:spPr>
            </p:pic>
            <p:sp>
              <p:nvSpPr>
                <p:cNvPr id="59" name="テキスト ボックス 38">
                  <a:extLst>
                    <a:ext uri="{FF2B5EF4-FFF2-40B4-BE49-F238E27FC236}">
                      <a16:creationId xmlns:a16="http://schemas.microsoft.com/office/drawing/2014/main" id="{E3BF6F7D-FF26-438B-BAD6-82A46BA59B47}"/>
                    </a:ext>
                  </a:extLst>
                </p:cNvPr>
                <p:cNvSpPr txBox="1"/>
                <p:nvPr/>
              </p:nvSpPr>
              <p:spPr>
                <a:xfrm>
                  <a:off x="4986107" y="4246810"/>
                  <a:ext cx="332018" cy="147019"/>
                </a:xfrm>
                <a:prstGeom prst="rect">
                  <a:avLst/>
                </a:prstGeom>
                <a:solidFill>
                  <a:schemeClr val="tx1"/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wrap="square" lIns="0" tIns="0" rIns="0" bIns="0" rtlCol="0" anchor="ctr"/>
                <a:lstStyle>
                  <a:lvl1pPr marL="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kumimoji="1" lang="ja-JP" altLang="en-US" sz="500" b="1" dirty="0">
                      <a:solidFill>
                        <a:schemeClr val="bg1"/>
                      </a:solidFill>
                      <a:latin typeface="+mj-lt"/>
                      <a:ea typeface="Meiryo UI" panose="020B0604030504040204" pitchFamily="50" charset="-128"/>
                    </a:rPr>
                    <a:t>りんくう</a:t>
                  </a:r>
                  <a:r>
                    <a:rPr kumimoji="1" lang="en-US" altLang="ja-JP" sz="500" b="1" dirty="0">
                      <a:solidFill>
                        <a:schemeClr val="bg1"/>
                      </a:solidFill>
                      <a:latin typeface="+mj-lt"/>
                      <a:ea typeface="Meiryo UI" panose="020B0604030504040204" pitchFamily="50" charset="-128"/>
                    </a:rPr>
                    <a:t>JCT</a:t>
                  </a:r>
                  <a:endParaRPr kumimoji="1" lang="ja-JP" altLang="en-US" sz="500" b="1" dirty="0">
                    <a:solidFill>
                      <a:schemeClr val="bg1"/>
                    </a:solidFill>
                    <a:latin typeface="+mj-lt"/>
                    <a:ea typeface="Meiryo UI" panose="020B0604030504040204" pitchFamily="50" charset="-128"/>
                  </a:endParaRPr>
                </a:p>
              </p:txBody>
            </p:sp>
            <p:grpSp>
              <p:nvGrpSpPr>
                <p:cNvPr id="60" name="グループ化 59">
                  <a:extLst>
                    <a:ext uri="{FF2B5EF4-FFF2-40B4-BE49-F238E27FC236}">
                      <a16:creationId xmlns:a16="http://schemas.microsoft.com/office/drawing/2014/main" id="{43E45AEA-C67C-4C91-9B8A-23AE70A475FB}"/>
                    </a:ext>
                  </a:extLst>
                </p:cNvPr>
                <p:cNvGrpSpPr/>
                <p:nvPr/>
              </p:nvGrpSpPr>
              <p:grpSpPr>
                <a:xfrm>
                  <a:off x="5024235" y="3973147"/>
                  <a:ext cx="355339" cy="252301"/>
                  <a:chOff x="9357273" y="4664287"/>
                  <a:chExt cx="283191" cy="201074"/>
                </a:xfrm>
              </p:grpSpPr>
              <p:sp>
                <p:nvSpPr>
                  <p:cNvPr id="107" name="Freeform 4">
                    <a:extLst>
                      <a:ext uri="{FF2B5EF4-FFF2-40B4-BE49-F238E27FC236}">
                        <a16:creationId xmlns:a16="http://schemas.microsoft.com/office/drawing/2014/main" id="{41C4B5FA-5B3C-4559-B3FA-214026DB42E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57273" y="4664287"/>
                    <a:ext cx="283191" cy="201074"/>
                  </a:xfrm>
                  <a:custGeom>
                    <a:avLst/>
                    <a:gdLst>
                      <a:gd name="T0" fmla="*/ 1519 w 3038"/>
                      <a:gd name="T1" fmla="*/ 2003 h 2003"/>
                      <a:gd name="T2" fmla="*/ 352 w 3038"/>
                      <a:gd name="T3" fmla="*/ 375 h 2003"/>
                      <a:gd name="T4" fmla="*/ 2687 w 3038"/>
                      <a:gd name="T5" fmla="*/ 375 h 2003"/>
                      <a:gd name="T6" fmla="*/ 1519 w 3038"/>
                      <a:gd name="T7" fmla="*/ 2003 h 20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038" h="2003">
                        <a:moveTo>
                          <a:pt x="1519" y="2003"/>
                        </a:moveTo>
                        <a:cubicBezTo>
                          <a:pt x="935" y="2003"/>
                          <a:pt x="0" y="751"/>
                          <a:pt x="352" y="375"/>
                        </a:cubicBezTo>
                        <a:cubicBezTo>
                          <a:pt x="703" y="0"/>
                          <a:pt x="2336" y="0"/>
                          <a:pt x="2687" y="375"/>
                        </a:cubicBezTo>
                        <a:cubicBezTo>
                          <a:pt x="3038" y="751"/>
                          <a:pt x="2103" y="2003"/>
                          <a:pt x="1519" y="2003"/>
                        </a:cubicBezTo>
                        <a:close/>
                      </a:path>
                    </a:pathLst>
                  </a:custGeom>
                  <a:solidFill>
                    <a:srgbClr val="0066FF"/>
                  </a:solidFill>
                  <a:ln w="3175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wrap="square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ja-JP" altLang="en-US"/>
                  </a:p>
                </p:txBody>
              </p:sp>
              <p:sp>
                <p:nvSpPr>
                  <p:cNvPr id="108" name="Rectangle 5">
                    <a:extLst>
                      <a:ext uri="{FF2B5EF4-FFF2-40B4-BE49-F238E27FC236}">
                        <a16:creationId xmlns:a16="http://schemas.microsoft.com/office/drawing/2014/main" id="{5C439774-F3FD-49E6-839F-CA9591AD5CE9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414708" y="4692194"/>
                    <a:ext cx="159085" cy="1452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 anchor="t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en-US" altLang="ja-JP" sz="1000" b="1" i="0" u="none" strike="noStrike" baseline="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481</a:t>
                    </a:r>
                  </a:p>
                </p:txBody>
              </p:sp>
            </p:grpSp>
            <p:pic>
              <p:nvPicPr>
                <p:cNvPr id="62" name="図 61">
                  <a:extLst>
                    <a:ext uri="{FF2B5EF4-FFF2-40B4-BE49-F238E27FC236}">
                      <a16:creationId xmlns:a16="http://schemas.microsoft.com/office/drawing/2014/main" id="{F07BFF7F-9E45-434A-AEC3-AC336742B051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986107" y="1641463"/>
                  <a:ext cx="1173823" cy="1875696"/>
                </a:xfrm>
                <a:prstGeom prst="rect">
                  <a:avLst/>
                </a:prstGeom>
                <a:noFill/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  <p:cxnSp>
              <p:nvCxnSpPr>
                <p:cNvPr id="63" name="直線コネクタ 62">
                  <a:extLst>
                    <a:ext uri="{FF2B5EF4-FFF2-40B4-BE49-F238E27FC236}">
                      <a16:creationId xmlns:a16="http://schemas.microsoft.com/office/drawing/2014/main" id="{CA0C8996-3A2A-4005-B4F7-0E07D0891EB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7200785" y="3440621"/>
                  <a:ext cx="0" cy="176291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直線コネクタ 64">
                  <a:extLst>
                    <a:ext uri="{FF2B5EF4-FFF2-40B4-BE49-F238E27FC236}">
                      <a16:creationId xmlns:a16="http://schemas.microsoft.com/office/drawing/2014/main" id="{16E895D9-4998-4977-9E77-6D06232645E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888365" y="3440621"/>
                  <a:ext cx="0" cy="298103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直線コネクタ 65">
                  <a:extLst>
                    <a:ext uri="{FF2B5EF4-FFF2-40B4-BE49-F238E27FC236}">
                      <a16:creationId xmlns:a16="http://schemas.microsoft.com/office/drawing/2014/main" id="{FAEA448B-864D-46E4-B5C7-091E337454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908927" y="3653755"/>
                  <a:ext cx="317373" cy="131087"/>
                </a:xfrm>
                <a:prstGeom prst="line">
                  <a:avLst/>
                </a:prstGeom>
                <a:ln w="571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直線矢印コネクタ 66">
                  <a:extLst>
                    <a:ext uri="{FF2B5EF4-FFF2-40B4-BE49-F238E27FC236}">
                      <a16:creationId xmlns:a16="http://schemas.microsoft.com/office/drawing/2014/main" id="{884B4121-E1AE-4EA6-9E3A-A209682F4B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908927" y="3517159"/>
                  <a:ext cx="291858" cy="0"/>
                </a:xfrm>
                <a:prstGeom prst="straightConnector1">
                  <a:avLst/>
                </a:prstGeom>
                <a:ln w="34925"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73" name="グループ化 72">
                  <a:extLst>
                    <a:ext uri="{FF2B5EF4-FFF2-40B4-BE49-F238E27FC236}">
                      <a16:creationId xmlns:a16="http://schemas.microsoft.com/office/drawing/2014/main" id="{024B7FDE-07DE-4EDC-BC1E-18A507E22AC7}"/>
                    </a:ext>
                  </a:extLst>
                </p:cNvPr>
                <p:cNvGrpSpPr/>
                <p:nvPr/>
              </p:nvGrpSpPr>
              <p:grpSpPr>
                <a:xfrm>
                  <a:off x="4956562" y="4859739"/>
                  <a:ext cx="355339" cy="252301"/>
                  <a:chOff x="9357273" y="4664287"/>
                  <a:chExt cx="283191" cy="201074"/>
                </a:xfrm>
              </p:grpSpPr>
              <p:sp>
                <p:nvSpPr>
                  <p:cNvPr id="105" name="Freeform 4">
                    <a:extLst>
                      <a:ext uri="{FF2B5EF4-FFF2-40B4-BE49-F238E27FC236}">
                        <a16:creationId xmlns:a16="http://schemas.microsoft.com/office/drawing/2014/main" id="{A944EEC5-6E57-4E65-A826-DFF924ED57F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57273" y="4664287"/>
                    <a:ext cx="283191" cy="201074"/>
                  </a:xfrm>
                  <a:custGeom>
                    <a:avLst/>
                    <a:gdLst>
                      <a:gd name="T0" fmla="*/ 1519 w 3038"/>
                      <a:gd name="T1" fmla="*/ 2003 h 2003"/>
                      <a:gd name="T2" fmla="*/ 352 w 3038"/>
                      <a:gd name="T3" fmla="*/ 375 h 2003"/>
                      <a:gd name="T4" fmla="*/ 2687 w 3038"/>
                      <a:gd name="T5" fmla="*/ 375 h 2003"/>
                      <a:gd name="T6" fmla="*/ 1519 w 3038"/>
                      <a:gd name="T7" fmla="*/ 2003 h 20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038" h="2003">
                        <a:moveTo>
                          <a:pt x="1519" y="2003"/>
                        </a:moveTo>
                        <a:cubicBezTo>
                          <a:pt x="935" y="2003"/>
                          <a:pt x="0" y="751"/>
                          <a:pt x="352" y="375"/>
                        </a:cubicBezTo>
                        <a:cubicBezTo>
                          <a:pt x="703" y="0"/>
                          <a:pt x="2336" y="0"/>
                          <a:pt x="2687" y="375"/>
                        </a:cubicBezTo>
                        <a:cubicBezTo>
                          <a:pt x="3038" y="751"/>
                          <a:pt x="2103" y="2003"/>
                          <a:pt x="1519" y="2003"/>
                        </a:cubicBezTo>
                        <a:close/>
                      </a:path>
                    </a:pathLst>
                  </a:custGeom>
                  <a:solidFill>
                    <a:srgbClr val="0066FF"/>
                  </a:solidFill>
                  <a:ln w="3175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wrap="square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ja-JP" altLang="en-US"/>
                  </a:p>
                </p:txBody>
              </p:sp>
              <p:sp>
                <p:nvSpPr>
                  <p:cNvPr id="106" name="Rectangle 5">
                    <a:extLst>
                      <a:ext uri="{FF2B5EF4-FFF2-40B4-BE49-F238E27FC236}">
                        <a16:creationId xmlns:a16="http://schemas.microsoft.com/office/drawing/2014/main" id="{E8458DAF-606D-4954-A2B0-1B53CE46633F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414708" y="4692194"/>
                    <a:ext cx="159085" cy="1452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 anchor="t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en-US" altLang="ja-JP" sz="1000" b="1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26</a:t>
                    </a:r>
                    <a:endParaRPr lang="en-US" altLang="ja-JP" sz="1000" b="1" i="0" u="none" strike="noStrike" baseline="0" dirty="0">
                      <a:solidFill>
                        <a:schemeClr val="bg1"/>
                      </a:solidFill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</p:txBody>
              </p:sp>
            </p:grpSp>
            <p:grpSp>
              <p:nvGrpSpPr>
                <p:cNvPr id="75" name="グループ化 74">
                  <a:extLst>
                    <a:ext uri="{FF2B5EF4-FFF2-40B4-BE49-F238E27FC236}">
                      <a16:creationId xmlns:a16="http://schemas.microsoft.com/office/drawing/2014/main" id="{8429E10B-79BE-46CF-A86B-947B1C2DD89B}"/>
                    </a:ext>
                  </a:extLst>
                </p:cNvPr>
                <p:cNvGrpSpPr/>
                <p:nvPr/>
              </p:nvGrpSpPr>
              <p:grpSpPr>
                <a:xfrm>
                  <a:off x="7433014" y="3490761"/>
                  <a:ext cx="355339" cy="252301"/>
                  <a:chOff x="9357273" y="4664287"/>
                  <a:chExt cx="283191" cy="201074"/>
                </a:xfrm>
              </p:grpSpPr>
              <p:sp>
                <p:nvSpPr>
                  <p:cNvPr id="101" name="Freeform 4">
                    <a:extLst>
                      <a:ext uri="{FF2B5EF4-FFF2-40B4-BE49-F238E27FC236}">
                        <a16:creationId xmlns:a16="http://schemas.microsoft.com/office/drawing/2014/main" id="{84587FEA-04DC-4113-91CF-E1D74CF737A5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57273" y="4664287"/>
                    <a:ext cx="283191" cy="201074"/>
                  </a:xfrm>
                  <a:custGeom>
                    <a:avLst/>
                    <a:gdLst>
                      <a:gd name="T0" fmla="*/ 1519 w 3038"/>
                      <a:gd name="T1" fmla="*/ 2003 h 2003"/>
                      <a:gd name="T2" fmla="*/ 352 w 3038"/>
                      <a:gd name="T3" fmla="*/ 375 h 2003"/>
                      <a:gd name="T4" fmla="*/ 2687 w 3038"/>
                      <a:gd name="T5" fmla="*/ 375 h 2003"/>
                      <a:gd name="T6" fmla="*/ 1519 w 3038"/>
                      <a:gd name="T7" fmla="*/ 2003 h 20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038" h="2003">
                        <a:moveTo>
                          <a:pt x="1519" y="2003"/>
                        </a:moveTo>
                        <a:cubicBezTo>
                          <a:pt x="935" y="2003"/>
                          <a:pt x="0" y="751"/>
                          <a:pt x="352" y="375"/>
                        </a:cubicBezTo>
                        <a:cubicBezTo>
                          <a:pt x="703" y="0"/>
                          <a:pt x="2336" y="0"/>
                          <a:pt x="2687" y="375"/>
                        </a:cubicBezTo>
                        <a:cubicBezTo>
                          <a:pt x="3038" y="751"/>
                          <a:pt x="2103" y="2003"/>
                          <a:pt x="1519" y="2003"/>
                        </a:cubicBezTo>
                        <a:close/>
                      </a:path>
                    </a:pathLst>
                  </a:custGeom>
                  <a:solidFill>
                    <a:srgbClr val="0066FF"/>
                  </a:solidFill>
                  <a:ln w="3175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wrap="square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ja-JP" altLang="en-US"/>
                  </a:p>
                </p:txBody>
              </p:sp>
              <p:sp>
                <p:nvSpPr>
                  <p:cNvPr id="102" name="Rectangle 5">
                    <a:extLst>
                      <a:ext uri="{FF2B5EF4-FFF2-40B4-BE49-F238E27FC236}">
                        <a16:creationId xmlns:a16="http://schemas.microsoft.com/office/drawing/2014/main" id="{740F8CC7-84DF-44F7-B415-BEA32119F91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414708" y="4692194"/>
                    <a:ext cx="159085" cy="1452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 anchor="t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en-US" altLang="ja-JP" sz="1000" b="1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480</a:t>
                    </a:r>
                    <a:endParaRPr lang="en-US" altLang="ja-JP" sz="1000" b="1" i="0" u="none" strike="noStrike" baseline="0" dirty="0">
                      <a:solidFill>
                        <a:schemeClr val="bg1"/>
                      </a:solidFill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</p:txBody>
              </p:sp>
            </p:grpSp>
            <p:grpSp>
              <p:nvGrpSpPr>
                <p:cNvPr id="76" name="グループ化 75">
                  <a:extLst>
                    <a:ext uri="{FF2B5EF4-FFF2-40B4-BE49-F238E27FC236}">
                      <a16:creationId xmlns:a16="http://schemas.microsoft.com/office/drawing/2014/main" id="{6AB8A1FD-0BB3-4997-97C0-08146D499E17}"/>
                    </a:ext>
                  </a:extLst>
                </p:cNvPr>
                <p:cNvGrpSpPr/>
                <p:nvPr/>
              </p:nvGrpSpPr>
              <p:grpSpPr>
                <a:xfrm>
                  <a:off x="8911270" y="4320316"/>
                  <a:ext cx="355339" cy="252301"/>
                  <a:chOff x="9339200" y="4664285"/>
                  <a:chExt cx="283191" cy="201074"/>
                </a:xfrm>
              </p:grpSpPr>
              <p:sp>
                <p:nvSpPr>
                  <p:cNvPr id="99" name="Freeform 4">
                    <a:extLst>
                      <a:ext uri="{FF2B5EF4-FFF2-40B4-BE49-F238E27FC236}">
                        <a16:creationId xmlns:a16="http://schemas.microsoft.com/office/drawing/2014/main" id="{56010CEC-E820-49EB-A930-21A55E8D708E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39200" y="4664285"/>
                    <a:ext cx="283191" cy="201074"/>
                  </a:xfrm>
                  <a:custGeom>
                    <a:avLst/>
                    <a:gdLst>
                      <a:gd name="T0" fmla="*/ 1519 w 3038"/>
                      <a:gd name="T1" fmla="*/ 2003 h 2003"/>
                      <a:gd name="T2" fmla="*/ 352 w 3038"/>
                      <a:gd name="T3" fmla="*/ 375 h 2003"/>
                      <a:gd name="T4" fmla="*/ 2687 w 3038"/>
                      <a:gd name="T5" fmla="*/ 375 h 2003"/>
                      <a:gd name="T6" fmla="*/ 1519 w 3038"/>
                      <a:gd name="T7" fmla="*/ 2003 h 20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038" h="2003">
                        <a:moveTo>
                          <a:pt x="1519" y="2003"/>
                        </a:moveTo>
                        <a:cubicBezTo>
                          <a:pt x="935" y="2003"/>
                          <a:pt x="0" y="751"/>
                          <a:pt x="352" y="375"/>
                        </a:cubicBezTo>
                        <a:cubicBezTo>
                          <a:pt x="703" y="0"/>
                          <a:pt x="2336" y="0"/>
                          <a:pt x="2687" y="375"/>
                        </a:cubicBezTo>
                        <a:cubicBezTo>
                          <a:pt x="3038" y="751"/>
                          <a:pt x="2103" y="2003"/>
                          <a:pt x="1519" y="2003"/>
                        </a:cubicBezTo>
                        <a:close/>
                      </a:path>
                    </a:pathLst>
                  </a:custGeom>
                  <a:solidFill>
                    <a:srgbClr val="0066FF"/>
                  </a:solidFill>
                  <a:ln w="3175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wrap="square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ja-JP" altLang="en-US"/>
                  </a:p>
                </p:txBody>
              </p:sp>
              <p:sp>
                <p:nvSpPr>
                  <p:cNvPr id="100" name="Rectangle 5">
                    <a:extLst>
                      <a:ext uri="{FF2B5EF4-FFF2-40B4-BE49-F238E27FC236}">
                        <a16:creationId xmlns:a16="http://schemas.microsoft.com/office/drawing/2014/main" id="{41104D8E-EE96-4BDC-9B96-99C56E4C35D5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416411" y="4692194"/>
                    <a:ext cx="159085" cy="1452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 anchor="t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en-US" altLang="ja-JP" sz="1000" b="1" i="0" u="none" strike="noStrike" baseline="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371</a:t>
                    </a:r>
                  </a:p>
                </p:txBody>
              </p:sp>
            </p:grpSp>
            <p:grpSp>
              <p:nvGrpSpPr>
                <p:cNvPr id="77" name="グループ化 76">
                  <a:extLst>
                    <a:ext uri="{FF2B5EF4-FFF2-40B4-BE49-F238E27FC236}">
                      <a16:creationId xmlns:a16="http://schemas.microsoft.com/office/drawing/2014/main" id="{1CD150D2-65C9-4947-96E7-67E1CA1E5036}"/>
                    </a:ext>
                  </a:extLst>
                </p:cNvPr>
                <p:cNvGrpSpPr/>
                <p:nvPr/>
              </p:nvGrpSpPr>
              <p:grpSpPr>
                <a:xfrm>
                  <a:off x="8431861" y="3057633"/>
                  <a:ext cx="355339" cy="252301"/>
                  <a:chOff x="9357273" y="4664287"/>
                  <a:chExt cx="283191" cy="201074"/>
                </a:xfrm>
              </p:grpSpPr>
              <p:sp>
                <p:nvSpPr>
                  <p:cNvPr id="97" name="Freeform 4">
                    <a:extLst>
                      <a:ext uri="{FF2B5EF4-FFF2-40B4-BE49-F238E27FC236}">
                        <a16:creationId xmlns:a16="http://schemas.microsoft.com/office/drawing/2014/main" id="{9B2BA199-E70C-4C01-89BC-A4455C5F6DD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57273" y="4664287"/>
                    <a:ext cx="283191" cy="201074"/>
                  </a:xfrm>
                  <a:custGeom>
                    <a:avLst/>
                    <a:gdLst>
                      <a:gd name="T0" fmla="*/ 1519 w 3038"/>
                      <a:gd name="T1" fmla="*/ 2003 h 2003"/>
                      <a:gd name="T2" fmla="*/ 352 w 3038"/>
                      <a:gd name="T3" fmla="*/ 375 h 2003"/>
                      <a:gd name="T4" fmla="*/ 2687 w 3038"/>
                      <a:gd name="T5" fmla="*/ 375 h 2003"/>
                      <a:gd name="T6" fmla="*/ 1519 w 3038"/>
                      <a:gd name="T7" fmla="*/ 2003 h 20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038" h="2003">
                        <a:moveTo>
                          <a:pt x="1519" y="2003"/>
                        </a:moveTo>
                        <a:cubicBezTo>
                          <a:pt x="935" y="2003"/>
                          <a:pt x="0" y="751"/>
                          <a:pt x="352" y="375"/>
                        </a:cubicBezTo>
                        <a:cubicBezTo>
                          <a:pt x="703" y="0"/>
                          <a:pt x="2336" y="0"/>
                          <a:pt x="2687" y="375"/>
                        </a:cubicBezTo>
                        <a:cubicBezTo>
                          <a:pt x="3038" y="751"/>
                          <a:pt x="2103" y="2003"/>
                          <a:pt x="1519" y="2003"/>
                        </a:cubicBezTo>
                        <a:close/>
                      </a:path>
                    </a:pathLst>
                  </a:custGeom>
                  <a:solidFill>
                    <a:srgbClr val="0066FF"/>
                  </a:solidFill>
                  <a:ln w="3175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wrap="square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ja-JP" altLang="en-US"/>
                  </a:p>
                </p:txBody>
              </p:sp>
              <p:sp>
                <p:nvSpPr>
                  <p:cNvPr id="98" name="Rectangle 5">
                    <a:extLst>
                      <a:ext uri="{FF2B5EF4-FFF2-40B4-BE49-F238E27FC236}">
                        <a16:creationId xmlns:a16="http://schemas.microsoft.com/office/drawing/2014/main" id="{AB242F2E-E6DE-4C3B-B8F4-49454EB57C22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414708" y="4692194"/>
                    <a:ext cx="159085" cy="1452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 anchor="t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en-US" altLang="ja-JP" sz="1000" b="1" i="0" u="none" strike="noStrike" baseline="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310</a:t>
                    </a:r>
                  </a:p>
                </p:txBody>
              </p:sp>
            </p:grpSp>
            <p:grpSp>
              <p:nvGrpSpPr>
                <p:cNvPr id="78" name="グループ化 77">
                  <a:extLst>
                    <a:ext uri="{FF2B5EF4-FFF2-40B4-BE49-F238E27FC236}">
                      <a16:creationId xmlns:a16="http://schemas.microsoft.com/office/drawing/2014/main" id="{1FF45401-B50F-457B-9C11-1DCABCFCF25B}"/>
                    </a:ext>
                  </a:extLst>
                </p:cNvPr>
                <p:cNvGrpSpPr/>
                <p:nvPr/>
              </p:nvGrpSpPr>
              <p:grpSpPr>
                <a:xfrm>
                  <a:off x="8782977" y="3097261"/>
                  <a:ext cx="355339" cy="252301"/>
                  <a:chOff x="9357273" y="4664287"/>
                  <a:chExt cx="283191" cy="201074"/>
                </a:xfrm>
              </p:grpSpPr>
              <p:sp>
                <p:nvSpPr>
                  <p:cNvPr id="95" name="Freeform 4">
                    <a:extLst>
                      <a:ext uri="{FF2B5EF4-FFF2-40B4-BE49-F238E27FC236}">
                        <a16:creationId xmlns:a16="http://schemas.microsoft.com/office/drawing/2014/main" id="{09CA433B-5D10-4797-97BF-FD9262F3AA7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57273" y="4664287"/>
                    <a:ext cx="283191" cy="201074"/>
                  </a:xfrm>
                  <a:custGeom>
                    <a:avLst/>
                    <a:gdLst>
                      <a:gd name="T0" fmla="*/ 1519 w 3038"/>
                      <a:gd name="T1" fmla="*/ 2003 h 2003"/>
                      <a:gd name="T2" fmla="*/ 352 w 3038"/>
                      <a:gd name="T3" fmla="*/ 375 h 2003"/>
                      <a:gd name="T4" fmla="*/ 2687 w 3038"/>
                      <a:gd name="T5" fmla="*/ 375 h 2003"/>
                      <a:gd name="T6" fmla="*/ 1519 w 3038"/>
                      <a:gd name="T7" fmla="*/ 2003 h 20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038" h="2003">
                        <a:moveTo>
                          <a:pt x="1519" y="2003"/>
                        </a:moveTo>
                        <a:cubicBezTo>
                          <a:pt x="935" y="2003"/>
                          <a:pt x="0" y="751"/>
                          <a:pt x="352" y="375"/>
                        </a:cubicBezTo>
                        <a:cubicBezTo>
                          <a:pt x="703" y="0"/>
                          <a:pt x="2336" y="0"/>
                          <a:pt x="2687" y="375"/>
                        </a:cubicBezTo>
                        <a:cubicBezTo>
                          <a:pt x="3038" y="751"/>
                          <a:pt x="2103" y="2003"/>
                          <a:pt x="1519" y="2003"/>
                        </a:cubicBezTo>
                        <a:close/>
                      </a:path>
                    </a:pathLst>
                  </a:custGeom>
                  <a:solidFill>
                    <a:srgbClr val="0066FF"/>
                  </a:solidFill>
                  <a:ln w="3175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wrap="square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ja-JP" altLang="en-US"/>
                  </a:p>
                </p:txBody>
              </p:sp>
              <p:sp>
                <p:nvSpPr>
                  <p:cNvPr id="96" name="Rectangle 5">
                    <a:extLst>
                      <a:ext uri="{FF2B5EF4-FFF2-40B4-BE49-F238E27FC236}">
                        <a16:creationId xmlns:a16="http://schemas.microsoft.com/office/drawing/2014/main" id="{B93ACE9E-9808-49FE-991F-4F1BE3D04B4C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414708" y="4692194"/>
                    <a:ext cx="159085" cy="1452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 anchor="t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en-US" altLang="ja-JP" sz="1000" b="1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170</a:t>
                    </a:r>
                    <a:endParaRPr lang="en-US" altLang="ja-JP" sz="1000" b="1" i="0" u="none" strike="noStrike" baseline="0" dirty="0">
                      <a:solidFill>
                        <a:schemeClr val="bg1"/>
                      </a:solidFill>
                      <a:latin typeface="ＭＳ Ｐゴシック" panose="020B0600070205080204" pitchFamily="50" charset="-128"/>
                      <a:ea typeface="ＭＳ Ｐゴシック" panose="020B0600070205080204" pitchFamily="50" charset="-128"/>
                    </a:endParaRPr>
                  </a:p>
                </p:txBody>
              </p:sp>
            </p:grpSp>
            <p:grpSp>
              <p:nvGrpSpPr>
                <p:cNvPr id="79" name="グループ化 78">
                  <a:extLst>
                    <a:ext uri="{FF2B5EF4-FFF2-40B4-BE49-F238E27FC236}">
                      <a16:creationId xmlns:a16="http://schemas.microsoft.com/office/drawing/2014/main" id="{BC7DE91F-4C5A-47F4-98AF-AA55A834DDA3}"/>
                    </a:ext>
                  </a:extLst>
                </p:cNvPr>
                <p:cNvGrpSpPr/>
                <p:nvPr/>
              </p:nvGrpSpPr>
              <p:grpSpPr>
                <a:xfrm>
                  <a:off x="8076522" y="2335600"/>
                  <a:ext cx="355339" cy="252301"/>
                  <a:chOff x="9357273" y="4664287"/>
                  <a:chExt cx="283191" cy="201074"/>
                </a:xfrm>
              </p:grpSpPr>
              <p:sp>
                <p:nvSpPr>
                  <p:cNvPr id="93" name="Freeform 4">
                    <a:extLst>
                      <a:ext uri="{FF2B5EF4-FFF2-40B4-BE49-F238E27FC236}">
                        <a16:creationId xmlns:a16="http://schemas.microsoft.com/office/drawing/2014/main" id="{A07AEFAB-9C1C-41CF-9765-AFCA9D5B508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57273" y="4664287"/>
                    <a:ext cx="283191" cy="201074"/>
                  </a:xfrm>
                  <a:custGeom>
                    <a:avLst/>
                    <a:gdLst>
                      <a:gd name="T0" fmla="*/ 1519 w 3038"/>
                      <a:gd name="T1" fmla="*/ 2003 h 2003"/>
                      <a:gd name="T2" fmla="*/ 352 w 3038"/>
                      <a:gd name="T3" fmla="*/ 375 h 2003"/>
                      <a:gd name="T4" fmla="*/ 2687 w 3038"/>
                      <a:gd name="T5" fmla="*/ 375 h 2003"/>
                      <a:gd name="T6" fmla="*/ 1519 w 3038"/>
                      <a:gd name="T7" fmla="*/ 2003 h 20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038" h="2003">
                        <a:moveTo>
                          <a:pt x="1519" y="2003"/>
                        </a:moveTo>
                        <a:cubicBezTo>
                          <a:pt x="935" y="2003"/>
                          <a:pt x="0" y="751"/>
                          <a:pt x="352" y="375"/>
                        </a:cubicBezTo>
                        <a:cubicBezTo>
                          <a:pt x="703" y="0"/>
                          <a:pt x="2336" y="0"/>
                          <a:pt x="2687" y="375"/>
                        </a:cubicBezTo>
                        <a:cubicBezTo>
                          <a:pt x="3038" y="751"/>
                          <a:pt x="2103" y="2003"/>
                          <a:pt x="1519" y="2003"/>
                        </a:cubicBezTo>
                        <a:close/>
                      </a:path>
                    </a:pathLst>
                  </a:custGeom>
                  <a:solidFill>
                    <a:srgbClr val="0066FF"/>
                  </a:solidFill>
                  <a:ln w="3175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wrap="square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ja-JP" altLang="en-US"/>
                  </a:p>
                </p:txBody>
              </p:sp>
              <p:sp>
                <p:nvSpPr>
                  <p:cNvPr id="94" name="Rectangle 5">
                    <a:extLst>
                      <a:ext uri="{FF2B5EF4-FFF2-40B4-BE49-F238E27FC236}">
                        <a16:creationId xmlns:a16="http://schemas.microsoft.com/office/drawing/2014/main" id="{AF370C35-4A22-49B7-B90D-B33742284376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414708" y="4692194"/>
                    <a:ext cx="159085" cy="1452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 anchor="t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en-US" altLang="ja-JP" sz="1000" b="1" i="0" u="none" strike="noStrike" baseline="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310</a:t>
                    </a:r>
                  </a:p>
                </p:txBody>
              </p:sp>
            </p:grpSp>
            <p:grpSp>
              <p:nvGrpSpPr>
                <p:cNvPr id="80" name="グループ化 79">
                  <a:extLst>
                    <a:ext uri="{FF2B5EF4-FFF2-40B4-BE49-F238E27FC236}">
                      <a16:creationId xmlns:a16="http://schemas.microsoft.com/office/drawing/2014/main" id="{84CB9E5D-3944-4D1A-817C-4ED8B0903A91}"/>
                    </a:ext>
                  </a:extLst>
                </p:cNvPr>
                <p:cNvGrpSpPr/>
                <p:nvPr/>
              </p:nvGrpSpPr>
              <p:grpSpPr>
                <a:xfrm>
                  <a:off x="8440716" y="1898758"/>
                  <a:ext cx="355339" cy="252301"/>
                  <a:chOff x="9357273" y="4664287"/>
                  <a:chExt cx="283191" cy="201074"/>
                </a:xfrm>
              </p:grpSpPr>
              <p:sp>
                <p:nvSpPr>
                  <p:cNvPr id="91" name="Freeform 4">
                    <a:extLst>
                      <a:ext uri="{FF2B5EF4-FFF2-40B4-BE49-F238E27FC236}">
                        <a16:creationId xmlns:a16="http://schemas.microsoft.com/office/drawing/2014/main" id="{D5E8DD5C-2EAC-4295-AE5E-1A70DAB8439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57273" y="4664287"/>
                    <a:ext cx="283191" cy="201074"/>
                  </a:xfrm>
                  <a:custGeom>
                    <a:avLst/>
                    <a:gdLst>
                      <a:gd name="T0" fmla="*/ 1519 w 3038"/>
                      <a:gd name="T1" fmla="*/ 2003 h 2003"/>
                      <a:gd name="T2" fmla="*/ 352 w 3038"/>
                      <a:gd name="T3" fmla="*/ 375 h 2003"/>
                      <a:gd name="T4" fmla="*/ 2687 w 3038"/>
                      <a:gd name="T5" fmla="*/ 375 h 2003"/>
                      <a:gd name="T6" fmla="*/ 1519 w 3038"/>
                      <a:gd name="T7" fmla="*/ 2003 h 20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038" h="2003">
                        <a:moveTo>
                          <a:pt x="1519" y="2003"/>
                        </a:moveTo>
                        <a:cubicBezTo>
                          <a:pt x="935" y="2003"/>
                          <a:pt x="0" y="751"/>
                          <a:pt x="352" y="375"/>
                        </a:cubicBezTo>
                        <a:cubicBezTo>
                          <a:pt x="703" y="0"/>
                          <a:pt x="2336" y="0"/>
                          <a:pt x="2687" y="375"/>
                        </a:cubicBezTo>
                        <a:cubicBezTo>
                          <a:pt x="3038" y="751"/>
                          <a:pt x="2103" y="2003"/>
                          <a:pt x="1519" y="2003"/>
                        </a:cubicBezTo>
                        <a:close/>
                      </a:path>
                    </a:pathLst>
                  </a:custGeom>
                  <a:solidFill>
                    <a:srgbClr val="0066FF"/>
                  </a:solidFill>
                  <a:ln w="3175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wrap="square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ja-JP" altLang="en-US"/>
                  </a:p>
                </p:txBody>
              </p:sp>
              <p:sp>
                <p:nvSpPr>
                  <p:cNvPr id="92" name="Rectangle 5">
                    <a:extLst>
                      <a:ext uri="{FF2B5EF4-FFF2-40B4-BE49-F238E27FC236}">
                        <a16:creationId xmlns:a16="http://schemas.microsoft.com/office/drawing/2014/main" id="{0A60E2A6-70B7-4929-9438-B3F8656C2E61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414708" y="4692194"/>
                    <a:ext cx="159085" cy="1452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 anchor="t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en-US" altLang="ja-JP" sz="1000" b="1" i="0" u="none" strike="noStrike" baseline="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309</a:t>
                    </a:r>
                  </a:p>
                </p:txBody>
              </p:sp>
            </p:grpSp>
            <p:grpSp>
              <p:nvGrpSpPr>
                <p:cNvPr id="81" name="グループ化 80">
                  <a:extLst>
                    <a:ext uri="{FF2B5EF4-FFF2-40B4-BE49-F238E27FC236}">
                      <a16:creationId xmlns:a16="http://schemas.microsoft.com/office/drawing/2014/main" id="{2556AD3A-2A00-458E-8E94-54DFDFF81A6E}"/>
                    </a:ext>
                  </a:extLst>
                </p:cNvPr>
                <p:cNvGrpSpPr/>
                <p:nvPr/>
              </p:nvGrpSpPr>
              <p:grpSpPr>
                <a:xfrm>
                  <a:off x="6889943" y="2759183"/>
                  <a:ext cx="355339" cy="252301"/>
                  <a:chOff x="9357273" y="4664287"/>
                  <a:chExt cx="283191" cy="201074"/>
                </a:xfrm>
              </p:grpSpPr>
              <p:sp>
                <p:nvSpPr>
                  <p:cNvPr id="83" name="Freeform 4">
                    <a:extLst>
                      <a:ext uri="{FF2B5EF4-FFF2-40B4-BE49-F238E27FC236}">
                        <a16:creationId xmlns:a16="http://schemas.microsoft.com/office/drawing/2014/main" id="{EE2CBB45-2ACD-4754-89EB-0A111061BD2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9357273" y="4664287"/>
                    <a:ext cx="283191" cy="201074"/>
                  </a:xfrm>
                  <a:custGeom>
                    <a:avLst/>
                    <a:gdLst>
                      <a:gd name="T0" fmla="*/ 1519 w 3038"/>
                      <a:gd name="T1" fmla="*/ 2003 h 2003"/>
                      <a:gd name="T2" fmla="*/ 352 w 3038"/>
                      <a:gd name="T3" fmla="*/ 375 h 2003"/>
                      <a:gd name="T4" fmla="*/ 2687 w 3038"/>
                      <a:gd name="T5" fmla="*/ 375 h 2003"/>
                      <a:gd name="T6" fmla="*/ 1519 w 3038"/>
                      <a:gd name="T7" fmla="*/ 2003 h 200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</a:cxnLst>
                    <a:rect l="0" t="0" r="r" b="b"/>
                    <a:pathLst>
                      <a:path w="3038" h="2003">
                        <a:moveTo>
                          <a:pt x="1519" y="2003"/>
                        </a:moveTo>
                        <a:cubicBezTo>
                          <a:pt x="935" y="2003"/>
                          <a:pt x="0" y="751"/>
                          <a:pt x="352" y="375"/>
                        </a:cubicBezTo>
                        <a:cubicBezTo>
                          <a:pt x="703" y="0"/>
                          <a:pt x="2336" y="0"/>
                          <a:pt x="2687" y="375"/>
                        </a:cubicBezTo>
                        <a:cubicBezTo>
                          <a:pt x="3038" y="751"/>
                          <a:pt x="2103" y="2003"/>
                          <a:pt x="1519" y="2003"/>
                        </a:cubicBezTo>
                        <a:close/>
                      </a:path>
                    </a:pathLst>
                  </a:custGeom>
                  <a:solidFill>
                    <a:srgbClr val="0066FF"/>
                  </a:solidFill>
                  <a:ln w="3175" cap="flat">
                    <a:solidFill>
                      <a:schemeClr val="bg1"/>
                    </a:solidFill>
                    <a:prstDash val="solid"/>
                    <a:miter lim="800000"/>
                    <a:headEnd/>
                    <a:tailEnd/>
                  </a:ln>
                </p:spPr>
                <p:txBody>
                  <a:bodyPr wrap="square"/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endParaRPr lang="ja-JP" altLang="en-US"/>
                  </a:p>
                </p:txBody>
              </p:sp>
              <p:sp>
                <p:nvSpPr>
                  <p:cNvPr id="90" name="Rectangle 5">
                    <a:extLst>
                      <a:ext uri="{FF2B5EF4-FFF2-40B4-BE49-F238E27FC236}">
                        <a16:creationId xmlns:a16="http://schemas.microsoft.com/office/drawing/2014/main" id="{B772E298-2B2F-4276-8EBD-2B6ACA14672E}"/>
                      </a:ext>
                    </a:extLst>
                  </p:cNvPr>
                  <p:cNvSpPr>
                    <a:spLocks noChangeArrowheads="1"/>
                  </p:cNvSpPr>
                  <p:nvPr/>
                </p:nvSpPr>
                <p:spPr bwMode="auto">
                  <a:xfrm>
                    <a:off x="9426854" y="4692194"/>
                    <a:ext cx="159085" cy="145258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 wrap="square" lIns="0" tIns="0" rIns="0" bIns="0" anchor="t">
                    <a:noAutofit/>
                  </a:bodyPr>
                  <a:lstStyle>
                    <a:lvl1pPr marL="0" indent="0">
                      <a:defRPr sz="1100"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 rtl="0">
                      <a:defRPr sz="1000"/>
                    </a:pPr>
                    <a:r>
                      <a:rPr lang="en-US" altLang="ja-JP" sz="1000" b="1" i="0" u="none" strike="noStrike" baseline="0" dirty="0">
                        <a:solidFill>
                          <a:schemeClr val="bg1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</a:rPr>
                      <a:t>26</a:t>
                    </a:r>
                  </a:p>
                </p:txBody>
              </p:sp>
            </p:grpSp>
            <p:sp>
              <p:nvSpPr>
                <p:cNvPr id="82" name="テキスト ボックス 38">
                  <a:extLst>
                    <a:ext uri="{FF2B5EF4-FFF2-40B4-BE49-F238E27FC236}">
                      <a16:creationId xmlns:a16="http://schemas.microsoft.com/office/drawing/2014/main" id="{0586FC00-275D-467B-88E9-9BC65C8DD536}"/>
                    </a:ext>
                  </a:extLst>
                </p:cNvPr>
                <p:cNvSpPr txBox="1"/>
                <p:nvPr/>
              </p:nvSpPr>
              <p:spPr>
                <a:xfrm>
                  <a:off x="6675454" y="3019011"/>
                  <a:ext cx="734698" cy="413871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wrap="square" lIns="0" tIns="0" rIns="0" bIns="0" rtlCol="0" anchor="ctr"/>
                <a:lstStyle>
                  <a:lvl1pPr marL="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10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山直工区</a:t>
                  </a:r>
                  <a:endParaRPr lang="en-US" altLang="ja-JP" sz="10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pPr algn="ctr"/>
                  <a:r>
                    <a:rPr kumimoji="1" lang="en-US" altLang="ja-JP" sz="1000" b="1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L=2.35km</a:t>
                  </a:r>
                  <a:endParaRPr kumimoji="1" lang="ja-JP" altLang="en-US" sz="1000" b="1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</p:txBody>
            </p:sp>
            <p:sp>
              <p:nvSpPr>
                <p:cNvPr id="109" name="テキスト ボックス 38">
                  <a:extLst>
                    <a:ext uri="{FF2B5EF4-FFF2-40B4-BE49-F238E27FC236}">
                      <a16:creationId xmlns:a16="http://schemas.microsoft.com/office/drawing/2014/main" id="{EA71A15A-958B-4413-8ECE-97ED670F5265}"/>
                    </a:ext>
                  </a:extLst>
                </p:cNvPr>
                <p:cNvSpPr txBox="1"/>
                <p:nvPr/>
              </p:nvSpPr>
              <p:spPr>
                <a:xfrm>
                  <a:off x="6098939" y="4893405"/>
                  <a:ext cx="637546" cy="409346"/>
                </a:xfrm>
                <a:prstGeom prst="rect">
                  <a:avLst/>
                </a:prstGeom>
                <a:solidFill>
                  <a:schemeClr val="bg1"/>
                </a:solidFill>
                <a:ln w="6350" cmpd="sng">
                  <a:solidFill>
                    <a:schemeClr val="tx1"/>
                  </a:solidFill>
                </a:ln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minor">
                  <a:schemeClr val="dk1"/>
                </a:fontRef>
              </p:style>
              <p:txBody>
                <a:bodyPr wrap="square" lIns="0" tIns="0" rIns="0" bIns="0" rtlCol="0" anchor="ctr"/>
                <a:lstStyle>
                  <a:lvl1pPr marL="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dk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ja-JP" altLang="en-US" sz="7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名越工区</a:t>
                  </a:r>
                  <a:endParaRPr lang="en-US" altLang="ja-JP" sz="700" dirty="0">
                    <a:solidFill>
                      <a:srgbClr val="FF0000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</a:endParaRPr>
                </a:p>
                <a:p>
                  <a:pPr algn="ctr"/>
                  <a:r>
                    <a:rPr kumimoji="1" lang="en-US" altLang="ja-JP" sz="7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L=1.44km</a:t>
                  </a:r>
                </a:p>
                <a:p>
                  <a:pPr algn="ctr"/>
                  <a:r>
                    <a:rPr kumimoji="1" lang="ja-JP" altLang="en-US" sz="700" dirty="0">
                      <a:solidFill>
                        <a:srgbClr val="FF0000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</a:rPr>
                    <a:t>（別事業）</a:t>
                  </a:r>
                </a:p>
              </p:txBody>
            </p:sp>
            <p:cxnSp>
              <p:nvCxnSpPr>
                <p:cNvPr id="110" name="直線コネクタ 109">
                  <a:extLst>
                    <a:ext uri="{FF2B5EF4-FFF2-40B4-BE49-F238E27FC236}">
                      <a16:creationId xmlns:a16="http://schemas.microsoft.com/office/drawing/2014/main" id="{52DAE291-B502-4CD9-A3C8-84B281207DC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309245" y="4225448"/>
                  <a:ext cx="0" cy="634291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1" name="直線コネクタ 110">
                  <a:extLst>
                    <a:ext uri="{FF2B5EF4-FFF2-40B4-BE49-F238E27FC236}">
                      <a16:creationId xmlns:a16="http://schemas.microsoft.com/office/drawing/2014/main" id="{A0113346-8648-42F4-96D2-AE760B5FCC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525330" y="4096840"/>
                  <a:ext cx="0" cy="762899"/>
                </a:xfrm>
                <a:prstGeom prst="line">
                  <a:avLst/>
                </a:prstGeom>
                <a:ln w="254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直線矢印コネクタ 112">
                  <a:extLst>
                    <a:ext uri="{FF2B5EF4-FFF2-40B4-BE49-F238E27FC236}">
                      <a16:creationId xmlns:a16="http://schemas.microsoft.com/office/drawing/2014/main" id="{959A9D16-D606-4637-B22E-D3758792C6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6278113" y="4794796"/>
                  <a:ext cx="291858" cy="0"/>
                </a:xfrm>
                <a:prstGeom prst="straightConnector1">
                  <a:avLst/>
                </a:prstGeom>
                <a:ln w="34925">
                  <a:solidFill>
                    <a:srgbClr val="FF0000"/>
                  </a:solidFill>
                  <a:headEnd type="triangle"/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6" name="テキスト ボックス 55">
                <a:extLst>
                  <a:ext uri="{FF2B5EF4-FFF2-40B4-BE49-F238E27FC236}">
                    <a16:creationId xmlns:a16="http://schemas.microsoft.com/office/drawing/2014/main" id="{6CCD74AE-1FCD-417E-BD4B-3F7334D70490}"/>
                  </a:ext>
                </a:extLst>
              </p:cNvPr>
              <p:cNvSpPr txBox="1"/>
              <p:nvPr/>
            </p:nvSpPr>
            <p:spPr>
              <a:xfrm>
                <a:off x="8613515" y="5299447"/>
                <a:ext cx="640128" cy="169277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500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地理院地図使用</a:t>
                </a:r>
              </a:p>
            </p:txBody>
          </p:sp>
        </p:grpSp>
        <p:grpSp>
          <p:nvGrpSpPr>
            <p:cNvPr id="49" name="グループ化 48">
              <a:extLst>
                <a:ext uri="{FF2B5EF4-FFF2-40B4-BE49-F238E27FC236}">
                  <a16:creationId xmlns:a16="http://schemas.microsoft.com/office/drawing/2014/main" id="{EC17CB61-11A7-4EF0-8B02-5C0E96C3A8AE}"/>
                </a:ext>
              </a:extLst>
            </p:cNvPr>
            <p:cNvGrpSpPr/>
            <p:nvPr/>
          </p:nvGrpSpPr>
          <p:grpSpPr>
            <a:xfrm>
              <a:off x="4998986" y="2483310"/>
              <a:ext cx="588919" cy="552233"/>
              <a:chOff x="3659837" y="4434834"/>
              <a:chExt cx="588919" cy="552233"/>
            </a:xfrm>
          </p:grpSpPr>
          <p:grpSp>
            <p:nvGrpSpPr>
              <p:cNvPr id="51" name="グループ化 50">
                <a:extLst>
                  <a:ext uri="{FF2B5EF4-FFF2-40B4-BE49-F238E27FC236}">
                    <a16:creationId xmlns:a16="http://schemas.microsoft.com/office/drawing/2014/main" id="{B47A2C52-CA45-4BE0-83E8-2B2999672961}"/>
                  </a:ext>
                </a:extLst>
              </p:cNvPr>
              <p:cNvGrpSpPr/>
              <p:nvPr/>
            </p:nvGrpSpPr>
            <p:grpSpPr>
              <a:xfrm>
                <a:off x="3659837" y="4636249"/>
                <a:ext cx="588919" cy="350818"/>
                <a:chOff x="1650799" y="4196649"/>
                <a:chExt cx="588919" cy="350818"/>
              </a:xfrm>
            </p:grpSpPr>
            <p:cxnSp>
              <p:nvCxnSpPr>
                <p:cNvPr id="53" name="直線矢印コネクタ 52">
                  <a:extLst>
                    <a:ext uri="{FF2B5EF4-FFF2-40B4-BE49-F238E27FC236}">
                      <a16:creationId xmlns:a16="http://schemas.microsoft.com/office/drawing/2014/main" id="{94B44E5A-35E7-4B53-9C84-62A3E57898C3}"/>
                    </a:ext>
                  </a:extLst>
                </p:cNvPr>
                <p:cNvCxnSpPr>
                  <a:cxnSpLocks/>
                  <a:endCxn id="50" idx="0"/>
                </p:cNvCxnSpPr>
                <p:nvPr/>
              </p:nvCxnSpPr>
              <p:spPr>
                <a:xfrm>
                  <a:off x="2169435" y="4196650"/>
                  <a:ext cx="70283" cy="350817"/>
                </a:xfrm>
                <a:prstGeom prst="straightConnector1">
                  <a:avLst/>
                </a:prstGeom>
                <a:ln w="28575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直線コネクタ 53">
                  <a:extLst>
                    <a:ext uri="{FF2B5EF4-FFF2-40B4-BE49-F238E27FC236}">
                      <a16:creationId xmlns:a16="http://schemas.microsoft.com/office/drawing/2014/main" id="{3D9298BD-96F7-4B31-B56A-74F3C314BB3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650799" y="4196649"/>
                  <a:ext cx="526355" cy="0"/>
                </a:xfrm>
                <a:prstGeom prst="line">
                  <a:avLst/>
                </a:prstGeom>
                <a:ln w="28575"/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2" name="テキスト ボックス 38">
                <a:extLst>
                  <a:ext uri="{FF2B5EF4-FFF2-40B4-BE49-F238E27FC236}">
                    <a16:creationId xmlns:a16="http://schemas.microsoft.com/office/drawing/2014/main" id="{821C9B23-D353-4B86-9A0C-9836D73ABB87}"/>
                  </a:ext>
                </a:extLst>
              </p:cNvPr>
              <p:cNvSpPr txBox="1"/>
              <p:nvPr/>
            </p:nvSpPr>
            <p:spPr>
              <a:xfrm>
                <a:off x="3666392" y="4434834"/>
                <a:ext cx="511499" cy="171865"/>
              </a:xfrm>
              <a:prstGeom prst="rect">
                <a:avLst/>
              </a:prstGeom>
              <a:solidFill>
                <a:schemeClr val="bg1"/>
              </a:solidFill>
              <a:ln w="6350" cmpd="sng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wrap="square" lIns="0" tIns="0" rIns="0" bIns="0" rtlCol="0" anchor="ctr"/>
              <a:lstStyle>
                <a:lvl1pPr marL="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dk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r>
                  <a:rPr lang="ja-JP" altLang="en-US" sz="1000" b="1" dirty="0">
                    <a:latin typeface="Meiryo UI" panose="020B0604030504040204" pitchFamily="50" charset="-128"/>
                    <a:ea typeface="Meiryo UI" panose="020B0604030504040204" pitchFamily="50" charset="-128"/>
                  </a:rPr>
                  <a:t>事業箇所</a:t>
                </a:r>
                <a:endParaRPr kumimoji="1" lang="ja-JP" altLang="en-US" sz="1000" b="1" dirty="0">
                  <a:latin typeface="Meiryo UI" panose="020B0604030504040204" pitchFamily="50" charset="-128"/>
                  <a:ea typeface="Meiryo UI" panose="020B0604030504040204" pitchFamily="50" charset="-128"/>
                </a:endParaRPr>
              </a:p>
            </p:txBody>
          </p:sp>
        </p:grpSp>
        <p:sp>
          <p:nvSpPr>
            <p:cNvPr id="50" name="楕円 49">
              <a:extLst>
                <a:ext uri="{FF2B5EF4-FFF2-40B4-BE49-F238E27FC236}">
                  <a16:creationId xmlns:a16="http://schemas.microsoft.com/office/drawing/2014/main" id="{6BEBA34C-E5C7-4084-9A97-6BC843F8D405}"/>
                </a:ext>
              </a:extLst>
            </p:cNvPr>
            <p:cNvSpPr/>
            <p:nvPr/>
          </p:nvSpPr>
          <p:spPr>
            <a:xfrm>
              <a:off x="5530798" y="3035543"/>
              <a:ext cx="114214" cy="11421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114" name="Freeform 4">
            <a:extLst>
              <a:ext uri="{FF2B5EF4-FFF2-40B4-BE49-F238E27FC236}">
                <a16:creationId xmlns:a16="http://schemas.microsoft.com/office/drawing/2014/main" id="{59991683-CA0D-426F-8061-44E678CC4182}"/>
              </a:ext>
            </a:extLst>
          </p:cNvPr>
          <p:cNvSpPr>
            <a:spLocks/>
          </p:cNvSpPr>
          <p:nvPr/>
        </p:nvSpPr>
        <p:spPr bwMode="auto">
          <a:xfrm>
            <a:off x="6038132" y="3703312"/>
            <a:ext cx="361209" cy="256469"/>
          </a:xfrm>
          <a:custGeom>
            <a:avLst/>
            <a:gdLst>
              <a:gd name="T0" fmla="*/ 1519 w 3038"/>
              <a:gd name="T1" fmla="*/ 2003 h 2003"/>
              <a:gd name="T2" fmla="*/ 352 w 3038"/>
              <a:gd name="T3" fmla="*/ 375 h 2003"/>
              <a:gd name="T4" fmla="*/ 2687 w 3038"/>
              <a:gd name="T5" fmla="*/ 375 h 2003"/>
              <a:gd name="T6" fmla="*/ 1519 w 3038"/>
              <a:gd name="T7" fmla="*/ 2003 h 200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0" t="0" r="r" b="b"/>
            <a:pathLst>
              <a:path w="3038" h="2003">
                <a:moveTo>
                  <a:pt x="1519" y="2003"/>
                </a:moveTo>
                <a:cubicBezTo>
                  <a:pt x="935" y="2003"/>
                  <a:pt x="0" y="751"/>
                  <a:pt x="352" y="375"/>
                </a:cubicBezTo>
                <a:cubicBezTo>
                  <a:pt x="703" y="0"/>
                  <a:pt x="2336" y="0"/>
                  <a:pt x="2687" y="375"/>
                </a:cubicBezTo>
                <a:cubicBezTo>
                  <a:pt x="3038" y="751"/>
                  <a:pt x="2103" y="2003"/>
                  <a:pt x="1519" y="2003"/>
                </a:cubicBezTo>
                <a:close/>
              </a:path>
            </a:pathLst>
          </a:custGeom>
          <a:solidFill>
            <a:srgbClr val="0066FF"/>
          </a:solidFill>
          <a:ln w="3175" cap="flat">
            <a:solidFill>
              <a:schemeClr val="bg1"/>
            </a:solidFill>
            <a:prstDash val="solid"/>
            <a:miter lim="800000"/>
            <a:headEnd/>
            <a:tailEnd/>
          </a:ln>
        </p:spPr>
        <p:txBody>
          <a:bodyPr wrap="square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endParaRPr lang="ja-JP" altLang="en-US"/>
          </a:p>
        </p:txBody>
      </p:sp>
      <p:sp>
        <p:nvSpPr>
          <p:cNvPr id="115" name="Rectangle 5">
            <a:extLst>
              <a:ext uri="{FF2B5EF4-FFF2-40B4-BE49-F238E27FC236}">
                <a16:creationId xmlns:a16="http://schemas.microsoft.com/office/drawing/2014/main" id="{ABF687C1-79E4-4BD0-8D10-0D2C10A410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8739" y="3739494"/>
            <a:ext cx="202912" cy="1852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 anchor="t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altLang="ja-JP" sz="1000" b="1" i="0" u="none" strike="noStrike" baseline="0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170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39B0FA1-E09F-4A9C-89D9-DBCA65A46DAF}"/>
              </a:ext>
            </a:extLst>
          </p:cNvPr>
          <p:cNvSpPr/>
          <p:nvPr/>
        </p:nvSpPr>
        <p:spPr>
          <a:xfrm>
            <a:off x="6399341" y="3651107"/>
            <a:ext cx="502471" cy="109423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6" name="楕円 115">
            <a:extLst>
              <a:ext uri="{FF2B5EF4-FFF2-40B4-BE49-F238E27FC236}">
                <a16:creationId xmlns:a16="http://schemas.microsoft.com/office/drawing/2014/main" id="{15977D32-523B-409B-809E-E8374E594DBC}"/>
              </a:ext>
            </a:extLst>
          </p:cNvPr>
          <p:cNvSpPr/>
          <p:nvPr/>
        </p:nvSpPr>
        <p:spPr>
          <a:xfrm>
            <a:off x="6505976" y="3373518"/>
            <a:ext cx="277482" cy="277730"/>
          </a:xfrm>
          <a:prstGeom prst="ellipse">
            <a:avLst/>
          </a:prstGeom>
          <a:solidFill>
            <a:srgbClr val="FFC000">
              <a:alpha val="76000"/>
            </a:srgbClr>
          </a:solidFill>
          <a:ln w="190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3E004EAB-5296-45EB-BAE6-98939EF04EE6}"/>
              </a:ext>
            </a:extLst>
          </p:cNvPr>
          <p:cNvSpPr/>
          <p:nvPr/>
        </p:nvSpPr>
        <p:spPr>
          <a:xfrm>
            <a:off x="5324729" y="3825452"/>
            <a:ext cx="502471" cy="172826"/>
          </a:xfrm>
          <a:prstGeom prst="rect">
            <a:avLst/>
          </a:prstGeom>
          <a:solidFill>
            <a:schemeClr val="bg1"/>
          </a:solidFill>
          <a:ln w="571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7" name="楕円 116">
            <a:extLst>
              <a:ext uri="{FF2B5EF4-FFF2-40B4-BE49-F238E27FC236}">
                <a16:creationId xmlns:a16="http://schemas.microsoft.com/office/drawing/2014/main" id="{C8F3FDBE-C003-47AF-BD3F-75842CC37789}"/>
              </a:ext>
            </a:extLst>
          </p:cNvPr>
          <p:cNvSpPr/>
          <p:nvPr/>
        </p:nvSpPr>
        <p:spPr>
          <a:xfrm>
            <a:off x="5635332" y="3557518"/>
            <a:ext cx="277482" cy="277730"/>
          </a:xfrm>
          <a:prstGeom prst="ellipse">
            <a:avLst/>
          </a:prstGeom>
          <a:solidFill>
            <a:srgbClr val="FFC000">
              <a:alpha val="76000"/>
            </a:srgbClr>
          </a:solidFill>
          <a:ln w="19050">
            <a:noFill/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/>
          </a:p>
        </p:txBody>
      </p:sp>
      <p:sp>
        <p:nvSpPr>
          <p:cNvPr id="120" name="テキスト ボックス 38">
            <a:extLst>
              <a:ext uri="{FF2B5EF4-FFF2-40B4-BE49-F238E27FC236}">
                <a16:creationId xmlns:a16="http://schemas.microsoft.com/office/drawing/2014/main" id="{3B559299-B9F8-42DB-9F45-3D1CF125AEFC}"/>
              </a:ext>
            </a:extLst>
          </p:cNvPr>
          <p:cNvSpPr txBox="1"/>
          <p:nvPr/>
        </p:nvSpPr>
        <p:spPr>
          <a:xfrm>
            <a:off x="5264469" y="3834732"/>
            <a:ext cx="624302" cy="147020"/>
          </a:xfrm>
          <a:prstGeom prst="rect">
            <a:avLst/>
          </a:prstGeom>
          <a:noFill/>
          <a:ln w="6350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せんごくの杜</a:t>
            </a:r>
            <a:endParaRPr kumimoji="1" lang="en-US" altLang="ja-JP" sz="8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（防災広場）</a:t>
            </a:r>
          </a:p>
        </p:txBody>
      </p:sp>
      <p:sp>
        <p:nvSpPr>
          <p:cNvPr id="121" name="テキスト ボックス 38">
            <a:extLst>
              <a:ext uri="{FF2B5EF4-FFF2-40B4-BE49-F238E27FC236}">
                <a16:creationId xmlns:a16="http://schemas.microsoft.com/office/drawing/2014/main" id="{C5ED574A-3C8B-403F-A3A7-C37D500FE876}"/>
              </a:ext>
            </a:extLst>
          </p:cNvPr>
          <p:cNvSpPr txBox="1"/>
          <p:nvPr/>
        </p:nvSpPr>
        <p:spPr>
          <a:xfrm>
            <a:off x="6338480" y="3644270"/>
            <a:ext cx="624302" cy="147020"/>
          </a:xfrm>
          <a:prstGeom prst="rect">
            <a:avLst/>
          </a:prstGeom>
          <a:noFill/>
          <a:ln w="6350" cmpd="sng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lIns="0" tIns="0" rIns="0" bIns="0" rtlCol="0" anchor="ctr"/>
          <a:lstStyle>
            <a:lvl1pPr marL="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蜻蛉池公園</a:t>
            </a:r>
          </a:p>
        </p:txBody>
      </p:sp>
      <p:sp>
        <p:nvSpPr>
          <p:cNvPr id="9" name="フリーフォーム: 図形 8">
            <a:extLst>
              <a:ext uri="{FF2B5EF4-FFF2-40B4-BE49-F238E27FC236}">
                <a16:creationId xmlns:a16="http://schemas.microsoft.com/office/drawing/2014/main" id="{778F851C-5650-4F05-AA42-014C0EAFAF5B}"/>
              </a:ext>
            </a:extLst>
          </p:cNvPr>
          <p:cNvSpPr/>
          <p:nvPr/>
        </p:nvSpPr>
        <p:spPr>
          <a:xfrm>
            <a:off x="5996940" y="3566160"/>
            <a:ext cx="205740" cy="76200"/>
          </a:xfrm>
          <a:custGeom>
            <a:avLst/>
            <a:gdLst>
              <a:gd name="connsiteX0" fmla="*/ 0 w 205740"/>
              <a:gd name="connsiteY0" fmla="*/ 76200 h 76200"/>
              <a:gd name="connsiteX1" fmla="*/ 114300 w 205740"/>
              <a:gd name="connsiteY1" fmla="*/ 7620 h 76200"/>
              <a:gd name="connsiteX2" fmla="*/ 205740 w 205740"/>
              <a:gd name="connsiteY2" fmla="*/ 0 h 76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5740" h="76200">
                <a:moveTo>
                  <a:pt x="0" y="76200"/>
                </a:moveTo>
                <a:lnTo>
                  <a:pt x="114300" y="7620"/>
                </a:lnTo>
                <a:lnTo>
                  <a:pt x="205740" y="0"/>
                </a:lnTo>
              </a:path>
            </a:pathLst>
          </a:cu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F2A26BD7-32F2-48B4-A526-4ED69108EA6D}"/>
              </a:ext>
            </a:extLst>
          </p:cNvPr>
          <p:cNvSpPr/>
          <p:nvPr/>
        </p:nvSpPr>
        <p:spPr>
          <a:xfrm>
            <a:off x="983423" y="6487200"/>
            <a:ext cx="138112" cy="196447"/>
          </a:xfrm>
          <a:prstGeom prst="rect">
            <a:avLst/>
          </a:prstGeom>
          <a:solidFill>
            <a:schemeClr val="bg1"/>
          </a:solidFill>
          <a:ln w="444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86240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画面に合わせる (4:3)</PresentationFormat>
  <Paragraphs>48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城田　竜之介</dc:creator>
  <cp:lastModifiedBy>城田　竜之介</cp:lastModifiedBy>
  <cp:revision>1</cp:revision>
  <dcterms:created xsi:type="dcterms:W3CDTF">2025-09-16T08:15:51Z</dcterms:created>
  <dcterms:modified xsi:type="dcterms:W3CDTF">2025-09-16T08:16:05Z</dcterms:modified>
</cp:coreProperties>
</file>