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25"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3356E-6F32-4774-98E3-CA6F54FEE82B}" type="datetimeFigureOut">
              <a:rPr kumimoji="1" lang="ja-JP" altLang="en-US" smtClean="0"/>
              <a:t>2025/9/16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38FB2-FA27-4150-AD27-AA08C0B0939D}" type="slidenum">
              <a:rPr kumimoji="1" lang="ja-JP" altLang="en-US" smtClean="0"/>
              <a:t>‹#›</a:t>
            </a:fld>
            <a:endParaRPr kumimoji="1" lang="ja-JP" altLang="en-US"/>
          </a:p>
        </p:txBody>
      </p:sp>
    </p:spTree>
    <p:extLst>
      <p:ext uri="{BB962C8B-B14F-4D97-AF65-F5344CB8AC3E}">
        <p14:creationId xmlns:p14="http://schemas.microsoft.com/office/powerpoint/2010/main" val="35983041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2ACAC1F-5F27-4421-A257-8FAFD41E9BD8}" type="slidenum">
              <a:rPr kumimoji="1" lang="ja-JP" altLang="en-US" smtClean="0"/>
              <a:t>1</a:t>
            </a:fld>
            <a:endParaRPr kumimoji="1" lang="ja-JP" altLang="en-US"/>
          </a:p>
        </p:txBody>
      </p:sp>
    </p:spTree>
    <p:extLst>
      <p:ext uri="{BB962C8B-B14F-4D97-AF65-F5344CB8AC3E}">
        <p14:creationId xmlns:p14="http://schemas.microsoft.com/office/powerpoint/2010/main" val="402464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6DA5E9-E171-4D25-AD04-327A0ADBBDBA}"/>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D2E5D1-A8DF-43A6-8226-384266E266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97DBF23-8E66-4604-8880-4AF807090D42}"/>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77CCC828-4BA5-478A-AE2C-33B8BBF7E1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8D6E59-499F-4BC6-9DC9-6BA392FFA690}"/>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81652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4F219-6EDE-4740-A19E-8C73CC04131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B69A44-07DB-4DA6-9CE5-AE55C932192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D5174F-7DC9-4B89-985B-EC2E62129B32}"/>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C3B76099-D507-4F75-B5DF-A0BBA469E3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C98618-3674-4AFD-B80F-BBE1F68D6696}"/>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210983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6A72842-1C71-4C87-9EAF-8E4EEB95D00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D76A76-4D04-4B40-8E34-8AED2626D918}"/>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A05286-AE32-4A51-9494-8550F3C597A0}"/>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7C1C924C-9652-457C-8C78-39AB37BF1F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DBCD31-3D04-4294-8E98-4205A247A02B}"/>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175844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087624-C361-4730-B425-6DA1CC0A46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935097-E1B9-425B-BFE8-ED8EE264FD6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E0C35E-1693-4157-B910-6D06E17F83DD}"/>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C2DF09BC-9A64-483C-A87B-2047CAC1DE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AAAA55-7A69-4D51-9BB0-80DC084B3935}"/>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203404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6D9194-952F-4911-8052-AC0258B70603}"/>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262B5D-C547-4301-BAA3-2073541CF6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E417FB-3607-4E59-9AD3-F71284002651}"/>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40D6532E-3C2D-4C26-ABC2-FBE8EEE6E8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F458BC-71E4-484C-8D3C-C082B39911F3}"/>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244198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13A341-9D7F-4C6A-AF12-6A56F3384E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9EB786-B7DF-445F-AD87-6A70432E191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707F74A-492B-44CC-ACB1-450F7D219174}"/>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1CBD84B-27C6-4DCD-AEE5-6EBAFDD25E8F}"/>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5CBB04A0-1D3F-4556-9B86-40DDB6209E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57CB63-D254-4259-9A69-45BD8060A0A9}"/>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341933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EAA1C-A407-4B66-803A-477F888B1965}"/>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04D2B9-9835-4971-A975-7E6542A1716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77B03FE-2172-4E54-A3B0-12D15DB8658E}"/>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43EDB21-DBDE-4D89-BA64-7EC5CED2FED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01707E6-7F58-4300-8FAE-C663C0DB884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361E97F-A5A8-481D-8119-2712986EFEDA}"/>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8" name="フッター プレースホルダー 7">
            <a:extLst>
              <a:ext uri="{FF2B5EF4-FFF2-40B4-BE49-F238E27FC236}">
                <a16:creationId xmlns:a16="http://schemas.microsoft.com/office/drawing/2014/main" id="{82ADE390-031A-4B15-8E88-AB8CEB6900D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307977-E8E9-4E61-B1C2-DE78163CBF7E}"/>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369295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CB3AB-4399-4785-A91E-F666AA700C9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DF135BB-2478-4545-9011-618C2092C47D}"/>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4" name="フッター プレースホルダー 3">
            <a:extLst>
              <a:ext uri="{FF2B5EF4-FFF2-40B4-BE49-F238E27FC236}">
                <a16:creationId xmlns:a16="http://schemas.microsoft.com/office/drawing/2014/main" id="{6FA1420C-7BAC-4667-BFDB-73685C587F9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AB38CD-EAC9-4EA2-8176-9894FD89DC4E}"/>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70154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762178-0A3D-4F2E-BFA1-8D5525C54230}"/>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3" name="フッター プレースホルダー 2">
            <a:extLst>
              <a:ext uri="{FF2B5EF4-FFF2-40B4-BE49-F238E27FC236}">
                <a16:creationId xmlns:a16="http://schemas.microsoft.com/office/drawing/2014/main" id="{921A19F5-AEC3-4946-9FF8-56952FA498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5DBD80B-A33A-4924-A854-AD8A432491C8}"/>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47966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1781C-4975-4CE8-9572-0F7ADEE453F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15A4C1-3D40-4D0E-9860-55D2CACBE92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82BE568-A93E-4B19-9528-D3F48ED4DD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B2EA55C-AAA3-4974-A452-F92B060D371F}"/>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AC35C821-60AB-4DCA-82E8-908D050A96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2C570F-D067-42B5-9EFD-E83DC9DA28AA}"/>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120697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37316A-44B7-486F-8DBE-9A58738767C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6A845E-324F-40C2-B568-3CA7B131462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B0A7E16-C146-409F-BE45-4119A7F180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FF528A3-A199-4DD0-8A16-C043BB613ADC}"/>
              </a:ext>
            </a:extLst>
          </p:cNvPr>
          <p:cNvSpPr>
            <a:spLocks noGrp="1"/>
          </p:cNvSpPr>
          <p:nvPr>
            <p:ph type="dt" sz="half" idx="10"/>
          </p:nvPr>
        </p:nvSpPr>
        <p:spPr/>
        <p:txBody>
          <a:bodyPr/>
          <a:lstStyle/>
          <a:p>
            <a:fld id="{A6F80CEB-B2DF-46DE-940E-E7C0DBEB604E}"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FC8DD788-B3A7-4769-BF5E-E78DE06E57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C33F9DD-28AD-49A5-A171-19DDFBEEB1ED}"/>
              </a:ext>
            </a:extLst>
          </p:cNvPr>
          <p:cNvSpPr>
            <a:spLocks noGrp="1"/>
          </p:cNvSpPr>
          <p:nvPr>
            <p:ph type="sldNum" sz="quarter" idx="12"/>
          </p:nvPr>
        </p:nvSpPr>
        <p:spPr/>
        <p:txBody>
          <a:body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367760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EEA3B8F-CC08-49F8-9C0B-93D7D99362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424419-529D-4074-90CE-B31FD2EBCB1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FC99B-C329-414F-8C75-0090F5D7B4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F80CEB-B2DF-46DE-940E-E7C0DBEB604E}"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B9774C10-5344-47BF-B1F2-D355CA0107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191CADF-2D66-4A36-9F93-04B63D7965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8C4536-48DC-405D-A5D1-E2D4BC3A832C}" type="slidenum">
              <a:rPr kumimoji="1" lang="ja-JP" altLang="en-US" smtClean="0"/>
              <a:t>‹#›</a:t>
            </a:fld>
            <a:endParaRPr kumimoji="1" lang="ja-JP" altLang="en-US"/>
          </a:p>
        </p:txBody>
      </p:sp>
    </p:spTree>
    <p:extLst>
      <p:ext uri="{BB962C8B-B14F-4D97-AF65-F5344CB8AC3E}">
        <p14:creationId xmlns:p14="http://schemas.microsoft.com/office/powerpoint/2010/main" val="4457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C9824B7F-8E2C-4DBD-B9C6-ECD4B4369A4D}"/>
              </a:ext>
            </a:extLst>
          </p:cNvPr>
          <p:cNvGrpSpPr/>
          <p:nvPr/>
        </p:nvGrpSpPr>
        <p:grpSpPr>
          <a:xfrm>
            <a:off x="8469" y="498822"/>
            <a:ext cx="4665485" cy="2992792"/>
            <a:chOff x="8469" y="490939"/>
            <a:chExt cx="4665485" cy="2992792"/>
          </a:xfrm>
        </p:grpSpPr>
        <p:sp>
          <p:nvSpPr>
            <p:cNvPr id="6" name="正方形/長方形 5">
              <a:extLst>
                <a:ext uri="{FF2B5EF4-FFF2-40B4-BE49-F238E27FC236}">
                  <a16:creationId xmlns:a16="http://schemas.microsoft.com/office/drawing/2014/main" id="{4A3E2649-4B11-4805-8F34-20AE7E5B512C}"/>
                </a:ext>
              </a:extLst>
            </p:cNvPr>
            <p:cNvSpPr/>
            <p:nvPr/>
          </p:nvSpPr>
          <p:spPr>
            <a:xfrm>
              <a:off x="8469" y="773251"/>
              <a:ext cx="4665485" cy="2710480"/>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事業目的・整備効果</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○本路線は、府道堺阪南線と都市計画道路南海中央線を東西に結ぶ、泉大津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市域内の幹線道路です。</a:t>
              </a:r>
              <a:endParaRPr lang="en-US" altLang="ja-JP" sz="1050" dirty="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○本事業区間である現道は、南海本線松ノ浜駅へのアクセス路であり、沿道には商</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店街が形成されているが、道路幅員が５ｍ程度と狭隘で、歩車分離がなされてい</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ないため危険な状況となっています。</a:t>
              </a: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○本事業は、歩道の整備により歩行者の交通安全を図ると同時に、十分な幅員の</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２車線道路を整備することで、車両のすれ違いを容易にし、駅への円滑な通行を</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確保するものです。</a:t>
              </a: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○また、南海本線の連続立体交差事業による踏切除却とあわせて交通渋滞の緩</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和に寄与するとともに、駅東側における再開発事業と一体的に整備することで、本</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地域のまちづくりに寄与するものです。</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○本事業区間は、令和５年３月</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日に供用しました。</a:t>
              </a: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事業箇所</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a:t>
              </a:r>
              <a:r>
                <a:rPr lang="zh-CN" altLang="en-US" sz="1050" dirty="0">
                  <a:latin typeface="Meiryo UI" panose="020B0604030504040204" pitchFamily="50" charset="-128"/>
                  <a:ea typeface="Meiryo UI" panose="020B0604030504040204" pitchFamily="50" charset="-128"/>
                </a:rPr>
                <a:t>泉大津市松之浜町１丁目</a:t>
              </a:r>
              <a:r>
                <a:rPr lang="ja-JP" altLang="en-US" sz="1050" dirty="0">
                  <a:latin typeface="Meiryo UI" panose="020B0604030504040204" pitchFamily="50" charset="-128"/>
                  <a:ea typeface="Meiryo UI" panose="020B0604030504040204" pitchFamily="50" charset="-128"/>
                </a:rPr>
                <a:t>～</a:t>
              </a:r>
              <a:r>
                <a:rPr lang="zh-CN" altLang="en-US" sz="1050" dirty="0">
                  <a:latin typeface="Meiryo UI" panose="020B0604030504040204" pitchFamily="50" charset="-128"/>
                  <a:ea typeface="Meiryo UI" panose="020B0604030504040204" pitchFamily="50" charset="-128"/>
                </a:rPr>
                <a:t>曽根町３丁目</a:t>
              </a:r>
              <a:endParaRPr lang="en-US" altLang="zh-CN"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設計概要</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延長：</a:t>
              </a:r>
              <a:r>
                <a:rPr lang="en-US" altLang="ja-JP" sz="1050" dirty="0">
                  <a:latin typeface="Meiryo UI" panose="020B0604030504040204" pitchFamily="50" charset="-128"/>
                  <a:ea typeface="Meiryo UI" panose="020B0604030504040204" pitchFamily="50" charset="-128"/>
                </a:rPr>
                <a:t>0.94m</a:t>
              </a:r>
              <a:r>
                <a:rPr lang="ja-JP" altLang="en-US" sz="1050" dirty="0">
                  <a:latin typeface="Meiryo UI" panose="020B0604030504040204" pitchFamily="50" charset="-128"/>
                  <a:ea typeface="Meiryo UI" panose="020B0604030504040204" pitchFamily="50" charset="-128"/>
                </a:rPr>
                <a:t>　　幅員：</a:t>
              </a:r>
              <a:r>
                <a:rPr lang="en-US" altLang="ja-JP" sz="1050" dirty="0">
                  <a:latin typeface="Meiryo UI" panose="020B0604030504040204" pitchFamily="50" charset="-128"/>
                  <a:ea typeface="Meiryo UI" panose="020B0604030504040204" pitchFamily="50" charset="-128"/>
                </a:rPr>
                <a:t>16.0m</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車線）</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D251F863-309A-459E-B276-17BA0022DF57}"/>
                </a:ext>
              </a:extLst>
            </p:cNvPr>
            <p:cNvGrpSpPr/>
            <p:nvPr/>
          </p:nvGrpSpPr>
          <p:grpSpPr>
            <a:xfrm>
              <a:off x="47416" y="490939"/>
              <a:ext cx="4097864" cy="276999"/>
              <a:chOff x="57574" y="2349505"/>
              <a:chExt cx="4097864" cy="276999"/>
            </a:xfrm>
          </p:grpSpPr>
          <p:sp>
            <p:nvSpPr>
              <p:cNvPr id="29" name="テキスト ボックス 28">
                <a:extLst>
                  <a:ext uri="{FF2B5EF4-FFF2-40B4-BE49-F238E27FC236}">
                    <a16:creationId xmlns:a16="http://schemas.microsoft.com/office/drawing/2014/main" id="{11885F88-C7C6-4C26-B3F7-8A9459E186C6}"/>
                  </a:ext>
                </a:extLst>
              </p:cNvPr>
              <p:cNvSpPr txBox="1"/>
              <p:nvPr/>
            </p:nvSpPr>
            <p:spPr>
              <a:xfrm>
                <a:off x="143135" y="2349505"/>
                <a:ext cx="800219" cy="276999"/>
              </a:xfrm>
              <a:prstGeom prst="rect">
                <a:avLst/>
              </a:prstGeom>
              <a:noFill/>
            </p:spPr>
            <p:txBody>
              <a:bodyPr wrap="none" rtlCol="0">
                <a:spAutoFit/>
              </a:bodyPr>
              <a:lstStyle/>
              <a:p>
                <a:r>
                  <a:rPr lang="ja-JP" altLang="en-US" sz="1200" dirty="0">
                    <a:solidFill>
                      <a:srgbClr val="0070C0"/>
                    </a:solidFill>
                    <a:latin typeface="Meiryo UI" panose="020B0604030504040204" pitchFamily="50" charset="-128"/>
                    <a:ea typeface="Meiryo UI" panose="020B0604030504040204" pitchFamily="50" charset="-128"/>
                  </a:rPr>
                  <a:t>事業概要</a:t>
                </a:r>
                <a:endParaRPr kumimoji="1" lang="ja-JP" altLang="en-US" sz="1200" dirty="0">
                  <a:solidFill>
                    <a:srgbClr val="0070C0"/>
                  </a:solidFill>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BFC2BF39-B4A1-4BD2-BC34-8706F26325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8623026-1B8F-40CD-877F-9318E7E5FC14}"/>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4" name="タイトル 1">
            <a:extLst>
              <a:ext uri="{FF2B5EF4-FFF2-40B4-BE49-F238E27FC236}">
                <a16:creationId xmlns:a16="http://schemas.microsoft.com/office/drawing/2014/main" id="{22B1DEA5-8023-4BD8-B25D-6F02153EDAF9}"/>
              </a:ext>
            </a:extLst>
          </p:cNvPr>
          <p:cNvSpPr txBox="1">
            <a:spLocks/>
          </p:cNvSpPr>
          <p:nvPr/>
        </p:nvSpPr>
        <p:spPr>
          <a:xfrm>
            <a:off x="-11784" y="0"/>
            <a:ext cx="9176034" cy="3326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192" tIns="65096" rIns="130192" bIns="65096" rtlCol="0" anchor="ctr"/>
          <a:lstStyle>
            <a:defPPr>
              <a:defRPr lang="ja-JP"/>
            </a:defPPr>
            <a:lvl1pPr>
              <a:defRPr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bg1"/>
                </a:solidFill>
              </a:rPr>
              <a:t>都市計画道路　松之浜駅前通り線</a:t>
            </a:r>
            <a:endParaRPr lang="en-US" altLang="ja-JP" sz="1400" dirty="0">
              <a:solidFill>
                <a:schemeClr val="bg1"/>
              </a:solidFill>
            </a:endParaRPr>
          </a:p>
        </p:txBody>
      </p:sp>
      <p:cxnSp>
        <p:nvCxnSpPr>
          <p:cNvPr id="5" name="直線コネクタ 4">
            <a:extLst>
              <a:ext uri="{FF2B5EF4-FFF2-40B4-BE49-F238E27FC236}">
                <a16:creationId xmlns:a16="http://schemas.microsoft.com/office/drawing/2014/main" id="{709BCEA7-001A-4EC2-96BF-D3649DD84032}"/>
              </a:ext>
            </a:extLst>
          </p:cNvPr>
          <p:cNvCxnSpPr>
            <a:cxnSpLocks/>
          </p:cNvCxnSpPr>
          <p:nvPr/>
        </p:nvCxnSpPr>
        <p:spPr>
          <a:xfrm>
            <a:off x="-11784" y="376804"/>
            <a:ext cx="9164251" cy="0"/>
          </a:xfrm>
          <a:prstGeom prst="line">
            <a:avLst/>
          </a:prstGeom>
          <a:ln w="101600" cmpd="thickThi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FB805338-DCD1-4B82-9E70-A518E6221FBA}"/>
              </a:ext>
            </a:extLst>
          </p:cNvPr>
          <p:cNvGrpSpPr/>
          <p:nvPr/>
        </p:nvGrpSpPr>
        <p:grpSpPr>
          <a:xfrm>
            <a:off x="4618642" y="490939"/>
            <a:ext cx="4567761" cy="2271088"/>
            <a:chOff x="8469" y="490939"/>
            <a:chExt cx="4567761" cy="2271088"/>
          </a:xfrm>
        </p:grpSpPr>
        <p:sp>
          <p:nvSpPr>
            <p:cNvPr id="68" name="正方形/長方形 67">
              <a:extLst>
                <a:ext uri="{FF2B5EF4-FFF2-40B4-BE49-F238E27FC236}">
                  <a16:creationId xmlns:a16="http://schemas.microsoft.com/office/drawing/2014/main" id="{510ABCD8-5D91-48DA-B554-628B35C583E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69" name="グループ化 68">
              <a:extLst>
                <a:ext uri="{FF2B5EF4-FFF2-40B4-BE49-F238E27FC236}">
                  <a16:creationId xmlns:a16="http://schemas.microsoft.com/office/drawing/2014/main" id="{F0570AB2-1D3A-4AE1-B2DF-D7A27A81FB7C}"/>
                </a:ext>
              </a:extLst>
            </p:cNvPr>
            <p:cNvGrpSpPr/>
            <p:nvPr/>
          </p:nvGrpSpPr>
          <p:grpSpPr>
            <a:xfrm>
              <a:off x="47416" y="490939"/>
              <a:ext cx="4097864" cy="276999"/>
              <a:chOff x="57574" y="2349505"/>
              <a:chExt cx="4097864" cy="276999"/>
            </a:xfrm>
          </p:grpSpPr>
          <p:sp>
            <p:nvSpPr>
              <p:cNvPr id="70" name="テキスト ボックス 69">
                <a:extLst>
                  <a:ext uri="{FF2B5EF4-FFF2-40B4-BE49-F238E27FC236}">
                    <a16:creationId xmlns:a16="http://schemas.microsoft.com/office/drawing/2014/main" id="{E14BF28E-B143-4C3D-971C-8EA0088E96B6}"/>
                  </a:ext>
                </a:extLst>
              </p:cNvPr>
              <p:cNvSpPr txBox="1"/>
              <p:nvPr/>
            </p:nvSpPr>
            <p:spPr>
              <a:xfrm>
                <a:off x="143135" y="2349505"/>
                <a:ext cx="646331"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位置図</a:t>
                </a:r>
              </a:p>
            </p:txBody>
          </p:sp>
          <p:cxnSp>
            <p:nvCxnSpPr>
              <p:cNvPr id="71" name="直線コネクタ 70">
                <a:extLst>
                  <a:ext uri="{FF2B5EF4-FFF2-40B4-BE49-F238E27FC236}">
                    <a16:creationId xmlns:a16="http://schemas.microsoft.com/office/drawing/2014/main" id="{0125F050-0F3D-4101-ADC1-4CFF3109F97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A105D22-8CF6-4F83-B80C-B06F74DF6908}"/>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53" name="テキスト ボックス 52">
            <a:extLst>
              <a:ext uri="{FF2B5EF4-FFF2-40B4-BE49-F238E27FC236}">
                <a16:creationId xmlns:a16="http://schemas.microsoft.com/office/drawing/2014/main" id="{245C1F52-FA68-4304-ACB7-6228EF882327}"/>
              </a:ext>
            </a:extLst>
          </p:cNvPr>
          <p:cNvSpPr txBox="1"/>
          <p:nvPr/>
        </p:nvSpPr>
        <p:spPr>
          <a:xfrm>
            <a:off x="3587277" y="4949251"/>
            <a:ext cx="89535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m</a:t>
            </a:r>
            <a:r>
              <a:rPr kumimoji="1" lang="ja-JP" altLang="en-US" sz="800" dirty="0">
                <a:latin typeface="Meiryo UI" panose="020B0604030504040204" pitchFamily="50" charset="-128"/>
                <a:ea typeface="Meiryo UI" panose="020B0604030504040204" pitchFamily="50" charset="-128"/>
              </a:rPr>
              <a:t>］</a:t>
            </a:r>
          </a:p>
        </p:txBody>
      </p:sp>
      <p:grpSp>
        <p:nvGrpSpPr>
          <p:cNvPr id="84" name="グループ化 83">
            <a:extLst>
              <a:ext uri="{FF2B5EF4-FFF2-40B4-BE49-F238E27FC236}">
                <a16:creationId xmlns:a16="http://schemas.microsoft.com/office/drawing/2014/main" id="{E767CC3D-EB83-4314-8C0D-C5AACE67C9B7}"/>
              </a:ext>
            </a:extLst>
          </p:cNvPr>
          <p:cNvGrpSpPr/>
          <p:nvPr/>
        </p:nvGrpSpPr>
        <p:grpSpPr>
          <a:xfrm>
            <a:off x="31356" y="4660206"/>
            <a:ext cx="4567761" cy="2271088"/>
            <a:chOff x="8469" y="490939"/>
            <a:chExt cx="4567761" cy="2271088"/>
          </a:xfrm>
        </p:grpSpPr>
        <p:sp>
          <p:nvSpPr>
            <p:cNvPr id="85" name="正方形/長方形 84">
              <a:extLst>
                <a:ext uri="{FF2B5EF4-FFF2-40B4-BE49-F238E27FC236}">
                  <a16:creationId xmlns:a16="http://schemas.microsoft.com/office/drawing/2014/main" id="{D60E1549-EEAC-4282-82CB-CE86D2DC421D}"/>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C159C020-8B78-40B0-8295-F6320CA9532B}"/>
                </a:ext>
              </a:extLst>
            </p:cNvPr>
            <p:cNvGrpSpPr/>
            <p:nvPr/>
          </p:nvGrpSpPr>
          <p:grpSpPr>
            <a:xfrm>
              <a:off x="47416" y="490939"/>
              <a:ext cx="4097864" cy="276999"/>
              <a:chOff x="57574" y="2349505"/>
              <a:chExt cx="4097864" cy="276999"/>
            </a:xfrm>
          </p:grpSpPr>
          <p:sp>
            <p:nvSpPr>
              <p:cNvPr id="87" name="テキスト ボックス 86">
                <a:extLst>
                  <a:ext uri="{FF2B5EF4-FFF2-40B4-BE49-F238E27FC236}">
                    <a16:creationId xmlns:a16="http://schemas.microsoft.com/office/drawing/2014/main" id="{B4397F5E-7EBC-4431-9846-F354DC965E2A}"/>
                  </a:ext>
                </a:extLst>
              </p:cNvPr>
              <p:cNvSpPr txBox="1"/>
              <p:nvPr/>
            </p:nvSpPr>
            <p:spPr>
              <a:xfrm>
                <a:off x="143135" y="2349505"/>
                <a:ext cx="954107"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標準横断図</a:t>
                </a:r>
              </a:p>
            </p:txBody>
          </p:sp>
          <p:cxnSp>
            <p:nvCxnSpPr>
              <p:cNvPr id="88" name="直線コネクタ 87">
                <a:extLst>
                  <a:ext uri="{FF2B5EF4-FFF2-40B4-BE49-F238E27FC236}">
                    <a16:creationId xmlns:a16="http://schemas.microsoft.com/office/drawing/2014/main" id="{EFF29153-0D94-48F2-9552-4970B32CB1D1}"/>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30F69CC-55D3-4B53-88EA-0C9A95BFD39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52" name="グループ化 51">
            <a:extLst>
              <a:ext uri="{FF2B5EF4-FFF2-40B4-BE49-F238E27FC236}">
                <a16:creationId xmlns:a16="http://schemas.microsoft.com/office/drawing/2014/main" id="{109B9555-82C0-4D2B-AB02-D4CCA99314B5}"/>
              </a:ext>
            </a:extLst>
          </p:cNvPr>
          <p:cNvGrpSpPr/>
          <p:nvPr/>
        </p:nvGrpSpPr>
        <p:grpSpPr>
          <a:xfrm>
            <a:off x="4618642" y="5345652"/>
            <a:ext cx="4567761" cy="2271088"/>
            <a:chOff x="4618642" y="5345652"/>
            <a:chExt cx="4567761" cy="2271088"/>
          </a:xfrm>
        </p:grpSpPr>
        <p:sp>
          <p:nvSpPr>
            <p:cNvPr id="56" name="テキスト ボックス 55">
              <a:extLst>
                <a:ext uri="{FF2B5EF4-FFF2-40B4-BE49-F238E27FC236}">
                  <a16:creationId xmlns:a16="http://schemas.microsoft.com/office/drawing/2014/main" id="{D8F36805-D010-41E9-AD5F-4640440314E4}"/>
                </a:ext>
              </a:extLst>
            </p:cNvPr>
            <p:cNvSpPr txBox="1"/>
            <p:nvPr/>
          </p:nvSpPr>
          <p:spPr>
            <a:xfrm>
              <a:off x="4641977" y="5701933"/>
              <a:ext cx="4353799"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問い合わせ先</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都市整備部　道路室 道路整備課 建設グループ</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06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6944</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9276</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nvGrpSpPr>
            <p:cNvPr id="57" name="グループ化 56">
              <a:extLst>
                <a:ext uri="{FF2B5EF4-FFF2-40B4-BE49-F238E27FC236}">
                  <a16:creationId xmlns:a16="http://schemas.microsoft.com/office/drawing/2014/main" id="{2C536E12-4836-4ABF-AA27-D7F01C86FE72}"/>
                </a:ext>
              </a:extLst>
            </p:cNvPr>
            <p:cNvGrpSpPr/>
            <p:nvPr/>
          </p:nvGrpSpPr>
          <p:grpSpPr>
            <a:xfrm>
              <a:off x="4618642" y="5345652"/>
              <a:ext cx="4567761" cy="2271088"/>
              <a:chOff x="8469" y="490939"/>
              <a:chExt cx="4567761" cy="2271088"/>
            </a:xfrm>
          </p:grpSpPr>
          <p:sp>
            <p:nvSpPr>
              <p:cNvPr id="58" name="正方形/長方形 57">
                <a:extLst>
                  <a:ext uri="{FF2B5EF4-FFF2-40B4-BE49-F238E27FC236}">
                    <a16:creationId xmlns:a16="http://schemas.microsoft.com/office/drawing/2014/main" id="{724A1B74-7AC3-4048-A490-22531161517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59" name="グループ化 58">
                <a:extLst>
                  <a:ext uri="{FF2B5EF4-FFF2-40B4-BE49-F238E27FC236}">
                    <a16:creationId xmlns:a16="http://schemas.microsoft.com/office/drawing/2014/main" id="{9371F6B6-73D7-4FD4-9FDA-8C3B5FF0D840}"/>
                  </a:ext>
                </a:extLst>
              </p:cNvPr>
              <p:cNvGrpSpPr/>
              <p:nvPr/>
            </p:nvGrpSpPr>
            <p:grpSpPr>
              <a:xfrm>
                <a:off x="47416" y="490939"/>
                <a:ext cx="4097864" cy="276999"/>
                <a:chOff x="57574" y="2349505"/>
                <a:chExt cx="4097864" cy="276999"/>
              </a:xfrm>
            </p:grpSpPr>
            <p:sp>
              <p:nvSpPr>
                <p:cNvPr id="60" name="テキスト ボックス 59">
                  <a:extLst>
                    <a:ext uri="{FF2B5EF4-FFF2-40B4-BE49-F238E27FC236}">
                      <a16:creationId xmlns:a16="http://schemas.microsoft.com/office/drawing/2014/main" id="{13CE77B9-9CBA-4C2B-A30D-01814B4B2396}"/>
                    </a:ext>
                  </a:extLst>
                </p:cNvPr>
                <p:cNvSpPr txBox="1"/>
                <p:nvPr/>
              </p:nvSpPr>
              <p:spPr>
                <a:xfrm>
                  <a:off x="143135" y="2349505"/>
                  <a:ext cx="579005"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その他</a:t>
                  </a:r>
                </a:p>
              </p:txBody>
            </p:sp>
            <p:cxnSp>
              <p:nvCxnSpPr>
                <p:cNvPr id="62" name="直線コネクタ 61">
                  <a:extLst>
                    <a:ext uri="{FF2B5EF4-FFF2-40B4-BE49-F238E27FC236}">
                      <a16:creationId xmlns:a16="http://schemas.microsoft.com/office/drawing/2014/main" id="{4F879EC9-0B9E-40DD-A312-8AA79E0836F3}"/>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9B81AE2-C155-4324-8ABC-2AB4D79D25C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grpSp>
        <p:nvGrpSpPr>
          <p:cNvPr id="104" name="グループ化 103">
            <a:extLst>
              <a:ext uri="{FF2B5EF4-FFF2-40B4-BE49-F238E27FC236}">
                <a16:creationId xmlns:a16="http://schemas.microsoft.com/office/drawing/2014/main" id="{5181709B-00CF-4484-B34E-1EFF68F9D9AD}"/>
              </a:ext>
            </a:extLst>
          </p:cNvPr>
          <p:cNvGrpSpPr/>
          <p:nvPr/>
        </p:nvGrpSpPr>
        <p:grpSpPr>
          <a:xfrm>
            <a:off x="181532" y="5175565"/>
            <a:ext cx="4095329" cy="1414747"/>
            <a:chOff x="1523864" y="3390111"/>
            <a:chExt cx="6263573" cy="2163776"/>
          </a:xfrm>
        </p:grpSpPr>
        <p:sp>
          <p:nvSpPr>
            <p:cNvPr id="105" name="Freeform 126">
              <a:extLst>
                <a:ext uri="{FF2B5EF4-FFF2-40B4-BE49-F238E27FC236}">
                  <a16:creationId xmlns:a16="http://schemas.microsoft.com/office/drawing/2014/main" id="{82F81C32-2993-4EAC-BF9E-DE62B2DF7DA6}"/>
                </a:ext>
              </a:extLst>
            </p:cNvPr>
            <p:cNvSpPr>
              <a:spLocks/>
            </p:cNvSpPr>
            <p:nvPr/>
          </p:nvSpPr>
          <p:spPr bwMode="auto">
            <a:xfrm>
              <a:off x="1533389" y="5544362"/>
              <a:ext cx="6248400" cy="9525"/>
            </a:xfrm>
            <a:custGeom>
              <a:avLst/>
              <a:gdLst>
                <a:gd name="T0" fmla="*/ 0 w 9779"/>
                <a:gd name="T1" fmla="*/ 0 h 10000"/>
                <a:gd name="T2" fmla="*/ 2147483647 w 9779"/>
                <a:gd name="T3" fmla="*/ 13041 h 10000"/>
                <a:gd name="T4" fmla="*/ 2147483647 w 9779"/>
                <a:gd name="T5" fmla="*/ 13041 h 10000"/>
                <a:gd name="T6" fmla="*/ 2147483647 w 9779"/>
                <a:gd name="T7" fmla="*/ 13041 h 10000"/>
                <a:gd name="T8" fmla="*/ 2147483647 w 9779"/>
                <a:gd name="T9" fmla="*/ 13041 h 10000"/>
                <a:gd name="T10" fmla="*/ 2147483647 w 9779"/>
                <a:gd name="T11" fmla="*/ 6514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79" h="10000">
                  <a:moveTo>
                    <a:pt x="0" y="0"/>
                  </a:moveTo>
                  <a:lnTo>
                    <a:pt x="1782" y="10000"/>
                  </a:lnTo>
                  <a:lnTo>
                    <a:pt x="4636" y="10000"/>
                  </a:lnTo>
                  <a:lnTo>
                    <a:pt x="5069" y="10000"/>
                  </a:lnTo>
                  <a:lnTo>
                    <a:pt x="7946" y="10000"/>
                  </a:lnTo>
                  <a:lnTo>
                    <a:pt x="9779" y="4995"/>
                  </a:lnTo>
                </a:path>
              </a:pathLst>
            </a:custGeom>
            <a:noFill/>
            <a:ln w="28575" cmpd="sng">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107" name="Line 130">
              <a:extLst>
                <a:ext uri="{FF2B5EF4-FFF2-40B4-BE49-F238E27FC236}">
                  <a16:creationId xmlns:a16="http://schemas.microsoft.com/office/drawing/2014/main" id="{DDC11B3B-F9FC-4CCF-A8DA-A06DD1002245}"/>
                </a:ext>
              </a:extLst>
            </p:cNvPr>
            <p:cNvSpPr>
              <a:spLocks noChangeShapeType="1"/>
            </p:cNvSpPr>
            <p:nvPr/>
          </p:nvSpPr>
          <p:spPr bwMode="auto">
            <a:xfrm flipV="1">
              <a:off x="1523864" y="3390111"/>
              <a:ext cx="0" cy="1897076"/>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08" name="Line 131">
              <a:extLst>
                <a:ext uri="{FF2B5EF4-FFF2-40B4-BE49-F238E27FC236}">
                  <a16:creationId xmlns:a16="http://schemas.microsoft.com/office/drawing/2014/main" id="{FE800970-2A80-419B-BDEE-0F380234F30D}"/>
                </a:ext>
              </a:extLst>
            </p:cNvPr>
            <p:cNvSpPr>
              <a:spLocks noChangeShapeType="1"/>
            </p:cNvSpPr>
            <p:nvPr/>
          </p:nvSpPr>
          <p:spPr bwMode="auto">
            <a:xfrm>
              <a:off x="1542915" y="3497048"/>
              <a:ext cx="6229350" cy="0"/>
            </a:xfrm>
            <a:prstGeom prst="line">
              <a:avLst/>
            </a:prstGeom>
            <a:noFill/>
            <a:ln w="6350">
              <a:solidFill>
                <a:srgbClr xmlns:mc="http://schemas.openxmlformats.org/markup-compatibility/2006" xmlns:a14="http://schemas.microsoft.com/office/drawing/2010/main" val="000000" mc:Ignorable="a14" a14:legacySpreadsheetColorIndex="64"/>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112" name="Line 208">
              <a:extLst>
                <a:ext uri="{FF2B5EF4-FFF2-40B4-BE49-F238E27FC236}">
                  <a16:creationId xmlns:a16="http://schemas.microsoft.com/office/drawing/2014/main" id="{BF7D799A-61CD-40FB-BCD0-6D8F589818AC}"/>
                </a:ext>
              </a:extLst>
            </p:cNvPr>
            <p:cNvSpPr>
              <a:spLocks noChangeShapeType="1"/>
            </p:cNvSpPr>
            <p:nvPr/>
          </p:nvSpPr>
          <p:spPr bwMode="auto">
            <a:xfrm flipV="1">
              <a:off x="3515303" y="3834781"/>
              <a:ext cx="0" cy="954397"/>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16" name="正方形/長方形 115">
              <a:extLst>
                <a:ext uri="{FF2B5EF4-FFF2-40B4-BE49-F238E27FC236}">
                  <a16:creationId xmlns:a16="http://schemas.microsoft.com/office/drawing/2014/main" id="{DC06643A-AB93-4533-936F-DADC729B097A}"/>
                </a:ext>
              </a:extLst>
            </p:cNvPr>
            <p:cNvSpPr>
              <a:spLocks noChangeArrowheads="1"/>
            </p:cNvSpPr>
            <p:nvPr/>
          </p:nvSpPr>
          <p:spPr bwMode="auto">
            <a:xfrm>
              <a:off x="3256084" y="5287187"/>
              <a:ext cx="69925" cy="266700"/>
            </a:xfrm>
            <a:prstGeom prst="rect">
              <a:avLst/>
            </a:prstGeom>
            <a:solidFill>
              <a:srgbClr xmlns:mc="http://schemas.openxmlformats.org/markup-compatibility/2006" xmlns:a14="http://schemas.microsoft.com/office/drawing/2010/main" val="FFFFFF" mc:Ignorable="a14" a14:legacySpreadsheetColorIndex="65"/>
            </a:solidFill>
            <a:ln w="28575" algn="ctr">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20" name="Line 146">
              <a:extLst>
                <a:ext uri="{FF2B5EF4-FFF2-40B4-BE49-F238E27FC236}">
                  <a16:creationId xmlns:a16="http://schemas.microsoft.com/office/drawing/2014/main" id="{D33C2D65-5881-4400-9970-E9E255E458DA}"/>
                </a:ext>
              </a:extLst>
            </p:cNvPr>
            <p:cNvSpPr>
              <a:spLocks noChangeShapeType="1"/>
            </p:cNvSpPr>
            <p:nvPr/>
          </p:nvSpPr>
          <p:spPr bwMode="auto">
            <a:xfrm>
              <a:off x="3508306" y="3983463"/>
              <a:ext cx="1162049" cy="0"/>
            </a:xfrm>
            <a:prstGeom prst="line">
              <a:avLst/>
            </a:prstGeom>
            <a:noFill/>
            <a:ln w="6350">
              <a:solidFill>
                <a:srgbClr xmlns:mc="http://schemas.openxmlformats.org/markup-compatibility/2006" xmlns:a14="http://schemas.microsoft.com/office/drawing/2010/main" val="000000" mc:Ignorable="a14" a14:legacySpreadsheetColorIndex="64"/>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21" name="Line 146">
              <a:extLst>
                <a:ext uri="{FF2B5EF4-FFF2-40B4-BE49-F238E27FC236}">
                  <a16:creationId xmlns:a16="http://schemas.microsoft.com/office/drawing/2014/main" id="{8A0550FF-2408-45D3-A32E-D1B16E4E4695}"/>
                </a:ext>
              </a:extLst>
            </p:cNvPr>
            <p:cNvSpPr>
              <a:spLocks noChangeShapeType="1"/>
            </p:cNvSpPr>
            <p:nvPr/>
          </p:nvSpPr>
          <p:spPr bwMode="auto">
            <a:xfrm>
              <a:off x="1563210" y="3981850"/>
              <a:ext cx="1257029" cy="0"/>
            </a:xfrm>
            <a:prstGeom prst="line">
              <a:avLst/>
            </a:prstGeom>
            <a:noFill/>
            <a:ln w="6350">
              <a:solidFill>
                <a:srgbClr xmlns:mc="http://schemas.openxmlformats.org/markup-compatibility/2006" xmlns:a14="http://schemas.microsoft.com/office/drawing/2010/main" val="000000" mc:Ignorable="a14" a14:legacySpreadsheetColorIndex="64"/>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44" name="Line 130">
              <a:extLst>
                <a:ext uri="{FF2B5EF4-FFF2-40B4-BE49-F238E27FC236}">
                  <a16:creationId xmlns:a16="http://schemas.microsoft.com/office/drawing/2014/main" id="{577A0A62-D03B-496E-86D1-8DB71FF62173}"/>
                </a:ext>
              </a:extLst>
            </p:cNvPr>
            <p:cNvSpPr>
              <a:spLocks noChangeShapeType="1"/>
            </p:cNvSpPr>
            <p:nvPr/>
          </p:nvSpPr>
          <p:spPr bwMode="auto">
            <a:xfrm flipV="1">
              <a:off x="7787437" y="3390111"/>
              <a:ext cx="0" cy="1897076"/>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45" name="Line 209">
              <a:extLst>
                <a:ext uri="{FF2B5EF4-FFF2-40B4-BE49-F238E27FC236}">
                  <a16:creationId xmlns:a16="http://schemas.microsoft.com/office/drawing/2014/main" id="{136D8F86-47A0-4060-B8D5-A233E4AECD1D}"/>
                </a:ext>
              </a:extLst>
            </p:cNvPr>
            <p:cNvSpPr>
              <a:spLocks noChangeShapeType="1"/>
            </p:cNvSpPr>
            <p:nvPr/>
          </p:nvSpPr>
          <p:spPr bwMode="auto">
            <a:xfrm flipV="1">
              <a:off x="4670189" y="3826217"/>
              <a:ext cx="0" cy="1003170"/>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6" name="Line 146">
              <a:extLst>
                <a:ext uri="{FF2B5EF4-FFF2-40B4-BE49-F238E27FC236}">
                  <a16:creationId xmlns:a16="http://schemas.microsoft.com/office/drawing/2014/main" id="{A1A2C8BF-4F65-4DCC-B2BC-24D13DC44835}"/>
                </a:ext>
              </a:extLst>
            </p:cNvPr>
            <p:cNvSpPr>
              <a:spLocks noChangeShapeType="1"/>
            </p:cNvSpPr>
            <p:nvPr/>
          </p:nvSpPr>
          <p:spPr bwMode="auto">
            <a:xfrm>
              <a:off x="4667884" y="3983463"/>
              <a:ext cx="1162049" cy="0"/>
            </a:xfrm>
            <a:prstGeom prst="line">
              <a:avLst/>
            </a:prstGeom>
            <a:noFill/>
            <a:ln w="6350">
              <a:solidFill>
                <a:srgbClr xmlns:mc="http://schemas.openxmlformats.org/markup-compatibility/2006" xmlns:a14="http://schemas.microsoft.com/office/drawing/2010/main" val="000000" mc:Ignorable="a14" a14:legacySpreadsheetColorIndex="64"/>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70" name="Line 208">
              <a:extLst>
                <a:ext uri="{FF2B5EF4-FFF2-40B4-BE49-F238E27FC236}">
                  <a16:creationId xmlns:a16="http://schemas.microsoft.com/office/drawing/2014/main" id="{00682969-803C-4A5E-BE3A-4BC69E2E55D9}"/>
                </a:ext>
              </a:extLst>
            </p:cNvPr>
            <p:cNvSpPr>
              <a:spLocks noChangeShapeType="1"/>
            </p:cNvSpPr>
            <p:nvPr/>
          </p:nvSpPr>
          <p:spPr bwMode="auto">
            <a:xfrm flipV="1">
              <a:off x="3326788" y="3834781"/>
              <a:ext cx="0" cy="954397"/>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4" name="Line 208">
              <a:extLst>
                <a:ext uri="{FF2B5EF4-FFF2-40B4-BE49-F238E27FC236}">
                  <a16:creationId xmlns:a16="http://schemas.microsoft.com/office/drawing/2014/main" id="{DBF4EEBF-3E13-400C-9B2B-98CAEC9D4820}"/>
                </a:ext>
              </a:extLst>
            </p:cNvPr>
            <p:cNvSpPr>
              <a:spLocks noChangeShapeType="1"/>
            </p:cNvSpPr>
            <p:nvPr/>
          </p:nvSpPr>
          <p:spPr bwMode="auto">
            <a:xfrm flipV="1">
              <a:off x="5826804" y="3834781"/>
              <a:ext cx="0" cy="954397"/>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5" name="Line 208">
              <a:extLst>
                <a:ext uri="{FF2B5EF4-FFF2-40B4-BE49-F238E27FC236}">
                  <a16:creationId xmlns:a16="http://schemas.microsoft.com/office/drawing/2014/main" id="{B49AA5A7-D2F5-447C-9D16-79E6C879784F}"/>
                </a:ext>
              </a:extLst>
            </p:cNvPr>
            <p:cNvSpPr>
              <a:spLocks noChangeShapeType="1"/>
            </p:cNvSpPr>
            <p:nvPr/>
          </p:nvSpPr>
          <p:spPr bwMode="auto">
            <a:xfrm flipV="1">
              <a:off x="6017649" y="3834781"/>
              <a:ext cx="0" cy="954397"/>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7" name="Line 146">
              <a:extLst>
                <a:ext uri="{FF2B5EF4-FFF2-40B4-BE49-F238E27FC236}">
                  <a16:creationId xmlns:a16="http://schemas.microsoft.com/office/drawing/2014/main" id="{DDF5993E-70CB-4B18-9670-D84F28C9959A}"/>
                </a:ext>
              </a:extLst>
            </p:cNvPr>
            <p:cNvSpPr>
              <a:spLocks noChangeShapeType="1"/>
            </p:cNvSpPr>
            <p:nvPr/>
          </p:nvSpPr>
          <p:spPr bwMode="auto">
            <a:xfrm>
              <a:off x="2832839" y="3981850"/>
              <a:ext cx="506547" cy="0"/>
            </a:xfrm>
            <a:prstGeom prst="line">
              <a:avLst/>
            </a:prstGeom>
            <a:noFill/>
            <a:ln w="6350">
              <a:solidFill>
                <a:srgbClr xmlns:mc="http://schemas.openxmlformats.org/markup-compatibility/2006" xmlns:a14="http://schemas.microsoft.com/office/drawing/2010/main" val="000000" mc:Ignorable="a14" a14:legacySpreadsheetColorIndex="64"/>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98" name="Line 146">
              <a:extLst>
                <a:ext uri="{FF2B5EF4-FFF2-40B4-BE49-F238E27FC236}">
                  <a16:creationId xmlns:a16="http://schemas.microsoft.com/office/drawing/2014/main" id="{FB639159-A1FF-44C2-B6B6-E368F4D808B6}"/>
                </a:ext>
              </a:extLst>
            </p:cNvPr>
            <p:cNvSpPr>
              <a:spLocks noChangeShapeType="1"/>
            </p:cNvSpPr>
            <p:nvPr/>
          </p:nvSpPr>
          <p:spPr bwMode="auto">
            <a:xfrm>
              <a:off x="5997343" y="3981850"/>
              <a:ext cx="506547" cy="0"/>
            </a:xfrm>
            <a:prstGeom prst="line">
              <a:avLst/>
            </a:prstGeom>
            <a:noFill/>
            <a:ln w="6350">
              <a:solidFill>
                <a:srgbClr xmlns:mc="http://schemas.openxmlformats.org/markup-compatibility/2006" xmlns:a14="http://schemas.microsoft.com/office/drawing/2010/main" val="000000" mc:Ignorable="a14" a14:legacySpreadsheetColorIndex="64"/>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99" name="Line 146">
              <a:extLst>
                <a:ext uri="{FF2B5EF4-FFF2-40B4-BE49-F238E27FC236}">
                  <a16:creationId xmlns:a16="http://schemas.microsoft.com/office/drawing/2014/main" id="{41C5F14A-81AC-40B3-A7F8-648DC8819E29}"/>
                </a:ext>
              </a:extLst>
            </p:cNvPr>
            <p:cNvSpPr>
              <a:spLocks noChangeShapeType="1"/>
            </p:cNvSpPr>
            <p:nvPr/>
          </p:nvSpPr>
          <p:spPr bwMode="auto">
            <a:xfrm>
              <a:off x="6517808" y="3981850"/>
              <a:ext cx="1257029" cy="0"/>
            </a:xfrm>
            <a:prstGeom prst="line">
              <a:avLst/>
            </a:prstGeom>
            <a:noFill/>
            <a:ln w="6350">
              <a:solidFill>
                <a:srgbClr xmlns:mc="http://schemas.openxmlformats.org/markup-compatibility/2006" xmlns:a14="http://schemas.microsoft.com/office/drawing/2010/main" val="000000" mc:Ignorable="a14" a14:legacySpreadsheetColorIndex="64"/>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dirty="0"/>
            </a:p>
          </p:txBody>
        </p:sp>
        <p:sp>
          <p:nvSpPr>
            <p:cNvPr id="200" name="Line 209">
              <a:extLst>
                <a:ext uri="{FF2B5EF4-FFF2-40B4-BE49-F238E27FC236}">
                  <a16:creationId xmlns:a16="http://schemas.microsoft.com/office/drawing/2014/main" id="{06728021-4A41-4AF4-9786-ED0C5C4055CF}"/>
                </a:ext>
              </a:extLst>
            </p:cNvPr>
            <p:cNvSpPr>
              <a:spLocks noChangeShapeType="1"/>
            </p:cNvSpPr>
            <p:nvPr/>
          </p:nvSpPr>
          <p:spPr bwMode="auto">
            <a:xfrm flipV="1">
              <a:off x="2838059" y="3826217"/>
              <a:ext cx="0" cy="1003170"/>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02" name="Line 209">
              <a:extLst>
                <a:ext uri="{FF2B5EF4-FFF2-40B4-BE49-F238E27FC236}">
                  <a16:creationId xmlns:a16="http://schemas.microsoft.com/office/drawing/2014/main" id="{9460898B-4912-40A8-8326-3A4A9AF3E63F}"/>
                </a:ext>
              </a:extLst>
            </p:cNvPr>
            <p:cNvSpPr>
              <a:spLocks noChangeShapeType="1"/>
            </p:cNvSpPr>
            <p:nvPr/>
          </p:nvSpPr>
          <p:spPr bwMode="auto">
            <a:xfrm flipV="1">
              <a:off x="6517797" y="3826217"/>
              <a:ext cx="0" cy="1003170"/>
            </a:xfrm>
            <a:prstGeom prst="line">
              <a:avLst/>
            </a:prstGeom>
            <a:noFill/>
            <a:ln w="63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09" name="正方形/長方形 208">
              <a:extLst>
                <a:ext uri="{FF2B5EF4-FFF2-40B4-BE49-F238E27FC236}">
                  <a16:creationId xmlns:a16="http://schemas.microsoft.com/office/drawing/2014/main" id="{522D28CB-DBD6-43AD-87DF-A6A871BF64EE}"/>
                </a:ext>
              </a:extLst>
            </p:cNvPr>
            <p:cNvSpPr>
              <a:spLocks noChangeArrowheads="1"/>
            </p:cNvSpPr>
            <p:nvPr/>
          </p:nvSpPr>
          <p:spPr bwMode="auto">
            <a:xfrm>
              <a:off x="6040925" y="5276340"/>
              <a:ext cx="69925" cy="266700"/>
            </a:xfrm>
            <a:prstGeom prst="rect">
              <a:avLst/>
            </a:prstGeom>
            <a:solidFill>
              <a:srgbClr xmlns:mc="http://schemas.openxmlformats.org/markup-compatibility/2006" xmlns:a14="http://schemas.microsoft.com/office/drawing/2010/main" val="FFFFFF" mc:Ignorable="a14" a14:legacySpreadsheetColorIndex="65"/>
            </a:solidFill>
            <a:ln w="28575" algn="ctr">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123" name="Text Box 129">
            <a:extLst>
              <a:ext uri="{FF2B5EF4-FFF2-40B4-BE49-F238E27FC236}">
                <a16:creationId xmlns:a16="http://schemas.microsoft.com/office/drawing/2014/main" id="{9B271974-DD99-43D6-8862-53636D23729E}"/>
              </a:ext>
            </a:extLst>
          </p:cNvPr>
          <p:cNvSpPr txBox="1">
            <a:spLocks noChangeArrowheads="1"/>
          </p:cNvSpPr>
          <p:nvPr/>
        </p:nvSpPr>
        <p:spPr bwMode="auto">
          <a:xfrm>
            <a:off x="1738094" y="4941704"/>
            <a:ext cx="1009650" cy="31432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16</a:t>
            </a: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.0</a:t>
            </a:r>
          </a:p>
        </p:txBody>
      </p:sp>
      <p:sp>
        <p:nvSpPr>
          <p:cNvPr id="125" name="Text Box 149">
            <a:extLst>
              <a:ext uri="{FF2B5EF4-FFF2-40B4-BE49-F238E27FC236}">
                <a16:creationId xmlns:a16="http://schemas.microsoft.com/office/drawing/2014/main" id="{866FFA08-EFBE-4DC8-B322-00A5C55A670B}"/>
              </a:ext>
            </a:extLst>
          </p:cNvPr>
          <p:cNvSpPr txBox="1">
            <a:spLocks noChangeArrowheads="1"/>
          </p:cNvSpPr>
          <p:nvPr/>
        </p:nvSpPr>
        <p:spPr bwMode="auto">
          <a:xfrm>
            <a:off x="945311" y="5335817"/>
            <a:ext cx="497348"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1.0</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27" name="Text Box 155">
            <a:extLst>
              <a:ext uri="{FF2B5EF4-FFF2-40B4-BE49-F238E27FC236}">
                <a16:creationId xmlns:a16="http://schemas.microsoft.com/office/drawing/2014/main" id="{4FA8C982-9D35-43CB-8AB6-BD5ECEA31872}"/>
              </a:ext>
            </a:extLst>
          </p:cNvPr>
          <p:cNvSpPr txBox="1">
            <a:spLocks noChangeArrowheads="1"/>
          </p:cNvSpPr>
          <p:nvPr/>
        </p:nvSpPr>
        <p:spPr bwMode="auto">
          <a:xfrm>
            <a:off x="1479025" y="5337416"/>
            <a:ext cx="79057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3.0</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30" name="Text Box 217">
            <a:extLst>
              <a:ext uri="{FF2B5EF4-FFF2-40B4-BE49-F238E27FC236}">
                <a16:creationId xmlns:a16="http://schemas.microsoft.com/office/drawing/2014/main" id="{3D92BB49-0D06-47AE-9302-DA9842529960}"/>
              </a:ext>
            </a:extLst>
          </p:cNvPr>
          <p:cNvSpPr txBox="1">
            <a:spLocks noChangeArrowheads="1"/>
          </p:cNvSpPr>
          <p:nvPr/>
        </p:nvSpPr>
        <p:spPr bwMode="auto">
          <a:xfrm>
            <a:off x="358483" y="5368177"/>
            <a:ext cx="466725" cy="2190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5</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32" name="Text Box 124">
            <a:extLst>
              <a:ext uri="{FF2B5EF4-FFF2-40B4-BE49-F238E27FC236}">
                <a16:creationId xmlns:a16="http://schemas.microsoft.com/office/drawing/2014/main" id="{89186094-817C-4B71-9E43-F92B73D615DC}"/>
              </a:ext>
            </a:extLst>
          </p:cNvPr>
          <p:cNvSpPr txBox="1">
            <a:spLocks noChangeArrowheads="1"/>
          </p:cNvSpPr>
          <p:nvPr/>
        </p:nvSpPr>
        <p:spPr bwMode="auto">
          <a:xfrm>
            <a:off x="138916" y="6563822"/>
            <a:ext cx="781050" cy="2666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b="0" i="0" u="none" strike="noStrike" baseline="0" dirty="0">
                <a:solidFill>
                  <a:srgbClr val="000000"/>
                </a:solidFill>
                <a:latin typeface="Meiryo UI" panose="020B0604030504040204" pitchFamily="50" charset="-128"/>
                <a:ea typeface="Meiryo UI" panose="020B0604030504040204" pitchFamily="50" charset="-128"/>
              </a:rPr>
              <a:t>歩道</a:t>
            </a:r>
          </a:p>
        </p:txBody>
      </p:sp>
      <p:sp>
        <p:nvSpPr>
          <p:cNvPr id="133" name="Text Box 191">
            <a:extLst>
              <a:ext uri="{FF2B5EF4-FFF2-40B4-BE49-F238E27FC236}">
                <a16:creationId xmlns:a16="http://schemas.microsoft.com/office/drawing/2014/main" id="{B9189AD3-FB40-45BA-821D-E9516CB1CEB3}"/>
              </a:ext>
            </a:extLst>
          </p:cNvPr>
          <p:cNvSpPr txBox="1">
            <a:spLocks noChangeArrowheads="1"/>
          </p:cNvSpPr>
          <p:nvPr/>
        </p:nvSpPr>
        <p:spPr bwMode="auto">
          <a:xfrm>
            <a:off x="2796069" y="6542720"/>
            <a:ext cx="459384" cy="31432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b="0" i="0" u="none" strike="noStrike" baseline="0" dirty="0">
                <a:solidFill>
                  <a:srgbClr val="000000"/>
                </a:solidFill>
                <a:latin typeface="Meiryo UI" panose="020B0604030504040204" pitchFamily="50" charset="-128"/>
                <a:ea typeface="Meiryo UI" panose="020B0604030504040204" pitchFamily="50" charset="-128"/>
              </a:rPr>
              <a:t>車道</a:t>
            </a:r>
          </a:p>
        </p:txBody>
      </p:sp>
      <p:sp>
        <p:nvSpPr>
          <p:cNvPr id="135" name="Text Box 214">
            <a:extLst>
              <a:ext uri="{FF2B5EF4-FFF2-40B4-BE49-F238E27FC236}">
                <a16:creationId xmlns:a16="http://schemas.microsoft.com/office/drawing/2014/main" id="{92924ABB-ED95-4E41-9FA4-94B4507C2D9B}"/>
              </a:ext>
            </a:extLst>
          </p:cNvPr>
          <p:cNvSpPr txBox="1">
            <a:spLocks noChangeArrowheads="1"/>
          </p:cNvSpPr>
          <p:nvPr/>
        </p:nvSpPr>
        <p:spPr bwMode="auto">
          <a:xfrm>
            <a:off x="928128" y="6545205"/>
            <a:ext cx="1009650" cy="31183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b="0" i="0" u="none" strike="noStrike" baseline="0" dirty="0">
                <a:solidFill>
                  <a:srgbClr val="000000"/>
                </a:solidFill>
                <a:latin typeface="Meiryo UI" panose="020B0604030504040204" pitchFamily="50" charset="-128"/>
                <a:ea typeface="Meiryo UI" panose="020B0604030504040204" pitchFamily="50" charset="-128"/>
              </a:rPr>
              <a:t>車道</a:t>
            </a:r>
          </a:p>
        </p:txBody>
      </p:sp>
      <p:sp>
        <p:nvSpPr>
          <p:cNvPr id="136" name="Text Box 218">
            <a:extLst>
              <a:ext uri="{FF2B5EF4-FFF2-40B4-BE49-F238E27FC236}">
                <a16:creationId xmlns:a16="http://schemas.microsoft.com/office/drawing/2014/main" id="{0CA07A04-0DAF-4A10-96A5-7A7DFF394B7A}"/>
              </a:ext>
            </a:extLst>
          </p:cNvPr>
          <p:cNvSpPr txBox="1">
            <a:spLocks noChangeArrowheads="1"/>
          </p:cNvSpPr>
          <p:nvPr/>
        </p:nvSpPr>
        <p:spPr bwMode="auto">
          <a:xfrm>
            <a:off x="3701123" y="6541251"/>
            <a:ext cx="430338" cy="31183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b="0" i="0" u="none" strike="noStrike" baseline="0">
                <a:solidFill>
                  <a:srgbClr val="000000"/>
                </a:solidFill>
                <a:latin typeface="Meiryo UI" panose="020B0604030504040204" pitchFamily="50" charset="-128"/>
                <a:ea typeface="Meiryo UI" panose="020B0604030504040204" pitchFamily="50" charset="-128"/>
              </a:rPr>
              <a:t>歩道</a:t>
            </a:r>
          </a:p>
        </p:txBody>
      </p:sp>
      <p:sp>
        <p:nvSpPr>
          <p:cNvPr id="137" name="Text Box 213">
            <a:extLst>
              <a:ext uri="{FF2B5EF4-FFF2-40B4-BE49-F238E27FC236}">
                <a16:creationId xmlns:a16="http://schemas.microsoft.com/office/drawing/2014/main" id="{AA3E729F-526B-4544-9E0E-003B65CE0A99}"/>
              </a:ext>
            </a:extLst>
          </p:cNvPr>
          <p:cNvSpPr txBox="1">
            <a:spLocks noChangeArrowheads="1"/>
          </p:cNvSpPr>
          <p:nvPr/>
        </p:nvSpPr>
        <p:spPr bwMode="auto">
          <a:xfrm>
            <a:off x="1318001" y="5483736"/>
            <a:ext cx="215645" cy="54346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eaVert"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b="0" i="0" u="none" strike="noStrike" baseline="0" dirty="0">
                <a:solidFill>
                  <a:srgbClr val="000000"/>
                </a:solidFill>
                <a:latin typeface="Meiryo UI" panose="020B0604030504040204" pitchFamily="50" charset="-128"/>
                <a:ea typeface="Meiryo UI" panose="020B0604030504040204" pitchFamily="50" charset="-128"/>
              </a:rPr>
              <a:t>路肩</a:t>
            </a:r>
          </a:p>
        </p:txBody>
      </p:sp>
      <p:pic>
        <p:nvPicPr>
          <p:cNvPr id="138" name="図 137">
            <a:extLst>
              <a:ext uri="{FF2B5EF4-FFF2-40B4-BE49-F238E27FC236}">
                <a16:creationId xmlns:a16="http://schemas.microsoft.com/office/drawing/2014/main" id="{97282737-7854-43A7-B2A5-3620755E7279}"/>
              </a:ext>
            </a:extLst>
          </p:cNvPr>
          <p:cNvPicPr>
            <a:picLocks noChangeAspect="1"/>
          </p:cNvPicPr>
          <p:nvPr/>
        </p:nvPicPr>
        <p:blipFill rotWithShape="1">
          <a:blip r:embed="rId3"/>
          <a:srcRect l="26724" t="43822" r="65252" b="38348"/>
          <a:stretch/>
        </p:blipFill>
        <p:spPr>
          <a:xfrm>
            <a:off x="1593573" y="6187786"/>
            <a:ext cx="522625" cy="402384"/>
          </a:xfrm>
          <a:prstGeom prst="rect">
            <a:avLst/>
          </a:prstGeom>
        </p:spPr>
      </p:pic>
      <p:pic>
        <p:nvPicPr>
          <p:cNvPr id="140" name="図 139">
            <a:extLst>
              <a:ext uri="{FF2B5EF4-FFF2-40B4-BE49-F238E27FC236}">
                <a16:creationId xmlns:a16="http://schemas.microsoft.com/office/drawing/2014/main" id="{8BF4E7C4-B12A-423D-A3D9-1D753640853E}"/>
              </a:ext>
            </a:extLst>
          </p:cNvPr>
          <p:cNvPicPr>
            <a:picLocks noChangeAspect="1"/>
          </p:cNvPicPr>
          <p:nvPr/>
        </p:nvPicPr>
        <p:blipFill rotWithShape="1">
          <a:blip r:embed="rId3"/>
          <a:srcRect l="1824" t="43056" r="90152" b="38066"/>
          <a:stretch/>
        </p:blipFill>
        <p:spPr>
          <a:xfrm>
            <a:off x="374085" y="6178858"/>
            <a:ext cx="501662" cy="408964"/>
          </a:xfrm>
          <a:prstGeom prst="rect">
            <a:avLst/>
          </a:prstGeom>
        </p:spPr>
      </p:pic>
      <p:pic>
        <p:nvPicPr>
          <p:cNvPr id="141" name="図 140">
            <a:extLst>
              <a:ext uri="{FF2B5EF4-FFF2-40B4-BE49-F238E27FC236}">
                <a16:creationId xmlns:a16="http://schemas.microsoft.com/office/drawing/2014/main" id="{0028621B-F9B6-44CA-8AFE-EE46E33A77DD}"/>
              </a:ext>
            </a:extLst>
          </p:cNvPr>
          <p:cNvPicPr>
            <a:picLocks noChangeAspect="1"/>
          </p:cNvPicPr>
          <p:nvPr/>
        </p:nvPicPr>
        <p:blipFill rotWithShape="1">
          <a:blip r:embed="rId3"/>
          <a:srcRect l="54058" t="44284" r="37918" b="37887"/>
          <a:stretch/>
        </p:blipFill>
        <p:spPr>
          <a:xfrm>
            <a:off x="2397841" y="6211308"/>
            <a:ext cx="502641" cy="386997"/>
          </a:xfrm>
          <a:prstGeom prst="rect">
            <a:avLst/>
          </a:prstGeom>
        </p:spPr>
      </p:pic>
      <p:pic>
        <p:nvPicPr>
          <p:cNvPr id="142" name="図 141">
            <a:extLst>
              <a:ext uri="{FF2B5EF4-FFF2-40B4-BE49-F238E27FC236}">
                <a16:creationId xmlns:a16="http://schemas.microsoft.com/office/drawing/2014/main" id="{840CFCFF-E5C7-4C9D-808A-5755B6877321}"/>
              </a:ext>
            </a:extLst>
          </p:cNvPr>
          <p:cNvPicPr>
            <a:picLocks noChangeAspect="1"/>
          </p:cNvPicPr>
          <p:nvPr/>
        </p:nvPicPr>
        <p:blipFill rotWithShape="1">
          <a:blip r:embed="rId3"/>
          <a:srcRect l="1824" t="43056" r="90152" b="38066"/>
          <a:stretch/>
        </p:blipFill>
        <p:spPr>
          <a:xfrm>
            <a:off x="3668796" y="6164730"/>
            <a:ext cx="501662" cy="408964"/>
          </a:xfrm>
          <a:prstGeom prst="rect">
            <a:avLst/>
          </a:prstGeom>
        </p:spPr>
      </p:pic>
      <p:sp>
        <p:nvSpPr>
          <p:cNvPr id="147" name="Text Box 155">
            <a:extLst>
              <a:ext uri="{FF2B5EF4-FFF2-40B4-BE49-F238E27FC236}">
                <a16:creationId xmlns:a16="http://schemas.microsoft.com/office/drawing/2014/main" id="{08D84261-9676-48F3-A887-509A4C24AF5B}"/>
              </a:ext>
            </a:extLst>
          </p:cNvPr>
          <p:cNvSpPr txBox="1">
            <a:spLocks noChangeArrowheads="1"/>
          </p:cNvSpPr>
          <p:nvPr/>
        </p:nvSpPr>
        <p:spPr bwMode="auto">
          <a:xfrm>
            <a:off x="2229741" y="5337416"/>
            <a:ext cx="79057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3.0</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96" name="Text Box 213">
            <a:extLst>
              <a:ext uri="{FF2B5EF4-FFF2-40B4-BE49-F238E27FC236}">
                <a16:creationId xmlns:a16="http://schemas.microsoft.com/office/drawing/2014/main" id="{77A09E5A-A8B1-4484-A8A3-FEA071A4EC4C}"/>
              </a:ext>
            </a:extLst>
          </p:cNvPr>
          <p:cNvSpPr txBox="1">
            <a:spLocks noChangeArrowheads="1"/>
          </p:cNvSpPr>
          <p:nvPr/>
        </p:nvSpPr>
        <p:spPr bwMode="auto">
          <a:xfrm>
            <a:off x="2949420" y="5483736"/>
            <a:ext cx="215645" cy="54346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eaVert"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b="0" i="0" u="none" strike="noStrike" baseline="0" dirty="0">
                <a:solidFill>
                  <a:srgbClr val="000000"/>
                </a:solidFill>
                <a:latin typeface="Meiryo UI" panose="020B0604030504040204" pitchFamily="50" charset="-128"/>
                <a:ea typeface="Meiryo UI" panose="020B0604030504040204" pitchFamily="50" charset="-128"/>
              </a:rPr>
              <a:t>路肩</a:t>
            </a:r>
          </a:p>
        </p:txBody>
      </p:sp>
      <p:sp>
        <p:nvSpPr>
          <p:cNvPr id="203" name="Text Box 217">
            <a:extLst>
              <a:ext uri="{FF2B5EF4-FFF2-40B4-BE49-F238E27FC236}">
                <a16:creationId xmlns:a16="http://schemas.microsoft.com/office/drawing/2014/main" id="{3E85B62C-C20F-448F-818A-8BA20692ADC2}"/>
              </a:ext>
            </a:extLst>
          </p:cNvPr>
          <p:cNvSpPr txBox="1">
            <a:spLocks noChangeArrowheads="1"/>
          </p:cNvSpPr>
          <p:nvPr/>
        </p:nvSpPr>
        <p:spPr bwMode="auto">
          <a:xfrm>
            <a:off x="3637578" y="5368177"/>
            <a:ext cx="466725" cy="2190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5</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204" name="Text Box 149">
            <a:extLst>
              <a:ext uri="{FF2B5EF4-FFF2-40B4-BE49-F238E27FC236}">
                <a16:creationId xmlns:a16="http://schemas.microsoft.com/office/drawing/2014/main" id="{A868B576-D516-47F2-9F4B-90B3DE24A2F9}"/>
              </a:ext>
            </a:extLst>
          </p:cNvPr>
          <p:cNvSpPr txBox="1">
            <a:spLocks noChangeArrowheads="1"/>
          </p:cNvSpPr>
          <p:nvPr/>
        </p:nvSpPr>
        <p:spPr bwMode="auto">
          <a:xfrm>
            <a:off x="3037235" y="5335817"/>
            <a:ext cx="497348"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1.0</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205" name="Text Box 155">
            <a:extLst>
              <a:ext uri="{FF2B5EF4-FFF2-40B4-BE49-F238E27FC236}">
                <a16:creationId xmlns:a16="http://schemas.microsoft.com/office/drawing/2014/main" id="{B1BE64E5-203B-4882-BBD5-2B08ECD8AFB7}"/>
              </a:ext>
            </a:extLst>
          </p:cNvPr>
          <p:cNvSpPr txBox="1">
            <a:spLocks noChangeArrowheads="1"/>
          </p:cNvSpPr>
          <p:nvPr/>
        </p:nvSpPr>
        <p:spPr bwMode="auto">
          <a:xfrm>
            <a:off x="1043112" y="5255036"/>
            <a:ext cx="79057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0.5</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206" name="Text Box 155">
            <a:extLst>
              <a:ext uri="{FF2B5EF4-FFF2-40B4-BE49-F238E27FC236}">
                <a16:creationId xmlns:a16="http://schemas.microsoft.com/office/drawing/2014/main" id="{785F515C-22BA-4FA2-86ED-14FD89381DEB}"/>
              </a:ext>
            </a:extLst>
          </p:cNvPr>
          <p:cNvSpPr txBox="1">
            <a:spLocks noChangeArrowheads="1"/>
          </p:cNvSpPr>
          <p:nvPr/>
        </p:nvSpPr>
        <p:spPr bwMode="auto">
          <a:xfrm>
            <a:off x="2674239" y="5255036"/>
            <a:ext cx="79057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Meiryo UI" panose="020B0604030504040204" pitchFamily="50" charset="-128"/>
                <a:ea typeface="Meiryo UI" panose="020B0604030504040204" pitchFamily="50" charset="-128"/>
              </a:rPr>
              <a:t>0.5</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endParaRPr>
          </a:p>
        </p:txBody>
      </p:sp>
      <p:pic>
        <p:nvPicPr>
          <p:cNvPr id="207" name="図 206">
            <a:extLst>
              <a:ext uri="{FF2B5EF4-FFF2-40B4-BE49-F238E27FC236}">
                <a16:creationId xmlns:a16="http://schemas.microsoft.com/office/drawing/2014/main" id="{9D70AD8E-9E6A-4134-BB12-FA8262ACED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85005" t="80538" r="11345" b="7424"/>
          <a:stretch/>
        </p:blipFill>
        <p:spPr bwMode="auto">
          <a:xfrm>
            <a:off x="1055072" y="6247564"/>
            <a:ext cx="308469" cy="3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図 207">
            <a:extLst>
              <a:ext uri="{FF2B5EF4-FFF2-40B4-BE49-F238E27FC236}">
                <a16:creationId xmlns:a16="http://schemas.microsoft.com/office/drawing/2014/main" id="{AABEFFF1-0615-4DBA-B7A2-56DC71C3E9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85005" t="80538" r="11345" b="7424"/>
          <a:stretch/>
        </p:blipFill>
        <p:spPr bwMode="auto">
          <a:xfrm>
            <a:off x="3173584" y="6247564"/>
            <a:ext cx="308469" cy="3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7" name="グループ化 166">
            <a:extLst>
              <a:ext uri="{FF2B5EF4-FFF2-40B4-BE49-F238E27FC236}">
                <a16:creationId xmlns:a16="http://schemas.microsoft.com/office/drawing/2014/main" id="{303CB302-F315-4A20-9B9C-2A0B4514AAE7}"/>
              </a:ext>
            </a:extLst>
          </p:cNvPr>
          <p:cNvGrpSpPr/>
          <p:nvPr/>
        </p:nvGrpSpPr>
        <p:grpSpPr>
          <a:xfrm>
            <a:off x="4680077" y="998920"/>
            <a:ext cx="4279138" cy="3907835"/>
            <a:chOff x="3139193" y="1165358"/>
            <a:chExt cx="4279138" cy="3907835"/>
          </a:xfrm>
        </p:grpSpPr>
        <p:grpSp>
          <p:nvGrpSpPr>
            <p:cNvPr id="168" name="グループ化 167">
              <a:extLst>
                <a:ext uri="{FF2B5EF4-FFF2-40B4-BE49-F238E27FC236}">
                  <a16:creationId xmlns:a16="http://schemas.microsoft.com/office/drawing/2014/main" id="{F276F27A-F783-4C45-A48B-DA433F8CD9D7}"/>
                </a:ext>
              </a:extLst>
            </p:cNvPr>
            <p:cNvGrpSpPr/>
            <p:nvPr/>
          </p:nvGrpSpPr>
          <p:grpSpPr>
            <a:xfrm>
              <a:off x="3139193" y="1165358"/>
              <a:ext cx="4279138" cy="3907835"/>
              <a:chOff x="3177293" y="1127214"/>
              <a:chExt cx="4279138" cy="3907835"/>
            </a:xfrm>
          </p:grpSpPr>
          <p:pic>
            <p:nvPicPr>
              <p:cNvPr id="176" name="図 175">
                <a:extLst>
                  <a:ext uri="{FF2B5EF4-FFF2-40B4-BE49-F238E27FC236}">
                    <a16:creationId xmlns:a16="http://schemas.microsoft.com/office/drawing/2014/main" id="{F9617BA6-5828-48AD-810A-F253EF2AD146}"/>
                  </a:ext>
                </a:extLst>
              </p:cNvPr>
              <p:cNvPicPr>
                <a:picLocks noChangeAspect="1"/>
              </p:cNvPicPr>
              <p:nvPr/>
            </p:nvPicPr>
            <p:blipFill rotWithShape="1">
              <a:blip r:embed="rId5">
                <a:grayscl/>
              </a:blip>
              <a:srcRect l="37587" t="35515" r="27321" b="5875"/>
              <a:stretch/>
            </p:blipFill>
            <p:spPr>
              <a:xfrm>
                <a:off x="3177293" y="1127214"/>
                <a:ext cx="4278478" cy="3907835"/>
              </a:xfrm>
              <a:prstGeom prst="rect">
                <a:avLst/>
              </a:prstGeom>
              <a:ln>
                <a:noFill/>
              </a:ln>
            </p:spPr>
          </p:pic>
          <p:pic>
            <p:nvPicPr>
              <p:cNvPr id="177" name="図 176">
                <a:extLst>
                  <a:ext uri="{FF2B5EF4-FFF2-40B4-BE49-F238E27FC236}">
                    <a16:creationId xmlns:a16="http://schemas.microsoft.com/office/drawing/2014/main" id="{4FA170FD-6236-40F3-8901-73B27D7B4EEE}"/>
                  </a:ext>
                </a:extLst>
              </p:cNvPr>
              <p:cNvPicPr>
                <a:picLocks noChangeAspect="1"/>
              </p:cNvPicPr>
              <p:nvPr/>
            </p:nvPicPr>
            <p:blipFill>
              <a:blip r:embed="rId6"/>
              <a:stretch>
                <a:fillRect/>
              </a:stretch>
            </p:blipFill>
            <p:spPr>
              <a:xfrm>
                <a:off x="7147288" y="1127214"/>
                <a:ext cx="309143" cy="525543"/>
              </a:xfrm>
              <a:prstGeom prst="rect">
                <a:avLst/>
              </a:prstGeom>
            </p:spPr>
          </p:pic>
          <p:sp>
            <p:nvSpPr>
              <p:cNvPr id="178" name="テキスト ボックス 38">
                <a:extLst>
                  <a:ext uri="{FF2B5EF4-FFF2-40B4-BE49-F238E27FC236}">
                    <a16:creationId xmlns:a16="http://schemas.microsoft.com/office/drawing/2014/main" id="{EA127C7B-C76B-476C-A87D-C5511B1536D6}"/>
                  </a:ext>
                </a:extLst>
              </p:cNvPr>
              <p:cNvSpPr txBox="1"/>
              <p:nvPr/>
            </p:nvSpPr>
            <p:spPr>
              <a:xfrm rot="19333220">
                <a:off x="3200344" y="1742749"/>
                <a:ext cx="789403" cy="171865"/>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阪堺南線</a:t>
                </a:r>
              </a:p>
            </p:txBody>
          </p:sp>
          <p:grpSp>
            <p:nvGrpSpPr>
              <p:cNvPr id="179" name="グループ化 178">
                <a:extLst>
                  <a:ext uri="{FF2B5EF4-FFF2-40B4-BE49-F238E27FC236}">
                    <a16:creationId xmlns:a16="http://schemas.microsoft.com/office/drawing/2014/main" id="{838B9F38-B60A-4B84-BBCA-9EEF3AFE5467}"/>
                  </a:ext>
                </a:extLst>
              </p:cNvPr>
              <p:cNvGrpSpPr/>
              <p:nvPr/>
            </p:nvGrpSpPr>
            <p:grpSpPr>
              <a:xfrm>
                <a:off x="4686783" y="3840830"/>
                <a:ext cx="355339" cy="252301"/>
                <a:chOff x="9357273" y="4664287"/>
                <a:chExt cx="283191" cy="201074"/>
              </a:xfrm>
            </p:grpSpPr>
            <p:sp>
              <p:nvSpPr>
                <p:cNvPr id="193" name="Freeform 4">
                  <a:extLst>
                    <a:ext uri="{FF2B5EF4-FFF2-40B4-BE49-F238E27FC236}">
                      <a16:creationId xmlns:a16="http://schemas.microsoft.com/office/drawing/2014/main" id="{A7BD1B05-DFD1-42AF-A2FC-9DEF9293604A}"/>
                    </a:ext>
                  </a:extLst>
                </p:cNvPr>
                <p:cNvSpPr>
                  <a:spLocks/>
                </p:cNvSpPr>
                <p:nvPr/>
              </p:nvSpPr>
              <p:spPr bwMode="auto">
                <a:xfrm>
                  <a:off x="9357273" y="4664287"/>
                  <a:ext cx="283191" cy="201074"/>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01" name="Rectangle 5">
                  <a:extLst>
                    <a:ext uri="{FF2B5EF4-FFF2-40B4-BE49-F238E27FC236}">
                      <a16:creationId xmlns:a16="http://schemas.microsoft.com/office/drawing/2014/main" id="{12FFC77D-E650-4F4B-A354-4FE41DD0DEE1}"/>
                    </a:ext>
                  </a:extLst>
                </p:cNvPr>
                <p:cNvSpPr>
                  <a:spLocks noChangeArrowheads="1"/>
                </p:cNvSpPr>
                <p:nvPr/>
              </p:nvSpPr>
              <p:spPr bwMode="auto">
                <a:xfrm>
                  <a:off x="9419325" y="4692194"/>
                  <a:ext cx="159085" cy="14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1" dirty="0">
                      <a:solidFill>
                        <a:schemeClr val="bg1"/>
                      </a:solidFill>
                      <a:latin typeface="ＭＳ Ｐゴシック" panose="020B0600070205080204" pitchFamily="50" charset="-128"/>
                      <a:ea typeface="ＭＳ Ｐゴシック" panose="020B0600070205080204" pitchFamily="50" charset="-128"/>
                    </a:rPr>
                    <a:t>26</a:t>
                  </a:r>
                  <a:endParaRPr lang="en-US" altLang="ja-JP" sz="1000" b="1" i="0" u="none" strike="noStrike" baseline="0" dirty="0">
                    <a:solidFill>
                      <a:schemeClr val="bg1"/>
                    </a:solidFill>
                    <a:latin typeface="ＭＳ Ｐゴシック" panose="020B0600070205080204" pitchFamily="50" charset="-128"/>
                    <a:ea typeface="ＭＳ Ｐゴシック" panose="020B0600070205080204" pitchFamily="50" charset="-128"/>
                  </a:endParaRPr>
                </a:p>
              </p:txBody>
            </p:sp>
          </p:grpSp>
          <p:cxnSp>
            <p:nvCxnSpPr>
              <p:cNvPr id="180" name="直線コネクタ 179">
                <a:extLst>
                  <a:ext uri="{FF2B5EF4-FFF2-40B4-BE49-F238E27FC236}">
                    <a16:creationId xmlns:a16="http://schemas.microsoft.com/office/drawing/2014/main" id="{9FECC2CB-D168-4151-B415-2A1D37732DA1}"/>
                  </a:ext>
                </a:extLst>
              </p:cNvPr>
              <p:cNvCxnSpPr>
                <a:cxnSpLocks/>
              </p:cNvCxnSpPr>
              <p:nvPr/>
            </p:nvCxnSpPr>
            <p:spPr>
              <a:xfrm flipH="1">
                <a:off x="3991579" y="1316831"/>
                <a:ext cx="397065" cy="419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A3875967-245C-4E99-9D7D-06A4BAEC0073}"/>
                  </a:ext>
                </a:extLst>
              </p:cNvPr>
              <p:cNvCxnSpPr>
                <a:cxnSpLocks/>
              </p:cNvCxnSpPr>
              <p:nvPr/>
            </p:nvCxnSpPr>
            <p:spPr>
              <a:xfrm flipH="1">
                <a:off x="4765199" y="2266666"/>
                <a:ext cx="276923" cy="216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矢印コネクタ 181">
                <a:extLst>
                  <a:ext uri="{FF2B5EF4-FFF2-40B4-BE49-F238E27FC236}">
                    <a16:creationId xmlns:a16="http://schemas.microsoft.com/office/drawing/2014/main" id="{AB7A35C3-CDA5-43E5-BDE1-5A503386BEFE}"/>
                  </a:ext>
                </a:extLst>
              </p:cNvPr>
              <p:cNvCxnSpPr>
                <a:cxnSpLocks/>
              </p:cNvCxnSpPr>
              <p:nvPr/>
            </p:nvCxnSpPr>
            <p:spPr>
              <a:xfrm>
                <a:off x="4196049" y="1526381"/>
                <a:ext cx="804576" cy="7667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3" name="テキスト ボックス 38">
                <a:extLst>
                  <a:ext uri="{FF2B5EF4-FFF2-40B4-BE49-F238E27FC236}">
                    <a16:creationId xmlns:a16="http://schemas.microsoft.com/office/drawing/2014/main" id="{401BAB31-1D3A-477A-9F3E-A16E7BCE5A6B}"/>
                  </a:ext>
                </a:extLst>
              </p:cNvPr>
              <p:cNvSpPr txBox="1"/>
              <p:nvPr/>
            </p:nvSpPr>
            <p:spPr>
              <a:xfrm>
                <a:off x="4408092" y="1701164"/>
                <a:ext cx="789403" cy="332643"/>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rPr>
                  <a:t>供用済み</a:t>
                </a:r>
                <a:endParaRPr lang="en-US" altLang="ja-JP" sz="10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b="1" dirty="0">
                    <a:solidFill>
                      <a:schemeClr val="tx1"/>
                    </a:solidFill>
                    <a:latin typeface="Meiryo UI" panose="020B0604030504040204" pitchFamily="50" charset="-128"/>
                    <a:ea typeface="Meiryo UI" panose="020B0604030504040204" pitchFamily="50" charset="-128"/>
                  </a:rPr>
                  <a:t>L=</a:t>
                </a:r>
                <a:r>
                  <a:rPr lang="en-US" altLang="ja-JP" sz="1000" b="1" dirty="0">
                    <a:solidFill>
                      <a:schemeClr val="tx1"/>
                    </a:solidFill>
                    <a:latin typeface="Meiryo UI" panose="020B0604030504040204" pitchFamily="50" charset="-128"/>
                    <a:ea typeface="Meiryo UI" panose="020B0604030504040204" pitchFamily="50" charset="-128"/>
                  </a:rPr>
                  <a:t>0.94</a:t>
                </a:r>
                <a:r>
                  <a:rPr kumimoji="1" lang="en-US" altLang="ja-JP" sz="1000" b="1" dirty="0">
                    <a:solidFill>
                      <a:schemeClr val="tx1"/>
                    </a:solidFill>
                    <a:latin typeface="Meiryo UI" panose="020B0604030504040204" pitchFamily="50" charset="-128"/>
                    <a:ea typeface="Meiryo UI" panose="020B0604030504040204" pitchFamily="50" charset="-128"/>
                  </a:rPr>
                  <a:t>km</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pic>
            <p:nvPicPr>
              <p:cNvPr id="184" name="図 183">
                <a:extLst>
                  <a:ext uri="{FF2B5EF4-FFF2-40B4-BE49-F238E27FC236}">
                    <a16:creationId xmlns:a16="http://schemas.microsoft.com/office/drawing/2014/main" id="{6EE6AADD-9399-4AC8-94DA-B3B3038D0D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81948" y="3155283"/>
                <a:ext cx="1173823" cy="1875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85" name="直線コネクタ 184">
                <a:extLst>
                  <a:ext uri="{FF2B5EF4-FFF2-40B4-BE49-F238E27FC236}">
                    <a16:creationId xmlns:a16="http://schemas.microsoft.com/office/drawing/2014/main" id="{E53EDD72-4DB4-407C-A4F9-77A9E59EF27E}"/>
                  </a:ext>
                </a:extLst>
              </p:cNvPr>
              <p:cNvCxnSpPr>
                <a:cxnSpLocks/>
              </p:cNvCxnSpPr>
              <p:nvPr/>
            </p:nvCxnSpPr>
            <p:spPr>
              <a:xfrm>
                <a:off x="3972131" y="1735931"/>
                <a:ext cx="793068" cy="7628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楕円 185">
                <a:extLst>
                  <a:ext uri="{FF2B5EF4-FFF2-40B4-BE49-F238E27FC236}">
                    <a16:creationId xmlns:a16="http://schemas.microsoft.com/office/drawing/2014/main" id="{18718A5B-1C3B-4B40-927C-9FAB9217A273}"/>
                  </a:ext>
                </a:extLst>
              </p:cNvPr>
              <p:cNvSpPr/>
              <p:nvPr/>
            </p:nvSpPr>
            <p:spPr>
              <a:xfrm>
                <a:off x="3870531" y="1867485"/>
                <a:ext cx="101600" cy="1016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テキスト ボックス 186">
                <a:extLst>
                  <a:ext uri="{FF2B5EF4-FFF2-40B4-BE49-F238E27FC236}">
                    <a16:creationId xmlns:a16="http://schemas.microsoft.com/office/drawing/2014/main" id="{8BB4C7B3-D8F8-4B35-A668-5422168D57E0}"/>
                  </a:ext>
                </a:extLst>
              </p:cNvPr>
              <p:cNvSpPr txBox="1"/>
              <p:nvPr/>
            </p:nvSpPr>
            <p:spPr>
              <a:xfrm>
                <a:off x="3461401" y="2555385"/>
                <a:ext cx="531539" cy="305887"/>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南海本線</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松ノ浜駅</a:t>
                </a:r>
                <a:endParaRPr kumimoji="1" lang="en-US" altLang="zh-TW" sz="1000" b="1" dirty="0">
                  <a:latin typeface="Meiryo UI" panose="020B0604030504040204" pitchFamily="50" charset="-128"/>
                  <a:ea typeface="Meiryo UI" panose="020B0604030504040204" pitchFamily="50" charset="-128"/>
                </a:endParaRPr>
              </a:p>
            </p:txBody>
          </p:sp>
          <p:cxnSp>
            <p:nvCxnSpPr>
              <p:cNvPr id="188" name="直線コネクタ 187">
                <a:extLst>
                  <a:ext uri="{FF2B5EF4-FFF2-40B4-BE49-F238E27FC236}">
                    <a16:creationId xmlns:a16="http://schemas.microsoft.com/office/drawing/2014/main" id="{8DD16AC5-A63A-4E24-AABD-3A6D4127D37E}"/>
                  </a:ext>
                </a:extLst>
              </p:cNvPr>
              <p:cNvCxnSpPr>
                <a:cxnSpLocks/>
                <a:stCxn id="187" idx="0"/>
                <a:endCxn id="186" idx="4"/>
              </p:cNvCxnSpPr>
              <p:nvPr/>
            </p:nvCxnSpPr>
            <p:spPr>
              <a:xfrm flipV="1">
                <a:off x="3727171" y="1969085"/>
                <a:ext cx="194160" cy="586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グループ化 188">
                <a:extLst>
                  <a:ext uri="{FF2B5EF4-FFF2-40B4-BE49-F238E27FC236}">
                    <a16:creationId xmlns:a16="http://schemas.microsoft.com/office/drawing/2014/main" id="{87965ABB-7162-42BE-8B1E-49FD4C917B7A}"/>
                  </a:ext>
                </a:extLst>
              </p:cNvPr>
              <p:cNvGrpSpPr/>
              <p:nvPr/>
            </p:nvGrpSpPr>
            <p:grpSpPr>
              <a:xfrm>
                <a:off x="5660861" y="1842934"/>
                <a:ext cx="355339" cy="252301"/>
                <a:chOff x="9357273" y="4664287"/>
                <a:chExt cx="283191" cy="201074"/>
              </a:xfrm>
            </p:grpSpPr>
            <p:sp>
              <p:nvSpPr>
                <p:cNvPr id="191" name="Freeform 4">
                  <a:extLst>
                    <a:ext uri="{FF2B5EF4-FFF2-40B4-BE49-F238E27FC236}">
                      <a16:creationId xmlns:a16="http://schemas.microsoft.com/office/drawing/2014/main" id="{70B6F713-DA51-40EC-BA43-05B7D00A3BE5}"/>
                    </a:ext>
                  </a:extLst>
                </p:cNvPr>
                <p:cNvSpPr>
                  <a:spLocks/>
                </p:cNvSpPr>
                <p:nvPr/>
              </p:nvSpPr>
              <p:spPr bwMode="auto">
                <a:xfrm>
                  <a:off x="9357273" y="4664287"/>
                  <a:ext cx="283191" cy="201074"/>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92" name="Rectangle 5">
                  <a:extLst>
                    <a:ext uri="{FF2B5EF4-FFF2-40B4-BE49-F238E27FC236}">
                      <a16:creationId xmlns:a16="http://schemas.microsoft.com/office/drawing/2014/main" id="{E0FB42F3-FA89-40C6-8C4B-FC6BD540B4E0}"/>
                    </a:ext>
                  </a:extLst>
                </p:cNvPr>
                <p:cNvSpPr>
                  <a:spLocks noChangeArrowheads="1"/>
                </p:cNvSpPr>
                <p:nvPr/>
              </p:nvSpPr>
              <p:spPr bwMode="auto">
                <a:xfrm>
                  <a:off x="9419325" y="4692194"/>
                  <a:ext cx="159085" cy="14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1" dirty="0">
                      <a:solidFill>
                        <a:schemeClr val="bg1"/>
                      </a:solidFill>
                      <a:latin typeface="ＭＳ Ｐゴシック" panose="020B0600070205080204" pitchFamily="50" charset="-128"/>
                      <a:ea typeface="ＭＳ Ｐゴシック" panose="020B0600070205080204" pitchFamily="50" charset="-128"/>
                    </a:rPr>
                    <a:t>26</a:t>
                  </a:r>
                  <a:endParaRPr lang="en-US" altLang="ja-JP" sz="1000" b="1" i="0" u="none" strike="noStrike" baseline="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190" name="テキスト ボックス 38">
                <a:extLst>
                  <a:ext uri="{FF2B5EF4-FFF2-40B4-BE49-F238E27FC236}">
                    <a16:creationId xmlns:a16="http://schemas.microsoft.com/office/drawing/2014/main" id="{640F838D-C415-4CF0-8D03-337D914AE749}"/>
                  </a:ext>
                </a:extLst>
              </p:cNvPr>
              <p:cNvSpPr txBox="1"/>
              <p:nvPr/>
            </p:nvSpPr>
            <p:spPr>
              <a:xfrm rot="2757586">
                <a:off x="4298833" y="2506639"/>
                <a:ext cx="210949" cy="1050651"/>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eaVert"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（都）南海中央線</a:t>
                </a:r>
              </a:p>
            </p:txBody>
          </p:sp>
        </p:grpSp>
        <p:grpSp>
          <p:nvGrpSpPr>
            <p:cNvPr id="169" name="グループ化 168">
              <a:extLst>
                <a:ext uri="{FF2B5EF4-FFF2-40B4-BE49-F238E27FC236}">
                  <a16:creationId xmlns:a16="http://schemas.microsoft.com/office/drawing/2014/main" id="{79189903-29DC-405F-8ADA-0E1AF14BA46E}"/>
                </a:ext>
              </a:extLst>
            </p:cNvPr>
            <p:cNvGrpSpPr/>
            <p:nvPr/>
          </p:nvGrpSpPr>
          <p:grpSpPr>
            <a:xfrm>
              <a:off x="6264669" y="3803708"/>
              <a:ext cx="566090" cy="640147"/>
              <a:chOff x="3659837" y="4434834"/>
              <a:chExt cx="566090" cy="640147"/>
            </a:xfrm>
          </p:grpSpPr>
          <p:grpSp>
            <p:nvGrpSpPr>
              <p:cNvPr id="172" name="グループ化 171">
                <a:extLst>
                  <a:ext uri="{FF2B5EF4-FFF2-40B4-BE49-F238E27FC236}">
                    <a16:creationId xmlns:a16="http://schemas.microsoft.com/office/drawing/2014/main" id="{16AE4DB1-344E-45AF-851F-3BE725568D32}"/>
                  </a:ext>
                </a:extLst>
              </p:cNvPr>
              <p:cNvGrpSpPr/>
              <p:nvPr/>
            </p:nvGrpSpPr>
            <p:grpSpPr>
              <a:xfrm>
                <a:off x="3659837" y="4632179"/>
                <a:ext cx="566090" cy="442802"/>
                <a:chOff x="1650799" y="4192579"/>
                <a:chExt cx="566090" cy="442802"/>
              </a:xfrm>
            </p:grpSpPr>
            <p:cxnSp>
              <p:nvCxnSpPr>
                <p:cNvPr id="174" name="直線矢印コネクタ 173">
                  <a:extLst>
                    <a:ext uri="{FF2B5EF4-FFF2-40B4-BE49-F238E27FC236}">
                      <a16:creationId xmlns:a16="http://schemas.microsoft.com/office/drawing/2014/main" id="{CF3C99B2-82E8-40C5-97DD-B317160D881E}"/>
                    </a:ext>
                  </a:extLst>
                </p:cNvPr>
                <p:cNvCxnSpPr>
                  <a:cxnSpLocks/>
                  <a:endCxn id="171" idx="0"/>
                </p:cNvCxnSpPr>
                <p:nvPr/>
              </p:nvCxnSpPr>
              <p:spPr>
                <a:xfrm>
                  <a:off x="2168853" y="4192579"/>
                  <a:ext cx="48036" cy="4428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75FCC430-2DF5-48C0-B291-B9AB80A9597E}"/>
                    </a:ext>
                  </a:extLst>
                </p:cNvPr>
                <p:cNvCxnSpPr>
                  <a:cxnSpLocks/>
                </p:cNvCxnSpPr>
                <p:nvPr/>
              </p:nvCxnSpPr>
              <p:spPr>
                <a:xfrm>
                  <a:off x="1650799" y="4196649"/>
                  <a:ext cx="526355"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73" name="テキスト ボックス 38">
                <a:extLst>
                  <a:ext uri="{FF2B5EF4-FFF2-40B4-BE49-F238E27FC236}">
                    <a16:creationId xmlns:a16="http://schemas.microsoft.com/office/drawing/2014/main" id="{66402B35-6741-474D-B302-17D5188D79CF}"/>
                  </a:ext>
                </a:extLst>
              </p:cNvPr>
              <p:cNvSpPr txBox="1"/>
              <p:nvPr/>
            </p:nvSpPr>
            <p:spPr>
              <a:xfrm>
                <a:off x="3666392" y="4434834"/>
                <a:ext cx="511499" cy="171865"/>
              </a:xfrm>
              <a:prstGeom prst="rect">
                <a:avLst/>
              </a:prstGeom>
              <a:solidFill>
                <a:schemeClr val="bg1"/>
              </a:solidFill>
              <a:ln w="635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事業箇所</a:t>
                </a:r>
                <a:endParaRPr kumimoji="1" lang="ja-JP" altLang="en-US" sz="1000" b="1" dirty="0">
                  <a:latin typeface="Meiryo UI" panose="020B0604030504040204" pitchFamily="50" charset="-128"/>
                  <a:ea typeface="Meiryo UI" panose="020B0604030504040204" pitchFamily="50" charset="-128"/>
                </a:endParaRPr>
              </a:p>
            </p:txBody>
          </p:sp>
        </p:grpSp>
        <p:sp>
          <p:nvSpPr>
            <p:cNvPr id="171" name="楕円 170">
              <a:extLst>
                <a:ext uri="{FF2B5EF4-FFF2-40B4-BE49-F238E27FC236}">
                  <a16:creationId xmlns:a16="http://schemas.microsoft.com/office/drawing/2014/main" id="{2D54E7B3-5703-4597-8D37-6D875FECBBE4}"/>
                </a:ext>
              </a:extLst>
            </p:cNvPr>
            <p:cNvSpPr/>
            <p:nvPr/>
          </p:nvSpPr>
          <p:spPr>
            <a:xfrm>
              <a:off x="6773652" y="4443855"/>
              <a:ext cx="114214" cy="1142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36799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画面に合わせる (4:3)</PresentationFormat>
  <Paragraphs>56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城田　竜之介</dc:creator>
  <cp:lastModifiedBy>城田　竜之介</cp:lastModifiedBy>
  <cp:revision>1</cp:revision>
  <dcterms:created xsi:type="dcterms:W3CDTF">2025-09-16T08:12:16Z</dcterms:created>
  <dcterms:modified xsi:type="dcterms:W3CDTF">2025-09-16T08:12:36Z</dcterms:modified>
</cp:coreProperties>
</file>