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23"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9AE6A-3D08-4DCC-B0FF-B133EF32D19B}" type="datetimeFigureOut">
              <a:rPr kumimoji="1" lang="ja-JP" altLang="en-US" smtClean="0"/>
              <a:t>2025/11/21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98063-83AC-4823-9FC7-017E9812C1B0}" type="slidenum">
              <a:rPr kumimoji="1" lang="ja-JP" altLang="en-US" smtClean="0"/>
              <a:t>‹#›</a:t>
            </a:fld>
            <a:endParaRPr kumimoji="1" lang="ja-JP" altLang="en-US"/>
          </a:p>
        </p:txBody>
      </p:sp>
    </p:spTree>
    <p:extLst>
      <p:ext uri="{BB962C8B-B14F-4D97-AF65-F5344CB8AC3E}">
        <p14:creationId xmlns:p14="http://schemas.microsoft.com/office/powerpoint/2010/main" val="18822573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2ACAC1F-5F27-4421-A257-8FAFD41E9BD8}" type="slidenum">
              <a:rPr kumimoji="1" lang="ja-JP" altLang="en-US" smtClean="0"/>
              <a:t>1</a:t>
            </a:fld>
            <a:endParaRPr kumimoji="1" lang="ja-JP" altLang="en-US"/>
          </a:p>
        </p:txBody>
      </p:sp>
    </p:spTree>
    <p:extLst>
      <p:ext uri="{BB962C8B-B14F-4D97-AF65-F5344CB8AC3E}">
        <p14:creationId xmlns:p14="http://schemas.microsoft.com/office/powerpoint/2010/main" val="98557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851FD6-630B-451E-802B-361F66F75F98}"/>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DC5A71-AC06-4174-947D-B0C349224F3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8227618-1E08-43D0-AE24-BE8DB1E17E77}"/>
              </a:ext>
            </a:extLst>
          </p:cNvPr>
          <p:cNvSpPr>
            <a:spLocks noGrp="1"/>
          </p:cNvSpPr>
          <p:nvPr>
            <p:ph type="dt" sz="half" idx="10"/>
          </p:nvPr>
        </p:nvSpPr>
        <p:spPr/>
        <p:txBody>
          <a:bodyPr/>
          <a:lstStyle/>
          <a:p>
            <a:fld id="{ED90003D-05AE-4DDC-9774-A6B7163C02AE}"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FABF609C-8A4A-4606-8BCB-8BD6AE6CA6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23AD68-55FA-49A8-9FE1-D34E6E2BCC2D}"/>
              </a:ext>
            </a:extLst>
          </p:cNvPr>
          <p:cNvSpPr>
            <a:spLocks noGrp="1"/>
          </p:cNvSpPr>
          <p:nvPr>
            <p:ph type="sldNum" sz="quarter" idx="12"/>
          </p:nvPr>
        </p:nvSpPr>
        <p:spPr/>
        <p:txBody>
          <a:body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135179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C5C3B-AD2D-4648-8DC0-03C3E21269B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A5A763-EDBD-4DA7-A3EB-D35BA2B2A0E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293D69-2162-4755-A56D-4F1EC8672F29}"/>
              </a:ext>
            </a:extLst>
          </p:cNvPr>
          <p:cNvSpPr>
            <a:spLocks noGrp="1"/>
          </p:cNvSpPr>
          <p:nvPr>
            <p:ph type="dt" sz="half" idx="10"/>
          </p:nvPr>
        </p:nvSpPr>
        <p:spPr/>
        <p:txBody>
          <a:bodyPr/>
          <a:lstStyle/>
          <a:p>
            <a:fld id="{ED90003D-05AE-4DDC-9774-A6B7163C02AE}"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0371AD24-7A09-4DBD-891B-4C8B929319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D0534A-9ACD-4602-AA59-9D6C0FD28577}"/>
              </a:ext>
            </a:extLst>
          </p:cNvPr>
          <p:cNvSpPr>
            <a:spLocks noGrp="1"/>
          </p:cNvSpPr>
          <p:nvPr>
            <p:ph type="sldNum" sz="quarter" idx="12"/>
          </p:nvPr>
        </p:nvSpPr>
        <p:spPr/>
        <p:txBody>
          <a:body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312035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E96EB0F-F112-4F6E-A7D1-C0103E6FAB4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671DE3-4297-4A23-8747-B4CA70D13EC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0D0109-8590-4275-A055-14D2BD39E43A}"/>
              </a:ext>
            </a:extLst>
          </p:cNvPr>
          <p:cNvSpPr>
            <a:spLocks noGrp="1"/>
          </p:cNvSpPr>
          <p:nvPr>
            <p:ph type="dt" sz="half" idx="10"/>
          </p:nvPr>
        </p:nvSpPr>
        <p:spPr/>
        <p:txBody>
          <a:bodyPr/>
          <a:lstStyle/>
          <a:p>
            <a:fld id="{ED90003D-05AE-4DDC-9774-A6B7163C02AE}"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7FB7CC7D-D479-409A-B235-5184983EDD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C7E4E9-C1E6-4A22-9391-EAB4D12AE299}"/>
              </a:ext>
            </a:extLst>
          </p:cNvPr>
          <p:cNvSpPr>
            <a:spLocks noGrp="1"/>
          </p:cNvSpPr>
          <p:nvPr>
            <p:ph type="sldNum" sz="quarter" idx="12"/>
          </p:nvPr>
        </p:nvSpPr>
        <p:spPr/>
        <p:txBody>
          <a:body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186219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4B3CE1-478D-45A4-9078-5D11D499756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B04D7B-0C47-4119-9C9E-FEE5D21D535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92CD6D-D93D-4E4B-B760-E9CD50546D5F}"/>
              </a:ext>
            </a:extLst>
          </p:cNvPr>
          <p:cNvSpPr>
            <a:spLocks noGrp="1"/>
          </p:cNvSpPr>
          <p:nvPr>
            <p:ph type="dt" sz="half" idx="10"/>
          </p:nvPr>
        </p:nvSpPr>
        <p:spPr/>
        <p:txBody>
          <a:bodyPr/>
          <a:lstStyle/>
          <a:p>
            <a:fld id="{ED90003D-05AE-4DDC-9774-A6B7163C02AE}"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25329EC1-7015-4386-B444-C09F682D02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0231C7-3020-4E8D-BF42-103EDC1711BA}"/>
              </a:ext>
            </a:extLst>
          </p:cNvPr>
          <p:cNvSpPr>
            <a:spLocks noGrp="1"/>
          </p:cNvSpPr>
          <p:nvPr>
            <p:ph type="sldNum" sz="quarter" idx="12"/>
          </p:nvPr>
        </p:nvSpPr>
        <p:spPr/>
        <p:txBody>
          <a:body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146532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2DFDF6-8080-4838-85D0-04AB7F30067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084F8E-FC8C-492F-BDAD-22C1EFF12F2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0141CC7-6795-4E1F-A801-8B5F244B6AB0}"/>
              </a:ext>
            </a:extLst>
          </p:cNvPr>
          <p:cNvSpPr>
            <a:spLocks noGrp="1"/>
          </p:cNvSpPr>
          <p:nvPr>
            <p:ph type="dt" sz="half" idx="10"/>
          </p:nvPr>
        </p:nvSpPr>
        <p:spPr/>
        <p:txBody>
          <a:bodyPr/>
          <a:lstStyle/>
          <a:p>
            <a:fld id="{ED90003D-05AE-4DDC-9774-A6B7163C02AE}"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2D7C68D1-B6EF-4393-B1C8-1167B18814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323DAD-F44B-42DD-989B-914AFFC67FDA}"/>
              </a:ext>
            </a:extLst>
          </p:cNvPr>
          <p:cNvSpPr>
            <a:spLocks noGrp="1"/>
          </p:cNvSpPr>
          <p:nvPr>
            <p:ph type="sldNum" sz="quarter" idx="12"/>
          </p:nvPr>
        </p:nvSpPr>
        <p:spPr/>
        <p:txBody>
          <a:body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368956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BFD7A2-5805-4BF3-AFA5-F2F6BAAA397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1A8ABA-079B-4AED-9F5A-32D8AD074952}"/>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CC4883C-ADDC-4248-BA88-385F5104795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545DADF-E048-4505-84B9-8133E6846EA1}"/>
              </a:ext>
            </a:extLst>
          </p:cNvPr>
          <p:cNvSpPr>
            <a:spLocks noGrp="1"/>
          </p:cNvSpPr>
          <p:nvPr>
            <p:ph type="dt" sz="half" idx="10"/>
          </p:nvPr>
        </p:nvSpPr>
        <p:spPr/>
        <p:txBody>
          <a:bodyPr/>
          <a:lstStyle/>
          <a:p>
            <a:fld id="{ED90003D-05AE-4DDC-9774-A6B7163C02AE}"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8C982957-217A-481C-8C26-839E8617475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92AA794-654A-498F-AA61-75C10F675945}"/>
              </a:ext>
            </a:extLst>
          </p:cNvPr>
          <p:cNvSpPr>
            <a:spLocks noGrp="1"/>
          </p:cNvSpPr>
          <p:nvPr>
            <p:ph type="sldNum" sz="quarter" idx="12"/>
          </p:nvPr>
        </p:nvSpPr>
        <p:spPr/>
        <p:txBody>
          <a:body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394412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55B1C-131D-4EA8-8A9E-66B6B8C1BBE0}"/>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5C7615-B23B-420D-A0CC-1BFD95FC3D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5E69F9-1A1A-41AB-B2F7-A3E2BA1CFB5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E6A6C6D-F621-4A9B-AA7C-33411F76B6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FD861BD-CBAF-4C57-BBD3-54356A0D9251}"/>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EFF400E-BD07-432C-B6A7-CE60F79ECB99}"/>
              </a:ext>
            </a:extLst>
          </p:cNvPr>
          <p:cNvSpPr>
            <a:spLocks noGrp="1"/>
          </p:cNvSpPr>
          <p:nvPr>
            <p:ph type="dt" sz="half" idx="10"/>
          </p:nvPr>
        </p:nvSpPr>
        <p:spPr/>
        <p:txBody>
          <a:bodyPr/>
          <a:lstStyle/>
          <a:p>
            <a:fld id="{ED90003D-05AE-4DDC-9774-A6B7163C02AE}" type="datetimeFigureOut">
              <a:rPr kumimoji="1" lang="ja-JP" altLang="en-US" smtClean="0"/>
              <a:t>2025/11/21</a:t>
            </a:fld>
            <a:endParaRPr kumimoji="1" lang="ja-JP" altLang="en-US"/>
          </a:p>
        </p:txBody>
      </p:sp>
      <p:sp>
        <p:nvSpPr>
          <p:cNvPr id="8" name="フッター プレースホルダー 7">
            <a:extLst>
              <a:ext uri="{FF2B5EF4-FFF2-40B4-BE49-F238E27FC236}">
                <a16:creationId xmlns:a16="http://schemas.microsoft.com/office/drawing/2014/main" id="{426D578C-6A6A-482C-A538-2DED0FCB4E9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53FDBA-FA3C-470F-A198-83D62B47EDBA}"/>
              </a:ext>
            </a:extLst>
          </p:cNvPr>
          <p:cNvSpPr>
            <a:spLocks noGrp="1"/>
          </p:cNvSpPr>
          <p:nvPr>
            <p:ph type="sldNum" sz="quarter" idx="12"/>
          </p:nvPr>
        </p:nvSpPr>
        <p:spPr/>
        <p:txBody>
          <a:body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148793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D9F7D-A77C-4BB3-8B35-893E8BA372A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E3B38C4-97A1-4347-990D-0E289D607770}"/>
              </a:ext>
            </a:extLst>
          </p:cNvPr>
          <p:cNvSpPr>
            <a:spLocks noGrp="1"/>
          </p:cNvSpPr>
          <p:nvPr>
            <p:ph type="dt" sz="half" idx="10"/>
          </p:nvPr>
        </p:nvSpPr>
        <p:spPr/>
        <p:txBody>
          <a:bodyPr/>
          <a:lstStyle/>
          <a:p>
            <a:fld id="{ED90003D-05AE-4DDC-9774-A6B7163C02AE}" type="datetimeFigureOut">
              <a:rPr kumimoji="1" lang="ja-JP" altLang="en-US" smtClean="0"/>
              <a:t>2025/11/21</a:t>
            </a:fld>
            <a:endParaRPr kumimoji="1" lang="ja-JP" altLang="en-US"/>
          </a:p>
        </p:txBody>
      </p:sp>
      <p:sp>
        <p:nvSpPr>
          <p:cNvPr id="4" name="フッター プレースホルダー 3">
            <a:extLst>
              <a:ext uri="{FF2B5EF4-FFF2-40B4-BE49-F238E27FC236}">
                <a16:creationId xmlns:a16="http://schemas.microsoft.com/office/drawing/2014/main" id="{46218501-945D-48A5-8CF7-6F5AB2E1D8C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1C503C7-3FCF-43D3-AD07-7F5971C24F0A}"/>
              </a:ext>
            </a:extLst>
          </p:cNvPr>
          <p:cNvSpPr>
            <a:spLocks noGrp="1"/>
          </p:cNvSpPr>
          <p:nvPr>
            <p:ph type="sldNum" sz="quarter" idx="12"/>
          </p:nvPr>
        </p:nvSpPr>
        <p:spPr/>
        <p:txBody>
          <a:body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379604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065481-A600-4D3B-A042-0AE9595D9BCC}"/>
              </a:ext>
            </a:extLst>
          </p:cNvPr>
          <p:cNvSpPr>
            <a:spLocks noGrp="1"/>
          </p:cNvSpPr>
          <p:nvPr>
            <p:ph type="dt" sz="half" idx="10"/>
          </p:nvPr>
        </p:nvSpPr>
        <p:spPr/>
        <p:txBody>
          <a:bodyPr/>
          <a:lstStyle/>
          <a:p>
            <a:fld id="{ED90003D-05AE-4DDC-9774-A6B7163C02AE}" type="datetimeFigureOut">
              <a:rPr kumimoji="1" lang="ja-JP" altLang="en-US" smtClean="0"/>
              <a:t>2025/11/21</a:t>
            </a:fld>
            <a:endParaRPr kumimoji="1" lang="ja-JP" altLang="en-US"/>
          </a:p>
        </p:txBody>
      </p:sp>
      <p:sp>
        <p:nvSpPr>
          <p:cNvPr id="3" name="フッター プレースホルダー 2">
            <a:extLst>
              <a:ext uri="{FF2B5EF4-FFF2-40B4-BE49-F238E27FC236}">
                <a16:creationId xmlns:a16="http://schemas.microsoft.com/office/drawing/2014/main" id="{CC8907BE-BC23-4A6A-9FE6-5DFD15FCEAB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B5BBFA8-5BCB-4968-90A7-2083D5F521B1}"/>
              </a:ext>
            </a:extLst>
          </p:cNvPr>
          <p:cNvSpPr>
            <a:spLocks noGrp="1"/>
          </p:cNvSpPr>
          <p:nvPr>
            <p:ph type="sldNum" sz="quarter" idx="12"/>
          </p:nvPr>
        </p:nvSpPr>
        <p:spPr/>
        <p:txBody>
          <a:body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292573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E1C73-F371-47CF-8A2B-4026B420358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55430B-A4CC-442B-A1EC-E4DEABC56FE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4C332F6-82B0-4ABA-BE1D-D6E191B4CA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1DD417-843E-42EC-8654-E52AD80BBE69}"/>
              </a:ext>
            </a:extLst>
          </p:cNvPr>
          <p:cNvSpPr>
            <a:spLocks noGrp="1"/>
          </p:cNvSpPr>
          <p:nvPr>
            <p:ph type="dt" sz="half" idx="10"/>
          </p:nvPr>
        </p:nvSpPr>
        <p:spPr/>
        <p:txBody>
          <a:bodyPr/>
          <a:lstStyle/>
          <a:p>
            <a:fld id="{ED90003D-05AE-4DDC-9774-A6B7163C02AE}"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42F874EE-5874-42A2-A162-949E7CF1508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40555BA-ED79-4221-8738-89DBD59DCA7D}"/>
              </a:ext>
            </a:extLst>
          </p:cNvPr>
          <p:cNvSpPr>
            <a:spLocks noGrp="1"/>
          </p:cNvSpPr>
          <p:nvPr>
            <p:ph type="sldNum" sz="quarter" idx="12"/>
          </p:nvPr>
        </p:nvSpPr>
        <p:spPr/>
        <p:txBody>
          <a:body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128170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4E9675-2C6E-4235-9927-995472EA730F}"/>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FD771F1-45B0-4438-9BE6-3AF427BBA7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470B834D-1BED-4BDB-99AB-6DDA9C5524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AEDCCA0-E0FE-4D88-A363-8CF65E6CAFE1}"/>
              </a:ext>
            </a:extLst>
          </p:cNvPr>
          <p:cNvSpPr>
            <a:spLocks noGrp="1"/>
          </p:cNvSpPr>
          <p:nvPr>
            <p:ph type="dt" sz="half" idx="10"/>
          </p:nvPr>
        </p:nvSpPr>
        <p:spPr/>
        <p:txBody>
          <a:bodyPr/>
          <a:lstStyle/>
          <a:p>
            <a:fld id="{ED90003D-05AE-4DDC-9774-A6B7163C02AE}"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6BAEF0A4-D408-46FF-9A1E-677CBA6C74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D326DD-3B2C-4422-B579-968596486E90}"/>
              </a:ext>
            </a:extLst>
          </p:cNvPr>
          <p:cNvSpPr>
            <a:spLocks noGrp="1"/>
          </p:cNvSpPr>
          <p:nvPr>
            <p:ph type="sldNum" sz="quarter" idx="12"/>
          </p:nvPr>
        </p:nvSpPr>
        <p:spPr/>
        <p:txBody>
          <a:body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163856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5E62A83-9A6C-4DB4-89B4-6271C4A36B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FB7C03-3515-48E3-A92F-944876F478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837AA8-F783-452A-A66A-B7FCEEFAC7D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D90003D-05AE-4DDC-9774-A6B7163C02AE}"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D20C78C7-09B2-46D7-BC9D-3AFFB1D80F4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37051F8-4B03-4A7F-81C5-A119207F6B3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93BBD9-2FFE-461A-91B9-0C1C3B2F284A}" type="slidenum">
              <a:rPr kumimoji="1" lang="ja-JP" altLang="en-US" smtClean="0"/>
              <a:t>‹#›</a:t>
            </a:fld>
            <a:endParaRPr kumimoji="1" lang="ja-JP" altLang="en-US"/>
          </a:p>
        </p:txBody>
      </p:sp>
    </p:spTree>
    <p:extLst>
      <p:ext uri="{BB962C8B-B14F-4D97-AF65-F5344CB8AC3E}">
        <p14:creationId xmlns:p14="http://schemas.microsoft.com/office/powerpoint/2010/main" val="2488775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pref.osaka.lg.jp/o130330/otori/jigyouinfo/kurodori.html"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C9824B7F-8E2C-4DBD-B9C6-ECD4B4369A4D}"/>
              </a:ext>
            </a:extLst>
          </p:cNvPr>
          <p:cNvGrpSpPr/>
          <p:nvPr/>
        </p:nvGrpSpPr>
        <p:grpSpPr>
          <a:xfrm>
            <a:off x="8469" y="498822"/>
            <a:ext cx="4666298" cy="3058696"/>
            <a:chOff x="8469" y="490939"/>
            <a:chExt cx="4666298" cy="3058696"/>
          </a:xfrm>
        </p:grpSpPr>
        <p:sp>
          <p:nvSpPr>
            <p:cNvPr id="6" name="正方形/長方形 5">
              <a:extLst>
                <a:ext uri="{FF2B5EF4-FFF2-40B4-BE49-F238E27FC236}">
                  <a16:creationId xmlns:a16="http://schemas.microsoft.com/office/drawing/2014/main" id="{4A3E2649-4B11-4805-8F34-20AE7E5B512C}"/>
                </a:ext>
              </a:extLst>
            </p:cNvPr>
            <p:cNvSpPr/>
            <p:nvPr/>
          </p:nvSpPr>
          <p:spPr>
            <a:xfrm>
              <a:off x="8469" y="839155"/>
              <a:ext cx="4666298" cy="2710480"/>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事業目的・整備効果</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○本路線は、和泉市の中心部を南北に結び、大阪の成長に資する都市の骨格を</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形成する路線です。これまで高石市域から岸和田市界までを順次整備を進めてい</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ます。</a:t>
              </a: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○本事業は、広域緊急交通路に指定されている府道大阪和泉泉南線のバイパス</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道路として整備するものであり、本事業区間の整備により、並行する国道</a:t>
              </a:r>
              <a:r>
                <a:rPr lang="en-US" altLang="ja-JP" sz="1050" dirty="0">
                  <a:latin typeface="Meiryo UI" panose="020B0604030504040204" pitchFamily="50" charset="-128"/>
                  <a:ea typeface="Meiryo UI" panose="020B0604030504040204" pitchFamily="50" charset="-128"/>
                </a:rPr>
                <a:t>26</a:t>
              </a:r>
              <a:r>
                <a:rPr lang="ja-JP" altLang="en-US" sz="1050" dirty="0">
                  <a:latin typeface="Meiryo UI" panose="020B0604030504040204" pitchFamily="50" charset="-128"/>
                  <a:ea typeface="Meiryo UI" panose="020B0604030504040204" pitchFamily="50" charset="-128"/>
                </a:rPr>
                <a:t>号や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府道大阪和泉泉南線からの交通転換や、広域的なネットワークの強化が見込ま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れます。</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○また、防災拠点となる陸上自衛隊信太山駐屯所へのアクセス性向上による防災</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機能の強化を図るものです。</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事業箇所</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a:t>
              </a:r>
              <a:r>
                <a:rPr lang="zh-TW" altLang="en-US" sz="1050" dirty="0">
                  <a:latin typeface="Meiryo UI" panose="020B0604030504040204" pitchFamily="50" charset="-128"/>
                  <a:ea typeface="Meiryo UI" panose="020B0604030504040204" pitchFamily="50" charset="-128"/>
                </a:rPr>
                <a:t>和泉市伯太町４丁目～</a:t>
              </a:r>
              <a:r>
                <a:rPr lang="ja-JP" altLang="en-US" sz="1050" dirty="0">
                  <a:latin typeface="Meiryo UI" panose="020B0604030504040204" pitchFamily="50" charset="-128"/>
                  <a:ea typeface="Meiryo UI" panose="020B0604030504040204" pitchFamily="50" charset="-128"/>
                </a:rPr>
                <a:t>黒鳥</a:t>
              </a:r>
              <a:r>
                <a:rPr lang="zh-TW" altLang="en-US" sz="1050" dirty="0">
                  <a:latin typeface="Meiryo UI" panose="020B0604030504040204" pitchFamily="50" charset="-128"/>
                  <a:ea typeface="Meiryo UI" panose="020B0604030504040204" pitchFamily="50" charset="-128"/>
                </a:rPr>
                <a:t>町</a:t>
              </a:r>
              <a:r>
                <a:rPr lang="ja-JP" altLang="en-US" sz="1050" dirty="0">
                  <a:latin typeface="Meiryo UI" panose="020B0604030504040204" pitchFamily="50" charset="-128"/>
                  <a:ea typeface="Meiryo UI" panose="020B0604030504040204" pitchFamily="50" charset="-128"/>
                </a:rPr>
                <a:t>１</a:t>
              </a:r>
              <a:r>
                <a:rPr lang="zh-TW" altLang="en-US" sz="1050" dirty="0">
                  <a:latin typeface="Meiryo UI" panose="020B0604030504040204" pitchFamily="50" charset="-128"/>
                  <a:ea typeface="Meiryo UI" panose="020B0604030504040204" pitchFamily="50" charset="-128"/>
                </a:rPr>
                <a:t>丁目</a:t>
              </a:r>
              <a:endParaRPr lang="en-US" altLang="zh-TW"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設計概要</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延長：</a:t>
              </a:r>
              <a:r>
                <a:rPr lang="en-US" altLang="ja-JP" sz="1050" dirty="0">
                  <a:latin typeface="Meiryo UI" panose="020B0604030504040204" pitchFamily="50" charset="-128"/>
                  <a:ea typeface="Meiryo UI" panose="020B0604030504040204" pitchFamily="50" charset="-128"/>
                </a:rPr>
                <a:t>1.2km</a:t>
              </a:r>
              <a:r>
                <a:rPr lang="ja-JP" altLang="en-US" sz="1050" dirty="0">
                  <a:latin typeface="Meiryo UI" panose="020B0604030504040204" pitchFamily="50" charset="-128"/>
                  <a:ea typeface="Meiryo UI" panose="020B0604030504040204" pitchFamily="50" charset="-128"/>
                </a:rPr>
                <a:t>　　幅員：</a:t>
              </a:r>
              <a:r>
                <a:rPr lang="en-US" altLang="ja-JP" sz="1050" dirty="0">
                  <a:latin typeface="Meiryo UI" panose="020B0604030504040204" pitchFamily="50" charset="-128"/>
                  <a:ea typeface="Meiryo UI" panose="020B0604030504040204" pitchFamily="50" charset="-128"/>
                </a:rPr>
                <a:t>22.0m</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車線）</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D251F863-309A-459E-B276-17BA0022DF57}"/>
                </a:ext>
              </a:extLst>
            </p:cNvPr>
            <p:cNvGrpSpPr/>
            <p:nvPr/>
          </p:nvGrpSpPr>
          <p:grpSpPr>
            <a:xfrm>
              <a:off x="47416" y="490939"/>
              <a:ext cx="4097864" cy="276999"/>
              <a:chOff x="57574" y="2349505"/>
              <a:chExt cx="4097864" cy="276999"/>
            </a:xfrm>
          </p:grpSpPr>
          <p:sp>
            <p:nvSpPr>
              <p:cNvPr id="29" name="テキスト ボックス 28">
                <a:extLst>
                  <a:ext uri="{FF2B5EF4-FFF2-40B4-BE49-F238E27FC236}">
                    <a16:creationId xmlns:a16="http://schemas.microsoft.com/office/drawing/2014/main" id="{11885F88-C7C6-4C26-B3F7-8A9459E186C6}"/>
                  </a:ext>
                </a:extLst>
              </p:cNvPr>
              <p:cNvSpPr txBox="1"/>
              <p:nvPr/>
            </p:nvSpPr>
            <p:spPr>
              <a:xfrm>
                <a:off x="143135" y="2349505"/>
                <a:ext cx="800219" cy="276999"/>
              </a:xfrm>
              <a:prstGeom prst="rect">
                <a:avLst/>
              </a:prstGeom>
              <a:noFill/>
            </p:spPr>
            <p:txBody>
              <a:bodyPr wrap="none" rtlCol="0">
                <a:spAutoFit/>
              </a:bodyPr>
              <a:lstStyle/>
              <a:p>
                <a:r>
                  <a:rPr lang="ja-JP" altLang="en-US" sz="1200" dirty="0">
                    <a:solidFill>
                      <a:srgbClr val="0070C0"/>
                    </a:solidFill>
                    <a:latin typeface="Meiryo UI" panose="020B0604030504040204" pitchFamily="50" charset="-128"/>
                    <a:ea typeface="Meiryo UI" panose="020B0604030504040204" pitchFamily="50" charset="-128"/>
                  </a:rPr>
                  <a:t>事業概要</a:t>
                </a:r>
                <a:endParaRPr kumimoji="1" lang="ja-JP" altLang="en-US" sz="1200" dirty="0">
                  <a:solidFill>
                    <a:srgbClr val="0070C0"/>
                  </a:solidFill>
                  <a:latin typeface="Meiryo UI" panose="020B0604030504040204" pitchFamily="50" charset="-128"/>
                  <a:ea typeface="Meiryo UI" panose="020B0604030504040204" pitchFamily="50" charset="-128"/>
                </a:endParaRPr>
              </a:p>
            </p:txBody>
          </p:sp>
          <p:cxnSp>
            <p:nvCxnSpPr>
              <p:cNvPr id="30" name="直線コネクタ 29">
                <a:extLst>
                  <a:ext uri="{FF2B5EF4-FFF2-40B4-BE49-F238E27FC236}">
                    <a16:creationId xmlns:a16="http://schemas.microsoft.com/office/drawing/2014/main" id="{BFC2BF39-B4A1-4BD2-BC34-8706F263254B}"/>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8623026-1B8F-40CD-877F-9318E7E5FC14}"/>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sp>
        <p:nvSpPr>
          <p:cNvPr id="4" name="タイトル 1">
            <a:extLst>
              <a:ext uri="{FF2B5EF4-FFF2-40B4-BE49-F238E27FC236}">
                <a16:creationId xmlns:a16="http://schemas.microsoft.com/office/drawing/2014/main" id="{22B1DEA5-8023-4BD8-B25D-6F02153EDAF9}"/>
              </a:ext>
            </a:extLst>
          </p:cNvPr>
          <p:cNvSpPr txBox="1">
            <a:spLocks/>
          </p:cNvSpPr>
          <p:nvPr/>
        </p:nvSpPr>
        <p:spPr>
          <a:xfrm>
            <a:off x="-11784" y="0"/>
            <a:ext cx="9176034" cy="3326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0192" tIns="65096" rIns="130192" bIns="65096" rtlCol="0" anchor="ctr"/>
          <a:lstStyle>
            <a:defPPr>
              <a:defRPr lang="ja-JP"/>
            </a:defPPr>
            <a:lvl1pPr>
              <a:defRPr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solidFill>
                  <a:schemeClr val="bg1"/>
                </a:solidFill>
              </a:rPr>
              <a:t>都市計画道路　大阪岸和田南海線</a:t>
            </a:r>
            <a:r>
              <a:rPr lang="ja-JP" altLang="en-US" dirty="0">
                <a:solidFill>
                  <a:schemeClr val="bg1"/>
                </a:solidFill>
              </a:rPr>
              <a:t>　</a:t>
            </a:r>
            <a:r>
              <a:rPr lang="zh-TW" altLang="en-US" dirty="0">
                <a:solidFill>
                  <a:schemeClr val="bg1"/>
                </a:solidFill>
              </a:rPr>
              <a:t>黒鳥工区</a:t>
            </a:r>
            <a:endParaRPr lang="en-US" altLang="ja-JP" sz="1400" dirty="0">
              <a:solidFill>
                <a:schemeClr val="bg1"/>
              </a:solidFill>
            </a:endParaRPr>
          </a:p>
        </p:txBody>
      </p:sp>
      <p:cxnSp>
        <p:nvCxnSpPr>
          <p:cNvPr id="5" name="直線コネクタ 4">
            <a:extLst>
              <a:ext uri="{FF2B5EF4-FFF2-40B4-BE49-F238E27FC236}">
                <a16:creationId xmlns:a16="http://schemas.microsoft.com/office/drawing/2014/main" id="{709BCEA7-001A-4EC2-96BF-D3649DD84032}"/>
              </a:ext>
            </a:extLst>
          </p:cNvPr>
          <p:cNvCxnSpPr>
            <a:cxnSpLocks/>
          </p:cNvCxnSpPr>
          <p:nvPr/>
        </p:nvCxnSpPr>
        <p:spPr>
          <a:xfrm>
            <a:off x="-11784" y="376804"/>
            <a:ext cx="9164251" cy="0"/>
          </a:xfrm>
          <a:prstGeom prst="line">
            <a:avLst/>
          </a:prstGeom>
          <a:ln w="101600" cmpd="thickThi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FB805338-DCD1-4B82-9E70-A518E6221FBA}"/>
              </a:ext>
            </a:extLst>
          </p:cNvPr>
          <p:cNvGrpSpPr/>
          <p:nvPr/>
        </p:nvGrpSpPr>
        <p:grpSpPr>
          <a:xfrm>
            <a:off x="4618642" y="490939"/>
            <a:ext cx="4567761" cy="2271088"/>
            <a:chOff x="8469" y="490939"/>
            <a:chExt cx="4567761" cy="2271088"/>
          </a:xfrm>
        </p:grpSpPr>
        <p:sp>
          <p:nvSpPr>
            <p:cNvPr id="68" name="正方形/長方形 67">
              <a:extLst>
                <a:ext uri="{FF2B5EF4-FFF2-40B4-BE49-F238E27FC236}">
                  <a16:creationId xmlns:a16="http://schemas.microsoft.com/office/drawing/2014/main" id="{510ABCD8-5D91-48DA-B554-628B35C583E5}"/>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69" name="グループ化 68">
              <a:extLst>
                <a:ext uri="{FF2B5EF4-FFF2-40B4-BE49-F238E27FC236}">
                  <a16:creationId xmlns:a16="http://schemas.microsoft.com/office/drawing/2014/main" id="{F0570AB2-1D3A-4AE1-B2DF-D7A27A81FB7C}"/>
                </a:ext>
              </a:extLst>
            </p:cNvPr>
            <p:cNvGrpSpPr/>
            <p:nvPr/>
          </p:nvGrpSpPr>
          <p:grpSpPr>
            <a:xfrm>
              <a:off x="47416" y="490939"/>
              <a:ext cx="4097864" cy="276999"/>
              <a:chOff x="57574" y="2349505"/>
              <a:chExt cx="4097864" cy="276999"/>
            </a:xfrm>
          </p:grpSpPr>
          <p:sp>
            <p:nvSpPr>
              <p:cNvPr id="70" name="テキスト ボックス 69">
                <a:extLst>
                  <a:ext uri="{FF2B5EF4-FFF2-40B4-BE49-F238E27FC236}">
                    <a16:creationId xmlns:a16="http://schemas.microsoft.com/office/drawing/2014/main" id="{E14BF28E-B143-4C3D-971C-8EA0088E96B6}"/>
                  </a:ext>
                </a:extLst>
              </p:cNvPr>
              <p:cNvSpPr txBox="1"/>
              <p:nvPr/>
            </p:nvSpPr>
            <p:spPr>
              <a:xfrm>
                <a:off x="143135" y="2349505"/>
                <a:ext cx="646331"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位置図</a:t>
                </a:r>
              </a:p>
            </p:txBody>
          </p:sp>
          <p:cxnSp>
            <p:nvCxnSpPr>
              <p:cNvPr id="71" name="直線コネクタ 70">
                <a:extLst>
                  <a:ext uri="{FF2B5EF4-FFF2-40B4-BE49-F238E27FC236}">
                    <a16:creationId xmlns:a16="http://schemas.microsoft.com/office/drawing/2014/main" id="{0125F050-0F3D-4101-ADC1-4CFF3109F976}"/>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A105D22-8CF6-4F83-B80C-B06F74DF6908}"/>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nvGrpSpPr>
          <p:cNvPr id="84" name="グループ化 83">
            <a:extLst>
              <a:ext uri="{FF2B5EF4-FFF2-40B4-BE49-F238E27FC236}">
                <a16:creationId xmlns:a16="http://schemas.microsoft.com/office/drawing/2014/main" id="{E767CC3D-EB83-4314-8C0D-C5AACE67C9B7}"/>
              </a:ext>
            </a:extLst>
          </p:cNvPr>
          <p:cNvGrpSpPr/>
          <p:nvPr/>
        </p:nvGrpSpPr>
        <p:grpSpPr>
          <a:xfrm>
            <a:off x="27505" y="4540793"/>
            <a:ext cx="4567761" cy="2271088"/>
            <a:chOff x="8469" y="490939"/>
            <a:chExt cx="4567761" cy="2271088"/>
          </a:xfrm>
        </p:grpSpPr>
        <p:sp>
          <p:nvSpPr>
            <p:cNvPr id="85" name="正方形/長方形 84">
              <a:extLst>
                <a:ext uri="{FF2B5EF4-FFF2-40B4-BE49-F238E27FC236}">
                  <a16:creationId xmlns:a16="http://schemas.microsoft.com/office/drawing/2014/main" id="{D60E1549-EEAC-4282-82CB-CE86D2DC421D}"/>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86" name="グループ化 85">
              <a:extLst>
                <a:ext uri="{FF2B5EF4-FFF2-40B4-BE49-F238E27FC236}">
                  <a16:creationId xmlns:a16="http://schemas.microsoft.com/office/drawing/2014/main" id="{C159C020-8B78-40B0-8295-F6320CA9532B}"/>
                </a:ext>
              </a:extLst>
            </p:cNvPr>
            <p:cNvGrpSpPr/>
            <p:nvPr/>
          </p:nvGrpSpPr>
          <p:grpSpPr>
            <a:xfrm>
              <a:off x="47416" y="490939"/>
              <a:ext cx="4097864" cy="276999"/>
              <a:chOff x="57574" y="2349505"/>
              <a:chExt cx="4097864" cy="276999"/>
            </a:xfrm>
          </p:grpSpPr>
          <p:sp>
            <p:nvSpPr>
              <p:cNvPr id="87" name="テキスト ボックス 86">
                <a:extLst>
                  <a:ext uri="{FF2B5EF4-FFF2-40B4-BE49-F238E27FC236}">
                    <a16:creationId xmlns:a16="http://schemas.microsoft.com/office/drawing/2014/main" id="{B4397F5E-7EBC-4431-9846-F354DC965E2A}"/>
                  </a:ext>
                </a:extLst>
              </p:cNvPr>
              <p:cNvSpPr txBox="1"/>
              <p:nvPr/>
            </p:nvSpPr>
            <p:spPr>
              <a:xfrm>
                <a:off x="143135" y="2349505"/>
                <a:ext cx="954107"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標準横断図</a:t>
                </a:r>
              </a:p>
            </p:txBody>
          </p:sp>
          <p:cxnSp>
            <p:nvCxnSpPr>
              <p:cNvPr id="88" name="直線コネクタ 87">
                <a:extLst>
                  <a:ext uri="{FF2B5EF4-FFF2-40B4-BE49-F238E27FC236}">
                    <a16:creationId xmlns:a16="http://schemas.microsoft.com/office/drawing/2014/main" id="{EFF29153-0D94-48F2-9552-4970B32CB1D1}"/>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30F69CC-55D3-4B53-88EA-0C9A95BFD39C}"/>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pic>
        <p:nvPicPr>
          <p:cNvPr id="104" name="図 103">
            <a:extLst>
              <a:ext uri="{FF2B5EF4-FFF2-40B4-BE49-F238E27FC236}">
                <a16:creationId xmlns:a16="http://schemas.microsoft.com/office/drawing/2014/main" id="{00000000-0008-0000-0000-000002000000}"/>
              </a:ext>
            </a:extLst>
          </p:cNvPr>
          <p:cNvPicPr>
            <a:picLocks noChangeAspect="1"/>
          </p:cNvPicPr>
          <p:nvPr/>
        </p:nvPicPr>
        <p:blipFill>
          <a:blip r:embed="rId3"/>
          <a:stretch>
            <a:fillRect/>
          </a:stretch>
        </p:blipFill>
        <p:spPr>
          <a:xfrm>
            <a:off x="27505" y="5023042"/>
            <a:ext cx="4476416" cy="1690668"/>
          </a:xfrm>
          <a:prstGeom prst="rect">
            <a:avLst/>
          </a:prstGeom>
        </p:spPr>
      </p:pic>
      <p:sp>
        <p:nvSpPr>
          <p:cNvPr id="44" name="テキスト ボックス 43">
            <a:extLst>
              <a:ext uri="{FF2B5EF4-FFF2-40B4-BE49-F238E27FC236}">
                <a16:creationId xmlns:a16="http://schemas.microsoft.com/office/drawing/2014/main" id="{5379FA8F-E922-43E4-8445-4D9FD075BAC5}"/>
              </a:ext>
            </a:extLst>
          </p:cNvPr>
          <p:cNvSpPr txBox="1"/>
          <p:nvPr/>
        </p:nvSpPr>
        <p:spPr>
          <a:xfrm>
            <a:off x="3769828" y="4871564"/>
            <a:ext cx="895350"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m</a:t>
            </a:r>
            <a:r>
              <a:rPr kumimoji="1" lang="ja-JP" altLang="en-US" sz="800" dirty="0">
                <a:latin typeface="Meiryo UI" panose="020B0604030504040204" pitchFamily="50" charset="-128"/>
                <a:ea typeface="Meiryo UI" panose="020B0604030504040204" pitchFamily="50" charset="-128"/>
              </a:rPr>
              <a:t>］</a:t>
            </a:r>
          </a:p>
        </p:txBody>
      </p:sp>
      <p:grpSp>
        <p:nvGrpSpPr>
          <p:cNvPr id="48" name="グループ化 47">
            <a:extLst>
              <a:ext uri="{FF2B5EF4-FFF2-40B4-BE49-F238E27FC236}">
                <a16:creationId xmlns:a16="http://schemas.microsoft.com/office/drawing/2014/main" id="{71E34C8A-39FF-4A8D-94D8-EB467C6BCE76}"/>
              </a:ext>
            </a:extLst>
          </p:cNvPr>
          <p:cNvGrpSpPr/>
          <p:nvPr/>
        </p:nvGrpSpPr>
        <p:grpSpPr>
          <a:xfrm>
            <a:off x="4618642" y="5388306"/>
            <a:ext cx="4567761" cy="2271088"/>
            <a:chOff x="4618642" y="5345652"/>
            <a:chExt cx="4567761" cy="2271088"/>
          </a:xfrm>
        </p:grpSpPr>
        <p:sp>
          <p:nvSpPr>
            <p:cNvPr id="49" name="テキスト ボックス 48">
              <a:extLst>
                <a:ext uri="{FF2B5EF4-FFF2-40B4-BE49-F238E27FC236}">
                  <a16:creationId xmlns:a16="http://schemas.microsoft.com/office/drawing/2014/main" id="{E2741D91-E8B1-46E7-BAE5-4E503CE10178}"/>
                </a:ext>
              </a:extLst>
            </p:cNvPr>
            <p:cNvSpPr txBox="1"/>
            <p:nvPr/>
          </p:nvSpPr>
          <p:spPr>
            <a:xfrm>
              <a:off x="4641977" y="5701933"/>
              <a:ext cx="4522273" cy="954107"/>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取組状況など</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ja-JP" altLang="en-US" sz="1050" u="sng" dirty="0">
                  <a:latin typeface="Meiryo UI" panose="020B0604030504040204" pitchFamily="50" charset="-128"/>
                  <a:ea typeface="Meiryo UI" panose="020B0604030504040204" pitchFamily="50" charset="-128"/>
                  <a:hlinkClick r:id="rId4"/>
                </a:rPr>
                <a:t>こちらをご覧ください（鳳土木事務所ホームページ）</a:t>
              </a:r>
              <a:endParaRPr kumimoji="1" lang="en-US" altLang="ja-JP" sz="1050" u="sng"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問い合わせ先</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都市整備部　道路室 道路整備課 建設グループ</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06</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6944</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9276</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p>
          </p:txBody>
        </p:sp>
        <p:grpSp>
          <p:nvGrpSpPr>
            <p:cNvPr id="50" name="グループ化 49">
              <a:extLst>
                <a:ext uri="{FF2B5EF4-FFF2-40B4-BE49-F238E27FC236}">
                  <a16:creationId xmlns:a16="http://schemas.microsoft.com/office/drawing/2014/main" id="{65DE50CE-A4AA-422C-A696-FD59702F1505}"/>
                </a:ext>
              </a:extLst>
            </p:cNvPr>
            <p:cNvGrpSpPr/>
            <p:nvPr/>
          </p:nvGrpSpPr>
          <p:grpSpPr>
            <a:xfrm>
              <a:off x="4618642" y="5345652"/>
              <a:ext cx="4567761" cy="2271088"/>
              <a:chOff x="8469" y="490939"/>
              <a:chExt cx="4567761" cy="2271088"/>
            </a:xfrm>
          </p:grpSpPr>
          <p:sp>
            <p:nvSpPr>
              <p:cNvPr id="51" name="正方形/長方形 50">
                <a:extLst>
                  <a:ext uri="{FF2B5EF4-FFF2-40B4-BE49-F238E27FC236}">
                    <a16:creationId xmlns:a16="http://schemas.microsoft.com/office/drawing/2014/main" id="{B2AA6BA4-9342-4EFC-B70E-91C78421B3D3}"/>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52" name="グループ化 51">
                <a:extLst>
                  <a:ext uri="{FF2B5EF4-FFF2-40B4-BE49-F238E27FC236}">
                    <a16:creationId xmlns:a16="http://schemas.microsoft.com/office/drawing/2014/main" id="{B9BDA663-A65C-4A8B-AD52-BDFE6E55FB2A}"/>
                  </a:ext>
                </a:extLst>
              </p:cNvPr>
              <p:cNvGrpSpPr/>
              <p:nvPr/>
            </p:nvGrpSpPr>
            <p:grpSpPr>
              <a:xfrm>
                <a:off x="47416" y="490939"/>
                <a:ext cx="4097864" cy="276999"/>
                <a:chOff x="57574" y="2349505"/>
                <a:chExt cx="4097864" cy="276999"/>
              </a:xfrm>
            </p:grpSpPr>
            <p:sp>
              <p:nvSpPr>
                <p:cNvPr id="53" name="テキスト ボックス 52">
                  <a:extLst>
                    <a:ext uri="{FF2B5EF4-FFF2-40B4-BE49-F238E27FC236}">
                      <a16:creationId xmlns:a16="http://schemas.microsoft.com/office/drawing/2014/main" id="{B0C1F9B1-7D1F-42BB-B44B-E02B08311C9F}"/>
                    </a:ext>
                  </a:extLst>
                </p:cNvPr>
                <p:cNvSpPr txBox="1"/>
                <p:nvPr/>
              </p:nvSpPr>
              <p:spPr>
                <a:xfrm>
                  <a:off x="143135" y="2349505"/>
                  <a:ext cx="579005"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その他</a:t>
                  </a:r>
                </a:p>
              </p:txBody>
            </p:sp>
            <p:cxnSp>
              <p:nvCxnSpPr>
                <p:cNvPr id="54" name="直線コネクタ 53">
                  <a:extLst>
                    <a:ext uri="{FF2B5EF4-FFF2-40B4-BE49-F238E27FC236}">
                      <a16:creationId xmlns:a16="http://schemas.microsoft.com/office/drawing/2014/main" id="{D99167B0-465F-4D63-B5E9-A48F05CCE2E4}"/>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74C8882F-4994-4A51-B024-C2F0D709130B}"/>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pic>
        <p:nvPicPr>
          <p:cNvPr id="96" name="図 95">
            <a:extLst>
              <a:ext uri="{FF2B5EF4-FFF2-40B4-BE49-F238E27FC236}">
                <a16:creationId xmlns:a16="http://schemas.microsoft.com/office/drawing/2014/main" id="{D73B4DAE-AE46-43A4-9610-343115D50D6E}"/>
              </a:ext>
            </a:extLst>
          </p:cNvPr>
          <p:cNvPicPr>
            <a:picLocks noChangeAspect="1"/>
          </p:cNvPicPr>
          <p:nvPr/>
        </p:nvPicPr>
        <p:blipFill rotWithShape="1">
          <a:blip r:embed="rId5"/>
          <a:srcRect l="26724" t="43822" r="65252" b="38348"/>
          <a:stretch/>
        </p:blipFill>
        <p:spPr>
          <a:xfrm>
            <a:off x="946504" y="6202427"/>
            <a:ext cx="586341" cy="451441"/>
          </a:xfrm>
          <a:prstGeom prst="rect">
            <a:avLst/>
          </a:prstGeom>
        </p:spPr>
      </p:pic>
      <p:pic>
        <p:nvPicPr>
          <p:cNvPr id="97" name="図 96">
            <a:extLst>
              <a:ext uri="{FF2B5EF4-FFF2-40B4-BE49-F238E27FC236}">
                <a16:creationId xmlns:a16="http://schemas.microsoft.com/office/drawing/2014/main" id="{9AFC03ED-4928-42D6-A2C5-94920972D19A}"/>
              </a:ext>
            </a:extLst>
          </p:cNvPr>
          <p:cNvPicPr>
            <a:picLocks noChangeAspect="1"/>
          </p:cNvPicPr>
          <p:nvPr/>
        </p:nvPicPr>
        <p:blipFill rotWithShape="1">
          <a:blip r:embed="rId5"/>
          <a:srcRect l="1824" t="43056" r="90152" b="38066"/>
          <a:stretch/>
        </p:blipFill>
        <p:spPr>
          <a:xfrm>
            <a:off x="86540" y="6275070"/>
            <a:ext cx="482881" cy="393654"/>
          </a:xfrm>
          <a:prstGeom prst="rect">
            <a:avLst/>
          </a:prstGeom>
        </p:spPr>
      </p:pic>
      <p:pic>
        <p:nvPicPr>
          <p:cNvPr id="99" name="図 98">
            <a:extLst>
              <a:ext uri="{FF2B5EF4-FFF2-40B4-BE49-F238E27FC236}">
                <a16:creationId xmlns:a16="http://schemas.microsoft.com/office/drawing/2014/main" id="{E8F00296-7920-4585-A91C-E1496D9012F2}"/>
              </a:ext>
            </a:extLst>
          </p:cNvPr>
          <p:cNvPicPr>
            <a:picLocks noChangeAspect="1"/>
          </p:cNvPicPr>
          <p:nvPr/>
        </p:nvPicPr>
        <p:blipFill rotWithShape="1">
          <a:blip r:embed="rId5"/>
          <a:srcRect l="54058" t="44284" r="37918" b="37887"/>
          <a:stretch/>
        </p:blipFill>
        <p:spPr>
          <a:xfrm>
            <a:off x="2462920" y="6209308"/>
            <a:ext cx="575265" cy="442913"/>
          </a:xfrm>
          <a:prstGeom prst="rect">
            <a:avLst/>
          </a:prstGeom>
        </p:spPr>
      </p:pic>
      <p:pic>
        <p:nvPicPr>
          <p:cNvPr id="100" name="図 99">
            <a:extLst>
              <a:ext uri="{FF2B5EF4-FFF2-40B4-BE49-F238E27FC236}">
                <a16:creationId xmlns:a16="http://schemas.microsoft.com/office/drawing/2014/main" id="{78378CD7-A921-4076-9ECD-924411F08272}"/>
              </a:ext>
            </a:extLst>
          </p:cNvPr>
          <p:cNvPicPr>
            <a:picLocks noChangeAspect="1"/>
          </p:cNvPicPr>
          <p:nvPr/>
        </p:nvPicPr>
        <p:blipFill rotWithShape="1">
          <a:blip r:embed="rId5"/>
          <a:srcRect l="26724" t="43822" r="65252" b="38348"/>
          <a:stretch/>
        </p:blipFill>
        <p:spPr>
          <a:xfrm>
            <a:off x="1589000" y="6202427"/>
            <a:ext cx="586341" cy="451441"/>
          </a:xfrm>
          <a:prstGeom prst="rect">
            <a:avLst/>
          </a:prstGeom>
        </p:spPr>
      </p:pic>
      <p:pic>
        <p:nvPicPr>
          <p:cNvPr id="101" name="図 100">
            <a:extLst>
              <a:ext uri="{FF2B5EF4-FFF2-40B4-BE49-F238E27FC236}">
                <a16:creationId xmlns:a16="http://schemas.microsoft.com/office/drawing/2014/main" id="{098752FD-96B0-47DD-A156-C16C4B5455EB}"/>
              </a:ext>
            </a:extLst>
          </p:cNvPr>
          <p:cNvPicPr>
            <a:picLocks noChangeAspect="1"/>
          </p:cNvPicPr>
          <p:nvPr/>
        </p:nvPicPr>
        <p:blipFill rotWithShape="1">
          <a:blip r:embed="rId5"/>
          <a:srcRect l="54058" t="44284" r="37918" b="37887"/>
          <a:stretch/>
        </p:blipFill>
        <p:spPr>
          <a:xfrm>
            <a:off x="3089188" y="6209308"/>
            <a:ext cx="575265" cy="442913"/>
          </a:xfrm>
          <a:prstGeom prst="rect">
            <a:avLst/>
          </a:prstGeom>
        </p:spPr>
      </p:pic>
      <p:pic>
        <p:nvPicPr>
          <p:cNvPr id="102" name="図 101">
            <a:extLst>
              <a:ext uri="{FF2B5EF4-FFF2-40B4-BE49-F238E27FC236}">
                <a16:creationId xmlns:a16="http://schemas.microsoft.com/office/drawing/2014/main" id="{811FB9D7-83D6-4B0A-992E-7117C3F40FE0}"/>
              </a:ext>
            </a:extLst>
          </p:cNvPr>
          <p:cNvPicPr>
            <a:picLocks noChangeAspect="1"/>
          </p:cNvPicPr>
          <p:nvPr/>
        </p:nvPicPr>
        <p:blipFill rotWithShape="1">
          <a:blip r:embed="rId5"/>
          <a:srcRect l="10347" t="43086" r="81629" b="38036"/>
          <a:stretch/>
        </p:blipFill>
        <p:spPr>
          <a:xfrm>
            <a:off x="3560878" y="6322861"/>
            <a:ext cx="404014" cy="329360"/>
          </a:xfrm>
          <a:prstGeom prst="rect">
            <a:avLst/>
          </a:prstGeom>
        </p:spPr>
      </p:pic>
      <p:pic>
        <p:nvPicPr>
          <p:cNvPr id="103" name="図 102">
            <a:extLst>
              <a:ext uri="{FF2B5EF4-FFF2-40B4-BE49-F238E27FC236}">
                <a16:creationId xmlns:a16="http://schemas.microsoft.com/office/drawing/2014/main" id="{58720328-2562-4FDF-A972-100A96721A44}"/>
              </a:ext>
            </a:extLst>
          </p:cNvPr>
          <p:cNvPicPr>
            <a:picLocks noChangeAspect="1"/>
          </p:cNvPicPr>
          <p:nvPr/>
        </p:nvPicPr>
        <p:blipFill rotWithShape="1">
          <a:blip r:embed="rId5"/>
          <a:srcRect l="1824" t="43056" r="90152" b="38066"/>
          <a:stretch/>
        </p:blipFill>
        <p:spPr>
          <a:xfrm>
            <a:off x="3999617" y="6259480"/>
            <a:ext cx="482881" cy="393654"/>
          </a:xfrm>
          <a:prstGeom prst="rect">
            <a:avLst/>
          </a:prstGeom>
        </p:spPr>
      </p:pic>
      <p:pic>
        <p:nvPicPr>
          <p:cNvPr id="77" name="図 76">
            <a:extLst>
              <a:ext uri="{FF2B5EF4-FFF2-40B4-BE49-F238E27FC236}">
                <a16:creationId xmlns:a16="http://schemas.microsoft.com/office/drawing/2014/main" id="{51FD083E-9F3E-4F7A-AE0A-B723B791D78C}"/>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4762399" y="822902"/>
            <a:ext cx="4323471" cy="4451199"/>
          </a:xfrm>
          <a:prstGeom prst="rect">
            <a:avLst/>
          </a:prstGeom>
        </p:spPr>
      </p:pic>
      <p:grpSp>
        <p:nvGrpSpPr>
          <p:cNvPr id="78" name="グループ化 77">
            <a:extLst>
              <a:ext uri="{FF2B5EF4-FFF2-40B4-BE49-F238E27FC236}">
                <a16:creationId xmlns:a16="http://schemas.microsoft.com/office/drawing/2014/main" id="{BEC32FAF-17CF-43EB-975A-523BD890BD77}"/>
              </a:ext>
            </a:extLst>
          </p:cNvPr>
          <p:cNvGrpSpPr/>
          <p:nvPr/>
        </p:nvGrpSpPr>
        <p:grpSpPr>
          <a:xfrm>
            <a:off x="4758043" y="3401458"/>
            <a:ext cx="1173823" cy="1875696"/>
            <a:chOff x="9426411" y="4482371"/>
            <a:chExt cx="1173823" cy="1875696"/>
          </a:xfrm>
        </p:grpSpPr>
        <p:pic>
          <p:nvPicPr>
            <p:cNvPr id="91" name="図 90">
              <a:extLst>
                <a:ext uri="{FF2B5EF4-FFF2-40B4-BE49-F238E27FC236}">
                  <a16:creationId xmlns:a16="http://schemas.microsoft.com/office/drawing/2014/main" id="{E4428425-AEAE-4A41-AB24-284F5CF7BB7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426411" y="4482371"/>
              <a:ext cx="1173823" cy="18756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7" name="グループ化 106">
              <a:extLst>
                <a:ext uri="{FF2B5EF4-FFF2-40B4-BE49-F238E27FC236}">
                  <a16:creationId xmlns:a16="http://schemas.microsoft.com/office/drawing/2014/main" id="{5246FFDB-D46D-4D6D-8CBD-C32656ADF279}"/>
                </a:ext>
              </a:extLst>
            </p:cNvPr>
            <p:cNvGrpSpPr/>
            <p:nvPr/>
          </p:nvGrpSpPr>
          <p:grpSpPr>
            <a:xfrm>
              <a:off x="9451577" y="5362894"/>
              <a:ext cx="598051" cy="376536"/>
              <a:chOff x="3659837" y="4434834"/>
              <a:chExt cx="598051" cy="376536"/>
            </a:xfrm>
          </p:grpSpPr>
          <p:grpSp>
            <p:nvGrpSpPr>
              <p:cNvPr id="114" name="グループ化 113">
                <a:extLst>
                  <a:ext uri="{FF2B5EF4-FFF2-40B4-BE49-F238E27FC236}">
                    <a16:creationId xmlns:a16="http://schemas.microsoft.com/office/drawing/2014/main" id="{40AB7D72-8EE0-4C7D-9C24-81CEA3458EA0}"/>
                  </a:ext>
                </a:extLst>
              </p:cNvPr>
              <p:cNvGrpSpPr/>
              <p:nvPr/>
            </p:nvGrpSpPr>
            <p:grpSpPr>
              <a:xfrm>
                <a:off x="3659837" y="4635796"/>
                <a:ext cx="598051" cy="175574"/>
                <a:chOff x="1650799" y="4196196"/>
                <a:chExt cx="598051" cy="175574"/>
              </a:xfrm>
            </p:grpSpPr>
            <p:cxnSp>
              <p:nvCxnSpPr>
                <p:cNvPr id="116" name="直線矢印コネクタ 115">
                  <a:extLst>
                    <a:ext uri="{FF2B5EF4-FFF2-40B4-BE49-F238E27FC236}">
                      <a16:creationId xmlns:a16="http://schemas.microsoft.com/office/drawing/2014/main" id="{DB480F8B-18D9-4D8C-8B39-45440D768AC1}"/>
                    </a:ext>
                  </a:extLst>
                </p:cNvPr>
                <p:cNvCxnSpPr>
                  <a:cxnSpLocks/>
                </p:cNvCxnSpPr>
                <p:nvPr/>
              </p:nvCxnSpPr>
              <p:spPr>
                <a:xfrm>
                  <a:off x="2155790" y="4196196"/>
                  <a:ext cx="93060" cy="1755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493B9CC9-298B-4D93-9E17-BAFB9DCFEE1F}"/>
                    </a:ext>
                  </a:extLst>
                </p:cNvPr>
                <p:cNvCxnSpPr>
                  <a:cxnSpLocks/>
                </p:cNvCxnSpPr>
                <p:nvPr/>
              </p:nvCxnSpPr>
              <p:spPr>
                <a:xfrm>
                  <a:off x="1650799" y="4196649"/>
                  <a:ext cx="526355"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15" name="テキスト ボックス 38">
                <a:extLst>
                  <a:ext uri="{FF2B5EF4-FFF2-40B4-BE49-F238E27FC236}">
                    <a16:creationId xmlns:a16="http://schemas.microsoft.com/office/drawing/2014/main" id="{F0DA20ED-BD92-475C-9865-801FD2CAB6AC}"/>
                  </a:ext>
                </a:extLst>
              </p:cNvPr>
              <p:cNvSpPr txBox="1"/>
              <p:nvPr/>
            </p:nvSpPr>
            <p:spPr>
              <a:xfrm>
                <a:off x="3666392" y="4434834"/>
                <a:ext cx="511499" cy="171865"/>
              </a:xfrm>
              <a:prstGeom prst="rect">
                <a:avLst/>
              </a:prstGeom>
              <a:solidFill>
                <a:schemeClr val="bg1"/>
              </a:solidFill>
              <a:ln w="6350"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事業箇所</a:t>
                </a:r>
                <a:endParaRPr kumimoji="1" lang="ja-JP" altLang="en-US" sz="1000" b="1" dirty="0">
                  <a:latin typeface="Meiryo UI" panose="020B0604030504040204" pitchFamily="50" charset="-128"/>
                  <a:ea typeface="Meiryo UI" panose="020B0604030504040204" pitchFamily="50" charset="-128"/>
                </a:endParaRPr>
              </a:p>
            </p:txBody>
          </p:sp>
        </p:grpSp>
        <p:sp>
          <p:nvSpPr>
            <p:cNvPr id="109" name="楕円 108">
              <a:extLst>
                <a:ext uri="{FF2B5EF4-FFF2-40B4-BE49-F238E27FC236}">
                  <a16:creationId xmlns:a16="http://schemas.microsoft.com/office/drawing/2014/main" id="{7ED2B5DE-E7D8-43B3-9E51-B1FCF53918F7}"/>
                </a:ext>
              </a:extLst>
            </p:cNvPr>
            <p:cNvSpPr/>
            <p:nvPr/>
          </p:nvSpPr>
          <p:spPr>
            <a:xfrm>
              <a:off x="10005584" y="5739883"/>
              <a:ext cx="114214" cy="1142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a:extLst>
              <a:ext uri="{FF2B5EF4-FFF2-40B4-BE49-F238E27FC236}">
                <a16:creationId xmlns:a16="http://schemas.microsoft.com/office/drawing/2014/main" id="{2B52C03F-A852-4EAC-A41C-AF7293372D16}"/>
              </a:ext>
            </a:extLst>
          </p:cNvPr>
          <p:cNvGrpSpPr/>
          <p:nvPr/>
        </p:nvGrpSpPr>
        <p:grpSpPr>
          <a:xfrm>
            <a:off x="7533938" y="1738320"/>
            <a:ext cx="1154801" cy="808035"/>
            <a:chOff x="9758553" y="5763823"/>
            <a:chExt cx="1522232" cy="1065132"/>
          </a:xfrm>
        </p:grpSpPr>
        <p:cxnSp>
          <p:nvCxnSpPr>
            <p:cNvPr id="119" name="直線コネクタ 118">
              <a:extLst>
                <a:ext uri="{FF2B5EF4-FFF2-40B4-BE49-F238E27FC236}">
                  <a16:creationId xmlns:a16="http://schemas.microsoft.com/office/drawing/2014/main" id="{1FE3DF92-500D-4BDC-B6E6-AB588F13264E}"/>
                </a:ext>
              </a:extLst>
            </p:cNvPr>
            <p:cNvCxnSpPr>
              <a:cxnSpLocks/>
            </p:cNvCxnSpPr>
            <p:nvPr/>
          </p:nvCxnSpPr>
          <p:spPr>
            <a:xfrm flipH="1" flipV="1">
              <a:off x="10091929" y="5773347"/>
              <a:ext cx="397542" cy="2014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97283327-EA76-47EB-BD10-0B3603BF56DA}"/>
                </a:ext>
              </a:extLst>
            </p:cNvPr>
            <p:cNvCxnSpPr>
              <a:cxnSpLocks/>
            </p:cNvCxnSpPr>
            <p:nvPr/>
          </p:nvCxnSpPr>
          <p:spPr>
            <a:xfrm flipH="1">
              <a:off x="10148650" y="5983320"/>
              <a:ext cx="265545" cy="49734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テキスト ボックス 38">
              <a:extLst>
                <a:ext uri="{FF2B5EF4-FFF2-40B4-BE49-F238E27FC236}">
                  <a16:creationId xmlns:a16="http://schemas.microsoft.com/office/drawing/2014/main" id="{190B6C1A-DC46-4C66-B7CD-FE50354C1D38}"/>
                </a:ext>
              </a:extLst>
            </p:cNvPr>
            <p:cNvSpPr txBox="1"/>
            <p:nvPr/>
          </p:nvSpPr>
          <p:spPr>
            <a:xfrm>
              <a:off x="10325969" y="6186248"/>
              <a:ext cx="954816" cy="642707"/>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700" dirty="0">
                  <a:solidFill>
                    <a:srgbClr val="FF0000"/>
                  </a:solidFill>
                  <a:latin typeface="Meiryo UI" panose="020B0604030504040204" pitchFamily="50" charset="-128"/>
                  <a:ea typeface="Meiryo UI" panose="020B0604030504040204" pitchFamily="50" charset="-128"/>
                </a:rPr>
                <a:t>上町工区</a:t>
              </a:r>
              <a:endParaRPr lang="en-US" altLang="ja-JP" sz="700" dirty="0">
                <a:solidFill>
                  <a:srgbClr val="FF0000"/>
                </a:solidFill>
                <a:latin typeface="Meiryo UI" panose="020B0604030504040204" pitchFamily="50" charset="-128"/>
                <a:ea typeface="Meiryo UI" panose="020B0604030504040204" pitchFamily="50" charset="-128"/>
              </a:endParaRPr>
            </a:p>
            <a:p>
              <a:pPr algn="ctr"/>
              <a:r>
                <a:rPr lang="ja-JP" altLang="en-US" sz="700" dirty="0">
                  <a:solidFill>
                    <a:srgbClr val="FF0000"/>
                  </a:solidFill>
                  <a:latin typeface="Meiryo UI" panose="020B0604030504040204" pitchFamily="50" charset="-128"/>
                  <a:ea typeface="Meiryo UI" panose="020B0604030504040204" pitchFamily="50" charset="-128"/>
                </a:rPr>
                <a:t>事業中区間</a:t>
              </a:r>
              <a:endParaRPr lang="en-US" altLang="ja-JP" sz="700" dirty="0">
                <a:solidFill>
                  <a:srgbClr val="FF0000"/>
                </a:solidFill>
                <a:latin typeface="Meiryo UI" panose="020B0604030504040204" pitchFamily="50" charset="-128"/>
                <a:ea typeface="Meiryo UI" panose="020B0604030504040204" pitchFamily="50" charset="-128"/>
              </a:endParaRPr>
            </a:p>
            <a:p>
              <a:pPr algn="ctr"/>
              <a:r>
                <a:rPr kumimoji="1" lang="en-US" altLang="ja-JP" sz="700" dirty="0">
                  <a:solidFill>
                    <a:srgbClr val="FF0000"/>
                  </a:solidFill>
                  <a:latin typeface="Meiryo UI" panose="020B0604030504040204" pitchFamily="50" charset="-128"/>
                  <a:ea typeface="Meiryo UI" panose="020B0604030504040204" pitchFamily="50" charset="-128"/>
                </a:rPr>
                <a:t>L=0.7km</a:t>
              </a:r>
            </a:p>
            <a:p>
              <a:pPr algn="ctr"/>
              <a:r>
                <a:rPr kumimoji="1" lang="ja-JP" altLang="en-US" sz="700" dirty="0">
                  <a:solidFill>
                    <a:srgbClr val="FF0000"/>
                  </a:solidFill>
                  <a:latin typeface="Meiryo UI" panose="020B0604030504040204" pitchFamily="50" charset="-128"/>
                  <a:ea typeface="Meiryo UI" panose="020B0604030504040204" pitchFamily="50" charset="-128"/>
                </a:rPr>
                <a:t>（別事業）</a:t>
              </a:r>
            </a:p>
          </p:txBody>
        </p:sp>
        <p:cxnSp>
          <p:nvCxnSpPr>
            <p:cNvPr id="122" name="直線コネクタ 121">
              <a:extLst>
                <a:ext uri="{FF2B5EF4-FFF2-40B4-BE49-F238E27FC236}">
                  <a16:creationId xmlns:a16="http://schemas.microsoft.com/office/drawing/2014/main" id="{A93678B2-0F9C-4780-9F44-7E524A1276FF}"/>
                </a:ext>
              </a:extLst>
            </p:cNvPr>
            <p:cNvCxnSpPr>
              <a:cxnSpLocks/>
            </p:cNvCxnSpPr>
            <p:nvPr/>
          </p:nvCxnSpPr>
          <p:spPr>
            <a:xfrm flipH="1">
              <a:off x="9758553" y="5763823"/>
              <a:ext cx="333375" cy="5325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F632E565-9259-4412-832A-DB3DCA63567E}"/>
                </a:ext>
              </a:extLst>
            </p:cNvPr>
            <p:cNvCxnSpPr>
              <a:cxnSpLocks/>
            </p:cNvCxnSpPr>
            <p:nvPr/>
          </p:nvCxnSpPr>
          <p:spPr>
            <a:xfrm flipH="1" flipV="1">
              <a:off x="9794398" y="6357812"/>
              <a:ext cx="397542" cy="2014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4" name="グループ化 123">
            <a:extLst>
              <a:ext uri="{FF2B5EF4-FFF2-40B4-BE49-F238E27FC236}">
                <a16:creationId xmlns:a16="http://schemas.microsoft.com/office/drawing/2014/main" id="{B39A236A-C6CC-455F-A0BB-7EAC1146EC0B}"/>
              </a:ext>
            </a:extLst>
          </p:cNvPr>
          <p:cNvGrpSpPr/>
          <p:nvPr/>
        </p:nvGrpSpPr>
        <p:grpSpPr>
          <a:xfrm>
            <a:off x="6603027" y="2838261"/>
            <a:ext cx="2453380" cy="1403424"/>
            <a:chOff x="7460035" y="2745948"/>
            <a:chExt cx="3067174" cy="1754537"/>
          </a:xfrm>
        </p:grpSpPr>
        <p:sp>
          <p:nvSpPr>
            <p:cNvPr id="125" name="テキスト ボックス 38">
              <a:extLst>
                <a:ext uri="{FF2B5EF4-FFF2-40B4-BE49-F238E27FC236}">
                  <a16:creationId xmlns:a16="http://schemas.microsoft.com/office/drawing/2014/main" id="{37DEC33C-AF86-4F0F-9F9B-72A3C3E85F02}"/>
                </a:ext>
              </a:extLst>
            </p:cNvPr>
            <p:cNvSpPr txBox="1"/>
            <p:nvPr/>
          </p:nvSpPr>
          <p:spPr>
            <a:xfrm>
              <a:off x="9224992" y="2745948"/>
              <a:ext cx="1302217" cy="674828"/>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solidFill>
                    <a:srgbClr val="FF0000"/>
                  </a:solidFill>
                  <a:latin typeface="Meiryo UI" panose="020B0604030504040204" pitchFamily="50" charset="-128"/>
                  <a:ea typeface="Meiryo UI" panose="020B0604030504040204" pitchFamily="50" charset="-128"/>
                </a:rPr>
                <a:t>黒鳥工区</a:t>
              </a:r>
              <a:endParaRPr lang="en-US" altLang="ja-JP" sz="1000" b="1" dirty="0">
                <a:solidFill>
                  <a:srgbClr val="FF0000"/>
                </a:solidFill>
                <a:latin typeface="Meiryo UI" panose="020B0604030504040204" pitchFamily="50" charset="-128"/>
                <a:ea typeface="Meiryo UI" panose="020B0604030504040204" pitchFamily="50" charset="-128"/>
              </a:endParaRPr>
            </a:p>
            <a:p>
              <a:pPr algn="ctr"/>
              <a:r>
                <a:rPr kumimoji="1" lang="ja-JP" altLang="en-US" sz="1000" b="1" dirty="0">
                  <a:solidFill>
                    <a:srgbClr val="FF0000"/>
                  </a:solidFill>
                  <a:latin typeface="Meiryo UI" panose="020B0604030504040204" pitchFamily="50" charset="-128"/>
                  <a:ea typeface="Meiryo UI" panose="020B0604030504040204" pitchFamily="50" charset="-128"/>
                </a:rPr>
                <a:t>事業中区間</a:t>
              </a:r>
              <a:endParaRPr kumimoji="1" lang="en-US" altLang="ja-JP" sz="1000" b="1" dirty="0">
                <a:solidFill>
                  <a:srgbClr val="FF0000"/>
                </a:solidFill>
                <a:latin typeface="Meiryo UI" panose="020B0604030504040204" pitchFamily="50" charset="-128"/>
                <a:ea typeface="Meiryo UI" panose="020B0604030504040204" pitchFamily="50" charset="-128"/>
              </a:endParaRPr>
            </a:p>
            <a:p>
              <a:pPr algn="ctr"/>
              <a:r>
                <a:rPr kumimoji="1" lang="en-US" altLang="ja-JP" sz="1000" b="1" dirty="0">
                  <a:solidFill>
                    <a:srgbClr val="FF0000"/>
                  </a:solidFill>
                  <a:latin typeface="Meiryo UI" panose="020B0604030504040204" pitchFamily="50" charset="-128"/>
                  <a:ea typeface="Meiryo UI" panose="020B0604030504040204" pitchFamily="50" charset="-128"/>
                </a:rPr>
                <a:t>L=1.2km</a:t>
              </a:r>
            </a:p>
          </p:txBody>
        </p:sp>
        <p:sp>
          <p:nvSpPr>
            <p:cNvPr id="126" name="フリーフォーム: 図形 125">
              <a:extLst>
                <a:ext uri="{FF2B5EF4-FFF2-40B4-BE49-F238E27FC236}">
                  <a16:creationId xmlns:a16="http://schemas.microsoft.com/office/drawing/2014/main" id="{80A110B7-3B26-47C5-965E-461143AB514D}"/>
                </a:ext>
              </a:extLst>
            </p:cNvPr>
            <p:cNvSpPr/>
            <p:nvPr/>
          </p:nvSpPr>
          <p:spPr>
            <a:xfrm>
              <a:off x="7697946" y="2785982"/>
              <a:ext cx="571500" cy="881062"/>
            </a:xfrm>
            <a:custGeom>
              <a:avLst/>
              <a:gdLst>
                <a:gd name="connsiteX0" fmla="*/ 571500 w 571500"/>
                <a:gd name="connsiteY0" fmla="*/ 0 h 881062"/>
                <a:gd name="connsiteX1" fmla="*/ 490537 w 571500"/>
                <a:gd name="connsiteY1" fmla="*/ 147637 h 881062"/>
                <a:gd name="connsiteX2" fmla="*/ 242887 w 571500"/>
                <a:gd name="connsiteY2" fmla="*/ 361950 h 881062"/>
                <a:gd name="connsiteX3" fmla="*/ 80962 w 571500"/>
                <a:gd name="connsiteY3" fmla="*/ 642937 h 881062"/>
                <a:gd name="connsiteX4" fmla="*/ 0 w 571500"/>
                <a:gd name="connsiteY4" fmla="*/ 881062 h 88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881062">
                  <a:moveTo>
                    <a:pt x="571500" y="0"/>
                  </a:moveTo>
                  <a:cubicBezTo>
                    <a:pt x="558403" y="43656"/>
                    <a:pt x="545306" y="87312"/>
                    <a:pt x="490537" y="147637"/>
                  </a:cubicBezTo>
                  <a:cubicBezTo>
                    <a:pt x="435768" y="207962"/>
                    <a:pt x="311150" y="279400"/>
                    <a:pt x="242887" y="361950"/>
                  </a:cubicBezTo>
                  <a:cubicBezTo>
                    <a:pt x="174624" y="444500"/>
                    <a:pt x="121443" y="556418"/>
                    <a:pt x="80962" y="642937"/>
                  </a:cubicBezTo>
                  <a:cubicBezTo>
                    <a:pt x="40481" y="729456"/>
                    <a:pt x="30162" y="846137"/>
                    <a:pt x="0" y="88106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コネクタ 126">
              <a:extLst>
                <a:ext uri="{FF2B5EF4-FFF2-40B4-BE49-F238E27FC236}">
                  <a16:creationId xmlns:a16="http://schemas.microsoft.com/office/drawing/2014/main" id="{ABB61300-0D81-40AF-AFD0-3DA206C5F89A}"/>
                </a:ext>
              </a:extLst>
            </p:cNvPr>
            <p:cNvCxnSpPr>
              <a:cxnSpLocks/>
            </p:cNvCxnSpPr>
            <p:nvPr/>
          </p:nvCxnSpPr>
          <p:spPr>
            <a:xfrm>
              <a:off x="8287720" y="2759337"/>
              <a:ext cx="83202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8" name="フリーフォーム: 図形 127">
              <a:extLst>
                <a:ext uri="{FF2B5EF4-FFF2-40B4-BE49-F238E27FC236}">
                  <a16:creationId xmlns:a16="http://schemas.microsoft.com/office/drawing/2014/main" id="{B7427517-C56D-45B7-AB85-435627C1C369}"/>
                </a:ext>
              </a:extLst>
            </p:cNvPr>
            <p:cNvSpPr/>
            <p:nvPr/>
          </p:nvSpPr>
          <p:spPr>
            <a:xfrm>
              <a:off x="7460035" y="3690999"/>
              <a:ext cx="234905" cy="607059"/>
            </a:xfrm>
            <a:custGeom>
              <a:avLst/>
              <a:gdLst>
                <a:gd name="connsiteX0" fmla="*/ 211931 w 211931"/>
                <a:gd name="connsiteY0" fmla="*/ 0 h 547688"/>
                <a:gd name="connsiteX1" fmla="*/ 83344 w 211931"/>
                <a:gd name="connsiteY1" fmla="*/ 409575 h 547688"/>
                <a:gd name="connsiteX2" fmla="*/ 0 w 211931"/>
                <a:gd name="connsiteY2" fmla="*/ 547688 h 547688"/>
              </a:gdLst>
              <a:ahLst/>
              <a:cxnLst>
                <a:cxn ang="0">
                  <a:pos x="connsiteX0" y="connsiteY0"/>
                </a:cxn>
                <a:cxn ang="0">
                  <a:pos x="connsiteX1" y="connsiteY1"/>
                </a:cxn>
                <a:cxn ang="0">
                  <a:pos x="connsiteX2" y="connsiteY2"/>
                </a:cxn>
              </a:cxnLst>
              <a:rect l="l" t="t" r="r" b="b"/>
              <a:pathLst>
                <a:path w="211931" h="547688">
                  <a:moveTo>
                    <a:pt x="211931" y="0"/>
                  </a:moveTo>
                  <a:lnTo>
                    <a:pt x="83344" y="409575"/>
                  </a:lnTo>
                  <a:lnTo>
                    <a:pt x="0" y="547688"/>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38">
              <a:extLst>
                <a:ext uri="{FF2B5EF4-FFF2-40B4-BE49-F238E27FC236}">
                  <a16:creationId xmlns:a16="http://schemas.microsoft.com/office/drawing/2014/main" id="{8A33FC0C-AF10-41A8-B1AB-BC4558277ABE}"/>
                </a:ext>
              </a:extLst>
            </p:cNvPr>
            <p:cNvSpPr txBox="1"/>
            <p:nvPr/>
          </p:nvSpPr>
          <p:spPr>
            <a:xfrm>
              <a:off x="9165467" y="3801930"/>
              <a:ext cx="854526" cy="576152"/>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700" dirty="0">
                  <a:solidFill>
                    <a:srgbClr val="FF0000"/>
                  </a:solidFill>
                  <a:latin typeface="Meiryo UI" panose="020B0604030504040204" pitchFamily="50" charset="-128"/>
                  <a:ea typeface="Meiryo UI" panose="020B0604030504040204" pitchFamily="50" charset="-128"/>
                </a:rPr>
                <a:t>府中工区</a:t>
              </a:r>
              <a:endParaRPr lang="en-US" altLang="ja-JP" sz="700" dirty="0">
                <a:solidFill>
                  <a:srgbClr val="FF0000"/>
                </a:solidFill>
                <a:latin typeface="Meiryo UI" panose="020B0604030504040204" pitchFamily="50" charset="-128"/>
                <a:ea typeface="Meiryo UI" panose="020B0604030504040204" pitchFamily="50" charset="-128"/>
              </a:endParaRPr>
            </a:p>
            <a:p>
              <a:pPr algn="ctr"/>
              <a:r>
                <a:rPr kumimoji="1" lang="ja-JP" altLang="en-US" sz="700" dirty="0">
                  <a:solidFill>
                    <a:srgbClr val="FF0000"/>
                  </a:solidFill>
                  <a:latin typeface="Meiryo UI" panose="020B0604030504040204" pitchFamily="50" charset="-128"/>
                  <a:ea typeface="Meiryo UI" panose="020B0604030504040204" pitchFamily="50" charset="-128"/>
                </a:rPr>
                <a:t>事業中区間</a:t>
              </a:r>
              <a:endParaRPr kumimoji="1" lang="en-US" altLang="ja-JP" sz="700" dirty="0">
                <a:solidFill>
                  <a:srgbClr val="FF0000"/>
                </a:solidFill>
                <a:latin typeface="Meiryo UI" panose="020B0604030504040204" pitchFamily="50" charset="-128"/>
                <a:ea typeface="Meiryo UI" panose="020B0604030504040204" pitchFamily="50" charset="-128"/>
              </a:endParaRPr>
            </a:p>
            <a:p>
              <a:pPr algn="ctr"/>
              <a:r>
                <a:rPr kumimoji="1" lang="en-US" altLang="ja-JP" sz="700" dirty="0">
                  <a:solidFill>
                    <a:srgbClr val="FF0000"/>
                  </a:solidFill>
                  <a:latin typeface="Meiryo UI" panose="020B0604030504040204" pitchFamily="50" charset="-128"/>
                  <a:ea typeface="Meiryo UI" panose="020B0604030504040204" pitchFamily="50" charset="-128"/>
                </a:rPr>
                <a:t>L=0.9km</a:t>
              </a:r>
            </a:p>
            <a:p>
              <a:pPr algn="ctr"/>
              <a:r>
                <a:rPr kumimoji="1" lang="ja-JP" altLang="en-US" sz="700" dirty="0">
                  <a:solidFill>
                    <a:srgbClr val="FF0000"/>
                  </a:solidFill>
                  <a:latin typeface="Meiryo UI" panose="020B0604030504040204" pitchFamily="50" charset="-128"/>
                  <a:ea typeface="Meiryo UI" panose="020B0604030504040204" pitchFamily="50" charset="-128"/>
                </a:rPr>
                <a:t>（別事業）</a:t>
              </a:r>
              <a:endParaRPr kumimoji="1" lang="en-US" altLang="ja-JP" sz="700" dirty="0">
                <a:solidFill>
                  <a:srgbClr val="FF0000"/>
                </a:solidFill>
                <a:latin typeface="Meiryo UI" panose="020B0604030504040204" pitchFamily="50" charset="-128"/>
                <a:ea typeface="Meiryo UI" panose="020B0604030504040204" pitchFamily="50" charset="-128"/>
              </a:endParaRPr>
            </a:p>
          </p:txBody>
        </p:sp>
        <p:cxnSp>
          <p:nvCxnSpPr>
            <p:cNvPr id="130" name="直線コネクタ 129">
              <a:extLst>
                <a:ext uri="{FF2B5EF4-FFF2-40B4-BE49-F238E27FC236}">
                  <a16:creationId xmlns:a16="http://schemas.microsoft.com/office/drawing/2014/main" id="{19DD834B-13FA-4F3A-A051-15365FE143A1}"/>
                </a:ext>
              </a:extLst>
            </p:cNvPr>
            <p:cNvCxnSpPr>
              <a:cxnSpLocks/>
            </p:cNvCxnSpPr>
            <p:nvPr/>
          </p:nvCxnSpPr>
          <p:spPr>
            <a:xfrm>
              <a:off x="7837226" y="3681119"/>
              <a:ext cx="128251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F3877B25-32A6-4C3B-801A-28C49480EFBE}"/>
                </a:ext>
              </a:extLst>
            </p:cNvPr>
            <p:cNvCxnSpPr>
              <a:cxnSpLocks/>
            </p:cNvCxnSpPr>
            <p:nvPr/>
          </p:nvCxnSpPr>
          <p:spPr>
            <a:xfrm>
              <a:off x="7628357" y="4301866"/>
              <a:ext cx="10294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C773355E-0854-4FF2-9B00-425C875AFA03}"/>
                </a:ext>
              </a:extLst>
            </p:cNvPr>
            <p:cNvCxnSpPr>
              <a:cxnSpLocks/>
            </p:cNvCxnSpPr>
            <p:nvPr/>
          </p:nvCxnSpPr>
          <p:spPr>
            <a:xfrm>
              <a:off x="9033520" y="2758559"/>
              <a:ext cx="0" cy="90284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869D525F-C288-4E02-A90D-B1D42D0EBD3D}"/>
                </a:ext>
              </a:extLst>
            </p:cNvPr>
            <p:cNvCxnSpPr>
              <a:cxnSpLocks/>
            </p:cNvCxnSpPr>
            <p:nvPr/>
          </p:nvCxnSpPr>
          <p:spPr>
            <a:xfrm>
              <a:off x="9033520" y="3702377"/>
              <a:ext cx="0" cy="79810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134" name="図 133">
            <a:extLst>
              <a:ext uri="{FF2B5EF4-FFF2-40B4-BE49-F238E27FC236}">
                <a16:creationId xmlns:a16="http://schemas.microsoft.com/office/drawing/2014/main" id="{11AFA5B9-A1FC-4479-8165-1BF23B9B1AAA}"/>
              </a:ext>
            </a:extLst>
          </p:cNvPr>
          <p:cNvPicPr>
            <a:picLocks noChangeAspect="1"/>
          </p:cNvPicPr>
          <p:nvPr/>
        </p:nvPicPr>
        <p:blipFill>
          <a:blip r:embed="rId9"/>
          <a:stretch>
            <a:fillRect/>
          </a:stretch>
        </p:blipFill>
        <p:spPr>
          <a:xfrm>
            <a:off x="8736416" y="807699"/>
            <a:ext cx="309143" cy="525543"/>
          </a:xfrm>
          <a:prstGeom prst="rect">
            <a:avLst/>
          </a:prstGeom>
        </p:spPr>
      </p:pic>
      <p:sp>
        <p:nvSpPr>
          <p:cNvPr id="135" name="テキスト ボックス 38">
            <a:extLst>
              <a:ext uri="{FF2B5EF4-FFF2-40B4-BE49-F238E27FC236}">
                <a16:creationId xmlns:a16="http://schemas.microsoft.com/office/drawing/2014/main" id="{52EE3565-9D97-405E-B15F-7595F0FD0E85}"/>
              </a:ext>
            </a:extLst>
          </p:cNvPr>
          <p:cNvSpPr txBox="1"/>
          <p:nvPr/>
        </p:nvSpPr>
        <p:spPr>
          <a:xfrm rot="2546966">
            <a:off x="4651754" y="2844244"/>
            <a:ext cx="1284211" cy="181092"/>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富田林泉大津線（現）</a:t>
            </a:r>
            <a:endParaRPr kumimoji="1" lang="ja-JP" altLang="en-US" sz="1000" b="1" dirty="0">
              <a:latin typeface="Meiryo UI" panose="020B0604030504040204" pitchFamily="50" charset="-128"/>
              <a:ea typeface="Meiryo UI" panose="020B0604030504040204" pitchFamily="50" charset="-128"/>
            </a:endParaRPr>
          </a:p>
        </p:txBody>
      </p:sp>
      <p:sp>
        <p:nvSpPr>
          <p:cNvPr id="136" name="テキスト ボックス 38">
            <a:extLst>
              <a:ext uri="{FF2B5EF4-FFF2-40B4-BE49-F238E27FC236}">
                <a16:creationId xmlns:a16="http://schemas.microsoft.com/office/drawing/2014/main" id="{9E834061-093A-458E-881C-3D63B9A4CC8A}"/>
              </a:ext>
            </a:extLst>
          </p:cNvPr>
          <p:cNvSpPr txBox="1"/>
          <p:nvPr/>
        </p:nvSpPr>
        <p:spPr>
          <a:xfrm rot="19039424">
            <a:off x="7383391" y="1101923"/>
            <a:ext cx="905688" cy="201722"/>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大阪和泉泉南線</a:t>
            </a:r>
          </a:p>
        </p:txBody>
      </p:sp>
      <p:sp>
        <p:nvSpPr>
          <p:cNvPr id="137" name="テキスト ボックス 38">
            <a:extLst>
              <a:ext uri="{FF2B5EF4-FFF2-40B4-BE49-F238E27FC236}">
                <a16:creationId xmlns:a16="http://schemas.microsoft.com/office/drawing/2014/main" id="{CD5A911F-D716-4CF3-9117-8C2710784E76}"/>
              </a:ext>
            </a:extLst>
          </p:cNvPr>
          <p:cNvSpPr txBox="1"/>
          <p:nvPr/>
        </p:nvSpPr>
        <p:spPr>
          <a:xfrm rot="871151">
            <a:off x="6087897" y="1456579"/>
            <a:ext cx="892765" cy="171865"/>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泉大津美原線</a:t>
            </a:r>
          </a:p>
        </p:txBody>
      </p:sp>
      <p:grpSp>
        <p:nvGrpSpPr>
          <p:cNvPr id="138" name="グループ化 137">
            <a:extLst>
              <a:ext uri="{FF2B5EF4-FFF2-40B4-BE49-F238E27FC236}">
                <a16:creationId xmlns:a16="http://schemas.microsoft.com/office/drawing/2014/main" id="{4D717979-9C72-4AA0-A162-898B4B7033C4}"/>
              </a:ext>
            </a:extLst>
          </p:cNvPr>
          <p:cNvGrpSpPr/>
          <p:nvPr/>
        </p:nvGrpSpPr>
        <p:grpSpPr>
          <a:xfrm>
            <a:off x="5986332" y="2987326"/>
            <a:ext cx="355339" cy="252301"/>
            <a:chOff x="9357273" y="4664287"/>
            <a:chExt cx="283191" cy="201074"/>
          </a:xfrm>
        </p:grpSpPr>
        <p:sp>
          <p:nvSpPr>
            <p:cNvPr id="139" name="Freeform 4">
              <a:extLst>
                <a:ext uri="{FF2B5EF4-FFF2-40B4-BE49-F238E27FC236}">
                  <a16:creationId xmlns:a16="http://schemas.microsoft.com/office/drawing/2014/main" id="{3065B1E0-B49D-4927-9910-20246791FCFD}"/>
                </a:ext>
              </a:extLst>
            </p:cNvPr>
            <p:cNvSpPr>
              <a:spLocks/>
            </p:cNvSpPr>
            <p:nvPr/>
          </p:nvSpPr>
          <p:spPr bwMode="auto">
            <a:xfrm>
              <a:off x="9357273" y="4664287"/>
              <a:ext cx="283191" cy="201074"/>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40" name="Rectangle 5">
              <a:extLst>
                <a:ext uri="{FF2B5EF4-FFF2-40B4-BE49-F238E27FC236}">
                  <a16:creationId xmlns:a16="http://schemas.microsoft.com/office/drawing/2014/main" id="{80CBED5F-BDCF-45A8-ACA5-B6BD5967AAF1}"/>
                </a:ext>
              </a:extLst>
            </p:cNvPr>
            <p:cNvSpPr>
              <a:spLocks noChangeArrowheads="1"/>
            </p:cNvSpPr>
            <p:nvPr/>
          </p:nvSpPr>
          <p:spPr bwMode="auto">
            <a:xfrm>
              <a:off x="9419325" y="4690640"/>
              <a:ext cx="159085" cy="14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1" i="0" u="none" strike="noStrike" baseline="0" dirty="0">
                  <a:solidFill>
                    <a:schemeClr val="bg1"/>
                  </a:solidFill>
                  <a:latin typeface="ＭＳ Ｐゴシック" panose="020B0600070205080204" pitchFamily="50" charset="-128"/>
                  <a:ea typeface="ＭＳ Ｐゴシック" panose="020B0600070205080204" pitchFamily="50" charset="-128"/>
                </a:rPr>
                <a:t>26</a:t>
              </a:r>
            </a:p>
          </p:txBody>
        </p:sp>
      </p:grpSp>
      <p:grpSp>
        <p:nvGrpSpPr>
          <p:cNvPr id="141" name="グループ化 140">
            <a:extLst>
              <a:ext uri="{FF2B5EF4-FFF2-40B4-BE49-F238E27FC236}">
                <a16:creationId xmlns:a16="http://schemas.microsoft.com/office/drawing/2014/main" id="{D246C773-B01E-4090-8FA2-B8034CD490A7}"/>
              </a:ext>
            </a:extLst>
          </p:cNvPr>
          <p:cNvGrpSpPr/>
          <p:nvPr/>
        </p:nvGrpSpPr>
        <p:grpSpPr>
          <a:xfrm>
            <a:off x="7434938" y="780006"/>
            <a:ext cx="355339" cy="252301"/>
            <a:chOff x="9357273" y="4664287"/>
            <a:chExt cx="283191" cy="201074"/>
          </a:xfrm>
        </p:grpSpPr>
        <p:sp>
          <p:nvSpPr>
            <p:cNvPr id="142" name="Freeform 4">
              <a:extLst>
                <a:ext uri="{FF2B5EF4-FFF2-40B4-BE49-F238E27FC236}">
                  <a16:creationId xmlns:a16="http://schemas.microsoft.com/office/drawing/2014/main" id="{EFE0C254-3DE0-4528-9299-EFDE7F39D96C}"/>
                </a:ext>
              </a:extLst>
            </p:cNvPr>
            <p:cNvSpPr>
              <a:spLocks/>
            </p:cNvSpPr>
            <p:nvPr/>
          </p:nvSpPr>
          <p:spPr bwMode="auto">
            <a:xfrm>
              <a:off x="9357273" y="4664287"/>
              <a:ext cx="283191" cy="201074"/>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43" name="Rectangle 5">
              <a:extLst>
                <a:ext uri="{FF2B5EF4-FFF2-40B4-BE49-F238E27FC236}">
                  <a16:creationId xmlns:a16="http://schemas.microsoft.com/office/drawing/2014/main" id="{68079A78-7EC3-4ED1-87D3-D7171BD78DB0}"/>
                </a:ext>
              </a:extLst>
            </p:cNvPr>
            <p:cNvSpPr>
              <a:spLocks noChangeArrowheads="1"/>
            </p:cNvSpPr>
            <p:nvPr/>
          </p:nvSpPr>
          <p:spPr bwMode="auto">
            <a:xfrm>
              <a:off x="9419325" y="4690640"/>
              <a:ext cx="159085" cy="14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1" i="0" u="none" strike="noStrike" baseline="0" dirty="0">
                  <a:solidFill>
                    <a:schemeClr val="bg1"/>
                  </a:solidFill>
                  <a:latin typeface="ＭＳ Ｐゴシック" panose="020B0600070205080204" pitchFamily="50" charset="-128"/>
                  <a:ea typeface="ＭＳ Ｐゴシック" panose="020B0600070205080204" pitchFamily="50" charset="-128"/>
                </a:rPr>
                <a:t>26</a:t>
              </a:r>
            </a:p>
          </p:txBody>
        </p:sp>
      </p:grpSp>
      <p:sp>
        <p:nvSpPr>
          <p:cNvPr id="144" name="楕円 143">
            <a:extLst>
              <a:ext uri="{FF2B5EF4-FFF2-40B4-BE49-F238E27FC236}">
                <a16:creationId xmlns:a16="http://schemas.microsoft.com/office/drawing/2014/main" id="{A222FF4F-D0E8-4342-80CE-C1AC4DFC071D}"/>
              </a:ext>
            </a:extLst>
          </p:cNvPr>
          <p:cNvSpPr/>
          <p:nvPr/>
        </p:nvSpPr>
        <p:spPr>
          <a:xfrm>
            <a:off x="7011600" y="3345236"/>
            <a:ext cx="173282" cy="173282"/>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a:extLst>
              <a:ext uri="{FF2B5EF4-FFF2-40B4-BE49-F238E27FC236}">
                <a16:creationId xmlns:a16="http://schemas.microsoft.com/office/drawing/2014/main" id="{16C638A8-1E7A-4CD8-AE08-368B2301C5BA}"/>
              </a:ext>
            </a:extLst>
          </p:cNvPr>
          <p:cNvSpPr txBox="1"/>
          <p:nvPr/>
        </p:nvSpPr>
        <p:spPr>
          <a:xfrm>
            <a:off x="7125270" y="3107551"/>
            <a:ext cx="722784" cy="305887"/>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zh-TW" altLang="en-US" sz="800" b="1" dirty="0">
                <a:latin typeface="Meiryo UI" panose="020B0604030504040204" pitchFamily="50" charset="-128"/>
                <a:ea typeface="Meiryo UI" panose="020B0604030504040204" pitchFamily="50" charset="-128"/>
              </a:rPr>
              <a:t>陸上自衛隊</a:t>
            </a:r>
            <a:endParaRPr kumimoji="1" lang="en-US" altLang="zh-TW" sz="800" b="1" dirty="0">
              <a:latin typeface="Meiryo UI" panose="020B0604030504040204" pitchFamily="50" charset="-128"/>
              <a:ea typeface="Meiryo UI" panose="020B0604030504040204" pitchFamily="50" charset="-128"/>
            </a:endParaRPr>
          </a:p>
          <a:p>
            <a:pPr algn="ctr"/>
            <a:r>
              <a:rPr kumimoji="1" lang="zh-TW" altLang="en-US" sz="800" b="1" dirty="0">
                <a:latin typeface="Meiryo UI" panose="020B0604030504040204" pitchFamily="50" charset="-128"/>
                <a:ea typeface="Meiryo UI" panose="020B0604030504040204" pitchFamily="50" charset="-128"/>
              </a:rPr>
              <a:t>信太山駐屯所</a:t>
            </a:r>
            <a:endParaRPr kumimoji="1" lang="en-US" altLang="ja-JP" sz="800" b="1" dirty="0">
              <a:latin typeface="Meiryo UI" panose="020B0604030504040204" pitchFamily="50" charset="-128"/>
              <a:ea typeface="Meiryo UI" panose="020B0604030504040204" pitchFamily="50" charset="-128"/>
            </a:endParaRPr>
          </a:p>
        </p:txBody>
      </p:sp>
      <p:sp>
        <p:nvSpPr>
          <p:cNvPr id="148" name="フリーフォーム: 図形 147">
            <a:extLst>
              <a:ext uri="{FF2B5EF4-FFF2-40B4-BE49-F238E27FC236}">
                <a16:creationId xmlns:a16="http://schemas.microsoft.com/office/drawing/2014/main" id="{EAFDD13A-E5A2-4941-92E4-3EDD3B2B30C0}"/>
              </a:ext>
            </a:extLst>
          </p:cNvPr>
          <p:cNvSpPr/>
          <p:nvPr/>
        </p:nvSpPr>
        <p:spPr>
          <a:xfrm rot="21344721">
            <a:off x="6469379" y="4086250"/>
            <a:ext cx="139425" cy="150470"/>
          </a:xfrm>
          <a:custGeom>
            <a:avLst/>
            <a:gdLst>
              <a:gd name="connsiteX0" fmla="*/ 0 w 114300"/>
              <a:gd name="connsiteY0" fmla="*/ 121920 h 121920"/>
              <a:gd name="connsiteX1" fmla="*/ 114300 w 114300"/>
              <a:gd name="connsiteY1" fmla="*/ 0 h 121920"/>
            </a:gdLst>
            <a:ahLst/>
            <a:cxnLst>
              <a:cxn ang="0">
                <a:pos x="connsiteX0" y="connsiteY0"/>
              </a:cxn>
              <a:cxn ang="0">
                <a:pos x="connsiteX1" y="connsiteY1"/>
              </a:cxn>
            </a:cxnLst>
            <a:rect l="l" t="t" r="r" b="b"/>
            <a:pathLst>
              <a:path w="114300" h="121920">
                <a:moveTo>
                  <a:pt x="0" y="121920"/>
                </a:moveTo>
                <a:lnTo>
                  <a:pt x="114300" y="0"/>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0" name="直線コネクタ 149">
            <a:extLst>
              <a:ext uri="{FF2B5EF4-FFF2-40B4-BE49-F238E27FC236}">
                <a16:creationId xmlns:a16="http://schemas.microsoft.com/office/drawing/2014/main" id="{03F4B94D-8298-4DC2-BF9D-BA47EB80B2DB}"/>
              </a:ext>
            </a:extLst>
          </p:cNvPr>
          <p:cNvCxnSpPr>
            <a:cxnSpLocks/>
          </p:cNvCxnSpPr>
          <p:nvPr/>
        </p:nvCxnSpPr>
        <p:spPr>
          <a:xfrm>
            <a:off x="6528802" y="4273409"/>
            <a:ext cx="1408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テキスト ボックス 38">
            <a:extLst>
              <a:ext uri="{FF2B5EF4-FFF2-40B4-BE49-F238E27FC236}">
                <a16:creationId xmlns:a16="http://schemas.microsoft.com/office/drawing/2014/main" id="{29399BF3-0D69-401E-8835-1CAA5253147E}"/>
              </a:ext>
            </a:extLst>
          </p:cNvPr>
          <p:cNvSpPr txBox="1"/>
          <p:nvPr/>
        </p:nvSpPr>
        <p:spPr>
          <a:xfrm>
            <a:off x="7102723" y="4312623"/>
            <a:ext cx="834915" cy="578684"/>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dirty="0">
                <a:solidFill>
                  <a:schemeClr val="tx1"/>
                </a:solidFill>
                <a:latin typeface="Meiryo UI" panose="020B0604030504040204" pitchFamily="50" charset="-128"/>
                <a:ea typeface="Meiryo UI" panose="020B0604030504040204" pitchFamily="50" charset="-128"/>
              </a:rPr>
              <a:t>府中工区</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供用済み</a:t>
            </a:r>
            <a:r>
              <a:rPr kumimoji="1" lang="en-US" altLang="ja-JP" sz="1000" dirty="0">
                <a:solidFill>
                  <a:schemeClr val="tx1"/>
                </a:solidFill>
                <a:latin typeface="Meiryo UI" panose="020B0604030504040204" pitchFamily="50" charset="-128"/>
                <a:ea typeface="Meiryo UI" panose="020B0604030504040204" pitchFamily="50" charset="-128"/>
              </a:rPr>
              <a:t>L=0.26km</a:t>
            </a:r>
          </a:p>
        </p:txBody>
      </p:sp>
      <p:cxnSp>
        <p:nvCxnSpPr>
          <p:cNvPr id="80" name="直線矢印コネクタ 79">
            <a:extLst>
              <a:ext uri="{FF2B5EF4-FFF2-40B4-BE49-F238E27FC236}">
                <a16:creationId xmlns:a16="http://schemas.microsoft.com/office/drawing/2014/main" id="{1197A457-F46D-4A4C-94BE-18D127E620D5}"/>
              </a:ext>
            </a:extLst>
          </p:cNvPr>
          <p:cNvCxnSpPr>
            <a:cxnSpLocks/>
          </p:cNvCxnSpPr>
          <p:nvPr/>
        </p:nvCxnSpPr>
        <p:spPr>
          <a:xfrm>
            <a:off x="7455589" y="4088315"/>
            <a:ext cx="0" cy="1850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6575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294</Words>
  <Application>Microsoft Office PowerPoint</Application>
  <PresentationFormat>画面に合わせる (4:3)</PresentationFormat>
  <Paragraphs>51</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城田　竜之介</dc:creator>
  <cp:lastModifiedBy>城田　竜之介</cp:lastModifiedBy>
  <cp:revision>5</cp:revision>
  <dcterms:created xsi:type="dcterms:W3CDTF">2025-09-16T08:09:50Z</dcterms:created>
  <dcterms:modified xsi:type="dcterms:W3CDTF">2025-11-21T00:38:23Z</dcterms:modified>
</cp:coreProperties>
</file>