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22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8CB1B-4638-4C24-9136-9895086498C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FFD22-763A-4B89-9A26-6FD3EE39BD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61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CAC1F-5F27-4421-A257-8FAFD41E9BD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551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B9827E-0F2F-4E0E-BECF-DA82B6744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872458A-DC69-4BB4-B77A-A9D6AE31B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54E420-9947-406F-993C-275A47E96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BD65-4B71-4070-80D3-DD53FE57A668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29C6E3-2296-4128-BEE6-F6FBE7B1F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7DBC38-E2FE-4769-BE07-3D4C097C2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6E6-09EB-462C-B157-4ED3C1ED24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12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92DE71-9AF7-4235-B78B-A99CD401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569E34A-F558-4BC6-B030-82B6DCB6B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70C426-06FE-48B3-AC2D-6931D7721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BD65-4B71-4070-80D3-DD53FE57A668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320354-F7B2-4DD9-B2AC-334D62ACF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2ED25C-7ABB-4E68-9F17-930884871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6E6-09EB-462C-B157-4ED3C1ED24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869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4AD2C81-7C6B-460A-BCD6-12EE63DD07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DF0F242-7D8C-49A0-BB8B-785BFC796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614E6D-FAA9-43B6-993F-95B7EFCD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BD65-4B71-4070-80D3-DD53FE57A668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A705DA-0808-48CF-9451-EB9EC6809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7FE2BA-BFA8-4469-8009-94FF78ED0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6E6-09EB-462C-B157-4ED3C1ED24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31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25FDAD-DC01-4F09-9C1D-D06D0411F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A25B51-FB9B-4AFC-A221-26820D4D9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37FC69-70B7-4E3C-ADE3-F4394F85C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BD65-4B71-4070-80D3-DD53FE57A668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3DB427-DCF2-48D3-8931-596BD7324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47C57D-1201-4C10-9629-8760976E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6E6-09EB-462C-B157-4ED3C1ED24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42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130180-D367-402B-A0EF-AF626A02C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20617D-681E-482D-995D-D9A824BDB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029407-D55F-4F99-88F1-D191FC05E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BD65-4B71-4070-80D3-DD53FE57A668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4E8303-6E86-4FDA-A1D4-31A4F4B5C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49AC52-F977-4072-963F-D6A1A966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6E6-09EB-462C-B157-4ED3C1ED24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44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CDDB24-067D-40E5-A595-C2FF4F03F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61FBFD-8DD4-4230-834C-EC2ACB058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5BA6F74-5F4F-40FF-9253-D84F29B48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6AAAA61-6C8F-4B27-A619-254836DC7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BD65-4B71-4070-80D3-DD53FE57A668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43100F1-1737-4E6E-BC76-8F2D6CB89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8FE054-8B31-41F2-8092-98F4135E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6E6-09EB-462C-B157-4ED3C1ED24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07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D73BD0-6FB1-4EBF-BFFA-AFA9C072E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053DF2-8FFB-47D1-A51E-D5D624B10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14F471D-0730-4384-B233-28EAF3E5C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4992390-11E9-4F4A-A84F-E4ED10A61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81E2EBC-F2FD-4407-95EC-BDC754ED35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38E9286-217D-4ECB-B195-44350F8D3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BD65-4B71-4070-80D3-DD53FE57A668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384847E-F5D7-4419-B074-FCC997166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7510001-A6AE-4485-B24C-194B383C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6E6-09EB-462C-B157-4ED3C1ED24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922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C874F7-A918-40EF-8CC4-1A9BB90FD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793F0D8-310A-43AE-A463-75473292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BD65-4B71-4070-80D3-DD53FE57A668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E1887F9-8EB6-4ED5-9EBA-0DA708FE9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81A8FF8-54BE-4D9F-8384-C47306FB0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6E6-09EB-462C-B157-4ED3C1ED24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2969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80E544D-1B5B-4470-9B29-2D67F1436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BD65-4B71-4070-80D3-DD53FE57A668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622E0E0-3DCA-487E-8BC3-15536F355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2285CA-099D-4380-B934-C25351857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6E6-09EB-462C-B157-4ED3C1ED24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702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DCE188-E854-447F-9752-D86E0C89A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52161D-58C0-468D-B6C2-FDD8A662B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176F23A-B9DF-4C2B-9EAB-67DCCBB82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79EE36-C15E-44C5-A036-B42F5F4D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BD65-4B71-4070-80D3-DD53FE57A668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193E18-C3FD-4870-A163-ABAB680FF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11F10E5-B09E-43B6-8E6A-DAD65F4BC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6E6-09EB-462C-B157-4ED3C1ED24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397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19305A-1A7E-4277-A3DB-8A51D298F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E355ACA-46F3-49A3-B2EC-AE44BC2BA0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4573F2E-FFEA-48E6-A516-609C068BD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288FBD4-C9D0-429B-88CC-83901D83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BD65-4B71-4070-80D3-DD53FE57A668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7511960-BDBC-4D7A-9EE6-F7AE3C83E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546955A-22A5-4D13-8182-CFEC376D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6E6-09EB-462C-B157-4ED3C1ED24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925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73DEA35-FF85-472C-91F6-DC1092077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2970823-E65C-433F-BF39-0A9208FE4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02FA64-9434-4932-809E-D6031A244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1BD65-4B71-4070-80D3-DD53FE57A668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FB9D47-1F59-41ED-BFC6-A64C78269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FDD79D-4B25-4819-B435-80F044C3D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FC6E6-09EB-462C-B157-4ED3C1ED24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34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pref.osaka.lg.jp/o130330/otori/jigyouinfo/uemachi.html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9824B7F-8E2C-4DBD-B9C6-ECD4B4369A4D}"/>
              </a:ext>
            </a:extLst>
          </p:cNvPr>
          <p:cNvGrpSpPr/>
          <p:nvPr/>
        </p:nvGrpSpPr>
        <p:grpSpPr>
          <a:xfrm>
            <a:off x="8469" y="498822"/>
            <a:ext cx="4659777" cy="3058696"/>
            <a:chOff x="8469" y="490939"/>
            <a:chExt cx="4659777" cy="3058696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A3E2649-4B11-4805-8F34-20AE7E5B512C}"/>
                </a:ext>
              </a:extLst>
            </p:cNvPr>
            <p:cNvSpPr/>
            <p:nvPr/>
          </p:nvSpPr>
          <p:spPr>
            <a:xfrm>
              <a:off x="8469" y="839155"/>
              <a:ext cx="4659777" cy="27104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事業目的・整備効果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○本路線は、和泉市の中心部を南北に結び、大阪の成長に資する都市の骨格を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形成する路線です。これまで高石市域から岸和田市界まで順次整備を進めてい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ます。</a:t>
              </a: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○本事業は、広域緊急交通路に指定されている府道大阪和泉泉南線のバイパス　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道路として整備するものであり、本事業区間の整備により、並行する国道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26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号や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府道大阪和泉泉南線からの交通転換や、広域的なネットワークの強化が見込ま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れます。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事業箇所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和泉市上町～太町</a:t>
              </a:r>
              <a:endParaRPr lang="en-US" altLang="zh-TW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設計概要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延長：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0.7km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幅員：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22.0m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車線）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D251F863-309A-459E-B276-17BA0022DF57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885F88-C7C6-4C26-B3F7-8A9459E186C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事業概要</a:t>
                </a:r>
                <a:endParaRPr kumimoji="1" lang="ja-JP" altLang="en-US" sz="1200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BFC2BF39-B4A1-4BD2-BC34-8706F2632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08623026-1B8F-40CD-877F-9318E7E5F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タイトル 1">
            <a:extLst>
              <a:ext uri="{FF2B5EF4-FFF2-40B4-BE49-F238E27FC236}">
                <a16:creationId xmlns:a16="http://schemas.microsoft.com/office/drawing/2014/main" id="{22B1DEA5-8023-4BD8-B25D-6F02153EDAF9}"/>
              </a:ext>
            </a:extLst>
          </p:cNvPr>
          <p:cNvSpPr txBox="1">
            <a:spLocks/>
          </p:cNvSpPr>
          <p:nvPr/>
        </p:nvSpPr>
        <p:spPr>
          <a:xfrm>
            <a:off x="-11784" y="0"/>
            <a:ext cx="9176034" cy="3326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92" tIns="65096" rIns="130192" bIns="65096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都市計画道路</a:t>
            </a:r>
            <a:r>
              <a:rPr lang="ja-JP" altLang="en-US" dirty="0">
                <a:solidFill>
                  <a:schemeClr val="bg1"/>
                </a:solidFill>
              </a:rPr>
              <a:t>　</a:t>
            </a:r>
            <a:r>
              <a:rPr lang="zh-TW" altLang="en-US" dirty="0">
                <a:solidFill>
                  <a:schemeClr val="bg1"/>
                </a:solidFill>
              </a:rPr>
              <a:t>大阪岸和田南海線</a:t>
            </a:r>
            <a:r>
              <a:rPr lang="ja-JP" altLang="en-US" dirty="0">
                <a:solidFill>
                  <a:schemeClr val="bg1"/>
                </a:solidFill>
              </a:rPr>
              <a:t>　</a:t>
            </a:r>
            <a:r>
              <a:rPr lang="zh-TW" altLang="en-US" dirty="0">
                <a:solidFill>
                  <a:schemeClr val="bg1"/>
                </a:solidFill>
              </a:rPr>
              <a:t>上町工区</a:t>
            </a:r>
            <a:endParaRPr lang="en-US" altLang="ja-JP" sz="1400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09BCEA7-001A-4EC2-96BF-D3649DD84032}"/>
              </a:ext>
            </a:extLst>
          </p:cNvPr>
          <p:cNvCxnSpPr>
            <a:cxnSpLocks/>
          </p:cNvCxnSpPr>
          <p:nvPr/>
        </p:nvCxnSpPr>
        <p:spPr>
          <a:xfrm>
            <a:off x="-11784" y="376804"/>
            <a:ext cx="9164251" cy="0"/>
          </a:xfrm>
          <a:prstGeom prst="line">
            <a:avLst/>
          </a:prstGeom>
          <a:ln w="101600" cmpd="thickThin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FB805338-DCD1-4B82-9E70-A518E6221FBA}"/>
              </a:ext>
            </a:extLst>
          </p:cNvPr>
          <p:cNvGrpSpPr/>
          <p:nvPr/>
        </p:nvGrpSpPr>
        <p:grpSpPr>
          <a:xfrm>
            <a:off x="4618642" y="490939"/>
            <a:ext cx="4567761" cy="2271088"/>
            <a:chOff x="8469" y="490939"/>
            <a:chExt cx="4567761" cy="2271088"/>
          </a:xfrm>
        </p:grpSpPr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510ABCD8-5D91-48DA-B554-628B35C583E5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F0570AB2-1D3A-4AE1-B2DF-D7A27A81FB7C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E14BF28E-B143-4C3D-971C-8EA0088E96B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位置図</a:t>
                </a:r>
              </a:p>
            </p:txBody>
          </p: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0125F050-0F3D-4101-ADC1-4CFF3109F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7A105D22-8CF6-4F83-B80C-B06F74DF69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E767CC3D-EB83-4314-8C0D-C5AACE67C9B7}"/>
              </a:ext>
            </a:extLst>
          </p:cNvPr>
          <p:cNvGrpSpPr/>
          <p:nvPr/>
        </p:nvGrpSpPr>
        <p:grpSpPr>
          <a:xfrm>
            <a:off x="41960" y="4020929"/>
            <a:ext cx="4567761" cy="2271088"/>
            <a:chOff x="8469" y="490939"/>
            <a:chExt cx="4567761" cy="2271088"/>
          </a:xfrm>
        </p:grpSpPr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D60E1549-EEAC-4282-82CB-CE86D2DC421D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C159C020-8B78-40B0-8295-F6320CA9532B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B4397F5E-7EBC-4431-9846-F354DC965E2A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標準横断図</a:t>
                </a:r>
              </a:p>
            </p:txBody>
          </p: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EFF29153-0D94-48F2-9552-4970B32CB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830F69CC-55D3-4B53-88EA-0C9A95BFD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B16C3DB-2596-4BC2-AA6B-0AE2283D8F30}"/>
              </a:ext>
            </a:extLst>
          </p:cNvPr>
          <p:cNvGrpSpPr/>
          <p:nvPr/>
        </p:nvGrpSpPr>
        <p:grpSpPr>
          <a:xfrm>
            <a:off x="80907" y="4947892"/>
            <a:ext cx="4467133" cy="1048234"/>
            <a:chOff x="11614355" y="10825931"/>
            <a:chExt cx="6842944" cy="1605730"/>
          </a:xfrm>
        </p:grpSpPr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35E86462-D8CE-49BF-9DF9-881D017D66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614355" y="12422136"/>
              <a:ext cx="1009035" cy="0"/>
            </a:xfrm>
            <a:prstGeom prst="line">
              <a:avLst/>
            </a:prstGeom>
            <a:noFill/>
            <a:ln w="12700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E6B4C23E-3692-4C62-9DC7-CB558B26DD0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623390" y="12355461"/>
              <a:ext cx="57150" cy="0"/>
            </a:xfrm>
            <a:prstGeom prst="line">
              <a:avLst/>
            </a:prstGeom>
            <a:noFill/>
            <a:ln w="12700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3CF5C56B-CA8B-46E8-A542-07E6A0FC66E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680540" y="12345936"/>
              <a:ext cx="0" cy="76200"/>
            </a:xfrm>
            <a:prstGeom prst="line">
              <a:avLst/>
            </a:prstGeom>
            <a:noFill/>
            <a:ln w="12700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C510CAB9-2F4C-46C4-9473-95033E1484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2680540" y="12422136"/>
              <a:ext cx="2198432" cy="0"/>
            </a:xfrm>
            <a:prstGeom prst="line">
              <a:avLst/>
            </a:prstGeom>
            <a:noFill/>
            <a:ln w="12700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DD15E064-F904-4A91-8F6E-19AC0FF2E3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4878972" y="12374511"/>
              <a:ext cx="0" cy="47625"/>
            </a:xfrm>
            <a:prstGeom prst="line">
              <a:avLst/>
            </a:prstGeom>
            <a:noFill/>
            <a:ln w="12700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97CB9E67-2ABE-4E4C-A768-5F45C07A11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878972" y="12355461"/>
              <a:ext cx="295275" cy="0"/>
            </a:xfrm>
            <a:prstGeom prst="line">
              <a:avLst/>
            </a:prstGeom>
            <a:noFill/>
            <a:ln w="12700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1E54A7E6-2694-46DC-810B-762E3E4A77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5174247" y="12355461"/>
              <a:ext cx="0" cy="57150"/>
            </a:xfrm>
            <a:prstGeom prst="line">
              <a:avLst/>
            </a:prstGeom>
            <a:noFill/>
            <a:ln w="12700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99914084-2172-4989-A4AE-4923B6C75CC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5174247" y="12412611"/>
              <a:ext cx="2197817" cy="0"/>
            </a:xfrm>
            <a:prstGeom prst="line">
              <a:avLst/>
            </a:prstGeom>
            <a:noFill/>
            <a:ln w="12700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7330A8B9-0B90-4C4F-B323-870066C49E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362539" y="12336411"/>
              <a:ext cx="57150" cy="0"/>
            </a:xfrm>
            <a:prstGeom prst="line">
              <a:avLst/>
            </a:prstGeom>
            <a:noFill/>
            <a:ln w="12700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786F72EC-4302-48C9-9CCA-3614D8D20D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362539" y="12345936"/>
              <a:ext cx="0" cy="66675"/>
            </a:xfrm>
            <a:prstGeom prst="line">
              <a:avLst/>
            </a:prstGeom>
            <a:noFill/>
            <a:ln w="12700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F896EBDB-0DB5-4A6C-8436-3BA84B9AEF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410164" y="12412611"/>
              <a:ext cx="1047135" cy="0"/>
            </a:xfrm>
            <a:prstGeom prst="line">
              <a:avLst/>
            </a:prstGeom>
            <a:noFill/>
            <a:ln w="12700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2815EC90-5D1A-4EA9-986D-930005764A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623390" y="12355461"/>
              <a:ext cx="0" cy="76200"/>
            </a:xfrm>
            <a:prstGeom prst="line">
              <a:avLst/>
            </a:prstGeom>
            <a:noFill/>
            <a:ln w="12700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8DBBE62A-15B3-41B3-90AF-3072B29FE2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419689" y="12345936"/>
              <a:ext cx="0" cy="66675"/>
            </a:xfrm>
            <a:prstGeom prst="line">
              <a:avLst/>
            </a:prstGeom>
            <a:noFill/>
            <a:ln w="12700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BDADD188-CE6C-45C1-A40B-9717F1CAD9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2632915" y="11151010"/>
              <a:ext cx="0" cy="860322"/>
            </a:xfrm>
            <a:prstGeom prst="line">
              <a:avLst/>
            </a:prstGeom>
            <a:noFill/>
            <a:ln w="12700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36A7A666-10BD-4099-9E2D-D8D7ED7F230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2794226" y="11131960"/>
              <a:ext cx="0" cy="860322"/>
            </a:xfrm>
            <a:prstGeom prst="line">
              <a:avLst/>
            </a:prstGeom>
            <a:noFill/>
            <a:ln w="12700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232E8885-28A8-4A49-9C9A-A41B7896E3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4802772" y="11017045"/>
              <a:ext cx="0" cy="975237"/>
            </a:xfrm>
            <a:prstGeom prst="line">
              <a:avLst/>
            </a:prstGeom>
            <a:noFill/>
            <a:ln w="12700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BDC8A4EC-3750-4DE5-A864-46F09B7A3B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5249832" y="10997995"/>
              <a:ext cx="0" cy="984148"/>
            </a:xfrm>
            <a:prstGeom prst="line">
              <a:avLst/>
            </a:prstGeom>
            <a:noFill/>
            <a:ln w="12700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02E8D756-A373-487E-8026-A21BCE8DD9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3803876" y="11304024"/>
              <a:ext cx="0" cy="687644"/>
            </a:xfrm>
            <a:prstGeom prst="line">
              <a:avLst/>
            </a:prstGeom>
            <a:noFill/>
            <a:ln w="12700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4" name="直線矢印コネクタ 73">
              <a:extLst>
                <a:ext uri="{FF2B5EF4-FFF2-40B4-BE49-F238E27FC236}">
                  <a16:creationId xmlns:a16="http://schemas.microsoft.com/office/drawing/2014/main" id="{8B05222E-DD14-4BA9-97E7-5693E209F1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803876" y="11465949"/>
              <a:ext cx="1008421" cy="0"/>
            </a:xfrm>
            <a:prstGeom prst="straightConnector1">
              <a:avLst/>
            </a:prstGeom>
            <a:noFill/>
            <a:ln w="9525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5" name="直線矢印コネクタ 74">
              <a:extLst>
                <a:ext uri="{FF2B5EF4-FFF2-40B4-BE49-F238E27FC236}">
                  <a16:creationId xmlns:a16="http://schemas.microsoft.com/office/drawing/2014/main" id="{B76FBAC2-BBEB-47B1-B783-06A1D63971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785315" y="11465949"/>
              <a:ext cx="1009036" cy="0"/>
            </a:xfrm>
            <a:prstGeom prst="straightConnector1">
              <a:avLst/>
            </a:prstGeom>
            <a:noFill/>
            <a:ln w="9525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6" name="直線矢印コネクタ 75">
              <a:extLst>
                <a:ext uri="{FF2B5EF4-FFF2-40B4-BE49-F238E27FC236}">
                  <a16:creationId xmlns:a16="http://schemas.microsoft.com/office/drawing/2014/main" id="{9CB4A56A-35D8-4B49-8629-F04A213F32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632915" y="11227210"/>
              <a:ext cx="152400" cy="0"/>
            </a:xfrm>
            <a:prstGeom prst="straightConnector1">
              <a:avLst/>
            </a:prstGeom>
            <a:noFill/>
            <a:ln w="9525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7" name="直線矢印コネクタ 76">
              <a:extLst>
                <a:ext uri="{FF2B5EF4-FFF2-40B4-BE49-F238E27FC236}">
                  <a16:creationId xmlns:a16="http://schemas.microsoft.com/office/drawing/2014/main" id="{7E59DD58-E0F8-42C0-9BF9-F55879C6BE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13276" y="11227210"/>
              <a:ext cx="1979971" cy="0"/>
            </a:xfrm>
            <a:prstGeom prst="straightConnector1">
              <a:avLst/>
            </a:prstGeom>
            <a:noFill/>
            <a:ln w="9525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8" name="直線矢印コネクタ 77">
              <a:extLst>
                <a:ext uri="{FF2B5EF4-FFF2-40B4-BE49-F238E27FC236}">
                  <a16:creationId xmlns:a16="http://schemas.microsoft.com/office/drawing/2014/main" id="{60E2A922-F164-4BF7-85F5-BF4524BB584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614355" y="11227210"/>
              <a:ext cx="1009035" cy="0"/>
            </a:xfrm>
            <a:prstGeom prst="straightConnector1">
              <a:avLst/>
            </a:prstGeom>
            <a:noFill/>
            <a:ln w="9525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9" name="直線コネクタ 78">
              <a:extLst>
                <a:ext uri="{FF2B5EF4-FFF2-40B4-BE49-F238E27FC236}">
                  <a16:creationId xmlns:a16="http://schemas.microsoft.com/office/drawing/2014/main" id="{9F0C4519-328F-49BD-BEA3-F074042EF60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623880" y="10854506"/>
              <a:ext cx="0" cy="1118112"/>
            </a:xfrm>
            <a:prstGeom prst="line">
              <a:avLst/>
            </a:prstGeom>
            <a:noFill/>
            <a:ln w="12700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1985B4CF-2719-47A2-AC3B-CBBECF6EFE7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6268393" y="11304024"/>
              <a:ext cx="0" cy="687644"/>
            </a:xfrm>
            <a:prstGeom prst="line">
              <a:avLst/>
            </a:prstGeom>
            <a:noFill/>
            <a:ln w="12700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1" name="直線矢印コネクタ 80">
              <a:extLst>
                <a:ext uri="{FF2B5EF4-FFF2-40B4-BE49-F238E27FC236}">
                  <a16:creationId xmlns:a16="http://schemas.microsoft.com/office/drawing/2014/main" id="{08A1DF8E-CD63-439B-BB9C-BC0DDFAD71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268393" y="11456424"/>
              <a:ext cx="1009035" cy="0"/>
            </a:xfrm>
            <a:prstGeom prst="straightConnector1">
              <a:avLst/>
            </a:prstGeom>
            <a:noFill/>
            <a:ln w="9525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2" name="直線矢印コネクタ 81">
              <a:extLst>
                <a:ext uri="{FF2B5EF4-FFF2-40B4-BE49-F238E27FC236}">
                  <a16:creationId xmlns:a16="http://schemas.microsoft.com/office/drawing/2014/main" id="{CF01B1E1-E6CB-4E7D-8D51-BA1F831166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249832" y="11456424"/>
              <a:ext cx="1018561" cy="0"/>
            </a:xfrm>
            <a:prstGeom prst="straightConnector1">
              <a:avLst/>
            </a:prstGeom>
            <a:noFill/>
            <a:ln w="9525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BA2EAD5A-AF0F-4816-8B59-4D309CD6EA8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286953" y="11121820"/>
              <a:ext cx="0" cy="860323"/>
            </a:xfrm>
            <a:prstGeom prst="line">
              <a:avLst/>
            </a:prstGeom>
            <a:noFill/>
            <a:ln w="12700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0" name="直線矢印コネクタ 89">
              <a:extLst>
                <a:ext uri="{FF2B5EF4-FFF2-40B4-BE49-F238E27FC236}">
                  <a16:creationId xmlns:a16="http://schemas.microsoft.com/office/drawing/2014/main" id="{29C1175E-D0F7-48F7-B2A6-9F876FC19A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259357" y="11227210"/>
              <a:ext cx="2018071" cy="0"/>
            </a:xfrm>
            <a:prstGeom prst="straightConnector1">
              <a:avLst/>
            </a:prstGeom>
            <a:noFill/>
            <a:ln w="9525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id="{850FD660-3600-46FC-93D9-A28948F0229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438739" y="11121820"/>
              <a:ext cx="0" cy="860323"/>
            </a:xfrm>
            <a:prstGeom prst="line">
              <a:avLst/>
            </a:prstGeom>
            <a:noFill/>
            <a:ln w="12700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" name="直線矢印コネクタ 91">
              <a:extLst>
                <a:ext uri="{FF2B5EF4-FFF2-40B4-BE49-F238E27FC236}">
                  <a16:creationId xmlns:a16="http://schemas.microsoft.com/office/drawing/2014/main" id="{9513BA09-2377-43B0-B30E-D07EE98184C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295864" y="11227210"/>
              <a:ext cx="142875" cy="0"/>
            </a:xfrm>
            <a:prstGeom prst="straightConnector1">
              <a:avLst/>
            </a:prstGeom>
            <a:noFill/>
            <a:ln w="9525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3" name="直線矢印コネクタ 92">
              <a:extLst>
                <a:ext uri="{FF2B5EF4-FFF2-40B4-BE49-F238E27FC236}">
                  <a16:creationId xmlns:a16="http://schemas.microsoft.com/office/drawing/2014/main" id="{DEFAE8E4-752B-4442-A314-49C2EC09DD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438739" y="11227210"/>
              <a:ext cx="1009035" cy="0"/>
            </a:xfrm>
            <a:prstGeom prst="straightConnector1">
              <a:avLst/>
            </a:prstGeom>
            <a:noFill/>
            <a:ln w="9525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4" name="直線コネクタ 93">
              <a:extLst>
                <a:ext uri="{FF2B5EF4-FFF2-40B4-BE49-F238E27FC236}">
                  <a16:creationId xmlns:a16="http://schemas.microsoft.com/office/drawing/2014/main" id="{95B7FFE7-8E9A-4477-9B55-F96865394E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8457299" y="10825931"/>
              <a:ext cx="0" cy="1156212"/>
            </a:xfrm>
            <a:prstGeom prst="line">
              <a:avLst/>
            </a:prstGeom>
            <a:noFill/>
            <a:ln w="12700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5" name="直線矢印コネクタ 94">
              <a:extLst>
                <a:ext uri="{FF2B5EF4-FFF2-40B4-BE49-F238E27FC236}">
                  <a16:creationId xmlns:a16="http://schemas.microsoft.com/office/drawing/2014/main" id="{54191A57-7777-4656-950E-B0DCF4FE4C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614355" y="10892606"/>
              <a:ext cx="6842944" cy="0"/>
            </a:xfrm>
            <a:prstGeom prst="straightConnector1">
              <a:avLst/>
            </a:prstGeom>
            <a:noFill/>
            <a:ln w="9525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7" name="直線矢印コネクタ 96">
              <a:extLst>
                <a:ext uri="{FF2B5EF4-FFF2-40B4-BE49-F238E27FC236}">
                  <a16:creationId xmlns:a16="http://schemas.microsoft.com/office/drawing/2014/main" id="{5EDB5C85-507A-4121-BBF1-21DDFBBFC20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793247" y="11227210"/>
              <a:ext cx="466110" cy="0"/>
            </a:xfrm>
            <a:prstGeom prst="straightConnector1">
              <a:avLst/>
            </a:prstGeom>
            <a:noFill/>
            <a:ln w="9525" algn="ctr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98" name="テキスト ボックス 336">
            <a:extLst>
              <a:ext uri="{FF2B5EF4-FFF2-40B4-BE49-F238E27FC236}">
                <a16:creationId xmlns:a16="http://schemas.microsoft.com/office/drawing/2014/main" id="{48160727-8E9F-4DAF-9129-7CA3B0BDFCB6}"/>
              </a:ext>
            </a:extLst>
          </p:cNvPr>
          <p:cNvSpPr txBox="1"/>
          <p:nvPr/>
        </p:nvSpPr>
        <p:spPr>
          <a:xfrm>
            <a:off x="1602534" y="5185039"/>
            <a:ext cx="488456" cy="19502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3.25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9" name="テキスト ボックス 337">
            <a:extLst>
              <a:ext uri="{FF2B5EF4-FFF2-40B4-BE49-F238E27FC236}">
                <a16:creationId xmlns:a16="http://schemas.microsoft.com/office/drawing/2014/main" id="{A1F45173-1409-42D9-8C67-9AB01A73D60C}"/>
              </a:ext>
            </a:extLst>
          </p:cNvPr>
          <p:cNvSpPr txBox="1"/>
          <p:nvPr/>
        </p:nvSpPr>
        <p:spPr>
          <a:xfrm>
            <a:off x="917193" y="5185469"/>
            <a:ext cx="489892" cy="19502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3.25</a:t>
            </a:r>
            <a:endParaRPr kumimoji="1" lang="ja-JP" altLang="en-US" sz="9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0" name="テキスト ボックス 338">
            <a:extLst>
              <a:ext uri="{FF2B5EF4-FFF2-40B4-BE49-F238E27FC236}">
                <a16:creationId xmlns:a16="http://schemas.microsoft.com/office/drawing/2014/main" id="{8DDADDEE-DF24-44F8-8E1C-4CCD1725C5B3}"/>
              </a:ext>
            </a:extLst>
          </p:cNvPr>
          <p:cNvSpPr txBox="1"/>
          <p:nvPr/>
        </p:nvSpPr>
        <p:spPr>
          <a:xfrm>
            <a:off x="548939" y="4978271"/>
            <a:ext cx="489894" cy="20046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0.5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1" name="テキスト ボックス 340">
            <a:extLst>
              <a:ext uri="{FF2B5EF4-FFF2-40B4-BE49-F238E27FC236}">
                <a16:creationId xmlns:a16="http://schemas.microsoft.com/office/drawing/2014/main" id="{9ED87744-1354-40C2-B4B7-906171B9A10F}"/>
              </a:ext>
            </a:extLst>
          </p:cNvPr>
          <p:cNvSpPr txBox="1"/>
          <p:nvPr/>
        </p:nvSpPr>
        <p:spPr>
          <a:xfrm>
            <a:off x="1249894" y="4978271"/>
            <a:ext cx="489893" cy="19502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6.5</a:t>
            </a:r>
            <a:endParaRPr kumimoji="1" lang="ja-JP" altLang="en-US" sz="9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2" name="テキスト ボックス 343">
            <a:extLst>
              <a:ext uri="{FF2B5EF4-FFF2-40B4-BE49-F238E27FC236}">
                <a16:creationId xmlns:a16="http://schemas.microsoft.com/office/drawing/2014/main" id="{0B67AA9F-3CE3-4BEA-9392-F12EB1DFFF51}"/>
              </a:ext>
            </a:extLst>
          </p:cNvPr>
          <p:cNvSpPr txBox="1"/>
          <p:nvPr/>
        </p:nvSpPr>
        <p:spPr>
          <a:xfrm>
            <a:off x="156346" y="4983714"/>
            <a:ext cx="489892" cy="19502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3.5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3" name="テキスト ボックス 355">
            <a:extLst>
              <a:ext uri="{FF2B5EF4-FFF2-40B4-BE49-F238E27FC236}">
                <a16:creationId xmlns:a16="http://schemas.microsoft.com/office/drawing/2014/main" id="{736D6129-E59A-4DDD-87B1-C10A96A32C4F}"/>
              </a:ext>
            </a:extLst>
          </p:cNvPr>
          <p:cNvSpPr txBox="1"/>
          <p:nvPr/>
        </p:nvSpPr>
        <p:spPr>
          <a:xfrm>
            <a:off x="2871241" y="4978271"/>
            <a:ext cx="491084" cy="19502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6.5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5" name="テキスト ボックス 358">
            <a:extLst>
              <a:ext uri="{FF2B5EF4-FFF2-40B4-BE49-F238E27FC236}">
                <a16:creationId xmlns:a16="http://schemas.microsoft.com/office/drawing/2014/main" id="{7C5EE2E7-7DFA-44D4-B1E6-2617F3737186}"/>
              </a:ext>
            </a:extLst>
          </p:cNvPr>
          <p:cNvSpPr txBox="1"/>
          <p:nvPr/>
        </p:nvSpPr>
        <p:spPr>
          <a:xfrm>
            <a:off x="3572662" y="4962706"/>
            <a:ext cx="489894" cy="19502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0.5</a:t>
            </a:r>
            <a:endParaRPr kumimoji="1" lang="ja-JP" altLang="en-US" sz="9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8" name="テキスト ボックス 362">
            <a:extLst>
              <a:ext uri="{FF2B5EF4-FFF2-40B4-BE49-F238E27FC236}">
                <a16:creationId xmlns:a16="http://schemas.microsoft.com/office/drawing/2014/main" id="{C4DCA8B0-B940-4E3C-B52C-B27197FD8431}"/>
              </a:ext>
            </a:extLst>
          </p:cNvPr>
          <p:cNvSpPr txBox="1"/>
          <p:nvPr/>
        </p:nvSpPr>
        <p:spPr>
          <a:xfrm>
            <a:off x="2566976" y="5175327"/>
            <a:ext cx="487265" cy="19502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3.25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6" name="テキスト ボックス 363">
            <a:extLst>
              <a:ext uri="{FF2B5EF4-FFF2-40B4-BE49-F238E27FC236}">
                <a16:creationId xmlns:a16="http://schemas.microsoft.com/office/drawing/2014/main" id="{986A6D1A-103D-43DC-ADB7-26B7A3163704}"/>
              </a:ext>
            </a:extLst>
          </p:cNvPr>
          <p:cNvSpPr txBox="1"/>
          <p:nvPr/>
        </p:nvSpPr>
        <p:spPr>
          <a:xfrm>
            <a:off x="3219722" y="5167329"/>
            <a:ext cx="489892" cy="19502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3.25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7" name="テキスト ボックス 366">
            <a:extLst>
              <a:ext uri="{FF2B5EF4-FFF2-40B4-BE49-F238E27FC236}">
                <a16:creationId xmlns:a16="http://schemas.microsoft.com/office/drawing/2014/main" id="{41917F6F-B08E-4499-9D3C-192E7037C065}"/>
              </a:ext>
            </a:extLst>
          </p:cNvPr>
          <p:cNvSpPr txBox="1"/>
          <p:nvPr/>
        </p:nvSpPr>
        <p:spPr>
          <a:xfrm>
            <a:off x="3951493" y="4963368"/>
            <a:ext cx="489892" cy="19502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3.5</a:t>
            </a:r>
            <a:endParaRPr kumimoji="1" lang="ja-JP" altLang="en-US" sz="9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8" name="テキスト ボックス 369">
            <a:extLst>
              <a:ext uri="{FF2B5EF4-FFF2-40B4-BE49-F238E27FC236}">
                <a16:creationId xmlns:a16="http://schemas.microsoft.com/office/drawing/2014/main" id="{3C3BE1E6-A369-4F6D-9A32-80193D44AB90}"/>
              </a:ext>
            </a:extLst>
          </p:cNvPr>
          <p:cNvSpPr txBox="1"/>
          <p:nvPr/>
        </p:nvSpPr>
        <p:spPr>
          <a:xfrm>
            <a:off x="2080893" y="4753662"/>
            <a:ext cx="489894" cy="19502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22.0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9" name="テキスト ボックス 372">
            <a:extLst>
              <a:ext uri="{FF2B5EF4-FFF2-40B4-BE49-F238E27FC236}">
                <a16:creationId xmlns:a16="http://schemas.microsoft.com/office/drawing/2014/main" id="{5F193E0D-9BF5-4490-9A4D-724144813350}"/>
              </a:ext>
            </a:extLst>
          </p:cNvPr>
          <p:cNvSpPr txBox="1"/>
          <p:nvPr/>
        </p:nvSpPr>
        <p:spPr>
          <a:xfrm>
            <a:off x="2057343" y="5007023"/>
            <a:ext cx="489894" cy="19502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1.0</a:t>
            </a:r>
            <a:endParaRPr kumimoji="1" lang="ja-JP" altLang="en-US" sz="9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0" name="テキスト ボックス 22412">
            <a:extLst>
              <a:ext uri="{FF2B5EF4-FFF2-40B4-BE49-F238E27FC236}">
                <a16:creationId xmlns:a16="http://schemas.microsoft.com/office/drawing/2014/main" id="{817B9404-88EF-41A1-AA47-1647EAFC2232}"/>
              </a:ext>
            </a:extLst>
          </p:cNvPr>
          <p:cNvSpPr txBox="1"/>
          <p:nvPr/>
        </p:nvSpPr>
        <p:spPr>
          <a:xfrm>
            <a:off x="29265" y="5959101"/>
            <a:ext cx="729003" cy="27837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自転車</a:t>
            </a:r>
          </a:p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歩行者道</a:t>
            </a:r>
          </a:p>
        </p:txBody>
      </p:sp>
      <p:sp>
        <p:nvSpPr>
          <p:cNvPr id="121" name="テキスト ボックス 131">
            <a:extLst>
              <a:ext uri="{FF2B5EF4-FFF2-40B4-BE49-F238E27FC236}">
                <a16:creationId xmlns:a16="http://schemas.microsoft.com/office/drawing/2014/main" id="{C3BFDB36-7B31-42EF-91F9-E5D8F3486CFF}"/>
              </a:ext>
            </a:extLst>
          </p:cNvPr>
          <p:cNvSpPr txBox="1"/>
          <p:nvPr/>
        </p:nvSpPr>
        <p:spPr>
          <a:xfrm>
            <a:off x="3852695" y="5978022"/>
            <a:ext cx="712624" cy="27619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自転車</a:t>
            </a:r>
          </a:p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歩行者道</a:t>
            </a:r>
          </a:p>
        </p:txBody>
      </p:sp>
      <p:sp>
        <p:nvSpPr>
          <p:cNvPr id="122" name="テキスト ボックス 99">
            <a:extLst>
              <a:ext uri="{FF2B5EF4-FFF2-40B4-BE49-F238E27FC236}">
                <a16:creationId xmlns:a16="http://schemas.microsoft.com/office/drawing/2014/main" id="{A9FD45DC-59B2-4260-B34C-938A51BC5D51}"/>
              </a:ext>
            </a:extLst>
          </p:cNvPr>
          <p:cNvSpPr txBox="1"/>
          <p:nvPr/>
        </p:nvSpPr>
        <p:spPr>
          <a:xfrm>
            <a:off x="2221386" y="5357204"/>
            <a:ext cx="180000" cy="42298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eaVert"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中央帯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3" name="テキスト ボックス 72">
            <a:extLst>
              <a:ext uri="{FF2B5EF4-FFF2-40B4-BE49-F238E27FC236}">
                <a16:creationId xmlns:a16="http://schemas.microsoft.com/office/drawing/2014/main" id="{5B6823D4-A0CA-4298-B5ED-6A55B13DC106}"/>
              </a:ext>
            </a:extLst>
          </p:cNvPr>
          <p:cNvSpPr txBox="1"/>
          <p:nvPr/>
        </p:nvSpPr>
        <p:spPr bwMode="auto">
          <a:xfrm>
            <a:off x="685095" y="5349399"/>
            <a:ext cx="231352" cy="43859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eaVert"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路肩</a:t>
            </a:r>
          </a:p>
        </p:txBody>
      </p:sp>
      <p:sp>
        <p:nvSpPr>
          <p:cNvPr id="125" name="テキスト ボックス 335">
            <a:extLst>
              <a:ext uri="{FF2B5EF4-FFF2-40B4-BE49-F238E27FC236}">
                <a16:creationId xmlns:a16="http://schemas.microsoft.com/office/drawing/2014/main" id="{8B7F262C-A566-4458-82D3-35D3D2DA1283}"/>
              </a:ext>
            </a:extLst>
          </p:cNvPr>
          <p:cNvSpPr txBox="1"/>
          <p:nvPr/>
        </p:nvSpPr>
        <p:spPr>
          <a:xfrm>
            <a:off x="1206306" y="5978858"/>
            <a:ext cx="610761" cy="27837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車道</a:t>
            </a:r>
          </a:p>
        </p:txBody>
      </p:sp>
      <p:sp>
        <p:nvSpPr>
          <p:cNvPr id="126" name="テキスト ボックス 72">
            <a:extLst>
              <a:ext uri="{FF2B5EF4-FFF2-40B4-BE49-F238E27FC236}">
                <a16:creationId xmlns:a16="http://schemas.microsoft.com/office/drawing/2014/main" id="{F933FAD2-E10F-4D0A-ADC9-71F7156E9BB6}"/>
              </a:ext>
            </a:extLst>
          </p:cNvPr>
          <p:cNvSpPr txBox="1"/>
          <p:nvPr/>
        </p:nvSpPr>
        <p:spPr bwMode="auto">
          <a:xfrm>
            <a:off x="3717073" y="5349399"/>
            <a:ext cx="231352" cy="43859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eaVert"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路肩</a:t>
            </a:r>
          </a:p>
        </p:txBody>
      </p:sp>
      <p:sp>
        <p:nvSpPr>
          <p:cNvPr id="128" name="テキスト ボックス 361">
            <a:extLst>
              <a:ext uri="{FF2B5EF4-FFF2-40B4-BE49-F238E27FC236}">
                <a16:creationId xmlns:a16="http://schemas.microsoft.com/office/drawing/2014/main" id="{2DC7E8A4-2FF5-4FCB-BA05-F1C53BF6D233}"/>
              </a:ext>
            </a:extLst>
          </p:cNvPr>
          <p:cNvSpPr txBox="1"/>
          <p:nvPr/>
        </p:nvSpPr>
        <p:spPr>
          <a:xfrm>
            <a:off x="2820039" y="5952293"/>
            <a:ext cx="610761" cy="27837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>
                <a:latin typeface="Meiryo UI" panose="020B0604030504040204" pitchFamily="50" charset="-128"/>
                <a:ea typeface="Meiryo UI" panose="020B0604030504040204" pitchFamily="50" charset="-128"/>
              </a:rPr>
              <a:t>車道</a:t>
            </a: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C0F282E1-F9D1-4D84-B92D-F6DA0B1A45F3}"/>
              </a:ext>
            </a:extLst>
          </p:cNvPr>
          <p:cNvSpPr txBox="1"/>
          <p:nvPr/>
        </p:nvSpPr>
        <p:spPr>
          <a:xfrm>
            <a:off x="3843970" y="4525626"/>
            <a:ext cx="895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［単位：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m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</a:p>
        </p:txBody>
      </p:sp>
      <p:grpSp>
        <p:nvGrpSpPr>
          <p:cNvPr id="111" name="グループ化 110">
            <a:extLst>
              <a:ext uri="{FF2B5EF4-FFF2-40B4-BE49-F238E27FC236}">
                <a16:creationId xmlns:a16="http://schemas.microsoft.com/office/drawing/2014/main" id="{DEB22368-B17F-4181-BE34-CF2B0315CA98}"/>
              </a:ext>
            </a:extLst>
          </p:cNvPr>
          <p:cNvGrpSpPr/>
          <p:nvPr/>
        </p:nvGrpSpPr>
        <p:grpSpPr>
          <a:xfrm>
            <a:off x="4618642" y="5345652"/>
            <a:ext cx="4567761" cy="2271088"/>
            <a:chOff x="4618642" y="5345652"/>
            <a:chExt cx="4567761" cy="2271088"/>
          </a:xfrm>
        </p:grpSpPr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831812C2-AB11-4D45-99DF-718111551535}"/>
                </a:ext>
              </a:extLst>
            </p:cNvPr>
            <p:cNvSpPr txBox="1"/>
            <p:nvPr/>
          </p:nvSpPr>
          <p:spPr>
            <a:xfrm>
              <a:off x="4641977" y="5701933"/>
              <a:ext cx="43537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取組状況など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☞</a:t>
              </a:r>
              <a:r>
                <a:rPr kumimoji="1" lang="ja-JP" altLang="en-US" sz="1050" u="sng" dirty="0">
                  <a:latin typeface="Meiryo UI" panose="020B0604030504040204" pitchFamily="50" charset="-128"/>
                  <a:ea typeface="Meiryo UI" panose="020B0604030504040204" pitchFamily="50" charset="-128"/>
                  <a:hlinkClick r:id="rId3"/>
                </a:rPr>
                <a:t>こちらをご覧ください（鳳土木事務所ホームページ）</a:t>
              </a:r>
              <a:endParaRPr kumimoji="1" lang="en-US" altLang="ja-JP" sz="1050" u="sng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問い合わせ先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都市整備部　道路室 道路整備課 建設グループ</a:t>
              </a:r>
              <a:r>
                <a:rPr lang="ja-JP" altLang="en-US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06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6944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9276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132" name="グループ化 131">
              <a:extLst>
                <a:ext uri="{FF2B5EF4-FFF2-40B4-BE49-F238E27FC236}">
                  <a16:creationId xmlns:a16="http://schemas.microsoft.com/office/drawing/2014/main" id="{BD05736D-3F3C-4004-911E-E4342E06FB53}"/>
                </a:ext>
              </a:extLst>
            </p:cNvPr>
            <p:cNvGrpSpPr/>
            <p:nvPr/>
          </p:nvGrpSpPr>
          <p:grpSpPr>
            <a:xfrm>
              <a:off x="4618642" y="5345652"/>
              <a:ext cx="4567761" cy="2271088"/>
              <a:chOff x="8469" y="490939"/>
              <a:chExt cx="4567761" cy="2271088"/>
            </a:xfrm>
          </p:grpSpPr>
          <p:sp>
            <p:nvSpPr>
              <p:cNvPr id="133" name="正方形/長方形 132">
                <a:extLst>
                  <a:ext uri="{FF2B5EF4-FFF2-40B4-BE49-F238E27FC236}">
                    <a16:creationId xmlns:a16="http://schemas.microsoft.com/office/drawing/2014/main" id="{2CB2ADFA-459B-40E0-A038-6F3AC0987AA1}"/>
                  </a:ext>
                </a:extLst>
              </p:cNvPr>
              <p:cNvSpPr/>
              <p:nvPr/>
            </p:nvSpPr>
            <p:spPr>
              <a:xfrm>
                <a:off x="8469" y="760542"/>
                <a:ext cx="4567761" cy="200148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1423" tIns="45712" rIns="91423" bIns="45712" rtlCol="0" anchor="t"/>
              <a:lstStyle/>
              <a:p>
                <a:endPara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138" name="グループ化 137">
                <a:extLst>
                  <a:ext uri="{FF2B5EF4-FFF2-40B4-BE49-F238E27FC236}">
                    <a16:creationId xmlns:a16="http://schemas.microsoft.com/office/drawing/2014/main" id="{B697A1F4-08C4-4802-B15B-78022CF3E1F4}"/>
                  </a:ext>
                </a:extLst>
              </p:cNvPr>
              <p:cNvGrpSpPr/>
              <p:nvPr/>
            </p:nvGrpSpPr>
            <p:grpSpPr>
              <a:xfrm>
                <a:off x="47416" y="490939"/>
                <a:ext cx="4097864" cy="276999"/>
                <a:chOff x="57574" y="2349505"/>
                <a:chExt cx="4097864" cy="276999"/>
              </a:xfrm>
            </p:grpSpPr>
            <p:sp>
              <p:nvSpPr>
                <p:cNvPr id="139" name="テキスト ボックス 138">
                  <a:extLst>
                    <a:ext uri="{FF2B5EF4-FFF2-40B4-BE49-F238E27FC236}">
                      <a16:creationId xmlns:a16="http://schemas.microsoft.com/office/drawing/2014/main" id="{D42C21D3-996E-4518-B09B-F4C44707DDB9}"/>
                    </a:ext>
                  </a:extLst>
                </p:cNvPr>
                <p:cNvSpPr txBox="1"/>
                <p:nvPr/>
              </p:nvSpPr>
              <p:spPr>
                <a:xfrm>
                  <a:off x="143135" y="2349505"/>
                  <a:ext cx="5790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200" dirty="0">
                      <a:solidFill>
                        <a:srgbClr val="0070C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その他</a:t>
                  </a:r>
                </a:p>
              </p:txBody>
            </p:sp>
            <p:cxnSp>
              <p:nvCxnSpPr>
                <p:cNvPr id="140" name="直線コネクタ 139">
                  <a:extLst>
                    <a:ext uri="{FF2B5EF4-FFF2-40B4-BE49-F238E27FC236}">
                      <a16:creationId xmlns:a16="http://schemas.microsoft.com/office/drawing/2014/main" id="{2C9D27BC-3B83-47DE-95C2-99597925CD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384346"/>
                  <a:ext cx="0" cy="22676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線コネクタ 140">
                  <a:extLst>
                    <a:ext uri="{FF2B5EF4-FFF2-40B4-BE49-F238E27FC236}">
                      <a16:creationId xmlns:a16="http://schemas.microsoft.com/office/drawing/2014/main" id="{D8312F98-DCDC-4B8C-8C43-20FDDBE36C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603495"/>
                  <a:ext cx="4097864" cy="0"/>
                </a:xfrm>
                <a:prstGeom prst="line">
                  <a:avLst/>
                </a:prstGeom>
                <a:ln w="952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12" name="図 111">
            <a:extLst>
              <a:ext uri="{FF2B5EF4-FFF2-40B4-BE49-F238E27FC236}">
                <a16:creationId xmlns:a16="http://schemas.microsoft.com/office/drawing/2014/main" id="{992FA669-D0AF-476B-9775-81891BEEA2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24" t="43822" r="65252" b="38348"/>
          <a:stretch/>
        </p:blipFill>
        <p:spPr>
          <a:xfrm>
            <a:off x="967842" y="5600867"/>
            <a:ext cx="491752" cy="378614"/>
          </a:xfrm>
          <a:prstGeom prst="rect">
            <a:avLst/>
          </a:prstGeom>
        </p:spPr>
      </p:pic>
      <p:pic>
        <p:nvPicPr>
          <p:cNvPr id="113" name="図 112">
            <a:extLst>
              <a:ext uri="{FF2B5EF4-FFF2-40B4-BE49-F238E27FC236}">
                <a16:creationId xmlns:a16="http://schemas.microsoft.com/office/drawing/2014/main" id="{B46E9E97-8908-49F3-B0F2-D9AC3B2794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4" t="43056" r="90152" b="38066"/>
          <a:stretch/>
        </p:blipFill>
        <p:spPr>
          <a:xfrm>
            <a:off x="105794" y="5651887"/>
            <a:ext cx="423653" cy="345370"/>
          </a:xfrm>
          <a:prstGeom prst="rect">
            <a:avLst/>
          </a:prstGeom>
        </p:spPr>
      </p:pic>
      <p:pic>
        <p:nvPicPr>
          <p:cNvPr id="129" name="図 128">
            <a:extLst>
              <a:ext uri="{FF2B5EF4-FFF2-40B4-BE49-F238E27FC236}">
                <a16:creationId xmlns:a16="http://schemas.microsoft.com/office/drawing/2014/main" id="{0F6E8E2B-9000-4D60-9A1B-B49C2706C4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058" t="44284" r="37918" b="37887"/>
          <a:stretch/>
        </p:blipFill>
        <p:spPr>
          <a:xfrm>
            <a:off x="2557344" y="5600867"/>
            <a:ext cx="491753" cy="378614"/>
          </a:xfrm>
          <a:prstGeom prst="rect">
            <a:avLst/>
          </a:prstGeom>
        </p:spPr>
      </p:pic>
      <p:pic>
        <p:nvPicPr>
          <p:cNvPr id="130" name="図 129">
            <a:extLst>
              <a:ext uri="{FF2B5EF4-FFF2-40B4-BE49-F238E27FC236}">
                <a16:creationId xmlns:a16="http://schemas.microsoft.com/office/drawing/2014/main" id="{43FAECC7-004C-4E2B-AE4D-DDBC3A97D1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058" t="44284" r="37918" b="37887"/>
          <a:stretch/>
        </p:blipFill>
        <p:spPr>
          <a:xfrm>
            <a:off x="3256708" y="5598340"/>
            <a:ext cx="491753" cy="378614"/>
          </a:xfrm>
          <a:prstGeom prst="rect">
            <a:avLst/>
          </a:prstGeom>
        </p:spPr>
      </p:pic>
      <p:pic>
        <p:nvPicPr>
          <p:cNvPr id="131" name="図 130">
            <a:extLst>
              <a:ext uri="{FF2B5EF4-FFF2-40B4-BE49-F238E27FC236}">
                <a16:creationId xmlns:a16="http://schemas.microsoft.com/office/drawing/2014/main" id="{60B1F60A-24A2-4653-BD7F-9D0D9C6649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24" t="43822" r="65252" b="38348"/>
          <a:stretch/>
        </p:blipFill>
        <p:spPr>
          <a:xfrm>
            <a:off x="1615562" y="5607587"/>
            <a:ext cx="491752" cy="378614"/>
          </a:xfrm>
          <a:prstGeom prst="rect">
            <a:avLst/>
          </a:prstGeom>
        </p:spPr>
      </p:pic>
      <p:pic>
        <p:nvPicPr>
          <p:cNvPr id="134" name="図 133">
            <a:extLst>
              <a:ext uri="{FF2B5EF4-FFF2-40B4-BE49-F238E27FC236}">
                <a16:creationId xmlns:a16="http://schemas.microsoft.com/office/drawing/2014/main" id="{BFF90A5B-2A62-4786-836C-AC596A8D51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4" t="43056" r="90152" b="38066"/>
          <a:stretch/>
        </p:blipFill>
        <p:spPr>
          <a:xfrm>
            <a:off x="4156070" y="5642105"/>
            <a:ext cx="423653" cy="345370"/>
          </a:xfrm>
          <a:prstGeom prst="rect">
            <a:avLst/>
          </a:prstGeom>
        </p:spPr>
      </p:pic>
      <p:pic>
        <p:nvPicPr>
          <p:cNvPr id="135" name="図 134">
            <a:extLst>
              <a:ext uri="{FF2B5EF4-FFF2-40B4-BE49-F238E27FC236}">
                <a16:creationId xmlns:a16="http://schemas.microsoft.com/office/drawing/2014/main" id="{ACF35005-C248-449B-B0A8-018A64DB87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47" t="43086" r="81629" b="38036"/>
          <a:stretch/>
        </p:blipFill>
        <p:spPr>
          <a:xfrm>
            <a:off x="3848085" y="5671793"/>
            <a:ext cx="364383" cy="29705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1A07584-C141-411F-B69B-28BCE6E8A3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399" y="822902"/>
            <a:ext cx="4323471" cy="4451199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0402DD1F-DC44-4746-BDFE-6348F3A27EE3}"/>
              </a:ext>
            </a:extLst>
          </p:cNvPr>
          <p:cNvGrpSpPr/>
          <p:nvPr/>
        </p:nvGrpSpPr>
        <p:grpSpPr>
          <a:xfrm>
            <a:off x="4758043" y="3401458"/>
            <a:ext cx="1173823" cy="1875696"/>
            <a:chOff x="9426411" y="4482371"/>
            <a:chExt cx="1173823" cy="1875696"/>
          </a:xfrm>
        </p:grpSpPr>
        <p:pic>
          <p:nvPicPr>
            <p:cNvPr id="124" name="図 123">
              <a:extLst>
                <a:ext uri="{FF2B5EF4-FFF2-40B4-BE49-F238E27FC236}">
                  <a16:creationId xmlns:a16="http://schemas.microsoft.com/office/drawing/2014/main" id="{2BB1ECC9-6DBA-4104-9080-C1514E7FD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6411" y="4482371"/>
              <a:ext cx="1173823" cy="18756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4FA917CE-B49E-4A13-A559-C38A77BE3353}"/>
                </a:ext>
              </a:extLst>
            </p:cNvPr>
            <p:cNvGrpSpPr/>
            <p:nvPr/>
          </p:nvGrpSpPr>
          <p:grpSpPr>
            <a:xfrm>
              <a:off x="9451577" y="5362894"/>
              <a:ext cx="598051" cy="376536"/>
              <a:chOff x="3659837" y="4434834"/>
              <a:chExt cx="598051" cy="376536"/>
            </a:xfrm>
          </p:grpSpPr>
          <p:grpSp>
            <p:nvGrpSpPr>
              <p:cNvPr id="136" name="グループ化 135">
                <a:extLst>
                  <a:ext uri="{FF2B5EF4-FFF2-40B4-BE49-F238E27FC236}">
                    <a16:creationId xmlns:a16="http://schemas.microsoft.com/office/drawing/2014/main" id="{E51C9573-7F3E-4919-8B7D-C98954AD374D}"/>
                  </a:ext>
                </a:extLst>
              </p:cNvPr>
              <p:cNvGrpSpPr/>
              <p:nvPr/>
            </p:nvGrpSpPr>
            <p:grpSpPr>
              <a:xfrm>
                <a:off x="3659837" y="4635796"/>
                <a:ext cx="598051" cy="175574"/>
                <a:chOff x="1650799" y="4196196"/>
                <a:chExt cx="598051" cy="175574"/>
              </a:xfrm>
            </p:grpSpPr>
            <p:cxnSp>
              <p:nvCxnSpPr>
                <p:cNvPr id="165" name="直線矢印コネクタ 164">
                  <a:extLst>
                    <a:ext uri="{FF2B5EF4-FFF2-40B4-BE49-F238E27FC236}">
                      <a16:creationId xmlns:a16="http://schemas.microsoft.com/office/drawing/2014/main" id="{7970091D-9178-4CFB-B9FF-81AAD59170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55790" y="4196196"/>
                  <a:ext cx="93060" cy="17557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線コネクタ 165">
                  <a:extLst>
                    <a:ext uri="{FF2B5EF4-FFF2-40B4-BE49-F238E27FC236}">
                      <a16:creationId xmlns:a16="http://schemas.microsoft.com/office/drawing/2014/main" id="{1AA40F0F-8076-4071-8DDD-12715BC0B3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50799" y="4196649"/>
                  <a:ext cx="52635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7" name="テキスト ボックス 38">
                <a:extLst>
                  <a:ext uri="{FF2B5EF4-FFF2-40B4-BE49-F238E27FC236}">
                    <a16:creationId xmlns:a16="http://schemas.microsoft.com/office/drawing/2014/main" id="{890B8ABE-1835-4C3E-AF18-44032E80A283}"/>
                  </a:ext>
                </a:extLst>
              </p:cNvPr>
              <p:cNvSpPr txBox="1"/>
              <p:nvPr/>
            </p:nvSpPr>
            <p:spPr>
              <a:xfrm>
                <a:off x="3666392" y="4434834"/>
                <a:ext cx="511499" cy="171865"/>
              </a:xfrm>
              <a:prstGeom prst="rect">
                <a:avLst/>
              </a:prstGeom>
              <a:solidFill>
                <a:schemeClr val="bg1"/>
              </a:solidFill>
              <a:ln w="6350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1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事業箇所</a:t>
                </a:r>
                <a:endPara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167" name="楕円 166">
              <a:extLst>
                <a:ext uri="{FF2B5EF4-FFF2-40B4-BE49-F238E27FC236}">
                  <a16:creationId xmlns:a16="http://schemas.microsoft.com/office/drawing/2014/main" id="{A06D31CE-44B1-4EF4-8A32-A56008C2CFD5}"/>
                </a:ext>
              </a:extLst>
            </p:cNvPr>
            <p:cNvSpPr/>
            <p:nvPr/>
          </p:nvSpPr>
          <p:spPr>
            <a:xfrm>
              <a:off x="10005584" y="5739883"/>
              <a:ext cx="114214" cy="1142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9DE3D3D-C8E1-435C-93A4-1996B8411CF6}"/>
              </a:ext>
            </a:extLst>
          </p:cNvPr>
          <p:cNvGrpSpPr/>
          <p:nvPr/>
        </p:nvGrpSpPr>
        <p:grpSpPr>
          <a:xfrm>
            <a:off x="7533939" y="1738321"/>
            <a:ext cx="1522471" cy="721728"/>
            <a:chOff x="9758553" y="5763823"/>
            <a:chExt cx="2006886" cy="951364"/>
          </a:xfrm>
        </p:grpSpPr>
        <p:cxnSp>
          <p:nvCxnSpPr>
            <p:cNvPr id="169" name="直線コネクタ 168">
              <a:extLst>
                <a:ext uri="{FF2B5EF4-FFF2-40B4-BE49-F238E27FC236}">
                  <a16:creationId xmlns:a16="http://schemas.microsoft.com/office/drawing/2014/main" id="{0323703C-A34E-45E8-9418-62A823EDCA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91929" y="5773347"/>
              <a:ext cx="397542" cy="20148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線矢印コネクタ 169">
              <a:extLst>
                <a:ext uri="{FF2B5EF4-FFF2-40B4-BE49-F238E27FC236}">
                  <a16:creationId xmlns:a16="http://schemas.microsoft.com/office/drawing/2014/main" id="{5D436BE0-80B6-4584-A276-5FBF5AA453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48650" y="5983320"/>
              <a:ext cx="265545" cy="49734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テキスト ボックス 38">
              <a:extLst>
                <a:ext uri="{FF2B5EF4-FFF2-40B4-BE49-F238E27FC236}">
                  <a16:creationId xmlns:a16="http://schemas.microsoft.com/office/drawing/2014/main" id="{2AFDCAF6-D6D5-4A6F-A402-907A267A2247}"/>
                </a:ext>
              </a:extLst>
            </p:cNvPr>
            <p:cNvSpPr txBox="1"/>
            <p:nvPr/>
          </p:nvSpPr>
          <p:spPr>
            <a:xfrm>
              <a:off x="10386025" y="6072007"/>
              <a:ext cx="1379414" cy="643180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上町工区</a:t>
              </a:r>
              <a:endParaRPr lang="en-US" altLang="ja-JP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1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事業中区間</a:t>
              </a:r>
              <a:endParaRPr lang="en-US" altLang="ja-JP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en-US" altLang="ja-JP" sz="1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L=0.7km</a:t>
              </a:r>
              <a:endParaRPr kumimoji="1"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172" name="直線コネクタ 171">
              <a:extLst>
                <a:ext uri="{FF2B5EF4-FFF2-40B4-BE49-F238E27FC236}">
                  <a16:creationId xmlns:a16="http://schemas.microsoft.com/office/drawing/2014/main" id="{0E3A6559-7CF5-4E96-8DFC-DC39051CF2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8553" y="5763823"/>
              <a:ext cx="333375" cy="5325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線コネクタ 185">
              <a:extLst>
                <a:ext uri="{FF2B5EF4-FFF2-40B4-BE49-F238E27FC236}">
                  <a16:creationId xmlns:a16="http://schemas.microsoft.com/office/drawing/2014/main" id="{C07255EC-D245-450E-8FD3-B21D53DB41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94398" y="6357812"/>
              <a:ext cx="397542" cy="20148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B6384F9D-4273-4CF5-97FE-6681C49092DF}"/>
              </a:ext>
            </a:extLst>
          </p:cNvPr>
          <p:cNvGrpSpPr/>
          <p:nvPr/>
        </p:nvGrpSpPr>
        <p:grpSpPr>
          <a:xfrm>
            <a:off x="6603027" y="2848348"/>
            <a:ext cx="2083334" cy="1393338"/>
            <a:chOff x="7460035" y="2758559"/>
            <a:chExt cx="2604549" cy="1741930"/>
          </a:xfrm>
        </p:grpSpPr>
        <p:sp>
          <p:nvSpPr>
            <p:cNvPr id="174" name="テキスト ボックス 38">
              <a:extLst>
                <a:ext uri="{FF2B5EF4-FFF2-40B4-BE49-F238E27FC236}">
                  <a16:creationId xmlns:a16="http://schemas.microsoft.com/office/drawing/2014/main" id="{109ACE1C-E7E3-4676-8D7B-1D9A55288F73}"/>
                </a:ext>
              </a:extLst>
            </p:cNvPr>
            <p:cNvSpPr txBox="1"/>
            <p:nvPr/>
          </p:nvSpPr>
          <p:spPr>
            <a:xfrm>
              <a:off x="9162414" y="2875330"/>
              <a:ext cx="902170" cy="604527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7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黒鳥工区</a:t>
              </a:r>
              <a:endParaRPr lang="en-US" altLang="ja-JP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7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事業中区間</a:t>
              </a:r>
              <a:endParaRPr kumimoji="1" lang="en-US" altLang="ja-JP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en-US" altLang="ja-JP" sz="7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L=1.2km</a:t>
              </a:r>
            </a:p>
            <a:p>
              <a:pPr algn="ctr"/>
              <a:r>
                <a:rPr kumimoji="1" lang="ja-JP" altLang="en-US" sz="7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（別事業）</a:t>
              </a:r>
            </a:p>
          </p:txBody>
        </p:sp>
        <p:sp>
          <p:nvSpPr>
            <p:cNvPr id="175" name="フリーフォーム: 図形 174">
              <a:extLst>
                <a:ext uri="{FF2B5EF4-FFF2-40B4-BE49-F238E27FC236}">
                  <a16:creationId xmlns:a16="http://schemas.microsoft.com/office/drawing/2014/main" id="{DDEC1DE9-04E5-4B0C-A940-38E9D26418EF}"/>
                </a:ext>
              </a:extLst>
            </p:cNvPr>
            <p:cNvSpPr/>
            <p:nvPr/>
          </p:nvSpPr>
          <p:spPr>
            <a:xfrm>
              <a:off x="7697946" y="2785982"/>
              <a:ext cx="571500" cy="881062"/>
            </a:xfrm>
            <a:custGeom>
              <a:avLst/>
              <a:gdLst>
                <a:gd name="connsiteX0" fmla="*/ 571500 w 571500"/>
                <a:gd name="connsiteY0" fmla="*/ 0 h 881062"/>
                <a:gd name="connsiteX1" fmla="*/ 490537 w 571500"/>
                <a:gd name="connsiteY1" fmla="*/ 147637 h 881062"/>
                <a:gd name="connsiteX2" fmla="*/ 242887 w 571500"/>
                <a:gd name="connsiteY2" fmla="*/ 361950 h 881062"/>
                <a:gd name="connsiteX3" fmla="*/ 80962 w 571500"/>
                <a:gd name="connsiteY3" fmla="*/ 642937 h 881062"/>
                <a:gd name="connsiteX4" fmla="*/ 0 w 571500"/>
                <a:gd name="connsiteY4" fmla="*/ 881062 h 88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0" h="881062">
                  <a:moveTo>
                    <a:pt x="571500" y="0"/>
                  </a:moveTo>
                  <a:cubicBezTo>
                    <a:pt x="558403" y="43656"/>
                    <a:pt x="545306" y="87312"/>
                    <a:pt x="490537" y="147637"/>
                  </a:cubicBezTo>
                  <a:cubicBezTo>
                    <a:pt x="435768" y="207962"/>
                    <a:pt x="311150" y="279400"/>
                    <a:pt x="242887" y="361950"/>
                  </a:cubicBezTo>
                  <a:cubicBezTo>
                    <a:pt x="174624" y="444500"/>
                    <a:pt x="121443" y="556418"/>
                    <a:pt x="80962" y="642937"/>
                  </a:cubicBezTo>
                  <a:cubicBezTo>
                    <a:pt x="40481" y="729456"/>
                    <a:pt x="30162" y="846137"/>
                    <a:pt x="0" y="881062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6" name="直線コネクタ 175">
              <a:extLst>
                <a:ext uri="{FF2B5EF4-FFF2-40B4-BE49-F238E27FC236}">
                  <a16:creationId xmlns:a16="http://schemas.microsoft.com/office/drawing/2014/main" id="{E1A4BB91-5C11-4412-8ACE-75687C42AD67}"/>
                </a:ext>
              </a:extLst>
            </p:cNvPr>
            <p:cNvCxnSpPr>
              <a:cxnSpLocks/>
            </p:cNvCxnSpPr>
            <p:nvPr/>
          </p:nvCxnSpPr>
          <p:spPr>
            <a:xfrm>
              <a:off x="8287720" y="2759337"/>
              <a:ext cx="832024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AACF7416-E5E7-47C8-9C40-F83F0464D97A}"/>
                </a:ext>
              </a:extLst>
            </p:cNvPr>
            <p:cNvSpPr/>
            <p:nvPr/>
          </p:nvSpPr>
          <p:spPr>
            <a:xfrm>
              <a:off x="7460035" y="3690999"/>
              <a:ext cx="234905" cy="607059"/>
            </a:xfrm>
            <a:custGeom>
              <a:avLst/>
              <a:gdLst>
                <a:gd name="connsiteX0" fmla="*/ 211931 w 211931"/>
                <a:gd name="connsiteY0" fmla="*/ 0 h 547688"/>
                <a:gd name="connsiteX1" fmla="*/ 83344 w 211931"/>
                <a:gd name="connsiteY1" fmla="*/ 409575 h 547688"/>
                <a:gd name="connsiteX2" fmla="*/ 0 w 211931"/>
                <a:gd name="connsiteY2" fmla="*/ 547688 h 54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931" h="547688">
                  <a:moveTo>
                    <a:pt x="211931" y="0"/>
                  </a:moveTo>
                  <a:lnTo>
                    <a:pt x="83344" y="409575"/>
                  </a:lnTo>
                  <a:lnTo>
                    <a:pt x="0" y="547688"/>
                  </a:ln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テキスト ボックス 38">
              <a:extLst>
                <a:ext uri="{FF2B5EF4-FFF2-40B4-BE49-F238E27FC236}">
                  <a16:creationId xmlns:a16="http://schemas.microsoft.com/office/drawing/2014/main" id="{10DDF8B2-16B1-41C8-952C-98730667E599}"/>
                </a:ext>
              </a:extLst>
            </p:cNvPr>
            <p:cNvSpPr txBox="1"/>
            <p:nvPr/>
          </p:nvSpPr>
          <p:spPr>
            <a:xfrm>
              <a:off x="9128542" y="3765055"/>
              <a:ext cx="905315" cy="6103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7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府中工区</a:t>
              </a:r>
              <a:endParaRPr lang="en-US" altLang="ja-JP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7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事業中区間</a:t>
              </a:r>
              <a:endParaRPr kumimoji="1" lang="en-US" altLang="ja-JP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en-US" altLang="ja-JP" sz="7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L=0.9km</a:t>
              </a:r>
            </a:p>
            <a:p>
              <a:pPr algn="ctr"/>
              <a:r>
                <a:rPr kumimoji="1" lang="ja-JP" altLang="en-US" sz="7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（別事業）</a:t>
              </a:r>
              <a:endParaRPr kumimoji="1" lang="en-US" altLang="ja-JP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182" name="直線コネクタ 181">
              <a:extLst>
                <a:ext uri="{FF2B5EF4-FFF2-40B4-BE49-F238E27FC236}">
                  <a16:creationId xmlns:a16="http://schemas.microsoft.com/office/drawing/2014/main" id="{228B9515-4DB1-4C95-8E84-6725A5B0B64A}"/>
                </a:ext>
              </a:extLst>
            </p:cNvPr>
            <p:cNvCxnSpPr>
              <a:cxnSpLocks/>
            </p:cNvCxnSpPr>
            <p:nvPr/>
          </p:nvCxnSpPr>
          <p:spPr>
            <a:xfrm>
              <a:off x="7837226" y="3681119"/>
              <a:ext cx="128251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線コネクタ 182">
              <a:extLst>
                <a:ext uri="{FF2B5EF4-FFF2-40B4-BE49-F238E27FC236}">
                  <a16:creationId xmlns:a16="http://schemas.microsoft.com/office/drawing/2014/main" id="{310D4292-9D3A-4D28-BB79-4091998BF0AB}"/>
                </a:ext>
              </a:extLst>
            </p:cNvPr>
            <p:cNvCxnSpPr>
              <a:cxnSpLocks/>
            </p:cNvCxnSpPr>
            <p:nvPr/>
          </p:nvCxnSpPr>
          <p:spPr>
            <a:xfrm>
              <a:off x="7628357" y="4301866"/>
              <a:ext cx="10294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線矢印コネクタ 183">
              <a:extLst>
                <a:ext uri="{FF2B5EF4-FFF2-40B4-BE49-F238E27FC236}">
                  <a16:creationId xmlns:a16="http://schemas.microsoft.com/office/drawing/2014/main" id="{76A33946-187F-4418-8A08-33996FEC6F49}"/>
                </a:ext>
              </a:extLst>
            </p:cNvPr>
            <p:cNvCxnSpPr>
              <a:cxnSpLocks/>
            </p:cNvCxnSpPr>
            <p:nvPr/>
          </p:nvCxnSpPr>
          <p:spPr>
            <a:xfrm>
              <a:off x="9033520" y="2758559"/>
              <a:ext cx="0" cy="902849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線矢印コネクタ 184">
              <a:extLst>
                <a:ext uri="{FF2B5EF4-FFF2-40B4-BE49-F238E27FC236}">
                  <a16:creationId xmlns:a16="http://schemas.microsoft.com/office/drawing/2014/main" id="{87AAE7E7-AC72-4674-AD7A-499D1C9AEAC4}"/>
                </a:ext>
              </a:extLst>
            </p:cNvPr>
            <p:cNvCxnSpPr>
              <a:cxnSpLocks/>
            </p:cNvCxnSpPr>
            <p:nvPr/>
          </p:nvCxnSpPr>
          <p:spPr>
            <a:xfrm>
              <a:off x="9033520" y="3702377"/>
              <a:ext cx="0" cy="798112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7" name="図 186">
            <a:extLst>
              <a:ext uri="{FF2B5EF4-FFF2-40B4-BE49-F238E27FC236}">
                <a16:creationId xmlns:a16="http://schemas.microsoft.com/office/drawing/2014/main" id="{D93FFD88-4A9B-4A52-8356-E1D4B82D2A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6416" y="807699"/>
            <a:ext cx="309143" cy="525543"/>
          </a:xfrm>
          <a:prstGeom prst="rect">
            <a:avLst/>
          </a:prstGeom>
        </p:spPr>
      </p:pic>
      <p:sp>
        <p:nvSpPr>
          <p:cNvPr id="192" name="テキスト ボックス 38">
            <a:extLst>
              <a:ext uri="{FF2B5EF4-FFF2-40B4-BE49-F238E27FC236}">
                <a16:creationId xmlns:a16="http://schemas.microsoft.com/office/drawing/2014/main" id="{F3213F72-0C7F-4C0F-A76E-A068DB417C36}"/>
              </a:ext>
            </a:extLst>
          </p:cNvPr>
          <p:cNvSpPr txBox="1"/>
          <p:nvPr/>
        </p:nvSpPr>
        <p:spPr>
          <a:xfrm rot="19039424">
            <a:off x="7362231" y="1156249"/>
            <a:ext cx="959831" cy="201722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大阪和泉泉南線</a:t>
            </a:r>
          </a:p>
        </p:txBody>
      </p:sp>
      <p:sp>
        <p:nvSpPr>
          <p:cNvPr id="193" name="テキスト ボックス 38">
            <a:extLst>
              <a:ext uri="{FF2B5EF4-FFF2-40B4-BE49-F238E27FC236}">
                <a16:creationId xmlns:a16="http://schemas.microsoft.com/office/drawing/2014/main" id="{0A4FE43C-2FE4-4E55-95E9-42D2679DAD8F}"/>
              </a:ext>
            </a:extLst>
          </p:cNvPr>
          <p:cNvSpPr txBox="1"/>
          <p:nvPr/>
        </p:nvSpPr>
        <p:spPr>
          <a:xfrm rot="871151">
            <a:off x="5816005" y="1421944"/>
            <a:ext cx="1169070" cy="17186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泉大津美原線</a:t>
            </a:r>
          </a:p>
        </p:txBody>
      </p:sp>
      <p:grpSp>
        <p:nvGrpSpPr>
          <p:cNvPr id="194" name="グループ化 193">
            <a:extLst>
              <a:ext uri="{FF2B5EF4-FFF2-40B4-BE49-F238E27FC236}">
                <a16:creationId xmlns:a16="http://schemas.microsoft.com/office/drawing/2014/main" id="{FA993940-9042-4C03-AAC1-75F72FF45A45}"/>
              </a:ext>
            </a:extLst>
          </p:cNvPr>
          <p:cNvGrpSpPr/>
          <p:nvPr/>
        </p:nvGrpSpPr>
        <p:grpSpPr>
          <a:xfrm>
            <a:off x="5986332" y="2987326"/>
            <a:ext cx="355339" cy="252301"/>
            <a:chOff x="9357273" y="4664287"/>
            <a:chExt cx="283191" cy="201074"/>
          </a:xfrm>
        </p:grpSpPr>
        <p:sp>
          <p:nvSpPr>
            <p:cNvPr id="195" name="Freeform 4">
              <a:extLst>
                <a:ext uri="{FF2B5EF4-FFF2-40B4-BE49-F238E27FC236}">
                  <a16:creationId xmlns:a16="http://schemas.microsoft.com/office/drawing/2014/main" id="{C784B75A-92B9-4059-AB12-A72E91481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73" y="4664287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96" name="Rectangle 5">
              <a:extLst>
                <a:ext uri="{FF2B5EF4-FFF2-40B4-BE49-F238E27FC236}">
                  <a16:creationId xmlns:a16="http://schemas.microsoft.com/office/drawing/2014/main" id="{2C92DD66-07B6-4301-8966-D5106D0AF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325" y="4690640"/>
              <a:ext cx="159085" cy="14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10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26</a:t>
              </a:r>
            </a:p>
          </p:txBody>
        </p:sp>
      </p:grpSp>
      <p:grpSp>
        <p:nvGrpSpPr>
          <p:cNvPr id="197" name="グループ化 196">
            <a:extLst>
              <a:ext uri="{FF2B5EF4-FFF2-40B4-BE49-F238E27FC236}">
                <a16:creationId xmlns:a16="http://schemas.microsoft.com/office/drawing/2014/main" id="{1EFBAE73-B0EA-4FC2-A101-459784EE2C32}"/>
              </a:ext>
            </a:extLst>
          </p:cNvPr>
          <p:cNvGrpSpPr/>
          <p:nvPr/>
        </p:nvGrpSpPr>
        <p:grpSpPr>
          <a:xfrm>
            <a:off x="7434938" y="780006"/>
            <a:ext cx="355339" cy="252301"/>
            <a:chOff x="9357273" y="4664287"/>
            <a:chExt cx="283191" cy="201074"/>
          </a:xfrm>
        </p:grpSpPr>
        <p:sp>
          <p:nvSpPr>
            <p:cNvPr id="198" name="Freeform 4">
              <a:extLst>
                <a:ext uri="{FF2B5EF4-FFF2-40B4-BE49-F238E27FC236}">
                  <a16:creationId xmlns:a16="http://schemas.microsoft.com/office/drawing/2014/main" id="{85C081B8-6F9F-4BA6-AC55-098C72B03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73" y="4664287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99" name="Rectangle 5">
              <a:extLst>
                <a:ext uri="{FF2B5EF4-FFF2-40B4-BE49-F238E27FC236}">
                  <a16:creationId xmlns:a16="http://schemas.microsoft.com/office/drawing/2014/main" id="{89C6BA24-2400-4015-884D-FBF9A02EF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325" y="4690640"/>
              <a:ext cx="159085" cy="14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10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26</a:t>
              </a:r>
            </a:p>
          </p:txBody>
        </p:sp>
      </p:grpSp>
      <p:sp>
        <p:nvSpPr>
          <p:cNvPr id="200" name="楕円 199">
            <a:extLst>
              <a:ext uri="{FF2B5EF4-FFF2-40B4-BE49-F238E27FC236}">
                <a16:creationId xmlns:a16="http://schemas.microsoft.com/office/drawing/2014/main" id="{1CF8CD2C-CC2E-4309-8401-96D2E9E3AF65}"/>
              </a:ext>
            </a:extLst>
          </p:cNvPr>
          <p:cNvSpPr/>
          <p:nvPr/>
        </p:nvSpPr>
        <p:spPr>
          <a:xfrm>
            <a:off x="7011600" y="3345236"/>
            <a:ext cx="173282" cy="173282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テキスト ボックス 200">
            <a:extLst>
              <a:ext uri="{FF2B5EF4-FFF2-40B4-BE49-F238E27FC236}">
                <a16:creationId xmlns:a16="http://schemas.microsoft.com/office/drawing/2014/main" id="{E219C353-5402-4BB6-A3CF-E1A0C64B3BEF}"/>
              </a:ext>
            </a:extLst>
          </p:cNvPr>
          <p:cNvSpPr txBox="1"/>
          <p:nvPr/>
        </p:nvSpPr>
        <p:spPr>
          <a:xfrm>
            <a:off x="7125270" y="3107551"/>
            <a:ext cx="722784" cy="305887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TW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陸上自衛隊</a:t>
            </a:r>
            <a:endParaRPr kumimoji="1" lang="en-US" altLang="zh-TW" sz="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zh-TW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信太山駐屯所</a:t>
            </a:r>
            <a:endParaRPr kumimoji="1"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275B7B32-6861-4F9D-84C0-38351B485387}"/>
              </a:ext>
            </a:extLst>
          </p:cNvPr>
          <p:cNvSpPr/>
          <p:nvPr/>
        </p:nvSpPr>
        <p:spPr>
          <a:xfrm rot="21344721">
            <a:off x="6469379" y="4086250"/>
            <a:ext cx="139425" cy="150470"/>
          </a:xfrm>
          <a:custGeom>
            <a:avLst/>
            <a:gdLst>
              <a:gd name="connsiteX0" fmla="*/ 0 w 114300"/>
              <a:gd name="connsiteY0" fmla="*/ 121920 h 121920"/>
              <a:gd name="connsiteX1" fmla="*/ 114300 w 114300"/>
              <a:gd name="connsiteY1" fmla="*/ 0 h 1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00" h="121920">
                <a:moveTo>
                  <a:pt x="0" y="121920"/>
                </a:moveTo>
                <a:lnTo>
                  <a:pt x="114300" y="0"/>
                </a:lnTo>
              </a:path>
            </a:pathLst>
          </a:cu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5" name="直線矢印コネクタ 204">
            <a:extLst>
              <a:ext uri="{FF2B5EF4-FFF2-40B4-BE49-F238E27FC236}">
                <a16:creationId xmlns:a16="http://schemas.microsoft.com/office/drawing/2014/main" id="{67FF6635-DCC6-4EA5-9406-ED0667320048}"/>
              </a:ext>
            </a:extLst>
          </p:cNvPr>
          <p:cNvCxnSpPr>
            <a:cxnSpLocks/>
          </p:cNvCxnSpPr>
          <p:nvPr/>
        </p:nvCxnSpPr>
        <p:spPr>
          <a:xfrm>
            <a:off x="7455589" y="4088315"/>
            <a:ext cx="0" cy="1850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コネクタ 206">
            <a:extLst>
              <a:ext uri="{FF2B5EF4-FFF2-40B4-BE49-F238E27FC236}">
                <a16:creationId xmlns:a16="http://schemas.microsoft.com/office/drawing/2014/main" id="{7F2FF7E2-F607-4D45-9098-7479E8A4E21B}"/>
              </a:ext>
            </a:extLst>
          </p:cNvPr>
          <p:cNvCxnSpPr>
            <a:cxnSpLocks/>
          </p:cNvCxnSpPr>
          <p:nvPr/>
        </p:nvCxnSpPr>
        <p:spPr>
          <a:xfrm>
            <a:off x="6528802" y="4273409"/>
            <a:ext cx="1401798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テキスト ボックス 38">
            <a:extLst>
              <a:ext uri="{FF2B5EF4-FFF2-40B4-BE49-F238E27FC236}">
                <a16:creationId xmlns:a16="http://schemas.microsoft.com/office/drawing/2014/main" id="{791E7CF0-AF17-43BF-B5D8-5B1A49C5E786}"/>
              </a:ext>
            </a:extLst>
          </p:cNvPr>
          <p:cNvSpPr txBox="1"/>
          <p:nvPr/>
        </p:nvSpPr>
        <p:spPr>
          <a:xfrm>
            <a:off x="7102723" y="4312623"/>
            <a:ext cx="834915" cy="578679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府中工区</a:t>
            </a: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供用済み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L=0.26km</a:t>
            </a:r>
          </a:p>
        </p:txBody>
      </p:sp>
      <p:sp>
        <p:nvSpPr>
          <p:cNvPr id="209" name="テキスト ボックス 38">
            <a:extLst>
              <a:ext uri="{FF2B5EF4-FFF2-40B4-BE49-F238E27FC236}">
                <a16:creationId xmlns:a16="http://schemas.microsoft.com/office/drawing/2014/main" id="{69EB4CAF-61D9-4590-A91D-229984A52C1B}"/>
              </a:ext>
            </a:extLst>
          </p:cNvPr>
          <p:cNvSpPr txBox="1"/>
          <p:nvPr/>
        </p:nvSpPr>
        <p:spPr>
          <a:xfrm rot="2546966">
            <a:off x="4651754" y="2844244"/>
            <a:ext cx="1284211" cy="181092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富田林泉大津線（現）</a:t>
            </a:r>
            <a:endParaRPr kumimoji="1" lang="ja-JP" altLang="en-US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8072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画面に合わせる (4:3)</PresentationFormat>
  <Paragraphs>69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城田　竜之介</dc:creator>
  <cp:lastModifiedBy>城田　竜之介</cp:lastModifiedBy>
  <cp:revision>3</cp:revision>
  <dcterms:created xsi:type="dcterms:W3CDTF">2025-09-16T08:07:00Z</dcterms:created>
  <dcterms:modified xsi:type="dcterms:W3CDTF">2025-11-21T00:37:18Z</dcterms:modified>
</cp:coreProperties>
</file>