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1"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634B9-2B85-4231-8F8F-681464475C6D}"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34372-B99F-4293-8B20-176A4406782E}" type="slidenum">
              <a:rPr kumimoji="1" lang="ja-JP" altLang="en-US" smtClean="0"/>
              <a:t>‹#›</a:t>
            </a:fld>
            <a:endParaRPr kumimoji="1" lang="ja-JP" altLang="en-US"/>
          </a:p>
        </p:txBody>
      </p:sp>
    </p:spTree>
    <p:extLst>
      <p:ext uri="{BB962C8B-B14F-4D97-AF65-F5344CB8AC3E}">
        <p14:creationId xmlns:p14="http://schemas.microsoft.com/office/powerpoint/2010/main" val="3631465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2ACAC1F-5F27-4421-A257-8FAFD41E9BD8}" type="slidenum">
              <a:rPr kumimoji="1" lang="ja-JP" altLang="en-US" smtClean="0"/>
              <a:t>1</a:t>
            </a:fld>
            <a:endParaRPr kumimoji="1" lang="ja-JP" altLang="en-US"/>
          </a:p>
        </p:txBody>
      </p:sp>
    </p:spTree>
    <p:extLst>
      <p:ext uri="{BB962C8B-B14F-4D97-AF65-F5344CB8AC3E}">
        <p14:creationId xmlns:p14="http://schemas.microsoft.com/office/powerpoint/2010/main" val="218134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A03E8-AEF3-4280-A505-AA67484C102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EF2AC4-C260-434C-BD82-98CB39B0010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ECC6907-A87C-49AA-A16A-5354D42C619A}"/>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E3C2D489-83E6-446D-852A-2EE3F9DED3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E858DD-DF08-4A5A-90D4-64E43675203C}"/>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250753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C34A8A-829D-42BF-9B24-B9CC98A46F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F31846-03F3-4A1C-80BA-F8CD4B8779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C0AC39-4F10-4F6E-9EBF-41550083EAE5}"/>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9BE1F1DD-FD0E-49B9-81C0-634DBEEA6B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F9ED9F-F131-4B05-8533-EE21832836B1}"/>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124401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46996BE-75EE-474E-93AE-DE03912E253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FC7A45D-D0EF-4745-AE73-16684642B7F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B3D789-7BCD-4DC9-8AA2-7933A5F219CF}"/>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D0E30497-C57D-47E3-AA40-6D18336D9D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C4449-70FA-4F49-991A-FEEBE9515D62}"/>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18471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CA369F-B145-471F-8E4E-4BCD3DE4A9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28A54-1D2B-49D9-A302-0AE033DC38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BB249B-A37A-46EC-B074-FC214997A077}"/>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10F2A372-9BE2-4107-9294-D3F5DD8EB8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531CCD-414B-4D51-9F37-080C24C69D6F}"/>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95665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03AAB-41B4-4A26-96DF-5C0776582C1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A01A7B-9E8B-4E32-98B5-420618B03D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4F562E-8D31-48AE-9DE6-70AB82D8F1B0}"/>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D3BB22E3-79A2-4C61-9B84-9DC42B14C4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4AE462-CB1A-495C-8057-9A0B2E93A362}"/>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99644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0489A-ED11-4C1E-81AD-79A877C159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6D31F6-532D-4DD8-BD80-E1F7D9B2EA9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39C1BD-1452-4A9C-BEB6-0836DC8A768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843AE8-8DB9-44A4-940B-E9B16DF65B80}"/>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215F94DC-F4F0-4603-ABCC-58D21F1492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CDAE-4EC5-4259-8B0B-58B496C8D92D}"/>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282384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B929B-A71D-44C6-B8B3-1D73D3A86D5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0B40B6-9969-4311-94AB-D372A64EEE5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FDFFD22-17B1-4665-A392-33A530BA338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D16545E-78A0-49E4-8386-3294B0E0D6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25C4CA-EE74-47C9-9C9E-ACFCCD08071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B22A62F-2C84-401B-946F-C46AD20A43C7}"/>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8" name="フッター プレースホルダー 7">
            <a:extLst>
              <a:ext uri="{FF2B5EF4-FFF2-40B4-BE49-F238E27FC236}">
                <a16:creationId xmlns:a16="http://schemas.microsoft.com/office/drawing/2014/main" id="{7DCDFD7D-FE0C-43E9-85E0-F9810ABDFD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DD0D03-3294-47B7-BB1A-192153D2E15A}"/>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218914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CD69EB-9280-4BBA-B26E-70DFAC3420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43EA82-0C9C-4AC1-9B5D-E5A9DF189BB4}"/>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4" name="フッター プレースホルダー 3">
            <a:extLst>
              <a:ext uri="{FF2B5EF4-FFF2-40B4-BE49-F238E27FC236}">
                <a16:creationId xmlns:a16="http://schemas.microsoft.com/office/drawing/2014/main" id="{3562B1BF-8896-402F-9313-409FB76DAA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3C46E3-FFCA-427B-A7E8-F1E87971D151}"/>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387431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808F722-71B8-4554-98AF-A6E880603BEC}"/>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3" name="フッター プレースホルダー 2">
            <a:extLst>
              <a:ext uri="{FF2B5EF4-FFF2-40B4-BE49-F238E27FC236}">
                <a16:creationId xmlns:a16="http://schemas.microsoft.com/office/drawing/2014/main" id="{3FB68EE0-15A9-4A74-8DD3-E7F4543F4C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F4FF460-FBB4-4A2B-8DAE-BD21A6B3E33A}"/>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264410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F5BE0E-1CFE-4833-87AD-13B34F43E69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66022B-454E-4052-B731-F109F907906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9B2EE0-7949-42B0-BF25-E3FD0CBC36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E2EBCB-1458-4E9F-8B1B-6B16CB2B1E10}"/>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C95FC41B-CAA4-4A06-A9CC-D065E7AFEE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7E2978-5260-4205-8DFE-48F5F14E6D50}"/>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275866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936C20-FE9F-4714-9BF2-53E85F98589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4CA8150-5CFE-42CA-B1A9-2D8658BCC3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3526684-F67F-4128-A0A1-A411C43737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64EAA4-8CBC-4C0B-A552-7E7BF70165E6}"/>
              </a:ext>
            </a:extLst>
          </p:cNvPr>
          <p:cNvSpPr>
            <a:spLocks noGrp="1"/>
          </p:cNvSpPr>
          <p:nvPr>
            <p:ph type="dt" sz="half" idx="10"/>
          </p:nvPr>
        </p:nvSpPr>
        <p:spPr/>
        <p:txBody>
          <a:bodyPr/>
          <a:lstStyle/>
          <a:p>
            <a:fld id="{DD4EC779-7CC7-4921-8729-4F0661C464B5}" type="datetimeFigureOut">
              <a:rPr kumimoji="1" lang="ja-JP" altLang="en-US" smtClean="0"/>
              <a:t>2025/11/21</a:t>
            </a:fld>
            <a:endParaRPr kumimoji="1" lang="ja-JP" altLang="en-US"/>
          </a:p>
        </p:txBody>
      </p:sp>
      <p:sp>
        <p:nvSpPr>
          <p:cNvPr id="6" name="フッター プレースホルダー 5">
            <a:extLst>
              <a:ext uri="{FF2B5EF4-FFF2-40B4-BE49-F238E27FC236}">
                <a16:creationId xmlns:a16="http://schemas.microsoft.com/office/drawing/2014/main" id="{FF6873AF-D69B-4609-9772-B4C57C90DA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CF509-F906-4281-A654-6003AD6A5B03}"/>
              </a:ext>
            </a:extLst>
          </p:cNvPr>
          <p:cNvSpPr>
            <a:spLocks noGrp="1"/>
          </p:cNvSpPr>
          <p:nvPr>
            <p:ph type="sldNum" sz="quarter" idx="12"/>
          </p:nvPr>
        </p:nvSpPr>
        <p:spPr/>
        <p:txBody>
          <a:body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252166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408833-397F-4688-AC8E-32444888270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E5260F-1B21-4242-B829-A60998D504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4F48DA-7A86-4267-A24D-46E9EF295D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4EC779-7CC7-4921-8729-4F0661C464B5}" type="datetimeFigureOut">
              <a:rPr kumimoji="1" lang="ja-JP" altLang="en-US" smtClean="0"/>
              <a:t>2025/11/21</a:t>
            </a:fld>
            <a:endParaRPr kumimoji="1" lang="ja-JP" altLang="en-US"/>
          </a:p>
        </p:txBody>
      </p:sp>
      <p:sp>
        <p:nvSpPr>
          <p:cNvPr id="5" name="フッター プレースホルダー 4">
            <a:extLst>
              <a:ext uri="{FF2B5EF4-FFF2-40B4-BE49-F238E27FC236}">
                <a16:creationId xmlns:a16="http://schemas.microsoft.com/office/drawing/2014/main" id="{0595EF1A-101D-4458-B6D1-B702D32048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FBE952-DA2B-4425-A67B-19155F6B8A7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A367AA-FDFC-4F7E-BF8F-789B194E1B10}" type="slidenum">
              <a:rPr kumimoji="1" lang="ja-JP" altLang="en-US" smtClean="0"/>
              <a:t>‹#›</a:t>
            </a:fld>
            <a:endParaRPr kumimoji="1" lang="ja-JP" altLang="en-US"/>
          </a:p>
        </p:txBody>
      </p:sp>
    </p:spTree>
    <p:extLst>
      <p:ext uri="{BB962C8B-B14F-4D97-AF65-F5344CB8AC3E}">
        <p14:creationId xmlns:p14="http://schemas.microsoft.com/office/powerpoint/2010/main" val="561377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pref.osaka.lg.jp/o130330/otori/jigyouinfo/mibayash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C9824B7F-8E2C-4DBD-B9C6-ECD4B4369A4D}"/>
              </a:ext>
            </a:extLst>
          </p:cNvPr>
          <p:cNvGrpSpPr/>
          <p:nvPr/>
        </p:nvGrpSpPr>
        <p:grpSpPr>
          <a:xfrm>
            <a:off x="8469" y="498822"/>
            <a:ext cx="4662837" cy="3058696"/>
            <a:chOff x="8469" y="490939"/>
            <a:chExt cx="4662837" cy="3058696"/>
          </a:xfrm>
        </p:grpSpPr>
        <p:sp>
          <p:nvSpPr>
            <p:cNvPr id="6" name="正方形/長方形 5">
              <a:extLst>
                <a:ext uri="{FF2B5EF4-FFF2-40B4-BE49-F238E27FC236}">
                  <a16:creationId xmlns:a16="http://schemas.microsoft.com/office/drawing/2014/main" id="{4A3E2649-4B11-4805-8F34-20AE7E5B512C}"/>
                </a:ext>
              </a:extLst>
            </p:cNvPr>
            <p:cNvSpPr/>
            <p:nvPr/>
          </p:nvSpPr>
          <p:spPr>
            <a:xfrm>
              <a:off x="8469" y="839155"/>
              <a:ext cx="4662837" cy="2710480"/>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事業目的・整備効果</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○本路線は、和泉市から泉佐野市に至る都市計画道路泉州山手線の一部を構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成し、環状軸を形成する骨格道路に位置付けられ、広域緊急交通路にも指定さ</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れている路線です。</a:t>
              </a:r>
              <a:endParaRPr lang="en-US" altLang="ja-JP" sz="105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○本事業は、和泉市の都市拠点として位置付けられている南海泉北線和泉中</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央駅周辺地域の北側に位置し、和泉市域の主要道路である国道</a:t>
              </a:r>
              <a:r>
                <a:rPr lang="en-US" altLang="ja-JP" sz="1050" dirty="0">
                  <a:latin typeface="Meiryo UI" panose="020B0604030504040204" pitchFamily="50" charset="-128"/>
                  <a:ea typeface="Meiryo UI" panose="020B0604030504040204" pitchFamily="50" charset="-128"/>
                </a:rPr>
                <a:t>480</a:t>
              </a:r>
              <a:r>
                <a:rPr lang="ja-JP" altLang="en-US" sz="1050" dirty="0">
                  <a:latin typeface="Meiryo UI" panose="020B0604030504040204" pitchFamily="50" charset="-128"/>
                  <a:ea typeface="Meiryo UI" panose="020B0604030504040204" pitchFamily="50" charset="-128"/>
                </a:rPr>
                <a:t>号との交</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差点を含む本事業区間を立体交差化することで、交通機能を強化するとともに区</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間内において慢性的に発生している渋滞の緩和を図ることを目的とします。</a:t>
              </a: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事業箇所</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和泉市室堂町～いぶき野５丁目</a:t>
              </a:r>
              <a:endParaRPr lang="en-US" altLang="zh-TW"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設計概要</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延長：</a:t>
              </a:r>
              <a:r>
                <a:rPr lang="en-US" altLang="ja-JP" sz="1050" dirty="0">
                  <a:latin typeface="Meiryo UI" panose="020B0604030504040204" pitchFamily="50" charset="-128"/>
                  <a:ea typeface="Meiryo UI" panose="020B0604030504040204" pitchFamily="50" charset="-128"/>
                </a:rPr>
                <a:t>1.2km</a:t>
              </a:r>
              <a:r>
                <a:rPr lang="ja-JP" altLang="en-US" sz="1050" dirty="0">
                  <a:latin typeface="Meiryo UI" panose="020B0604030504040204" pitchFamily="50" charset="-128"/>
                  <a:ea typeface="Meiryo UI" panose="020B0604030504040204" pitchFamily="50" charset="-128"/>
                </a:rPr>
                <a:t>　　幅員：</a:t>
              </a:r>
              <a:r>
                <a:rPr lang="en-US" altLang="ja-JP" sz="1050" dirty="0">
                  <a:latin typeface="Meiryo UI" panose="020B0604030504040204" pitchFamily="50" charset="-128"/>
                  <a:ea typeface="Meiryo UI" panose="020B0604030504040204" pitchFamily="50" charset="-128"/>
                </a:rPr>
                <a:t>15m</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車線）</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D251F863-309A-459E-B276-17BA0022DF57}"/>
                </a:ext>
              </a:extLst>
            </p:cNvPr>
            <p:cNvGrpSpPr/>
            <p:nvPr/>
          </p:nvGrpSpPr>
          <p:grpSpPr>
            <a:xfrm>
              <a:off x="47416" y="490939"/>
              <a:ext cx="4097864" cy="276999"/>
              <a:chOff x="57574" y="2349505"/>
              <a:chExt cx="4097864" cy="276999"/>
            </a:xfrm>
          </p:grpSpPr>
          <p:sp>
            <p:nvSpPr>
              <p:cNvPr id="29" name="テキスト ボックス 28">
                <a:extLst>
                  <a:ext uri="{FF2B5EF4-FFF2-40B4-BE49-F238E27FC236}">
                    <a16:creationId xmlns:a16="http://schemas.microsoft.com/office/drawing/2014/main" id="{11885F88-C7C6-4C26-B3F7-8A9459E186C6}"/>
                  </a:ext>
                </a:extLst>
              </p:cNvPr>
              <p:cNvSpPr txBox="1"/>
              <p:nvPr/>
            </p:nvSpPr>
            <p:spPr>
              <a:xfrm>
                <a:off x="143135" y="2349505"/>
                <a:ext cx="800219" cy="276999"/>
              </a:xfrm>
              <a:prstGeom prst="rect">
                <a:avLst/>
              </a:prstGeom>
              <a:noFill/>
            </p:spPr>
            <p:txBody>
              <a:bodyPr wrap="none" rtlCol="0">
                <a:spAutoFit/>
              </a:bodyPr>
              <a:lstStyle/>
              <a:p>
                <a:r>
                  <a:rPr lang="ja-JP" altLang="en-US" sz="1200" dirty="0">
                    <a:solidFill>
                      <a:srgbClr val="0070C0"/>
                    </a:solidFill>
                    <a:latin typeface="Meiryo UI" panose="020B0604030504040204" pitchFamily="50" charset="-128"/>
                    <a:ea typeface="Meiryo UI" panose="020B0604030504040204" pitchFamily="50" charset="-128"/>
                  </a:rPr>
                  <a:t>事業概要</a:t>
                </a:r>
                <a:endParaRPr kumimoji="1" lang="ja-JP" altLang="en-US" sz="1200" dirty="0">
                  <a:solidFill>
                    <a:srgbClr val="0070C0"/>
                  </a:solidFill>
                  <a:latin typeface="Meiryo UI" panose="020B0604030504040204" pitchFamily="50" charset="-128"/>
                  <a:ea typeface="Meiryo UI" panose="020B0604030504040204" pitchFamily="50" charset="-128"/>
                </a:endParaRPr>
              </a:p>
            </p:txBody>
          </p:sp>
          <p:cxnSp>
            <p:nvCxnSpPr>
              <p:cNvPr id="30" name="直線コネクタ 29">
                <a:extLst>
                  <a:ext uri="{FF2B5EF4-FFF2-40B4-BE49-F238E27FC236}">
                    <a16:creationId xmlns:a16="http://schemas.microsoft.com/office/drawing/2014/main" id="{BFC2BF39-B4A1-4BD2-BC34-8706F263254B}"/>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8623026-1B8F-40CD-877F-9318E7E5FC14}"/>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sp>
        <p:nvSpPr>
          <p:cNvPr id="4" name="タイトル 1">
            <a:extLst>
              <a:ext uri="{FF2B5EF4-FFF2-40B4-BE49-F238E27FC236}">
                <a16:creationId xmlns:a16="http://schemas.microsoft.com/office/drawing/2014/main" id="{22B1DEA5-8023-4BD8-B25D-6F02153EDAF9}"/>
              </a:ext>
            </a:extLst>
          </p:cNvPr>
          <p:cNvSpPr txBox="1">
            <a:spLocks/>
          </p:cNvSpPr>
          <p:nvPr/>
        </p:nvSpPr>
        <p:spPr>
          <a:xfrm>
            <a:off x="-11784" y="0"/>
            <a:ext cx="9176034" cy="3326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30192" tIns="65096" rIns="130192" bIns="65096" rtlCol="0" anchor="ctr"/>
          <a:lstStyle>
            <a:defPPr>
              <a:defRPr lang="ja-JP"/>
            </a:defPPr>
            <a:lvl1pPr>
              <a:defRPr b="1">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solidFill>
                  <a:schemeClr val="bg1"/>
                </a:solidFill>
              </a:rPr>
              <a:t>府道　三林岡山線</a:t>
            </a:r>
            <a:endParaRPr lang="en-US" altLang="ja-JP" sz="1400" dirty="0">
              <a:solidFill>
                <a:schemeClr val="bg1"/>
              </a:solidFill>
            </a:endParaRPr>
          </a:p>
        </p:txBody>
      </p:sp>
      <p:cxnSp>
        <p:nvCxnSpPr>
          <p:cNvPr id="5" name="直線コネクタ 4">
            <a:extLst>
              <a:ext uri="{FF2B5EF4-FFF2-40B4-BE49-F238E27FC236}">
                <a16:creationId xmlns:a16="http://schemas.microsoft.com/office/drawing/2014/main" id="{709BCEA7-001A-4EC2-96BF-D3649DD84032}"/>
              </a:ext>
            </a:extLst>
          </p:cNvPr>
          <p:cNvCxnSpPr>
            <a:cxnSpLocks/>
          </p:cNvCxnSpPr>
          <p:nvPr/>
        </p:nvCxnSpPr>
        <p:spPr>
          <a:xfrm>
            <a:off x="-11784" y="376804"/>
            <a:ext cx="9164251" cy="0"/>
          </a:xfrm>
          <a:prstGeom prst="line">
            <a:avLst/>
          </a:prstGeom>
          <a:ln w="101600" cmpd="thickThi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FB805338-DCD1-4B82-9E70-A518E6221FBA}"/>
              </a:ext>
            </a:extLst>
          </p:cNvPr>
          <p:cNvGrpSpPr/>
          <p:nvPr/>
        </p:nvGrpSpPr>
        <p:grpSpPr>
          <a:xfrm>
            <a:off x="4618642" y="490939"/>
            <a:ext cx="4567761" cy="2271088"/>
            <a:chOff x="8469" y="490939"/>
            <a:chExt cx="4567761" cy="2271088"/>
          </a:xfrm>
        </p:grpSpPr>
        <p:sp>
          <p:nvSpPr>
            <p:cNvPr id="68" name="正方形/長方形 67">
              <a:extLst>
                <a:ext uri="{FF2B5EF4-FFF2-40B4-BE49-F238E27FC236}">
                  <a16:creationId xmlns:a16="http://schemas.microsoft.com/office/drawing/2014/main" id="{510ABCD8-5D91-48DA-B554-628B35C583E5}"/>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69" name="グループ化 68">
              <a:extLst>
                <a:ext uri="{FF2B5EF4-FFF2-40B4-BE49-F238E27FC236}">
                  <a16:creationId xmlns:a16="http://schemas.microsoft.com/office/drawing/2014/main" id="{F0570AB2-1D3A-4AE1-B2DF-D7A27A81FB7C}"/>
                </a:ext>
              </a:extLst>
            </p:cNvPr>
            <p:cNvGrpSpPr/>
            <p:nvPr/>
          </p:nvGrpSpPr>
          <p:grpSpPr>
            <a:xfrm>
              <a:off x="47416" y="490939"/>
              <a:ext cx="4097864" cy="276999"/>
              <a:chOff x="57574" y="2349505"/>
              <a:chExt cx="4097864" cy="276999"/>
            </a:xfrm>
          </p:grpSpPr>
          <p:sp>
            <p:nvSpPr>
              <p:cNvPr id="70" name="テキスト ボックス 69">
                <a:extLst>
                  <a:ext uri="{FF2B5EF4-FFF2-40B4-BE49-F238E27FC236}">
                    <a16:creationId xmlns:a16="http://schemas.microsoft.com/office/drawing/2014/main" id="{E14BF28E-B143-4C3D-971C-8EA0088E96B6}"/>
                  </a:ext>
                </a:extLst>
              </p:cNvPr>
              <p:cNvSpPr txBox="1"/>
              <p:nvPr/>
            </p:nvSpPr>
            <p:spPr>
              <a:xfrm>
                <a:off x="143135" y="2349505"/>
                <a:ext cx="646331"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位置図</a:t>
                </a:r>
              </a:p>
            </p:txBody>
          </p:sp>
          <p:cxnSp>
            <p:nvCxnSpPr>
              <p:cNvPr id="71" name="直線コネクタ 70">
                <a:extLst>
                  <a:ext uri="{FF2B5EF4-FFF2-40B4-BE49-F238E27FC236}">
                    <a16:creationId xmlns:a16="http://schemas.microsoft.com/office/drawing/2014/main" id="{0125F050-0F3D-4101-ADC1-4CFF3109F976}"/>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A105D22-8CF6-4F83-B80C-B06F74DF6908}"/>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nvGrpSpPr>
          <p:cNvPr id="84" name="グループ化 83">
            <a:extLst>
              <a:ext uri="{FF2B5EF4-FFF2-40B4-BE49-F238E27FC236}">
                <a16:creationId xmlns:a16="http://schemas.microsoft.com/office/drawing/2014/main" id="{E767CC3D-EB83-4314-8C0D-C5AACE67C9B7}"/>
              </a:ext>
            </a:extLst>
          </p:cNvPr>
          <p:cNvGrpSpPr/>
          <p:nvPr/>
        </p:nvGrpSpPr>
        <p:grpSpPr>
          <a:xfrm>
            <a:off x="41960" y="3834100"/>
            <a:ext cx="4567761" cy="2271088"/>
            <a:chOff x="8469" y="490939"/>
            <a:chExt cx="4567761" cy="2271088"/>
          </a:xfrm>
        </p:grpSpPr>
        <p:sp>
          <p:nvSpPr>
            <p:cNvPr id="85" name="正方形/長方形 84">
              <a:extLst>
                <a:ext uri="{FF2B5EF4-FFF2-40B4-BE49-F238E27FC236}">
                  <a16:creationId xmlns:a16="http://schemas.microsoft.com/office/drawing/2014/main" id="{D60E1549-EEAC-4282-82CB-CE86D2DC421D}"/>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86" name="グループ化 85">
              <a:extLst>
                <a:ext uri="{FF2B5EF4-FFF2-40B4-BE49-F238E27FC236}">
                  <a16:creationId xmlns:a16="http://schemas.microsoft.com/office/drawing/2014/main" id="{C159C020-8B78-40B0-8295-F6320CA9532B}"/>
                </a:ext>
              </a:extLst>
            </p:cNvPr>
            <p:cNvGrpSpPr/>
            <p:nvPr/>
          </p:nvGrpSpPr>
          <p:grpSpPr>
            <a:xfrm>
              <a:off x="47416" y="490939"/>
              <a:ext cx="4097864" cy="276999"/>
              <a:chOff x="57574" y="2349505"/>
              <a:chExt cx="4097864" cy="276999"/>
            </a:xfrm>
          </p:grpSpPr>
          <p:sp>
            <p:nvSpPr>
              <p:cNvPr id="87" name="テキスト ボックス 86">
                <a:extLst>
                  <a:ext uri="{FF2B5EF4-FFF2-40B4-BE49-F238E27FC236}">
                    <a16:creationId xmlns:a16="http://schemas.microsoft.com/office/drawing/2014/main" id="{B4397F5E-7EBC-4431-9846-F354DC965E2A}"/>
                  </a:ext>
                </a:extLst>
              </p:cNvPr>
              <p:cNvSpPr txBox="1"/>
              <p:nvPr/>
            </p:nvSpPr>
            <p:spPr>
              <a:xfrm>
                <a:off x="143135" y="2349505"/>
                <a:ext cx="954107"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標準横断図</a:t>
                </a:r>
              </a:p>
            </p:txBody>
          </p:sp>
          <p:cxnSp>
            <p:nvCxnSpPr>
              <p:cNvPr id="88" name="直線コネクタ 87">
                <a:extLst>
                  <a:ext uri="{FF2B5EF4-FFF2-40B4-BE49-F238E27FC236}">
                    <a16:creationId xmlns:a16="http://schemas.microsoft.com/office/drawing/2014/main" id="{EFF29153-0D94-48F2-9552-4970B32CB1D1}"/>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30F69CC-55D3-4B53-88EA-0C9A95BFD39C}"/>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pic>
        <p:nvPicPr>
          <p:cNvPr id="115" name="図 13">
            <a:extLst>
              <a:ext uri="{FF2B5EF4-FFF2-40B4-BE49-F238E27FC236}">
                <a16:creationId xmlns:a16="http://schemas.microsoft.com/office/drawing/2014/main" id="{F8A9C93E-4BE8-455B-AC03-10D5C66A5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60" y="4389121"/>
            <a:ext cx="4543919" cy="226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a:extLst>
              <a:ext uri="{FF2B5EF4-FFF2-40B4-BE49-F238E27FC236}">
                <a16:creationId xmlns:a16="http://schemas.microsoft.com/office/drawing/2014/main" id="{05FF45FC-E500-429D-8787-3F267092EEAE}"/>
              </a:ext>
            </a:extLst>
          </p:cNvPr>
          <p:cNvSpPr txBox="1"/>
          <p:nvPr/>
        </p:nvSpPr>
        <p:spPr>
          <a:xfrm>
            <a:off x="3729791" y="4192353"/>
            <a:ext cx="895350"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mm</a:t>
            </a:r>
            <a:r>
              <a:rPr kumimoji="1" lang="ja-JP" altLang="en-US" sz="800" dirty="0">
                <a:latin typeface="Meiryo UI" panose="020B0604030504040204" pitchFamily="50" charset="-128"/>
                <a:ea typeface="Meiryo UI" panose="020B0604030504040204" pitchFamily="50" charset="-128"/>
              </a:rPr>
              <a:t>］</a:t>
            </a:r>
          </a:p>
        </p:txBody>
      </p:sp>
      <p:grpSp>
        <p:nvGrpSpPr>
          <p:cNvPr id="44" name="グループ化 43">
            <a:extLst>
              <a:ext uri="{FF2B5EF4-FFF2-40B4-BE49-F238E27FC236}">
                <a16:creationId xmlns:a16="http://schemas.microsoft.com/office/drawing/2014/main" id="{F7D8CCDF-5BD6-4751-A334-326156A86D74}"/>
              </a:ext>
            </a:extLst>
          </p:cNvPr>
          <p:cNvGrpSpPr/>
          <p:nvPr/>
        </p:nvGrpSpPr>
        <p:grpSpPr>
          <a:xfrm>
            <a:off x="4618642" y="5345652"/>
            <a:ext cx="4567761" cy="2271088"/>
            <a:chOff x="4618642" y="5345652"/>
            <a:chExt cx="4567761" cy="2271088"/>
          </a:xfrm>
        </p:grpSpPr>
        <p:sp>
          <p:nvSpPr>
            <p:cNvPr id="45" name="テキスト ボックス 44">
              <a:extLst>
                <a:ext uri="{FF2B5EF4-FFF2-40B4-BE49-F238E27FC236}">
                  <a16:creationId xmlns:a16="http://schemas.microsoft.com/office/drawing/2014/main" id="{F22C01CE-3F99-4A72-95DD-5CA793C497ED}"/>
                </a:ext>
              </a:extLst>
            </p:cNvPr>
            <p:cNvSpPr txBox="1"/>
            <p:nvPr/>
          </p:nvSpPr>
          <p:spPr>
            <a:xfrm>
              <a:off x="4641977" y="5701933"/>
              <a:ext cx="4353799" cy="954107"/>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取組状況など</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hlinkClick r:id="rId4"/>
                </a:rPr>
                <a:t>こちらをご覧ください（鳳土木事務所ホームページ）</a:t>
              </a:r>
              <a:endParaRPr kumimoji="1" lang="en-US" altLang="ja-JP" sz="1050" u="sng"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問い合わせ先</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都市整備部　道路室 道路整備課 建設グループ</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06</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6944</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9276</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nvGrpSpPr>
            <p:cNvPr id="47" name="グループ化 46">
              <a:extLst>
                <a:ext uri="{FF2B5EF4-FFF2-40B4-BE49-F238E27FC236}">
                  <a16:creationId xmlns:a16="http://schemas.microsoft.com/office/drawing/2014/main" id="{001A604F-5F18-4B63-8DA2-18D1A7A5D1E5}"/>
                </a:ext>
              </a:extLst>
            </p:cNvPr>
            <p:cNvGrpSpPr/>
            <p:nvPr/>
          </p:nvGrpSpPr>
          <p:grpSpPr>
            <a:xfrm>
              <a:off x="4618642" y="5345652"/>
              <a:ext cx="4567761" cy="2271088"/>
              <a:chOff x="8469" y="490939"/>
              <a:chExt cx="4567761" cy="2271088"/>
            </a:xfrm>
          </p:grpSpPr>
          <p:sp>
            <p:nvSpPr>
              <p:cNvPr id="48" name="正方形/長方形 47">
                <a:extLst>
                  <a:ext uri="{FF2B5EF4-FFF2-40B4-BE49-F238E27FC236}">
                    <a16:creationId xmlns:a16="http://schemas.microsoft.com/office/drawing/2014/main" id="{9C0BF29E-FDE4-4FD2-8BA5-CD134E697120}"/>
                  </a:ext>
                </a:extLst>
              </p:cNvPr>
              <p:cNvSpPr/>
              <p:nvPr/>
            </p:nvSpPr>
            <p:spPr>
              <a:xfrm>
                <a:off x="8469" y="760542"/>
                <a:ext cx="4567761" cy="2001485"/>
              </a:xfrm>
              <a:prstGeom prst="rect">
                <a:avLst/>
              </a:prstGeom>
              <a:noFill/>
              <a:ln w="9525">
                <a:noFill/>
              </a:ln>
            </p:spPr>
            <p:style>
              <a:lnRef idx="1">
                <a:schemeClr val="accent1"/>
              </a:lnRef>
              <a:fillRef idx="2">
                <a:schemeClr val="accent1"/>
              </a:fillRef>
              <a:effectRef idx="1">
                <a:schemeClr val="accent1"/>
              </a:effectRef>
              <a:fontRef idx="minor">
                <a:schemeClr val="dk1"/>
              </a:fontRef>
            </p:style>
            <p:txBody>
              <a:bodyPr lIns="91423" tIns="45712" rIns="91423" bIns="45712" rtlCol="0" anchor="t"/>
              <a:lstStyle/>
              <a:p>
                <a:endParaRPr lang="en-US" altLang="ja-JP" sz="1050" dirty="0">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280C16A8-93A5-4A8B-9FA5-94F9A887286A}"/>
                  </a:ext>
                </a:extLst>
              </p:cNvPr>
              <p:cNvGrpSpPr/>
              <p:nvPr/>
            </p:nvGrpSpPr>
            <p:grpSpPr>
              <a:xfrm>
                <a:off x="47416" y="490939"/>
                <a:ext cx="4097864" cy="276999"/>
                <a:chOff x="57574" y="2349505"/>
                <a:chExt cx="4097864" cy="276999"/>
              </a:xfrm>
            </p:grpSpPr>
            <p:sp>
              <p:nvSpPr>
                <p:cNvPr id="53" name="テキスト ボックス 52">
                  <a:extLst>
                    <a:ext uri="{FF2B5EF4-FFF2-40B4-BE49-F238E27FC236}">
                      <a16:creationId xmlns:a16="http://schemas.microsoft.com/office/drawing/2014/main" id="{27417178-218E-4B16-84A4-FB5F530E3779}"/>
                    </a:ext>
                  </a:extLst>
                </p:cNvPr>
                <p:cNvSpPr txBox="1"/>
                <p:nvPr/>
              </p:nvSpPr>
              <p:spPr>
                <a:xfrm>
                  <a:off x="143135" y="2349505"/>
                  <a:ext cx="579005" cy="276999"/>
                </a:xfrm>
                <a:prstGeom prst="rect">
                  <a:avLst/>
                </a:prstGeom>
                <a:noFill/>
              </p:spPr>
              <p:txBody>
                <a:bodyPr wrap="none" rtlCol="0">
                  <a:spAutoFit/>
                </a:bodyPr>
                <a:lstStyle/>
                <a:p>
                  <a:r>
                    <a:rPr kumimoji="1" lang="ja-JP" altLang="en-US" sz="1200" dirty="0">
                      <a:solidFill>
                        <a:srgbClr val="0070C0"/>
                      </a:solidFill>
                      <a:latin typeface="Meiryo UI" panose="020B0604030504040204" pitchFamily="50" charset="-128"/>
                      <a:ea typeface="Meiryo UI" panose="020B0604030504040204" pitchFamily="50" charset="-128"/>
                    </a:rPr>
                    <a:t>その他</a:t>
                  </a:r>
                </a:p>
              </p:txBody>
            </p:sp>
            <p:cxnSp>
              <p:nvCxnSpPr>
                <p:cNvPr id="54" name="直線コネクタ 53">
                  <a:extLst>
                    <a:ext uri="{FF2B5EF4-FFF2-40B4-BE49-F238E27FC236}">
                      <a16:creationId xmlns:a16="http://schemas.microsoft.com/office/drawing/2014/main" id="{373DBF10-C607-48B2-8B1D-1E7911732C99}"/>
                    </a:ext>
                  </a:extLst>
                </p:cNvPr>
                <p:cNvCxnSpPr>
                  <a:cxnSpLocks/>
                </p:cNvCxnSpPr>
                <p:nvPr/>
              </p:nvCxnSpPr>
              <p:spPr>
                <a:xfrm>
                  <a:off x="57574" y="2384346"/>
                  <a:ext cx="0" cy="2267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CCA66BE3-3E4D-4FD4-8C87-CAB771037B9B}"/>
                    </a:ext>
                  </a:extLst>
                </p:cNvPr>
                <p:cNvCxnSpPr>
                  <a:cxnSpLocks/>
                </p:cNvCxnSpPr>
                <p:nvPr/>
              </p:nvCxnSpPr>
              <p:spPr>
                <a:xfrm>
                  <a:off x="57574" y="2603495"/>
                  <a:ext cx="4097864"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pSp>
        </p:grpSp>
      </p:grpSp>
      <p:grpSp>
        <p:nvGrpSpPr>
          <p:cNvPr id="57" name="グループ化 56">
            <a:extLst>
              <a:ext uri="{FF2B5EF4-FFF2-40B4-BE49-F238E27FC236}">
                <a16:creationId xmlns:a16="http://schemas.microsoft.com/office/drawing/2014/main" id="{0D17B0F6-CFDC-4100-AA9B-8AE94F3944DE}"/>
              </a:ext>
            </a:extLst>
          </p:cNvPr>
          <p:cNvGrpSpPr/>
          <p:nvPr/>
        </p:nvGrpSpPr>
        <p:grpSpPr>
          <a:xfrm>
            <a:off x="4625141" y="1006512"/>
            <a:ext cx="4278894" cy="3907835"/>
            <a:chOff x="3449732" y="1036081"/>
            <a:chExt cx="4278894" cy="3907835"/>
          </a:xfrm>
        </p:grpSpPr>
        <p:grpSp>
          <p:nvGrpSpPr>
            <p:cNvPr id="58" name="グループ化 57">
              <a:extLst>
                <a:ext uri="{FF2B5EF4-FFF2-40B4-BE49-F238E27FC236}">
                  <a16:creationId xmlns:a16="http://schemas.microsoft.com/office/drawing/2014/main" id="{6A9DDDAD-0592-4C60-B6B3-6E0ED3B0D8EF}"/>
                </a:ext>
              </a:extLst>
            </p:cNvPr>
            <p:cNvGrpSpPr/>
            <p:nvPr/>
          </p:nvGrpSpPr>
          <p:grpSpPr>
            <a:xfrm>
              <a:off x="3449732" y="1036081"/>
              <a:ext cx="4278894" cy="3907835"/>
              <a:chOff x="3449732" y="1036081"/>
              <a:chExt cx="4278894" cy="3907835"/>
            </a:xfrm>
          </p:grpSpPr>
          <p:grpSp>
            <p:nvGrpSpPr>
              <p:cNvPr id="67" name="グループ化 66">
                <a:extLst>
                  <a:ext uri="{FF2B5EF4-FFF2-40B4-BE49-F238E27FC236}">
                    <a16:creationId xmlns:a16="http://schemas.microsoft.com/office/drawing/2014/main" id="{A8A60222-FEB4-4ECD-83C1-B92AB3D355BA}"/>
                  </a:ext>
                </a:extLst>
              </p:cNvPr>
              <p:cNvGrpSpPr/>
              <p:nvPr/>
            </p:nvGrpSpPr>
            <p:grpSpPr>
              <a:xfrm>
                <a:off x="3450148" y="1036081"/>
                <a:ext cx="4278478" cy="3907835"/>
                <a:chOff x="3450148" y="1036081"/>
                <a:chExt cx="4278478" cy="3907835"/>
              </a:xfrm>
            </p:grpSpPr>
            <p:pic>
              <p:nvPicPr>
                <p:cNvPr id="74" name="図 73">
                  <a:extLst>
                    <a:ext uri="{FF2B5EF4-FFF2-40B4-BE49-F238E27FC236}">
                      <a16:creationId xmlns:a16="http://schemas.microsoft.com/office/drawing/2014/main" id="{ABFB7AEB-51EB-42DF-A080-14F9E838DC75}"/>
                    </a:ext>
                  </a:extLst>
                </p:cNvPr>
                <p:cNvPicPr>
                  <a:picLocks noChangeAspect="1"/>
                </p:cNvPicPr>
                <p:nvPr/>
              </p:nvPicPr>
              <p:blipFill rotWithShape="1">
                <a:blip r:embed="rId5">
                  <a:grayscl/>
                </a:blip>
                <a:srcRect l="30703" t="12857" r="34205" b="28533"/>
                <a:stretch/>
              </p:blipFill>
              <p:spPr>
                <a:xfrm>
                  <a:off x="3450148" y="1036081"/>
                  <a:ext cx="4278478" cy="3907835"/>
                </a:xfrm>
                <a:prstGeom prst="rect">
                  <a:avLst/>
                </a:prstGeom>
                <a:ln>
                  <a:noFill/>
                </a:ln>
              </p:spPr>
            </p:pic>
            <p:pic>
              <p:nvPicPr>
                <p:cNvPr id="75" name="図 74">
                  <a:extLst>
                    <a:ext uri="{FF2B5EF4-FFF2-40B4-BE49-F238E27FC236}">
                      <a16:creationId xmlns:a16="http://schemas.microsoft.com/office/drawing/2014/main" id="{9D29885A-2CE7-4BBA-A657-25106F92DB84}"/>
                    </a:ext>
                  </a:extLst>
                </p:cNvPr>
                <p:cNvPicPr>
                  <a:picLocks noChangeAspect="1"/>
                </p:cNvPicPr>
                <p:nvPr/>
              </p:nvPicPr>
              <p:blipFill>
                <a:blip r:embed="rId6"/>
                <a:stretch>
                  <a:fillRect/>
                </a:stretch>
              </p:blipFill>
              <p:spPr>
                <a:xfrm>
                  <a:off x="7419483" y="1036081"/>
                  <a:ext cx="309143" cy="525543"/>
                </a:xfrm>
                <a:prstGeom prst="rect">
                  <a:avLst/>
                </a:prstGeom>
              </p:spPr>
            </p:pic>
            <p:sp>
              <p:nvSpPr>
                <p:cNvPr id="76" name="テキスト ボックス 38">
                  <a:extLst>
                    <a:ext uri="{FF2B5EF4-FFF2-40B4-BE49-F238E27FC236}">
                      <a16:creationId xmlns:a16="http://schemas.microsoft.com/office/drawing/2014/main" id="{31AD50A6-CDB9-43CE-ADB6-080F72BB5422}"/>
                    </a:ext>
                  </a:extLst>
                </p:cNvPr>
                <p:cNvSpPr txBox="1"/>
                <p:nvPr/>
              </p:nvSpPr>
              <p:spPr>
                <a:xfrm rot="19543556">
                  <a:off x="5145483" y="3670137"/>
                  <a:ext cx="1026580" cy="171865"/>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Meiryo UI" panose="020B0604030504040204" pitchFamily="50" charset="-128"/>
                      <a:ea typeface="Meiryo UI" panose="020B0604030504040204" pitchFamily="50" charset="-128"/>
                    </a:rPr>
                    <a:t>（都）泉州山手線</a:t>
                  </a:r>
                </a:p>
              </p:txBody>
            </p:sp>
            <p:grpSp>
              <p:nvGrpSpPr>
                <p:cNvPr id="77" name="グループ化 76">
                  <a:extLst>
                    <a:ext uri="{FF2B5EF4-FFF2-40B4-BE49-F238E27FC236}">
                      <a16:creationId xmlns:a16="http://schemas.microsoft.com/office/drawing/2014/main" id="{CAAFF622-FB4E-4094-8B20-E82BDAB143BC}"/>
                    </a:ext>
                  </a:extLst>
                </p:cNvPr>
                <p:cNvGrpSpPr/>
                <p:nvPr/>
              </p:nvGrpSpPr>
              <p:grpSpPr>
                <a:xfrm>
                  <a:off x="5574185" y="2587983"/>
                  <a:ext cx="355339" cy="252301"/>
                  <a:chOff x="9357273" y="4664287"/>
                  <a:chExt cx="283191" cy="201074"/>
                </a:xfrm>
              </p:grpSpPr>
              <p:sp>
                <p:nvSpPr>
                  <p:cNvPr id="95" name="Freeform 4">
                    <a:extLst>
                      <a:ext uri="{FF2B5EF4-FFF2-40B4-BE49-F238E27FC236}">
                        <a16:creationId xmlns:a16="http://schemas.microsoft.com/office/drawing/2014/main" id="{0D0043C3-732C-4495-AC94-99140386E288}"/>
                      </a:ext>
                    </a:extLst>
                  </p:cNvPr>
                  <p:cNvSpPr>
                    <a:spLocks/>
                  </p:cNvSpPr>
                  <p:nvPr/>
                </p:nvSpPr>
                <p:spPr bwMode="auto">
                  <a:xfrm>
                    <a:off x="9357273" y="4664287"/>
                    <a:ext cx="283191" cy="201074"/>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96" name="Rectangle 5">
                    <a:extLst>
                      <a:ext uri="{FF2B5EF4-FFF2-40B4-BE49-F238E27FC236}">
                        <a16:creationId xmlns:a16="http://schemas.microsoft.com/office/drawing/2014/main" id="{F73C7F10-6DEC-47B4-BB93-6D7E75701FCE}"/>
                      </a:ext>
                    </a:extLst>
                  </p:cNvPr>
                  <p:cNvSpPr>
                    <a:spLocks noChangeArrowheads="1"/>
                  </p:cNvSpPr>
                  <p:nvPr/>
                </p:nvSpPr>
                <p:spPr bwMode="auto">
                  <a:xfrm>
                    <a:off x="9421274" y="4692194"/>
                    <a:ext cx="159085" cy="1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rPr>
                      <a:t>480</a:t>
                    </a:r>
                  </a:p>
                </p:txBody>
              </p:sp>
            </p:grpSp>
            <p:cxnSp>
              <p:nvCxnSpPr>
                <p:cNvPr id="78" name="直線コネクタ 77">
                  <a:extLst>
                    <a:ext uri="{FF2B5EF4-FFF2-40B4-BE49-F238E27FC236}">
                      <a16:creationId xmlns:a16="http://schemas.microsoft.com/office/drawing/2014/main" id="{0FE65C24-2D42-40A6-A541-F09EB1142217}"/>
                    </a:ext>
                  </a:extLst>
                </p:cNvPr>
                <p:cNvCxnSpPr>
                  <a:cxnSpLocks/>
                </p:cNvCxnSpPr>
                <p:nvPr/>
              </p:nvCxnSpPr>
              <p:spPr>
                <a:xfrm flipH="1" flipV="1">
                  <a:off x="6048376" y="3252790"/>
                  <a:ext cx="631824" cy="6429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F3F32D2A-34F8-4E17-8101-3444067E895E}"/>
                    </a:ext>
                  </a:extLst>
                </p:cNvPr>
                <p:cNvCxnSpPr/>
                <p:nvPr/>
              </p:nvCxnSpPr>
              <p:spPr>
                <a:xfrm flipH="1">
                  <a:off x="6048375" y="2709863"/>
                  <a:ext cx="528638" cy="5429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8CFB8A9E-B9C3-4FA0-BF9B-0CD5128E6F47}"/>
                    </a:ext>
                  </a:extLst>
                </p:cNvPr>
                <p:cNvCxnSpPr>
                  <a:cxnSpLocks/>
                </p:cNvCxnSpPr>
                <p:nvPr/>
              </p:nvCxnSpPr>
              <p:spPr>
                <a:xfrm flipH="1" flipV="1">
                  <a:off x="6577013" y="2709863"/>
                  <a:ext cx="683418" cy="4062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D3D305E-232F-4532-9554-0F8F12BA29AB}"/>
                    </a:ext>
                  </a:extLst>
                </p:cNvPr>
                <p:cNvCxnSpPr>
                  <a:cxnSpLocks/>
                </p:cNvCxnSpPr>
                <p:nvPr/>
              </p:nvCxnSpPr>
              <p:spPr>
                <a:xfrm flipH="1">
                  <a:off x="6577013" y="3032125"/>
                  <a:ext cx="534988" cy="75882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38">
                  <a:extLst>
                    <a:ext uri="{FF2B5EF4-FFF2-40B4-BE49-F238E27FC236}">
                      <a16:creationId xmlns:a16="http://schemas.microsoft.com/office/drawing/2014/main" id="{42CB0D36-DA7F-479B-B911-98CF1421AB84}"/>
                    </a:ext>
                  </a:extLst>
                </p:cNvPr>
                <p:cNvSpPr txBox="1"/>
                <p:nvPr/>
              </p:nvSpPr>
              <p:spPr>
                <a:xfrm>
                  <a:off x="6577013" y="3226338"/>
                  <a:ext cx="789403" cy="332643"/>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solidFill>
                        <a:srgbClr val="FF0000"/>
                      </a:solidFill>
                      <a:latin typeface="Meiryo UI" panose="020B0604030504040204" pitchFamily="50" charset="-128"/>
                      <a:ea typeface="Meiryo UI" panose="020B0604030504040204" pitchFamily="50" charset="-128"/>
                    </a:rPr>
                    <a:t>事業中区間</a:t>
                  </a:r>
                  <a:endParaRPr lang="en-US" altLang="ja-JP" sz="1000" b="1" dirty="0">
                    <a:solidFill>
                      <a:srgbClr val="FF0000"/>
                    </a:solidFill>
                    <a:latin typeface="Meiryo UI" panose="020B0604030504040204" pitchFamily="50" charset="-128"/>
                    <a:ea typeface="Meiryo UI" panose="020B0604030504040204" pitchFamily="50" charset="-128"/>
                  </a:endParaRPr>
                </a:p>
                <a:p>
                  <a:pPr algn="ctr"/>
                  <a:r>
                    <a:rPr kumimoji="1" lang="en-US" altLang="ja-JP" sz="1000" b="1" dirty="0">
                      <a:solidFill>
                        <a:srgbClr val="FF0000"/>
                      </a:solidFill>
                      <a:latin typeface="Meiryo UI" panose="020B0604030504040204" pitchFamily="50" charset="-128"/>
                      <a:ea typeface="Meiryo UI" panose="020B0604030504040204" pitchFamily="50" charset="-128"/>
                    </a:rPr>
                    <a:t>L=1.2km</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
              <p:nvSpPr>
                <p:cNvPr id="83" name="楕円 82">
                  <a:extLst>
                    <a:ext uri="{FF2B5EF4-FFF2-40B4-BE49-F238E27FC236}">
                      <a16:creationId xmlns:a16="http://schemas.microsoft.com/office/drawing/2014/main" id="{CD18E300-4470-4D9E-AA21-DC71570521FF}"/>
                    </a:ext>
                  </a:extLst>
                </p:cNvPr>
                <p:cNvSpPr/>
                <p:nvPr/>
              </p:nvSpPr>
              <p:spPr>
                <a:xfrm>
                  <a:off x="5380951" y="3602955"/>
                  <a:ext cx="101600" cy="1016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38">
                  <a:extLst>
                    <a:ext uri="{FF2B5EF4-FFF2-40B4-BE49-F238E27FC236}">
                      <a16:creationId xmlns:a16="http://schemas.microsoft.com/office/drawing/2014/main" id="{2AB86D57-3163-4C87-9351-80017F6D5C7E}"/>
                    </a:ext>
                  </a:extLst>
                </p:cNvPr>
                <p:cNvSpPr txBox="1"/>
                <p:nvPr/>
              </p:nvSpPr>
              <p:spPr>
                <a:xfrm>
                  <a:off x="4881676" y="2951070"/>
                  <a:ext cx="749113" cy="365821"/>
                </a:xfrm>
                <a:prstGeom prst="rect">
                  <a:avLst/>
                </a:prstGeom>
                <a:solidFill>
                  <a:schemeClr val="bg1"/>
                </a:solidFill>
                <a:ln w="6350" cmpd="sng">
                  <a:solidFill>
                    <a:schemeClr val="tx1"/>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南海泉北線</a:t>
                  </a:r>
                  <a:endParaRPr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和泉中央駅</a:t>
                  </a:r>
                  <a:endParaRPr kumimoji="1" lang="en-US" altLang="ja-JP" sz="1000" b="1" dirty="0">
                    <a:latin typeface="Meiryo UI" panose="020B0604030504040204" pitchFamily="50" charset="-128"/>
                    <a:ea typeface="Meiryo UI" panose="020B0604030504040204" pitchFamily="50" charset="-128"/>
                  </a:endParaRPr>
                </a:p>
              </p:txBody>
            </p:sp>
            <p:cxnSp>
              <p:nvCxnSpPr>
                <p:cNvPr id="91" name="直線コネクタ 90">
                  <a:extLst>
                    <a:ext uri="{FF2B5EF4-FFF2-40B4-BE49-F238E27FC236}">
                      <a16:creationId xmlns:a16="http://schemas.microsoft.com/office/drawing/2014/main" id="{DFA36D40-EDF9-4D9C-97AA-D68CDB1CCD3E}"/>
                    </a:ext>
                  </a:extLst>
                </p:cNvPr>
                <p:cNvCxnSpPr>
                  <a:cxnSpLocks/>
                  <a:stCxn id="90" idx="2"/>
                  <a:endCxn id="83" idx="1"/>
                </p:cNvCxnSpPr>
                <p:nvPr/>
              </p:nvCxnSpPr>
              <p:spPr>
                <a:xfrm>
                  <a:off x="5256233" y="3316891"/>
                  <a:ext cx="139597" cy="3009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2" name="グループ化 91">
                  <a:extLst>
                    <a:ext uri="{FF2B5EF4-FFF2-40B4-BE49-F238E27FC236}">
                      <a16:creationId xmlns:a16="http://schemas.microsoft.com/office/drawing/2014/main" id="{6D42630C-859A-4AB5-891D-660DAF6E1AD3}"/>
                    </a:ext>
                  </a:extLst>
                </p:cNvPr>
                <p:cNvGrpSpPr/>
                <p:nvPr/>
              </p:nvGrpSpPr>
              <p:grpSpPr>
                <a:xfrm>
                  <a:off x="3603143" y="1279070"/>
                  <a:ext cx="355339" cy="252301"/>
                  <a:chOff x="9357273" y="4664287"/>
                  <a:chExt cx="283191" cy="201074"/>
                </a:xfrm>
              </p:grpSpPr>
              <p:sp>
                <p:nvSpPr>
                  <p:cNvPr id="93" name="Freeform 4">
                    <a:extLst>
                      <a:ext uri="{FF2B5EF4-FFF2-40B4-BE49-F238E27FC236}">
                        <a16:creationId xmlns:a16="http://schemas.microsoft.com/office/drawing/2014/main" id="{6C3A1B61-C089-4501-9D33-669A4039E864}"/>
                      </a:ext>
                    </a:extLst>
                  </p:cNvPr>
                  <p:cNvSpPr>
                    <a:spLocks/>
                  </p:cNvSpPr>
                  <p:nvPr/>
                </p:nvSpPr>
                <p:spPr bwMode="auto">
                  <a:xfrm>
                    <a:off x="9357273" y="4664287"/>
                    <a:ext cx="283191" cy="201074"/>
                  </a:xfrm>
                  <a:custGeom>
                    <a:avLst/>
                    <a:gdLst>
                      <a:gd name="T0" fmla="*/ 1519 w 3038"/>
                      <a:gd name="T1" fmla="*/ 2003 h 2003"/>
                      <a:gd name="T2" fmla="*/ 352 w 3038"/>
                      <a:gd name="T3" fmla="*/ 375 h 2003"/>
                      <a:gd name="T4" fmla="*/ 2687 w 3038"/>
                      <a:gd name="T5" fmla="*/ 375 h 2003"/>
                      <a:gd name="T6" fmla="*/ 1519 w 3038"/>
                      <a:gd name="T7" fmla="*/ 2003 h 2003"/>
                    </a:gdLst>
                    <a:ahLst/>
                    <a:cxnLst>
                      <a:cxn ang="0">
                        <a:pos x="T0" y="T1"/>
                      </a:cxn>
                      <a:cxn ang="0">
                        <a:pos x="T2" y="T3"/>
                      </a:cxn>
                      <a:cxn ang="0">
                        <a:pos x="T4" y="T5"/>
                      </a:cxn>
                      <a:cxn ang="0">
                        <a:pos x="T6" y="T7"/>
                      </a:cxn>
                    </a:cxnLst>
                    <a:rect l="0" t="0" r="r" b="b"/>
                    <a:pathLst>
                      <a:path w="3038" h="2003">
                        <a:moveTo>
                          <a:pt x="1519" y="2003"/>
                        </a:moveTo>
                        <a:cubicBezTo>
                          <a:pt x="935" y="2003"/>
                          <a:pt x="0" y="751"/>
                          <a:pt x="352" y="375"/>
                        </a:cubicBezTo>
                        <a:cubicBezTo>
                          <a:pt x="703" y="0"/>
                          <a:pt x="2336" y="0"/>
                          <a:pt x="2687" y="375"/>
                        </a:cubicBezTo>
                        <a:cubicBezTo>
                          <a:pt x="3038" y="751"/>
                          <a:pt x="2103" y="2003"/>
                          <a:pt x="1519" y="2003"/>
                        </a:cubicBezTo>
                        <a:close/>
                      </a:path>
                    </a:pathLst>
                  </a:custGeom>
                  <a:solidFill>
                    <a:srgbClr val="0066FF"/>
                  </a:solidFill>
                  <a:ln w="3175" cap="flat">
                    <a:solidFill>
                      <a:schemeClr val="bg1"/>
                    </a:solidFill>
                    <a:prstDash val="solid"/>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94" name="Rectangle 5">
                    <a:extLst>
                      <a:ext uri="{FF2B5EF4-FFF2-40B4-BE49-F238E27FC236}">
                        <a16:creationId xmlns:a16="http://schemas.microsoft.com/office/drawing/2014/main" id="{8888E032-F9B9-465D-A5DC-832980679572}"/>
                      </a:ext>
                    </a:extLst>
                  </p:cNvPr>
                  <p:cNvSpPr>
                    <a:spLocks noChangeArrowheads="1"/>
                  </p:cNvSpPr>
                  <p:nvPr/>
                </p:nvSpPr>
                <p:spPr bwMode="auto">
                  <a:xfrm>
                    <a:off x="9414706" y="4692192"/>
                    <a:ext cx="159085" cy="1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000" b="1" i="0" u="none" strike="noStrike" baseline="0" dirty="0">
                        <a:solidFill>
                          <a:schemeClr val="bg1"/>
                        </a:solidFill>
                        <a:latin typeface="ＭＳ Ｐゴシック" panose="020B0600070205080204" pitchFamily="50" charset="-128"/>
                        <a:ea typeface="ＭＳ Ｐゴシック" panose="020B0600070205080204" pitchFamily="50" charset="-128"/>
                      </a:rPr>
                      <a:t>480</a:t>
                    </a:r>
                  </a:p>
                </p:txBody>
              </p:sp>
            </p:grpSp>
          </p:grpSp>
          <p:pic>
            <p:nvPicPr>
              <p:cNvPr id="73" name="図 72">
                <a:extLst>
                  <a:ext uri="{FF2B5EF4-FFF2-40B4-BE49-F238E27FC236}">
                    <a16:creationId xmlns:a16="http://schemas.microsoft.com/office/drawing/2014/main" id="{3AE0A8AD-F739-4024-8815-41EA48F0ED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49732" y="1037311"/>
                <a:ext cx="1173823" cy="1875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9" name="グループ化 58">
              <a:extLst>
                <a:ext uri="{FF2B5EF4-FFF2-40B4-BE49-F238E27FC236}">
                  <a16:creationId xmlns:a16="http://schemas.microsoft.com/office/drawing/2014/main" id="{1AF04F3E-9C20-415D-B255-A59749437B46}"/>
                </a:ext>
              </a:extLst>
            </p:cNvPr>
            <p:cNvGrpSpPr/>
            <p:nvPr/>
          </p:nvGrpSpPr>
          <p:grpSpPr>
            <a:xfrm>
              <a:off x="3452563" y="1995424"/>
              <a:ext cx="668221" cy="405013"/>
              <a:chOff x="3659837" y="4434834"/>
              <a:chExt cx="668221" cy="405013"/>
            </a:xfrm>
          </p:grpSpPr>
          <p:grpSp>
            <p:nvGrpSpPr>
              <p:cNvPr id="62" name="グループ化 61">
                <a:extLst>
                  <a:ext uri="{FF2B5EF4-FFF2-40B4-BE49-F238E27FC236}">
                    <a16:creationId xmlns:a16="http://schemas.microsoft.com/office/drawing/2014/main" id="{EE1688C4-BDAF-4FD3-9E0F-4948AC713753}"/>
                  </a:ext>
                </a:extLst>
              </p:cNvPr>
              <p:cNvGrpSpPr/>
              <p:nvPr/>
            </p:nvGrpSpPr>
            <p:grpSpPr>
              <a:xfrm>
                <a:off x="3659837" y="4636249"/>
                <a:ext cx="668221" cy="203598"/>
                <a:chOff x="1650799" y="4196649"/>
                <a:chExt cx="668221" cy="203598"/>
              </a:xfrm>
            </p:grpSpPr>
            <p:cxnSp>
              <p:nvCxnSpPr>
                <p:cNvPr id="65" name="直線矢印コネクタ 64">
                  <a:extLst>
                    <a:ext uri="{FF2B5EF4-FFF2-40B4-BE49-F238E27FC236}">
                      <a16:creationId xmlns:a16="http://schemas.microsoft.com/office/drawing/2014/main" id="{979DD45A-D15A-40B9-934E-C3C9F987C8BD}"/>
                    </a:ext>
                  </a:extLst>
                </p:cNvPr>
                <p:cNvCxnSpPr>
                  <a:cxnSpLocks/>
                  <a:endCxn id="60" idx="0"/>
                </p:cNvCxnSpPr>
                <p:nvPr/>
              </p:nvCxnSpPr>
              <p:spPr>
                <a:xfrm>
                  <a:off x="2168853" y="4196649"/>
                  <a:ext cx="150167" cy="2035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7FEF0FB-BF29-4F24-9477-768F3F91D3BA}"/>
                    </a:ext>
                  </a:extLst>
                </p:cNvPr>
                <p:cNvCxnSpPr>
                  <a:cxnSpLocks/>
                </p:cNvCxnSpPr>
                <p:nvPr/>
              </p:nvCxnSpPr>
              <p:spPr>
                <a:xfrm>
                  <a:off x="1650799" y="4196649"/>
                  <a:ext cx="526355"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63" name="テキスト ボックス 38">
                <a:extLst>
                  <a:ext uri="{FF2B5EF4-FFF2-40B4-BE49-F238E27FC236}">
                    <a16:creationId xmlns:a16="http://schemas.microsoft.com/office/drawing/2014/main" id="{8E86368A-96D4-434B-9B11-A8FC86C28DD9}"/>
                  </a:ext>
                </a:extLst>
              </p:cNvPr>
              <p:cNvSpPr txBox="1"/>
              <p:nvPr/>
            </p:nvSpPr>
            <p:spPr>
              <a:xfrm>
                <a:off x="3666392" y="4434834"/>
                <a:ext cx="511499" cy="171865"/>
              </a:xfrm>
              <a:prstGeom prst="rect">
                <a:avLst/>
              </a:prstGeom>
              <a:solidFill>
                <a:schemeClr val="bg1"/>
              </a:solidFill>
              <a:ln w="6350"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rPr>
                  <a:t>事業箇所</a:t>
                </a:r>
                <a:endParaRPr kumimoji="1" lang="ja-JP" altLang="en-US" sz="1000" b="1" dirty="0">
                  <a:latin typeface="Meiryo UI" panose="020B0604030504040204" pitchFamily="50" charset="-128"/>
                  <a:ea typeface="Meiryo UI" panose="020B0604030504040204" pitchFamily="50" charset="-128"/>
                </a:endParaRPr>
              </a:p>
            </p:txBody>
          </p:sp>
        </p:grpSp>
        <p:sp>
          <p:nvSpPr>
            <p:cNvPr id="60" name="楕円 59">
              <a:extLst>
                <a:ext uri="{FF2B5EF4-FFF2-40B4-BE49-F238E27FC236}">
                  <a16:creationId xmlns:a16="http://schemas.microsoft.com/office/drawing/2014/main" id="{37F05E66-1526-4557-8986-23EA92F1EDAA}"/>
                </a:ext>
              </a:extLst>
            </p:cNvPr>
            <p:cNvSpPr/>
            <p:nvPr/>
          </p:nvSpPr>
          <p:spPr>
            <a:xfrm>
              <a:off x="4063677" y="2400437"/>
              <a:ext cx="114214" cy="1142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869E625A-5052-419F-A627-34D33038ACB8}"/>
              </a:ext>
            </a:extLst>
          </p:cNvPr>
          <p:cNvSpPr txBox="1"/>
          <p:nvPr/>
        </p:nvSpPr>
        <p:spPr>
          <a:xfrm>
            <a:off x="2129839" y="5401544"/>
            <a:ext cx="570499" cy="184666"/>
          </a:xfrm>
          <a:prstGeom prst="rect">
            <a:avLst/>
          </a:prstGeom>
          <a:solidFill>
            <a:srgbClr val="FFFFFF"/>
          </a:solidFill>
        </p:spPr>
        <p:txBody>
          <a:bodyPr vert="horz" wrap="square" rtlCol="0">
            <a:spAutoFit/>
          </a:bodyPr>
          <a:lstStyle/>
          <a:p>
            <a:pPr algn="ctr"/>
            <a:r>
              <a:rPr kumimoji="1" lang="ja-JP" altLang="en-US" sz="600" dirty="0">
                <a:latin typeface="Bahnschrift Light Condensed" panose="020B0502040204020203" pitchFamily="34" charset="0"/>
                <a:ea typeface="Meiryo UI" panose="020B0604030504040204" pitchFamily="50" charset="-128"/>
              </a:rPr>
              <a:t>南海泉北線</a:t>
            </a:r>
          </a:p>
        </p:txBody>
      </p:sp>
    </p:spTree>
    <p:extLst>
      <p:ext uri="{BB962C8B-B14F-4D97-AF65-F5344CB8AC3E}">
        <p14:creationId xmlns:p14="http://schemas.microsoft.com/office/powerpoint/2010/main" val="8531315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画面に合わせる (4:3)</PresentationFormat>
  <Paragraphs>36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游ゴシック</vt:lpstr>
      <vt:lpstr>游ゴシック Light</vt:lpstr>
      <vt:lpstr>Arial</vt:lpstr>
      <vt:lpstr>Bahnschrift Light Condensed</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城田　竜之介</dc:creator>
  <cp:lastModifiedBy>城田　竜之介</cp:lastModifiedBy>
  <cp:revision>2</cp:revision>
  <dcterms:created xsi:type="dcterms:W3CDTF">2025-09-16T08:05:44Z</dcterms:created>
  <dcterms:modified xsi:type="dcterms:W3CDTF">2025-11-21T00:36:32Z</dcterms:modified>
</cp:coreProperties>
</file>