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BFA13-A984-4197-BE0C-0F8F351814BD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A9488-F089-4600-9E34-8B9DE1FE5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35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95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493381-5AD8-4070-ABC1-A6C0C26AC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E468E82-51F8-486F-B45A-D330C125C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38E49A-85C3-4D19-970B-47ED0678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0F0B-CA5A-43F4-969A-389071D7362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5B0468-7B3E-457A-A7F7-E1DAE3772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1DC25E-3A9D-4C36-9950-F79934AD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4996-5BFF-440C-ACFF-777A4BFAF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80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590591-D72E-47B3-A00D-54482E5F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B2391E5-1543-4877-A840-3564D329E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ACADE1-50A6-4513-9BCF-63CA3091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0F0B-CA5A-43F4-969A-389071D7362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34801A-D4B9-4873-80EF-96EEA8090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60DC4A-D7A6-4FCE-BAF7-52805E63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4996-5BFF-440C-ACFF-777A4BFAF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04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4D64689-4883-4089-AF81-688EDF926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451F52D-4F0C-45B0-BA8B-89B4F9A02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380C47-A73B-4724-9EBF-3DF20E3A6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0F0B-CA5A-43F4-969A-389071D7362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136BF5-7C91-4CE5-8D37-9E6FF61E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044A40-88AF-431C-9593-6332E392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4996-5BFF-440C-ACFF-777A4BFAF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39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B46765-9A5C-4904-9232-387B273E1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80AD42-4E2A-492C-B02A-18D3166AE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4E56CC-51E2-4AD6-AE30-B5655434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0F0B-CA5A-43F4-969A-389071D7362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9DC764-F9C6-4571-9B97-5F7778ED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5E7C03-1220-4617-AD74-32A4107D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4996-5BFF-440C-ACFF-777A4BFAF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69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FF306-280C-4B13-A091-6FD1A6A3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11534E-E0BF-4ADC-965B-AE06D485C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66CC19-69F7-44AA-A3BD-676C8951A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0F0B-CA5A-43F4-969A-389071D7362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6C35F0-438A-4F0C-826F-3DBA694B3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A5E5C7-E42E-4807-9CC1-386FD4242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4996-5BFF-440C-ACFF-777A4BFAF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4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B573B9-90B5-47BB-B8F5-C4D34D348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DACD1D-2CD3-4662-BC62-07FFD7D82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B84BDE1-7537-45F0-8CE1-3092532B3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058DD0-011C-4441-ADEF-1C789E10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0F0B-CA5A-43F4-969A-389071D7362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A57AECC-70D0-4E3C-8609-A528582F5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37BAED-851D-4FBB-8B2A-96F6C78B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4996-5BFF-440C-ACFF-777A4BFAF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01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DCE18-B218-48EB-8B2B-053114207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6634C45-F173-4FF5-BBCB-49F346081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E54F3A-D353-4785-9567-D300E25EF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1B0D5EC-EBD2-477C-98F0-270248EA2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9BFCBDF-9C66-47E7-9EBA-BCC67FDD5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E31375-DA42-4A50-BBA5-E78EA133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0F0B-CA5A-43F4-969A-389071D7362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2EB0F8-A997-4DFA-AAE0-D500AFD5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7EB79EF-551E-40D4-9971-41B0398A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4996-5BFF-440C-ACFF-777A4BFAF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47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ACC22E-C628-4BF8-A58C-44425E77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B8CD968-B440-4DD1-B3E1-28A9A049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0F0B-CA5A-43F4-969A-389071D7362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D4F04D0-1DA8-4ADB-8376-703017BBE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FE05ED-C4AC-4236-A350-BEAFE425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4996-5BFF-440C-ACFF-777A4BFAF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89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918A1E3-B758-4256-8A45-AD120F971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0F0B-CA5A-43F4-969A-389071D7362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BA7D772-C52A-4B62-9651-5F75BFD38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27DC2D-9632-459E-90F4-775E786D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4996-5BFF-440C-ACFF-777A4BFAF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27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B36A4D-2C72-4A9E-A2C5-6F1D8C47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B2E762-7D98-4DE7-9872-EB7872346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38E74A2-7AFF-4402-98FA-8E7CBFFF4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C2CAF5-DA0D-402C-9E6E-22AFC3FA3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0F0B-CA5A-43F4-969A-389071D7362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A853B5-B3BD-4C8C-9B09-C47BD1C4D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AB53AC-4FBD-4025-B01D-00B6E9D8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4996-5BFF-440C-ACFF-777A4BFAF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03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60BABD-FF86-4D78-8289-A8EC6683C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B56FB6D-3AE0-4134-803D-ADF1F83E7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E2AF28C-91B3-49BC-B193-B5B0AE0C0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975852-3CC2-460A-9714-8AB125C2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0F0B-CA5A-43F4-969A-389071D7362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279099-4407-4404-803C-1BBCB193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B2694D-56E2-4DFC-8112-60E3511A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4996-5BFF-440C-ACFF-777A4BFAF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27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21FD66F-C572-462E-9277-55841349F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A121C47-BF31-4015-AC1A-2DB322B5E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EA3786-CF47-4F23-B847-C60440325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00F0B-CA5A-43F4-969A-389071D73622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2B4EDB-C4F1-4549-9671-2B3D29E95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4DBFBC-8468-4529-B9A8-1E8966912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E4996-5BFF-440C-ACFF-777A4BFAF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2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ref.osaka.lg.jp/o130320/tondo/omonajigyo/yaoton-ha.html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ED0F9002-BC1B-49B2-93EF-EA8F7371CF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0575" y="827361"/>
            <a:ext cx="4360861" cy="4418096"/>
          </a:xfrm>
          <a:prstGeom prst="rect">
            <a:avLst/>
          </a:prstGeom>
        </p:spPr>
      </p:pic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660338" cy="3058696"/>
            <a:chOff x="8469" y="490939"/>
            <a:chExt cx="4660338" cy="305869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839155"/>
              <a:ext cx="4660338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○本路線は、府道大阪中央環状線と国道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号（大阪外環状線）の中間に位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置し、八尾市、藤井寺市、羽曳野市、堺市、富田林市を南北に結び、大阪府中　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部広域防災拠点（八尾空港隣接地）へアクセスする総延長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11.4km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の幹線道　　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路です。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○本事業は、南阪奈道路美原東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IC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へのアクセス道路として、広域的な幹線道路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ネットワーク強化に資するとともに、周辺道路の交通分散化、地域の活性化、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周辺道路の安全性や防災機能の向上等が目的です。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○一部区間が、平成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25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年７月１日に暫定供用しました。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羽曳野市桃山台～堺市美原区さつき野西</a:t>
              </a:r>
              <a:endParaRPr lang="en-US" altLang="zh-CN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1.9km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25.0m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都市計画道路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zh-TW" altLang="en-US" dirty="0">
                <a:solidFill>
                  <a:schemeClr val="bg1"/>
                </a:solidFill>
              </a:rPr>
              <a:t>八尾富田林線</a:t>
            </a:r>
            <a:r>
              <a:rPr lang="ja-JP" altLang="en-US" dirty="0">
                <a:solidFill>
                  <a:schemeClr val="bg1"/>
                </a:solidFill>
              </a:rPr>
              <a:t>　羽曳野工区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46239" y="3787916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90D33D0A-35F5-4DCF-80AE-716CDF5F68F5}"/>
              </a:ext>
            </a:extLst>
          </p:cNvPr>
          <p:cNvGrpSpPr/>
          <p:nvPr/>
        </p:nvGrpSpPr>
        <p:grpSpPr>
          <a:xfrm>
            <a:off x="113490" y="4516240"/>
            <a:ext cx="4265950" cy="1640501"/>
            <a:chOff x="113490" y="4285842"/>
            <a:chExt cx="4265950" cy="1640501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3D286491-3C0C-444D-9932-834E4CC893C1}"/>
                </a:ext>
              </a:extLst>
            </p:cNvPr>
            <p:cNvGrpSpPr/>
            <p:nvPr/>
          </p:nvGrpSpPr>
          <p:grpSpPr>
            <a:xfrm>
              <a:off x="171037" y="4411243"/>
              <a:ext cx="4068890" cy="1154956"/>
              <a:chOff x="1311822" y="2000742"/>
              <a:chExt cx="6520355" cy="1850806"/>
            </a:xfrm>
          </p:grpSpPr>
          <p:sp>
            <p:nvSpPr>
              <p:cNvPr id="48" name="Freeform 126">
                <a:extLst>
                  <a:ext uri="{FF2B5EF4-FFF2-40B4-BE49-F238E27FC236}">
                    <a16:creationId xmlns:a16="http://schemas.microsoft.com/office/drawing/2014/main" id="{58F7B995-304E-40C8-982B-B006C7E9B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822" y="3718855"/>
                <a:ext cx="6520355" cy="132693"/>
              </a:xfrm>
              <a:custGeom>
                <a:avLst/>
                <a:gdLst>
                  <a:gd name="T0" fmla="*/ 0 w 10000"/>
                  <a:gd name="T1" fmla="*/ 124408 h 10321"/>
                  <a:gd name="T2" fmla="*/ 0 w 10000"/>
                  <a:gd name="T3" fmla="*/ 4336 h 10321"/>
                  <a:gd name="T4" fmla="*/ 1066914 w 10000"/>
                  <a:gd name="T5" fmla="*/ 15980 h 10321"/>
                  <a:gd name="T6" fmla="*/ 1066914 w 10000"/>
                  <a:gd name="T7" fmla="*/ 135403 h 10321"/>
                  <a:gd name="T8" fmla="*/ 3108364 w 10000"/>
                  <a:gd name="T9" fmla="*/ 139415 h 10321"/>
                  <a:gd name="T10" fmla="*/ 3108364 w 10000"/>
                  <a:gd name="T11" fmla="*/ 4336 h 10321"/>
                  <a:gd name="T12" fmla="*/ 3382899 w 10000"/>
                  <a:gd name="T13" fmla="*/ 4336 h 10321"/>
                  <a:gd name="T14" fmla="*/ 3382899 w 10000"/>
                  <a:gd name="T15" fmla="*/ 139415 h 10321"/>
                  <a:gd name="T16" fmla="*/ 5330018 w 10000"/>
                  <a:gd name="T17" fmla="*/ 139415 h 10321"/>
                  <a:gd name="T18" fmla="*/ 5326114 w 10000"/>
                  <a:gd name="T19" fmla="*/ 0 h 10321"/>
                  <a:gd name="T20" fmla="*/ 6505575 w 10000"/>
                  <a:gd name="T21" fmla="*/ 4336 h 10321"/>
                  <a:gd name="T22" fmla="*/ 6505575 w 10000"/>
                  <a:gd name="T23" fmla="*/ 131905 h 103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00" h="10321">
                    <a:moveTo>
                      <a:pt x="0" y="9210"/>
                    </a:moveTo>
                    <a:lnTo>
                      <a:pt x="0" y="321"/>
                    </a:lnTo>
                    <a:lnTo>
                      <a:pt x="1640" y="1183"/>
                    </a:lnTo>
                    <a:cubicBezTo>
                      <a:pt x="1646" y="3942"/>
                      <a:pt x="1634" y="7265"/>
                      <a:pt x="1640" y="10024"/>
                    </a:cubicBezTo>
                    <a:lnTo>
                      <a:pt x="4778" y="10321"/>
                    </a:lnTo>
                    <a:lnTo>
                      <a:pt x="4778" y="321"/>
                    </a:lnTo>
                    <a:lnTo>
                      <a:pt x="5200" y="321"/>
                    </a:lnTo>
                    <a:lnTo>
                      <a:pt x="5200" y="10321"/>
                    </a:lnTo>
                    <a:lnTo>
                      <a:pt x="8193" y="10321"/>
                    </a:lnTo>
                    <a:cubicBezTo>
                      <a:pt x="8183" y="4744"/>
                      <a:pt x="8198" y="9102"/>
                      <a:pt x="8187" y="0"/>
                    </a:cubicBezTo>
                    <a:lnTo>
                      <a:pt x="10000" y="321"/>
                    </a:lnTo>
                    <a:lnTo>
                      <a:pt x="10000" y="9765"/>
                    </a:lnTo>
                  </a:path>
                </a:pathLst>
              </a:custGeom>
              <a:noFill/>
              <a:ln w="28575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Line 130">
                <a:extLst>
                  <a:ext uri="{FF2B5EF4-FFF2-40B4-BE49-F238E27FC236}">
                    <a16:creationId xmlns:a16="http://schemas.microsoft.com/office/drawing/2014/main" id="{539AB5EF-3B7E-4A12-8588-86DC963A4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11822" y="2000742"/>
                <a:ext cx="0" cy="1575238"/>
              </a:xfrm>
              <a:prstGeom prst="line">
                <a:avLst/>
              </a:prstGeom>
              <a:noFill/>
              <a:ln w="190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Line 131">
                <a:extLst>
                  <a:ext uri="{FF2B5EF4-FFF2-40B4-BE49-F238E27FC236}">
                    <a16:creationId xmlns:a16="http://schemas.microsoft.com/office/drawing/2014/main" id="{48CF1192-5BD3-4402-B5CB-40A79D5D5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1822" y="2238210"/>
                <a:ext cx="6501305" cy="0"/>
              </a:xfrm>
              <a:prstGeom prst="line">
                <a:avLst/>
              </a:prstGeom>
              <a:noFill/>
              <a:ln w="190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" name="Line 132">
                <a:extLst>
                  <a:ext uri="{FF2B5EF4-FFF2-40B4-BE49-F238E27FC236}">
                    <a16:creationId xmlns:a16="http://schemas.microsoft.com/office/drawing/2014/main" id="{6D004964-64A0-4051-B34C-4190EF6D3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1906" y="2968351"/>
                <a:ext cx="0" cy="569529"/>
              </a:xfrm>
              <a:prstGeom prst="line">
                <a:avLst/>
              </a:prstGeom>
              <a:noFill/>
              <a:ln w="190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Line 133">
                <a:extLst>
                  <a:ext uri="{FF2B5EF4-FFF2-40B4-BE49-F238E27FC236}">
                    <a16:creationId xmlns:a16="http://schemas.microsoft.com/office/drawing/2014/main" id="{A029828A-FAF6-405A-8FC0-0D0E5BCF7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68485" y="2997583"/>
                <a:ext cx="0" cy="550479"/>
              </a:xfrm>
              <a:prstGeom prst="line">
                <a:avLst/>
              </a:prstGeom>
              <a:noFill/>
              <a:ln w="190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Line 134">
                <a:extLst>
                  <a:ext uri="{FF2B5EF4-FFF2-40B4-BE49-F238E27FC236}">
                    <a16:creationId xmlns:a16="http://schemas.microsoft.com/office/drawing/2014/main" id="{2398D8E0-39D2-4DF5-AE1E-6B615BEA1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11822" y="3006451"/>
                <a:ext cx="1058917" cy="9525"/>
              </a:xfrm>
              <a:prstGeom prst="line">
                <a:avLst/>
              </a:prstGeom>
              <a:noFill/>
              <a:ln w="190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" name="Line 136">
                <a:extLst>
                  <a:ext uri="{FF2B5EF4-FFF2-40B4-BE49-F238E27FC236}">
                    <a16:creationId xmlns:a16="http://schemas.microsoft.com/office/drawing/2014/main" id="{5BF31F19-35E0-4DB3-9983-7842D3C33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78010" y="3035683"/>
                <a:ext cx="1154167" cy="0"/>
              </a:xfrm>
              <a:prstGeom prst="line">
                <a:avLst/>
              </a:prstGeom>
              <a:noFill/>
              <a:ln w="190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" name="Line 146">
                <a:extLst>
                  <a:ext uri="{FF2B5EF4-FFF2-40B4-BE49-F238E27FC236}">
                    <a16:creationId xmlns:a16="http://schemas.microsoft.com/office/drawing/2014/main" id="{FD61F444-275B-4CE1-8995-7AA551C6E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0531" y="3035683"/>
                <a:ext cx="1527285" cy="0"/>
              </a:xfrm>
              <a:prstGeom prst="line">
                <a:avLst/>
              </a:prstGeom>
              <a:noFill/>
              <a:ln w="1270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" name="Line 152">
                <a:extLst>
                  <a:ext uri="{FF2B5EF4-FFF2-40B4-BE49-F238E27FC236}">
                    <a16:creationId xmlns:a16="http://schemas.microsoft.com/office/drawing/2014/main" id="{8E6DFFC6-69FC-49EB-A9A0-8C0B2B4D5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1431" y="3026158"/>
                <a:ext cx="438150" cy="9525"/>
              </a:xfrm>
              <a:prstGeom prst="line">
                <a:avLst/>
              </a:prstGeom>
              <a:noFill/>
              <a:ln w="1270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" name="Line 153">
                <a:extLst>
                  <a:ext uri="{FF2B5EF4-FFF2-40B4-BE49-F238E27FC236}">
                    <a16:creationId xmlns:a16="http://schemas.microsoft.com/office/drawing/2014/main" id="{2B46DCF9-A7C3-4D42-ABCB-E071D834C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7608" y="3035683"/>
                <a:ext cx="1527284" cy="0"/>
              </a:xfrm>
              <a:prstGeom prst="line">
                <a:avLst/>
              </a:prstGeom>
              <a:noFill/>
              <a:ln w="1270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Line 189">
                <a:extLst>
                  <a:ext uri="{FF2B5EF4-FFF2-40B4-BE49-F238E27FC236}">
                    <a16:creationId xmlns:a16="http://schemas.microsoft.com/office/drawing/2014/main" id="{7CFC1472-F575-4AE9-A563-0824B0CC1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22652" y="2019792"/>
                <a:ext cx="0" cy="1575238"/>
              </a:xfrm>
              <a:prstGeom prst="line">
                <a:avLst/>
              </a:prstGeom>
              <a:noFill/>
              <a:ln w="190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" name="Line 193">
                <a:extLst>
                  <a:ext uri="{FF2B5EF4-FFF2-40B4-BE49-F238E27FC236}">
                    <a16:creationId xmlns:a16="http://schemas.microsoft.com/office/drawing/2014/main" id="{1C0BC0A3-172B-4F08-A147-BB0DBD495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6866" y="3035683"/>
                <a:ext cx="401692" cy="9525"/>
              </a:xfrm>
              <a:prstGeom prst="line">
                <a:avLst/>
              </a:prstGeom>
              <a:noFill/>
              <a:ln w="1270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" name="Line 194">
                <a:extLst>
                  <a:ext uri="{FF2B5EF4-FFF2-40B4-BE49-F238E27FC236}">
                    <a16:creationId xmlns:a16="http://schemas.microsoft.com/office/drawing/2014/main" id="{50AF283F-68A0-46CE-8F6F-3129FAB1F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4417" y="3035683"/>
                <a:ext cx="342900" cy="0"/>
              </a:xfrm>
              <a:prstGeom prst="line">
                <a:avLst/>
              </a:prstGeom>
              <a:noFill/>
              <a:ln w="1270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" name="Line 208">
                <a:extLst>
                  <a:ext uri="{FF2B5EF4-FFF2-40B4-BE49-F238E27FC236}">
                    <a16:creationId xmlns:a16="http://schemas.microsoft.com/office/drawing/2014/main" id="{C1E09794-9CD1-40DC-87EA-B30E4BC93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9106" y="2968351"/>
                <a:ext cx="0" cy="569529"/>
              </a:xfrm>
              <a:prstGeom prst="line">
                <a:avLst/>
              </a:prstGeom>
              <a:noFill/>
              <a:ln w="190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" name="Line 209">
                <a:extLst>
                  <a:ext uri="{FF2B5EF4-FFF2-40B4-BE49-F238E27FC236}">
                    <a16:creationId xmlns:a16="http://schemas.microsoft.com/office/drawing/2014/main" id="{AA77D740-208A-4F9E-B204-A9CEB2B7F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37816" y="2978533"/>
                <a:ext cx="0" cy="569529"/>
              </a:xfrm>
              <a:prstGeom prst="line">
                <a:avLst/>
              </a:prstGeom>
              <a:noFill/>
              <a:ln w="190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" name="Line 210">
                <a:extLst>
                  <a:ext uri="{FF2B5EF4-FFF2-40B4-BE49-F238E27FC236}">
                    <a16:creationId xmlns:a16="http://schemas.microsoft.com/office/drawing/2014/main" id="{0D935427-F1F6-47FE-904B-62E2863DF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87133" y="2978533"/>
                <a:ext cx="0" cy="569529"/>
              </a:xfrm>
              <a:prstGeom prst="line">
                <a:avLst/>
              </a:prstGeom>
              <a:noFill/>
              <a:ln w="190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" name="Line 211">
                <a:extLst>
                  <a:ext uri="{FF2B5EF4-FFF2-40B4-BE49-F238E27FC236}">
                    <a16:creationId xmlns:a16="http://schemas.microsoft.com/office/drawing/2014/main" id="{667CAF9D-F399-42EA-82C1-7C953A7E2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04892" y="2978533"/>
                <a:ext cx="0" cy="569529"/>
              </a:xfrm>
              <a:prstGeom prst="line">
                <a:avLst/>
              </a:prstGeom>
              <a:noFill/>
              <a:ln w="1905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79" name="Text Box 124">
              <a:extLst>
                <a:ext uri="{FF2B5EF4-FFF2-40B4-BE49-F238E27FC236}">
                  <a16:creationId xmlns:a16="http://schemas.microsoft.com/office/drawing/2014/main" id="{AF78A9AA-8EDD-412A-9865-86C9BBC98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" y="5518734"/>
              <a:ext cx="775888" cy="258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9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歩道</a:t>
              </a:r>
            </a:p>
          </p:txBody>
        </p:sp>
        <p:sp>
          <p:nvSpPr>
            <p:cNvPr id="80" name="Text Box 191">
              <a:extLst>
                <a:ext uri="{FF2B5EF4-FFF2-40B4-BE49-F238E27FC236}">
                  <a16:creationId xmlns:a16="http://schemas.microsoft.com/office/drawing/2014/main" id="{EDE186A4-CE21-462D-8F2F-715AC1F43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464" y="5603856"/>
              <a:ext cx="999327" cy="30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9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車道</a:t>
              </a:r>
            </a:p>
          </p:txBody>
        </p:sp>
        <p:sp>
          <p:nvSpPr>
            <p:cNvPr id="81" name="Text Box 214">
              <a:extLst>
                <a:ext uri="{FF2B5EF4-FFF2-40B4-BE49-F238E27FC236}">
                  <a16:creationId xmlns:a16="http://schemas.microsoft.com/office/drawing/2014/main" id="{85972E70-0B55-4AC6-9CD7-E0F69F705C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743" y="5618118"/>
              <a:ext cx="1004489" cy="30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9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車道</a:t>
              </a:r>
            </a:p>
          </p:txBody>
        </p:sp>
        <p:sp>
          <p:nvSpPr>
            <p:cNvPr id="82" name="Text Box 215">
              <a:extLst>
                <a:ext uri="{FF2B5EF4-FFF2-40B4-BE49-F238E27FC236}">
                  <a16:creationId xmlns:a16="http://schemas.microsoft.com/office/drawing/2014/main" id="{B4696AA0-9864-4FB4-B165-4A902B0EF4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822146" y="5633642"/>
              <a:ext cx="314781" cy="25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wordArtVertRtl" wrap="square" lIns="27432" tIns="18288" rIns="27432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4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自転車通行帯</a:t>
              </a:r>
              <a:endParaRPr lang="en-US" altLang="ja-JP" sz="4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3" name="Text Box 216">
              <a:extLst>
                <a:ext uri="{FF2B5EF4-FFF2-40B4-BE49-F238E27FC236}">
                  <a16:creationId xmlns:a16="http://schemas.microsoft.com/office/drawing/2014/main" id="{BFA483C0-47BD-449B-9A9E-3431019E1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2081" y="5291625"/>
              <a:ext cx="594914" cy="25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27432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800" b="0" i="0" u="none" strike="noStrike" baseline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中央帯</a:t>
              </a:r>
            </a:p>
          </p:txBody>
        </p:sp>
        <p:sp>
          <p:nvSpPr>
            <p:cNvPr id="90" name="Text Box 218">
              <a:extLst>
                <a:ext uri="{FF2B5EF4-FFF2-40B4-BE49-F238E27FC236}">
                  <a16:creationId xmlns:a16="http://schemas.microsoft.com/office/drawing/2014/main" id="{26BA8F23-3302-4520-901C-17D7A6380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5427" y="5450864"/>
              <a:ext cx="1014013" cy="307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9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歩道</a:t>
              </a:r>
            </a:p>
          </p:txBody>
        </p:sp>
        <p:sp>
          <p:nvSpPr>
            <p:cNvPr id="92" name="Text Box 215">
              <a:extLst>
                <a:ext uri="{FF2B5EF4-FFF2-40B4-BE49-F238E27FC236}">
                  <a16:creationId xmlns:a16="http://schemas.microsoft.com/office/drawing/2014/main" id="{C91FEC7D-A504-43C3-8C57-E5E271699D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244721" y="5603084"/>
              <a:ext cx="314781" cy="25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wordArtVertRtl" wrap="square" lIns="27432" tIns="18288" rIns="27432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4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自転車通行帯</a:t>
              </a:r>
              <a:endParaRPr lang="en-US" altLang="ja-JP" sz="4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3" name="Text Box 129">
              <a:extLst>
                <a:ext uri="{FF2B5EF4-FFF2-40B4-BE49-F238E27FC236}">
                  <a16:creationId xmlns:a16="http://schemas.microsoft.com/office/drawing/2014/main" id="{28813EA0-DE37-47EE-A68C-DCFF6EB9C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9359" y="4285842"/>
              <a:ext cx="1004489" cy="30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8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25.0</a:t>
              </a:r>
            </a:p>
          </p:txBody>
        </p:sp>
        <p:sp>
          <p:nvSpPr>
            <p:cNvPr id="94" name="Text Box 141">
              <a:extLst>
                <a:ext uri="{FF2B5EF4-FFF2-40B4-BE49-F238E27FC236}">
                  <a16:creationId xmlns:a16="http://schemas.microsoft.com/office/drawing/2014/main" id="{F6134C24-ED79-42E0-8AAA-A8A8FE189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7866" y="4817131"/>
              <a:ext cx="323850" cy="23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8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.5</a:t>
              </a:r>
            </a:p>
          </p:txBody>
        </p:sp>
        <p:sp>
          <p:nvSpPr>
            <p:cNvPr id="95" name="Text Box 149">
              <a:extLst>
                <a:ext uri="{FF2B5EF4-FFF2-40B4-BE49-F238E27FC236}">
                  <a16:creationId xmlns:a16="http://schemas.microsoft.com/office/drawing/2014/main" id="{140C2086-FB6B-4678-8615-3DC5B1119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863" y="4824598"/>
              <a:ext cx="323850" cy="23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8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.5</a:t>
              </a:r>
            </a:p>
          </p:txBody>
        </p:sp>
        <p:sp>
          <p:nvSpPr>
            <p:cNvPr id="97" name="Text Box 154">
              <a:extLst>
                <a:ext uri="{FF2B5EF4-FFF2-40B4-BE49-F238E27FC236}">
                  <a16:creationId xmlns:a16="http://schemas.microsoft.com/office/drawing/2014/main" id="{925394B2-DC35-4B4D-97E1-7A1222CF6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193" y="4847988"/>
              <a:ext cx="318689" cy="23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8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1.0</a:t>
              </a:r>
            </a:p>
          </p:txBody>
        </p:sp>
        <p:sp>
          <p:nvSpPr>
            <p:cNvPr id="98" name="Text Box 155">
              <a:extLst>
                <a:ext uri="{FF2B5EF4-FFF2-40B4-BE49-F238E27FC236}">
                  <a16:creationId xmlns:a16="http://schemas.microsoft.com/office/drawing/2014/main" id="{0D62A729-2A1B-43A9-B0B6-E4CE213C6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1525" y="4829985"/>
              <a:ext cx="785413" cy="23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8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3.25×2</a:t>
              </a:r>
            </a:p>
          </p:txBody>
        </p:sp>
        <p:sp>
          <p:nvSpPr>
            <p:cNvPr id="99" name="Text Box 156">
              <a:extLst>
                <a:ext uri="{FF2B5EF4-FFF2-40B4-BE49-F238E27FC236}">
                  <a16:creationId xmlns:a16="http://schemas.microsoft.com/office/drawing/2014/main" id="{FCCFF3A3-56BE-4E94-9169-0922752AC4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8393" y="4847988"/>
              <a:ext cx="785414" cy="23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ja-JP" altLang="en-US" sz="800" b="0" i="0" u="none" strike="noStrike" baseline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3.25×2</a:t>
              </a:r>
            </a:p>
          </p:txBody>
        </p:sp>
        <p:sp>
          <p:nvSpPr>
            <p:cNvPr id="100" name="Text Box 190">
              <a:extLst>
                <a:ext uri="{FF2B5EF4-FFF2-40B4-BE49-F238E27FC236}">
                  <a16:creationId xmlns:a16="http://schemas.microsoft.com/office/drawing/2014/main" id="{E793E630-BE51-4AB0-BFAF-8CD6AA551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1425" y="4815682"/>
              <a:ext cx="1014013" cy="23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800" b="0" i="0" u="none" strike="noStrike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.0</a:t>
              </a:r>
            </a:p>
          </p:txBody>
        </p:sp>
        <p:sp>
          <p:nvSpPr>
            <p:cNvPr id="101" name="Text Box 217">
              <a:extLst>
                <a:ext uri="{FF2B5EF4-FFF2-40B4-BE49-F238E27FC236}">
                  <a16:creationId xmlns:a16="http://schemas.microsoft.com/office/drawing/2014/main" id="{2C6B7E1C-368C-4946-B62E-2E81FA880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30" y="4834914"/>
              <a:ext cx="468367" cy="20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2860" rIns="36576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0" i="0" u="none" strike="noStrike" baseline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800" b="0" i="0" u="none" strike="noStrike" baseline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.0</a:t>
              </a:r>
            </a:p>
          </p:txBody>
        </p:sp>
      </p:grp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4489E3DC-C9E1-4C5E-9718-4699DDDEDDC6}"/>
              </a:ext>
            </a:extLst>
          </p:cNvPr>
          <p:cNvSpPr txBox="1"/>
          <p:nvPr/>
        </p:nvSpPr>
        <p:spPr>
          <a:xfrm>
            <a:off x="3843970" y="4231882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pic>
        <p:nvPicPr>
          <p:cNvPr id="96" name="図 95">
            <a:extLst>
              <a:ext uri="{FF2B5EF4-FFF2-40B4-BE49-F238E27FC236}">
                <a16:creationId xmlns:a16="http://schemas.microsoft.com/office/drawing/2014/main" id="{66F2DB87-815C-4A9B-9F40-7DBA72A18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3905" y="849424"/>
            <a:ext cx="309143" cy="525543"/>
          </a:xfrm>
          <a:prstGeom prst="rect">
            <a:avLst/>
          </a:prstGeom>
        </p:spPr>
      </p:pic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BC2B4FAE-39D1-48DC-9FB6-018554D310EA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EB9CACC0-AC35-4B5A-B8C9-41E7EC8A478A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6"/>
                </a:rPr>
                <a:t>こちらをご覧ください（富田土木事務所ホームページ）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108" name="グループ化 107">
              <a:extLst>
                <a:ext uri="{FF2B5EF4-FFF2-40B4-BE49-F238E27FC236}">
                  <a16:creationId xmlns:a16="http://schemas.microsoft.com/office/drawing/2014/main" id="{C214120A-175E-4BDF-8E06-939A8D11115F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121" name="正方形/長方形 120">
                <a:extLst>
                  <a:ext uri="{FF2B5EF4-FFF2-40B4-BE49-F238E27FC236}">
                    <a16:creationId xmlns:a16="http://schemas.microsoft.com/office/drawing/2014/main" id="{D45CB392-38CD-4859-A8BA-74FFE9065648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122" name="グループ化 121">
                <a:extLst>
                  <a:ext uri="{FF2B5EF4-FFF2-40B4-BE49-F238E27FC236}">
                    <a16:creationId xmlns:a16="http://schemas.microsoft.com/office/drawing/2014/main" id="{3CE0CEAE-F251-4F24-AB7A-4E234D19C118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123" name="テキスト ボックス 122">
                  <a:extLst>
                    <a:ext uri="{FF2B5EF4-FFF2-40B4-BE49-F238E27FC236}">
                      <a16:creationId xmlns:a16="http://schemas.microsoft.com/office/drawing/2014/main" id="{6EABE451-5C90-42E1-A34C-26D8150D0405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124" name="直線コネクタ 123">
                  <a:extLst>
                    <a:ext uri="{FF2B5EF4-FFF2-40B4-BE49-F238E27FC236}">
                      <a16:creationId xmlns:a16="http://schemas.microsoft.com/office/drawing/2014/main" id="{FBBB15E9-4C61-4BA6-A1E1-99B15F5F0A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線コネクタ 124">
                  <a:extLst>
                    <a:ext uri="{FF2B5EF4-FFF2-40B4-BE49-F238E27FC236}">
                      <a16:creationId xmlns:a16="http://schemas.microsoft.com/office/drawing/2014/main" id="{9C60C540-DE63-46FF-9EC6-1B4968619E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CE89536F-D135-4113-9AB8-1366FD9A5FF4}"/>
              </a:ext>
            </a:extLst>
          </p:cNvPr>
          <p:cNvSpPr/>
          <p:nvPr/>
        </p:nvSpPr>
        <p:spPr>
          <a:xfrm>
            <a:off x="7181088" y="3139440"/>
            <a:ext cx="24384" cy="670560"/>
          </a:xfrm>
          <a:custGeom>
            <a:avLst/>
            <a:gdLst>
              <a:gd name="connsiteX0" fmla="*/ 6096 w 213360"/>
              <a:gd name="connsiteY0" fmla="*/ 1060704 h 1060704"/>
              <a:gd name="connsiteX1" fmla="*/ 0 w 213360"/>
              <a:gd name="connsiteY1" fmla="*/ 487680 h 1060704"/>
              <a:gd name="connsiteX2" fmla="*/ 24384 w 213360"/>
              <a:gd name="connsiteY2" fmla="*/ 390144 h 1060704"/>
              <a:gd name="connsiteX3" fmla="*/ 213360 w 213360"/>
              <a:gd name="connsiteY3" fmla="*/ 0 h 1060704"/>
              <a:gd name="connsiteX0" fmla="*/ 6096 w 24384"/>
              <a:gd name="connsiteY0" fmla="*/ 670560 h 670560"/>
              <a:gd name="connsiteX1" fmla="*/ 0 w 24384"/>
              <a:gd name="connsiteY1" fmla="*/ 97536 h 670560"/>
              <a:gd name="connsiteX2" fmla="*/ 24384 w 24384"/>
              <a:gd name="connsiteY2" fmla="*/ 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4" h="670560">
                <a:moveTo>
                  <a:pt x="6096" y="670560"/>
                </a:moveTo>
                <a:lnTo>
                  <a:pt x="0" y="97536"/>
                </a:lnTo>
                <a:lnTo>
                  <a:pt x="24384" y="0"/>
                </a:lnTo>
              </a:path>
            </a:pathLst>
          </a:cu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6A14FCEF-7B66-4238-A1AA-38C0131D7D23}"/>
              </a:ext>
            </a:extLst>
          </p:cNvPr>
          <p:cNvSpPr/>
          <p:nvPr/>
        </p:nvSpPr>
        <p:spPr>
          <a:xfrm>
            <a:off x="7205472" y="2749296"/>
            <a:ext cx="188976" cy="390144"/>
          </a:xfrm>
          <a:custGeom>
            <a:avLst/>
            <a:gdLst>
              <a:gd name="connsiteX0" fmla="*/ 6096 w 213360"/>
              <a:gd name="connsiteY0" fmla="*/ 1060704 h 1060704"/>
              <a:gd name="connsiteX1" fmla="*/ 0 w 213360"/>
              <a:gd name="connsiteY1" fmla="*/ 487680 h 1060704"/>
              <a:gd name="connsiteX2" fmla="*/ 24384 w 213360"/>
              <a:gd name="connsiteY2" fmla="*/ 390144 h 1060704"/>
              <a:gd name="connsiteX3" fmla="*/ 213360 w 213360"/>
              <a:gd name="connsiteY3" fmla="*/ 0 h 1060704"/>
              <a:gd name="connsiteX0" fmla="*/ 0 w 213360"/>
              <a:gd name="connsiteY0" fmla="*/ 487680 h 487680"/>
              <a:gd name="connsiteX1" fmla="*/ 24384 w 213360"/>
              <a:gd name="connsiteY1" fmla="*/ 390144 h 487680"/>
              <a:gd name="connsiteX2" fmla="*/ 213360 w 213360"/>
              <a:gd name="connsiteY2" fmla="*/ 0 h 487680"/>
              <a:gd name="connsiteX0" fmla="*/ 0 w 188976"/>
              <a:gd name="connsiteY0" fmla="*/ 390144 h 390144"/>
              <a:gd name="connsiteX1" fmla="*/ 188976 w 188976"/>
              <a:gd name="connsiteY1" fmla="*/ 0 h 39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976" h="390144">
                <a:moveTo>
                  <a:pt x="0" y="390144"/>
                </a:moveTo>
                <a:lnTo>
                  <a:pt x="188976" y="0"/>
                </a:lnTo>
              </a:path>
            </a:pathLst>
          </a:cu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6" name="図 125">
            <a:extLst>
              <a:ext uri="{FF2B5EF4-FFF2-40B4-BE49-F238E27FC236}">
                <a16:creationId xmlns:a16="http://schemas.microsoft.com/office/drawing/2014/main" id="{E3C4320A-E185-499A-A08C-53F3185DBA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71" y="830268"/>
            <a:ext cx="1173823" cy="18756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楕円 126">
            <a:extLst>
              <a:ext uri="{FF2B5EF4-FFF2-40B4-BE49-F238E27FC236}">
                <a16:creationId xmlns:a16="http://schemas.microsoft.com/office/drawing/2014/main" id="{61D2E17F-1DE2-485F-ABDC-C32C8277463D}"/>
              </a:ext>
            </a:extLst>
          </p:cNvPr>
          <p:cNvSpPr/>
          <p:nvPr/>
        </p:nvSpPr>
        <p:spPr>
          <a:xfrm>
            <a:off x="5532414" y="2001832"/>
            <a:ext cx="114214" cy="1142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8" name="直線矢印コネクタ 127">
            <a:extLst>
              <a:ext uri="{FF2B5EF4-FFF2-40B4-BE49-F238E27FC236}">
                <a16:creationId xmlns:a16="http://schemas.microsoft.com/office/drawing/2014/main" id="{52957AF6-F88B-445E-892E-80F2A46D94CA}"/>
              </a:ext>
            </a:extLst>
          </p:cNvPr>
          <p:cNvCxnSpPr>
            <a:cxnSpLocks/>
          </p:cNvCxnSpPr>
          <p:nvPr/>
        </p:nvCxnSpPr>
        <p:spPr>
          <a:xfrm>
            <a:off x="5138711" y="1631712"/>
            <a:ext cx="393703" cy="3720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>
            <a:extLst>
              <a:ext uri="{FF2B5EF4-FFF2-40B4-BE49-F238E27FC236}">
                <a16:creationId xmlns:a16="http://schemas.microsoft.com/office/drawing/2014/main" id="{64E61DCC-35C0-490E-AFC9-2FCE60F75AF9}"/>
              </a:ext>
            </a:extLst>
          </p:cNvPr>
          <p:cNvCxnSpPr>
            <a:cxnSpLocks/>
          </p:cNvCxnSpPr>
          <p:nvPr/>
        </p:nvCxnSpPr>
        <p:spPr>
          <a:xfrm flipH="1">
            <a:off x="4696756" y="1626066"/>
            <a:ext cx="4570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BB32A19B-261A-47F7-A3D0-F007B3086170}"/>
              </a:ext>
            </a:extLst>
          </p:cNvPr>
          <p:cNvSpPr txBox="1"/>
          <p:nvPr/>
        </p:nvSpPr>
        <p:spPr>
          <a:xfrm>
            <a:off x="4489274" y="1378095"/>
            <a:ext cx="1000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事業箇所</a:t>
            </a:r>
          </a:p>
        </p:txBody>
      </p:sp>
      <p:cxnSp>
        <p:nvCxnSpPr>
          <p:cNvPr id="131" name="直線コネクタ 130">
            <a:extLst>
              <a:ext uri="{FF2B5EF4-FFF2-40B4-BE49-F238E27FC236}">
                <a16:creationId xmlns:a16="http://schemas.microsoft.com/office/drawing/2014/main" id="{730EFBE3-3D0A-4EE8-8018-D75321AE4D14}"/>
              </a:ext>
            </a:extLst>
          </p:cNvPr>
          <p:cNvCxnSpPr>
            <a:cxnSpLocks/>
          </p:cNvCxnSpPr>
          <p:nvPr/>
        </p:nvCxnSpPr>
        <p:spPr>
          <a:xfrm>
            <a:off x="5646628" y="2777267"/>
            <a:ext cx="158856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5C628C84-4C3E-4077-85DF-C0955CCD9567}"/>
              </a:ext>
            </a:extLst>
          </p:cNvPr>
          <p:cNvSpPr/>
          <p:nvPr/>
        </p:nvSpPr>
        <p:spPr>
          <a:xfrm rot="5400000" flipV="1">
            <a:off x="5390437" y="3440634"/>
            <a:ext cx="632865" cy="45719"/>
          </a:xfrm>
          <a:custGeom>
            <a:avLst/>
            <a:gdLst>
              <a:gd name="connsiteX0" fmla="*/ 0 w 850900"/>
              <a:gd name="connsiteY0" fmla="*/ 0 h 0"/>
              <a:gd name="connsiteX1" fmla="*/ 850900 w 850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noFill/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C71B4559-5500-4393-9BD2-5AA58492EFBA}"/>
              </a:ext>
            </a:extLst>
          </p:cNvPr>
          <p:cNvSpPr/>
          <p:nvPr/>
        </p:nvSpPr>
        <p:spPr>
          <a:xfrm rot="5400000" flipV="1">
            <a:off x="5570659" y="2932565"/>
            <a:ext cx="302679" cy="64620"/>
          </a:xfrm>
          <a:custGeom>
            <a:avLst/>
            <a:gdLst>
              <a:gd name="connsiteX0" fmla="*/ 0 w 850900"/>
              <a:gd name="connsiteY0" fmla="*/ 0 h 0"/>
              <a:gd name="connsiteX1" fmla="*/ 850900 w 850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noFill/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81DA6ADF-D23B-4FEC-90F3-AB1BD3551732}"/>
              </a:ext>
            </a:extLst>
          </p:cNvPr>
          <p:cNvSpPr/>
          <p:nvPr/>
        </p:nvSpPr>
        <p:spPr>
          <a:xfrm>
            <a:off x="4721623" y="3276734"/>
            <a:ext cx="887594" cy="3880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事業中区間</a:t>
            </a:r>
            <a:endParaRPr kumimoji="1" lang="en-US" altLang="ja-JP" sz="10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L=1.0km</a:t>
            </a:r>
            <a:endParaRPr kumimoji="1" lang="ja-JP" altLang="en-US" sz="10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49EEFB36-B999-4628-BA0C-16828462A461}"/>
              </a:ext>
            </a:extLst>
          </p:cNvPr>
          <p:cNvSpPr/>
          <p:nvPr/>
        </p:nvSpPr>
        <p:spPr>
          <a:xfrm>
            <a:off x="4763704" y="2765552"/>
            <a:ext cx="825817" cy="38807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供用済み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L=0.5km</a:t>
            </a:r>
            <a:endParaRPr kumimoji="1" lang="ja-JP" altLang="en-US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923E081C-7B35-48BB-906D-735CBE73545E}"/>
              </a:ext>
            </a:extLst>
          </p:cNvPr>
          <p:cNvSpPr/>
          <p:nvPr/>
        </p:nvSpPr>
        <p:spPr>
          <a:xfrm rot="20134805">
            <a:off x="7126702" y="3843070"/>
            <a:ext cx="147673" cy="336548"/>
          </a:xfrm>
          <a:custGeom>
            <a:avLst/>
            <a:gdLst>
              <a:gd name="connsiteX0" fmla="*/ 6096 w 213360"/>
              <a:gd name="connsiteY0" fmla="*/ 1060704 h 1060704"/>
              <a:gd name="connsiteX1" fmla="*/ 0 w 213360"/>
              <a:gd name="connsiteY1" fmla="*/ 487680 h 1060704"/>
              <a:gd name="connsiteX2" fmla="*/ 24384 w 213360"/>
              <a:gd name="connsiteY2" fmla="*/ 390144 h 1060704"/>
              <a:gd name="connsiteX3" fmla="*/ 213360 w 213360"/>
              <a:gd name="connsiteY3" fmla="*/ 0 h 1060704"/>
              <a:gd name="connsiteX0" fmla="*/ 0 w 213360"/>
              <a:gd name="connsiteY0" fmla="*/ 487680 h 487680"/>
              <a:gd name="connsiteX1" fmla="*/ 24384 w 213360"/>
              <a:gd name="connsiteY1" fmla="*/ 390144 h 487680"/>
              <a:gd name="connsiteX2" fmla="*/ 213360 w 213360"/>
              <a:gd name="connsiteY2" fmla="*/ 0 h 487680"/>
              <a:gd name="connsiteX0" fmla="*/ 0 w 188976"/>
              <a:gd name="connsiteY0" fmla="*/ 390144 h 390144"/>
              <a:gd name="connsiteX1" fmla="*/ 188976 w 188976"/>
              <a:gd name="connsiteY1" fmla="*/ 0 h 39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976" h="390144">
                <a:moveTo>
                  <a:pt x="0" y="390144"/>
                </a:moveTo>
                <a:lnTo>
                  <a:pt x="188976" y="0"/>
                </a:lnTo>
              </a:path>
            </a:pathLst>
          </a:cu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3862ED4C-4280-4A8E-984A-B00A93C154C1}"/>
              </a:ext>
            </a:extLst>
          </p:cNvPr>
          <p:cNvSpPr/>
          <p:nvPr/>
        </p:nvSpPr>
        <p:spPr>
          <a:xfrm rot="5400000" flipV="1">
            <a:off x="5557632" y="3957201"/>
            <a:ext cx="328733" cy="70182"/>
          </a:xfrm>
          <a:custGeom>
            <a:avLst/>
            <a:gdLst>
              <a:gd name="connsiteX0" fmla="*/ 0 w 850900"/>
              <a:gd name="connsiteY0" fmla="*/ 0 h 0"/>
              <a:gd name="connsiteX1" fmla="*/ 850900 w 850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noFill/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4F5F75DE-D4B0-443F-A81C-9C36ED8FDB8A}"/>
              </a:ext>
            </a:extLst>
          </p:cNvPr>
          <p:cNvSpPr/>
          <p:nvPr/>
        </p:nvSpPr>
        <p:spPr>
          <a:xfrm>
            <a:off x="4751398" y="3809703"/>
            <a:ext cx="825817" cy="38807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供用済み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L=0.4km</a:t>
            </a:r>
            <a:endParaRPr kumimoji="1" lang="ja-JP" altLang="en-US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1" name="テキスト ボックス 38">
            <a:extLst>
              <a:ext uri="{FF2B5EF4-FFF2-40B4-BE49-F238E27FC236}">
                <a16:creationId xmlns:a16="http://schemas.microsoft.com/office/drawing/2014/main" id="{979277AF-0DB3-4501-A438-CD6B385B63D2}"/>
              </a:ext>
            </a:extLst>
          </p:cNvPr>
          <p:cNvSpPr txBox="1"/>
          <p:nvPr/>
        </p:nvSpPr>
        <p:spPr>
          <a:xfrm>
            <a:off x="7841476" y="4469795"/>
            <a:ext cx="910905" cy="151550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南阪奈道路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2" name="テキスト ボックス 38">
            <a:extLst>
              <a:ext uri="{FF2B5EF4-FFF2-40B4-BE49-F238E27FC236}">
                <a16:creationId xmlns:a16="http://schemas.microsoft.com/office/drawing/2014/main" id="{FB1E64A6-9576-4CF3-9C82-3F29EF691B06}"/>
              </a:ext>
            </a:extLst>
          </p:cNvPr>
          <p:cNvSpPr txBox="1"/>
          <p:nvPr/>
        </p:nvSpPr>
        <p:spPr>
          <a:xfrm rot="21161832">
            <a:off x="6140115" y="817692"/>
            <a:ext cx="157161" cy="1170872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大阪中央環状線</a:t>
            </a:r>
          </a:p>
        </p:txBody>
      </p:sp>
      <p:grpSp>
        <p:nvGrpSpPr>
          <p:cNvPr id="143" name="グループ化 142">
            <a:extLst>
              <a:ext uri="{FF2B5EF4-FFF2-40B4-BE49-F238E27FC236}">
                <a16:creationId xmlns:a16="http://schemas.microsoft.com/office/drawing/2014/main" id="{47CFEF6D-F5BC-4DBE-A503-384EB3C899A7}"/>
              </a:ext>
            </a:extLst>
          </p:cNvPr>
          <p:cNvGrpSpPr/>
          <p:nvPr/>
        </p:nvGrpSpPr>
        <p:grpSpPr>
          <a:xfrm>
            <a:off x="8602085" y="1572752"/>
            <a:ext cx="300591" cy="195364"/>
            <a:chOff x="0" y="0"/>
            <a:chExt cx="510829" cy="330307"/>
          </a:xfrm>
        </p:grpSpPr>
        <p:sp>
          <p:nvSpPr>
            <p:cNvPr id="144" name="Freeform 4">
              <a:extLst>
                <a:ext uri="{FF2B5EF4-FFF2-40B4-BE49-F238E27FC236}">
                  <a16:creationId xmlns:a16="http://schemas.microsoft.com/office/drawing/2014/main" id="{05E07429-C535-4C50-A620-80BBF1EDD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10829" cy="330307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" name="Rectangle 5">
              <a:extLst>
                <a:ext uri="{FF2B5EF4-FFF2-40B4-BE49-F238E27FC236}">
                  <a16:creationId xmlns:a16="http://schemas.microsoft.com/office/drawing/2014/main" id="{1EB62270-C288-42A9-A9A6-8C53F0972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89" y="48412"/>
              <a:ext cx="286962" cy="23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10F0D356-0B4F-4761-88F6-E44D956E30FB}"/>
              </a:ext>
            </a:extLst>
          </p:cNvPr>
          <p:cNvGrpSpPr/>
          <p:nvPr/>
        </p:nvGrpSpPr>
        <p:grpSpPr>
          <a:xfrm>
            <a:off x="8753278" y="3690984"/>
            <a:ext cx="300591" cy="195364"/>
            <a:chOff x="0" y="0"/>
            <a:chExt cx="510829" cy="330307"/>
          </a:xfrm>
        </p:grpSpPr>
        <p:sp>
          <p:nvSpPr>
            <p:cNvPr id="147" name="Freeform 4">
              <a:extLst>
                <a:ext uri="{FF2B5EF4-FFF2-40B4-BE49-F238E27FC236}">
                  <a16:creationId xmlns:a16="http://schemas.microsoft.com/office/drawing/2014/main" id="{1D4D0FFE-332B-458E-8E91-85BCE33E2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10829" cy="330307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8" name="Rectangle 5">
              <a:extLst>
                <a:ext uri="{FF2B5EF4-FFF2-40B4-BE49-F238E27FC236}">
                  <a16:creationId xmlns:a16="http://schemas.microsoft.com/office/drawing/2014/main" id="{36A2BA0C-818D-4231-97CA-CC78E135D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89" y="48412"/>
              <a:ext cx="286962" cy="23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9697C923-5FB1-4C7B-BC82-1C2AC098205F}"/>
              </a:ext>
            </a:extLst>
          </p:cNvPr>
          <p:cNvSpPr/>
          <p:nvPr/>
        </p:nvSpPr>
        <p:spPr>
          <a:xfrm>
            <a:off x="7764329" y="3282597"/>
            <a:ext cx="761395" cy="2588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羽曳野市</a:t>
            </a:r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F8D7796E-9F82-418C-A310-7AD6B8F56AB8}"/>
              </a:ext>
            </a:extLst>
          </p:cNvPr>
          <p:cNvSpPr/>
          <p:nvPr/>
        </p:nvSpPr>
        <p:spPr>
          <a:xfrm>
            <a:off x="6044206" y="4318127"/>
            <a:ext cx="565075" cy="2588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堺市</a:t>
            </a:r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FDC664EB-8BB7-4F47-9B67-95207489A120}"/>
              </a:ext>
            </a:extLst>
          </p:cNvPr>
          <p:cNvSpPr/>
          <p:nvPr/>
        </p:nvSpPr>
        <p:spPr>
          <a:xfrm>
            <a:off x="7874123" y="907350"/>
            <a:ext cx="761395" cy="2588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藤井寺市</a:t>
            </a:r>
          </a:p>
        </p:txBody>
      </p:sp>
      <p:cxnSp>
        <p:nvCxnSpPr>
          <p:cNvPr id="152" name="直線コネクタ 151">
            <a:extLst>
              <a:ext uri="{FF2B5EF4-FFF2-40B4-BE49-F238E27FC236}">
                <a16:creationId xmlns:a16="http://schemas.microsoft.com/office/drawing/2014/main" id="{AA28F1C9-85FA-4415-85D6-D3B194A81E09}"/>
              </a:ext>
            </a:extLst>
          </p:cNvPr>
          <p:cNvCxnSpPr>
            <a:cxnSpLocks/>
          </p:cNvCxnSpPr>
          <p:nvPr/>
        </p:nvCxnSpPr>
        <p:spPr>
          <a:xfrm>
            <a:off x="5646628" y="3139440"/>
            <a:ext cx="1417111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8EADB330-8761-4E01-87DA-41EAA45A4819}"/>
              </a:ext>
            </a:extLst>
          </p:cNvPr>
          <p:cNvCxnSpPr>
            <a:cxnSpLocks/>
          </p:cNvCxnSpPr>
          <p:nvPr/>
        </p:nvCxnSpPr>
        <p:spPr>
          <a:xfrm>
            <a:off x="5646628" y="3809703"/>
            <a:ext cx="1417111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>
            <a:extLst>
              <a:ext uri="{FF2B5EF4-FFF2-40B4-BE49-F238E27FC236}">
                <a16:creationId xmlns:a16="http://schemas.microsoft.com/office/drawing/2014/main" id="{6D8BDD6A-D926-44CF-ADD2-1667CDE21574}"/>
              </a:ext>
            </a:extLst>
          </p:cNvPr>
          <p:cNvCxnSpPr>
            <a:cxnSpLocks/>
          </p:cNvCxnSpPr>
          <p:nvPr/>
        </p:nvCxnSpPr>
        <p:spPr>
          <a:xfrm>
            <a:off x="5646628" y="4179850"/>
            <a:ext cx="141711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楕円 154">
            <a:extLst>
              <a:ext uri="{FF2B5EF4-FFF2-40B4-BE49-F238E27FC236}">
                <a16:creationId xmlns:a16="http://schemas.microsoft.com/office/drawing/2014/main" id="{83E464B5-C014-4B36-BC6D-0CF22814B182}"/>
              </a:ext>
            </a:extLst>
          </p:cNvPr>
          <p:cNvSpPr/>
          <p:nvPr/>
        </p:nvSpPr>
        <p:spPr>
          <a:xfrm>
            <a:off x="6919618" y="3688965"/>
            <a:ext cx="101600" cy="1016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7" name="直線コネクタ 156">
            <a:extLst>
              <a:ext uri="{FF2B5EF4-FFF2-40B4-BE49-F238E27FC236}">
                <a16:creationId xmlns:a16="http://schemas.microsoft.com/office/drawing/2014/main" id="{8684494E-AA05-453C-8154-9CDB33CD815F}"/>
              </a:ext>
            </a:extLst>
          </p:cNvPr>
          <p:cNvCxnSpPr>
            <a:cxnSpLocks/>
            <a:stCxn id="156" idx="2"/>
            <a:endCxn id="155" idx="0"/>
          </p:cNvCxnSpPr>
          <p:nvPr/>
        </p:nvCxnSpPr>
        <p:spPr>
          <a:xfrm>
            <a:off x="6818876" y="2616124"/>
            <a:ext cx="151542" cy="10728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A24F7925-3F40-4801-91AD-D38593E7C2E0}"/>
              </a:ext>
            </a:extLst>
          </p:cNvPr>
          <p:cNvSpPr txBox="1"/>
          <p:nvPr/>
        </p:nvSpPr>
        <p:spPr>
          <a:xfrm>
            <a:off x="6553106" y="2310237"/>
            <a:ext cx="531539" cy="305887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美原東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zh-TW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IC</a:t>
            </a:r>
          </a:p>
        </p:txBody>
      </p:sp>
      <p:pic>
        <p:nvPicPr>
          <p:cNvPr id="104" name="図 103">
            <a:extLst>
              <a:ext uri="{FF2B5EF4-FFF2-40B4-BE49-F238E27FC236}">
                <a16:creationId xmlns:a16="http://schemas.microsoft.com/office/drawing/2014/main" id="{118FD2B1-EB90-4FFF-9EF8-055E2E6EAAC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724" t="43822" r="65252" b="38348"/>
          <a:stretch/>
        </p:blipFill>
        <p:spPr>
          <a:xfrm>
            <a:off x="1162645" y="5480010"/>
            <a:ext cx="390446" cy="300616"/>
          </a:xfrm>
          <a:prstGeom prst="rect">
            <a:avLst/>
          </a:prstGeom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CFF0927F-F66A-4FD7-9CFA-08C53FA6190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24" t="43056" r="90152" b="38066"/>
          <a:stretch/>
        </p:blipFill>
        <p:spPr>
          <a:xfrm>
            <a:off x="188330" y="5405168"/>
            <a:ext cx="353245" cy="287972"/>
          </a:xfrm>
          <a:prstGeom prst="rect">
            <a:avLst/>
          </a:prstGeom>
        </p:spPr>
      </p:pic>
      <p:pic>
        <p:nvPicPr>
          <p:cNvPr id="110" name="図 109">
            <a:extLst>
              <a:ext uri="{FF2B5EF4-FFF2-40B4-BE49-F238E27FC236}">
                <a16:creationId xmlns:a16="http://schemas.microsoft.com/office/drawing/2014/main" id="{365634F0-A938-403C-9AE4-0B91268E6B4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4058" t="44284" r="37918" b="37887"/>
          <a:stretch/>
        </p:blipFill>
        <p:spPr>
          <a:xfrm>
            <a:off x="2396259" y="5465701"/>
            <a:ext cx="412995" cy="317976"/>
          </a:xfrm>
          <a:prstGeom prst="rect">
            <a:avLst/>
          </a:prstGeom>
        </p:spPr>
      </p:pic>
      <p:pic>
        <p:nvPicPr>
          <p:cNvPr id="112" name="図 111">
            <a:extLst>
              <a:ext uri="{FF2B5EF4-FFF2-40B4-BE49-F238E27FC236}">
                <a16:creationId xmlns:a16="http://schemas.microsoft.com/office/drawing/2014/main" id="{8DB88763-787F-4E50-B20E-550DB551510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724" t="43822" r="65252" b="38348"/>
          <a:stretch/>
        </p:blipFill>
        <p:spPr>
          <a:xfrm>
            <a:off x="1649105" y="5478192"/>
            <a:ext cx="390446" cy="300616"/>
          </a:xfrm>
          <a:prstGeom prst="rect">
            <a:avLst/>
          </a:prstGeom>
        </p:spPr>
      </p:pic>
      <p:pic>
        <p:nvPicPr>
          <p:cNvPr id="113" name="図 112">
            <a:extLst>
              <a:ext uri="{FF2B5EF4-FFF2-40B4-BE49-F238E27FC236}">
                <a16:creationId xmlns:a16="http://schemas.microsoft.com/office/drawing/2014/main" id="{1F969551-9612-4888-9B93-7CA50D7864F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4058" t="44284" r="37918" b="37887"/>
          <a:stretch/>
        </p:blipFill>
        <p:spPr>
          <a:xfrm>
            <a:off x="2869220" y="5468911"/>
            <a:ext cx="412995" cy="317976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17DCFF95-1B05-40FB-8A84-418B7112ED1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347" t="43086" r="81629" b="38036"/>
          <a:stretch/>
        </p:blipFill>
        <p:spPr>
          <a:xfrm>
            <a:off x="3225456" y="5536681"/>
            <a:ext cx="302126" cy="246299"/>
          </a:xfrm>
          <a:prstGeom prst="rect">
            <a:avLst/>
          </a:prstGeom>
        </p:spPr>
      </p:pic>
      <p:pic>
        <p:nvPicPr>
          <p:cNvPr id="115" name="図 114">
            <a:extLst>
              <a:ext uri="{FF2B5EF4-FFF2-40B4-BE49-F238E27FC236}">
                <a16:creationId xmlns:a16="http://schemas.microsoft.com/office/drawing/2014/main" id="{00EF1334-AE3C-4DE2-8659-FA4F3A73730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24" t="43056" r="90152" b="38066"/>
          <a:stretch/>
        </p:blipFill>
        <p:spPr>
          <a:xfrm>
            <a:off x="3798369" y="5423158"/>
            <a:ext cx="353245" cy="28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99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285</Words>
  <Application>Microsoft Office PowerPoint</Application>
  <PresentationFormat>画面に合わせる (4:3)</PresentationFormat>
  <Paragraphs>60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4</cp:revision>
  <dcterms:created xsi:type="dcterms:W3CDTF">2025-09-16T08:03:19Z</dcterms:created>
  <dcterms:modified xsi:type="dcterms:W3CDTF">2025-11-21T00:33:39Z</dcterms:modified>
</cp:coreProperties>
</file>