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7F9D9-F22F-4BE6-915A-9B880F128D29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B6AEB-8A8C-4636-B529-F8040BFA3C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678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CAC1F-5F27-4421-A257-8FAFD41E9B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415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050CC6-8210-4F7B-AC86-B6B670A9B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06512F-DA7D-4C6B-BC92-D5D28B4D3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CF3454-40A5-49E4-B8FF-9B0328E7F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003D13-BD6C-41DC-B315-57F0483BA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A54790-1BB5-46B0-918C-6D6C1748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2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9A65A4-08E7-4CA3-BB30-4698CDA37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1D51C6E-C7E9-42AF-9CF1-D42576473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C41BA1-D8D1-4253-8577-BACEAC55B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813236-662E-4C83-9B40-AD825D1F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78865B-BCE1-4C7B-84E7-589CFCC7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75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74E33C1-29CA-4F53-99AB-7242F0F96E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D9C6389-44BD-4D8B-B8E7-5F9A3FF19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E7460-29EE-4CEF-BAE2-A520E2FB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F52944-3AC0-4F80-BEDC-328E89B4F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59C3C5-5F4D-4502-8402-0555CB6DC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060B65-AE3B-4D7B-8580-CDF2A1F7B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413EBE-85B2-44B7-B13D-8DCB2EEB3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DEF718-BCDE-4938-96C3-C450CCD26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932B87-0312-4B42-8D4E-C6D6DE34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BEBCB8-D3B7-4C00-8F0A-66744A7F2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90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AE4312-80B8-472E-90AD-4AB218D0B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3CE8F9-A282-45A7-8E5A-6ED53024D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3353BE-F5B5-4C96-AD66-33619C16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B81C98-B1DE-41A0-B25E-23CE63E34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C26ECA-D80E-4D9B-880D-2D753AB5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45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1EBDD1-D5D7-4C2C-BC1A-B0232CB44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D619A6-7EEE-4049-9111-4F89DB147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01A9FE-22D7-4313-B223-713CA893B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FB4758-80A8-4B8A-AD42-ABB2CC70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AFA1DE-CACB-425E-BF7A-678D09B61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021624-7139-4741-A2C7-4F1262E3B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24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035FF1-5E31-4A18-9280-0515E8872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13CC90-B2DE-43D7-87AB-5D310A2D3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0E9F98-8D61-44D3-B16D-DC8A287AB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C58E45-746E-4B94-9146-938396B0DA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5617F9A-454D-4118-8047-BE0E96EF01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A700A4-DEAD-4A71-A791-AD2DE598D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213ABB5-55F4-4C9F-A9A3-3C41538BE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B35AA8-1F4B-4399-A21C-EC7476FA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56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5B756B-8005-4D6C-880A-24E965AEA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5DB473A-1B16-4AF5-A6BE-F6219B7AB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6279DE8-9A96-4AF2-8889-B5A0ABBE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0FA057-FC3B-430B-A781-C7C942C79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45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503067B-89A6-49F2-9A78-9F85791B0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830CDA8-8096-4011-84C2-DBB471284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AD62B5-3EDE-44E2-BB0F-2A1762A77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110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BFD4C2-DCEE-41E9-B0C3-3B26EBED1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BB4CAD-C4CF-4CE0-A262-4DA024874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A97A93-3869-4EC6-824A-142DE89BC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803A8C-EE1B-4BFE-A8C6-840F0B85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2EEE1C-293C-4D5F-B027-916C85B56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D3B30E-AA94-4E7F-9499-21B68C010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07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C68BA0-E3B8-42AC-88CE-4577E2608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A66DD3C-F80C-46A7-BE39-15112122E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75BE42-594E-4084-ACCE-09DCADD0E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7A4B90-FF63-4E5A-AF69-1BCA9A4A9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713418-BE7F-4FD5-8097-CF5B99854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348C15-6D05-445A-91A2-CC3A75AE8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54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38D40C3-D580-4FF3-9361-E8F8B9BE5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1B7CF0-0F7B-4122-B10F-BBFD88F94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11FB5D-3534-4641-B5C9-F01DF388D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495FE-85CA-433D-A097-67727174259D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BDC445-A2EC-44A7-A513-DCD168C98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E9C3F2-E4E8-45ED-93D2-5E154F2AC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18804-B5E7-4E76-AC33-4724DD69DF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32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pref.osaka.lg.jp/o130320/tondo/omonajigyo/r371.html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90" descr="Scan10012">
            <a:extLst>
              <a:ext uri="{FF2B5EF4-FFF2-40B4-BE49-F238E27FC236}">
                <a16:creationId xmlns:a16="http://schemas.microsoft.com/office/drawing/2014/main" id="{8742E584-1C49-4308-90A6-82DCB0C007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90717" y="926132"/>
            <a:ext cx="4367766" cy="4225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C9824B7F-8E2C-4DBD-B9C6-ECD4B4369A4D}"/>
              </a:ext>
            </a:extLst>
          </p:cNvPr>
          <p:cNvGrpSpPr/>
          <p:nvPr/>
        </p:nvGrpSpPr>
        <p:grpSpPr>
          <a:xfrm>
            <a:off x="8469" y="498822"/>
            <a:ext cx="4789300" cy="3058696"/>
            <a:chOff x="8469" y="490939"/>
            <a:chExt cx="4789300" cy="3058696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A3E2649-4B11-4805-8F34-20AE7E5B512C}"/>
                </a:ext>
              </a:extLst>
            </p:cNvPr>
            <p:cNvSpPr/>
            <p:nvPr/>
          </p:nvSpPr>
          <p:spPr>
            <a:xfrm>
              <a:off x="8469" y="839155"/>
              <a:ext cx="4789300" cy="27104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事業目的・整備効果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○本路線は、河内長野市を起点とし、和歌山県橋本市に至る府県間道路です。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○本計画区間の現道は、交通量が多いにもかかわらず狭隘部や急カーブが連続し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ていることから、新たにバイパスを整備することにより、交通渋滞解消と交通事故減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少を図るものです。</a:t>
              </a: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○これにより、大阪府と和歌山県の地域間連携の強化、物流の効率化及び地域の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活性化を図ることが目的です。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○本事業区間が、令和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6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6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月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日に供用しました。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事業箇所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zh-TW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河内長野市石仏～天見（和歌山県界）</a:t>
              </a:r>
              <a:endParaRPr lang="en-US" altLang="zh-CN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設計概要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延長：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6.1km(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府県間全体延長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7.1km)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幅員：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7.5m~9.0m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車線）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D251F863-309A-459E-B276-17BA0022DF57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11885F88-C7C6-4C26-B3F7-8A9459E186C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80021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事業概要</a:t>
                </a:r>
                <a:endParaRPr kumimoji="1" lang="ja-JP" altLang="en-US" sz="1200" dirty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BFC2BF39-B4A1-4BD2-BC34-8706F26325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08623026-1B8F-40CD-877F-9318E7E5FC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タイトル 1">
            <a:extLst>
              <a:ext uri="{FF2B5EF4-FFF2-40B4-BE49-F238E27FC236}">
                <a16:creationId xmlns:a16="http://schemas.microsoft.com/office/drawing/2014/main" id="{22B1DEA5-8023-4BD8-B25D-6F02153EDAF9}"/>
              </a:ext>
            </a:extLst>
          </p:cNvPr>
          <p:cNvSpPr txBox="1">
            <a:spLocks/>
          </p:cNvSpPr>
          <p:nvPr/>
        </p:nvSpPr>
        <p:spPr>
          <a:xfrm>
            <a:off x="-11784" y="0"/>
            <a:ext cx="9176034" cy="3326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192" tIns="65096" rIns="130192" bIns="65096" rtlCol="0" anchor="ctr"/>
          <a:lstStyle>
            <a:defPPr>
              <a:defRPr lang="ja-JP"/>
            </a:defPPr>
            <a:lvl1pPr>
              <a:defRPr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dirty="0">
                <a:solidFill>
                  <a:schemeClr val="bg1"/>
                </a:solidFill>
              </a:rPr>
              <a:t>国道</a:t>
            </a:r>
            <a:r>
              <a:rPr lang="en-US" altLang="ja-JP" dirty="0">
                <a:solidFill>
                  <a:schemeClr val="bg1"/>
                </a:solidFill>
              </a:rPr>
              <a:t>371</a:t>
            </a:r>
            <a:r>
              <a:rPr lang="ja-JP" altLang="en-US" dirty="0">
                <a:solidFill>
                  <a:schemeClr val="bg1"/>
                </a:solidFill>
              </a:rPr>
              <a:t>号　石仏バイパス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09BCEA7-001A-4EC2-96BF-D3649DD84032}"/>
              </a:ext>
            </a:extLst>
          </p:cNvPr>
          <p:cNvCxnSpPr>
            <a:cxnSpLocks/>
          </p:cNvCxnSpPr>
          <p:nvPr/>
        </p:nvCxnSpPr>
        <p:spPr>
          <a:xfrm>
            <a:off x="-11784" y="376804"/>
            <a:ext cx="9164251" cy="0"/>
          </a:xfrm>
          <a:prstGeom prst="line">
            <a:avLst/>
          </a:prstGeom>
          <a:ln w="101600" cmpd="thickThin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FB805338-DCD1-4B82-9E70-A518E6221FBA}"/>
              </a:ext>
            </a:extLst>
          </p:cNvPr>
          <p:cNvGrpSpPr/>
          <p:nvPr/>
        </p:nvGrpSpPr>
        <p:grpSpPr>
          <a:xfrm>
            <a:off x="4618642" y="490939"/>
            <a:ext cx="4567761" cy="2271088"/>
            <a:chOff x="8469" y="490939"/>
            <a:chExt cx="4567761" cy="2271088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510ABCD8-5D91-48DA-B554-628B35C583E5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F0570AB2-1D3A-4AE1-B2DF-D7A27A81FB7C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E14BF28E-B143-4C3D-971C-8EA0088E96B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6463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位置図</a:t>
                </a:r>
              </a:p>
            </p:txBody>
          </p:sp>
          <p:cxnSp>
            <p:nvCxnSpPr>
              <p:cNvPr id="71" name="直線コネクタ 70">
                <a:extLst>
                  <a:ext uri="{FF2B5EF4-FFF2-40B4-BE49-F238E27FC236}">
                    <a16:creationId xmlns:a16="http://schemas.microsoft.com/office/drawing/2014/main" id="{0125F050-0F3D-4101-ADC1-4CFF3109F9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>
                <a:extLst>
                  <a:ext uri="{FF2B5EF4-FFF2-40B4-BE49-F238E27FC236}">
                    <a16:creationId xmlns:a16="http://schemas.microsoft.com/office/drawing/2014/main" id="{7A105D22-8CF6-4F83-B80C-B06F74DF69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E767CC3D-EB83-4314-8C0D-C5AACE67C9B7}"/>
              </a:ext>
            </a:extLst>
          </p:cNvPr>
          <p:cNvGrpSpPr/>
          <p:nvPr/>
        </p:nvGrpSpPr>
        <p:grpSpPr>
          <a:xfrm>
            <a:off x="46239" y="4281082"/>
            <a:ext cx="4567761" cy="2271088"/>
            <a:chOff x="8469" y="490939"/>
            <a:chExt cx="4567761" cy="2271088"/>
          </a:xfrm>
        </p:grpSpPr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D60E1549-EEAC-4282-82CB-CE86D2DC421D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C159C020-8B78-40B0-8295-F6320CA9532B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B4397F5E-7EBC-4431-9846-F354DC965E2A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9541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標準横断図</a:t>
                </a:r>
              </a:p>
            </p:txBody>
          </p: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EFF29153-0D94-48F2-9552-4970B32CB1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830F69CC-55D3-4B53-88EA-0C9A95BFD3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9" name="Picture 5" descr="371002">
            <a:extLst>
              <a:ext uri="{FF2B5EF4-FFF2-40B4-BE49-F238E27FC236}">
                <a16:creationId xmlns:a16="http://schemas.microsoft.com/office/drawing/2014/main" id="{64BB04DB-51E6-490A-8E93-213788A34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2" y="5076573"/>
            <a:ext cx="4505613" cy="170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154EA7A-1623-4CF1-AC43-2A8FD7B27400}"/>
              </a:ext>
            </a:extLst>
          </p:cNvPr>
          <p:cNvSpPr txBox="1"/>
          <p:nvPr/>
        </p:nvSpPr>
        <p:spPr>
          <a:xfrm>
            <a:off x="7821752" y="1694603"/>
            <a:ext cx="346249" cy="950644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石仏バイパス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D42AC02-B24F-4259-B568-568FF849A24B}"/>
              </a:ext>
            </a:extLst>
          </p:cNvPr>
          <p:cNvCxnSpPr>
            <a:cxnSpLocks/>
          </p:cNvCxnSpPr>
          <p:nvPr/>
        </p:nvCxnSpPr>
        <p:spPr>
          <a:xfrm>
            <a:off x="7899316" y="2697340"/>
            <a:ext cx="504909" cy="476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2A5B2BC6-0B31-41DC-8751-57FF7A4475C7}"/>
              </a:ext>
            </a:extLst>
          </p:cNvPr>
          <p:cNvCxnSpPr>
            <a:cxnSpLocks/>
          </p:cNvCxnSpPr>
          <p:nvPr/>
        </p:nvCxnSpPr>
        <p:spPr>
          <a:xfrm>
            <a:off x="7419780" y="1662883"/>
            <a:ext cx="9844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E332BCC3-9393-4410-B236-01C2DA43CD48}"/>
              </a:ext>
            </a:extLst>
          </p:cNvPr>
          <p:cNvSpPr/>
          <p:nvPr/>
        </p:nvSpPr>
        <p:spPr>
          <a:xfrm>
            <a:off x="7342380" y="1695938"/>
            <a:ext cx="490747" cy="1047749"/>
          </a:xfrm>
          <a:custGeom>
            <a:avLst/>
            <a:gdLst>
              <a:gd name="connsiteX0" fmla="*/ 0 w 433703"/>
              <a:gd name="connsiteY0" fmla="*/ 0 h 1000125"/>
              <a:gd name="connsiteX1" fmla="*/ 190500 w 433703"/>
              <a:gd name="connsiteY1" fmla="*/ 195262 h 1000125"/>
              <a:gd name="connsiteX2" fmla="*/ 214313 w 433703"/>
              <a:gd name="connsiteY2" fmla="*/ 233362 h 1000125"/>
              <a:gd name="connsiteX3" fmla="*/ 366713 w 433703"/>
              <a:gd name="connsiteY3" fmla="*/ 561975 h 1000125"/>
              <a:gd name="connsiteX4" fmla="*/ 433388 w 433703"/>
              <a:gd name="connsiteY4" fmla="*/ 1000125 h 1000125"/>
              <a:gd name="connsiteX0" fmla="*/ 0 w 433703"/>
              <a:gd name="connsiteY0" fmla="*/ 0 h 1000125"/>
              <a:gd name="connsiteX1" fmla="*/ 185738 w 433703"/>
              <a:gd name="connsiteY1" fmla="*/ 119062 h 1000125"/>
              <a:gd name="connsiteX2" fmla="*/ 214313 w 433703"/>
              <a:gd name="connsiteY2" fmla="*/ 233362 h 1000125"/>
              <a:gd name="connsiteX3" fmla="*/ 366713 w 433703"/>
              <a:gd name="connsiteY3" fmla="*/ 561975 h 1000125"/>
              <a:gd name="connsiteX4" fmla="*/ 433388 w 433703"/>
              <a:gd name="connsiteY4" fmla="*/ 1000125 h 1000125"/>
              <a:gd name="connsiteX0" fmla="*/ 0 w 433703"/>
              <a:gd name="connsiteY0" fmla="*/ 0 h 1000125"/>
              <a:gd name="connsiteX1" fmla="*/ 185738 w 433703"/>
              <a:gd name="connsiteY1" fmla="*/ 119062 h 1000125"/>
              <a:gd name="connsiteX2" fmla="*/ 214313 w 433703"/>
              <a:gd name="connsiteY2" fmla="*/ 233362 h 1000125"/>
              <a:gd name="connsiteX3" fmla="*/ 366713 w 433703"/>
              <a:gd name="connsiteY3" fmla="*/ 561975 h 1000125"/>
              <a:gd name="connsiteX4" fmla="*/ 433388 w 433703"/>
              <a:gd name="connsiteY4" fmla="*/ 1000125 h 1000125"/>
              <a:gd name="connsiteX0" fmla="*/ 0 w 433703"/>
              <a:gd name="connsiteY0" fmla="*/ 0 h 1000125"/>
              <a:gd name="connsiteX1" fmla="*/ 185738 w 433703"/>
              <a:gd name="connsiteY1" fmla="*/ 119062 h 1000125"/>
              <a:gd name="connsiteX2" fmla="*/ 257176 w 433703"/>
              <a:gd name="connsiteY2" fmla="*/ 266699 h 1000125"/>
              <a:gd name="connsiteX3" fmla="*/ 366713 w 433703"/>
              <a:gd name="connsiteY3" fmla="*/ 561975 h 1000125"/>
              <a:gd name="connsiteX4" fmla="*/ 433388 w 433703"/>
              <a:gd name="connsiteY4" fmla="*/ 1000125 h 1000125"/>
              <a:gd name="connsiteX0" fmla="*/ 0 w 433703"/>
              <a:gd name="connsiteY0" fmla="*/ 0 h 1000125"/>
              <a:gd name="connsiteX1" fmla="*/ 180976 w 433703"/>
              <a:gd name="connsiteY1" fmla="*/ 80962 h 1000125"/>
              <a:gd name="connsiteX2" fmla="*/ 257176 w 433703"/>
              <a:gd name="connsiteY2" fmla="*/ 266699 h 1000125"/>
              <a:gd name="connsiteX3" fmla="*/ 366713 w 433703"/>
              <a:gd name="connsiteY3" fmla="*/ 561975 h 1000125"/>
              <a:gd name="connsiteX4" fmla="*/ 433388 w 433703"/>
              <a:gd name="connsiteY4" fmla="*/ 1000125 h 1000125"/>
              <a:gd name="connsiteX0" fmla="*/ 0 w 424178"/>
              <a:gd name="connsiteY0" fmla="*/ 0 h 1038225"/>
              <a:gd name="connsiteX1" fmla="*/ 171451 w 424178"/>
              <a:gd name="connsiteY1" fmla="*/ 119062 h 1038225"/>
              <a:gd name="connsiteX2" fmla="*/ 247651 w 424178"/>
              <a:gd name="connsiteY2" fmla="*/ 304799 h 1038225"/>
              <a:gd name="connsiteX3" fmla="*/ 357188 w 424178"/>
              <a:gd name="connsiteY3" fmla="*/ 600075 h 1038225"/>
              <a:gd name="connsiteX4" fmla="*/ 423863 w 424178"/>
              <a:gd name="connsiteY4" fmla="*/ 1038225 h 1038225"/>
              <a:gd name="connsiteX0" fmla="*/ 0 w 424178"/>
              <a:gd name="connsiteY0" fmla="*/ 0 h 1038225"/>
              <a:gd name="connsiteX1" fmla="*/ 171451 w 424178"/>
              <a:gd name="connsiteY1" fmla="*/ 119062 h 1038225"/>
              <a:gd name="connsiteX2" fmla="*/ 257176 w 424178"/>
              <a:gd name="connsiteY2" fmla="*/ 290511 h 1038225"/>
              <a:gd name="connsiteX3" fmla="*/ 357188 w 424178"/>
              <a:gd name="connsiteY3" fmla="*/ 600075 h 1038225"/>
              <a:gd name="connsiteX4" fmla="*/ 423863 w 424178"/>
              <a:gd name="connsiteY4" fmla="*/ 1038225 h 1038225"/>
              <a:gd name="connsiteX0" fmla="*/ 0 w 424480"/>
              <a:gd name="connsiteY0" fmla="*/ 0 h 1038225"/>
              <a:gd name="connsiteX1" fmla="*/ 171451 w 424480"/>
              <a:gd name="connsiteY1" fmla="*/ 119062 h 1038225"/>
              <a:gd name="connsiteX2" fmla="*/ 257176 w 424480"/>
              <a:gd name="connsiteY2" fmla="*/ 290511 h 1038225"/>
              <a:gd name="connsiteX3" fmla="*/ 376238 w 424480"/>
              <a:gd name="connsiteY3" fmla="*/ 590550 h 1038225"/>
              <a:gd name="connsiteX4" fmla="*/ 423863 w 424480"/>
              <a:gd name="connsiteY4" fmla="*/ 1038225 h 1038225"/>
              <a:gd name="connsiteX0" fmla="*/ 0 w 443228"/>
              <a:gd name="connsiteY0" fmla="*/ 0 h 1033462"/>
              <a:gd name="connsiteX1" fmla="*/ 171451 w 443228"/>
              <a:gd name="connsiteY1" fmla="*/ 119062 h 1033462"/>
              <a:gd name="connsiteX2" fmla="*/ 257176 w 443228"/>
              <a:gd name="connsiteY2" fmla="*/ 290511 h 1033462"/>
              <a:gd name="connsiteX3" fmla="*/ 376238 w 443228"/>
              <a:gd name="connsiteY3" fmla="*/ 590550 h 1033462"/>
              <a:gd name="connsiteX4" fmla="*/ 442913 w 443228"/>
              <a:gd name="connsiteY4" fmla="*/ 1033462 h 1033462"/>
              <a:gd name="connsiteX0" fmla="*/ 0 w 462172"/>
              <a:gd name="connsiteY0" fmla="*/ 0 h 1047749"/>
              <a:gd name="connsiteX1" fmla="*/ 171451 w 462172"/>
              <a:gd name="connsiteY1" fmla="*/ 119062 h 1047749"/>
              <a:gd name="connsiteX2" fmla="*/ 257176 w 462172"/>
              <a:gd name="connsiteY2" fmla="*/ 290511 h 1047749"/>
              <a:gd name="connsiteX3" fmla="*/ 376238 w 462172"/>
              <a:gd name="connsiteY3" fmla="*/ 590550 h 1047749"/>
              <a:gd name="connsiteX4" fmla="*/ 461963 w 462172"/>
              <a:gd name="connsiteY4" fmla="*/ 1047749 h 1047749"/>
              <a:gd name="connsiteX0" fmla="*/ 0 w 462172"/>
              <a:gd name="connsiteY0" fmla="*/ 0 h 1047749"/>
              <a:gd name="connsiteX1" fmla="*/ 142876 w 462172"/>
              <a:gd name="connsiteY1" fmla="*/ 76199 h 1047749"/>
              <a:gd name="connsiteX2" fmla="*/ 257176 w 462172"/>
              <a:gd name="connsiteY2" fmla="*/ 290511 h 1047749"/>
              <a:gd name="connsiteX3" fmla="*/ 376238 w 462172"/>
              <a:gd name="connsiteY3" fmla="*/ 590550 h 1047749"/>
              <a:gd name="connsiteX4" fmla="*/ 461963 w 462172"/>
              <a:gd name="connsiteY4" fmla="*/ 1047749 h 1047749"/>
              <a:gd name="connsiteX0" fmla="*/ 0 w 457410"/>
              <a:gd name="connsiteY0" fmla="*/ 0 h 1062036"/>
              <a:gd name="connsiteX1" fmla="*/ 138114 w 457410"/>
              <a:gd name="connsiteY1" fmla="*/ 90486 h 1062036"/>
              <a:gd name="connsiteX2" fmla="*/ 252414 w 457410"/>
              <a:gd name="connsiteY2" fmla="*/ 304798 h 1062036"/>
              <a:gd name="connsiteX3" fmla="*/ 371476 w 457410"/>
              <a:gd name="connsiteY3" fmla="*/ 604837 h 1062036"/>
              <a:gd name="connsiteX4" fmla="*/ 457201 w 457410"/>
              <a:gd name="connsiteY4" fmla="*/ 1062036 h 1062036"/>
              <a:gd name="connsiteX0" fmla="*/ 0 w 457410"/>
              <a:gd name="connsiteY0" fmla="*/ 0 h 1062036"/>
              <a:gd name="connsiteX1" fmla="*/ 138114 w 457410"/>
              <a:gd name="connsiteY1" fmla="*/ 90486 h 1062036"/>
              <a:gd name="connsiteX2" fmla="*/ 252414 w 457410"/>
              <a:gd name="connsiteY2" fmla="*/ 304798 h 1062036"/>
              <a:gd name="connsiteX3" fmla="*/ 371476 w 457410"/>
              <a:gd name="connsiteY3" fmla="*/ 604837 h 1062036"/>
              <a:gd name="connsiteX4" fmla="*/ 457201 w 457410"/>
              <a:gd name="connsiteY4" fmla="*/ 1062036 h 1062036"/>
              <a:gd name="connsiteX0" fmla="*/ 0 w 466935"/>
              <a:gd name="connsiteY0" fmla="*/ 0 h 1066799"/>
              <a:gd name="connsiteX1" fmla="*/ 147639 w 466935"/>
              <a:gd name="connsiteY1" fmla="*/ 95249 h 1066799"/>
              <a:gd name="connsiteX2" fmla="*/ 261939 w 466935"/>
              <a:gd name="connsiteY2" fmla="*/ 309561 h 1066799"/>
              <a:gd name="connsiteX3" fmla="*/ 381001 w 466935"/>
              <a:gd name="connsiteY3" fmla="*/ 609600 h 1066799"/>
              <a:gd name="connsiteX4" fmla="*/ 466726 w 466935"/>
              <a:gd name="connsiteY4" fmla="*/ 1066799 h 1066799"/>
              <a:gd name="connsiteX0" fmla="*/ 0 w 490747"/>
              <a:gd name="connsiteY0" fmla="*/ 0 h 1047749"/>
              <a:gd name="connsiteX1" fmla="*/ 171451 w 490747"/>
              <a:gd name="connsiteY1" fmla="*/ 76199 h 1047749"/>
              <a:gd name="connsiteX2" fmla="*/ 285751 w 490747"/>
              <a:gd name="connsiteY2" fmla="*/ 290511 h 1047749"/>
              <a:gd name="connsiteX3" fmla="*/ 404813 w 490747"/>
              <a:gd name="connsiteY3" fmla="*/ 590550 h 1047749"/>
              <a:gd name="connsiteX4" fmla="*/ 490538 w 490747"/>
              <a:gd name="connsiteY4" fmla="*/ 1047749 h 1047749"/>
              <a:gd name="connsiteX0" fmla="*/ 0 w 490747"/>
              <a:gd name="connsiteY0" fmla="*/ 0 h 1047749"/>
              <a:gd name="connsiteX1" fmla="*/ 171451 w 490747"/>
              <a:gd name="connsiteY1" fmla="*/ 76199 h 1047749"/>
              <a:gd name="connsiteX2" fmla="*/ 285751 w 490747"/>
              <a:gd name="connsiteY2" fmla="*/ 290511 h 1047749"/>
              <a:gd name="connsiteX3" fmla="*/ 404813 w 490747"/>
              <a:gd name="connsiteY3" fmla="*/ 590550 h 1047749"/>
              <a:gd name="connsiteX4" fmla="*/ 490538 w 490747"/>
              <a:gd name="connsiteY4" fmla="*/ 1047749 h 1047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0747" h="1047749">
                <a:moveTo>
                  <a:pt x="0" y="0"/>
                </a:moveTo>
                <a:cubicBezTo>
                  <a:pt x="86915" y="21034"/>
                  <a:pt x="123826" y="27780"/>
                  <a:pt x="171451" y="76199"/>
                </a:cubicBezTo>
                <a:cubicBezTo>
                  <a:pt x="219076" y="124618"/>
                  <a:pt x="246857" y="204786"/>
                  <a:pt x="285751" y="290511"/>
                </a:cubicBezTo>
                <a:cubicBezTo>
                  <a:pt x="324645" y="376236"/>
                  <a:pt x="368301" y="462756"/>
                  <a:pt x="404813" y="590550"/>
                </a:cubicBezTo>
                <a:cubicBezTo>
                  <a:pt x="441325" y="718344"/>
                  <a:pt x="494507" y="958849"/>
                  <a:pt x="490538" y="1047749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7CBE67AF-73BC-4717-8241-6CA127F2C736}"/>
              </a:ext>
            </a:extLst>
          </p:cNvPr>
          <p:cNvCxnSpPr>
            <a:cxnSpLocks/>
          </p:cNvCxnSpPr>
          <p:nvPr/>
        </p:nvCxnSpPr>
        <p:spPr>
          <a:xfrm>
            <a:off x="7858027" y="4130342"/>
            <a:ext cx="608606" cy="93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4F929A9A-BCF4-45A4-850D-244020D5A261}"/>
              </a:ext>
            </a:extLst>
          </p:cNvPr>
          <p:cNvCxnSpPr>
            <a:cxnSpLocks/>
          </p:cNvCxnSpPr>
          <p:nvPr/>
        </p:nvCxnSpPr>
        <p:spPr>
          <a:xfrm>
            <a:off x="7899316" y="2988556"/>
            <a:ext cx="52554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292FE85-07F6-4A16-A009-B673AC4DB6C6}"/>
              </a:ext>
            </a:extLst>
          </p:cNvPr>
          <p:cNvSpPr txBox="1"/>
          <p:nvPr/>
        </p:nvSpPr>
        <p:spPr>
          <a:xfrm>
            <a:off x="3722586" y="4831378"/>
            <a:ext cx="8953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［単位：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mm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］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ADF082C-ADAA-4484-93E8-40008431D233}"/>
              </a:ext>
            </a:extLst>
          </p:cNvPr>
          <p:cNvSpPr/>
          <p:nvPr/>
        </p:nvSpPr>
        <p:spPr>
          <a:xfrm>
            <a:off x="7995874" y="3105230"/>
            <a:ext cx="204723" cy="87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2F311265-57B5-486F-AE60-955401CBE088}"/>
              </a:ext>
            </a:extLst>
          </p:cNvPr>
          <p:cNvGrpSpPr/>
          <p:nvPr/>
        </p:nvGrpSpPr>
        <p:grpSpPr>
          <a:xfrm>
            <a:off x="4618642" y="5345652"/>
            <a:ext cx="4567761" cy="2271088"/>
            <a:chOff x="4618642" y="5345652"/>
            <a:chExt cx="4567761" cy="2271088"/>
          </a:xfrm>
        </p:grpSpPr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EF3F7CCB-8D14-426F-A3CA-4291C2615303}"/>
                </a:ext>
              </a:extLst>
            </p:cNvPr>
            <p:cNvSpPr txBox="1"/>
            <p:nvPr/>
          </p:nvSpPr>
          <p:spPr>
            <a:xfrm>
              <a:off x="4641977" y="5701933"/>
              <a:ext cx="4353799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取組状況など</a:t>
              </a:r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☞</a:t>
              </a:r>
              <a:r>
                <a:rPr kumimoji="1" lang="ja-JP" altLang="en-US" sz="1050" u="sng" dirty="0">
                  <a:latin typeface="Meiryo UI" panose="020B0604030504040204" pitchFamily="50" charset="-128"/>
                  <a:ea typeface="Meiryo UI" panose="020B0604030504040204" pitchFamily="50" charset="-128"/>
                  <a:hlinkClick r:id="rId5"/>
                </a:rPr>
                <a:t>こちらをご覧ください（富田土木事務所ホームページ）</a:t>
              </a:r>
              <a:endParaRPr kumimoji="1" lang="en-US" altLang="ja-JP" sz="1050" u="sng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問い合わせ先</a:t>
              </a:r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都市整備部　道路室 道路整備課 建設グループ</a:t>
              </a:r>
              <a:r>
                <a:rPr lang="ja-JP" altLang="en-US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(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06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6944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9276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)</a:t>
              </a:r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464E5F01-9148-4D67-A8FD-95DF5A136978}"/>
                </a:ext>
              </a:extLst>
            </p:cNvPr>
            <p:cNvGrpSpPr/>
            <p:nvPr/>
          </p:nvGrpSpPr>
          <p:grpSpPr>
            <a:xfrm>
              <a:off x="4618642" y="5345652"/>
              <a:ext cx="4567761" cy="2271088"/>
              <a:chOff x="8469" y="490939"/>
              <a:chExt cx="4567761" cy="2271088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AE8D84BC-3D59-437F-B1B0-73FF0A29F233}"/>
                  </a:ext>
                </a:extLst>
              </p:cNvPr>
              <p:cNvSpPr/>
              <p:nvPr/>
            </p:nvSpPr>
            <p:spPr>
              <a:xfrm>
                <a:off x="8469" y="760542"/>
                <a:ext cx="4567761" cy="2001485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23" tIns="45712" rIns="91423" bIns="45712" rtlCol="0" anchor="t"/>
              <a:lstStyle/>
              <a:p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26D861BE-87D9-443A-AC4B-52CF7423BB3B}"/>
                  </a:ext>
                </a:extLst>
              </p:cNvPr>
              <p:cNvGrpSpPr/>
              <p:nvPr/>
            </p:nvGrpSpPr>
            <p:grpSpPr>
              <a:xfrm>
                <a:off x="47416" y="490939"/>
                <a:ext cx="4097864" cy="276999"/>
                <a:chOff x="57574" y="2349505"/>
                <a:chExt cx="4097864" cy="276999"/>
              </a:xfrm>
            </p:grpSpPr>
            <p:sp>
              <p:nvSpPr>
                <p:cNvPr id="54" name="テキスト ボックス 53">
                  <a:extLst>
                    <a:ext uri="{FF2B5EF4-FFF2-40B4-BE49-F238E27FC236}">
                      <a16:creationId xmlns:a16="http://schemas.microsoft.com/office/drawing/2014/main" id="{0DCB97D1-6ECD-4338-8A00-F76615CD5F54}"/>
                    </a:ext>
                  </a:extLst>
                </p:cNvPr>
                <p:cNvSpPr txBox="1"/>
                <p:nvPr/>
              </p:nvSpPr>
              <p:spPr>
                <a:xfrm>
                  <a:off x="143135" y="2349505"/>
                  <a:ext cx="5790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200" dirty="0">
                      <a:solidFill>
                        <a:srgbClr val="0070C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その他</a:t>
                  </a:r>
                </a:p>
              </p:txBody>
            </p: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E39E0C78-59AC-4E20-AF3A-8F0641D2AD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384346"/>
                  <a:ext cx="0" cy="22676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40692CA3-D53E-445C-AC61-C30B6F8B2E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603495"/>
                  <a:ext cx="4097864" cy="0"/>
                </a:xfrm>
                <a:prstGeom prst="line">
                  <a:avLst/>
                </a:prstGeom>
                <a:ln w="952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981D815-9DCF-49C3-B7E6-8C478187D059}"/>
              </a:ext>
            </a:extLst>
          </p:cNvPr>
          <p:cNvSpPr/>
          <p:nvPr/>
        </p:nvSpPr>
        <p:spPr>
          <a:xfrm>
            <a:off x="8466633" y="1124346"/>
            <a:ext cx="485752" cy="699442"/>
          </a:xfrm>
          <a:prstGeom prst="rect">
            <a:avLst/>
          </a:prstGeom>
          <a:solidFill>
            <a:schemeClr val="bg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4C4F39D8-6A96-4F0F-BCBC-B387085DE2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00881" y="861574"/>
            <a:ext cx="309143" cy="525543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E42F2EE2-8B93-45B2-80CB-A7C365964E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075" y="3264546"/>
            <a:ext cx="1173823" cy="18756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楕円 76">
            <a:extLst>
              <a:ext uri="{FF2B5EF4-FFF2-40B4-BE49-F238E27FC236}">
                <a16:creationId xmlns:a16="http://schemas.microsoft.com/office/drawing/2014/main" id="{6CE44CD7-D362-4C0D-B3D8-D5E42EBA1AB7}"/>
              </a:ext>
            </a:extLst>
          </p:cNvPr>
          <p:cNvSpPr/>
          <p:nvPr/>
        </p:nvSpPr>
        <p:spPr>
          <a:xfrm>
            <a:off x="5507967" y="4792457"/>
            <a:ext cx="114214" cy="1142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DA3EE12A-D72F-4528-AE46-32A60E27F14A}"/>
              </a:ext>
            </a:extLst>
          </p:cNvPr>
          <p:cNvCxnSpPr>
            <a:cxnSpLocks/>
          </p:cNvCxnSpPr>
          <p:nvPr/>
        </p:nvCxnSpPr>
        <p:spPr>
          <a:xfrm>
            <a:off x="5146707" y="4065990"/>
            <a:ext cx="369684" cy="70360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A36C1BB3-4261-454F-80AD-93A7492CB95D}"/>
              </a:ext>
            </a:extLst>
          </p:cNvPr>
          <p:cNvCxnSpPr>
            <a:cxnSpLocks/>
          </p:cNvCxnSpPr>
          <p:nvPr/>
        </p:nvCxnSpPr>
        <p:spPr>
          <a:xfrm flipH="1">
            <a:off x="4697132" y="4060344"/>
            <a:ext cx="4570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CB9969AA-D19E-46C8-822E-2E6B1E394586}"/>
              </a:ext>
            </a:extLst>
          </p:cNvPr>
          <p:cNvSpPr txBox="1"/>
          <p:nvPr/>
        </p:nvSpPr>
        <p:spPr>
          <a:xfrm>
            <a:off x="4479981" y="3804380"/>
            <a:ext cx="10002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事業箇所</a:t>
            </a:r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52E4F0CC-DC26-4C84-B310-8AD66E5D0730}"/>
              </a:ext>
            </a:extLst>
          </p:cNvPr>
          <p:cNvSpPr/>
          <p:nvPr/>
        </p:nvSpPr>
        <p:spPr>
          <a:xfrm>
            <a:off x="5880538" y="2624959"/>
            <a:ext cx="2569779" cy="953813"/>
          </a:xfrm>
          <a:custGeom>
            <a:avLst/>
            <a:gdLst>
              <a:gd name="connsiteX0" fmla="*/ 0 w 2569779"/>
              <a:gd name="connsiteY0" fmla="*/ 646386 h 953813"/>
              <a:gd name="connsiteX1" fmla="*/ 141890 w 2569779"/>
              <a:gd name="connsiteY1" fmla="*/ 717331 h 953813"/>
              <a:gd name="connsiteX2" fmla="*/ 268014 w 2569779"/>
              <a:gd name="connsiteY2" fmla="*/ 622738 h 953813"/>
              <a:gd name="connsiteX3" fmla="*/ 346841 w 2569779"/>
              <a:gd name="connsiteY3" fmla="*/ 583324 h 953813"/>
              <a:gd name="connsiteX4" fmla="*/ 370490 w 2569779"/>
              <a:gd name="connsiteY4" fmla="*/ 465082 h 953813"/>
              <a:gd name="connsiteX5" fmla="*/ 457200 w 2569779"/>
              <a:gd name="connsiteY5" fmla="*/ 433551 h 953813"/>
              <a:gd name="connsiteX6" fmla="*/ 480848 w 2569779"/>
              <a:gd name="connsiteY6" fmla="*/ 551793 h 953813"/>
              <a:gd name="connsiteX7" fmla="*/ 543910 w 2569779"/>
              <a:gd name="connsiteY7" fmla="*/ 559675 h 953813"/>
              <a:gd name="connsiteX8" fmla="*/ 670034 w 2569779"/>
              <a:gd name="connsiteY8" fmla="*/ 701565 h 953813"/>
              <a:gd name="connsiteX9" fmla="*/ 685800 w 2569779"/>
              <a:gd name="connsiteY9" fmla="*/ 953813 h 953813"/>
              <a:gd name="connsiteX10" fmla="*/ 733096 w 2569779"/>
              <a:gd name="connsiteY10" fmla="*/ 914400 h 953813"/>
              <a:gd name="connsiteX11" fmla="*/ 788276 w 2569779"/>
              <a:gd name="connsiteY11" fmla="*/ 898634 h 953813"/>
              <a:gd name="connsiteX12" fmla="*/ 859221 w 2569779"/>
              <a:gd name="connsiteY12" fmla="*/ 788275 h 953813"/>
              <a:gd name="connsiteX13" fmla="*/ 945931 w 2569779"/>
              <a:gd name="connsiteY13" fmla="*/ 622738 h 953813"/>
              <a:gd name="connsiteX14" fmla="*/ 1087821 w 2569779"/>
              <a:gd name="connsiteY14" fmla="*/ 606972 h 953813"/>
              <a:gd name="connsiteX15" fmla="*/ 1127234 w 2569779"/>
              <a:gd name="connsiteY15" fmla="*/ 512379 h 953813"/>
              <a:gd name="connsiteX16" fmla="*/ 1245476 w 2569779"/>
              <a:gd name="connsiteY16" fmla="*/ 504496 h 953813"/>
              <a:gd name="connsiteX17" fmla="*/ 1269124 w 2569779"/>
              <a:gd name="connsiteY17" fmla="*/ 472965 h 953813"/>
              <a:gd name="connsiteX18" fmla="*/ 1332186 w 2569779"/>
              <a:gd name="connsiteY18" fmla="*/ 472965 h 953813"/>
              <a:gd name="connsiteX19" fmla="*/ 1418896 w 2569779"/>
              <a:gd name="connsiteY19" fmla="*/ 323193 h 953813"/>
              <a:gd name="connsiteX20" fmla="*/ 1623848 w 2569779"/>
              <a:gd name="connsiteY20" fmla="*/ 149772 h 953813"/>
              <a:gd name="connsiteX21" fmla="*/ 1813034 w 2569779"/>
              <a:gd name="connsiteY21" fmla="*/ 141889 h 953813"/>
              <a:gd name="connsiteX22" fmla="*/ 1978572 w 2569779"/>
              <a:gd name="connsiteY22" fmla="*/ 86710 h 953813"/>
              <a:gd name="connsiteX23" fmla="*/ 2057400 w 2569779"/>
              <a:gd name="connsiteY23" fmla="*/ 86710 h 953813"/>
              <a:gd name="connsiteX24" fmla="*/ 2151993 w 2569779"/>
              <a:gd name="connsiteY24" fmla="*/ 23648 h 953813"/>
              <a:gd name="connsiteX25" fmla="*/ 2333296 w 2569779"/>
              <a:gd name="connsiteY25" fmla="*/ 7882 h 953813"/>
              <a:gd name="connsiteX26" fmla="*/ 2569779 w 2569779"/>
              <a:gd name="connsiteY26" fmla="*/ 0 h 953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569779" h="953813">
                <a:moveTo>
                  <a:pt x="0" y="646386"/>
                </a:moveTo>
                <a:lnTo>
                  <a:pt x="141890" y="717331"/>
                </a:lnTo>
                <a:lnTo>
                  <a:pt x="268014" y="622738"/>
                </a:lnTo>
                <a:lnTo>
                  <a:pt x="346841" y="583324"/>
                </a:lnTo>
                <a:lnTo>
                  <a:pt x="370490" y="465082"/>
                </a:lnTo>
                <a:lnTo>
                  <a:pt x="457200" y="433551"/>
                </a:lnTo>
                <a:lnTo>
                  <a:pt x="480848" y="551793"/>
                </a:lnTo>
                <a:lnTo>
                  <a:pt x="543910" y="559675"/>
                </a:lnTo>
                <a:lnTo>
                  <a:pt x="670034" y="701565"/>
                </a:lnTo>
                <a:lnTo>
                  <a:pt x="685800" y="953813"/>
                </a:lnTo>
                <a:lnTo>
                  <a:pt x="733096" y="914400"/>
                </a:lnTo>
                <a:lnTo>
                  <a:pt x="788276" y="898634"/>
                </a:lnTo>
                <a:lnTo>
                  <a:pt x="859221" y="788275"/>
                </a:lnTo>
                <a:lnTo>
                  <a:pt x="945931" y="622738"/>
                </a:lnTo>
                <a:lnTo>
                  <a:pt x="1087821" y="606972"/>
                </a:lnTo>
                <a:lnTo>
                  <a:pt x="1127234" y="512379"/>
                </a:lnTo>
                <a:lnTo>
                  <a:pt x="1245476" y="504496"/>
                </a:lnTo>
                <a:lnTo>
                  <a:pt x="1269124" y="472965"/>
                </a:lnTo>
                <a:lnTo>
                  <a:pt x="1332186" y="472965"/>
                </a:lnTo>
                <a:lnTo>
                  <a:pt x="1418896" y="323193"/>
                </a:lnTo>
                <a:lnTo>
                  <a:pt x="1623848" y="149772"/>
                </a:lnTo>
                <a:lnTo>
                  <a:pt x="1813034" y="141889"/>
                </a:lnTo>
                <a:lnTo>
                  <a:pt x="1978572" y="86710"/>
                </a:lnTo>
                <a:lnTo>
                  <a:pt x="2057400" y="86710"/>
                </a:lnTo>
                <a:lnTo>
                  <a:pt x="2151993" y="23648"/>
                </a:lnTo>
                <a:lnTo>
                  <a:pt x="2333296" y="7882"/>
                </a:lnTo>
                <a:lnTo>
                  <a:pt x="2569779" y="0"/>
                </a:lnTo>
              </a:path>
            </a:pathLst>
          </a:cu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56DFBAAA-8375-4C1E-9727-3101FEB3DC06}"/>
              </a:ext>
            </a:extLst>
          </p:cNvPr>
          <p:cNvSpPr/>
          <p:nvPr/>
        </p:nvSpPr>
        <p:spPr>
          <a:xfrm>
            <a:off x="8442434" y="1907628"/>
            <a:ext cx="575442" cy="2971800"/>
          </a:xfrm>
          <a:custGeom>
            <a:avLst/>
            <a:gdLst>
              <a:gd name="connsiteX0" fmla="*/ 228600 w 575442"/>
              <a:gd name="connsiteY0" fmla="*/ 0 h 2971800"/>
              <a:gd name="connsiteX1" fmla="*/ 236483 w 575442"/>
              <a:gd name="connsiteY1" fmla="*/ 118241 h 2971800"/>
              <a:gd name="connsiteX2" fmla="*/ 370490 w 575442"/>
              <a:gd name="connsiteY2" fmla="*/ 141889 h 2971800"/>
              <a:gd name="connsiteX3" fmla="*/ 370490 w 575442"/>
              <a:gd name="connsiteY3" fmla="*/ 252248 h 2971800"/>
              <a:gd name="connsiteX4" fmla="*/ 307428 w 575442"/>
              <a:gd name="connsiteY4" fmla="*/ 354724 h 2971800"/>
              <a:gd name="connsiteX5" fmla="*/ 189187 w 575442"/>
              <a:gd name="connsiteY5" fmla="*/ 386255 h 2971800"/>
              <a:gd name="connsiteX6" fmla="*/ 149773 w 575442"/>
              <a:gd name="connsiteY6" fmla="*/ 543910 h 2971800"/>
              <a:gd name="connsiteX7" fmla="*/ 0 w 575442"/>
              <a:gd name="connsiteY7" fmla="*/ 717331 h 2971800"/>
              <a:gd name="connsiteX8" fmla="*/ 78828 w 575442"/>
              <a:gd name="connsiteY8" fmla="*/ 1064172 h 2971800"/>
              <a:gd name="connsiteX9" fmla="*/ 173421 w 575442"/>
              <a:gd name="connsiteY9" fmla="*/ 1150882 h 2971800"/>
              <a:gd name="connsiteX10" fmla="*/ 149773 w 575442"/>
              <a:gd name="connsiteY10" fmla="*/ 1805151 h 2971800"/>
              <a:gd name="connsiteX11" fmla="*/ 244366 w 575442"/>
              <a:gd name="connsiteY11" fmla="*/ 1931275 h 2971800"/>
              <a:gd name="connsiteX12" fmla="*/ 244366 w 575442"/>
              <a:gd name="connsiteY12" fmla="*/ 2333296 h 2971800"/>
              <a:gd name="connsiteX13" fmla="*/ 244366 w 575442"/>
              <a:gd name="connsiteY13" fmla="*/ 2435772 h 2971800"/>
              <a:gd name="connsiteX14" fmla="*/ 338959 w 575442"/>
              <a:gd name="connsiteY14" fmla="*/ 2506717 h 2971800"/>
              <a:gd name="connsiteX15" fmla="*/ 331076 w 575442"/>
              <a:gd name="connsiteY15" fmla="*/ 2774731 h 2971800"/>
              <a:gd name="connsiteX16" fmla="*/ 331076 w 575442"/>
              <a:gd name="connsiteY16" fmla="*/ 2837793 h 2971800"/>
              <a:gd name="connsiteX17" fmla="*/ 417787 w 575442"/>
              <a:gd name="connsiteY17" fmla="*/ 2963917 h 2971800"/>
              <a:gd name="connsiteX18" fmla="*/ 575442 w 575442"/>
              <a:gd name="connsiteY18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75442" h="2971800">
                <a:moveTo>
                  <a:pt x="228600" y="0"/>
                </a:moveTo>
                <a:lnTo>
                  <a:pt x="236483" y="118241"/>
                </a:lnTo>
                <a:lnTo>
                  <a:pt x="370490" y="141889"/>
                </a:lnTo>
                <a:lnTo>
                  <a:pt x="370490" y="252248"/>
                </a:lnTo>
                <a:lnTo>
                  <a:pt x="307428" y="354724"/>
                </a:lnTo>
                <a:lnTo>
                  <a:pt x="189187" y="386255"/>
                </a:lnTo>
                <a:lnTo>
                  <a:pt x="149773" y="543910"/>
                </a:lnTo>
                <a:lnTo>
                  <a:pt x="0" y="717331"/>
                </a:lnTo>
                <a:lnTo>
                  <a:pt x="78828" y="1064172"/>
                </a:lnTo>
                <a:lnTo>
                  <a:pt x="173421" y="1150882"/>
                </a:lnTo>
                <a:lnTo>
                  <a:pt x="149773" y="1805151"/>
                </a:lnTo>
                <a:lnTo>
                  <a:pt x="244366" y="1931275"/>
                </a:lnTo>
                <a:lnTo>
                  <a:pt x="244366" y="2333296"/>
                </a:lnTo>
                <a:lnTo>
                  <a:pt x="244366" y="2435772"/>
                </a:lnTo>
                <a:lnTo>
                  <a:pt x="338959" y="2506717"/>
                </a:lnTo>
                <a:lnTo>
                  <a:pt x="331076" y="2774731"/>
                </a:lnTo>
                <a:lnTo>
                  <a:pt x="331076" y="2837793"/>
                </a:lnTo>
                <a:lnTo>
                  <a:pt x="417787" y="2963917"/>
                </a:lnTo>
                <a:lnTo>
                  <a:pt x="575442" y="2971800"/>
                </a:lnTo>
              </a:path>
            </a:pathLst>
          </a:cu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3DA20F86-460A-4A6C-A067-5922B7E73920}"/>
              </a:ext>
            </a:extLst>
          </p:cNvPr>
          <p:cNvSpPr/>
          <p:nvPr/>
        </p:nvSpPr>
        <p:spPr>
          <a:xfrm>
            <a:off x="5165361" y="2738930"/>
            <a:ext cx="608604" cy="2588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9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B58C3D32-179F-4D10-B9D1-0B38F8F498FA}"/>
              </a:ext>
            </a:extLst>
          </p:cNvPr>
          <p:cNvSpPr/>
          <p:nvPr/>
        </p:nvSpPr>
        <p:spPr>
          <a:xfrm>
            <a:off x="5873677" y="4271617"/>
            <a:ext cx="641795" cy="2588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9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和歌山県</a:t>
            </a: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C4291586-77A6-4D04-B0BB-6C7A6E6DBF25}"/>
              </a:ext>
            </a:extLst>
          </p:cNvPr>
          <p:cNvSpPr/>
          <p:nvPr/>
        </p:nvSpPr>
        <p:spPr>
          <a:xfrm>
            <a:off x="8539093" y="2572682"/>
            <a:ext cx="563448" cy="2588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9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奈良県</a:t>
            </a:r>
          </a:p>
        </p:txBody>
      </p: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3DB920BA-43A1-48AA-9384-6F964ADBE851}"/>
              </a:ext>
            </a:extLst>
          </p:cNvPr>
          <p:cNvGrpSpPr/>
          <p:nvPr/>
        </p:nvGrpSpPr>
        <p:grpSpPr>
          <a:xfrm>
            <a:off x="4797769" y="2119464"/>
            <a:ext cx="300591" cy="195364"/>
            <a:chOff x="0" y="0"/>
            <a:chExt cx="510829" cy="330307"/>
          </a:xfrm>
        </p:grpSpPr>
        <p:sp>
          <p:nvSpPr>
            <p:cNvPr id="95" name="Freeform 4">
              <a:extLst>
                <a:ext uri="{FF2B5EF4-FFF2-40B4-BE49-F238E27FC236}">
                  <a16:creationId xmlns:a16="http://schemas.microsoft.com/office/drawing/2014/main" id="{AEEE1679-0100-4040-80A2-DA875CD8C32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510829" cy="330307"/>
            </a:xfrm>
            <a:custGeom>
              <a:avLst/>
              <a:gdLst>
                <a:gd name="T0" fmla="*/ 1519 w 3038"/>
                <a:gd name="T1" fmla="*/ 2003 h 2003"/>
                <a:gd name="T2" fmla="*/ 352 w 3038"/>
                <a:gd name="T3" fmla="*/ 375 h 2003"/>
                <a:gd name="T4" fmla="*/ 2687 w 3038"/>
                <a:gd name="T5" fmla="*/ 375 h 2003"/>
                <a:gd name="T6" fmla="*/ 1519 w 3038"/>
                <a:gd name="T7" fmla="*/ 2003 h 2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8" h="2003">
                  <a:moveTo>
                    <a:pt x="1519" y="2003"/>
                  </a:moveTo>
                  <a:cubicBezTo>
                    <a:pt x="935" y="2003"/>
                    <a:pt x="0" y="751"/>
                    <a:pt x="352" y="375"/>
                  </a:cubicBezTo>
                  <a:cubicBezTo>
                    <a:pt x="703" y="0"/>
                    <a:pt x="2336" y="0"/>
                    <a:pt x="2687" y="375"/>
                  </a:cubicBezTo>
                  <a:cubicBezTo>
                    <a:pt x="3038" y="751"/>
                    <a:pt x="2103" y="2003"/>
                    <a:pt x="1519" y="2003"/>
                  </a:cubicBezTo>
                  <a:close/>
                </a:path>
              </a:pathLst>
            </a:custGeom>
            <a:solidFill>
              <a:srgbClr val="0066FF"/>
            </a:solidFill>
            <a:ln w="3175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" name="Rectangle 5">
              <a:extLst>
                <a:ext uri="{FF2B5EF4-FFF2-40B4-BE49-F238E27FC236}">
                  <a16:creationId xmlns:a16="http://schemas.microsoft.com/office/drawing/2014/main" id="{E9A1CF1C-18B4-4C07-9449-6F7CB037C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89" y="48412"/>
              <a:ext cx="286962" cy="238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altLang="ja-JP" sz="800" b="1" i="0" u="none" strike="noStrike" baseline="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170</a:t>
              </a:r>
            </a:p>
          </p:txBody>
        </p:sp>
      </p:grpSp>
      <p:grpSp>
        <p:nvGrpSpPr>
          <p:cNvPr id="97" name="グループ化 96">
            <a:extLst>
              <a:ext uri="{FF2B5EF4-FFF2-40B4-BE49-F238E27FC236}">
                <a16:creationId xmlns:a16="http://schemas.microsoft.com/office/drawing/2014/main" id="{5B7D4638-D248-4512-B06F-D5C4B67B3630}"/>
              </a:ext>
            </a:extLst>
          </p:cNvPr>
          <p:cNvGrpSpPr/>
          <p:nvPr/>
        </p:nvGrpSpPr>
        <p:grpSpPr>
          <a:xfrm>
            <a:off x="5862967" y="2932071"/>
            <a:ext cx="300591" cy="195364"/>
            <a:chOff x="0" y="0"/>
            <a:chExt cx="510829" cy="330307"/>
          </a:xfrm>
        </p:grpSpPr>
        <p:sp>
          <p:nvSpPr>
            <p:cNvPr id="98" name="Freeform 4">
              <a:extLst>
                <a:ext uri="{FF2B5EF4-FFF2-40B4-BE49-F238E27FC236}">
                  <a16:creationId xmlns:a16="http://schemas.microsoft.com/office/drawing/2014/main" id="{182E9DBD-1FE6-4E3B-B757-0FD657BD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510829" cy="330307"/>
            </a:xfrm>
            <a:custGeom>
              <a:avLst/>
              <a:gdLst>
                <a:gd name="T0" fmla="*/ 1519 w 3038"/>
                <a:gd name="T1" fmla="*/ 2003 h 2003"/>
                <a:gd name="T2" fmla="*/ 352 w 3038"/>
                <a:gd name="T3" fmla="*/ 375 h 2003"/>
                <a:gd name="T4" fmla="*/ 2687 w 3038"/>
                <a:gd name="T5" fmla="*/ 375 h 2003"/>
                <a:gd name="T6" fmla="*/ 1519 w 3038"/>
                <a:gd name="T7" fmla="*/ 2003 h 2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8" h="2003">
                  <a:moveTo>
                    <a:pt x="1519" y="2003"/>
                  </a:moveTo>
                  <a:cubicBezTo>
                    <a:pt x="935" y="2003"/>
                    <a:pt x="0" y="751"/>
                    <a:pt x="352" y="375"/>
                  </a:cubicBezTo>
                  <a:cubicBezTo>
                    <a:pt x="703" y="0"/>
                    <a:pt x="2336" y="0"/>
                    <a:pt x="2687" y="375"/>
                  </a:cubicBezTo>
                  <a:cubicBezTo>
                    <a:pt x="3038" y="751"/>
                    <a:pt x="2103" y="2003"/>
                    <a:pt x="1519" y="2003"/>
                  </a:cubicBezTo>
                  <a:close/>
                </a:path>
              </a:pathLst>
            </a:custGeom>
            <a:solidFill>
              <a:srgbClr val="0066FF"/>
            </a:solidFill>
            <a:ln w="3175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9" name="Rectangle 5">
              <a:extLst>
                <a:ext uri="{FF2B5EF4-FFF2-40B4-BE49-F238E27FC236}">
                  <a16:creationId xmlns:a16="http://schemas.microsoft.com/office/drawing/2014/main" id="{B6657DC0-0FBD-4431-848D-2415B3539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89" y="48412"/>
              <a:ext cx="286962" cy="238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altLang="ja-JP" sz="800" b="1" i="0" u="none" strike="noStrike" baseline="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480</a:t>
              </a:r>
            </a:p>
          </p:txBody>
        </p:sp>
      </p:grp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98A85EC-D601-4A22-982A-322849CA8941}"/>
              </a:ext>
            </a:extLst>
          </p:cNvPr>
          <p:cNvSpPr/>
          <p:nvPr/>
        </p:nvSpPr>
        <p:spPr>
          <a:xfrm>
            <a:off x="5875020" y="2865120"/>
            <a:ext cx="3116580" cy="1356360"/>
          </a:xfrm>
          <a:custGeom>
            <a:avLst/>
            <a:gdLst>
              <a:gd name="connsiteX0" fmla="*/ 3108960 w 3108960"/>
              <a:gd name="connsiteY0" fmla="*/ 0 h 1310640"/>
              <a:gd name="connsiteX1" fmla="*/ 2872740 w 3108960"/>
              <a:gd name="connsiteY1" fmla="*/ 327660 h 1310640"/>
              <a:gd name="connsiteX2" fmla="*/ 2499360 w 3108960"/>
              <a:gd name="connsiteY2" fmla="*/ 685800 h 1310640"/>
              <a:gd name="connsiteX3" fmla="*/ 2209800 w 3108960"/>
              <a:gd name="connsiteY3" fmla="*/ 853440 h 1310640"/>
              <a:gd name="connsiteX4" fmla="*/ 1737360 w 3108960"/>
              <a:gd name="connsiteY4" fmla="*/ 1074420 h 1310640"/>
              <a:gd name="connsiteX5" fmla="*/ 1272540 w 3108960"/>
              <a:gd name="connsiteY5" fmla="*/ 1196340 h 1310640"/>
              <a:gd name="connsiteX6" fmla="*/ 838200 w 3108960"/>
              <a:gd name="connsiteY6" fmla="*/ 1264920 h 1310640"/>
              <a:gd name="connsiteX7" fmla="*/ 419100 w 3108960"/>
              <a:gd name="connsiteY7" fmla="*/ 1303020 h 1310640"/>
              <a:gd name="connsiteX8" fmla="*/ 0 w 3108960"/>
              <a:gd name="connsiteY8" fmla="*/ 1310640 h 1310640"/>
              <a:gd name="connsiteX0" fmla="*/ 3116580 w 3116580"/>
              <a:gd name="connsiteY0" fmla="*/ 0 h 1356360"/>
              <a:gd name="connsiteX1" fmla="*/ 2880360 w 3116580"/>
              <a:gd name="connsiteY1" fmla="*/ 327660 h 1356360"/>
              <a:gd name="connsiteX2" fmla="*/ 2506980 w 3116580"/>
              <a:gd name="connsiteY2" fmla="*/ 685800 h 1356360"/>
              <a:gd name="connsiteX3" fmla="*/ 2217420 w 3116580"/>
              <a:gd name="connsiteY3" fmla="*/ 853440 h 1356360"/>
              <a:gd name="connsiteX4" fmla="*/ 1744980 w 3116580"/>
              <a:gd name="connsiteY4" fmla="*/ 1074420 h 1356360"/>
              <a:gd name="connsiteX5" fmla="*/ 1280160 w 3116580"/>
              <a:gd name="connsiteY5" fmla="*/ 1196340 h 1356360"/>
              <a:gd name="connsiteX6" fmla="*/ 845820 w 3116580"/>
              <a:gd name="connsiteY6" fmla="*/ 1264920 h 1356360"/>
              <a:gd name="connsiteX7" fmla="*/ 426720 w 3116580"/>
              <a:gd name="connsiteY7" fmla="*/ 1303020 h 1356360"/>
              <a:gd name="connsiteX8" fmla="*/ 0 w 3116580"/>
              <a:gd name="connsiteY8" fmla="*/ 1356360 h 1356360"/>
              <a:gd name="connsiteX0" fmla="*/ 3116580 w 3116580"/>
              <a:gd name="connsiteY0" fmla="*/ 0 h 1356360"/>
              <a:gd name="connsiteX1" fmla="*/ 2880360 w 3116580"/>
              <a:gd name="connsiteY1" fmla="*/ 327660 h 1356360"/>
              <a:gd name="connsiteX2" fmla="*/ 2506980 w 3116580"/>
              <a:gd name="connsiteY2" fmla="*/ 685800 h 1356360"/>
              <a:gd name="connsiteX3" fmla="*/ 2217420 w 3116580"/>
              <a:gd name="connsiteY3" fmla="*/ 853440 h 1356360"/>
              <a:gd name="connsiteX4" fmla="*/ 1744980 w 3116580"/>
              <a:gd name="connsiteY4" fmla="*/ 1074420 h 1356360"/>
              <a:gd name="connsiteX5" fmla="*/ 1280160 w 3116580"/>
              <a:gd name="connsiteY5" fmla="*/ 1196340 h 1356360"/>
              <a:gd name="connsiteX6" fmla="*/ 845820 w 3116580"/>
              <a:gd name="connsiteY6" fmla="*/ 1264920 h 1356360"/>
              <a:gd name="connsiteX7" fmla="*/ 434340 w 3116580"/>
              <a:gd name="connsiteY7" fmla="*/ 1325880 h 1356360"/>
              <a:gd name="connsiteX8" fmla="*/ 0 w 3116580"/>
              <a:gd name="connsiteY8" fmla="*/ 1356360 h 1356360"/>
              <a:gd name="connsiteX0" fmla="*/ 3116580 w 3116580"/>
              <a:gd name="connsiteY0" fmla="*/ 0 h 1356360"/>
              <a:gd name="connsiteX1" fmla="*/ 2880360 w 3116580"/>
              <a:gd name="connsiteY1" fmla="*/ 327660 h 1356360"/>
              <a:gd name="connsiteX2" fmla="*/ 2506980 w 3116580"/>
              <a:gd name="connsiteY2" fmla="*/ 685800 h 1356360"/>
              <a:gd name="connsiteX3" fmla="*/ 2217420 w 3116580"/>
              <a:gd name="connsiteY3" fmla="*/ 853440 h 1356360"/>
              <a:gd name="connsiteX4" fmla="*/ 1744980 w 3116580"/>
              <a:gd name="connsiteY4" fmla="*/ 1074420 h 1356360"/>
              <a:gd name="connsiteX5" fmla="*/ 1280160 w 3116580"/>
              <a:gd name="connsiteY5" fmla="*/ 1196340 h 1356360"/>
              <a:gd name="connsiteX6" fmla="*/ 845820 w 3116580"/>
              <a:gd name="connsiteY6" fmla="*/ 1264920 h 1356360"/>
              <a:gd name="connsiteX7" fmla="*/ 434340 w 3116580"/>
              <a:gd name="connsiteY7" fmla="*/ 1325880 h 1356360"/>
              <a:gd name="connsiteX8" fmla="*/ 0 w 3116580"/>
              <a:gd name="connsiteY8" fmla="*/ 1356360 h 1356360"/>
              <a:gd name="connsiteX0" fmla="*/ 3116580 w 3116580"/>
              <a:gd name="connsiteY0" fmla="*/ 0 h 1356360"/>
              <a:gd name="connsiteX1" fmla="*/ 2880360 w 3116580"/>
              <a:gd name="connsiteY1" fmla="*/ 327660 h 1356360"/>
              <a:gd name="connsiteX2" fmla="*/ 2506980 w 3116580"/>
              <a:gd name="connsiteY2" fmla="*/ 685800 h 1356360"/>
              <a:gd name="connsiteX3" fmla="*/ 2217420 w 3116580"/>
              <a:gd name="connsiteY3" fmla="*/ 853440 h 1356360"/>
              <a:gd name="connsiteX4" fmla="*/ 1744980 w 3116580"/>
              <a:gd name="connsiteY4" fmla="*/ 1074420 h 1356360"/>
              <a:gd name="connsiteX5" fmla="*/ 1280160 w 3116580"/>
              <a:gd name="connsiteY5" fmla="*/ 1196340 h 1356360"/>
              <a:gd name="connsiteX6" fmla="*/ 883920 w 3116580"/>
              <a:gd name="connsiteY6" fmla="*/ 1272540 h 1356360"/>
              <a:gd name="connsiteX7" fmla="*/ 434340 w 3116580"/>
              <a:gd name="connsiteY7" fmla="*/ 1325880 h 1356360"/>
              <a:gd name="connsiteX8" fmla="*/ 0 w 3116580"/>
              <a:gd name="connsiteY8" fmla="*/ 1356360 h 135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6580" h="1356360">
                <a:moveTo>
                  <a:pt x="3116580" y="0"/>
                </a:moveTo>
                <a:lnTo>
                  <a:pt x="2880360" y="327660"/>
                </a:lnTo>
                <a:lnTo>
                  <a:pt x="2506980" y="685800"/>
                </a:lnTo>
                <a:lnTo>
                  <a:pt x="2217420" y="853440"/>
                </a:lnTo>
                <a:lnTo>
                  <a:pt x="1744980" y="1074420"/>
                </a:lnTo>
                <a:lnTo>
                  <a:pt x="1280160" y="1196340"/>
                </a:lnTo>
                <a:lnTo>
                  <a:pt x="883920" y="1272540"/>
                </a:lnTo>
                <a:cubicBezTo>
                  <a:pt x="746760" y="1292860"/>
                  <a:pt x="601980" y="1313180"/>
                  <a:pt x="434340" y="1325880"/>
                </a:cubicBezTo>
                <a:cubicBezTo>
                  <a:pt x="294640" y="1328420"/>
                  <a:pt x="139700" y="1353820"/>
                  <a:pt x="0" y="1356360"/>
                </a:cubicBezTo>
              </a:path>
            </a:pathLst>
          </a:custGeom>
          <a:noFill/>
          <a:ln w="857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テキスト ボックス 38">
            <a:extLst>
              <a:ext uri="{FF2B5EF4-FFF2-40B4-BE49-F238E27FC236}">
                <a16:creationId xmlns:a16="http://schemas.microsoft.com/office/drawing/2014/main" id="{DBA2312E-4F91-4F1B-BFDD-638156E7C8A9}"/>
              </a:ext>
            </a:extLst>
          </p:cNvPr>
          <p:cNvSpPr txBox="1"/>
          <p:nvPr/>
        </p:nvSpPr>
        <p:spPr>
          <a:xfrm rot="21024693">
            <a:off x="6292683" y="3893536"/>
            <a:ext cx="1076232" cy="163539"/>
          </a:xfrm>
          <a:prstGeom prst="rect">
            <a:avLst/>
          </a:prstGeom>
          <a:solidFill>
            <a:schemeClr val="bg1"/>
          </a:solidFill>
          <a:ln w="6350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京奈和自動車道</a:t>
            </a:r>
          </a:p>
        </p:txBody>
      </p: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979CBFF0-3A87-4A5B-97CB-1CD03E937724}"/>
              </a:ext>
            </a:extLst>
          </p:cNvPr>
          <p:cNvGrpSpPr/>
          <p:nvPr/>
        </p:nvGrpSpPr>
        <p:grpSpPr>
          <a:xfrm>
            <a:off x="8067784" y="4558081"/>
            <a:ext cx="300591" cy="195364"/>
            <a:chOff x="0" y="0"/>
            <a:chExt cx="510829" cy="330307"/>
          </a:xfrm>
        </p:grpSpPr>
        <p:sp>
          <p:nvSpPr>
            <p:cNvPr id="105" name="Freeform 4">
              <a:extLst>
                <a:ext uri="{FF2B5EF4-FFF2-40B4-BE49-F238E27FC236}">
                  <a16:creationId xmlns:a16="http://schemas.microsoft.com/office/drawing/2014/main" id="{54EE67A0-649C-4A19-A9FF-06BED1B83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510829" cy="330307"/>
            </a:xfrm>
            <a:custGeom>
              <a:avLst/>
              <a:gdLst>
                <a:gd name="T0" fmla="*/ 1519 w 3038"/>
                <a:gd name="T1" fmla="*/ 2003 h 2003"/>
                <a:gd name="T2" fmla="*/ 352 w 3038"/>
                <a:gd name="T3" fmla="*/ 375 h 2003"/>
                <a:gd name="T4" fmla="*/ 2687 w 3038"/>
                <a:gd name="T5" fmla="*/ 375 h 2003"/>
                <a:gd name="T6" fmla="*/ 1519 w 3038"/>
                <a:gd name="T7" fmla="*/ 2003 h 2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8" h="2003">
                  <a:moveTo>
                    <a:pt x="1519" y="2003"/>
                  </a:moveTo>
                  <a:cubicBezTo>
                    <a:pt x="935" y="2003"/>
                    <a:pt x="0" y="751"/>
                    <a:pt x="352" y="375"/>
                  </a:cubicBezTo>
                  <a:cubicBezTo>
                    <a:pt x="703" y="0"/>
                    <a:pt x="2336" y="0"/>
                    <a:pt x="2687" y="375"/>
                  </a:cubicBezTo>
                  <a:cubicBezTo>
                    <a:pt x="3038" y="751"/>
                    <a:pt x="2103" y="2003"/>
                    <a:pt x="1519" y="2003"/>
                  </a:cubicBezTo>
                  <a:close/>
                </a:path>
              </a:pathLst>
            </a:custGeom>
            <a:solidFill>
              <a:srgbClr val="0066FF"/>
            </a:solidFill>
            <a:ln w="3175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" name="Rectangle 5">
              <a:extLst>
                <a:ext uri="{FF2B5EF4-FFF2-40B4-BE49-F238E27FC236}">
                  <a16:creationId xmlns:a16="http://schemas.microsoft.com/office/drawing/2014/main" id="{EEF237A8-3855-4CA9-B3A3-4690DA12A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89" y="48412"/>
              <a:ext cx="286962" cy="238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altLang="ja-JP" sz="800" b="1" i="0" u="none" strike="noStrike" baseline="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371</a:t>
              </a:r>
            </a:p>
          </p:txBody>
        </p: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7FC80AC6-8FBA-4F2A-9D4D-889650DD4956}"/>
              </a:ext>
            </a:extLst>
          </p:cNvPr>
          <p:cNvGrpSpPr/>
          <p:nvPr/>
        </p:nvGrpSpPr>
        <p:grpSpPr>
          <a:xfrm>
            <a:off x="7269484" y="964079"/>
            <a:ext cx="300591" cy="195364"/>
            <a:chOff x="0" y="0"/>
            <a:chExt cx="510829" cy="330307"/>
          </a:xfrm>
        </p:grpSpPr>
        <p:sp>
          <p:nvSpPr>
            <p:cNvPr id="111" name="Freeform 4">
              <a:extLst>
                <a:ext uri="{FF2B5EF4-FFF2-40B4-BE49-F238E27FC236}">
                  <a16:creationId xmlns:a16="http://schemas.microsoft.com/office/drawing/2014/main" id="{BDF16854-216B-46BE-9228-F5ACAACB0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510829" cy="330307"/>
            </a:xfrm>
            <a:custGeom>
              <a:avLst/>
              <a:gdLst>
                <a:gd name="T0" fmla="*/ 1519 w 3038"/>
                <a:gd name="T1" fmla="*/ 2003 h 2003"/>
                <a:gd name="T2" fmla="*/ 352 w 3038"/>
                <a:gd name="T3" fmla="*/ 375 h 2003"/>
                <a:gd name="T4" fmla="*/ 2687 w 3038"/>
                <a:gd name="T5" fmla="*/ 375 h 2003"/>
                <a:gd name="T6" fmla="*/ 1519 w 3038"/>
                <a:gd name="T7" fmla="*/ 2003 h 2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8" h="2003">
                  <a:moveTo>
                    <a:pt x="1519" y="2003"/>
                  </a:moveTo>
                  <a:cubicBezTo>
                    <a:pt x="935" y="2003"/>
                    <a:pt x="0" y="751"/>
                    <a:pt x="352" y="375"/>
                  </a:cubicBezTo>
                  <a:cubicBezTo>
                    <a:pt x="703" y="0"/>
                    <a:pt x="2336" y="0"/>
                    <a:pt x="2687" y="375"/>
                  </a:cubicBezTo>
                  <a:cubicBezTo>
                    <a:pt x="3038" y="751"/>
                    <a:pt x="2103" y="2003"/>
                    <a:pt x="1519" y="2003"/>
                  </a:cubicBezTo>
                  <a:close/>
                </a:path>
              </a:pathLst>
            </a:custGeom>
            <a:solidFill>
              <a:srgbClr val="0066FF"/>
            </a:solidFill>
            <a:ln w="3175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2" name="Rectangle 5">
              <a:extLst>
                <a:ext uri="{FF2B5EF4-FFF2-40B4-BE49-F238E27FC236}">
                  <a16:creationId xmlns:a16="http://schemas.microsoft.com/office/drawing/2014/main" id="{DDC1B26D-878A-46FF-A784-FEE4CEB4C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89" y="48412"/>
              <a:ext cx="286962" cy="238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t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altLang="ja-JP" sz="800" b="1" i="0" u="none" strike="noStrike" baseline="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170</a:t>
              </a:r>
            </a:p>
          </p:txBody>
        </p:sp>
      </p:grp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6BE5136E-FA67-437B-90BD-B5EF4D99414C}"/>
              </a:ext>
            </a:extLst>
          </p:cNvPr>
          <p:cNvSpPr/>
          <p:nvPr/>
        </p:nvSpPr>
        <p:spPr>
          <a:xfrm>
            <a:off x="8246309" y="3295426"/>
            <a:ext cx="728855" cy="388073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供用済み</a:t>
            </a:r>
            <a:endParaRPr kumimoji="1"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5" name="直線矢印コネクタ 64">
            <a:extLst>
              <a:ext uri="{FF2B5EF4-FFF2-40B4-BE49-F238E27FC236}">
                <a16:creationId xmlns:a16="http://schemas.microsoft.com/office/drawing/2014/main" id="{3BC99517-8A4A-4DF9-B7CD-9D7914E2EB28}"/>
              </a:ext>
            </a:extLst>
          </p:cNvPr>
          <p:cNvCxnSpPr>
            <a:cxnSpLocks/>
          </p:cNvCxnSpPr>
          <p:nvPr/>
        </p:nvCxnSpPr>
        <p:spPr>
          <a:xfrm>
            <a:off x="8261549" y="2988556"/>
            <a:ext cx="0" cy="114178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26DAA568-4DAE-4D0F-B4E6-7512C757C4BD}"/>
              </a:ext>
            </a:extLst>
          </p:cNvPr>
          <p:cNvSpPr txBox="1"/>
          <p:nvPr/>
        </p:nvSpPr>
        <p:spPr>
          <a:xfrm>
            <a:off x="7965509" y="3033517"/>
            <a:ext cx="283020" cy="950644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txBody>
          <a:bodyPr vert="eaVert" wrap="square" rtlCol="0">
            <a:noAutofit/>
          </a:bodyPr>
          <a:lstStyle/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橋本バイパス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8AF4EA39-B05F-4097-9827-F89E4F959761}"/>
              </a:ext>
            </a:extLst>
          </p:cNvPr>
          <p:cNvCxnSpPr>
            <a:cxnSpLocks/>
          </p:cNvCxnSpPr>
          <p:nvPr/>
        </p:nvCxnSpPr>
        <p:spPr>
          <a:xfrm>
            <a:off x="8261549" y="1663009"/>
            <a:ext cx="0" cy="1024026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AEB78CC8-8C2A-4588-A179-4A1C99166E76}"/>
              </a:ext>
            </a:extLst>
          </p:cNvPr>
          <p:cNvSpPr/>
          <p:nvPr/>
        </p:nvSpPr>
        <p:spPr>
          <a:xfrm>
            <a:off x="8280612" y="1931802"/>
            <a:ext cx="844260" cy="3880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供用済み</a:t>
            </a:r>
            <a:endParaRPr kumimoji="1"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L=6.1km</a:t>
            </a:r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7614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画面に合わせる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城田　竜之介</dc:creator>
  <cp:lastModifiedBy>城田　竜之介</cp:lastModifiedBy>
  <cp:revision>2</cp:revision>
  <dcterms:created xsi:type="dcterms:W3CDTF">2025-09-16T08:02:22Z</dcterms:created>
  <dcterms:modified xsi:type="dcterms:W3CDTF">2025-11-21T00:31:52Z</dcterms:modified>
</cp:coreProperties>
</file>