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15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7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74FD5-99BF-48EC-A150-89F5D296FA5E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4B13C-A866-431C-B0B6-5DE2E704B6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5739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CAC1F-5F27-4421-A257-8FAFD41E9BD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2083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D2E4C4-6F12-4DFF-9F83-32783BA91B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86DFF30-F068-454B-90DA-2835302BF6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B73F35B-F961-46A0-9B96-F6D4805D7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33BD-C209-4649-B198-1EEDBDEB3910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304E92-587B-4987-BF3A-92D68B49A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A499BC4-0090-4140-B8D7-5705C7F24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314B-B527-45D3-8E19-27A7A4C110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0042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638576-FA22-4F2F-996C-E60F3487C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E780115-9FCA-4A01-B8A6-31523B585E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2B9E542-6579-43DD-B9AD-32885CEA4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33BD-C209-4649-B198-1EEDBDEB3910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5310A7B-C5BD-4730-AB33-7E7FCA530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E07EFAD-D0C3-4DE0-8B8D-2F77F32FA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314B-B527-45D3-8E19-27A7A4C110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589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2DB10E9-2B75-4FCE-BED5-C9C9571876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450CDD1-8980-4659-833B-520035B89A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242CC84-1B32-48D9-B445-D41C95727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33BD-C209-4649-B198-1EEDBDEB3910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B9D85D0-3A23-46D9-8BE5-C9A5D2CCE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8EB71B7-78FF-4CB2-8E5E-88DABC9A1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314B-B527-45D3-8E19-27A7A4C110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6820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C7F87A-D189-49D9-A4C4-8874A48A7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F8E3CFC-38D7-4555-AEA0-4D01EA3C8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B448802-4531-4CE8-BE2B-351291C31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33BD-C209-4649-B198-1EEDBDEB3910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BE35D8B-938E-4364-AD80-C634B85E6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09106BA-9C77-40DD-BC4E-49E378E64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314B-B527-45D3-8E19-27A7A4C110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5597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F68A4F-6FB7-4E0B-9C0A-7BDEAAE4C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5EBA90A-1C66-42ED-9121-16F166BA7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8D1E6D-5E52-4F5F-A74C-3FF0340DD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33BD-C209-4649-B198-1EEDBDEB3910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2B102CD-4EE4-4842-8AED-1FADDF785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D11E8B-1029-404F-8ECF-1544AE0CC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314B-B527-45D3-8E19-27A7A4C110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0917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7B0FA7-F380-4EC0-9745-1DE27D9B9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83936B5-9C1A-4DD3-B232-C060386432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3BC194D-94C0-4E1B-8B8A-3263D48972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4F32448-CB2C-4C53-985C-4BA704CED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33BD-C209-4649-B198-1EEDBDEB3910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9C96A6E-1B99-4176-AC20-9AD3F2792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E2A24F1-A283-48BD-9A34-DE535C56F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314B-B527-45D3-8E19-27A7A4C110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1758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777E76-3E08-455E-A386-76647D168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603182F-CFF0-45C9-9324-C0DBE2372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DB8A712-5982-45D4-BBA7-1EE5E95C53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E980671-5DF4-4142-8934-6B7ED49723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A124274-86D1-4C2D-B0B3-A4B1066F0D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5323815-27DE-46B0-A717-14D0FFBB2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33BD-C209-4649-B198-1EEDBDEB3910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A2BF26D-EA10-4704-BBB3-4175C8E57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44D8D70-38CF-4380-8B99-88D372420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314B-B527-45D3-8E19-27A7A4C110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082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0AAA8C-F09B-4023-A808-24C1C536F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8B7CD4C-1D41-4F14-8991-ECD295DD5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33BD-C209-4649-B198-1EEDBDEB3910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33E8D9E-B300-4990-A334-3CD07F73D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EF26C6E-B9B8-4797-BB1A-CB426BE23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314B-B527-45D3-8E19-27A7A4C110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6662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9C2D225-4ADB-4C4F-9081-A7E27979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33BD-C209-4649-B198-1EEDBDEB3910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F47AC9C-B879-42F0-8008-F30F8AD92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99618BF-75D7-47A3-A32B-D3C5FC77B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314B-B527-45D3-8E19-27A7A4C110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0418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B928C2-DD44-4840-9D6F-20192075C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14720B9-301B-45D4-BCC6-CBC4C9190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B5AD6ED-1C0F-4E12-97B4-2BF16B8461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89D13B1-4063-4220-ACEC-7D8999F35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33BD-C209-4649-B198-1EEDBDEB3910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5DD7578-476B-4174-809C-42B245AA3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3A6D57B-91B5-4444-9A7E-6AFE20E3D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314B-B527-45D3-8E19-27A7A4C110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9366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AFFB08-E1F5-4C62-8CAB-44BEE0B2B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2D7A0E1-41D4-42E9-B1C0-784D18DCB5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B017710-C200-47EA-9D85-38D59A163C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8697025-A06E-44CE-B4CD-0D92423BE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33BD-C209-4649-B198-1EEDBDEB3910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4326CA4-6B62-4432-9BC7-40A72ACF2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706CCD2-23DE-42EB-8C40-CF51199FD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314B-B527-45D3-8E19-27A7A4C110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0506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FC2C180-AC5E-4D75-82E4-5C11857FA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5D01BDB-5000-48A8-A552-3C27DB160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E293549-3440-4CF8-B22D-EFC398ABB9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C33BD-C209-4649-B198-1EEDBDEB3910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49B8487-E014-469B-832A-69462B50BC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B8EA349-6D9F-4135-A027-7CE35226EC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B314B-B527-45D3-8E19-27A7A4C110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2735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1.xml"/><Relationship Id="rId7" Type="http://schemas.openxmlformats.org/officeDocument/2006/relationships/hyperlink" Target="https://www.pref.osaka.lg.jp/o130320/tondo/omonajigyo/miharataisi.html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10" Type="http://schemas.openxmlformats.org/officeDocument/2006/relationships/image" Target="../media/image5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C9824B7F-8E2C-4DBD-B9C6-ECD4B4369A4D}"/>
              </a:ext>
            </a:extLst>
          </p:cNvPr>
          <p:cNvGrpSpPr/>
          <p:nvPr/>
        </p:nvGrpSpPr>
        <p:grpSpPr>
          <a:xfrm>
            <a:off x="-7297" y="498822"/>
            <a:ext cx="4734680" cy="3111900"/>
            <a:chOff x="-7297" y="490939"/>
            <a:chExt cx="4734680" cy="3111900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4A3E2649-4B11-4805-8F34-20AE7E5B512C}"/>
                </a:ext>
              </a:extLst>
            </p:cNvPr>
            <p:cNvSpPr/>
            <p:nvPr/>
          </p:nvSpPr>
          <p:spPr>
            <a:xfrm>
              <a:off x="-7297" y="785815"/>
              <a:ext cx="4734680" cy="2817024"/>
            </a:xfrm>
            <a:prstGeom prst="rect">
              <a:avLst/>
            </a:prstGeom>
            <a:noFill/>
            <a:ln w="9525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3" tIns="45712" rIns="91423" bIns="45712" rtlCol="0" anchor="t"/>
            <a:lstStyle/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事業目的・整備効果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○本路線は、堺市美原区を起点とし、富田林市を経由して太子町に至る南河内地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域北部を東西に結ぶ幹線道路です。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○本事業は、近鉄長野線と東西に交差する現道の府道美原太子線等の周辺道路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の渋滞対策のため、バイパスを整備し、交差する当該鉄道を高架化することにより、　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周辺道路の交通分散化、自動車交通の円滑化による道路ネットワークの強化や歩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行者等の安全を確保することが目的です。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○バイパス区間の約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0.4km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が、令和元年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8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月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7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日に供用しました。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highlight>
                    <a:srgbClr val="FFFFFF"/>
                  </a:highlight>
                  <a:latin typeface="Meiryo UI" panose="020B0604030504040204" pitchFamily="50" charset="-128"/>
                  <a:ea typeface="Meiryo UI" panose="020B0604030504040204" pitchFamily="50" charset="-128"/>
                </a:rPr>
                <a:t>　○近鉄長野線高架区間の約</a:t>
              </a:r>
              <a:r>
                <a:rPr lang="en-US" altLang="ja-JP" sz="1050" dirty="0">
                  <a:highlight>
                    <a:srgbClr val="FFFFFF"/>
                  </a:highlight>
                  <a:latin typeface="Meiryo UI" panose="020B0604030504040204" pitchFamily="50" charset="-128"/>
                  <a:ea typeface="Meiryo UI" panose="020B0604030504040204" pitchFamily="50" charset="-128"/>
                </a:rPr>
                <a:t>0.91km</a:t>
              </a:r>
              <a:r>
                <a:rPr lang="ja-JP" altLang="en-US" sz="1050" dirty="0">
                  <a:highlight>
                    <a:srgbClr val="FFFFFF"/>
                  </a:highlight>
                  <a:latin typeface="Meiryo UI" panose="020B0604030504040204" pitchFamily="50" charset="-128"/>
                  <a:ea typeface="Meiryo UI" panose="020B0604030504040204" pitchFamily="50" charset="-128"/>
                </a:rPr>
                <a:t>が、令和５年６月</a:t>
              </a:r>
              <a:r>
                <a:rPr lang="en-US" altLang="ja-JP" sz="1050" dirty="0">
                  <a:highlight>
                    <a:srgbClr val="FFFFFF"/>
                  </a:highlight>
                  <a:latin typeface="Meiryo UI" panose="020B0604030504040204" pitchFamily="50" charset="-128"/>
                  <a:ea typeface="Meiryo UI" panose="020B0604030504040204" pitchFamily="50" charset="-128"/>
                </a:rPr>
                <a:t>10</a:t>
              </a:r>
              <a:r>
                <a:rPr lang="ja-JP" altLang="en-US" sz="1050" dirty="0">
                  <a:highlight>
                    <a:srgbClr val="FFFFFF"/>
                  </a:highlight>
                  <a:latin typeface="Meiryo UI" panose="020B0604030504040204" pitchFamily="50" charset="-128"/>
                  <a:ea typeface="Meiryo UI" panose="020B0604030504040204" pitchFamily="50" charset="-128"/>
                </a:rPr>
                <a:t>日に完成しました。</a:t>
              </a:r>
              <a:endParaRPr lang="en-US" altLang="ja-JP" sz="1050" dirty="0">
                <a:highlight>
                  <a:srgbClr val="FFFFFF"/>
                </a:highlight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事業箇所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</a:t>
              </a:r>
              <a:r>
                <a:rPr lang="zh-TW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富田林市中野町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３丁目</a:t>
              </a:r>
              <a:r>
                <a:rPr lang="zh-TW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～宮町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１丁目</a:t>
              </a:r>
              <a:endParaRPr lang="en-US" altLang="zh-TW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設計概要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〈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平面道路整備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〉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　　　　　　延長：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0.4km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幅員：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16.0m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（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車線）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〈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鉄道高架による立体交差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〉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 高架延長：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0.91km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幅員：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9.5m</a:t>
              </a: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D251F863-309A-459E-B276-17BA0022DF57}"/>
                </a:ext>
              </a:extLst>
            </p:cNvPr>
            <p:cNvGrpSpPr/>
            <p:nvPr/>
          </p:nvGrpSpPr>
          <p:grpSpPr>
            <a:xfrm>
              <a:off x="47416" y="490939"/>
              <a:ext cx="4097864" cy="276999"/>
              <a:chOff x="57574" y="2349505"/>
              <a:chExt cx="4097864" cy="276999"/>
            </a:xfrm>
          </p:grpSpPr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11885F88-C7C6-4C26-B3F7-8A9459E186C6}"/>
                  </a:ext>
                </a:extLst>
              </p:cNvPr>
              <p:cNvSpPr txBox="1"/>
              <p:nvPr/>
            </p:nvSpPr>
            <p:spPr>
              <a:xfrm>
                <a:off x="143135" y="2349505"/>
                <a:ext cx="80021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200" dirty="0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事業概要</a:t>
                </a:r>
                <a:endParaRPr kumimoji="1" lang="ja-JP" altLang="en-US" sz="1200" dirty="0">
                  <a:solidFill>
                    <a:srgbClr val="0070C0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cxnSp>
            <p:nvCxnSpPr>
              <p:cNvPr id="30" name="直線コネクタ 29">
                <a:extLst>
                  <a:ext uri="{FF2B5EF4-FFF2-40B4-BE49-F238E27FC236}">
                    <a16:creationId xmlns:a16="http://schemas.microsoft.com/office/drawing/2014/main" id="{BFC2BF39-B4A1-4BD2-BC34-8706F26325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384346"/>
                <a:ext cx="0" cy="2267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>
                <a:extLst>
                  <a:ext uri="{FF2B5EF4-FFF2-40B4-BE49-F238E27FC236}">
                    <a16:creationId xmlns:a16="http://schemas.microsoft.com/office/drawing/2014/main" id="{08623026-1B8F-40CD-877F-9318E7E5FC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603495"/>
                <a:ext cx="4097864" cy="0"/>
              </a:xfrm>
              <a:prstGeom prst="line">
                <a:avLst/>
              </a:prstGeom>
              <a:ln w="95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タイトル 1">
            <a:extLst>
              <a:ext uri="{FF2B5EF4-FFF2-40B4-BE49-F238E27FC236}">
                <a16:creationId xmlns:a16="http://schemas.microsoft.com/office/drawing/2014/main" id="{22B1DEA5-8023-4BD8-B25D-6F02153EDAF9}"/>
              </a:ext>
            </a:extLst>
          </p:cNvPr>
          <p:cNvSpPr txBox="1">
            <a:spLocks/>
          </p:cNvSpPr>
          <p:nvPr/>
        </p:nvSpPr>
        <p:spPr>
          <a:xfrm>
            <a:off x="-11784" y="0"/>
            <a:ext cx="9176034" cy="33264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192" tIns="65096" rIns="130192" bIns="65096" rtlCol="0" anchor="ctr"/>
          <a:lstStyle>
            <a:defPPr>
              <a:defRPr lang="ja-JP"/>
            </a:defPPr>
            <a:lvl1pPr>
              <a:defRPr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ja-JP" altLang="en-US" dirty="0">
                <a:solidFill>
                  <a:schemeClr val="bg1"/>
                </a:solidFill>
              </a:rPr>
              <a:t>府道 美原太子線　粟ヶ池バイパス</a:t>
            </a:r>
            <a:endParaRPr lang="en-US" altLang="ja-JP" dirty="0">
              <a:solidFill>
                <a:schemeClr val="bg1"/>
              </a:solidFill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709BCEA7-001A-4EC2-96BF-D3649DD84032}"/>
              </a:ext>
            </a:extLst>
          </p:cNvPr>
          <p:cNvCxnSpPr>
            <a:cxnSpLocks/>
          </p:cNvCxnSpPr>
          <p:nvPr/>
        </p:nvCxnSpPr>
        <p:spPr>
          <a:xfrm>
            <a:off x="-11784" y="376804"/>
            <a:ext cx="9164251" cy="0"/>
          </a:xfrm>
          <a:prstGeom prst="line">
            <a:avLst/>
          </a:prstGeom>
          <a:ln w="101600" cmpd="thickThin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FB805338-DCD1-4B82-9E70-A518E6221FBA}"/>
              </a:ext>
            </a:extLst>
          </p:cNvPr>
          <p:cNvGrpSpPr/>
          <p:nvPr/>
        </p:nvGrpSpPr>
        <p:grpSpPr>
          <a:xfrm>
            <a:off x="4618642" y="490939"/>
            <a:ext cx="4567761" cy="2271088"/>
            <a:chOff x="8469" y="490939"/>
            <a:chExt cx="4567761" cy="2271088"/>
          </a:xfrm>
        </p:grpSpPr>
        <p:sp>
          <p:nvSpPr>
            <p:cNvPr id="68" name="正方形/長方形 67">
              <a:extLst>
                <a:ext uri="{FF2B5EF4-FFF2-40B4-BE49-F238E27FC236}">
                  <a16:creationId xmlns:a16="http://schemas.microsoft.com/office/drawing/2014/main" id="{510ABCD8-5D91-48DA-B554-628B35C583E5}"/>
                </a:ext>
              </a:extLst>
            </p:cNvPr>
            <p:cNvSpPr/>
            <p:nvPr/>
          </p:nvSpPr>
          <p:spPr>
            <a:xfrm>
              <a:off x="8469" y="760542"/>
              <a:ext cx="4567761" cy="2001485"/>
            </a:xfrm>
            <a:prstGeom prst="rect">
              <a:avLst/>
            </a:prstGeom>
            <a:noFill/>
            <a:ln w="9525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3" tIns="45712" rIns="91423" bIns="45712" rtlCol="0" anchor="t"/>
            <a:lstStyle/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69" name="グループ化 68">
              <a:extLst>
                <a:ext uri="{FF2B5EF4-FFF2-40B4-BE49-F238E27FC236}">
                  <a16:creationId xmlns:a16="http://schemas.microsoft.com/office/drawing/2014/main" id="{F0570AB2-1D3A-4AE1-B2DF-D7A27A81FB7C}"/>
                </a:ext>
              </a:extLst>
            </p:cNvPr>
            <p:cNvGrpSpPr/>
            <p:nvPr/>
          </p:nvGrpSpPr>
          <p:grpSpPr>
            <a:xfrm>
              <a:off x="47416" y="490939"/>
              <a:ext cx="4097864" cy="276999"/>
              <a:chOff x="57574" y="2349505"/>
              <a:chExt cx="4097864" cy="276999"/>
            </a:xfrm>
          </p:grpSpPr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E14BF28E-B143-4C3D-971C-8EA0088E96B6}"/>
                  </a:ext>
                </a:extLst>
              </p:cNvPr>
              <p:cNvSpPr txBox="1"/>
              <p:nvPr/>
            </p:nvSpPr>
            <p:spPr>
              <a:xfrm>
                <a:off x="143135" y="2349505"/>
                <a:ext cx="6463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200" dirty="0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位置図</a:t>
                </a:r>
              </a:p>
            </p:txBody>
          </p:sp>
          <p:cxnSp>
            <p:nvCxnSpPr>
              <p:cNvPr id="71" name="直線コネクタ 70">
                <a:extLst>
                  <a:ext uri="{FF2B5EF4-FFF2-40B4-BE49-F238E27FC236}">
                    <a16:creationId xmlns:a16="http://schemas.microsoft.com/office/drawing/2014/main" id="{0125F050-0F3D-4101-ADC1-4CFF3109F9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384346"/>
                <a:ext cx="0" cy="2267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コネクタ 71">
                <a:extLst>
                  <a:ext uri="{FF2B5EF4-FFF2-40B4-BE49-F238E27FC236}">
                    <a16:creationId xmlns:a16="http://schemas.microsoft.com/office/drawing/2014/main" id="{7A105D22-8CF6-4F83-B80C-B06F74DF69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603495"/>
                <a:ext cx="4097864" cy="0"/>
              </a:xfrm>
              <a:prstGeom prst="line">
                <a:avLst/>
              </a:prstGeom>
              <a:ln w="95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id="{E767CC3D-EB83-4314-8C0D-C5AACE67C9B7}"/>
              </a:ext>
            </a:extLst>
          </p:cNvPr>
          <p:cNvGrpSpPr/>
          <p:nvPr/>
        </p:nvGrpSpPr>
        <p:grpSpPr>
          <a:xfrm>
            <a:off x="0" y="4175327"/>
            <a:ext cx="4567761" cy="2271088"/>
            <a:chOff x="8469" y="490939"/>
            <a:chExt cx="4567761" cy="2271088"/>
          </a:xfrm>
        </p:grpSpPr>
        <p:sp>
          <p:nvSpPr>
            <p:cNvPr id="85" name="正方形/長方形 84">
              <a:extLst>
                <a:ext uri="{FF2B5EF4-FFF2-40B4-BE49-F238E27FC236}">
                  <a16:creationId xmlns:a16="http://schemas.microsoft.com/office/drawing/2014/main" id="{D60E1549-EEAC-4282-82CB-CE86D2DC421D}"/>
                </a:ext>
              </a:extLst>
            </p:cNvPr>
            <p:cNvSpPr/>
            <p:nvPr/>
          </p:nvSpPr>
          <p:spPr>
            <a:xfrm>
              <a:off x="8469" y="760542"/>
              <a:ext cx="4567761" cy="2001485"/>
            </a:xfrm>
            <a:prstGeom prst="rect">
              <a:avLst/>
            </a:prstGeom>
            <a:noFill/>
            <a:ln w="9525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3" tIns="45712" rIns="91423" bIns="45712" rtlCol="0" anchor="t"/>
            <a:lstStyle/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86" name="グループ化 85">
              <a:extLst>
                <a:ext uri="{FF2B5EF4-FFF2-40B4-BE49-F238E27FC236}">
                  <a16:creationId xmlns:a16="http://schemas.microsoft.com/office/drawing/2014/main" id="{C159C020-8B78-40B0-8295-F6320CA9532B}"/>
                </a:ext>
              </a:extLst>
            </p:cNvPr>
            <p:cNvGrpSpPr/>
            <p:nvPr/>
          </p:nvGrpSpPr>
          <p:grpSpPr>
            <a:xfrm>
              <a:off x="47416" y="490939"/>
              <a:ext cx="4097864" cy="276999"/>
              <a:chOff x="57574" y="2349505"/>
              <a:chExt cx="4097864" cy="276999"/>
            </a:xfrm>
          </p:grpSpPr>
          <p:sp>
            <p:nvSpPr>
              <p:cNvPr id="87" name="テキスト ボックス 86">
                <a:extLst>
                  <a:ext uri="{FF2B5EF4-FFF2-40B4-BE49-F238E27FC236}">
                    <a16:creationId xmlns:a16="http://schemas.microsoft.com/office/drawing/2014/main" id="{B4397F5E-7EBC-4431-9846-F354DC965E2A}"/>
                  </a:ext>
                </a:extLst>
              </p:cNvPr>
              <p:cNvSpPr txBox="1"/>
              <p:nvPr/>
            </p:nvSpPr>
            <p:spPr>
              <a:xfrm>
                <a:off x="143135" y="2349505"/>
                <a:ext cx="95410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200" dirty="0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標準横断図</a:t>
                </a:r>
              </a:p>
            </p:txBody>
          </p:sp>
          <p:cxnSp>
            <p:nvCxnSpPr>
              <p:cNvPr id="88" name="直線コネクタ 87">
                <a:extLst>
                  <a:ext uri="{FF2B5EF4-FFF2-40B4-BE49-F238E27FC236}">
                    <a16:creationId xmlns:a16="http://schemas.microsoft.com/office/drawing/2014/main" id="{EFF29153-0D94-48F2-9552-4970B32CB1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384346"/>
                <a:ext cx="0" cy="2267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線コネクタ 88">
                <a:extLst>
                  <a:ext uri="{FF2B5EF4-FFF2-40B4-BE49-F238E27FC236}">
                    <a16:creationId xmlns:a16="http://schemas.microsoft.com/office/drawing/2014/main" id="{830F69CC-55D3-4B53-88EA-0C9A95BFD3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603495"/>
                <a:ext cx="4097864" cy="0"/>
              </a:xfrm>
              <a:prstGeom prst="line">
                <a:avLst/>
              </a:prstGeom>
              <a:ln w="95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3" name="オブジェクト 2">
            <a:extLst>
              <a:ext uri="{FF2B5EF4-FFF2-40B4-BE49-F238E27FC236}">
                <a16:creationId xmlns:a16="http://schemas.microsoft.com/office/drawing/2014/main" id="{8DD58C97-3965-468A-874F-06D649B746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715" y="5062915"/>
          <a:ext cx="2245907" cy="1367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r:id="rId4" imgW="7661148" imgH="4362907" progId="">
                  <p:embed/>
                </p:oleObj>
              </mc:Choice>
              <mc:Fallback>
                <p:oleObj r:id="rId4" imgW="7661148" imgH="4362907" progId="">
                  <p:embed/>
                  <p:pic>
                    <p:nvPicPr>
                      <p:cNvPr id="3" name="オブジェクト 2">
                        <a:extLst>
                          <a:ext uri="{FF2B5EF4-FFF2-40B4-BE49-F238E27FC236}">
                            <a16:creationId xmlns:a16="http://schemas.microsoft.com/office/drawing/2014/main" id="{8DD58C97-3965-468A-874F-06D649B746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15" y="5062915"/>
                        <a:ext cx="2245907" cy="13676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B8C33F4F-3F7C-4BB5-9815-13004EF8A19D}"/>
              </a:ext>
            </a:extLst>
          </p:cNvPr>
          <p:cNvGrpSpPr/>
          <p:nvPr/>
        </p:nvGrpSpPr>
        <p:grpSpPr>
          <a:xfrm>
            <a:off x="2683347" y="4876081"/>
            <a:ext cx="1246263" cy="1991257"/>
            <a:chOff x="2412671" y="4175883"/>
            <a:chExt cx="1507580" cy="2408785"/>
          </a:xfrm>
        </p:grpSpPr>
        <p:pic>
          <p:nvPicPr>
            <p:cNvPr id="92" name="図 91">
              <a:extLst>
                <a:ext uri="{FF2B5EF4-FFF2-40B4-BE49-F238E27FC236}">
                  <a16:creationId xmlns:a16="http://schemas.microsoft.com/office/drawing/2014/main" id="{94B97504-7E26-40BB-B848-7A658A1A4B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2671" y="4454442"/>
              <a:ext cx="1507580" cy="2130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B679806D-FB5D-4F9E-B2BA-944B1D054F6F}"/>
                </a:ext>
              </a:extLst>
            </p:cNvPr>
            <p:cNvGrpSpPr/>
            <p:nvPr/>
          </p:nvGrpSpPr>
          <p:grpSpPr>
            <a:xfrm>
              <a:off x="2467338" y="4175883"/>
              <a:ext cx="1452913" cy="798862"/>
              <a:chOff x="-2384586" y="2236761"/>
              <a:chExt cx="2474452" cy="979365"/>
            </a:xfrm>
          </p:grpSpPr>
          <p:cxnSp>
            <p:nvCxnSpPr>
              <p:cNvPr id="93" name="直線コネクタ 92">
                <a:extLst>
                  <a:ext uri="{FF2B5EF4-FFF2-40B4-BE49-F238E27FC236}">
                    <a16:creationId xmlns:a16="http://schemas.microsoft.com/office/drawing/2014/main" id="{975ECE2F-922D-41DB-8658-543FAC37782D}"/>
                  </a:ext>
                </a:extLst>
              </p:cNvPr>
              <p:cNvCxnSpPr/>
              <p:nvPr/>
            </p:nvCxnSpPr>
            <p:spPr bwMode="auto">
              <a:xfrm flipV="1">
                <a:off x="-2384586" y="2304048"/>
                <a:ext cx="0" cy="895513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直線コネクタ 93">
                <a:extLst>
                  <a:ext uri="{FF2B5EF4-FFF2-40B4-BE49-F238E27FC236}">
                    <a16:creationId xmlns:a16="http://schemas.microsoft.com/office/drawing/2014/main" id="{60D934C0-23D5-4F3E-A11E-25554CF47CC9}"/>
                  </a:ext>
                </a:extLst>
              </p:cNvPr>
              <p:cNvCxnSpPr/>
              <p:nvPr/>
            </p:nvCxnSpPr>
            <p:spPr bwMode="auto">
              <a:xfrm flipV="1">
                <a:off x="89866" y="2312723"/>
                <a:ext cx="0" cy="903403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直線矢印コネクタ 94">
                <a:extLst>
                  <a:ext uri="{FF2B5EF4-FFF2-40B4-BE49-F238E27FC236}">
                    <a16:creationId xmlns:a16="http://schemas.microsoft.com/office/drawing/2014/main" id="{B6996B79-B2B5-41F9-8F47-9B898E229A17}"/>
                  </a:ext>
                </a:extLst>
              </p:cNvPr>
              <p:cNvCxnSpPr/>
              <p:nvPr/>
            </p:nvCxnSpPr>
            <p:spPr bwMode="auto">
              <a:xfrm>
                <a:off x="-2359738" y="2475059"/>
                <a:ext cx="2438011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7" name="AutoShape 34">
                <a:extLst>
                  <a:ext uri="{FF2B5EF4-FFF2-40B4-BE49-F238E27FC236}">
                    <a16:creationId xmlns:a16="http://schemas.microsoft.com/office/drawing/2014/main" id="{125519BA-9FBB-40F4-A326-65570A5470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520749" y="2236761"/>
                <a:ext cx="753816" cy="366553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FFFFFF" mc:Ignorable="a14" a14:legacySpreadsheetColorIndex="6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a14" a14:legacySpreadsheetColorIndex="64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27432" tIns="18288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rtl="0">
                  <a:defRPr sz="1000"/>
                </a:pPr>
                <a:r>
                  <a:rPr lang="en-US" altLang="ja-JP" sz="800" b="0" i="0" u="none" strike="noStrike" baseline="0" dirty="0">
                    <a:solidFill>
                      <a:srgbClr val="000000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9500</a:t>
                </a:r>
                <a:endParaRPr lang="ja-JP" altLang="en-US" sz="800" b="0" i="0" u="none" strike="noStrike" baseline="0" dirty="0">
                  <a:solidFill>
                    <a:srgbClr val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</p:grpSp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BA5975C-2499-428A-A2ED-B4DA5302CBC6}"/>
              </a:ext>
            </a:extLst>
          </p:cNvPr>
          <p:cNvSpPr txBox="1"/>
          <p:nvPr/>
        </p:nvSpPr>
        <p:spPr>
          <a:xfrm>
            <a:off x="751468" y="4661671"/>
            <a:ext cx="914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平面道路</a:t>
            </a: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52BBE221-2D5D-41A6-BAA4-D8340660E733}"/>
              </a:ext>
            </a:extLst>
          </p:cNvPr>
          <p:cNvSpPr txBox="1"/>
          <p:nvPr/>
        </p:nvSpPr>
        <p:spPr>
          <a:xfrm>
            <a:off x="2873582" y="4640997"/>
            <a:ext cx="914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鉄道立体交差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5C5F341F-2810-443F-A4F2-352CFC211ABF}"/>
              </a:ext>
            </a:extLst>
          </p:cNvPr>
          <p:cNvSpPr txBox="1"/>
          <p:nvPr/>
        </p:nvSpPr>
        <p:spPr>
          <a:xfrm>
            <a:off x="3723292" y="4661761"/>
            <a:ext cx="8953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［単位：</a:t>
            </a:r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mm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C09BE9E7-B1A2-4D92-B34F-261E0A9FFA3A}"/>
              </a:ext>
            </a:extLst>
          </p:cNvPr>
          <p:cNvSpPr txBox="1"/>
          <p:nvPr/>
        </p:nvSpPr>
        <p:spPr>
          <a:xfrm>
            <a:off x="6541488" y="1018282"/>
            <a:ext cx="226215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下図を管内図に変更</a:t>
            </a:r>
          </a:p>
        </p:txBody>
      </p: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0DA40E6D-13D5-4CE3-83DF-0624E8DD1B06}"/>
              </a:ext>
            </a:extLst>
          </p:cNvPr>
          <p:cNvGrpSpPr/>
          <p:nvPr/>
        </p:nvGrpSpPr>
        <p:grpSpPr>
          <a:xfrm>
            <a:off x="4618642" y="5345652"/>
            <a:ext cx="4567761" cy="2271088"/>
            <a:chOff x="4618642" y="5345652"/>
            <a:chExt cx="4567761" cy="2271088"/>
          </a:xfrm>
        </p:grpSpPr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1A2AB0D8-DC7A-4E4D-B9DA-D7EBEE062427}"/>
                </a:ext>
              </a:extLst>
            </p:cNvPr>
            <p:cNvSpPr txBox="1"/>
            <p:nvPr/>
          </p:nvSpPr>
          <p:spPr>
            <a:xfrm>
              <a:off x="4641977" y="5701933"/>
              <a:ext cx="43537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取組状況など</a:t>
              </a:r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kumimoji="1"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☞</a:t>
              </a:r>
              <a:r>
                <a:rPr kumimoji="1" lang="ja-JP" altLang="en-US" sz="1050" u="sng" dirty="0">
                  <a:latin typeface="Meiryo UI" panose="020B0604030504040204" pitchFamily="50" charset="-128"/>
                  <a:ea typeface="Meiryo UI" panose="020B0604030504040204" pitchFamily="50" charset="-128"/>
                  <a:hlinkClick r:id="rId7"/>
                </a:rPr>
                <a:t>こちらをご覧ください（富田土木事務所ホームページ）</a:t>
              </a:r>
              <a:endParaRPr kumimoji="1" lang="en-US" altLang="ja-JP" sz="1050" u="sng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問い合わせ先</a:t>
              </a:r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都市整備部　道路室 道路整備課 建設グループ</a:t>
              </a:r>
              <a:r>
                <a:rPr lang="ja-JP" altLang="en-US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　</a:t>
              </a:r>
              <a:r>
                <a:rPr lang="en-US" altLang="ja-JP" sz="105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(</a:t>
              </a:r>
              <a:r>
                <a:rPr lang="en-US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06</a:t>
              </a:r>
              <a:r>
                <a:rPr lang="ja-JP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－</a:t>
              </a:r>
              <a:r>
                <a:rPr lang="en-US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6944</a:t>
              </a:r>
              <a:r>
                <a:rPr lang="ja-JP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－</a:t>
              </a:r>
              <a:r>
                <a:rPr lang="en-US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9276</a:t>
              </a:r>
              <a:r>
                <a:rPr lang="en-US" altLang="ja-JP" sz="105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)</a:t>
              </a:r>
            </a:p>
          </p:txBody>
        </p:sp>
        <p:grpSp>
          <p:nvGrpSpPr>
            <p:cNvPr id="49" name="グループ化 48">
              <a:extLst>
                <a:ext uri="{FF2B5EF4-FFF2-40B4-BE49-F238E27FC236}">
                  <a16:creationId xmlns:a16="http://schemas.microsoft.com/office/drawing/2014/main" id="{4C9D5AC8-D586-4E0C-A99F-73A0064D157A}"/>
                </a:ext>
              </a:extLst>
            </p:cNvPr>
            <p:cNvGrpSpPr/>
            <p:nvPr/>
          </p:nvGrpSpPr>
          <p:grpSpPr>
            <a:xfrm>
              <a:off x="4618642" y="5345652"/>
              <a:ext cx="4567761" cy="2271088"/>
              <a:chOff x="8469" y="490939"/>
              <a:chExt cx="4567761" cy="2271088"/>
            </a:xfrm>
          </p:grpSpPr>
          <p:sp>
            <p:nvSpPr>
              <p:cNvPr id="50" name="正方形/長方形 49">
                <a:extLst>
                  <a:ext uri="{FF2B5EF4-FFF2-40B4-BE49-F238E27FC236}">
                    <a16:creationId xmlns:a16="http://schemas.microsoft.com/office/drawing/2014/main" id="{78A2D165-BF77-41F6-84B3-1972C002FA0F}"/>
                  </a:ext>
                </a:extLst>
              </p:cNvPr>
              <p:cNvSpPr/>
              <p:nvPr/>
            </p:nvSpPr>
            <p:spPr>
              <a:xfrm>
                <a:off x="8469" y="760542"/>
                <a:ext cx="4567761" cy="2001485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91423" tIns="45712" rIns="91423" bIns="45712" rtlCol="0" anchor="t"/>
              <a:lstStyle/>
              <a:p>
                <a:endPara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grpSp>
            <p:nvGrpSpPr>
              <p:cNvPr id="51" name="グループ化 50">
                <a:extLst>
                  <a:ext uri="{FF2B5EF4-FFF2-40B4-BE49-F238E27FC236}">
                    <a16:creationId xmlns:a16="http://schemas.microsoft.com/office/drawing/2014/main" id="{871E235F-603F-4179-BCD5-1F0AE84E0400}"/>
                  </a:ext>
                </a:extLst>
              </p:cNvPr>
              <p:cNvGrpSpPr/>
              <p:nvPr/>
            </p:nvGrpSpPr>
            <p:grpSpPr>
              <a:xfrm>
                <a:off x="47416" y="490939"/>
                <a:ext cx="4097864" cy="276999"/>
                <a:chOff x="57574" y="2349505"/>
                <a:chExt cx="4097864" cy="276999"/>
              </a:xfrm>
            </p:grpSpPr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F59B1B53-6927-4686-A74F-620200226773}"/>
                    </a:ext>
                  </a:extLst>
                </p:cNvPr>
                <p:cNvSpPr txBox="1"/>
                <p:nvPr/>
              </p:nvSpPr>
              <p:spPr>
                <a:xfrm>
                  <a:off x="143135" y="2349505"/>
                  <a:ext cx="57900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1200" dirty="0">
                      <a:solidFill>
                        <a:srgbClr val="0070C0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その他</a:t>
                  </a:r>
                </a:p>
              </p:txBody>
            </p:sp>
            <p:cxnSp>
              <p:nvCxnSpPr>
                <p:cNvPr id="53" name="直線コネクタ 52">
                  <a:extLst>
                    <a:ext uri="{FF2B5EF4-FFF2-40B4-BE49-F238E27FC236}">
                      <a16:creationId xmlns:a16="http://schemas.microsoft.com/office/drawing/2014/main" id="{7D7CACEB-8A6E-4D5C-A517-E0D98160DE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74" y="2384346"/>
                  <a:ext cx="0" cy="22676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線コネクタ 53">
                  <a:extLst>
                    <a:ext uri="{FF2B5EF4-FFF2-40B4-BE49-F238E27FC236}">
                      <a16:creationId xmlns:a16="http://schemas.microsoft.com/office/drawing/2014/main" id="{5CCAEF8E-22C1-4759-9D5D-0E9A0B320A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74" y="2603495"/>
                  <a:ext cx="4097864" cy="0"/>
                </a:xfrm>
                <a:prstGeom prst="line">
                  <a:avLst/>
                </a:prstGeom>
                <a:ln w="9525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11" name="図 10">
            <a:extLst>
              <a:ext uri="{FF2B5EF4-FFF2-40B4-BE49-F238E27FC236}">
                <a16:creationId xmlns:a16="http://schemas.microsoft.com/office/drawing/2014/main" id="{E83CE686-B4C1-4A98-9AA1-6B7B6C381A1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0182" y="824213"/>
            <a:ext cx="4296166" cy="4402076"/>
          </a:xfrm>
          <a:prstGeom prst="rect">
            <a:avLst/>
          </a:prstGeom>
        </p:spPr>
      </p:pic>
      <p:pic>
        <p:nvPicPr>
          <p:cNvPr id="58" name="図 57">
            <a:extLst>
              <a:ext uri="{FF2B5EF4-FFF2-40B4-BE49-F238E27FC236}">
                <a16:creationId xmlns:a16="http://schemas.microsoft.com/office/drawing/2014/main" id="{FEAC34ED-6A49-4DFB-B9C3-9322E416A8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079" y="830268"/>
            <a:ext cx="1173823" cy="187569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楕円 58">
            <a:extLst>
              <a:ext uri="{FF2B5EF4-FFF2-40B4-BE49-F238E27FC236}">
                <a16:creationId xmlns:a16="http://schemas.microsoft.com/office/drawing/2014/main" id="{6456FC1F-08E5-4F73-9941-E50B57179AC0}"/>
              </a:ext>
            </a:extLst>
          </p:cNvPr>
          <p:cNvSpPr/>
          <p:nvPr/>
        </p:nvSpPr>
        <p:spPr>
          <a:xfrm>
            <a:off x="5499971" y="2075943"/>
            <a:ext cx="114214" cy="1142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8E1EB51C-C980-4251-A935-18ADC8C28945}"/>
              </a:ext>
            </a:extLst>
          </p:cNvPr>
          <p:cNvCxnSpPr>
            <a:cxnSpLocks/>
          </p:cNvCxnSpPr>
          <p:nvPr/>
        </p:nvCxnSpPr>
        <p:spPr>
          <a:xfrm>
            <a:off x="5138711" y="1631712"/>
            <a:ext cx="361260" cy="4366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51B1EFB2-D8F6-44C4-B789-50E0317A45BB}"/>
              </a:ext>
            </a:extLst>
          </p:cNvPr>
          <p:cNvCxnSpPr>
            <a:cxnSpLocks/>
          </p:cNvCxnSpPr>
          <p:nvPr/>
        </p:nvCxnSpPr>
        <p:spPr>
          <a:xfrm flipH="1">
            <a:off x="4689136" y="1626066"/>
            <a:ext cx="45702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BE88BEB5-B58E-4D67-BF32-7EEDFB15DC1D}"/>
              </a:ext>
            </a:extLst>
          </p:cNvPr>
          <p:cNvSpPr txBox="1"/>
          <p:nvPr/>
        </p:nvSpPr>
        <p:spPr>
          <a:xfrm>
            <a:off x="4471985" y="1370102"/>
            <a:ext cx="10002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事業箇所</a:t>
            </a:r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D4C38904-B6C0-4077-ADE1-3B35AB520B8E}"/>
              </a:ext>
            </a:extLst>
          </p:cNvPr>
          <p:cNvSpPr/>
          <p:nvPr/>
        </p:nvSpPr>
        <p:spPr>
          <a:xfrm>
            <a:off x="7242810" y="3553967"/>
            <a:ext cx="371094" cy="45719"/>
          </a:xfrm>
          <a:custGeom>
            <a:avLst/>
            <a:gdLst>
              <a:gd name="connsiteX0" fmla="*/ 0 w 329184"/>
              <a:gd name="connsiteY0" fmla="*/ 24384 h 24384"/>
              <a:gd name="connsiteX1" fmla="*/ 329184 w 329184"/>
              <a:gd name="connsiteY1" fmla="*/ 0 h 24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9184" h="24384">
                <a:moveTo>
                  <a:pt x="0" y="24384"/>
                </a:moveTo>
                <a:lnTo>
                  <a:pt x="329184" y="0"/>
                </a:lnTo>
              </a:path>
            </a:pathLst>
          </a:cu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F6364931-EA46-4C6E-AB5F-C47325A1E8AA}"/>
              </a:ext>
            </a:extLst>
          </p:cNvPr>
          <p:cNvGrpSpPr/>
          <p:nvPr/>
        </p:nvGrpSpPr>
        <p:grpSpPr>
          <a:xfrm>
            <a:off x="6869147" y="3710862"/>
            <a:ext cx="300591" cy="195364"/>
            <a:chOff x="0" y="0"/>
            <a:chExt cx="510829" cy="330307"/>
          </a:xfrm>
        </p:grpSpPr>
        <p:sp>
          <p:nvSpPr>
            <p:cNvPr id="73" name="Freeform 4">
              <a:extLst>
                <a:ext uri="{FF2B5EF4-FFF2-40B4-BE49-F238E27FC236}">
                  <a16:creationId xmlns:a16="http://schemas.microsoft.com/office/drawing/2014/main" id="{01B22658-291E-4D94-91C5-F26BC77A0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510829" cy="330307"/>
            </a:xfrm>
            <a:custGeom>
              <a:avLst/>
              <a:gdLst>
                <a:gd name="T0" fmla="*/ 1519 w 3038"/>
                <a:gd name="T1" fmla="*/ 2003 h 2003"/>
                <a:gd name="T2" fmla="*/ 352 w 3038"/>
                <a:gd name="T3" fmla="*/ 375 h 2003"/>
                <a:gd name="T4" fmla="*/ 2687 w 3038"/>
                <a:gd name="T5" fmla="*/ 375 h 2003"/>
                <a:gd name="T6" fmla="*/ 1519 w 3038"/>
                <a:gd name="T7" fmla="*/ 2003 h 2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8" h="2003">
                  <a:moveTo>
                    <a:pt x="1519" y="2003"/>
                  </a:moveTo>
                  <a:cubicBezTo>
                    <a:pt x="935" y="2003"/>
                    <a:pt x="0" y="751"/>
                    <a:pt x="352" y="375"/>
                  </a:cubicBezTo>
                  <a:cubicBezTo>
                    <a:pt x="703" y="0"/>
                    <a:pt x="2336" y="0"/>
                    <a:pt x="2687" y="375"/>
                  </a:cubicBezTo>
                  <a:cubicBezTo>
                    <a:pt x="3038" y="751"/>
                    <a:pt x="2103" y="2003"/>
                    <a:pt x="1519" y="2003"/>
                  </a:cubicBezTo>
                  <a:close/>
                </a:path>
              </a:pathLst>
            </a:custGeom>
            <a:solidFill>
              <a:srgbClr val="0066FF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" name="Rectangle 5">
              <a:extLst>
                <a:ext uri="{FF2B5EF4-FFF2-40B4-BE49-F238E27FC236}">
                  <a16:creationId xmlns:a16="http://schemas.microsoft.com/office/drawing/2014/main" id="{4BEE0A57-DBD3-41C0-BF87-6E849AA3BE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289" y="48412"/>
              <a:ext cx="286962" cy="238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n-US" altLang="ja-JP" sz="800" b="1" i="0" u="none" strike="noStrike" baseline="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170</a:t>
              </a:r>
            </a:p>
          </p:txBody>
        </p:sp>
      </p:grpSp>
      <p:grpSp>
        <p:nvGrpSpPr>
          <p:cNvPr id="75" name="グループ化 74">
            <a:extLst>
              <a:ext uri="{FF2B5EF4-FFF2-40B4-BE49-F238E27FC236}">
                <a16:creationId xmlns:a16="http://schemas.microsoft.com/office/drawing/2014/main" id="{2CEAD9E7-9369-4507-942C-C441C5AB640E}"/>
              </a:ext>
            </a:extLst>
          </p:cNvPr>
          <p:cNvGrpSpPr/>
          <p:nvPr/>
        </p:nvGrpSpPr>
        <p:grpSpPr>
          <a:xfrm>
            <a:off x="6835709" y="1740992"/>
            <a:ext cx="300591" cy="195364"/>
            <a:chOff x="0" y="0"/>
            <a:chExt cx="510829" cy="330307"/>
          </a:xfrm>
        </p:grpSpPr>
        <p:sp>
          <p:nvSpPr>
            <p:cNvPr id="76" name="Freeform 4">
              <a:extLst>
                <a:ext uri="{FF2B5EF4-FFF2-40B4-BE49-F238E27FC236}">
                  <a16:creationId xmlns:a16="http://schemas.microsoft.com/office/drawing/2014/main" id="{FB8D13A1-03DC-4043-86E6-6BBA73D67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510829" cy="330307"/>
            </a:xfrm>
            <a:custGeom>
              <a:avLst/>
              <a:gdLst>
                <a:gd name="T0" fmla="*/ 1519 w 3038"/>
                <a:gd name="T1" fmla="*/ 2003 h 2003"/>
                <a:gd name="T2" fmla="*/ 352 w 3038"/>
                <a:gd name="T3" fmla="*/ 375 h 2003"/>
                <a:gd name="T4" fmla="*/ 2687 w 3038"/>
                <a:gd name="T5" fmla="*/ 375 h 2003"/>
                <a:gd name="T6" fmla="*/ 1519 w 3038"/>
                <a:gd name="T7" fmla="*/ 2003 h 2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8" h="2003">
                  <a:moveTo>
                    <a:pt x="1519" y="2003"/>
                  </a:moveTo>
                  <a:cubicBezTo>
                    <a:pt x="935" y="2003"/>
                    <a:pt x="0" y="751"/>
                    <a:pt x="352" y="375"/>
                  </a:cubicBezTo>
                  <a:cubicBezTo>
                    <a:pt x="703" y="0"/>
                    <a:pt x="2336" y="0"/>
                    <a:pt x="2687" y="375"/>
                  </a:cubicBezTo>
                  <a:cubicBezTo>
                    <a:pt x="3038" y="751"/>
                    <a:pt x="2103" y="2003"/>
                    <a:pt x="1519" y="2003"/>
                  </a:cubicBezTo>
                  <a:close/>
                </a:path>
              </a:pathLst>
            </a:custGeom>
            <a:solidFill>
              <a:srgbClr val="0066FF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" name="Rectangle 5">
              <a:extLst>
                <a:ext uri="{FF2B5EF4-FFF2-40B4-BE49-F238E27FC236}">
                  <a16:creationId xmlns:a16="http://schemas.microsoft.com/office/drawing/2014/main" id="{8B1CA245-6BF9-41F5-88B8-8A04BD8030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289" y="48412"/>
              <a:ext cx="286962" cy="238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n-US" altLang="ja-JP" sz="800" b="1" i="0" u="none" strike="noStrike" baseline="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170</a:t>
              </a:r>
            </a:p>
          </p:txBody>
        </p:sp>
      </p:grpSp>
      <p:sp>
        <p:nvSpPr>
          <p:cNvPr id="96" name="フリーフォーム: 図形 95">
            <a:extLst>
              <a:ext uri="{FF2B5EF4-FFF2-40B4-BE49-F238E27FC236}">
                <a16:creationId xmlns:a16="http://schemas.microsoft.com/office/drawing/2014/main" id="{7E68D7A5-6BD2-4EAA-B0F0-110ECEC76279}"/>
              </a:ext>
            </a:extLst>
          </p:cNvPr>
          <p:cNvSpPr/>
          <p:nvPr/>
        </p:nvSpPr>
        <p:spPr>
          <a:xfrm rot="10800000" flipV="1">
            <a:off x="7224712" y="4672508"/>
            <a:ext cx="351006" cy="45719"/>
          </a:xfrm>
          <a:custGeom>
            <a:avLst/>
            <a:gdLst>
              <a:gd name="connsiteX0" fmla="*/ 0 w 850900"/>
              <a:gd name="connsiteY0" fmla="*/ 0 h 0"/>
              <a:gd name="connsiteX1" fmla="*/ 850900 w 850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0900">
                <a:moveTo>
                  <a:pt x="0" y="0"/>
                </a:moveTo>
                <a:lnTo>
                  <a:pt x="850900" y="0"/>
                </a:lnTo>
              </a:path>
            </a:pathLst>
          </a:custGeom>
          <a:noFill/>
          <a:ln w="15875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/>
          </a:p>
        </p:txBody>
      </p:sp>
      <p:sp>
        <p:nvSpPr>
          <p:cNvPr id="103" name="正方形/長方形 102">
            <a:extLst>
              <a:ext uri="{FF2B5EF4-FFF2-40B4-BE49-F238E27FC236}">
                <a16:creationId xmlns:a16="http://schemas.microsoft.com/office/drawing/2014/main" id="{B066DE15-5951-4DE8-A179-F94829D840B1}"/>
              </a:ext>
            </a:extLst>
          </p:cNvPr>
          <p:cNvSpPr/>
          <p:nvPr/>
        </p:nvSpPr>
        <p:spPr>
          <a:xfrm>
            <a:off x="6905337" y="4784613"/>
            <a:ext cx="999317" cy="47030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バイパス区間</a:t>
            </a:r>
            <a:endParaRPr kumimoji="1" lang="en-US" altLang="ja-JP" sz="105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供用済み</a:t>
            </a:r>
            <a:endParaRPr kumimoji="1" lang="en-US" altLang="ja-JP" sz="105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L=0.4km</a:t>
            </a:r>
            <a:endParaRPr kumimoji="1" lang="ja-JP" altLang="en-US" sz="105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4" name="フリーフォーム: 図形 103">
            <a:extLst>
              <a:ext uri="{FF2B5EF4-FFF2-40B4-BE49-F238E27FC236}">
                <a16:creationId xmlns:a16="http://schemas.microsoft.com/office/drawing/2014/main" id="{D37B87A2-104D-484A-86C4-EE5D88D49627}"/>
              </a:ext>
            </a:extLst>
          </p:cNvPr>
          <p:cNvSpPr/>
          <p:nvPr/>
        </p:nvSpPr>
        <p:spPr>
          <a:xfrm rot="5400000" flipV="1">
            <a:off x="7139202" y="4129844"/>
            <a:ext cx="1000649" cy="90704"/>
          </a:xfrm>
          <a:custGeom>
            <a:avLst/>
            <a:gdLst>
              <a:gd name="connsiteX0" fmla="*/ 0 w 850900"/>
              <a:gd name="connsiteY0" fmla="*/ 0 h 0"/>
              <a:gd name="connsiteX1" fmla="*/ 850900 w 850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0900">
                <a:moveTo>
                  <a:pt x="0" y="0"/>
                </a:moveTo>
                <a:lnTo>
                  <a:pt x="850900" y="0"/>
                </a:lnTo>
              </a:path>
            </a:pathLst>
          </a:cu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105" name="テキスト ボックス 38">
            <a:extLst>
              <a:ext uri="{FF2B5EF4-FFF2-40B4-BE49-F238E27FC236}">
                <a16:creationId xmlns:a16="http://schemas.microsoft.com/office/drawing/2014/main" id="{836B5C37-F8CF-4C2B-BD05-D2EEF1684433}"/>
              </a:ext>
            </a:extLst>
          </p:cNvPr>
          <p:cNvSpPr txBox="1"/>
          <p:nvPr/>
        </p:nvSpPr>
        <p:spPr>
          <a:xfrm>
            <a:off x="7848014" y="3343750"/>
            <a:ext cx="910905" cy="144375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美原太子線</a:t>
            </a:r>
            <a:endParaRPr kumimoji="1" lang="ja-JP" altLang="en-US" sz="1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6" name="テキスト ボックス 38">
            <a:extLst>
              <a:ext uri="{FF2B5EF4-FFF2-40B4-BE49-F238E27FC236}">
                <a16:creationId xmlns:a16="http://schemas.microsoft.com/office/drawing/2014/main" id="{2A5BD466-A49D-4A40-B347-0BDB759A39AA}"/>
              </a:ext>
            </a:extLst>
          </p:cNvPr>
          <p:cNvSpPr txBox="1"/>
          <p:nvPr/>
        </p:nvSpPr>
        <p:spPr>
          <a:xfrm rot="587325">
            <a:off x="7300991" y="2145093"/>
            <a:ext cx="170658" cy="911925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近鉄長野線</a:t>
            </a:r>
          </a:p>
        </p:txBody>
      </p:sp>
      <p:pic>
        <p:nvPicPr>
          <p:cNvPr id="107" name="図 106">
            <a:extLst>
              <a:ext uri="{FF2B5EF4-FFF2-40B4-BE49-F238E27FC236}">
                <a16:creationId xmlns:a16="http://schemas.microsoft.com/office/drawing/2014/main" id="{E4F6D0CD-30AE-46DB-872E-7D98D6C8B0D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02290" y="809135"/>
            <a:ext cx="309143" cy="525543"/>
          </a:xfrm>
          <a:prstGeom prst="rect">
            <a:avLst/>
          </a:prstGeom>
        </p:spPr>
      </p:pic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231CC9F6-5709-4A04-84A5-0FAEE4A0744A}"/>
              </a:ext>
            </a:extLst>
          </p:cNvPr>
          <p:cNvSpPr/>
          <p:nvPr/>
        </p:nvSpPr>
        <p:spPr>
          <a:xfrm>
            <a:off x="7264400" y="3215640"/>
            <a:ext cx="121920" cy="716280"/>
          </a:xfrm>
          <a:custGeom>
            <a:avLst/>
            <a:gdLst>
              <a:gd name="connsiteX0" fmla="*/ 0 w 121920"/>
              <a:gd name="connsiteY0" fmla="*/ 716280 h 716280"/>
              <a:gd name="connsiteX1" fmla="*/ 121920 w 121920"/>
              <a:gd name="connsiteY1" fmla="*/ 0 h 71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1920" h="716280">
                <a:moveTo>
                  <a:pt x="0" y="716280"/>
                </a:moveTo>
                <a:lnTo>
                  <a:pt x="121920" y="0"/>
                </a:lnTo>
              </a:path>
            </a:pathLst>
          </a:cu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: 図形 64">
            <a:extLst>
              <a:ext uri="{FF2B5EF4-FFF2-40B4-BE49-F238E27FC236}">
                <a16:creationId xmlns:a16="http://schemas.microsoft.com/office/drawing/2014/main" id="{CFF55624-0929-405C-A9CF-51D8FF515FE9}"/>
              </a:ext>
            </a:extLst>
          </p:cNvPr>
          <p:cNvSpPr/>
          <p:nvPr/>
        </p:nvSpPr>
        <p:spPr>
          <a:xfrm rot="5400000" flipV="1">
            <a:off x="6748205" y="4129845"/>
            <a:ext cx="1000649" cy="90704"/>
          </a:xfrm>
          <a:custGeom>
            <a:avLst/>
            <a:gdLst>
              <a:gd name="connsiteX0" fmla="*/ 0 w 850900"/>
              <a:gd name="connsiteY0" fmla="*/ 0 h 0"/>
              <a:gd name="connsiteX1" fmla="*/ 850900 w 850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0900">
                <a:moveTo>
                  <a:pt x="0" y="0"/>
                </a:moveTo>
                <a:lnTo>
                  <a:pt x="850900" y="0"/>
                </a:lnTo>
              </a:path>
            </a:pathLst>
          </a:cu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66" name="フリーフォーム: 図形 65">
            <a:extLst>
              <a:ext uri="{FF2B5EF4-FFF2-40B4-BE49-F238E27FC236}">
                <a16:creationId xmlns:a16="http://schemas.microsoft.com/office/drawing/2014/main" id="{B6EE777F-137F-4C52-BE7E-4FA324377F71}"/>
              </a:ext>
            </a:extLst>
          </p:cNvPr>
          <p:cNvSpPr/>
          <p:nvPr/>
        </p:nvSpPr>
        <p:spPr>
          <a:xfrm rot="10800000" flipV="1">
            <a:off x="6002290" y="3230032"/>
            <a:ext cx="1323070" cy="76089"/>
          </a:xfrm>
          <a:custGeom>
            <a:avLst/>
            <a:gdLst>
              <a:gd name="connsiteX0" fmla="*/ 0 w 850900"/>
              <a:gd name="connsiteY0" fmla="*/ 0 h 0"/>
              <a:gd name="connsiteX1" fmla="*/ 850900 w 850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0900">
                <a:moveTo>
                  <a:pt x="0" y="0"/>
                </a:moveTo>
                <a:lnTo>
                  <a:pt x="850900" y="0"/>
                </a:lnTo>
              </a:path>
            </a:pathLst>
          </a:cu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79" name="フリーフォーム: 図形 78">
            <a:extLst>
              <a:ext uri="{FF2B5EF4-FFF2-40B4-BE49-F238E27FC236}">
                <a16:creationId xmlns:a16="http://schemas.microsoft.com/office/drawing/2014/main" id="{51FC38DF-1C49-4140-8224-025AECCD5140}"/>
              </a:ext>
            </a:extLst>
          </p:cNvPr>
          <p:cNvSpPr/>
          <p:nvPr/>
        </p:nvSpPr>
        <p:spPr>
          <a:xfrm rot="10800000" flipV="1">
            <a:off x="6002290" y="3949990"/>
            <a:ext cx="1134010" cy="76089"/>
          </a:xfrm>
          <a:custGeom>
            <a:avLst/>
            <a:gdLst>
              <a:gd name="connsiteX0" fmla="*/ 0 w 850900"/>
              <a:gd name="connsiteY0" fmla="*/ 0 h 0"/>
              <a:gd name="connsiteX1" fmla="*/ 850900 w 850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0900">
                <a:moveTo>
                  <a:pt x="0" y="0"/>
                </a:moveTo>
                <a:lnTo>
                  <a:pt x="850900" y="0"/>
                </a:lnTo>
              </a:path>
            </a:pathLst>
          </a:cu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CFB5D9E8-9FF3-48BB-A3AD-ED959846D933}"/>
              </a:ext>
            </a:extLst>
          </p:cNvPr>
          <p:cNvSpPr/>
          <p:nvPr/>
        </p:nvSpPr>
        <p:spPr>
          <a:xfrm>
            <a:off x="5018168" y="3369099"/>
            <a:ext cx="999317" cy="47030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鉄道高架区間整備済み</a:t>
            </a:r>
            <a:endParaRPr kumimoji="1" lang="en-US" altLang="ja-JP" sz="105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L=0.91km</a:t>
            </a:r>
            <a:endParaRPr kumimoji="1" lang="ja-JP" altLang="en-US" sz="105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1" name="フリーフォーム: 図形 80">
            <a:extLst>
              <a:ext uri="{FF2B5EF4-FFF2-40B4-BE49-F238E27FC236}">
                <a16:creationId xmlns:a16="http://schemas.microsoft.com/office/drawing/2014/main" id="{19D3E321-81F5-4FAB-8694-EEE2D0D03235}"/>
              </a:ext>
            </a:extLst>
          </p:cNvPr>
          <p:cNvSpPr/>
          <p:nvPr/>
        </p:nvSpPr>
        <p:spPr>
          <a:xfrm rot="16200000" flipV="1">
            <a:off x="5733480" y="3570862"/>
            <a:ext cx="655270" cy="45719"/>
          </a:xfrm>
          <a:custGeom>
            <a:avLst/>
            <a:gdLst>
              <a:gd name="connsiteX0" fmla="*/ 0 w 850900"/>
              <a:gd name="connsiteY0" fmla="*/ 0 h 0"/>
              <a:gd name="connsiteX1" fmla="*/ 850900 w 850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0900">
                <a:moveTo>
                  <a:pt x="0" y="0"/>
                </a:moveTo>
                <a:lnTo>
                  <a:pt x="850900" y="0"/>
                </a:lnTo>
              </a:path>
            </a:pathLst>
          </a:custGeom>
          <a:noFill/>
          <a:ln w="15875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342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299</Words>
  <Application>Microsoft Office PowerPoint</Application>
  <PresentationFormat>画面に合わせる (4:3)</PresentationFormat>
  <Paragraphs>48</Paragraphs>
  <Slides>1</Slides>
  <Notes>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0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HGPｺﾞｼｯｸE</vt:lpstr>
      <vt:lpstr>Meiryo UI</vt:lpstr>
      <vt:lpstr>ＭＳ Ｐゴシック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城田　竜之介</dc:creator>
  <cp:lastModifiedBy>城田　竜之介</cp:lastModifiedBy>
  <cp:revision>3</cp:revision>
  <dcterms:created xsi:type="dcterms:W3CDTF">2025-09-16T08:01:21Z</dcterms:created>
  <dcterms:modified xsi:type="dcterms:W3CDTF">2025-11-21T00:30:45Z</dcterms:modified>
</cp:coreProperties>
</file>