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314"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7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9B1C2-396E-47EA-8D1F-9C682AB68359}" type="datetimeFigureOut">
              <a:rPr kumimoji="1" lang="ja-JP" altLang="en-US" smtClean="0"/>
              <a:t>2025/11/21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F93736-DC8F-4420-905A-747C399C0AD4}" type="slidenum">
              <a:rPr kumimoji="1" lang="ja-JP" altLang="en-US" smtClean="0"/>
              <a:t>‹#›</a:t>
            </a:fld>
            <a:endParaRPr kumimoji="1" lang="ja-JP" altLang="en-US"/>
          </a:p>
        </p:txBody>
      </p:sp>
    </p:spTree>
    <p:extLst>
      <p:ext uri="{BB962C8B-B14F-4D97-AF65-F5344CB8AC3E}">
        <p14:creationId xmlns:p14="http://schemas.microsoft.com/office/powerpoint/2010/main" val="24357820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C2ACAC1F-5F27-4421-A257-8FAFD41E9BD8}" type="slidenum">
              <a:rPr kumimoji="1" lang="ja-JP" altLang="en-US" smtClean="0"/>
              <a:t>1</a:t>
            </a:fld>
            <a:endParaRPr kumimoji="1" lang="ja-JP" altLang="en-US"/>
          </a:p>
        </p:txBody>
      </p:sp>
    </p:spTree>
    <p:extLst>
      <p:ext uri="{BB962C8B-B14F-4D97-AF65-F5344CB8AC3E}">
        <p14:creationId xmlns:p14="http://schemas.microsoft.com/office/powerpoint/2010/main" val="3111633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C9A57A-6DAC-4BE8-9860-29FE99212609}"/>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CFC3AC5-96EC-44DC-9BD8-A76060E98B7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F916A36-A1E3-4C3D-8BB9-D09887F26D13}"/>
              </a:ext>
            </a:extLst>
          </p:cNvPr>
          <p:cNvSpPr>
            <a:spLocks noGrp="1"/>
          </p:cNvSpPr>
          <p:nvPr>
            <p:ph type="dt" sz="half" idx="10"/>
          </p:nvPr>
        </p:nvSpPr>
        <p:spPr/>
        <p:txBody>
          <a:bodyPr/>
          <a:lstStyle/>
          <a:p>
            <a:fld id="{D8135202-B7FC-445B-9F08-CA00CA249AE2}" type="datetimeFigureOut">
              <a:rPr kumimoji="1" lang="ja-JP" altLang="en-US" smtClean="0"/>
              <a:t>2025/11/21</a:t>
            </a:fld>
            <a:endParaRPr kumimoji="1" lang="ja-JP" altLang="en-US"/>
          </a:p>
        </p:txBody>
      </p:sp>
      <p:sp>
        <p:nvSpPr>
          <p:cNvPr id="5" name="フッター プレースホルダー 4">
            <a:extLst>
              <a:ext uri="{FF2B5EF4-FFF2-40B4-BE49-F238E27FC236}">
                <a16:creationId xmlns:a16="http://schemas.microsoft.com/office/drawing/2014/main" id="{0A932718-0F8E-4028-9BD4-AEF4564AE9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1DAB7E-457B-4917-860B-99DB004E8A0C}"/>
              </a:ext>
            </a:extLst>
          </p:cNvPr>
          <p:cNvSpPr>
            <a:spLocks noGrp="1"/>
          </p:cNvSpPr>
          <p:nvPr>
            <p:ph type="sldNum" sz="quarter" idx="12"/>
          </p:nvPr>
        </p:nvSpPr>
        <p:spPr/>
        <p:txBody>
          <a:bodyPr/>
          <a:lstStyle/>
          <a:p>
            <a:fld id="{E5E4AF2F-39E2-4FDE-A8E5-914899D043FC}" type="slidenum">
              <a:rPr kumimoji="1" lang="ja-JP" altLang="en-US" smtClean="0"/>
              <a:t>‹#›</a:t>
            </a:fld>
            <a:endParaRPr kumimoji="1" lang="ja-JP" altLang="en-US"/>
          </a:p>
        </p:txBody>
      </p:sp>
    </p:spTree>
    <p:extLst>
      <p:ext uri="{BB962C8B-B14F-4D97-AF65-F5344CB8AC3E}">
        <p14:creationId xmlns:p14="http://schemas.microsoft.com/office/powerpoint/2010/main" val="3216292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4FB3F9-7977-48BD-93A6-5770BE9A4F0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3E6CBBD-97FF-4530-94D0-0AF34C25618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7BD0B90-AEC4-476E-87BD-E950D29787DD}"/>
              </a:ext>
            </a:extLst>
          </p:cNvPr>
          <p:cNvSpPr>
            <a:spLocks noGrp="1"/>
          </p:cNvSpPr>
          <p:nvPr>
            <p:ph type="dt" sz="half" idx="10"/>
          </p:nvPr>
        </p:nvSpPr>
        <p:spPr/>
        <p:txBody>
          <a:bodyPr/>
          <a:lstStyle/>
          <a:p>
            <a:fld id="{D8135202-B7FC-445B-9F08-CA00CA249AE2}" type="datetimeFigureOut">
              <a:rPr kumimoji="1" lang="ja-JP" altLang="en-US" smtClean="0"/>
              <a:t>2025/11/21</a:t>
            </a:fld>
            <a:endParaRPr kumimoji="1" lang="ja-JP" altLang="en-US"/>
          </a:p>
        </p:txBody>
      </p:sp>
      <p:sp>
        <p:nvSpPr>
          <p:cNvPr id="5" name="フッター プレースホルダー 4">
            <a:extLst>
              <a:ext uri="{FF2B5EF4-FFF2-40B4-BE49-F238E27FC236}">
                <a16:creationId xmlns:a16="http://schemas.microsoft.com/office/drawing/2014/main" id="{8512A60B-C823-4F28-9E66-57EEA3E6DB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8223E7B-3C7B-49ED-921C-628EFD33990E}"/>
              </a:ext>
            </a:extLst>
          </p:cNvPr>
          <p:cNvSpPr>
            <a:spLocks noGrp="1"/>
          </p:cNvSpPr>
          <p:nvPr>
            <p:ph type="sldNum" sz="quarter" idx="12"/>
          </p:nvPr>
        </p:nvSpPr>
        <p:spPr/>
        <p:txBody>
          <a:bodyPr/>
          <a:lstStyle/>
          <a:p>
            <a:fld id="{E5E4AF2F-39E2-4FDE-A8E5-914899D043FC}" type="slidenum">
              <a:rPr kumimoji="1" lang="ja-JP" altLang="en-US" smtClean="0"/>
              <a:t>‹#›</a:t>
            </a:fld>
            <a:endParaRPr kumimoji="1" lang="ja-JP" altLang="en-US"/>
          </a:p>
        </p:txBody>
      </p:sp>
    </p:spTree>
    <p:extLst>
      <p:ext uri="{BB962C8B-B14F-4D97-AF65-F5344CB8AC3E}">
        <p14:creationId xmlns:p14="http://schemas.microsoft.com/office/powerpoint/2010/main" val="4274077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EF01D9C-E25C-40ED-A8FB-3FF19AD7C7E7}"/>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FA79DBE-9A66-4625-A2F5-2C2606F85363}"/>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5C4BA8-F0EB-427F-B670-72EBF09E9661}"/>
              </a:ext>
            </a:extLst>
          </p:cNvPr>
          <p:cNvSpPr>
            <a:spLocks noGrp="1"/>
          </p:cNvSpPr>
          <p:nvPr>
            <p:ph type="dt" sz="half" idx="10"/>
          </p:nvPr>
        </p:nvSpPr>
        <p:spPr/>
        <p:txBody>
          <a:bodyPr/>
          <a:lstStyle/>
          <a:p>
            <a:fld id="{D8135202-B7FC-445B-9F08-CA00CA249AE2}" type="datetimeFigureOut">
              <a:rPr kumimoji="1" lang="ja-JP" altLang="en-US" smtClean="0"/>
              <a:t>2025/11/21</a:t>
            </a:fld>
            <a:endParaRPr kumimoji="1" lang="ja-JP" altLang="en-US"/>
          </a:p>
        </p:txBody>
      </p:sp>
      <p:sp>
        <p:nvSpPr>
          <p:cNvPr id="5" name="フッター プレースホルダー 4">
            <a:extLst>
              <a:ext uri="{FF2B5EF4-FFF2-40B4-BE49-F238E27FC236}">
                <a16:creationId xmlns:a16="http://schemas.microsoft.com/office/drawing/2014/main" id="{B3003B9E-D1AE-48A9-A095-E70BE7B73B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71DC218-51D2-44B0-9DB0-0CEDCF74AD15}"/>
              </a:ext>
            </a:extLst>
          </p:cNvPr>
          <p:cNvSpPr>
            <a:spLocks noGrp="1"/>
          </p:cNvSpPr>
          <p:nvPr>
            <p:ph type="sldNum" sz="quarter" idx="12"/>
          </p:nvPr>
        </p:nvSpPr>
        <p:spPr/>
        <p:txBody>
          <a:bodyPr/>
          <a:lstStyle/>
          <a:p>
            <a:fld id="{E5E4AF2F-39E2-4FDE-A8E5-914899D043FC}" type="slidenum">
              <a:rPr kumimoji="1" lang="ja-JP" altLang="en-US" smtClean="0"/>
              <a:t>‹#›</a:t>
            </a:fld>
            <a:endParaRPr kumimoji="1" lang="ja-JP" altLang="en-US"/>
          </a:p>
        </p:txBody>
      </p:sp>
    </p:spTree>
    <p:extLst>
      <p:ext uri="{BB962C8B-B14F-4D97-AF65-F5344CB8AC3E}">
        <p14:creationId xmlns:p14="http://schemas.microsoft.com/office/powerpoint/2010/main" val="3947952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A65A6D-C785-4AA2-A5CC-185192CE467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F8245CE-74F0-4C44-81D7-A47F551FD61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04991A-79CB-4D46-98E4-0589FAFFEA00}"/>
              </a:ext>
            </a:extLst>
          </p:cNvPr>
          <p:cNvSpPr>
            <a:spLocks noGrp="1"/>
          </p:cNvSpPr>
          <p:nvPr>
            <p:ph type="dt" sz="half" idx="10"/>
          </p:nvPr>
        </p:nvSpPr>
        <p:spPr/>
        <p:txBody>
          <a:bodyPr/>
          <a:lstStyle/>
          <a:p>
            <a:fld id="{D8135202-B7FC-445B-9F08-CA00CA249AE2}" type="datetimeFigureOut">
              <a:rPr kumimoji="1" lang="ja-JP" altLang="en-US" smtClean="0"/>
              <a:t>2025/11/21</a:t>
            </a:fld>
            <a:endParaRPr kumimoji="1" lang="ja-JP" altLang="en-US"/>
          </a:p>
        </p:txBody>
      </p:sp>
      <p:sp>
        <p:nvSpPr>
          <p:cNvPr id="5" name="フッター プレースホルダー 4">
            <a:extLst>
              <a:ext uri="{FF2B5EF4-FFF2-40B4-BE49-F238E27FC236}">
                <a16:creationId xmlns:a16="http://schemas.microsoft.com/office/drawing/2014/main" id="{F8C998AC-5A6A-4BCC-A517-2D7CC27A92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E833938-AD1C-4F45-95DA-8D9AD66ACDBD}"/>
              </a:ext>
            </a:extLst>
          </p:cNvPr>
          <p:cNvSpPr>
            <a:spLocks noGrp="1"/>
          </p:cNvSpPr>
          <p:nvPr>
            <p:ph type="sldNum" sz="quarter" idx="12"/>
          </p:nvPr>
        </p:nvSpPr>
        <p:spPr/>
        <p:txBody>
          <a:bodyPr/>
          <a:lstStyle/>
          <a:p>
            <a:fld id="{E5E4AF2F-39E2-4FDE-A8E5-914899D043FC}" type="slidenum">
              <a:rPr kumimoji="1" lang="ja-JP" altLang="en-US" smtClean="0"/>
              <a:t>‹#›</a:t>
            </a:fld>
            <a:endParaRPr kumimoji="1" lang="ja-JP" altLang="en-US"/>
          </a:p>
        </p:txBody>
      </p:sp>
    </p:spTree>
    <p:extLst>
      <p:ext uri="{BB962C8B-B14F-4D97-AF65-F5344CB8AC3E}">
        <p14:creationId xmlns:p14="http://schemas.microsoft.com/office/powerpoint/2010/main" val="234581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FB0DB6-1ACD-48E8-B62E-0493D15EC381}"/>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084DBB5-6659-41C7-9573-A8858593A9A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A083A8D-9CE2-4CDA-A405-62509F471768}"/>
              </a:ext>
            </a:extLst>
          </p:cNvPr>
          <p:cNvSpPr>
            <a:spLocks noGrp="1"/>
          </p:cNvSpPr>
          <p:nvPr>
            <p:ph type="dt" sz="half" idx="10"/>
          </p:nvPr>
        </p:nvSpPr>
        <p:spPr/>
        <p:txBody>
          <a:bodyPr/>
          <a:lstStyle/>
          <a:p>
            <a:fld id="{D8135202-B7FC-445B-9F08-CA00CA249AE2}" type="datetimeFigureOut">
              <a:rPr kumimoji="1" lang="ja-JP" altLang="en-US" smtClean="0"/>
              <a:t>2025/11/21</a:t>
            </a:fld>
            <a:endParaRPr kumimoji="1" lang="ja-JP" altLang="en-US"/>
          </a:p>
        </p:txBody>
      </p:sp>
      <p:sp>
        <p:nvSpPr>
          <p:cNvPr id="5" name="フッター プレースホルダー 4">
            <a:extLst>
              <a:ext uri="{FF2B5EF4-FFF2-40B4-BE49-F238E27FC236}">
                <a16:creationId xmlns:a16="http://schemas.microsoft.com/office/drawing/2014/main" id="{D68FD6CC-2D5A-4878-BC56-967E294608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1EEBBAC-5E9D-4D3A-BB69-3331BB4CCA71}"/>
              </a:ext>
            </a:extLst>
          </p:cNvPr>
          <p:cNvSpPr>
            <a:spLocks noGrp="1"/>
          </p:cNvSpPr>
          <p:nvPr>
            <p:ph type="sldNum" sz="quarter" idx="12"/>
          </p:nvPr>
        </p:nvSpPr>
        <p:spPr/>
        <p:txBody>
          <a:bodyPr/>
          <a:lstStyle/>
          <a:p>
            <a:fld id="{E5E4AF2F-39E2-4FDE-A8E5-914899D043FC}" type="slidenum">
              <a:rPr kumimoji="1" lang="ja-JP" altLang="en-US" smtClean="0"/>
              <a:t>‹#›</a:t>
            </a:fld>
            <a:endParaRPr kumimoji="1" lang="ja-JP" altLang="en-US"/>
          </a:p>
        </p:txBody>
      </p:sp>
    </p:spTree>
    <p:extLst>
      <p:ext uri="{BB962C8B-B14F-4D97-AF65-F5344CB8AC3E}">
        <p14:creationId xmlns:p14="http://schemas.microsoft.com/office/powerpoint/2010/main" val="2272045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CDC75D-5A6A-4C57-9D6A-CB9A2160060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72739C2-D162-4A5F-ACFD-1BE79CC21817}"/>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90710C6-21CD-4849-9126-49ECE48EB441}"/>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F1EAF2C-F32E-45C9-8E2C-892DBB95862D}"/>
              </a:ext>
            </a:extLst>
          </p:cNvPr>
          <p:cNvSpPr>
            <a:spLocks noGrp="1"/>
          </p:cNvSpPr>
          <p:nvPr>
            <p:ph type="dt" sz="half" idx="10"/>
          </p:nvPr>
        </p:nvSpPr>
        <p:spPr/>
        <p:txBody>
          <a:bodyPr/>
          <a:lstStyle/>
          <a:p>
            <a:fld id="{D8135202-B7FC-445B-9F08-CA00CA249AE2}" type="datetimeFigureOut">
              <a:rPr kumimoji="1" lang="ja-JP" altLang="en-US" smtClean="0"/>
              <a:t>2025/11/21</a:t>
            </a:fld>
            <a:endParaRPr kumimoji="1" lang="ja-JP" altLang="en-US"/>
          </a:p>
        </p:txBody>
      </p:sp>
      <p:sp>
        <p:nvSpPr>
          <p:cNvPr id="6" name="フッター プレースホルダー 5">
            <a:extLst>
              <a:ext uri="{FF2B5EF4-FFF2-40B4-BE49-F238E27FC236}">
                <a16:creationId xmlns:a16="http://schemas.microsoft.com/office/drawing/2014/main" id="{06F41E17-F8C2-434F-BFD1-579E25F3D59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442181D-FF5A-4358-8F43-DD407FC015EB}"/>
              </a:ext>
            </a:extLst>
          </p:cNvPr>
          <p:cNvSpPr>
            <a:spLocks noGrp="1"/>
          </p:cNvSpPr>
          <p:nvPr>
            <p:ph type="sldNum" sz="quarter" idx="12"/>
          </p:nvPr>
        </p:nvSpPr>
        <p:spPr/>
        <p:txBody>
          <a:bodyPr/>
          <a:lstStyle/>
          <a:p>
            <a:fld id="{E5E4AF2F-39E2-4FDE-A8E5-914899D043FC}" type="slidenum">
              <a:rPr kumimoji="1" lang="ja-JP" altLang="en-US" smtClean="0"/>
              <a:t>‹#›</a:t>
            </a:fld>
            <a:endParaRPr kumimoji="1" lang="ja-JP" altLang="en-US"/>
          </a:p>
        </p:txBody>
      </p:sp>
    </p:spTree>
    <p:extLst>
      <p:ext uri="{BB962C8B-B14F-4D97-AF65-F5344CB8AC3E}">
        <p14:creationId xmlns:p14="http://schemas.microsoft.com/office/powerpoint/2010/main" val="249961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66A8C9-196F-4F9B-ADED-CB9FC347CCCA}"/>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320329F-8EC3-4B3C-B007-666B7A36EDD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E24AC8-507C-4F72-A5C3-53701F69FC5B}"/>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40E1B84-DE50-4C99-B84F-BB0ACB9EA97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880B4DB-B3D1-4BD6-BC21-57F502C3B1F6}"/>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BDA4A86-AE5D-4379-AA3E-0A1072EEC33B}"/>
              </a:ext>
            </a:extLst>
          </p:cNvPr>
          <p:cNvSpPr>
            <a:spLocks noGrp="1"/>
          </p:cNvSpPr>
          <p:nvPr>
            <p:ph type="dt" sz="half" idx="10"/>
          </p:nvPr>
        </p:nvSpPr>
        <p:spPr/>
        <p:txBody>
          <a:bodyPr/>
          <a:lstStyle/>
          <a:p>
            <a:fld id="{D8135202-B7FC-445B-9F08-CA00CA249AE2}" type="datetimeFigureOut">
              <a:rPr kumimoji="1" lang="ja-JP" altLang="en-US" smtClean="0"/>
              <a:t>2025/11/21</a:t>
            </a:fld>
            <a:endParaRPr kumimoji="1" lang="ja-JP" altLang="en-US"/>
          </a:p>
        </p:txBody>
      </p:sp>
      <p:sp>
        <p:nvSpPr>
          <p:cNvPr id="8" name="フッター プレースホルダー 7">
            <a:extLst>
              <a:ext uri="{FF2B5EF4-FFF2-40B4-BE49-F238E27FC236}">
                <a16:creationId xmlns:a16="http://schemas.microsoft.com/office/drawing/2014/main" id="{F47F81EF-54D2-45A8-BB33-E5FBFF09C5F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EF6257B-5500-4AB2-8AD9-795D9EC9B33E}"/>
              </a:ext>
            </a:extLst>
          </p:cNvPr>
          <p:cNvSpPr>
            <a:spLocks noGrp="1"/>
          </p:cNvSpPr>
          <p:nvPr>
            <p:ph type="sldNum" sz="quarter" idx="12"/>
          </p:nvPr>
        </p:nvSpPr>
        <p:spPr/>
        <p:txBody>
          <a:bodyPr/>
          <a:lstStyle/>
          <a:p>
            <a:fld id="{E5E4AF2F-39E2-4FDE-A8E5-914899D043FC}" type="slidenum">
              <a:rPr kumimoji="1" lang="ja-JP" altLang="en-US" smtClean="0"/>
              <a:t>‹#›</a:t>
            </a:fld>
            <a:endParaRPr kumimoji="1" lang="ja-JP" altLang="en-US"/>
          </a:p>
        </p:txBody>
      </p:sp>
    </p:spTree>
    <p:extLst>
      <p:ext uri="{BB962C8B-B14F-4D97-AF65-F5344CB8AC3E}">
        <p14:creationId xmlns:p14="http://schemas.microsoft.com/office/powerpoint/2010/main" val="28879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648D09-1607-4D7A-88CA-59234D289F9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2EFC48A-4128-440A-9185-FA4CA13C8BE1}"/>
              </a:ext>
            </a:extLst>
          </p:cNvPr>
          <p:cNvSpPr>
            <a:spLocks noGrp="1"/>
          </p:cNvSpPr>
          <p:nvPr>
            <p:ph type="dt" sz="half" idx="10"/>
          </p:nvPr>
        </p:nvSpPr>
        <p:spPr/>
        <p:txBody>
          <a:bodyPr/>
          <a:lstStyle/>
          <a:p>
            <a:fld id="{D8135202-B7FC-445B-9F08-CA00CA249AE2}" type="datetimeFigureOut">
              <a:rPr kumimoji="1" lang="ja-JP" altLang="en-US" smtClean="0"/>
              <a:t>2025/11/21</a:t>
            </a:fld>
            <a:endParaRPr kumimoji="1" lang="ja-JP" altLang="en-US"/>
          </a:p>
        </p:txBody>
      </p:sp>
      <p:sp>
        <p:nvSpPr>
          <p:cNvPr id="4" name="フッター プレースホルダー 3">
            <a:extLst>
              <a:ext uri="{FF2B5EF4-FFF2-40B4-BE49-F238E27FC236}">
                <a16:creationId xmlns:a16="http://schemas.microsoft.com/office/drawing/2014/main" id="{8EBBA14D-7962-4B97-B935-727619C0AE2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4C62D0A-4097-4AB9-A3B1-99D84BF9B729}"/>
              </a:ext>
            </a:extLst>
          </p:cNvPr>
          <p:cNvSpPr>
            <a:spLocks noGrp="1"/>
          </p:cNvSpPr>
          <p:nvPr>
            <p:ph type="sldNum" sz="quarter" idx="12"/>
          </p:nvPr>
        </p:nvSpPr>
        <p:spPr/>
        <p:txBody>
          <a:bodyPr/>
          <a:lstStyle/>
          <a:p>
            <a:fld id="{E5E4AF2F-39E2-4FDE-A8E5-914899D043FC}" type="slidenum">
              <a:rPr kumimoji="1" lang="ja-JP" altLang="en-US" smtClean="0"/>
              <a:t>‹#›</a:t>
            </a:fld>
            <a:endParaRPr kumimoji="1" lang="ja-JP" altLang="en-US"/>
          </a:p>
        </p:txBody>
      </p:sp>
    </p:spTree>
    <p:extLst>
      <p:ext uri="{BB962C8B-B14F-4D97-AF65-F5344CB8AC3E}">
        <p14:creationId xmlns:p14="http://schemas.microsoft.com/office/powerpoint/2010/main" val="1937015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F7FA2F-223F-43C2-9F46-84E006A7AFC3}"/>
              </a:ext>
            </a:extLst>
          </p:cNvPr>
          <p:cNvSpPr>
            <a:spLocks noGrp="1"/>
          </p:cNvSpPr>
          <p:nvPr>
            <p:ph type="dt" sz="half" idx="10"/>
          </p:nvPr>
        </p:nvSpPr>
        <p:spPr/>
        <p:txBody>
          <a:bodyPr/>
          <a:lstStyle/>
          <a:p>
            <a:fld id="{D8135202-B7FC-445B-9F08-CA00CA249AE2}" type="datetimeFigureOut">
              <a:rPr kumimoji="1" lang="ja-JP" altLang="en-US" smtClean="0"/>
              <a:t>2025/11/21</a:t>
            </a:fld>
            <a:endParaRPr kumimoji="1" lang="ja-JP" altLang="en-US"/>
          </a:p>
        </p:txBody>
      </p:sp>
      <p:sp>
        <p:nvSpPr>
          <p:cNvPr id="3" name="フッター プレースホルダー 2">
            <a:extLst>
              <a:ext uri="{FF2B5EF4-FFF2-40B4-BE49-F238E27FC236}">
                <a16:creationId xmlns:a16="http://schemas.microsoft.com/office/drawing/2014/main" id="{9E3835D1-271A-445D-B5E3-0D516404FE9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12F80D7-97B4-4725-BF51-7314F1CB5E8F}"/>
              </a:ext>
            </a:extLst>
          </p:cNvPr>
          <p:cNvSpPr>
            <a:spLocks noGrp="1"/>
          </p:cNvSpPr>
          <p:nvPr>
            <p:ph type="sldNum" sz="quarter" idx="12"/>
          </p:nvPr>
        </p:nvSpPr>
        <p:spPr/>
        <p:txBody>
          <a:bodyPr/>
          <a:lstStyle/>
          <a:p>
            <a:fld id="{E5E4AF2F-39E2-4FDE-A8E5-914899D043FC}" type="slidenum">
              <a:rPr kumimoji="1" lang="ja-JP" altLang="en-US" smtClean="0"/>
              <a:t>‹#›</a:t>
            </a:fld>
            <a:endParaRPr kumimoji="1" lang="ja-JP" altLang="en-US"/>
          </a:p>
        </p:txBody>
      </p:sp>
    </p:spTree>
    <p:extLst>
      <p:ext uri="{BB962C8B-B14F-4D97-AF65-F5344CB8AC3E}">
        <p14:creationId xmlns:p14="http://schemas.microsoft.com/office/powerpoint/2010/main" val="303092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C639B5-22E7-4576-8E68-EE62200FC828}"/>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8265821-F942-4AC0-884A-8C2F3A379D4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55D2B3E-4D68-4D1D-B46E-B34414D63DD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BA4B03A-7798-46C8-A6FF-12D6D30959F4}"/>
              </a:ext>
            </a:extLst>
          </p:cNvPr>
          <p:cNvSpPr>
            <a:spLocks noGrp="1"/>
          </p:cNvSpPr>
          <p:nvPr>
            <p:ph type="dt" sz="half" idx="10"/>
          </p:nvPr>
        </p:nvSpPr>
        <p:spPr/>
        <p:txBody>
          <a:bodyPr/>
          <a:lstStyle/>
          <a:p>
            <a:fld id="{D8135202-B7FC-445B-9F08-CA00CA249AE2}" type="datetimeFigureOut">
              <a:rPr kumimoji="1" lang="ja-JP" altLang="en-US" smtClean="0"/>
              <a:t>2025/11/21</a:t>
            </a:fld>
            <a:endParaRPr kumimoji="1" lang="ja-JP" altLang="en-US"/>
          </a:p>
        </p:txBody>
      </p:sp>
      <p:sp>
        <p:nvSpPr>
          <p:cNvPr id="6" name="フッター プレースホルダー 5">
            <a:extLst>
              <a:ext uri="{FF2B5EF4-FFF2-40B4-BE49-F238E27FC236}">
                <a16:creationId xmlns:a16="http://schemas.microsoft.com/office/drawing/2014/main" id="{9DCC4778-C640-43F2-8209-3BBF41D566B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C1430D8-9521-4502-88FE-F3F6F8DA6150}"/>
              </a:ext>
            </a:extLst>
          </p:cNvPr>
          <p:cNvSpPr>
            <a:spLocks noGrp="1"/>
          </p:cNvSpPr>
          <p:nvPr>
            <p:ph type="sldNum" sz="quarter" idx="12"/>
          </p:nvPr>
        </p:nvSpPr>
        <p:spPr/>
        <p:txBody>
          <a:bodyPr/>
          <a:lstStyle/>
          <a:p>
            <a:fld id="{E5E4AF2F-39E2-4FDE-A8E5-914899D043FC}" type="slidenum">
              <a:rPr kumimoji="1" lang="ja-JP" altLang="en-US" smtClean="0"/>
              <a:t>‹#›</a:t>
            </a:fld>
            <a:endParaRPr kumimoji="1" lang="ja-JP" altLang="en-US"/>
          </a:p>
        </p:txBody>
      </p:sp>
    </p:spTree>
    <p:extLst>
      <p:ext uri="{BB962C8B-B14F-4D97-AF65-F5344CB8AC3E}">
        <p14:creationId xmlns:p14="http://schemas.microsoft.com/office/powerpoint/2010/main" val="2378504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A579BA-4765-4201-B436-9745ABBC555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3CB75F-DD91-46CC-84EB-AC7EDA4F0E0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4F490955-8A9C-4100-AC11-D5B88938F77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9050562-A2E5-4C1B-87D7-83AA60CF36D9}"/>
              </a:ext>
            </a:extLst>
          </p:cNvPr>
          <p:cNvSpPr>
            <a:spLocks noGrp="1"/>
          </p:cNvSpPr>
          <p:nvPr>
            <p:ph type="dt" sz="half" idx="10"/>
          </p:nvPr>
        </p:nvSpPr>
        <p:spPr/>
        <p:txBody>
          <a:bodyPr/>
          <a:lstStyle/>
          <a:p>
            <a:fld id="{D8135202-B7FC-445B-9F08-CA00CA249AE2}" type="datetimeFigureOut">
              <a:rPr kumimoji="1" lang="ja-JP" altLang="en-US" smtClean="0"/>
              <a:t>2025/11/21</a:t>
            </a:fld>
            <a:endParaRPr kumimoji="1" lang="ja-JP" altLang="en-US"/>
          </a:p>
        </p:txBody>
      </p:sp>
      <p:sp>
        <p:nvSpPr>
          <p:cNvPr id="6" name="フッター プレースホルダー 5">
            <a:extLst>
              <a:ext uri="{FF2B5EF4-FFF2-40B4-BE49-F238E27FC236}">
                <a16:creationId xmlns:a16="http://schemas.microsoft.com/office/drawing/2014/main" id="{9B55E647-1E38-4B92-8696-7E270DD310F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6486D2A-5318-4207-B63E-B96ECE52752F}"/>
              </a:ext>
            </a:extLst>
          </p:cNvPr>
          <p:cNvSpPr>
            <a:spLocks noGrp="1"/>
          </p:cNvSpPr>
          <p:nvPr>
            <p:ph type="sldNum" sz="quarter" idx="12"/>
          </p:nvPr>
        </p:nvSpPr>
        <p:spPr/>
        <p:txBody>
          <a:bodyPr/>
          <a:lstStyle/>
          <a:p>
            <a:fld id="{E5E4AF2F-39E2-4FDE-A8E5-914899D043FC}" type="slidenum">
              <a:rPr kumimoji="1" lang="ja-JP" altLang="en-US" smtClean="0"/>
              <a:t>‹#›</a:t>
            </a:fld>
            <a:endParaRPr kumimoji="1" lang="ja-JP" altLang="en-US"/>
          </a:p>
        </p:txBody>
      </p:sp>
    </p:spTree>
    <p:extLst>
      <p:ext uri="{BB962C8B-B14F-4D97-AF65-F5344CB8AC3E}">
        <p14:creationId xmlns:p14="http://schemas.microsoft.com/office/powerpoint/2010/main" val="3506569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11FA6F6-3137-4EE8-942D-1931C4EBA2A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45002AB-2FE3-4A88-A2D5-17D651EAD71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12C992-9335-4CE3-BEBE-134E109E55C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8135202-B7FC-445B-9F08-CA00CA249AE2}" type="datetimeFigureOut">
              <a:rPr kumimoji="1" lang="ja-JP" altLang="en-US" smtClean="0"/>
              <a:t>2025/11/21</a:t>
            </a:fld>
            <a:endParaRPr kumimoji="1" lang="ja-JP" altLang="en-US"/>
          </a:p>
        </p:txBody>
      </p:sp>
      <p:sp>
        <p:nvSpPr>
          <p:cNvPr id="5" name="フッター プレースホルダー 4">
            <a:extLst>
              <a:ext uri="{FF2B5EF4-FFF2-40B4-BE49-F238E27FC236}">
                <a16:creationId xmlns:a16="http://schemas.microsoft.com/office/drawing/2014/main" id="{3A6DE92A-1F23-489D-A21B-0385DADC129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E03A1A7-C3F0-48C2-B91A-15213004126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E4AF2F-39E2-4FDE-A8E5-914899D043FC}" type="slidenum">
              <a:rPr kumimoji="1" lang="ja-JP" altLang="en-US" smtClean="0"/>
              <a:t>‹#›</a:t>
            </a:fld>
            <a:endParaRPr kumimoji="1" lang="ja-JP" altLang="en-US"/>
          </a:p>
        </p:txBody>
      </p:sp>
    </p:spTree>
    <p:extLst>
      <p:ext uri="{BB962C8B-B14F-4D97-AF65-F5344CB8AC3E}">
        <p14:creationId xmlns:p14="http://schemas.microsoft.com/office/powerpoint/2010/main" val="3747699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グループ化 60">
            <a:extLst>
              <a:ext uri="{FF2B5EF4-FFF2-40B4-BE49-F238E27FC236}">
                <a16:creationId xmlns:a16="http://schemas.microsoft.com/office/drawing/2014/main" id="{C9824B7F-8E2C-4DBD-B9C6-ECD4B4369A4D}"/>
              </a:ext>
            </a:extLst>
          </p:cNvPr>
          <p:cNvGrpSpPr/>
          <p:nvPr/>
        </p:nvGrpSpPr>
        <p:grpSpPr>
          <a:xfrm>
            <a:off x="8469" y="498822"/>
            <a:ext cx="4692269" cy="3058696"/>
            <a:chOff x="8469" y="490939"/>
            <a:chExt cx="4692269" cy="3058696"/>
          </a:xfrm>
        </p:grpSpPr>
        <p:sp>
          <p:nvSpPr>
            <p:cNvPr id="6" name="正方形/長方形 5">
              <a:extLst>
                <a:ext uri="{FF2B5EF4-FFF2-40B4-BE49-F238E27FC236}">
                  <a16:creationId xmlns:a16="http://schemas.microsoft.com/office/drawing/2014/main" id="{4A3E2649-4B11-4805-8F34-20AE7E5B512C}"/>
                </a:ext>
              </a:extLst>
            </p:cNvPr>
            <p:cNvSpPr/>
            <p:nvPr/>
          </p:nvSpPr>
          <p:spPr>
            <a:xfrm>
              <a:off x="8469" y="839155"/>
              <a:ext cx="4692269" cy="2710480"/>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事業目的・整備効果</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○本路線は、大阪市界から河内長野市石仏までに至る延長約</a:t>
              </a:r>
              <a:r>
                <a:rPr lang="en-US" altLang="ja-JP" sz="1050" dirty="0">
                  <a:latin typeface="Meiryo UI" panose="020B0604030504040204" pitchFamily="50" charset="-128"/>
                  <a:ea typeface="Meiryo UI" panose="020B0604030504040204" pitchFamily="50" charset="-128"/>
                </a:rPr>
                <a:t>21.7</a:t>
              </a:r>
              <a:r>
                <a:rPr lang="ja-JP" altLang="en-US" sz="1050" dirty="0">
                  <a:latin typeface="Meiryo UI" panose="020B0604030504040204" pitchFamily="50" charset="-128"/>
                  <a:ea typeface="Meiryo UI" panose="020B0604030504040204" pitchFamily="50" charset="-128"/>
                </a:rPr>
                <a:t>ｋｍの道路</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であり、南河内地域における交通混雑の緩和や地域の活性化を図るとともに、</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防災機能の向上を担う南北軸として重要な路線です。</a:t>
              </a:r>
            </a:p>
            <a:p>
              <a:endParaRPr lang="ja-JP" altLang="en-US"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○本事業の整備により、堺市域から河内長野市域を経由し、和歌山県橋本市へ</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至る道路ネットワークを構築し、大阪南部地域の活性化や地域間の交流促進を</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図ります。</a:t>
              </a:r>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○また、河内長野市が計画する小山田西地区のまちづくりにも寄与する道路と　</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して整備を行います。</a:t>
              </a:r>
            </a:p>
            <a:p>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事業箇所</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河内長野市小山田町地内</a:t>
              </a:r>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設計概要</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延長：</a:t>
              </a:r>
              <a:r>
                <a:rPr lang="en-US" altLang="ja-JP" sz="1050" dirty="0">
                  <a:latin typeface="Meiryo UI" panose="020B0604030504040204" pitchFamily="50" charset="-128"/>
                  <a:ea typeface="Meiryo UI" panose="020B0604030504040204" pitchFamily="50" charset="-128"/>
                </a:rPr>
                <a:t>1.0km</a:t>
              </a:r>
              <a:r>
                <a:rPr lang="ja-JP" altLang="en-US" sz="1050" dirty="0">
                  <a:latin typeface="Meiryo UI" panose="020B0604030504040204" pitchFamily="50" charset="-128"/>
                  <a:ea typeface="Meiryo UI" panose="020B0604030504040204" pitchFamily="50" charset="-128"/>
                </a:rPr>
                <a:t>　　幅員：</a:t>
              </a:r>
              <a:r>
                <a:rPr lang="en-US" altLang="ja-JP" sz="1050" dirty="0">
                  <a:latin typeface="Meiryo UI" panose="020B0604030504040204" pitchFamily="50" charset="-128"/>
                  <a:ea typeface="Meiryo UI" panose="020B0604030504040204" pitchFamily="50" charset="-128"/>
                </a:rPr>
                <a:t>25.0m</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rPr>
                <a:t>車線）</a:t>
              </a:r>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p:txBody>
        </p:sp>
        <p:grpSp>
          <p:nvGrpSpPr>
            <p:cNvPr id="28" name="グループ化 27">
              <a:extLst>
                <a:ext uri="{FF2B5EF4-FFF2-40B4-BE49-F238E27FC236}">
                  <a16:creationId xmlns:a16="http://schemas.microsoft.com/office/drawing/2014/main" id="{D251F863-309A-459E-B276-17BA0022DF57}"/>
                </a:ext>
              </a:extLst>
            </p:cNvPr>
            <p:cNvGrpSpPr/>
            <p:nvPr/>
          </p:nvGrpSpPr>
          <p:grpSpPr>
            <a:xfrm>
              <a:off x="47416" y="490939"/>
              <a:ext cx="4097864" cy="276999"/>
              <a:chOff x="57574" y="2349505"/>
              <a:chExt cx="4097864" cy="276999"/>
            </a:xfrm>
          </p:grpSpPr>
          <p:sp>
            <p:nvSpPr>
              <p:cNvPr id="29" name="テキスト ボックス 28">
                <a:extLst>
                  <a:ext uri="{FF2B5EF4-FFF2-40B4-BE49-F238E27FC236}">
                    <a16:creationId xmlns:a16="http://schemas.microsoft.com/office/drawing/2014/main" id="{11885F88-C7C6-4C26-B3F7-8A9459E186C6}"/>
                  </a:ext>
                </a:extLst>
              </p:cNvPr>
              <p:cNvSpPr txBox="1"/>
              <p:nvPr/>
            </p:nvSpPr>
            <p:spPr>
              <a:xfrm>
                <a:off x="143135" y="2349505"/>
                <a:ext cx="800219" cy="276999"/>
              </a:xfrm>
              <a:prstGeom prst="rect">
                <a:avLst/>
              </a:prstGeom>
              <a:noFill/>
            </p:spPr>
            <p:txBody>
              <a:bodyPr wrap="none" rtlCol="0">
                <a:spAutoFit/>
              </a:bodyPr>
              <a:lstStyle/>
              <a:p>
                <a:r>
                  <a:rPr lang="ja-JP" altLang="en-US" sz="1200" dirty="0">
                    <a:solidFill>
                      <a:srgbClr val="0070C0"/>
                    </a:solidFill>
                    <a:latin typeface="Meiryo UI" panose="020B0604030504040204" pitchFamily="50" charset="-128"/>
                    <a:ea typeface="Meiryo UI" panose="020B0604030504040204" pitchFamily="50" charset="-128"/>
                  </a:rPr>
                  <a:t>事業概要</a:t>
                </a:r>
                <a:endParaRPr kumimoji="1" lang="ja-JP" altLang="en-US" sz="1200" dirty="0">
                  <a:solidFill>
                    <a:srgbClr val="0070C0"/>
                  </a:solidFill>
                  <a:latin typeface="Meiryo UI" panose="020B0604030504040204" pitchFamily="50" charset="-128"/>
                  <a:ea typeface="Meiryo UI" panose="020B0604030504040204" pitchFamily="50" charset="-128"/>
                </a:endParaRPr>
              </a:p>
            </p:txBody>
          </p:sp>
          <p:cxnSp>
            <p:nvCxnSpPr>
              <p:cNvPr id="30" name="直線コネクタ 29">
                <a:extLst>
                  <a:ext uri="{FF2B5EF4-FFF2-40B4-BE49-F238E27FC236}">
                    <a16:creationId xmlns:a16="http://schemas.microsoft.com/office/drawing/2014/main" id="{BFC2BF39-B4A1-4BD2-BC34-8706F263254B}"/>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8623026-1B8F-40CD-877F-9318E7E5FC14}"/>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sp>
        <p:nvSpPr>
          <p:cNvPr id="4" name="タイトル 1">
            <a:extLst>
              <a:ext uri="{FF2B5EF4-FFF2-40B4-BE49-F238E27FC236}">
                <a16:creationId xmlns:a16="http://schemas.microsoft.com/office/drawing/2014/main" id="{22B1DEA5-8023-4BD8-B25D-6F02153EDAF9}"/>
              </a:ext>
            </a:extLst>
          </p:cNvPr>
          <p:cNvSpPr txBox="1">
            <a:spLocks/>
          </p:cNvSpPr>
          <p:nvPr/>
        </p:nvSpPr>
        <p:spPr>
          <a:xfrm>
            <a:off x="-11784" y="0"/>
            <a:ext cx="9176034" cy="3326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0192" tIns="65096" rIns="130192" bIns="65096" rtlCol="0" anchor="ctr"/>
          <a:lstStyle>
            <a:defPPr>
              <a:defRPr lang="ja-JP"/>
            </a:defPPr>
            <a:lvl1pPr>
              <a:defRPr b="1">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solidFill>
                  <a:schemeClr val="bg1"/>
                </a:solidFill>
              </a:rPr>
              <a:t>府道　大野天野線（都市計画道路　大阪河内長野線</a:t>
            </a:r>
            <a:r>
              <a:rPr lang="ja-JP" altLang="en-US" dirty="0">
                <a:solidFill>
                  <a:schemeClr val="bg1"/>
                </a:solidFill>
              </a:rPr>
              <a:t>　</a:t>
            </a:r>
            <a:r>
              <a:rPr lang="zh-TW" altLang="en-US" dirty="0">
                <a:solidFill>
                  <a:schemeClr val="bg1"/>
                </a:solidFill>
              </a:rPr>
              <a:t>小山田工区</a:t>
            </a:r>
            <a:r>
              <a:rPr lang="ja-JP" altLang="en-US" dirty="0">
                <a:solidFill>
                  <a:schemeClr val="bg1"/>
                </a:solidFill>
              </a:rPr>
              <a:t>）</a:t>
            </a:r>
            <a:endParaRPr lang="en-US" altLang="ja-JP" dirty="0">
              <a:solidFill>
                <a:schemeClr val="bg1"/>
              </a:solidFill>
            </a:endParaRPr>
          </a:p>
        </p:txBody>
      </p:sp>
      <p:cxnSp>
        <p:nvCxnSpPr>
          <p:cNvPr id="5" name="直線コネクタ 4">
            <a:extLst>
              <a:ext uri="{FF2B5EF4-FFF2-40B4-BE49-F238E27FC236}">
                <a16:creationId xmlns:a16="http://schemas.microsoft.com/office/drawing/2014/main" id="{709BCEA7-001A-4EC2-96BF-D3649DD84032}"/>
              </a:ext>
            </a:extLst>
          </p:cNvPr>
          <p:cNvCxnSpPr>
            <a:cxnSpLocks/>
          </p:cNvCxnSpPr>
          <p:nvPr/>
        </p:nvCxnSpPr>
        <p:spPr>
          <a:xfrm>
            <a:off x="-11784" y="376804"/>
            <a:ext cx="9164251" cy="0"/>
          </a:xfrm>
          <a:prstGeom prst="line">
            <a:avLst/>
          </a:prstGeom>
          <a:ln w="101600" cmpd="thickThi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64" name="グループ化 63">
            <a:extLst>
              <a:ext uri="{FF2B5EF4-FFF2-40B4-BE49-F238E27FC236}">
                <a16:creationId xmlns:a16="http://schemas.microsoft.com/office/drawing/2014/main" id="{FB805338-DCD1-4B82-9E70-A518E6221FBA}"/>
              </a:ext>
            </a:extLst>
          </p:cNvPr>
          <p:cNvGrpSpPr/>
          <p:nvPr/>
        </p:nvGrpSpPr>
        <p:grpSpPr>
          <a:xfrm>
            <a:off x="4618642" y="490939"/>
            <a:ext cx="4567761" cy="2271088"/>
            <a:chOff x="8469" y="490939"/>
            <a:chExt cx="4567761" cy="2271088"/>
          </a:xfrm>
        </p:grpSpPr>
        <p:sp>
          <p:nvSpPr>
            <p:cNvPr id="68" name="正方形/長方形 67">
              <a:extLst>
                <a:ext uri="{FF2B5EF4-FFF2-40B4-BE49-F238E27FC236}">
                  <a16:creationId xmlns:a16="http://schemas.microsoft.com/office/drawing/2014/main" id="{510ABCD8-5D91-48DA-B554-628B35C583E5}"/>
                </a:ext>
              </a:extLst>
            </p:cNvPr>
            <p:cNvSpPr/>
            <p:nvPr/>
          </p:nvSpPr>
          <p:spPr>
            <a:xfrm>
              <a:off x="8469" y="760542"/>
              <a:ext cx="4567761" cy="2001485"/>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endParaRPr lang="en-US" altLang="ja-JP" sz="1050" dirty="0">
                <a:latin typeface="Meiryo UI" panose="020B0604030504040204" pitchFamily="50" charset="-128"/>
                <a:ea typeface="Meiryo UI" panose="020B0604030504040204" pitchFamily="50" charset="-128"/>
              </a:endParaRPr>
            </a:p>
          </p:txBody>
        </p:sp>
        <p:grpSp>
          <p:nvGrpSpPr>
            <p:cNvPr id="69" name="グループ化 68">
              <a:extLst>
                <a:ext uri="{FF2B5EF4-FFF2-40B4-BE49-F238E27FC236}">
                  <a16:creationId xmlns:a16="http://schemas.microsoft.com/office/drawing/2014/main" id="{F0570AB2-1D3A-4AE1-B2DF-D7A27A81FB7C}"/>
                </a:ext>
              </a:extLst>
            </p:cNvPr>
            <p:cNvGrpSpPr/>
            <p:nvPr/>
          </p:nvGrpSpPr>
          <p:grpSpPr>
            <a:xfrm>
              <a:off x="47416" y="490939"/>
              <a:ext cx="4097864" cy="276999"/>
              <a:chOff x="57574" y="2349505"/>
              <a:chExt cx="4097864" cy="276999"/>
            </a:xfrm>
          </p:grpSpPr>
          <p:sp>
            <p:nvSpPr>
              <p:cNvPr id="70" name="テキスト ボックス 69">
                <a:extLst>
                  <a:ext uri="{FF2B5EF4-FFF2-40B4-BE49-F238E27FC236}">
                    <a16:creationId xmlns:a16="http://schemas.microsoft.com/office/drawing/2014/main" id="{E14BF28E-B143-4C3D-971C-8EA0088E96B6}"/>
                  </a:ext>
                </a:extLst>
              </p:cNvPr>
              <p:cNvSpPr txBox="1"/>
              <p:nvPr/>
            </p:nvSpPr>
            <p:spPr>
              <a:xfrm>
                <a:off x="143135" y="2349505"/>
                <a:ext cx="646331" cy="276999"/>
              </a:xfrm>
              <a:prstGeom prst="rect">
                <a:avLst/>
              </a:prstGeom>
              <a:noFill/>
            </p:spPr>
            <p:txBody>
              <a:bodyPr wrap="non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位置図</a:t>
                </a:r>
              </a:p>
            </p:txBody>
          </p:sp>
          <p:cxnSp>
            <p:nvCxnSpPr>
              <p:cNvPr id="71" name="直線コネクタ 70">
                <a:extLst>
                  <a:ext uri="{FF2B5EF4-FFF2-40B4-BE49-F238E27FC236}">
                    <a16:creationId xmlns:a16="http://schemas.microsoft.com/office/drawing/2014/main" id="{0125F050-0F3D-4101-ADC1-4CFF3109F976}"/>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7A105D22-8CF6-4F83-B80C-B06F74DF6908}"/>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grpSp>
        <p:nvGrpSpPr>
          <p:cNvPr id="84" name="グループ化 83">
            <a:extLst>
              <a:ext uri="{FF2B5EF4-FFF2-40B4-BE49-F238E27FC236}">
                <a16:creationId xmlns:a16="http://schemas.microsoft.com/office/drawing/2014/main" id="{E767CC3D-EB83-4314-8C0D-C5AACE67C9B7}"/>
              </a:ext>
            </a:extLst>
          </p:cNvPr>
          <p:cNvGrpSpPr/>
          <p:nvPr/>
        </p:nvGrpSpPr>
        <p:grpSpPr>
          <a:xfrm>
            <a:off x="51381" y="4027751"/>
            <a:ext cx="4567761" cy="2271088"/>
            <a:chOff x="8469" y="490939"/>
            <a:chExt cx="4567761" cy="2271088"/>
          </a:xfrm>
        </p:grpSpPr>
        <p:sp>
          <p:nvSpPr>
            <p:cNvPr id="85" name="正方形/長方形 84">
              <a:extLst>
                <a:ext uri="{FF2B5EF4-FFF2-40B4-BE49-F238E27FC236}">
                  <a16:creationId xmlns:a16="http://schemas.microsoft.com/office/drawing/2014/main" id="{D60E1549-EEAC-4282-82CB-CE86D2DC421D}"/>
                </a:ext>
              </a:extLst>
            </p:cNvPr>
            <p:cNvSpPr/>
            <p:nvPr/>
          </p:nvSpPr>
          <p:spPr>
            <a:xfrm>
              <a:off x="8469" y="760542"/>
              <a:ext cx="4567761" cy="2001485"/>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endParaRPr lang="en-US" altLang="ja-JP" sz="1050" dirty="0">
                <a:latin typeface="Meiryo UI" panose="020B0604030504040204" pitchFamily="50" charset="-128"/>
                <a:ea typeface="Meiryo UI" panose="020B0604030504040204" pitchFamily="50" charset="-128"/>
              </a:endParaRPr>
            </a:p>
          </p:txBody>
        </p:sp>
        <p:grpSp>
          <p:nvGrpSpPr>
            <p:cNvPr id="86" name="グループ化 85">
              <a:extLst>
                <a:ext uri="{FF2B5EF4-FFF2-40B4-BE49-F238E27FC236}">
                  <a16:creationId xmlns:a16="http://schemas.microsoft.com/office/drawing/2014/main" id="{C159C020-8B78-40B0-8295-F6320CA9532B}"/>
                </a:ext>
              </a:extLst>
            </p:cNvPr>
            <p:cNvGrpSpPr/>
            <p:nvPr/>
          </p:nvGrpSpPr>
          <p:grpSpPr>
            <a:xfrm>
              <a:off x="47416" y="490939"/>
              <a:ext cx="4097864" cy="276999"/>
              <a:chOff x="57574" y="2349505"/>
              <a:chExt cx="4097864" cy="276999"/>
            </a:xfrm>
          </p:grpSpPr>
          <p:sp>
            <p:nvSpPr>
              <p:cNvPr id="87" name="テキスト ボックス 86">
                <a:extLst>
                  <a:ext uri="{FF2B5EF4-FFF2-40B4-BE49-F238E27FC236}">
                    <a16:creationId xmlns:a16="http://schemas.microsoft.com/office/drawing/2014/main" id="{B4397F5E-7EBC-4431-9846-F354DC965E2A}"/>
                  </a:ext>
                </a:extLst>
              </p:cNvPr>
              <p:cNvSpPr txBox="1"/>
              <p:nvPr/>
            </p:nvSpPr>
            <p:spPr>
              <a:xfrm>
                <a:off x="143135" y="2349505"/>
                <a:ext cx="954107" cy="276999"/>
              </a:xfrm>
              <a:prstGeom prst="rect">
                <a:avLst/>
              </a:prstGeom>
              <a:noFill/>
            </p:spPr>
            <p:txBody>
              <a:bodyPr wrap="non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標準横断図</a:t>
                </a:r>
              </a:p>
            </p:txBody>
          </p:sp>
          <p:cxnSp>
            <p:nvCxnSpPr>
              <p:cNvPr id="88" name="直線コネクタ 87">
                <a:extLst>
                  <a:ext uri="{FF2B5EF4-FFF2-40B4-BE49-F238E27FC236}">
                    <a16:creationId xmlns:a16="http://schemas.microsoft.com/office/drawing/2014/main" id="{EFF29153-0D94-48F2-9552-4970B32CB1D1}"/>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830F69CC-55D3-4B53-88EA-0C9A95BFD39C}"/>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sp>
        <p:nvSpPr>
          <p:cNvPr id="92" name="テキスト ボックス 91">
            <a:extLst>
              <a:ext uri="{FF2B5EF4-FFF2-40B4-BE49-F238E27FC236}">
                <a16:creationId xmlns:a16="http://schemas.microsoft.com/office/drawing/2014/main" id="{F18C5FEC-953E-4636-BDE9-EDF86CB20A28}"/>
              </a:ext>
            </a:extLst>
          </p:cNvPr>
          <p:cNvSpPr txBox="1"/>
          <p:nvPr/>
        </p:nvSpPr>
        <p:spPr>
          <a:xfrm>
            <a:off x="3738496" y="4617526"/>
            <a:ext cx="895350" cy="215444"/>
          </a:xfrm>
          <a:prstGeom prst="rect">
            <a:avLst/>
          </a:prstGeom>
          <a:noFill/>
        </p:spPr>
        <p:txBody>
          <a:bodyPr wrap="square" rtlCol="0">
            <a:spAutoFit/>
          </a:bodyPr>
          <a:lstStyle/>
          <a:p>
            <a:pPr algn="ctr"/>
            <a:r>
              <a:rPr kumimoji="1" lang="ja-JP" altLang="en-US" sz="800" dirty="0">
                <a:latin typeface="Meiryo UI" panose="020B0604030504040204" pitchFamily="50" charset="-128"/>
                <a:ea typeface="Meiryo UI" panose="020B0604030504040204" pitchFamily="50" charset="-128"/>
              </a:rPr>
              <a:t>［単位：</a:t>
            </a:r>
            <a:r>
              <a:rPr kumimoji="1" lang="en-US" altLang="ja-JP" sz="800" dirty="0">
                <a:latin typeface="Meiryo UI" panose="020B0604030504040204" pitchFamily="50" charset="-128"/>
                <a:ea typeface="Meiryo UI" panose="020B0604030504040204" pitchFamily="50" charset="-128"/>
              </a:rPr>
              <a:t>m</a:t>
            </a:r>
            <a:r>
              <a:rPr kumimoji="1" lang="ja-JP" altLang="en-US" sz="800" dirty="0">
                <a:latin typeface="Meiryo UI" panose="020B0604030504040204" pitchFamily="50" charset="-128"/>
                <a:ea typeface="Meiryo UI" panose="020B0604030504040204" pitchFamily="50" charset="-128"/>
              </a:rPr>
              <a:t>］</a:t>
            </a:r>
          </a:p>
        </p:txBody>
      </p:sp>
      <p:pic>
        <p:nvPicPr>
          <p:cNvPr id="94" name="図 93">
            <a:extLst>
              <a:ext uri="{FF2B5EF4-FFF2-40B4-BE49-F238E27FC236}">
                <a16:creationId xmlns:a16="http://schemas.microsoft.com/office/drawing/2014/main" id="{7917509C-0183-4F9C-BA90-9A08F29E6C8A}"/>
              </a:ext>
            </a:extLst>
          </p:cNvPr>
          <p:cNvPicPr>
            <a:picLocks noChangeAspect="1"/>
          </p:cNvPicPr>
          <p:nvPr/>
        </p:nvPicPr>
        <p:blipFill>
          <a:blip r:embed="rId3"/>
          <a:stretch>
            <a:fillRect/>
          </a:stretch>
        </p:blipFill>
        <p:spPr>
          <a:xfrm>
            <a:off x="4667868" y="1297378"/>
            <a:ext cx="347472" cy="590702"/>
          </a:xfrm>
          <a:prstGeom prst="rect">
            <a:avLst/>
          </a:prstGeom>
        </p:spPr>
      </p:pic>
      <p:pic>
        <p:nvPicPr>
          <p:cNvPr id="234" name="図 233" descr="マップ&#10;&#10;自動的に生成された説明">
            <a:extLst>
              <a:ext uri="{FF2B5EF4-FFF2-40B4-BE49-F238E27FC236}">
                <a16:creationId xmlns:a16="http://schemas.microsoft.com/office/drawing/2014/main" id="{00000000-0008-0000-0000-00003B010000}"/>
              </a:ext>
            </a:extLst>
          </p:cNvPr>
          <p:cNvPicPr>
            <a:picLocks noChangeAspect="1"/>
          </p:cNvPicPr>
          <p:nvPr/>
        </p:nvPicPr>
        <p:blipFill rotWithShape="1">
          <a:blip r:embed="rId4" cstate="print">
            <a:grayscl/>
            <a:extLst>
              <a:ext uri="{28A0092B-C50C-407E-A947-70E740481C1C}">
                <a14:useLocalDpi xmlns:a14="http://schemas.microsoft.com/office/drawing/2010/main" val="0"/>
              </a:ext>
            </a:extLst>
          </a:blip>
          <a:srcRect/>
          <a:stretch/>
        </p:blipFill>
        <p:spPr>
          <a:xfrm>
            <a:off x="4648825" y="878128"/>
            <a:ext cx="4409668" cy="4388242"/>
          </a:xfrm>
          <a:prstGeom prst="rect">
            <a:avLst/>
          </a:prstGeom>
        </p:spPr>
      </p:pic>
      <p:sp>
        <p:nvSpPr>
          <p:cNvPr id="255" name="AutoShape 145">
            <a:extLst>
              <a:ext uri="{FF2B5EF4-FFF2-40B4-BE49-F238E27FC236}">
                <a16:creationId xmlns:a16="http://schemas.microsoft.com/office/drawing/2014/main" id="{00000000-0008-0000-0000-000042010000}"/>
              </a:ext>
            </a:extLst>
          </p:cNvPr>
          <p:cNvSpPr>
            <a:spLocks noChangeAspect="1" noChangeArrowheads="1" noTextEdit="1"/>
          </p:cNvSpPr>
          <p:nvPr/>
        </p:nvSpPr>
        <p:spPr bwMode="auto">
          <a:xfrm>
            <a:off x="4507183" y="1904366"/>
            <a:ext cx="252456" cy="24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grpSp>
        <p:nvGrpSpPr>
          <p:cNvPr id="237" name="グループ化 236">
            <a:extLst>
              <a:ext uri="{FF2B5EF4-FFF2-40B4-BE49-F238E27FC236}">
                <a16:creationId xmlns:a16="http://schemas.microsoft.com/office/drawing/2014/main" id="{00000000-0008-0000-0000-000046010000}"/>
              </a:ext>
            </a:extLst>
          </p:cNvPr>
          <p:cNvGrpSpPr>
            <a:grpSpLocks noChangeAspect="1"/>
          </p:cNvGrpSpPr>
          <p:nvPr/>
        </p:nvGrpSpPr>
        <p:grpSpPr bwMode="auto">
          <a:xfrm>
            <a:off x="7925337" y="3834124"/>
            <a:ext cx="249912" cy="208523"/>
            <a:chOff x="4488746" y="3012337"/>
            <a:chExt cx="315154" cy="246063"/>
          </a:xfrm>
        </p:grpSpPr>
        <p:sp>
          <p:nvSpPr>
            <p:cNvPr id="251" name="AutoShape 145">
              <a:extLst>
                <a:ext uri="{FF2B5EF4-FFF2-40B4-BE49-F238E27FC236}">
                  <a16:creationId xmlns:a16="http://schemas.microsoft.com/office/drawing/2014/main" id="{00000000-0008-0000-0000-000047010000}"/>
                </a:ext>
              </a:extLst>
            </p:cNvPr>
            <p:cNvSpPr>
              <a:spLocks noChangeAspect="1" noChangeArrowheads="1" noTextEdit="1"/>
            </p:cNvSpPr>
            <p:nvPr/>
          </p:nvSpPr>
          <p:spPr bwMode="auto">
            <a:xfrm>
              <a:off x="4530003" y="3013925"/>
              <a:ext cx="2555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252" name="Freeform 146">
              <a:extLst>
                <a:ext uri="{FF2B5EF4-FFF2-40B4-BE49-F238E27FC236}">
                  <a16:creationId xmlns:a16="http://schemas.microsoft.com/office/drawing/2014/main" id="{00000000-0008-0000-0000-000048010000}"/>
                </a:ext>
              </a:extLst>
            </p:cNvPr>
            <p:cNvSpPr>
              <a:spLocks/>
            </p:cNvSpPr>
            <p:nvPr/>
          </p:nvSpPr>
          <p:spPr bwMode="auto">
            <a:xfrm>
              <a:off x="4530003" y="3012337"/>
              <a:ext cx="255588" cy="246063"/>
            </a:xfrm>
            <a:custGeom>
              <a:avLst/>
              <a:gdLst>
                <a:gd name="T0" fmla="*/ 2147483647 w 54"/>
                <a:gd name="T1" fmla="*/ 2147483647 h 52"/>
                <a:gd name="T2" fmla="*/ 2147483647 w 54"/>
                <a:gd name="T3" fmla="*/ 2147483647 h 52"/>
                <a:gd name="T4" fmla="*/ 2147483647 w 54"/>
                <a:gd name="T5" fmla="*/ 2147483647 h 52"/>
                <a:gd name="T6" fmla="*/ 0 w 54"/>
                <a:gd name="T7" fmla="*/ 2147483647 h 52"/>
                <a:gd name="T8" fmla="*/ 2147483647 w 54"/>
                <a:gd name="T9" fmla="*/ 2147483647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2">
                  <a:moveTo>
                    <a:pt x="27" y="52"/>
                  </a:moveTo>
                  <a:cubicBezTo>
                    <a:pt x="39" y="52"/>
                    <a:pt x="54" y="27"/>
                    <a:pt x="54" y="11"/>
                  </a:cubicBezTo>
                  <a:cubicBezTo>
                    <a:pt x="54" y="4"/>
                    <a:pt x="39" y="1"/>
                    <a:pt x="27" y="1"/>
                  </a:cubicBezTo>
                  <a:cubicBezTo>
                    <a:pt x="15" y="0"/>
                    <a:pt x="0" y="4"/>
                    <a:pt x="0" y="11"/>
                  </a:cubicBezTo>
                  <a:cubicBezTo>
                    <a:pt x="0" y="27"/>
                    <a:pt x="15" y="52"/>
                    <a:pt x="27" y="52"/>
                  </a:cubicBezTo>
                  <a:close/>
                </a:path>
              </a:pathLst>
            </a:custGeom>
            <a:solidFill>
              <a:srgbClr val="0000FF"/>
            </a:solidFill>
            <a:ln>
              <a:no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ja-JP" altLang="en-US"/>
            </a:p>
          </p:txBody>
        </p:sp>
        <p:sp>
          <p:nvSpPr>
            <p:cNvPr id="253" name="Freeform 147">
              <a:extLst>
                <a:ext uri="{FF2B5EF4-FFF2-40B4-BE49-F238E27FC236}">
                  <a16:creationId xmlns:a16="http://schemas.microsoft.com/office/drawing/2014/main" id="{00000000-0008-0000-0000-000049010000}"/>
                </a:ext>
              </a:extLst>
            </p:cNvPr>
            <p:cNvSpPr>
              <a:spLocks/>
            </p:cNvSpPr>
            <p:nvPr/>
          </p:nvSpPr>
          <p:spPr bwMode="auto">
            <a:xfrm>
              <a:off x="4549053" y="3029800"/>
              <a:ext cx="217488" cy="209550"/>
            </a:xfrm>
            <a:custGeom>
              <a:avLst/>
              <a:gdLst>
                <a:gd name="T0" fmla="*/ 2147483646 w 46"/>
                <a:gd name="T1" fmla="*/ 2147483646 h 44"/>
                <a:gd name="T2" fmla="*/ 2147483646 w 46"/>
                <a:gd name="T3" fmla="*/ 2147483646 h 44"/>
                <a:gd name="T4" fmla="*/ 2147483646 w 46"/>
                <a:gd name="T5" fmla="*/ 2147483646 h 44"/>
                <a:gd name="T6" fmla="*/ 0 w 46"/>
                <a:gd name="T7" fmla="*/ 2147483646 h 44"/>
                <a:gd name="T8" fmla="*/ 2147483646 w 46"/>
                <a:gd name="T9" fmla="*/ 2147483646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44">
                  <a:moveTo>
                    <a:pt x="23" y="44"/>
                  </a:moveTo>
                  <a:cubicBezTo>
                    <a:pt x="34" y="44"/>
                    <a:pt x="46" y="23"/>
                    <a:pt x="46" y="10"/>
                  </a:cubicBezTo>
                  <a:cubicBezTo>
                    <a:pt x="46" y="3"/>
                    <a:pt x="34" y="1"/>
                    <a:pt x="23" y="1"/>
                  </a:cubicBezTo>
                  <a:cubicBezTo>
                    <a:pt x="13" y="0"/>
                    <a:pt x="0" y="3"/>
                    <a:pt x="0" y="10"/>
                  </a:cubicBezTo>
                  <a:cubicBezTo>
                    <a:pt x="0" y="23"/>
                    <a:pt x="13" y="44"/>
                    <a:pt x="23" y="4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254" name="Rectangle 148">
              <a:extLst>
                <a:ext uri="{FF2B5EF4-FFF2-40B4-BE49-F238E27FC236}">
                  <a16:creationId xmlns:a16="http://schemas.microsoft.com/office/drawing/2014/main" id="{00000000-0008-0000-0000-00004A010000}"/>
                </a:ext>
              </a:extLst>
            </p:cNvPr>
            <p:cNvSpPr>
              <a:spLocks noChangeArrowheads="1"/>
            </p:cNvSpPr>
            <p:nvPr/>
          </p:nvSpPr>
          <p:spPr bwMode="auto">
            <a:xfrm>
              <a:off x="4488746" y="3054137"/>
              <a:ext cx="315154" cy="131089"/>
            </a:xfrm>
            <a:prstGeom prst="rect">
              <a:avLst/>
            </a:prstGeom>
            <a:noFill/>
            <a:ln>
              <a:noFill/>
            </a:ln>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800" b="0" spc="-100" dirty="0">
                  <a:solidFill>
                    <a:srgbClr val="FFFFFF"/>
                  </a:solidFill>
                  <a:latin typeface="HGPｺﾞｼｯｸE" pitchFamily="50" charset="-128"/>
                  <a:ea typeface="HGPｺﾞｼｯｸE" pitchFamily="50" charset="-128"/>
                </a:rPr>
                <a:t>170</a:t>
              </a:r>
              <a:endParaRPr lang="en-US" altLang="ja-JP" sz="800" b="0" spc="-100" dirty="0">
                <a:latin typeface="HGPｺﾞｼｯｸE" pitchFamily="50" charset="-128"/>
                <a:ea typeface="HGPｺﾞｼｯｸE" pitchFamily="50" charset="-128"/>
              </a:endParaRPr>
            </a:p>
          </p:txBody>
        </p:sp>
      </p:grpSp>
      <p:grpSp>
        <p:nvGrpSpPr>
          <p:cNvPr id="238" name="グループ化 237">
            <a:extLst>
              <a:ext uri="{FF2B5EF4-FFF2-40B4-BE49-F238E27FC236}">
                <a16:creationId xmlns:a16="http://schemas.microsoft.com/office/drawing/2014/main" id="{00000000-0008-0000-0000-00004C010000}"/>
              </a:ext>
            </a:extLst>
          </p:cNvPr>
          <p:cNvGrpSpPr/>
          <p:nvPr/>
        </p:nvGrpSpPr>
        <p:grpSpPr>
          <a:xfrm>
            <a:off x="4707446" y="4543596"/>
            <a:ext cx="1102280" cy="679743"/>
            <a:chOff x="1234468" y="3856555"/>
            <a:chExt cx="1258702" cy="517296"/>
          </a:xfrm>
        </p:grpSpPr>
        <p:sp>
          <p:nvSpPr>
            <p:cNvPr id="245" name="正方形/長方形 244">
              <a:extLst>
                <a:ext uri="{FF2B5EF4-FFF2-40B4-BE49-F238E27FC236}">
                  <a16:creationId xmlns:a16="http://schemas.microsoft.com/office/drawing/2014/main" id="{00000000-0008-0000-0000-00004E010000}"/>
                </a:ext>
              </a:extLst>
            </p:cNvPr>
            <p:cNvSpPr/>
            <p:nvPr/>
          </p:nvSpPr>
          <p:spPr>
            <a:xfrm>
              <a:off x="1234468" y="3856555"/>
              <a:ext cx="1124012" cy="51729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46" name="テキスト ボックス 29">
              <a:extLst>
                <a:ext uri="{FF2B5EF4-FFF2-40B4-BE49-F238E27FC236}">
                  <a16:creationId xmlns:a16="http://schemas.microsoft.com/office/drawing/2014/main" id="{00000000-0008-0000-0000-00004F010000}"/>
                </a:ext>
              </a:extLst>
            </p:cNvPr>
            <p:cNvSpPr txBox="1">
              <a:spLocks noChangeArrowheads="1"/>
            </p:cNvSpPr>
            <p:nvPr/>
          </p:nvSpPr>
          <p:spPr bwMode="auto">
            <a:xfrm>
              <a:off x="1565496" y="3973360"/>
              <a:ext cx="927674" cy="397137"/>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buFontTx/>
                <a:buNone/>
              </a:pPr>
              <a:r>
                <a:rPr lang="ja-JP" altLang="en-US" sz="600" dirty="0">
                  <a:latin typeface="HG丸ｺﾞｼｯｸM-PRO" panose="020F0600000000000000" pitchFamily="50" charset="-128"/>
                  <a:ea typeface="HG丸ｺﾞｼｯｸM-PRO" panose="020F0600000000000000" pitchFamily="50" charset="-128"/>
                </a:rPr>
                <a:t>開通済み区間</a:t>
              </a:r>
              <a:endParaRPr lang="en-US" altLang="ja-JP" sz="600" dirty="0">
                <a:latin typeface="HG丸ｺﾞｼｯｸM-PRO" panose="020F0600000000000000" pitchFamily="50" charset="-128"/>
                <a:ea typeface="HG丸ｺﾞｼｯｸM-PRO" panose="020F0600000000000000" pitchFamily="50" charset="-128"/>
              </a:endParaRPr>
            </a:p>
            <a:p>
              <a:pPr>
                <a:spcBef>
                  <a:spcPct val="0"/>
                </a:spcBef>
                <a:buFontTx/>
                <a:buNone/>
              </a:pPr>
              <a:r>
                <a:rPr lang="ja-JP" altLang="en-US" sz="600" dirty="0">
                  <a:latin typeface="HG丸ｺﾞｼｯｸM-PRO" panose="020F0600000000000000" pitchFamily="50" charset="-128"/>
                  <a:ea typeface="HG丸ｺﾞｼｯｸM-PRO" panose="020F0600000000000000" pitchFamily="50" charset="-128"/>
                </a:rPr>
                <a:t>事業実施区間</a:t>
              </a:r>
              <a:endParaRPr lang="en-US" altLang="ja-JP" sz="600" dirty="0">
                <a:latin typeface="HG丸ｺﾞｼｯｸM-PRO" panose="020F0600000000000000" pitchFamily="50" charset="-128"/>
                <a:ea typeface="HG丸ｺﾞｼｯｸM-PRO" panose="020F0600000000000000" pitchFamily="50" charset="-128"/>
              </a:endParaRPr>
            </a:p>
            <a:p>
              <a:pPr>
                <a:spcBef>
                  <a:spcPct val="0"/>
                </a:spcBef>
                <a:buFontTx/>
                <a:buNone/>
              </a:pPr>
              <a:r>
                <a:rPr lang="ja-JP" altLang="en-US" sz="600" dirty="0">
                  <a:latin typeface="HG丸ｺﾞｼｯｸM-PRO" panose="020F0600000000000000" pitchFamily="50" charset="-128"/>
                  <a:ea typeface="HG丸ｺﾞｼｯｸM-PRO" panose="020F0600000000000000" pitchFamily="50" charset="-128"/>
                </a:rPr>
                <a:t>未着手区間</a:t>
              </a:r>
              <a:endParaRPr lang="en-US" altLang="ja-JP" sz="600" dirty="0">
                <a:latin typeface="HG丸ｺﾞｼｯｸM-PRO" panose="020F0600000000000000" pitchFamily="50" charset="-128"/>
                <a:ea typeface="HG丸ｺﾞｼｯｸM-PRO" panose="020F0600000000000000" pitchFamily="50" charset="-128"/>
              </a:endParaRPr>
            </a:p>
            <a:p>
              <a:pPr>
                <a:spcBef>
                  <a:spcPct val="0"/>
                </a:spcBef>
                <a:buFontTx/>
                <a:buNone/>
              </a:pPr>
              <a:r>
                <a:rPr lang="ja-JP" altLang="en-US" sz="600" dirty="0">
                  <a:latin typeface="HG丸ｺﾞｼｯｸM-PRO" panose="020F0600000000000000" pitchFamily="50" charset="-128"/>
                  <a:ea typeface="HG丸ｺﾞｼｯｸM-PRO" panose="020F0600000000000000" pitchFamily="50" charset="-128"/>
                </a:rPr>
                <a:t>その他計画道路</a:t>
              </a:r>
              <a:endParaRPr lang="en-US" altLang="ja-JP" sz="600" dirty="0">
                <a:latin typeface="HG丸ｺﾞｼｯｸM-PRO" panose="020F0600000000000000" pitchFamily="50" charset="-128"/>
                <a:ea typeface="HG丸ｺﾞｼｯｸM-PRO" panose="020F0600000000000000" pitchFamily="50" charset="-128"/>
              </a:endParaRPr>
            </a:p>
          </p:txBody>
        </p:sp>
        <p:sp>
          <p:nvSpPr>
            <p:cNvPr id="247" name="テキスト ボックス 29">
              <a:extLst>
                <a:ext uri="{FF2B5EF4-FFF2-40B4-BE49-F238E27FC236}">
                  <a16:creationId xmlns:a16="http://schemas.microsoft.com/office/drawing/2014/main" id="{00000000-0008-0000-0000-000050010000}"/>
                </a:ext>
              </a:extLst>
            </p:cNvPr>
            <p:cNvSpPr txBox="1">
              <a:spLocks noChangeArrowheads="1"/>
            </p:cNvSpPr>
            <p:nvPr/>
          </p:nvSpPr>
          <p:spPr bwMode="auto">
            <a:xfrm>
              <a:off x="1275632" y="3858690"/>
              <a:ext cx="993457" cy="200055"/>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buFontTx/>
                <a:buNone/>
              </a:pPr>
              <a:r>
                <a:rPr lang="ja-JP" altLang="en-US" sz="700" dirty="0">
                  <a:latin typeface="HG丸ｺﾞｼｯｸM-PRO" panose="020F0600000000000000" pitchFamily="50" charset="-128"/>
                  <a:ea typeface="HG丸ｺﾞｼｯｸM-PRO" panose="020F0600000000000000" pitchFamily="50" charset="-128"/>
                </a:rPr>
                <a:t>凡例</a:t>
              </a:r>
            </a:p>
          </p:txBody>
        </p:sp>
        <p:sp>
          <p:nvSpPr>
            <p:cNvPr id="248" name="フリーフォーム: 図形 247">
              <a:extLst>
                <a:ext uri="{FF2B5EF4-FFF2-40B4-BE49-F238E27FC236}">
                  <a16:creationId xmlns:a16="http://schemas.microsoft.com/office/drawing/2014/main" id="{00000000-0008-0000-0000-000051010000}"/>
                </a:ext>
              </a:extLst>
            </p:cNvPr>
            <p:cNvSpPr/>
            <p:nvPr/>
          </p:nvSpPr>
          <p:spPr>
            <a:xfrm>
              <a:off x="1295624" y="4121378"/>
              <a:ext cx="257415" cy="45719"/>
            </a:xfrm>
            <a:custGeom>
              <a:avLst/>
              <a:gdLst>
                <a:gd name="connsiteX0" fmla="*/ 373380 w 373380"/>
                <a:gd name="connsiteY0" fmla="*/ 0 h 0"/>
                <a:gd name="connsiteX1" fmla="*/ 0 w 373380"/>
                <a:gd name="connsiteY1" fmla="*/ 0 h 0"/>
              </a:gdLst>
              <a:ahLst/>
              <a:cxnLst>
                <a:cxn ang="0">
                  <a:pos x="connsiteX0" y="connsiteY0"/>
                </a:cxn>
                <a:cxn ang="0">
                  <a:pos x="connsiteX1" y="connsiteY1"/>
                </a:cxn>
              </a:cxnLst>
              <a:rect l="l" t="t" r="r" b="b"/>
              <a:pathLst>
                <a:path w="373380">
                  <a:moveTo>
                    <a:pt x="373380" y="0"/>
                  </a:moveTo>
                  <a:lnTo>
                    <a:pt x="0" y="0"/>
                  </a:lnTo>
                </a:path>
              </a:pathLst>
            </a:custGeom>
            <a:noFill/>
            <a:ln w="50800">
              <a:solidFill>
                <a:srgbClr val="E71F1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dirty="0"/>
            </a:p>
          </p:txBody>
        </p:sp>
        <p:sp>
          <p:nvSpPr>
            <p:cNvPr id="249" name="フリーフォーム: 図形 248">
              <a:extLst>
                <a:ext uri="{FF2B5EF4-FFF2-40B4-BE49-F238E27FC236}">
                  <a16:creationId xmlns:a16="http://schemas.microsoft.com/office/drawing/2014/main" id="{00000000-0008-0000-0000-000052010000}"/>
                </a:ext>
              </a:extLst>
            </p:cNvPr>
            <p:cNvSpPr/>
            <p:nvPr/>
          </p:nvSpPr>
          <p:spPr>
            <a:xfrm>
              <a:off x="1276714" y="4200488"/>
              <a:ext cx="257410" cy="45719"/>
            </a:xfrm>
            <a:custGeom>
              <a:avLst/>
              <a:gdLst>
                <a:gd name="connsiteX0" fmla="*/ 373380 w 373380"/>
                <a:gd name="connsiteY0" fmla="*/ 0 h 0"/>
                <a:gd name="connsiteX1" fmla="*/ 0 w 373380"/>
                <a:gd name="connsiteY1" fmla="*/ 0 h 0"/>
              </a:gdLst>
              <a:ahLst/>
              <a:cxnLst>
                <a:cxn ang="0">
                  <a:pos x="connsiteX0" y="connsiteY0"/>
                </a:cxn>
                <a:cxn ang="0">
                  <a:pos x="connsiteX1" y="connsiteY1"/>
                </a:cxn>
              </a:cxnLst>
              <a:rect l="l" t="t" r="r" b="b"/>
              <a:pathLst>
                <a:path w="373380">
                  <a:moveTo>
                    <a:pt x="373380" y="0"/>
                  </a:moveTo>
                  <a:lnTo>
                    <a:pt x="0" y="0"/>
                  </a:lnTo>
                </a:path>
              </a:pathLst>
            </a:custGeom>
            <a:noFill/>
            <a:ln w="50800"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50" name="フリーフォーム: 図形 249">
              <a:extLst>
                <a:ext uri="{FF2B5EF4-FFF2-40B4-BE49-F238E27FC236}">
                  <a16:creationId xmlns:a16="http://schemas.microsoft.com/office/drawing/2014/main" id="{00000000-0008-0000-0000-000053010000}"/>
                </a:ext>
              </a:extLst>
            </p:cNvPr>
            <p:cNvSpPr/>
            <p:nvPr/>
          </p:nvSpPr>
          <p:spPr>
            <a:xfrm>
              <a:off x="1300208" y="4275716"/>
              <a:ext cx="257411" cy="45719"/>
            </a:xfrm>
            <a:custGeom>
              <a:avLst/>
              <a:gdLst>
                <a:gd name="connsiteX0" fmla="*/ 373380 w 373380"/>
                <a:gd name="connsiteY0" fmla="*/ 0 h 0"/>
                <a:gd name="connsiteX1" fmla="*/ 0 w 373380"/>
                <a:gd name="connsiteY1" fmla="*/ 0 h 0"/>
              </a:gdLst>
              <a:ahLst/>
              <a:cxnLst>
                <a:cxn ang="0">
                  <a:pos x="connsiteX0" y="connsiteY0"/>
                </a:cxn>
                <a:cxn ang="0">
                  <a:pos x="connsiteX1" y="connsiteY1"/>
                </a:cxn>
              </a:cxnLst>
              <a:rect l="l" t="t" r="r" b="b"/>
              <a:pathLst>
                <a:path w="373380">
                  <a:moveTo>
                    <a:pt x="373380" y="0"/>
                  </a:moveTo>
                  <a:lnTo>
                    <a:pt x="0" y="0"/>
                  </a:lnTo>
                </a:path>
              </a:pathLst>
            </a:custGeom>
            <a:noFill/>
            <a:ln w="508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grpSp>
      <p:sp>
        <p:nvSpPr>
          <p:cNvPr id="239" name="フリーフォーム 341">
            <a:extLst>
              <a:ext uri="{FF2B5EF4-FFF2-40B4-BE49-F238E27FC236}">
                <a16:creationId xmlns:a16="http://schemas.microsoft.com/office/drawing/2014/main" id="{00000000-0008-0000-0000-000056010000}"/>
              </a:ext>
            </a:extLst>
          </p:cNvPr>
          <p:cNvSpPr/>
          <p:nvPr/>
        </p:nvSpPr>
        <p:spPr bwMode="auto">
          <a:xfrm>
            <a:off x="7127437" y="4023667"/>
            <a:ext cx="404712" cy="623297"/>
          </a:xfrm>
          <a:custGeom>
            <a:avLst/>
            <a:gdLst>
              <a:gd name="connsiteX0" fmla="*/ 463261 w 463261"/>
              <a:gd name="connsiteY0" fmla="*/ 666750 h 666750"/>
              <a:gd name="connsiteX1" fmla="*/ 272761 w 463261"/>
              <a:gd name="connsiteY1" fmla="*/ 536864 h 666750"/>
              <a:gd name="connsiteX2" fmla="*/ 0 w 463261"/>
              <a:gd name="connsiteY2" fmla="*/ 0 h 666750"/>
            </a:gdLst>
            <a:ahLst/>
            <a:cxnLst>
              <a:cxn ang="0">
                <a:pos x="connsiteX0" y="connsiteY0"/>
              </a:cxn>
              <a:cxn ang="0">
                <a:pos x="connsiteX1" y="connsiteY1"/>
              </a:cxn>
              <a:cxn ang="0">
                <a:pos x="connsiteX2" y="connsiteY2"/>
              </a:cxn>
            </a:cxnLst>
            <a:rect l="l" t="t" r="r" b="b"/>
            <a:pathLst>
              <a:path w="463261" h="666750">
                <a:moveTo>
                  <a:pt x="463261" y="666750"/>
                </a:moveTo>
                <a:lnTo>
                  <a:pt x="272761" y="536864"/>
                </a:lnTo>
                <a:lnTo>
                  <a:pt x="0" y="0"/>
                </a:lnTo>
              </a:path>
            </a:pathLst>
          </a:custGeom>
          <a:noFill/>
          <a:ln w="107950" cap="flat" cmpd="sng" algn="ctr">
            <a:solidFill>
              <a:schemeClr val="tx1"/>
            </a:solidFill>
            <a:prstDash val="solid"/>
            <a:round/>
            <a:headEnd type="none" w="med" len="med"/>
            <a:tailEnd type="none" w="med" len="med"/>
          </a:ln>
          <a:effec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241" name="フリーフォーム: 図形 240">
            <a:extLst>
              <a:ext uri="{FF2B5EF4-FFF2-40B4-BE49-F238E27FC236}">
                <a16:creationId xmlns:a16="http://schemas.microsoft.com/office/drawing/2014/main" id="{00000000-0008-0000-0000-000058010000}"/>
              </a:ext>
            </a:extLst>
          </p:cNvPr>
          <p:cNvSpPr/>
          <p:nvPr/>
        </p:nvSpPr>
        <p:spPr>
          <a:xfrm>
            <a:off x="6566857" y="2701205"/>
            <a:ext cx="369622" cy="138200"/>
          </a:xfrm>
          <a:custGeom>
            <a:avLst/>
            <a:gdLst>
              <a:gd name="connsiteX0" fmla="*/ 373380 w 373380"/>
              <a:gd name="connsiteY0" fmla="*/ 0 h 0"/>
              <a:gd name="connsiteX1" fmla="*/ 0 w 373380"/>
              <a:gd name="connsiteY1" fmla="*/ 0 h 0"/>
              <a:gd name="connsiteX0" fmla="*/ 16368 w 16368"/>
              <a:gd name="connsiteY0" fmla="*/ 0 h 12836"/>
              <a:gd name="connsiteX1" fmla="*/ 0 w 16368"/>
              <a:gd name="connsiteY1" fmla="*/ 12836 h 12836"/>
              <a:gd name="connsiteX0" fmla="*/ 16368 w 16501"/>
              <a:gd name="connsiteY0" fmla="*/ 0 h 12836"/>
              <a:gd name="connsiteX1" fmla="*/ 16501 w 16501"/>
              <a:gd name="connsiteY1" fmla="*/ 1468 h 12836"/>
              <a:gd name="connsiteX2" fmla="*/ 0 w 16501"/>
              <a:gd name="connsiteY2" fmla="*/ 12836 h 12836"/>
              <a:gd name="connsiteX0" fmla="*/ 16368 w 16368"/>
              <a:gd name="connsiteY0" fmla="*/ 0 h 21736"/>
              <a:gd name="connsiteX1" fmla="*/ 9965 w 16368"/>
              <a:gd name="connsiteY1" fmla="*/ 21736 h 21736"/>
              <a:gd name="connsiteX2" fmla="*/ 0 w 16368"/>
              <a:gd name="connsiteY2" fmla="*/ 12836 h 21736"/>
              <a:gd name="connsiteX0" fmla="*/ 16368 w 16368"/>
              <a:gd name="connsiteY0" fmla="*/ 0 h 23158"/>
              <a:gd name="connsiteX1" fmla="*/ 9965 w 16368"/>
              <a:gd name="connsiteY1" fmla="*/ 21736 h 23158"/>
              <a:gd name="connsiteX2" fmla="*/ 4267 w 16368"/>
              <a:gd name="connsiteY2" fmla="*/ 21059 h 23158"/>
              <a:gd name="connsiteX3" fmla="*/ 0 w 16368"/>
              <a:gd name="connsiteY3" fmla="*/ 12836 h 23158"/>
            </a:gdLst>
            <a:ahLst/>
            <a:cxnLst>
              <a:cxn ang="0">
                <a:pos x="connsiteX0" y="connsiteY0"/>
              </a:cxn>
              <a:cxn ang="0">
                <a:pos x="connsiteX1" y="connsiteY1"/>
              </a:cxn>
              <a:cxn ang="0">
                <a:pos x="connsiteX2" y="connsiteY2"/>
              </a:cxn>
              <a:cxn ang="0">
                <a:pos x="connsiteX3" y="connsiteY3"/>
              </a:cxn>
            </a:cxnLst>
            <a:rect l="l" t="t" r="r" b="b"/>
            <a:pathLst>
              <a:path w="16368" h="23158">
                <a:moveTo>
                  <a:pt x="16368" y="0"/>
                </a:moveTo>
                <a:cubicBezTo>
                  <a:pt x="16390" y="245"/>
                  <a:pt x="9937" y="21430"/>
                  <a:pt x="9965" y="21736"/>
                </a:cubicBezTo>
                <a:cubicBezTo>
                  <a:pt x="7948" y="24570"/>
                  <a:pt x="5928" y="22542"/>
                  <a:pt x="4267" y="21059"/>
                </a:cubicBezTo>
                <a:cubicBezTo>
                  <a:pt x="2606" y="19576"/>
                  <a:pt x="711" y="13531"/>
                  <a:pt x="0" y="12836"/>
                </a:cubicBezTo>
              </a:path>
            </a:pathLst>
          </a:custGeom>
          <a:noFill/>
          <a:ln w="8572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dirty="0"/>
          </a:p>
        </p:txBody>
      </p:sp>
      <p:sp>
        <p:nvSpPr>
          <p:cNvPr id="243" name="フリーフォーム: 図形 242">
            <a:extLst>
              <a:ext uri="{FF2B5EF4-FFF2-40B4-BE49-F238E27FC236}">
                <a16:creationId xmlns:a16="http://schemas.microsoft.com/office/drawing/2014/main" id="{00000000-0008-0000-0000-00005D010000}"/>
              </a:ext>
            </a:extLst>
          </p:cNvPr>
          <p:cNvSpPr/>
          <p:nvPr/>
        </p:nvSpPr>
        <p:spPr>
          <a:xfrm flipV="1">
            <a:off x="6566473" y="2799199"/>
            <a:ext cx="1237575" cy="64135"/>
          </a:xfrm>
          <a:custGeom>
            <a:avLst/>
            <a:gdLst>
              <a:gd name="connsiteX0" fmla="*/ 0 w 850900"/>
              <a:gd name="connsiteY0" fmla="*/ 0 h 0"/>
              <a:gd name="connsiteX1" fmla="*/ 850900 w 850900"/>
              <a:gd name="connsiteY1" fmla="*/ 0 h 0"/>
            </a:gdLst>
            <a:ahLst/>
            <a:cxnLst>
              <a:cxn ang="0">
                <a:pos x="connsiteX0" y="connsiteY0"/>
              </a:cxn>
              <a:cxn ang="0">
                <a:pos x="connsiteX1" y="connsiteY1"/>
              </a:cxn>
            </a:cxnLst>
            <a:rect l="l" t="t" r="r" b="b"/>
            <a:pathLst>
              <a:path w="850900">
                <a:moveTo>
                  <a:pt x="0" y="0"/>
                </a:moveTo>
                <a:lnTo>
                  <a:pt x="850900" y="0"/>
                </a:lnTo>
              </a:path>
            </a:pathLst>
          </a:cu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44" name="テキスト ボックス 29">
            <a:extLst>
              <a:ext uri="{FF2B5EF4-FFF2-40B4-BE49-F238E27FC236}">
                <a16:creationId xmlns:a16="http://schemas.microsoft.com/office/drawing/2014/main" id="{00000000-0008-0000-0000-000060010000}"/>
              </a:ext>
            </a:extLst>
          </p:cNvPr>
          <p:cNvSpPr txBox="1">
            <a:spLocks noChangeArrowheads="1"/>
          </p:cNvSpPr>
          <p:nvPr/>
        </p:nvSpPr>
        <p:spPr bwMode="auto">
          <a:xfrm rot="20550053">
            <a:off x="5083800" y="2789174"/>
            <a:ext cx="123111" cy="741194"/>
          </a:xfrm>
          <a:prstGeom prst="rect">
            <a:avLst/>
          </a:prstGeom>
          <a:solidFill>
            <a:schemeClr val="bg1">
              <a:alpha val="76000"/>
            </a:schemeClr>
          </a:solidFill>
          <a:ln w="9525">
            <a:noFill/>
            <a:miter lim="800000"/>
            <a:headEnd/>
            <a:tailEnd/>
          </a:ln>
        </p:spPr>
        <p:txBody>
          <a:bodyPr vert="eaVert"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buFontTx/>
              <a:buNone/>
            </a:pPr>
            <a:r>
              <a:rPr lang="ja-JP" altLang="en-US" sz="800" dirty="0">
                <a:latin typeface="HG丸ｺﾞｼｯｸM-PRO" panose="020F0600000000000000" pitchFamily="50" charset="-128"/>
                <a:ea typeface="HG丸ｺﾞｼｯｸM-PRO" panose="020F0600000000000000" pitchFamily="50" charset="-128"/>
              </a:rPr>
              <a:t>市道畑下里線</a:t>
            </a:r>
          </a:p>
        </p:txBody>
      </p:sp>
      <p:sp>
        <p:nvSpPr>
          <p:cNvPr id="232" name="フリーフォーム: 図形 231">
            <a:extLst>
              <a:ext uri="{FF2B5EF4-FFF2-40B4-BE49-F238E27FC236}">
                <a16:creationId xmlns:a16="http://schemas.microsoft.com/office/drawing/2014/main" id="{00000000-0008-0000-0000-00005E010000}"/>
              </a:ext>
            </a:extLst>
          </p:cNvPr>
          <p:cNvSpPr/>
          <p:nvPr/>
        </p:nvSpPr>
        <p:spPr>
          <a:xfrm flipV="1">
            <a:off x="7126666" y="3942460"/>
            <a:ext cx="688330" cy="64136"/>
          </a:xfrm>
          <a:custGeom>
            <a:avLst/>
            <a:gdLst>
              <a:gd name="connsiteX0" fmla="*/ 0 w 850900"/>
              <a:gd name="connsiteY0" fmla="*/ 0 h 0"/>
              <a:gd name="connsiteX1" fmla="*/ 850900 w 850900"/>
              <a:gd name="connsiteY1" fmla="*/ 0 h 0"/>
            </a:gdLst>
            <a:ahLst/>
            <a:cxnLst>
              <a:cxn ang="0">
                <a:pos x="connsiteX0" y="connsiteY0"/>
              </a:cxn>
              <a:cxn ang="0">
                <a:pos x="connsiteX1" y="connsiteY1"/>
              </a:cxn>
            </a:cxnLst>
            <a:rect l="l" t="t" r="r" b="b"/>
            <a:pathLst>
              <a:path w="850900">
                <a:moveTo>
                  <a:pt x="0" y="0"/>
                </a:moveTo>
                <a:lnTo>
                  <a:pt x="850900" y="0"/>
                </a:lnTo>
              </a:path>
            </a:pathLst>
          </a:cu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33" name="フリーフォーム: 図形 232">
            <a:extLst>
              <a:ext uri="{FF2B5EF4-FFF2-40B4-BE49-F238E27FC236}">
                <a16:creationId xmlns:a16="http://schemas.microsoft.com/office/drawing/2014/main" id="{00000000-0008-0000-0000-00005F010000}"/>
              </a:ext>
            </a:extLst>
          </p:cNvPr>
          <p:cNvSpPr/>
          <p:nvPr/>
        </p:nvSpPr>
        <p:spPr>
          <a:xfrm rot="5400000" flipV="1">
            <a:off x="7288698" y="3396014"/>
            <a:ext cx="1114184" cy="64344"/>
          </a:xfrm>
          <a:custGeom>
            <a:avLst/>
            <a:gdLst>
              <a:gd name="connsiteX0" fmla="*/ 0 w 850900"/>
              <a:gd name="connsiteY0" fmla="*/ 0 h 0"/>
              <a:gd name="connsiteX1" fmla="*/ 850900 w 850900"/>
              <a:gd name="connsiteY1" fmla="*/ 0 h 0"/>
            </a:gdLst>
            <a:ahLst/>
            <a:cxnLst>
              <a:cxn ang="0">
                <a:pos x="connsiteX0" y="connsiteY0"/>
              </a:cxn>
              <a:cxn ang="0">
                <a:pos x="connsiteX1" y="connsiteY1"/>
              </a:cxn>
            </a:cxnLst>
            <a:rect l="l" t="t" r="r" b="b"/>
            <a:pathLst>
              <a:path w="850900">
                <a:moveTo>
                  <a:pt x="0" y="0"/>
                </a:moveTo>
                <a:lnTo>
                  <a:pt x="850900" y="0"/>
                </a:lnTo>
              </a:path>
            </a:pathLst>
          </a:custGeom>
          <a:noFill/>
          <a:ln w="15875">
            <a:solidFill>
              <a:srgbClr val="FF000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dirty="0"/>
          </a:p>
        </p:txBody>
      </p:sp>
      <p:sp>
        <p:nvSpPr>
          <p:cNvPr id="230" name="フリーフォーム: 図形 229">
            <a:extLst>
              <a:ext uri="{FF2B5EF4-FFF2-40B4-BE49-F238E27FC236}">
                <a16:creationId xmlns:a16="http://schemas.microsoft.com/office/drawing/2014/main" id="{00000000-0008-0000-0000-000054010000}"/>
              </a:ext>
            </a:extLst>
          </p:cNvPr>
          <p:cNvSpPr/>
          <p:nvPr/>
        </p:nvSpPr>
        <p:spPr>
          <a:xfrm>
            <a:off x="4761084" y="4790772"/>
            <a:ext cx="225260" cy="58242"/>
          </a:xfrm>
          <a:custGeom>
            <a:avLst/>
            <a:gdLst>
              <a:gd name="connsiteX0" fmla="*/ 373380 w 373380"/>
              <a:gd name="connsiteY0" fmla="*/ 0 h 0"/>
              <a:gd name="connsiteX1" fmla="*/ 0 w 373380"/>
              <a:gd name="connsiteY1" fmla="*/ 0 h 0"/>
            </a:gdLst>
            <a:ahLst/>
            <a:cxnLst>
              <a:cxn ang="0">
                <a:pos x="connsiteX0" y="connsiteY0"/>
              </a:cxn>
              <a:cxn ang="0">
                <a:pos x="connsiteX1" y="connsiteY1"/>
              </a:cxn>
            </a:cxnLst>
            <a:rect l="l" t="t" r="r" b="b"/>
            <a:pathLst>
              <a:path w="373380">
                <a:moveTo>
                  <a:pt x="373380" y="0"/>
                </a:moveTo>
                <a:lnTo>
                  <a:pt x="0" y="0"/>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63" name="正方形/長方形 262">
            <a:extLst>
              <a:ext uri="{FF2B5EF4-FFF2-40B4-BE49-F238E27FC236}">
                <a16:creationId xmlns:a16="http://schemas.microsoft.com/office/drawing/2014/main" id="{6E0528CC-BDF9-4323-B448-72F307AE7A14}"/>
              </a:ext>
            </a:extLst>
          </p:cNvPr>
          <p:cNvSpPr/>
          <p:nvPr/>
        </p:nvSpPr>
        <p:spPr>
          <a:xfrm>
            <a:off x="4603940" y="3529413"/>
            <a:ext cx="568249" cy="2820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b="1" dirty="0">
                <a:solidFill>
                  <a:sysClr val="windowText" lastClr="000000"/>
                </a:solidFill>
                <a:latin typeface="Meiryo UI" panose="020B0604030504040204" pitchFamily="50" charset="-128"/>
                <a:ea typeface="Meiryo UI" panose="020B0604030504040204" pitchFamily="50" charset="-128"/>
              </a:rPr>
              <a:t>堺市</a:t>
            </a:r>
          </a:p>
        </p:txBody>
      </p:sp>
      <p:sp>
        <p:nvSpPr>
          <p:cNvPr id="264" name="正方形/長方形 263">
            <a:extLst>
              <a:ext uri="{FF2B5EF4-FFF2-40B4-BE49-F238E27FC236}">
                <a16:creationId xmlns:a16="http://schemas.microsoft.com/office/drawing/2014/main" id="{3C49B65C-EF44-4F2C-87FB-06F92D775FD4}"/>
              </a:ext>
            </a:extLst>
          </p:cNvPr>
          <p:cNvSpPr/>
          <p:nvPr/>
        </p:nvSpPr>
        <p:spPr>
          <a:xfrm>
            <a:off x="8282438" y="3848475"/>
            <a:ext cx="269384" cy="10012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b="1" dirty="0">
                <a:solidFill>
                  <a:sysClr val="windowText" lastClr="000000"/>
                </a:solidFill>
                <a:latin typeface="Meiryo UI" panose="020B0604030504040204" pitchFamily="50" charset="-128"/>
                <a:ea typeface="Meiryo UI" panose="020B0604030504040204" pitchFamily="50" charset="-128"/>
              </a:rPr>
              <a:t>河内長野堺市</a:t>
            </a:r>
          </a:p>
        </p:txBody>
      </p:sp>
      <p:sp>
        <p:nvSpPr>
          <p:cNvPr id="7" name="テキスト ボックス 6">
            <a:extLst>
              <a:ext uri="{FF2B5EF4-FFF2-40B4-BE49-F238E27FC236}">
                <a16:creationId xmlns:a16="http://schemas.microsoft.com/office/drawing/2014/main" id="{7094CA35-4444-4DDD-8ADC-59EBCDAD274F}"/>
              </a:ext>
            </a:extLst>
          </p:cNvPr>
          <p:cNvSpPr txBox="1"/>
          <p:nvPr/>
        </p:nvSpPr>
        <p:spPr>
          <a:xfrm rot="1857796">
            <a:off x="7072296" y="4782316"/>
            <a:ext cx="973306" cy="369332"/>
          </a:xfrm>
          <a:prstGeom prst="rect">
            <a:avLst/>
          </a:prstGeom>
          <a:solidFill>
            <a:schemeClr val="bg1">
              <a:alpha val="60000"/>
            </a:schemeClr>
          </a:solidFill>
        </p:spPr>
        <p:txBody>
          <a:bodyPr wrap="square" rtlCol="0">
            <a:spAutoFit/>
          </a:bodyPr>
          <a:lstStyle/>
          <a:p>
            <a:r>
              <a:rPr kumimoji="1" lang="ja-JP" altLang="en-US" sz="900" dirty="0"/>
              <a:t>至 和歌山県</a:t>
            </a:r>
            <a:endParaRPr kumimoji="1" lang="en-US" altLang="ja-JP" sz="900" dirty="0"/>
          </a:p>
          <a:p>
            <a:r>
              <a:rPr kumimoji="1" lang="ja-JP" altLang="en-US" sz="900" dirty="0"/>
              <a:t>　　橋本市→</a:t>
            </a:r>
          </a:p>
        </p:txBody>
      </p:sp>
      <p:sp>
        <p:nvSpPr>
          <p:cNvPr id="269" name="正方形/長方形 268">
            <a:extLst>
              <a:ext uri="{FF2B5EF4-FFF2-40B4-BE49-F238E27FC236}">
                <a16:creationId xmlns:a16="http://schemas.microsoft.com/office/drawing/2014/main" id="{135CDAD6-BDD3-41FE-A868-8C343693E618}"/>
              </a:ext>
            </a:extLst>
          </p:cNvPr>
          <p:cNvSpPr/>
          <p:nvPr/>
        </p:nvSpPr>
        <p:spPr>
          <a:xfrm>
            <a:off x="7845790" y="3241664"/>
            <a:ext cx="845228" cy="38807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事業区間</a:t>
            </a:r>
            <a:endParaRPr kumimoji="1" lang="en-US" altLang="ja-JP" sz="1050" b="1" dirty="0">
              <a:solidFill>
                <a:srgbClr val="FF0000"/>
              </a:solidFill>
              <a:latin typeface="Meiryo UI" panose="020B0604030504040204" pitchFamily="50" charset="-128"/>
              <a:ea typeface="Meiryo UI" panose="020B0604030504040204" pitchFamily="50" charset="-128"/>
            </a:endParaRPr>
          </a:p>
          <a:p>
            <a:pPr algn="ctr"/>
            <a:r>
              <a:rPr kumimoji="1" lang="en-US" altLang="ja-JP" sz="1050" b="1" dirty="0">
                <a:solidFill>
                  <a:srgbClr val="FF0000"/>
                </a:solidFill>
                <a:latin typeface="Meiryo UI" panose="020B0604030504040204" pitchFamily="50" charset="-128"/>
                <a:ea typeface="Meiryo UI" panose="020B0604030504040204" pitchFamily="50" charset="-128"/>
              </a:rPr>
              <a:t>L=1.0km</a:t>
            </a:r>
            <a:endParaRPr kumimoji="1" lang="ja-JP" altLang="en-US" sz="1050" b="1" dirty="0">
              <a:solidFill>
                <a:srgbClr val="FF0000"/>
              </a:solidFill>
              <a:latin typeface="Meiryo UI" panose="020B0604030504040204" pitchFamily="50" charset="-128"/>
              <a:ea typeface="Meiryo UI" panose="020B0604030504040204" pitchFamily="50" charset="-128"/>
            </a:endParaRPr>
          </a:p>
        </p:txBody>
      </p:sp>
      <p:grpSp>
        <p:nvGrpSpPr>
          <p:cNvPr id="74" name="グループ化 73">
            <a:extLst>
              <a:ext uri="{FF2B5EF4-FFF2-40B4-BE49-F238E27FC236}">
                <a16:creationId xmlns:a16="http://schemas.microsoft.com/office/drawing/2014/main" id="{64727952-B97F-4B58-B20B-B7E54A9A4303}"/>
              </a:ext>
            </a:extLst>
          </p:cNvPr>
          <p:cNvGrpSpPr/>
          <p:nvPr/>
        </p:nvGrpSpPr>
        <p:grpSpPr>
          <a:xfrm>
            <a:off x="4618642" y="5345652"/>
            <a:ext cx="4567761" cy="2271088"/>
            <a:chOff x="4618642" y="5345652"/>
            <a:chExt cx="4567761" cy="2271088"/>
          </a:xfrm>
        </p:grpSpPr>
        <p:sp>
          <p:nvSpPr>
            <p:cNvPr id="75" name="テキスト ボックス 74">
              <a:extLst>
                <a:ext uri="{FF2B5EF4-FFF2-40B4-BE49-F238E27FC236}">
                  <a16:creationId xmlns:a16="http://schemas.microsoft.com/office/drawing/2014/main" id="{57AB3348-462C-471E-A3DB-B3E5CC0823C5}"/>
                </a:ext>
              </a:extLst>
            </p:cNvPr>
            <p:cNvSpPr txBox="1"/>
            <p:nvPr/>
          </p:nvSpPr>
          <p:spPr>
            <a:xfrm>
              <a:off x="4641977" y="5701933"/>
              <a:ext cx="4353799" cy="415498"/>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問い合わせ先</a:t>
              </a:r>
              <a:r>
                <a:rPr kumimoji="1" lang="en-US" altLang="ja-JP" sz="105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　都市整備部　道路室 道路整備課 建設グループ</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06</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6944</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9276</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a:t>
              </a:r>
            </a:p>
          </p:txBody>
        </p:sp>
        <p:grpSp>
          <p:nvGrpSpPr>
            <p:cNvPr id="76" name="グループ化 75">
              <a:extLst>
                <a:ext uri="{FF2B5EF4-FFF2-40B4-BE49-F238E27FC236}">
                  <a16:creationId xmlns:a16="http://schemas.microsoft.com/office/drawing/2014/main" id="{DD367599-DE32-431C-BA96-08E46E9776B3}"/>
                </a:ext>
              </a:extLst>
            </p:cNvPr>
            <p:cNvGrpSpPr/>
            <p:nvPr/>
          </p:nvGrpSpPr>
          <p:grpSpPr>
            <a:xfrm>
              <a:off x="4618642" y="5345652"/>
              <a:ext cx="4567761" cy="2271088"/>
              <a:chOff x="8469" y="490939"/>
              <a:chExt cx="4567761" cy="2271088"/>
            </a:xfrm>
          </p:grpSpPr>
          <p:sp>
            <p:nvSpPr>
              <p:cNvPr id="77" name="正方形/長方形 76">
                <a:extLst>
                  <a:ext uri="{FF2B5EF4-FFF2-40B4-BE49-F238E27FC236}">
                    <a16:creationId xmlns:a16="http://schemas.microsoft.com/office/drawing/2014/main" id="{E514B084-B15A-41E8-8A99-A97862FCD045}"/>
                  </a:ext>
                </a:extLst>
              </p:cNvPr>
              <p:cNvSpPr/>
              <p:nvPr/>
            </p:nvSpPr>
            <p:spPr>
              <a:xfrm>
                <a:off x="8469" y="760542"/>
                <a:ext cx="4567761" cy="2001485"/>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endParaRPr lang="en-US" altLang="ja-JP" sz="1050" dirty="0">
                  <a:latin typeface="Meiryo UI" panose="020B0604030504040204" pitchFamily="50" charset="-128"/>
                  <a:ea typeface="Meiryo UI" panose="020B0604030504040204" pitchFamily="50" charset="-128"/>
                </a:endParaRPr>
              </a:p>
            </p:txBody>
          </p:sp>
          <p:grpSp>
            <p:nvGrpSpPr>
              <p:cNvPr id="78" name="グループ化 77">
                <a:extLst>
                  <a:ext uri="{FF2B5EF4-FFF2-40B4-BE49-F238E27FC236}">
                    <a16:creationId xmlns:a16="http://schemas.microsoft.com/office/drawing/2014/main" id="{A47508CB-044C-4654-B6D0-62F3E5D9F201}"/>
                  </a:ext>
                </a:extLst>
              </p:cNvPr>
              <p:cNvGrpSpPr/>
              <p:nvPr/>
            </p:nvGrpSpPr>
            <p:grpSpPr>
              <a:xfrm>
                <a:off x="47416" y="490939"/>
                <a:ext cx="4097864" cy="276999"/>
                <a:chOff x="57574" y="2349505"/>
                <a:chExt cx="4097864" cy="276999"/>
              </a:xfrm>
            </p:grpSpPr>
            <p:sp>
              <p:nvSpPr>
                <p:cNvPr id="90" name="テキスト ボックス 89">
                  <a:extLst>
                    <a:ext uri="{FF2B5EF4-FFF2-40B4-BE49-F238E27FC236}">
                      <a16:creationId xmlns:a16="http://schemas.microsoft.com/office/drawing/2014/main" id="{8E264B18-A10C-482B-B0BD-7213A8300E91}"/>
                    </a:ext>
                  </a:extLst>
                </p:cNvPr>
                <p:cNvSpPr txBox="1"/>
                <p:nvPr/>
              </p:nvSpPr>
              <p:spPr>
                <a:xfrm>
                  <a:off x="143135" y="2349505"/>
                  <a:ext cx="579005" cy="276999"/>
                </a:xfrm>
                <a:prstGeom prst="rect">
                  <a:avLst/>
                </a:prstGeom>
                <a:noFill/>
              </p:spPr>
              <p:txBody>
                <a:bodyPr wrap="non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その他</a:t>
                  </a:r>
                </a:p>
              </p:txBody>
            </p:sp>
            <p:cxnSp>
              <p:nvCxnSpPr>
                <p:cNvPr id="91" name="直線コネクタ 90">
                  <a:extLst>
                    <a:ext uri="{FF2B5EF4-FFF2-40B4-BE49-F238E27FC236}">
                      <a16:creationId xmlns:a16="http://schemas.microsoft.com/office/drawing/2014/main" id="{EBC09797-624E-4680-BD1F-95188A976452}"/>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33CDBFE8-9BB2-40A9-82E8-9C23B4309ED2}"/>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grpSp>
      <p:pic>
        <p:nvPicPr>
          <p:cNvPr id="93" name="図 92">
            <a:extLst>
              <a:ext uri="{FF2B5EF4-FFF2-40B4-BE49-F238E27FC236}">
                <a16:creationId xmlns:a16="http://schemas.microsoft.com/office/drawing/2014/main" id="{9C3A334D-8E0A-42B2-B8EF-B0D813A8D00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7868" y="895278"/>
            <a:ext cx="1173823" cy="18756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6" name="楕円 95">
            <a:extLst>
              <a:ext uri="{FF2B5EF4-FFF2-40B4-BE49-F238E27FC236}">
                <a16:creationId xmlns:a16="http://schemas.microsoft.com/office/drawing/2014/main" id="{A33F72F3-73F0-4539-A8C1-97BB8FA6D0FC}"/>
              </a:ext>
            </a:extLst>
          </p:cNvPr>
          <p:cNvSpPr/>
          <p:nvPr/>
        </p:nvSpPr>
        <p:spPr>
          <a:xfrm>
            <a:off x="5404957" y="2253706"/>
            <a:ext cx="114214" cy="1142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7" name="直線矢印コネクタ 96">
            <a:extLst>
              <a:ext uri="{FF2B5EF4-FFF2-40B4-BE49-F238E27FC236}">
                <a16:creationId xmlns:a16="http://schemas.microsoft.com/office/drawing/2014/main" id="{2C8602AD-CEB5-4755-ADA1-3B614DFFD8C8}"/>
              </a:ext>
            </a:extLst>
          </p:cNvPr>
          <p:cNvCxnSpPr>
            <a:cxnSpLocks/>
            <a:endCxn id="96" idx="1"/>
          </p:cNvCxnSpPr>
          <p:nvPr/>
        </p:nvCxnSpPr>
        <p:spPr>
          <a:xfrm>
            <a:off x="5128500" y="1696722"/>
            <a:ext cx="293183" cy="5737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116B6F6E-2DDB-4830-9FC5-4AD588FDDE8B}"/>
              </a:ext>
            </a:extLst>
          </p:cNvPr>
          <p:cNvCxnSpPr>
            <a:cxnSpLocks/>
          </p:cNvCxnSpPr>
          <p:nvPr/>
        </p:nvCxnSpPr>
        <p:spPr>
          <a:xfrm flipH="1">
            <a:off x="4678925" y="1691076"/>
            <a:ext cx="4570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6114475B-D3CC-41FB-A441-C34DAB722321}"/>
              </a:ext>
            </a:extLst>
          </p:cNvPr>
          <p:cNvSpPr txBox="1"/>
          <p:nvPr/>
        </p:nvSpPr>
        <p:spPr>
          <a:xfrm>
            <a:off x="4461774" y="1435112"/>
            <a:ext cx="1000290"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事業箇所</a:t>
            </a:r>
          </a:p>
        </p:txBody>
      </p:sp>
      <p:sp>
        <p:nvSpPr>
          <p:cNvPr id="270" name="フリーフォーム: 図形 269">
            <a:extLst>
              <a:ext uri="{FF2B5EF4-FFF2-40B4-BE49-F238E27FC236}">
                <a16:creationId xmlns:a16="http://schemas.microsoft.com/office/drawing/2014/main" id="{DD600298-7EFF-42B5-8315-6B944AA8D22E}"/>
              </a:ext>
            </a:extLst>
          </p:cNvPr>
          <p:cNvSpPr/>
          <p:nvPr/>
        </p:nvSpPr>
        <p:spPr>
          <a:xfrm>
            <a:off x="5755587" y="2510855"/>
            <a:ext cx="1116934" cy="913856"/>
          </a:xfrm>
          <a:custGeom>
            <a:avLst/>
            <a:gdLst>
              <a:gd name="connsiteX0" fmla="*/ 1199072 w 1518249"/>
              <a:gd name="connsiteY0" fmla="*/ 241540 h 1242204"/>
              <a:gd name="connsiteX1" fmla="*/ 1086929 w 1518249"/>
              <a:gd name="connsiteY1" fmla="*/ 241540 h 1242204"/>
              <a:gd name="connsiteX2" fmla="*/ 1052423 w 1518249"/>
              <a:gd name="connsiteY2" fmla="*/ 146649 h 1242204"/>
              <a:gd name="connsiteX3" fmla="*/ 1026544 w 1518249"/>
              <a:gd name="connsiteY3" fmla="*/ 120770 h 1242204"/>
              <a:gd name="connsiteX4" fmla="*/ 983412 w 1518249"/>
              <a:gd name="connsiteY4" fmla="*/ 69011 h 1242204"/>
              <a:gd name="connsiteX5" fmla="*/ 923027 w 1518249"/>
              <a:gd name="connsiteY5" fmla="*/ 0 h 1242204"/>
              <a:gd name="connsiteX6" fmla="*/ 785004 w 1518249"/>
              <a:gd name="connsiteY6" fmla="*/ 155276 h 1242204"/>
              <a:gd name="connsiteX7" fmla="*/ 586596 w 1518249"/>
              <a:gd name="connsiteY7" fmla="*/ 224287 h 1242204"/>
              <a:gd name="connsiteX8" fmla="*/ 629729 w 1518249"/>
              <a:gd name="connsiteY8" fmla="*/ 370936 h 1242204"/>
              <a:gd name="connsiteX9" fmla="*/ 388189 w 1518249"/>
              <a:gd name="connsiteY9" fmla="*/ 612476 h 1242204"/>
              <a:gd name="connsiteX10" fmla="*/ 276045 w 1518249"/>
              <a:gd name="connsiteY10" fmla="*/ 646981 h 1242204"/>
              <a:gd name="connsiteX11" fmla="*/ 284672 w 1518249"/>
              <a:gd name="connsiteY11" fmla="*/ 776377 h 1242204"/>
              <a:gd name="connsiteX12" fmla="*/ 181155 w 1518249"/>
              <a:gd name="connsiteY12" fmla="*/ 724619 h 1242204"/>
              <a:gd name="connsiteX13" fmla="*/ 112144 w 1518249"/>
              <a:gd name="connsiteY13" fmla="*/ 767751 h 1242204"/>
              <a:gd name="connsiteX14" fmla="*/ 103517 w 1518249"/>
              <a:gd name="connsiteY14" fmla="*/ 845389 h 1242204"/>
              <a:gd name="connsiteX15" fmla="*/ 43132 w 1518249"/>
              <a:gd name="connsiteY15" fmla="*/ 940279 h 1242204"/>
              <a:gd name="connsiteX16" fmla="*/ 43132 w 1518249"/>
              <a:gd name="connsiteY16" fmla="*/ 1078302 h 1242204"/>
              <a:gd name="connsiteX17" fmla="*/ 0 w 1518249"/>
              <a:gd name="connsiteY17" fmla="*/ 1147313 h 1242204"/>
              <a:gd name="connsiteX18" fmla="*/ 94891 w 1518249"/>
              <a:gd name="connsiteY18" fmla="*/ 1233577 h 1242204"/>
              <a:gd name="connsiteX19" fmla="*/ 215661 w 1518249"/>
              <a:gd name="connsiteY19" fmla="*/ 1224951 h 1242204"/>
              <a:gd name="connsiteX20" fmla="*/ 388189 w 1518249"/>
              <a:gd name="connsiteY20" fmla="*/ 897147 h 1242204"/>
              <a:gd name="connsiteX21" fmla="*/ 612476 w 1518249"/>
              <a:gd name="connsiteY21" fmla="*/ 638355 h 1242204"/>
              <a:gd name="connsiteX22" fmla="*/ 707366 w 1518249"/>
              <a:gd name="connsiteY22" fmla="*/ 681487 h 1242204"/>
              <a:gd name="connsiteX23" fmla="*/ 802257 w 1518249"/>
              <a:gd name="connsiteY23" fmla="*/ 672860 h 1242204"/>
              <a:gd name="connsiteX24" fmla="*/ 923027 w 1518249"/>
              <a:gd name="connsiteY24" fmla="*/ 715993 h 1242204"/>
              <a:gd name="connsiteX25" fmla="*/ 1009291 w 1518249"/>
              <a:gd name="connsiteY25" fmla="*/ 715993 h 1242204"/>
              <a:gd name="connsiteX26" fmla="*/ 1104181 w 1518249"/>
              <a:gd name="connsiteY26" fmla="*/ 1043796 h 1242204"/>
              <a:gd name="connsiteX27" fmla="*/ 1095555 w 1518249"/>
              <a:gd name="connsiteY27" fmla="*/ 1138687 h 1242204"/>
              <a:gd name="connsiteX28" fmla="*/ 1155940 w 1518249"/>
              <a:gd name="connsiteY28" fmla="*/ 1190445 h 1242204"/>
              <a:gd name="connsiteX29" fmla="*/ 1285336 w 1518249"/>
              <a:gd name="connsiteY29" fmla="*/ 1164566 h 1242204"/>
              <a:gd name="connsiteX30" fmla="*/ 1466491 w 1518249"/>
              <a:gd name="connsiteY30" fmla="*/ 1242204 h 1242204"/>
              <a:gd name="connsiteX31" fmla="*/ 1518249 w 1518249"/>
              <a:gd name="connsiteY31" fmla="*/ 1155940 h 1242204"/>
              <a:gd name="connsiteX32" fmla="*/ 1285336 w 1518249"/>
              <a:gd name="connsiteY32" fmla="*/ 586596 h 1242204"/>
              <a:gd name="connsiteX33" fmla="*/ 1199072 w 1518249"/>
              <a:gd name="connsiteY33" fmla="*/ 241540 h 124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18249" h="1242204">
                <a:moveTo>
                  <a:pt x="1199072" y="241540"/>
                </a:moveTo>
                <a:lnTo>
                  <a:pt x="1086929" y="241540"/>
                </a:lnTo>
                <a:lnTo>
                  <a:pt x="1052423" y="146649"/>
                </a:lnTo>
                <a:lnTo>
                  <a:pt x="1026544" y="120770"/>
                </a:lnTo>
                <a:lnTo>
                  <a:pt x="983412" y="69011"/>
                </a:lnTo>
                <a:lnTo>
                  <a:pt x="923027" y="0"/>
                </a:lnTo>
                <a:lnTo>
                  <a:pt x="785004" y="155276"/>
                </a:lnTo>
                <a:lnTo>
                  <a:pt x="586596" y="224287"/>
                </a:lnTo>
                <a:lnTo>
                  <a:pt x="629729" y="370936"/>
                </a:lnTo>
                <a:lnTo>
                  <a:pt x="388189" y="612476"/>
                </a:lnTo>
                <a:lnTo>
                  <a:pt x="276045" y="646981"/>
                </a:lnTo>
                <a:lnTo>
                  <a:pt x="284672" y="776377"/>
                </a:lnTo>
                <a:lnTo>
                  <a:pt x="181155" y="724619"/>
                </a:lnTo>
                <a:lnTo>
                  <a:pt x="112144" y="767751"/>
                </a:lnTo>
                <a:lnTo>
                  <a:pt x="103517" y="845389"/>
                </a:lnTo>
                <a:lnTo>
                  <a:pt x="43132" y="940279"/>
                </a:lnTo>
                <a:lnTo>
                  <a:pt x="43132" y="1078302"/>
                </a:lnTo>
                <a:lnTo>
                  <a:pt x="0" y="1147313"/>
                </a:lnTo>
                <a:lnTo>
                  <a:pt x="94891" y="1233577"/>
                </a:lnTo>
                <a:lnTo>
                  <a:pt x="215661" y="1224951"/>
                </a:lnTo>
                <a:lnTo>
                  <a:pt x="388189" y="897147"/>
                </a:lnTo>
                <a:lnTo>
                  <a:pt x="612476" y="638355"/>
                </a:lnTo>
                <a:lnTo>
                  <a:pt x="707366" y="681487"/>
                </a:lnTo>
                <a:lnTo>
                  <a:pt x="802257" y="672860"/>
                </a:lnTo>
                <a:lnTo>
                  <a:pt x="923027" y="715993"/>
                </a:lnTo>
                <a:lnTo>
                  <a:pt x="1009291" y="715993"/>
                </a:lnTo>
                <a:lnTo>
                  <a:pt x="1104181" y="1043796"/>
                </a:lnTo>
                <a:lnTo>
                  <a:pt x="1095555" y="1138687"/>
                </a:lnTo>
                <a:lnTo>
                  <a:pt x="1155940" y="1190445"/>
                </a:lnTo>
                <a:lnTo>
                  <a:pt x="1285336" y="1164566"/>
                </a:lnTo>
                <a:lnTo>
                  <a:pt x="1466491" y="1242204"/>
                </a:lnTo>
                <a:lnTo>
                  <a:pt x="1518249" y="1155940"/>
                </a:lnTo>
                <a:lnTo>
                  <a:pt x="1285336" y="586596"/>
                </a:lnTo>
                <a:lnTo>
                  <a:pt x="1199072" y="241540"/>
                </a:lnTo>
                <a:close/>
              </a:path>
            </a:pathLst>
          </a:cu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a:extLst>
              <a:ext uri="{FF2B5EF4-FFF2-40B4-BE49-F238E27FC236}">
                <a16:creationId xmlns:a16="http://schemas.microsoft.com/office/drawing/2014/main" id="{6A5DE07D-87D4-4AEF-91E8-9B9E36317393}"/>
              </a:ext>
            </a:extLst>
          </p:cNvPr>
          <p:cNvSpPr/>
          <p:nvPr/>
        </p:nvSpPr>
        <p:spPr>
          <a:xfrm>
            <a:off x="5724751" y="3245454"/>
            <a:ext cx="920988" cy="38807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小山田西地区</a:t>
            </a:r>
            <a:endParaRPr kumimoji="1" lang="en-US" altLang="ja-JP" sz="900" b="1" dirty="0">
              <a:solidFill>
                <a:schemeClr val="tx1"/>
              </a:solidFill>
              <a:latin typeface="Meiryo UI" panose="020B0604030504040204" pitchFamily="50" charset="-128"/>
              <a:ea typeface="Meiryo UI" panose="020B0604030504040204" pitchFamily="50" charset="-128"/>
            </a:endParaRPr>
          </a:p>
          <a:p>
            <a:pPr algn="ctr"/>
            <a:r>
              <a:rPr kumimoji="1" lang="ja-JP" altLang="en-US" sz="900" b="1" dirty="0">
                <a:solidFill>
                  <a:schemeClr val="tx1"/>
                </a:solidFill>
                <a:latin typeface="Meiryo UI" panose="020B0604030504040204" pitchFamily="50" charset="-128"/>
                <a:ea typeface="Meiryo UI" panose="020B0604030504040204" pitchFamily="50" charset="-128"/>
              </a:rPr>
              <a:t>まちづくり</a:t>
            </a:r>
          </a:p>
        </p:txBody>
      </p:sp>
      <p:grpSp>
        <p:nvGrpSpPr>
          <p:cNvPr id="235" name="グループ化 234">
            <a:extLst>
              <a:ext uri="{FF2B5EF4-FFF2-40B4-BE49-F238E27FC236}">
                <a16:creationId xmlns:a16="http://schemas.microsoft.com/office/drawing/2014/main" id="{00000000-0008-0000-0000-00003C010000}"/>
              </a:ext>
            </a:extLst>
          </p:cNvPr>
          <p:cNvGrpSpPr>
            <a:grpSpLocks noChangeAspect="1"/>
          </p:cNvGrpSpPr>
          <p:nvPr/>
        </p:nvGrpSpPr>
        <p:grpSpPr bwMode="auto">
          <a:xfrm>
            <a:off x="7925337" y="4881371"/>
            <a:ext cx="319740" cy="221106"/>
            <a:chOff x="4543944" y="4160794"/>
            <a:chExt cx="386745" cy="246063"/>
          </a:xfrm>
        </p:grpSpPr>
        <p:sp>
          <p:nvSpPr>
            <p:cNvPr id="259" name="AutoShape 145">
              <a:extLst>
                <a:ext uri="{FF2B5EF4-FFF2-40B4-BE49-F238E27FC236}">
                  <a16:creationId xmlns:a16="http://schemas.microsoft.com/office/drawing/2014/main" id="{00000000-0008-0000-0000-00003D010000}"/>
                </a:ext>
              </a:extLst>
            </p:cNvPr>
            <p:cNvSpPr>
              <a:spLocks noChangeAspect="1" noChangeArrowheads="1" noTextEdit="1"/>
            </p:cNvSpPr>
            <p:nvPr/>
          </p:nvSpPr>
          <p:spPr bwMode="auto">
            <a:xfrm>
              <a:off x="4614389" y="4162382"/>
              <a:ext cx="2555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260" name="Freeform 146">
              <a:extLst>
                <a:ext uri="{FF2B5EF4-FFF2-40B4-BE49-F238E27FC236}">
                  <a16:creationId xmlns:a16="http://schemas.microsoft.com/office/drawing/2014/main" id="{00000000-0008-0000-0000-00003E010000}"/>
                </a:ext>
              </a:extLst>
            </p:cNvPr>
            <p:cNvSpPr>
              <a:spLocks/>
            </p:cNvSpPr>
            <p:nvPr/>
          </p:nvSpPr>
          <p:spPr bwMode="auto">
            <a:xfrm>
              <a:off x="4614389" y="4160794"/>
              <a:ext cx="255588" cy="246063"/>
            </a:xfrm>
            <a:custGeom>
              <a:avLst/>
              <a:gdLst>
                <a:gd name="T0" fmla="*/ 2147483647 w 54"/>
                <a:gd name="T1" fmla="*/ 2147483647 h 52"/>
                <a:gd name="T2" fmla="*/ 2147483647 w 54"/>
                <a:gd name="T3" fmla="*/ 2147483647 h 52"/>
                <a:gd name="T4" fmla="*/ 2147483647 w 54"/>
                <a:gd name="T5" fmla="*/ 2147483647 h 52"/>
                <a:gd name="T6" fmla="*/ 0 w 54"/>
                <a:gd name="T7" fmla="*/ 2147483647 h 52"/>
                <a:gd name="T8" fmla="*/ 2147483647 w 54"/>
                <a:gd name="T9" fmla="*/ 2147483647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2">
                  <a:moveTo>
                    <a:pt x="27" y="52"/>
                  </a:moveTo>
                  <a:cubicBezTo>
                    <a:pt x="39" y="52"/>
                    <a:pt x="54" y="27"/>
                    <a:pt x="54" y="11"/>
                  </a:cubicBezTo>
                  <a:cubicBezTo>
                    <a:pt x="54" y="4"/>
                    <a:pt x="39" y="1"/>
                    <a:pt x="27" y="1"/>
                  </a:cubicBezTo>
                  <a:cubicBezTo>
                    <a:pt x="15" y="0"/>
                    <a:pt x="0" y="4"/>
                    <a:pt x="0" y="11"/>
                  </a:cubicBezTo>
                  <a:cubicBezTo>
                    <a:pt x="0" y="27"/>
                    <a:pt x="15" y="52"/>
                    <a:pt x="27" y="52"/>
                  </a:cubicBezTo>
                  <a:close/>
                </a:path>
              </a:pathLst>
            </a:custGeom>
            <a:solidFill>
              <a:srgbClr val="0000FF"/>
            </a:solidFill>
            <a:ln>
              <a:noFill/>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ja-JP" altLang="en-US"/>
            </a:p>
          </p:txBody>
        </p:sp>
        <p:sp>
          <p:nvSpPr>
            <p:cNvPr id="261" name="Freeform 147">
              <a:extLst>
                <a:ext uri="{FF2B5EF4-FFF2-40B4-BE49-F238E27FC236}">
                  <a16:creationId xmlns:a16="http://schemas.microsoft.com/office/drawing/2014/main" id="{00000000-0008-0000-0000-00003F010000}"/>
                </a:ext>
              </a:extLst>
            </p:cNvPr>
            <p:cNvSpPr>
              <a:spLocks/>
            </p:cNvSpPr>
            <p:nvPr/>
          </p:nvSpPr>
          <p:spPr bwMode="auto">
            <a:xfrm>
              <a:off x="4633439" y="4178257"/>
              <a:ext cx="217488" cy="209550"/>
            </a:xfrm>
            <a:custGeom>
              <a:avLst/>
              <a:gdLst>
                <a:gd name="T0" fmla="*/ 2147483646 w 46"/>
                <a:gd name="T1" fmla="*/ 2147483646 h 44"/>
                <a:gd name="T2" fmla="*/ 2147483646 w 46"/>
                <a:gd name="T3" fmla="*/ 2147483646 h 44"/>
                <a:gd name="T4" fmla="*/ 2147483646 w 46"/>
                <a:gd name="T5" fmla="*/ 2147483646 h 44"/>
                <a:gd name="T6" fmla="*/ 0 w 46"/>
                <a:gd name="T7" fmla="*/ 2147483646 h 44"/>
                <a:gd name="T8" fmla="*/ 2147483646 w 46"/>
                <a:gd name="T9" fmla="*/ 2147483646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44">
                  <a:moveTo>
                    <a:pt x="23" y="44"/>
                  </a:moveTo>
                  <a:cubicBezTo>
                    <a:pt x="34" y="44"/>
                    <a:pt x="46" y="23"/>
                    <a:pt x="46" y="10"/>
                  </a:cubicBezTo>
                  <a:cubicBezTo>
                    <a:pt x="46" y="3"/>
                    <a:pt x="34" y="1"/>
                    <a:pt x="23" y="1"/>
                  </a:cubicBezTo>
                  <a:cubicBezTo>
                    <a:pt x="13" y="0"/>
                    <a:pt x="0" y="3"/>
                    <a:pt x="0" y="10"/>
                  </a:cubicBezTo>
                  <a:cubicBezTo>
                    <a:pt x="0" y="23"/>
                    <a:pt x="13" y="44"/>
                    <a:pt x="23" y="4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262" name="Rectangle 148">
              <a:extLst>
                <a:ext uri="{FF2B5EF4-FFF2-40B4-BE49-F238E27FC236}">
                  <a16:creationId xmlns:a16="http://schemas.microsoft.com/office/drawing/2014/main" id="{00000000-0008-0000-0000-000040010000}"/>
                </a:ext>
              </a:extLst>
            </p:cNvPr>
            <p:cNvSpPr>
              <a:spLocks noChangeArrowheads="1"/>
            </p:cNvSpPr>
            <p:nvPr/>
          </p:nvSpPr>
          <p:spPr bwMode="auto">
            <a:xfrm>
              <a:off x="4543944" y="4209085"/>
              <a:ext cx="386745" cy="131090"/>
            </a:xfrm>
            <a:prstGeom prst="rect">
              <a:avLst/>
            </a:prstGeom>
            <a:noFill/>
            <a:ln>
              <a:noFill/>
            </a:ln>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800" b="0" spc="-100" dirty="0">
                  <a:solidFill>
                    <a:srgbClr val="FFFFFF"/>
                  </a:solidFill>
                  <a:latin typeface="HGPｺﾞｼｯｸE" pitchFamily="50" charset="-128"/>
                  <a:ea typeface="HGPｺﾞｼｯｸE" pitchFamily="50" charset="-128"/>
                </a:rPr>
                <a:t>371</a:t>
              </a:r>
              <a:endParaRPr lang="en-US" altLang="ja-JP" sz="800" b="0" spc="-100" dirty="0">
                <a:latin typeface="HGPｺﾞｼｯｸE" pitchFamily="50" charset="-128"/>
                <a:ea typeface="HGPｺﾞｼｯｸE" pitchFamily="50" charset="-128"/>
              </a:endParaRPr>
            </a:p>
          </p:txBody>
        </p:sp>
      </p:grpSp>
      <p:pic>
        <p:nvPicPr>
          <p:cNvPr id="100" name="図 99">
            <a:extLst>
              <a:ext uri="{FF2B5EF4-FFF2-40B4-BE49-F238E27FC236}">
                <a16:creationId xmlns:a16="http://schemas.microsoft.com/office/drawing/2014/main" id="{81D29D40-612C-4A3A-AB42-CCA5B6709163}"/>
              </a:ext>
            </a:extLst>
          </p:cNvPr>
          <p:cNvPicPr>
            <a:picLocks noChangeAspect="1"/>
          </p:cNvPicPr>
          <p:nvPr/>
        </p:nvPicPr>
        <p:blipFill>
          <a:blip r:embed="rId3"/>
          <a:stretch>
            <a:fillRect/>
          </a:stretch>
        </p:blipFill>
        <p:spPr>
          <a:xfrm>
            <a:off x="8700175" y="865895"/>
            <a:ext cx="309143" cy="525543"/>
          </a:xfrm>
          <a:prstGeom prst="rect">
            <a:avLst/>
          </a:prstGeom>
        </p:spPr>
      </p:pic>
      <p:sp>
        <p:nvSpPr>
          <p:cNvPr id="240" name="フリーフォーム 342">
            <a:extLst>
              <a:ext uri="{FF2B5EF4-FFF2-40B4-BE49-F238E27FC236}">
                <a16:creationId xmlns:a16="http://schemas.microsoft.com/office/drawing/2014/main" id="{00000000-0008-0000-0000-000057010000}"/>
              </a:ext>
            </a:extLst>
          </p:cNvPr>
          <p:cNvSpPr/>
          <p:nvPr/>
        </p:nvSpPr>
        <p:spPr bwMode="auto">
          <a:xfrm>
            <a:off x="6576099" y="2755461"/>
            <a:ext cx="540060" cy="1268206"/>
          </a:xfrm>
          <a:custGeom>
            <a:avLst/>
            <a:gdLst>
              <a:gd name="connsiteX0" fmla="*/ 597477 w 597477"/>
              <a:gd name="connsiteY0" fmla="*/ 1268557 h 1268557"/>
              <a:gd name="connsiteX1" fmla="*/ 168852 w 597477"/>
              <a:gd name="connsiteY1" fmla="*/ 450273 h 1268557"/>
              <a:gd name="connsiteX2" fmla="*/ 38966 w 597477"/>
              <a:gd name="connsiteY2" fmla="*/ 155864 h 1268557"/>
              <a:gd name="connsiteX3" fmla="*/ 0 w 597477"/>
              <a:gd name="connsiteY3" fmla="*/ 0 h 1268557"/>
            </a:gdLst>
            <a:ahLst/>
            <a:cxnLst>
              <a:cxn ang="0">
                <a:pos x="connsiteX0" y="connsiteY0"/>
              </a:cxn>
              <a:cxn ang="0">
                <a:pos x="connsiteX1" y="connsiteY1"/>
              </a:cxn>
              <a:cxn ang="0">
                <a:pos x="connsiteX2" y="connsiteY2"/>
              </a:cxn>
              <a:cxn ang="0">
                <a:pos x="connsiteX3" y="connsiteY3"/>
              </a:cxn>
            </a:cxnLst>
            <a:rect l="l" t="t" r="r" b="b"/>
            <a:pathLst>
              <a:path w="597477" h="1268557">
                <a:moveTo>
                  <a:pt x="597477" y="1268557"/>
                </a:moveTo>
                <a:lnTo>
                  <a:pt x="168852" y="450273"/>
                </a:lnTo>
                <a:lnTo>
                  <a:pt x="38966" y="155864"/>
                </a:lnTo>
                <a:lnTo>
                  <a:pt x="0" y="0"/>
                </a:lnTo>
              </a:path>
            </a:pathLst>
          </a:custGeom>
          <a:noFill/>
          <a:ln w="88900" cap="flat" cmpd="sng" algn="ctr">
            <a:solidFill>
              <a:srgbClr val="FF0000"/>
            </a:solidFill>
            <a:prstDash val="solid"/>
            <a:round/>
            <a:headEnd type="none" w="med" len="med"/>
            <a:tailEnd type="none" w="med" len="med"/>
          </a:ln>
          <a:effec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dirty="0"/>
          </a:p>
        </p:txBody>
      </p:sp>
      <p:pic>
        <p:nvPicPr>
          <p:cNvPr id="139" name="図 138">
            <a:extLst>
              <a:ext uri="{FF2B5EF4-FFF2-40B4-BE49-F238E27FC236}">
                <a16:creationId xmlns:a16="http://schemas.microsoft.com/office/drawing/2014/main" id="{7AEA2112-B05F-4FB5-B08D-233F22F805D4}"/>
              </a:ext>
            </a:extLst>
          </p:cNvPr>
          <p:cNvPicPr>
            <a:picLocks noChangeAspect="1"/>
          </p:cNvPicPr>
          <p:nvPr/>
        </p:nvPicPr>
        <p:blipFill rotWithShape="1">
          <a:blip r:embed="rId6"/>
          <a:srcRect l="10347" t="43086" r="81629" b="38036"/>
          <a:stretch/>
        </p:blipFill>
        <p:spPr>
          <a:xfrm>
            <a:off x="3445152" y="5690535"/>
            <a:ext cx="318805" cy="259896"/>
          </a:xfrm>
          <a:prstGeom prst="rect">
            <a:avLst/>
          </a:prstGeom>
        </p:spPr>
      </p:pic>
      <p:pic>
        <p:nvPicPr>
          <p:cNvPr id="2" name="図 1">
            <a:extLst>
              <a:ext uri="{FF2B5EF4-FFF2-40B4-BE49-F238E27FC236}">
                <a16:creationId xmlns:a16="http://schemas.microsoft.com/office/drawing/2014/main" id="{E0F2B1A2-9A9D-48A4-A7BA-E7C73484E892}"/>
              </a:ext>
            </a:extLst>
          </p:cNvPr>
          <p:cNvPicPr>
            <a:picLocks noChangeAspect="1"/>
          </p:cNvPicPr>
          <p:nvPr/>
        </p:nvPicPr>
        <p:blipFill>
          <a:blip r:embed="rId7"/>
          <a:stretch>
            <a:fillRect/>
          </a:stretch>
        </p:blipFill>
        <p:spPr>
          <a:xfrm>
            <a:off x="18409" y="4958049"/>
            <a:ext cx="4448487" cy="1520415"/>
          </a:xfrm>
          <a:prstGeom prst="rect">
            <a:avLst/>
          </a:prstGeom>
        </p:spPr>
      </p:pic>
    </p:spTree>
    <p:extLst>
      <p:ext uri="{BB962C8B-B14F-4D97-AF65-F5344CB8AC3E}">
        <p14:creationId xmlns:p14="http://schemas.microsoft.com/office/powerpoint/2010/main" val="373302024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236</Words>
  <Application>Microsoft Office PowerPoint</Application>
  <PresentationFormat>画面に合わせる (4:3)</PresentationFormat>
  <Paragraphs>44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HGPｺﾞｼｯｸE</vt:lpstr>
      <vt:lpstr>HG丸ｺﾞｼｯｸM-PRO</vt:lpstr>
      <vt:lpstr>Meiryo UI</vt:lpstr>
      <vt:lpstr>游ゴシック</vt:lpstr>
      <vt:lpstr>游ゴシック Light</vt:lpstr>
      <vt:lpstr>Arial</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城田　竜之介</dc:creator>
  <cp:lastModifiedBy>城田　竜之介</cp:lastModifiedBy>
  <cp:revision>2</cp:revision>
  <dcterms:created xsi:type="dcterms:W3CDTF">2025-09-16T08:00:27Z</dcterms:created>
  <dcterms:modified xsi:type="dcterms:W3CDTF">2025-11-21T00:19:54Z</dcterms:modified>
</cp:coreProperties>
</file>