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2"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A9A4B-DB3D-46AC-9CFE-026F53B385E5}" type="datetimeFigureOut">
              <a:rPr kumimoji="1" lang="ja-JP" altLang="en-US" smtClean="0"/>
              <a:t>2025/9/16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9CD06-A6C8-48E3-A7B3-6F22E7321000}" type="slidenum">
              <a:rPr kumimoji="1" lang="ja-JP" altLang="en-US" smtClean="0"/>
              <a:t>‹#›</a:t>
            </a:fld>
            <a:endParaRPr kumimoji="1" lang="ja-JP" altLang="en-US"/>
          </a:p>
        </p:txBody>
      </p:sp>
    </p:spTree>
    <p:extLst>
      <p:ext uri="{BB962C8B-B14F-4D97-AF65-F5344CB8AC3E}">
        <p14:creationId xmlns:p14="http://schemas.microsoft.com/office/powerpoint/2010/main" val="1350155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278505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5AFA0-9459-4C11-9D0B-A9230546B40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309A18-2A3E-4E24-A7ED-68069B3E338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C869E9-8EBA-41A9-A206-8DCEDB5F640F}"/>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6C99C568-84A0-4346-87A9-BFA54AE63C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6A0D42-8D95-4074-8ECC-D13E084C7273}"/>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234210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1A5B7-335A-4A11-81B5-F2F7CD43AAE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68C372-6029-411D-97DF-5231EA8C4C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41D465-9B21-4136-9569-57299605FD18}"/>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59A6B31B-099D-4325-B347-E784A2A548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0A99F2-F92B-4D86-8557-A571EA6543BB}"/>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327813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CF716C-CB18-44CE-94F6-1354DF7772F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BC0092B-D77A-4CEF-AF2F-851EB7ED592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0C95A4-E86D-4659-ACCA-B12040201A8D}"/>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6C509FF1-436A-41D4-AD96-A2C0A89D75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CE429E-E109-4F12-B247-391CDB401285}"/>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395924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47777-C218-4F63-BA6C-AE47D3BF841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A36C57-C7B7-42E4-A5BA-D2126D41ED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5893C4-A167-488D-992C-A62A36A374F1}"/>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4828CEAA-92D6-40CB-8B27-1BE6C146E9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C53DB2-C388-4658-99EC-CA4756764EF2}"/>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243661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6E5F40-7938-45F1-8592-522DA6198457}"/>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4C6CF3-E777-4533-AAB0-15394D03C14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59E618-B20B-4D56-A83C-604347520298}"/>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4BA69065-9800-4AE6-A72A-7D27330FB0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7B6CCD-9CEF-4A93-ADBD-CB308BD79F57}"/>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112617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68B77-BC9E-4E3A-9466-42AC8B40B6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F8C023-2E3F-4222-BDB4-FE6F803235A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881A589-E22E-4FFC-973D-67D3753D327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6815B21-C8CE-4CC3-88CB-42C5FECA5809}"/>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26297B9E-0424-4FBF-BE88-FABF37354D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90567D-60D3-4B60-A977-4645D4352FB6}"/>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358331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267D7-7C6C-4522-8A23-FB7C215A7F77}"/>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8B7FED-C84A-457F-BE1D-CEBABF996A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B9F6F61-96E8-40E2-B933-50F21911CD5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0487445-531A-4130-A95C-764CD32F01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57549FD-811A-4C0B-8D28-FB48041CAB8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F3515FE-747E-480D-A684-A8A303D5092E}"/>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8" name="フッター プレースホルダー 7">
            <a:extLst>
              <a:ext uri="{FF2B5EF4-FFF2-40B4-BE49-F238E27FC236}">
                <a16:creationId xmlns:a16="http://schemas.microsoft.com/office/drawing/2014/main" id="{153EE8D7-EA99-4364-8C91-7B1F1BC7E3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B737E7-82FE-4640-8587-1A3F905E6CEF}"/>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35862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DC0D6-B5C2-4629-AD07-3A48ADC71F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10B468-B5B8-4083-855F-E5613EAB0415}"/>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4" name="フッター プレースホルダー 3">
            <a:extLst>
              <a:ext uri="{FF2B5EF4-FFF2-40B4-BE49-F238E27FC236}">
                <a16:creationId xmlns:a16="http://schemas.microsoft.com/office/drawing/2014/main" id="{751AA558-6DE9-40C3-8F69-7541E651EA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9BFAE44-80A5-4D40-A54B-016669C7D787}"/>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123726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CC2F3EC-D08D-440D-84B7-7DCC5F6DBEA3}"/>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3" name="フッター プレースホルダー 2">
            <a:extLst>
              <a:ext uri="{FF2B5EF4-FFF2-40B4-BE49-F238E27FC236}">
                <a16:creationId xmlns:a16="http://schemas.microsoft.com/office/drawing/2014/main" id="{D7C02126-E206-49D1-9ADF-B62232244CE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104B4F-F042-4814-A293-7AC8F0AE4F1D}"/>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65221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2D671-90BC-4961-84F9-F25A671DB79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8CDA65-273C-479C-B5A7-681D587316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B6008B-825E-4931-B119-550490B416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A40F2C-982B-4027-8E95-C1EB5C55CCDD}"/>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C59142CA-960C-4771-9CC2-FE65AA5B47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1A2ACD-F309-4598-A60C-50FC5A28E9D4}"/>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158289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FD460-C8AC-4E11-BCCE-9BE35CBEDDD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8F453E4-B182-4E5F-8FA2-E4593BFE4E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280DD99-633A-4960-9F80-A746E751B9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19FAEA-E3E0-473D-9037-80E6BF3D229D}"/>
              </a:ext>
            </a:extLst>
          </p:cNvPr>
          <p:cNvSpPr>
            <a:spLocks noGrp="1"/>
          </p:cNvSpPr>
          <p:nvPr>
            <p:ph type="dt" sz="half" idx="10"/>
          </p:nvPr>
        </p:nvSpPr>
        <p:spPr/>
        <p:txBody>
          <a:bodyPr/>
          <a:lstStyle/>
          <a:p>
            <a:fld id="{88A00EF6-2F36-4CE6-872F-7EA656C71E79}"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CEB10A15-E3E9-4769-B121-7D20D41CF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D9686D-2E16-4C39-939E-644F829849B1}"/>
              </a:ext>
            </a:extLst>
          </p:cNvPr>
          <p:cNvSpPr>
            <a:spLocks noGrp="1"/>
          </p:cNvSpPr>
          <p:nvPr>
            <p:ph type="sldNum" sz="quarter" idx="12"/>
          </p:nvPr>
        </p:nvSpPr>
        <p:spPr/>
        <p:txBody>
          <a:body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418233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C3CF14-E957-49C2-8A54-3FA7B90CE0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A6238C-E031-476D-84D5-E23ADCB0BB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44A43C-E31C-4412-B08A-3F2A6F21BC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A00EF6-2F36-4CE6-872F-7EA656C71E79}"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CA99037B-CAA2-4C24-B3D9-70AC12AE833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D57B34-7CE0-435C-A645-7182090E0F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495CEB-C4B8-465D-A895-E7398D9D0691}" type="slidenum">
              <a:rPr kumimoji="1" lang="ja-JP" altLang="en-US" smtClean="0"/>
              <a:t>‹#›</a:t>
            </a:fld>
            <a:endParaRPr kumimoji="1" lang="ja-JP" altLang="en-US"/>
          </a:p>
        </p:txBody>
      </p:sp>
    </p:spTree>
    <p:extLst>
      <p:ext uri="{BB962C8B-B14F-4D97-AF65-F5344CB8AC3E}">
        <p14:creationId xmlns:p14="http://schemas.microsoft.com/office/powerpoint/2010/main" val="26754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1FDCFC8-7F44-4F1A-9555-226B85C084E4}"/>
              </a:ext>
            </a:extLst>
          </p:cNvPr>
          <p:cNvPicPr>
            <a:picLocks noChangeAspect="1"/>
          </p:cNvPicPr>
          <p:nvPr/>
        </p:nvPicPr>
        <p:blipFill rotWithShape="1">
          <a:blip r:embed="rId3">
            <a:grayscl/>
          </a:blip>
          <a:srcRect l="36814" t="1202" r="2157" b="1627"/>
          <a:stretch/>
        </p:blipFill>
        <p:spPr>
          <a:xfrm>
            <a:off x="4669476" y="827110"/>
            <a:ext cx="4303822" cy="4247049"/>
          </a:xfrm>
          <a:prstGeom prst="rect">
            <a:avLst/>
          </a:prstGeom>
        </p:spPr>
      </p:pic>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567761" cy="3058696"/>
            <a:chOff x="8469" y="490939"/>
            <a:chExt cx="4567761" cy="3058696"/>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39155"/>
              <a:ext cx="4567761"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○本路線は、環状軸である府道大阪中央環状線と国道</a:t>
              </a:r>
              <a:r>
                <a:rPr lang="en-US" altLang="ja-JP" sz="1050" dirty="0">
                  <a:latin typeface="Meiryo UI" panose="020B0604030504040204" pitchFamily="50" charset="-128"/>
                  <a:ea typeface="Meiryo UI" panose="020B0604030504040204" pitchFamily="50" charset="-128"/>
                </a:rPr>
                <a:t>170</a:t>
              </a:r>
              <a:r>
                <a:rPr lang="ja-JP" altLang="en-US" sz="1050" dirty="0">
                  <a:latin typeface="Meiryo UI" panose="020B0604030504040204" pitchFamily="50" charset="-128"/>
                  <a:ea typeface="Meiryo UI" panose="020B0604030504040204" pitchFamily="50" charset="-128"/>
                </a:rPr>
                <a:t>号</a:t>
              </a:r>
              <a:r>
                <a:rPr lang="ja-JP" altLang="en-US" sz="1050" dirty="0">
                  <a:highlight>
                    <a:srgbClr val="FFFFFF"/>
                  </a:highlight>
                  <a:latin typeface="Meiryo UI" panose="020B0604030504040204" pitchFamily="50" charset="-128"/>
                  <a:ea typeface="Meiryo UI" panose="020B0604030504040204" pitchFamily="50" charset="-128"/>
                </a:rPr>
                <a:t>（大阪外環状</a:t>
              </a:r>
              <a:endParaRPr lang="en-US" altLang="ja-JP" sz="1050" dirty="0">
                <a:highlight>
                  <a:srgbClr val="FFFFFF"/>
                </a:highlight>
                <a:latin typeface="Meiryo UI" panose="020B0604030504040204" pitchFamily="50" charset="-128"/>
                <a:ea typeface="Meiryo UI" panose="020B0604030504040204" pitchFamily="50" charset="-128"/>
              </a:endParaRPr>
            </a:p>
            <a:p>
              <a:r>
                <a:rPr lang="ja-JP" altLang="en-US" sz="1050" dirty="0">
                  <a:highlight>
                    <a:srgbClr val="FFFFFF"/>
                  </a:highlight>
                  <a:latin typeface="Meiryo UI" panose="020B0604030504040204" pitchFamily="50" charset="-128"/>
                  <a:ea typeface="Meiryo UI" panose="020B0604030504040204" pitchFamily="50" charset="-128"/>
                </a:rPr>
                <a:t>　　線）</a:t>
              </a:r>
              <a:r>
                <a:rPr lang="ja-JP" altLang="en-US" sz="1050" dirty="0">
                  <a:latin typeface="Meiryo UI" panose="020B0604030504040204" pitchFamily="50" charset="-128"/>
                  <a:ea typeface="Meiryo UI" panose="020B0604030504040204" pitchFamily="50" charset="-128"/>
                </a:rPr>
                <a:t>を補完し、府域の環状機能の強化に資する路線であり、中河内地域におけ</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る交通混雑の緩和や地域の活性化に資する幹線道路です。</a:t>
              </a:r>
              <a:endParaRPr lang="en-US" altLang="ja-JP" sz="105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○本事業は、第二寝屋川から都市計画道路大阪楽音寺線までの区間を結ぶ</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ことで、並行する府道八尾枚方線や府道八尾茨木線で発生している慢性的な</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渋滞を緩和し、中河内地域の道路ネットワークの強化を図ることが目的です。</a:t>
              </a: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八尾市高砂町３丁目～小畑町４丁目</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1.0km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25.0</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都市計画道路　東大阪中央線</a:t>
            </a:r>
            <a:endParaRPr lang="en-US" altLang="ja-JP"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51729" y="3869414"/>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273AC76A-7CAA-48DA-A6DA-809DC6F6B771}"/>
              </a:ext>
            </a:extLst>
          </p:cNvPr>
          <p:cNvGrpSpPr/>
          <p:nvPr/>
        </p:nvGrpSpPr>
        <p:grpSpPr>
          <a:xfrm>
            <a:off x="178222" y="4716474"/>
            <a:ext cx="4315255" cy="1313310"/>
            <a:chOff x="-2599266" y="3746828"/>
            <a:chExt cx="6614379" cy="2013028"/>
          </a:xfrm>
        </p:grpSpPr>
        <p:grpSp>
          <p:nvGrpSpPr>
            <p:cNvPr id="3" name="グループ化 2">
              <a:extLst>
                <a:ext uri="{FF2B5EF4-FFF2-40B4-BE49-F238E27FC236}">
                  <a16:creationId xmlns:a16="http://schemas.microsoft.com/office/drawing/2014/main" id="{64B62406-A03D-4978-AB3A-FCD9B98A7830}"/>
                </a:ext>
              </a:extLst>
            </p:cNvPr>
            <p:cNvGrpSpPr/>
            <p:nvPr/>
          </p:nvGrpSpPr>
          <p:grpSpPr>
            <a:xfrm>
              <a:off x="-2599266" y="3811812"/>
              <a:ext cx="6605130" cy="1948044"/>
              <a:chOff x="-2599266" y="3811812"/>
              <a:chExt cx="6605130" cy="1948044"/>
            </a:xfrm>
          </p:grpSpPr>
          <p:cxnSp>
            <p:nvCxnSpPr>
              <p:cNvPr id="140" name="直線コネクタ 139">
                <a:extLst>
                  <a:ext uri="{FF2B5EF4-FFF2-40B4-BE49-F238E27FC236}">
                    <a16:creationId xmlns:a16="http://schemas.microsoft.com/office/drawing/2014/main" id="{00000000-0008-0000-0000-000004020000}"/>
                  </a:ext>
                </a:extLst>
              </p:cNvPr>
              <p:cNvCxnSpPr/>
              <p:nvPr/>
            </p:nvCxnSpPr>
            <p:spPr>
              <a:xfrm>
                <a:off x="-2573843" y="5663992"/>
                <a:ext cx="594769"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00000000-0008-0000-0000-000005020000}"/>
                  </a:ext>
                </a:extLst>
              </p:cNvPr>
              <p:cNvCxnSpPr/>
              <p:nvPr/>
            </p:nvCxnSpPr>
            <p:spPr>
              <a:xfrm flipV="1">
                <a:off x="-1979074" y="4315838"/>
                <a:ext cx="0"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00000000-0008-0000-0000-000006020000}"/>
                  </a:ext>
                </a:extLst>
              </p:cNvPr>
              <p:cNvCxnSpPr/>
              <p:nvPr/>
            </p:nvCxnSpPr>
            <p:spPr>
              <a:xfrm flipV="1">
                <a:off x="-2599266" y="3811812"/>
                <a:ext cx="0" cy="1515142"/>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00000000-0008-0000-0000-000007020000}"/>
                  </a:ext>
                </a:extLst>
              </p:cNvPr>
              <p:cNvCxnSpPr/>
              <p:nvPr/>
            </p:nvCxnSpPr>
            <p:spPr>
              <a:xfrm>
                <a:off x="-1581767" y="5759855"/>
                <a:ext cx="591222"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00000000-0008-0000-0000-000008020000}"/>
                  </a:ext>
                </a:extLst>
              </p:cNvPr>
              <p:cNvCxnSpPr/>
              <p:nvPr/>
            </p:nvCxnSpPr>
            <p:spPr>
              <a:xfrm flipV="1">
                <a:off x="-990545" y="5667536"/>
                <a:ext cx="262115"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00000000-0008-0000-0000-000009020000}"/>
                  </a:ext>
                </a:extLst>
              </p:cNvPr>
              <p:cNvCxnSpPr/>
              <p:nvPr/>
            </p:nvCxnSpPr>
            <p:spPr>
              <a:xfrm flipV="1">
                <a:off x="-992199" y="4315838"/>
                <a:ext cx="0"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00000000-0008-0000-0000-00000A020000}"/>
                  </a:ext>
                </a:extLst>
              </p:cNvPr>
              <p:cNvCxnSpPr/>
              <p:nvPr/>
            </p:nvCxnSpPr>
            <p:spPr>
              <a:xfrm flipV="1">
                <a:off x="-728430" y="4315838"/>
                <a:ext cx="0"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00000000-0008-0000-0000-00000B020000}"/>
                  </a:ext>
                </a:extLst>
              </p:cNvPr>
              <p:cNvCxnSpPr/>
              <p:nvPr/>
            </p:nvCxnSpPr>
            <p:spPr>
              <a:xfrm flipV="1">
                <a:off x="-1583421" y="4315838"/>
                <a:ext cx="0"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00000000-0008-0000-0000-00000C020000}"/>
                  </a:ext>
                </a:extLst>
              </p:cNvPr>
              <p:cNvCxnSpPr/>
              <p:nvPr/>
            </p:nvCxnSpPr>
            <p:spPr>
              <a:xfrm flipH="1">
                <a:off x="-1977421" y="5663992"/>
                <a:ext cx="395654"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00000000-0008-0000-0000-00000D020000}"/>
                  </a:ext>
                </a:extLst>
              </p:cNvPr>
              <p:cNvCxnSpPr/>
              <p:nvPr/>
            </p:nvCxnSpPr>
            <p:spPr>
              <a:xfrm>
                <a:off x="-728430" y="5759856"/>
                <a:ext cx="393395"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00000-0008-0000-0000-00000E020000}"/>
                  </a:ext>
                </a:extLst>
              </p:cNvPr>
              <p:cNvCxnSpPr/>
              <p:nvPr/>
            </p:nvCxnSpPr>
            <p:spPr>
              <a:xfrm>
                <a:off x="-335035" y="5759856"/>
                <a:ext cx="854992"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00000000-0008-0000-0000-00000F020000}"/>
                  </a:ext>
                </a:extLst>
              </p:cNvPr>
              <p:cNvCxnSpPr/>
              <p:nvPr/>
            </p:nvCxnSpPr>
            <p:spPr>
              <a:xfrm>
                <a:off x="519957" y="5663992"/>
                <a:ext cx="395654"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00000000-0008-0000-0000-000010020000}"/>
                  </a:ext>
                </a:extLst>
              </p:cNvPr>
              <p:cNvCxnSpPr/>
              <p:nvPr/>
            </p:nvCxnSpPr>
            <p:spPr>
              <a:xfrm>
                <a:off x="915611" y="5759856"/>
                <a:ext cx="854990"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00000000-0008-0000-0000-000011020000}"/>
                  </a:ext>
                </a:extLst>
              </p:cNvPr>
              <p:cNvCxnSpPr/>
              <p:nvPr/>
            </p:nvCxnSpPr>
            <p:spPr>
              <a:xfrm>
                <a:off x="1770601" y="5759856"/>
                <a:ext cx="395051"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00000000-0008-0000-0000-000012020000}"/>
                  </a:ext>
                </a:extLst>
              </p:cNvPr>
              <p:cNvCxnSpPr/>
              <p:nvPr/>
            </p:nvCxnSpPr>
            <p:spPr>
              <a:xfrm>
                <a:off x="2165652" y="5663992"/>
                <a:ext cx="263768"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00000000-0008-0000-0000-000013020000}"/>
                  </a:ext>
                </a:extLst>
              </p:cNvPr>
              <p:cNvCxnSpPr/>
              <p:nvPr/>
            </p:nvCxnSpPr>
            <p:spPr>
              <a:xfrm>
                <a:off x="2429420" y="5759856"/>
                <a:ext cx="591222"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00000000-0008-0000-0000-000014020000}"/>
                  </a:ext>
                </a:extLst>
              </p:cNvPr>
              <p:cNvCxnSpPr/>
              <p:nvPr/>
            </p:nvCxnSpPr>
            <p:spPr>
              <a:xfrm>
                <a:off x="3020642" y="5663992"/>
                <a:ext cx="394000"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00000000-0008-0000-0000-000015020000}"/>
                  </a:ext>
                </a:extLst>
              </p:cNvPr>
              <p:cNvCxnSpPr/>
              <p:nvPr/>
            </p:nvCxnSpPr>
            <p:spPr>
              <a:xfrm>
                <a:off x="3414642" y="5663992"/>
                <a:ext cx="591221" cy="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00000000-0008-0000-0000-000016020000}"/>
                  </a:ext>
                </a:extLst>
              </p:cNvPr>
              <p:cNvCxnSpPr/>
              <p:nvPr/>
            </p:nvCxnSpPr>
            <p:spPr>
              <a:xfrm flipH="1">
                <a:off x="-2570295" y="4484357"/>
                <a:ext cx="591221" cy="1"/>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00000000-0008-0000-0000-000017020000}"/>
                  </a:ext>
                </a:extLst>
              </p:cNvPr>
              <p:cNvCxnSpPr/>
              <p:nvPr/>
            </p:nvCxnSpPr>
            <p:spPr>
              <a:xfrm flipV="1">
                <a:off x="-1583421"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00000000-0008-0000-0000-000018020000}"/>
                  </a:ext>
                </a:extLst>
              </p:cNvPr>
              <p:cNvCxnSpPr/>
              <p:nvPr/>
            </p:nvCxnSpPr>
            <p:spPr>
              <a:xfrm flipV="1">
                <a:off x="-992199"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00000000-0008-0000-0000-000019020000}"/>
                  </a:ext>
                </a:extLst>
              </p:cNvPr>
              <p:cNvCxnSpPr/>
              <p:nvPr/>
            </p:nvCxnSpPr>
            <p:spPr>
              <a:xfrm flipV="1">
                <a:off x="-729429"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00000000-0008-0000-0000-00001A020000}"/>
                  </a:ext>
                </a:extLst>
              </p:cNvPr>
              <p:cNvCxnSpPr/>
              <p:nvPr/>
            </p:nvCxnSpPr>
            <p:spPr>
              <a:xfrm flipV="1">
                <a:off x="519957"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00000000-0008-0000-0000-00001B020000}"/>
                  </a:ext>
                </a:extLst>
              </p:cNvPr>
              <p:cNvCxnSpPr/>
              <p:nvPr/>
            </p:nvCxnSpPr>
            <p:spPr>
              <a:xfrm flipV="1">
                <a:off x="916158"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00000000-0008-0000-0000-00001C020000}"/>
                  </a:ext>
                </a:extLst>
              </p:cNvPr>
              <p:cNvCxnSpPr/>
              <p:nvPr/>
            </p:nvCxnSpPr>
            <p:spPr>
              <a:xfrm flipV="1">
                <a:off x="2162998"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00000000-0008-0000-0000-00001D020000}"/>
                  </a:ext>
                </a:extLst>
              </p:cNvPr>
              <p:cNvCxnSpPr/>
              <p:nvPr/>
            </p:nvCxnSpPr>
            <p:spPr>
              <a:xfrm flipV="1">
                <a:off x="2427766"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00000000-0008-0000-0000-00001E020000}"/>
                  </a:ext>
                </a:extLst>
              </p:cNvPr>
              <p:cNvCxnSpPr/>
              <p:nvPr/>
            </p:nvCxnSpPr>
            <p:spPr>
              <a:xfrm flipV="1">
                <a:off x="3021081" y="5663992"/>
                <a:ext cx="0" cy="95250"/>
              </a:xfrm>
              <a:prstGeom prst="line">
                <a:avLst/>
              </a:prstGeom>
              <a:ln w="285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00000000-0008-0000-0000-00001F020000}"/>
                  </a:ext>
                </a:extLst>
              </p:cNvPr>
              <p:cNvCxnSpPr/>
              <p:nvPr/>
            </p:nvCxnSpPr>
            <p:spPr>
              <a:xfrm flipH="1">
                <a:off x="-1979074" y="4484357"/>
                <a:ext cx="395653"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00000000-0008-0000-0000-000020020000}"/>
                  </a:ext>
                </a:extLst>
              </p:cNvPr>
              <p:cNvCxnSpPr/>
              <p:nvPr/>
            </p:nvCxnSpPr>
            <p:spPr>
              <a:xfrm flipH="1">
                <a:off x="-1583421" y="4484357"/>
                <a:ext cx="591222"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00000000-0008-0000-0000-000021020000}"/>
                  </a:ext>
                </a:extLst>
              </p:cNvPr>
              <p:cNvCxnSpPr/>
              <p:nvPr/>
            </p:nvCxnSpPr>
            <p:spPr>
              <a:xfrm flipH="1">
                <a:off x="-992198" y="4484357"/>
                <a:ext cx="262769"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00000000-0008-0000-0000-000022020000}"/>
                  </a:ext>
                </a:extLst>
              </p:cNvPr>
              <p:cNvCxnSpPr/>
              <p:nvPr/>
            </p:nvCxnSpPr>
            <p:spPr>
              <a:xfrm flipH="1">
                <a:off x="-729429" y="4484357"/>
                <a:ext cx="1248758"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00000000-0008-0000-0000-000023020000}"/>
                  </a:ext>
                </a:extLst>
              </p:cNvPr>
              <p:cNvCxnSpPr/>
              <p:nvPr/>
            </p:nvCxnSpPr>
            <p:spPr>
              <a:xfrm flipH="1" flipV="1">
                <a:off x="519329" y="4315838"/>
                <a:ext cx="628"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00000000-0008-0000-0000-000024020000}"/>
                  </a:ext>
                </a:extLst>
              </p:cNvPr>
              <p:cNvCxnSpPr/>
              <p:nvPr/>
            </p:nvCxnSpPr>
            <p:spPr>
              <a:xfrm flipV="1">
                <a:off x="915611" y="4315838"/>
                <a:ext cx="0"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00000000-0008-0000-0000-000025020000}"/>
                  </a:ext>
                </a:extLst>
              </p:cNvPr>
              <p:cNvCxnSpPr/>
              <p:nvPr/>
            </p:nvCxnSpPr>
            <p:spPr>
              <a:xfrm flipH="1">
                <a:off x="519329" y="4484357"/>
                <a:ext cx="396282" cy="1"/>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00000000-0008-0000-0000-00002C020000}"/>
                  </a:ext>
                </a:extLst>
              </p:cNvPr>
              <p:cNvCxnSpPr/>
              <p:nvPr/>
            </p:nvCxnSpPr>
            <p:spPr>
              <a:xfrm flipV="1">
                <a:off x="2163539" y="4321282"/>
                <a:ext cx="0" cy="1005672"/>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00000000-0008-0000-0000-00002E020000}"/>
                  </a:ext>
                </a:extLst>
              </p:cNvPr>
              <p:cNvCxnSpPr/>
              <p:nvPr/>
            </p:nvCxnSpPr>
            <p:spPr>
              <a:xfrm flipV="1">
                <a:off x="2994140" y="4321282"/>
                <a:ext cx="0" cy="1005672"/>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0000000-0008-0000-0000-00002F020000}"/>
                  </a:ext>
                </a:extLst>
              </p:cNvPr>
              <p:cNvCxnSpPr/>
              <p:nvPr/>
            </p:nvCxnSpPr>
            <p:spPr>
              <a:xfrm flipH="1">
                <a:off x="915612" y="4484357"/>
                <a:ext cx="1248385"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00000000-0008-0000-0000-000030020000}"/>
                  </a:ext>
                </a:extLst>
              </p:cNvPr>
              <p:cNvCxnSpPr/>
              <p:nvPr/>
            </p:nvCxnSpPr>
            <p:spPr>
              <a:xfrm flipH="1">
                <a:off x="2163997" y="4484357"/>
                <a:ext cx="263769" cy="1"/>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00000000-0008-0000-0000-000031020000}"/>
                  </a:ext>
                </a:extLst>
              </p:cNvPr>
              <p:cNvCxnSpPr/>
              <p:nvPr/>
            </p:nvCxnSpPr>
            <p:spPr>
              <a:xfrm flipH="1">
                <a:off x="2427767" y="4484357"/>
                <a:ext cx="591221"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00000000-0008-0000-0000-000032020000}"/>
                  </a:ext>
                </a:extLst>
              </p:cNvPr>
              <p:cNvCxnSpPr/>
              <p:nvPr/>
            </p:nvCxnSpPr>
            <p:spPr>
              <a:xfrm flipH="1">
                <a:off x="3414642" y="4484357"/>
                <a:ext cx="591222"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00000000-0008-0000-0000-000033020000}"/>
                  </a:ext>
                </a:extLst>
              </p:cNvPr>
              <p:cNvCxnSpPr/>
              <p:nvPr/>
            </p:nvCxnSpPr>
            <p:spPr>
              <a:xfrm flipV="1">
                <a:off x="3981015" y="3812536"/>
                <a:ext cx="0" cy="1517812"/>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00000000-0008-0000-0000-000039020000}"/>
                  </a:ext>
                </a:extLst>
              </p:cNvPr>
              <p:cNvCxnSpPr/>
              <p:nvPr/>
            </p:nvCxnSpPr>
            <p:spPr>
              <a:xfrm flipV="1">
                <a:off x="3389794" y="4315838"/>
                <a:ext cx="0" cy="1011116"/>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00000000-0008-0000-0000-00003A020000}"/>
                  </a:ext>
                </a:extLst>
              </p:cNvPr>
              <p:cNvCxnSpPr/>
              <p:nvPr/>
            </p:nvCxnSpPr>
            <p:spPr>
              <a:xfrm flipH="1">
                <a:off x="3018094" y="4484357"/>
                <a:ext cx="396548"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00000000-0008-0000-0000-000046020000}"/>
                  </a:ext>
                </a:extLst>
              </p:cNvPr>
              <p:cNvCxnSpPr/>
              <p:nvPr/>
            </p:nvCxnSpPr>
            <p:spPr>
              <a:xfrm flipH="1">
                <a:off x="-2595143" y="3978800"/>
                <a:ext cx="6575158"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00000000-0008-0000-0000-000048020000}"/>
                  </a:ext>
                </a:extLst>
              </p:cNvPr>
              <p:cNvCxnSpPr/>
              <p:nvPr/>
            </p:nvCxnSpPr>
            <p:spPr>
              <a:xfrm flipH="1">
                <a:off x="-728429" y="4991630"/>
                <a:ext cx="393394"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00000000-0008-0000-0000-000049020000}"/>
                  </a:ext>
                </a:extLst>
              </p:cNvPr>
              <p:cNvCxnSpPr/>
              <p:nvPr/>
            </p:nvCxnSpPr>
            <p:spPr>
              <a:xfrm flipH="1">
                <a:off x="-335034" y="4991630"/>
                <a:ext cx="853900"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0000000-0008-0000-0000-00004A020000}"/>
                  </a:ext>
                </a:extLst>
              </p:cNvPr>
              <p:cNvCxnSpPr/>
              <p:nvPr/>
            </p:nvCxnSpPr>
            <p:spPr>
              <a:xfrm flipH="1">
                <a:off x="1770601" y="4991630"/>
                <a:ext cx="393396"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00000000-0008-0000-0000-00004B020000}"/>
                  </a:ext>
                </a:extLst>
              </p:cNvPr>
              <p:cNvCxnSpPr/>
              <p:nvPr/>
            </p:nvCxnSpPr>
            <p:spPr>
              <a:xfrm flipH="1">
                <a:off x="915611" y="4991630"/>
                <a:ext cx="853897" cy="0"/>
              </a:xfrm>
              <a:prstGeom prst="line">
                <a:avLst/>
              </a:prstGeom>
              <a:ln w="12700">
                <a:solidFill>
                  <a:sysClr val="windowText" lastClr="0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8" name="テキスト ボックス 570">
              <a:extLst>
                <a:ext uri="{FF2B5EF4-FFF2-40B4-BE49-F238E27FC236}">
                  <a16:creationId xmlns:a16="http://schemas.microsoft.com/office/drawing/2014/main" id="{00000000-0008-0000-0000-00003B020000}"/>
                </a:ext>
              </a:extLst>
            </p:cNvPr>
            <p:cNvSpPr txBox="1"/>
            <p:nvPr/>
          </p:nvSpPr>
          <p:spPr>
            <a:xfrm>
              <a:off x="3400599" y="4282569"/>
              <a:ext cx="611123" cy="189824"/>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2.25</a:t>
              </a:r>
              <a:endParaRPr kumimoji="1" lang="ja-JP" altLang="en-US" sz="600" dirty="0">
                <a:latin typeface="Meiryo UI" panose="020B0604030504040204" pitchFamily="50" charset="-128"/>
                <a:ea typeface="Meiryo UI" panose="020B0604030504040204" pitchFamily="50" charset="-128"/>
              </a:endParaRPr>
            </a:p>
          </p:txBody>
        </p:sp>
        <p:sp>
          <p:nvSpPr>
            <p:cNvPr id="189" name="テキスト ボックス 571">
              <a:extLst>
                <a:ext uri="{FF2B5EF4-FFF2-40B4-BE49-F238E27FC236}">
                  <a16:creationId xmlns:a16="http://schemas.microsoft.com/office/drawing/2014/main" id="{00000000-0008-0000-0000-00003C020000}"/>
                </a:ext>
              </a:extLst>
            </p:cNvPr>
            <p:cNvSpPr txBox="1"/>
            <p:nvPr/>
          </p:nvSpPr>
          <p:spPr>
            <a:xfrm>
              <a:off x="-2032043" y="4270257"/>
              <a:ext cx="513131" cy="214445"/>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1.5</a:t>
              </a:r>
              <a:endParaRPr kumimoji="1" lang="ja-JP" altLang="en-US" sz="600" dirty="0">
                <a:latin typeface="Meiryo UI" panose="020B0604030504040204" pitchFamily="50" charset="-128"/>
                <a:ea typeface="Meiryo UI" panose="020B0604030504040204" pitchFamily="50" charset="-128"/>
              </a:endParaRPr>
            </a:p>
          </p:txBody>
        </p:sp>
        <p:sp>
          <p:nvSpPr>
            <p:cNvPr id="190" name="テキスト ボックス 572">
              <a:extLst>
                <a:ext uri="{FF2B5EF4-FFF2-40B4-BE49-F238E27FC236}">
                  <a16:creationId xmlns:a16="http://schemas.microsoft.com/office/drawing/2014/main" id="{00000000-0008-0000-0000-00003D020000}"/>
                </a:ext>
              </a:extLst>
            </p:cNvPr>
            <p:cNvSpPr txBox="1"/>
            <p:nvPr/>
          </p:nvSpPr>
          <p:spPr>
            <a:xfrm>
              <a:off x="-1555789" y="4192736"/>
              <a:ext cx="556400" cy="344524"/>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2.25</a:t>
              </a:r>
              <a:endParaRPr kumimoji="1" lang="ja-JP" altLang="en-US" sz="600" dirty="0">
                <a:latin typeface="Meiryo UI" panose="020B0604030504040204" pitchFamily="50" charset="-128"/>
                <a:ea typeface="Meiryo UI" panose="020B0604030504040204" pitchFamily="50" charset="-128"/>
              </a:endParaRPr>
            </a:p>
          </p:txBody>
        </p:sp>
        <p:sp>
          <p:nvSpPr>
            <p:cNvPr id="191" name="テキスト ボックス 573">
              <a:extLst>
                <a:ext uri="{FF2B5EF4-FFF2-40B4-BE49-F238E27FC236}">
                  <a16:creationId xmlns:a16="http://schemas.microsoft.com/office/drawing/2014/main" id="{00000000-0008-0000-0000-00003E020000}"/>
                </a:ext>
              </a:extLst>
            </p:cNvPr>
            <p:cNvSpPr txBox="1"/>
            <p:nvPr/>
          </p:nvSpPr>
          <p:spPr>
            <a:xfrm>
              <a:off x="-960378" y="4274037"/>
              <a:ext cx="213160" cy="186071"/>
            </a:xfrm>
            <a:prstGeom prst="rect">
              <a:avLst/>
            </a:prstGeom>
            <a:noFill/>
            <a:ln w="12700"/>
          </p:spPr>
          <p:style>
            <a:lnRef idx="0">
              <a:scrgbClr r="0" g="0" b="0"/>
            </a:lnRef>
            <a:fillRef idx="0">
              <a:scrgbClr r="0" g="0" b="0"/>
            </a:fillRef>
            <a:effectRef idx="0">
              <a:scrgbClr r="0" g="0" b="0"/>
            </a:effectRef>
            <a:fontRef idx="minor">
              <a:schemeClr val="tx1"/>
            </a:fontRef>
          </p:style>
          <p:txBody>
            <a:bodyPr wrap="none" lIns="0" r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1.0</a:t>
              </a:r>
              <a:endParaRPr kumimoji="1" lang="ja-JP" altLang="en-US" sz="600" dirty="0">
                <a:latin typeface="Meiryo UI" panose="020B0604030504040204" pitchFamily="50" charset="-128"/>
                <a:ea typeface="Meiryo UI" panose="020B0604030504040204" pitchFamily="50" charset="-128"/>
              </a:endParaRPr>
            </a:p>
          </p:txBody>
        </p:sp>
        <p:sp>
          <p:nvSpPr>
            <p:cNvPr id="192" name="テキスト ボックス 574">
              <a:extLst>
                <a:ext uri="{FF2B5EF4-FFF2-40B4-BE49-F238E27FC236}">
                  <a16:creationId xmlns:a16="http://schemas.microsoft.com/office/drawing/2014/main" id="{00000000-0008-0000-0000-00003F020000}"/>
                </a:ext>
              </a:extLst>
            </p:cNvPr>
            <p:cNvSpPr txBox="1"/>
            <p:nvPr/>
          </p:nvSpPr>
          <p:spPr>
            <a:xfrm>
              <a:off x="-633755" y="4272400"/>
              <a:ext cx="1055929" cy="189344"/>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4.75</a:t>
              </a:r>
              <a:endParaRPr kumimoji="1" lang="ja-JP" altLang="en-US" sz="600" dirty="0">
                <a:latin typeface="Meiryo UI" panose="020B0604030504040204" pitchFamily="50" charset="-128"/>
                <a:ea typeface="Meiryo UI" panose="020B0604030504040204" pitchFamily="50" charset="-128"/>
              </a:endParaRPr>
            </a:p>
          </p:txBody>
        </p:sp>
        <p:sp>
          <p:nvSpPr>
            <p:cNvPr id="193" name="テキスト ボックス 575">
              <a:extLst>
                <a:ext uri="{FF2B5EF4-FFF2-40B4-BE49-F238E27FC236}">
                  <a16:creationId xmlns:a16="http://schemas.microsoft.com/office/drawing/2014/main" id="{00000000-0008-0000-0000-000040020000}"/>
                </a:ext>
              </a:extLst>
            </p:cNvPr>
            <p:cNvSpPr txBox="1"/>
            <p:nvPr/>
          </p:nvSpPr>
          <p:spPr>
            <a:xfrm>
              <a:off x="426136" y="4273459"/>
              <a:ext cx="593199" cy="193213"/>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1.5</a:t>
              </a:r>
              <a:endParaRPr kumimoji="1" lang="ja-JP" altLang="en-US" sz="600" dirty="0">
                <a:latin typeface="Meiryo UI" panose="020B0604030504040204" pitchFamily="50" charset="-128"/>
                <a:ea typeface="Meiryo UI" panose="020B0604030504040204" pitchFamily="50" charset="-128"/>
              </a:endParaRPr>
            </a:p>
          </p:txBody>
        </p:sp>
        <p:sp>
          <p:nvSpPr>
            <p:cNvPr id="194" name="テキスト ボックス 576">
              <a:extLst>
                <a:ext uri="{FF2B5EF4-FFF2-40B4-BE49-F238E27FC236}">
                  <a16:creationId xmlns:a16="http://schemas.microsoft.com/office/drawing/2014/main" id="{00000000-0008-0000-0000-000041020000}"/>
                </a:ext>
              </a:extLst>
            </p:cNvPr>
            <p:cNvSpPr txBox="1"/>
            <p:nvPr/>
          </p:nvSpPr>
          <p:spPr>
            <a:xfrm>
              <a:off x="1010687" y="4304298"/>
              <a:ext cx="1055928" cy="189344"/>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4.75</a:t>
              </a:r>
              <a:endParaRPr kumimoji="1" lang="ja-JP" altLang="en-US" sz="600" dirty="0">
                <a:latin typeface="Meiryo UI" panose="020B0604030504040204" pitchFamily="50" charset="-128"/>
                <a:ea typeface="Meiryo UI" panose="020B0604030504040204" pitchFamily="50" charset="-128"/>
              </a:endParaRPr>
            </a:p>
          </p:txBody>
        </p:sp>
        <p:sp>
          <p:nvSpPr>
            <p:cNvPr id="195" name="テキスト ボックス 577">
              <a:extLst>
                <a:ext uri="{FF2B5EF4-FFF2-40B4-BE49-F238E27FC236}">
                  <a16:creationId xmlns:a16="http://schemas.microsoft.com/office/drawing/2014/main" id="{00000000-0008-0000-0000-000042020000}"/>
                </a:ext>
              </a:extLst>
            </p:cNvPr>
            <p:cNvSpPr txBox="1"/>
            <p:nvPr/>
          </p:nvSpPr>
          <p:spPr>
            <a:xfrm>
              <a:off x="2191146" y="4220926"/>
              <a:ext cx="214216" cy="189823"/>
            </a:xfrm>
            <a:prstGeom prst="rect">
              <a:avLst/>
            </a:prstGeom>
            <a:noFill/>
            <a:ln w="12700"/>
          </p:spPr>
          <p:style>
            <a:lnRef idx="0">
              <a:scrgbClr r="0" g="0" b="0"/>
            </a:lnRef>
            <a:fillRef idx="0">
              <a:scrgbClr r="0" g="0" b="0"/>
            </a:fillRef>
            <a:effectRef idx="0">
              <a:scrgbClr r="0" g="0" b="0"/>
            </a:effectRef>
            <a:fontRef idx="minor">
              <a:schemeClr val="tx1"/>
            </a:fontRef>
          </p:style>
          <p:txBody>
            <a:bodyPr wrap="none" lIns="0" r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1.0</a:t>
              </a:r>
              <a:endParaRPr kumimoji="1" lang="ja-JP" altLang="en-US" sz="600" dirty="0">
                <a:latin typeface="Meiryo UI" panose="020B0604030504040204" pitchFamily="50" charset="-128"/>
                <a:ea typeface="Meiryo UI" panose="020B0604030504040204" pitchFamily="50" charset="-128"/>
              </a:endParaRPr>
            </a:p>
          </p:txBody>
        </p:sp>
        <p:sp>
          <p:nvSpPr>
            <p:cNvPr id="196" name="テキスト ボックス 578">
              <a:extLst>
                <a:ext uri="{FF2B5EF4-FFF2-40B4-BE49-F238E27FC236}">
                  <a16:creationId xmlns:a16="http://schemas.microsoft.com/office/drawing/2014/main" id="{00000000-0008-0000-0000-000043020000}"/>
                </a:ext>
              </a:extLst>
            </p:cNvPr>
            <p:cNvSpPr txBox="1"/>
            <p:nvPr/>
          </p:nvSpPr>
          <p:spPr>
            <a:xfrm>
              <a:off x="2416166" y="4255523"/>
              <a:ext cx="611122" cy="183279"/>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2.25</a:t>
              </a:r>
              <a:endParaRPr kumimoji="1" lang="ja-JP" altLang="en-US" sz="600" dirty="0">
                <a:latin typeface="Meiryo UI" panose="020B0604030504040204" pitchFamily="50" charset="-128"/>
                <a:ea typeface="Meiryo UI" panose="020B0604030504040204" pitchFamily="50" charset="-128"/>
              </a:endParaRPr>
            </a:p>
          </p:txBody>
        </p:sp>
        <p:sp>
          <p:nvSpPr>
            <p:cNvPr id="197" name="テキスト ボックス 579">
              <a:extLst>
                <a:ext uri="{FF2B5EF4-FFF2-40B4-BE49-F238E27FC236}">
                  <a16:creationId xmlns:a16="http://schemas.microsoft.com/office/drawing/2014/main" id="{00000000-0008-0000-0000-000044020000}"/>
                </a:ext>
              </a:extLst>
            </p:cNvPr>
            <p:cNvSpPr txBox="1"/>
            <p:nvPr/>
          </p:nvSpPr>
          <p:spPr>
            <a:xfrm>
              <a:off x="2932077" y="4231206"/>
              <a:ext cx="548397" cy="246462"/>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1.5</a:t>
              </a:r>
              <a:endParaRPr kumimoji="1" lang="ja-JP" altLang="en-US" sz="600" dirty="0">
                <a:latin typeface="Meiryo UI" panose="020B0604030504040204" pitchFamily="50" charset="-128"/>
                <a:ea typeface="Meiryo UI" panose="020B0604030504040204" pitchFamily="50" charset="-128"/>
              </a:endParaRPr>
            </a:p>
          </p:txBody>
        </p:sp>
        <p:sp>
          <p:nvSpPr>
            <p:cNvPr id="198" name="テキスト ボックス 580">
              <a:extLst>
                <a:ext uri="{FF2B5EF4-FFF2-40B4-BE49-F238E27FC236}">
                  <a16:creationId xmlns:a16="http://schemas.microsoft.com/office/drawing/2014/main" id="{00000000-0008-0000-0000-000045020000}"/>
                </a:ext>
              </a:extLst>
            </p:cNvPr>
            <p:cNvSpPr txBox="1"/>
            <p:nvPr/>
          </p:nvSpPr>
          <p:spPr>
            <a:xfrm>
              <a:off x="-2573901" y="4271362"/>
              <a:ext cx="613521" cy="189824"/>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2.25</a:t>
              </a:r>
              <a:endParaRPr kumimoji="1" lang="ja-JP" altLang="en-US" sz="600" dirty="0">
                <a:latin typeface="Meiryo UI" panose="020B0604030504040204" pitchFamily="50" charset="-128"/>
                <a:ea typeface="Meiryo UI" panose="020B0604030504040204" pitchFamily="50" charset="-128"/>
              </a:endParaRPr>
            </a:p>
          </p:txBody>
        </p:sp>
        <p:sp>
          <p:nvSpPr>
            <p:cNvPr id="199" name="テキスト ボックス 582">
              <a:extLst>
                <a:ext uri="{FF2B5EF4-FFF2-40B4-BE49-F238E27FC236}">
                  <a16:creationId xmlns:a16="http://schemas.microsoft.com/office/drawing/2014/main" id="{00000000-0008-0000-0000-000047020000}"/>
                </a:ext>
              </a:extLst>
            </p:cNvPr>
            <p:cNvSpPr txBox="1"/>
            <p:nvPr/>
          </p:nvSpPr>
          <p:spPr>
            <a:xfrm>
              <a:off x="259443" y="3746828"/>
              <a:ext cx="852641" cy="190419"/>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a:latin typeface="Meiryo UI" panose="020B0604030504040204" pitchFamily="50" charset="-128"/>
                  <a:ea typeface="Meiryo UI" panose="020B0604030504040204" pitchFamily="50" charset="-128"/>
                </a:rPr>
                <a:t>25.0</a:t>
              </a:r>
              <a:endParaRPr kumimoji="1" lang="ja-JP" altLang="en-US" sz="600">
                <a:latin typeface="Meiryo UI" panose="020B0604030504040204" pitchFamily="50" charset="-128"/>
                <a:ea typeface="Meiryo UI" panose="020B0604030504040204" pitchFamily="50" charset="-128"/>
              </a:endParaRPr>
            </a:p>
          </p:txBody>
        </p:sp>
        <p:sp>
          <p:nvSpPr>
            <p:cNvPr id="200" name="テキスト ボックス 587">
              <a:extLst>
                <a:ext uri="{FF2B5EF4-FFF2-40B4-BE49-F238E27FC236}">
                  <a16:creationId xmlns:a16="http://schemas.microsoft.com/office/drawing/2014/main" id="{00000000-0008-0000-0000-00004C020000}"/>
                </a:ext>
              </a:extLst>
            </p:cNvPr>
            <p:cNvSpPr txBox="1"/>
            <p:nvPr/>
          </p:nvSpPr>
          <p:spPr>
            <a:xfrm>
              <a:off x="-249695" y="4824118"/>
              <a:ext cx="621199" cy="132440"/>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3.25</a:t>
              </a:r>
              <a:endParaRPr kumimoji="1" lang="ja-JP" altLang="en-US" sz="600" dirty="0">
                <a:latin typeface="Meiryo UI" panose="020B0604030504040204" pitchFamily="50" charset="-128"/>
                <a:ea typeface="Meiryo UI" panose="020B0604030504040204" pitchFamily="50" charset="-128"/>
              </a:endParaRPr>
            </a:p>
          </p:txBody>
        </p:sp>
        <p:sp>
          <p:nvSpPr>
            <p:cNvPr id="201" name="テキスト ボックス 588">
              <a:extLst>
                <a:ext uri="{FF2B5EF4-FFF2-40B4-BE49-F238E27FC236}">
                  <a16:creationId xmlns:a16="http://schemas.microsoft.com/office/drawing/2014/main" id="{00000000-0008-0000-0000-00004D020000}"/>
                </a:ext>
              </a:extLst>
            </p:cNvPr>
            <p:cNvSpPr txBox="1"/>
            <p:nvPr/>
          </p:nvSpPr>
          <p:spPr>
            <a:xfrm>
              <a:off x="-747218" y="4785312"/>
              <a:ext cx="475281" cy="160621"/>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a:latin typeface="Meiryo UI" panose="020B0604030504040204" pitchFamily="50" charset="-128"/>
                  <a:ea typeface="Meiryo UI" panose="020B0604030504040204" pitchFamily="50" charset="-128"/>
                </a:rPr>
                <a:t>1.5</a:t>
              </a:r>
              <a:endParaRPr kumimoji="1" lang="ja-JP" altLang="en-US" sz="600">
                <a:latin typeface="Meiryo UI" panose="020B0604030504040204" pitchFamily="50" charset="-128"/>
                <a:ea typeface="Meiryo UI" panose="020B0604030504040204" pitchFamily="50" charset="-128"/>
              </a:endParaRPr>
            </a:p>
          </p:txBody>
        </p:sp>
        <p:sp>
          <p:nvSpPr>
            <p:cNvPr id="202" name="テキスト ボックス 591">
              <a:extLst>
                <a:ext uri="{FF2B5EF4-FFF2-40B4-BE49-F238E27FC236}">
                  <a16:creationId xmlns:a16="http://schemas.microsoft.com/office/drawing/2014/main" id="{00000000-0008-0000-0000-000050020000}"/>
                </a:ext>
              </a:extLst>
            </p:cNvPr>
            <p:cNvSpPr txBox="1"/>
            <p:nvPr/>
          </p:nvSpPr>
          <p:spPr>
            <a:xfrm>
              <a:off x="1094178" y="4805553"/>
              <a:ext cx="542181" cy="155768"/>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3.25</a:t>
              </a:r>
              <a:endParaRPr kumimoji="1" lang="ja-JP" altLang="en-US" sz="600" dirty="0">
                <a:latin typeface="Meiryo UI" panose="020B0604030504040204" pitchFamily="50" charset="-128"/>
                <a:ea typeface="Meiryo UI" panose="020B0604030504040204" pitchFamily="50" charset="-128"/>
              </a:endParaRPr>
            </a:p>
          </p:txBody>
        </p:sp>
        <p:sp>
          <p:nvSpPr>
            <p:cNvPr id="203" name="テキスト ボックス 592">
              <a:extLst>
                <a:ext uri="{FF2B5EF4-FFF2-40B4-BE49-F238E27FC236}">
                  <a16:creationId xmlns:a16="http://schemas.microsoft.com/office/drawing/2014/main" id="{00000000-0008-0000-0000-000051020000}"/>
                </a:ext>
              </a:extLst>
            </p:cNvPr>
            <p:cNvSpPr txBox="1"/>
            <p:nvPr/>
          </p:nvSpPr>
          <p:spPr>
            <a:xfrm>
              <a:off x="1716011" y="4776056"/>
              <a:ext cx="516078" cy="226637"/>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dirty="0">
                  <a:latin typeface="Meiryo UI" panose="020B0604030504040204" pitchFamily="50" charset="-128"/>
                  <a:ea typeface="Meiryo UI" panose="020B0604030504040204" pitchFamily="50" charset="-128"/>
                </a:rPr>
                <a:t>1.5</a:t>
              </a:r>
              <a:endParaRPr kumimoji="1" lang="ja-JP" altLang="en-US" sz="600" dirty="0">
                <a:latin typeface="Meiryo UI" panose="020B0604030504040204" pitchFamily="50" charset="-128"/>
                <a:ea typeface="Meiryo UI" panose="020B0604030504040204" pitchFamily="50" charset="-128"/>
              </a:endParaRPr>
            </a:p>
          </p:txBody>
        </p:sp>
        <p:cxnSp>
          <p:nvCxnSpPr>
            <p:cNvPr id="204" name="直線コネクタ 203">
              <a:extLst>
                <a:ext uri="{FF2B5EF4-FFF2-40B4-BE49-F238E27FC236}">
                  <a16:creationId xmlns:a16="http://schemas.microsoft.com/office/drawing/2014/main" id="{8978DF22-00D9-4A57-9E05-2018C25C368B}"/>
                </a:ext>
              </a:extLst>
            </p:cNvPr>
            <p:cNvCxnSpPr/>
            <p:nvPr/>
          </p:nvCxnSpPr>
          <p:spPr>
            <a:xfrm flipV="1">
              <a:off x="2429130" y="4321282"/>
              <a:ext cx="0" cy="1005672"/>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205" name="テキスト ボックス 549">
              <a:extLst>
                <a:ext uri="{FF2B5EF4-FFF2-40B4-BE49-F238E27FC236}">
                  <a16:creationId xmlns:a16="http://schemas.microsoft.com/office/drawing/2014/main" id="{00000000-0008-0000-0000-000026020000}"/>
                </a:ext>
              </a:extLst>
            </p:cNvPr>
            <p:cNvSpPr txBox="1"/>
            <p:nvPr/>
          </p:nvSpPr>
          <p:spPr>
            <a:xfrm>
              <a:off x="-2471450" y="4523045"/>
              <a:ext cx="403229" cy="585779"/>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歩道</a:t>
              </a:r>
            </a:p>
          </p:txBody>
        </p:sp>
        <p:sp>
          <p:nvSpPr>
            <p:cNvPr id="206" name="テキスト ボックス 550">
              <a:extLst>
                <a:ext uri="{FF2B5EF4-FFF2-40B4-BE49-F238E27FC236}">
                  <a16:creationId xmlns:a16="http://schemas.microsoft.com/office/drawing/2014/main" id="{00000000-0008-0000-0000-000027020000}"/>
                </a:ext>
              </a:extLst>
            </p:cNvPr>
            <p:cNvSpPr txBox="1"/>
            <p:nvPr/>
          </p:nvSpPr>
          <p:spPr>
            <a:xfrm>
              <a:off x="-2087700" y="4570676"/>
              <a:ext cx="581318" cy="214446"/>
            </a:xfrm>
            <a:prstGeom prst="rect">
              <a:avLst/>
            </a:prstGeom>
            <a:noFill/>
            <a:ln w="12700"/>
          </p:spPr>
          <p:style>
            <a:lnRef idx="0">
              <a:scrgbClr r="0" g="0" b="0"/>
            </a:lnRef>
            <a:fillRef idx="0">
              <a:scrgbClr r="0" g="0" b="0"/>
            </a:fillRef>
            <a:effectRef idx="0">
              <a:scrgbClr r="0" g="0" b="0"/>
            </a:effectRef>
            <a:fontRef idx="minor">
              <a:schemeClr val="tx1"/>
            </a:fontRef>
          </p:style>
          <p:txBody>
            <a:bodyPr vert="horz"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植樹帯</a:t>
              </a:r>
            </a:p>
          </p:txBody>
        </p:sp>
        <p:sp>
          <p:nvSpPr>
            <p:cNvPr id="207" name="テキスト ボックス 551">
              <a:extLst>
                <a:ext uri="{FF2B5EF4-FFF2-40B4-BE49-F238E27FC236}">
                  <a16:creationId xmlns:a16="http://schemas.microsoft.com/office/drawing/2014/main" id="{00000000-0008-0000-0000-000028020000}"/>
                </a:ext>
              </a:extLst>
            </p:cNvPr>
            <p:cNvSpPr txBox="1"/>
            <p:nvPr/>
          </p:nvSpPr>
          <p:spPr>
            <a:xfrm>
              <a:off x="-980015" y="4507335"/>
              <a:ext cx="261257" cy="677761"/>
            </a:xfrm>
            <a:prstGeom prst="rect">
              <a:avLst/>
            </a:prstGeom>
            <a:noFill/>
            <a:ln w="12700"/>
          </p:spPr>
          <p:style>
            <a:lnRef idx="0">
              <a:scrgbClr r="0" g="0" b="0"/>
            </a:lnRef>
            <a:fillRef idx="0">
              <a:scrgbClr r="0" g="0" b="0"/>
            </a:fillRef>
            <a:effectRef idx="0">
              <a:scrgbClr r="0" g="0" b="0"/>
            </a:effectRef>
            <a:fontRef idx="minor">
              <a:schemeClr val="tx1"/>
            </a:fontRef>
          </p:style>
          <p:txBody>
            <a:bodyPr vert="wordArtVertRtl"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施設帯</a:t>
              </a:r>
            </a:p>
          </p:txBody>
        </p:sp>
        <p:sp>
          <p:nvSpPr>
            <p:cNvPr id="208" name="テキスト ボックス 552">
              <a:extLst>
                <a:ext uri="{FF2B5EF4-FFF2-40B4-BE49-F238E27FC236}">
                  <a16:creationId xmlns:a16="http://schemas.microsoft.com/office/drawing/2014/main" id="{00000000-0008-0000-0000-000029020000}"/>
                </a:ext>
              </a:extLst>
            </p:cNvPr>
            <p:cNvSpPr txBox="1"/>
            <p:nvPr/>
          </p:nvSpPr>
          <p:spPr>
            <a:xfrm>
              <a:off x="-715788" y="4457640"/>
              <a:ext cx="1297556" cy="348343"/>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600">
                  <a:latin typeface="Meiryo UI" panose="020B0604030504040204" pitchFamily="50" charset="-128"/>
                  <a:ea typeface="Meiryo UI" panose="020B0604030504040204" pitchFamily="50" charset="-128"/>
                </a:rPr>
                <a:t>車道</a:t>
              </a:r>
            </a:p>
          </p:txBody>
        </p:sp>
        <p:sp>
          <p:nvSpPr>
            <p:cNvPr id="209" name="テキスト ボックス 553">
              <a:extLst>
                <a:ext uri="{FF2B5EF4-FFF2-40B4-BE49-F238E27FC236}">
                  <a16:creationId xmlns:a16="http://schemas.microsoft.com/office/drawing/2014/main" id="{00000000-0008-0000-0000-00002A020000}"/>
                </a:ext>
              </a:extLst>
            </p:cNvPr>
            <p:cNvSpPr txBox="1"/>
            <p:nvPr/>
          </p:nvSpPr>
          <p:spPr>
            <a:xfrm>
              <a:off x="-1646309" y="4505484"/>
              <a:ext cx="694115" cy="332151"/>
            </a:xfrm>
            <a:prstGeom prst="rect">
              <a:avLst/>
            </a:prstGeom>
            <a:noFill/>
            <a:ln w="12700"/>
          </p:spPr>
          <p:style>
            <a:lnRef idx="0">
              <a:scrgbClr r="0" g="0" b="0"/>
            </a:lnRef>
            <a:fillRef idx="0">
              <a:scrgbClr r="0" g="0" b="0"/>
            </a:fillRef>
            <a:effectRef idx="0">
              <a:scrgbClr r="0" g="0" b="0"/>
            </a:effectRef>
            <a:fontRef idx="minor">
              <a:schemeClr val="tx1"/>
            </a:fontRef>
          </p:style>
          <p:txBody>
            <a:bodyPr vert="horz"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自転車道</a:t>
              </a:r>
            </a:p>
          </p:txBody>
        </p:sp>
        <p:sp>
          <p:nvSpPr>
            <p:cNvPr id="210" name="テキスト ボックス 554">
              <a:extLst>
                <a:ext uri="{FF2B5EF4-FFF2-40B4-BE49-F238E27FC236}">
                  <a16:creationId xmlns:a16="http://schemas.microsoft.com/office/drawing/2014/main" id="{00000000-0008-0000-0000-00002B020000}"/>
                </a:ext>
              </a:extLst>
            </p:cNvPr>
            <p:cNvSpPr txBox="1"/>
            <p:nvPr/>
          </p:nvSpPr>
          <p:spPr>
            <a:xfrm>
              <a:off x="598542" y="4563901"/>
              <a:ext cx="222021" cy="579782"/>
            </a:xfrm>
            <a:prstGeom prst="rect">
              <a:avLst/>
            </a:prstGeom>
            <a:noFill/>
            <a:ln w="12700"/>
          </p:spPr>
          <p:style>
            <a:lnRef idx="0">
              <a:scrgbClr r="0" g="0" b="0"/>
            </a:lnRef>
            <a:fillRef idx="0">
              <a:scrgbClr r="0" g="0" b="0"/>
            </a:fillRef>
            <a:effectRef idx="0">
              <a:scrgbClr r="0" g="0" b="0"/>
            </a:effectRef>
            <a:fontRef idx="minor">
              <a:schemeClr val="tx1"/>
            </a:fontRef>
          </p:style>
          <p:txBody>
            <a:bodyPr vert="wordArtVertRtl"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中央帯</a:t>
              </a:r>
            </a:p>
          </p:txBody>
        </p:sp>
        <p:sp>
          <p:nvSpPr>
            <p:cNvPr id="211" name="テキスト ボックス 563">
              <a:extLst>
                <a:ext uri="{FF2B5EF4-FFF2-40B4-BE49-F238E27FC236}">
                  <a16:creationId xmlns:a16="http://schemas.microsoft.com/office/drawing/2014/main" id="{00000000-0008-0000-0000-000034020000}"/>
                </a:ext>
              </a:extLst>
            </p:cNvPr>
            <p:cNvSpPr txBox="1"/>
            <p:nvPr/>
          </p:nvSpPr>
          <p:spPr>
            <a:xfrm>
              <a:off x="928253" y="4456521"/>
              <a:ext cx="1297556" cy="348343"/>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600">
                  <a:latin typeface="Meiryo UI" panose="020B0604030504040204" pitchFamily="50" charset="-128"/>
                  <a:ea typeface="Meiryo UI" panose="020B0604030504040204" pitchFamily="50" charset="-128"/>
                </a:rPr>
                <a:t>車道</a:t>
              </a:r>
            </a:p>
          </p:txBody>
        </p:sp>
        <p:sp>
          <p:nvSpPr>
            <p:cNvPr id="212" name="テキスト ボックス 564">
              <a:extLst>
                <a:ext uri="{FF2B5EF4-FFF2-40B4-BE49-F238E27FC236}">
                  <a16:creationId xmlns:a16="http://schemas.microsoft.com/office/drawing/2014/main" id="{00000000-0008-0000-0000-000035020000}"/>
                </a:ext>
              </a:extLst>
            </p:cNvPr>
            <p:cNvSpPr txBox="1"/>
            <p:nvPr/>
          </p:nvSpPr>
          <p:spPr>
            <a:xfrm>
              <a:off x="2242442" y="4538603"/>
              <a:ext cx="184947" cy="721037"/>
            </a:xfrm>
            <a:prstGeom prst="rect">
              <a:avLst/>
            </a:prstGeom>
            <a:noFill/>
            <a:ln w="12700"/>
          </p:spPr>
          <p:style>
            <a:lnRef idx="0">
              <a:scrgbClr r="0" g="0" b="0"/>
            </a:lnRef>
            <a:fillRef idx="0">
              <a:scrgbClr r="0" g="0" b="0"/>
            </a:fillRef>
            <a:effectRef idx="0">
              <a:scrgbClr r="0" g="0" b="0"/>
            </a:effectRef>
            <a:fontRef idx="minor">
              <a:schemeClr val="tx1"/>
            </a:fontRef>
          </p:style>
          <p:txBody>
            <a:bodyPr vert="wordArtVertRtl"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a:latin typeface="Meiryo UI" panose="020B0604030504040204" pitchFamily="50" charset="-128"/>
                  <a:ea typeface="Meiryo UI" panose="020B0604030504040204" pitchFamily="50" charset="-128"/>
                </a:rPr>
                <a:t>施設帯</a:t>
              </a:r>
            </a:p>
          </p:txBody>
        </p:sp>
        <p:sp>
          <p:nvSpPr>
            <p:cNvPr id="215" name="テキスト ボックス 567">
              <a:extLst>
                <a:ext uri="{FF2B5EF4-FFF2-40B4-BE49-F238E27FC236}">
                  <a16:creationId xmlns:a16="http://schemas.microsoft.com/office/drawing/2014/main" id="{00000000-0008-0000-0000-000038020000}"/>
                </a:ext>
              </a:extLst>
            </p:cNvPr>
            <p:cNvSpPr txBox="1"/>
            <p:nvPr/>
          </p:nvSpPr>
          <p:spPr>
            <a:xfrm>
              <a:off x="3427284" y="4461574"/>
              <a:ext cx="587829" cy="344409"/>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a:latin typeface="Meiryo UI" panose="020B0604030504040204" pitchFamily="50" charset="-128"/>
                  <a:ea typeface="Meiryo UI" panose="020B0604030504040204" pitchFamily="50" charset="-128"/>
                </a:rPr>
                <a:t>歩道</a:t>
              </a:r>
            </a:p>
          </p:txBody>
        </p:sp>
        <p:sp>
          <p:nvSpPr>
            <p:cNvPr id="216" name="テキスト ボックス 589">
              <a:extLst>
                <a:ext uri="{FF2B5EF4-FFF2-40B4-BE49-F238E27FC236}">
                  <a16:creationId xmlns:a16="http://schemas.microsoft.com/office/drawing/2014/main" id="{00000000-0008-0000-0000-00004E020000}"/>
                </a:ext>
              </a:extLst>
            </p:cNvPr>
            <p:cNvSpPr txBox="1"/>
            <p:nvPr/>
          </p:nvSpPr>
          <p:spPr>
            <a:xfrm>
              <a:off x="-256909" y="4963198"/>
              <a:ext cx="720329" cy="348343"/>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a:latin typeface="Meiryo UI" panose="020B0604030504040204" pitchFamily="50" charset="-128"/>
                  <a:ea typeface="Meiryo UI" panose="020B0604030504040204" pitchFamily="50" charset="-128"/>
                </a:rPr>
                <a:t>1</a:t>
              </a:r>
              <a:r>
                <a:rPr kumimoji="1" lang="ja-JP" altLang="en-US" sz="600">
                  <a:latin typeface="Meiryo UI" panose="020B0604030504040204" pitchFamily="50" charset="-128"/>
                  <a:ea typeface="Meiryo UI" panose="020B0604030504040204" pitchFamily="50" charset="-128"/>
                </a:rPr>
                <a:t>車線</a:t>
              </a:r>
            </a:p>
          </p:txBody>
        </p:sp>
        <p:sp>
          <p:nvSpPr>
            <p:cNvPr id="217" name="テキスト ボックス 590">
              <a:extLst>
                <a:ext uri="{FF2B5EF4-FFF2-40B4-BE49-F238E27FC236}">
                  <a16:creationId xmlns:a16="http://schemas.microsoft.com/office/drawing/2014/main" id="{00000000-0008-0000-0000-00004F020000}"/>
                </a:ext>
              </a:extLst>
            </p:cNvPr>
            <p:cNvSpPr txBox="1"/>
            <p:nvPr/>
          </p:nvSpPr>
          <p:spPr>
            <a:xfrm>
              <a:off x="993737" y="4963198"/>
              <a:ext cx="720329" cy="348343"/>
            </a:xfrm>
            <a:prstGeom prst="rect">
              <a:avLst/>
            </a:prstGeom>
            <a:noFill/>
            <a:ln w="12700"/>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600">
                  <a:latin typeface="Meiryo UI" panose="020B0604030504040204" pitchFamily="50" charset="-128"/>
                  <a:ea typeface="Meiryo UI" panose="020B0604030504040204" pitchFamily="50" charset="-128"/>
                </a:rPr>
                <a:t>1</a:t>
              </a:r>
              <a:r>
                <a:rPr kumimoji="1" lang="ja-JP" altLang="en-US" sz="600">
                  <a:latin typeface="Meiryo UI" panose="020B0604030504040204" pitchFamily="50" charset="-128"/>
                  <a:ea typeface="Meiryo UI" panose="020B0604030504040204" pitchFamily="50" charset="-128"/>
                </a:rPr>
                <a:t>車線</a:t>
              </a:r>
            </a:p>
          </p:txBody>
        </p:sp>
        <p:sp>
          <p:nvSpPr>
            <p:cNvPr id="218" name="テキスト ボックス 593">
              <a:extLst>
                <a:ext uri="{FF2B5EF4-FFF2-40B4-BE49-F238E27FC236}">
                  <a16:creationId xmlns:a16="http://schemas.microsoft.com/office/drawing/2014/main" id="{00000000-0008-0000-0000-000052020000}"/>
                </a:ext>
              </a:extLst>
            </p:cNvPr>
            <p:cNvSpPr txBox="1"/>
            <p:nvPr/>
          </p:nvSpPr>
          <p:spPr>
            <a:xfrm>
              <a:off x="1874033" y="4964914"/>
              <a:ext cx="261257" cy="642596"/>
            </a:xfrm>
            <a:prstGeom prst="rect">
              <a:avLst/>
            </a:prstGeom>
            <a:noFill/>
            <a:ln w="12700"/>
          </p:spPr>
          <p:style>
            <a:lnRef idx="0">
              <a:scrgbClr r="0" g="0" b="0"/>
            </a:lnRef>
            <a:fillRef idx="0">
              <a:scrgbClr r="0" g="0" b="0"/>
            </a:fillRef>
            <a:effectRef idx="0">
              <a:scrgbClr r="0" g="0" b="0"/>
            </a:effectRef>
            <a:fontRef idx="minor">
              <a:schemeClr val="tx1"/>
            </a:fontRef>
          </p:style>
          <p:txBody>
            <a:bodyPr vert="wordArtVertRtl"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a:latin typeface="Meiryo UI" panose="020B0604030504040204" pitchFamily="50" charset="-128"/>
                  <a:ea typeface="Meiryo UI" panose="020B0604030504040204" pitchFamily="50" charset="-128"/>
                </a:rPr>
                <a:t>停車帯</a:t>
              </a:r>
            </a:p>
          </p:txBody>
        </p:sp>
        <p:sp>
          <p:nvSpPr>
            <p:cNvPr id="219" name="テキスト ボックス 224">
              <a:extLst>
                <a:ext uri="{FF2B5EF4-FFF2-40B4-BE49-F238E27FC236}">
                  <a16:creationId xmlns:a16="http://schemas.microsoft.com/office/drawing/2014/main" id="{00000000-0008-0000-0000-0000E1000000}"/>
                </a:ext>
              </a:extLst>
            </p:cNvPr>
            <p:cNvSpPr txBox="1"/>
            <p:nvPr/>
          </p:nvSpPr>
          <p:spPr>
            <a:xfrm>
              <a:off x="-636483" y="5053945"/>
              <a:ext cx="219249" cy="488673"/>
            </a:xfrm>
            <a:prstGeom prst="rect">
              <a:avLst/>
            </a:prstGeom>
            <a:noFill/>
            <a:ln w="12700"/>
          </p:spPr>
          <p:style>
            <a:lnRef idx="0">
              <a:scrgbClr r="0" g="0" b="0"/>
            </a:lnRef>
            <a:fillRef idx="0">
              <a:scrgbClr r="0" g="0" b="0"/>
            </a:fillRef>
            <a:effectRef idx="0">
              <a:scrgbClr r="0" g="0" b="0"/>
            </a:effectRef>
            <a:fontRef idx="minor">
              <a:schemeClr val="tx1"/>
            </a:fontRef>
          </p:style>
          <p:txBody>
            <a:bodyPr vert="wordArtVertRtl"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停車帯</a:t>
              </a:r>
            </a:p>
          </p:txBody>
        </p:sp>
      </p:grpSp>
      <p:sp>
        <p:nvSpPr>
          <p:cNvPr id="9" name="テキスト ボックス 8">
            <a:extLst>
              <a:ext uri="{FF2B5EF4-FFF2-40B4-BE49-F238E27FC236}">
                <a16:creationId xmlns:a16="http://schemas.microsoft.com/office/drawing/2014/main" id="{4665C3AB-0B76-4F2F-9D4B-C454B4BC7CBE}"/>
              </a:ext>
            </a:extLst>
          </p:cNvPr>
          <p:cNvSpPr txBox="1"/>
          <p:nvPr/>
        </p:nvSpPr>
        <p:spPr>
          <a:xfrm>
            <a:off x="136745" y="4548243"/>
            <a:ext cx="450056"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西側</a:t>
            </a:r>
          </a:p>
        </p:txBody>
      </p:sp>
      <p:sp>
        <p:nvSpPr>
          <p:cNvPr id="220" name="テキスト ボックス 219">
            <a:extLst>
              <a:ext uri="{FF2B5EF4-FFF2-40B4-BE49-F238E27FC236}">
                <a16:creationId xmlns:a16="http://schemas.microsoft.com/office/drawing/2014/main" id="{18198879-8AB1-4267-9640-B0EC8CF8DDF2}"/>
              </a:ext>
            </a:extLst>
          </p:cNvPr>
          <p:cNvSpPr txBox="1"/>
          <p:nvPr/>
        </p:nvSpPr>
        <p:spPr>
          <a:xfrm>
            <a:off x="4101727" y="4552601"/>
            <a:ext cx="450056"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東側</a:t>
            </a:r>
          </a:p>
        </p:txBody>
      </p:sp>
      <p:grpSp>
        <p:nvGrpSpPr>
          <p:cNvPr id="233" name="グループ化 232">
            <a:extLst>
              <a:ext uri="{FF2B5EF4-FFF2-40B4-BE49-F238E27FC236}">
                <a16:creationId xmlns:a16="http://schemas.microsoft.com/office/drawing/2014/main" id="{00000000-0008-0000-0000-000099000000}"/>
              </a:ext>
            </a:extLst>
          </p:cNvPr>
          <p:cNvGrpSpPr/>
          <p:nvPr/>
        </p:nvGrpSpPr>
        <p:grpSpPr>
          <a:xfrm>
            <a:off x="8136836" y="1633985"/>
            <a:ext cx="383943" cy="184795"/>
            <a:chOff x="0" y="0"/>
            <a:chExt cx="510829" cy="330307"/>
          </a:xfrm>
        </p:grpSpPr>
        <p:sp>
          <p:nvSpPr>
            <p:cNvPr id="234" name="Freeform 4">
              <a:extLst>
                <a:ext uri="{FF2B5EF4-FFF2-40B4-BE49-F238E27FC236}">
                  <a16:creationId xmlns:a16="http://schemas.microsoft.com/office/drawing/2014/main" id="{00000000-0008-0000-0000-00009A000000}"/>
                </a:ext>
              </a:extLst>
            </p:cNvPr>
            <p:cNvSpPr>
              <a:spLocks/>
            </p:cNvSpPr>
            <p:nvPr/>
          </p:nvSpPr>
          <p:spPr bwMode="auto">
            <a:xfrm>
              <a:off x="0" y="0"/>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35" name="Rectangle 5">
              <a:extLst>
                <a:ext uri="{FF2B5EF4-FFF2-40B4-BE49-F238E27FC236}">
                  <a16:creationId xmlns:a16="http://schemas.microsoft.com/office/drawing/2014/main" id="{00000000-0008-0000-0000-00009B000000}"/>
                </a:ext>
              </a:extLst>
            </p:cNvPr>
            <p:cNvSpPr>
              <a:spLocks noChangeArrowheads="1"/>
            </p:cNvSpPr>
            <p:nvPr/>
          </p:nvSpPr>
          <p:spPr bwMode="auto">
            <a:xfrm>
              <a:off x="116290" y="27799"/>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grpSp>
        <p:nvGrpSpPr>
          <p:cNvPr id="242" name="グループ化 241">
            <a:extLst>
              <a:ext uri="{FF2B5EF4-FFF2-40B4-BE49-F238E27FC236}">
                <a16:creationId xmlns:a16="http://schemas.microsoft.com/office/drawing/2014/main" id="{6B93711F-6A6B-492E-95ED-4A7184538CC8}"/>
              </a:ext>
            </a:extLst>
          </p:cNvPr>
          <p:cNvGrpSpPr/>
          <p:nvPr/>
        </p:nvGrpSpPr>
        <p:grpSpPr>
          <a:xfrm>
            <a:off x="8157908" y="3526845"/>
            <a:ext cx="296539" cy="229544"/>
            <a:chOff x="116289" y="-79984"/>
            <a:chExt cx="394540" cy="410292"/>
          </a:xfrm>
        </p:grpSpPr>
        <p:sp>
          <p:nvSpPr>
            <p:cNvPr id="243" name="Freeform 4">
              <a:extLst>
                <a:ext uri="{FF2B5EF4-FFF2-40B4-BE49-F238E27FC236}">
                  <a16:creationId xmlns:a16="http://schemas.microsoft.com/office/drawing/2014/main" id="{62C02AAD-F72B-4D1E-BA0A-CF48FCD26FD3}"/>
                </a:ext>
              </a:extLst>
            </p:cNvPr>
            <p:cNvSpPr>
              <a:spLocks/>
            </p:cNvSpPr>
            <p:nvPr/>
          </p:nvSpPr>
          <p:spPr bwMode="auto">
            <a:xfrm>
              <a:off x="116289" y="-79984"/>
              <a:ext cx="394540" cy="410292"/>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44" name="Rectangle 5">
              <a:extLst>
                <a:ext uri="{FF2B5EF4-FFF2-40B4-BE49-F238E27FC236}">
                  <a16:creationId xmlns:a16="http://schemas.microsoft.com/office/drawing/2014/main" id="{3FD1AB1A-6C51-431D-8D91-3E082161023F}"/>
                </a:ext>
              </a:extLst>
            </p:cNvPr>
            <p:cNvSpPr>
              <a:spLocks noChangeArrowheads="1"/>
            </p:cNvSpPr>
            <p:nvPr/>
          </p:nvSpPr>
          <p:spPr bwMode="auto">
            <a:xfrm>
              <a:off x="168184" y="-6121"/>
              <a:ext cx="286962" cy="2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133" name="テキスト ボックス 132">
            <a:extLst>
              <a:ext uri="{FF2B5EF4-FFF2-40B4-BE49-F238E27FC236}">
                <a16:creationId xmlns:a16="http://schemas.microsoft.com/office/drawing/2014/main" id="{F47ABC7C-87EE-4290-B438-3863BD165B56}"/>
              </a:ext>
            </a:extLst>
          </p:cNvPr>
          <p:cNvSpPr txBox="1"/>
          <p:nvPr/>
        </p:nvSpPr>
        <p:spPr>
          <a:xfrm>
            <a:off x="3771611" y="4291223"/>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a:t>
            </a:r>
            <a:r>
              <a:rPr kumimoji="1" lang="ja-JP" altLang="en-US" sz="800" dirty="0">
                <a:latin typeface="Meiryo UI" panose="020B0604030504040204" pitchFamily="50" charset="-128"/>
                <a:ea typeface="Meiryo UI" panose="020B0604030504040204" pitchFamily="50" charset="-128"/>
              </a:rPr>
              <a:t>］</a:t>
            </a:r>
          </a:p>
        </p:txBody>
      </p:sp>
      <p:pic>
        <p:nvPicPr>
          <p:cNvPr id="135" name="図 134">
            <a:extLst>
              <a:ext uri="{FF2B5EF4-FFF2-40B4-BE49-F238E27FC236}">
                <a16:creationId xmlns:a16="http://schemas.microsoft.com/office/drawing/2014/main" id="{292BA082-DE49-4F6D-8ADD-6C0E3940B437}"/>
              </a:ext>
            </a:extLst>
          </p:cNvPr>
          <p:cNvPicPr>
            <a:picLocks noChangeAspect="1"/>
          </p:cNvPicPr>
          <p:nvPr/>
        </p:nvPicPr>
        <p:blipFill>
          <a:blip r:embed="rId4"/>
          <a:stretch>
            <a:fillRect/>
          </a:stretch>
        </p:blipFill>
        <p:spPr>
          <a:xfrm>
            <a:off x="4831078" y="859971"/>
            <a:ext cx="309143" cy="525543"/>
          </a:xfrm>
          <a:prstGeom prst="rect">
            <a:avLst/>
          </a:prstGeom>
        </p:spPr>
      </p:pic>
      <p:sp>
        <p:nvSpPr>
          <p:cNvPr id="138" name="正方形/長方形 137">
            <a:extLst>
              <a:ext uri="{FF2B5EF4-FFF2-40B4-BE49-F238E27FC236}">
                <a16:creationId xmlns:a16="http://schemas.microsoft.com/office/drawing/2014/main" id="{260B4BF6-5313-41A6-B9C8-41B9FD1DE266}"/>
              </a:ext>
            </a:extLst>
          </p:cNvPr>
          <p:cNvSpPr/>
          <p:nvPr/>
        </p:nvSpPr>
        <p:spPr>
          <a:xfrm>
            <a:off x="4808644" y="2738525"/>
            <a:ext cx="915860" cy="345266"/>
          </a:xfrm>
          <a:prstGeom prst="rect">
            <a:avLst/>
          </a:prstGeom>
          <a:solidFill>
            <a:schemeClr val="bg1">
              <a:alpha val="9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事業中区間</a:t>
            </a:r>
            <a:endParaRPr kumimoji="1" lang="en-US" altLang="ja-JP" sz="1050" b="1" dirty="0">
              <a:solidFill>
                <a:srgbClr val="FF0000"/>
              </a:solidFill>
              <a:latin typeface="Meiryo UI" panose="020B0604030504040204" pitchFamily="50" charset="-128"/>
              <a:ea typeface="Meiryo UI" panose="020B0604030504040204" pitchFamily="50" charset="-128"/>
            </a:endParaRPr>
          </a:p>
          <a:p>
            <a:pPr algn="ctr"/>
            <a:r>
              <a:rPr kumimoji="1" lang="en-US" altLang="ja-JP" sz="1050" b="1" dirty="0">
                <a:solidFill>
                  <a:srgbClr val="FF0000"/>
                </a:solidFill>
                <a:latin typeface="Meiryo UI" panose="020B0604030504040204" pitchFamily="50" charset="-128"/>
                <a:ea typeface="Meiryo UI" panose="020B0604030504040204" pitchFamily="50" charset="-128"/>
              </a:rPr>
              <a:t>L=1.0km</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cxnSp>
        <p:nvCxnSpPr>
          <p:cNvPr id="139" name="直線矢印コネクタ 138">
            <a:extLst>
              <a:ext uri="{FF2B5EF4-FFF2-40B4-BE49-F238E27FC236}">
                <a16:creationId xmlns:a16="http://schemas.microsoft.com/office/drawing/2014/main" id="{AE792A45-B8DE-4718-9321-2D4FD6F2CFAC}"/>
              </a:ext>
            </a:extLst>
          </p:cNvPr>
          <p:cNvCxnSpPr>
            <a:cxnSpLocks/>
          </p:cNvCxnSpPr>
          <p:nvPr/>
        </p:nvCxnSpPr>
        <p:spPr>
          <a:xfrm>
            <a:off x="5753429" y="2552713"/>
            <a:ext cx="0" cy="760482"/>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1" name="直線コネクタ 220">
            <a:extLst>
              <a:ext uri="{FF2B5EF4-FFF2-40B4-BE49-F238E27FC236}">
                <a16:creationId xmlns:a16="http://schemas.microsoft.com/office/drawing/2014/main" id="{53DB663B-B719-44FE-8C88-EF8987D450BA}"/>
              </a:ext>
            </a:extLst>
          </p:cNvPr>
          <p:cNvCxnSpPr>
            <a:cxnSpLocks/>
          </p:cNvCxnSpPr>
          <p:nvPr/>
        </p:nvCxnSpPr>
        <p:spPr>
          <a:xfrm flipH="1">
            <a:off x="5644961" y="2520715"/>
            <a:ext cx="74703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5" name="グループ化 224">
            <a:extLst>
              <a:ext uri="{FF2B5EF4-FFF2-40B4-BE49-F238E27FC236}">
                <a16:creationId xmlns:a16="http://schemas.microsoft.com/office/drawing/2014/main" id="{539AB3E0-4512-4F02-9DFF-F118DD3A0486}"/>
              </a:ext>
            </a:extLst>
          </p:cNvPr>
          <p:cNvGrpSpPr/>
          <p:nvPr/>
        </p:nvGrpSpPr>
        <p:grpSpPr>
          <a:xfrm>
            <a:off x="4618642" y="5345652"/>
            <a:ext cx="4567761" cy="2271088"/>
            <a:chOff x="4618642" y="5345652"/>
            <a:chExt cx="4567761" cy="2271088"/>
          </a:xfrm>
        </p:grpSpPr>
        <p:sp>
          <p:nvSpPr>
            <p:cNvPr id="230" name="テキスト ボックス 229">
              <a:extLst>
                <a:ext uri="{FF2B5EF4-FFF2-40B4-BE49-F238E27FC236}">
                  <a16:creationId xmlns:a16="http://schemas.microsoft.com/office/drawing/2014/main" id="{BE65BB16-BB12-46D7-A8CA-3323B909A3E9}"/>
                </a:ext>
              </a:extLst>
            </p:cNvPr>
            <p:cNvSpPr txBox="1"/>
            <p:nvPr/>
          </p:nvSpPr>
          <p:spPr>
            <a:xfrm>
              <a:off x="4641977" y="5701933"/>
              <a:ext cx="4353799"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232" name="グループ化 231">
              <a:extLst>
                <a:ext uri="{FF2B5EF4-FFF2-40B4-BE49-F238E27FC236}">
                  <a16:creationId xmlns:a16="http://schemas.microsoft.com/office/drawing/2014/main" id="{30FA76F6-AA42-4341-B4C0-E8CBA191DCE5}"/>
                </a:ext>
              </a:extLst>
            </p:cNvPr>
            <p:cNvGrpSpPr/>
            <p:nvPr/>
          </p:nvGrpSpPr>
          <p:grpSpPr>
            <a:xfrm>
              <a:off x="4618642" y="5345652"/>
              <a:ext cx="4567761" cy="2271088"/>
              <a:chOff x="8469" y="490939"/>
              <a:chExt cx="4567761" cy="2271088"/>
            </a:xfrm>
          </p:grpSpPr>
          <p:sp>
            <p:nvSpPr>
              <p:cNvPr id="236" name="正方形/長方形 235">
                <a:extLst>
                  <a:ext uri="{FF2B5EF4-FFF2-40B4-BE49-F238E27FC236}">
                    <a16:creationId xmlns:a16="http://schemas.microsoft.com/office/drawing/2014/main" id="{F353140A-8FEC-4DF7-B5DB-D3FB231DE80A}"/>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237" name="グループ化 236">
                <a:extLst>
                  <a:ext uri="{FF2B5EF4-FFF2-40B4-BE49-F238E27FC236}">
                    <a16:creationId xmlns:a16="http://schemas.microsoft.com/office/drawing/2014/main" id="{6EFEE2A4-8F35-43DA-8534-66F91318F727}"/>
                  </a:ext>
                </a:extLst>
              </p:cNvPr>
              <p:cNvGrpSpPr/>
              <p:nvPr/>
            </p:nvGrpSpPr>
            <p:grpSpPr>
              <a:xfrm>
                <a:off x="47416" y="490939"/>
                <a:ext cx="4097864" cy="276999"/>
                <a:chOff x="57574" y="2349505"/>
                <a:chExt cx="4097864" cy="276999"/>
              </a:xfrm>
            </p:grpSpPr>
            <p:sp>
              <p:nvSpPr>
                <p:cNvPr id="238" name="テキスト ボックス 237">
                  <a:extLst>
                    <a:ext uri="{FF2B5EF4-FFF2-40B4-BE49-F238E27FC236}">
                      <a16:creationId xmlns:a16="http://schemas.microsoft.com/office/drawing/2014/main" id="{913D0E2B-E45E-4FAB-A1EA-53B909773AF6}"/>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239" name="直線コネクタ 238">
                  <a:extLst>
                    <a:ext uri="{FF2B5EF4-FFF2-40B4-BE49-F238E27FC236}">
                      <a16:creationId xmlns:a16="http://schemas.microsoft.com/office/drawing/2014/main" id="{8EA7ADA5-05F7-4F4F-BC22-C6DE14B0B48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57D5D755-F28C-43E9-A5A0-87C7B6248E3B}"/>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sp>
        <p:nvSpPr>
          <p:cNvPr id="11" name="フリーフォーム: 図形 10">
            <a:extLst>
              <a:ext uri="{FF2B5EF4-FFF2-40B4-BE49-F238E27FC236}">
                <a16:creationId xmlns:a16="http://schemas.microsoft.com/office/drawing/2014/main" id="{CB4E2B5B-0BEE-414F-8982-935B426346CB}"/>
              </a:ext>
            </a:extLst>
          </p:cNvPr>
          <p:cNvSpPr/>
          <p:nvPr/>
        </p:nvSpPr>
        <p:spPr>
          <a:xfrm>
            <a:off x="6454140" y="2499360"/>
            <a:ext cx="213360" cy="815340"/>
          </a:xfrm>
          <a:custGeom>
            <a:avLst/>
            <a:gdLst>
              <a:gd name="connsiteX0" fmla="*/ 190500 w 190500"/>
              <a:gd name="connsiteY0" fmla="*/ 777240 h 777240"/>
              <a:gd name="connsiteX1" fmla="*/ 182880 w 190500"/>
              <a:gd name="connsiteY1" fmla="*/ 586740 h 777240"/>
              <a:gd name="connsiteX2" fmla="*/ 160020 w 190500"/>
              <a:gd name="connsiteY2" fmla="*/ 419100 h 777240"/>
              <a:gd name="connsiteX3" fmla="*/ 129540 w 190500"/>
              <a:gd name="connsiteY3" fmla="*/ 213360 h 777240"/>
              <a:gd name="connsiteX4" fmla="*/ 106680 w 190500"/>
              <a:gd name="connsiteY4" fmla="*/ 167640 h 777240"/>
              <a:gd name="connsiteX5" fmla="*/ 83820 w 190500"/>
              <a:gd name="connsiteY5" fmla="*/ 114300 h 777240"/>
              <a:gd name="connsiteX6" fmla="*/ 38100 w 190500"/>
              <a:gd name="connsiteY6" fmla="*/ 45720 h 777240"/>
              <a:gd name="connsiteX7" fmla="*/ 0 w 190500"/>
              <a:gd name="connsiteY7" fmla="*/ 0 h 777240"/>
              <a:gd name="connsiteX0" fmla="*/ 213360 w 213360"/>
              <a:gd name="connsiteY0" fmla="*/ 815340 h 815340"/>
              <a:gd name="connsiteX1" fmla="*/ 205740 w 213360"/>
              <a:gd name="connsiteY1" fmla="*/ 624840 h 815340"/>
              <a:gd name="connsiteX2" fmla="*/ 182880 w 213360"/>
              <a:gd name="connsiteY2" fmla="*/ 457200 h 815340"/>
              <a:gd name="connsiteX3" fmla="*/ 152400 w 213360"/>
              <a:gd name="connsiteY3" fmla="*/ 251460 h 815340"/>
              <a:gd name="connsiteX4" fmla="*/ 129540 w 213360"/>
              <a:gd name="connsiteY4" fmla="*/ 205740 h 815340"/>
              <a:gd name="connsiteX5" fmla="*/ 106680 w 213360"/>
              <a:gd name="connsiteY5" fmla="*/ 152400 h 815340"/>
              <a:gd name="connsiteX6" fmla="*/ 60960 w 213360"/>
              <a:gd name="connsiteY6" fmla="*/ 83820 h 815340"/>
              <a:gd name="connsiteX7" fmla="*/ 0 w 213360"/>
              <a:gd name="connsiteY7" fmla="*/ 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 h="815340">
                <a:moveTo>
                  <a:pt x="213360" y="815340"/>
                </a:moveTo>
                <a:lnTo>
                  <a:pt x="205740" y="624840"/>
                </a:lnTo>
                <a:lnTo>
                  <a:pt x="182880" y="457200"/>
                </a:lnTo>
                <a:lnTo>
                  <a:pt x="152400" y="251460"/>
                </a:lnTo>
                <a:lnTo>
                  <a:pt x="129540" y="205740"/>
                </a:lnTo>
                <a:lnTo>
                  <a:pt x="106680" y="152400"/>
                </a:lnTo>
                <a:lnTo>
                  <a:pt x="60960" y="83820"/>
                </a:lnTo>
                <a:cubicBezTo>
                  <a:pt x="48260" y="68580"/>
                  <a:pt x="12700" y="15240"/>
                  <a:pt x="0" y="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nvGrpSpPr>
          <p:cNvPr id="16" name="グループ化 15">
            <a:extLst>
              <a:ext uri="{FF2B5EF4-FFF2-40B4-BE49-F238E27FC236}">
                <a16:creationId xmlns:a16="http://schemas.microsoft.com/office/drawing/2014/main" id="{D298CBDF-9A40-48B0-B96D-BE44375E81BE}"/>
              </a:ext>
            </a:extLst>
          </p:cNvPr>
          <p:cNvGrpSpPr/>
          <p:nvPr/>
        </p:nvGrpSpPr>
        <p:grpSpPr>
          <a:xfrm>
            <a:off x="6946151" y="3213623"/>
            <a:ext cx="1368924" cy="345266"/>
            <a:chOff x="6915671" y="3402599"/>
            <a:chExt cx="1368924" cy="345266"/>
          </a:xfrm>
        </p:grpSpPr>
        <p:sp>
          <p:nvSpPr>
            <p:cNvPr id="15" name="正方形/長方形 14">
              <a:extLst>
                <a:ext uri="{FF2B5EF4-FFF2-40B4-BE49-F238E27FC236}">
                  <a16:creationId xmlns:a16="http://schemas.microsoft.com/office/drawing/2014/main" id="{94326E84-777C-4108-BC6B-FA2C6D9161B8}"/>
                </a:ext>
              </a:extLst>
            </p:cNvPr>
            <p:cNvSpPr/>
            <p:nvPr/>
          </p:nvSpPr>
          <p:spPr>
            <a:xfrm>
              <a:off x="7014607" y="3468268"/>
              <a:ext cx="1151826" cy="1953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7" name="正方形/長方形 136">
              <a:extLst>
                <a:ext uri="{FF2B5EF4-FFF2-40B4-BE49-F238E27FC236}">
                  <a16:creationId xmlns:a16="http://schemas.microsoft.com/office/drawing/2014/main" id="{451A26D0-AA5B-4521-9048-B6B17C8B313A}"/>
                </a:ext>
              </a:extLst>
            </p:cNvPr>
            <p:cNvSpPr/>
            <p:nvPr/>
          </p:nvSpPr>
          <p:spPr>
            <a:xfrm>
              <a:off x="6915671" y="3402599"/>
              <a:ext cx="1368924" cy="345266"/>
            </a:xfrm>
            <a:prstGeom prst="rect">
              <a:avLst/>
            </a:prstGeom>
            <a:solidFill>
              <a:schemeClr val="bg1">
                <a:alpha val="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rPr>
                <a:t>(</a:t>
              </a:r>
              <a:r>
                <a:rPr kumimoji="1" lang="ja-JP" altLang="en-US" sz="1000" b="1" dirty="0">
                  <a:solidFill>
                    <a:schemeClr val="tx1"/>
                  </a:solidFill>
                  <a:latin typeface="Meiryo UI" panose="020B0604030504040204" pitchFamily="50" charset="-128"/>
                  <a:ea typeface="Meiryo UI" panose="020B0604030504040204" pitchFamily="50" charset="-128"/>
                </a:rPr>
                <a:t>都</a:t>
              </a:r>
              <a:r>
                <a:rPr kumimoji="1" lang="en-US" altLang="ja-JP" sz="1000" b="1" dirty="0">
                  <a:solidFill>
                    <a:schemeClr val="tx1"/>
                  </a:solidFill>
                  <a:latin typeface="Meiryo UI" panose="020B0604030504040204" pitchFamily="50" charset="-128"/>
                  <a:ea typeface="Meiryo UI" panose="020B0604030504040204" pitchFamily="50" charset="-128"/>
                </a:rPr>
                <a:t>)</a:t>
              </a:r>
              <a:r>
                <a:rPr kumimoji="1" lang="ja-JP" altLang="en-US" sz="1000" b="1" dirty="0">
                  <a:solidFill>
                    <a:schemeClr val="tx1"/>
                  </a:solidFill>
                  <a:latin typeface="Meiryo UI" panose="020B0604030504040204" pitchFamily="50" charset="-128"/>
                  <a:ea typeface="Meiryo UI" panose="020B0604030504040204" pitchFamily="50" charset="-128"/>
                </a:rPr>
                <a:t>大阪楽音寺線</a:t>
              </a:r>
            </a:p>
          </p:txBody>
        </p:sp>
      </p:grpSp>
      <p:grpSp>
        <p:nvGrpSpPr>
          <p:cNvPr id="21" name="グループ化 20">
            <a:extLst>
              <a:ext uri="{FF2B5EF4-FFF2-40B4-BE49-F238E27FC236}">
                <a16:creationId xmlns:a16="http://schemas.microsoft.com/office/drawing/2014/main" id="{7CA33B2B-C9D0-4C2A-8B98-961BD4AFD0CD}"/>
              </a:ext>
            </a:extLst>
          </p:cNvPr>
          <p:cNvGrpSpPr/>
          <p:nvPr/>
        </p:nvGrpSpPr>
        <p:grpSpPr>
          <a:xfrm rot="438785">
            <a:off x="5410977" y="3367370"/>
            <a:ext cx="338554" cy="881829"/>
            <a:chOff x="5538783" y="3217880"/>
            <a:chExt cx="338554" cy="881829"/>
          </a:xfrm>
        </p:grpSpPr>
        <p:sp>
          <p:nvSpPr>
            <p:cNvPr id="20" name="正方形/長方形 19">
              <a:extLst>
                <a:ext uri="{FF2B5EF4-FFF2-40B4-BE49-F238E27FC236}">
                  <a16:creationId xmlns:a16="http://schemas.microsoft.com/office/drawing/2014/main" id="{F2642841-DED1-49B3-9D3B-4D2D1095DDE8}"/>
                </a:ext>
              </a:extLst>
            </p:cNvPr>
            <p:cNvSpPr/>
            <p:nvPr/>
          </p:nvSpPr>
          <p:spPr>
            <a:xfrm rot="17344634">
              <a:off x="5318451" y="3538615"/>
              <a:ext cx="813332" cy="17186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23" name="テキスト ボックス 222">
              <a:extLst>
                <a:ext uri="{FF2B5EF4-FFF2-40B4-BE49-F238E27FC236}">
                  <a16:creationId xmlns:a16="http://schemas.microsoft.com/office/drawing/2014/main" id="{A1C5E739-9F26-4216-B4F7-D1888DBED947}"/>
                </a:ext>
              </a:extLst>
            </p:cNvPr>
            <p:cNvSpPr txBox="1"/>
            <p:nvPr/>
          </p:nvSpPr>
          <p:spPr>
            <a:xfrm rot="1112095">
              <a:off x="5538783" y="3252024"/>
              <a:ext cx="338554" cy="847685"/>
            </a:xfrm>
            <a:prstGeom prst="rect">
              <a:avLst/>
            </a:prstGeom>
            <a:noFill/>
          </p:spPr>
          <p:txBody>
            <a:bodyPr vert="eaVert" wrap="square" rtlCol="0">
              <a:spAutoFit/>
            </a:bodyPr>
            <a:lstStyle/>
            <a:p>
              <a:r>
                <a:rPr kumimoji="1" lang="ja-JP" altLang="en-US" sz="1000" b="1" dirty="0">
                  <a:latin typeface="Meiryo UI" panose="020B0604030504040204" pitchFamily="50" charset="-128"/>
                  <a:ea typeface="Meiryo UI" panose="020B0604030504040204" pitchFamily="50" charset="-128"/>
                </a:rPr>
                <a:t>八尾枚方線</a:t>
              </a:r>
              <a:endParaRPr kumimoji="1" lang="en-US" altLang="ja-JP" sz="1000" b="1" dirty="0">
                <a:latin typeface="Meiryo UI" panose="020B0604030504040204" pitchFamily="50" charset="-128"/>
                <a:ea typeface="Meiryo UI" panose="020B0604030504040204" pitchFamily="50" charset="-128"/>
              </a:endParaRPr>
            </a:p>
          </p:txBody>
        </p:sp>
      </p:grpSp>
      <p:grpSp>
        <p:nvGrpSpPr>
          <p:cNvPr id="241" name="グループ化 240">
            <a:extLst>
              <a:ext uri="{FF2B5EF4-FFF2-40B4-BE49-F238E27FC236}">
                <a16:creationId xmlns:a16="http://schemas.microsoft.com/office/drawing/2014/main" id="{A79DE04D-1F83-4B70-807C-2C9A5712E285}"/>
              </a:ext>
            </a:extLst>
          </p:cNvPr>
          <p:cNvGrpSpPr/>
          <p:nvPr/>
        </p:nvGrpSpPr>
        <p:grpSpPr>
          <a:xfrm rot="20540944">
            <a:off x="7143899" y="3706261"/>
            <a:ext cx="338554" cy="891645"/>
            <a:chOff x="5887939" y="1524140"/>
            <a:chExt cx="480550" cy="891645"/>
          </a:xfrm>
        </p:grpSpPr>
        <p:sp>
          <p:nvSpPr>
            <p:cNvPr id="248" name="正方形/長方形 247">
              <a:extLst>
                <a:ext uri="{FF2B5EF4-FFF2-40B4-BE49-F238E27FC236}">
                  <a16:creationId xmlns:a16="http://schemas.microsoft.com/office/drawing/2014/main" id="{53D0C335-FAC4-4FC8-BD27-F97B388F6614}"/>
                </a:ext>
              </a:extLst>
            </p:cNvPr>
            <p:cNvSpPr/>
            <p:nvPr/>
          </p:nvSpPr>
          <p:spPr>
            <a:xfrm rot="17344634">
              <a:off x="5749161" y="1813623"/>
              <a:ext cx="813332" cy="23436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テキスト ボックス 248">
              <a:extLst>
                <a:ext uri="{FF2B5EF4-FFF2-40B4-BE49-F238E27FC236}">
                  <a16:creationId xmlns:a16="http://schemas.microsoft.com/office/drawing/2014/main" id="{47058DFD-3DC2-4474-B94B-4DE9BD43004D}"/>
                </a:ext>
              </a:extLst>
            </p:cNvPr>
            <p:cNvSpPr txBox="1"/>
            <p:nvPr/>
          </p:nvSpPr>
          <p:spPr>
            <a:xfrm rot="1112095">
              <a:off x="5887939" y="1568100"/>
              <a:ext cx="480550" cy="847685"/>
            </a:xfrm>
            <a:prstGeom prst="rect">
              <a:avLst/>
            </a:prstGeom>
            <a:noFill/>
          </p:spPr>
          <p:txBody>
            <a:bodyPr vert="eaVert" wrap="square" rtlCol="0">
              <a:spAutoFit/>
            </a:bodyPr>
            <a:lstStyle/>
            <a:p>
              <a:r>
                <a:rPr kumimoji="1" lang="ja-JP" altLang="en-US" sz="1000" b="1" dirty="0">
                  <a:latin typeface="Meiryo UI" panose="020B0604030504040204" pitchFamily="50" charset="-128"/>
                  <a:ea typeface="Meiryo UI" panose="020B0604030504040204" pitchFamily="50" charset="-128"/>
                </a:rPr>
                <a:t>八尾茨木線</a:t>
              </a:r>
              <a:endParaRPr kumimoji="1" lang="en-US" altLang="ja-JP" sz="1000" b="1" dirty="0">
                <a:latin typeface="Meiryo UI" panose="020B0604030504040204" pitchFamily="50" charset="-128"/>
                <a:ea typeface="Meiryo UI" panose="020B0604030504040204" pitchFamily="50" charset="-128"/>
              </a:endParaRPr>
            </a:p>
          </p:txBody>
        </p:sp>
      </p:grpSp>
      <p:cxnSp>
        <p:nvCxnSpPr>
          <p:cNvPr id="251" name="直線コネクタ 250">
            <a:extLst>
              <a:ext uri="{FF2B5EF4-FFF2-40B4-BE49-F238E27FC236}">
                <a16:creationId xmlns:a16="http://schemas.microsoft.com/office/drawing/2014/main" id="{A9E82DDC-C92C-4422-9D4E-0505617BE545}"/>
              </a:ext>
            </a:extLst>
          </p:cNvPr>
          <p:cNvCxnSpPr>
            <a:cxnSpLocks/>
          </p:cNvCxnSpPr>
          <p:nvPr/>
        </p:nvCxnSpPr>
        <p:spPr>
          <a:xfrm flipH="1">
            <a:off x="5644961" y="3313195"/>
            <a:ext cx="91585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2" name="図 251">
            <a:extLst>
              <a:ext uri="{FF2B5EF4-FFF2-40B4-BE49-F238E27FC236}">
                <a16:creationId xmlns:a16="http://schemas.microsoft.com/office/drawing/2014/main" id="{49679CE5-BD45-4DD7-8BC7-6BD836368D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9093" y="828915"/>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3" name="テキスト ボックス 252">
            <a:extLst>
              <a:ext uri="{FF2B5EF4-FFF2-40B4-BE49-F238E27FC236}">
                <a16:creationId xmlns:a16="http://schemas.microsoft.com/office/drawing/2014/main" id="{CFFD4C00-0E9F-4EA2-97E3-39659F8E2186}"/>
              </a:ext>
            </a:extLst>
          </p:cNvPr>
          <p:cNvSpPr txBox="1"/>
          <p:nvPr/>
        </p:nvSpPr>
        <p:spPr>
          <a:xfrm>
            <a:off x="7589349" y="1371720"/>
            <a:ext cx="100029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事業箇所</a:t>
            </a:r>
          </a:p>
        </p:txBody>
      </p:sp>
      <p:sp>
        <p:nvSpPr>
          <p:cNvPr id="254" name="楕円 253">
            <a:extLst>
              <a:ext uri="{FF2B5EF4-FFF2-40B4-BE49-F238E27FC236}">
                <a16:creationId xmlns:a16="http://schemas.microsoft.com/office/drawing/2014/main" id="{1478DE99-30DF-43F0-B458-348E4FAC94D3}"/>
              </a:ext>
            </a:extLst>
          </p:cNvPr>
          <p:cNvSpPr/>
          <p:nvPr/>
        </p:nvSpPr>
        <p:spPr>
          <a:xfrm>
            <a:off x="8649170" y="1721911"/>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5" name="直線矢印コネクタ 254">
            <a:extLst>
              <a:ext uri="{FF2B5EF4-FFF2-40B4-BE49-F238E27FC236}">
                <a16:creationId xmlns:a16="http://schemas.microsoft.com/office/drawing/2014/main" id="{B164991B-4404-4D03-9458-5558A58814AE}"/>
              </a:ext>
            </a:extLst>
          </p:cNvPr>
          <p:cNvCxnSpPr>
            <a:cxnSpLocks/>
          </p:cNvCxnSpPr>
          <p:nvPr/>
        </p:nvCxnSpPr>
        <p:spPr>
          <a:xfrm>
            <a:off x="8259725" y="1630359"/>
            <a:ext cx="389445" cy="1526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直線コネクタ 255">
            <a:extLst>
              <a:ext uri="{FF2B5EF4-FFF2-40B4-BE49-F238E27FC236}">
                <a16:creationId xmlns:a16="http://schemas.microsoft.com/office/drawing/2014/main" id="{657E5863-524D-444B-B6A6-C23B876B68B3}"/>
              </a:ext>
            </a:extLst>
          </p:cNvPr>
          <p:cNvCxnSpPr>
            <a:cxnSpLocks/>
          </p:cNvCxnSpPr>
          <p:nvPr/>
        </p:nvCxnSpPr>
        <p:spPr>
          <a:xfrm flipH="1">
            <a:off x="7810150" y="1624713"/>
            <a:ext cx="4570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テキスト ボックス 553">
            <a:extLst>
              <a:ext uri="{FF2B5EF4-FFF2-40B4-BE49-F238E27FC236}">
                <a16:creationId xmlns:a16="http://schemas.microsoft.com/office/drawing/2014/main" id="{2C0A20EC-563B-4369-BC44-6035F900130D}"/>
              </a:ext>
            </a:extLst>
          </p:cNvPr>
          <p:cNvSpPr txBox="1"/>
          <p:nvPr/>
        </p:nvSpPr>
        <p:spPr>
          <a:xfrm>
            <a:off x="3394022" y="5195000"/>
            <a:ext cx="452844" cy="216697"/>
          </a:xfrm>
          <a:prstGeom prst="rect">
            <a:avLst/>
          </a:prstGeom>
          <a:noFill/>
          <a:ln w="12700"/>
        </p:spPr>
        <p:style>
          <a:lnRef idx="0">
            <a:scrgbClr r="0" g="0" b="0"/>
          </a:lnRef>
          <a:fillRef idx="0">
            <a:scrgbClr r="0" g="0" b="0"/>
          </a:fillRef>
          <a:effectRef idx="0">
            <a:scrgbClr r="0" g="0" b="0"/>
          </a:effectRef>
          <a:fontRef idx="minor">
            <a:schemeClr val="tx1"/>
          </a:fontRef>
        </p:style>
        <p:txBody>
          <a:bodyPr vert="horz"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自転車道</a:t>
            </a:r>
          </a:p>
        </p:txBody>
      </p:sp>
      <p:sp>
        <p:nvSpPr>
          <p:cNvPr id="224" name="テキスト ボックス 550">
            <a:extLst>
              <a:ext uri="{FF2B5EF4-FFF2-40B4-BE49-F238E27FC236}">
                <a16:creationId xmlns:a16="http://schemas.microsoft.com/office/drawing/2014/main" id="{8016A613-69EF-4F3F-9A86-82A693522E3E}"/>
              </a:ext>
            </a:extLst>
          </p:cNvPr>
          <p:cNvSpPr txBox="1"/>
          <p:nvPr/>
        </p:nvSpPr>
        <p:spPr>
          <a:xfrm>
            <a:off x="3752778" y="5238227"/>
            <a:ext cx="379255" cy="139906"/>
          </a:xfrm>
          <a:prstGeom prst="rect">
            <a:avLst/>
          </a:prstGeom>
          <a:noFill/>
          <a:ln w="12700"/>
        </p:spPr>
        <p:style>
          <a:lnRef idx="0">
            <a:scrgbClr r="0" g="0" b="0"/>
          </a:lnRef>
          <a:fillRef idx="0">
            <a:scrgbClr r="0" g="0" b="0"/>
          </a:fillRef>
          <a:effectRef idx="0">
            <a:scrgbClr r="0" g="0" b="0"/>
          </a:effectRef>
          <a:fontRef idx="minor">
            <a:schemeClr val="tx1"/>
          </a:fontRef>
        </p:style>
        <p:txBody>
          <a:bodyPr vert="horz"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植樹帯</a:t>
            </a:r>
          </a:p>
        </p:txBody>
      </p:sp>
      <p:pic>
        <p:nvPicPr>
          <p:cNvPr id="226" name="図 225">
            <a:extLst>
              <a:ext uri="{FF2B5EF4-FFF2-40B4-BE49-F238E27FC236}">
                <a16:creationId xmlns:a16="http://schemas.microsoft.com/office/drawing/2014/main" id="{6802FA9B-141B-4FBF-8EAA-D0B08BDFB508}"/>
              </a:ext>
            </a:extLst>
          </p:cNvPr>
          <p:cNvPicPr>
            <a:picLocks noChangeAspect="1"/>
          </p:cNvPicPr>
          <p:nvPr/>
        </p:nvPicPr>
        <p:blipFill rotWithShape="1">
          <a:blip r:embed="rId6"/>
          <a:srcRect l="26724" t="43822" r="65252" b="38348"/>
          <a:stretch/>
        </p:blipFill>
        <p:spPr>
          <a:xfrm>
            <a:off x="1744691" y="5691359"/>
            <a:ext cx="429415" cy="330619"/>
          </a:xfrm>
          <a:prstGeom prst="rect">
            <a:avLst/>
          </a:prstGeom>
        </p:spPr>
      </p:pic>
      <p:pic>
        <p:nvPicPr>
          <p:cNvPr id="227" name="図 226">
            <a:extLst>
              <a:ext uri="{FF2B5EF4-FFF2-40B4-BE49-F238E27FC236}">
                <a16:creationId xmlns:a16="http://schemas.microsoft.com/office/drawing/2014/main" id="{D06D8FC4-D573-4F54-B2CA-DFDBAC5552EC}"/>
              </a:ext>
            </a:extLst>
          </p:cNvPr>
          <p:cNvPicPr>
            <a:picLocks noChangeAspect="1"/>
          </p:cNvPicPr>
          <p:nvPr/>
        </p:nvPicPr>
        <p:blipFill rotWithShape="1">
          <a:blip r:embed="rId6"/>
          <a:srcRect l="1824" t="43056" r="90152" b="38066"/>
          <a:stretch/>
        </p:blipFill>
        <p:spPr>
          <a:xfrm>
            <a:off x="196803" y="5620915"/>
            <a:ext cx="412190" cy="336025"/>
          </a:xfrm>
          <a:prstGeom prst="rect">
            <a:avLst/>
          </a:prstGeom>
        </p:spPr>
      </p:pic>
      <p:pic>
        <p:nvPicPr>
          <p:cNvPr id="228" name="図 227">
            <a:extLst>
              <a:ext uri="{FF2B5EF4-FFF2-40B4-BE49-F238E27FC236}">
                <a16:creationId xmlns:a16="http://schemas.microsoft.com/office/drawing/2014/main" id="{A4C9C8EC-F944-4383-863C-729A6E0FCC53}"/>
              </a:ext>
            </a:extLst>
          </p:cNvPr>
          <p:cNvPicPr>
            <a:picLocks noChangeAspect="1"/>
          </p:cNvPicPr>
          <p:nvPr/>
        </p:nvPicPr>
        <p:blipFill rotWithShape="1">
          <a:blip r:embed="rId6"/>
          <a:srcRect l="54058" t="44284" r="37918" b="37887"/>
          <a:stretch/>
        </p:blipFill>
        <p:spPr>
          <a:xfrm>
            <a:off x="2556818" y="5697676"/>
            <a:ext cx="412995" cy="317976"/>
          </a:xfrm>
          <a:prstGeom prst="rect">
            <a:avLst/>
          </a:prstGeom>
        </p:spPr>
      </p:pic>
      <p:pic>
        <p:nvPicPr>
          <p:cNvPr id="229" name="図 228">
            <a:extLst>
              <a:ext uri="{FF2B5EF4-FFF2-40B4-BE49-F238E27FC236}">
                <a16:creationId xmlns:a16="http://schemas.microsoft.com/office/drawing/2014/main" id="{68CE0015-87B6-42DC-B34C-73C1669776A1}"/>
              </a:ext>
            </a:extLst>
          </p:cNvPr>
          <p:cNvPicPr>
            <a:picLocks noChangeAspect="1"/>
          </p:cNvPicPr>
          <p:nvPr/>
        </p:nvPicPr>
        <p:blipFill rotWithShape="1">
          <a:blip r:embed="rId7"/>
          <a:srcRect l="11556" t="71169" r="83960" b="594"/>
          <a:stretch/>
        </p:blipFill>
        <p:spPr>
          <a:xfrm>
            <a:off x="600100" y="5385864"/>
            <a:ext cx="215821" cy="569679"/>
          </a:xfrm>
          <a:prstGeom prst="rect">
            <a:avLst/>
          </a:prstGeom>
        </p:spPr>
      </p:pic>
      <p:pic>
        <p:nvPicPr>
          <p:cNvPr id="231" name="図 230">
            <a:extLst>
              <a:ext uri="{FF2B5EF4-FFF2-40B4-BE49-F238E27FC236}">
                <a16:creationId xmlns:a16="http://schemas.microsoft.com/office/drawing/2014/main" id="{7A7DEE7C-E82E-4BE4-AA2D-120D8C1A14AD}"/>
              </a:ext>
            </a:extLst>
          </p:cNvPr>
          <p:cNvPicPr>
            <a:picLocks noChangeAspect="1"/>
          </p:cNvPicPr>
          <p:nvPr/>
        </p:nvPicPr>
        <p:blipFill rotWithShape="1">
          <a:blip r:embed="rId6"/>
          <a:srcRect l="1824" t="43056" r="90152" b="38066"/>
          <a:stretch/>
        </p:blipFill>
        <p:spPr>
          <a:xfrm>
            <a:off x="4092565" y="5628823"/>
            <a:ext cx="412190" cy="336025"/>
          </a:xfrm>
          <a:prstGeom prst="rect">
            <a:avLst/>
          </a:prstGeom>
        </p:spPr>
      </p:pic>
      <p:pic>
        <p:nvPicPr>
          <p:cNvPr id="245" name="図 244">
            <a:extLst>
              <a:ext uri="{FF2B5EF4-FFF2-40B4-BE49-F238E27FC236}">
                <a16:creationId xmlns:a16="http://schemas.microsoft.com/office/drawing/2014/main" id="{7A2866B9-1D98-42D2-99EF-747F51374131}"/>
              </a:ext>
            </a:extLst>
          </p:cNvPr>
          <p:cNvPicPr>
            <a:picLocks noChangeAspect="1"/>
          </p:cNvPicPr>
          <p:nvPr/>
        </p:nvPicPr>
        <p:blipFill rotWithShape="1">
          <a:blip r:embed="rId7"/>
          <a:srcRect l="11556" t="71169" r="83960" b="594"/>
          <a:stretch/>
        </p:blipFill>
        <p:spPr>
          <a:xfrm>
            <a:off x="3862647" y="5387121"/>
            <a:ext cx="215821" cy="569679"/>
          </a:xfrm>
          <a:prstGeom prst="rect">
            <a:avLst/>
          </a:prstGeom>
        </p:spPr>
      </p:pic>
      <p:pic>
        <p:nvPicPr>
          <p:cNvPr id="247" name="図 246">
            <a:extLst>
              <a:ext uri="{FF2B5EF4-FFF2-40B4-BE49-F238E27FC236}">
                <a16:creationId xmlns:a16="http://schemas.microsoft.com/office/drawing/2014/main" id="{04782CAC-DBE5-4DAE-A08F-27047F70AB28}"/>
              </a:ext>
            </a:extLst>
          </p:cNvPr>
          <p:cNvPicPr>
            <a:picLocks noChangeAspect="1"/>
          </p:cNvPicPr>
          <p:nvPr/>
        </p:nvPicPr>
        <p:blipFill rotWithShape="1">
          <a:blip r:embed="rId6"/>
          <a:srcRect l="10347" t="43086" r="81629" b="38036"/>
          <a:stretch/>
        </p:blipFill>
        <p:spPr>
          <a:xfrm>
            <a:off x="3448001" y="5666631"/>
            <a:ext cx="419782" cy="342214"/>
          </a:xfrm>
          <a:prstGeom prst="rect">
            <a:avLst/>
          </a:prstGeom>
        </p:spPr>
      </p:pic>
      <p:grpSp>
        <p:nvGrpSpPr>
          <p:cNvPr id="213" name="グループ化 212">
            <a:extLst>
              <a:ext uri="{FF2B5EF4-FFF2-40B4-BE49-F238E27FC236}">
                <a16:creationId xmlns:a16="http://schemas.microsoft.com/office/drawing/2014/main" id="{AFF9919A-57FA-4295-848B-9A26776A5B7E}"/>
              </a:ext>
            </a:extLst>
          </p:cNvPr>
          <p:cNvGrpSpPr/>
          <p:nvPr/>
        </p:nvGrpSpPr>
        <p:grpSpPr>
          <a:xfrm rot="20420568">
            <a:off x="5363227" y="912552"/>
            <a:ext cx="338554" cy="1068919"/>
            <a:chOff x="5982116" y="1495431"/>
            <a:chExt cx="338554" cy="764481"/>
          </a:xfrm>
        </p:grpSpPr>
        <p:sp>
          <p:nvSpPr>
            <p:cNvPr id="214" name="正方形/長方形 213">
              <a:extLst>
                <a:ext uri="{FF2B5EF4-FFF2-40B4-BE49-F238E27FC236}">
                  <a16:creationId xmlns:a16="http://schemas.microsoft.com/office/drawing/2014/main" id="{EE5B7439-B611-4F59-A296-4A7018EE6608}"/>
                </a:ext>
              </a:extLst>
            </p:cNvPr>
            <p:cNvSpPr/>
            <p:nvPr/>
          </p:nvSpPr>
          <p:spPr>
            <a:xfrm rot="17344634">
              <a:off x="5825289" y="1768161"/>
              <a:ext cx="675642" cy="183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テキスト ボックス 249">
              <a:extLst>
                <a:ext uri="{FF2B5EF4-FFF2-40B4-BE49-F238E27FC236}">
                  <a16:creationId xmlns:a16="http://schemas.microsoft.com/office/drawing/2014/main" id="{FAD38F52-82DA-479A-9B01-8DE8442C9A7E}"/>
                </a:ext>
              </a:extLst>
            </p:cNvPr>
            <p:cNvSpPr txBox="1"/>
            <p:nvPr/>
          </p:nvSpPr>
          <p:spPr>
            <a:xfrm rot="1179432">
              <a:off x="5982116" y="1495431"/>
              <a:ext cx="338554" cy="764481"/>
            </a:xfrm>
            <a:prstGeom prst="rect">
              <a:avLst/>
            </a:prstGeom>
            <a:noFill/>
          </p:spPr>
          <p:txBody>
            <a:bodyPr vert="eaVert" wrap="square" rtlCol="0">
              <a:spAutoFit/>
            </a:bodyPr>
            <a:lstStyle/>
            <a:p>
              <a:r>
                <a:rPr kumimoji="1" lang="ja-JP" altLang="en-US" sz="1000" b="1" dirty="0">
                  <a:latin typeface="Meiryo UI" panose="020B0604030504040204" pitchFamily="50" charset="-128"/>
                  <a:ea typeface="Meiryo UI" panose="020B0604030504040204" pitchFamily="50" charset="-128"/>
                </a:rPr>
                <a:t>大阪中央環状線</a:t>
              </a:r>
              <a:endParaRPr kumimoji="1" lang="en-US" altLang="ja-JP" sz="1000" b="1" dirty="0">
                <a:latin typeface="Meiryo UI" panose="020B0604030504040204" pitchFamily="50" charset="-128"/>
                <a:ea typeface="Meiryo UI" panose="020B0604030504040204" pitchFamily="50" charset="-128"/>
              </a:endParaRPr>
            </a:p>
          </p:txBody>
        </p:sp>
      </p:grpSp>
      <p:grpSp>
        <p:nvGrpSpPr>
          <p:cNvPr id="257" name="グループ化 256">
            <a:extLst>
              <a:ext uri="{FF2B5EF4-FFF2-40B4-BE49-F238E27FC236}">
                <a16:creationId xmlns:a16="http://schemas.microsoft.com/office/drawing/2014/main" id="{C9E42C1D-454F-4BF9-A565-DB0DE2CF1FFF}"/>
              </a:ext>
            </a:extLst>
          </p:cNvPr>
          <p:cNvGrpSpPr/>
          <p:nvPr/>
        </p:nvGrpSpPr>
        <p:grpSpPr>
          <a:xfrm rot="16200000">
            <a:off x="6749719" y="1929329"/>
            <a:ext cx="338554" cy="908213"/>
            <a:chOff x="5053953" y="3803374"/>
            <a:chExt cx="338554" cy="908213"/>
          </a:xfrm>
        </p:grpSpPr>
        <p:sp>
          <p:nvSpPr>
            <p:cNvPr id="258" name="正方形/長方形 257">
              <a:extLst>
                <a:ext uri="{FF2B5EF4-FFF2-40B4-BE49-F238E27FC236}">
                  <a16:creationId xmlns:a16="http://schemas.microsoft.com/office/drawing/2014/main" id="{DA6E8A78-B9A9-4B79-A63F-EC45AF14066D}"/>
                </a:ext>
              </a:extLst>
            </p:cNvPr>
            <p:cNvSpPr/>
            <p:nvPr/>
          </p:nvSpPr>
          <p:spPr>
            <a:xfrm>
              <a:off x="5128388" y="3858625"/>
              <a:ext cx="211824" cy="801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テキスト ボックス 258">
              <a:extLst>
                <a:ext uri="{FF2B5EF4-FFF2-40B4-BE49-F238E27FC236}">
                  <a16:creationId xmlns:a16="http://schemas.microsoft.com/office/drawing/2014/main" id="{B66D52FF-A6A0-4694-A5ED-65F2E2FD9046}"/>
                </a:ext>
              </a:extLst>
            </p:cNvPr>
            <p:cNvSpPr txBox="1"/>
            <p:nvPr/>
          </p:nvSpPr>
          <p:spPr>
            <a:xfrm>
              <a:off x="5053953" y="3803374"/>
              <a:ext cx="338554" cy="908213"/>
            </a:xfrm>
            <a:prstGeom prst="rect">
              <a:avLst/>
            </a:prstGeom>
            <a:noFill/>
          </p:spPr>
          <p:txBody>
            <a:bodyPr vert="eaVert" wrap="square" rtlCol="0">
              <a:spAutoFit/>
            </a:bodyPr>
            <a:lstStyle/>
            <a:p>
              <a:pPr algn="ctr"/>
              <a:r>
                <a:rPr kumimoji="1" lang="ja-JP" altLang="en-US" sz="1000" b="1" dirty="0">
                  <a:solidFill>
                    <a:srgbClr val="0070C0"/>
                  </a:solidFill>
                  <a:latin typeface="Meiryo UI" panose="020B0604030504040204" pitchFamily="50" charset="-128"/>
                  <a:ea typeface="Meiryo UI" panose="020B0604030504040204" pitchFamily="50" charset="-128"/>
                </a:rPr>
                <a:t>←第二寝屋川</a:t>
              </a:r>
            </a:p>
          </p:txBody>
        </p:sp>
      </p:grpSp>
    </p:spTree>
    <p:extLst>
      <p:ext uri="{BB962C8B-B14F-4D97-AF65-F5344CB8AC3E}">
        <p14:creationId xmlns:p14="http://schemas.microsoft.com/office/powerpoint/2010/main" val="32486797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Words>
  <Application>Microsoft Office PowerPoint</Application>
  <PresentationFormat>画面に合わせる (4:3)</PresentationFormat>
  <Paragraphs>67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1</cp:revision>
  <dcterms:created xsi:type="dcterms:W3CDTF">2025-09-16T07:55:34Z</dcterms:created>
  <dcterms:modified xsi:type="dcterms:W3CDTF">2025-09-16T07:55:47Z</dcterms:modified>
</cp:coreProperties>
</file>