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11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4C62E-CC35-4709-A9EC-257F3747C64D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93C34-91B8-4E66-B552-B5E743CD57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4749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CAC1F-5F27-4421-A257-8FAFD41E9BD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4352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885217-6EFA-427A-BC18-522E623A0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9729A3F-C7E4-4BC8-8C2B-D29495843D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FEE57B-F17E-4FE9-A39B-5AEFF8105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A07A-F3E1-44C9-A220-859EEF4F4B42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21AFAF-7EB1-4B38-BBF2-7F914B566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256EFB-DF17-4747-B725-60AF47433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40931-C066-40D4-A5B3-1330152076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744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41EE2F-D07F-4687-9E75-82427CF51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7D56A4-5817-4CDF-B6EE-09A8EB408A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80A97-D1D5-41F3-80D9-1E233B7A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A07A-F3E1-44C9-A220-859EEF4F4B42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85E8DB-A553-4D88-926B-595416EFF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A8CA23E-6909-4E49-9FC6-4F166B972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40931-C066-40D4-A5B3-1330152076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2257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DB88CBD-E8C3-429B-8BAC-36B8ED6DCA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7FEC5E7-5EB8-49DB-9C00-6205B3E065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5E1503F-7542-436C-995B-F8C6668C2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A07A-F3E1-44C9-A220-859EEF4F4B42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D5B59EA-B331-46D6-9B4C-2F7F341EB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AEEDA5E-C780-4A3F-884D-77EF580F8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40931-C066-40D4-A5B3-1330152076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906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12E954-6F7F-4D9D-B2D4-09D4D2828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B69DC4-C676-4ACB-AEF5-B2109D923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A48C577-3953-4199-8304-C48BDB883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A07A-F3E1-44C9-A220-859EEF4F4B42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189215-E330-4E32-8D7F-824AADBBC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7540DC-0B75-4E3A-A2DB-5CAACE85B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40931-C066-40D4-A5B3-1330152076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544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5FD3DA-0117-4D48-8293-95B27D453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54C23A7-D623-4B22-9070-7585EA62C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0D912BB-BAB0-4D5B-8D72-A11E15A38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A07A-F3E1-44C9-A220-859EEF4F4B42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0CD862-1A77-4D9D-AFC9-539E0FA70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B8A51F-5796-4379-B993-7A69B4ED1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40931-C066-40D4-A5B3-1330152076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043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2B90DA-F5D3-410D-B580-EE2F6F9AE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D6C9B3-6DB5-472B-94C2-00335AC93E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13CDE10-5E47-44FB-B264-F38BD31EA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E079C18-A1C4-4D46-B942-CE659357C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A07A-F3E1-44C9-A220-859EEF4F4B42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A22829C-005D-4EFE-8ABA-D4F28390C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8BB1120-49E2-46B6-8AEF-B18643FD6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40931-C066-40D4-A5B3-1330152076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9546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86C7A4-FDC7-4230-B237-1F31DFAC0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C2F8D9D-E509-4D50-B791-3D196717B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9A953E2-F36B-4D1E-BDE2-81F83400D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3A4EF84-2D74-4108-93DD-F5FD7E873B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8045F04-AA4D-4377-A880-3B7DC6354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FF526E7-595C-487C-A4B7-EFA084E0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A07A-F3E1-44C9-A220-859EEF4F4B42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2027B37-A492-46BA-8EB1-EF90D3F94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E4B1249-7CE0-403A-BB80-CE069E9C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40931-C066-40D4-A5B3-1330152076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2658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33963C-21FC-4FAC-A7CE-55A7465C6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470D5E8-C04C-4652-A060-1769D7532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A07A-F3E1-44C9-A220-859EEF4F4B42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A13F802-1C0A-483E-A50F-420DEB4DA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BAE06A9-A6E8-469D-A58E-1A8EB88C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40931-C066-40D4-A5B3-1330152076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651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D86A2EF-1411-4B1D-AD51-8651CFEC2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A07A-F3E1-44C9-A220-859EEF4F4B42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6E8ACEE-3843-4EAC-B42D-0F358635D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55EB70-14A7-4075-9D22-48DDCD41C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40931-C066-40D4-A5B3-1330152076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760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DB7623-6395-4C8F-903D-7C51D3BCD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98A2FA-6718-476C-A9F7-616937970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76A0CE6-9D1A-44FC-9722-5A525B767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EBBC51-6682-49BD-87DE-5EE3292DE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A07A-F3E1-44C9-A220-859EEF4F4B42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A25A2B9-B74C-4A8C-B6AC-E44BC59C8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C6D05BB-1F34-4FEB-B0D8-65A141B34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40931-C066-40D4-A5B3-1330152076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42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6F5A69-65F5-4D90-B615-17909A4F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65DE550-FA0E-4A58-95A4-077B6E2432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81694B2-7451-4D33-809E-4F072AA4B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A95036D-4BA9-4D6F-83E9-B7A06CCBB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A07A-F3E1-44C9-A220-859EEF4F4B42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33094DC-41F6-4291-BF0F-EB9138D1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31ED714-3FEB-4462-B720-BE0B3936E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40931-C066-40D4-A5B3-1330152076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180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1B5FA47-CBBA-4343-903B-1AC5F622B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C31D394-8AD4-4274-9ADE-0CF5AB703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F46D21A-C472-4694-A682-A94800483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4A07A-F3E1-44C9-A220-859EEF4F4B42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92E6424-F71E-4121-8B0B-C931739DE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7AE6B1-2A2E-45A8-85E1-6EFD7912B7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40931-C066-40D4-A5B3-1330152076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465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pref.osaka.lg.jp/o130310/yaopwo/douroseibi/ogatahongo-sebi.html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C9824B7F-8E2C-4DBD-B9C6-ECD4B4369A4D}"/>
              </a:ext>
            </a:extLst>
          </p:cNvPr>
          <p:cNvGrpSpPr/>
          <p:nvPr/>
        </p:nvGrpSpPr>
        <p:grpSpPr>
          <a:xfrm>
            <a:off x="8469" y="498822"/>
            <a:ext cx="4637966" cy="2990116"/>
            <a:chOff x="8469" y="490939"/>
            <a:chExt cx="4637966" cy="2990116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4A3E2649-4B11-4805-8F34-20AE7E5B512C}"/>
                </a:ext>
              </a:extLst>
            </p:cNvPr>
            <p:cNvSpPr/>
            <p:nvPr/>
          </p:nvSpPr>
          <p:spPr>
            <a:xfrm>
              <a:off x="8469" y="770575"/>
              <a:ext cx="4637966" cy="2710480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事業目的・整備効果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○本路線は、柏原市域の旧国道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170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号から藤井寺市域を経由し八尾市域の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    国道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170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号（大阪外環状線）までを東西に連絡する幹線道路です。</a:t>
              </a:r>
            </a:p>
            <a:p>
              <a:endPara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○本事業は、国道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25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号から市道上市法善寺線までの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0.6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ｋｍ区間を、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JR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関西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本線の下にボックスカルバートを構築し、アンダーパスにすることにより、交通混雑を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緩和し、道路ネットワークの強化や歩行者等の安全確保を図ることが目的です。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○本事業区間は、令和５年３月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19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日に供用しました。</a:t>
              </a: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事業箇所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柏原市本郷１丁目～清州２丁目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設計概要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延長：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0.6km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幅員：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20.0m~22.0m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車線）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D251F863-309A-459E-B276-17BA0022DF57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1885F88-C7C6-4C26-B3F7-8A9459E186C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80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事業概要</a:t>
                </a:r>
                <a:endParaRPr kumimoji="1" lang="ja-JP" altLang="en-US" sz="1200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BFC2BF39-B4A1-4BD2-BC34-8706F26325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id="{08623026-1B8F-40CD-877F-9318E7E5FC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タイトル 1">
            <a:extLst>
              <a:ext uri="{FF2B5EF4-FFF2-40B4-BE49-F238E27FC236}">
                <a16:creationId xmlns:a16="http://schemas.microsoft.com/office/drawing/2014/main" id="{22B1DEA5-8023-4BD8-B25D-6F02153EDAF9}"/>
              </a:ext>
            </a:extLst>
          </p:cNvPr>
          <p:cNvSpPr txBox="1">
            <a:spLocks/>
          </p:cNvSpPr>
          <p:nvPr/>
        </p:nvSpPr>
        <p:spPr>
          <a:xfrm>
            <a:off x="-11784" y="0"/>
            <a:ext cx="9176034" cy="3326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192" tIns="65096" rIns="130192" bIns="65096" rtlCol="0" anchor="ctr"/>
          <a:lstStyle>
            <a:defPPr>
              <a:defRPr lang="ja-JP"/>
            </a:defPPr>
            <a:lvl1pPr>
              <a:defRPr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</a:rPr>
              <a:t>都市計画道路　大県本郷線</a:t>
            </a:r>
            <a:endParaRPr lang="en-US" altLang="ja-JP" dirty="0">
              <a:solidFill>
                <a:schemeClr val="bg1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09BCEA7-001A-4EC2-96BF-D3649DD84032}"/>
              </a:ext>
            </a:extLst>
          </p:cNvPr>
          <p:cNvCxnSpPr>
            <a:cxnSpLocks/>
          </p:cNvCxnSpPr>
          <p:nvPr/>
        </p:nvCxnSpPr>
        <p:spPr>
          <a:xfrm>
            <a:off x="-11784" y="376804"/>
            <a:ext cx="9164251" cy="0"/>
          </a:xfrm>
          <a:prstGeom prst="line">
            <a:avLst/>
          </a:prstGeom>
          <a:ln w="101600" cmpd="thickThin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FB805338-DCD1-4B82-9E70-A518E6221FBA}"/>
              </a:ext>
            </a:extLst>
          </p:cNvPr>
          <p:cNvGrpSpPr/>
          <p:nvPr/>
        </p:nvGrpSpPr>
        <p:grpSpPr>
          <a:xfrm>
            <a:off x="4618642" y="490939"/>
            <a:ext cx="4567761" cy="2271088"/>
            <a:chOff x="8469" y="490939"/>
            <a:chExt cx="4567761" cy="2271088"/>
          </a:xfrm>
        </p:grpSpPr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510ABCD8-5D91-48DA-B554-628B35C583E5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F0570AB2-1D3A-4AE1-B2DF-D7A27A81FB7C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E14BF28E-B143-4C3D-971C-8EA0088E96B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6463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位置図</a:t>
                </a:r>
              </a:p>
            </p:txBody>
          </p:sp>
          <p:cxnSp>
            <p:nvCxnSpPr>
              <p:cNvPr id="71" name="直線コネクタ 70">
                <a:extLst>
                  <a:ext uri="{FF2B5EF4-FFF2-40B4-BE49-F238E27FC236}">
                    <a16:creationId xmlns:a16="http://schemas.microsoft.com/office/drawing/2014/main" id="{0125F050-0F3D-4101-ADC1-4CFF3109F9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>
                <a:extLst>
                  <a:ext uri="{FF2B5EF4-FFF2-40B4-BE49-F238E27FC236}">
                    <a16:creationId xmlns:a16="http://schemas.microsoft.com/office/drawing/2014/main" id="{7A105D22-8CF6-4F83-B80C-B06F74DF69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E767CC3D-EB83-4314-8C0D-C5AACE67C9B7}"/>
              </a:ext>
            </a:extLst>
          </p:cNvPr>
          <p:cNvGrpSpPr/>
          <p:nvPr/>
        </p:nvGrpSpPr>
        <p:grpSpPr>
          <a:xfrm>
            <a:off x="37942" y="3396857"/>
            <a:ext cx="4567761" cy="2271088"/>
            <a:chOff x="8469" y="490939"/>
            <a:chExt cx="4567761" cy="2271088"/>
          </a:xfrm>
        </p:grpSpPr>
        <p:sp>
          <p:nvSpPr>
            <p:cNvPr id="85" name="正方形/長方形 84">
              <a:extLst>
                <a:ext uri="{FF2B5EF4-FFF2-40B4-BE49-F238E27FC236}">
                  <a16:creationId xmlns:a16="http://schemas.microsoft.com/office/drawing/2014/main" id="{D60E1549-EEAC-4282-82CB-CE86D2DC421D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86" name="グループ化 85">
              <a:extLst>
                <a:ext uri="{FF2B5EF4-FFF2-40B4-BE49-F238E27FC236}">
                  <a16:creationId xmlns:a16="http://schemas.microsoft.com/office/drawing/2014/main" id="{C159C020-8B78-40B0-8295-F6320CA9532B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B4397F5E-7EBC-4431-9846-F354DC965E2A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標準横断図</a:t>
                </a:r>
              </a:p>
            </p:txBody>
          </p:sp>
          <p:cxnSp>
            <p:nvCxnSpPr>
              <p:cNvPr id="88" name="直線コネクタ 87">
                <a:extLst>
                  <a:ext uri="{FF2B5EF4-FFF2-40B4-BE49-F238E27FC236}">
                    <a16:creationId xmlns:a16="http://schemas.microsoft.com/office/drawing/2014/main" id="{EFF29153-0D94-48F2-9552-4970B32CB1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>
                <a:extLst>
                  <a:ext uri="{FF2B5EF4-FFF2-40B4-BE49-F238E27FC236}">
                    <a16:creationId xmlns:a16="http://schemas.microsoft.com/office/drawing/2014/main" id="{830F69CC-55D3-4B53-88EA-0C9A95BFD3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31354E04-A0EF-4ED6-9329-F62BAC0504F6}"/>
              </a:ext>
            </a:extLst>
          </p:cNvPr>
          <p:cNvSpPr txBox="1"/>
          <p:nvPr/>
        </p:nvSpPr>
        <p:spPr>
          <a:xfrm>
            <a:off x="3268060" y="3744244"/>
            <a:ext cx="8953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［単位：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m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</a:p>
        </p:txBody>
      </p:sp>
      <p:grpSp>
        <p:nvGrpSpPr>
          <p:cNvPr id="96" name="グループ化 95">
            <a:extLst>
              <a:ext uri="{FF2B5EF4-FFF2-40B4-BE49-F238E27FC236}">
                <a16:creationId xmlns:a16="http://schemas.microsoft.com/office/drawing/2014/main" id="{F6235F2D-D3F8-4499-89E3-DF51D60BDB54}"/>
              </a:ext>
            </a:extLst>
          </p:cNvPr>
          <p:cNvGrpSpPr/>
          <p:nvPr/>
        </p:nvGrpSpPr>
        <p:grpSpPr>
          <a:xfrm>
            <a:off x="4618642" y="5345652"/>
            <a:ext cx="4567761" cy="2271088"/>
            <a:chOff x="4618642" y="5345652"/>
            <a:chExt cx="4567761" cy="2271088"/>
          </a:xfrm>
        </p:grpSpPr>
        <p:sp>
          <p:nvSpPr>
            <p:cNvPr id="108" name="テキスト ボックス 107">
              <a:extLst>
                <a:ext uri="{FF2B5EF4-FFF2-40B4-BE49-F238E27FC236}">
                  <a16:creationId xmlns:a16="http://schemas.microsoft.com/office/drawing/2014/main" id="{A70D6862-1D4B-46C4-B417-A9B7215F0BE9}"/>
                </a:ext>
              </a:extLst>
            </p:cNvPr>
            <p:cNvSpPr txBox="1"/>
            <p:nvPr/>
          </p:nvSpPr>
          <p:spPr>
            <a:xfrm>
              <a:off x="4641977" y="5701933"/>
              <a:ext cx="43537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取組状況など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☞</a:t>
              </a:r>
              <a:r>
                <a:rPr kumimoji="1" lang="ja-JP" altLang="en-US" sz="1050" u="sng" dirty="0">
                  <a:latin typeface="Meiryo UI" panose="020B0604030504040204" pitchFamily="50" charset="-128"/>
                  <a:ea typeface="Meiryo UI" panose="020B0604030504040204" pitchFamily="50" charset="-128"/>
                  <a:hlinkClick r:id="rId3"/>
                </a:rPr>
                <a:t>こちらをご覧ください（八尾土木事務所ホームページ）</a:t>
              </a:r>
              <a:endParaRPr kumimoji="1" lang="en-US" altLang="ja-JP" sz="1050" u="sng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問い合わせ先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都市整備部　道路室 道路整備課 建設グループ</a:t>
              </a:r>
              <a:r>
                <a:rPr lang="ja-JP" altLang="en-US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(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06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6944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9276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109" name="グループ化 108">
              <a:extLst>
                <a:ext uri="{FF2B5EF4-FFF2-40B4-BE49-F238E27FC236}">
                  <a16:creationId xmlns:a16="http://schemas.microsoft.com/office/drawing/2014/main" id="{3D536281-5572-45F7-B834-E7D7774E5F89}"/>
                </a:ext>
              </a:extLst>
            </p:cNvPr>
            <p:cNvGrpSpPr/>
            <p:nvPr/>
          </p:nvGrpSpPr>
          <p:grpSpPr>
            <a:xfrm>
              <a:off x="4618642" y="5345652"/>
              <a:ext cx="4567761" cy="2271088"/>
              <a:chOff x="8469" y="490939"/>
              <a:chExt cx="4567761" cy="2271088"/>
            </a:xfrm>
          </p:grpSpPr>
          <p:sp>
            <p:nvSpPr>
              <p:cNvPr id="110" name="正方形/長方形 109">
                <a:extLst>
                  <a:ext uri="{FF2B5EF4-FFF2-40B4-BE49-F238E27FC236}">
                    <a16:creationId xmlns:a16="http://schemas.microsoft.com/office/drawing/2014/main" id="{23E40194-F356-4FFC-983B-D09A3321E9EC}"/>
                  </a:ext>
                </a:extLst>
              </p:cNvPr>
              <p:cNvSpPr/>
              <p:nvPr/>
            </p:nvSpPr>
            <p:spPr>
              <a:xfrm>
                <a:off x="8469" y="760542"/>
                <a:ext cx="4567761" cy="2001485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1423" tIns="45712" rIns="91423" bIns="45712" rtlCol="0" anchor="t"/>
              <a:lstStyle/>
              <a:p>
                <a:endPara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grpSp>
            <p:nvGrpSpPr>
              <p:cNvPr id="111" name="グループ化 110">
                <a:extLst>
                  <a:ext uri="{FF2B5EF4-FFF2-40B4-BE49-F238E27FC236}">
                    <a16:creationId xmlns:a16="http://schemas.microsoft.com/office/drawing/2014/main" id="{6A2F3EFF-8281-4CAA-8AED-763A44979EFF}"/>
                  </a:ext>
                </a:extLst>
              </p:cNvPr>
              <p:cNvGrpSpPr/>
              <p:nvPr/>
            </p:nvGrpSpPr>
            <p:grpSpPr>
              <a:xfrm>
                <a:off x="47416" y="490939"/>
                <a:ext cx="4097864" cy="276999"/>
                <a:chOff x="57574" y="2349505"/>
                <a:chExt cx="4097864" cy="276999"/>
              </a:xfrm>
            </p:grpSpPr>
            <p:sp>
              <p:nvSpPr>
                <p:cNvPr id="112" name="テキスト ボックス 111">
                  <a:extLst>
                    <a:ext uri="{FF2B5EF4-FFF2-40B4-BE49-F238E27FC236}">
                      <a16:creationId xmlns:a16="http://schemas.microsoft.com/office/drawing/2014/main" id="{48C0C821-274C-4C26-962B-15FB0C8BFAE1}"/>
                    </a:ext>
                  </a:extLst>
                </p:cNvPr>
                <p:cNvSpPr txBox="1"/>
                <p:nvPr/>
              </p:nvSpPr>
              <p:spPr>
                <a:xfrm>
                  <a:off x="143135" y="2349505"/>
                  <a:ext cx="57900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1200" dirty="0">
                      <a:solidFill>
                        <a:srgbClr val="0070C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その他</a:t>
                  </a:r>
                </a:p>
              </p:txBody>
            </p:sp>
            <p:cxnSp>
              <p:nvCxnSpPr>
                <p:cNvPr id="113" name="直線コネクタ 112">
                  <a:extLst>
                    <a:ext uri="{FF2B5EF4-FFF2-40B4-BE49-F238E27FC236}">
                      <a16:creationId xmlns:a16="http://schemas.microsoft.com/office/drawing/2014/main" id="{05D78FC4-76D6-4AC9-969A-BE7DFDE171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384346"/>
                  <a:ext cx="0" cy="22676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直線コネクタ 113">
                  <a:extLst>
                    <a:ext uri="{FF2B5EF4-FFF2-40B4-BE49-F238E27FC236}">
                      <a16:creationId xmlns:a16="http://schemas.microsoft.com/office/drawing/2014/main" id="{B9CAC4A2-2E02-4A30-859B-387DED68E9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603495"/>
                  <a:ext cx="4097864" cy="0"/>
                </a:xfrm>
                <a:prstGeom prst="line">
                  <a:avLst/>
                </a:prstGeom>
                <a:ln w="9525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115" name="図 114">
            <a:extLst>
              <a:ext uri="{FF2B5EF4-FFF2-40B4-BE49-F238E27FC236}">
                <a16:creationId xmlns:a16="http://schemas.microsoft.com/office/drawing/2014/main" id="{D5D55E1E-F3C2-4D2D-885D-BD0087984A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l="18979" t="7833" r="15240" b="6407"/>
          <a:stretch/>
        </p:blipFill>
        <p:spPr>
          <a:xfrm>
            <a:off x="4664568" y="913575"/>
            <a:ext cx="4392322" cy="4198396"/>
          </a:xfrm>
          <a:prstGeom prst="rect">
            <a:avLst/>
          </a:prstGeom>
        </p:spPr>
      </p:pic>
      <p:cxnSp>
        <p:nvCxnSpPr>
          <p:cNvPr id="116" name="直線コネクタ 115">
            <a:extLst>
              <a:ext uri="{FF2B5EF4-FFF2-40B4-BE49-F238E27FC236}">
                <a16:creationId xmlns:a16="http://schemas.microsoft.com/office/drawing/2014/main" id="{B08308BF-8609-4103-A36D-4CDB0B005125}"/>
              </a:ext>
            </a:extLst>
          </p:cNvPr>
          <p:cNvCxnSpPr>
            <a:cxnSpLocks/>
          </p:cNvCxnSpPr>
          <p:nvPr/>
        </p:nvCxnSpPr>
        <p:spPr>
          <a:xfrm flipH="1">
            <a:off x="7437240" y="1562588"/>
            <a:ext cx="97155" cy="16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>
            <a:extLst>
              <a:ext uri="{FF2B5EF4-FFF2-40B4-BE49-F238E27FC236}">
                <a16:creationId xmlns:a16="http://schemas.microsoft.com/office/drawing/2014/main" id="{38584C91-767A-4827-8032-4A9BB28C6BB5}"/>
              </a:ext>
            </a:extLst>
          </p:cNvPr>
          <p:cNvCxnSpPr>
            <a:cxnSpLocks/>
          </p:cNvCxnSpPr>
          <p:nvPr/>
        </p:nvCxnSpPr>
        <p:spPr>
          <a:xfrm>
            <a:off x="5771873" y="3396857"/>
            <a:ext cx="95188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48B33689-F6E3-450D-AA74-1F631729FE97}"/>
              </a:ext>
            </a:extLst>
          </p:cNvPr>
          <p:cNvCxnSpPr>
            <a:cxnSpLocks/>
          </p:cNvCxnSpPr>
          <p:nvPr/>
        </p:nvCxnSpPr>
        <p:spPr>
          <a:xfrm flipV="1">
            <a:off x="6723753" y="3219745"/>
            <a:ext cx="532236" cy="18302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正方形/長方形 119">
            <a:extLst>
              <a:ext uri="{FF2B5EF4-FFF2-40B4-BE49-F238E27FC236}">
                <a16:creationId xmlns:a16="http://schemas.microsoft.com/office/drawing/2014/main" id="{AE67E872-CA57-4705-876F-3E7B8593C8F1}"/>
              </a:ext>
            </a:extLst>
          </p:cNvPr>
          <p:cNvSpPr/>
          <p:nvPr/>
        </p:nvSpPr>
        <p:spPr>
          <a:xfrm>
            <a:off x="5709841" y="4654555"/>
            <a:ext cx="671496" cy="2998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9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藤井寺市</a:t>
            </a:r>
          </a:p>
        </p:txBody>
      </p:sp>
      <p:sp>
        <p:nvSpPr>
          <p:cNvPr id="121" name="正方形/長方形 120">
            <a:extLst>
              <a:ext uri="{FF2B5EF4-FFF2-40B4-BE49-F238E27FC236}">
                <a16:creationId xmlns:a16="http://schemas.microsoft.com/office/drawing/2014/main" id="{53929583-E24C-4D72-9490-9D8FC3186BB4}"/>
              </a:ext>
            </a:extLst>
          </p:cNvPr>
          <p:cNvSpPr/>
          <p:nvPr/>
        </p:nvSpPr>
        <p:spPr>
          <a:xfrm>
            <a:off x="8197306" y="3642168"/>
            <a:ext cx="606275" cy="2742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9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柏原市</a:t>
            </a:r>
          </a:p>
        </p:txBody>
      </p:sp>
      <p:sp>
        <p:nvSpPr>
          <p:cNvPr id="122" name="正方形/長方形 121">
            <a:extLst>
              <a:ext uri="{FF2B5EF4-FFF2-40B4-BE49-F238E27FC236}">
                <a16:creationId xmlns:a16="http://schemas.microsoft.com/office/drawing/2014/main" id="{0457E2CE-2207-4232-A6D6-48610480E1F9}"/>
              </a:ext>
            </a:extLst>
          </p:cNvPr>
          <p:cNvSpPr/>
          <p:nvPr/>
        </p:nvSpPr>
        <p:spPr>
          <a:xfrm>
            <a:off x="4706175" y="2762027"/>
            <a:ext cx="606274" cy="2665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9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八尾市</a:t>
            </a:r>
          </a:p>
        </p:txBody>
      </p:sp>
      <p:pic>
        <p:nvPicPr>
          <p:cNvPr id="123" name="図 122">
            <a:extLst>
              <a:ext uri="{FF2B5EF4-FFF2-40B4-BE49-F238E27FC236}">
                <a16:creationId xmlns:a16="http://schemas.microsoft.com/office/drawing/2014/main" id="{5449602F-0AE1-4DB3-BA99-19DA7BC97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7172" y="913574"/>
            <a:ext cx="309143" cy="525543"/>
          </a:xfrm>
          <a:prstGeom prst="rect">
            <a:avLst/>
          </a:prstGeom>
        </p:spPr>
      </p:pic>
      <p:grpSp>
        <p:nvGrpSpPr>
          <p:cNvPr id="124" name="グループ化 123">
            <a:extLst>
              <a:ext uri="{FF2B5EF4-FFF2-40B4-BE49-F238E27FC236}">
                <a16:creationId xmlns:a16="http://schemas.microsoft.com/office/drawing/2014/main" id="{C6695F4A-942A-4A1E-AB57-79417C0F9EEE}"/>
              </a:ext>
            </a:extLst>
          </p:cNvPr>
          <p:cNvGrpSpPr/>
          <p:nvPr/>
        </p:nvGrpSpPr>
        <p:grpSpPr>
          <a:xfrm rot="256445">
            <a:off x="7736613" y="3020928"/>
            <a:ext cx="357790" cy="733534"/>
            <a:chOff x="-739464" y="2449663"/>
            <a:chExt cx="357790" cy="733534"/>
          </a:xfrm>
        </p:grpSpPr>
        <p:sp>
          <p:nvSpPr>
            <p:cNvPr id="125" name="正方形/長方形 124">
              <a:extLst>
                <a:ext uri="{FF2B5EF4-FFF2-40B4-BE49-F238E27FC236}">
                  <a16:creationId xmlns:a16="http://schemas.microsoft.com/office/drawing/2014/main" id="{5E2AAF93-01A8-461B-A51B-1F576CE1429C}"/>
                </a:ext>
              </a:extLst>
            </p:cNvPr>
            <p:cNvSpPr/>
            <p:nvPr/>
          </p:nvSpPr>
          <p:spPr>
            <a:xfrm>
              <a:off x="-656967" y="2463473"/>
              <a:ext cx="190500" cy="6928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/>
            </a:p>
          </p:txBody>
        </p:sp>
        <p:grpSp>
          <p:nvGrpSpPr>
            <p:cNvPr id="126" name="グループ化 125">
              <a:extLst>
                <a:ext uri="{FF2B5EF4-FFF2-40B4-BE49-F238E27FC236}">
                  <a16:creationId xmlns:a16="http://schemas.microsoft.com/office/drawing/2014/main" id="{E48E8026-E9F2-4E7B-B95E-189C58E44016}"/>
                </a:ext>
              </a:extLst>
            </p:cNvPr>
            <p:cNvGrpSpPr/>
            <p:nvPr/>
          </p:nvGrpSpPr>
          <p:grpSpPr>
            <a:xfrm>
              <a:off x="-739464" y="2449663"/>
              <a:ext cx="357790" cy="733534"/>
              <a:chOff x="-620749" y="2704483"/>
              <a:chExt cx="357790" cy="733534"/>
            </a:xfrm>
          </p:grpSpPr>
          <p:sp>
            <p:nvSpPr>
              <p:cNvPr id="127" name="テキスト ボックス 126">
                <a:extLst>
                  <a:ext uri="{FF2B5EF4-FFF2-40B4-BE49-F238E27FC236}">
                    <a16:creationId xmlns:a16="http://schemas.microsoft.com/office/drawing/2014/main" id="{9DB44AA9-77CC-46E0-B8E5-CFC268BC67B2}"/>
                  </a:ext>
                </a:extLst>
              </p:cNvPr>
              <p:cNvSpPr txBox="1"/>
              <p:nvPr/>
            </p:nvSpPr>
            <p:spPr>
              <a:xfrm>
                <a:off x="-619202" y="2704483"/>
                <a:ext cx="338554" cy="733534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kumimoji="1" lang="ja-JP" altLang="en-US" sz="1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旧国道　号</a:t>
                </a:r>
                <a:endParaRPr kumimoji="1" lang="en-US" altLang="ja-JP" sz="1000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28" name="テキスト ボックス 127">
                <a:extLst>
                  <a:ext uri="{FF2B5EF4-FFF2-40B4-BE49-F238E27FC236}">
                    <a16:creationId xmlns:a16="http://schemas.microsoft.com/office/drawing/2014/main" id="{4C291840-5BD6-434F-AB58-A9475E2A9D6C}"/>
                  </a:ext>
                </a:extLst>
              </p:cNvPr>
              <p:cNvSpPr txBox="1"/>
              <p:nvPr/>
            </p:nvSpPr>
            <p:spPr>
              <a:xfrm>
                <a:off x="-620749" y="3082231"/>
                <a:ext cx="35779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900" b="1" dirty="0"/>
                  <a:t>170</a:t>
                </a:r>
                <a:endParaRPr kumimoji="1" lang="ja-JP" altLang="en-US" sz="900" b="1" dirty="0"/>
              </a:p>
            </p:txBody>
          </p:sp>
        </p:grpSp>
      </p:grpSp>
      <p:cxnSp>
        <p:nvCxnSpPr>
          <p:cNvPr id="130" name="直線コネクタ 129">
            <a:extLst>
              <a:ext uri="{FF2B5EF4-FFF2-40B4-BE49-F238E27FC236}">
                <a16:creationId xmlns:a16="http://schemas.microsoft.com/office/drawing/2014/main" id="{323E8517-CB38-452E-9E4C-32A7FF711946}"/>
              </a:ext>
            </a:extLst>
          </p:cNvPr>
          <p:cNvCxnSpPr>
            <a:cxnSpLocks/>
          </p:cNvCxnSpPr>
          <p:nvPr/>
        </p:nvCxnSpPr>
        <p:spPr>
          <a:xfrm>
            <a:off x="6734543" y="2202278"/>
            <a:ext cx="0" cy="107451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矢印コネクタ 130">
            <a:extLst>
              <a:ext uri="{FF2B5EF4-FFF2-40B4-BE49-F238E27FC236}">
                <a16:creationId xmlns:a16="http://schemas.microsoft.com/office/drawing/2014/main" id="{A075E706-AE0A-447D-921E-3EC72FBD3D0E}"/>
              </a:ext>
            </a:extLst>
          </p:cNvPr>
          <p:cNvCxnSpPr>
            <a:cxnSpLocks/>
          </p:cNvCxnSpPr>
          <p:nvPr/>
        </p:nvCxnSpPr>
        <p:spPr>
          <a:xfrm>
            <a:off x="5777893" y="2285475"/>
            <a:ext cx="935700" cy="0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>
            <a:extLst>
              <a:ext uri="{FF2B5EF4-FFF2-40B4-BE49-F238E27FC236}">
                <a16:creationId xmlns:a16="http://schemas.microsoft.com/office/drawing/2014/main" id="{7B352FDA-655C-4D2E-81A8-7965F738780C}"/>
              </a:ext>
            </a:extLst>
          </p:cNvPr>
          <p:cNvCxnSpPr>
            <a:cxnSpLocks/>
          </p:cNvCxnSpPr>
          <p:nvPr/>
        </p:nvCxnSpPr>
        <p:spPr>
          <a:xfrm>
            <a:off x="7255989" y="2202278"/>
            <a:ext cx="0" cy="9032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グループ化 134">
            <a:extLst>
              <a:ext uri="{FF2B5EF4-FFF2-40B4-BE49-F238E27FC236}">
                <a16:creationId xmlns:a16="http://schemas.microsoft.com/office/drawing/2014/main" id="{2DE80937-B66C-41AC-9226-5D17AB42F770}"/>
              </a:ext>
            </a:extLst>
          </p:cNvPr>
          <p:cNvGrpSpPr/>
          <p:nvPr/>
        </p:nvGrpSpPr>
        <p:grpSpPr>
          <a:xfrm rot="20546525">
            <a:off x="7411825" y="3247434"/>
            <a:ext cx="338554" cy="1218647"/>
            <a:chOff x="-1171324" y="2786711"/>
            <a:chExt cx="404960" cy="606339"/>
          </a:xfrm>
        </p:grpSpPr>
        <p:sp>
          <p:nvSpPr>
            <p:cNvPr id="136" name="正方形/長方形 135">
              <a:extLst>
                <a:ext uri="{FF2B5EF4-FFF2-40B4-BE49-F238E27FC236}">
                  <a16:creationId xmlns:a16="http://schemas.microsoft.com/office/drawing/2014/main" id="{FFC6C82A-5E65-4050-892B-244FF467AAAE}"/>
                </a:ext>
              </a:extLst>
            </p:cNvPr>
            <p:cNvSpPr/>
            <p:nvPr/>
          </p:nvSpPr>
          <p:spPr>
            <a:xfrm rot="86096">
              <a:off x="-1055643" y="2786711"/>
              <a:ext cx="183300" cy="606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/>
            </a:p>
          </p:txBody>
        </p:sp>
        <p:sp>
          <p:nvSpPr>
            <p:cNvPr id="137" name="テキスト ボックス 136">
              <a:extLst>
                <a:ext uri="{FF2B5EF4-FFF2-40B4-BE49-F238E27FC236}">
                  <a16:creationId xmlns:a16="http://schemas.microsoft.com/office/drawing/2014/main" id="{65934C9F-9968-47E4-B420-9D43B887AF67}"/>
                </a:ext>
              </a:extLst>
            </p:cNvPr>
            <p:cNvSpPr txBox="1"/>
            <p:nvPr/>
          </p:nvSpPr>
          <p:spPr>
            <a:xfrm rot="86096">
              <a:off x="-1171324" y="2813621"/>
              <a:ext cx="404960" cy="56136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zh-TW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市道上市法善寺線</a:t>
              </a:r>
              <a:endParaRPr kumimoji="1"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138" name="図 137">
            <a:extLst>
              <a:ext uri="{FF2B5EF4-FFF2-40B4-BE49-F238E27FC236}">
                <a16:creationId xmlns:a16="http://schemas.microsoft.com/office/drawing/2014/main" id="{2B84A38E-CF10-4312-A11E-7F50E3539C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480" y="921427"/>
            <a:ext cx="1173823" cy="18756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DF636FB4-E9AE-44C5-8800-D149FCE6B2F9}"/>
              </a:ext>
            </a:extLst>
          </p:cNvPr>
          <p:cNvSpPr txBox="1"/>
          <p:nvPr/>
        </p:nvSpPr>
        <p:spPr>
          <a:xfrm>
            <a:off x="7684736" y="1464232"/>
            <a:ext cx="10002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事業箇所</a:t>
            </a:r>
          </a:p>
        </p:txBody>
      </p:sp>
      <p:sp>
        <p:nvSpPr>
          <p:cNvPr id="140" name="楕円 139">
            <a:extLst>
              <a:ext uri="{FF2B5EF4-FFF2-40B4-BE49-F238E27FC236}">
                <a16:creationId xmlns:a16="http://schemas.microsoft.com/office/drawing/2014/main" id="{1CBAB2EC-9A5B-4B21-B228-662B78124638}"/>
              </a:ext>
            </a:extLst>
          </p:cNvPr>
          <p:cNvSpPr/>
          <p:nvPr/>
        </p:nvSpPr>
        <p:spPr>
          <a:xfrm>
            <a:off x="8744557" y="2003604"/>
            <a:ext cx="114214" cy="1142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1" name="直線矢印コネクタ 140">
            <a:extLst>
              <a:ext uri="{FF2B5EF4-FFF2-40B4-BE49-F238E27FC236}">
                <a16:creationId xmlns:a16="http://schemas.microsoft.com/office/drawing/2014/main" id="{E10BC32E-8DCB-4D63-8C3C-7BA8C6FA0DDB}"/>
              </a:ext>
            </a:extLst>
          </p:cNvPr>
          <p:cNvCxnSpPr>
            <a:cxnSpLocks/>
          </p:cNvCxnSpPr>
          <p:nvPr/>
        </p:nvCxnSpPr>
        <p:spPr>
          <a:xfrm>
            <a:off x="8355112" y="1722871"/>
            <a:ext cx="376942" cy="3084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>
            <a:extLst>
              <a:ext uri="{FF2B5EF4-FFF2-40B4-BE49-F238E27FC236}">
                <a16:creationId xmlns:a16="http://schemas.microsoft.com/office/drawing/2014/main" id="{6748BB2D-8132-47BC-86BE-ACE4CE00A504}"/>
              </a:ext>
            </a:extLst>
          </p:cNvPr>
          <p:cNvCxnSpPr>
            <a:cxnSpLocks/>
          </p:cNvCxnSpPr>
          <p:nvPr/>
        </p:nvCxnSpPr>
        <p:spPr>
          <a:xfrm flipH="1">
            <a:off x="7905537" y="1717225"/>
            <a:ext cx="4570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" name="グループ化 142">
            <a:extLst>
              <a:ext uri="{FF2B5EF4-FFF2-40B4-BE49-F238E27FC236}">
                <a16:creationId xmlns:a16="http://schemas.microsoft.com/office/drawing/2014/main" id="{4DD90A38-5D13-4FF5-B801-8F6329DFE033}"/>
              </a:ext>
            </a:extLst>
          </p:cNvPr>
          <p:cNvGrpSpPr/>
          <p:nvPr/>
        </p:nvGrpSpPr>
        <p:grpSpPr>
          <a:xfrm>
            <a:off x="5488682" y="4261889"/>
            <a:ext cx="283191" cy="201074"/>
            <a:chOff x="9357273" y="4664287"/>
            <a:chExt cx="283191" cy="201074"/>
          </a:xfrm>
        </p:grpSpPr>
        <p:sp>
          <p:nvSpPr>
            <p:cNvPr id="144" name="Freeform 4">
              <a:extLst>
                <a:ext uri="{FF2B5EF4-FFF2-40B4-BE49-F238E27FC236}">
                  <a16:creationId xmlns:a16="http://schemas.microsoft.com/office/drawing/2014/main" id="{2EADEDE8-7867-41B2-A3DC-BD0174867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7273" y="4664287"/>
              <a:ext cx="283191" cy="201074"/>
            </a:xfrm>
            <a:custGeom>
              <a:avLst/>
              <a:gdLst>
                <a:gd name="T0" fmla="*/ 1519 w 3038"/>
                <a:gd name="T1" fmla="*/ 2003 h 2003"/>
                <a:gd name="T2" fmla="*/ 352 w 3038"/>
                <a:gd name="T3" fmla="*/ 375 h 2003"/>
                <a:gd name="T4" fmla="*/ 2687 w 3038"/>
                <a:gd name="T5" fmla="*/ 375 h 2003"/>
                <a:gd name="T6" fmla="*/ 1519 w 3038"/>
                <a:gd name="T7" fmla="*/ 2003 h 2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8" h="2003">
                  <a:moveTo>
                    <a:pt x="1519" y="2003"/>
                  </a:moveTo>
                  <a:cubicBezTo>
                    <a:pt x="935" y="2003"/>
                    <a:pt x="0" y="751"/>
                    <a:pt x="352" y="375"/>
                  </a:cubicBezTo>
                  <a:cubicBezTo>
                    <a:pt x="703" y="0"/>
                    <a:pt x="2336" y="0"/>
                    <a:pt x="2687" y="375"/>
                  </a:cubicBezTo>
                  <a:cubicBezTo>
                    <a:pt x="3038" y="751"/>
                    <a:pt x="2103" y="2003"/>
                    <a:pt x="1519" y="2003"/>
                  </a:cubicBezTo>
                  <a:close/>
                </a:path>
              </a:pathLst>
            </a:custGeom>
            <a:solidFill>
              <a:srgbClr val="0066FF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dirty="0"/>
            </a:p>
          </p:txBody>
        </p:sp>
        <p:sp>
          <p:nvSpPr>
            <p:cNvPr id="158" name="Rectangle 5">
              <a:extLst>
                <a:ext uri="{FF2B5EF4-FFF2-40B4-BE49-F238E27FC236}">
                  <a16:creationId xmlns:a16="http://schemas.microsoft.com/office/drawing/2014/main" id="{27803C4A-4513-4ED2-BF72-16D15F883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1741" y="4696966"/>
              <a:ext cx="159085" cy="145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800" b="1" i="0" u="none" strike="noStrike" baseline="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170</a:t>
              </a:r>
            </a:p>
          </p:txBody>
        </p:sp>
      </p:grpSp>
      <p:grpSp>
        <p:nvGrpSpPr>
          <p:cNvPr id="183" name="グループ化 182">
            <a:extLst>
              <a:ext uri="{FF2B5EF4-FFF2-40B4-BE49-F238E27FC236}">
                <a16:creationId xmlns:a16="http://schemas.microsoft.com/office/drawing/2014/main" id="{8690120E-6783-4535-93A2-1F047BCA2551}"/>
              </a:ext>
            </a:extLst>
          </p:cNvPr>
          <p:cNvGrpSpPr/>
          <p:nvPr/>
        </p:nvGrpSpPr>
        <p:grpSpPr>
          <a:xfrm>
            <a:off x="6916776" y="1308266"/>
            <a:ext cx="283191" cy="201074"/>
            <a:chOff x="9357273" y="4664287"/>
            <a:chExt cx="283191" cy="201074"/>
          </a:xfrm>
        </p:grpSpPr>
        <p:sp>
          <p:nvSpPr>
            <p:cNvPr id="184" name="Freeform 4">
              <a:extLst>
                <a:ext uri="{FF2B5EF4-FFF2-40B4-BE49-F238E27FC236}">
                  <a16:creationId xmlns:a16="http://schemas.microsoft.com/office/drawing/2014/main" id="{B41C4288-2EA0-42DC-83CE-AF1090E98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7273" y="4664287"/>
              <a:ext cx="283191" cy="201074"/>
            </a:xfrm>
            <a:custGeom>
              <a:avLst/>
              <a:gdLst>
                <a:gd name="T0" fmla="*/ 1519 w 3038"/>
                <a:gd name="T1" fmla="*/ 2003 h 2003"/>
                <a:gd name="T2" fmla="*/ 352 w 3038"/>
                <a:gd name="T3" fmla="*/ 375 h 2003"/>
                <a:gd name="T4" fmla="*/ 2687 w 3038"/>
                <a:gd name="T5" fmla="*/ 375 h 2003"/>
                <a:gd name="T6" fmla="*/ 1519 w 3038"/>
                <a:gd name="T7" fmla="*/ 2003 h 2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8" h="2003">
                  <a:moveTo>
                    <a:pt x="1519" y="2003"/>
                  </a:moveTo>
                  <a:cubicBezTo>
                    <a:pt x="935" y="2003"/>
                    <a:pt x="0" y="751"/>
                    <a:pt x="352" y="375"/>
                  </a:cubicBezTo>
                  <a:cubicBezTo>
                    <a:pt x="703" y="0"/>
                    <a:pt x="2336" y="0"/>
                    <a:pt x="2687" y="375"/>
                  </a:cubicBezTo>
                  <a:cubicBezTo>
                    <a:pt x="3038" y="751"/>
                    <a:pt x="2103" y="2003"/>
                    <a:pt x="1519" y="2003"/>
                  </a:cubicBezTo>
                  <a:close/>
                </a:path>
              </a:pathLst>
            </a:custGeom>
            <a:solidFill>
              <a:srgbClr val="0066FF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85" name="Rectangle 5">
              <a:extLst>
                <a:ext uri="{FF2B5EF4-FFF2-40B4-BE49-F238E27FC236}">
                  <a16:creationId xmlns:a16="http://schemas.microsoft.com/office/drawing/2014/main" id="{C9310CEB-B992-4E0A-87A9-AA206FEB5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8312" y="4696966"/>
              <a:ext cx="159085" cy="145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800" b="1" i="0" u="none" strike="noStrike" baseline="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170</a:t>
              </a:r>
            </a:p>
          </p:txBody>
        </p:sp>
      </p:grpSp>
      <p:grpSp>
        <p:nvGrpSpPr>
          <p:cNvPr id="186" name="グループ化 185">
            <a:extLst>
              <a:ext uri="{FF2B5EF4-FFF2-40B4-BE49-F238E27FC236}">
                <a16:creationId xmlns:a16="http://schemas.microsoft.com/office/drawing/2014/main" id="{B0823460-627C-496C-AC60-F5FAA07285A8}"/>
              </a:ext>
            </a:extLst>
          </p:cNvPr>
          <p:cNvGrpSpPr/>
          <p:nvPr/>
        </p:nvGrpSpPr>
        <p:grpSpPr>
          <a:xfrm>
            <a:off x="5677087" y="1348807"/>
            <a:ext cx="283191" cy="201074"/>
            <a:chOff x="4430404" y="3304612"/>
            <a:chExt cx="283191" cy="201074"/>
          </a:xfrm>
        </p:grpSpPr>
        <p:sp>
          <p:nvSpPr>
            <p:cNvPr id="187" name="Freeform 4">
              <a:extLst>
                <a:ext uri="{FF2B5EF4-FFF2-40B4-BE49-F238E27FC236}">
                  <a16:creationId xmlns:a16="http://schemas.microsoft.com/office/drawing/2014/main" id="{3096101D-ED01-497E-B05D-B3FBEC4E4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0404" y="3304612"/>
              <a:ext cx="283191" cy="201074"/>
            </a:xfrm>
            <a:custGeom>
              <a:avLst/>
              <a:gdLst>
                <a:gd name="T0" fmla="*/ 1519 w 3038"/>
                <a:gd name="T1" fmla="*/ 2003 h 2003"/>
                <a:gd name="T2" fmla="*/ 352 w 3038"/>
                <a:gd name="T3" fmla="*/ 375 h 2003"/>
                <a:gd name="T4" fmla="*/ 2687 w 3038"/>
                <a:gd name="T5" fmla="*/ 375 h 2003"/>
                <a:gd name="T6" fmla="*/ 1519 w 3038"/>
                <a:gd name="T7" fmla="*/ 2003 h 2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8" h="2003">
                  <a:moveTo>
                    <a:pt x="1519" y="2003"/>
                  </a:moveTo>
                  <a:cubicBezTo>
                    <a:pt x="935" y="2003"/>
                    <a:pt x="0" y="751"/>
                    <a:pt x="352" y="375"/>
                  </a:cubicBezTo>
                  <a:cubicBezTo>
                    <a:pt x="703" y="0"/>
                    <a:pt x="2336" y="0"/>
                    <a:pt x="2687" y="375"/>
                  </a:cubicBezTo>
                  <a:cubicBezTo>
                    <a:pt x="3038" y="751"/>
                    <a:pt x="2103" y="2003"/>
                    <a:pt x="1519" y="2003"/>
                  </a:cubicBezTo>
                  <a:close/>
                </a:path>
              </a:pathLst>
            </a:custGeom>
            <a:solidFill>
              <a:srgbClr val="0066FF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88" name="Rectangle 5">
              <a:extLst>
                <a:ext uri="{FF2B5EF4-FFF2-40B4-BE49-F238E27FC236}">
                  <a16:creationId xmlns:a16="http://schemas.microsoft.com/office/drawing/2014/main" id="{3F5EE0B8-82BC-4B34-B44B-D694EC2ED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0968" y="3335359"/>
              <a:ext cx="159085" cy="145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800" b="1" i="0" u="none" strike="noStrike" baseline="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25</a:t>
              </a:r>
            </a:p>
          </p:txBody>
        </p:sp>
      </p:grpSp>
      <p:grpSp>
        <p:nvGrpSpPr>
          <p:cNvPr id="189" name="グループ化 188">
            <a:extLst>
              <a:ext uri="{FF2B5EF4-FFF2-40B4-BE49-F238E27FC236}">
                <a16:creationId xmlns:a16="http://schemas.microsoft.com/office/drawing/2014/main" id="{6A521D0E-0B8B-4B9D-BEB1-0FE443C6B719}"/>
              </a:ext>
            </a:extLst>
          </p:cNvPr>
          <p:cNvGrpSpPr/>
          <p:nvPr/>
        </p:nvGrpSpPr>
        <p:grpSpPr>
          <a:xfrm>
            <a:off x="6723753" y="3889711"/>
            <a:ext cx="283191" cy="201074"/>
            <a:chOff x="4430404" y="3304612"/>
            <a:chExt cx="283191" cy="201074"/>
          </a:xfrm>
        </p:grpSpPr>
        <p:sp>
          <p:nvSpPr>
            <p:cNvPr id="190" name="Freeform 4">
              <a:extLst>
                <a:ext uri="{FF2B5EF4-FFF2-40B4-BE49-F238E27FC236}">
                  <a16:creationId xmlns:a16="http://schemas.microsoft.com/office/drawing/2014/main" id="{8A35E8FC-DBCE-42B1-93BE-EB3E91FF3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0404" y="3304612"/>
              <a:ext cx="283191" cy="201074"/>
            </a:xfrm>
            <a:custGeom>
              <a:avLst/>
              <a:gdLst>
                <a:gd name="T0" fmla="*/ 1519 w 3038"/>
                <a:gd name="T1" fmla="*/ 2003 h 2003"/>
                <a:gd name="T2" fmla="*/ 352 w 3038"/>
                <a:gd name="T3" fmla="*/ 375 h 2003"/>
                <a:gd name="T4" fmla="*/ 2687 w 3038"/>
                <a:gd name="T5" fmla="*/ 375 h 2003"/>
                <a:gd name="T6" fmla="*/ 1519 w 3038"/>
                <a:gd name="T7" fmla="*/ 2003 h 2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8" h="2003">
                  <a:moveTo>
                    <a:pt x="1519" y="2003"/>
                  </a:moveTo>
                  <a:cubicBezTo>
                    <a:pt x="935" y="2003"/>
                    <a:pt x="0" y="751"/>
                    <a:pt x="352" y="375"/>
                  </a:cubicBezTo>
                  <a:cubicBezTo>
                    <a:pt x="703" y="0"/>
                    <a:pt x="2336" y="0"/>
                    <a:pt x="2687" y="375"/>
                  </a:cubicBezTo>
                  <a:cubicBezTo>
                    <a:pt x="3038" y="751"/>
                    <a:pt x="2103" y="2003"/>
                    <a:pt x="1519" y="2003"/>
                  </a:cubicBezTo>
                  <a:close/>
                </a:path>
              </a:pathLst>
            </a:custGeom>
            <a:solidFill>
              <a:srgbClr val="0066FF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91" name="Rectangle 5">
              <a:extLst>
                <a:ext uri="{FF2B5EF4-FFF2-40B4-BE49-F238E27FC236}">
                  <a16:creationId xmlns:a16="http://schemas.microsoft.com/office/drawing/2014/main" id="{F5C38AB5-3856-4649-9561-E41E1C8B8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0968" y="3338788"/>
              <a:ext cx="159085" cy="145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800" b="1" i="0" u="none" strike="noStrike" baseline="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25</a:t>
              </a:r>
            </a:p>
          </p:txBody>
        </p:sp>
      </p:grpSp>
      <p:sp>
        <p:nvSpPr>
          <p:cNvPr id="119" name="正方形/長方形 118">
            <a:extLst>
              <a:ext uri="{FF2B5EF4-FFF2-40B4-BE49-F238E27FC236}">
                <a16:creationId xmlns:a16="http://schemas.microsoft.com/office/drawing/2014/main" id="{389DD56F-98B9-44AC-9B82-42523D548E8F}"/>
              </a:ext>
            </a:extLst>
          </p:cNvPr>
          <p:cNvSpPr/>
          <p:nvPr/>
        </p:nvSpPr>
        <p:spPr>
          <a:xfrm>
            <a:off x="5915587" y="1820359"/>
            <a:ext cx="635725" cy="36453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事業中区間</a:t>
            </a:r>
            <a:endParaRPr kumimoji="1" lang="en-US" altLang="ja-JP" sz="7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L=1.0km</a:t>
            </a:r>
          </a:p>
          <a:p>
            <a:pPr algn="ctr"/>
            <a:r>
              <a:rPr kumimoji="1" lang="ja-JP" altLang="en-US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（別事業）</a:t>
            </a:r>
          </a:p>
        </p:txBody>
      </p:sp>
      <p:sp>
        <p:nvSpPr>
          <p:cNvPr id="134" name="正方形/長方形 133">
            <a:extLst>
              <a:ext uri="{FF2B5EF4-FFF2-40B4-BE49-F238E27FC236}">
                <a16:creationId xmlns:a16="http://schemas.microsoft.com/office/drawing/2014/main" id="{C0AF558F-D6CB-4606-B0AE-E039CA7322A2}"/>
              </a:ext>
            </a:extLst>
          </p:cNvPr>
          <p:cNvSpPr/>
          <p:nvPr/>
        </p:nvSpPr>
        <p:spPr>
          <a:xfrm>
            <a:off x="6776354" y="1816593"/>
            <a:ext cx="858346" cy="3627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供用済み</a:t>
            </a:r>
            <a:endParaRPr kumimoji="1" lang="en-US" altLang="ja-JP" sz="105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L=0.6km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29E00D1-2805-4FA9-B134-E86137106189}"/>
              </a:ext>
            </a:extLst>
          </p:cNvPr>
          <p:cNvGrpSpPr/>
          <p:nvPr/>
        </p:nvGrpSpPr>
        <p:grpSpPr>
          <a:xfrm>
            <a:off x="216035" y="3876498"/>
            <a:ext cx="3723116" cy="1532175"/>
            <a:chOff x="166132" y="4473017"/>
            <a:chExt cx="4181239" cy="1720706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D7689A64-D687-46A8-97DD-B5EB97E8B498}"/>
                </a:ext>
              </a:extLst>
            </p:cNvPr>
            <p:cNvGrpSpPr/>
            <p:nvPr/>
          </p:nvGrpSpPr>
          <p:grpSpPr>
            <a:xfrm>
              <a:off x="166132" y="4725012"/>
              <a:ext cx="4181239" cy="1148386"/>
              <a:chOff x="-2352468" y="3337490"/>
              <a:chExt cx="6727963" cy="1847850"/>
            </a:xfrm>
          </p:grpSpPr>
          <p:sp>
            <p:nvSpPr>
              <p:cNvPr id="58" name="Freeform 41">
                <a:extLst>
                  <a:ext uri="{FF2B5EF4-FFF2-40B4-BE49-F238E27FC236}">
                    <a16:creationId xmlns:a16="http://schemas.microsoft.com/office/drawing/2014/main" id="{00000000-0008-0000-0000-0000A70E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18095" y="5004365"/>
                <a:ext cx="6693590" cy="180975"/>
              </a:xfrm>
              <a:custGeom>
                <a:avLst/>
                <a:gdLst>
                  <a:gd name="T0" fmla="*/ 0 w 720"/>
                  <a:gd name="T1" fmla="*/ 2147483647 h 19"/>
                  <a:gd name="T2" fmla="*/ 0 w 720"/>
                  <a:gd name="T3" fmla="*/ 0 h 19"/>
                  <a:gd name="T4" fmla="*/ 2147483647 w 720"/>
                  <a:gd name="T5" fmla="*/ 0 h 19"/>
                  <a:gd name="T6" fmla="*/ 2147483647 w 720"/>
                  <a:gd name="T7" fmla="*/ 2147483647 h 19"/>
                  <a:gd name="T8" fmla="*/ 2147483647 w 720"/>
                  <a:gd name="T9" fmla="*/ 2147483647 h 19"/>
                  <a:gd name="T10" fmla="*/ 2147483647 w 720"/>
                  <a:gd name="T11" fmla="*/ 0 h 19"/>
                  <a:gd name="T12" fmla="*/ 2147483647 w 720"/>
                  <a:gd name="T13" fmla="*/ 0 h 19"/>
                  <a:gd name="T14" fmla="*/ 2147483647 w 720"/>
                  <a:gd name="T15" fmla="*/ 2147483647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20" h="19">
                    <a:moveTo>
                      <a:pt x="0" y="18"/>
                    </a:moveTo>
                    <a:lnTo>
                      <a:pt x="0" y="0"/>
                    </a:lnTo>
                    <a:lnTo>
                      <a:pt x="180" y="0"/>
                    </a:lnTo>
                    <a:lnTo>
                      <a:pt x="180" y="17"/>
                    </a:lnTo>
                    <a:lnTo>
                      <a:pt x="540" y="17"/>
                    </a:lnTo>
                    <a:lnTo>
                      <a:pt x="540" y="0"/>
                    </a:lnTo>
                    <a:lnTo>
                      <a:pt x="720" y="0"/>
                    </a:lnTo>
                    <a:lnTo>
                      <a:pt x="720" y="19"/>
                    </a:lnTo>
                  </a:path>
                </a:pathLst>
              </a:custGeom>
              <a:noFill/>
              <a:ln w="19050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a14" a14:legacySpreadsheetColorIndex="65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" name="Line 46">
                <a:extLst>
                  <a:ext uri="{FF2B5EF4-FFF2-40B4-BE49-F238E27FC236}">
                    <a16:creationId xmlns:a16="http://schemas.microsoft.com/office/drawing/2014/main" id="{00000000-0008-0000-0000-0000AB0E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2342943" y="3337490"/>
                <a:ext cx="0" cy="1514475"/>
              </a:xfrm>
              <a:prstGeom prst="line">
                <a:avLst/>
              </a:prstGeom>
              <a:noFill/>
              <a:ln w="6350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" name="Line 47">
                <a:extLst>
                  <a:ext uri="{FF2B5EF4-FFF2-40B4-BE49-F238E27FC236}">
                    <a16:creationId xmlns:a16="http://schemas.microsoft.com/office/drawing/2014/main" id="{00000000-0008-0000-0000-0000AC0E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0647" y="3356540"/>
                <a:ext cx="0" cy="1485900"/>
              </a:xfrm>
              <a:prstGeom prst="line">
                <a:avLst/>
              </a:prstGeom>
              <a:noFill/>
              <a:ln w="6350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" name="Line 48">
                <a:extLst>
                  <a:ext uri="{FF2B5EF4-FFF2-40B4-BE49-F238E27FC236}">
                    <a16:creationId xmlns:a16="http://schemas.microsoft.com/office/drawing/2014/main" id="{00000000-0008-0000-0000-0000AD0E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342943" y="3470840"/>
                <a:ext cx="6693590" cy="0"/>
              </a:xfrm>
              <a:prstGeom prst="line">
                <a:avLst/>
              </a:prstGeom>
              <a:noFill/>
              <a:ln w="6350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7" name="Line 49">
                <a:extLst>
                  <a:ext uri="{FF2B5EF4-FFF2-40B4-BE49-F238E27FC236}">
                    <a16:creationId xmlns:a16="http://schemas.microsoft.com/office/drawing/2014/main" id="{00000000-0008-0000-0000-0000AE0E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647079" y="4147115"/>
                <a:ext cx="0" cy="685800"/>
              </a:xfrm>
              <a:prstGeom prst="line">
                <a:avLst/>
              </a:prstGeom>
              <a:noFill/>
              <a:ln w="6350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" name="Line 50">
                <a:extLst>
                  <a:ext uri="{FF2B5EF4-FFF2-40B4-BE49-F238E27FC236}">
                    <a16:creationId xmlns:a16="http://schemas.microsoft.com/office/drawing/2014/main" id="{00000000-0008-0000-0000-0000AF0E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04479" y="4156640"/>
                <a:ext cx="0" cy="676275"/>
              </a:xfrm>
              <a:prstGeom prst="line">
                <a:avLst/>
              </a:prstGeom>
              <a:noFill/>
              <a:ln w="6350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" name="Line 51">
                <a:extLst>
                  <a:ext uri="{FF2B5EF4-FFF2-40B4-BE49-F238E27FC236}">
                    <a16:creationId xmlns:a16="http://schemas.microsoft.com/office/drawing/2014/main" id="{00000000-0008-0000-0000-0000B00E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352468" y="4194740"/>
                <a:ext cx="1680541" cy="0"/>
              </a:xfrm>
              <a:prstGeom prst="line">
                <a:avLst/>
              </a:prstGeom>
              <a:noFill/>
              <a:ln w="6350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" name="Line 52">
                <a:extLst>
                  <a:ext uri="{FF2B5EF4-FFF2-40B4-BE49-F238E27FC236}">
                    <a16:creationId xmlns:a16="http://schemas.microsoft.com/office/drawing/2014/main" id="{00000000-0008-0000-0000-0000B10E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0106" y="4194740"/>
                <a:ext cx="1690066" cy="0"/>
              </a:xfrm>
              <a:prstGeom prst="line">
                <a:avLst/>
              </a:prstGeom>
              <a:noFill/>
              <a:ln w="6350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" name="Line 54">
                <a:extLst>
                  <a:ext uri="{FF2B5EF4-FFF2-40B4-BE49-F238E27FC236}">
                    <a16:creationId xmlns:a16="http://schemas.microsoft.com/office/drawing/2014/main" id="{00000000-0008-0000-0000-0000B30E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62570" y="4189461"/>
                <a:ext cx="887896" cy="1"/>
              </a:xfrm>
              <a:prstGeom prst="line">
                <a:avLst/>
              </a:prstGeom>
              <a:noFill/>
              <a:ln w="6350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" name="Line 56">
                <a:extLst>
                  <a:ext uri="{FF2B5EF4-FFF2-40B4-BE49-F238E27FC236}">
                    <a16:creationId xmlns:a16="http://schemas.microsoft.com/office/drawing/2014/main" id="{00000000-0008-0000-0000-0000B50E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7517" y="4194740"/>
                <a:ext cx="952499" cy="0"/>
              </a:xfrm>
              <a:prstGeom prst="line">
                <a:avLst/>
              </a:prstGeom>
              <a:noFill/>
              <a:ln w="6350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" name="Line 76">
                <a:extLst>
                  <a:ext uri="{FF2B5EF4-FFF2-40B4-BE49-F238E27FC236}">
                    <a16:creationId xmlns:a16="http://schemas.microsoft.com/office/drawing/2014/main" id="{00000000-0008-0000-0000-0000C50E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647079" y="4194740"/>
                <a:ext cx="266700" cy="0"/>
              </a:xfrm>
              <a:prstGeom prst="line">
                <a:avLst/>
              </a:prstGeom>
              <a:noFill/>
              <a:ln w="6350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" name="Line 83">
                <a:extLst>
                  <a:ext uri="{FF2B5EF4-FFF2-40B4-BE49-F238E27FC236}">
                    <a16:creationId xmlns:a16="http://schemas.microsoft.com/office/drawing/2014/main" id="{00000000-0008-0000-0000-0000CB0E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03406" y="4194740"/>
                <a:ext cx="301073" cy="0"/>
              </a:xfrm>
              <a:prstGeom prst="line">
                <a:avLst/>
              </a:prstGeom>
              <a:noFill/>
              <a:ln w="6350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81" name="Line 84">
                <a:extLst>
                  <a:ext uri="{FF2B5EF4-FFF2-40B4-BE49-F238E27FC236}">
                    <a16:creationId xmlns:a16="http://schemas.microsoft.com/office/drawing/2014/main" id="{00000000-0008-0000-0000-0000CC0E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8299" y="4194740"/>
                <a:ext cx="935107" cy="0"/>
              </a:xfrm>
              <a:prstGeom prst="line">
                <a:avLst/>
              </a:prstGeom>
              <a:noFill/>
              <a:ln w="6350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" name="Line 85">
                <a:extLst>
                  <a:ext uri="{FF2B5EF4-FFF2-40B4-BE49-F238E27FC236}">
                    <a16:creationId xmlns:a16="http://schemas.microsoft.com/office/drawing/2014/main" id="{00000000-0008-0000-0000-0000CD0E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37779" y="4156640"/>
                <a:ext cx="0" cy="676275"/>
              </a:xfrm>
              <a:prstGeom prst="line">
                <a:avLst/>
              </a:prstGeom>
              <a:noFill/>
              <a:ln w="6350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" name="Line 86">
                <a:extLst>
                  <a:ext uri="{FF2B5EF4-FFF2-40B4-BE49-F238E27FC236}">
                    <a16:creationId xmlns:a16="http://schemas.microsoft.com/office/drawing/2014/main" id="{00000000-0008-0000-0000-0000CE0E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90663" y="4140075"/>
                <a:ext cx="0" cy="676275"/>
              </a:xfrm>
              <a:prstGeom prst="line">
                <a:avLst/>
              </a:prstGeom>
              <a:noFill/>
              <a:ln w="6350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" name="Line 87">
                <a:extLst>
                  <a:ext uri="{FF2B5EF4-FFF2-40B4-BE49-F238E27FC236}">
                    <a16:creationId xmlns:a16="http://schemas.microsoft.com/office/drawing/2014/main" id="{00000000-0008-0000-0000-0000CF0E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5326" y="4145872"/>
                <a:ext cx="0" cy="676275"/>
              </a:xfrm>
              <a:prstGeom prst="line">
                <a:avLst/>
              </a:prstGeom>
              <a:noFill/>
              <a:ln w="6350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" name="Line 88">
                <a:extLst>
                  <a:ext uri="{FF2B5EF4-FFF2-40B4-BE49-F238E27FC236}">
                    <a16:creationId xmlns:a16="http://schemas.microsoft.com/office/drawing/2014/main" id="{00000000-0008-0000-0000-0000D00E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70854" y="4137590"/>
                <a:ext cx="0" cy="676275"/>
              </a:xfrm>
              <a:prstGeom prst="line">
                <a:avLst/>
              </a:prstGeom>
              <a:noFill/>
              <a:ln w="6350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92" name="Text Box 43">
              <a:extLst>
                <a:ext uri="{FF2B5EF4-FFF2-40B4-BE49-F238E27FC236}">
                  <a16:creationId xmlns:a16="http://schemas.microsoft.com/office/drawing/2014/main" id="{00000000-0008-0000-0000-00002B0C0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212" y="4967080"/>
              <a:ext cx="542549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576" tIns="22860" rIns="36576" bIns="2286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ja-JP" altLang="en-US" sz="1050" b="0" i="0" u="none" strike="noStrike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5.0</a:t>
              </a:r>
            </a:p>
          </p:txBody>
        </p:sp>
        <p:sp>
          <p:nvSpPr>
            <p:cNvPr id="93" name="Text Box 44">
              <a:extLst>
                <a:ext uri="{FF2B5EF4-FFF2-40B4-BE49-F238E27FC236}">
                  <a16:creationId xmlns:a16="http://schemas.microsoft.com/office/drawing/2014/main" id="{00000000-0008-0000-0000-00002C0C0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8075" y="4963484"/>
              <a:ext cx="47691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576" tIns="22860" rIns="36576" bIns="2286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ja-JP" altLang="en-US" sz="1050" b="0" i="0" u="none" strike="noStrike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5.0</a:t>
              </a:r>
            </a:p>
          </p:txBody>
        </p:sp>
        <p:sp>
          <p:nvSpPr>
            <p:cNvPr id="94" name="Text Box 45">
              <a:extLst>
                <a:ext uri="{FF2B5EF4-FFF2-40B4-BE49-F238E27FC236}">
                  <a16:creationId xmlns:a16="http://schemas.microsoft.com/office/drawing/2014/main" id="{00000000-0008-0000-0000-00002D0C0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8636" y="4473017"/>
              <a:ext cx="73549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576" tIns="22860" rIns="36576" bIns="2286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ja-JP" altLang="en-US" sz="1050" b="0" i="0" u="none" strike="noStrike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20.0</a:t>
              </a:r>
            </a:p>
          </p:txBody>
        </p:sp>
        <p:sp>
          <p:nvSpPr>
            <p:cNvPr id="95" name="Text Box 53">
              <a:extLst>
                <a:ext uri="{FF2B5EF4-FFF2-40B4-BE49-F238E27FC236}">
                  <a16:creationId xmlns:a16="http://schemas.microsoft.com/office/drawing/2014/main" id="{00000000-0008-0000-0000-0000350C0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0114" y="4970363"/>
              <a:ext cx="409575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576" tIns="22860" rIns="36576" bIns="2286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ja-JP" altLang="en-US" sz="1050" b="0" i="0" u="none" strike="noStrike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0.5</a:t>
              </a:r>
            </a:p>
          </p:txBody>
        </p:sp>
        <p:sp>
          <p:nvSpPr>
            <p:cNvPr id="97" name="Text Box 55">
              <a:extLst>
                <a:ext uri="{FF2B5EF4-FFF2-40B4-BE49-F238E27FC236}">
                  <a16:creationId xmlns:a16="http://schemas.microsoft.com/office/drawing/2014/main" id="{00000000-0008-0000-0000-0000370C0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5483" y="5020414"/>
              <a:ext cx="365918" cy="179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576" tIns="22860" rIns="36576" bIns="2286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ja-JP" altLang="en-US" sz="1050" b="0" i="0" u="none" strike="noStrike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0.5</a:t>
              </a:r>
            </a:p>
          </p:txBody>
        </p:sp>
        <p:sp>
          <p:nvSpPr>
            <p:cNvPr id="98" name="Text Box 58">
              <a:extLst>
                <a:ext uri="{FF2B5EF4-FFF2-40B4-BE49-F238E27FC236}">
                  <a16:creationId xmlns:a16="http://schemas.microsoft.com/office/drawing/2014/main" id="{00000000-0008-0000-0000-00003A0C0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8505" y="4963182"/>
              <a:ext cx="581025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576" tIns="22860" rIns="36576" bIns="2286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ja-JP" altLang="en-US" sz="1050" b="0" i="0" u="none" strike="noStrike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3.</a:t>
              </a:r>
              <a:r>
                <a:rPr lang="en-US" altLang="ja-JP" sz="1050" b="0" i="0" u="none" strike="noStrike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</a:t>
              </a:r>
              <a:endParaRPr lang="ja-JP" altLang="en-US" sz="105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9" name="Text Box 59">
              <a:extLst>
                <a:ext uri="{FF2B5EF4-FFF2-40B4-BE49-F238E27FC236}">
                  <a16:creationId xmlns:a16="http://schemas.microsoft.com/office/drawing/2014/main" id="{00000000-0008-0000-0000-00003B0C0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7813" y="4958102"/>
              <a:ext cx="409575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576" tIns="22860" rIns="36576" bIns="2286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1050" b="0" i="0" u="none" strike="noStrike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3.0</a:t>
              </a:r>
              <a:endParaRPr lang="ja-JP" altLang="en-US" sz="105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0" name="Text Box 60">
              <a:extLst>
                <a:ext uri="{FF2B5EF4-FFF2-40B4-BE49-F238E27FC236}">
                  <a16:creationId xmlns:a16="http://schemas.microsoft.com/office/drawing/2014/main" id="{00000000-0008-0000-0000-00003C0C0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4561" y="4975443"/>
              <a:ext cx="659296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576" tIns="22860" rIns="36576" bIns="2286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ja-JP" altLang="en-US" sz="1050" b="0" i="0" u="none" strike="noStrike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3.</a:t>
              </a:r>
              <a:r>
                <a:rPr lang="en-US" altLang="ja-JP" sz="1050" b="0" i="0" u="none" strike="noStrike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</a:t>
              </a:r>
              <a:endParaRPr lang="ja-JP" altLang="en-US" sz="105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1" name="Text Box 73">
              <a:extLst>
                <a:ext uri="{FF2B5EF4-FFF2-40B4-BE49-F238E27FC236}">
                  <a16:creationId xmlns:a16="http://schemas.microsoft.com/office/drawing/2014/main" id="{00000000-0008-0000-0000-0000490C0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9625" y="5929753"/>
              <a:ext cx="727353" cy="179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576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ja-JP" altLang="en-US" sz="1000" b="0" i="0" u="none" strike="noStrike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車道</a:t>
              </a:r>
            </a:p>
          </p:txBody>
        </p:sp>
        <p:sp>
          <p:nvSpPr>
            <p:cNvPr id="102" name="Text Box 74">
              <a:extLst>
                <a:ext uri="{FF2B5EF4-FFF2-40B4-BE49-F238E27FC236}">
                  <a16:creationId xmlns:a16="http://schemas.microsoft.com/office/drawing/2014/main" id="{00000000-0008-0000-0000-00004A0C0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123" y="5792175"/>
              <a:ext cx="812689" cy="205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576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ja-JP" altLang="en-US" sz="1000" b="0" i="0" u="none" strike="noStrike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歩道</a:t>
              </a:r>
            </a:p>
          </p:txBody>
        </p:sp>
        <p:sp>
          <p:nvSpPr>
            <p:cNvPr id="103" name="Text Box 75">
              <a:extLst>
                <a:ext uri="{FF2B5EF4-FFF2-40B4-BE49-F238E27FC236}">
                  <a16:creationId xmlns:a16="http://schemas.microsoft.com/office/drawing/2014/main" id="{00000000-0008-0000-0000-00004B0C0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8097" y="5809843"/>
              <a:ext cx="486893" cy="183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576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ja-JP" altLang="en-US" sz="1050" b="0" i="0" u="none" strike="noStrike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歩道</a:t>
              </a:r>
            </a:p>
          </p:txBody>
        </p:sp>
        <p:sp>
          <p:nvSpPr>
            <p:cNvPr id="104" name="Text Box 79">
              <a:extLst>
                <a:ext uri="{FF2B5EF4-FFF2-40B4-BE49-F238E27FC236}">
                  <a16:creationId xmlns:a16="http://schemas.microsoft.com/office/drawing/2014/main" id="{00000000-0008-0000-0000-00004F0C0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6108" y="5898448"/>
              <a:ext cx="675072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576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lnSpc>
                  <a:spcPts val="1600"/>
                </a:lnSpc>
                <a:defRPr sz="1000"/>
              </a:pPr>
              <a:r>
                <a:rPr lang="ja-JP" altLang="en-US" sz="1000" b="0" i="0" u="none" strike="noStrike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右折レーン</a:t>
              </a:r>
            </a:p>
          </p:txBody>
        </p:sp>
        <p:sp>
          <p:nvSpPr>
            <p:cNvPr id="105" name="Text Box 80">
              <a:extLst>
                <a:ext uri="{FF2B5EF4-FFF2-40B4-BE49-F238E27FC236}">
                  <a16:creationId xmlns:a16="http://schemas.microsoft.com/office/drawing/2014/main" id="{00000000-0008-0000-0000-0000500C0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4432" y="5922858"/>
              <a:ext cx="633540" cy="205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576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ja-JP" altLang="en-US" sz="1000" b="0" i="0" u="none" strike="noStrike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車道</a:t>
              </a:r>
            </a:p>
          </p:txBody>
        </p:sp>
        <p:sp>
          <p:nvSpPr>
            <p:cNvPr id="106" name="Text Box 81">
              <a:extLst>
                <a:ext uri="{FF2B5EF4-FFF2-40B4-BE49-F238E27FC236}">
                  <a16:creationId xmlns:a16="http://schemas.microsoft.com/office/drawing/2014/main" id="{00000000-0008-0000-0000-0000510C0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4483" y="5396092"/>
              <a:ext cx="282880" cy="448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wordArtVertRtl" wrap="square" lIns="27432" tIns="0" rIns="0" bIns="0" anchor="b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ja-JP" altLang="en-US" sz="1000" b="0" i="0" u="none" strike="noStrike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路肩</a:t>
              </a:r>
            </a:p>
          </p:txBody>
        </p:sp>
        <p:sp>
          <p:nvSpPr>
            <p:cNvPr id="107" name="Text Box 82">
              <a:extLst>
                <a:ext uri="{FF2B5EF4-FFF2-40B4-BE49-F238E27FC236}">
                  <a16:creationId xmlns:a16="http://schemas.microsoft.com/office/drawing/2014/main" id="{00000000-0008-0000-0000-0000520C0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8037" y="5246155"/>
              <a:ext cx="293815" cy="68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wordArtVertRtl" wrap="square" lIns="27432" tIns="0" rIns="0" bIns="0" anchor="b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ja-JP" altLang="en-US" sz="1000" b="0" i="0" u="none" strike="noStrike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路肩</a:t>
              </a:r>
            </a:p>
          </p:txBody>
        </p:sp>
        <p:pic>
          <p:nvPicPr>
            <p:cNvPr id="145" name="図 144">
              <a:extLst>
                <a:ext uri="{FF2B5EF4-FFF2-40B4-BE49-F238E27FC236}">
                  <a16:creationId xmlns:a16="http://schemas.microsoft.com/office/drawing/2014/main" id="{3ED87CCF-CF99-4695-80A9-B65A5353DF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4058" t="44284" r="37918" b="37887"/>
            <a:stretch/>
          </p:blipFill>
          <p:spPr>
            <a:xfrm>
              <a:off x="2628558" y="5484985"/>
              <a:ext cx="470770" cy="362459"/>
            </a:xfrm>
            <a:prstGeom prst="rect">
              <a:avLst/>
            </a:prstGeom>
          </p:spPr>
        </p:pic>
        <p:pic>
          <p:nvPicPr>
            <p:cNvPr id="146" name="図 145">
              <a:extLst>
                <a:ext uri="{FF2B5EF4-FFF2-40B4-BE49-F238E27FC236}">
                  <a16:creationId xmlns:a16="http://schemas.microsoft.com/office/drawing/2014/main" id="{FDE60C7E-DC7D-428A-89A2-223D710313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6724" t="43822" r="65252" b="38348"/>
            <a:stretch/>
          </p:blipFill>
          <p:spPr>
            <a:xfrm>
              <a:off x="1429022" y="5472940"/>
              <a:ext cx="511577" cy="393877"/>
            </a:xfrm>
            <a:prstGeom prst="rect">
              <a:avLst/>
            </a:prstGeom>
          </p:spPr>
        </p:pic>
        <p:pic>
          <p:nvPicPr>
            <p:cNvPr id="147" name="図 146">
              <a:extLst>
                <a:ext uri="{FF2B5EF4-FFF2-40B4-BE49-F238E27FC236}">
                  <a16:creationId xmlns:a16="http://schemas.microsoft.com/office/drawing/2014/main" id="{B4E2406A-DEC6-4175-BF61-64BE739AF3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6724" t="43822" r="65252" b="38348"/>
            <a:stretch/>
          </p:blipFill>
          <p:spPr>
            <a:xfrm>
              <a:off x="2038990" y="5472940"/>
              <a:ext cx="511577" cy="393877"/>
            </a:xfrm>
            <a:prstGeom prst="rect">
              <a:avLst/>
            </a:prstGeom>
          </p:spPr>
        </p:pic>
        <p:pic>
          <p:nvPicPr>
            <p:cNvPr id="148" name="図 147">
              <a:extLst>
                <a:ext uri="{FF2B5EF4-FFF2-40B4-BE49-F238E27FC236}">
                  <a16:creationId xmlns:a16="http://schemas.microsoft.com/office/drawing/2014/main" id="{45EE0428-66E7-4B26-AC5D-12DBE7A6EC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824" t="43056" r="90152" b="38066"/>
            <a:stretch/>
          </p:blipFill>
          <p:spPr>
            <a:xfrm>
              <a:off x="702958" y="5403524"/>
              <a:ext cx="428155" cy="349039"/>
            </a:xfrm>
            <a:prstGeom prst="rect">
              <a:avLst/>
            </a:prstGeom>
          </p:spPr>
        </p:pic>
        <p:pic>
          <p:nvPicPr>
            <p:cNvPr id="149" name="図 148">
              <a:extLst>
                <a:ext uri="{FF2B5EF4-FFF2-40B4-BE49-F238E27FC236}">
                  <a16:creationId xmlns:a16="http://schemas.microsoft.com/office/drawing/2014/main" id="{D59234A2-4F75-43BD-BF21-06E6D2B9AA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824" t="43056" r="90152" b="38066"/>
            <a:stretch/>
          </p:blipFill>
          <p:spPr>
            <a:xfrm>
              <a:off x="3655534" y="5414811"/>
              <a:ext cx="428155" cy="349039"/>
            </a:xfrm>
            <a:prstGeom prst="rect">
              <a:avLst/>
            </a:prstGeom>
          </p:spPr>
        </p:pic>
      </p:grpSp>
      <p:sp>
        <p:nvSpPr>
          <p:cNvPr id="150" name="フリーフォーム: 図形 149">
            <a:extLst>
              <a:ext uri="{FF2B5EF4-FFF2-40B4-BE49-F238E27FC236}">
                <a16:creationId xmlns:a16="http://schemas.microsoft.com/office/drawing/2014/main" id="{4A81F5AF-D0DC-4D35-BAAD-D08A1CB16FB1}"/>
              </a:ext>
            </a:extLst>
          </p:cNvPr>
          <p:cNvSpPr/>
          <p:nvPr/>
        </p:nvSpPr>
        <p:spPr>
          <a:xfrm>
            <a:off x="4666347" y="1925925"/>
            <a:ext cx="1180314" cy="966569"/>
          </a:xfrm>
          <a:custGeom>
            <a:avLst/>
            <a:gdLst>
              <a:gd name="connsiteX0" fmla="*/ 476250 w 1728787"/>
              <a:gd name="connsiteY0" fmla="*/ 23812 h 947737"/>
              <a:gd name="connsiteX1" fmla="*/ 990600 w 1728787"/>
              <a:gd name="connsiteY1" fmla="*/ 0 h 947737"/>
              <a:gd name="connsiteX2" fmla="*/ 971550 w 1728787"/>
              <a:gd name="connsiteY2" fmla="*/ 90487 h 947737"/>
              <a:gd name="connsiteX3" fmla="*/ 1728787 w 1728787"/>
              <a:gd name="connsiteY3" fmla="*/ 652462 h 947737"/>
              <a:gd name="connsiteX4" fmla="*/ 1633537 w 1728787"/>
              <a:gd name="connsiteY4" fmla="*/ 766762 h 947737"/>
              <a:gd name="connsiteX5" fmla="*/ 1533525 w 1728787"/>
              <a:gd name="connsiteY5" fmla="*/ 657225 h 947737"/>
              <a:gd name="connsiteX6" fmla="*/ 1547812 w 1728787"/>
              <a:gd name="connsiteY6" fmla="*/ 781050 h 947737"/>
              <a:gd name="connsiteX7" fmla="*/ 1590675 w 1728787"/>
              <a:gd name="connsiteY7" fmla="*/ 852487 h 947737"/>
              <a:gd name="connsiteX8" fmla="*/ 1514475 w 1728787"/>
              <a:gd name="connsiteY8" fmla="*/ 947737 h 947737"/>
              <a:gd name="connsiteX9" fmla="*/ 1162050 w 1728787"/>
              <a:gd name="connsiteY9" fmla="*/ 709612 h 947737"/>
              <a:gd name="connsiteX10" fmla="*/ 9525 w 1728787"/>
              <a:gd name="connsiteY10" fmla="*/ 776287 h 947737"/>
              <a:gd name="connsiteX11" fmla="*/ 0 w 1728787"/>
              <a:gd name="connsiteY11" fmla="*/ 581025 h 947737"/>
              <a:gd name="connsiteX12" fmla="*/ 476250 w 1728787"/>
              <a:gd name="connsiteY12" fmla="*/ 23812 h 947737"/>
              <a:gd name="connsiteX0" fmla="*/ 466725 w 1719262"/>
              <a:gd name="connsiteY0" fmla="*/ 23812 h 947737"/>
              <a:gd name="connsiteX1" fmla="*/ 981075 w 1719262"/>
              <a:gd name="connsiteY1" fmla="*/ 0 h 947737"/>
              <a:gd name="connsiteX2" fmla="*/ 962025 w 1719262"/>
              <a:gd name="connsiteY2" fmla="*/ 90487 h 947737"/>
              <a:gd name="connsiteX3" fmla="*/ 1719262 w 1719262"/>
              <a:gd name="connsiteY3" fmla="*/ 652462 h 947737"/>
              <a:gd name="connsiteX4" fmla="*/ 1624012 w 1719262"/>
              <a:gd name="connsiteY4" fmla="*/ 766762 h 947737"/>
              <a:gd name="connsiteX5" fmla="*/ 1524000 w 1719262"/>
              <a:gd name="connsiteY5" fmla="*/ 657225 h 947737"/>
              <a:gd name="connsiteX6" fmla="*/ 1538287 w 1719262"/>
              <a:gd name="connsiteY6" fmla="*/ 781050 h 947737"/>
              <a:gd name="connsiteX7" fmla="*/ 1581150 w 1719262"/>
              <a:gd name="connsiteY7" fmla="*/ 852487 h 947737"/>
              <a:gd name="connsiteX8" fmla="*/ 1504950 w 1719262"/>
              <a:gd name="connsiteY8" fmla="*/ 947737 h 947737"/>
              <a:gd name="connsiteX9" fmla="*/ 1152525 w 1719262"/>
              <a:gd name="connsiteY9" fmla="*/ 709612 h 947737"/>
              <a:gd name="connsiteX10" fmla="*/ 0 w 1719262"/>
              <a:gd name="connsiteY10" fmla="*/ 776287 h 947737"/>
              <a:gd name="connsiteX11" fmla="*/ 438293 w 1719262"/>
              <a:gd name="connsiteY11" fmla="*/ 477682 h 947737"/>
              <a:gd name="connsiteX12" fmla="*/ 466725 w 1719262"/>
              <a:gd name="connsiteY12" fmla="*/ 23812 h 947737"/>
              <a:gd name="connsiteX0" fmla="*/ 28433 w 1280970"/>
              <a:gd name="connsiteY0" fmla="*/ 23812 h 947737"/>
              <a:gd name="connsiteX1" fmla="*/ 542783 w 1280970"/>
              <a:gd name="connsiteY1" fmla="*/ 0 h 947737"/>
              <a:gd name="connsiteX2" fmla="*/ 523733 w 1280970"/>
              <a:gd name="connsiteY2" fmla="*/ 90487 h 947737"/>
              <a:gd name="connsiteX3" fmla="*/ 1280970 w 1280970"/>
              <a:gd name="connsiteY3" fmla="*/ 652462 h 947737"/>
              <a:gd name="connsiteX4" fmla="*/ 1185720 w 1280970"/>
              <a:gd name="connsiteY4" fmla="*/ 766762 h 947737"/>
              <a:gd name="connsiteX5" fmla="*/ 1085708 w 1280970"/>
              <a:gd name="connsiteY5" fmla="*/ 657225 h 947737"/>
              <a:gd name="connsiteX6" fmla="*/ 1099995 w 1280970"/>
              <a:gd name="connsiteY6" fmla="*/ 781050 h 947737"/>
              <a:gd name="connsiteX7" fmla="*/ 1142858 w 1280970"/>
              <a:gd name="connsiteY7" fmla="*/ 852487 h 947737"/>
              <a:gd name="connsiteX8" fmla="*/ 1066658 w 1280970"/>
              <a:gd name="connsiteY8" fmla="*/ 947737 h 947737"/>
              <a:gd name="connsiteX9" fmla="*/ 714233 w 1280970"/>
              <a:gd name="connsiteY9" fmla="*/ 709612 h 947737"/>
              <a:gd name="connsiteX10" fmla="*/ 26749 w 1280970"/>
              <a:gd name="connsiteY10" fmla="*/ 750451 h 947737"/>
              <a:gd name="connsiteX11" fmla="*/ 1 w 1280970"/>
              <a:gd name="connsiteY11" fmla="*/ 477682 h 947737"/>
              <a:gd name="connsiteX12" fmla="*/ 28433 w 1280970"/>
              <a:gd name="connsiteY12" fmla="*/ 23812 h 947737"/>
              <a:gd name="connsiteX0" fmla="*/ 28432 w 1280969"/>
              <a:gd name="connsiteY0" fmla="*/ 23812 h 947737"/>
              <a:gd name="connsiteX1" fmla="*/ 542782 w 1280969"/>
              <a:gd name="connsiteY1" fmla="*/ 0 h 947737"/>
              <a:gd name="connsiteX2" fmla="*/ 523732 w 1280969"/>
              <a:gd name="connsiteY2" fmla="*/ 90487 h 947737"/>
              <a:gd name="connsiteX3" fmla="*/ 1280969 w 1280969"/>
              <a:gd name="connsiteY3" fmla="*/ 652462 h 947737"/>
              <a:gd name="connsiteX4" fmla="*/ 1185719 w 1280969"/>
              <a:gd name="connsiteY4" fmla="*/ 766762 h 947737"/>
              <a:gd name="connsiteX5" fmla="*/ 1085707 w 1280969"/>
              <a:gd name="connsiteY5" fmla="*/ 657225 h 947737"/>
              <a:gd name="connsiteX6" fmla="*/ 1099994 w 1280969"/>
              <a:gd name="connsiteY6" fmla="*/ 781050 h 947737"/>
              <a:gd name="connsiteX7" fmla="*/ 1142857 w 1280969"/>
              <a:gd name="connsiteY7" fmla="*/ 852487 h 947737"/>
              <a:gd name="connsiteX8" fmla="*/ 1066657 w 1280969"/>
              <a:gd name="connsiteY8" fmla="*/ 947737 h 947737"/>
              <a:gd name="connsiteX9" fmla="*/ 714232 w 1280969"/>
              <a:gd name="connsiteY9" fmla="*/ 709612 h 947737"/>
              <a:gd name="connsiteX10" fmla="*/ 9524 w 1280969"/>
              <a:gd name="connsiteY10" fmla="*/ 716004 h 947737"/>
              <a:gd name="connsiteX11" fmla="*/ 0 w 1280969"/>
              <a:gd name="connsiteY11" fmla="*/ 477682 h 947737"/>
              <a:gd name="connsiteX12" fmla="*/ 28432 w 1280969"/>
              <a:gd name="connsiteY12" fmla="*/ 23812 h 947737"/>
              <a:gd name="connsiteX0" fmla="*/ 18908 w 1271445"/>
              <a:gd name="connsiteY0" fmla="*/ 23812 h 947737"/>
              <a:gd name="connsiteX1" fmla="*/ 533258 w 1271445"/>
              <a:gd name="connsiteY1" fmla="*/ 0 h 947737"/>
              <a:gd name="connsiteX2" fmla="*/ 514208 w 1271445"/>
              <a:gd name="connsiteY2" fmla="*/ 90487 h 947737"/>
              <a:gd name="connsiteX3" fmla="*/ 1271445 w 1271445"/>
              <a:gd name="connsiteY3" fmla="*/ 652462 h 947737"/>
              <a:gd name="connsiteX4" fmla="*/ 1176195 w 1271445"/>
              <a:gd name="connsiteY4" fmla="*/ 766762 h 947737"/>
              <a:gd name="connsiteX5" fmla="*/ 1076183 w 1271445"/>
              <a:gd name="connsiteY5" fmla="*/ 657225 h 947737"/>
              <a:gd name="connsiteX6" fmla="*/ 1090470 w 1271445"/>
              <a:gd name="connsiteY6" fmla="*/ 781050 h 947737"/>
              <a:gd name="connsiteX7" fmla="*/ 1133333 w 1271445"/>
              <a:gd name="connsiteY7" fmla="*/ 852487 h 947737"/>
              <a:gd name="connsiteX8" fmla="*/ 1057133 w 1271445"/>
              <a:gd name="connsiteY8" fmla="*/ 947737 h 947737"/>
              <a:gd name="connsiteX9" fmla="*/ 704708 w 1271445"/>
              <a:gd name="connsiteY9" fmla="*/ 709612 h 947737"/>
              <a:gd name="connsiteX10" fmla="*/ 0 w 1271445"/>
              <a:gd name="connsiteY10" fmla="*/ 716004 h 947737"/>
              <a:gd name="connsiteX11" fmla="*/ 18908 w 1271445"/>
              <a:gd name="connsiteY11" fmla="*/ 23812 h 947737"/>
              <a:gd name="connsiteX0" fmla="*/ 0 w 1278372"/>
              <a:gd name="connsiteY0" fmla="*/ 32424 h 947737"/>
              <a:gd name="connsiteX1" fmla="*/ 540185 w 1278372"/>
              <a:gd name="connsiteY1" fmla="*/ 0 h 947737"/>
              <a:gd name="connsiteX2" fmla="*/ 521135 w 1278372"/>
              <a:gd name="connsiteY2" fmla="*/ 90487 h 947737"/>
              <a:gd name="connsiteX3" fmla="*/ 1278372 w 1278372"/>
              <a:gd name="connsiteY3" fmla="*/ 652462 h 947737"/>
              <a:gd name="connsiteX4" fmla="*/ 1183122 w 1278372"/>
              <a:gd name="connsiteY4" fmla="*/ 766762 h 947737"/>
              <a:gd name="connsiteX5" fmla="*/ 1083110 w 1278372"/>
              <a:gd name="connsiteY5" fmla="*/ 657225 h 947737"/>
              <a:gd name="connsiteX6" fmla="*/ 1097397 w 1278372"/>
              <a:gd name="connsiteY6" fmla="*/ 781050 h 947737"/>
              <a:gd name="connsiteX7" fmla="*/ 1140260 w 1278372"/>
              <a:gd name="connsiteY7" fmla="*/ 852487 h 947737"/>
              <a:gd name="connsiteX8" fmla="*/ 1064060 w 1278372"/>
              <a:gd name="connsiteY8" fmla="*/ 947737 h 947737"/>
              <a:gd name="connsiteX9" fmla="*/ 711635 w 1278372"/>
              <a:gd name="connsiteY9" fmla="*/ 709612 h 947737"/>
              <a:gd name="connsiteX10" fmla="*/ 6927 w 1278372"/>
              <a:gd name="connsiteY10" fmla="*/ 716004 h 947737"/>
              <a:gd name="connsiteX11" fmla="*/ 0 w 1278372"/>
              <a:gd name="connsiteY11" fmla="*/ 32424 h 947737"/>
              <a:gd name="connsiteX0" fmla="*/ 0 w 1278372"/>
              <a:gd name="connsiteY0" fmla="*/ 48859 h 964172"/>
              <a:gd name="connsiteX1" fmla="*/ 424196 w 1278372"/>
              <a:gd name="connsiteY1" fmla="*/ 0 h 964172"/>
              <a:gd name="connsiteX2" fmla="*/ 521135 w 1278372"/>
              <a:gd name="connsiteY2" fmla="*/ 106922 h 964172"/>
              <a:gd name="connsiteX3" fmla="*/ 1278372 w 1278372"/>
              <a:gd name="connsiteY3" fmla="*/ 668897 h 964172"/>
              <a:gd name="connsiteX4" fmla="*/ 1183122 w 1278372"/>
              <a:gd name="connsiteY4" fmla="*/ 783197 h 964172"/>
              <a:gd name="connsiteX5" fmla="*/ 1083110 w 1278372"/>
              <a:gd name="connsiteY5" fmla="*/ 673660 h 964172"/>
              <a:gd name="connsiteX6" fmla="*/ 1097397 w 1278372"/>
              <a:gd name="connsiteY6" fmla="*/ 797485 h 964172"/>
              <a:gd name="connsiteX7" fmla="*/ 1140260 w 1278372"/>
              <a:gd name="connsiteY7" fmla="*/ 868922 h 964172"/>
              <a:gd name="connsiteX8" fmla="*/ 1064060 w 1278372"/>
              <a:gd name="connsiteY8" fmla="*/ 964172 h 964172"/>
              <a:gd name="connsiteX9" fmla="*/ 711635 w 1278372"/>
              <a:gd name="connsiteY9" fmla="*/ 726047 h 964172"/>
              <a:gd name="connsiteX10" fmla="*/ 6927 w 1278372"/>
              <a:gd name="connsiteY10" fmla="*/ 732439 h 964172"/>
              <a:gd name="connsiteX11" fmla="*/ 0 w 1278372"/>
              <a:gd name="connsiteY11" fmla="*/ 48859 h 964172"/>
              <a:gd name="connsiteX0" fmla="*/ 0 w 1278372"/>
              <a:gd name="connsiteY0" fmla="*/ 48859 h 964172"/>
              <a:gd name="connsiteX1" fmla="*/ 424196 w 1278372"/>
              <a:gd name="connsiteY1" fmla="*/ 0 h 964172"/>
              <a:gd name="connsiteX2" fmla="*/ 458679 w 1278372"/>
              <a:gd name="connsiteY2" fmla="*/ 82270 h 964172"/>
              <a:gd name="connsiteX3" fmla="*/ 1278372 w 1278372"/>
              <a:gd name="connsiteY3" fmla="*/ 668897 h 964172"/>
              <a:gd name="connsiteX4" fmla="*/ 1183122 w 1278372"/>
              <a:gd name="connsiteY4" fmla="*/ 783197 h 964172"/>
              <a:gd name="connsiteX5" fmla="*/ 1083110 w 1278372"/>
              <a:gd name="connsiteY5" fmla="*/ 673660 h 964172"/>
              <a:gd name="connsiteX6" fmla="*/ 1097397 w 1278372"/>
              <a:gd name="connsiteY6" fmla="*/ 797485 h 964172"/>
              <a:gd name="connsiteX7" fmla="*/ 1140260 w 1278372"/>
              <a:gd name="connsiteY7" fmla="*/ 868922 h 964172"/>
              <a:gd name="connsiteX8" fmla="*/ 1064060 w 1278372"/>
              <a:gd name="connsiteY8" fmla="*/ 964172 h 964172"/>
              <a:gd name="connsiteX9" fmla="*/ 711635 w 1278372"/>
              <a:gd name="connsiteY9" fmla="*/ 726047 h 964172"/>
              <a:gd name="connsiteX10" fmla="*/ 6927 w 1278372"/>
              <a:gd name="connsiteY10" fmla="*/ 732439 h 964172"/>
              <a:gd name="connsiteX11" fmla="*/ 0 w 1278372"/>
              <a:gd name="connsiteY11" fmla="*/ 48859 h 964172"/>
              <a:gd name="connsiteX0" fmla="*/ 0 w 1278372"/>
              <a:gd name="connsiteY0" fmla="*/ 114597 h 964172"/>
              <a:gd name="connsiteX1" fmla="*/ 424196 w 1278372"/>
              <a:gd name="connsiteY1" fmla="*/ 0 h 964172"/>
              <a:gd name="connsiteX2" fmla="*/ 458679 w 1278372"/>
              <a:gd name="connsiteY2" fmla="*/ 82270 h 964172"/>
              <a:gd name="connsiteX3" fmla="*/ 1278372 w 1278372"/>
              <a:gd name="connsiteY3" fmla="*/ 668897 h 964172"/>
              <a:gd name="connsiteX4" fmla="*/ 1183122 w 1278372"/>
              <a:gd name="connsiteY4" fmla="*/ 783197 h 964172"/>
              <a:gd name="connsiteX5" fmla="*/ 1083110 w 1278372"/>
              <a:gd name="connsiteY5" fmla="*/ 673660 h 964172"/>
              <a:gd name="connsiteX6" fmla="*/ 1097397 w 1278372"/>
              <a:gd name="connsiteY6" fmla="*/ 797485 h 964172"/>
              <a:gd name="connsiteX7" fmla="*/ 1140260 w 1278372"/>
              <a:gd name="connsiteY7" fmla="*/ 868922 h 964172"/>
              <a:gd name="connsiteX8" fmla="*/ 1064060 w 1278372"/>
              <a:gd name="connsiteY8" fmla="*/ 964172 h 964172"/>
              <a:gd name="connsiteX9" fmla="*/ 711635 w 1278372"/>
              <a:gd name="connsiteY9" fmla="*/ 726047 h 964172"/>
              <a:gd name="connsiteX10" fmla="*/ 6927 w 1278372"/>
              <a:gd name="connsiteY10" fmla="*/ 732439 h 964172"/>
              <a:gd name="connsiteX11" fmla="*/ 0 w 1278372"/>
              <a:gd name="connsiteY11" fmla="*/ 114597 h 964172"/>
              <a:gd name="connsiteX0" fmla="*/ 0 w 1278372"/>
              <a:gd name="connsiteY0" fmla="*/ 114597 h 964172"/>
              <a:gd name="connsiteX1" fmla="*/ 424196 w 1278372"/>
              <a:gd name="connsiteY1" fmla="*/ 0 h 964172"/>
              <a:gd name="connsiteX2" fmla="*/ 458679 w 1278372"/>
              <a:gd name="connsiteY2" fmla="*/ 82270 h 964172"/>
              <a:gd name="connsiteX3" fmla="*/ 1278372 w 1278372"/>
              <a:gd name="connsiteY3" fmla="*/ 668897 h 964172"/>
              <a:gd name="connsiteX4" fmla="*/ 1183122 w 1278372"/>
              <a:gd name="connsiteY4" fmla="*/ 783197 h 964172"/>
              <a:gd name="connsiteX5" fmla="*/ 1083110 w 1278372"/>
              <a:gd name="connsiteY5" fmla="*/ 673660 h 964172"/>
              <a:gd name="connsiteX6" fmla="*/ 1097397 w 1278372"/>
              <a:gd name="connsiteY6" fmla="*/ 797485 h 964172"/>
              <a:gd name="connsiteX7" fmla="*/ 1140260 w 1278372"/>
              <a:gd name="connsiteY7" fmla="*/ 868922 h 964172"/>
              <a:gd name="connsiteX8" fmla="*/ 1064060 w 1278372"/>
              <a:gd name="connsiteY8" fmla="*/ 964172 h 964172"/>
              <a:gd name="connsiteX9" fmla="*/ 711635 w 1278372"/>
              <a:gd name="connsiteY9" fmla="*/ 726047 h 964172"/>
              <a:gd name="connsiteX10" fmla="*/ 6927 w 1278372"/>
              <a:gd name="connsiteY10" fmla="*/ 732439 h 964172"/>
              <a:gd name="connsiteX11" fmla="*/ 0 w 1278372"/>
              <a:gd name="connsiteY11" fmla="*/ 114597 h 964172"/>
              <a:gd name="connsiteX0" fmla="*/ 0 w 1278372"/>
              <a:gd name="connsiteY0" fmla="*/ 114597 h 964172"/>
              <a:gd name="connsiteX1" fmla="*/ 424196 w 1278372"/>
              <a:gd name="connsiteY1" fmla="*/ 0 h 964172"/>
              <a:gd name="connsiteX2" fmla="*/ 458679 w 1278372"/>
              <a:gd name="connsiteY2" fmla="*/ 82270 h 964172"/>
              <a:gd name="connsiteX3" fmla="*/ 1278372 w 1278372"/>
              <a:gd name="connsiteY3" fmla="*/ 668897 h 964172"/>
              <a:gd name="connsiteX4" fmla="*/ 1183122 w 1278372"/>
              <a:gd name="connsiteY4" fmla="*/ 783197 h 964172"/>
              <a:gd name="connsiteX5" fmla="*/ 1083110 w 1278372"/>
              <a:gd name="connsiteY5" fmla="*/ 673660 h 964172"/>
              <a:gd name="connsiteX6" fmla="*/ 1097397 w 1278372"/>
              <a:gd name="connsiteY6" fmla="*/ 797485 h 964172"/>
              <a:gd name="connsiteX7" fmla="*/ 1140260 w 1278372"/>
              <a:gd name="connsiteY7" fmla="*/ 868922 h 964172"/>
              <a:gd name="connsiteX8" fmla="*/ 1064060 w 1278372"/>
              <a:gd name="connsiteY8" fmla="*/ 964172 h 964172"/>
              <a:gd name="connsiteX9" fmla="*/ 711635 w 1278372"/>
              <a:gd name="connsiteY9" fmla="*/ 726047 h 964172"/>
              <a:gd name="connsiteX10" fmla="*/ 6927 w 1278372"/>
              <a:gd name="connsiteY10" fmla="*/ 732439 h 964172"/>
              <a:gd name="connsiteX11" fmla="*/ 0 w 1278372"/>
              <a:gd name="connsiteY11" fmla="*/ 114597 h 96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8372" h="964172">
                <a:moveTo>
                  <a:pt x="0" y="114597"/>
                </a:moveTo>
                <a:cubicBezTo>
                  <a:pt x="168165" y="-22211"/>
                  <a:pt x="282797" y="38199"/>
                  <a:pt x="424196" y="0"/>
                </a:cubicBezTo>
                <a:lnTo>
                  <a:pt x="458679" y="82270"/>
                </a:lnTo>
                <a:lnTo>
                  <a:pt x="1278372" y="668897"/>
                </a:lnTo>
                <a:lnTo>
                  <a:pt x="1183122" y="783197"/>
                </a:lnTo>
                <a:lnTo>
                  <a:pt x="1083110" y="673660"/>
                </a:lnTo>
                <a:lnTo>
                  <a:pt x="1097397" y="797485"/>
                </a:lnTo>
                <a:lnTo>
                  <a:pt x="1140260" y="868922"/>
                </a:lnTo>
                <a:lnTo>
                  <a:pt x="1064060" y="964172"/>
                </a:lnTo>
                <a:lnTo>
                  <a:pt x="711635" y="726047"/>
                </a:lnTo>
                <a:lnTo>
                  <a:pt x="6927" y="732439"/>
                </a:lnTo>
                <a:lnTo>
                  <a:pt x="0" y="11459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テキスト ボックス 150">
            <a:extLst>
              <a:ext uri="{FF2B5EF4-FFF2-40B4-BE49-F238E27FC236}">
                <a16:creationId xmlns:a16="http://schemas.microsoft.com/office/drawing/2014/main" id="{A5D9E7E0-6815-42CB-88DE-F13992DB3538}"/>
              </a:ext>
            </a:extLst>
          </p:cNvPr>
          <p:cNvSpPr txBox="1"/>
          <p:nvPr/>
        </p:nvSpPr>
        <p:spPr>
          <a:xfrm>
            <a:off x="4640830" y="2254621"/>
            <a:ext cx="7784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八尾空港</a:t>
            </a:r>
          </a:p>
        </p:txBody>
      </p:sp>
      <p:cxnSp>
        <p:nvCxnSpPr>
          <p:cNvPr id="129" name="直線コネクタ 128">
            <a:extLst>
              <a:ext uri="{FF2B5EF4-FFF2-40B4-BE49-F238E27FC236}">
                <a16:creationId xmlns:a16="http://schemas.microsoft.com/office/drawing/2014/main" id="{71A47959-E805-40BF-9B0D-E048CB322CA1}"/>
              </a:ext>
            </a:extLst>
          </p:cNvPr>
          <p:cNvCxnSpPr>
            <a:cxnSpLocks/>
          </p:cNvCxnSpPr>
          <p:nvPr/>
        </p:nvCxnSpPr>
        <p:spPr>
          <a:xfrm>
            <a:off x="5754154" y="2151893"/>
            <a:ext cx="0" cy="112489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テキスト ボックス 156">
            <a:extLst>
              <a:ext uri="{FF2B5EF4-FFF2-40B4-BE49-F238E27FC236}">
                <a16:creationId xmlns:a16="http://schemas.microsoft.com/office/drawing/2014/main" id="{74DBDB7F-3BE5-451C-8DDE-B1E4FED324A2}"/>
              </a:ext>
            </a:extLst>
          </p:cNvPr>
          <p:cNvSpPr txBox="1"/>
          <p:nvPr/>
        </p:nvSpPr>
        <p:spPr>
          <a:xfrm>
            <a:off x="-192940" y="3726084"/>
            <a:ext cx="8953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標準部</a:t>
            </a:r>
          </a:p>
        </p:txBody>
      </p:sp>
      <p:sp>
        <p:nvSpPr>
          <p:cNvPr id="159" name="テキスト ボックス 158">
            <a:extLst>
              <a:ext uri="{FF2B5EF4-FFF2-40B4-BE49-F238E27FC236}">
                <a16:creationId xmlns:a16="http://schemas.microsoft.com/office/drawing/2014/main" id="{11BBAD2E-9964-4C3B-9A10-193C484E281E}"/>
              </a:ext>
            </a:extLst>
          </p:cNvPr>
          <p:cNvSpPr txBox="1"/>
          <p:nvPr/>
        </p:nvSpPr>
        <p:spPr>
          <a:xfrm>
            <a:off x="-28316" y="5439400"/>
            <a:ext cx="8953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JR</a:t>
            </a:r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アンダー部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B02FC1F-6D0A-44C4-BA16-3E8AC228A942}"/>
              </a:ext>
            </a:extLst>
          </p:cNvPr>
          <p:cNvGrpSpPr/>
          <p:nvPr/>
        </p:nvGrpSpPr>
        <p:grpSpPr>
          <a:xfrm>
            <a:off x="977787" y="5463016"/>
            <a:ext cx="2210025" cy="1354761"/>
            <a:chOff x="1088287" y="5463016"/>
            <a:chExt cx="2210025" cy="1354761"/>
          </a:xfrm>
        </p:grpSpPr>
        <p:pic>
          <p:nvPicPr>
            <p:cNvPr id="153" name="図 152">
              <a:extLst>
                <a:ext uri="{FF2B5EF4-FFF2-40B4-BE49-F238E27FC236}">
                  <a16:creationId xmlns:a16="http://schemas.microsoft.com/office/drawing/2014/main" id="{12BAC0E9-C0C8-486A-9272-3FFCF7C0C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4220" t="13990"/>
            <a:stretch/>
          </p:blipFill>
          <p:spPr>
            <a:xfrm>
              <a:off x="1088287" y="5463016"/>
              <a:ext cx="2210025" cy="1354761"/>
            </a:xfrm>
            <a:prstGeom prst="rect">
              <a:avLst/>
            </a:prstGeom>
          </p:spPr>
        </p:pic>
        <p:pic>
          <p:nvPicPr>
            <p:cNvPr id="160" name="図 159">
              <a:extLst>
                <a:ext uri="{FF2B5EF4-FFF2-40B4-BE49-F238E27FC236}">
                  <a16:creationId xmlns:a16="http://schemas.microsoft.com/office/drawing/2014/main" id="{89A2238D-6051-4542-B638-C3D373E4B7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8195" t="39867" r="32334" b="46200"/>
            <a:stretch/>
          </p:blipFill>
          <p:spPr>
            <a:xfrm>
              <a:off x="1280160" y="5636866"/>
              <a:ext cx="457200" cy="219456"/>
            </a:xfrm>
            <a:prstGeom prst="rect">
              <a:avLst/>
            </a:prstGeom>
          </p:spPr>
        </p:pic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E45C76C0-6FB1-4160-83D5-589C3E5E1679}"/>
                </a:ext>
              </a:extLst>
            </p:cNvPr>
            <p:cNvSpPr/>
            <p:nvPr/>
          </p:nvSpPr>
          <p:spPr>
            <a:xfrm>
              <a:off x="1286257" y="5847502"/>
              <a:ext cx="451842" cy="407643"/>
            </a:xfrm>
            <a:prstGeom prst="rect">
              <a:avLst/>
            </a:prstGeom>
            <a:solidFill>
              <a:srgbClr val="FFFFFF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62" name="図 161">
              <a:extLst>
                <a:ext uri="{FF2B5EF4-FFF2-40B4-BE49-F238E27FC236}">
                  <a16:creationId xmlns:a16="http://schemas.microsoft.com/office/drawing/2014/main" id="{3082F44F-AD46-41C9-A9B6-EC548EB118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824" t="43056" r="90152" b="38066"/>
            <a:stretch/>
          </p:blipFill>
          <p:spPr>
            <a:xfrm>
              <a:off x="1323142" y="5947620"/>
              <a:ext cx="381244" cy="310796"/>
            </a:xfrm>
            <a:prstGeom prst="rect">
              <a:avLst/>
            </a:prstGeom>
          </p:spPr>
        </p:pic>
        <p:sp>
          <p:nvSpPr>
            <p:cNvPr id="164" name="正方形/長方形 163">
              <a:extLst>
                <a:ext uri="{FF2B5EF4-FFF2-40B4-BE49-F238E27FC236}">
                  <a16:creationId xmlns:a16="http://schemas.microsoft.com/office/drawing/2014/main" id="{9EBB3433-D5FA-4ACD-B296-D73FB86C4383}"/>
                </a:ext>
              </a:extLst>
            </p:cNvPr>
            <p:cNvSpPr/>
            <p:nvPr/>
          </p:nvSpPr>
          <p:spPr>
            <a:xfrm>
              <a:off x="2039228" y="6468082"/>
              <a:ext cx="787473" cy="123707"/>
            </a:xfrm>
            <a:prstGeom prst="rect">
              <a:avLst/>
            </a:prstGeom>
            <a:solidFill>
              <a:srgbClr val="FFFFFF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65" name="図 164">
              <a:extLst>
                <a:ext uri="{FF2B5EF4-FFF2-40B4-BE49-F238E27FC236}">
                  <a16:creationId xmlns:a16="http://schemas.microsoft.com/office/drawing/2014/main" id="{13090BA1-B055-4C3A-A254-6A61FC87E4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6724" t="43822" r="65252" b="38348"/>
            <a:stretch/>
          </p:blipFill>
          <p:spPr>
            <a:xfrm>
              <a:off x="1977439" y="6271372"/>
              <a:ext cx="455525" cy="350721"/>
            </a:xfrm>
            <a:prstGeom prst="rect">
              <a:avLst/>
            </a:prstGeom>
          </p:spPr>
        </p:pic>
        <p:pic>
          <p:nvPicPr>
            <p:cNvPr id="167" name="図 166">
              <a:extLst>
                <a:ext uri="{FF2B5EF4-FFF2-40B4-BE49-F238E27FC236}">
                  <a16:creationId xmlns:a16="http://schemas.microsoft.com/office/drawing/2014/main" id="{ABC5EAC3-D369-4673-A092-D3CD512FA9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4058" t="44284" r="37918" b="37887"/>
            <a:stretch/>
          </p:blipFill>
          <p:spPr>
            <a:xfrm>
              <a:off x="2474214" y="6290854"/>
              <a:ext cx="419189" cy="322746"/>
            </a:xfrm>
            <a:prstGeom prst="rect">
              <a:avLst/>
            </a:prstGeom>
          </p:spPr>
        </p:pic>
      </p:grpSp>
      <p:sp>
        <p:nvSpPr>
          <p:cNvPr id="154" name="フリーフォーム: 図形 153">
            <a:extLst>
              <a:ext uri="{FF2B5EF4-FFF2-40B4-BE49-F238E27FC236}">
                <a16:creationId xmlns:a16="http://schemas.microsoft.com/office/drawing/2014/main" id="{F3230D6E-F46A-496A-96E5-5EFC199CF029}"/>
              </a:ext>
            </a:extLst>
          </p:cNvPr>
          <p:cNvSpPr/>
          <p:nvPr/>
        </p:nvSpPr>
        <p:spPr>
          <a:xfrm>
            <a:off x="7035800" y="2179320"/>
            <a:ext cx="441960" cy="1874520"/>
          </a:xfrm>
          <a:custGeom>
            <a:avLst/>
            <a:gdLst>
              <a:gd name="connsiteX0" fmla="*/ 96520 w 441960"/>
              <a:gd name="connsiteY0" fmla="*/ 0 h 1874520"/>
              <a:gd name="connsiteX1" fmla="*/ 81280 w 441960"/>
              <a:gd name="connsiteY1" fmla="*/ 96520 h 1874520"/>
              <a:gd name="connsiteX2" fmla="*/ 35560 w 441960"/>
              <a:gd name="connsiteY2" fmla="*/ 294640 h 1874520"/>
              <a:gd name="connsiteX3" fmla="*/ 5080 w 441960"/>
              <a:gd name="connsiteY3" fmla="*/ 375920 h 1874520"/>
              <a:gd name="connsiteX4" fmla="*/ 0 w 441960"/>
              <a:gd name="connsiteY4" fmla="*/ 447040 h 1874520"/>
              <a:gd name="connsiteX5" fmla="*/ 10160 w 441960"/>
              <a:gd name="connsiteY5" fmla="*/ 497840 h 1874520"/>
              <a:gd name="connsiteX6" fmla="*/ 66040 w 441960"/>
              <a:gd name="connsiteY6" fmla="*/ 609600 h 1874520"/>
              <a:gd name="connsiteX7" fmla="*/ 101600 w 441960"/>
              <a:gd name="connsiteY7" fmla="*/ 665480 h 1874520"/>
              <a:gd name="connsiteX8" fmla="*/ 127000 w 441960"/>
              <a:gd name="connsiteY8" fmla="*/ 736600 h 1874520"/>
              <a:gd name="connsiteX9" fmla="*/ 187960 w 441960"/>
              <a:gd name="connsiteY9" fmla="*/ 878840 h 1874520"/>
              <a:gd name="connsiteX10" fmla="*/ 248920 w 441960"/>
              <a:gd name="connsiteY10" fmla="*/ 1076960 h 1874520"/>
              <a:gd name="connsiteX11" fmla="*/ 320040 w 441960"/>
              <a:gd name="connsiteY11" fmla="*/ 1270000 h 1874520"/>
              <a:gd name="connsiteX12" fmla="*/ 391160 w 441960"/>
              <a:gd name="connsiteY12" fmla="*/ 1539240 h 1874520"/>
              <a:gd name="connsiteX13" fmla="*/ 441960 w 441960"/>
              <a:gd name="connsiteY13" fmla="*/ 1732280 h 1874520"/>
              <a:gd name="connsiteX14" fmla="*/ 441960 w 441960"/>
              <a:gd name="connsiteY14" fmla="*/ 1874520 h 18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1960" h="1874520">
                <a:moveTo>
                  <a:pt x="96520" y="0"/>
                </a:moveTo>
                <a:lnTo>
                  <a:pt x="81280" y="96520"/>
                </a:lnTo>
                <a:lnTo>
                  <a:pt x="35560" y="294640"/>
                </a:lnTo>
                <a:lnTo>
                  <a:pt x="5080" y="375920"/>
                </a:lnTo>
                <a:lnTo>
                  <a:pt x="0" y="447040"/>
                </a:lnTo>
                <a:lnTo>
                  <a:pt x="10160" y="497840"/>
                </a:lnTo>
                <a:lnTo>
                  <a:pt x="66040" y="609600"/>
                </a:lnTo>
                <a:lnTo>
                  <a:pt x="101600" y="665480"/>
                </a:lnTo>
                <a:lnTo>
                  <a:pt x="127000" y="736600"/>
                </a:lnTo>
                <a:lnTo>
                  <a:pt x="187960" y="878840"/>
                </a:lnTo>
                <a:lnTo>
                  <a:pt x="248920" y="1076960"/>
                </a:lnTo>
                <a:lnTo>
                  <a:pt x="320040" y="1270000"/>
                </a:lnTo>
                <a:lnTo>
                  <a:pt x="391160" y="1539240"/>
                </a:lnTo>
                <a:lnTo>
                  <a:pt x="441960" y="1732280"/>
                </a:lnTo>
                <a:lnTo>
                  <a:pt x="441960" y="1874520"/>
                </a:lnTo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2" name="直線矢印コネクタ 131">
            <a:extLst>
              <a:ext uri="{FF2B5EF4-FFF2-40B4-BE49-F238E27FC236}">
                <a16:creationId xmlns:a16="http://schemas.microsoft.com/office/drawing/2014/main" id="{DA76E60E-BA10-4C90-B062-4178A7C90E66}"/>
              </a:ext>
            </a:extLst>
          </p:cNvPr>
          <p:cNvCxnSpPr>
            <a:cxnSpLocks/>
          </p:cNvCxnSpPr>
          <p:nvPr/>
        </p:nvCxnSpPr>
        <p:spPr>
          <a:xfrm>
            <a:off x="6752191" y="2285475"/>
            <a:ext cx="503798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294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</Words>
  <Application>Microsoft Office PowerPoint</Application>
  <PresentationFormat>画面に合わせる (4:3)</PresentationFormat>
  <Paragraphs>62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ＭＳ Ｐゴシック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城田　竜之介</dc:creator>
  <cp:lastModifiedBy>城田　竜之介</cp:lastModifiedBy>
  <cp:revision>3</cp:revision>
  <dcterms:created xsi:type="dcterms:W3CDTF">2025-09-16T07:54:47Z</dcterms:created>
  <dcterms:modified xsi:type="dcterms:W3CDTF">2025-11-21T02:57:31Z</dcterms:modified>
</cp:coreProperties>
</file>