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10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36CB9-1C39-4A76-9FAE-40AC035EF0CA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E629F-86A3-44BE-A137-E9B473F28C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883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CAC1F-5F27-4421-A257-8FAFD41E9BD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6102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60D439-C34B-4A36-A8FE-29208EDCA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75B0A0F-E047-4C60-AE37-4802A2E06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30C318-75B4-4FCC-B3C8-DAF5F4AA6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7A06-FABF-4D80-850A-0D96D5DF304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6DCA62-98E1-49DF-BC86-303FF52F9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D0B1AF-C99E-4ED7-B348-DE56FFA4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A0D5-66C4-44F8-8288-85FA71E77F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5882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4D2463-A9A8-4150-8B8D-532A8B587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E6B39D8-F7A7-423E-BA43-62781C0EF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BCB8EA-97D6-4E13-9C66-FD0EF3179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7A06-FABF-4D80-850A-0D96D5DF304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7B468D-CB6A-400B-919F-A4F589319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F8B553-D943-486B-B791-F81A03E4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A0D5-66C4-44F8-8288-85FA71E77F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85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A968F10-6BB3-4D34-9630-6AEDB1CFCC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E0C1387-8D45-4EE9-87F4-061EF8F5F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9E7EBF-B571-4268-AC05-36AA888F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7A06-FABF-4D80-850A-0D96D5DF304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102D2A-1C27-4C40-8D5A-22642B80D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0A0C54-0E15-486A-AC3D-3799E5767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A0D5-66C4-44F8-8288-85FA71E77F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266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80C6F6-1401-4F43-9716-EE1769883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12439B-3CE5-453E-BD70-A5842F6C6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400125-3A10-4AC4-9749-2643136E9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7A06-FABF-4D80-850A-0D96D5DF304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7E4DD2-6849-4CF8-A9DA-736A02024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CE6408-3917-44EC-AD59-57F9C80AB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A0D5-66C4-44F8-8288-85FA71E77F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396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A41DB2-53DB-4308-8651-792EC00E5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8B26F62-C158-4518-A489-EF7D8E6BE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307C6A-54E3-45E4-9929-91AFA859C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7A06-FABF-4D80-850A-0D96D5DF304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A2272C-A868-42F0-AEEB-2BDAE66E2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54C00BF-7A21-431B-A421-4F2EDFA7D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A0D5-66C4-44F8-8288-85FA71E77F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3831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7049B2-F637-4C56-8E27-7EC4F4BCA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CD74CD-F0D3-4B7F-8386-21621A6DF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855F4D3-BE07-4F3A-BD7F-A30074857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58517E7-FDAC-4F68-B851-192B973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7A06-FABF-4D80-850A-0D96D5DF304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EE6ED81-C996-4CD7-877B-E77B1E2E5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217BB90-6E8E-446B-B891-40C996A2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A0D5-66C4-44F8-8288-85FA71E77F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89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862F3C-1885-49BB-AB15-08AFFCC2E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1A6C287-EF91-4493-9818-3A31DF473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CCB2034-43BF-4385-9E80-77F583646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A9D0C5D-28FB-4E8E-AE02-929F8DBEF0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2001BFC-D40C-485C-BE7F-B9D28CB37E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98796D7-45A0-4AF1-B024-F2FDB52A5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7A06-FABF-4D80-850A-0D96D5DF304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203DB01-C427-4154-95FC-F78E30405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EE80428-2428-4A0C-ADDE-8F85CC2D9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A0D5-66C4-44F8-8288-85FA71E77F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17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595861-3DC9-4B7D-85C6-D65B19D38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73DE0A9-9972-4BFF-ABAD-86C9DEACC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7A06-FABF-4D80-850A-0D96D5DF304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1CC2315-6C93-453D-823C-48F0FBCD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C98F597-55D3-4F33-A1AC-327FB285B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A0D5-66C4-44F8-8288-85FA71E77F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447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5AB11BB-3F77-4D6B-8D5F-EADDE93F3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7A06-FABF-4D80-850A-0D96D5DF304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F7EE9BD-5126-49C7-B5FB-B411D280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7861B40-CBD5-47DF-B988-34C49CC67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A0D5-66C4-44F8-8288-85FA71E77F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153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CAE543-F07D-441A-BAE1-7F6614D08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231788-52B1-4175-ABA4-35FDD885A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826A268-8EBC-4587-8CDB-52C755F0B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36D282E-ED70-4840-B761-C7DE48FE4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7A06-FABF-4D80-850A-0D96D5DF304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A05E4AE-4D36-4B82-9BB3-3BCD560C3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7B9D29C-08E4-4E64-B5C6-EB9D1CAA0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A0D5-66C4-44F8-8288-85FA71E77F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738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5B3496-B274-41ED-B650-D063AD52D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5D4906F-7A5E-4CBE-BF79-23B0E92049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A8A171E-9FE0-4461-82F6-8A4A962D7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3F7E66D-1366-4566-AB7B-CED14CFE9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7A06-FABF-4D80-850A-0D96D5DF304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CD954E1-EB9C-4780-BCE8-7FA475C38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FDC2204-5E58-4A1F-99A6-6E8C2AEB7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A0D5-66C4-44F8-8288-85FA71E77F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88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63716F6-8CE3-4EAB-988F-67A4A3DED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75C6513-25A2-4B39-B9B2-35E0BE6FD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7BE391-093F-4560-AFD2-8140838BA2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77A06-FABF-4D80-850A-0D96D5DF304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25CCE6-E4C9-42E4-9635-06D4F86A3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FBA974-9F34-484F-8FDB-964542DAE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3A0D5-66C4-44F8-8288-85FA71E77F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268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図 76">
            <a:extLst>
              <a:ext uri="{FF2B5EF4-FFF2-40B4-BE49-F238E27FC236}">
                <a16:creationId xmlns:a16="http://schemas.microsoft.com/office/drawing/2014/main" id="{B9D846B4-908D-48A5-A391-30FCC99BE0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l="25723" t="3670" r="4705" b="-165"/>
          <a:stretch/>
        </p:blipFill>
        <p:spPr>
          <a:xfrm>
            <a:off x="4676444" y="854615"/>
            <a:ext cx="4412583" cy="4211001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17433191-9531-4560-9AB8-D419E189B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714" y="3413988"/>
            <a:ext cx="309143" cy="525543"/>
          </a:xfrm>
          <a:prstGeom prst="rect">
            <a:avLst/>
          </a:prstGeom>
        </p:spPr>
      </p:pic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32F524FC-6FE6-4D14-BC3E-B5CF2652DBCD}"/>
              </a:ext>
            </a:extLst>
          </p:cNvPr>
          <p:cNvGrpSpPr/>
          <p:nvPr/>
        </p:nvGrpSpPr>
        <p:grpSpPr>
          <a:xfrm>
            <a:off x="6442095" y="1267330"/>
            <a:ext cx="338554" cy="1081822"/>
            <a:chOff x="5063129" y="3613597"/>
            <a:chExt cx="338554" cy="1081822"/>
          </a:xfrm>
        </p:grpSpPr>
        <p:sp>
          <p:nvSpPr>
            <p:cNvPr id="90" name="正方形/長方形 89">
              <a:extLst>
                <a:ext uri="{FF2B5EF4-FFF2-40B4-BE49-F238E27FC236}">
                  <a16:creationId xmlns:a16="http://schemas.microsoft.com/office/drawing/2014/main" id="{BD7CB60E-7A35-4947-9C18-536F1D7B6881}"/>
                </a:ext>
              </a:extLst>
            </p:cNvPr>
            <p:cNvSpPr/>
            <p:nvPr/>
          </p:nvSpPr>
          <p:spPr>
            <a:xfrm>
              <a:off x="5128388" y="3648945"/>
              <a:ext cx="211824" cy="10111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CE1AD472-0EDC-4AB7-B252-767790612B68}"/>
                </a:ext>
              </a:extLst>
            </p:cNvPr>
            <p:cNvSpPr txBox="1"/>
            <p:nvPr/>
          </p:nvSpPr>
          <p:spPr>
            <a:xfrm>
              <a:off x="5063129" y="3613597"/>
              <a:ext cx="338554" cy="108182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市道加納玉串線</a:t>
              </a:r>
            </a:p>
          </p:txBody>
        </p:sp>
      </p:grp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0BCD515E-7ABD-4BEE-91F7-743B921A6776}"/>
              </a:ext>
            </a:extLst>
          </p:cNvPr>
          <p:cNvSpPr/>
          <p:nvPr/>
        </p:nvSpPr>
        <p:spPr>
          <a:xfrm>
            <a:off x="5217984" y="4302914"/>
            <a:ext cx="851014" cy="345266"/>
          </a:xfrm>
          <a:prstGeom prst="rect">
            <a:avLst/>
          </a:prstGeom>
          <a:solidFill>
            <a:schemeClr val="bg1">
              <a:alpha val="49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供用済み</a:t>
            </a:r>
            <a:endParaRPr kumimoji="1" lang="en-US" altLang="ja-JP" sz="10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L=2.7km</a:t>
            </a:r>
            <a:endParaRPr kumimoji="1" lang="ja-JP" altLang="en-US" sz="10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10" name="グループ化 109">
            <a:extLst>
              <a:ext uri="{FF2B5EF4-FFF2-40B4-BE49-F238E27FC236}">
                <a16:creationId xmlns:a16="http://schemas.microsoft.com/office/drawing/2014/main" id="{DC81A179-B2C0-406C-A2BB-32980ED6FB66}"/>
              </a:ext>
            </a:extLst>
          </p:cNvPr>
          <p:cNvGrpSpPr/>
          <p:nvPr/>
        </p:nvGrpSpPr>
        <p:grpSpPr>
          <a:xfrm>
            <a:off x="5545829" y="4220352"/>
            <a:ext cx="283191" cy="201074"/>
            <a:chOff x="9357273" y="4664287"/>
            <a:chExt cx="283191" cy="201074"/>
          </a:xfrm>
        </p:grpSpPr>
        <p:sp>
          <p:nvSpPr>
            <p:cNvPr id="111" name="Freeform 4">
              <a:extLst>
                <a:ext uri="{FF2B5EF4-FFF2-40B4-BE49-F238E27FC236}">
                  <a16:creationId xmlns:a16="http://schemas.microsoft.com/office/drawing/2014/main" id="{862ED81D-A10A-491F-B810-A7A995E3E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273" y="4664287"/>
              <a:ext cx="283191" cy="201074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12" name="Rectangle 5">
              <a:extLst>
                <a:ext uri="{FF2B5EF4-FFF2-40B4-BE49-F238E27FC236}">
                  <a16:creationId xmlns:a16="http://schemas.microsoft.com/office/drawing/2014/main" id="{BA8E8443-6920-439F-8845-10BC323F8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8312" y="4696966"/>
              <a:ext cx="159085" cy="145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800" b="1" i="0" u="none" strike="noStrike" baseline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170</a:t>
              </a:r>
            </a:p>
          </p:txBody>
        </p:sp>
      </p:grpSp>
      <p:grpSp>
        <p:nvGrpSpPr>
          <p:cNvPr id="113" name="グループ化 112">
            <a:extLst>
              <a:ext uri="{FF2B5EF4-FFF2-40B4-BE49-F238E27FC236}">
                <a16:creationId xmlns:a16="http://schemas.microsoft.com/office/drawing/2014/main" id="{67CAE05A-466E-44A8-AA54-6DA9AF100287}"/>
              </a:ext>
            </a:extLst>
          </p:cNvPr>
          <p:cNvGrpSpPr/>
          <p:nvPr/>
        </p:nvGrpSpPr>
        <p:grpSpPr>
          <a:xfrm>
            <a:off x="7856955" y="4593650"/>
            <a:ext cx="283191" cy="201074"/>
            <a:chOff x="9357273" y="4664287"/>
            <a:chExt cx="283191" cy="201074"/>
          </a:xfrm>
        </p:grpSpPr>
        <p:sp>
          <p:nvSpPr>
            <p:cNvPr id="114" name="Freeform 4">
              <a:extLst>
                <a:ext uri="{FF2B5EF4-FFF2-40B4-BE49-F238E27FC236}">
                  <a16:creationId xmlns:a16="http://schemas.microsoft.com/office/drawing/2014/main" id="{3B4C4D6C-CE5E-4642-B87E-136543483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273" y="4664287"/>
              <a:ext cx="283191" cy="201074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15" name="Rectangle 5">
              <a:extLst>
                <a:ext uri="{FF2B5EF4-FFF2-40B4-BE49-F238E27FC236}">
                  <a16:creationId xmlns:a16="http://schemas.microsoft.com/office/drawing/2014/main" id="{4162C176-F482-4F20-935E-571D1F75A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8312" y="4696966"/>
              <a:ext cx="159085" cy="145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800" b="1" i="0" u="none" strike="noStrike" baseline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170</a:t>
              </a:r>
            </a:p>
          </p:txBody>
        </p:sp>
      </p:grpSp>
      <p:grpSp>
        <p:nvGrpSpPr>
          <p:cNvPr id="116" name="グループ化 115">
            <a:extLst>
              <a:ext uri="{FF2B5EF4-FFF2-40B4-BE49-F238E27FC236}">
                <a16:creationId xmlns:a16="http://schemas.microsoft.com/office/drawing/2014/main" id="{FE4C096C-A50A-4C61-B756-7BEB45212A7F}"/>
              </a:ext>
            </a:extLst>
          </p:cNvPr>
          <p:cNvGrpSpPr/>
          <p:nvPr/>
        </p:nvGrpSpPr>
        <p:grpSpPr>
          <a:xfrm>
            <a:off x="6123390" y="1434034"/>
            <a:ext cx="283191" cy="201074"/>
            <a:chOff x="9357273" y="4664287"/>
            <a:chExt cx="283191" cy="201074"/>
          </a:xfrm>
        </p:grpSpPr>
        <p:sp>
          <p:nvSpPr>
            <p:cNvPr id="117" name="Freeform 4">
              <a:extLst>
                <a:ext uri="{FF2B5EF4-FFF2-40B4-BE49-F238E27FC236}">
                  <a16:creationId xmlns:a16="http://schemas.microsoft.com/office/drawing/2014/main" id="{61DF6773-8337-4CE4-B15E-20FD4C29A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273" y="4664287"/>
              <a:ext cx="283191" cy="201074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18" name="Rectangle 5">
              <a:extLst>
                <a:ext uri="{FF2B5EF4-FFF2-40B4-BE49-F238E27FC236}">
                  <a16:creationId xmlns:a16="http://schemas.microsoft.com/office/drawing/2014/main" id="{1810F225-40CE-4B44-B7BE-C54DB4087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8312" y="4690870"/>
              <a:ext cx="159085" cy="145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800" b="1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308</a:t>
              </a:r>
              <a:endParaRPr lang="en-US" altLang="ja-JP" sz="800" b="1" i="0" u="none" strike="noStrike" baseline="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pic>
        <p:nvPicPr>
          <p:cNvPr id="120" name="図 119">
            <a:extLst>
              <a:ext uri="{FF2B5EF4-FFF2-40B4-BE49-F238E27FC236}">
                <a16:creationId xmlns:a16="http://schemas.microsoft.com/office/drawing/2014/main" id="{84C809C4-207A-4C87-B514-9B870F7B9C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379" y="3174686"/>
            <a:ext cx="1173823" cy="18756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楕円 120">
            <a:extLst>
              <a:ext uri="{FF2B5EF4-FFF2-40B4-BE49-F238E27FC236}">
                <a16:creationId xmlns:a16="http://schemas.microsoft.com/office/drawing/2014/main" id="{A8028CC5-7C3F-400E-871C-DB8DCC7A86C8}"/>
              </a:ext>
            </a:extLst>
          </p:cNvPr>
          <p:cNvSpPr/>
          <p:nvPr/>
        </p:nvSpPr>
        <p:spPr>
          <a:xfrm>
            <a:off x="5549696" y="4073983"/>
            <a:ext cx="114214" cy="1142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2" name="直線矢印コネクタ 121">
            <a:extLst>
              <a:ext uri="{FF2B5EF4-FFF2-40B4-BE49-F238E27FC236}">
                <a16:creationId xmlns:a16="http://schemas.microsoft.com/office/drawing/2014/main" id="{E98F1020-49A6-47ED-A002-B1FB82130344}"/>
              </a:ext>
            </a:extLst>
          </p:cNvPr>
          <p:cNvCxnSpPr>
            <a:cxnSpLocks/>
          </p:cNvCxnSpPr>
          <p:nvPr/>
        </p:nvCxnSpPr>
        <p:spPr>
          <a:xfrm>
            <a:off x="5204622" y="3750078"/>
            <a:ext cx="357072" cy="3437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>
            <a:extLst>
              <a:ext uri="{FF2B5EF4-FFF2-40B4-BE49-F238E27FC236}">
                <a16:creationId xmlns:a16="http://schemas.microsoft.com/office/drawing/2014/main" id="{4EB540A6-B230-4BDE-AEC7-2C8AFD6BA6F7}"/>
              </a:ext>
            </a:extLst>
          </p:cNvPr>
          <p:cNvCxnSpPr>
            <a:cxnSpLocks/>
          </p:cNvCxnSpPr>
          <p:nvPr/>
        </p:nvCxnSpPr>
        <p:spPr>
          <a:xfrm flipH="1">
            <a:off x="4695436" y="3760915"/>
            <a:ext cx="5290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E05218E5-E37E-4EE6-A3F1-0F7067C5E6DC}"/>
              </a:ext>
            </a:extLst>
          </p:cNvPr>
          <p:cNvSpPr txBox="1"/>
          <p:nvPr/>
        </p:nvSpPr>
        <p:spPr>
          <a:xfrm>
            <a:off x="4487699" y="3524808"/>
            <a:ext cx="1000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事業箇所</a:t>
            </a:r>
          </a:p>
        </p:txBody>
      </p:sp>
      <p:grpSp>
        <p:nvGrpSpPr>
          <p:cNvPr id="125" name="グループ化 124">
            <a:extLst>
              <a:ext uri="{FF2B5EF4-FFF2-40B4-BE49-F238E27FC236}">
                <a16:creationId xmlns:a16="http://schemas.microsoft.com/office/drawing/2014/main" id="{761BA3F2-F778-4216-A827-025BF653E357}"/>
              </a:ext>
            </a:extLst>
          </p:cNvPr>
          <p:cNvGrpSpPr/>
          <p:nvPr/>
        </p:nvGrpSpPr>
        <p:grpSpPr>
          <a:xfrm>
            <a:off x="7844763" y="1934282"/>
            <a:ext cx="283191" cy="201074"/>
            <a:chOff x="9357273" y="4664287"/>
            <a:chExt cx="283191" cy="201074"/>
          </a:xfrm>
        </p:grpSpPr>
        <p:sp>
          <p:nvSpPr>
            <p:cNvPr id="126" name="Freeform 4">
              <a:extLst>
                <a:ext uri="{FF2B5EF4-FFF2-40B4-BE49-F238E27FC236}">
                  <a16:creationId xmlns:a16="http://schemas.microsoft.com/office/drawing/2014/main" id="{F16E87AA-DAFC-45BE-AC25-B0C232CFF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273" y="4664287"/>
              <a:ext cx="283191" cy="201074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27" name="Rectangle 5">
              <a:extLst>
                <a:ext uri="{FF2B5EF4-FFF2-40B4-BE49-F238E27FC236}">
                  <a16:creationId xmlns:a16="http://schemas.microsoft.com/office/drawing/2014/main" id="{7C5BED02-1CC9-4F6D-BCDC-309A536CD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8312" y="4696966"/>
              <a:ext cx="159085" cy="145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800" b="1" i="0" u="none" strike="noStrike" baseline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170</a:t>
              </a:r>
            </a:p>
          </p:txBody>
        </p: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C9824B7F-8E2C-4DBD-B9C6-ECD4B4369A4D}"/>
              </a:ext>
            </a:extLst>
          </p:cNvPr>
          <p:cNvGrpSpPr/>
          <p:nvPr/>
        </p:nvGrpSpPr>
        <p:grpSpPr>
          <a:xfrm>
            <a:off x="8469" y="498822"/>
            <a:ext cx="4649120" cy="3058696"/>
            <a:chOff x="8469" y="490939"/>
            <a:chExt cx="4649120" cy="3058696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A3E2649-4B11-4805-8F34-20AE7E5B512C}"/>
                </a:ext>
              </a:extLst>
            </p:cNvPr>
            <p:cNvSpPr/>
            <p:nvPr/>
          </p:nvSpPr>
          <p:spPr>
            <a:xfrm>
              <a:off x="8469" y="839155"/>
              <a:ext cx="4649120" cy="2710480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事業目的・整備効果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○本路線は旧国道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170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号を起点に東大阪市の中心地域を東西に横断し、大阪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市内に至る幹線道路であり、また東大阪市が広域避難場所に指定する花園中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央公園までのアクセス道路です。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○そのうち、国道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170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号</a:t>
              </a:r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（大阪外環状線）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から市道加納玉串線までの区間につ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いて、現況の歩道幅員が狭いことから、歩道の拡幅整備により歩行者等の安全を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確保すること、また、右折レーンの設置により市道加納玉串線へのアクセスを円滑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にし、交通流の分散を行うことが目的です。</a:t>
              </a: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事業箇所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東大阪市松原地内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設計概要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延長：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0.9km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幅員：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25.0m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車線）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D251F863-309A-459E-B276-17BA0022DF57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885F88-C7C6-4C26-B3F7-8A9459E186C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事業概要</a:t>
                </a:r>
                <a:endParaRPr kumimoji="1" lang="ja-JP" altLang="en-US" sz="1200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BFC2BF39-B4A1-4BD2-BC34-8706F26325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08623026-1B8F-40CD-877F-9318E7E5F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タイトル 1">
            <a:extLst>
              <a:ext uri="{FF2B5EF4-FFF2-40B4-BE49-F238E27FC236}">
                <a16:creationId xmlns:a16="http://schemas.microsoft.com/office/drawing/2014/main" id="{22B1DEA5-8023-4BD8-B25D-6F02153EDAF9}"/>
              </a:ext>
            </a:extLst>
          </p:cNvPr>
          <p:cNvSpPr txBox="1">
            <a:spLocks/>
          </p:cNvSpPr>
          <p:nvPr/>
        </p:nvSpPr>
        <p:spPr>
          <a:xfrm>
            <a:off x="-11784" y="0"/>
            <a:ext cx="9176034" cy="3326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92" tIns="65096" rIns="130192" bIns="65096" rtlCol="0" anchor="ctr"/>
          <a:lstStyle>
            <a:defPPr>
              <a:defRPr lang="ja-JP"/>
            </a:defPPr>
            <a:lvl1pPr>
              <a:defRPr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府道　大阪枚岡奈良線</a:t>
            </a:r>
            <a:endParaRPr lang="en-US" altLang="ja-JP" dirty="0">
              <a:solidFill>
                <a:schemeClr val="bg1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09BCEA7-001A-4EC2-96BF-D3649DD84032}"/>
              </a:ext>
            </a:extLst>
          </p:cNvPr>
          <p:cNvCxnSpPr>
            <a:cxnSpLocks/>
          </p:cNvCxnSpPr>
          <p:nvPr/>
        </p:nvCxnSpPr>
        <p:spPr>
          <a:xfrm>
            <a:off x="-11784" y="376804"/>
            <a:ext cx="9164251" cy="0"/>
          </a:xfrm>
          <a:prstGeom prst="line">
            <a:avLst/>
          </a:prstGeom>
          <a:ln w="101600" cmpd="thickThin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FB805338-DCD1-4B82-9E70-A518E6221FBA}"/>
              </a:ext>
            </a:extLst>
          </p:cNvPr>
          <p:cNvGrpSpPr/>
          <p:nvPr/>
        </p:nvGrpSpPr>
        <p:grpSpPr>
          <a:xfrm>
            <a:off x="4618642" y="490939"/>
            <a:ext cx="4567761" cy="2271088"/>
            <a:chOff x="8469" y="490939"/>
            <a:chExt cx="4567761" cy="2271088"/>
          </a:xfrm>
        </p:grpSpPr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510ABCD8-5D91-48DA-B554-628B35C583E5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F0570AB2-1D3A-4AE1-B2DF-D7A27A81FB7C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E14BF28E-B143-4C3D-971C-8EA0088E96B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位置図</a:t>
                </a:r>
              </a:p>
            </p:txBody>
          </p: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0125F050-0F3D-4101-ADC1-4CFF3109F9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7A105D22-8CF6-4F83-B80C-B06F74DF69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E767CC3D-EB83-4314-8C0D-C5AACE67C9B7}"/>
              </a:ext>
            </a:extLst>
          </p:cNvPr>
          <p:cNvGrpSpPr/>
          <p:nvPr/>
        </p:nvGrpSpPr>
        <p:grpSpPr>
          <a:xfrm>
            <a:off x="51729" y="3914216"/>
            <a:ext cx="4662161" cy="2271088"/>
            <a:chOff x="8469" y="490939"/>
            <a:chExt cx="4567761" cy="2271088"/>
          </a:xfrm>
        </p:grpSpPr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D60E1549-EEAC-4282-82CB-CE86D2DC421D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C159C020-8B78-40B0-8295-F6320CA9532B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B4397F5E-7EBC-4431-9846-F354DC965E2A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標準横断図</a:t>
                </a:r>
              </a:p>
            </p:txBody>
          </p:sp>
          <p:cxnSp>
            <p:nvCxnSpPr>
              <p:cNvPr id="88" name="直線コネクタ 87">
                <a:extLst>
                  <a:ext uri="{FF2B5EF4-FFF2-40B4-BE49-F238E27FC236}">
                    <a16:creationId xmlns:a16="http://schemas.microsoft.com/office/drawing/2014/main" id="{EFF29153-0D94-48F2-9552-4970B32CB1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>
                <a:extLst>
                  <a:ext uri="{FF2B5EF4-FFF2-40B4-BE49-F238E27FC236}">
                    <a16:creationId xmlns:a16="http://schemas.microsoft.com/office/drawing/2014/main" id="{830F69CC-55D3-4B53-88EA-0C9A95BFD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4FA47562-2C47-4879-843B-5CFDCAB84297}"/>
              </a:ext>
            </a:extLst>
          </p:cNvPr>
          <p:cNvCxnSpPr>
            <a:cxnSpLocks/>
          </p:cNvCxnSpPr>
          <p:nvPr/>
        </p:nvCxnSpPr>
        <p:spPr>
          <a:xfrm flipV="1">
            <a:off x="6926721" y="2421359"/>
            <a:ext cx="970189" cy="1091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338C2559-C32E-43CF-808F-EC8EC43B6C5A}"/>
              </a:ext>
            </a:extLst>
          </p:cNvPr>
          <p:cNvSpPr txBox="1"/>
          <p:nvPr/>
        </p:nvSpPr>
        <p:spPr>
          <a:xfrm>
            <a:off x="3637604" y="4338151"/>
            <a:ext cx="895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［単位：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m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C1C0EF3D-094A-490C-9F7C-42D744008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272" y="865895"/>
            <a:ext cx="309143" cy="525543"/>
          </a:xfrm>
          <a:prstGeom prst="rect">
            <a:avLst/>
          </a:prstGeom>
        </p:spPr>
      </p:pic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1FD502D8-D4E9-4050-BF36-E468722461C7}"/>
              </a:ext>
            </a:extLst>
          </p:cNvPr>
          <p:cNvSpPr/>
          <p:nvPr/>
        </p:nvSpPr>
        <p:spPr>
          <a:xfrm>
            <a:off x="6993749" y="1384021"/>
            <a:ext cx="851014" cy="34526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事業中区間</a:t>
            </a:r>
            <a:endParaRPr kumimoji="1" lang="en-US" altLang="ja-JP" sz="105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05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L=0.9km</a:t>
            </a:r>
            <a:endParaRPr kumimoji="1" lang="ja-JP" altLang="en-US" sz="105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B7DE9BD2-3C84-4955-AFA7-E516D6EBC452}"/>
              </a:ext>
            </a:extLst>
          </p:cNvPr>
          <p:cNvCxnSpPr>
            <a:cxnSpLocks/>
          </p:cNvCxnSpPr>
          <p:nvPr/>
        </p:nvCxnSpPr>
        <p:spPr>
          <a:xfrm>
            <a:off x="6927735" y="1691279"/>
            <a:ext cx="0" cy="6877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26D04B4E-66F5-45FC-94F6-BC3E06E64862}"/>
              </a:ext>
            </a:extLst>
          </p:cNvPr>
          <p:cNvCxnSpPr>
            <a:cxnSpLocks/>
          </p:cNvCxnSpPr>
          <p:nvPr/>
        </p:nvCxnSpPr>
        <p:spPr>
          <a:xfrm>
            <a:off x="7889143" y="1691279"/>
            <a:ext cx="0" cy="59447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CF89DA95-0A0B-49B4-828B-34D16E9CA170}"/>
              </a:ext>
            </a:extLst>
          </p:cNvPr>
          <p:cNvCxnSpPr>
            <a:cxnSpLocks/>
          </p:cNvCxnSpPr>
          <p:nvPr/>
        </p:nvCxnSpPr>
        <p:spPr>
          <a:xfrm>
            <a:off x="6943238" y="1786178"/>
            <a:ext cx="921337" cy="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98E71E79-8D51-4D12-BD9E-82892930731D}"/>
              </a:ext>
            </a:extLst>
          </p:cNvPr>
          <p:cNvGrpSpPr/>
          <p:nvPr/>
        </p:nvGrpSpPr>
        <p:grpSpPr>
          <a:xfrm rot="235356">
            <a:off x="8480351" y="2465104"/>
            <a:ext cx="357790" cy="733534"/>
            <a:chOff x="-739463" y="2461164"/>
            <a:chExt cx="357790" cy="733534"/>
          </a:xfrm>
        </p:grpSpPr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B34C67A4-EFD3-4100-8966-C42337A14ACE}"/>
                </a:ext>
              </a:extLst>
            </p:cNvPr>
            <p:cNvSpPr/>
            <p:nvPr/>
          </p:nvSpPr>
          <p:spPr>
            <a:xfrm>
              <a:off x="-656967" y="2463473"/>
              <a:ext cx="190500" cy="6928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/>
            </a:p>
          </p:txBody>
        </p:sp>
        <p:grpSp>
          <p:nvGrpSpPr>
            <p:cNvPr id="54" name="グループ化 53">
              <a:extLst>
                <a:ext uri="{FF2B5EF4-FFF2-40B4-BE49-F238E27FC236}">
                  <a16:creationId xmlns:a16="http://schemas.microsoft.com/office/drawing/2014/main" id="{8B5F54EC-9D36-48DD-AA37-FDE01325F932}"/>
                </a:ext>
              </a:extLst>
            </p:cNvPr>
            <p:cNvGrpSpPr/>
            <p:nvPr/>
          </p:nvGrpSpPr>
          <p:grpSpPr>
            <a:xfrm>
              <a:off x="-739463" y="2461164"/>
              <a:ext cx="357790" cy="733534"/>
              <a:chOff x="-620748" y="2715984"/>
              <a:chExt cx="357790" cy="733534"/>
            </a:xfrm>
          </p:grpSpPr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73F7EAA5-A0F1-4941-B29D-3D63E29778DA}"/>
                  </a:ext>
                </a:extLst>
              </p:cNvPr>
              <p:cNvSpPr txBox="1"/>
              <p:nvPr/>
            </p:nvSpPr>
            <p:spPr>
              <a:xfrm>
                <a:off x="-619010" y="2715984"/>
                <a:ext cx="338554" cy="733534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kumimoji="1" lang="ja-JP" altLang="en-US" sz="1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旧国道　号</a:t>
                </a:r>
                <a:endParaRPr kumimoji="1" lang="en-US" altLang="ja-JP" sz="10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B9D63F25-AF7D-4617-887E-FB200E81813F}"/>
                  </a:ext>
                </a:extLst>
              </p:cNvPr>
              <p:cNvSpPr txBox="1"/>
              <p:nvPr/>
            </p:nvSpPr>
            <p:spPr>
              <a:xfrm>
                <a:off x="-620748" y="3082231"/>
                <a:ext cx="35779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900" b="1" dirty="0"/>
                  <a:t>170</a:t>
                </a:r>
                <a:endParaRPr kumimoji="1" lang="ja-JP" altLang="en-US" sz="900" b="1" dirty="0"/>
              </a:p>
            </p:txBody>
          </p:sp>
        </p:grpSp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3C9125D8-C5D9-49D0-BEFD-E3A17E869C93}"/>
              </a:ext>
            </a:extLst>
          </p:cNvPr>
          <p:cNvGrpSpPr/>
          <p:nvPr/>
        </p:nvGrpSpPr>
        <p:grpSpPr>
          <a:xfrm>
            <a:off x="4618642" y="5345652"/>
            <a:ext cx="4567761" cy="2271088"/>
            <a:chOff x="4618642" y="5345652"/>
            <a:chExt cx="4567761" cy="2271088"/>
          </a:xfrm>
        </p:grpSpPr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83460ACD-8D5C-44B3-88DD-64EB436F8E21}"/>
                </a:ext>
              </a:extLst>
            </p:cNvPr>
            <p:cNvSpPr txBox="1"/>
            <p:nvPr/>
          </p:nvSpPr>
          <p:spPr>
            <a:xfrm>
              <a:off x="4641977" y="5701933"/>
              <a:ext cx="43537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取組状況など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☞</a:t>
              </a:r>
              <a:r>
                <a:rPr kumimoji="1" lang="ja-JP" altLang="en-US" sz="1050" u="sng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こちらをご覧ください（八尾土木事務所ホームページ）（調整中）</a:t>
              </a:r>
              <a:endParaRPr kumimoji="1" lang="en-US" altLang="ja-JP" sz="1050" u="sng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問い合わせ先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都市整備部　道路室 道路整備課 建設グループ</a:t>
              </a:r>
              <a:r>
                <a:rPr lang="ja-JP" altLang="en-US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06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6944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9276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65" name="グループ化 64">
              <a:extLst>
                <a:ext uri="{FF2B5EF4-FFF2-40B4-BE49-F238E27FC236}">
                  <a16:creationId xmlns:a16="http://schemas.microsoft.com/office/drawing/2014/main" id="{1FFF75FF-7EDA-42A0-879B-7A76E241CDBD}"/>
                </a:ext>
              </a:extLst>
            </p:cNvPr>
            <p:cNvGrpSpPr/>
            <p:nvPr/>
          </p:nvGrpSpPr>
          <p:grpSpPr>
            <a:xfrm>
              <a:off x="4618642" y="5345652"/>
              <a:ext cx="4567761" cy="2271088"/>
              <a:chOff x="8469" y="490939"/>
              <a:chExt cx="4567761" cy="2271088"/>
            </a:xfrm>
          </p:grpSpPr>
          <p:sp>
            <p:nvSpPr>
              <p:cNvPr id="66" name="正方形/長方形 65">
                <a:extLst>
                  <a:ext uri="{FF2B5EF4-FFF2-40B4-BE49-F238E27FC236}">
                    <a16:creationId xmlns:a16="http://schemas.microsoft.com/office/drawing/2014/main" id="{0BE6151A-692F-4AAA-8C18-33302D81C99F}"/>
                  </a:ext>
                </a:extLst>
              </p:cNvPr>
              <p:cNvSpPr/>
              <p:nvPr/>
            </p:nvSpPr>
            <p:spPr>
              <a:xfrm>
                <a:off x="8469" y="760542"/>
                <a:ext cx="4567761" cy="200148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1423" tIns="45712" rIns="91423" bIns="45712" rtlCol="0" anchor="t"/>
              <a:lstStyle/>
              <a:p>
                <a:endPara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grpSp>
            <p:nvGrpSpPr>
              <p:cNvPr id="67" name="グループ化 66">
                <a:extLst>
                  <a:ext uri="{FF2B5EF4-FFF2-40B4-BE49-F238E27FC236}">
                    <a16:creationId xmlns:a16="http://schemas.microsoft.com/office/drawing/2014/main" id="{D0C5E2DF-1EF8-4839-B1CC-195955B870C7}"/>
                  </a:ext>
                </a:extLst>
              </p:cNvPr>
              <p:cNvGrpSpPr/>
              <p:nvPr/>
            </p:nvGrpSpPr>
            <p:grpSpPr>
              <a:xfrm>
                <a:off x="47416" y="490939"/>
                <a:ext cx="4097864" cy="276999"/>
                <a:chOff x="57574" y="2349505"/>
                <a:chExt cx="4097864" cy="276999"/>
              </a:xfrm>
            </p:grpSpPr>
            <p:sp>
              <p:nvSpPr>
                <p:cNvPr id="74" name="テキスト ボックス 73">
                  <a:extLst>
                    <a:ext uri="{FF2B5EF4-FFF2-40B4-BE49-F238E27FC236}">
                      <a16:creationId xmlns:a16="http://schemas.microsoft.com/office/drawing/2014/main" id="{95BB9191-0E6E-45CE-81A0-27530B00EF4D}"/>
                    </a:ext>
                  </a:extLst>
                </p:cNvPr>
                <p:cNvSpPr txBox="1"/>
                <p:nvPr/>
              </p:nvSpPr>
              <p:spPr>
                <a:xfrm>
                  <a:off x="143135" y="2349505"/>
                  <a:ext cx="57900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200" dirty="0">
                      <a:solidFill>
                        <a:srgbClr val="0070C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その他</a:t>
                  </a:r>
                </a:p>
              </p:txBody>
            </p:sp>
            <p:cxnSp>
              <p:nvCxnSpPr>
                <p:cNvPr id="75" name="直線コネクタ 74">
                  <a:extLst>
                    <a:ext uri="{FF2B5EF4-FFF2-40B4-BE49-F238E27FC236}">
                      <a16:creationId xmlns:a16="http://schemas.microsoft.com/office/drawing/2014/main" id="{B9E63846-ED96-45ED-936F-5187214AA0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384346"/>
                  <a:ext cx="0" cy="22676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線コネクタ 75">
                  <a:extLst>
                    <a:ext uri="{FF2B5EF4-FFF2-40B4-BE49-F238E27FC236}">
                      <a16:creationId xmlns:a16="http://schemas.microsoft.com/office/drawing/2014/main" id="{5C12C42D-E230-416F-A072-982956D3A7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603495"/>
                  <a:ext cx="4097864" cy="0"/>
                </a:xfrm>
                <a:prstGeom prst="line">
                  <a:avLst/>
                </a:prstGeom>
                <a:ln w="9525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楕円 1">
            <a:extLst>
              <a:ext uri="{FF2B5EF4-FFF2-40B4-BE49-F238E27FC236}">
                <a16:creationId xmlns:a16="http://schemas.microsoft.com/office/drawing/2014/main" id="{C3DA2EB6-1616-4EED-9AA3-9212A3FD36B1}"/>
              </a:ext>
            </a:extLst>
          </p:cNvPr>
          <p:cNvSpPr/>
          <p:nvPr/>
        </p:nvSpPr>
        <p:spPr>
          <a:xfrm>
            <a:off x="6989003" y="2527328"/>
            <a:ext cx="833446" cy="490099"/>
          </a:xfrm>
          <a:prstGeom prst="ellipse">
            <a:avLst/>
          </a:prstGeom>
          <a:solidFill>
            <a:schemeClr val="accent4">
              <a:lumMod val="20000"/>
              <a:lumOff val="80000"/>
              <a:alpha val="76000"/>
            </a:scheme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BD79AF28-BA20-406F-9366-E9BE4A7460CA}"/>
              </a:ext>
            </a:extLst>
          </p:cNvPr>
          <p:cNvSpPr/>
          <p:nvPr/>
        </p:nvSpPr>
        <p:spPr>
          <a:xfrm>
            <a:off x="6974354" y="2565397"/>
            <a:ext cx="851014" cy="40917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花園中央</a:t>
            </a:r>
            <a:endParaRPr kumimoji="1" lang="en-US" altLang="ja-JP" sz="1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公園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49D681E-EB1A-4246-A646-D230A6CA710C}"/>
              </a:ext>
            </a:extLst>
          </p:cNvPr>
          <p:cNvSpPr/>
          <p:nvPr/>
        </p:nvSpPr>
        <p:spPr>
          <a:xfrm>
            <a:off x="2089974" y="5851038"/>
            <a:ext cx="875166" cy="18728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538C37A-2F36-4CD0-8CF7-7F31E0D76F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730" y="4724969"/>
            <a:ext cx="4413887" cy="1499746"/>
          </a:xfrm>
          <a:prstGeom prst="rect">
            <a:avLst/>
          </a:prstGeom>
        </p:spPr>
      </p:pic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EA041715-AA40-457E-9389-4C82B8478C13}"/>
              </a:ext>
            </a:extLst>
          </p:cNvPr>
          <p:cNvSpPr/>
          <p:nvPr/>
        </p:nvSpPr>
        <p:spPr>
          <a:xfrm>
            <a:off x="6758940" y="853440"/>
            <a:ext cx="220980" cy="1645920"/>
          </a:xfrm>
          <a:custGeom>
            <a:avLst/>
            <a:gdLst>
              <a:gd name="connsiteX0" fmla="*/ 152400 w 220980"/>
              <a:gd name="connsiteY0" fmla="*/ 1645920 h 1645920"/>
              <a:gd name="connsiteX1" fmla="*/ 137160 w 220980"/>
              <a:gd name="connsiteY1" fmla="*/ 1295400 h 1645920"/>
              <a:gd name="connsiteX2" fmla="*/ 106680 w 220980"/>
              <a:gd name="connsiteY2" fmla="*/ 1211580 h 1645920"/>
              <a:gd name="connsiteX3" fmla="*/ 30480 w 220980"/>
              <a:gd name="connsiteY3" fmla="*/ 1005840 h 1645920"/>
              <a:gd name="connsiteX4" fmla="*/ 0 w 220980"/>
              <a:gd name="connsiteY4" fmla="*/ 830580 h 1645920"/>
              <a:gd name="connsiteX5" fmla="*/ 22860 w 220980"/>
              <a:gd name="connsiteY5" fmla="*/ 640080 h 1645920"/>
              <a:gd name="connsiteX6" fmla="*/ 68580 w 220980"/>
              <a:gd name="connsiteY6" fmla="*/ 419100 h 1645920"/>
              <a:gd name="connsiteX7" fmla="*/ 167640 w 220980"/>
              <a:gd name="connsiteY7" fmla="*/ 114300 h 1645920"/>
              <a:gd name="connsiteX8" fmla="*/ 220980 w 220980"/>
              <a:gd name="connsiteY8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980" h="1645920">
                <a:moveTo>
                  <a:pt x="152400" y="1645920"/>
                </a:moveTo>
                <a:lnTo>
                  <a:pt x="137160" y="1295400"/>
                </a:lnTo>
                <a:lnTo>
                  <a:pt x="106680" y="1211580"/>
                </a:lnTo>
                <a:lnTo>
                  <a:pt x="30480" y="1005840"/>
                </a:lnTo>
                <a:lnTo>
                  <a:pt x="0" y="830580"/>
                </a:lnTo>
                <a:lnTo>
                  <a:pt x="22860" y="640080"/>
                </a:lnTo>
                <a:lnTo>
                  <a:pt x="68580" y="419100"/>
                </a:lnTo>
                <a:lnTo>
                  <a:pt x="167640" y="114300"/>
                </a:lnTo>
                <a:lnTo>
                  <a:pt x="220980" y="0"/>
                </a:lnTo>
              </a:path>
            </a:pathLst>
          </a:custGeom>
          <a:noFill/>
          <a:ln w="444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723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Office PowerPoint</Application>
  <PresentationFormat>画面に合わせる (4:3)</PresentationFormat>
  <Paragraphs>42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ＭＳ Ｐゴシック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城田　竜之介</dc:creator>
  <cp:lastModifiedBy>城田　竜之介</cp:lastModifiedBy>
  <cp:revision>2</cp:revision>
  <dcterms:created xsi:type="dcterms:W3CDTF">2025-09-16T07:53:52Z</dcterms:created>
  <dcterms:modified xsi:type="dcterms:W3CDTF">2025-11-20T04:24:15Z</dcterms:modified>
</cp:coreProperties>
</file>