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5EBA-B779-4814-B253-9A7F673161A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45DA-B1B8-449F-B262-D1BE8D84A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55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0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4C88E-FE11-4AEF-BB0C-27F315E8C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EE65AF-E5F6-4458-8D46-6AE91B1C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C16D5D-623E-4A9D-A815-17A1B7B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6B95A-FFD1-4120-A071-3F91A2F4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E2F7D1-3B36-44C5-8BF3-DC7677B1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03B589-F2CD-428E-A599-E0AA4A69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5321F4-5813-46AF-BA4A-407DBBA4A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64763-F0C8-4A3A-BA05-A282FE71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524998-448D-430B-A0CE-FED373E7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41CE88-6798-4282-9868-37267B5B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9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ECED36-5AD0-4D4A-9E09-E67471699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233F2A-0737-4912-9F86-86A9ECEC4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236AA-8CCA-4A94-BEC4-757FCEF6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413FB0-B441-4AD6-8ABD-F558E2DC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5142CF-BA28-4B6A-B054-11A80E13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171F7-4C7C-4420-92F4-4A18E4C7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C2B81-74D3-4B71-A318-9D7B320A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4EFFB8-E36F-473C-853D-4510245C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87C711-9F5C-4440-8D69-1BA35A9A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8EBAB0-0D5B-432A-875D-15C56303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23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05508-F702-4A2F-866E-A11A1921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2C68B2-53A3-4C1C-A4B3-3C61F694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87E85C-0C07-4221-9BA3-C4332F2D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4370E9-D799-4440-A5ED-273872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568D4B-732E-4765-B3FC-D46A970C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FE8CC-A8B1-4507-99EC-2608F750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E29798-7845-4EFA-AFAA-9D93FE48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73718F-32AD-451F-AE94-DADDD2F6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AF5129-CDC0-42F8-98DC-C4E957D6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4FC147-2774-4AA3-9A4E-8DF7BF55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23594E-FF90-4BBC-86AB-CD25EEA4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51406-A17E-4F21-92FA-5FEEEBC3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B139EB-FEC5-42A3-ABD8-3724F7007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00F749-D3E1-494A-854A-D981845F9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809730-D52E-472F-B6C6-B26BB5336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490BFF-E0A6-425C-87AE-4D59FBC1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EBFAD9-5A1B-4724-AD88-8AFD73FB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FFB2D8-350D-4099-A635-8DF7DC96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E0354F-23D1-42C7-95F0-8415DD25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833B6-8FB6-4964-AFE9-07DFE558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75DEB1-DE66-491E-AE22-6768656F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7DC85B-E671-41EB-AC4D-AAEA886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CE4976-5BB6-46A8-AF7B-F137AEEA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B4AAA3-5977-4ABE-971D-649F7DFE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CFDE7B-6080-4123-B2D7-CD867A0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CFB49-84ED-4EC8-81C1-FF63AD0C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75040-6C9C-4D14-AF3E-ED247BA5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BD1608-7F13-4BEF-855B-75E8390C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9B7570-B3D7-4FAC-AA42-0A382610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91F952-2B30-4235-8578-E823EB25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4A5421-453B-4289-B808-702F0A85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0F924D-3B4B-479F-BD5E-EE1037AC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45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06085-6789-46F5-9336-F9C9DB86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27476D-F6E5-4157-9E28-F645925AD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E29097-0547-43E1-80A3-F09FCA734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B3E240-F1A4-40A4-9C1F-D35845C0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252A1C-FFFD-4473-BD0C-DAD69982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C79578-78FD-4418-9141-8922FBAE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16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B21189-D8CD-4479-9CCD-11975C5F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0D4FD5-BC48-43FB-ACAC-D3ED497D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8E92F8-C652-4997-9D1C-347682075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EE05-8B7D-49B4-A8CD-CDA3DC93C2D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DEFD1A-EEF7-48E0-B074-E599C59EE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ED2377-D8BA-47C8-BB80-B94EF95FB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7153-42A2-499B-9A31-779F71D23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ref.osaka.lg.jp/o130300/hirado/shisakujigyo/jigyou02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92571" cy="3207548"/>
            <a:chOff x="8469" y="490939"/>
            <a:chExt cx="4692571" cy="320754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4"/>
              <a:ext cx="4692571" cy="2859333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○本路線は、広域緊急交通路である府道大阪生駒線と重複する都市計画道路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であり、府道大阪中央環状線と国道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大阪外環状線）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を結ぶ幹線道路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○本事業区間は、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車線の府道大阪生駒線と、同じく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車線の市道諸福中垣線と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の交差点から大阪中央環状線までの区間であり、大阪中央環状線から西側は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車線道路となっていることから、本事業区間がボトルネックとなり、慢性的な渋滞が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発生しています。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○本事業区間を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車線から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車線化することで、慢性的な渋滞の緩和と共に、緊急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車両の通行機能の確保及び災害時の輸送機能効果を向上します。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○また、無電柱化することで広域緊急交通路として、防災機能の強化を図ることが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○府道大阪中央環状線から府道鴻池新田停車場線までの約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令和３年９月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大東市諸福８丁目～諸福１丁目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（諸福西交差点～諸福郵便局前西交差点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大阪住道線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37352" y="4959383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2D19BD1-2ED1-4F6C-AFAF-48DF12E88297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CAC2B5F-B524-4BB2-874A-7501F57B6A0C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8889B9C-4728-47A7-8F58-A0A478F2580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94B63DEF-CC9C-4DDF-9D11-E7B2826D8637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1E7D0C87-E9BE-4C0F-99F1-5918C3796618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331E8747-65A8-4E81-A837-1509F63FCFE6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47" name="直線コネクタ 46">
                  <a:extLst>
                    <a:ext uri="{FF2B5EF4-FFF2-40B4-BE49-F238E27FC236}">
                      <a16:creationId xmlns:a16="http://schemas.microsoft.com/office/drawing/2014/main" id="{F7B1653C-4EB5-479F-B942-789873D23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>
                  <a:extLst>
                    <a:ext uri="{FF2B5EF4-FFF2-40B4-BE49-F238E27FC236}">
                      <a16:creationId xmlns:a16="http://schemas.microsoft.com/office/drawing/2014/main" id="{6DC04313-055E-47AB-A5EE-F9042F874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621870E-CDB4-4ED6-9027-55F05FEEF8C6}"/>
              </a:ext>
            </a:extLst>
          </p:cNvPr>
          <p:cNvGrpSpPr/>
          <p:nvPr/>
        </p:nvGrpSpPr>
        <p:grpSpPr>
          <a:xfrm>
            <a:off x="4614084" y="1062099"/>
            <a:ext cx="4285166" cy="3938690"/>
            <a:chOff x="2694278" y="1384008"/>
            <a:chExt cx="4285166" cy="3938690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95602EB6-2E57-479F-B15A-8FE456D7B3AF}"/>
                </a:ext>
              </a:extLst>
            </p:cNvPr>
            <p:cNvGrpSpPr/>
            <p:nvPr/>
          </p:nvGrpSpPr>
          <p:grpSpPr>
            <a:xfrm>
              <a:off x="2694278" y="1384008"/>
              <a:ext cx="4285166" cy="3938690"/>
              <a:chOff x="2694278" y="1384008"/>
              <a:chExt cx="4285166" cy="3938690"/>
            </a:xfrm>
          </p:grpSpPr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8797D3F5-A7FB-42FD-BFB3-1378ED77F579}"/>
                  </a:ext>
                </a:extLst>
              </p:cNvPr>
              <p:cNvGrpSpPr/>
              <p:nvPr/>
            </p:nvGrpSpPr>
            <p:grpSpPr>
              <a:xfrm>
                <a:off x="2694278" y="1384008"/>
                <a:ext cx="4285166" cy="3938690"/>
                <a:chOff x="2694278" y="1384008"/>
                <a:chExt cx="4285166" cy="3938690"/>
              </a:xfrm>
            </p:grpSpPr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21A36016-0F0F-44B0-9B28-0FF2809A3FB6}"/>
                    </a:ext>
                  </a:extLst>
                </p:cNvPr>
                <p:cNvGrpSpPr/>
                <p:nvPr/>
              </p:nvGrpSpPr>
              <p:grpSpPr>
                <a:xfrm>
                  <a:off x="2694278" y="1384008"/>
                  <a:ext cx="4285166" cy="3938690"/>
                  <a:chOff x="2694278" y="1384008"/>
                  <a:chExt cx="4285166" cy="3938690"/>
                </a:xfrm>
              </p:grpSpPr>
              <p:grpSp>
                <p:nvGrpSpPr>
                  <p:cNvPr id="65" name="グループ化 64">
                    <a:extLst>
                      <a:ext uri="{FF2B5EF4-FFF2-40B4-BE49-F238E27FC236}">
                        <a16:creationId xmlns:a16="http://schemas.microsoft.com/office/drawing/2014/main" id="{C3CCFBCD-2D93-49C6-AFF3-3F8EDC58061B}"/>
                      </a:ext>
                    </a:extLst>
                  </p:cNvPr>
                  <p:cNvGrpSpPr/>
                  <p:nvPr/>
                </p:nvGrpSpPr>
                <p:grpSpPr>
                  <a:xfrm>
                    <a:off x="2694278" y="1384008"/>
                    <a:ext cx="4285166" cy="3938690"/>
                    <a:chOff x="2008478" y="1641183"/>
                    <a:chExt cx="4285166" cy="3938690"/>
                  </a:xfrm>
                </p:grpSpPr>
                <p:pic>
                  <p:nvPicPr>
                    <p:cNvPr id="75" name="図 74">
                      <a:extLst>
                        <a:ext uri="{FF2B5EF4-FFF2-40B4-BE49-F238E27FC236}">
                          <a16:creationId xmlns:a16="http://schemas.microsoft.com/office/drawing/2014/main" id="{A213496E-094C-4C86-98D2-2D441CE537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grayscl/>
                    </a:blip>
                    <a:srcRect l="23829" t="11943" r="39266" b="24492"/>
                    <a:stretch/>
                  </p:blipFill>
                  <p:spPr>
                    <a:xfrm>
                      <a:off x="2008478" y="1641183"/>
                      <a:ext cx="4275216" cy="390783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76" name="図 75">
                      <a:extLst>
                        <a:ext uri="{FF2B5EF4-FFF2-40B4-BE49-F238E27FC236}">
                          <a16:creationId xmlns:a16="http://schemas.microsoft.com/office/drawing/2014/main" id="{7EC98ED8-41EE-4166-95B7-F0DF94CAED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grayscl/>
                    </a:blip>
                    <a:stretch>
                      <a:fillRect/>
                    </a:stretch>
                  </p:blipFill>
                  <p:spPr>
                    <a:xfrm>
                      <a:off x="5983490" y="1641183"/>
                      <a:ext cx="309143" cy="52554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8" name="テキスト ボックス 43">
                      <a:extLst>
                        <a:ext uri="{FF2B5EF4-FFF2-40B4-BE49-F238E27FC236}">
                          <a16:creationId xmlns:a16="http://schemas.microsoft.com/office/drawing/2014/main" id="{1CFA93BF-9117-4B76-9AFA-42C52289C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36060" y="4396126"/>
                      <a:ext cx="234090" cy="9125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vert="eaVert" wrap="square" lIns="0" tIns="0" rIns="0" bIns="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大阪中央環状線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79" name="テキスト ボックス 43">
                      <a:extLst>
                        <a:ext uri="{FF2B5EF4-FFF2-40B4-BE49-F238E27FC236}">
                          <a16:creationId xmlns:a16="http://schemas.microsoft.com/office/drawing/2014/main" id="{88E76795-963F-48E1-B552-EDDCD1D2423D}"/>
                        </a:ext>
                      </a:extLst>
                    </p:cNvPr>
                    <p:cNvSpPr txBox="1"/>
                    <p:nvPr/>
                  </p:nvSpPr>
                  <p:spPr>
                    <a:xfrm rot="21249179">
                      <a:off x="4034374" y="4044773"/>
                      <a:ext cx="691877" cy="19607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0" tIns="0" rIns="0" bIns="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大阪生駒線</a:t>
                      </a:r>
                    </a:p>
                  </p:txBody>
                </p:sp>
                <p:sp>
                  <p:nvSpPr>
                    <p:cNvPr id="80" name="フリーフォーム: 図形 79">
                      <a:extLst>
                        <a:ext uri="{FF2B5EF4-FFF2-40B4-BE49-F238E27FC236}">
                          <a16:creationId xmlns:a16="http://schemas.microsoft.com/office/drawing/2014/main" id="{703E9AAB-DCB0-4B78-B063-97792749A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4946" y="3932944"/>
                      <a:ext cx="127000" cy="1616075"/>
                    </a:xfrm>
                    <a:custGeom>
                      <a:avLst/>
                      <a:gdLst>
                        <a:gd name="connsiteX0" fmla="*/ 0 w 127000"/>
                        <a:gd name="connsiteY0" fmla="*/ 0 h 1616075"/>
                        <a:gd name="connsiteX1" fmla="*/ 127000 w 127000"/>
                        <a:gd name="connsiteY1" fmla="*/ 279400 h 1616075"/>
                        <a:gd name="connsiteX2" fmla="*/ 127000 w 127000"/>
                        <a:gd name="connsiteY2" fmla="*/ 1616075 h 1616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7000" h="1616075">
                          <a:moveTo>
                            <a:pt x="0" y="0"/>
                          </a:moveTo>
                          <a:lnTo>
                            <a:pt x="127000" y="279400"/>
                          </a:lnTo>
                          <a:lnTo>
                            <a:pt x="127000" y="1616075"/>
                          </a:lnTo>
                        </a:path>
                      </a:pathLst>
                    </a:custGeom>
                    <a:noFill/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" name="フリーフォーム: 図形 80">
                      <a:extLst>
                        <a:ext uri="{FF2B5EF4-FFF2-40B4-BE49-F238E27FC236}">
                          <a16:creationId xmlns:a16="http://schemas.microsoft.com/office/drawing/2014/main" id="{7BFEBB34-A4F6-4CBB-B1C9-8BD90A3B6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64706" y="4729163"/>
                      <a:ext cx="2928938" cy="297656"/>
                    </a:xfrm>
                    <a:custGeom>
                      <a:avLst/>
                      <a:gdLst>
                        <a:gd name="connsiteX0" fmla="*/ 0 w 2928938"/>
                        <a:gd name="connsiteY0" fmla="*/ 0 h 297656"/>
                        <a:gd name="connsiteX1" fmla="*/ 557213 w 2928938"/>
                        <a:gd name="connsiteY1" fmla="*/ 45243 h 297656"/>
                        <a:gd name="connsiteX2" fmla="*/ 1143000 w 2928938"/>
                        <a:gd name="connsiteY2" fmla="*/ 297656 h 297656"/>
                        <a:gd name="connsiteX3" fmla="*/ 2928938 w 2928938"/>
                        <a:gd name="connsiteY3" fmla="*/ 176212 h 297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28938" h="297656">
                          <a:moveTo>
                            <a:pt x="0" y="0"/>
                          </a:moveTo>
                          <a:lnTo>
                            <a:pt x="557213" y="45243"/>
                          </a:lnTo>
                          <a:lnTo>
                            <a:pt x="1143000" y="297656"/>
                          </a:lnTo>
                          <a:lnTo>
                            <a:pt x="2928938" y="176212"/>
                          </a:lnTo>
                        </a:path>
                      </a:pathLst>
                    </a:custGeom>
                    <a:noFill/>
                    <a:ln w="381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" name="テキスト ボックス 43">
                      <a:extLst>
                        <a:ext uri="{FF2B5EF4-FFF2-40B4-BE49-F238E27FC236}">
                          <a16:creationId xmlns:a16="http://schemas.microsoft.com/office/drawing/2014/main" id="{852FCBEF-EF65-4239-A057-7D79B4F061AF}"/>
                        </a:ext>
                      </a:extLst>
                    </p:cNvPr>
                    <p:cNvSpPr txBox="1"/>
                    <p:nvPr/>
                  </p:nvSpPr>
                  <p:spPr>
                    <a:xfrm rot="21390756">
                      <a:off x="4767547" y="4748524"/>
                      <a:ext cx="1025246" cy="19607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0" tIns="0" rIns="0" bIns="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市道諸福中垣内線</a:t>
                      </a:r>
                    </a:p>
                  </p:txBody>
                </p:sp>
                <p:sp>
                  <p:nvSpPr>
                    <p:cNvPr id="106" name="フリーフォーム: 図形 105">
                      <a:extLst>
                        <a:ext uri="{FF2B5EF4-FFF2-40B4-BE49-F238E27FC236}">
                          <a16:creationId xmlns:a16="http://schemas.microsoft.com/office/drawing/2014/main" id="{8C127131-0B35-4B8D-8188-26355BF99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8215" y="4655556"/>
                      <a:ext cx="424100" cy="45719"/>
                    </a:xfrm>
                    <a:custGeom>
                      <a:avLst/>
                      <a:gdLst>
                        <a:gd name="connsiteX0" fmla="*/ 0 w 754856"/>
                        <a:gd name="connsiteY0" fmla="*/ 0 h 66831"/>
                        <a:gd name="connsiteX1" fmla="*/ 754856 w 754856"/>
                        <a:gd name="connsiteY1" fmla="*/ 66675 h 66831"/>
                        <a:gd name="connsiteX0" fmla="*/ 0 w 431761"/>
                        <a:gd name="connsiteY0" fmla="*/ 0 h 62204"/>
                        <a:gd name="connsiteX1" fmla="*/ 431761 w 431761"/>
                        <a:gd name="connsiteY1" fmla="*/ 62026 h 62204"/>
                        <a:gd name="connsiteX0" fmla="*/ 0 w 431761"/>
                        <a:gd name="connsiteY0" fmla="*/ 0 h 62026"/>
                        <a:gd name="connsiteX1" fmla="*/ 431761 w 431761"/>
                        <a:gd name="connsiteY1" fmla="*/ 62026 h 62026"/>
                        <a:gd name="connsiteX0" fmla="*/ 0 w 431761"/>
                        <a:gd name="connsiteY0" fmla="*/ 0 h 38781"/>
                        <a:gd name="connsiteX1" fmla="*/ 431761 w 431761"/>
                        <a:gd name="connsiteY1" fmla="*/ 38781 h 38781"/>
                        <a:gd name="connsiteX0" fmla="*/ 0 w 431761"/>
                        <a:gd name="connsiteY0" fmla="*/ 0 h 38781"/>
                        <a:gd name="connsiteX1" fmla="*/ 431761 w 431761"/>
                        <a:gd name="connsiteY1" fmla="*/ 38781 h 38781"/>
                        <a:gd name="connsiteX0" fmla="*/ 0 w 382807"/>
                        <a:gd name="connsiteY0" fmla="*/ 0 h 38781"/>
                        <a:gd name="connsiteX1" fmla="*/ 382807 w 382807"/>
                        <a:gd name="connsiteY1" fmla="*/ 38781 h 3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2807" h="38781">
                          <a:moveTo>
                            <a:pt x="0" y="0"/>
                          </a:moveTo>
                          <a:cubicBezTo>
                            <a:pt x="223165" y="20779"/>
                            <a:pt x="216249" y="27612"/>
                            <a:pt x="382807" y="38781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" name="フリーフォーム: 図形 76">
                      <a:extLst>
                        <a:ext uri="{FF2B5EF4-FFF2-40B4-BE49-F238E27FC236}">
                          <a16:creationId xmlns:a16="http://schemas.microsoft.com/office/drawing/2014/main" id="{50933BCF-F10C-45DA-8858-9C4B7981D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9050" y="4705347"/>
                      <a:ext cx="397245" cy="18089"/>
                    </a:xfrm>
                    <a:custGeom>
                      <a:avLst/>
                      <a:gdLst>
                        <a:gd name="connsiteX0" fmla="*/ 0 w 754856"/>
                        <a:gd name="connsiteY0" fmla="*/ 0 h 66831"/>
                        <a:gd name="connsiteX1" fmla="*/ 754856 w 754856"/>
                        <a:gd name="connsiteY1" fmla="*/ 66675 h 66831"/>
                        <a:gd name="connsiteX0" fmla="*/ 0 w 328959"/>
                        <a:gd name="connsiteY0" fmla="*/ 0 h 18000"/>
                        <a:gd name="connsiteX1" fmla="*/ 328959 w 328959"/>
                        <a:gd name="connsiteY1" fmla="*/ 6237 h 18000"/>
                        <a:gd name="connsiteX0" fmla="*/ 0 w 240842"/>
                        <a:gd name="connsiteY0" fmla="*/ 3061 h 18322"/>
                        <a:gd name="connsiteX1" fmla="*/ 240842 w 240842"/>
                        <a:gd name="connsiteY1" fmla="*/ 0 h 18322"/>
                        <a:gd name="connsiteX0" fmla="*/ 0 w 333854"/>
                        <a:gd name="connsiteY0" fmla="*/ 7710 h 21884"/>
                        <a:gd name="connsiteX1" fmla="*/ 333854 w 333854"/>
                        <a:gd name="connsiteY1" fmla="*/ 0 h 21884"/>
                        <a:gd name="connsiteX0" fmla="*/ 0 w 314273"/>
                        <a:gd name="connsiteY0" fmla="*/ 0 h 21834"/>
                        <a:gd name="connsiteX1" fmla="*/ 314273 w 314273"/>
                        <a:gd name="connsiteY1" fmla="*/ 15536 h 21834"/>
                        <a:gd name="connsiteX0" fmla="*/ 0 w 348541"/>
                        <a:gd name="connsiteY0" fmla="*/ 0 h 21833"/>
                        <a:gd name="connsiteX1" fmla="*/ 348541 w 348541"/>
                        <a:gd name="connsiteY1" fmla="*/ 15536 h 21833"/>
                        <a:gd name="connsiteX0" fmla="*/ 0 w 348541"/>
                        <a:gd name="connsiteY0" fmla="*/ 0 h 16555"/>
                        <a:gd name="connsiteX1" fmla="*/ 348541 w 348541"/>
                        <a:gd name="connsiteY1" fmla="*/ 15536 h 16555"/>
                        <a:gd name="connsiteX0" fmla="*/ 0 w 368122"/>
                        <a:gd name="connsiteY0" fmla="*/ 0 h 16555"/>
                        <a:gd name="connsiteX1" fmla="*/ 368122 w 368122"/>
                        <a:gd name="connsiteY1" fmla="*/ 15536 h 16555"/>
                        <a:gd name="connsiteX0" fmla="*/ 0 w 382808"/>
                        <a:gd name="connsiteY0" fmla="*/ 0 h 16555"/>
                        <a:gd name="connsiteX1" fmla="*/ 382808 w 382808"/>
                        <a:gd name="connsiteY1" fmla="*/ 15536 h 165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2808" h="16555">
                          <a:moveTo>
                            <a:pt x="0" y="0"/>
                          </a:moveTo>
                          <a:cubicBezTo>
                            <a:pt x="218270" y="16129"/>
                            <a:pt x="240727" y="18314"/>
                            <a:pt x="382808" y="15536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" name="テキスト ボックス 43">
                      <a:extLst>
                        <a:ext uri="{FF2B5EF4-FFF2-40B4-BE49-F238E27FC236}">
                          <a16:creationId xmlns:a16="http://schemas.microsoft.com/office/drawing/2014/main" id="{4EA9A756-776C-481C-A690-E2B9E9C998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26311" y="4761689"/>
                      <a:ext cx="179330" cy="81818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vert="eaVert" wrap="square" lIns="0" tIns="0" rIns="0" bIns="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7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鴻池新田停車場線</a:t>
                      </a:r>
                    </a:p>
                  </p:txBody>
                </p:sp>
              </p:grpSp>
              <p:cxnSp>
                <p:nvCxnSpPr>
                  <p:cNvPr id="67" name="直線コネクタ 66">
                    <a:extLst>
                      <a:ext uri="{FF2B5EF4-FFF2-40B4-BE49-F238E27FC236}">
                        <a16:creationId xmlns:a16="http://schemas.microsoft.com/office/drawing/2014/main" id="{720BF95A-3DAA-4FE8-B744-0D88C988D3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58450" y="3780830"/>
                    <a:ext cx="370575" cy="5816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矢印コネクタ 72">
                    <a:extLst>
                      <a:ext uri="{FF2B5EF4-FFF2-40B4-BE49-F238E27FC236}">
                        <a16:creationId xmlns:a16="http://schemas.microsoft.com/office/drawing/2014/main" id="{545CBA49-6B1D-47BA-B9A2-3EA9E59D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09285" y="3832468"/>
                    <a:ext cx="38906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テキスト ボックス 38">
                    <a:extLst>
                      <a:ext uri="{FF2B5EF4-FFF2-40B4-BE49-F238E27FC236}">
                        <a16:creationId xmlns:a16="http://schemas.microsoft.com/office/drawing/2014/main" id="{1660664A-ACC8-4280-BC6E-90B05F4957CA}"/>
                      </a:ext>
                    </a:extLst>
                  </p:cNvPr>
                  <p:cNvSpPr txBox="1"/>
                  <p:nvPr/>
                </p:nvSpPr>
                <p:spPr>
                  <a:xfrm>
                    <a:off x="3291518" y="3394788"/>
                    <a:ext cx="712468" cy="332643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供用済み</a:t>
                    </a:r>
                    <a:endParaRPr lang="en-US" altLang="ja-JP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  <a:p>
                    <a:pPr algn="ctr"/>
                    <a:r>
                      <a: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L=0.5km</a:t>
                    </a:r>
                    <a:endParaRPr kumimoji="1" lang="ja-JP" altLang="en-US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1A042E9F-663A-4253-9661-4DD1D696F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60367" y="3780830"/>
                    <a:ext cx="392828" cy="61654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>
                    <a:extLst>
                      <a:ext uri="{FF2B5EF4-FFF2-40B4-BE49-F238E27FC236}">
                        <a16:creationId xmlns:a16="http://schemas.microsoft.com/office/drawing/2014/main" id="{AEC748CF-EDD4-4C7A-A79F-AE13395EF9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73953" y="3780830"/>
                    <a:ext cx="370575" cy="58162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矢印コネクタ 107">
                    <a:extLst>
                      <a:ext uri="{FF2B5EF4-FFF2-40B4-BE49-F238E27FC236}">
                        <a16:creationId xmlns:a16="http://schemas.microsoft.com/office/drawing/2014/main" id="{83F249C6-B330-41E7-9D78-F47608034C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23741" y="3832524"/>
                    <a:ext cx="396969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テキスト ボックス 38">
                    <a:extLst>
                      <a:ext uri="{FF2B5EF4-FFF2-40B4-BE49-F238E27FC236}">
                        <a16:creationId xmlns:a16="http://schemas.microsoft.com/office/drawing/2014/main" id="{4D5F879D-1258-40E2-B154-C040CFAA7053}"/>
                      </a:ext>
                    </a:extLst>
                  </p:cNvPr>
                  <p:cNvSpPr txBox="1"/>
                  <p:nvPr/>
                </p:nvSpPr>
                <p:spPr>
                  <a:xfrm>
                    <a:off x="4075450" y="3394788"/>
                    <a:ext cx="789403" cy="332643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ja-JP" altLang="en-US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事業中区間</a:t>
                    </a:r>
                    <a:endParaRPr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  <a:p>
                    <a:pPr algn="ctr"/>
                    <a:r>
                      <a:rPr kumimoji="1" lang="en-US" altLang="ja-JP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L=0.5km</a:t>
                    </a:r>
                    <a:endParaRPr kumimoji="1"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22E50CCD-7B65-4075-92F9-CB4F75C77696}"/>
                    </a:ext>
                  </a:extLst>
                </p:cNvPr>
                <p:cNvGrpSpPr/>
                <p:nvPr/>
              </p:nvGrpSpPr>
              <p:grpSpPr>
                <a:xfrm>
                  <a:off x="6440955" y="3597360"/>
                  <a:ext cx="355339" cy="252301"/>
                  <a:chOff x="9357273" y="4664287"/>
                  <a:chExt cx="283191" cy="201074"/>
                </a:xfrm>
              </p:grpSpPr>
              <p:sp>
                <p:nvSpPr>
                  <p:cNvPr id="62" name="Freeform 4">
                    <a:extLst>
                      <a:ext uri="{FF2B5EF4-FFF2-40B4-BE49-F238E27FC236}">
                        <a16:creationId xmlns:a16="http://schemas.microsoft.com/office/drawing/2014/main" id="{A9C7B975-2B1D-42AB-BDC9-6A274481A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57273" y="4664287"/>
                    <a:ext cx="283191" cy="201074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63" name="Rectangle 5">
                    <a:extLst>
                      <a:ext uri="{FF2B5EF4-FFF2-40B4-BE49-F238E27FC236}">
                        <a16:creationId xmlns:a16="http://schemas.microsoft.com/office/drawing/2014/main" id="{536537F4-FBBF-4923-A630-624AE105E3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414708" y="4698477"/>
                    <a:ext cx="159085" cy="145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i="0" u="none" strike="noStrike" baseline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170</a:t>
                    </a:r>
                  </a:p>
                </p:txBody>
              </p:sp>
            </p:grpSp>
          </p:grpSp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C3CE5BA9-5E56-42F4-99B4-A421EA42F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278" y="1384944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5CB30E0F-2630-4629-89FD-EC1A2B68FDE8}"/>
                </a:ext>
              </a:extLst>
            </p:cNvPr>
            <p:cNvGrpSpPr/>
            <p:nvPr/>
          </p:nvGrpSpPr>
          <p:grpSpPr>
            <a:xfrm>
              <a:off x="2707659" y="2055668"/>
              <a:ext cx="844519" cy="270573"/>
              <a:chOff x="3659837" y="4365676"/>
              <a:chExt cx="844519" cy="270573"/>
            </a:xfrm>
          </p:grpSpPr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7A257FAE-7277-416E-9074-B5FFFF38899D}"/>
                  </a:ext>
                </a:extLst>
              </p:cNvPr>
              <p:cNvGrpSpPr/>
              <p:nvPr/>
            </p:nvGrpSpPr>
            <p:grpSpPr>
              <a:xfrm>
                <a:off x="3659837" y="4365676"/>
                <a:ext cx="844519" cy="270573"/>
                <a:chOff x="1650799" y="3926076"/>
                <a:chExt cx="844519" cy="270573"/>
              </a:xfrm>
            </p:grpSpPr>
            <p:cxnSp>
              <p:nvCxnSpPr>
                <p:cNvPr id="55" name="直線矢印コネクタ 54">
                  <a:extLst>
                    <a:ext uri="{FF2B5EF4-FFF2-40B4-BE49-F238E27FC236}">
                      <a16:creationId xmlns:a16="http://schemas.microsoft.com/office/drawing/2014/main" id="{D64FFAA6-2221-4F83-A6CD-2F5632B48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69435" y="3926076"/>
                  <a:ext cx="325883" cy="2705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43BA458F-E9E6-4657-9332-281D333BEF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0799" y="419664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テキスト ボックス 38">
                <a:extLst>
                  <a:ext uri="{FF2B5EF4-FFF2-40B4-BE49-F238E27FC236}">
                    <a16:creationId xmlns:a16="http://schemas.microsoft.com/office/drawing/2014/main" id="{281F9114-F4E0-411E-B803-9C9F19F8CFF3}"/>
                  </a:ext>
                </a:extLst>
              </p:cNvPr>
              <p:cNvSpPr txBox="1"/>
              <p:nvPr/>
            </p:nvSpPr>
            <p:spPr>
              <a:xfrm>
                <a:off x="3666392" y="443483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F1396E9B-C95C-461C-82F2-C9681F1DAF34}"/>
                </a:ext>
              </a:extLst>
            </p:cNvPr>
            <p:cNvSpPr/>
            <p:nvPr/>
          </p:nvSpPr>
          <p:spPr>
            <a:xfrm>
              <a:off x="3552178" y="1974987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3BA850-999E-4051-8CB3-0D57413D4458}"/>
              </a:ext>
            </a:extLst>
          </p:cNvPr>
          <p:cNvGrpSpPr/>
          <p:nvPr/>
        </p:nvGrpSpPr>
        <p:grpSpPr>
          <a:xfrm>
            <a:off x="0" y="5328728"/>
            <a:ext cx="4570341" cy="1529272"/>
            <a:chOff x="0" y="5133989"/>
            <a:chExt cx="4570341" cy="1529272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BC050408-9D9E-48D4-8C9A-49620C7D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1" y="5241711"/>
              <a:ext cx="4412505" cy="125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F30CF4B-E25F-446A-B153-9AA906B6EC21}"/>
                </a:ext>
              </a:extLst>
            </p:cNvPr>
            <p:cNvSpPr txBox="1"/>
            <p:nvPr/>
          </p:nvSpPr>
          <p:spPr>
            <a:xfrm>
              <a:off x="3674991" y="5133989"/>
              <a:ext cx="895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［単位：</a:t>
              </a:r>
              <a:r>
                <a:rPr kumimoji="1"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mm</a:t>
              </a:r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］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058C514-FCC4-4D7E-9840-E1E940629B08}"/>
                </a:ext>
              </a:extLst>
            </p:cNvPr>
            <p:cNvSpPr/>
            <p:nvPr/>
          </p:nvSpPr>
          <p:spPr>
            <a:xfrm>
              <a:off x="1158875" y="5831308"/>
              <a:ext cx="254000" cy="4805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C8C28345-2CAC-42E7-AC3B-33E2D25610EB}"/>
                </a:ext>
              </a:extLst>
            </p:cNvPr>
            <p:cNvSpPr/>
            <p:nvPr/>
          </p:nvSpPr>
          <p:spPr>
            <a:xfrm>
              <a:off x="1758950" y="5902578"/>
              <a:ext cx="254000" cy="40932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360E310E-5316-4260-89F3-6624B23C68D7}"/>
                </a:ext>
              </a:extLst>
            </p:cNvPr>
            <p:cNvSpPr/>
            <p:nvPr/>
          </p:nvSpPr>
          <p:spPr>
            <a:xfrm>
              <a:off x="2672880" y="5869866"/>
              <a:ext cx="254000" cy="40932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38AB8CB2-7C3F-4B67-965D-C10A96913041}"/>
                </a:ext>
              </a:extLst>
            </p:cNvPr>
            <p:cNvSpPr/>
            <p:nvPr/>
          </p:nvSpPr>
          <p:spPr>
            <a:xfrm>
              <a:off x="3187230" y="5869866"/>
              <a:ext cx="254000" cy="40932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6B693084-1DA3-49DF-9288-2403A2CC7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724" t="43822" r="65252" b="38348"/>
            <a:stretch/>
          </p:blipFill>
          <p:spPr>
            <a:xfrm>
              <a:off x="1115967" y="6029773"/>
              <a:ext cx="429415" cy="330619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1D2FB0A7-00B9-47B1-AB6B-327FB473C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4" t="43056" r="90152" b="38066"/>
            <a:stretch/>
          </p:blipFill>
          <p:spPr>
            <a:xfrm>
              <a:off x="210625" y="6034604"/>
              <a:ext cx="412190" cy="336025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27A9DEED-B2E3-478A-ADC2-2DD4FDEC9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58" t="44284" r="37918" b="37887"/>
            <a:stretch/>
          </p:blipFill>
          <p:spPr>
            <a:xfrm>
              <a:off x="3107732" y="6042416"/>
              <a:ext cx="412995" cy="317976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AEEEB84D-B43E-4CF8-B055-CCAB855AC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724" t="43822" r="65252" b="38348"/>
            <a:stretch/>
          </p:blipFill>
          <p:spPr>
            <a:xfrm>
              <a:off x="1678336" y="6026347"/>
              <a:ext cx="429415" cy="330619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5461A4BD-F100-48DA-ADCE-57A30E85D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58" t="44284" r="37918" b="37887"/>
            <a:stretch/>
          </p:blipFill>
          <p:spPr>
            <a:xfrm>
              <a:off x="2558080" y="6046302"/>
              <a:ext cx="412995" cy="317976"/>
            </a:xfrm>
            <a:prstGeom prst="rect">
              <a:avLst/>
            </a:prstGeom>
          </p:spPr>
        </p:pic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B03486AD-BAA3-4526-8E74-DD59F9F40269}"/>
                </a:ext>
              </a:extLst>
            </p:cNvPr>
            <p:cNvSpPr/>
            <p:nvPr/>
          </p:nvSpPr>
          <p:spPr>
            <a:xfrm>
              <a:off x="668215" y="5867416"/>
              <a:ext cx="336336" cy="204187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7CB1D558-F6B3-49E7-AFB1-C871282A26DC}"/>
                </a:ext>
              </a:extLst>
            </p:cNvPr>
            <p:cNvCxnSpPr>
              <a:cxnSpLocks/>
            </p:cNvCxnSpPr>
            <p:nvPr/>
          </p:nvCxnSpPr>
          <p:spPr>
            <a:xfrm>
              <a:off x="965949" y="5831308"/>
              <a:ext cx="0" cy="360348"/>
            </a:xfrm>
            <a:prstGeom prst="line">
              <a:avLst/>
            </a:pr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C17A7E5C-BE49-44B8-91D4-07D72C6C73AA}"/>
                </a:ext>
              </a:extLst>
            </p:cNvPr>
            <p:cNvCxnSpPr>
              <a:cxnSpLocks/>
            </p:cNvCxnSpPr>
            <p:nvPr/>
          </p:nvCxnSpPr>
          <p:spPr>
            <a:xfrm>
              <a:off x="713536" y="5831308"/>
              <a:ext cx="0" cy="420469"/>
            </a:xfrm>
            <a:prstGeom prst="line">
              <a:avLst/>
            </a:pr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FA90B9CC-5B38-4BEE-9123-2CD2FB116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556" t="71169" r="83960" b="594"/>
            <a:stretch/>
          </p:blipFill>
          <p:spPr>
            <a:xfrm>
              <a:off x="741157" y="5756702"/>
              <a:ext cx="215821" cy="569679"/>
            </a:xfrm>
            <a:prstGeom prst="rect">
              <a:avLst/>
            </a:prstGeom>
          </p:spPr>
        </p:pic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DEBBCB6D-2ED1-475C-93FE-26406542DB1C}"/>
                </a:ext>
              </a:extLst>
            </p:cNvPr>
            <p:cNvSpPr/>
            <p:nvPr/>
          </p:nvSpPr>
          <p:spPr>
            <a:xfrm>
              <a:off x="3625117" y="5872584"/>
              <a:ext cx="355689" cy="17263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DE4B6126-06A8-49C1-86A2-58A308132F95}"/>
                </a:ext>
              </a:extLst>
            </p:cNvPr>
            <p:cNvCxnSpPr>
              <a:cxnSpLocks/>
            </p:cNvCxnSpPr>
            <p:nvPr/>
          </p:nvCxnSpPr>
          <p:spPr>
            <a:xfrm>
              <a:off x="3911545" y="5861367"/>
              <a:ext cx="0" cy="360348"/>
            </a:xfrm>
            <a:prstGeom prst="line">
              <a:avLst/>
            </a:pr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3EC6171E-32AA-43E4-A8AC-6E6223500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6437" y="5861367"/>
              <a:ext cx="0" cy="379704"/>
            </a:xfrm>
            <a:prstGeom prst="line">
              <a:avLst/>
            </a:prstGeom>
            <a:ln w="381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C9311DEF-E7AA-44D3-8403-C88506969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556" t="71169" r="83960" b="594"/>
            <a:stretch/>
          </p:blipFill>
          <p:spPr>
            <a:xfrm>
              <a:off x="3681033" y="5766379"/>
              <a:ext cx="215821" cy="569679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C28324C-36C6-4125-86F5-2FAD8F7ACA0A}"/>
                </a:ext>
              </a:extLst>
            </p:cNvPr>
            <p:cNvSpPr txBox="1"/>
            <p:nvPr/>
          </p:nvSpPr>
          <p:spPr>
            <a:xfrm>
              <a:off x="2764577" y="6389594"/>
              <a:ext cx="514350" cy="25391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5A402519-289F-4A66-B205-2DB17B8CA1EF}"/>
                </a:ext>
              </a:extLst>
            </p:cNvPr>
            <p:cNvSpPr txBox="1"/>
            <p:nvPr/>
          </p:nvSpPr>
          <p:spPr>
            <a:xfrm>
              <a:off x="1330674" y="6409345"/>
              <a:ext cx="514350" cy="25391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16C82A4-45F2-40DA-8C2B-3FB7C09E794A}"/>
                </a:ext>
              </a:extLst>
            </p:cNvPr>
            <p:cNvSpPr/>
            <p:nvPr/>
          </p:nvSpPr>
          <p:spPr>
            <a:xfrm>
              <a:off x="0" y="5133989"/>
              <a:ext cx="954103" cy="332641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81D518F-974D-4D32-9EF2-E814350A2F66}"/>
              </a:ext>
            </a:extLst>
          </p:cNvPr>
          <p:cNvCxnSpPr>
            <a:cxnSpLocks/>
          </p:cNvCxnSpPr>
          <p:nvPr/>
        </p:nvCxnSpPr>
        <p:spPr>
          <a:xfrm flipV="1">
            <a:off x="5593759" y="4148469"/>
            <a:ext cx="7620" cy="6222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4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画面に合わせる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2025-09-16T07:50:18Z</dcterms:created>
  <dcterms:modified xsi:type="dcterms:W3CDTF">2025-11-20T04:22:13Z</dcterms:modified>
</cp:coreProperties>
</file>