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41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122DE-078C-4534-9FB7-552172F0362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F1AE4-5D65-44B1-A384-7CE4331EB2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0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8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E6242F-9469-4516-8EAA-A6E6CAA18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CF69058-3D92-4B78-A21F-8F7706026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B30746-9581-4CAF-BC3F-74887851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11A-0A9E-468A-8D7A-E00FDFAEC8F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2485D3-4215-4487-8147-DB5DD358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55F463-52D3-41A7-852F-4635E940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726-66AE-4683-ADC3-E8EEA73C8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68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73FEBD-A665-4FC5-AEFB-3A196B0B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1C2AB31-5147-49C3-90C2-19BFA5369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FFF0FD-605C-4560-B2EE-D40EAB3E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11A-0A9E-468A-8D7A-E00FDFAEC8F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BEB602-D920-48D5-933F-8AC8CDC0A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009346-F3AD-4A9E-B9B0-982C93FA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726-66AE-4683-ADC3-E8EEA73C8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87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C4A59DA-D4E1-4190-A1B2-642B39777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BE5C97A-D73F-467C-8E8F-13386140B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E58B81-DC5F-424E-AC7E-A0DA0071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11A-0A9E-468A-8D7A-E00FDFAEC8F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92F16D-454E-49AB-974A-2B2AE6ED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5CF019-C327-47CF-A1CA-2B011600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726-66AE-4683-ADC3-E8EEA73C8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83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49BCC8-CC0A-468A-AC5D-5C21AA9C9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615108-E096-4F72-BF5E-1D3D1C8CC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D6F4A6-AEBB-481F-A2A7-283B16FC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11A-0A9E-468A-8D7A-E00FDFAEC8F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76270B-FA77-4283-A6EE-A1A431595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C489A8-20BD-45E9-A4B4-56971D0E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726-66AE-4683-ADC3-E8EEA73C8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42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638A8D-BE3B-410C-8387-8A196CF5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BEA139-B18A-42FA-ADE6-498B8228E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C8D303-FB29-478E-AE24-6B9E6253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11A-0A9E-468A-8D7A-E00FDFAEC8F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F3DF08-DFD2-458D-AC8F-3E84B055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A44A9A-2C01-444B-A3DA-1D295FBC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726-66AE-4683-ADC3-E8EEA73C8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85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40942E-CAC2-4D37-9A1D-1C7D58B4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E7D85-95BE-4000-801C-905DD42C3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75ACDF-F624-424B-B22F-037E04C32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5D4B71-2645-4F24-8D86-688CA090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11A-0A9E-468A-8D7A-E00FDFAEC8F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5D5C95-F4B6-43A5-AE76-B07504A8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F03CA5-8E51-4345-865C-DC7E4257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726-66AE-4683-ADC3-E8EEA73C8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12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BB6DCC-3AE3-4C9C-AF6A-E316C5B1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7D959D-3A67-498B-894F-830F76A44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E91E063-8E6C-413D-8B53-064672EE2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E933C51-D8DD-4F40-AA0A-F313660A1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E5C85A2-F4D2-49B2-B69A-6C1C9C9EE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19D7B23-2909-4735-8B02-D6E33A18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11A-0A9E-468A-8D7A-E00FDFAEC8F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08EFDEF-E1AE-425E-9079-74BB3F55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CD44BFC-8325-4E6C-97EA-C2D21FF0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726-66AE-4683-ADC3-E8EEA73C8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84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33B5BD-3A0E-418B-903F-CC0BD00F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6B1B96D-19A8-4353-92E6-763317EB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11A-0A9E-468A-8D7A-E00FDFAEC8F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3D4A402-E25E-40F8-8C8E-E0AA4D91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774351-55FC-498D-AEA2-8DA0FF59A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726-66AE-4683-ADC3-E8EEA73C8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22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BE304A3-E6CB-4D8C-87A2-98308CC4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11A-0A9E-468A-8D7A-E00FDFAEC8F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75E3CDA-6C24-4DEB-A630-A798D5C8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FFD6E5-014F-4134-B64F-D336ED6B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726-66AE-4683-ADC3-E8EEA73C8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0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2DC545-2AAF-4F9F-8612-65DF4677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AA9B7C-F5C6-47CD-BDAA-A61A594F8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61C6A4-3C87-403B-BD06-EFEAF6335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E917CF-0FCB-4597-B00A-A2F9DC53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11A-0A9E-468A-8D7A-E00FDFAEC8F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04D6825-022D-4BE6-9009-FE89F4AD7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3A1338-BB87-4B9C-8748-0E2A42F8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726-66AE-4683-ADC3-E8EEA73C8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96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1CB4BB-A459-4F71-AD75-9B460066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8C677CD-1A1D-455C-9855-95A6D0517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239779-9BD4-421D-B17C-94BE612D9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19A6E5-4BC2-4741-8A64-E0766AD2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11A-0A9E-468A-8D7A-E00FDFAEC8F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447CBC-D301-4292-84DF-3FA0D8B3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C2DB6FF-42DF-4246-866F-87EA02B2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726-66AE-4683-ADC3-E8EEA73C8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83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A536977-AB2D-4C0C-A8D4-53EF87AE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827D43-4F59-4F23-B800-81DBEB7CD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26C2D1-D3B9-492F-8576-2DF34E4D5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811A-0A9E-468A-8D7A-E00FDFAEC8F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5C3092-1761-43DB-B107-2A6839EBE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44B1B3-DB7B-44CF-A125-EBBE9B273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E1726-66AE-4683-ADC3-E8EEA73C8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8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f.osaka.lg.jp/o130300/hirado/shisakujigyo/jigyo_10.htm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28341" cy="3058696"/>
            <a:chOff x="8469" y="490939"/>
            <a:chExt cx="4628341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5"/>
              <a:ext cx="4628341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pPr marL="85725" indent="-85725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○本路線は、京阪本線枚方市駅へのアクセス道路であることから、自動車及び歩　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85725" indent="-85725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行者の交通量が多く、渋滞が発生するとともに、現道の府道杉田口禁野線の歩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85725" indent="-85725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道等が未整備であるため、危険な状態です。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○過去に整備した区間に引続き、本区間の自転車歩行者道の設置及び交差点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改良を行うことで歩行者、自転車等の安全を確保するとともに、交通渋滞を緩和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することが目的です。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○都市計画道路渚禁野線から東側約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1.4km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の区間が、平成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19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年５月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日に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  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供用しました。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枚方市西禁野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丁目～禁野本町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丁目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2.0km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16.0m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都市計画道路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zh-TW" altLang="en-US" dirty="0">
                <a:solidFill>
                  <a:schemeClr val="bg1"/>
                </a:solidFill>
              </a:rPr>
              <a:t>枚方藤阪線</a:t>
            </a:r>
            <a:endParaRPr lang="en-US" altLang="ja-JP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11076" y="4076109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グループ化 170">
            <a:extLst>
              <a:ext uri="{FF2B5EF4-FFF2-40B4-BE49-F238E27FC236}">
                <a16:creationId xmlns:a16="http://schemas.microsoft.com/office/drawing/2014/main" id="{C672DA43-CA02-4E47-8D5D-67EB1E79972A}"/>
              </a:ext>
            </a:extLst>
          </p:cNvPr>
          <p:cNvGrpSpPr/>
          <p:nvPr/>
        </p:nvGrpSpPr>
        <p:grpSpPr>
          <a:xfrm>
            <a:off x="243569" y="4874530"/>
            <a:ext cx="3929076" cy="1587361"/>
            <a:chOff x="433313" y="5319310"/>
            <a:chExt cx="3544040" cy="1431805"/>
          </a:xfrm>
        </p:grpSpPr>
        <p:sp>
          <p:nvSpPr>
            <p:cNvPr id="112" name="Text Box 110">
              <a:extLst>
                <a:ext uri="{FF2B5EF4-FFF2-40B4-BE49-F238E27FC236}">
                  <a16:creationId xmlns:a16="http://schemas.microsoft.com/office/drawing/2014/main" id="{F096731D-561E-4429-87AC-3440DA0B9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190" y="5319310"/>
              <a:ext cx="770235" cy="238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27432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105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16.0</a:t>
              </a:r>
            </a:p>
          </p:txBody>
        </p:sp>
        <p:grpSp>
          <p:nvGrpSpPr>
            <p:cNvPr id="170" name="グループ化 169">
              <a:extLst>
                <a:ext uri="{FF2B5EF4-FFF2-40B4-BE49-F238E27FC236}">
                  <a16:creationId xmlns:a16="http://schemas.microsoft.com/office/drawing/2014/main" id="{46953F0C-46AE-4410-AD81-B3AECCAC7247}"/>
                </a:ext>
              </a:extLst>
            </p:cNvPr>
            <p:cNvGrpSpPr/>
            <p:nvPr/>
          </p:nvGrpSpPr>
          <p:grpSpPr>
            <a:xfrm>
              <a:off x="433313" y="5467087"/>
              <a:ext cx="3544040" cy="1284028"/>
              <a:chOff x="433313" y="5467087"/>
              <a:chExt cx="3544040" cy="1284028"/>
            </a:xfrm>
          </p:grpSpPr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1E562141-E10E-4122-90CF-649BECEDFB59}"/>
                  </a:ext>
                </a:extLst>
              </p:cNvPr>
              <p:cNvGrpSpPr/>
              <p:nvPr/>
            </p:nvGrpSpPr>
            <p:grpSpPr>
              <a:xfrm>
                <a:off x="433313" y="5467087"/>
                <a:ext cx="3544040" cy="1284028"/>
                <a:chOff x="3619210" y="3707074"/>
                <a:chExt cx="5603185" cy="2030069"/>
              </a:xfrm>
            </p:grpSpPr>
            <p:sp>
              <p:nvSpPr>
                <p:cNvPr id="55" name="Line 59">
                  <a:extLst>
                    <a:ext uri="{FF2B5EF4-FFF2-40B4-BE49-F238E27FC236}">
                      <a16:creationId xmlns:a16="http://schemas.microsoft.com/office/drawing/2014/main" id="{9C41742C-8A15-4F9A-8053-49426217DB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19210" y="5503573"/>
                  <a:ext cx="1300783" cy="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56" name="Line 60">
                  <a:extLst>
                    <a:ext uri="{FF2B5EF4-FFF2-40B4-BE49-F238E27FC236}">
                      <a16:creationId xmlns:a16="http://schemas.microsoft.com/office/drawing/2014/main" id="{A8356DD6-87F5-4D1D-BDAA-37C60DD0EC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40661" y="5494048"/>
                  <a:ext cx="1281734" cy="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57" name="Line 61">
                  <a:extLst>
                    <a:ext uri="{FF2B5EF4-FFF2-40B4-BE49-F238E27FC236}">
                      <a16:creationId xmlns:a16="http://schemas.microsoft.com/office/drawing/2014/main" id="{03C32B15-6598-446C-AED5-D3D5AAF44B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9993" y="5648933"/>
                  <a:ext cx="3011143" cy="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58" name="Line 62">
                  <a:extLst>
                    <a:ext uri="{FF2B5EF4-FFF2-40B4-BE49-F238E27FC236}">
                      <a16:creationId xmlns:a16="http://schemas.microsoft.com/office/drawing/2014/main" id="{6788CA99-9A73-44F0-9223-69987D667A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9993" y="5503573"/>
                  <a:ext cx="0" cy="14536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59" name="Line 63">
                  <a:extLst>
                    <a:ext uri="{FF2B5EF4-FFF2-40B4-BE49-F238E27FC236}">
                      <a16:creationId xmlns:a16="http://schemas.microsoft.com/office/drawing/2014/main" id="{DD421183-C4D7-4BC6-BD01-074997C3B9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40661" y="5503573"/>
                  <a:ext cx="0" cy="14536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0" name="Rectangle 64">
                  <a:extLst>
                    <a:ext uri="{FF2B5EF4-FFF2-40B4-BE49-F238E27FC236}">
                      <a16:creationId xmlns:a16="http://schemas.microsoft.com/office/drawing/2014/main" id="{40B404B8-75F7-4172-8164-FD10664B46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943" y="5648933"/>
                  <a:ext cx="2268193" cy="88210"/>
                </a:xfrm>
                <a:prstGeom prst="rect">
                  <a:avLst/>
                </a:prstGeom>
                <a:solidFill>
                  <a:srgbClr xmlns:mc="http://schemas.openxmlformats.org/markup-compatibility/2006" xmlns:a14="http://schemas.microsoft.com/office/drawing/2010/main" val="FFFFFF" mc:Ignorable="a14" a14:legacySpreadsheetColorIndex="65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" name="Line 86">
                  <a:extLst>
                    <a:ext uri="{FF2B5EF4-FFF2-40B4-BE49-F238E27FC236}">
                      <a16:creationId xmlns:a16="http://schemas.microsoft.com/office/drawing/2014/main" id="{A99AF345-B8D1-4020-8F0A-35DD804061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38260" y="3707076"/>
                  <a:ext cx="0" cy="1613038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" name="Line 87">
                  <a:extLst>
                    <a:ext uri="{FF2B5EF4-FFF2-40B4-BE49-F238E27FC236}">
                      <a16:creationId xmlns:a16="http://schemas.microsoft.com/office/drawing/2014/main" id="{75F1E768-8F0A-49AD-BEAE-D6FC14422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222395" y="3707074"/>
                  <a:ext cx="0" cy="1613038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" name="Line 89">
                  <a:extLst>
                    <a:ext uri="{FF2B5EF4-FFF2-40B4-BE49-F238E27FC236}">
                      <a16:creationId xmlns:a16="http://schemas.microsoft.com/office/drawing/2014/main" id="{28E2809F-F31E-4E10-94A0-36523E820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31086" y="4200305"/>
                  <a:ext cx="0" cy="1119809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" name="Line 90">
                  <a:extLst>
                    <a:ext uri="{FF2B5EF4-FFF2-40B4-BE49-F238E27FC236}">
                      <a16:creationId xmlns:a16="http://schemas.microsoft.com/office/drawing/2014/main" id="{3F242725-FDF7-45A4-859E-C429B825A9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91468" y="4200305"/>
                  <a:ext cx="0" cy="1119809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" name="Line 91">
                  <a:extLst>
                    <a:ext uri="{FF2B5EF4-FFF2-40B4-BE49-F238E27FC236}">
                      <a16:creationId xmlns:a16="http://schemas.microsoft.com/office/drawing/2014/main" id="{E2BACF5D-144F-471A-A6C4-DA26A4FAE3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10468" y="4200305"/>
                  <a:ext cx="0" cy="1119809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" name="Line 92">
                  <a:extLst>
                    <a:ext uri="{FF2B5EF4-FFF2-40B4-BE49-F238E27FC236}">
                      <a16:creationId xmlns:a16="http://schemas.microsoft.com/office/drawing/2014/main" id="{87793B3D-C3D6-4FCA-B0EF-F1002D3B8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59711" y="4307565"/>
                  <a:ext cx="1253159" cy="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" name="Line 93">
                  <a:extLst>
                    <a:ext uri="{FF2B5EF4-FFF2-40B4-BE49-F238E27FC236}">
                      <a16:creationId xmlns:a16="http://schemas.microsoft.com/office/drawing/2014/main" id="{2F90D9B1-DEFD-4E72-B9E0-28B0A98E17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7785" y="4307565"/>
                  <a:ext cx="1262683" cy="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" name="Line 96">
                  <a:extLst>
                    <a:ext uri="{FF2B5EF4-FFF2-40B4-BE49-F238E27FC236}">
                      <a16:creationId xmlns:a16="http://schemas.microsoft.com/office/drawing/2014/main" id="{2B58894F-0248-433A-8AB0-919BF054C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00993" y="4307565"/>
                  <a:ext cx="1119809" cy="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" name="Line 97">
                  <a:extLst>
                    <a:ext uri="{FF2B5EF4-FFF2-40B4-BE49-F238E27FC236}">
                      <a16:creationId xmlns:a16="http://schemas.microsoft.com/office/drawing/2014/main" id="{15180E14-CE82-419B-A83D-E624B1A759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9852" y="4307565"/>
                  <a:ext cx="1081709" cy="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" name="Line 111">
                  <a:extLst>
                    <a:ext uri="{FF2B5EF4-FFF2-40B4-BE49-F238E27FC236}">
                      <a16:creationId xmlns:a16="http://schemas.microsoft.com/office/drawing/2014/main" id="{C775B2D4-F3A7-40CB-8687-7654F38BD1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7785" y="3824224"/>
                  <a:ext cx="5555560" cy="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" name="Line 92">
                  <a:extLst>
                    <a:ext uri="{FF2B5EF4-FFF2-40B4-BE49-F238E27FC236}">
                      <a16:creationId xmlns:a16="http://schemas.microsoft.com/office/drawing/2014/main" id="{6E377D71-B2E0-4AEC-82ED-5DCFE5B2CC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50136" y="4307565"/>
                  <a:ext cx="390525" cy="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" name="Line 92">
                  <a:extLst>
                    <a:ext uri="{FF2B5EF4-FFF2-40B4-BE49-F238E27FC236}">
                      <a16:creationId xmlns:a16="http://schemas.microsoft.com/office/drawing/2014/main" id="{31CA5388-E93E-4590-9EE0-687B9461DD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0468" y="4307565"/>
                  <a:ext cx="400050" cy="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4" name="Line 90">
                  <a:extLst>
                    <a:ext uri="{FF2B5EF4-FFF2-40B4-BE49-F238E27FC236}">
                      <a16:creationId xmlns:a16="http://schemas.microsoft.com/office/drawing/2014/main" id="{9FD0AE9D-5449-4A74-8872-A870380BAA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420803" y="4200304"/>
                  <a:ext cx="0" cy="1119809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108" name="Text Box 98">
                <a:extLst>
                  <a:ext uri="{FF2B5EF4-FFF2-40B4-BE49-F238E27FC236}">
                    <a16:creationId xmlns:a16="http://schemas.microsoft.com/office/drawing/2014/main" id="{6A2893AC-CF0D-4A99-B771-9A51020550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7731" y="5592938"/>
                <a:ext cx="773411" cy="23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a14" a14:legacySpreadsheetColorIndex="64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18288" rIns="27432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ja-JP" altLang="en-US" sz="1050" b="0" i="0" u="none" strike="noStrike" baseline="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3.0</a:t>
                </a:r>
              </a:p>
            </p:txBody>
          </p:sp>
          <p:sp>
            <p:nvSpPr>
              <p:cNvPr id="109" name="Text Box 99">
                <a:extLst>
                  <a:ext uri="{FF2B5EF4-FFF2-40B4-BE49-F238E27FC236}">
                    <a16:creationId xmlns:a16="http://schemas.microsoft.com/office/drawing/2014/main" id="{D115237D-799E-4C65-A4F1-D5672FC5FD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3483" y="5596412"/>
                <a:ext cx="773411" cy="23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a14" a14:legacySpreadsheetColorIndex="64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18288" rIns="27432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ja-JP" altLang="en-US" sz="1050" b="0" i="0" u="none" strike="noStrike" baseline="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3.0</a:t>
                </a:r>
              </a:p>
            </p:txBody>
          </p:sp>
          <p:sp>
            <p:nvSpPr>
              <p:cNvPr id="110" name="Text Box 100">
                <a:extLst>
                  <a:ext uri="{FF2B5EF4-FFF2-40B4-BE49-F238E27FC236}">
                    <a16:creationId xmlns:a16="http://schemas.microsoft.com/office/drawing/2014/main" id="{61C90855-D836-4766-90DC-E667C1EFC6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2675" y="5603285"/>
                <a:ext cx="768539" cy="23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a14" a14:legacySpreadsheetColorIndex="64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18288" rIns="27432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ja-JP" altLang="en-US" sz="1050" b="0" i="0" u="none" strike="noStrike" baseline="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3.5</a:t>
                </a:r>
              </a:p>
            </p:txBody>
          </p:sp>
          <p:sp>
            <p:nvSpPr>
              <p:cNvPr id="111" name="Text Box 101">
                <a:extLst>
                  <a:ext uri="{FF2B5EF4-FFF2-40B4-BE49-F238E27FC236}">
                    <a16:creationId xmlns:a16="http://schemas.microsoft.com/office/drawing/2014/main" id="{9610C08C-EFBA-4CD1-A63F-C9E8B5E809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360" y="5606686"/>
                <a:ext cx="773410" cy="23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a14" a14:legacySpreadsheetColorIndex="64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18288" rIns="27432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ja-JP" altLang="en-US" sz="1050" b="0" i="0" u="none" strike="noStrike" baseline="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3.5</a:t>
                </a:r>
              </a:p>
            </p:txBody>
          </p:sp>
          <p:sp>
            <p:nvSpPr>
              <p:cNvPr id="113" name="Text Box 114">
                <a:extLst>
                  <a:ext uri="{FF2B5EF4-FFF2-40B4-BE49-F238E27FC236}">
                    <a16:creationId xmlns:a16="http://schemas.microsoft.com/office/drawing/2014/main" id="{DDC50CBB-9C3B-4759-A92E-CB3EE71652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9486" y="5934413"/>
                <a:ext cx="773411" cy="226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a14" a14:legacySpreadsheetColorIndex="64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18288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ja-JP" altLang="en-US" sz="1050" b="0" i="0" u="none" strike="noStrike" baseline="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車　道</a:t>
                </a:r>
              </a:p>
            </p:txBody>
          </p:sp>
          <p:sp>
            <p:nvSpPr>
              <p:cNvPr id="116" name="Text Box 116">
                <a:extLst>
                  <a:ext uri="{FF2B5EF4-FFF2-40B4-BE49-F238E27FC236}">
                    <a16:creationId xmlns:a16="http://schemas.microsoft.com/office/drawing/2014/main" id="{46D226E8-A14B-4A22-9766-B61EA4B962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1453" y="5845817"/>
                <a:ext cx="278624" cy="537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a14" a14:legacySpreadsheetColorIndex="64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18288" rIns="0" bIns="0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lnSpc>
                    <a:spcPts val="1300"/>
                  </a:lnSpc>
                  <a:defRPr sz="1000"/>
                </a:pPr>
                <a:r>
                  <a:rPr lang="ja-JP" altLang="en-US" sz="1050" b="0" i="0" u="none" strike="noStrike" baseline="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停車帯</a:t>
                </a:r>
              </a:p>
            </p:txBody>
          </p:sp>
          <p:sp>
            <p:nvSpPr>
              <p:cNvPr id="117" name="Text Box 98">
                <a:extLst>
                  <a:ext uri="{FF2B5EF4-FFF2-40B4-BE49-F238E27FC236}">
                    <a16:creationId xmlns:a16="http://schemas.microsoft.com/office/drawing/2014/main" id="{E7CAD1F2-3B05-4114-9FD9-2D6A2C1F41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469" y="5594607"/>
                <a:ext cx="773409" cy="2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a14" a14:legacySpreadsheetColorIndex="64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18288" rIns="27432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en-US" altLang="ja-JP" sz="1050" b="0" i="0" u="none" strike="noStrike" baseline="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1.5</a:t>
                </a:r>
                <a:endParaRPr lang="ja-JP" altLang="en-US" sz="105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9" name="Text Box 98">
                <a:extLst>
                  <a:ext uri="{FF2B5EF4-FFF2-40B4-BE49-F238E27FC236}">
                    <a16:creationId xmlns:a16="http://schemas.microsoft.com/office/drawing/2014/main" id="{B0AE05C3-3EB8-4B56-A745-D16E5B30BB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6235" y="5596386"/>
                <a:ext cx="773410" cy="221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a14" a14:legacySpreadsheetColorIndex="64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18288" rIns="27432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en-US" altLang="ja-JP" sz="1050" b="0" i="0" u="none" strike="noStrike" baseline="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1.5</a:t>
                </a:r>
                <a:endParaRPr lang="ja-JP" altLang="en-US" sz="105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1" name="Line 89">
                <a:extLst>
                  <a:ext uri="{FF2B5EF4-FFF2-40B4-BE49-F238E27FC236}">
                    <a16:creationId xmlns:a16="http://schemas.microsoft.com/office/drawing/2014/main" id="{779A8D82-032D-4B8A-AE74-460129406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1807" y="5779059"/>
                <a:ext cx="0" cy="708284"/>
              </a:xfrm>
              <a:prstGeom prst="line">
                <a:avLst/>
              </a:prstGeom>
              <a:noFill/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95" name="Text Box 114">
                <a:extLst>
                  <a:ext uri="{FF2B5EF4-FFF2-40B4-BE49-F238E27FC236}">
                    <a16:creationId xmlns:a16="http://schemas.microsoft.com/office/drawing/2014/main" id="{56CFFB64-780A-48EC-8055-3A24FF3BE1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3085" y="5934413"/>
                <a:ext cx="773411" cy="226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a14" a14:legacySpreadsheetColorIndex="64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18288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ja-JP" altLang="en-US" sz="1050" b="0" i="0" u="none" strike="noStrike" baseline="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車　道</a:t>
                </a:r>
              </a:p>
            </p:txBody>
          </p:sp>
          <p:sp>
            <p:nvSpPr>
              <p:cNvPr id="96" name="Text Box 116">
                <a:extLst>
                  <a:ext uri="{FF2B5EF4-FFF2-40B4-BE49-F238E27FC236}">
                    <a16:creationId xmlns:a16="http://schemas.microsoft.com/office/drawing/2014/main" id="{31DE7B02-2956-431C-8992-98DCA9E9C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8843" y="5825197"/>
                <a:ext cx="278624" cy="537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a14" a14:legacySpreadsheetColorIndex="64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432" tIns="18288" rIns="0" bIns="0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lnSpc>
                    <a:spcPts val="1300"/>
                  </a:lnSpc>
                  <a:defRPr sz="1000"/>
                </a:pPr>
                <a:r>
                  <a:rPr lang="ja-JP" altLang="en-US" sz="1050" b="0" i="0" u="none" strike="noStrike" baseline="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停車帯</a:t>
                </a:r>
              </a:p>
            </p:txBody>
          </p:sp>
        </p:grp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316E3570-4DCB-4D1E-8D93-DE57A1D07CB4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502EF2F6-0262-4EC8-BF83-5D9B143CD019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3"/>
                </a:rPr>
                <a:t>こちらをご覧ください（枚方土木事務所ホームページ）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7124E5F2-B1CD-4483-BE57-40A526B6EEE2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102" name="正方形/長方形 101">
                <a:extLst>
                  <a:ext uri="{FF2B5EF4-FFF2-40B4-BE49-F238E27FC236}">
                    <a16:creationId xmlns:a16="http://schemas.microsoft.com/office/drawing/2014/main" id="{1C725905-0FB6-4A93-AB7E-07EAFEE98D96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106" name="グループ化 105">
                <a:extLst>
                  <a:ext uri="{FF2B5EF4-FFF2-40B4-BE49-F238E27FC236}">
                    <a16:creationId xmlns:a16="http://schemas.microsoft.com/office/drawing/2014/main" id="{0390A71E-4E82-445B-88C3-49F6514B9C8E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107" name="テキスト ボックス 106">
                  <a:extLst>
                    <a:ext uri="{FF2B5EF4-FFF2-40B4-BE49-F238E27FC236}">
                      <a16:creationId xmlns:a16="http://schemas.microsoft.com/office/drawing/2014/main" id="{CB246074-C82C-4A43-8D1E-E1ED0D03C229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115" name="直線コネクタ 114">
                  <a:extLst>
                    <a:ext uri="{FF2B5EF4-FFF2-40B4-BE49-F238E27FC236}">
                      <a16:creationId xmlns:a16="http://schemas.microsoft.com/office/drawing/2014/main" id="{E6396699-FB66-4E39-89B4-2A50B7B709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線コネクタ 117">
                  <a:extLst>
                    <a:ext uri="{FF2B5EF4-FFF2-40B4-BE49-F238E27FC236}">
                      <a16:creationId xmlns:a16="http://schemas.microsoft.com/office/drawing/2014/main" id="{D6799323-30C4-4BE5-B84B-FF40C41346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F61148E4-DE72-4CC8-A842-3F3B812ADA9B}"/>
              </a:ext>
            </a:extLst>
          </p:cNvPr>
          <p:cNvGrpSpPr/>
          <p:nvPr/>
        </p:nvGrpSpPr>
        <p:grpSpPr>
          <a:xfrm>
            <a:off x="4621954" y="1062098"/>
            <a:ext cx="4278477" cy="4201997"/>
            <a:chOff x="3462686" y="1343923"/>
            <a:chExt cx="4278477" cy="4201997"/>
          </a:xfrm>
        </p:grpSpPr>
        <p:grpSp>
          <p:nvGrpSpPr>
            <p:cNvPr id="122" name="グループ化 121">
              <a:extLst>
                <a:ext uri="{FF2B5EF4-FFF2-40B4-BE49-F238E27FC236}">
                  <a16:creationId xmlns:a16="http://schemas.microsoft.com/office/drawing/2014/main" id="{28E8C358-500C-4DCD-AF41-AEEA23F080E5}"/>
                </a:ext>
              </a:extLst>
            </p:cNvPr>
            <p:cNvGrpSpPr/>
            <p:nvPr/>
          </p:nvGrpSpPr>
          <p:grpSpPr>
            <a:xfrm>
              <a:off x="3462686" y="1343923"/>
              <a:ext cx="4278477" cy="4201997"/>
              <a:chOff x="3462686" y="1343923"/>
              <a:chExt cx="4278477" cy="4201997"/>
            </a:xfrm>
          </p:grpSpPr>
          <p:grpSp>
            <p:nvGrpSpPr>
              <p:cNvPr id="130" name="グループ化 129">
                <a:extLst>
                  <a:ext uri="{FF2B5EF4-FFF2-40B4-BE49-F238E27FC236}">
                    <a16:creationId xmlns:a16="http://schemas.microsoft.com/office/drawing/2014/main" id="{AF001C76-58D1-41F6-8713-8C4B2F17626D}"/>
                  </a:ext>
                </a:extLst>
              </p:cNvPr>
              <p:cNvGrpSpPr/>
              <p:nvPr/>
            </p:nvGrpSpPr>
            <p:grpSpPr>
              <a:xfrm>
                <a:off x="3462686" y="1343923"/>
                <a:ext cx="4278477" cy="3907837"/>
                <a:chOff x="3462686" y="1343923"/>
                <a:chExt cx="4278477" cy="3907837"/>
              </a:xfrm>
            </p:grpSpPr>
            <p:grpSp>
              <p:nvGrpSpPr>
                <p:cNvPr id="132" name="グループ化 131">
                  <a:extLst>
                    <a:ext uri="{FF2B5EF4-FFF2-40B4-BE49-F238E27FC236}">
                      <a16:creationId xmlns:a16="http://schemas.microsoft.com/office/drawing/2014/main" id="{EF612666-B549-4486-9F05-53E36B7F6238}"/>
                    </a:ext>
                  </a:extLst>
                </p:cNvPr>
                <p:cNvGrpSpPr/>
                <p:nvPr/>
              </p:nvGrpSpPr>
              <p:grpSpPr>
                <a:xfrm>
                  <a:off x="3462686" y="1343923"/>
                  <a:ext cx="4278477" cy="3907837"/>
                  <a:chOff x="3462687" y="1362973"/>
                  <a:chExt cx="4278477" cy="3907837"/>
                </a:xfrm>
              </p:grpSpPr>
              <p:pic>
                <p:nvPicPr>
                  <p:cNvPr id="137" name="図 136">
                    <a:extLst>
                      <a:ext uri="{FF2B5EF4-FFF2-40B4-BE49-F238E27FC236}">
                        <a16:creationId xmlns:a16="http://schemas.microsoft.com/office/drawing/2014/main" id="{461AD2B4-2C82-42D4-BD79-C3FBE72272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grayscl/>
                  </a:blip>
                  <a:srcRect l="33162" t="18494" r="31745" b="21112"/>
                  <a:stretch/>
                </p:blipFill>
                <p:spPr>
                  <a:xfrm>
                    <a:off x="3462687" y="1362973"/>
                    <a:ext cx="4278477" cy="390783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138" name="図 137">
                    <a:extLst>
                      <a:ext uri="{FF2B5EF4-FFF2-40B4-BE49-F238E27FC236}">
                        <a16:creationId xmlns:a16="http://schemas.microsoft.com/office/drawing/2014/main" id="{1FC94393-CA25-43DC-AA16-14EF38F9AB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grayscl/>
                  </a:blip>
                  <a:stretch>
                    <a:fillRect/>
                  </a:stretch>
                </p:blipFill>
                <p:spPr>
                  <a:xfrm>
                    <a:off x="7432021" y="1362973"/>
                    <a:ext cx="309143" cy="525543"/>
                  </a:xfrm>
                  <a:prstGeom prst="rect">
                    <a:avLst/>
                  </a:prstGeom>
                </p:spPr>
              </p:pic>
              <p:cxnSp>
                <p:nvCxnSpPr>
                  <p:cNvPr id="139" name="直線コネクタ 138">
                    <a:extLst>
                      <a:ext uri="{FF2B5EF4-FFF2-40B4-BE49-F238E27FC236}">
                        <a16:creationId xmlns:a16="http://schemas.microsoft.com/office/drawing/2014/main" id="{787DEF6A-D70B-4B79-87D2-E2EC99E3C4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757738" y="3562351"/>
                    <a:ext cx="609600" cy="47625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" name="テキスト ボックス 43">
                    <a:extLst>
                      <a:ext uri="{FF2B5EF4-FFF2-40B4-BE49-F238E27FC236}">
                        <a16:creationId xmlns:a16="http://schemas.microsoft.com/office/drawing/2014/main" id="{158A0C85-0572-469C-8C2F-E68777105AE0}"/>
                      </a:ext>
                    </a:extLst>
                  </p:cNvPr>
                  <p:cNvSpPr txBox="1"/>
                  <p:nvPr/>
                </p:nvSpPr>
                <p:spPr>
                  <a:xfrm>
                    <a:off x="3520660" y="1559232"/>
                    <a:ext cx="570253" cy="29657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ja-JP" altLang="en-US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高槻</a:t>
                    </a:r>
                    <a:r>
                      <a:rPr kumimoji="1" lang="ja-JP" altLang="en-US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市</a:t>
                    </a:r>
                  </a:p>
                </p:txBody>
              </p:sp>
              <p:sp>
                <p:nvSpPr>
                  <p:cNvPr id="134" name="テキスト ボックス 43">
                    <a:extLst>
                      <a:ext uri="{FF2B5EF4-FFF2-40B4-BE49-F238E27FC236}">
                        <a16:creationId xmlns:a16="http://schemas.microsoft.com/office/drawing/2014/main" id="{D0B3EA35-1C73-4567-B36D-175FDD862B16}"/>
                      </a:ext>
                    </a:extLst>
                  </p:cNvPr>
                  <p:cNvSpPr txBox="1"/>
                  <p:nvPr/>
                </p:nvSpPr>
                <p:spPr>
                  <a:xfrm>
                    <a:off x="7135132" y="3135884"/>
                    <a:ext cx="570253" cy="29657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vert="horz" wrap="square" lIns="0" tIns="0" rIns="0" bIns="0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kumimoji="1" lang="ja-JP" altLang="en-US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枚方市</a:t>
                    </a:r>
                  </a:p>
                </p:txBody>
              </p:sp>
            </p:grpSp>
            <p:cxnSp>
              <p:nvCxnSpPr>
                <p:cNvPr id="133" name="直線コネクタ 132">
                  <a:extLst>
                    <a:ext uri="{FF2B5EF4-FFF2-40B4-BE49-F238E27FC236}">
                      <a16:creationId xmlns:a16="http://schemas.microsoft.com/office/drawing/2014/main" id="{7147A070-6627-44B1-AE06-E32AECC086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57739" y="1869466"/>
                  <a:ext cx="0" cy="1595952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線矢印コネクタ 134">
                  <a:extLst>
                    <a:ext uri="{FF2B5EF4-FFF2-40B4-BE49-F238E27FC236}">
                      <a16:creationId xmlns:a16="http://schemas.microsoft.com/office/drawing/2014/main" id="{075ED805-B563-42DD-BD2E-989D272AC3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57737" y="2080846"/>
                  <a:ext cx="609600" cy="879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線コネクタ 103">
                  <a:extLst>
                    <a:ext uri="{FF2B5EF4-FFF2-40B4-BE49-F238E27FC236}">
                      <a16:creationId xmlns:a16="http://schemas.microsoft.com/office/drawing/2014/main" id="{7EF54F61-4382-4207-9404-C684F6FE54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67337" y="1869466"/>
                  <a:ext cx="0" cy="1595952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線コネクタ 104">
                  <a:extLst>
                    <a:ext uri="{FF2B5EF4-FFF2-40B4-BE49-F238E27FC236}">
                      <a16:creationId xmlns:a16="http://schemas.microsoft.com/office/drawing/2014/main" id="{DB262F7A-1508-4DFF-9DE1-04D09BBA5A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63652" y="1869466"/>
                  <a:ext cx="0" cy="9979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線矢印コネクタ 113">
                  <a:extLst>
                    <a:ext uri="{FF2B5EF4-FFF2-40B4-BE49-F238E27FC236}">
                      <a16:creationId xmlns:a16="http://schemas.microsoft.com/office/drawing/2014/main" id="{8056C3E8-8704-4A14-A4FF-E5F6932514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86312" y="2096086"/>
                  <a:ext cx="157734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6" name="テキスト ボックス 38">
                  <a:extLst>
                    <a:ext uri="{FF2B5EF4-FFF2-40B4-BE49-F238E27FC236}">
                      <a16:creationId xmlns:a16="http://schemas.microsoft.com/office/drawing/2014/main" id="{317F7D66-4B3E-4876-8FF1-57F02F48109F}"/>
                    </a:ext>
                  </a:extLst>
                </p:cNvPr>
                <p:cNvSpPr txBox="1"/>
                <p:nvPr/>
              </p:nvSpPr>
              <p:spPr>
                <a:xfrm>
                  <a:off x="4660180" y="1640342"/>
                  <a:ext cx="789403" cy="332643"/>
                </a:xfrm>
                <a:prstGeom prst="rect">
                  <a:avLst/>
                </a:prstGeom>
                <a:solidFill>
                  <a:schemeClr val="bg1"/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ja-JP" altLang="en-US" sz="1000" b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事業中区間</a:t>
                  </a:r>
                  <a:endParaRPr lang="en-US" altLang="ja-JP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ctr"/>
                  <a:r>
                    <a:rPr kumimoji="1" lang="en-US" altLang="ja-JP" sz="1000" b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L=0.6km</a:t>
                  </a:r>
                  <a:endParaRPr kumimoji="1" lang="ja-JP" altLang="en-US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25" name="テキスト ボックス 38">
                  <a:extLst>
                    <a:ext uri="{FF2B5EF4-FFF2-40B4-BE49-F238E27FC236}">
                      <a16:creationId xmlns:a16="http://schemas.microsoft.com/office/drawing/2014/main" id="{A1D8F4D7-F108-47CC-88CE-746626CCBA67}"/>
                    </a:ext>
                  </a:extLst>
                </p:cNvPr>
                <p:cNvSpPr txBox="1"/>
                <p:nvPr/>
              </p:nvSpPr>
              <p:spPr>
                <a:xfrm>
                  <a:off x="5753832" y="1640342"/>
                  <a:ext cx="789403" cy="332643"/>
                </a:xfrm>
                <a:prstGeom prst="rect">
                  <a:avLst/>
                </a:prstGeom>
                <a:solidFill>
                  <a:schemeClr val="bg1"/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ja-JP" altLang="en-US" sz="1000" b="1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供用済み</a:t>
                  </a:r>
                  <a:r>
                    <a:rPr kumimoji="1" lang="en-US" altLang="ja-JP" sz="1000" b="1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L=1.4km</a:t>
                  </a:r>
                  <a:endParaRPr kumimoji="1" lang="ja-JP" altLang="en-US" sz="10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pic>
            <p:nvPicPr>
              <p:cNvPr id="131" name="図 130">
                <a:extLst>
                  <a:ext uri="{FF2B5EF4-FFF2-40B4-BE49-F238E27FC236}">
                    <a16:creationId xmlns:a16="http://schemas.microsoft.com/office/drawing/2014/main" id="{2B70632C-57F6-44A4-93F7-08245AF5D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8220" y="3670224"/>
                <a:ext cx="1173823" cy="18756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3" name="グループ化 122">
              <a:extLst>
                <a:ext uri="{FF2B5EF4-FFF2-40B4-BE49-F238E27FC236}">
                  <a16:creationId xmlns:a16="http://schemas.microsoft.com/office/drawing/2014/main" id="{2C763472-26F3-4AF2-80AE-CA05D2D6AEB8}"/>
                </a:ext>
              </a:extLst>
            </p:cNvPr>
            <p:cNvGrpSpPr/>
            <p:nvPr/>
          </p:nvGrpSpPr>
          <p:grpSpPr>
            <a:xfrm>
              <a:off x="6643268" y="4264925"/>
              <a:ext cx="795264" cy="201416"/>
              <a:chOff x="3640717" y="4728994"/>
              <a:chExt cx="795264" cy="201416"/>
            </a:xfrm>
          </p:grpSpPr>
          <p:grpSp>
            <p:nvGrpSpPr>
              <p:cNvPr id="126" name="グループ化 125">
                <a:extLst>
                  <a:ext uri="{FF2B5EF4-FFF2-40B4-BE49-F238E27FC236}">
                    <a16:creationId xmlns:a16="http://schemas.microsoft.com/office/drawing/2014/main" id="{C29E5C54-3EBD-4554-96FB-AD4062BB7C25}"/>
                  </a:ext>
                </a:extLst>
              </p:cNvPr>
              <p:cNvGrpSpPr/>
              <p:nvPr/>
            </p:nvGrpSpPr>
            <p:grpSpPr>
              <a:xfrm>
                <a:off x="3640717" y="4728994"/>
                <a:ext cx="795264" cy="201416"/>
                <a:chOff x="1631679" y="4289394"/>
                <a:chExt cx="795264" cy="201416"/>
              </a:xfrm>
            </p:grpSpPr>
            <p:cxnSp>
              <p:nvCxnSpPr>
                <p:cNvPr id="128" name="直線矢印コネクタ 127">
                  <a:extLst>
                    <a:ext uri="{FF2B5EF4-FFF2-40B4-BE49-F238E27FC236}">
                      <a16:creationId xmlns:a16="http://schemas.microsoft.com/office/drawing/2014/main" id="{A6E94864-7285-4755-80E2-11D71B5BF4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50315" y="4289394"/>
                  <a:ext cx="276628" cy="20141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コネクタ 128">
                  <a:extLst>
                    <a:ext uri="{FF2B5EF4-FFF2-40B4-BE49-F238E27FC236}">
                      <a16:creationId xmlns:a16="http://schemas.microsoft.com/office/drawing/2014/main" id="{C0FE9873-D675-447B-A1ED-E83C0E54EE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1679" y="4490809"/>
                  <a:ext cx="52635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テキスト ボックス 38">
                <a:extLst>
                  <a:ext uri="{FF2B5EF4-FFF2-40B4-BE49-F238E27FC236}">
                    <a16:creationId xmlns:a16="http://schemas.microsoft.com/office/drawing/2014/main" id="{062AD6EE-1A1F-43AB-85B9-009B180DCC07}"/>
                  </a:ext>
                </a:extLst>
              </p:cNvPr>
              <p:cNvSpPr txBox="1"/>
              <p:nvPr/>
            </p:nvSpPr>
            <p:spPr>
              <a:xfrm>
                <a:off x="3647272" y="4728994"/>
                <a:ext cx="511499" cy="171865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事業箇所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24" name="楕円 123">
              <a:extLst>
                <a:ext uri="{FF2B5EF4-FFF2-40B4-BE49-F238E27FC236}">
                  <a16:creationId xmlns:a16="http://schemas.microsoft.com/office/drawing/2014/main" id="{345C646B-257F-4900-94EF-D32A8E8095E2}"/>
                </a:ext>
              </a:extLst>
            </p:cNvPr>
            <p:cNvSpPr/>
            <p:nvPr/>
          </p:nvSpPr>
          <p:spPr>
            <a:xfrm>
              <a:off x="7438532" y="4180155"/>
              <a:ext cx="114214" cy="114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3" name="図 142">
            <a:extLst>
              <a:ext uri="{FF2B5EF4-FFF2-40B4-BE49-F238E27FC236}">
                <a16:creationId xmlns:a16="http://schemas.microsoft.com/office/drawing/2014/main" id="{60E25158-5592-44BF-BA07-DFCD7E8954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24" t="43822" r="65252" b="38348"/>
          <a:stretch/>
        </p:blipFill>
        <p:spPr>
          <a:xfrm>
            <a:off x="1555050" y="5967788"/>
            <a:ext cx="579404" cy="446100"/>
          </a:xfrm>
          <a:prstGeom prst="rect">
            <a:avLst/>
          </a:prstGeom>
        </p:spPr>
      </p:pic>
      <p:pic>
        <p:nvPicPr>
          <p:cNvPr id="144" name="図 143">
            <a:extLst>
              <a:ext uri="{FF2B5EF4-FFF2-40B4-BE49-F238E27FC236}">
                <a16:creationId xmlns:a16="http://schemas.microsoft.com/office/drawing/2014/main" id="{F6908E3D-0C28-4B12-BB21-83EC84C689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24" t="43056" r="90152" b="38066"/>
          <a:stretch/>
        </p:blipFill>
        <p:spPr>
          <a:xfrm>
            <a:off x="409754" y="5850872"/>
            <a:ext cx="556164" cy="453395"/>
          </a:xfrm>
          <a:prstGeom prst="rect">
            <a:avLst/>
          </a:prstGeom>
        </p:spPr>
      </p:pic>
      <p:pic>
        <p:nvPicPr>
          <p:cNvPr id="145" name="図 144">
            <a:extLst>
              <a:ext uri="{FF2B5EF4-FFF2-40B4-BE49-F238E27FC236}">
                <a16:creationId xmlns:a16="http://schemas.microsoft.com/office/drawing/2014/main" id="{D0EC92A4-C281-42BC-8E9F-0B63BD52E3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058" t="44284" r="37918" b="37887"/>
          <a:stretch/>
        </p:blipFill>
        <p:spPr>
          <a:xfrm>
            <a:off x="2351448" y="5984847"/>
            <a:ext cx="557250" cy="429042"/>
          </a:xfrm>
          <a:prstGeom prst="rect">
            <a:avLst/>
          </a:prstGeom>
        </p:spPr>
      </p:pic>
      <p:pic>
        <p:nvPicPr>
          <p:cNvPr id="146" name="図 145">
            <a:extLst>
              <a:ext uri="{FF2B5EF4-FFF2-40B4-BE49-F238E27FC236}">
                <a16:creationId xmlns:a16="http://schemas.microsoft.com/office/drawing/2014/main" id="{51A8B47A-5BE4-43C4-8750-8741A15FD4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24" t="43056" r="90152" b="38066"/>
          <a:stretch/>
        </p:blipFill>
        <p:spPr>
          <a:xfrm>
            <a:off x="3485638" y="5846580"/>
            <a:ext cx="556164" cy="453395"/>
          </a:xfrm>
          <a:prstGeom prst="rect">
            <a:avLst/>
          </a:prstGeom>
        </p:spPr>
      </p:pic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5FD0297-3C52-47F1-935D-D0459C4717C6}"/>
              </a:ext>
            </a:extLst>
          </p:cNvPr>
          <p:cNvSpPr txBox="1"/>
          <p:nvPr/>
        </p:nvSpPr>
        <p:spPr>
          <a:xfrm>
            <a:off x="3378798" y="4609518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C01C539D-26EF-4ECB-AB9C-38AC5E631D9B}"/>
              </a:ext>
            </a:extLst>
          </p:cNvPr>
          <p:cNvSpPr/>
          <p:nvPr/>
        </p:nvSpPr>
        <p:spPr>
          <a:xfrm>
            <a:off x="5402471" y="3661540"/>
            <a:ext cx="124478" cy="124478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38">
            <a:extLst>
              <a:ext uri="{FF2B5EF4-FFF2-40B4-BE49-F238E27FC236}">
                <a16:creationId xmlns:a16="http://schemas.microsoft.com/office/drawing/2014/main" id="{8FA9F438-5AF8-44E6-9A22-652635FCE1D7}"/>
              </a:ext>
            </a:extLst>
          </p:cNvPr>
          <p:cNvSpPr txBox="1"/>
          <p:nvPr/>
        </p:nvSpPr>
        <p:spPr>
          <a:xfrm>
            <a:off x="5309328" y="4173685"/>
            <a:ext cx="719991" cy="30544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京阪本線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枚方市駅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E501EF86-6151-4520-8680-4483A983CF26}"/>
              </a:ext>
            </a:extLst>
          </p:cNvPr>
          <p:cNvCxnSpPr>
            <a:cxnSpLocks/>
            <a:endCxn id="98" idx="0"/>
          </p:cNvCxnSpPr>
          <p:nvPr/>
        </p:nvCxnSpPr>
        <p:spPr>
          <a:xfrm>
            <a:off x="5493960" y="3763770"/>
            <a:ext cx="175364" cy="409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DA9D858A-6C04-46F0-8996-81925EF7F7DC}"/>
              </a:ext>
            </a:extLst>
          </p:cNvPr>
          <p:cNvSpPr/>
          <p:nvPr/>
        </p:nvSpPr>
        <p:spPr>
          <a:xfrm>
            <a:off x="6545580" y="2682240"/>
            <a:ext cx="1577340" cy="586740"/>
          </a:xfrm>
          <a:custGeom>
            <a:avLst/>
            <a:gdLst>
              <a:gd name="connsiteX0" fmla="*/ 0 w 2026920"/>
              <a:gd name="connsiteY0" fmla="*/ 586740 h 586740"/>
              <a:gd name="connsiteX1" fmla="*/ 1577340 w 2026920"/>
              <a:gd name="connsiteY1" fmla="*/ 0 h 586740"/>
              <a:gd name="connsiteX2" fmla="*/ 2026920 w 2026920"/>
              <a:gd name="connsiteY2" fmla="*/ 304800 h 586740"/>
              <a:gd name="connsiteX0" fmla="*/ 0 w 1577340"/>
              <a:gd name="connsiteY0" fmla="*/ 586740 h 586740"/>
              <a:gd name="connsiteX1" fmla="*/ 1577340 w 1577340"/>
              <a:gd name="connsiteY1" fmla="*/ 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7340" h="586740">
                <a:moveTo>
                  <a:pt x="0" y="586740"/>
                </a:moveTo>
                <a:lnTo>
                  <a:pt x="1577340" y="0"/>
                </a:lnTo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AF9E311D-0757-475D-932C-2BF69D7E3194}"/>
              </a:ext>
            </a:extLst>
          </p:cNvPr>
          <p:cNvSpPr/>
          <p:nvPr/>
        </p:nvSpPr>
        <p:spPr>
          <a:xfrm>
            <a:off x="6400800" y="2190750"/>
            <a:ext cx="140970" cy="1032510"/>
          </a:xfrm>
          <a:custGeom>
            <a:avLst/>
            <a:gdLst>
              <a:gd name="connsiteX0" fmla="*/ 0 w 140970"/>
              <a:gd name="connsiteY0" fmla="*/ 0 h 1032510"/>
              <a:gd name="connsiteX1" fmla="*/ 140970 w 140970"/>
              <a:gd name="connsiteY1" fmla="*/ 1032510 h 10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970" h="1032510">
                <a:moveTo>
                  <a:pt x="0" y="0"/>
                </a:moveTo>
                <a:lnTo>
                  <a:pt x="140970" y="1032510"/>
                </a:ln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テキスト ボックス 38">
            <a:extLst>
              <a:ext uri="{FF2B5EF4-FFF2-40B4-BE49-F238E27FC236}">
                <a16:creationId xmlns:a16="http://schemas.microsoft.com/office/drawing/2014/main" id="{29BD475E-9A82-4431-B785-348FC9056D05}"/>
              </a:ext>
            </a:extLst>
          </p:cNvPr>
          <p:cNvSpPr txBox="1"/>
          <p:nvPr/>
        </p:nvSpPr>
        <p:spPr>
          <a:xfrm rot="21125649">
            <a:off x="6250847" y="1912487"/>
            <a:ext cx="111245" cy="90775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eaVert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（都）渚禁野線</a:t>
            </a:r>
          </a:p>
        </p:txBody>
      </p:sp>
    </p:spTree>
    <p:extLst>
      <p:ext uri="{BB962C8B-B14F-4D97-AF65-F5344CB8AC3E}">
        <p14:creationId xmlns:p14="http://schemas.microsoft.com/office/powerpoint/2010/main" val="1149903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画面に合わせる (4:3)</PresentationFormat>
  <Paragraphs>50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2</cp:revision>
  <dcterms:created xsi:type="dcterms:W3CDTF">2025-09-16T07:49:24Z</dcterms:created>
  <dcterms:modified xsi:type="dcterms:W3CDTF">2025-11-20T04:21:26Z</dcterms:modified>
</cp:coreProperties>
</file>