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8108-29F0-4E05-9BDC-20419CBC162C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2A327-8868-4B3D-AF82-BAA96525D8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4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0DE2FD-5541-4ACB-81FF-370C05220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293FAF-547A-4D99-BA3B-161F5E0B1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063A80-02E2-4C98-81B8-F1E32867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D87B68-834E-4A66-8D40-08BC5888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F1FC78-099D-45B3-9B69-826343A5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7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A7EE-54AE-4726-8385-F5AC9A44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900DEA0-CF57-4845-A94A-ED4A38F5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3617BD-923B-484C-83FB-6BED220A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DF78C2-E19A-4308-A9C8-64CA7517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C61C44-E04B-49AA-80DD-33F27B0F7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21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9D59E0A-DF2D-4373-8747-61D503B9B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556A55-3817-4DD8-B6CA-CDC1B61DA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EBBD26-F520-42BE-B908-DD54B28A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15B32B-17F5-4912-B92A-B211590A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79387-398E-49A1-B921-24D58AEF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4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B0A6F-47BA-4B01-9987-8F39F404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1D2B70-83BA-48C5-AEC7-46AEAD1E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625B8-5A57-4F1B-8B97-F38D991D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E254C1-9F99-4560-9AAC-A534060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246A15-55B4-4985-B438-CD827DF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76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35B84-C89B-4F1C-B74A-9BA28699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02E3E-D672-469A-B4D8-485BB2AA0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14E962-7D56-4336-813F-2D1FD132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5AA0C3-3340-499D-8B8B-C064C0E3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E0C0BD-F21A-4A28-B44E-3841732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5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8CE77-2589-46E2-BB7F-A6ABC73B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455807-7E31-4522-AE9C-CEEFF3857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98B1DD-4692-47B2-B299-752A7C6F8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335CE4-F2E7-479B-9984-11E471F8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B6B543-4561-4A95-8EF5-0A0C7521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E78C21-7E83-4602-B0EE-BFF870A4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35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1C7ED-C9F4-49DE-A2C1-7B3D794A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B2D256-96D4-44DA-8B32-FC6CF5DE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2B85B3-C4C1-44DD-BE72-26B9013C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713626-A679-4E04-92FF-939A0A03E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C50854-CBEE-49E3-ACEC-F07BF916B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924270-09C1-4E7B-A867-C1C032B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8457B6-C3A5-49BA-9BA9-335B2989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B59DCE-110A-41FD-9B66-B31D0907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89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A509-1CFD-41B2-950A-070D3542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5B5326-2BCF-452E-BA2B-3D07F357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5F9BD4-6B21-4172-A3BF-18C4536F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0B66E4-669F-4208-9434-501FA8DE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49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8F2D71-8018-4AF4-9D15-9913FCA7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17D523-8BE4-48B7-BC2A-EB85E8C7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6BAA78-D8C8-48C1-B9C5-9D7F83AC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1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4CBE-8131-4283-BB5E-DB4289FA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8139DD-D815-4F17-9909-5E1944C3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F2F67B-9F88-493F-A5A0-33B14F251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E310A8-A688-4808-A07A-82574701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5A8FE0-19AC-42AB-AC1A-02A263CF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2E748C-4608-47D8-A131-FB1E2644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41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840E1-0A0E-456E-97CA-7559E74B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9F2C6D-2B63-4C72-A82B-2ADA8D964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0678CC-542B-4E8D-A54E-E7D90181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D64091-08D4-46AD-AFD2-08FB81D2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211073-B059-4270-B1E8-F49DD652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A39C32-096B-47A4-B2EE-FF280239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F9E4EB-6594-493F-9652-A495FA48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F7D20A-7E40-4F70-AE12-A83D57CD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FFACB5-18AC-460C-BC8B-F62BD3C10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8D94-2487-4E83-A49A-5AE817A7B44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644A09-702B-4C02-9C91-CD47AC5C2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E9672F-F6B7-40D1-812D-78BC7BFDE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BAA6-B782-4B2A-8DF4-9E40A50995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5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ref.osaka.lg.jp/o130300/hirado/shisakujigyo/jigyo_09.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F43BF34-BE43-4CA7-8110-2A633B98D9CC}"/>
              </a:ext>
            </a:extLst>
          </p:cNvPr>
          <p:cNvGrpSpPr/>
          <p:nvPr/>
        </p:nvGrpSpPr>
        <p:grpSpPr>
          <a:xfrm>
            <a:off x="-22011" y="5076820"/>
            <a:ext cx="4631259" cy="1247517"/>
            <a:chOff x="47416" y="4959332"/>
            <a:chExt cx="4136811" cy="1114328"/>
          </a:xfrm>
        </p:grpSpPr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3353933-7A7F-4317-9230-E31336604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6" y="4959332"/>
              <a:ext cx="4136811" cy="111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C4665FD-C5FE-437A-A276-D468FB23D165}"/>
                </a:ext>
              </a:extLst>
            </p:cNvPr>
            <p:cNvSpPr/>
            <p:nvPr/>
          </p:nvSpPr>
          <p:spPr>
            <a:xfrm>
              <a:off x="1007667" y="5502344"/>
              <a:ext cx="428625" cy="360219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6815C23B-5BC3-4E19-BF57-5256E9FC1D57}"/>
                </a:ext>
              </a:extLst>
            </p:cNvPr>
            <p:cNvSpPr/>
            <p:nvPr/>
          </p:nvSpPr>
          <p:spPr>
            <a:xfrm>
              <a:off x="1583214" y="5516496"/>
              <a:ext cx="428625" cy="360219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703CFB2-B8BB-45BD-B51E-D57F31685BD1}"/>
                </a:ext>
              </a:extLst>
            </p:cNvPr>
            <p:cNvSpPr/>
            <p:nvPr/>
          </p:nvSpPr>
          <p:spPr>
            <a:xfrm>
              <a:off x="2354754" y="5516496"/>
              <a:ext cx="428625" cy="360219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67A11C49-7D87-46D6-B9B6-EC733B3FE93E}"/>
                </a:ext>
              </a:extLst>
            </p:cNvPr>
            <p:cNvSpPr/>
            <p:nvPr/>
          </p:nvSpPr>
          <p:spPr>
            <a:xfrm>
              <a:off x="2866030" y="5485744"/>
              <a:ext cx="428625" cy="360219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02052F80-A281-4D9C-AF4E-324A6DD16B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24" t="43822" r="65252" b="38348"/>
            <a:stretch/>
          </p:blipFill>
          <p:spPr>
            <a:xfrm>
              <a:off x="1023007" y="5593017"/>
              <a:ext cx="388750" cy="299310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8C391A93-7931-40C4-B2F6-C5ABBFA41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24" t="43056" r="90152" b="38066"/>
            <a:stretch/>
          </p:blipFill>
          <p:spPr>
            <a:xfrm>
              <a:off x="300320" y="5561725"/>
              <a:ext cx="374751" cy="305504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71F0733-4F7C-4D40-81AE-0F186D568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47" t="43086" r="81629" b="38036"/>
            <a:stretch/>
          </p:blipFill>
          <p:spPr>
            <a:xfrm>
              <a:off x="3506710" y="5607262"/>
              <a:ext cx="337260" cy="274940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B5656790-8A89-43D4-9CE2-D397A3516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58" t="44284" r="37918" b="37887"/>
            <a:stretch/>
          </p:blipFill>
          <p:spPr>
            <a:xfrm>
              <a:off x="2980142" y="5596090"/>
              <a:ext cx="364483" cy="280625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DB3B1015-02CE-4A84-BC06-B7F0FDA99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058" t="44284" r="37918" b="37887"/>
            <a:stretch/>
          </p:blipFill>
          <p:spPr>
            <a:xfrm>
              <a:off x="2344435" y="5609126"/>
              <a:ext cx="367828" cy="283201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AC80F88C-9E19-4F8F-AC89-4DEB9797B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724" t="43822" r="65252" b="38348"/>
            <a:stretch/>
          </p:blipFill>
          <p:spPr>
            <a:xfrm>
              <a:off x="1627629" y="5597333"/>
              <a:ext cx="374833" cy="288595"/>
            </a:xfrm>
            <a:prstGeom prst="rect">
              <a:avLst/>
            </a:prstGeom>
          </p:spPr>
        </p:pic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EA88F208-70CD-4FF0-8CD5-233C0B024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24" t="43056" r="90152" b="38066"/>
            <a:stretch/>
          </p:blipFill>
          <p:spPr>
            <a:xfrm>
              <a:off x="3771093" y="5561725"/>
              <a:ext cx="374751" cy="305504"/>
            </a:xfrm>
            <a:prstGeom prst="rect">
              <a:avLst/>
            </a:prstGeom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92570" cy="3058696"/>
            <a:chOff x="8469" y="490939"/>
            <a:chExt cx="4692570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92570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○本路線は、枚方市北東部の国道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号から京都府境を経由し新名神高速道路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八幡京田辺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へアクセスする幹線道路です。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○新名神高速道路の全線開通に合わせて本路線を整備することで、国土軸への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アクセス強化に加えて、府県間を繋ぐ広域的な幹線道路ネットワークの強化による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周辺渋滞の緩和や、地域の活性化を図るとともに、防災機能の向上を図ります。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○国道１号から東側約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0.75km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の区間が、令和６年３月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枚方市長尾家具町</a:t>
              </a:r>
              <a:r>
                <a:rPr lang="en-US" altLang="zh-TW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丁目～高野道</a:t>
              </a:r>
              <a:r>
                <a:rPr lang="en-US" altLang="zh-TW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丁目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0.95km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〈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現道拡幅区間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en-US" altLang="zh-TW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0.75km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（国道</a:t>
              </a:r>
              <a:r>
                <a:rPr lang="en-US" altLang="zh-TW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号～府道長尾八幡線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〈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新設区間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〉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　　</a:t>
              </a:r>
              <a:r>
                <a:rPr lang="en-US" altLang="zh-TW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0.20km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（府道長尾八幡線～京都府境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22.0m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dirty="0">
                <a:solidFill>
                  <a:schemeClr val="bg1"/>
                </a:solidFill>
              </a:rPr>
              <a:t>府道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長尾八幡線（都市計画道路</a:t>
            </a:r>
            <a:r>
              <a:rPr lang="ja-JP" altLang="en-US" dirty="0">
                <a:solidFill>
                  <a:schemeClr val="bg1"/>
                </a:solidFill>
              </a:rPr>
              <a:t>　</a:t>
            </a:r>
            <a:r>
              <a:rPr lang="zh-TW" altLang="en-US" dirty="0">
                <a:solidFill>
                  <a:schemeClr val="bg1"/>
                </a:solidFill>
              </a:rPr>
              <a:t>内里高野道線</a:t>
            </a:r>
            <a:r>
              <a:rPr lang="ja-JP" altLang="en-US" dirty="0">
                <a:solidFill>
                  <a:schemeClr val="bg1"/>
                </a:solidFill>
              </a:rPr>
              <a:t>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47416" y="4348607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CE32D8-3A4F-4132-9DB0-F0F5CC0A81B3}"/>
              </a:ext>
            </a:extLst>
          </p:cNvPr>
          <p:cNvSpPr txBox="1"/>
          <p:nvPr/>
        </p:nvSpPr>
        <p:spPr>
          <a:xfrm>
            <a:off x="3805387" y="4792036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32A5A807-C062-400D-8FFB-D976F71831A8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79454A0-7021-48B9-A6FC-3306377C7C80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こちらをご覧ください（枚方土木事務所ホームページ）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EAC999AE-70BA-4D52-863A-910A0B672FF2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537A4B4-4539-4D81-87D4-8D361D25B3E4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A0655D5B-7690-4CD4-9642-0F05E83FD4A6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E370C5CB-6362-40F0-BC4C-51ED1C074654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6011E143-CB6A-42A6-863F-707FC6958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C554E4D1-1952-48DE-8FAD-24E72ABDDD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2EADE3D-C1EF-4BA0-B83F-90BB6A066A3A}"/>
              </a:ext>
            </a:extLst>
          </p:cNvPr>
          <p:cNvGrpSpPr/>
          <p:nvPr/>
        </p:nvGrpSpPr>
        <p:grpSpPr>
          <a:xfrm>
            <a:off x="4611556" y="860079"/>
            <a:ext cx="4424097" cy="4336762"/>
            <a:chOff x="3509344" y="1654405"/>
            <a:chExt cx="3610984" cy="3539700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F68BED15-0436-40D8-895E-F9898188DF39}"/>
                </a:ext>
              </a:extLst>
            </p:cNvPr>
            <p:cNvGrpSpPr/>
            <p:nvPr/>
          </p:nvGrpSpPr>
          <p:grpSpPr>
            <a:xfrm>
              <a:off x="3509344" y="1654405"/>
              <a:ext cx="3610984" cy="3539700"/>
              <a:chOff x="3497401" y="1672820"/>
              <a:chExt cx="3610984" cy="3539700"/>
            </a:xfrm>
          </p:grpSpPr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8DF62041-8049-4E36-8C21-1A58ABEDBD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grayscl/>
              </a:blip>
              <a:srcRect l="57840" t="19485" r="12755" b="27514"/>
              <a:stretch/>
            </p:blipFill>
            <p:spPr>
              <a:xfrm>
                <a:off x="3523500" y="1678677"/>
                <a:ext cx="3584885" cy="353384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6" name="図 75">
                <a:extLst>
                  <a:ext uri="{FF2B5EF4-FFF2-40B4-BE49-F238E27FC236}">
                    <a16:creationId xmlns:a16="http://schemas.microsoft.com/office/drawing/2014/main" id="{A4C3262E-3379-4514-B785-4862F5C2FF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grayscl/>
              </a:blip>
              <a:stretch>
                <a:fillRect/>
              </a:stretch>
            </p:blipFill>
            <p:spPr>
              <a:xfrm>
                <a:off x="3624060" y="1672820"/>
                <a:ext cx="263094" cy="447261"/>
              </a:xfrm>
              <a:prstGeom prst="rect">
                <a:avLst/>
              </a:prstGeom>
            </p:spPr>
          </p:pic>
          <p:sp>
            <p:nvSpPr>
              <p:cNvPr id="77" name="テキスト ボックス 43">
                <a:extLst>
                  <a:ext uri="{FF2B5EF4-FFF2-40B4-BE49-F238E27FC236}">
                    <a16:creationId xmlns:a16="http://schemas.microsoft.com/office/drawing/2014/main" id="{DBF631F8-5BD2-4902-AE49-E321647DED67}"/>
                  </a:ext>
                </a:extLst>
              </p:cNvPr>
              <p:cNvSpPr txBox="1"/>
              <p:nvPr/>
            </p:nvSpPr>
            <p:spPr>
              <a:xfrm>
                <a:off x="3752839" y="4599445"/>
                <a:ext cx="607213" cy="315428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枚方市</a:t>
                </a:r>
              </a:p>
            </p:txBody>
          </p:sp>
          <p:sp>
            <p:nvSpPr>
              <p:cNvPr id="78" name="テキスト ボックス 43">
                <a:extLst>
                  <a:ext uri="{FF2B5EF4-FFF2-40B4-BE49-F238E27FC236}">
                    <a16:creationId xmlns:a16="http://schemas.microsoft.com/office/drawing/2014/main" id="{3B7B2FA1-3D14-42D4-B135-F4C7E89CCD39}"/>
                  </a:ext>
                </a:extLst>
              </p:cNvPr>
              <p:cNvSpPr txBox="1"/>
              <p:nvPr/>
            </p:nvSpPr>
            <p:spPr>
              <a:xfrm rot="21299828">
                <a:off x="5197661" y="3082840"/>
                <a:ext cx="153512" cy="711239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eaVert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長尾八幡線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9" name="楕円 78">
                <a:extLst>
                  <a:ext uri="{FF2B5EF4-FFF2-40B4-BE49-F238E27FC236}">
                    <a16:creationId xmlns:a16="http://schemas.microsoft.com/office/drawing/2014/main" id="{61610CC4-C814-4E77-8749-70ADCAE6B243}"/>
                  </a:ext>
                </a:extLst>
              </p:cNvPr>
              <p:cNvSpPr/>
              <p:nvPr/>
            </p:nvSpPr>
            <p:spPr>
              <a:xfrm>
                <a:off x="6053276" y="2849490"/>
                <a:ext cx="101600" cy="101600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テキスト ボックス 38">
                <a:extLst>
                  <a:ext uri="{FF2B5EF4-FFF2-40B4-BE49-F238E27FC236}">
                    <a16:creationId xmlns:a16="http://schemas.microsoft.com/office/drawing/2014/main" id="{E4590E63-DF77-45FF-A9CE-8B00048D0F49}"/>
                  </a:ext>
                </a:extLst>
              </p:cNvPr>
              <p:cNvSpPr txBox="1"/>
              <p:nvPr/>
            </p:nvSpPr>
            <p:spPr>
              <a:xfrm>
                <a:off x="5643844" y="2361433"/>
                <a:ext cx="769936" cy="186051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八幡京田辺</a:t>
                </a:r>
                <a:r>
                  <a:rPr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IC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DFCE66A7-D55F-4C9C-B503-BDCA14B1CE4E}"/>
                  </a:ext>
                </a:extLst>
              </p:cNvPr>
              <p:cNvSpPr/>
              <p:nvPr/>
            </p:nvSpPr>
            <p:spPr>
              <a:xfrm>
                <a:off x="3497401" y="2431905"/>
                <a:ext cx="2555875" cy="466725"/>
              </a:xfrm>
              <a:custGeom>
                <a:avLst/>
                <a:gdLst>
                  <a:gd name="connsiteX0" fmla="*/ 0 w 2895600"/>
                  <a:gd name="connsiteY0" fmla="*/ 0 h 628650"/>
                  <a:gd name="connsiteX1" fmla="*/ 339725 w 2895600"/>
                  <a:gd name="connsiteY1" fmla="*/ 146050 h 628650"/>
                  <a:gd name="connsiteX2" fmla="*/ 1612900 w 2895600"/>
                  <a:gd name="connsiteY2" fmla="*/ 419100 h 628650"/>
                  <a:gd name="connsiteX3" fmla="*/ 2895600 w 2895600"/>
                  <a:gd name="connsiteY3" fmla="*/ 628650 h 628650"/>
                  <a:gd name="connsiteX0" fmla="*/ 0 w 2895600"/>
                  <a:gd name="connsiteY0" fmla="*/ 0 h 628650"/>
                  <a:gd name="connsiteX1" fmla="*/ 339725 w 2895600"/>
                  <a:gd name="connsiteY1" fmla="*/ 161925 h 628650"/>
                  <a:gd name="connsiteX2" fmla="*/ 1612900 w 2895600"/>
                  <a:gd name="connsiteY2" fmla="*/ 419100 h 628650"/>
                  <a:gd name="connsiteX3" fmla="*/ 2895600 w 2895600"/>
                  <a:gd name="connsiteY3" fmla="*/ 628650 h 628650"/>
                  <a:gd name="connsiteX0" fmla="*/ 0 w 2895600"/>
                  <a:gd name="connsiteY0" fmla="*/ 0 h 628650"/>
                  <a:gd name="connsiteX1" fmla="*/ 339725 w 2895600"/>
                  <a:gd name="connsiteY1" fmla="*/ 161925 h 628650"/>
                  <a:gd name="connsiteX2" fmla="*/ 1527175 w 2895600"/>
                  <a:gd name="connsiteY2" fmla="*/ 425450 h 628650"/>
                  <a:gd name="connsiteX3" fmla="*/ 2895600 w 2895600"/>
                  <a:gd name="connsiteY3" fmla="*/ 628650 h 628650"/>
                  <a:gd name="connsiteX0" fmla="*/ 0 w 2555875"/>
                  <a:gd name="connsiteY0" fmla="*/ 0 h 466725"/>
                  <a:gd name="connsiteX1" fmla="*/ 1187450 w 2555875"/>
                  <a:gd name="connsiteY1" fmla="*/ 263525 h 466725"/>
                  <a:gd name="connsiteX2" fmla="*/ 2555875 w 2555875"/>
                  <a:gd name="connsiteY2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5875" h="466725">
                    <a:moveTo>
                      <a:pt x="0" y="0"/>
                    </a:moveTo>
                    <a:cubicBezTo>
                      <a:pt x="254529" y="70908"/>
                      <a:pt x="761471" y="183092"/>
                      <a:pt x="1187450" y="263525"/>
                    </a:cubicBezTo>
                    <a:cubicBezTo>
                      <a:pt x="1613429" y="343958"/>
                      <a:pt x="2356908" y="436563"/>
                      <a:pt x="2555875" y="466725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B4FDB449-EE71-449B-B4D2-B6A5E5938B21}"/>
                  </a:ext>
                </a:extLst>
              </p:cNvPr>
              <p:cNvSpPr/>
              <p:nvPr/>
            </p:nvSpPr>
            <p:spPr>
              <a:xfrm>
                <a:off x="4914900" y="2659856"/>
                <a:ext cx="242888" cy="125341"/>
              </a:xfrm>
              <a:custGeom>
                <a:avLst/>
                <a:gdLst>
                  <a:gd name="connsiteX0" fmla="*/ 0 w 273844"/>
                  <a:gd name="connsiteY0" fmla="*/ 0 h 166688"/>
                  <a:gd name="connsiteX1" fmla="*/ 102394 w 273844"/>
                  <a:gd name="connsiteY1" fmla="*/ 126206 h 166688"/>
                  <a:gd name="connsiteX2" fmla="*/ 273844 w 273844"/>
                  <a:gd name="connsiteY2" fmla="*/ 166688 h 166688"/>
                  <a:gd name="connsiteX0" fmla="*/ 0 w 242888"/>
                  <a:gd name="connsiteY0" fmla="*/ 0 h 145257"/>
                  <a:gd name="connsiteX1" fmla="*/ 71438 w 242888"/>
                  <a:gd name="connsiteY1" fmla="*/ 104775 h 145257"/>
                  <a:gd name="connsiteX2" fmla="*/ 242888 w 242888"/>
                  <a:gd name="connsiteY2" fmla="*/ 145257 h 145257"/>
                  <a:gd name="connsiteX0" fmla="*/ 0 w 242888"/>
                  <a:gd name="connsiteY0" fmla="*/ 0 h 145257"/>
                  <a:gd name="connsiteX1" fmla="*/ 61913 w 242888"/>
                  <a:gd name="connsiteY1" fmla="*/ 95250 h 145257"/>
                  <a:gd name="connsiteX2" fmla="*/ 242888 w 242888"/>
                  <a:gd name="connsiteY2" fmla="*/ 145257 h 145257"/>
                  <a:gd name="connsiteX0" fmla="*/ 0 w 242888"/>
                  <a:gd name="connsiteY0" fmla="*/ 0 h 145257"/>
                  <a:gd name="connsiteX1" fmla="*/ 61913 w 242888"/>
                  <a:gd name="connsiteY1" fmla="*/ 95250 h 145257"/>
                  <a:gd name="connsiteX2" fmla="*/ 242888 w 242888"/>
                  <a:gd name="connsiteY2" fmla="*/ 145257 h 145257"/>
                  <a:gd name="connsiteX0" fmla="*/ 0 w 242888"/>
                  <a:gd name="connsiteY0" fmla="*/ 0 h 145257"/>
                  <a:gd name="connsiteX1" fmla="*/ 61913 w 242888"/>
                  <a:gd name="connsiteY1" fmla="*/ 95250 h 145257"/>
                  <a:gd name="connsiteX2" fmla="*/ 242888 w 242888"/>
                  <a:gd name="connsiteY2" fmla="*/ 145257 h 145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888" h="145257">
                    <a:moveTo>
                      <a:pt x="0" y="0"/>
                    </a:moveTo>
                    <a:cubicBezTo>
                      <a:pt x="28376" y="49212"/>
                      <a:pt x="25797" y="60325"/>
                      <a:pt x="61913" y="95250"/>
                    </a:cubicBezTo>
                    <a:cubicBezTo>
                      <a:pt x="98029" y="149225"/>
                      <a:pt x="236141" y="143273"/>
                      <a:pt x="242888" y="14525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テキスト ボックス 43">
                <a:extLst>
                  <a:ext uri="{FF2B5EF4-FFF2-40B4-BE49-F238E27FC236}">
                    <a16:creationId xmlns:a16="http://schemas.microsoft.com/office/drawing/2014/main" id="{D35B2925-1B6C-42B6-96CC-CB5197B7A726}"/>
                  </a:ext>
                </a:extLst>
              </p:cNvPr>
              <p:cNvSpPr txBox="1"/>
              <p:nvPr/>
            </p:nvSpPr>
            <p:spPr>
              <a:xfrm rot="688193">
                <a:off x="3580231" y="2641852"/>
                <a:ext cx="1052951" cy="142139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新名神高速道路</a:t>
                </a:r>
              </a:p>
            </p:txBody>
          </p:sp>
          <p:sp>
            <p:nvSpPr>
              <p:cNvPr id="90" name="テキスト ボックス 43">
                <a:extLst>
                  <a:ext uri="{FF2B5EF4-FFF2-40B4-BE49-F238E27FC236}">
                    <a16:creationId xmlns:a16="http://schemas.microsoft.com/office/drawing/2014/main" id="{561D985D-86B7-43CB-87E5-512B56865D5A}"/>
                  </a:ext>
                </a:extLst>
              </p:cNvPr>
              <p:cNvSpPr txBox="1"/>
              <p:nvPr/>
            </p:nvSpPr>
            <p:spPr>
              <a:xfrm>
                <a:off x="6371994" y="1739776"/>
                <a:ext cx="662480" cy="391630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京都府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八幡市</a:t>
                </a:r>
              </a:p>
            </p:txBody>
          </p:sp>
        </p:grp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7FF1924-E48D-46DB-98AD-2EC3FEF17414}"/>
                </a:ext>
              </a:extLst>
            </p:cNvPr>
            <p:cNvCxnSpPr>
              <a:cxnSpLocks/>
            </p:cNvCxnSpPr>
            <p:nvPr/>
          </p:nvCxnSpPr>
          <p:spPr>
            <a:xfrm>
              <a:off x="6040755" y="2528943"/>
              <a:ext cx="65155" cy="299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AB8AA1B3-7830-4E25-8F37-580E364DCABD}"/>
                </a:ext>
              </a:extLst>
            </p:cNvPr>
            <p:cNvCxnSpPr>
              <a:cxnSpLocks/>
            </p:cNvCxnSpPr>
            <p:nvPr/>
          </p:nvCxnSpPr>
          <p:spPr>
            <a:xfrm>
              <a:off x="4451918" y="2137620"/>
              <a:ext cx="0" cy="3763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4E4957AA-8133-4F6F-AAEE-A476A63D7D9E}"/>
                </a:ext>
              </a:extLst>
            </p:cNvPr>
            <p:cNvCxnSpPr>
              <a:cxnSpLocks/>
            </p:cNvCxnSpPr>
            <p:nvPr/>
          </p:nvCxnSpPr>
          <p:spPr>
            <a:xfrm>
              <a:off x="4465960" y="2201809"/>
              <a:ext cx="45466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7442CC0E-0815-49FA-8BDD-D2D84CB17E0D}"/>
                </a:ext>
              </a:extLst>
            </p:cNvPr>
            <p:cNvSpPr txBox="1"/>
            <p:nvPr/>
          </p:nvSpPr>
          <p:spPr>
            <a:xfrm>
              <a:off x="4950814" y="1769023"/>
              <a:ext cx="789403" cy="33264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事業中区間</a:t>
              </a:r>
              <a:endPara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L=0.20km</a:t>
              </a:r>
              <a:endParaRPr kumimoji="1"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9FB9D207-7092-4D5F-BE52-CC2431AB20B5}"/>
                </a:ext>
              </a:extLst>
            </p:cNvPr>
            <p:cNvCxnSpPr>
              <a:cxnSpLocks/>
            </p:cNvCxnSpPr>
            <p:nvPr/>
          </p:nvCxnSpPr>
          <p:spPr>
            <a:xfrm>
              <a:off x="4944595" y="2137620"/>
              <a:ext cx="1" cy="4513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06C2A7CE-C010-4F7F-8F4F-D7CDF5CA21EE}"/>
                </a:ext>
              </a:extLst>
            </p:cNvPr>
            <p:cNvCxnSpPr>
              <a:cxnSpLocks/>
            </p:cNvCxnSpPr>
            <p:nvPr/>
          </p:nvCxnSpPr>
          <p:spPr>
            <a:xfrm>
              <a:off x="5158484" y="2137620"/>
              <a:ext cx="1" cy="45136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8C85DA5E-99B8-4427-B3C0-6AA0A410E641}"/>
                </a:ext>
              </a:extLst>
            </p:cNvPr>
            <p:cNvCxnSpPr>
              <a:cxnSpLocks/>
            </p:cNvCxnSpPr>
            <p:nvPr/>
          </p:nvCxnSpPr>
          <p:spPr>
            <a:xfrm>
              <a:off x="4950814" y="2201809"/>
              <a:ext cx="20767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3B5252D8-8A0C-4961-887E-5E52AE20BD06}"/>
                </a:ext>
              </a:extLst>
            </p:cNvPr>
            <p:cNvSpPr txBox="1"/>
            <p:nvPr/>
          </p:nvSpPr>
          <p:spPr>
            <a:xfrm>
              <a:off x="4118145" y="1769023"/>
              <a:ext cx="789403" cy="33264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供用済み</a:t>
              </a:r>
              <a:r>
                <a:rPr kumimoji="1" lang="en-US" altLang="ja-JP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L=0.75km</a:t>
              </a:r>
              <a:endPara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0FEB7FC-1AED-4DDC-BD87-3C98F030F0E8}"/>
              </a:ext>
            </a:extLst>
          </p:cNvPr>
          <p:cNvGrpSpPr/>
          <p:nvPr/>
        </p:nvGrpSpPr>
        <p:grpSpPr>
          <a:xfrm>
            <a:off x="7857090" y="3321486"/>
            <a:ext cx="1173823" cy="1875696"/>
            <a:chOff x="9118708" y="3094239"/>
            <a:chExt cx="1173823" cy="1875696"/>
          </a:xfrm>
        </p:grpSpPr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0D4E3D3B-D6AD-4508-A615-6AD4DC109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708" y="3094239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直線矢印コネクタ 93">
              <a:extLst>
                <a:ext uri="{FF2B5EF4-FFF2-40B4-BE49-F238E27FC236}">
                  <a16:creationId xmlns:a16="http://schemas.microsoft.com/office/drawing/2014/main" id="{FFE398B6-51A8-4CFE-9563-B05166B102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3170" y="3617887"/>
              <a:ext cx="325883" cy="2705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32F575FB-53FE-4F26-85AB-9898668D06A8}"/>
                </a:ext>
              </a:extLst>
            </p:cNvPr>
            <p:cNvCxnSpPr>
              <a:cxnSpLocks/>
            </p:cNvCxnSpPr>
            <p:nvPr/>
          </p:nvCxnSpPr>
          <p:spPr>
            <a:xfrm>
              <a:off x="9274534" y="3888460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テキスト ボックス 38">
              <a:extLst>
                <a:ext uri="{FF2B5EF4-FFF2-40B4-BE49-F238E27FC236}">
                  <a16:creationId xmlns:a16="http://schemas.microsoft.com/office/drawing/2014/main" id="{D645D02A-1D0C-4E1B-8A73-8BD34549F77F}"/>
                </a:ext>
              </a:extLst>
            </p:cNvPr>
            <p:cNvSpPr txBox="1"/>
            <p:nvPr/>
          </p:nvSpPr>
          <p:spPr>
            <a:xfrm>
              <a:off x="9281089" y="3687045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E4BD7344-CB1B-4F91-81BD-828F08DE912B}"/>
                </a:ext>
              </a:extLst>
            </p:cNvPr>
            <p:cNvSpPr/>
            <p:nvPr/>
          </p:nvSpPr>
          <p:spPr>
            <a:xfrm>
              <a:off x="10094133" y="3513708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9" name="Freeform 4">
            <a:extLst>
              <a:ext uri="{FF2B5EF4-FFF2-40B4-BE49-F238E27FC236}">
                <a16:creationId xmlns:a16="http://schemas.microsoft.com/office/drawing/2014/main" id="{424F1383-636D-4574-9988-4477D01B190C}"/>
              </a:ext>
            </a:extLst>
          </p:cNvPr>
          <p:cNvSpPr>
            <a:spLocks/>
          </p:cNvSpPr>
          <p:nvPr/>
        </p:nvSpPr>
        <p:spPr bwMode="auto">
          <a:xfrm>
            <a:off x="4998142" y="2670570"/>
            <a:ext cx="355339" cy="252301"/>
          </a:xfrm>
          <a:custGeom>
            <a:avLst/>
            <a:gdLst>
              <a:gd name="T0" fmla="*/ 1519 w 3038"/>
              <a:gd name="T1" fmla="*/ 2003 h 2003"/>
              <a:gd name="T2" fmla="*/ 352 w 3038"/>
              <a:gd name="T3" fmla="*/ 375 h 2003"/>
              <a:gd name="T4" fmla="*/ 2687 w 3038"/>
              <a:gd name="T5" fmla="*/ 375 h 2003"/>
              <a:gd name="T6" fmla="*/ 1519 w 3038"/>
              <a:gd name="T7" fmla="*/ 2003 h 2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8" h="2003">
                <a:moveTo>
                  <a:pt x="1519" y="2003"/>
                </a:moveTo>
                <a:cubicBezTo>
                  <a:pt x="935" y="2003"/>
                  <a:pt x="0" y="751"/>
                  <a:pt x="352" y="375"/>
                </a:cubicBezTo>
                <a:cubicBezTo>
                  <a:pt x="703" y="0"/>
                  <a:pt x="2336" y="0"/>
                  <a:pt x="2687" y="375"/>
                </a:cubicBezTo>
                <a:cubicBezTo>
                  <a:pt x="3038" y="751"/>
                  <a:pt x="2103" y="2003"/>
                  <a:pt x="1519" y="2003"/>
                </a:cubicBezTo>
                <a:close/>
              </a:path>
            </a:pathLst>
          </a:custGeom>
          <a:solidFill>
            <a:srgbClr val="0066FF"/>
          </a:solidFill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8607ECDA-E235-464F-9C65-E3C860A15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995" y="2714346"/>
            <a:ext cx="199615" cy="1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altLang="ja-JP" sz="1000" b="1" i="0" u="none" strike="noStrike" baseline="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79DA15D-82FD-40DF-A2B5-62F008EB036E}"/>
              </a:ext>
            </a:extLst>
          </p:cNvPr>
          <p:cNvSpPr/>
          <p:nvPr/>
        </p:nvSpPr>
        <p:spPr>
          <a:xfrm>
            <a:off x="5798820" y="1943100"/>
            <a:ext cx="556260" cy="114300"/>
          </a:xfrm>
          <a:custGeom>
            <a:avLst/>
            <a:gdLst>
              <a:gd name="connsiteX0" fmla="*/ 0 w 556260"/>
              <a:gd name="connsiteY0" fmla="*/ 0 h 114300"/>
              <a:gd name="connsiteX1" fmla="*/ 251460 w 556260"/>
              <a:gd name="connsiteY1" fmla="*/ 91440 h 114300"/>
              <a:gd name="connsiteX2" fmla="*/ 510540 w 556260"/>
              <a:gd name="connsiteY2" fmla="*/ 99060 h 114300"/>
              <a:gd name="connsiteX3" fmla="*/ 556260 w 556260"/>
              <a:gd name="connsiteY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" h="114300">
                <a:moveTo>
                  <a:pt x="0" y="0"/>
                </a:moveTo>
                <a:lnTo>
                  <a:pt x="251460" y="91440"/>
                </a:lnTo>
                <a:lnTo>
                  <a:pt x="510540" y="99060"/>
                </a:lnTo>
                <a:lnTo>
                  <a:pt x="556260" y="11430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59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画面に合わせる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2025-09-16T07:45:31Z</dcterms:created>
  <dcterms:modified xsi:type="dcterms:W3CDTF">2025-11-20T04:19:58Z</dcterms:modified>
</cp:coreProperties>
</file>