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02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79696-60CD-418C-94E4-C67FF881EE67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77A99-817A-420A-94CC-CFC2E3EB95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4545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CAC1F-5F27-4421-A257-8FAFD41E9BD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9302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EA5B75-5185-4CCE-B97B-C65FB5D9D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1680021-AF5B-4FE5-93C3-4D8120530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B3212EC-587C-45F0-800F-A57D0B785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77D3-C945-4C30-9F4F-AC943D817F9A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BDB17E-96D4-4E67-AC96-1B95BEB2E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020B09-60B6-4478-9922-4CD53946B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A249-97BB-4214-92AE-19B7D6EB1B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82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6CDA2E-BC6D-4C0D-9735-0AAB9D4F9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551E396-D64E-4E1E-8D05-47D9B91C7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31C1C8-1463-476F-AA30-376B81C6F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77D3-C945-4C30-9F4F-AC943D817F9A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44DED7-A3D0-4261-95F8-7238FCC68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F48A0E-979A-4553-B369-AA8D14AC6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A249-97BB-4214-92AE-19B7D6EB1B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7151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E61B9B7-40F8-499E-B9AA-1DBFC86E26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193475-D4DF-44B0-A05E-D5C2764A9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F3C6934-80BE-4D8E-9596-DCCC6518A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77D3-C945-4C30-9F4F-AC943D817F9A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F90B4E-8D1F-4009-94B3-849A962AC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6DB313-665B-4BE9-9639-8106DDAB3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A249-97BB-4214-92AE-19B7D6EB1B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782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E08A6B-B903-4B5C-A33A-0F43FF156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C8C1D1-280D-4CAE-8797-06C66B6F6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6CF632A-4AAC-408F-8B8C-99126807F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77D3-C945-4C30-9F4F-AC943D817F9A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4827DF-338F-43E6-BDAD-1F0683A5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8CC529C-ACB7-4489-9F3B-6809AC17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A249-97BB-4214-92AE-19B7D6EB1B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5585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F89944-E9A5-484C-8D1D-B8F2A2D27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67788C6-9D51-43B2-9DD0-19D7D6DB2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DE20831-B23C-4B47-AC30-C29E18B5B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77D3-C945-4C30-9F4F-AC943D817F9A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2B74A4E-DBA8-4887-B56C-82504F908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4C0F85-615D-4A62-90AD-FE9D48FA5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A249-97BB-4214-92AE-19B7D6EB1B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1404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0C552E-8712-4865-9935-84DAC5E20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5113719-BED6-49A6-8847-1AEE8600F2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4A785AE-0848-4725-BEB4-81FC495B4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31C739-EFB6-415A-A7A4-838064F79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77D3-C945-4C30-9F4F-AC943D817F9A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9AC327C-B3D0-4684-9FB3-5626FDFF1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569E102-5573-4DED-B151-8DC847E48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A249-97BB-4214-92AE-19B7D6EB1B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1774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075DF5-9013-4D9B-AE9D-16204F731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D6B3CFF-A282-45E1-AF62-A3C699187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14F5837-0992-414D-B9B6-37E6B7737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2AFB278-65FB-4D3E-BBB9-74A9BACC73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1D4D0D1-18E9-4D29-A50D-E27DBDD19C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CF21EA2-481A-42F5-81AC-90C726679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77D3-C945-4C30-9F4F-AC943D817F9A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BF8A258-33EE-43A1-AD85-992D1F16F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6D4F3E0-DF50-452B-8AF9-DE75CFB66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A249-97BB-4214-92AE-19B7D6EB1B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6566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10206A-7724-4E42-A8C6-BD7C05789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E723A20-5B50-4FED-842E-9A1C5FD7A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77D3-C945-4C30-9F4F-AC943D817F9A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2FE18-9617-4F78-BA0E-4EAFE7FB8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A736A1F-9F17-4FDC-B80A-FCB8CD066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A249-97BB-4214-92AE-19B7D6EB1B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3568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277EBE1-B1FF-49ED-A92B-A356D309D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77D3-C945-4C30-9F4F-AC943D817F9A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0DCF5DD-9F31-469D-A687-E093D8593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EA43C0-48CA-417B-AAC5-F502E6971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A249-97BB-4214-92AE-19B7D6EB1B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5417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90BF7A-11BB-43DF-8A70-A1FE32CBA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078BFB-3A5B-487B-87EC-607BDCA8F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F641356-65BB-4D86-BCE7-B2F7F390E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6F2B7FF-8925-42D7-8820-2B9403110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77D3-C945-4C30-9F4F-AC943D817F9A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257DBE7-1354-4B31-BC09-9B6DB17D2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44B778C-A98E-4F2D-96AD-988147A9D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A249-97BB-4214-92AE-19B7D6EB1B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1519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1E6FF8-BE8D-4680-800C-9FFC0E036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4AEA486-0EF3-4A3E-BF41-A897E22B30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D203510-22AD-4EA1-9126-13F731205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C31244D-C4CB-48CE-818E-949045AE9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77D3-C945-4C30-9F4F-AC943D817F9A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D05D786-16A0-4778-95D4-C44C1211E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6E9D53-09DD-4680-8198-14DD30545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A249-97BB-4214-92AE-19B7D6EB1B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854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D27EDB5-30A3-45CD-92BA-372D0A57E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230C914-149A-4955-AE2C-D0DBFBA6D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94E36C-F910-41CA-A577-30815D05FC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A77D3-C945-4C30-9F4F-AC943D817F9A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1463B0-7F74-4247-970E-6B8A5223A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8B80FB-A77B-44F0-BCBD-1099021D4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DA249-97BB-4214-92AE-19B7D6EB1B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254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pref.osaka.lg.jp/o130300/hirado/shisakujigyo/neyagawadaitousen.html" TargetMode="External"/><Relationship Id="rId9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C9824B7F-8E2C-4DBD-B9C6-ECD4B4369A4D}"/>
              </a:ext>
            </a:extLst>
          </p:cNvPr>
          <p:cNvGrpSpPr/>
          <p:nvPr/>
        </p:nvGrpSpPr>
        <p:grpSpPr>
          <a:xfrm>
            <a:off x="8469" y="498822"/>
            <a:ext cx="4712446" cy="3058696"/>
            <a:chOff x="8469" y="490939"/>
            <a:chExt cx="4712446" cy="3058696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4A3E2649-4B11-4805-8F34-20AE7E5B512C}"/>
                </a:ext>
              </a:extLst>
            </p:cNvPr>
            <p:cNvSpPr/>
            <p:nvPr/>
          </p:nvSpPr>
          <p:spPr>
            <a:xfrm>
              <a:off x="8469" y="839155"/>
              <a:ext cx="4712446" cy="2710480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事業目的・整備効果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○本事業は、事業区間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1.0km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のうち、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0.5km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区間が 「地震時に著しく危険な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    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密集市街地」 に位置付けられています。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○そのため、延焼遮断帯として、道路拡幅整備を行うことにより、延焼拡大の抑止や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避難路、緊急車両等の通行を確保し、防災機能を強化することが目的です。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○また、広域緊急交通路である第二京阪道路や国道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163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号と接続することにより、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広域的な幹線道路ネットワークの強化を図ります。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事業箇所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</a:t>
              </a:r>
              <a:r>
                <a:rPr lang="zh-TW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門真市上島町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～</a:t>
              </a:r>
              <a:r>
                <a:rPr lang="zh-TW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下島町</a:t>
              </a:r>
              <a:endParaRPr lang="en-US" altLang="zh-TW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設計概要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延長：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1.0km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幅員：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32.0m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4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車線）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D251F863-309A-459E-B276-17BA0022DF57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1885F88-C7C6-4C26-B3F7-8A9459E186C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80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事業概要</a:t>
                </a:r>
                <a:endParaRPr kumimoji="1" lang="ja-JP" altLang="en-US" sz="1200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BFC2BF39-B4A1-4BD2-BC34-8706F26325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08623026-1B8F-40CD-877F-9318E7E5FC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タイトル 1">
            <a:extLst>
              <a:ext uri="{FF2B5EF4-FFF2-40B4-BE49-F238E27FC236}">
                <a16:creationId xmlns:a16="http://schemas.microsoft.com/office/drawing/2014/main" id="{22B1DEA5-8023-4BD8-B25D-6F02153EDAF9}"/>
              </a:ext>
            </a:extLst>
          </p:cNvPr>
          <p:cNvSpPr txBox="1">
            <a:spLocks/>
          </p:cNvSpPr>
          <p:nvPr/>
        </p:nvSpPr>
        <p:spPr>
          <a:xfrm>
            <a:off x="-11784" y="0"/>
            <a:ext cx="9176034" cy="3326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192" tIns="65096" rIns="130192" bIns="65096" rtlCol="0" anchor="ctr"/>
          <a:lstStyle>
            <a:defPPr>
              <a:defRPr lang="ja-JP"/>
            </a:defPPr>
            <a:lvl1pPr>
              <a:defRPr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ja-JP" altLang="en-US" dirty="0">
                <a:solidFill>
                  <a:schemeClr val="bg1"/>
                </a:solidFill>
              </a:rPr>
              <a:t>都市計画道路　寝屋川大東線</a:t>
            </a:r>
            <a:endParaRPr lang="en-US" altLang="ja-JP" dirty="0">
              <a:solidFill>
                <a:schemeClr val="bg1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09BCEA7-001A-4EC2-96BF-D3649DD84032}"/>
              </a:ext>
            </a:extLst>
          </p:cNvPr>
          <p:cNvCxnSpPr>
            <a:cxnSpLocks/>
          </p:cNvCxnSpPr>
          <p:nvPr/>
        </p:nvCxnSpPr>
        <p:spPr>
          <a:xfrm>
            <a:off x="-11784" y="376804"/>
            <a:ext cx="9164251" cy="0"/>
          </a:xfrm>
          <a:prstGeom prst="line">
            <a:avLst/>
          </a:prstGeom>
          <a:ln w="101600" cmpd="thickThin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FB805338-DCD1-4B82-9E70-A518E6221FBA}"/>
              </a:ext>
            </a:extLst>
          </p:cNvPr>
          <p:cNvGrpSpPr/>
          <p:nvPr/>
        </p:nvGrpSpPr>
        <p:grpSpPr>
          <a:xfrm>
            <a:off x="4618642" y="490939"/>
            <a:ext cx="4567761" cy="2271088"/>
            <a:chOff x="8469" y="490939"/>
            <a:chExt cx="4567761" cy="2271088"/>
          </a:xfrm>
        </p:grpSpPr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510ABCD8-5D91-48DA-B554-628B35C583E5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F0570AB2-1D3A-4AE1-B2DF-D7A27A81FB7C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E14BF28E-B143-4C3D-971C-8EA0088E96B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位置図</a:t>
                </a:r>
              </a:p>
            </p:txBody>
          </p:sp>
          <p:cxnSp>
            <p:nvCxnSpPr>
              <p:cNvPr id="71" name="直線コネクタ 70">
                <a:extLst>
                  <a:ext uri="{FF2B5EF4-FFF2-40B4-BE49-F238E27FC236}">
                    <a16:creationId xmlns:a16="http://schemas.microsoft.com/office/drawing/2014/main" id="{0125F050-0F3D-4101-ADC1-4CFF3109F9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>
                <a:extLst>
                  <a:ext uri="{FF2B5EF4-FFF2-40B4-BE49-F238E27FC236}">
                    <a16:creationId xmlns:a16="http://schemas.microsoft.com/office/drawing/2014/main" id="{7A105D22-8CF6-4F83-B80C-B06F74DF69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E767CC3D-EB83-4314-8C0D-C5AACE67C9B7}"/>
              </a:ext>
            </a:extLst>
          </p:cNvPr>
          <p:cNvGrpSpPr/>
          <p:nvPr/>
        </p:nvGrpSpPr>
        <p:grpSpPr>
          <a:xfrm>
            <a:off x="45388" y="3644014"/>
            <a:ext cx="4567761" cy="2271088"/>
            <a:chOff x="8469" y="490939"/>
            <a:chExt cx="4567761" cy="2271088"/>
          </a:xfrm>
        </p:grpSpPr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D60E1549-EEAC-4282-82CB-CE86D2DC421D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86" name="グループ化 85">
              <a:extLst>
                <a:ext uri="{FF2B5EF4-FFF2-40B4-BE49-F238E27FC236}">
                  <a16:creationId xmlns:a16="http://schemas.microsoft.com/office/drawing/2014/main" id="{C159C020-8B78-40B0-8295-F6320CA9532B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B4397F5E-7EBC-4431-9846-F354DC965E2A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標準横断図</a:t>
                </a:r>
              </a:p>
            </p:txBody>
          </p:sp>
          <p:cxnSp>
            <p:nvCxnSpPr>
              <p:cNvPr id="88" name="直線コネクタ 87">
                <a:extLst>
                  <a:ext uri="{FF2B5EF4-FFF2-40B4-BE49-F238E27FC236}">
                    <a16:creationId xmlns:a16="http://schemas.microsoft.com/office/drawing/2014/main" id="{EFF29153-0D94-48F2-9552-4970B32CB1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>
                <a:extLst>
                  <a:ext uri="{FF2B5EF4-FFF2-40B4-BE49-F238E27FC236}">
                    <a16:creationId xmlns:a16="http://schemas.microsoft.com/office/drawing/2014/main" id="{830F69CC-55D3-4B53-88EA-0C9A95BFD3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5" name="図 34">
            <a:extLst>
              <a:ext uri="{FF2B5EF4-FFF2-40B4-BE49-F238E27FC236}">
                <a16:creationId xmlns:a16="http://schemas.microsoft.com/office/drawing/2014/main" id="{0A79B0CA-579E-4D45-BC47-5B2CF8FB17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" y="4240373"/>
            <a:ext cx="4567762" cy="167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4A98BF53-D86D-49F1-8367-0D88728C6D96}"/>
              </a:ext>
            </a:extLst>
          </p:cNvPr>
          <p:cNvSpPr txBox="1"/>
          <p:nvPr/>
        </p:nvSpPr>
        <p:spPr>
          <a:xfrm>
            <a:off x="3786553" y="4001484"/>
            <a:ext cx="8953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［単位：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m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</a:p>
        </p:txBody>
      </p: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5E82CA83-AD39-4D4E-99FA-6A2B0A0C4CDA}"/>
              </a:ext>
            </a:extLst>
          </p:cNvPr>
          <p:cNvGrpSpPr/>
          <p:nvPr/>
        </p:nvGrpSpPr>
        <p:grpSpPr>
          <a:xfrm>
            <a:off x="4618642" y="5345652"/>
            <a:ext cx="4567761" cy="2271088"/>
            <a:chOff x="4618642" y="5345652"/>
            <a:chExt cx="4567761" cy="2271088"/>
          </a:xfrm>
        </p:grpSpPr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959ED4D9-B2A9-454B-9275-BB647E44FF7B}"/>
                </a:ext>
              </a:extLst>
            </p:cNvPr>
            <p:cNvSpPr txBox="1"/>
            <p:nvPr/>
          </p:nvSpPr>
          <p:spPr>
            <a:xfrm>
              <a:off x="4641977" y="5701933"/>
              <a:ext cx="43537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取組状況など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☞</a:t>
              </a:r>
              <a:r>
                <a:rPr kumimoji="1" lang="ja-JP" altLang="en-US" sz="1050" u="sng" dirty="0">
                  <a:latin typeface="Meiryo UI" panose="020B0604030504040204" pitchFamily="50" charset="-128"/>
                  <a:ea typeface="Meiryo UI" panose="020B0604030504040204" pitchFamily="50" charset="-128"/>
                  <a:hlinkClick r:id="rId4"/>
                </a:rPr>
                <a:t>こちらをご覧ください（枚方土木事務所ホームページ）</a:t>
              </a:r>
              <a:endParaRPr kumimoji="1" lang="en-US" altLang="ja-JP" sz="1050" u="sng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問い合わせ先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都市整備部　道路室 道路整備課 建設グループ</a:t>
              </a:r>
              <a:r>
                <a:rPr lang="ja-JP" altLang="en-US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(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06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6944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9276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54" name="グループ化 53">
              <a:extLst>
                <a:ext uri="{FF2B5EF4-FFF2-40B4-BE49-F238E27FC236}">
                  <a16:creationId xmlns:a16="http://schemas.microsoft.com/office/drawing/2014/main" id="{51B0E189-4E07-4EFD-AB77-B44096C1E56D}"/>
                </a:ext>
              </a:extLst>
            </p:cNvPr>
            <p:cNvGrpSpPr/>
            <p:nvPr/>
          </p:nvGrpSpPr>
          <p:grpSpPr>
            <a:xfrm>
              <a:off x="4618642" y="5345652"/>
              <a:ext cx="4567761" cy="2271088"/>
              <a:chOff x="8469" y="490939"/>
              <a:chExt cx="4567761" cy="2271088"/>
            </a:xfrm>
          </p:grpSpPr>
          <p:sp>
            <p:nvSpPr>
              <p:cNvPr id="55" name="正方形/長方形 54">
                <a:extLst>
                  <a:ext uri="{FF2B5EF4-FFF2-40B4-BE49-F238E27FC236}">
                    <a16:creationId xmlns:a16="http://schemas.microsoft.com/office/drawing/2014/main" id="{5AC3F321-672A-4F8A-A000-6129D7D1261C}"/>
                  </a:ext>
                </a:extLst>
              </p:cNvPr>
              <p:cNvSpPr/>
              <p:nvPr/>
            </p:nvSpPr>
            <p:spPr>
              <a:xfrm>
                <a:off x="8469" y="760542"/>
                <a:ext cx="4567761" cy="2001485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1423" tIns="45712" rIns="91423" bIns="45712" rtlCol="0" anchor="t"/>
              <a:lstStyle/>
              <a:p>
                <a:endPara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grpSp>
            <p:nvGrpSpPr>
              <p:cNvPr id="56" name="グループ化 55">
                <a:extLst>
                  <a:ext uri="{FF2B5EF4-FFF2-40B4-BE49-F238E27FC236}">
                    <a16:creationId xmlns:a16="http://schemas.microsoft.com/office/drawing/2014/main" id="{BDACD18F-45C7-4B55-80B4-2BC4AE9ED1FB}"/>
                  </a:ext>
                </a:extLst>
              </p:cNvPr>
              <p:cNvGrpSpPr/>
              <p:nvPr/>
            </p:nvGrpSpPr>
            <p:grpSpPr>
              <a:xfrm>
                <a:off x="47416" y="490939"/>
                <a:ext cx="4097864" cy="276999"/>
                <a:chOff x="57574" y="2349505"/>
                <a:chExt cx="4097864" cy="276999"/>
              </a:xfrm>
            </p:grpSpPr>
            <p:sp>
              <p:nvSpPr>
                <p:cNvPr id="57" name="テキスト ボックス 56">
                  <a:extLst>
                    <a:ext uri="{FF2B5EF4-FFF2-40B4-BE49-F238E27FC236}">
                      <a16:creationId xmlns:a16="http://schemas.microsoft.com/office/drawing/2014/main" id="{7EAF974B-5D50-401C-B3F0-4AC10199D30E}"/>
                    </a:ext>
                  </a:extLst>
                </p:cNvPr>
                <p:cNvSpPr txBox="1"/>
                <p:nvPr/>
              </p:nvSpPr>
              <p:spPr>
                <a:xfrm>
                  <a:off x="143135" y="2349505"/>
                  <a:ext cx="57900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1200" dirty="0">
                      <a:solidFill>
                        <a:srgbClr val="0070C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その他</a:t>
                  </a:r>
                </a:p>
              </p:txBody>
            </p:sp>
            <p:cxnSp>
              <p:nvCxnSpPr>
                <p:cNvPr id="58" name="直線コネクタ 57">
                  <a:extLst>
                    <a:ext uri="{FF2B5EF4-FFF2-40B4-BE49-F238E27FC236}">
                      <a16:creationId xmlns:a16="http://schemas.microsoft.com/office/drawing/2014/main" id="{FF9954F5-069C-478B-BA1C-4435DD1BE4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384346"/>
                  <a:ext cx="0" cy="22676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線コネクタ 58">
                  <a:extLst>
                    <a:ext uri="{FF2B5EF4-FFF2-40B4-BE49-F238E27FC236}">
                      <a16:creationId xmlns:a16="http://schemas.microsoft.com/office/drawing/2014/main" id="{8AFD1D92-F533-47F4-A034-7CB01D0772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603495"/>
                  <a:ext cx="4097864" cy="0"/>
                </a:xfrm>
                <a:prstGeom prst="line">
                  <a:avLst/>
                </a:prstGeom>
                <a:ln w="9525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E9A46C9D-9AFE-45A5-B38E-12F5957548D7}"/>
              </a:ext>
            </a:extLst>
          </p:cNvPr>
          <p:cNvGrpSpPr/>
          <p:nvPr/>
        </p:nvGrpSpPr>
        <p:grpSpPr>
          <a:xfrm>
            <a:off x="4641977" y="1063063"/>
            <a:ext cx="4280427" cy="3905908"/>
            <a:chOff x="4561946" y="1350125"/>
            <a:chExt cx="4280427" cy="3905908"/>
          </a:xfrm>
        </p:grpSpPr>
        <p:grpSp>
          <p:nvGrpSpPr>
            <p:cNvPr id="60" name="グループ化 59">
              <a:extLst>
                <a:ext uri="{FF2B5EF4-FFF2-40B4-BE49-F238E27FC236}">
                  <a16:creationId xmlns:a16="http://schemas.microsoft.com/office/drawing/2014/main" id="{E7C58300-AD59-433D-8469-8DF065FD569E}"/>
                </a:ext>
              </a:extLst>
            </p:cNvPr>
            <p:cNvGrpSpPr/>
            <p:nvPr/>
          </p:nvGrpSpPr>
          <p:grpSpPr>
            <a:xfrm>
              <a:off x="4561946" y="1350125"/>
              <a:ext cx="4280427" cy="3905908"/>
              <a:chOff x="4561946" y="1350125"/>
              <a:chExt cx="4280427" cy="3905908"/>
            </a:xfrm>
          </p:grpSpPr>
          <p:grpSp>
            <p:nvGrpSpPr>
              <p:cNvPr id="74" name="グループ化 73">
                <a:extLst>
                  <a:ext uri="{FF2B5EF4-FFF2-40B4-BE49-F238E27FC236}">
                    <a16:creationId xmlns:a16="http://schemas.microsoft.com/office/drawing/2014/main" id="{3E812216-F8E6-4AD1-96FC-117788E10E91}"/>
                  </a:ext>
                </a:extLst>
              </p:cNvPr>
              <p:cNvGrpSpPr/>
              <p:nvPr/>
            </p:nvGrpSpPr>
            <p:grpSpPr>
              <a:xfrm>
                <a:off x="4561946" y="1350125"/>
                <a:ext cx="4278478" cy="3905908"/>
                <a:chOff x="4110247" y="1327522"/>
                <a:chExt cx="4278478" cy="3905908"/>
              </a:xfrm>
            </p:grpSpPr>
            <p:pic>
              <p:nvPicPr>
                <p:cNvPr id="83" name="図 82">
                  <a:extLst>
                    <a:ext uri="{FF2B5EF4-FFF2-40B4-BE49-F238E27FC236}">
                      <a16:creationId xmlns:a16="http://schemas.microsoft.com/office/drawing/2014/main" id="{F6095FFD-0F10-433B-82D9-7341F1B90A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hqprint">
                  <a:grayscl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110247" y="1327522"/>
                  <a:ext cx="4278478" cy="3905908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90" name="図 89">
                  <a:extLst>
                    <a:ext uri="{FF2B5EF4-FFF2-40B4-BE49-F238E27FC236}">
                      <a16:creationId xmlns:a16="http://schemas.microsoft.com/office/drawing/2014/main" id="{38BFD3AC-8FA9-4ED0-A6D3-4EE1700803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grayscl/>
                </a:blip>
                <a:stretch>
                  <a:fillRect/>
                </a:stretch>
              </p:blipFill>
              <p:spPr>
                <a:xfrm>
                  <a:off x="8079582" y="1327522"/>
                  <a:ext cx="309143" cy="525543"/>
                </a:xfrm>
                <a:prstGeom prst="rect">
                  <a:avLst/>
                </a:prstGeom>
              </p:spPr>
            </p:pic>
            <p:sp>
              <p:nvSpPr>
                <p:cNvPr id="91" name="フリーフォーム: 図形 90">
                  <a:extLst>
                    <a:ext uri="{FF2B5EF4-FFF2-40B4-BE49-F238E27FC236}">
                      <a16:creationId xmlns:a16="http://schemas.microsoft.com/office/drawing/2014/main" id="{FD52CFB5-E54F-4F12-8F87-F6322ED28E2E}"/>
                    </a:ext>
                  </a:extLst>
                </p:cNvPr>
                <p:cNvSpPr/>
                <p:nvPr/>
              </p:nvSpPr>
              <p:spPr>
                <a:xfrm>
                  <a:off x="6094621" y="2344768"/>
                  <a:ext cx="58801" cy="819150"/>
                </a:xfrm>
                <a:custGeom>
                  <a:avLst/>
                  <a:gdLst>
                    <a:gd name="connsiteX0" fmla="*/ 57150 w 58349"/>
                    <a:gd name="connsiteY0" fmla="*/ 0 h 400050"/>
                    <a:gd name="connsiteX1" fmla="*/ 50800 w 58349"/>
                    <a:gd name="connsiteY1" fmla="*/ 231775 h 400050"/>
                    <a:gd name="connsiteX2" fmla="*/ 0 w 58349"/>
                    <a:gd name="connsiteY2" fmla="*/ 400050 h 400050"/>
                    <a:gd name="connsiteX0" fmla="*/ 19050 w 52274"/>
                    <a:gd name="connsiteY0" fmla="*/ 0 h 863600"/>
                    <a:gd name="connsiteX1" fmla="*/ 50800 w 52274"/>
                    <a:gd name="connsiteY1" fmla="*/ 695325 h 863600"/>
                    <a:gd name="connsiteX2" fmla="*/ 0 w 52274"/>
                    <a:gd name="connsiteY2" fmla="*/ 863600 h 863600"/>
                    <a:gd name="connsiteX0" fmla="*/ 19050 w 52274"/>
                    <a:gd name="connsiteY0" fmla="*/ 0 h 863600"/>
                    <a:gd name="connsiteX1" fmla="*/ 50800 w 52274"/>
                    <a:gd name="connsiteY1" fmla="*/ 504825 h 863600"/>
                    <a:gd name="connsiteX2" fmla="*/ 0 w 52274"/>
                    <a:gd name="connsiteY2" fmla="*/ 863600 h 863600"/>
                    <a:gd name="connsiteX0" fmla="*/ 0 w 58101"/>
                    <a:gd name="connsiteY0" fmla="*/ 0 h 819150"/>
                    <a:gd name="connsiteX1" fmla="*/ 57150 w 58101"/>
                    <a:gd name="connsiteY1" fmla="*/ 460375 h 819150"/>
                    <a:gd name="connsiteX2" fmla="*/ 6350 w 58101"/>
                    <a:gd name="connsiteY2" fmla="*/ 819150 h 819150"/>
                    <a:gd name="connsiteX0" fmla="*/ 0 w 58801"/>
                    <a:gd name="connsiteY0" fmla="*/ 0 h 819150"/>
                    <a:gd name="connsiteX1" fmla="*/ 57150 w 58801"/>
                    <a:gd name="connsiteY1" fmla="*/ 460375 h 819150"/>
                    <a:gd name="connsiteX2" fmla="*/ 6350 w 58801"/>
                    <a:gd name="connsiteY2" fmla="*/ 819150 h 819150"/>
                    <a:gd name="connsiteX0" fmla="*/ 0 w 58801"/>
                    <a:gd name="connsiteY0" fmla="*/ 0 h 819150"/>
                    <a:gd name="connsiteX1" fmla="*/ 57150 w 58801"/>
                    <a:gd name="connsiteY1" fmla="*/ 409575 h 819150"/>
                    <a:gd name="connsiteX2" fmla="*/ 6350 w 58801"/>
                    <a:gd name="connsiteY2" fmla="*/ 819150 h 81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8801" h="819150">
                      <a:moveTo>
                        <a:pt x="0" y="0"/>
                      </a:moveTo>
                      <a:cubicBezTo>
                        <a:pt x="33337" y="127000"/>
                        <a:pt x="66675" y="342900"/>
                        <a:pt x="57150" y="409575"/>
                      </a:cubicBezTo>
                      <a:cubicBezTo>
                        <a:pt x="47625" y="476250"/>
                        <a:pt x="6879" y="799042"/>
                        <a:pt x="6350" y="819150"/>
                      </a:cubicBezTo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92" name="テキスト ボックス 38">
                  <a:extLst>
                    <a:ext uri="{FF2B5EF4-FFF2-40B4-BE49-F238E27FC236}">
                      <a16:creationId xmlns:a16="http://schemas.microsoft.com/office/drawing/2014/main" id="{05277FB5-92A4-460D-9DA0-03AAEB219B67}"/>
                    </a:ext>
                  </a:extLst>
                </p:cNvPr>
                <p:cNvSpPr txBox="1"/>
                <p:nvPr/>
              </p:nvSpPr>
              <p:spPr>
                <a:xfrm rot="19333220">
                  <a:off x="7342011" y="2199728"/>
                  <a:ext cx="789403" cy="171865"/>
                </a:xfrm>
                <a:prstGeom prst="rect">
                  <a:avLst/>
                </a:prstGeom>
                <a:solidFill>
                  <a:schemeClr val="bg1"/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kumimoji="1" lang="ja-JP" altLang="en-US" sz="1000" b="1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第二京阪道路</a:t>
                  </a:r>
                </a:p>
              </p:txBody>
            </p:sp>
          </p:grpSp>
          <p:grpSp>
            <p:nvGrpSpPr>
              <p:cNvPr id="75" name="グループ化 74">
                <a:extLst>
                  <a:ext uri="{FF2B5EF4-FFF2-40B4-BE49-F238E27FC236}">
                    <a16:creationId xmlns:a16="http://schemas.microsoft.com/office/drawing/2014/main" id="{25B20DFC-E0F3-4E5D-B86B-E22B1B09B242}"/>
                  </a:ext>
                </a:extLst>
              </p:cNvPr>
              <p:cNvGrpSpPr/>
              <p:nvPr/>
            </p:nvGrpSpPr>
            <p:grpSpPr>
              <a:xfrm>
                <a:off x="5489033" y="3429000"/>
                <a:ext cx="355339" cy="252301"/>
                <a:chOff x="9357273" y="4664287"/>
                <a:chExt cx="283191" cy="201074"/>
              </a:xfrm>
            </p:grpSpPr>
            <p:sp>
              <p:nvSpPr>
                <p:cNvPr id="81" name="Freeform 4">
                  <a:extLst>
                    <a:ext uri="{FF2B5EF4-FFF2-40B4-BE49-F238E27FC236}">
                      <a16:creationId xmlns:a16="http://schemas.microsoft.com/office/drawing/2014/main" id="{CEE0BC4F-F7E3-458C-809F-78410A34A3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57273" y="4664287"/>
                  <a:ext cx="283191" cy="201074"/>
                </a:xfrm>
                <a:custGeom>
                  <a:avLst/>
                  <a:gdLst>
                    <a:gd name="T0" fmla="*/ 1519 w 3038"/>
                    <a:gd name="T1" fmla="*/ 2003 h 2003"/>
                    <a:gd name="T2" fmla="*/ 352 w 3038"/>
                    <a:gd name="T3" fmla="*/ 375 h 2003"/>
                    <a:gd name="T4" fmla="*/ 2687 w 3038"/>
                    <a:gd name="T5" fmla="*/ 375 h 2003"/>
                    <a:gd name="T6" fmla="*/ 1519 w 3038"/>
                    <a:gd name="T7" fmla="*/ 2003 h 20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38" h="2003">
                      <a:moveTo>
                        <a:pt x="1519" y="2003"/>
                      </a:moveTo>
                      <a:cubicBezTo>
                        <a:pt x="935" y="2003"/>
                        <a:pt x="0" y="751"/>
                        <a:pt x="352" y="375"/>
                      </a:cubicBezTo>
                      <a:cubicBezTo>
                        <a:pt x="703" y="0"/>
                        <a:pt x="2336" y="0"/>
                        <a:pt x="2687" y="375"/>
                      </a:cubicBezTo>
                      <a:cubicBezTo>
                        <a:pt x="3038" y="751"/>
                        <a:pt x="2103" y="2003"/>
                        <a:pt x="1519" y="2003"/>
                      </a:cubicBezTo>
                      <a:close/>
                    </a:path>
                  </a:pathLst>
                </a:custGeom>
                <a:solidFill>
                  <a:srgbClr val="0066FF"/>
                </a:solidFill>
                <a:ln w="3175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ja-JP" altLang="en-US"/>
                </a:p>
              </p:txBody>
            </p:sp>
            <p:sp>
              <p:nvSpPr>
                <p:cNvPr id="82" name="Rectangle 5">
                  <a:extLst>
                    <a:ext uri="{FF2B5EF4-FFF2-40B4-BE49-F238E27FC236}">
                      <a16:creationId xmlns:a16="http://schemas.microsoft.com/office/drawing/2014/main" id="{53420EBE-3F9B-47A8-B25A-4A19DB8537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414708" y="4692194"/>
                  <a:ext cx="159085" cy="145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anchor="t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0">
                    <a:defRPr sz="1000"/>
                  </a:pPr>
                  <a:r>
                    <a:rPr lang="en-US" altLang="ja-JP" sz="1000" b="1" dirty="0">
                      <a:solidFill>
                        <a:schemeClr val="bg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163</a:t>
                  </a:r>
                  <a:endParaRPr lang="en-US" altLang="ja-JP" sz="1000" b="1" i="0" u="none" strike="noStrike" baseline="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endParaRPr>
                </a:p>
              </p:txBody>
            </p:sp>
          </p:grpSp>
          <p:cxnSp>
            <p:nvCxnSpPr>
              <p:cNvPr id="76" name="直線コネクタ 75">
                <a:extLst>
                  <a:ext uri="{FF2B5EF4-FFF2-40B4-BE49-F238E27FC236}">
                    <a16:creationId xmlns:a16="http://schemas.microsoft.com/office/drawing/2014/main" id="{D61B4719-8539-49DB-B703-7D12434A72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13588" y="2367371"/>
                <a:ext cx="532732" cy="7578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矢印コネクタ 77">
                <a:extLst>
                  <a:ext uri="{FF2B5EF4-FFF2-40B4-BE49-F238E27FC236}">
                    <a16:creationId xmlns:a16="http://schemas.microsoft.com/office/drawing/2014/main" id="{83F12609-0D61-46F4-87A2-C35D5C441E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0282" y="2374949"/>
                <a:ext cx="0" cy="80214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テキスト ボックス 38">
                <a:extLst>
                  <a:ext uri="{FF2B5EF4-FFF2-40B4-BE49-F238E27FC236}">
                    <a16:creationId xmlns:a16="http://schemas.microsoft.com/office/drawing/2014/main" id="{306A6AF5-9996-4076-AB34-BECD0162EEC3}"/>
                  </a:ext>
                </a:extLst>
              </p:cNvPr>
              <p:cNvSpPr txBox="1"/>
              <p:nvPr/>
            </p:nvSpPr>
            <p:spPr>
              <a:xfrm>
                <a:off x="5713089" y="2660625"/>
                <a:ext cx="789403" cy="332643"/>
              </a:xfrm>
              <a:prstGeom prst="rect">
                <a:avLst/>
              </a:prstGeom>
              <a:solidFill>
                <a:schemeClr val="bg1"/>
              </a:solidFill>
              <a:ln w="6350" cmpd="sng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ja-JP" altLang="en-US" sz="1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事業中区間</a:t>
                </a:r>
                <a:endParaRPr lang="en-US" altLang="ja-JP" sz="1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algn="ctr"/>
                <a:r>
                  <a:rPr kumimoji="1" lang="en-US" altLang="ja-JP" sz="1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L=1.0km</a:t>
                </a:r>
                <a:endParaRPr kumimoji="1" lang="ja-JP" altLang="en-US" sz="1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pic>
            <p:nvPicPr>
              <p:cNvPr id="80" name="図 79">
                <a:extLst>
                  <a:ext uri="{FF2B5EF4-FFF2-40B4-BE49-F238E27FC236}">
                    <a16:creationId xmlns:a16="http://schemas.microsoft.com/office/drawing/2014/main" id="{F07CA139-4C70-478A-BAE0-F9BC378E15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8550" y="3380337"/>
                <a:ext cx="1173823" cy="187569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93" name="直線コネクタ 92">
                <a:extLst>
                  <a:ext uri="{FF2B5EF4-FFF2-40B4-BE49-F238E27FC236}">
                    <a16:creationId xmlns:a16="http://schemas.microsoft.com/office/drawing/2014/main" id="{3E89DB54-215B-4425-AD67-A396593A12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13588" y="3177098"/>
                <a:ext cx="546651" cy="7578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グループ化 61">
              <a:extLst>
                <a:ext uri="{FF2B5EF4-FFF2-40B4-BE49-F238E27FC236}">
                  <a16:creationId xmlns:a16="http://schemas.microsoft.com/office/drawing/2014/main" id="{ECABD9F7-342F-4E76-9CDD-2A1BF7CF19A8}"/>
                </a:ext>
              </a:extLst>
            </p:cNvPr>
            <p:cNvGrpSpPr/>
            <p:nvPr/>
          </p:nvGrpSpPr>
          <p:grpSpPr>
            <a:xfrm>
              <a:off x="7668550" y="4122656"/>
              <a:ext cx="844519" cy="270573"/>
              <a:chOff x="3659837" y="4365676"/>
              <a:chExt cx="844519" cy="270573"/>
            </a:xfrm>
          </p:grpSpPr>
          <p:grpSp>
            <p:nvGrpSpPr>
              <p:cNvPr id="65" name="グループ化 64">
                <a:extLst>
                  <a:ext uri="{FF2B5EF4-FFF2-40B4-BE49-F238E27FC236}">
                    <a16:creationId xmlns:a16="http://schemas.microsoft.com/office/drawing/2014/main" id="{42948DFD-111A-4D7D-8612-5E6BD80BBCB8}"/>
                  </a:ext>
                </a:extLst>
              </p:cNvPr>
              <p:cNvGrpSpPr/>
              <p:nvPr/>
            </p:nvGrpSpPr>
            <p:grpSpPr>
              <a:xfrm>
                <a:off x="3659837" y="4365676"/>
                <a:ext cx="844519" cy="270573"/>
                <a:chOff x="1650799" y="3926076"/>
                <a:chExt cx="844519" cy="270573"/>
              </a:xfrm>
            </p:grpSpPr>
            <p:cxnSp>
              <p:nvCxnSpPr>
                <p:cNvPr id="67" name="直線矢印コネクタ 66">
                  <a:extLst>
                    <a:ext uri="{FF2B5EF4-FFF2-40B4-BE49-F238E27FC236}">
                      <a16:creationId xmlns:a16="http://schemas.microsoft.com/office/drawing/2014/main" id="{932E0746-65A2-41CE-B86C-21E0A8B8F1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69435" y="3926076"/>
                  <a:ext cx="325883" cy="270573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線コネクタ 72">
                  <a:extLst>
                    <a:ext uri="{FF2B5EF4-FFF2-40B4-BE49-F238E27FC236}">
                      <a16:creationId xmlns:a16="http://schemas.microsoft.com/office/drawing/2014/main" id="{7BDB487D-6018-4639-B435-757170926B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50799" y="4196649"/>
                  <a:ext cx="52635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" name="テキスト ボックス 38">
                <a:extLst>
                  <a:ext uri="{FF2B5EF4-FFF2-40B4-BE49-F238E27FC236}">
                    <a16:creationId xmlns:a16="http://schemas.microsoft.com/office/drawing/2014/main" id="{DAA76B58-3A96-48F9-A767-B62D8C72C9AA}"/>
                  </a:ext>
                </a:extLst>
              </p:cNvPr>
              <p:cNvSpPr txBox="1"/>
              <p:nvPr/>
            </p:nvSpPr>
            <p:spPr>
              <a:xfrm>
                <a:off x="3666392" y="4434834"/>
                <a:ext cx="511499" cy="171865"/>
              </a:xfrm>
              <a:prstGeom prst="rect">
                <a:avLst/>
              </a:prstGeom>
              <a:solidFill>
                <a:schemeClr val="bg1"/>
              </a:solidFill>
              <a:ln w="6350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ja-JP" altLang="en-US" sz="1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事業箇所</a:t>
                </a:r>
                <a:endPara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63" name="楕円 62">
              <a:extLst>
                <a:ext uri="{FF2B5EF4-FFF2-40B4-BE49-F238E27FC236}">
                  <a16:creationId xmlns:a16="http://schemas.microsoft.com/office/drawing/2014/main" id="{1357380E-0B69-47AC-B854-0246FE19E9D9}"/>
                </a:ext>
              </a:extLst>
            </p:cNvPr>
            <p:cNvSpPr/>
            <p:nvPr/>
          </p:nvSpPr>
          <p:spPr>
            <a:xfrm>
              <a:off x="8495911" y="4030107"/>
              <a:ext cx="114214" cy="1142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35E43C-69A4-4C76-AEDF-46541ED5CD73}"/>
              </a:ext>
            </a:extLst>
          </p:cNvPr>
          <p:cNvSpPr txBox="1"/>
          <p:nvPr/>
        </p:nvSpPr>
        <p:spPr>
          <a:xfrm>
            <a:off x="4052501" y="4715055"/>
            <a:ext cx="452438" cy="253916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歩道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B3069239-6FC8-4FB8-B66E-0F4D628C641F}"/>
              </a:ext>
            </a:extLst>
          </p:cNvPr>
          <p:cNvSpPr txBox="1"/>
          <p:nvPr/>
        </p:nvSpPr>
        <p:spPr>
          <a:xfrm>
            <a:off x="3678053" y="4714886"/>
            <a:ext cx="489357" cy="215444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植樹帯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85ED0E7-36EB-498E-89D5-E147DDCD769C}"/>
              </a:ext>
            </a:extLst>
          </p:cNvPr>
          <p:cNvSpPr txBox="1"/>
          <p:nvPr/>
        </p:nvSpPr>
        <p:spPr>
          <a:xfrm>
            <a:off x="3297196" y="4714886"/>
            <a:ext cx="489357" cy="184666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自転車道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19198273-5C17-4F1D-987B-664004D5939A}"/>
              </a:ext>
            </a:extLst>
          </p:cNvPr>
          <p:cNvSpPr txBox="1"/>
          <p:nvPr/>
        </p:nvSpPr>
        <p:spPr>
          <a:xfrm>
            <a:off x="879324" y="4679499"/>
            <a:ext cx="489357" cy="184666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自転車道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9523BED4-4ACF-4129-8AC6-B5910CCA9C4B}"/>
              </a:ext>
            </a:extLst>
          </p:cNvPr>
          <p:cNvSpPr txBox="1"/>
          <p:nvPr/>
        </p:nvSpPr>
        <p:spPr>
          <a:xfrm>
            <a:off x="534479" y="4672166"/>
            <a:ext cx="489357" cy="215444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植樹帯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A56B67C7-FE47-4221-8A73-87D95E82EAB6}"/>
              </a:ext>
            </a:extLst>
          </p:cNvPr>
          <p:cNvSpPr txBox="1"/>
          <p:nvPr/>
        </p:nvSpPr>
        <p:spPr>
          <a:xfrm>
            <a:off x="186253" y="4660443"/>
            <a:ext cx="452438" cy="253916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歩道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B61A858-9565-40E3-B246-C889ADC7C97D}"/>
              </a:ext>
            </a:extLst>
          </p:cNvPr>
          <p:cNvSpPr/>
          <p:nvPr/>
        </p:nvSpPr>
        <p:spPr>
          <a:xfrm>
            <a:off x="256913" y="5319403"/>
            <a:ext cx="311117" cy="369957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DCFBB4BA-D616-4894-8BD9-70D6B6BE4922}"/>
              </a:ext>
            </a:extLst>
          </p:cNvPr>
          <p:cNvSpPr/>
          <p:nvPr/>
        </p:nvSpPr>
        <p:spPr>
          <a:xfrm>
            <a:off x="635862" y="5370285"/>
            <a:ext cx="283733" cy="337394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FCD98AFA-1C6D-4F00-8B45-4B9138BA8E8A}"/>
              </a:ext>
            </a:extLst>
          </p:cNvPr>
          <p:cNvSpPr/>
          <p:nvPr/>
        </p:nvSpPr>
        <p:spPr>
          <a:xfrm>
            <a:off x="982135" y="5430945"/>
            <a:ext cx="283733" cy="337394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5D47F2DD-A716-4B01-B968-522927FE0073}"/>
              </a:ext>
            </a:extLst>
          </p:cNvPr>
          <p:cNvSpPr/>
          <p:nvPr/>
        </p:nvSpPr>
        <p:spPr>
          <a:xfrm>
            <a:off x="1429810" y="5430945"/>
            <a:ext cx="283733" cy="337394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3390F880-E3BD-47AC-A788-6980C48BCAFC}"/>
              </a:ext>
            </a:extLst>
          </p:cNvPr>
          <p:cNvSpPr/>
          <p:nvPr/>
        </p:nvSpPr>
        <p:spPr>
          <a:xfrm>
            <a:off x="1827515" y="5410033"/>
            <a:ext cx="283733" cy="337394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4860405E-0893-4FF6-867F-62F34CB8670A}"/>
              </a:ext>
            </a:extLst>
          </p:cNvPr>
          <p:cNvSpPr/>
          <p:nvPr/>
        </p:nvSpPr>
        <p:spPr>
          <a:xfrm>
            <a:off x="2581351" y="5392203"/>
            <a:ext cx="283733" cy="337394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DBAD1364-D35B-4000-B42F-58F9B0640EA4}"/>
              </a:ext>
            </a:extLst>
          </p:cNvPr>
          <p:cNvSpPr/>
          <p:nvPr/>
        </p:nvSpPr>
        <p:spPr>
          <a:xfrm>
            <a:off x="2940745" y="5392203"/>
            <a:ext cx="283733" cy="337394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C737DD5F-3913-4640-9271-70B5ECE45159}"/>
              </a:ext>
            </a:extLst>
          </p:cNvPr>
          <p:cNvSpPr/>
          <p:nvPr/>
        </p:nvSpPr>
        <p:spPr>
          <a:xfrm>
            <a:off x="3423301" y="5390341"/>
            <a:ext cx="283733" cy="337394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342F6CF5-C22B-4A1A-A425-AFF5094FEE3C}"/>
              </a:ext>
            </a:extLst>
          </p:cNvPr>
          <p:cNvSpPr/>
          <p:nvPr/>
        </p:nvSpPr>
        <p:spPr>
          <a:xfrm>
            <a:off x="3766093" y="5345652"/>
            <a:ext cx="283733" cy="337394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EB12661A-1772-40B2-AA36-E21369C6607E}"/>
              </a:ext>
            </a:extLst>
          </p:cNvPr>
          <p:cNvSpPr/>
          <p:nvPr/>
        </p:nvSpPr>
        <p:spPr>
          <a:xfrm>
            <a:off x="4167410" y="5319403"/>
            <a:ext cx="283733" cy="337394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7B578106-B595-4040-A7AA-DE837D05B751}"/>
              </a:ext>
            </a:extLst>
          </p:cNvPr>
          <p:cNvSpPr txBox="1"/>
          <p:nvPr/>
        </p:nvSpPr>
        <p:spPr>
          <a:xfrm>
            <a:off x="2638865" y="5796137"/>
            <a:ext cx="452438" cy="253916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車道</a:t>
            </a:r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13366033-43D8-4482-B30D-9D414D658B94}"/>
              </a:ext>
            </a:extLst>
          </p:cNvPr>
          <p:cNvSpPr txBox="1"/>
          <p:nvPr/>
        </p:nvSpPr>
        <p:spPr>
          <a:xfrm>
            <a:off x="1562591" y="5788144"/>
            <a:ext cx="452438" cy="253916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車道</a:t>
            </a:r>
          </a:p>
        </p:txBody>
      </p:sp>
      <p:pic>
        <p:nvPicPr>
          <p:cNvPr id="110" name="図 109">
            <a:extLst>
              <a:ext uri="{FF2B5EF4-FFF2-40B4-BE49-F238E27FC236}">
                <a16:creationId xmlns:a16="http://schemas.microsoft.com/office/drawing/2014/main" id="{672010D6-0BA0-4F4C-82CF-2749A35C3D8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724" t="43822" r="65252" b="38348"/>
          <a:stretch/>
        </p:blipFill>
        <p:spPr>
          <a:xfrm>
            <a:off x="1461261" y="5607245"/>
            <a:ext cx="284712" cy="219208"/>
          </a:xfrm>
          <a:prstGeom prst="rect">
            <a:avLst/>
          </a:prstGeom>
        </p:spPr>
      </p:pic>
      <p:pic>
        <p:nvPicPr>
          <p:cNvPr id="111" name="図 110">
            <a:extLst>
              <a:ext uri="{FF2B5EF4-FFF2-40B4-BE49-F238E27FC236}">
                <a16:creationId xmlns:a16="http://schemas.microsoft.com/office/drawing/2014/main" id="{A5AC9A19-5CF5-4978-AB39-86D36C366E6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24" t="43056" r="90152" b="38066"/>
          <a:stretch/>
        </p:blipFill>
        <p:spPr>
          <a:xfrm>
            <a:off x="243543" y="5472158"/>
            <a:ext cx="336365" cy="274211"/>
          </a:xfrm>
          <a:prstGeom prst="rect">
            <a:avLst/>
          </a:prstGeom>
        </p:spPr>
      </p:pic>
      <p:pic>
        <p:nvPicPr>
          <p:cNvPr id="113" name="図 112">
            <a:extLst>
              <a:ext uri="{FF2B5EF4-FFF2-40B4-BE49-F238E27FC236}">
                <a16:creationId xmlns:a16="http://schemas.microsoft.com/office/drawing/2014/main" id="{D197E68A-F869-4CD4-8F47-41FD2379E87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724" t="43822" r="65252" b="38348"/>
          <a:stretch/>
        </p:blipFill>
        <p:spPr>
          <a:xfrm>
            <a:off x="1857696" y="5607245"/>
            <a:ext cx="284712" cy="219208"/>
          </a:xfrm>
          <a:prstGeom prst="rect">
            <a:avLst/>
          </a:prstGeom>
        </p:spPr>
      </p:pic>
      <p:pic>
        <p:nvPicPr>
          <p:cNvPr id="114" name="図 113">
            <a:extLst>
              <a:ext uri="{FF2B5EF4-FFF2-40B4-BE49-F238E27FC236}">
                <a16:creationId xmlns:a16="http://schemas.microsoft.com/office/drawing/2014/main" id="{C4764A4A-BB0E-475B-9DDA-C0B4F0DF842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556" t="71169" r="83960" b="594"/>
          <a:stretch/>
        </p:blipFill>
        <p:spPr>
          <a:xfrm>
            <a:off x="682533" y="5261806"/>
            <a:ext cx="191899" cy="506533"/>
          </a:xfrm>
          <a:prstGeom prst="rect">
            <a:avLst/>
          </a:prstGeom>
        </p:spPr>
      </p:pic>
      <p:pic>
        <p:nvPicPr>
          <p:cNvPr id="115" name="図 114">
            <a:extLst>
              <a:ext uri="{FF2B5EF4-FFF2-40B4-BE49-F238E27FC236}">
                <a16:creationId xmlns:a16="http://schemas.microsoft.com/office/drawing/2014/main" id="{057BB08C-802A-47FF-81AA-7CCEE8D8920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556" t="71169" r="83960" b="594"/>
          <a:stretch/>
        </p:blipFill>
        <p:spPr>
          <a:xfrm>
            <a:off x="3840042" y="5201657"/>
            <a:ext cx="199304" cy="526078"/>
          </a:xfrm>
          <a:prstGeom prst="rect">
            <a:avLst/>
          </a:prstGeom>
        </p:spPr>
      </p:pic>
      <p:pic>
        <p:nvPicPr>
          <p:cNvPr id="116" name="図 115">
            <a:extLst>
              <a:ext uri="{FF2B5EF4-FFF2-40B4-BE49-F238E27FC236}">
                <a16:creationId xmlns:a16="http://schemas.microsoft.com/office/drawing/2014/main" id="{DD859B2F-1A64-4AB0-8B26-80910DA95E2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24" t="43056" r="90152" b="38066"/>
          <a:stretch/>
        </p:blipFill>
        <p:spPr>
          <a:xfrm>
            <a:off x="4120229" y="5485545"/>
            <a:ext cx="336365" cy="274211"/>
          </a:xfrm>
          <a:prstGeom prst="rect">
            <a:avLst/>
          </a:prstGeom>
        </p:spPr>
      </p:pic>
      <p:pic>
        <p:nvPicPr>
          <p:cNvPr id="117" name="図 116">
            <a:extLst>
              <a:ext uri="{FF2B5EF4-FFF2-40B4-BE49-F238E27FC236}">
                <a16:creationId xmlns:a16="http://schemas.microsoft.com/office/drawing/2014/main" id="{9D7AB83A-5F3D-4105-9C1C-92949663142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347" t="43086" r="81629" b="38036"/>
          <a:stretch/>
        </p:blipFill>
        <p:spPr>
          <a:xfrm>
            <a:off x="3412965" y="5601907"/>
            <a:ext cx="291502" cy="237638"/>
          </a:xfrm>
          <a:prstGeom prst="rect">
            <a:avLst/>
          </a:prstGeom>
        </p:spPr>
      </p:pic>
      <p:pic>
        <p:nvPicPr>
          <p:cNvPr id="118" name="図 117">
            <a:extLst>
              <a:ext uri="{FF2B5EF4-FFF2-40B4-BE49-F238E27FC236}">
                <a16:creationId xmlns:a16="http://schemas.microsoft.com/office/drawing/2014/main" id="{888BEEE4-5D8F-4184-9AAB-2F04AF59305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4058" t="44284" r="37918" b="37887"/>
          <a:stretch/>
        </p:blipFill>
        <p:spPr>
          <a:xfrm>
            <a:off x="2560423" y="5612231"/>
            <a:ext cx="281832" cy="216990"/>
          </a:xfrm>
          <a:prstGeom prst="rect">
            <a:avLst/>
          </a:prstGeom>
        </p:spPr>
      </p:pic>
      <p:pic>
        <p:nvPicPr>
          <p:cNvPr id="119" name="図 118">
            <a:extLst>
              <a:ext uri="{FF2B5EF4-FFF2-40B4-BE49-F238E27FC236}">
                <a16:creationId xmlns:a16="http://schemas.microsoft.com/office/drawing/2014/main" id="{5644B42F-993E-483E-A136-FB60BD80877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4058" t="44284" r="37918" b="37887"/>
          <a:stretch/>
        </p:blipFill>
        <p:spPr>
          <a:xfrm>
            <a:off x="2955016" y="5615255"/>
            <a:ext cx="281832" cy="216990"/>
          </a:xfrm>
          <a:prstGeom prst="rect">
            <a:avLst/>
          </a:prstGeom>
        </p:spPr>
      </p:pic>
      <p:sp>
        <p:nvSpPr>
          <p:cNvPr id="120" name="テキスト ボックス 38">
            <a:extLst>
              <a:ext uri="{FF2B5EF4-FFF2-40B4-BE49-F238E27FC236}">
                <a16:creationId xmlns:a16="http://schemas.microsoft.com/office/drawing/2014/main" id="{BF5C53CB-BB14-4851-960B-40B37C30A807}"/>
              </a:ext>
            </a:extLst>
          </p:cNvPr>
          <p:cNvSpPr txBox="1"/>
          <p:nvPr/>
        </p:nvSpPr>
        <p:spPr>
          <a:xfrm rot="19823610">
            <a:off x="4988053" y="2730738"/>
            <a:ext cx="668203" cy="171865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守口門真線</a:t>
            </a:r>
          </a:p>
        </p:txBody>
      </p:sp>
    </p:spTree>
    <p:extLst>
      <p:ext uri="{BB962C8B-B14F-4D97-AF65-F5344CB8AC3E}">
        <p14:creationId xmlns:p14="http://schemas.microsoft.com/office/powerpoint/2010/main" val="3121112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Office PowerPoint</Application>
  <PresentationFormat>画面に合わせる (4:3)</PresentationFormat>
  <Paragraphs>42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ＭＳ Ｐゴシック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城田　竜之介</dc:creator>
  <cp:lastModifiedBy>城田　竜之介</cp:lastModifiedBy>
  <cp:revision>3</cp:revision>
  <dcterms:created xsi:type="dcterms:W3CDTF">2025-09-16T07:42:25Z</dcterms:created>
  <dcterms:modified xsi:type="dcterms:W3CDTF">2025-11-20T04:16:57Z</dcterms:modified>
</cp:coreProperties>
</file>