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1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6789B-45DA-455C-860D-E1AD5CB8539D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76934-1174-4D2A-9304-2F5820D35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68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32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74A372-6CFE-4A93-BF4B-7F712B6C4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1E98C9C-8A42-4E60-B5BA-E870FA6F9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BB19EF-A0A6-4C38-819C-688AB333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333-1053-4617-B561-B92B55EC481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538F43-C6F0-4F55-97B7-677F101A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A4F591-CC24-4A97-9ACF-01FDA4EA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26E5-0AB3-49E4-BCE4-138616F8A3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42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727F9-EC41-4F3A-8CA6-8FD4E501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DA816A0-A38A-4D40-8E0A-330A43530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5CF10F-F058-461C-86EE-D25057AE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333-1053-4617-B561-B92B55EC481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1DD758-5A53-48E7-B315-1687013F4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7850F7-E82D-4424-82C3-A9C6BE3D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26E5-0AB3-49E4-BCE4-138616F8A3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66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5A0B7B3-246C-4D19-907D-B85FC9810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9D0FBEA-8917-4130-B0CA-A117A3262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B7BFA6-5C2A-4B13-811D-192BFF43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333-1053-4617-B561-B92B55EC481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4B6FD1-009E-4451-828C-2248AFB2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FA605-289D-47AC-B88C-7D0ECFC4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26E5-0AB3-49E4-BCE4-138616F8A3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02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A770A0-AA27-4B18-BC66-BDB41E4C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12D215-EE13-4C64-BB71-83F2E6FF3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192573-3879-411F-BEB0-766509D7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333-1053-4617-B561-B92B55EC481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1ADBEC-1800-40EE-B43E-17015E038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0B547C-6D64-4157-A912-431F9713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26E5-0AB3-49E4-BCE4-138616F8A3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61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C1B57C-F35D-4F4F-B375-56F7108AC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E90836-9A0F-4F41-9480-20F523DE6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A7901D-2392-47E4-A5A9-F92504AD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333-1053-4617-B561-B92B55EC481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490DB7-8A54-4656-AC4A-D6B79CCE8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3AF73F-EE40-4EDC-B703-2BC02183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26E5-0AB3-49E4-BCE4-138616F8A3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87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0D9F6F-D60B-437E-81A6-32F4C4CF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66DEA4-5225-4289-A916-9CFF45A08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91B025-8286-4776-AD25-955E85523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20A868-8FE7-4EFA-8B72-D8A2725B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333-1053-4617-B561-B92B55EC481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E36050-D085-443C-9B91-A3F97A1D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B29B4F-137F-4724-9A12-9ED63764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26E5-0AB3-49E4-BCE4-138616F8A3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86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BF9F1-4C5F-439D-B41F-7BB4BD45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97770A-179F-42B2-AD44-54744A598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71CF65-04C9-4B88-9BEE-AA519BA32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FACADA-92D7-4903-8395-71733FBCE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4075B7E-1E12-43BB-AE6A-F76E78000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BBE0274-0A9C-4484-BB27-97588560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333-1053-4617-B561-B92B55EC481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4D8275E-F358-4668-A2BC-520A8454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AB955D2-07B2-4608-9EF1-2C92F96B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26E5-0AB3-49E4-BCE4-138616F8A3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19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A61F01-7974-4DBF-8AE7-B5F49A3D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DA222C-777A-4D24-A845-25204AB1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333-1053-4617-B561-B92B55EC481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F3B860-BE2A-4D72-9AF7-3ED6DDE04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FB375C-218D-4FBE-A9AC-91917F8A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26E5-0AB3-49E4-BCE4-138616F8A3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26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D7F5F4D-1ED5-469F-B5A2-D61D7D39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333-1053-4617-B561-B92B55EC481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6437499-D967-4AB6-9676-575F5918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E46B84-E119-459A-B479-D9C55704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26E5-0AB3-49E4-BCE4-138616F8A3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03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A90AC2-6F8B-43D9-AF0E-D4827E27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CCA013-FB88-41A3-A0C6-2B95618AC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0F5EF0-187F-4F7D-B4A9-F9461D591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7A7E95-25D9-40B7-BDC0-1B301504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333-1053-4617-B561-B92B55EC481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B4ADFC-F908-4C4C-9671-A183E2098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7D60C7-4A19-4364-A38D-BAD05AE5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26E5-0AB3-49E4-BCE4-138616F8A3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96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7CC653-B437-4C6F-84C2-212EC5F6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951FEF8-E741-49BB-B417-5F1CD4D99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9F0B18-6A47-4C80-ABFF-D088238DA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3CF387-B60D-4306-9B4F-E94A976A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6333-1053-4617-B561-B92B55EC481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957DE18-D9FA-4681-8434-2F997BA7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6E4640-97D5-4774-B684-843C0AB3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26E5-0AB3-49E4-BCE4-138616F8A3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27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E8D738C-D489-4BA8-B1C9-5284DA8B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1187FF-DF99-452F-A13A-9CA078B7C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84BFB1-81EC-4C57-9844-DC204952F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86333-1053-4617-B561-B92B55EC481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B8CA13-AC82-4DB7-A3C8-97FD4ACF6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9ADA3F-DD1F-43B4-9BFB-00F84C420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26E5-0AB3-49E4-BCE4-138616F8A3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21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pref.osaka.lg.jp/o130300/hirado/shisakujigyo/senriokaneyagawasen.html" TargetMode="External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57928" cy="3485908"/>
            <a:chOff x="8469" y="490939"/>
            <a:chExt cx="4657928" cy="3485908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5"/>
              <a:ext cx="4657928" cy="31376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○本路線は、府道大阪中央環状線及び国道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（大阪外環状線）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と共に大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阪の骨格を形成する主要幹線道路であり、寝屋川市の南北を結ぶ幹線道路であ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るとともに第二京阪道路へのアクセス機能を担う路線です。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○本事業は、現在事業中の都市計画道路寝屋川大東線と併せて整備することに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より、慢性化している北河内地域の交通渋滞の解消、交通安全の確保が目的で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す。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○また、広域緊急交通路である国道１号と第二京阪道路を接続することにより、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広域的な幹線道路ネットワークの形成及び防災機能の強化を図ります。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zh-CN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寝屋川市高柳</a:t>
              </a:r>
              <a:r>
                <a:rPr lang="en-US" altLang="zh-CN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zh-CN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丁目～下神田町</a:t>
              </a:r>
              <a:endParaRPr lang="en-US" altLang="zh-CN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1.3km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32.0m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都市計画道路　千里丘寝屋川線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2580" y="4210108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6" name="図 125">
            <a:extLst>
              <a:ext uri="{FF2B5EF4-FFF2-40B4-BE49-F238E27FC236}">
                <a16:creationId xmlns:a16="http://schemas.microsoft.com/office/drawing/2014/main" id="{89949537-699F-48EE-AC66-709106CE3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8" y="4819529"/>
            <a:ext cx="4289359" cy="156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FA70FB3-5DB8-48BE-A4EB-F6F8151EAB90}"/>
              </a:ext>
            </a:extLst>
          </p:cNvPr>
          <p:cNvSpPr txBox="1"/>
          <p:nvPr/>
        </p:nvSpPr>
        <p:spPr>
          <a:xfrm>
            <a:off x="3529013" y="4646439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85700F7A-A6D1-4DC3-96D6-89016406645C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4D6BB818-DDDB-40A8-A538-4FE7F4D78599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4"/>
                </a:rPr>
                <a:t>こちらをご覧ください（枚方土木事務所ホームページ）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FCEFDE46-E66D-4BA7-A47F-62E691A4FF37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90100549-8B04-4826-AEA4-F5F1F25AC903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49" name="グループ化 48">
                <a:extLst>
                  <a:ext uri="{FF2B5EF4-FFF2-40B4-BE49-F238E27FC236}">
                    <a16:creationId xmlns:a16="http://schemas.microsoft.com/office/drawing/2014/main" id="{76613DC0-E533-4CD8-822A-510AC9582572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17CC2333-12F0-42E2-971E-AD4A9BD3BB34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51" name="直線コネクタ 50">
                  <a:extLst>
                    <a:ext uri="{FF2B5EF4-FFF2-40B4-BE49-F238E27FC236}">
                      <a16:creationId xmlns:a16="http://schemas.microsoft.com/office/drawing/2014/main" id="{2A410864-D0E5-4242-8093-B7DD4A442D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>
                  <a:extLst>
                    <a:ext uri="{FF2B5EF4-FFF2-40B4-BE49-F238E27FC236}">
                      <a16:creationId xmlns:a16="http://schemas.microsoft.com/office/drawing/2014/main" id="{DE19D604-8B27-49B7-8152-4A59478174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F010E73F-D1C1-4E0D-9E83-336457A9863A}"/>
              </a:ext>
            </a:extLst>
          </p:cNvPr>
          <p:cNvGrpSpPr/>
          <p:nvPr/>
        </p:nvGrpSpPr>
        <p:grpSpPr>
          <a:xfrm>
            <a:off x="4651701" y="1061129"/>
            <a:ext cx="4278478" cy="3907837"/>
            <a:chOff x="3659837" y="1590871"/>
            <a:chExt cx="4278478" cy="3907837"/>
          </a:xfrm>
        </p:grpSpPr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3766CC33-4E95-46EE-8397-4934185F44D3}"/>
                </a:ext>
              </a:extLst>
            </p:cNvPr>
            <p:cNvGrpSpPr/>
            <p:nvPr/>
          </p:nvGrpSpPr>
          <p:grpSpPr>
            <a:xfrm>
              <a:off x="3659837" y="1590871"/>
              <a:ext cx="4278478" cy="3907837"/>
              <a:chOff x="3793187" y="828871"/>
              <a:chExt cx="4278478" cy="3907837"/>
            </a:xfrm>
          </p:grpSpPr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321FF35D-C09F-407F-9CC7-316F1823DB39}"/>
                  </a:ext>
                </a:extLst>
              </p:cNvPr>
              <p:cNvGrpSpPr/>
              <p:nvPr/>
            </p:nvGrpSpPr>
            <p:grpSpPr>
              <a:xfrm>
                <a:off x="3793187" y="828871"/>
                <a:ext cx="4278478" cy="3907837"/>
                <a:chOff x="2657807" y="1568011"/>
                <a:chExt cx="4278478" cy="3907837"/>
              </a:xfrm>
            </p:grpSpPr>
            <p:grpSp>
              <p:nvGrpSpPr>
                <p:cNvPr id="65" name="グループ化 64">
                  <a:extLst>
                    <a:ext uri="{FF2B5EF4-FFF2-40B4-BE49-F238E27FC236}">
                      <a16:creationId xmlns:a16="http://schemas.microsoft.com/office/drawing/2014/main" id="{B97A9147-4DA1-43C9-BA12-0C32BE571D20}"/>
                    </a:ext>
                  </a:extLst>
                </p:cNvPr>
                <p:cNvGrpSpPr/>
                <p:nvPr/>
              </p:nvGrpSpPr>
              <p:grpSpPr>
                <a:xfrm>
                  <a:off x="2657807" y="1568011"/>
                  <a:ext cx="4278478" cy="3907837"/>
                  <a:chOff x="4591202" y="360312"/>
                  <a:chExt cx="4278478" cy="3907837"/>
                </a:xfrm>
              </p:grpSpPr>
              <p:grpSp>
                <p:nvGrpSpPr>
                  <p:cNvPr id="78" name="グループ化 77">
                    <a:extLst>
                      <a:ext uri="{FF2B5EF4-FFF2-40B4-BE49-F238E27FC236}">
                        <a16:creationId xmlns:a16="http://schemas.microsoft.com/office/drawing/2014/main" id="{33BA5B46-0B0A-4E44-B11C-32D634DB268C}"/>
                      </a:ext>
                    </a:extLst>
                  </p:cNvPr>
                  <p:cNvGrpSpPr/>
                  <p:nvPr/>
                </p:nvGrpSpPr>
                <p:grpSpPr>
                  <a:xfrm>
                    <a:off x="4591202" y="360312"/>
                    <a:ext cx="4278478" cy="3907837"/>
                    <a:chOff x="4598822" y="710832"/>
                    <a:chExt cx="4278478" cy="3907837"/>
                  </a:xfrm>
                </p:grpSpPr>
                <p:pic>
                  <p:nvPicPr>
                    <p:cNvPr id="80" name="図 79">
                      <a:extLst>
                        <a:ext uri="{FF2B5EF4-FFF2-40B4-BE49-F238E27FC236}">
                          <a16:creationId xmlns:a16="http://schemas.microsoft.com/office/drawing/2014/main" id="{1EE91227-ED0D-42F5-826E-94234E6F200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hqprint">
                      <a:grayscl/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4598822" y="710832"/>
                      <a:ext cx="4278478" cy="390783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sp>
                  <p:nvSpPr>
                    <p:cNvPr id="81" name="フリーフォーム: 図形 80">
                      <a:extLst>
                        <a:ext uri="{FF2B5EF4-FFF2-40B4-BE49-F238E27FC236}">
                          <a16:creationId xmlns:a16="http://schemas.microsoft.com/office/drawing/2014/main" id="{553711F3-BEF5-4CCF-9E6D-1D455E3708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3675" y="1654969"/>
                      <a:ext cx="52769" cy="1007275"/>
                    </a:xfrm>
                    <a:custGeom>
                      <a:avLst/>
                      <a:gdLst>
                        <a:gd name="connsiteX0" fmla="*/ 0 w 110591"/>
                        <a:gd name="connsiteY0" fmla="*/ 0 h 1364456"/>
                        <a:gd name="connsiteX1" fmla="*/ 52388 w 110591"/>
                        <a:gd name="connsiteY1" fmla="*/ 211931 h 1364456"/>
                        <a:gd name="connsiteX2" fmla="*/ 23813 w 110591"/>
                        <a:gd name="connsiteY2" fmla="*/ 573881 h 1364456"/>
                        <a:gd name="connsiteX3" fmla="*/ 26194 w 110591"/>
                        <a:gd name="connsiteY3" fmla="*/ 897731 h 1364456"/>
                        <a:gd name="connsiteX4" fmla="*/ 109538 w 110591"/>
                        <a:gd name="connsiteY4" fmla="*/ 1364456 h 1364456"/>
                        <a:gd name="connsiteX0" fmla="*/ 0 w 52769"/>
                        <a:gd name="connsiteY0" fmla="*/ 0 h 1355688"/>
                        <a:gd name="connsiteX1" fmla="*/ 52388 w 52769"/>
                        <a:gd name="connsiteY1" fmla="*/ 211931 h 1355688"/>
                        <a:gd name="connsiteX2" fmla="*/ 23813 w 52769"/>
                        <a:gd name="connsiteY2" fmla="*/ 573881 h 1355688"/>
                        <a:gd name="connsiteX3" fmla="*/ 26194 w 52769"/>
                        <a:gd name="connsiteY3" fmla="*/ 897731 h 1355688"/>
                        <a:gd name="connsiteX4" fmla="*/ 30162 w 52769"/>
                        <a:gd name="connsiteY4" fmla="*/ 1355688 h 1355688"/>
                        <a:gd name="connsiteX0" fmla="*/ 0 w 52769"/>
                        <a:gd name="connsiteY0" fmla="*/ 0 h 1390758"/>
                        <a:gd name="connsiteX1" fmla="*/ 52388 w 52769"/>
                        <a:gd name="connsiteY1" fmla="*/ 211931 h 1390758"/>
                        <a:gd name="connsiteX2" fmla="*/ 23813 w 52769"/>
                        <a:gd name="connsiteY2" fmla="*/ 573881 h 1390758"/>
                        <a:gd name="connsiteX3" fmla="*/ 26194 w 52769"/>
                        <a:gd name="connsiteY3" fmla="*/ 897731 h 1390758"/>
                        <a:gd name="connsiteX4" fmla="*/ 39687 w 52769"/>
                        <a:gd name="connsiteY4" fmla="*/ 1390758 h 1390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769" h="1390758">
                          <a:moveTo>
                            <a:pt x="0" y="0"/>
                          </a:moveTo>
                          <a:cubicBezTo>
                            <a:pt x="24209" y="58142"/>
                            <a:pt x="48419" y="116284"/>
                            <a:pt x="52388" y="211931"/>
                          </a:cubicBezTo>
                          <a:cubicBezTo>
                            <a:pt x="56357" y="307578"/>
                            <a:pt x="28179" y="459581"/>
                            <a:pt x="23813" y="573881"/>
                          </a:cubicBezTo>
                          <a:cubicBezTo>
                            <a:pt x="19447" y="688181"/>
                            <a:pt x="11907" y="765969"/>
                            <a:pt x="26194" y="897731"/>
                          </a:cubicBezTo>
                          <a:cubicBezTo>
                            <a:pt x="40481" y="1029493"/>
                            <a:pt x="50799" y="1380042"/>
                            <a:pt x="39687" y="1390758"/>
                          </a:cubicBezTo>
                        </a:path>
                      </a:pathLst>
                    </a:custGeom>
                    <a:noFill/>
                    <a:ln w="571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2" name="テキスト ボックス 38">
                      <a:extLst>
                        <a:ext uri="{FF2B5EF4-FFF2-40B4-BE49-F238E27FC236}">
                          <a16:creationId xmlns:a16="http://schemas.microsoft.com/office/drawing/2014/main" id="{868417AA-4388-466A-B9BA-A95608B628E4}"/>
                        </a:ext>
                      </a:extLst>
                    </p:cNvPr>
                    <p:cNvSpPr txBox="1"/>
                    <p:nvPr/>
                  </p:nvSpPr>
                  <p:spPr>
                    <a:xfrm rot="19348105">
                      <a:off x="7710940" y="2490387"/>
                      <a:ext cx="789403" cy="1718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 cmpd="sng">
                      <a:solidFill>
                        <a:schemeClr val="tx1"/>
                      </a:solidFill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lIns="0" tIns="0" rIns="0" bIns="0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第二京阪道路</a:t>
                      </a:r>
                    </a:p>
                  </p:txBody>
                </p:sp>
              </p:grpSp>
              <p:pic>
                <p:nvPicPr>
                  <p:cNvPr id="79" name="図 78">
                    <a:extLst>
                      <a:ext uri="{FF2B5EF4-FFF2-40B4-BE49-F238E27FC236}">
                        <a16:creationId xmlns:a16="http://schemas.microsoft.com/office/drawing/2014/main" id="{AE60FA3D-56DF-49B6-846B-BD52F0E485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560537" y="360312"/>
                    <a:ext cx="309143" cy="525543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66" name="直線コネクタ 65">
                  <a:extLst>
                    <a:ext uri="{FF2B5EF4-FFF2-40B4-BE49-F238E27FC236}">
                      <a16:creationId xmlns:a16="http://schemas.microsoft.com/office/drawing/2014/main" id="{30777E0D-CFCC-4C93-8704-232EFEA6E066}"/>
                    </a:ext>
                  </a:extLst>
                </p:cNvPr>
                <p:cNvCxnSpPr>
                  <a:cxnSpLocks/>
                  <a:stCxn id="81" idx="0"/>
                </p:cNvCxnSpPr>
                <p:nvPr/>
              </p:nvCxnSpPr>
              <p:spPr>
                <a:xfrm flipH="1" flipV="1">
                  <a:off x="4146552" y="2508250"/>
                  <a:ext cx="456108" cy="38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>
                  <a:extLst>
                    <a:ext uri="{FF2B5EF4-FFF2-40B4-BE49-F238E27FC236}">
                      <a16:creationId xmlns:a16="http://schemas.microsoft.com/office/drawing/2014/main" id="{AF3FF93E-CB90-44DB-AC3B-C13153A35B96}"/>
                    </a:ext>
                  </a:extLst>
                </p:cNvPr>
                <p:cNvCxnSpPr>
                  <a:cxnSpLocks/>
                  <a:stCxn id="81" idx="4"/>
                </p:cNvCxnSpPr>
                <p:nvPr/>
              </p:nvCxnSpPr>
              <p:spPr>
                <a:xfrm flipH="1">
                  <a:off x="4267226" y="3519423"/>
                  <a:ext cx="375121" cy="53217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矢印コネクタ 72">
                  <a:extLst>
                    <a:ext uri="{FF2B5EF4-FFF2-40B4-BE49-F238E27FC236}">
                      <a16:creationId xmlns:a16="http://schemas.microsoft.com/office/drawing/2014/main" id="{B7117E37-2CAE-49E3-BCAB-4047A1D744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77780" y="2508250"/>
                  <a:ext cx="0" cy="104999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テキスト ボックス 38">
                  <a:extLst>
                    <a:ext uri="{FF2B5EF4-FFF2-40B4-BE49-F238E27FC236}">
                      <a16:creationId xmlns:a16="http://schemas.microsoft.com/office/drawing/2014/main" id="{A870386E-1DFE-464D-AABC-36FE74133023}"/>
                    </a:ext>
                  </a:extLst>
                </p:cNvPr>
                <p:cNvSpPr txBox="1"/>
                <p:nvPr/>
              </p:nvSpPr>
              <p:spPr>
                <a:xfrm>
                  <a:off x="3770828" y="2893349"/>
                  <a:ext cx="789403" cy="332643"/>
                </a:xfrm>
                <a:prstGeom prst="rect">
                  <a:avLst/>
                </a:prstGeom>
                <a:solidFill>
                  <a:schemeClr val="bg1"/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ja-JP" altLang="en-US" sz="1000" b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事業中区間</a:t>
                  </a:r>
                  <a:endParaRPr lang="en-US" altLang="ja-JP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ctr"/>
                  <a:r>
                    <a:rPr kumimoji="1" lang="en-US" altLang="ja-JP" sz="1000" b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L=1.3km</a:t>
                  </a:r>
                  <a:endParaRPr kumimoji="1" lang="ja-JP" altLang="en-US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grpSp>
              <p:nvGrpSpPr>
                <p:cNvPr id="75" name="グループ化 74">
                  <a:extLst>
                    <a:ext uri="{FF2B5EF4-FFF2-40B4-BE49-F238E27FC236}">
                      <a16:creationId xmlns:a16="http://schemas.microsoft.com/office/drawing/2014/main" id="{E051269A-CA41-43DE-8B21-96A2000A3F80}"/>
                    </a:ext>
                  </a:extLst>
                </p:cNvPr>
                <p:cNvGrpSpPr/>
                <p:nvPr/>
              </p:nvGrpSpPr>
              <p:grpSpPr>
                <a:xfrm>
                  <a:off x="3372981" y="1785937"/>
                  <a:ext cx="237101" cy="168349"/>
                  <a:chOff x="9357273" y="4664287"/>
                  <a:chExt cx="283191" cy="201074"/>
                </a:xfrm>
              </p:grpSpPr>
              <p:sp>
                <p:nvSpPr>
                  <p:cNvPr id="76" name="Freeform 4">
                    <a:extLst>
                      <a:ext uri="{FF2B5EF4-FFF2-40B4-BE49-F238E27FC236}">
                        <a16:creationId xmlns:a16="http://schemas.microsoft.com/office/drawing/2014/main" id="{DD43DDA1-A910-477D-A4F6-6A8A36B1DC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57273" y="4664287"/>
                    <a:ext cx="283191" cy="201074"/>
                  </a:xfrm>
                  <a:custGeom>
                    <a:avLst/>
                    <a:gdLst>
                      <a:gd name="T0" fmla="*/ 1519 w 3038"/>
                      <a:gd name="T1" fmla="*/ 2003 h 2003"/>
                      <a:gd name="T2" fmla="*/ 352 w 3038"/>
                      <a:gd name="T3" fmla="*/ 375 h 2003"/>
                      <a:gd name="T4" fmla="*/ 2687 w 3038"/>
                      <a:gd name="T5" fmla="*/ 375 h 2003"/>
                      <a:gd name="T6" fmla="*/ 1519 w 3038"/>
                      <a:gd name="T7" fmla="*/ 2003 h 20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38" h="2003">
                        <a:moveTo>
                          <a:pt x="1519" y="2003"/>
                        </a:moveTo>
                        <a:cubicBezTo>
                          <a:pt x="935" y="2003"/>
                          <a:pt x="0" y="751"/>
                          <a:pt x="352" y="375"/>
                        </a:cubicBezTo>
                        <a:cubicBezTo>
                          <a:pt x="703" y="0"/>
                          <a:pt x="2336" y="0"/>
                          <a:pt x="2687" y="375"/>
                        </a:cubicBezTo>
                        <a:cubicBezTo>
                          <a:pt x="3038" y="751"/>
                          <a:pt x="2103" y="2003"/>
                          <a:pt x="1519" y="2003"/>
                        </a:cubicBezTo>
                        <a:close/>
                      </a:path>
                    </a:pathLst>
                  </a:custGeom>
                  <a:solidFill>
                    <a:srgbClr val="0066FF"/>
                  </a:solidFill>
                  <a:ln w="317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77" name="Rectangle 5">
                    <a:extLst>
                      <a:ext uri="{FF2B5EF4-FFF2-40B4-BE49-F238E27FC236}">
                        <a16:creationId xmlns:a16="http://schemas.microsoft.com/office/drawing/2014/main" id="{E39132C5-94D9-4E27-83F7-BAAFD3D2BD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419325" y="4664287"/>
                    <a:ext cx="159086" cy="145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 anchor="t">
                    <a:no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rtl="0">
                      <a:defRPr sz="1000"/>
                    </a:pPr>
                    <a:r>
                      <a:rPr lang="en-US" altLang="ja-JP" sz="10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1</a:t>
                    </a:r>
                    <a:endParaRPr lang="en-US" altLang="ja-JP" sz="1000" b="1" i="0" u="none" strike="noStrike" baseline="0" dirty="0">
                      <a:solidFill>
                        <a:schemeClr val="bg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endParaRPr>
                  </a:p>
                </p:txBody>
              </p:sp>
            </p:grpSp>
          </p:grpSp>
          <p:pic>
            <p:nvPicPr>
              <p:cNvPr id="63" name="図 62">
                <a:extLst>
                  <a:ext uri="{FF2B5EF4-FFF2-40B4-BE49-F238E27FC236}">
                    <a16:creationId xmlns:a16="http://schemas.microsoft.com/office/drawing/2014/main" id="{26182AB4-2FE2-4DB1-AD86-B8B0A92C0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4351" y="2860679"/>
                <a:ext cx="1173823" cy="18756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AEB48AFA-63FD-4705-B1E2-949F66E15A33}"/>
                </a:ext>
              </a:extLst>
            </p:cNvPr>
            <p:cNvSpPr/>
            <p:nvPr/>
          </p:nvSpPr>
          <p:spPr>
            <a:xfrm>
              <a:off x="4498756" y="4280037"/>
              <a:ext cx="114214" cy="114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8D71B882-207C-41C4-9D19-DC7CE877F767}"/>
                </a:ext>
              </a:extLst>
            </p:cNvPr>
            <p:cNvGrpSpPr/>
            <p:nvPr/>
          </p:nvGrpSpPr>
          <p:grpSpPr>
            <a:xfrm>
              <a:off x="3666392" y="4365676"/>
              <a:ext cx="837964" cy="270573"/>
              <a:chOff x="3666392" y="4365676"/>
              <a:chExt cx="837964" cy="270573"/>
            </a:xfrm>
          </p:grpSpPr>
          <p:grpSp>
            <p:nvGrpSpPr>
              <p:cNvPr id="57" name="グループ化 56">
                <a:extLst>
                  <a:ext uri="{FF2B5EF4-FFF2-40B4-BE49-F238E27FC236}">
                    <a16:creationId xmlns:a16="http://schemas.microsoft.com/office/drawing/2014/main" id="{FFC70364-8B18-43AD-9262-5C449246DA20}"/>
                  </a:ext>
                </a:extLst>
              </p:cNvPr>
              <p:cNvGrpSpPr/>
              <p:nvPr/>
            </p:nvGrpSpPr>
            <p:grpSpPr>
              <a:xfrm>
                <a:off x="3666392" y="4365676"/>
                <a:ext cx="837964" cy="270573"/>
                <a:chOff x="1657354" y="3926076"/>
                <a:chExt cx="837964" cy="270573"/>
              </a:xfrm>
            </p:grpSpPr>
            <p:cxnSp>
              <p:nvCxnSpPr>
                <p:cNvPr id="59" name="直線矢印コネクタ 58">
                  <a:extLst>
                    <a:ext uri="{FF2B5EF4-FFF2-40B4-BE49-F238E27FC236}">
                      <a16:creationId xmlns:a16="http://schemas.microsoft.com/office/drawing/2014/main" id="{51776385-A1A3-4C0B-9252-A94B52CF3A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69435" y="3926076"/>
                  <a:ext cx="325883" cy="27057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>
                  <a:extLst>
                    <a:ext uri="{FF2B5EF4-FFF2-40B4-BE49-F238E27FC236}">
                      <a16:creationId xmlns:a16="http://schemas.microsoft.com/office/drawing/2014/main" id="{F62940B7-49FB-403B-94BB-FC5BFAD695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57354" y="4196649"/>
                  <a:ext cx="5198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テキスト ボックス 38">
                <a:extLst>
                  <a:ext uri="{FF2B5EF4-FFF2-40B4-BE49-F238E27FC236}">
                    <a16:creationId xmlns:a16="http://schemas.microsoft.com/office/drawing/2014/main" id="{9038A2CF-4FDF-4E3A-8FA4-F1E5C290DB9B}"/>
                  </a:ext>
                </a:extLst>
              </p:cNvPr>
              <p:cNvSpPr txBox="1"/>
              <p:nvPr/>
            </p:nvSpPr>
            <p:spPr>
              <a:xfrm>
                <a:off x="3674693" y="4441977"/>
                <a:ext cx="511499" cy="171865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事業箇所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CB96B9-3650-438D-8F0A-B21518AA2463}"/>
              </a:ext>
            </a:extLst>
          </p:cNvPr>
          <p:cNvSpPr txBox="1"/>
          <p:nvPr/>
        </p:nvSpPr>
        <p:spPr>
          <a:xfrm>
            <a:off x="165276" y="5237930"/>
            <a:ext cx="418532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歩道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612C67AA-30E6-4B7E-9206-CA5779554FDE}"/>
              </a:ext>
            </a:extLst>
          </p:cNvPr>
          <p:cNvSpPr txBox="1"/>
          <p:nvPr/>
        </p:nvSpPr>
        <p:spPr>
          <a:xfrm>
            <a:off x="3807840" y="5253531"/>
            <a:ext cx="418532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歩道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9EBBA08-26F1-427D-9459-716E5D1590DC}"/>
              </a:ext>
            </a:extLst>
          </p:cNvPr>
          <p:cNvSpPr txBox="1"/>
          <p:nvPr/>
        </p:nvSpPr>
        <p:spPr>
          <a:xfrm>
            <a:off x="3386710" y="5265009"/>
            <a:ext cx="589978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植樹帯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9FE1D024-900D-4098-95EF-8C5BD91CE3BE}"/>
              </a:ext>
            </a:extLst>
          </p:cNvPr>
          <p:cNvSpPr txBox="1"/>
          <p:nvPr/>
        </p:nvSpPr>
        <p:spPr>
          <a:xfrm>
            <a:off x="432988" y="5237930"/>
            <a:ext cx="589978" cy="215444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植樹帯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5A7DA3D7-F286-4665-B64A-5920255E752D}"/>
              </a:ext>
            </a:extLst>
          </p:cNvPr>
          <p:cNvSpPr txBox="1"/>
          <p:nvPr/>
        </p:nvSpPr>
        <p:spPr>
          <a:xfrm>
            <a:off x="786206" y="5237930"/>
            <a:ext cx="589978" cy="200055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自転車道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B30F394F-AF91-4DFA-9F61-E03EA583ED07}"/>
              </a:ext>
            </a:extLst>
          </p:cNvPr>
          <p:cNvSpPr txBox="1"/>
          <p:nvPr/>
        </p:nvSpPr>
        <p:spPr>
          <a:xfrm>
            <a:off x="3029467" y="5243327"/>
            <a:ext cx="589978" cy="200055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自転車道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D04960-9D62-4B34-B702-941BE6AC7884}"/>
              </a:ext>
            </a:extLst>
          </p:cNvPr>
          <p:cNvSpPr/>
          <p:nvPr/>
        </p:nvSpPr>
        <p:spPr>
          <a:xfrm>
            <a:off x="3148456" y="3992723"/>
            <a:ext cx="394844" cy="35544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F100F08-21B0-4A19-B188-B019A95A07F9}"/>
              </a:ext>
            </a:extLst>
          </p:cNvPr>
          <p:cNvSpPr/>
          <p:nvPr/>
        </p:nvSpPr>
        <p:spPr>
          <a:xfrm>
            <a:off x="3879527" y="5934192"/>
            <a:ext cx="275158" cy="22676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0EC7C2E3-38D0-4D47-88D4-FE172A8E29D3}"/>
              </a:ext>
            </a:extLst>
          </p:cNvPr>
          <p:cNvSpPr/>
          <p:nvPr/>
        </p:nvSpPr>
        <p:spPr>
          <a:xfrm>
            <a:off x="3528680" y="5981996"/>
            <a:ext cx="275158" cy="22676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C192EF9F-961F-42AF-819D-8598D56963E2}"/>
              </a:ext>
            </a:extLst>
          </p:cNvPr>
          <p:cNvSpPr/>
          <p:nvPr/>
        </p:nvSpPr>
        <p:spPr>
          <a:xfrm>
            <a:off x="3208299" y="5897578"/>
            <a:ext cx="275158" cy="26338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C34039DD-375F-4B8A-BF4E-8BAF8213C360}"/>
              </a:ext>
            </a:extLst>
          </p:cNvPr>
          <p:cNvSpPr/>
          <p:nvPr/>
        </p:nvSpPr>
        <p:spPr>
          <a:xfrm>
            <a:off x="2742514" y="5945382"/>
            <a:ext cx="275158" cy="26338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DEA42441-EF0C-475B-8093-D8DF253A5673}"/>
              </a:ext>
            </a:extLst>
          </p:cNvPr>
          <p:cNvSpPr/>
          <p:nvPr/>
        </p:nvSpPr>
        <p:spPr>
          <a:xfrm>
            <a:off x="2395813" y="5928355"/>
            <a:ext cx="275158" cy="26338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E5896377-0B23-444E-A66E-4E5125EC3359}"/>
              </a:ext>
            </a:extLst>
          </p:cNvPr>
          <p:cNvSpPr/>
          <p:nvPr/>
        </p:nvSpPr>
        <p:spPr>
          <a:xfrm>
            <a:off x="2061493" y="5897578"/>
            <a:ext cx="275158" cy="26338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DC7E2178-115D-4BB6-9AF3-E4B59B210494}"/>
              </a:ext>
            </a:extLst>
          </p:cNvPr>
          <p:cNvSpPr/>
          <p:nvPr/>
        </p:nvSpPr>
        <p:spPr>
          <a:xfrm>
            <a:off x="1738034" y="5916908"/>
            <a:ext cx="275158" cy="26338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8F369501-C425-4636-866F-73925A0F3AA3}"/>
              </a:ext>
            </a:extLst>
          </p:cNvPr>
          <p:cNvSpPr/>
          <p:nvPr/>
        </p:nvSpPr>
        <p:spPr>
          <a:xfrm>
            <a:off x="1376184" y="5928355"/>
            <a:ext cx="275158" cy="26338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2B33B092-4CCD-4A21-ABED-6964C4BAAD1F}"/>
              </a:ext>
            </a:extLst>
          </p:cNvPr>
          <p:cNvSpPr/>
          <p:nvPr/>
        </p:nvSpPr>
        <p:spPr>
          <a:xfrm>
            <a:off x="913615" y="5945382"/>
            <a:ext cx="275158" cy="31730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2CD6F54D-3939-4C34-88FB-4FA2E99375DC}"/>
              </a:ext>
            </a:extLst>
          </p:cNvPr>
          <p:cNvSpPr/>
          <p:nvPr/>
        </p:nvSpPr>
        <p:spPr>
          <a:xfrm>
            <a:off x="584726" y="5888923"/>
            <a:ext cx="275158" cy="31730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154C80AE-D58D-426F-B5EA-3485F0020CE9}"/>
              </a:ext>
            </a:extLst>
          </p:cNvPr>
          <p:cNvSpPr/>
          <p:nvPr/>
        </p:nvSpPr>
        <p:spPr>
          <a:xfrm>
            <a:off x="233879" y="5888923"/>
            <a:ext cx="275158" cy="31730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8D46DD09-5084-4CCA-8D35-DF20B3606891}"/>
              </a:ext>
            </a:extLst>
          </p:cNvPr>
          <p:cNvSpPr txBox="1"/>
          <p:nvPr/>
        </p:nvSpPr>
        <p:spPr>
          <a:xfrm>
            <a:off x="1475570" y="6289134"/>
            <a:ext cx="400043" cy="200055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車道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E0276080-74E5-476F-AFC4-606AB240ABA3}"/>
              </a:ext>
            </a:extLst>
          </p:cNvPr>
          <p:cNvSpPr txBox="1"/>
          <p:nvPr/>
        </p:nvSpPr>
        <p:spPr>
          <a:xfrm>
            <a:off x="2542492" y="6285137"/>
            <a:ext cx="400043" cy="200055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車道</a:t>
            </a:r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27E6D11B-12F1-4110-94B4-DA5CD5E894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058" t="44284" r="37918" b="37887"/>
          <a:stretch/>
        </p:blipFill>
        <p:spPr>
          <a:xfrm>
            <a:off x="2401826" y="6091375"/>
            <a:ext cx="281832" cy="216990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CDC47589-D184-471D-A215-4F554C3414F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724" t="43822" r="65252" b="38348"/>
          <a:stretch/>
        </p:blipFill>
        <p:spPr>
          <a:xfrm>
            <a:off x="1362752" y="6084131"/>
            <a:ext cx="284712" cy="219208"/>
          </a:xfrm>
          <a:prstGeom prst="rect">
            <a:avLst/>
          </a:prstGeom>
        </p:spPr>
      </p:pic>
      <p:pic>
        <p:nvPicPr>
          <p:cNvPr id="109" name="図 108">
            <a:extLst>
              <a:ext uri="{FF2B5EF4-FFF2-40B4-BE49-F238E27FC236}">
                <a16:creationId xmlns:a16="http://schemas.microsoft.com/office/drawing/2014/main" id="{891C289E-8980-43A7-8EDA-BD747E6121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24" t="43056" r="90152" b="38066"/>
          <a:stretch/>
        </p:blipFill>
        <p:spPr>
          <a:xfrm>
            <a:off x="165276" y="5899469"/>
            <a:ext cx="408139" cy="332722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E7D3EE96-031A-446A-A403-42CCEEA94B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47" t="43086" r="81629" b="38036"/>
          <a:stretch/>
        </p:blipFill>
        <p:spPr>
          <a:xfrm>
            <a:off x="3143071" y="5969044"/>
            <a:ext cx="412549" cy="336318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0223BBF4-447D-4A09-B6E4-FCB3FE2CFC9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724" t="43822" r="65252" b="38348"/>
          <a:stretch/>
        </p:blipFill>
        <p:spPr>
          <a:xfrm>
            <a:off x="1726101" y="6078679"/>
            <a:ext cx="284712" cy="219208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C0082A02-5FB5-451F-8E43-CCC1B4279AE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058" t="44284" r="37918" b="37887"/>
          <a:stretch/>
        </p:blipFill>
        <p:spPr>
          <a:xfrm>
            <a:off x="2779655" y="6082180"/>
            <a:ext cx="281832" cy="216990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0F70F045-8634-4303-A341-E191D7AC347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24" t="43056" r="90152" b="38066"/>
          <a:stretch/>
        </p:blipFill>
        <p:spPr>
          <a:xfrm>
            <a:off x="3827173" y="5905697"/>
            <a:ext cx="408139" cy="332722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01916519-D44E-4DBE-9559-E4F6947C2B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556" t="71169" r="83960" b="594"/>
          <a:stretch/>
        </p:blipFill>
        <p:spPr>
          <a:xfrm>
            <a:off x="3556906" y="5506356"/>
            <a:ext cx="274320" cy="72409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0086B3FD-29F2-4A41-BB38-A3E42C8A1F0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556" t="71169" r="83960" b="594"/>
          <a:stretch/>
        </p:blipFill>
        <p:spPr>
          <a:xfrm>
            <a:off x="594597" y="5514149"/>
            <a:ext cx="274320" cy="724090"/>
          </a:xfrm>
          <a:prstGeom prst="rect">
            <a:avLst/>
          </a:prstGeom>
        </p:spPr>
      </p:pic>
      <p:sp>
        <p:nvSpPr>
          <p:cNvPr id="111" name="テキスト ボックス 38">
            <a:extLst>
              <a:ext uri="{FF2B5EF4-FFF2-40B4-BE49-F238E27FC236}">
                <a16:creationId xmlns:a16="http://schemas.microsoft.com/office/drawing/2014/main" id="{FA45E54C-1192-439A-90AD-5D99FDEEBF05}"/>
              </a:ext>
            </a:extLst>
          </p:cNvPr>
          <p:cNvSpPr txBox="1"/>
          <p:nvPr/>
        </p:nvSpPr>
        <p:spPr>
          <a:xfrm>
            <a:off x="5981120" y="3374242"/>
            <a:ext cx="668203" cy="17186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守口門真線</a:t>
            </a:r>
          </a:p>
        </p:txBody>
      </p:sp>
    </p:spTree>
    <p:extLst>
      <p:ext uri="{BB962C8B-B14F-4D97-AF65-F5344CB8AC3E}">
        <p14:creationId xmlns:p14="http://schemas.microsoft.com/office/powerpoint/2010/main" val="367416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画面に合わせる (4:3)</PresentationFormat>
  <Paragraphs>44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3</cp:revision>
  <dcterms:created xsi:type="dcterms:W3CDTF">2025-09-16T07:41:16Z</dcterms:created>
  <dcterms:modified xsi:type="dcterms:W3CDTF">2025-11-20T04:16:05Z</dcterms:modified>
</cp:coreProperties>
</file>