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53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7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6063A-EC69-41D9-BD9B-58ABAC1E19F6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1ECA3-4D28-418C-8486-8234E46BDA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256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CAC1F-5F27-4421-A257-8FAFD41E9BD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3828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FB1102-2661-42E6-B4D8-991F1708CE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CF7FBDB-9BA4-4E74-80F6-F35158C9C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772DEC-474D-4523-9B33-A10100B84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AC89-EBC3-447E-9761-B84C57B710DD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EFF07D-3941-4E52-9CD1-8473B3441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57DCFD-16DE-429C-89E2-120F3E95D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56A1-1856-4265-9BA2-04F6711E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5620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F03797-1FEC-4D9D-8CB9-6429C2DA8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D751C2-7395-47AC-BA7A-76CE2F3B1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6289E74-6582-4150-97FE-0CDC532E9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AC89-EBC3-447E-9761-B84C57B710DD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B6F9763-C0AD-4388-A5BB-17BD6D9C7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268777A-0678-4C97-A54E-FDBE608A2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56A1-1856-4265-9BA2-04F6711E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911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86C4615-07FB-46B2-BB47-5CEC373AA3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566A2B7-3E03-4338-894C-0DB848A962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88046E-7AB7-41FE-8FCA-2AF5DB9BF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AC89-EBC3-447E-9761-B84C57B710DD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335C02A-5435-44ED-8AF1-C537D53D8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A5F38D-57C5-4572-9F64-E5C8E615B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56A1-1856-4265-9BA2-04F6711E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448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B027AD-47D1-4354-ABA5-778F79AF8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4A40712-E9E5-4063-AF6D-D15F0A85F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A5CE4D-E767-479D-98D1-47F65D836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AC89-EBC3-447E-9761-B84C57B710DD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C67EAE3-4C84-4296-8BB9-F2E7C8BE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A5CDE1-8F57-435F-8539-C55FA884F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56A1-1856-4265-9BA2-04F6711E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6968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F602D6-28DA-4C29-BB62-AB103258B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063325A-605D-4A77-8F76-9B94F6186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189A42-FF72-4DF7-AAC3-AB464D491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AC89-EBC3-447E-9761-B84C57B710DD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65C0B0C-E275-4BA0-8FF3-AAC37B59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CE69497-ED58-49D8-A229-354C65135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56A1-1856-4265-9BA2-04F6711E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9490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8747BC-5F7C-4386-BE10-6C042385A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B959440-3DA6-4319-9EF3-DBAF0D5919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C9B476D-BB77-4B9E-AC81-57A42A44D4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EFDE55A-35C2-4F63-BD76-784D06F65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AC89-EBC3-447E-9761-B84C57B710DD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17CF295-1BFA-4E14-9136-8F921208C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CDF9880-4E68-46E5-BB7F-F4D0FE6B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56A1-1856-4265-9BA2-04F6711E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29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5E9A4A-8813-4FAC-A9AC-C73268FD1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5C410C9-B3F9-4DB6-A91A-955C82889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BA46DF3-8AD8-4DDB-A8C7-9FB70D2F0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632FEBC-1EAB-4CF9-A278-ABB781D89F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ACBFC4C-A7E0-44F3-865B-C1120E4B6A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F265182-5A94-4D7C-9437-9699FB775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AC89-EBC3-447E-9761-B84C57B710DD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F83D73D-3FD5-4100-BE89-5138D0229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8D30EBD-AE86-49DA-BFE6-8E54D9807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56A1-1856-4265-9BA2-04F6711E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4448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83689B-5FEA-4042-8B7D-BEC41E75C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FA4F164-96CB-4F35-8374-0C3E9CEAF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AC89-EBC3-447E-9761-B84C57B710DD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80187FB-F209-4EF6-8CFA-6855B385D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29B18AC-657B-4D4F-9AE4-A8557DC06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56A1-1856-4265-9BA2-04F6711E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6998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1ED8C2A-923C-4302-B8B5-57ADC6A14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AC89-EBC3-447E-9761-B84C57B710DD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B7153E1-8379-4CD6-902F-D132D325A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6DCFCE5-2002-4185-8A21-70DEEF09B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56A1-1856-4265-9BA2-04F6711E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2757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B7A0D7-561F-4713-B015-5005C2896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628124E-2BA8-498C-A834-FDF57A89C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69C105B-222C-4FC7-87D1-CD2B7EA6D6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C6374AE-7262-4B01-B16D-6B91983A4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AC89-EBC3-447E-9761-B84C57B710DD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EB0148E-9B45-44AE-AB8A-C3D54B90D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7BE857E-60F9-4F94-AFA0-EC5D5A93D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56A1-1856-4265-9BA2-04F6711E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4551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3D0B29-B6D7-44EB-862B-A841FBCD8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25CC024-9F56-4884-8EB3-F7AFFC3CFA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F531BAC-9C39-4E92-9FA6-CF2906308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ED03AD5-CFE5-49E3-B388-3C89B79A6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AC89-EBC3-447E-9761-B84C57B710DD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9FB6DB8-E65A-43A9-B93A-2B566FBED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75365A7-2CB8-4F91-AE1B-48B7D2843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56A1-1856-4265-9BA2-04F6711E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941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FA97F4C-231C-4A94-87E6-695BA90F6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1A57AFF-1F9A-47F9-9A0F-5553432D8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B5B7267-F68F-4794-9DB9-500ADA1CA4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9AC89-EBC3-447E-9761-B84C57B710DD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8098870-9375-4772-9C25-E16218985A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7DBED3E-3329-486F-9707-F8B06E5634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F56A1-1856-4265-9BA2-04F6711E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52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s://www.pref.osaka.lg.jp/o130290/ibarakidoboku/gaiyo/170-jyutaka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C9824B7F-8E2C-4DBD-B9C6-ECD4B4369A4D}"/>
              </a:ext>
            </a:extLst>
          </p:cNvPr>
          <p:cNvGrpSpPr/>
          <p:nvPr/>
        </p:nvGrpSpPr>
        <p:grpSpPr>
          <a:xfrm>
            <a:off x="8469" y="498822"/>
            <a:ext cx="4729604" cy="3058696"/>
            <a:chOff x="8469" y="490939"/>
            <a:chExt cx="4729604" cy="3058696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4A3E2649-4B11-4805-8F34-20AE7E5B512C}"/>
                </a:ext>
              </a:extLst>
            </p:cNvPr>
            <p:cNvSpPr/>
            <p:nvPr/>
          </p:nvSpPr>
          <p:spPr>
            <a:xfrm>
              <a:off x="8469" y="839155"/>
              <a:ext cx="4729604" cy="2710480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事業目的・整備効果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highlight>
                    <a:srgbClr val="FFFFFF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　○本路線は、府道伏見柳谷高槻線（高槻東道路）と一体となって北大阪地域の</a:t>
              </a:r>
              <a:endParaRPr lang="en-US" altLang="ja-JP" sz="1050" dirty="0">
                <a:highlight>
                  <a:srgbClr val="FFFFFF"/>
                </a:highlight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highlight>
                    <a:srgbClr val="FFFFFF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　　交通軸を形成するとともに、新名神高速道路へのアクセス機能を担う、大阪の成長</a:t>
              </a:r>
              <a:endParaRPr lang="en-US" altLang="ja-JP" sz="1050" dirty="0">
                <a:highlight>
                  <a:srgbClr val="FFFFFF"/>
                </a:highlight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highlight>
                    <a:srgbClr val="FFFFFF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　　に資する道路です。</a:t>
              </a:r>
            </a:p>
            <a:p>
              <a:endParaRPr lang="en-US" altLang="ja-JP" sz="1050" dirty="0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highlight>
                    <a:srgbClr val="FFFFFF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　○本事業は、慢性的に渋滞が発生している国道</a:t>
              </a:r>
              <a:r>
                <a:rPr lang="en-US" altLang="ja-JP" sz="1050" dirty="0">
                  <a:highlight>
                    <a:srgbClr val="FFFFFF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171</a:t>
              </a:r>
              <a:r>
                <a:rPr lang="ja-JP" altLang="en-US" sz="1050" dirty="0">
                  <a:highlight>
                    <a:srgbClr val="FFFFFF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号のバイパス道路を整備するこ</a:t>
              </a:r>
              <a:endParaRPr lang="en-US" altLang="ja-JP" sz="1050" dirty="0">
                <a:highlight>
                  <a:srgbClr val="FFFFFF"/>
                </a:highlight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highlight>
                    <a:srgbClr val="FFFFFF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　　とで、国道</a:t>
              </a:r>
              <a:r>
                <a:rPr lang="en-US" altLang="ja-JP" sz="1050" dirty="0">
                  <a:highlight>
                    <a:srgbClr val="FFFFFF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171</a:t>
              </a:r>
              <a:r>
                <a:rPr lang="ja-JP" altLang="en-US" sz="1050" dirty="0">
                  <a:highlight>
                    <a:srgbClr val="FFFFFF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号及び周辺道路の渋滞緩和を図ることが目的です。</a:t>
              </a:r>
              <a:endParaRPr lang="en-US" altLang="ja-JP" sz="1050" dirty="0">
                <a:highlight>
                  <a:srgbClr val="FFFFFF"/>
                </a:highlight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○国道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171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号から南側約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1.8km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の区間が、平成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31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年３月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28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日に暫定供用しま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    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した。</a:t>
              </a: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事業箇所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</a:t>
              </a:r>
              <a:r>
                <a:rPr lang="zh-TW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高槻市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井尻１丁目</a:t>
              </a:r>
              <a:r>
                <a:rPr lang="zh-TW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～前島</a:t>
              </a:r>
              <a:endParaRPr lang="en-US" altLang="zh-TW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設計概要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延長：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2.8km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幅員：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23.0m~37.0m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4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車線）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D251F863-309A-459E-B276-17BA0022DF57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11885F88-C7C6-4C26-B3F7-8A9459E186C6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8002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事業概要</a:t>
                </a:r>
                <a:endParaRPr kumimoji="1" lang="ja-JP" altLang="en-US" sz="1200" dirty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cxnSp>
            <p:nvCxnSpPr>
              <p:cNvPr id="30" name="直線コネクタ 29">
                <a:extLst>
                  <a:ext uri="{FF2B5EF4-FFF2-40B4-BE49-F238E27FC236}">
                    <a16:creationId xmlns:a16="http://schemas.microsoft.com/office/drawing/2014/main" id="{BFC2BF39-B4A1-4BD2-BC34-8706F26325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>
                <a:extLst>
                  <a:ext uri="{FF2B5EF4-FFF2-40B4-BE49-F238E27FC236}">
                    <a16:creationId xmlns:a16="http://schemas.microsoft.com/office/drawing/2014/main" id="{08623026-1B8F-40CD-877F-9318E7E5FC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タイトル 1">
            <a:extLst>
              <a:ext uri="{FF2B5EF4-FFF2-40B4-BE49-F238E27FC236}">
                <a16:creationId xmlns:a16="http://schemas.microsoft.com/office/drawing/2014/main" id="{22B1DEA5-8023-4BD8-B25D-6F02153EDAF9}"/>
              </a:ext>
            </a:extLst>
          </p:cNvPr>
          <p:cNvSpPr txBox="1">
            <a:spLocks/>
          </p:cNvSpPr>
          <p:nvPr/>
        </p:nvSpPr>
        <p:spPr>
          <a:xfrm>
            <a:off x="-11784" y="0"/>
            <a:ext cx="9176034" cy="3326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192" tIns="65096" rIns="130192" bIns="65096" rtlCol="0" anchor="ctr"/>
          <a:lstStyle>
            <a:defPPr>
              <a:defRPr lang="ja-JP"/>
            </a:defPPr>
            <a:lvl1pPr>
              <a:defRPr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ja-JP" altLang="en-US" dirty="0">
                <a:solidFill>
                  <a:schemeClr val="bg1"/>
                </a:solidFill>
              </a:rPr>
              <a:t>国道</a:t>
            </a:r>
            <a:r>
              <a:rPr lang="en-US" altLang="ja-JP" dirty="0">
                <a:solidFill>
                  <a:schemeClr val="bg1"/>
                </a:solidFill>
              </a:rPr>
              <a:t>170</a:t>
            </a:r>
            <a:r>
              <a:rPr lang="ja-JP" altLang="en-US" dirty="0">
                <a:solidFill>
                  <a:schemeClr val="bg1"/>
                </a:solidFill>
              </a:rPr>
              <a:t>号（都市計画道路　十三高槻線）</a:t>
            </a:r>
            <a:endParaRPr lang="en-US" altLang="ja-JP" dirty="0">
              <a:solidFill>
                <a:schemeClr val="bg1"/>
              </a:solidFill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709BCEA7-001A-4EC2-96BF-D3649DD84032}"/>
              </a:ext>
            </a:extLst>
          </p:cNvPr>
          <p:cNvCxnSpPr>
            <a:cxnSpLocks/>
          </p:cNvCxnSpPr>
          <p:nvPr/>
        </p:nvCxnSpPr>
        <p:spPr>
          <a:xfrm>
            <a:off x="-11784" y="376804"/>
            <a:ext cx="9164251" cy="0"/>
          </a:xfrm>
          <a:prstGeom prst="line">
            <a:avLst/>
          </a:prstGeom>
          <a:ln w="101600" cmpd="thickThin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FB805338-DCD1-4B82-9E70-A518E6221FBA}"/>
              </a:ext>
            </a:extLst>
          </p:cNvPr>
          <p:cNvGrpSpPr/>
          <p:nvPr/>
        </p:nvGrpSpPr>
        <p:grpSpPr>
          <a:xfrm>
            <a:off x="4618642" y="490939"/>
            <a:ext cx="4567761" cy="2271088"/>
            <a:chOff x="8469" y="490939"/>
            <a:chExt cx="4567761" cy="2271088"/>
          </a:xfrm>
        </p:grpSpPr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510ABCD8-5D91-48DA-B554-628B35C583E5}"/>
                </a:ext>
              </a:extLst>
            </p:cNvPr>
            <p:cNvSpPr/>
            <p:nvPr/>
          </p:nvSpPr>
          <p:spPr>
            <a:xfrm>
              <a:off x="8469" y="760542"/>
              <a:ext cx="4567761" cy="2001485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69" name="グループ化 68">
              <a:extLst>
                <a:ext uri="{FF2B5EF4-FFF2-40B4-BE49-F238E27FC236}">
                  <a16:creationId xmlns:a16="http://schemas.microsoft.com/office/drawing/2014/main" id="{F0570AB2-1D3A-4AE1-B2DF-D7A27A81FB7C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E14BF28E-B143-4C3D-971C-8EA0088E96B6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6463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位置図</a:t>
                </a:r>
              </a:p>
            </p:txBody>
          </p:sp>
          <p:cxnSp>
            <p:nvCxnSpPr>
              <p:cNvPr id="71" name="直線コネクタ 70">
                <a:extLst>
                  <a:ext uri="{FF2B5EF4-FFF2-40B4-BE49-F238E27FC236}">
                    <a16:creationId xmlns:a16="http://schemas.microsoft.com/office/drawing/2014/main" id="{0125F050-0F3D-4101-ADC1-4CFF3109F9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>
                <a:extLst>
                  <a:ext uri="{FF2B5EF4-FFF2-40B4-BE49-F238E27FC236}">
                    <a16:creationId xmlns:a16="http://schemas.microsoft.com/office/drawing/2014/main" id="{7A105D22-8CF6-4F83-B80C-B06F74DF69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E767CC3D-EB83-4314-8C0D-C5AACE67C9B7}"/>
              </a:ext>
            </a:extLst>
          </p:cNvPr>
          <p:cNvGrpSpPr/>
          <p:nvPr/>
        </p:nvGrpSpPr>
        <p:grpSpPr>
          <a:xfrm>
            <a:off x="17097" y="4030816"/>
            <a:ext cx="4567761" cy="2271088"/>
            <a:chOff x="8469" y="490939"/>
            <a:chExt cx="4567761" cy="2271088"/>
          </a:xfrm>
        </p:grpSpPr>
        <p:sp>
          <p:nvSpPr>
            <p:cNvPr id="85" name="正方形/長方形 84">
              <a:extLst>
                <a:ext uri="{FF2B5EF4-FFF2-40B4-BE49-F238E27FC236}">
                  <a16:creationId xmlns:a16="http://schemas.microsoft.com/office/drawing/2014/main" id="{D60E1549-EEAC-4282-82CB-CE86D2DC421D}"/>
                </a:ext>
              </a:extLst>
            </p:cNvPr>
            <p:cNvSpPr/>
            <p:nvPr/>
          </p:nvSpPr>
          <p:spPr>
            <a:xfrm>
              <a:off x="8469" y="760542"/>
              <a:ext cx="4567761" cy="2001485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86" name="グループ化 85">
              <a:extLst>
                <a:ext uri="{FF2B5EF4-FFF2-40B4-BE49-F238E27FC236}">
                  <a16:creationId xmlns:a16="http://schemas.microsoft.com/office/drawing/2014/main" id="{C159C020-8B78-40B0-8295-F6320CA9532B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B4397F5E-7EBC-4431-9846-F354DC965E2A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9541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標準横断図</a:t>
                </a:r>
              </a:p>
            </p:txBody>
          </p:sp>
          <p:cxnSp>
            <p:nvCxnSpPr>
              <p:cNvPr id="88" name="直線コネクタ 87">
                <a:extLst>
                  <a:ext uri="{FF2B5EF4-FFF2-40B4-BE49-F238E27FC236}">
                    <a16:creationId xmlns:a16="http://schemas.microsoft.com/office/drawing/2014/main" id="{EFF29153-0D94-48F2-9552-4970B32CB1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コネクタ 88">
                <a:extLst>
                  <a:ext uri="{FF2B5EF4-FFF2-40B4-BE49-F238E27FC236}">
                    <a16:creationId xmlns:a16="http://schemas.microsoft.com/office/drawing/2014/main" id="{830F69CC-55D3-4B53-88EA-0C9A95BFD3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9" name="図 38">
            <a:extLst>
              <a:ext uri="{FF2B5EF4-FFF2-40B4-BE49-F238E27FC236}">
                <a16:creationId xmlns:a16="http://schemas.microsoft.com/office/drawing/2014/main" id="{3659A11C-2CF1-46A8-A022-534C83188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80" y="4953680"/>
            <a:ext cx="4328704" cy="1337942"/>
          </a:xfrm>
          <a:prstGeom prst="rect">
            <a:avLst/>
          </a:prstGeom>
        </p:spPr>
      </p:pic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E8337230-D3F3-4901-9049-3A50AE551D8C}"/>
              </a:ext>
            </a:extLst>
          </p:cNvPr>
          <p:cNvSpPr txBox="1"/>
          <p:nvPr/>
        </p:nvSpPr>
        <p:spPr>
          <a:xfrm>
            <a:off x="3723292" y="4643815"/>
            <a:ext cx="8953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［単位：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m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</a:p>
        </p:txBody>
      </p: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247BC602-6897-4CF3-99FC-B938A34E70E5}"/>
              </a:ext>
            </a:extLst>
          </p:cNvPr>
          <p:cNvGrpSpPr/>
          <p:nvPr/>
        </p:nvGrpSpPr>
        <p:grpSpPr>
          <a:xfrm>
            <a:off x="4618642" y="5345652"/>
            <a:ext cx="4567761" cy="2271088"/>
            <a:chOff x="4618642" y="5345652"/>
            <a:chExt cx="4567761" cy="2271088"/>
          </a:xfrm>
        </p:grpSpPr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5675DC2A-EA72-4C49-B5D7-5DAB13D91C5A}"/>
                </a:ext>
              </a:extLst>
            </p:cNvPr>
            <p:cNvSpPr txBox="1"/>
            <p:nvPr/>
          </p:nvSpPr>
          <p:spPr>
            <a:xfrm>
              <a:off x="4641977" y="5701933"/>
              <a:ext cx="43537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取組状況など</a:t>
              </a:r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☞</a:t>
              </a:r>
              <a:r>
                <a:rPr kumimoji="1" lang="ja-JP" altLang="en-US" sz="1050" u="sng" dirty="0">
                  <a:latin typeface="Meiryo UI" panose="020B0604030504040204" pitchFamily="50" charset="-128"/>
                  <a:ea typeface="Meiryo UI" panose="020B0604030504040204" pitchFamily="50" charset="-128"/>
                  <a:hlinkClick r:id="rId4"/>
                </a:rPr>
                <a:t>こちらをご覧ください（茨木土木事務所ホームページ）</a:t>
              </a:r>
              <a:endParaRPr kumimoji="1" lang="en-US" altLang="ja-JP" sz="1050" u="sng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問い合わせ先</a:t>
              </a:r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都市整備部　道路室 道路整備課 建設グループ</a:t>
              </a:r>
              <a:r>
                <a:rPr lang="ja-JP" altLang="en-US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　</a:t>
              </a:r>
              <a:r>
                <a:rPr lang="en-US" altLang="ja-JP" sz="105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(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06</a:t>
              </a:r>
              <a:r>
                <a:rPr lang="ja-JP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6944</a:t>
              </a:r>
              <a:r>
                <a:rPr lang="ja-JP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9276</a:t>
              </a:r>
              <a:r>
                <a:rPr lang="en-US" altLang="ja-JP" sz="105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)</a:t>
              </a:r>
            </a:p>
          </p:txBody>
        </p:sp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E64F3802-4A28-4520-A65A-9C456A01F572}"/>
                </a:ext>
              </a:extLst>
            </p:cNvPr>
            <p:cNvGrpSpPr/>
            <p:nvPr/>
          </p:nvGrpSpPr>
          <p:grpSpPr>
            <a:xfrm>
              <a:off x="4618642" y="5345652"/>
              <a:ext cx="4567761" cy="2271088"/>
              <a:chOff x="8469" y="490939"/>
              <a:chExt cx="4567761" cy="2271088"/>
            </a:xfrm>
          </p:grpSpPr>
          <p:sp>
            <p:nvSpPr>
              <p:cNvPr id="52" name="正方形/長方形 51">
                <a:extLst>
                  <a:ext uri="{FF2B5EF4-FFF2-40B4-BE49-F238E27FC236}">
                    <a16:creationId xmlns:a16="http://schemas.microsoft.com/office/drawing/2014/main" id="{AE856099-AC43-4B93-81BB-357637DD36C8}"/>
                  </a:ext>
                </a:extLst>
              </p:cNvPr>
              <p:cNvSpPr/>
              <p:nvPr/>
            </p:nvSpPr>
            <p:spPr>
              <a:xfrm>
                <a:off x="8469" y="760542"/>
                <a:ext cx="4567761" cy="2001485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91423" tIns="45712" rIns="91423" bIns="45712" rtlCol="0" anchor="t"/>
              <a:lstStyle/>
              <a:p>
                <a:endPara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grpSp>
            <p:nvGrpSpPr>
              <p:cNvPr id="53" name="グループ化 52">
                <a:extLst>
                  <a:ext uri="{FF2B5EF4-FFF2-40B4-BE49-F238E27FC236}">
                    <a16:creationId xmlns:a16="http://schemas.microsoft.com/office/drawing/2014/main" id="{189ED9FF-0920-4FC0-A54C-3EC371FE3339}"/>
                  </a:ext>
                </a:extLst>
              </p:cNvPr>
              <p:cNvGrpSpPr/>
              <p:nvPr/>
            </p:nvGrpSpPr>
            <p:grpSpPr>
              <a:xfrm>
                <a:off x="47416" y="490939"/>
                <a:ext cx="4097864" cy="276999"/>
                <a:chOff x="57574" y="2349505"/>
                <a:chExt cx="4097864" cy="276999"/>
              </a:xfrm>
            </p:grpSpPr>
            <p:sp>
              <p:nvSpPr>
                <p:cNvPr id="54" name="テキスト ボックス 53">
                  <a:extLst>
                    <a:ext uri="{FF2B5EF4-FFF2-40B4-BE49-F238E27FC236}">
                      <a16:creationId xmlns:a16="http://schemas.microsoft.com/office/drawing/2014/main" id="{33A93829-EED9-4C00-8997-577E2770BC2D}"/>
                    </a:ext>
                  </a:extLst>
                </p:cNvPr>
                <p:cNvSpPr txBox="1"/>
                <p:nvPr/>
              </p:nvSpPr>
              <p:spPr>
                <a:xfrm>
                  <a:off x="143135" y="2349505"/>
                  <a:ext cx="57900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1200" dirty="0">
                      <a:solidFill>
                        <a:srgbClr val="0070C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その他</a:t>
                  </a:r>
                </a:p>
              </p:txBody>
            </p:sp>
            <p:cxnSp>
              <p:nvCxnSpPr>
                <p:cNvPr id="55" name="直線コネクタ 54">
                  <a:extLst>
                    <a:ext uri="{FF2B5EF4-FFF2-40B4-BE49-F238E27FC236}">
                      <a16:creationId xmlns:a16="http://schemas.microsoft.com/office/drawing/2014/main" id="{72E3FB38-2906-444B-A4BB-A080C8E549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74" y="2384346"/>
                  <a:ext cx="0" cy="22676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線コネクタ 55">
                  <a:extLst>
                    <a:ext uri="{FF2B5EF4-FFF2-40B4-BE49-F238E27FC236}">
                      <a16:creationId xmlns:a16="http://schemas.microsoft.com/office/drawing/2014/main" id="{3A175F5C-36BE-4375-A8F9-132D111623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74" y="2603495"/>
                  <a:ext cx="4097864" cy="0"/>
                </a:xfrm>
                <a:prstGeom prst="line">
                  <a:avLst/>
                </a:prstGeom>
                <a:ln w="9525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95" name="図 94">
            <a:extLst>
              <a:ext uri="{FF2B5EF4-FFF2-40B4-BE49-F238E27FC236}">
                <a16:creationId xmlns:a16="http://schemas.microsoft.com/office/drawing/2014/main" id="{87E81370-7FA1-4E7D-A33D-3D6C8397E1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3241" y="802372"/>
            <a:ext cx="4377537" cy="4468293"/>
          </a:xfrm>
          <a:prstGeom prst="rect">
            <a:avLst/>
          </a:prstGeom>
        </p:spPr>
      </p:pic>
      <p:pic>
        <p:nvPicPr>
          <p:cNvPr id="108" name="図 107">
            <a:extLst>
              <a:ext uri="{FF2B5EF4-FFF2-40B4-BE49-F238E27FC236}">
                <a16:creationId xmlns:a16="http://schemas.microsoft.com/office/drawing/2014/main" id="{403CC5EE-A23F-4759-BF07-C4244CFF2C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2913" y="1205530"/>
            <a:ext cx="347472" cy="590702"/>
          </a:xfrm>
          <a:prstGeom prst="rect">
            <a:avLst/>
          </a:prstGeom>
        </p:spPr>
      </p:pic>
      <p:sp>
        <p:nvSpPr>
          <p:cNvPr id="109" name="AutoShape 145">
            <a:extLst>
              <a:ext uri="{FF2B5EF4-FFF2-40B4-BE49-F238E27FC236}">
                <a16:creationId xmlns:a16="http://schemas.microsoft.com/office/drawing/2014/main" id="{B6A90CBE-8158-432C-BD5E-65115EBCF1E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7714608" y="1724203"/>
            <a:ext cx="252456" cy="24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ja-JP" altLang="en-US"/>
          </a:p>
        </p:txBody>
      </p:sp>
      <p:pic>
        <p:nvPicPr>
          <p:cNvPr id="110" name="図 109">
            <a:extLst>
              <a:ext uri="{FF2B5EF4-FFF2-40B4-BE49-F238E27FC236}">
                <a16:creationId xmlns:a16="http://schemas.microsoft.com/office/drawing/2014/main" id="{1B5DCE0E-6E16-4F51-93EE-4C339F32B5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913" y="803430"/>
            <a:ext cx="1173823" cy="187569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楕円 110">
            <a:extLst>
              <a:ext uri="{FF2B5EF4-FFF2-40B4-BE49-F238E27FC236}">
                <a16:creationId xmlns:a16="http://schemas.microsoft.com/office/drawing/2014/main" id="{D41B8671-765D-422C-997D-7994A6DBFE3A}"/>
              </a:ext>
            </a:extLst>
          </p:cNvPr>
          <p:cNvSpPr/>
          <p:nvPr/>
        </p:nvSpPr>
        <p:spPr>
          <a:xfrm>
            <a:off x="8775292" y="1278793"/>
            <a:ext cx="114214" cy="1142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2" name="直線矢印コネクタ 111">
            <a:extLst>
              <a:ext uri="{FF2B5EF4-FFF2-40B4-BE49-F238E27FC236}">
                <a16:creationId xmlns:a16="http://schemas.microsoft.com/office/drawing/2014/main" id="{EBEFD2DE-4C81-4647-8256-8408CD9B2F16}"/>
              </a:ext>
            </a:extLst>
          </p:cNvPr>
          <p:cNvCxnSpPr>
            <a:cxnSpLocks/>
          </p:cNvCxnSpPr>
          <p:nvPr/>
        </p:nvCxnSpPr>
        <p:spPr>
          <a:xfrm flipV="1">
            <a:off x="8455094" y="1358080"/>
            <a:ext cx="320198" cy="2478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12">
            <a:extLst>
              <a:ext uri="{FF2B5EF4-FFF2-40B4-BE49-F238E27FC236}">
                <a16:creationId xmlns:a16="http://schemas.microsoft.com/office/drawing/2014/main" id="{7B66994A-460A-41C1-BD9D-536941C5574D}"/>
              </a:ext>
            </a:extLst>
          </p:cNvPr>
          <p:cNvCxnSpPr>
            <a:cxnSpLocks/>
          </p:cNvCxnSpPr>
          <p:nvPr/>
        </p:nvCxnSpPr>
        <p:spPr>
          <a:xfrm flipH="1">
            <a:off x="7893970" y="1599228"/>
            <a:ext cx="5758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34F50117-D091-4F66-853E-211848150836}"/>
              </a:ext>
            </a:extLst>
          </p:cNvPr>
          <p:cNvSpPr txBox="1"/>
          <p:nvPr/>
        </p:nvSpPr>
        <p:spPr>
          <a:xfrm>
            <a:off x="7676819" y="1349048"/>
            <a:ext cx="10002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事業箇所</a:t>
            </a:r>
          </a:p>
        </p:txBody>
      </p:sp>
      <p:pic>
        <p:nvPicPr>
          <p:cNvPr id="115" name="図 114">
            <a:extLst>
              <a:ext uri="{FF2B5EF4-FFF2-40B4-BE49-F238E27FC236}">
                <a16:creationId xmlns:a16="http://schemas.microsoft.com/office/drawing/2014/main" id="{065EBD63-3621-408D-A583-4434A04C78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7172" y="931471"/>
            <a:ext cx="309143" cy="525543"/>
          </a:xfrm>
          <a:prstGeom prst="rect">
            <a:avLst/>
          </a:prstGeom>
        </p:spPr>
      </p:pic>
      <p:sp>
        <p:nvSpPr>
          <p:cNvPr id="116" name="テキスト ボックス 38">
            <a:extLst>
              <a:ext uri="{FF2B5EF4-FFF2-40B4-BE49-F238E27FC236}">
                <a16:creationId xmlns:a16="http://schemas.microsoft.com/office/drawing/2014/main" id="{5ECFAB52-D09B-4BE4-9DA2-274619DA9803}"/>
              </a:ext>
            </a:extLst>
          </p:cNvPr>
          <p:cNvSpPr txBox="1"/>
          <p:nvPr/>
        </p:nvSpPr>
        <p:spPr>
          <a:xfrm rot="2457829">
            <a:off x="5048345" y="1135395"/>
            <a:ext cx="1045814" cy="152369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新名神高速道路</a:t>
            </a:r>
          </a:p>
        </p:txBody>
      </p:sp>
      <p:sp>
        <p:nvSpPr>
          <p:cNvPr id="117" name="テキスト ボックス 38">
            <a:extLst>
              <a:ext uri="{FF2B5EF4-FFF2-40B4-BE49-F238E27FC236}">
                <a16:creationId xmlns:a16="http://schemas.microsoft.com/office/drawing/2014/main" id="{C978D5EF-2A57-4BC7-8DF8-0A14A2B75588}"/>
              </a:ext>
            </a:extLst>
          </p:cNvPr>
          <p:cNvSpPr txBox="1"/>
          <p:nvPr/>
        </p:nvSpPr>
        <p:spPr>
          <a:xfrm>
            <a:off x="4767722" y="2501409"/>
            <a:ext cx="1045814" cy="152369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名神高速道路</a:t>
            </a:r>
          </a:p>
        </p:txBody>
      </p:sp>
      <p:grpSp>
        <p:nvGrpSpPr>
          <p:cNvPr id="118" name="グループ化 117">
            <a:extLst>
              <a:ext uri="{FF2B5EF4-FFF2-40B4-BE49-F238E27FC236}">
                <a16:creationId xmlns:a16="http://schemas.microsoft.com/office/drawing/2014/main" id="{C98AC670-BFA5-42C5-A96C-DE01F07ADF44}"/>
              </a:ext>
            </a:extLst>
          </p:cNvPr>
          <p:cNvGrpSpPr/>
          <p:nvPr/>
        </p:nvGrpSpPr>
        <p:grpSpPr>
          <a:xfrm>
            <a:off x="4680147" y="3661589"/>
            <a:ext cx="283191" cy="201074"/>
            <a:chOff x="9357273" y="4664287"/>
            <a:chExt cx="283191" cy="201074"/>
          </a:xfrm>
        </p:grpSpPr>
        <p:sp>
          <p:nvSpPr>
            <p:cNvPr id="119" name="Freeform 4">
              <a:extLst>
                <a:ext uri="{FF2B5EF4-FFF2-40B4-BE49-F238E27FC236}">
                  <a16:creationId xmlns:a16="http://schemas.microsoft.com/office/drawing/2014/main" id="{2B50A745-5C0B-4389-96DC-D697DFD08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7273" y="4664287"/>
              <a:ext cx="283191" cy="201074"/>
            </a:xfrm>
            <a:custGeom>
              <a:avLst/>
              <a:gdLst>
                <a:gd name="T0" fmla="*/ 1519 w 3038"/>
                <a:gd name="T1" fmla="*/ 2003 h 2003"/>
                <a:gd name="T2" fmla="*/ 352 w 3038"/>
                <a:gd name="T3" fmla="*/ 375 h 2003"/>
                <a:gd name="T4" fmla="*/ 2687 w 3038"/>
                <a:gd name="T5" fmla="*/ 375 h 2003"/>
                <a:gd name="T6" fmla="*/ 1519 w 3038"/>
                <a:gd name="T7" fmla="*/ 2003 h 2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8" h="2003">
                  <a:moveTo>
                    <a:pt x="1519" y="2003"/>
                  </a:moveTo>
                  <a:cubicBezTo>
                    <a:pt x="935" y="2003"/>
                    <a:pt x="0" y="751"/>
                    <a:pt x="352" y="375"/>
                  </a:cubicBezTo>
                  <a:cubicBezTo>
                    <a:pt x="703" y="0"/>
                    <a:pt x="2336" y="0"/>
                    <a:pt x="2687" y="375"/>
                  </a:cubicBezTo>
                  <a:cubicBezTo>
                    <a:pt x="3038" y="751"/>
                    <a:pt x="2103" y="2003"/>
                    <a:pt x="1519" y="2003"/>
                  </a:cubicBezTo>
                  <a:close/>
                </a:path>
              </a:pathLst>
            </a:custGeom>
            <a:solidFill>
              <a:srgbClr val="0066FF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20" name="Rectangle 5">
              <a:extLst>
                <a:ext uri="{FF2B5EF4-FFF2-40B4-BE49-F238E27FC236}">
                  <a16:creationId xmlns:a16="http://schemas.microsoft.com/office/drawing/2014/main" id="{B4A1DF76-72CB-4D09-8194-AE02A7F3A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1741" y="4696966"/>
              <a:ext cx="159085" cy="145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altLang="ja-JP" sz="800" b="1" i="0" u="none" strike="noStrike" baseline="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171</a:t>
              </a:r>
            </a:p>
          </p:txBody>
        </p:sp>
      </p:grpSp>
      <p:grpSp>
        <p:nvGrpSpPr>
          <p:cNvPr id="121" name="グループ化 120">
            <a:extLst>
              <a:ext uri="{FF2B5EF4-FFF2-40B4-BE49-F238E27FC236}">
                <a16:creationId xmlns:a16="http://schemas.microsoft.com/office/drawing/2014/main" id="{E94D7140-9BEF-4FE1-BAB4-5AD9A9C774FE}"/>
              </a:ext>
            </a:extLst>
          </p:cNvPr>
          <p:cNvGrpSpPr/>
          <p:nvPr/>
        </p:nvGrpSpPr>
        <p:grpSpPr>
          <a:xfrm>
            <a:off x="6199454" y="3338915"/>
            <a:ext cx="283191" cy="201074"/>
            <a:chOff x="9357273" y="4664287"/>
            <a:chExt cx="283191" cy="201074"/>
          </a:xfrm>
        </p:grpSpPr>
        <p:sp>
          <p:nvSpPr>
            <p:cNvPr id="122" name="Freeform 4">
              <a:extLst>
                <a:ext uri="{FF2B5EF4-FFF2-40B4-BE49-F238E27FC236}">
                  <a16:creationId xmlns:a16="http://schemas.microsoft.com/office/drawing/2014/main" id="{EB27A227-0510-488F-8442-B782CA42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7273" y="4664287"/>
              <a:ext cx="283191" cy="201074"/>
            </a:xfrm>
            <a:custGeom>
              <a:avLst/>
              <a:gdLst>
                <a:gd name="T0" fmla="*/ 1519 w 3038"/>
                <a:gd name="T1" fmla="*/ 2003 h 2003"/>
                <a:gd name="T2" fmla="*/ 352 w 3038"/>
                <a:gd name="T3" fmla="*/ 375 h 2003"/>
                <a:gd name="T4" fmla="*/ 2687 w 3038"/>
                <a:gd name="T5" fmla="*/ 375 h 2003"/>
                <a:gd name="T6" fmla="*/ 1519 w 3038"/>
                <a:gd name="T7" fmla="*/ 2003 h 2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8" h="2003">
                  <a:moveTo>
                    <a:pt x="1519" y="2003"/>
                  </a:moveTo>
                  <a:cubicBezTo>
                    <a:pt x="935" y="2003"/>
                    <a:pt x="0" y="751"/>
                    <a:pt x="352" y="375"/>
                  </a:cubicBezTo>
                  <a:cubicBezTo>
                    <a:pt x="703" y="0"/>
                    <a:pt x="2336" y="0"/>
                    <a:pt x="2687" y="375"/>
                  </a:cubicBezTo>
                  <a:cubicBezTo>
                    <a:pt x="3038" y="751"/>
                    <a:pt x="2103" y="2003"/>
                    <a:pt x="1519" y="2003"/>
                  </a:cubicBezTo>
                  <a:close/>
                </a:path>
              </a:pathLst>
            </a:custGeom>
            <a:solidFill>
              <a:srgbClr val="0066FF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23" name="Rectangle 5">
              <a:extLst>
                <a:ext uri="{FF2B5EF4-FFF2-40B4-BE49-F238E27FC236}">
                  <a16:creationId xmlns:a16="http://schemas.microsoft.com/office/drawing/2014/main" id="{4EE64654-1C47-4BEE-A552-C006528A3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1741" y="4696966"/>
              <a:ext cx="159085" cy="145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altLang="ja-JP" sz="800" b="1" i="0" u="none" strike="noStrike" baseline="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171</a:t>
              </a:r>
            </a:p>
          </p:txBody>
        </p:sp>
      </p:grpSp>
      <p:grpSp>
        <p:nvGrpSpPr>
          <p:cNvPr id="124" name="グループ化 123">
            <a:extLst>
              <a:ext uri="{FF2B5EF4-FFF2-40B4-BE49-F238E27FC236}">
                <a16:creationId xmlns:a16="http://schemas.microsoft.com/office/drawing/2014/main" id="{C88C843F-9AA8-45DA-B98C-E84D22497B3E}"/>
              </a:ext>
            </a:extLst>
          </p:cNvPr>
          <p:cNvGrpSpPr/>
          <p:nvPr/>
        </p:nvGrpSpPr>
        <p:grpSpPr>
          <a:xfrm>
            <a:off x="7549033" y="2385895"/>
            <a:ext cx="283191" cy="201074"/>
            <a:chOff x="9357273" y="4664287"/>
            <a:chExt cx="283191" cy="201074"/>
          </a:xfrm>
        </p:grpSpPr>
        <p:sp>
          <p:nvSpPr>
            <p:cNvPr id="125" name="Freeform 4">
              <a:extLst>
                <a:ext uri="{FF2B5EF4-FFF2-40B4-BE49-F238E27FC236}">
                  <a16:creationId xmlns:a16="http://schemas.microsoft.com/office/drawing/2014/main" id="{2774866A-CAAA-48B8-BE9A-C598105B6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7273" y="4664287"/>
              <a:ext cx="283191" cy="201074"/>
            </a:xfrm>
            <a:custGeom>
              <a:avLst/>
              <a:gdLst>
                <a:gd name="T0" fmla="*/ 1519 w 3038"/>
                <a:gd name="T1" fmla="*/ 2003 h 2003"/>
                <a:gd name="T2" fmla="*/ 352 w 3038"/>
                <a:gd name="T3" fmla="*/ 375 h 2003"/>
                <a:gd name="T4" fmla="*/ 2687 w 3038"/>
                <a:gd name="T5" fmla="*/ 375 h 2003"/>
                <a:gd name="T6" fmla="*/ 1519 w 3038"/>
                <a:gd name="T7" fmla="*/ 2003 h 2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8" h="2003">
                  <a:moveTo>
                    <a:pt x="1519" y="2003"/>
                  </a:moveTo>
                  <a:cubicBezTo>
                    <a:pt x="935" y="2003"/>
                    <a:pt x="0" y="751"/>
                    <a:pt x="352" y="375"/>
                  </a:cubicBezTo>
                  <a:cubicBezTo>
                    <a:pt x="703" y="0"/>
                    <a:pt x="2336" y="0"/>
                    <a:pt x="2687" y="375"/>
                  </a:cubicBezTo>
                  <a:cubicBezTo>
                    <a:pt x="3038" y="751"/>
                    <a:pt x="2103" y="2003"/>
                    <a:pt x="1519" y="2003"/>
                  </a:cubicBezTo>
                  <a:close/>
                </a:path>
              </a:pathLst>
            </a:custGeom>
            <a:solidFill>
              <a:srgbClr val="0066FF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26" name="Rectangle 5">
              <a:extLst>
                <a:ext uri="{FF2B5EF4-FFF2-40B4-BE49-F238E27FC236}">
                  <a16:creationId xmlns:a16="http://schemas.microsoft.com/office/drawing/2014/main" id="{A3752DC7-0183-4F3D-87A1-A2B1888AD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1741" y="4696966"/>
              <a:ext cx="159085" cy="145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altLang="ja-JP" sz="800" b="1" i="0" u="none" strike="noStrike" baseline="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171</a:t>
              </a:r>
            </a:p>
          </p:txBody>
        </p:sp>
      </p:grpSp>
      <p:sp>
        <p:nvSpPr>
          <p:cNvPr id="127" name="正方形/長方形 126">
            <a:extLst>
              <a:ext uri="{FF2B5EF4-FFF2-40B4-BE49-F238E27FC236}">
                <a16:creationId xmlns:a16="http://schemas.microsoft.com/office/drawing/2014/main" id="{C2125CD5-E3BD-429F-AC54-0CB877CDB5DA}"/>
              </a:ext>
            </a:extLst>
          </p:cNvPr>
          <p:cNvSpPr/>
          <p:nvPr/>
        </p:nvSpPr>
        <p:spPr>
          <a:xfrm>
            <a:off x="8222765" y="4835861"/>
            <a:ext cx="565075" cy="2914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900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枚方市</a:t>
            </a:r>
          </a:p>
        </p:txBody>
      </p:sp>
      <p:sp>
        <p:nvSpPr>
          <p:cNvPr id="128" name="正方形/長方形 127">
            <a:extLst>
              <a:ext uri="{FF2B5EF4-FFF2-40B4-BE49-F238E27FC236}">
                <a16:creationId xmlns:a16="http://schemas.microsoft.com/office/drawing/2014/main" id="{DA1A956E-1391-4E77-9036-E647274DF729}"/>
              </a:ext>
            </a:extLst>
          </p:cNvPr>
          <p:cNvSpPr/>
          <p:nvPr/>
        </p:nvSpPr>
        <p:spPr>
          <a:xfrm>
            <a:off x="4772865" y="1988396"/>
            <a:ext cx="565075" cy="2914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900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高槻市</a:t>
            </a:r>
          </a:p>
        </p:txBody>
      </p:sp>
      <p:sp>
        <p:nvSpPr>
          <p:cNvPr id="129" name="楕円 128">
            <a:extLst>
              <a:ext uri="{FF2B5EF4-FFF2-40B4-BE49-F238E27FC236}">
                <a16:creationId xmlns:a16="http://schemas.microsoft.com/office/drawing/2014/main" id="{B69079FF-60D0-4970-A0B4-5C88D8DC2154}"/>
              </a:ext>
            </a:extLst>
          </p:cNvPr>
          <p:cNvSpPr/>
          <p:nvPr/>
        </p:nvSpPr>
        <p:spPr>
          <a:xfrm>
            <a:off x="5818482" y="1720204"/>
            <a:ext cx="128588" cy="12858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0" name="直線コネクタ 129">
            <a:extLst>
              <a:ext uri="{FF2B5EF4-FFF2-40B4-BE49-F238E27FC236}">
                <a16:creationId xmlns:a16="http://schemas.microsoft.com/office/drawing/2014/main" id="{AAC620D4-4459-47B6-A88E-71F41045050A}"/>
              </a:ext>
            </a:extLst>
          </p:cNvPr>
          <p:cNvCxnSpPr>
            <a:cxnSpLocks/>
            <a:stCxn id="129" idx="2"/>
          </p:cNvCxnSpPr>
          <p:nvPr/>
        </p:nvCxnSpPr>
        <p:spPr>
          <a:xfrm flipH="1" flipV="1">
            <a:off x="5547310" y="1661316"/>
            <a:ext cx="271172" cy="1231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フリーフォーム: 図形 130">
            <a:extLst>
              <a:ext uri="{FF2B5EF4-FFF2-40B4-BE49-F238E27FC236}">
                <a16:creationId xmlns:a16="http://schemas.microsoft.com/office/drawing/2014/main" id="{272B76C7-474F-40D0-B74A-54C75349B426}"/>
              </a:ext>
            </a:extLst>
          </p:cNvPr>
          <p:cNvSpPr/>
          <p:nvPr/>
        </p:nvSpPr>
        <p:spPr>
          <a:xfrm>
            <a:off x="6291263" y="3290888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: 図形 131">
            <a:extLst>
              <a:ext uri="{FF2B5EF4-FFF2-40B4-BE49-F238E27FC236}">
                <a16:creationId xmlns:a16="http://schemas.microsoft.com/office/drawing/2014/main" id="{C62C8B20-4234-47C7-92D8-5821BBDCA60F}"/>
              </a:ext>
            </a:extLst>
          </p:cNvPr>
          <p:cNvSpPr/>
          <p:nvPr/>
        </p:nvSpPr>
        <p:spPr>
          <a:xfrm>
            <a:off x="5819775" y="1862138"/>
            <a:ext cx="1322070" cy="1113472"/>
          </a:xfrm>
          <a:custGeom>
            <a:avLst/>
            <a:gdLst>
              <a:gd name="connsiteX0" fmla="*/ 76200 w 1428750"/>
              <a:gd name="connsiteY0" fmla="*/ 0 h 1223962"/>
              <a:gd name="connsiteX1" fmla="*/ 109538 w 1428750"/>
              <a:gd name="connsiteY1" fmla="*/ 300037 h 1223962"/>
              <a:gd name="connsiteX2" fmla="*/ 0 w 1428750"/>
              <a:gd name="connsiteY2" fmla="*/ 566737 h 1223962"/>
              <a:gd name="connsiteX3" fmla="*/ 209550 w 1428750"/>
              <a:gd name="connsiteY3" fmla="*/ 723900 h 1223962"/>
              <a:gd name="connsiteX4" fmla="*/ 381000 w 1428750"/>
              <a:gd name="connsiteY4" fmla="*/ 800100 h 1223962"/>
              <a:gd name="connsiteX5" fmla="*/ 585788 w 1428750"/>
              <a:gd name="connsiteY5" fmla="*/ 852487 h 1223962"/>
              <a:gd name="connsiteX6" fmla="*/ 800100 w 1428750"/>
              <a:gd name="connsiteY6" fmla="*/ 871537 h 1223962"/>
              <a:gd name="connsiteX7" fmla="*/ 1004888 w 1428750"/>
              <a:gd name="connsiteY7" fmla="*/ 795337 h 1223962"/>
              <a:gd name="connsiteX8" fmla="*/ 1109663 w 1428750"/>
              <a:gd name="connsiteY8" fmla="*/ 752475 h 1223962"/>
              <a:gd name="connsiteX9" fmla="*/ 1171575 w 1428750"/>
              <a:gd name="connsiteY9" fmla="*/ 790575 h 1223962"/>
              <a:gd name="connsiteX10" fmla="*/ 1390650 w 1428750"/>
              <a:gd name="connsiteY10" fmla="*/ 1204912 h 1223962"/>
              <a:gd name="connsiteX11" fmla="*/ 1428750 w 1428750"/>
              <a:gd name="connsiteY11" fmla="*/ 1223962 h 1223962"/>
              <a:gd name="connsiteX0" fmla="*/ 76200 w 1390650"/>
              <a:gd name="connsiteY0" fmla="*/ 0 h 1204912"/>
              <a:gd name="connsiteX1" fmla="*/ 109538 w 1390650"/>
              <a:gd name="connsiteY1" fmla="*/ 300037 h 1204912"/>
              <a:gd name="connsiteX2" fmla="*/ 0 w 1390650"/>
              <a:gd name="connsiteY2" fmla="*/ 566737 h 1204912"/>
              <a:gd name="connsiteX3" fmla="*/ 209550 w 1390650"/>
              <a:gd name="connsiteY3" fmla="*/ 723900 h 1204912"/>
              <a:gd name="connsiteX4" fmla="*/ 381000 w 1390650"/>
              <a:gd name="connsiteY4" fmla="*/ 800100 h 1204912"/>
              <a:gd name="connsiteX5" fmla="*/ 585788 w 1390650"/>
              <a:gd name="connsiteY5" fmla="*/ 852487 h 1204912"/>
              <a:gd name="connsiteX6" fmla="*/ 800100 w 1390650"/>
              <a:gd name="connsiteY6" fmla="*/ 871537 h 1204912"/>
              <a:gd name="connsiteX7" fmla="*/ 1004888 w 1390650"/>
              <a:gd name="connsiteY7" fmla="*/ 795337 h 1204912"/>
              <a:gd name="connsiteX8" fmla="*/ 1109663 w 1390650"/>
              <a:gd name="connsiteY8" fmla="*/ 752475 h 1204912"/>
              <a:gd name="connsiteX9" fmla="*/ 1171575 w 1390650"/>
              <a:gd name="connsiteY9" fmla="*/ 790575 h 1204912"/>
              <a:gd name="connsiteX10" fmla="*/ 1390650 w 1390650"/>
              <a:gd name="connsiteY10" fmla="*/ 1204912 h 1204912"/>
              <a:gd name="connsiteX0" fmla="*/ 76200 w 1322070"/>
              <a:gd name="connsiteY0" fmla="*/ 0 h 1113472"/>
              <a:gd name="connsiteX1" fmla="*/ 109538 w 1322070"/>
              <a:gd name="connsiteY1" fmla="*/ 300037 h 1113472"/>
              <a:gd name="connsiteX2" fmla="*/ 0 w 1322070"/>
              <a:gd name="connsiteY2" fmla="*/ 566737 h 1113472"/>
              <a:gd name="connsiteX3" fmla="*/ 209550 w 1322070"/>
              <a:gd name="connsiteY3" fmla="*/ 723900 h 1113472"/>
              <a:gd name="connsiteX4" fmla="*/ 381000 w 1322070"/>
              <a:gd name="connsiteY4" fmla="*/ 800100 h 1113472"/>
              <a:gd name="connsiteX5" fmla="*/ 585788 w 1322070"/>
              <a:gd name="connsiteY5" fmla="*/ 852487 h 1113472"/>
              <a:gd name="connsiteX6" fmla="*/ 800100 w 1322070"/>
              <a:gd name="connsiteY6" fmla="*/ 871537 h 1113472"/>
              <a:gd name="connsiteX7" fmla="*/ 1004888 w 1322070"/>
              <a:gd name="connsiteY7" fmla="*/ 795337 h 1113472"/>
              <a:gd name="connsiteX8" fmla="*/ 1109663 w 1322070"/>
              <a:gd name="connsiteY8" fmla="*/ 752475 h 1113472"/>
              <a:gd name="connsiteX9" fmla="*/ 1171575 w 1322070"/>
              <a:gd name="connsiteY9" fmla="*/ 790575 h 1113472"/>
              <a:gd name="connsiteX10" fmla="*/ 1322070 w 1322070"/>
              <a:gd name="connsiteY10" fmla="*/ 1113472 h 111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22070" h="1113472">
                <a:moveTo>
                  <a:pt x="76200" y="0"/>
                </a:moveTo>
                <a:lnTo>
                  <a:pt x="109538" y="300037"/>
                </a:lnTo>
                <a:lnTo>
                  <a:pt x="0" y="566737"/>
                </a:lnTo>
                <a:lnTo>
                  <a:pt x="209550" y="723900"/>
                </a:lnTo>
                <a:lnTo>
                  <a:pt x="381000" y="800100"/>
                </a:lnTo>
                <a:lnTo>
                  <a:pt x="585788" y="852487"/>
                </a:lnTo>
                <a:lnTo>
                  <a:pt x="800100" y="871537"/>
                </a:lnTo>
                <a:lnTo>
                  <a:pt x="1004888" y="795337"/>
                </a:lnTo>
                <a:lnTo>
                  <a:pt x="1109663" y="752475"/>
                </a:lnTo>
                <a:lnTo>
                  <a:pt x="1171575" y="790575"/>
                </a:lnTo>
                <a:lnTo>
                  <a:pt x="1322070" y="1113472"/>
                </a:ln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3" name="直線矢印コネクタ 132">
            <a:extLst>
              <a:ext uri="{FF2B5EF4-FFF2-40B4-BE49-F238E27FC236}">
                <a16:creationId xmlns:a16="http://schemas.microsoft.com/office/drawing/2014/main" id="{E51F25C3-1403-4740-8EE3-728ACC33AADA}"/>
              </a:ext>
            </a:extLst>
          </p:cNvPr>
          <p:cNvCxnSpPr>
            <a:cxnSpLocks/>
          </p:cNvCxnSpPr>
          <p:nvPr/>
        </p:nvCxnSpPr>
        <p:spPr>
          <a:xfrm>
            <a:off x="6137719" y="1230628"/>
            <a:ext cx="1211344" cy="97802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テキスト ボックス 38">
            <a:extLst>
              <a:ext uri="{FF2B5EF4-FFF2-40B4-BE49-F238E27FC236}">
                <a16:creationId xmlns:a16="http://schemas.microsoft.com/office/drawing/2014/main" id="{037E554F-AFE0-42EC-95F1-F9D912C36EC7}"/>
              </a:ext>
            </a:extLst>
          </p:cNvPr>
          <p:cNvSpPr txBox="1"/>
          <p:nvPr/>
        </p:nvSpPr>
        <p:spPr>
          <a:xfrm>
            <a:off x="6226621" y="1501918"/>
            <a:ext cx="516686" cy="217724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供用済み</a:t>
            </a:r>
            <a:endParaRPr lang="en-US" altLang="ja-JP" sz="7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L=3.3km</a:t>
            </a:r>
            <a:endParaRPr kumimoji="1" lang="ja-JP" altLang="en-US" sz="7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5" name="直線コネクタ 134">
            <a:extLst>
              <a:ext uri="{FF2B5EF4-FFF2-40B4-BE49-F238E27FC236}">
                <a16:creationId xmlns:a16="http://schemas.microsoft.com/office/drawing/2014/main" id="{0D2E8AFC-AFB0-4ABF-829C-04AF09B39A87}"/>
              </a:ext>
            </a:extLst>
          </p:cNvPr>
          <p:cNvCxnSpPr>
            <a:cxnSpLocks/>
          </p:cNvCxnSpPr>
          <p:nvPr/>
        </p:nvCxnSpPr>
        <p:spPr>
          <a:xfrm flipH="1">
            <a:off x="7245923" y="1934900"/>
            <a:ext cx="303110" cy="109612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フリーフォーム: 図形 135">
            <a:extLst>
              <a:ext uri="{FF2B5EF4-FFF2-40B4-BE49-F238E27FC236}">
                <a16:creationId xmlns:a16="http://schemas.microsoft.com/office/drawing/2014/main" id="{DFAA6655-FA15-485E-809C-7EF1507227FF}"/>
              </a:ext>
            </a:extLst>
          </p:cNvPr>
          <p:cNvSpPr/>
          <p:nvPr/>
        </p:nvSpPr>
        <p:spPr>
          <a:xfrm>
            <a:off x="6991351" y="2895599"/>
            <a:ext cx="381000" cy="977900"/>
          </a:xfrm>
          <a:custGeom>
            <a:avLst/>
            <a:gdLst>
              <a:gd name="connsiteX0" fmla="*/ 727075 w 727075"/>
              <a:gd name="connsiteY0" fmla="*/ 0 h 1536700"/>
              <a:gd name="connsiteX1" fmla="*/ 479425 w 727075"/>
              <a:gd name="connsiteY1" fmla="*/ 415925 h 1536700"/>
              <a:gd name="connsiteX2" fmla="*/ 431800 w 727075"/>
              <a:gd name="connsiteY2" fmla="*/ 558800 h 1536700"/>
              <a:gd name="connsiteX3" fmla="*/ 346075 w 727075"/>
              <a:gd name="connsiteY3" fmla="*/ 977900 h 1536700"/>
              <a:gd name="connsiteX4" fmla="*/ 307975 w 727075"/>
              <a:gd name="connsiteY4" fmla="*/ 1143000 h 1536700"/>
              <a:gd name="connsiteX5" fmla="*/ 177800 w 727075"/>
              <a:gd name="connsiteY5" fmla="*/ 1425575 h 1536700"/>
              <a:gd name="connsiteX6" fmla="*/ 0 w 727075"/>
              <a:gd name="connsiteY6" fmla="*/ 1536700 h 1536700"/>
              <a:gd name="connsiteX0" fmla="*/ 549275 w 549275"/>
              <a:gd name="connsiteY0" fmla="*/ 0 h 1425575"/>
              <a:gd name="connsiteX1" fmla="*/ 301625 w 549275"/>
              <a:gd name="connsiteY1" fmla="*/ 415925 h 1425575"/>
              <a:gd name="connsiteX2" fmla="*/ 254000 w 549275"/>
              <a:gd name="connsiteY2" fmla="*/ 558800 h 1425575"/>
              <a:gd name="connsiteX3" fmla="*/ 168275 w 549275"/>
              <a:gd name="connsiteY3" fmla="*/ 977900 h 1425575"/>
              <a:gd name="connsiteX4" fmla="*/ 130175 w 549275"/>
              <a:gd name="connsiteY4" fmla="*/ 1143000 h 1425575"/>
              <a:gd name="connsiteX5" fmla="*/ 0 w 549275"/>
              <a:gd name="connsiteY5" fmla="*/ 1425575 h 1425575"/>
              <a:gd name="connsiteX0" fmla="*/ 419100 w 419100"/>
              <a:gd name="connsiteY0" fmla="*/ 0 h 1143000"/>
              <a:gd name="connsiteX1" fmla="*/ 171450 w 419100"/>
              <a:gd name="connsiteY1" fmla="*/ 415925 h 1143000"/>
              <a:gd name="connsiteX2" fmla="*/ 123825 w 419100"/>
              <a:gd name="connsiteY2" fmla="*/ 558800 h 1143000"/>
              <a:gd name="connsiteX3" fmla="*/ 38100 w 419100"/>
              <a:gd name="connsiteY3" fmla="*/ 977900 h 1143000"/>
              <a:gd name="connsiteX4" fmla="*/ 0 w 419100"/>
              <a:gd name="connsiteY4" fmla="*/ 1143000 h 1143000"/>
              <a:gd name="connsiteX0" fmla="*/ 381000 w 381000"/>
              <a:gd name="connsiteY0" fmla="*/ 0 h 977900"/>
              <a:gd name="connsiteX1" fmla="*/ 133350 w 381000"/>
              <a:gd name="connsiteY1" fmla="*/ 415925 h 977900"/>
              <a:gd name="connsiteX2" fmla="*/ 85725 w 381000"/>
              <a:gd name="connsiteY2" fmla="*/ 558800 h 977900"/>
              <a:gd name="connsiteX3" fmla="*/ 0 w 381000"/>
              <a:gd name="connsiteY3" fmla="*/ 977900 h 97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00" h="977900">
                <a:moveTo>
                  <a:pt x="381000" y="0"/>
                </a:moveTo>
                <a:lnTo>
                  <a:pt x="133350" y="415925"/>
                </a:lnTo>
                <a:lnTo>
                  <a:pt x="85725" y="558800"/>
                </a:lnTo>
                <a:lnTo>
                  <a:pt x="0" y="977900"/>
                </a:ln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7" name="グループ化 136">
            <a:extLst>
              <a:ext uri="{FF2B5EF4-FFF2-40B4-BE49-F238E27FC236}">
                <a16:creationId xmlns:a16="http://schemas.microsoft.com/office/drawing/2014/main" id="{07B6070B-DF98-42CF-B555-3158B4F5A611}"/>
              </a:ext>
            </a:extLst>
          </p:cNvPr>
          <p:cNvGrpSpPr/>
          <p:nvPr/>
        </p:nvGrpSpPr>
        <p:grpSpPr>
          <a:xfrm>
            <a:off x="6902522" y="3497621"/>
            <a:ext cx="283191" cy="201074"/>
            <a:chOff x="9357273" y="4664287"/>
            <a:chExt cx="283191" cy="201074"/>
          </a:xfrm>
        </p:grpSpPr>
        <p:sp>
          <p:nvSpPr>
            <p:cNvPr id="138" name="Freeform 4">
              <a:extLst>
                <a:ext uri="{FF2B5EF4-FFF2-40B4-BE49-F238E27FC236}">
                  <a16:creationId xmlns:a16="http://schemas.microsoft.com/office/drawing/2014/main" id="{949A5F6F-824D-4B69-9624-3893D5A94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7273" y="4664287"/>
              <a:ext cx="283191" cy="201074"/>
            </a:xfrm>
            <a:custGeom>
              <a:avLst/>
              <a:gdLst>
                <a:gd name="T0" fmla="*/ 1519 w 3038"/>
                <a:gd name="T1" fmla="*/ 2003 h 2003"/>
                <a:gd name="T2" fmla="*/ 352 w 3038"/>
                <a:gd name="T3" fmla="*/ 375 h 2003"/>
                <a:gd name="T4" fmla="*/ 2687 w 3038"/>
                <a:gd name="T5" fmla="*/ 375 h 2003"/>
                <a:gd name="T6" fmla="*/ 1519 w 3038"/>
                <a:gd name="T7" fmla="*/ 2003 h 2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8" h="2003">
                  <a:moveTo>
                    <a:pt x="1519" y="2003"/>
                  </a:moveTo>
                  <a:cubicBezTo>
                    <a:pt x="935" y="2003"/>
                    <a:pt x="0" y="751"/>
                    <a:pt x="352" y="375"/>
                  </a:cubicBezTo>
                  <a:cubicBezTo>
                    <a:pt x="703" y="0"/>
                    <a:pt x="2336" y="0"/>
                    <a:pt x="2687" y="375"/>
                  </a:cubicBezTo>
                  <a:cubicBezTo>
                    <a:pt x="3038" y="751"/>
                    <a:pt x="2103" y="2003"/>
                    <a:pt x="1519" y="2003"/>
                  </a:cubicBezTo>
                  <a:close/>
                </a:path>
              </a:pathLst>
            </a:custGeom>
            <a:solidFill>
              <a:srgbClr val="0066FF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39" name="Rectangle 5">
              <a:extLst>
                <a:ext uri="{FF2B5EF4-FFF2-40B4-BE49-F238E27FC236}">
                  <a16:creationId xmlns:a16="http://schemas.microsoft.com/office/drawing/2014/main" id="{9DF3CE24-FB9E-40F6-85F4-CE3564D07E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1741" y="4696966"/>
              <a:ext cx="159085" cy="145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altLang="ja-JP" sz="800" b="1" i="0" u="none" strike="noStrike" baseline="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170</a:t>
              </a:r>
            </a:p>
          </p:txBody>
        </p:sp>
      </p:grpSp>
      <p:grpSp>
        <p:nvGrpSpPr>
          <p:cNvPr id="140" name="グループ化 139">
            <a:extLst>
              <a:ext uri="{FF2B5EF4-FFF2-40B4-BE49-F238E27FC236}">
                <a16:creationId xmlns:a16="http://schemas.microsoft.com/office/drawing/2014/main" id="{9A884A5C-5B07-4C99-8033-443F458AB632}"/>
              </a:ext>
            </a:extLst>
          </p:cNvPr>
          <p:cNvGrpSpPr/>
          <p:nvPr/>
        </p:nvGrpSpPr>
        <p:grpSpPr>
          <a:xfrm>
            <a:off x="5948729" y="5027462"/>
            <a:ext cx="283191" cy="201074"/>
            <a:chOff x="9357273" y="4664287"/>
            <a:chExt cx="283191" cy="201074"/>
          </a:xfrm>
        </p:grpSpPr>
        <p:sp>
          <p:nvSpPr>
            <p:cNvPr id="141" name="Freeform 4">
              <a:extLst>
                <a:ext uri="{FF2B5EF4-FFF2-40B4-BE49-F238E27FC236}">
                  <a16:creationId xmlns:a16="http://schemas.microsoft.com/office/drawing/2014/main" id="{D6295008-1123-4EE9-BCF6-E6866F60B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7273" y="4664287"/>
              <a:ext cx="283191" cy="201074"/>
            </a:xfrm>
            <a:custGeom>
              <a:avLst/>
              <a:gdLst>
                <a:gd name="T0" fmla="*/ 1519 w 3038"/>
                <a:gd name="T1" fmla="*/ 2003 h 2003"/>
                <a:gd name="T2" fmla="*/ 352 w 3038"/>
                <a:gd name="T3" fmla="*/ 375 h 2003"/>
                <a:gd name="T4" fmla="*/ 2687 w 3038"/>
                <a:gd name="T5" fmla="*/ 375 h 2003"/>
                <a:gd name="T6" fmla="*/ 1519 w 3038"/>
                <a:gd name="T7" fmla="*/ 2003 h 2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8" h="2003">
                  <a:moveTo>
                    <a:pt x="1519" y="2003"/>
                  </a:moveTo>
                  <a:cubicBezTo>
                    <a:pt x="935" y="2003"/>
                    <a:pt x="0" y="751"/>
                    <a:pt x="352" y="375"/>
                  </a:cubicBezTo>
                  <a:cubicBezTo>
                    <a:pt x="703" y="0"/>
                    <a:pt x="2336" y="0"/>
                    <a:pt x="2687" y="375"/>
                  </a:cubicBezTo>
                  <a:cubicBezTo>
                    <a:pt x="3038" y="751"/>
                    <a:pt x="2103" y="2003"/>
                    <a:pt x="1519" y="2003"/>
                  </a:cubicBezTo>
                  <a:close/>
                </a:path>
              </a:pathLst>
            </a:custGeom>
            <a:solidFill>
              <a:srgbClr val="0066FF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42" name="Rectangle 5">
              <a:extLst>
                <a:ext uri="{FF2B5EF4-FFF2-40B4-BE49-F238E27FC236}">
                  <a16:creationId xmlns:a16="http://schemas.microsoft.com/office/drawing/2014/main" id="{F50563DF-7DFF-4125-9A9B-24DFB3C5F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1741" y="4696966"/>
              <a:ext cx="159085" cy="145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altLang="ja-JP" sz="800" b="1" i="0" u="none" strike="noStrike" baseline="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170</a:t>
              </a:r>
            </a:p>
          </p:txBody>
        </p:sp>
      </p:grpSp>
      <p:sp>
        <p:nvSpPr>
          <p:cNvPr id="143" name="テキスト ボックス 43">
            <a:extLst>
              <a:ext uri="{FF2B5EF4-FFF2-40B4-BE49-F238E27FC236}">
                <a16:creationId xmlns:a16="http://schemas.microsoft.com/office/drawing/2014/main" id="{8A541D44-0CC6-47F7-8449-9D3C6E73C250}"/>
              </a:ext>
            </a:extLst>
          </p:cNvPr>
          <p:cNvSpPr txBox="1"/>
          <p:nvPr/>
        </p:nvSpPr>
        <p:spPr>
          <a:xfrm>
            <a:off x="5039297" y="1485415"/>
            <a:ext cx="599999" cy="199198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高槻</a:t>
            </a:r>
            <a:r>
              <a:rPr kumimoji="1"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JCT</a:t>
            </a:r>
          </a:p>
        </p:txBody>
      </p:sp>
      <p:cxnSp>
        <p:nvCxnSpPr>
          <p:cNvPr id="144" name="直線コネクタ 143">
            <a:extLst>
              <a:ext uri="{FF2B5EF4-FFF2-40B4-BE49-F238E27FC236}">
                <a16:creationId xmlns:a16="http://schemas.microsoft.com/office/drawing/2014/main" id="{15CB7ED4-A09E-4B4C-BE5E-B1AECD1A8EEC}"/>
              </a:ext>
            </a:extLst>
          </p:cNvPr>
          <p:cNvCxnSpPr>
            <a:cxnSpLocks/>
          </p:cNvCxnSpPr>
          <p:nvPr/>
        </p:nvCxnSpPr>
        <p:spPr>
          <a:xfrm flipH="1">
            <a:off x="7185312" y="1830386"/>
            <a:ext cx="303110" cy="109612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線コネクタ 144">
            <a:extLst>
              <a:ext uri="{FF2B5EF4-FFF2-40B4-BE49-F238E27FC236}">
                <a16:creationId xmlns:a16="http://schemas.microsoft.com/office/drawing/2014/main" id="{725F5A2F-CE62-4E87-B746-5B6EE866E617}"/>
              </a:ext>
            </a:extLst>
          </p:cNvPr>
          <p:cNvCxnSpPr>
            <a:cxnSpLocks/>
          </p:cNvCxnSpPr>
          <p:nvPr/>
        </p:nvCxnSpPr>
        <p:spPr>
          <a:xfrm flipH="1">
            <a:off x="5948774" y="1179650"/>
            <a:ext cx="197464" cy="6844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テキスト ボックス 38">
            <a:extLst>
              <a:ext uri="{FF2B5EF4-FFF2-40B4-BE49-F238E27FC236}">
                <a16:creationId xmlns:a16="http://schemas.microsoft.com/office/drawing/2014/main" id="{2BA42342-FF75-4272-8534-D31A8D2A7EE1}"/>
              </a:ext>
            </a:extLst>
          </p:cNvPr>
          <p:cNvSpPr txBox="1"/>
          <p:nvPr/>
        </p:nvSpPr>
        <p:spPr>
          <a:xfrm>
            <a:off x="7193518" y="1633658"/>
            <a:ext cx="555529" cy="234092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事業中区間</a:t>
            </a:r>
            <a:endParaRPr lang="en-US" altLang="ja-JP" sz="7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L=0.2km</a:t>
            </a:r>
            <a:endParaRPr kumimoji="1" lang="ja-JP" altLang="en-US" sz="7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47" name="直線矢印コネクタ 146">
            <a:extLst>
              <a:ext uri="{FF2B5EF4-FFF2-40B4-BE49-F238E27FC236}">
                <a16:creationId xmlns:a16="http://schemas.microsoft.com/office/drawing/2014/main" id="{0BC6010F-0A58-4992-BADC-EF3FEF5B6CC2}"/>
              </a:ext>
            </a:extLst>
          </p:cNvPr>
          <p:cNvCxnSpPr>
            <a:cxnSpLocks/>
          </p:cNvCxnSpPr>
          <p:nvPr/>
        </p:nvCxnSpPr>
        <p:spPr>
          <a:xfrm flipH="1" flipV="1">
            <a:off x="7291594" y="1980777"/>
            <a:ext cx="127234" cy="8966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矢印コネクタ 147">
            <a:extLst>
              <a:ext uri="{FF2B5EF4-FFF2-40B4-BE49-F238E27FC236}">
                <a16:creationId xmlns:a16="http://schemas.microsoft.com/office/drawing/2014/main" id="{7582B7A0-8D56-43DF-9AB0-D35A3CB1589A}"/>
              </a:ext>
            </a:extLst>
          </p:cNvPr>
          <p:cNvCxnSpPr>
            <a:cxnSpLocks/>
          </p:cNvCxnSpPr>
          <p:nvPr/>
        </p:nvCxnSpPr>
        <p:spPr>
          <a:xfrm>
            <a:off x="7525540" y="2092355"/>
            <a:ext cx="120799" cy="10934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フリーフォーム: 図形 148">
            <a:extLst>
              <a:ext uri="{FF2B5EF4-FFF2-40B4-BE49-F238E27FC236}">
                <a16:creationId xmlns:a16="http://schemas.microsoft.com/office/drawing/2014/main" id="{6912FD65-01E1-4495-A5C7-0C7A0232B298}"/>
              </a:ext>
            </a:extLst>
          </p:cNvPr>
          <p:cNvSpPr/>
          <p:nvPr/>
        </p:nvSpPr>
        <p:spPr>
          <a:xfrm>
            <a:off x="7139940" y="2987040"/>
            <a:ext cx="99060" cy="83820"/>
          </a:xfrm>
          <a:custGeom>
            <a:avLst/>
            <a:gdLst>
              <a:gd name="connsiteX0" fmla="*/ 0 w 99060"/>
              <a:gd name="connsiteY0" fmla="*/ 0 h 83820"/>
              <a:gd name="connsiteX1" fmla="*/ 99060 w 99060"/>
              <a:gd name="connsiteY1" fmla="*/ 83820 h 8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060" h="83820">
                <a:moveTo>
                  <a:pt x="0" y="0"/>
                </a:moveTo>
                <a:lnTo>
                  <a:pt x="99060" y="83820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0" name="直線コネクタ 149">
            <a:extLst>
              <a:ext uri="{FF2B5EF4-FFF2-40B4-BE49-F238E27FC236}">
                <a16:creationId xmlns:a16="http://schemas.microsoft.com/office/drawing/2014/main" id="{2C6F0665-0CA6-484F-B0BF-D2A18A1E071A}"/>
              </a:ext>
            </a:extLst>
          </p:cNvPr>
          <p:cNvCxnSpPr>
            <a:cxnSpLocks/>
          </p:cNvCxnSpPr>
          <p:nvPr/>
        </p:nvCxnSpPr>
        <p:spPr>
          <a:xfrm>
            <a:off x="7411867" y="2914598"/>
            <a:ext cx="923735" cy="84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線コネクタ 150">
            <a:extLst>
              <a:ext uri="{FF2B5EF4-FFF2-40B4-BE49-F238E27FC236}">
                <a16:creationId xmlns:a16="http://schemas.microsoft.com/office/drawing/2014/main" id="{C596EF49-7686-45A4-864D-9732F32D17D8}"/>
              </a:ext>
            </a:extLst>
          </p:cNvPr>
          <p:cNvCxnSpPr>
            <a:cxnSpLocks/>
          </p:cNvCxnSpPr>
          <p:nvPr/>
        </p:nvCxnSpPr>
        <p:spPr>
          <a:xfrm>
            <a:off x="7044117" y="3894645"/>
            <a:ext cx="129148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線コネクタ 151">
            <a:extLst>
              <a:ext uri="{FF2B5EF4-FFF2-40B4-BE49-F238E27FC236}">
                <a16:creationId xmlns:a16="http://schemas.microsoft.com/office/drawing/2014/main" id="{8E400884-141D-43BC-9C4D-1744A960874D}"/>
              </a:ext>
            </a:extLst>
          </p:cNvPr>
          <p:cNvCxnSpPr>
            <a:cxnSpLocks/>
          </p:cNvCxnSpPr>
          <p:nvPr/>
        </p:nvCxnSpPr>
        <p:spPr>
          <a:xfrm>
            <a:off x="6706252" y="4448365"/>
            <a:ext cx="162935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フリーフォーム: 図形 152">
            <a:extLst>
              <a:ext uri="{FF2B5EF4-FFF2-40B4-BE49-F238E27FC236}">
                <a16:creationId xmlns:a16="http://schemas.microsoft.com/office/drawing/2014/main" id="{318B9C7F-E325-4F4F-B0C6-6F27667BCF05}"/>
              </a:ext>
            </a:extLst>
          </p:cNvPr>
          <p:cNvSpPr/>
          <p:nvPr/>
        </p:nvSpPr>
        <p:spPr>
          <a:xfrm>
            <a:off x="6645276" y="3873501"/>
            <a:ext cx="346075" cy="558800"/>
          </a:xfrm>
          <a:custGeom>
            <a:avLst/>
            <a:gdLst>
              <a:gd name="connsiteX0" fmla="*/ 727075 w 727075"/>
              <a:gd name="connsiteY0" fmla="*/ 0 h 1536700"/>
              <a:gd name="connsiteX1" fmla="*/ 479425 w 727075"/>
              <a:gd name="connsiteY1" fmla="*/ 415925 h 1536700"/>
              <a:gd name="connsiteX2" fmla="*/ 431800 w 727075"/>
              <a:gd name="connsiteY2" fmla="*/ 558800 h 1536700"/>
              <a:gd name="connsiteX3" fmla="*/ 346075 w 727075"/>
              <a:gd name="connsiteY3" fmla="*/ 977900 h 1536700"/>
              <a:gd name="connsiteX4" fmla="*/ 307975 w 727075"/>
              <a:gd name="connsiteY4" fmla="*/ 1143000 h 1536700"/>
              <a:gd name="connsiteX5" fmla="*/ 177800 w 727075"/>
              <a:gd name="connsiteY5" fmla="*/ 1425575 h 1536700"/>
              <a:gd name="connsiteX6" fmla="*/ 0 w 727075"/>
              <a:gd name="connsiteY6" fmla="*/ 1536700 h 1536700"/>
              <a:gd name="connsiteX0" fmla="*/ 479425 w 479425"/>
              <a:gd name="connsiteY0" fmla="*/ 0 h 1120775"/>
              <a:gd name="connsiteX1" fmla="*/ 431800 w 479425"/>
              <a:gd name="connsiteY1" fmla="*/ 142875 h 1120775"/>
              <a:gd name="connsiteX2" fmla="*/ 346075 w 479425"/>
              <a:gd name="connsiteY2" fmla="*/ 561975 h 1120775"/>
              <a:gd name="connsiteX3" fmla="*/ 307975 w 479425"/>
              <a:gd name="connsiteY3" fmla="*/ 727075 h 1120775"/>
              <a:gd name="connsiteX4" fmla="*/ 177800 w 479425"/>
              <a:gd name="connsiteY4" fmla="*/ 1009650 h 1120775"/>
              <a:gd name="connsiteX5" fmla="*/ 0 w 479425"/>
              <a:gd name="connsiteY5" fmla="*/ 1120775 h 1120775"/>
              <a:gd name="connsiteX0" fmla="*/ 431800 w 431800"/>
              <a:gd name="connsiteY0" fmla="*/ 0 h 977900"/>
              <a:gd name="connsiteX1" fmla="*/ 346075 w 431800"/>
              <a:gd name="connsiteY1" fmla="*/ 419100 h 977900"/>
              <a:gd name="connsiteX2" fmla="*/ 307975 w 431800"/>
              <a:gd name="connsiteY2" fmla="*/ 584200 h 977900"/>
              <a:gd name="connsiteX3" fmla="*/ 177800 w 431800"/>
              <a:gd name="connsiteY3" fmla="*/ 866775 h 977900"/>
              <a:gd name="connsiteX4" fmla="*/ 0 w 431800"/>
              <a:gd name="connsiteY4" fmla="*/ 977900 h 977900"/>
              <a:gd name="connsiteX0" fmla="*/ 346075 w 346075"/>
              <a:gd name="connsiteY0" fmla="*/ 0 h 558800"/>
              <a:gd name="connsiteX1" fmla="*/ 307975 w 346075"/>
              <a:gd name="connsiteY1" fmla="*/ 165100 h 558800"/>
              <a:gd name="connsiteX2" fmla="*/ 177800 w 346075"/>
              <a:gd name="connsiteY2" fmla="*/ 447675 h 558800"/>
              <a:gd name="connsiteX3" fmla="*/ 0 w 346075"/>
              <a:gd name="connsiteY3" fmla="*/ 55880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075" h="558800">
                <a:moveTo>
                  <a:pt x="346075" y="0"/>
                </a:moveTo>
                <a:lnTo>
                  <a:pt x="307975" y="165100"/>
                </a:lnTo>
                <a:lnTo>
                  <a:pt x="177800" y="447675"/>
                </a:lnTo>
                <a:lnTo>
                  <a:pt x="0" y="55880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4" name="直線矢印コネクタ 153">
            <a:extLst>
              <a:ext uri="{FF2B5EF4-FFF2-40B4-BE49-F238E27FC236}">
                <a16:creationId xmlns:a16="http://schemas.microsoft.com/office/drawing/2014/main" id="{5830A565-646E-4F37-99BF-8EAC8F35CA37}"/>
              </a:ext>
            </a:extLst>
          </p:cNvPr>
          <p:cNvCxnSpPr>
            <a:cxnSpLocks/>
          </p:cNvCxnSpPr>
          <p:nvPr/>
        </p:nvCxnSpPr>
        <p:spPr>
          <a:xfrm flipH="1">
            <a:off x="8056649" y="2935426"/>
            <a:ext cx="1788" cy="95021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線矢印コネクタ 154">
            <a:extLst>
              <a:ext uri="{FF2B5EF4-FFF2-40B4-BE49-F238E27FC236}">
                <a16:creationId xmlns:a16="http://schemas.microsoft.com/office/drawing/2014/main" id="{B9D32DA3-714F-4500-BD0D-B073B9EC930E}"/>
              </a:ext>
            </a:extLst>
          </p:cNvPr>
          <p:cNvCxnSpPr>
            <a:cxnSpLocks/>
          </p:cNvCxnSpPr>
          <p:nvPr/>
        </p:nvCxnSpPr>
        <p:spPr>
          <a:xfrm>
            <a:off x="8056649" y="3901256"/>
            <a:ext cx="0" cy="536627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テキスト ボックス 38">
            <a:extLst>
              <a:ext uri="{FF2B5EF4-FFF2-40B4-BE49-F238E27FC236}">
                <a16:creationId xmlns:a16="http://schemas.microsoft.com/office/drawing/2014/main" id="{F67C3C0B-1714-4477-80DD-EAB841304F8A}"/>
              </a:ext>
            </a:extLst>
          </p:cNvPr>
          <p:cNvSpPr txBox="1"/>
          <p:nvPr/>
        </p:nvSpPr>
        <p:spPr>
          <a:xfrm>
            <a:off x="7683792" y="3267645"/>
            <a:ext cx="789403" cy="332643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暫定供用</a:t>
            </a:r>
            <a:endParaRPr lang="en-US" altLang="ja-JP" sz="1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1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L=1.8km</a:t>
            </a:r>
            <a:endParaRPr kumimoji="1" lang="ja-JP" altLang="en-US" sz="1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7" name="テキスト ボックス 38">
            <a:extLst>
              <a:ext uri="{FF2B5EF4-FFF2-40B4-BE49-F238E27FC236}">
                <a16:creationId xmlns:a16="http://schemas.microsoft.com/office/drawing/2014/main" id="{3F9C244D-DCC4-48DE-BBD3-3940A5DF3A2B}"/>
              </a:ext>
            </a:extLst>
          </p:cNvPr>
          <p:cNvSpPr txBox="1"/>
          <p:nvPr/>
        </p:nvSpPr>
        <p:spPr>
          <a:xfrm>
            <a:off x="7676819" y="3996733"/>
            <a:ext cx="789403" cy="332643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事業中区間</a:t>
            </a:r>
            <a:endParaRPr lang="en-US" altLang="ja-JP" sz="1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L=1.0km</a:t>
            </a:r>
            <a:endParaRPr kumimoji="1" lang="ja-JP" altLang="en-US" sz="1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8" name="テキスト ボックス 38">
            <a:extLst>
              <a:ext uri="{FF2B5EF4-FFF2-40B4-BE49-F238E27FC236}">
                <a16:creationId xmlns:a16="http://schemas.microsoft.com/office/drawing/2014/main" id="{4BD8424E-62EA-4D08-88BC-0D3B30D8635B}"/>
              </a:ext>
            </a:extLst>
          </p:cNvPr>
          <p:cNvSpPr txBox="1"/>
          <p:nvPr/>
        </p:nvSpPr>
        <p:spPr>
          <a:xfrm>
            <a:off x="6252631" y="1188683"/>
            <a:ext cx="911018" cy="184330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高槻東道路（別事業）</a:t>
            </a:r>
          </a:p>
        </p:txBody>
      </p:sp>
      <p:grpSp>
        <p:nvGrpSpPr>
          <p:cNvPr id="159" name="グループ化 158">
            <a:extLst>
              <a:ext uri="{FF2B5EF4-FFF2-40B4-BE49-F238E27FC236}">
                <a16:creationId xmlns:a16="http://schemas.microsoft.com/office/drawing/2014/main" id="{6C84B5E1-F810-494A-BDD7-00AC414CA7D5}"/>
              </a:ext>
            </a:extLst>
          </p:cNvPr>
          <p:cNvGrpSpPr/>
          <p:nvPr/>
        </p:nvGrpSpPr>
        <p:grpSpPr>
          <a:xfrm>
            <a:off x="8499773" y="3296415"/>
            <a:ext cx="449106" cy="848078"/>
            <a:chOff x="8499773" y="3066621"/>
            <a:chExt cx="449106" cy="1313495"/>
          </a:xfrm>
        </p:grpSpPr>
        <p:sp>
          <p:nvSpPr>
            <p:cNvPr id="160" name="テキスト ボックス 159">
              <a:extLst>
                <a:ext uri="{FF2B5EF4-FFF2-40B4-BE49-F238E27FC236}">
                  <a16:creationId xmlns:a16="http://schemas.microsoft.com/office/drawing/2014/main" id="{D001B0F8-5027-4082-876B-7B6E41DA7C3A}"/>
                </a:ext>
              </a:extLst>
            </p:cNvPr>
            <p:cNvSpPr txBox="1"/>
            <p:nvPr/>
          </p:nvSpPr>
          <p:spPr>
            <a:xfrm>
              <a:off x="8600088" y="3066621"/>
              <a:ext cx="245964" cy="131349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txBody>
            <a:bodyPr vert="eaVert" wrap="none" rtlCol="0" anchor="ctr" anchorCtr="0">
              <a:noAutofit/>
            </a:bodyPr>
            <a:lstStyle/>
            <a:p>
              <a:pPr algn="ctr"/>
              <a:r>
                <a:rPr kumimoji="1" lang="ja-JP" altLang="en-US" sz="11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国道　 号</a:t>
              </a:r>
            </a:p>
          </p:txBody>
        </p:sp>
        <p:sp>
          <p:nvSpPr>
            <p:cNvPr id="161" name="テキスト ボックス 38">
              <a:extLst>
                <a:ext uri="{FF2B5EF4-FFF2-40B4-BE49-F238E27FC236}">
                  <a16:creationId xmlns:a16="http://schemas.microsoft.com/office/drawing/2014/main" id="{5E792188-598D-4D94-B952-2DA25A723F10}"/>
                </a:ext>
              </a:extLst>
            </p:cNvPr>
            <p:cNvSpPr txBox="1"/>
            <p:nvPr/>
          </p:nvSpPr>
          <p:spPr>
            <a:xfrm>
              <a:off x="8499773" y="3552038"/>
              <a:ext cx="449106" cy="529358"/>
            </a:xfrm>
            <a:prstGeom prst="rect">
              <a:avLst/>
            </a:prstGeom>
            <a:noFill/>
            <a:ln w="63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ja-JP" sz="9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170</a:t>
              </a:r>
              <a:endParaRPr kumimoji="1" lang="ja-JP" altLang="en-US" sz="9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1AF7A2E-41CA-4F74-9126-46C9F86C454A}"/>
              </a:ext>
            </a:extLst>
          </p:cNvPr>
          <p:cNvSpPr/>
          <p:nvPr/>
        </p:nvSpPr>
        <p:spPr>
          <a:xfrm>
            <a:off x="757237" y="5922168"/>
            <a:ext cx="202406" cy="319088"/>
          </a:xfrm>
          <a:prstGeom prst="rect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4027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261</Words>
  <Application>Microsoft Office PowerPoint</Application>
  <PresentationFormat>画面に合わせる (4:3)</PresentationFormat>
  <Paragraphs>51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ＭＳ Ｐゴシック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城田　竜之介</dc:creator>
  <cp:lastModifiedBy>城田　竜之介</cp:lastModifiedBy>
  <cp:revision>3</cp:revision>
  <dcterms:created xsi:type="dcterms:W3CDTF">2025-09-16T07:24:40Z</dcterms:created>
  <dcterms:modified xsi:type="dcterms:W3CDTF">2025-11-20T04:11:18Z</dcterms:modified>
</cp:coreProperties>
</file>