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4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C744-07CC-4644-936B-4A8B2FFECF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2899C-A1FE-4D0A-A4B9-A8C49137B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782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CAC1F-5F27-4421-A257-8FAFD41E9B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669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04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88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01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71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40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34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55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35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33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18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8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B103-9766-4239-A69F-827957B19872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73E5-278B-4F10-98B0-2279447F2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177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osaka.lg.jp/o130290/ibarakidoboku/gaiyo/jyutaka_syoujyaku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C9824B7F-8E2C-4DBD-B9C6-ECD4B4369A4D}"/>
              </a:ext>
            </a:extLst>
          </p:cNvPr>
          <p:cNvGrpSpPr/>
          <p:nvPr/>
        </p:nvGrpSpPr>
        <p:grpSpPr>
          <a:xfrm>
            <a:off x="8469" y="498822"/>
            <a:ext cx="4707943" cy="3041918"/>
            <a:chOff x="8469" y="490939"/>
            <a:chExt cx="4707943" cy="3041918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A3E2649-4B11-4805-8F34-20AE7E5B512C}"/>
                </a:ext>
              </a:extLst>
            </p:cNvPr>
            <p:cNvSpPr/>
            <p:nvPr/>
          </p:nvSpPr>
          <p:spPr>
            <a:xfrm>
              <a:off x="8469" y="822377"/>
              <a:ext cx="4707943" cy="27104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事業目的・整備効果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○本路線は、大阪市界から吹田市、摂津市、茨木市を通り高槻市で国道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171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号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に接続する幹線道路であり、大阪の成長に資する都市の骨格を形成する路線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○本事業は、広域的な幹線道路ネットワーク機能の強化と防災機能の強化を図る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とともに、並行する現道の府道大阪高槻京都線の交通渋滞の緩和を図るため、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バイパスを整備するものです。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○なお、現道は広域緊急交通路に指定されており、本路線についても整備後は広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域緊急交通路に指定される予定です。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Ⅰ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期工区の約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0.8km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の区間については、平成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26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年４月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25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日に供用しました。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Ⅱ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期工区の約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0.5km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の区間については、令和７年６月８日に本線部が供用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しました。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事業箇所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吹田市岸部南３丁目～摂津市正雀本町１丁目</a:t>
              </a:r>
              <a:endParaRPr lang="en-US" altLang="zh-CN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設計概要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延長：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1.3km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幅員：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20.0m~45.0m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~4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車線）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D251F863-309A-459E-B276-17BA0022DF57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11885F88-C7C6-4C26-B3F7-8A9459E186C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80021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事業概要</a:t>
                </a:r>
                <a:endParaRPr kumimoji="1" lang="ja-JP" altLang="en-US" sz="12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BFC2BF39-B4A1-4BD2-BC34-8706F26325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08623026-1B8F-40CD-877F-9318E7E5F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タイトル 1">
            <a:extLst>
              <a:ext uri="{FF2B5EF4-FFF2-40B4-BE49-F238E27FC236}">
                <a16:creationId xmlns:a16="http://schemas.microsoft.com/office/drawing/2014/main" id="{22B1DEA5-8023-4BD8-B25D-6F02153EDAF9}"/>
              </a:ext>
            </a:extLst>
          </p:cNvPr>
          <p:cNvSpPr txBox="1">
            <a:spLocks/>
          </p:cNvSpPr>
          <p:nvPr/>
        </p:nvSpPr>
        <p:spPr>
          <a:xfrm>
            <a:off x="-11784" y="0"/>
            <a:ext cx="9176034" cy="3326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192" tIns="65096" rIns="130192" bIns="65096" rtlCol="0" anchor="ctr"/>
          <a:lstStyle>
            <a:defPPr>
              <a:defRPr lang="ja-JP"/>
            </a:defPPr>
            <a:lvl1pPr>
              <a:defRPr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zh-TW" altLang="en-US" dirty="0">
                <a:solidFill>
                  <a:schemeClr val="bg1"/>
                </a:solidFill>
              </a:rPr>
              <a:t>都市計画道路　十三高槻線</a:t>
            </a:r>
            <a:r>
              <a:rPr lang="ja-JP" altLang="en-US" dirty="0">
                <a:solidFill>
                  <a:schemeClr val="bg1"/>
                </a:solidFill>
              </a:rPr>
              <a:t>　</a:t>
            </a:r>
            <a:r>
              <a:rPr lang="zh-TW" altLang="en-US" dirty="0">
                <a:solidFill>
                  <a:schemeClr val="bg1"/>
                </a:solidFill>
              </a:rPr>
              <a:t>正雀工区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09BCEA7-001A-4EC2-96BF-D3649DD84032}"/>
              </a:ext>
            </a:extLst>
          </p:cNvPr>
          <p:cNvCxnSpPr>
            <a:cxnSpLocks/>
          </p:cNvCxnSpPr>
          <p:nvPr/>
        </p:nvCxnSpPr>
        <p:spPr>
          <a:xfrm>
            <a:off x="-11784" y="376804"/>
            <a:ext cx="9164251" cy="0"/>
          </a:xfrm>
          <a:prstGeom prst="line">
            <a:avLst/>
          </a:prstGeom>
          <a:ln w="101600" cmpd="thickThin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FB805338-DCD1-4B82-9E70-A518E6221FBA}"/>
              </a:ext>
            </a:extLst>
          </p:cNvPr>
          <p:cNvGrpSpPr/>
          <p:nvPr/>
        </p:nvGrpSpPr>
        <p:grpSpPr>
          <a:xfrm>
            <a:off x="4618642" y="490939"/>
            <a:ext cx="4567761" cy="2271088"/>
            <a:chOff x="8469" y="490939"/>
            <a:chExt cx="4567761" cy="2271088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510ABCD8-5D91-48DA-B554-628B35C583E5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F0570AB2-1D3A-4AE1-B2DF-D7A27A81FB7C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E14BF28E-B143-4C3D-971C-8EA0088E96B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位置図</a:t>
                </a:r>
              </a:p>
            </p:txBody>
          </p:sp>
          <p:cxnSp>
            <p:nvCxnSpPr>
              <p:cNvPr id="71" name="直線コネクタ 70">
                <a:extLst>
                  <a:ext uri="{FF2B5EF4-FFF2-40B4-BE49-F238E27FC236}">
                    <a16:creationId xmlns:a16="http://schemas.microsoft.com/office/drawing/2014/main" id="{0125F050-0F3D-4101-ADC1-4CFF3109F9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7A105D22-8CF6-4F83-B80C-B06F74DF69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E767CC3D-EB83-4314-8C0D-C5AACE67C9B7}"/>
              </a:ext>
            </a:extLst>
          </p:cNvPr>
          <p:cNvGrpSpPr/>
          <p:nvPr/>
        </p:nvGrpSpPr>
        <p:grpSpPr>
          <a:xfrm>
            <a:off x="37105" y="4446285"/>
            <a:ext cx="4567761" cy="2271088"/>
            <a:chOff x="8469" y="490939"/>
            <a:chExt cx="4567761" cy="2271088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D60E1549-EEAC-4282-82CB-CE86D2DC421D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C159C020-8B78-40B0-8295-F6320CA9532B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B4397F5E-7EBC-4431-9846-F354DC965E2A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9541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標準横断図</a:t>
                </a:r>
              </a:p>
            </p:txBody>
          </p: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EFF29153-0D94-48F2-9552-4970B32CB1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830F69CC-55D3-4B53-88EA-0C9A95BFD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08EC3FA-CDAF-49F3-B2BA-49810CF893BA}"/>
              </a:ext>
            </a:extLst>
          </p:cNvPr>
          <p:cNvSpPr txBox="1"/>
          <p:nvPr/>
        </p:nvSpPr>
        <p:spPr>
          <a:xfrm>
            <a:off x="3717698" y="4793963"/>
            <a:ext cx="895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［単位：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mm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］</a:t>
            </a: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7F22FE69-79FC-4927-A794-22DD2E7F0CB3}"/>
              </a:ext>
            </a:extLst>
          </p:cNvPr>
          <p:cNvGrpSpPr/>
          <p:nvPr/>
        </p:nvGrpSpPr>
        <p:grpSpPr>
          <a:xfrm>
            <a:off x="4618642" y="5345652"/>
            <a:ext cx="4567761" cy="2271088"/>
            <a:chOff x="4618642" y="5345652"/>
            <a:chExt cx="4567761" cy="2271088"/>
          </a:xfrm>
        </p:grpSpPr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ECFE8934-2AFE-4173-860F-67C58BF2FE55}"/>
                </a:ext>
              </a:extLst>
            </p:cNvPr>
            <p:cNvSpPr txBox="1"/>
            <p:nvPr/>
          </p:nvSpPr>
          <p:spPr>
            <a:xfrm>
              <a:off x="4641977" y="5701933"/>
              <a:ext cx="435379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取組状況など</a:t>
              </a:r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☞</a:t>
              </a:r>
              <a:r>
                <a:rPr kumimoji="1" lang="ja-JP" altLang="en-US" sz="1050" u="sng" dirty="0">
                  <a:latin typeface="Meiryo UI" panose="020B0604030504040204" pitchFamily="50" charset="-128"/>
                  <a:ea typeface="Meiryo UI" panose="020B0604030504040204" pitchFamily="50" charset="-128"/>
                  <a:hlinkClick r:id="rId3"/>
                </a:rPr>
                <a:t>こちらをご覧ください（茨木土木事務所ホームページ）</a:t>
              </a:r>
              <a:endParaRPr kumimoji="1" lang="en-US" altLang="ja-JP" sz="1050" u="sng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問い合わせ先</a:t>
              </a:r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都市整備部　道路室 道路整備課 建設グループ</a:t>
              </a:r>
              <a:r>
                <a:rPr lang="ja-JP" altLang="en-US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(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06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6944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9276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)</a:t>
              </a:r>
            </a:p>
          </p:txBody>
        </p: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A4152437-EF94-4D2E-A9C9-A6EB56BF2E27}"/>
                </a:ext>
              </a:extLst>
            </p:cNvPr>
            <p:cNvGrpSpPr/>
            <p:nvPr/>
          </p:nvGrpSpPr>
          <p:grpSpPr>
            <a:xfrm>
              <a:off x="4618642" y="5345652"/>
              <a:ext cx="4567761" cy="2271088"/>
              <a:chOff x="8469" y="490939"/>
              <a:chExt cx="4567761" cy="2271088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1BE3804C-A684-4D39-AF2E-75417A439B64}"/>
                  </a:ext>
                </a:extLst>
              </p:cNvPr>
              <p:cNvSpPr/>
              <p:nvPr/>
            </p:nvSpPr>
            <p:spPr>
              <a:xfrm>
                <a:off x="8469" y="760542"/>
                <a:ext cx="4567761" cy="2001485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23" tIns="45712" rIns="91423" bIns="45712" rtlCol="0" anchor="t"/>
              <a:lstStyle/>
              <a:p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0754E1F1-58D8-4C5B-B81E-6EBF8B3388F5}"/>
                  </a:ext>
                </a:extLst>
              </p:cNvPr>
              <p:cNvGrpSpPr/>
              <p:nvPr/>
            </p:nvGrpSpPr>
            <p:grpSpPr>
              <a:xfrm>
                <a:off x="47416" y="490939"/>
                <a:ext cx="4097864" cy="276999"/>
                <a:chOff x="57574" y="2349505"/>
                <a:chExt cx="4097864" cy="276999"/>
              </a:xfrm>
            </p:grpSpPr>
            <p:sp>
              <p:nvSpPr>
                <p:cNvPr id="45" name="テキスト ボックス 44">
                  <a:extLst>
                    <a:ext uri="{FF2B5EF4-FFF2-40B4-BE49-F238E27FC236}">
                      <a16:creationId xmlns:a16="http://schemas.microsoft.com/office/drawing/2014/main" id="{3B42EED2-941C-4D74-85D6-19815F17C8B2}"/>
                    </a:ext>
                  </a:extLst>
                </p:cNvPr>
                <p:cNvSpPr txBox="1"/>
                <p:nvPr/>
              </p:nvSpPr>
              <p:spPr>
                <a:xfrm>
                  <a:off x="143135" y="2349505"/>
                  <a:ext cx="5790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200" dirty="0">
                      <a:solidFill>
                        <a:srgbClr val="0070C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その他</a:t>
                  </a:r>
                </a:p>
              </p:txBody>
            </p:sp>
            <p:cxnSp>
              <p:nvCxnSpPr>
                <p:cNvPr id="47" name="直線コネクタ 46">
                  <a:extLst>
                    <a:ext uri="{FF2B5EF4-FFF2-40B4-BE49-F238E27FC236}">
                      <a16:creationId xmlns:a16="http://schemas.microsoft.com/office/drawing/2014/main" id="{53EC9C82-0A42-4188-8911-0E0B9FC119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384346"/>
                  <a:ext cx="0" cy="22676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直線コネクタ 48">
                  <a:extLst>
                    <a:ext uri="{FF2B5EF4-FFF2-40B4-BE49-F238E27FC236}">
                      <a16:creationId xmlns:a16="http://schemas.microsoft.com/office/drawing/2014/main" id="{5C81F309-E57D-4CBC-98DB-405576EC3C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603495"/>
                  <a:ext cx="4097864" cy="0"/>
                </a:xfrm>
                <a:prstGeom prst="line">
                  <a:avLst/>
                </a:prstGeom>
                <a:ln w="952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9" name="図 8">
            <a:extLst>
              <a:ext uri="{FF2B5EF4-FFF2-40B4-BE49-F238E27FC236}">
                <a16:creationId xmlns:a16="http://schemas.microsoft.com/office/drawing/2014/main" id="{A87E2884-5BC4-42F9-A579-1AC81C9FB5D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6412" y="834296"/>
            <a:ext cx="4281255" cy="4465052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702DA4E-8A80-4B92-A669-2375C02AA02D}"/>
              </a:ext>
            </a:extLst>
          </p:cNvPr>
          <p:cNvGrpSpPr/>
          <p:nvPr/>
        </p:nvGrpSpPr>
        <p:grpSpPr>
          <a:xfrm>
            <a:off x="7825876" y="843228"/>
            <a:ext cx="1173823" cy="1875696"/>
            <a:chOff x="9234764" y="-1533046"/>
            <a:chExt cx="1173823" cy="1875696"/>
          </a:xfrm>
        </p:grpSpPr>
        <p:pic>
          <p:nvPicPr>
            <p:cNvPr id="83" name="図 82">
              <a:extLst>
                <a:ext uri="{FF2B5EF4-FFF2-40B4-BE49-F238E27FC236}">
                  <a16:creationId xmlns:a16="http://schemas.microsoft.com/office/drawing/2014/main" id="{3FF7BD37-BE1D-4DF7-92FB-6E990865A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34764" y="-1533046"/>
              <a:ext cx="1173823" cy="18756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4" name="楕円 93">
              <a:extLst>
                <a:ext uri="{FF2B5EF4-FFF2-40B4-BE49-F238E27FC236}">
                  <a16:creationId xmlns:a16="http://schemas.microsoft.com/office/drawing/2014/main" id="{DBEF119D-B485-46B8-8698-BA51974D1B16}"/>
                </a:ext>
              </a:extLst>
            </p:cNvPr>
            <p:cNvSpPr/>
            <p:nvPr/>
          </p:nvSpPr>
          <p:spPr>
            <a:xfrm>
              <a:off x="9985173" y="-971409"/>
              <a:ext cx="114214" cy="11421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96" name="直線矢印コネクタ 95">
              <a:extLst>
                <a:ext uri="{FF2B5EF4-FFF2-40B4-BE49-F238E27FC236}">
                  <a16:creationId xmlns:a16="http://schemas.microsoft.com/office/drawing/2014/main" id="{33658198-1AE3-4793-87A2-01FA6014E1E0}"/>
                </a:ext>
              </a:extLst>
            </p:cNvPr>
            <p:cNvCxnSpPr>
              <a:cxnSpLocks/>
              <a:endCxn id="94" idx="3"/>
            </p:cNvCxnSpPr>
            <p:nvPr/>
          </p:nvCxnSpPr>
          <p:spPr>
            <a:xfrm flipV="1">
              <a:off x="9769716" y="-873921"/>
              <a:ext cx="232183" cy="14255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BC861F88-A116-4EED-BDFB-75C7E12B13F6}"/>
                </a:ext>
              </a:extLst>
            </p:cNvPr>
            <p:cNvCxnSpPr>
              <a:cxnSpLocks/>
            </p:cNvCxnSpPr>
            <p:nvPr/>
          </p:nvCxnSpPr>
          <p:spPr>
            <a:xfrm>
              <a:off x="9251080" y="-731370"/>
              <a:ext cx="526355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2" name="テキスト ボックス 38">
              <a:extLst>
                <a:ext uri="{FF2B5EF4-FFF2-40B4-BE49-F238E27FC236}">
                  <a16:creationId xmlns:a16="http://schemas.microsoft.com/office/drawing/2014/main" id="{4379017A-2AAD-456F-9D76-FB3CE052DDFA}"/>
                </a:ext>
              </a:extLst>
            </p:cNvPr>
            <p:cNvSpPr txBox="1"/>
            <p:nvPr/>
          </p:nvSpPr>
          <p:spPr>
            <a:xfrm>
              <a:off x="9257635" y="-932785"/>
              <a:ext cx="511499" cy="171865"/>
            </a:xfrm>
            <a:prstGeom prst="rect">
              <a:avLst/>
            </a:prstGeom>
            <a:solidFill>
              <a:schemeClr val="bg1"/>
            </a:solidFill>
            <a:ln w="6350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0" tIns="0" rIns="0" bIns="0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事業箇所</a:t>
              </a:r>
              <a:endPara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CC871D2F-471C-49A4-A456-AC9A4D6F3770}"/>
              </a:ext>
            </a:extLst>
          </p:cNvPr>
          <p:cNvCxnSpPr>
            <a:cxnSpLocks/>
          </p:cNvCxnSpPr>
          <p:nvPr/>
        </p:nvCxnSpPr>
        <p:spPr>
          <a:xfrm flipH="1">
            <a:off x="6449876" y="4835008"/>
            <a:ext cx="342026" cy="20560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38">
            <a:extLst>
              <a:ext uri="{FF2B5EF4-FFF2-40B4-BE49-F238E27FC236}">
                <a16:creationId xmlns:a16="http://schemas.microsoft.com/office/drawing/2014/main" id="{4AB90D34-445D-409A-A985-8B86484217FB}"/>
              </a:ext>
            </a:extLst>
          </p:cNvPr>
          <p:cNvSpPr txBox="1"/>
          <p:nvPr/>
        </p:nvSpPr>
        <p:spPr>
          <a:xfrm>
            <a:off x="6584431" y="4953363"/>
            <a:ext cx="1069327" cy="329127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lang="ja-JP" altLang="en-US" sz="1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期区間　事業中</a:t>
            </a:r>
            <a:endParaRPr lang="en-US" altLang="ja-JP" sz="10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L=0.5km</a:t>
            </a:r>
            <a:endParaRPr kumimoji="1" lang="ja-JP" altLang="en-US" sz="10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804C2388-F340-46F8-9B61-58DFC3F94DF7}"/>
              </a:ext>
            </a:extLst>
          </p:cNvPr>
          <p:cNvCxnSpPr>
            <a:cxnSpLocks/>
          </p:cNvCxnSpPr>
          <p:nvPr/>
        </p:nvCxnSpPr>
        <p:spPr>
          <a:xfrm flipH="1" flipV="1">
            <a:off x="6483869" y="4645299"/>
            <a:ext cx="352027" cy="21666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楕円 108">
            <a:extLst>
              <a:ext uri="{FF2B5EF4-FFF2-40B4-BE49-F238E27FC236}">
                <a16:creationId xmlns:a16="http://schemas.microsoft.com/office/drawing/2014/main" id="{3ECA1F0B-9D52-4751-8C44-E449C07237F8}"/>
              </a:ext>
            </a:extLst>
          </p:cNvPr>
          <p:cNvSpPr/>
          <p:nvPr/>
        </p:nvSpPr>
        <p:spPr>
          <a:xfrm>
            <a:off x="6202676" y="4301637"/>
            <a:ext cx="128588" cy="12858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テキスト ボックス 43">
            <a:extLst>
              <a:ext uri="{FF2B5EF4-FFF2-40B4-BE49-F238E27FC236}">
                <a16:creationId xmlns:a16="http://schemas.microsoft.com/office/drawing/2014/main" id="{F3E8A5EB-D4CD-4F71-BE80-D1FA0A9EFC0F}"/>
              </a:ext>
            </a:extLst>
          </p:cNvPr>
          <p:cNvSpPr txBox="1"/>
          <p:nvPr/>
        </p:nvSpPr>
        <p:spPr>
          <a:xfrm>
            <a:off x="5156774" y="4669380"/>
            <a:ext cx="834598" cy="300768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JR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東海道本線</a:t>
            </a:r>
            <a:endParaRPr kumimoji="1"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岸辺駅</a:t>
            </a:r>
            <a:endParaRPr kumimoji="1"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922AFB4C-79AA-43BF-A9CA-000A42C79855}"/>
              </a:ext>
            </a:extLst>
          </p:cNvPr>
          <p:cNvCxnSpPr>
            <a:cxnSpLocks/>
            <a:stCxn id="109" idx="3"/>
            <a:endCxn id="110" idx="3"/>
          </p:cNvCxnSpPr>
          <p:nvPr/>
        </p:nvCxnSpPr>
        <p:spPr>
          <a:xfrm flipH="1">
            <a:off x="5991372" y="4411394"/>
            <a:ext cx="230135" cy="4083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Freeform 4">
            <a:extLst>
              <a:ext uri="{FF2B5EF4-FFF2-40B4-BE49-F238E27FC236}">
                <a16:creationId xmlns:a16="http://schemas.microsoft.com/office/drawing/2014/main" id="{C8DC392C-73F2-4C5E-AFB6-D2020F64AF7F}"/>
              </a:ext>
            </a:extLst>
          </p:cNvPr>
          <p:cNvSpPr>
            <a:spLocks/>
          </p:cNvSpPr>
          <p:nvPr/>
        </p:nvSpPr>
        <p:spPr bwMode="auto">
          <a:xfrm>
            <a:off x="5960599" y="834296"/>
            <a:ext cx="298212" cy="218000"/>
          </a:xfrm>
          <a:custGeom>
            <a:avLst/>
            <a:gdLst>
              <a:gd name="T0" fmla="*/ 1519 w 3038"/>
              <a:gd name="T1" fmla="*/ 2003 h 2003"/>
              <a:gd name="T2" fmla="*/ 352 w 3038"/>
              <a:gd name="T3" fmla="*/ 375 h 2003"/>
              <a:gd name="T4" fmla="*/ 2687 w 3038"/>
              <a:gd name="T5" fmla="*/ 375 h 2003"/>
              <a:gd name="T6" fmla="*/ 1519 w 3038"/>
              <a:gd name="T7" fmla="*/ 2003 h 2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8" h="2003">
                <a:moveTo>
                  <a:pt x="1519" y="2003"/>
                </a:moveTo>
                <a:cubicBezTo>
                  <a:pt x="935" y="2003"/>
                  <a:pt x="0" y="751"/>
                  <a:pt x="352" y="375"/>
                </a:cubicBezTo>
                <a:cubicBezTo>
                  <a:pt x="703" y="0"/>
                  <a:pt x="2336" y="0"/>
                  <a:pt x="2687" y="375"/>
                </a:cubicBezTo>
                <a:cubicBezTo>
                  <a:pt x="3038" y="751"/>
                  <a:pt x="2103" y="2003"/>
                  <a:pt x="1519" y="2003"/>
                </a:cubicBezTo>
                <a:close/>
              </a:path>
            </a:pathLst>
          </a:custGeom>
          <a:solidFill>
            <a:srgbClr val="0066FF"/>
          </a:solidFill>
          <a:ln w="317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3" name="Rectangle 5">
            <a:extLst>
              <a:ext uri="{FF2B5EF4-FFF2-40B4-BE49-F238E27FC236}">
                <a16:creationId xmlns:a16="http://schemas.microsoft.com/office/drawing/2014/main" id="{AB679150-AF2E-4057-9E0F-A376ED158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113" y="855710"/>
            <a:ext cx="226894" cy="143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altLang="ja-JP" sz="1000" b="1" i="0" u="none" strike="noStrike" baseline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171</a:t>
            </a:r>
          </a:p>
        </p:txBody>
      </p:sp>
      <p:sp>
        <p:nvSpPr>
          <p:cNvPr id="114" name="Freeform 4">
            <a:extLst>
              <a:ext uri="{FF2B5EF4-FFF2-40B4-BE49-F238E27FC236}">
                <a16:creationId xmlns:a16="http://schemas.microsoft.com/office/drawing/2014/main" id="{BF7F3B7C-3E94-4558-93FD-660A662B0FE3}"/>
              </a:ext>
            </a:extLst>
          </p:cNvPr>
          <p:cNvSpPr>
            <a:spLocks/>
          </p:cNvSpPr>
          <p:nvPr/>
        </p:nvSpPr>
        <p:spPr bwMode="auto">
          <a:xfrm>
            <a:off x="7355547" y="1143544"/>
            <a:ext cx="298212" cy="218000"/>
          </a:xfrm>
          <a:custGeom>
            <a:avLst/>
            <a:gdLst>
              <a:gd name="T0" fmla="*/ 1519 w 3038"/>
              <a:gd name="T1" fmla="*/ 2003 h 2003"/>
              <a:gd name="T2" fmla="*/ 352 w 3038"/>
              <a:gd name="T3" fmla="*/ 375 h 2003"/>
              <a:gd name="T4" fmla="*/ 2687 w 3038"/>
              <a:gd name="T5" fmla="*/ 375 h 2003"/>
              <a:gd name="T6" fmla="*/ 1519 w 3038"/>
              <a:gd name="T7" fmla="*/ 2003 h 2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8" h="2003">
                <a:moveTo>
                  <a:pt x="1519" y="2003"/>
                </a:moveTo>
                <a:cubicBezTo>
                  <a:pt x="935" y="2003"/>
                  <a:pt x="0" y="751"/>
                  <a:pt x="352" y="375"/>
                </a:cubicBezTo>
                <a:cubicBezTo>
                  <a:pt x="703" y="0"/>
                  <a:pt x="2336" y="0"/>
                  <a:pt x="2687" y="375"/>
                </a:cubicBezTo>
                <a:cubicBezTo>
                  <a:pt x="3038" y="751"/>
                  <a:pt x="2103" y="2003"/>
                  <a:pt x="1519" y="2003"/>
                </a:cubicBezTo>
                <a:close/>
              </a:path>
            </a:pathLst>
          </a:custGeom>
          <a:solidFill>
            <a:srgbClr val="0066FF"/>
          </a:solidFill>
          <a:ln w="317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Rectangle 5">
            <a:extLst>
              <a:ext uri="{FF2B5EF4-FFF2-40B4-BE49-F238E27FC236}">
                <a16:creationId xmlns:a16="http://schemas.microsoft.com/office/drawing/2014/main" id="{6471C19A-E8AF-4493-87D7-7C762C25F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086" y="1164958"/>
            <a:ext cx="232869" cy="147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altLang="ja-JP" sz="1000" b="1" i="0" u="none" strike="noStrike" baseline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171</a:t>
            </a:r>
          </a:p>
        </p:txBody>
      </p:sp>
      <p:sp>
        <p:nvSpPr>
          <p:cNvPr id="116" name="楕円 115">
            <a:extLst>
              <a:ext uri="{FF2B5EF4-FFF2-40B4-BE49-F238E27FC236}">
                <a16:creationId xmlns:a16="http://schemas.microsoft.com/office/drawing/2014/main" id="{97B96066-073B-4E4D-BC34-E97C83EA5190}"/>
              </a:ext>
            </a:extLst>
          </p:cNvPr>
          <p:cNvSpPr/>
          <p:nvPr/>
        </p:nvSpPr>
        <p:spPr>
          <a:xfrm>
            <a:off x="6357809" y="2553475"/>
            <a:ext cx="128588" cy="12858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テキスト ボックス 43">
            <a:extLst>
              <a:ext uri="{FF2B5EF4-FFF2-40B4-BE49-F238E27FC236}">
                <a16:creationId xmlns:a16="http://schemas.microsoft.com/office/drawing/2014/main" id="{5EB7C1C8-426A-42B0-8CD5-7EAB63406C7F}"/>
              </a:ext>
            </a:extLst>
          </p:cNvPr>
          <p:cNvSpPr txBox="1"/>
          <p:nvPr/>
        </p:nvSpPr>
        <p:spPr>
          <a:xfrm>
            <a:off x="5210006" y="3057794"/>
            <a:ext cx="599999" cy="199198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吹田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JCT</a:t>
            </a:r>
          </a:p>
        </p:txBody>
      </p:sp>
      <p:cxnSp>
        <p:nvCxnSpPr>
          <p:cNvPr id="118" name="直線コネクタ 117">
            <a:extLst>
              <a:ext uri="{FF2B5EF4-FFF2-40B4-BE49-F238E27FC236}">
                <a16:creationId xmlns:a16="http://schemas.microsoft.com/office/drawing/2014/main" id="{27330562-1A40-4FD9-BBDF-1B7EC28B5A20}"/>
              </a:ext>
            </a:extLst>
          </p:cNvPr>
          <p:cNvCxnSpPr>
            <a:cxnSpLocks/>
          </p:cNvCxnSpPr>
          <p:nvPr/>
        </p:nvCxnSpPr>
        <p:spPr>
          <a:xfrm flipH="1">
            <a:off x="5816912" y="2640958"/>
            <a:ext cx="556142" cy="4841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テキスト ボックス 43">
            <a:extLst>
              <a:ext uri="{FF2B5EF4-FFF2-40B4-BE49-F238E27FC236}">
                <a16:creationId xmlns:a16="http://schemas.microsoft.com/office/drawing/2014/main" id="{7F1DC01C-4BFF-4D05-8006-A3256BEC7C65}"/>
              </a:ext>
            </a:extLst>
          </p:cNvPr>
          <p:cNvSpPr txBox="1"/>
          <p:nvPr/>
        </p:nvSpPr>
        <p:spPr>
          <a:xfrm>
            <a:off x="5177058" y="2407819"/>
            <a:ext cx="998836" cy="141525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中国自動車道</a:t>
            </a:r>
            <a:endParaRPr kumimoji="1"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0" name="テキスト ボックス 38">
            <a:extLst>
              <a:ext uri="{FF2B5EF4-FFF2-40B4-BE49-F238E27FC236}">
                <a16:creationId xmlns:a16="http://schemas.microsoft.com/office/drawing/2014/main" id="{9FB494B8-4484-42D3-B23E-31EDE3BDF53D}"/>
              </a:ext>
            </a:extLst>
          </p:cNvPr>
          <p:cNvSpPr txBox="1"/>
          <p:nvPr/>
        </p:nvSpPr>
        <p:spPr>
          <a:xfrm rot="1744541">
            <a:off x="6629266" y="1351749"/>
            <a:ext cx="148999" cy="853188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名神高速道路</a:t>
            </a:r>
          </a:p>
        </p:txBody>
      </p:sp>
      <p:sp>
        <p:nvSpPr>
          <p:cNvPr id="121" name="テキスト ボックス 38">
            <a:extLst>
              <a:ext uri="{FF2B5EF4-FFF2-40B4-BE49-F238E27FC236}">
                <a16:creationId xmlns:a16="http://schemas.microsoft.com/office/drawing/2014/main" id="{DD071A42-FFD6-4460-A142-918DAA46EF4B}"/>
              </a:ext>
            </a:extLst>
          </p:cNvPr>
          <p:cNvSpPr txBox="1"/>
          <p:nvPr/>
        </p:nvSpPr>
        <p:spPr>
          <a:xfrm rot="960529">
            <a:off x="7358355" y="3403800"/>
            <a:ext cx="147798" cy="889246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近畿自動車道</a:t>
            </a:r>
          </a:p>
        </p:txBody>
      </p:sp>
      <p:sp>
        <p:nvSpPr>
          <p:cNvPr id="122" name="テキスト ボックス 38">
            <a:extLst>
              <a:ext uri="{FF2B5EF4-FFF2-40B4-BE49-F238E27FC236}">
                <a16:creationId xmlns:a16="http://schemas.microsoft.com/office/drawing/2014/main" id="{66709119-5638-4348-8420-144466326DBF}"/>
              </a:ext>
            </a:extLst>
          </p:cNvPr>
          <p:cNvSpPr txBox="1"/>
          <p:nvPr/>
        </p:nvSpPr>
        <p:spPr>
          <a:xfrm rot="1824621">
            <a:off x="6959719" y="3367705"/>
            <a:ext cx="172211" cy="733903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阪急京都線</a:t>
            </a:r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58AB427-872F-4CC1-B6D6-6F3F8EE2E8F4}"/>
              </a:ext>
            </a:extLst>
          </p:cNvPr>
          <p:cNvSpPr/>
          <p:nvPr/>
        </p:nvSpPr>
        <p:spPr>
          <a:xfrm>
            <a:off x="6010739" y="2229729"/>
            <a:ext cx="1790700" cy="3052762"/>
          </a:xfrm>
          <a:custGeom>
            <a:avLst/>
            <a:gdLst>
              <a:gd name="connsiteX0" fmla="*/ 1790700 w 1790700"/>
              <a:gd name="connsiteY0" fmla="*/ 0 h 3052762"/>
              <a:gd name="connsiteX1" fmla="*/ 0 w 1790700"/>
              <a:gd name="connsiteY1" fmla="*/ 3052762 h 305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90700" h="3052762">
                <a:moveTo>
                  <a:pt x="1790700" y="0"/>
                </a:moveTo>
                <a:lnTo>
                  <a:pt x="0" y="3052762"/>
                </a:lnTo>
              </a:path>
            </a:pathLst>
          </a:custGeom>
          <a:noFill/>
          <a:ln w="38100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FA84E61A-F859-4BB1-961F-30DD8A25365A}"/>
              </a:ext>
            </a:extLst>
          </p:cNvPr>
          <p:cNvCxnSpPr>
            <a:cxnSpLocks/>
          </p:cNvCxnSpPr>
          <p:nvPr/>
        </p:nvCxnSpPr>
        <p:spPr>
          <a:xfrm flipV="1">
            <a:off x="6174367" y="4654555"/>
            <a:ext cx="291811" cy="20896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A49EDCDB-6DCB-4992-8236-95CC7BE8E9B9}"/>
              </a:ext>
            </a:extLst>
          </p:cNvPr>
          <p:cNvCxnSpPr>
            <a:cxnSpLocks/>
          </p:cNvCxnSpPr>
          <p:nvPr/>
        </p:nvCxnSpPr>
        <p:spPr>
          <a:xfrm flipH="1" flipV="1">
            <a:off x="6178217" y="4898287"/>
            <a:ext cx="328836" cy="18262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D7D0FC30-8D02-4C70-B732-3223C4456862}"/>
              </a:ext>
            </a:extLst>
          </p:cNvPr>
          <p:cNvCxnSpPr>
            <a:cxnSpLocks/>
          </p:cNvCxnSpPr>
          <p:nvPr/>
        </p:nvCxnSpPr>
        <p:spPr>
          <a:xfrm flipV="1">
            <a:off x="6466178" y="4459089"/>
            <a:ext cx="293205" cy="19531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4BECDB33-2914-4FD0-AB77-F4DE4DFC7593}"/>
              </a:ext>
            </a:extLst>
          </p:cNvPr>
          <p:cNvCxnSpPr>
            <a:cxnSpLocks/>
          </p:cNvCxnSpPr>
          <p:nvPr/>
        </p:nvCxnSpPr>
        <p:spPr>
          <a:xfrm flipH="1" flipV="1">
            <a:off x="6813810" y="4468197"/>
            <a:ext cx="352027" cy="2166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テキスト ボックス 38">
            <a:extLst>
              <a:ext uri="{FF2B5EF4-FFF2-40B4-BE49-F238E27FC236}">
                <a16:creationId xmlns:a16="http://schemas.microsoft.com/office/drawing/2014/main" id="{AA8C02F2-B363-4843-A768-AD807411300C}"/>
              </a:ext>
            </a:extLst>
          </p:cNvPr>
          <p:cNvSpPr txBox="1"/>
          <p:nvPr/>
        </p:nvSpPr>
        <p:spPr>
          <a:xfrm>
            <a:off x="7075464" y="4592627"/>
            <a:ext cx="1130093" cy="337837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Ⅰ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期工区　供用済み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L=0.8km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25" name="直線矢印コネクタ 124">
            <a:extLst>
              <a:ext uri="{FF2B5EF4-FFF2-40B4-BE49-F238E27FC236}">
                <a16:creationId xmlns:a16="http://schemas.microsoft.com/office/drawing/2014/main" id="{AA154403-C5E3-4284-B49C-B484FB7863B5}"/>
              </a:ext>
            </a:extLst>
          </p:cNvPr>
          <p:cNvCxnSpPr>
            <a:cxnSpLocks/>
          </p:cNvCxnSpPr>
          <p:nvPr/>
        </p:nvCxnSpPr>
        <p:spPr>
          <a:xfrm flipH="1">
            <a:off x="6802389" y="4629799"/>
            <a:ext cx="265157" cy="19697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図 11">
            <a:extLst>
              <a:ext uri="{FF2B5EF4-FFF2-40B4-BE49-F238E27FC236}">
                <a16:creationId xmlns:a16="http://schemas.microsoft.com/office/drawing/2014/main" id="{2ABA3471-0465-4500-BE26-11FA7E937F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23" y="4954967"/>
            <a:ext cx="4462659" cy="1865538"/>
          </a:xfrm>
          <a:prstGeom prst="rect">
            <a:avLst/>
          </a:prstGeom>
        </p:spPr>
      </p:pic>
      <p:sp>
        <p:nvSpPr>
          <p:cNvPr id="63" name="テキスト ボックス 38">
            <a:extLst>
              <a:ext uri="{FF2B5EF4-FFF2-40B4-BE49-F238E27FC236}">
                <a16:creationId xmlns:a16="http://schemas.microsoft.com/office/drawing/2014/main" id="{6923B39B-1468-4825-AB87-DA4A3B40CEF9}"/>
              </a:ext>
            </a:extLst>
          </p:cNvPr>
          <p:cNvSpPr txBox="1"/>
          <p:nvPr/>
        </p:nvSpPr>
        <p:spPr>
          <a:xfrm rot="1688722">
            <a:off x="5762641" y="3665968"/>
            <a:ext cx="156036" cy="976169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大阪高槻京都線</a:t>
            </a:r>
          </a:p>
        </p:txBody>
      </p:sp>
    </p:spTree>
    <p:extLst>
      <p:ext uri="{BB962C8B-B14F-4D97-AF65-F5344CB8AC3E}">
        <p14:creationId xmlns:p14="http://schemas.microsoft.com/office/powerpoint/2010/main" val="808962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319</Words>
  <Application>Microsoft Office PowerPoint</Application>
  <PresentationFormat>画面に合わせる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城田　竜之介</dc:creator>
  <cp:lastModifiedBy>城田　竜之介</cp:lastModifiedBy>
  <cp:revision>5</cp:revision>
  <dcterms:created xsi:type="dcterms:W3CDTF">2025-09-16T07:23:30Z</dcterms:created>
  <dcterms:modified xsi:type="dcterms:W3CDTF">2025-11-20T04:10:12Z</dcterms:modified>
</cp:coreProperties>
</file>