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4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3202F-F7BA-4B13-A9E1-18979DACBBAC}" type="datetimeFigureOut">
              <a:rPr kumimoji="1" lang="ja-JP" altLang="en-US" smtClean="0"/>
              <a:t>2025/11/19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B1009-1164-4237-BBA4-18839726AA72}" type="slidenum">
              <a:rPr kumimoji="1" lang="ja-JP" altLang="en-US" smtClean="0"/>
              <a:t>‹#›</a:t>
            </a:fld>
            <a:endParaRPr kumimoji="1" lang="ja-JP" altLang="en-US"/>
          </a:p>
        </p:txBody>
      </p:sp>
    </p:spTree>
    <p:extLst>
      <p:ext uri="{BB962C8B-B14F-4D97-AF65-F5344CB8AC3E}">
        <p14:creationId xmlns:p14="http://schemas.microsoft.com/office/powerpoint/2010/main" val="15474941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385308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6C5367-595F-49F4-8E34-E66EB6A294DD}"/>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50BFDC4-72B0-4BA5-8ED4-1AF43B5DD2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0FB302D-EF8B-4078-8B16-39679F182874}"/>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5" name="フッター プレースホルダー 4">
            <a:extLst>
              <a:ext uri="{FF2B5EF4-FFF2-40B4-BE49-F238E27FC236}">
                <a16:creationId xmlns:a16="http://schemas.microsoft.com/office/drawing/2014/main" id="{28E6BEEF-0434-4F90-85D4-E272075AAB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031B7E-734F-4011-9FD1-9333FBD41E9B}"/>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355404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8E1F0A-5FC9-4D2D-8363-0B930354141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0272AF-8F81-4C15-9B94-D32353B2514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3577AA-9DC0-4026-95B1-3CFAB91739B3}"/>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5" name="フッター プレースホルダー 4">
            <a:extLst>
              <a:ext uri="{FF2B5EF4-FFF2-40B4-BE49-F238E27FC236}">
                <a16:creationId xmlns:a16="http://schemas.microsoft.com/office/drawing/2014/main" id="{12471893-1F40-4123-B324-CE3BA205DB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4B77DE-003F-4F02-8E9D-AFFBF6C211EB}"/>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315017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B1E7114-E8E5-4DAF-B1F7-DADB8E4825B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D159A0-78D7-414A-B65B-1B6A85F34405}"/>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21BD05-99BA-4E0E-A8CC-D3F55EF65E81}"/>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5" name="フッター プレースホルダー 4">
            <a:extLst>
              <a:ext uri="{FF2B5EF4-FFF2-40B4-BE49-F238E27FC236}">
                <a16:creationId xmlns:a16="http://schemas.microsoft.com/office/drawing/2014/main" id="{E8620DBE-F4D1-410F-9EF5-64E71EA494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1D632F-3170-4495-9EAA-D41E56338A7D}"/>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54300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689FC-FC9E-4BD4-9732-8A284EED46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871B9C-04AE-4D97-963C-07D7F986CEC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F85DD5-42A7-40F1-8E6F-305E9EA8D620}"/>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5" name="フッター プレースホルダー 4">
            <a:extLst>
              <a:ext uri="{FF2B5EF4-FFF2-40B4-BE49-F238E27FC236}">
                <a16:creationId xmlns:a16="http://schemas.microsoft.com/office/drawing/2014/main" id="{6B1C94CA-E497-4D16-A1E8-FF81EE7757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360FFE-EF76-4B4A-A43F-9CEC452F384B}"/>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150934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A359C-16DA-46A9-9990-3AABFF07AD0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BF1BD1-69F8-4C1E-89BE-C257936C30E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E3E1F8B-F662-420B-82DB-8CBDA9C1BBB3}"/>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5" name="フッター プレースホルダー 4">
            <a:extLst>
              <a:ext uri="{FF2B5EF4-FFF2-40B4-BE49-F238E27FC236}">
                <a16:creationId xmlns:a16="http://schemas.microsoft.com/office/drawing/2014/main" id="{6F2CC799-EAFE-44D7-82B3-98F05466E5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8735D2-9222-4BD9-B547-B0F9B891CC17}"/>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10041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62F19-9B49-4482-8C0F-39E364D9A5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93507D-D87A-4B12-85C7-2492E1E495B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AE21B9-4C4C-4473-AAE6-40A36186C54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64196E0-6782-48FB-859A-CCD45F36EFBB}"/>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6" name="フッター プレースホルダー 5">
            <a:extLst>
              <a:ext uri="{FF2B5EF4-FFF2-40B4-BE49-F238E27FC236}">
                <a16:creationId xmlns:a16="http://schemas.microsoft.com/office/drawing/2014/main" id="{6EBEAB4A-3D9B-4A08-A2B6-F527A6BC0C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F6821-6B0C-442E-A4D9-E48DC960CA66}"/>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329682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6FFBC-4134-46FE-BDA1-63193EC318B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1573AC-0AAA-4C93-8F4F-2F5DCCBADA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25968ED-0004-43D7-96A3-0A3FCBC392C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9405C7E-FD7F-4103-BA1A-5E62C045212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55D03EE-BF31-40A3-8C53-DE908A1D21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891B3A1-A76A-4C81-B252-1EA0A003B3A3}"/>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8" name="フッター プレースホルダー 7">
            <a:extLst>
              <a:ext uri="{FF2B5EF4-FFF2-40B4-BE49-F238E27FC236}">
                <a16:creationId xmlns:a16="http://schemas.microsoft.com/office/drawing/2014/main" id="{0979EF3B-B16C-4B74-8ECB-395E972AD0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8C438B6-591C-4EE3-87EB-AE98E6EF0DD5}"/>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110921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A3A3B-093A-433F-9B69-EF4F306631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47DD76-9DD1-459D-9D93-92AD77EA756E}"/>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4" name="フッター プレースホルダー 3">
            <a:extLst>
              <a:ext uri="{FF2B5EF4-FFF2-40B4-BE49-F238E27FC236}">
                <a16:creationId xmlns:a16="http://schemas.microsoft.com/office/drawing/2014/main" id="{8E826137-4BB4-4BB0-A092-74E824C4C4A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7D1527F-6143-47C0-94C7-998867FF8671}"/>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356178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46A4AF-694E-4B0C-8A79-C3C47278D867}"/>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3" name="フッター プレースホルダー 2">
            <a:extLst>
              <a:ext uri="{FF2B5EF4-FFF2-40B4-BE49-F238E27FC236}">
                <a16:creationId xmlns:a16="http://schemas.microsoft.com/office/drawing/2014/main" id="{4E3DB16E-34EF-4A3B-92FC-8C06F4E0E12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0BF5E8-9CF4-4CB4-B32E-0BECD3F507AA}"/>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407755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FF6E4-EBA7-46EF-8CFB-585013B8E79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387942-81F7-4829-834E-8B04EAAC90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8E2AA2-4D87-493A-B0F4-81F5EB0C2B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C5DF99-0969-4B66-B580-3B0FE26F1A19}"/>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6" name="フッター プレースホルダー 5">
            <a:extLst>
              <a:ext uri="{FF2B5EF4-FFF2-40B4-BE49-F238E27FC236}">
                <a16:creationId xmlns:a16="http://schemas.microsoft.com/office/drawing/2014/main" id="{EF33D594-F3EA-4837-B031-465A5682AE3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18F4FE-C0B3-4DEF-A21F-20F16CF410EC}"/>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258857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AB984-D039-4EC0-BB75-39E56488D6B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091950E-9611-4C60-B397-3B6AE0D0FD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16A1BB5-2C59-4ADF-BAB2-BAE8AAC541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5AAC01-93F5-4C61-990F-566AA45D596F}"/>
              </a:ext>
            </a:extLst>
          </p:cNvPr>
          <p:cNvSpPr>
            <a:spLocks noGrp="1"/>
          </p:cNvSpPr>
          <p:nvPr>
            <p:ph type="dt" sz="half" idx="10"/>
          </p:nvPr>
        </p:nvSpPr>
        <p:spPr/>
        <p:txBody>
          <a:bodyPr/>
          <a:lstStyle/>
          <a:p>
            <a:fld id="{87A6ED3F-D7DB-4161-8857-AA6E1C255830}" type="datetimeFigureOut">
              <a:rPr kumimoji="1" lang="ja-JP" altLang="en-US" smtClean="0"/>
              <a:t>2025/11/19</a:t>
            </a:fld>
            <a:endParaRPr kumimoji="1" lang="ja-JP" altLang="en-US"/>
          </a:p>
        </p:txBody>
      </p:sp>
      <p:sp>
        <p:nvSpPr>
          <p:cNvPr id="6" name="フッター プレースホルダー 5">
            <a:extLst>
              <a:ext uri="{FF2B5EF4-FFF2-40B4-BE49-F238E27FC236}">
                <a16:creationId xmlns:a16="http://schemas.microsoft.com/office/drawing/2014/main" id="{AFB367C2-1574-4E08-8335-A575A18E2E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B66CA9-04B1-4B6F-BFF2-2C30B0AA1490}"/>
              </a:ext>
            </a:extLst>
          </p:cNvPr>
          <p:cNvSpPr>
            <a:spLocks noGrp="1"/>
          </p:cNvSpPr>
          <p:nvPr>
            <p:ph type="sldNum" sz="quarter" idx="12"/>
          </p:nvPr>
        </p:nvSpPr>
        <p:spPr/>
        <p:txBody>
          <a:body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219933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2D4D2D2-C7CF-420B-9F4F-FAF62641A3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C7D331-543E-4EDE-B2D8-ABD748AE4A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58FF08-A3C1-435B-A48E-39D1E3817B5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A6ED3F-D7DB-4161-8857-AA6E1C255830}" type="datetimeFigureOut">
              <a:rPr kumimoji="1" lang="ja-JP" altLang="en-US" smtClean="0"/>
              <a:t>2025/11/19</a:t>
            </a:fld>
            <a:endParaRPr kumimoji="1" lang="ja-JP" altLang="en-US"/>
          </a:p>
        </p:txBody>
      </p:sp>
      <p:sp>
        <p:nvSpPr>
          <p:cNvPr id="5" name="フッター プレースホルダー 4">
            <a:extLst>
              <a:ext uri="{FF2B5EF4-FFF2-40B4-BE49-F238E27FC236}">
                <a16:creationId xmlns:a16="http://schemas.microsoft.com/office/drawing/2014/main" id="{5C55E81E-FCC3-4011-9B8D-57EA9B25EAB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2983CD-14F6-4D05-9CE1-40C81982ED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46631D-13F8-4103-A052-A52791C03A51}" type="slidenum">
              <a:rPr kumimoji="1" lang="ja-JP" altLang="en-US" smtClean="0"/>
              <a:t>‹#›</a:t>
            </a:fld>
            <a:endParaRPr kumimoji="1" lang="ja-JP" altLang="en-US"/>
          </a:p>
        </p:txBody>
      </p:sp>
    </p:spTree>
    <p:extLst>
      <p:ext uri="{BB962C8B-B14F-4D97-AF65-F5344CB8AC3E}">
        <p14:creationId xmlns:p14="http://schemas.microsoft.com/office/powerpoint/2010/main" val="253751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691613" cy="3215821"/>
            <a:chOff x="8469" y="490939"/>
            <a:chExt cx="4691613" cy="3215821"/>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810991"/>
              <a:ext cx="4691613" cy="2895769"/>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○本路線は、国道</a:t>
              </a:r>
              <a:r>
                <a:rPr lang="en-US" altLang="ja-JP" sz="1050" dirty="0">
                  <a:latin typeface="Meiryo UI" panose="020B0604030504040204" pitchFamily="50" charset="-128"/>
                  <a:ea typeface="Meiryo UI" panose="020B0604030504040204" pitchFamily="50" charset="-128"/>
                </a:rPr>
                <a:t>423</a:t>
              </a:r>
              <a:r>
                <a:rPr lang="ja-JP" altLang="en-US" sz="1050" dirty="0">
                  <a:latin typeface="Meiryo UI" panose="020B0604030504040204" pitchFamily="50" charset="-128"/>
                  <a:ea typeface="Meiryo UI" panose="020B0604030504040204" pitchFamily="50" charset="-128"/>
                </a:rPr>
                <a:t>号（新御堂筋）及び府道大阪高槻京都線、都市計画道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路十三高槻線を結ぶ北摂地域の重要な幹線道路です。</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○広域的な幹線道路である府道大阪高槻京都線との交差点は朝夕のラッシュ時</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には長い渋滞が発生し、地域の社会・経済活動などに支障をきたしています。</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今回の整備は、右折レーンの設置により交差点の渋滞緩和を図るとともに、現道</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拡幅を行うことで</a:t>
              </a:r>
              <a:r>
                <a:rPr lang="en-US" altLang="ja-JP" sz="1050" dirty="0">
                  <a:latin typeface="Meiryo UI" panose="020B0604030504040204" pitchFamily="50" charset="-128"/>
                  <a:ea typeface="Meiryo UI" panose="020B0604030504040204" pitchFamily="50" charset="-128"/>
                </a:rPr>
                <a:t>JR</a:t>
              </a:r>
              <a:r>
                <a:rPr lang="ja-JP" altLang="en-US" sz="1050" dirty="0">
                  <a:latin typeface="Meiryo UI" panose="020B0604030504040204" pitchFamily="50" charset="-128"/>
                  <a:ea typeface="Meiryo UI" panose="020B0604030504040204" pitchFamily="50" charset="-128"/>
                </a:rPr>
                <a:t>東海道本線岸辺駅北側に整備された駅前広場へのアクセス</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を円滑にすることを目的とします。</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○また、広域緊急交通路に指定されている国道</a:t>
              </a:r>
              <a:r>
                <a:rPr lang="en-US" altLang="ja-JP" sz="1050" dirty="0">
                  <a:latin typeface="Meiryo UI" panose="020B0604030504040204" pitchFamily="50" charset="-128"/>
                  <a:ea typeface="Meiryo UI" panose="020B0604030504040204" pitchFamily="50" charset="-128"/>
                </a:rPr>
                <a:t>423</a:t>
              </a:r>
              <a:r>
                <a:rPr lang="ja-JP" altLang="en-US" sz="1050" dirty="0">
                  <a:latin typeface="Meiryo UI" panose="020B0604030504040204" pitchFamily="50" charset="-128"/>
                  <a:ea typeface="Meiryo UI" panose="020B0604030504040204" pitchFamily="50" charset="-128"/>
                </a:rPr>
                <a:t>号（新御堂筋）及び府道大</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阪高槻京都線、指定予定である都市計画道路十三高槻線を接続することにより、</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広域的な道路ネットワークの形成及び防災機能の強化を図ります。</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○本工区は、令和３年</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日に供用しました。</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lang="zh-CN" altLang="en-US" sz="1050" dirty="0">
                  <a:latin typeface="Meiryo UI" panose="020B0604030504040204" pitchFamily="50" charset="-128"/>
                  <a:ea typeface="Meiryo UI" panose="020B0604030504040204" pitchFamily="50" charset="-128"/>
                </a:rPr>
                <a:t>吹田市岸部</a:t>
              </a:r>
              <a:r>
                <a:rPr lang="ja-JP" altLang="en-US" sz="1050" dirty="0">
                  <a:latin typeface="Meiryo UI" panose="020B0604030504040204" pitchFamily="50" charset="-128"/>
                  <a:ea typeface="Meiryo UI" panose="020B0604030504040204" pitchFamily="50" charset="-128"/>
                </a:rPr>
                <a:t>北３</a:t>
              </a:r>
              <a:r>
                <a:rPr lang="zh-CN" altLang="en-US" sz="1050" dirty="0">
                  <a:latin typeface="Meiryo UI" panose="020B0604030504040204" pitchFamily="50" charset="-128"/>
                  <a:ea typeface="Meiryo UI" panose="020B0604030504040204" pitchFamily="50" charset="-128"/>
                </a:rPr>
                <a:t>丁目～岸部</a:t>
              </a:r>
              <a:r>
                <a:rPr lang="ja-JP" altLang="en-US" sz="1050" dirty="0">
                  <a:latin typeface="Meiryo UI" panose="020B0604030504040204" pitchFamily="50" charset="-128"/>
                  <a:ea typeface="Meiryo UI" panose="020B0604030504040204" pitchFamily="50" charset="-128"/>
                </a:rPr>
                <a:t>南１</a:t>
              </a:r>
              <a:r>
                <a:rPr lang="zh-CN" altLang="en-US" sz="1050" dirty="0">
                  <a:latin typeface="Meiryo UI" panose="020B0604030504040204" pitchFamily="50" charset="-128"/>
                  <a:ea typeface="Meiryo UI" panose="020B0604030504040204" pitchFamily="50" charset="-128"/>
                </a:rPr>
                <a:t>丁目</a:t>
              </a:r>
              <a:endParaRPr lang="en-US" altLang="zh-CN"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0.86km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34m</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bg1"/>
                </a:solidFill>
              </a:rPr>
              <a:t>都市計画道路　豊中岸部線</a:t>
            </a:r>
            <a:r>
              <a:rPr lang="ja-JP" altLang="en-US" dirty="0">
                <a:solidFill>
                  <a:schemeClr val="bg1"/>
                </a:solidFill>
              </a:rPr>
              <a:t>　</a:t>
            </a:r>
            <a:r>
              <a:rPr lang="zh-TW" altLang="en-US" dirty="0">
                <a:solidFill>
                  <a:schemeClr val="bg1"/>
                </a:solidFill>
              </a:rPr>
              <a:t>岸部</a:t>
            </a:r>
            <a:r>
              <a:rPr lang="ja-JP" altLang="en-US" dirty="0">
                <a:solidFill>
                  <a:schemeClr val="bg1"/>
                </a:solidFill>
              </a:rPr>
              <a:t>中</a:t>
            </a:r>
            <a:r>
              <a:rPr lang="zh-TW" altLang="en-US" dirty="0">
                <a:solidFill>
                  <a:schemeClr val="bg1"/>
                </a:solidFill>
              </a:rPr>
              <a:t>工区 </a:t>
            </a:r>
            <a:endParaRPr lang="en-US" altLang="ja-JP" sz="1400"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4" name="グループ化 83">
            <a:extLst>
              <a:ext uri="{FF2B5EF4-FFF2-40B4-BE49-F238E27FC236}">
                <a16:creationId xmlns:a16="http://schemas.microsoft.com/office/drawing/2014/main" id="{E767CC3D-EB83-4314-8C0D-C5AACE67C9B7}"/>
              </a:ext>
            </a:extLst>
          </p:cNvPr>
          <p:cNvGrpSpPr/>
          <p:nvPr/>
        </p:nvGrpSpPr>
        <p:grpSpPr>
          <a:xfrm>
            <a:off x="19358" y="4390040"/>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37" name="グループ化 36">
            <a:extLst>
              <a:ext uri="{FF2B5EF4-FFF2-40B4-BE49-F238E27FC236}">
                <a16:creationId xmlns:a16="http://schemas.microsoft.com/office/drawing/2014/main" id="{7E65457A-EC02-4179-8B05-804AC404EA8B}"/>
              </a:ext>
            </a:extLst>
          </p:cNvPr>
          <p:cNvGrpSpPr/>
          <p:nvPr/>
        </p:nvGrpSpPr>
        <p:grpSpPr>
          <a:xfrm>
            <a:off x="4618642" y="5345652"/>
            <a:ext cx="4567761" cy="2271088"/>
            <a:chOff x="4618642" y="5345652"/>
            <a:chExt cx="4567761" cy="2271088"/>
          </a:xfrm>
        </p:grpSpPr>
        <p:sp>
          <p:nvSpPr>
            <p:cNvPr id="39" name="テキスト ボックス 38">
              <a:extLst>
                <a:ext uri="{FF2B5EF4-FFF2-40B4-BE49-F238E27FC236}">
                  <a16:creationId xmlns:a16="http://schemas.microsoft.com/office/drawing/2014/main" id="{A29F7F8C-C504-4045-BDC8-2C374D66DF1E}"/>
                </a:ext>
              </a:extLst>
            </p:cNvPr>
            <p:cNvSpPr txBox="1"/>
            <p:nvPr/>
          </p:nvSpPr>
          <p:spPr>
            <a:xfrm>
              <a:off x="4641977" y="5701933"/>
              <a:ext cx="4353799"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42" name="グループ化 41">
              <a:extLst>
                <a:ext uri="{FF2B5EF4-FFF2-40B4-BE49-F238E27FC236}">
                  <a16:creationId xmlns:a16="http://schemas.microsoft.com/office/drawing/2014/main" id="{B465ED3E-AF71-4CCC-B1A4-9A9A091683CA}"/>
                </a:ext>
              </a:extLst>
            </p:cNvPr>
            <p:cNvGrpSpPr/>
            <p:nvPr/>
          </p:nvGrpSpPr>
          <p:grpSpPr>
            <a:xfrm>
              <a:off x="4618642" y="5345652"/>
              <a:ext cx="4567761" cy="2271088"/>
              <a:chOff x="8469" y="490939"/>
              <a:chExt cx="4567761" cy="2271088"/>
            </a:xfrm>
          </p:grpSpPr>
          <p:sp>
            <p:nvSpPr>
              <p:cNvPr id="43" name="正方形/長方形 42">
                <a:extLst>
                  <a:ext uri="{FF2B5EF4-FFF2-40B4-BE49-F238E27FC236}">
                    <a16:creationId xmlns:a16="http://schemas.microsoft.com/office/drawing/2014/main" id="{B78E5063-A86E-4029-BF7D-9F3AFDF5562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44" name="グループ化 43">
                <a:extLst>
                  <a:ext uri="{FF2B5EF4-FFF2-40B4-BE49-F238E27FC236}">
                    <a16:creationId xmlns:a16="http://schemas.microsoft.com/office/drawing/2014/main" id="{05E0E303-1F4A-4D1C-8105-1AF9B1AE7462}"/>
                  </a:ext>
                </a:extLst>
              </p:cNvPr>
              <p:cNvGrpSpPr/>
              <p:nvPr/>
            </p:nvGrpSpPr>
            <p:grpSpPr>
              <a:xfrm>
                <a:off x="47416" y="490939"/>
                <a:ext cx="4097864" cy="276999"/>
                <a:chOff x="57574" y="2349505"/>
                <a:chExt cx="4097864" cy="276999"/>
              </a:xfrm>
            </p:grpSpPr>
            <p:sp>
              <p:nvSpPr>
                <p:cNvPr id="45" name="テキスト ボックス 44">
                  <a:extLst>
                    <a:ext uri="{FF2B5EF4-FFF2-40B4-BE49-F238E27FC236}">
                      <a16:creationId xmlns:a16="http://schemas.microsoft.com/office/drawing/2014/main" id="{62C3EF96-C11D-4855-88A2-F71EF106E8F4}"/>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47" name="直線コネクタ 46">
                  <a:extLst>
                    <a:ext uri="{FF2B5EF4-FFF2-40B4-BE49-F238E27FC236}">
                      <a16:creationId xmlns:a16="http://schemas.microsoft.com/office/drawing/2014/main" id="{867A2062-E71F-47A7-9D95-0F21EB6C5178}"/>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FF52DBD-AA2E-44DF-9FF8-2771AB69B54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pic>
        <p:nvPicPr>
          <p:cNvPr id="97" name="図 96">
            <a:extLst>
              <a:ext uri="{FF2B5EF4-FFF2-40B4-BE49-F238E27FC236}">
                <a16:creationId xmlns:a16="http://schemas.microsoft.com/office/drawing/2014/main" id="{5ED2C9CC-9F41-4B0D-957D-1EA84CC10A50}"/>
              </a:ext>
            </a:extLst>
          </p:cNvPr>
          <p:cNvPicPr>
            <a:picLocks noChangeAspect="1"/>
          </p:cNvPicPr>
          <p:nvPr/>
        </p:nvPicPr>
        <p:blipFill rotWithShape="1">
          <a:blip r:embed="rId3">
            <a:grayscl/>
          </a:blip>
          <a:srcRect l="17109" t="23216" r="40245" b="1621"/>
          <a:stretch/>
        </p:blipFill>
        <p:spPr>
          <a:xfrm>
            <a:off x="4683738" y="882072"/>
            <a:ext cx="4363510" cy="4205727"/>
          </a:xfrm>
          <a:prstGeom prst="rect">
            <a:avLst/>
          </a:prstGeom>
          <a:ln>
            <a:noFill/>
          </a:ln>
        </p:spPr>
      </p:pic>
      <p:pic>
        <p:nvPicPr>
          <p:cNvPr id="99" name="図 98">
            <a:extLst>
              <a:ext uri="{FF2B5EF4-FFF2-40B4-BE49-F238E27FC236}">
                <a16:creationId xmlns:a16="http://schemas.microsoft.com/office/drawing/2014/main" id="{E2C67CF5-7E79-408A-A6D1-B9C7EC01FDC9}"/>
              </a:ext>
            </a:extLst>
          </p:cNvPr>
          <p:cNvPicPr>
            <a:picLocks noChangeAspect="1"/>
          </p:cNvPicPr>
          <p:nvPr/>
        </p:nvPicPr>
        <p:blipFill>
          <a:blip r:embed="rId4"/>
          <a:stretch>
            <a:fillRect/>
          </a:stretch>
        </p:blipFill>
        <p:spPr>
          <a:xfrm>
            <a:off x="8625730" y="892527"/>
            <a:ext cx="259443" cy="441053"/>
          </a:xfrm>
          <a:prstGeom prst="rect">
            <a:avLst/>
          </a:prstGeom>
        </p:spPr>
      </p:pic>
      <p:sp>
        <p:nvSpPr>
          <p:cNvPr id="100" name="テキスト ボックス 38">
            <a:extLst>
              <a:ext uri="{FF2B5EF4-FFF2-40B4-BE49-F238E27FC236}">
                <a16:creationId xmlns:a16="http://schemas.microsoft.com/office/drawing/2014/main" id="{1B9930EA-596C-493C-BC38-3FD007CDC793}"/>
              </a:ext>
            </a:extLst>
          </p:cNvPr>
          <p:cNvSpPr txBox="1"/>
          <p:nvPr/>
        </p:nvSpPr>
        <p:spPr>
          <a:xfrm rot="18598885">
            <a:off x="6533651" y="2489235"/>
            <a:ext cx="868600" cy="179375"/>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名神高速道路</a:t>
            </a:r>
          </a:p>
        </p:txBody>
      </p:sp>
      <p:grpSp>
        <p:nvGrpSpPr>
          <p:cNvPr id="101" name="グループ化 100">
            <a:extLst>
              <a:ext uri="{FF2B5EF4-FFF2-40B4-BE49-F238E27FC236}">
                <a16:creationId xmlns:a16="http://schemas.microsoft.com/office/drawing/2014/main" id="{4189111D-63E7-4E4A-A7CD-24588D743A81}"/>
              </a:ext>
            </a:extLst>
          </p:cNvPr>
          <p:cNvGrpSpPr/>
          <p:nvPr/>
        </p:nvGrpSpPr>
        <p:grpSpPr>
          <a:xfrm>
            <a:off x="4698338" y="1367239"/>
            <a:ext cx="298212" cy="218000"/>
            <a:chOff x="9364228" y="3601267"/>
            <a:chExt cx="283191" cy="207019"/>
          </a:xfrm>
        </p:grpSpPr>
        <p:sp>
          <p:nvSpPr>
            <p:cNvPr id="120" name="Freeform 4">
              <a:extLst>
                <a:ext uri="{FF2B5EF4-FFF2-40B4-BE49-F238E27FC236}">
                  <a16:creationId xmlns:a16="http://schemas.microsoft.com/office/drawing/2014/main" id="{10B615E9-CDBE-4217-9223-391258EA8479}"/>
                </a:ext>
              </a:extLst>
            </p:cNvPr>
            <p:cNvSpPr>
              <a:spLocks/>
            </p:cNvSpPr>
            <p:nvPr/>
          </p:nvSpPr>
          <p:spPr bwMode="auto">
            <a:xfrm>
              <a:off x="9364228" y="3601267"/>
              <a:ext cx="283191" cy="207019"/>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21" name="Rectangle 5">
              <a:extLst>
                <a:ext uri="{FF2B5EF4-FFF2-40B4-BE49-F238E27FC236}">
                  <a16:creationId xmlns:a16="http://schemas.microsoft.com/office/drawing/2014/main" id="{0E737B16-4215-4E60-A6E9-F2E1C26DCEDD}"/>
                </a:ext>
              </a:extLst>
            </p:cNvPr>
            <p:cNvSpPr>
              <a:spLocks noChangeArrowheads="1"/>
            </p:cNvSpPr>
            <p:nvPr/>
          </p:nvSpPr>
          <p:spPr bwMode="auto">
            <a:xfrm>
              <a:off x="9396078" y="3623266"/>
              <a:ext cx="221139" cy="13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dirty="0">
                  <a:solidFill>
                    <a:schemeClr val="bg1"/>
                  </a:solidFill>
                  <a:latin typeface="ＭＳ Ｐゴシック" panose="020B0600070205080204" pitchFamily="50" charset="-128"/>
                  <a:ea typeface="ＭＳ Ｐゴシック" panose="020B0600070205080204" pitchFamily="50" charset="-128"/>
                </a:rPr>
                <a:t>423</a:t>
              </a:r>
              <a:endPar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endParaRPr>
            </a:p>
          </p:txBody>
        </p:sp>
      </p:grpSp>
      <p:cxnSp>
        <p:nvCxnSpPr>
          <p:cNvPr id="102" name="直線コネクタ 101">
            <a:extLst>
              <a:ext uri="{FF2B5EF4-FFF2-40B4-BE49-F238E27FC236}">
                <a16:creationId xmlns:a16="http://schemas.microsoft.com/office/drawing/2014/main" id="{AE4E9370-C5C4-4B14-AAAB-803D026BD13A}"/>
              </a:ext>
            </a:extLst>
          </p:cNvPr>
          <p:cNvCxnSpPr>
            <a:cxnSpLocks/>
          </p:cNvCxnSpPr>
          <p:nvPr/>
        </p:nvCxnSpPr>
        <p:spPr>
          <a:xfrm flipV="1">
            <a:off x="7344915" y="1636308"/>
            <a:ext cx="315224" cy="539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BE31AA4F-9F2A-4EA8-8877-95B115EE658C}"/>
              </a:ext>
            </a:extLst>
          </p:cNvPr>
          <p:cNvCxnSpPr>
            <a:cxnSpLocks/>
          </p:cNvCxnSpPr>
          <p:nvPr/>
        </p:nvCxnSpPr>
        <p:spPr>
          <a:xfrm>
            <a:off x="7590601" y="1802735"/>
            <a:ext cx="641303" cy="37426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38">
            <a:extLst>
              <a:ext uri="{FF2B5EF4-FFF2-40B4-BE49-F238E27FC236}">
                <a16:creationId xmlns:a16="http://schemas.microsoft.com/office/drawing/2014/main" id="{6C5F2050-5DBF-4C18-87C4-7B5D2FD9EBE2}"/>
              </a:ext>
            </a:extLst>
          </p:cNvPr>
          <p:cNvSpPr txBox="1"/>
          <p:nvPr/>
        </p:nvSpPr>
        <p:spPr>
          <a:xfrm>
            <a:off x="7709175" y="1306892"/>
            <a:ext cx="619048" cy="539578"/>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700" dirty="0">
                <a:solidFill>
                  <a:srgbClr val="FF0000"/>
                </a:solidFill>
                <a:latin typeface="Meiryo UI" panose="020B0604030504040204" pitchFamily="50" charset="-128"/>
                <a:ea typeface="Meiryo UI" panose="020B0604030504040204" pitchFamily="50" charset="-128"/>
              </a:rPr>
              <a:t>岸部北工区</a:t>
            </a:r>
            <a:endParaRPr lang="en-US" altLang="ja-JP" sz="700" dirty="0">
              <a:solidFill>
                <a:srgbClr val="FF0000"/>
              </a:solidFill>
              <a:latin typeface="Meiryo UI" panose="020B0604030504040204" pitchFamily="50" charset="-128"/>
              <a:ea typeface="Meiryo UI" panose="020B0604030504040204" pitchFamily="50" charset="-128"/>
            </a:endParaRPr>
          </a:p>
          <a:p>
            <a:pPr algn="ctr"/>
            <a:r>
              <a:rPr kumimoji="1" lang="ja-JP" altLang="en-US" sz="700" dirty="0">
                <a:solidFill>
                  <a:srgbClr val="FF0000"/>
                </a:solidFill>
                <a:latin typeface="Meiryo UI" panose="020B0604030504040204" pitchFamily="50" charset="-128"/>
                <a:ea typeface="Meiryo UI" panose="020B0604030504040204" pitchFamily="50" charset="-128"/>
              </a:rPr>
              <a:t>事業中区間</a:t>
            </a:r>
            <a:endParaRPr kumimoji="1" lang="en-US" altLang="ja-JP" sz="700" dirty="0">
              <a:solidFill>
                <a:srgbClr val="FF0000"/>
              </a:solidFill>
              <a:latin typeface="Meiryo UI" panose="020B0604030504040204" pitchFamily="50" charset="-128"/>
              <a:ea typeface="Meiryo UI" panose="020B0604030504040204" pitchFamily="50" charset="-128"/>
            </a:endParaRPr>
          </a:p>
          <a:p>
            <a:pPr algn="ctr"/>
            <a:r>
              <a:rPr kumimoji="1" lang="en-US" altLang="ja-JP" sz="700" dirty="0">
                <a:solidFill>
                  <a:srgbClr val="FF0000"/>
                </a:solidFill>
                <a:latin typeface="Meiryo UI" panose="020B0604030504040204" pitchFamily="50" charset="-128"/>
                <a:ea typeface="Meiryo UI" panose="020B0604030504040204" pitchFamily="50" charset="-128"/>
              </a:rPr>
              <a:t>L=0.9km</a:t>
            </a:r>
          </a:p>
          <a:p>
            <a:pPr algn="ctr"/>
            <a:r>
              <a:rPr kumimoji="1" lang="ja-JP" altLang="en-US" sz="700" dirty="0">
                <a:solidFill>
                  <a:srgbClr val="FF0000"/>
                </a:solidFill>
                <a:latin typeface="Meiryo UI" panose="020B0604030504040204" pitchFamily="50" charset="-128"/>
                <a:ea typeface="Meiryo UI" panose="020B0604030504040204" pitchFamily="50" charset="-128"/>
              </a:rPr>
              <a:t>（別事業）</a:t>
            </a:r>
          </a:p>
        </p:txBody>
      </p:sp>
      <p:cxnSp>
        <p:nvCxnSpPr>
          <p:cNvPr id="105" name="直線コネクタ 104">
            <a:extLst>
              <a:ext uri="{FF2B5EF4-FFF2-40B4-BE49-F238E27FC236}">
                <a16:creationId xmlns:a16="http://schemas.microsoft.com/office/drawing/2014/main" id="{AB834F30-1EEF-42A1-8B96-5C8240041EC5}"/>
              </a:ext>
            </a:extLst>
          </p:cNvPr>
          <p:cNvCxnSpPr>
            <a:cxnSpLocks/>
          </p:cNvCxnSpPr>
          <p:nvPr/>
        </p:nvCxnSpPr>
        <p:spPr>
          <a:xfrm>
            <a:off x="7328893" y="2178563"/>
            <a:ext cx="663477" cy="383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テキスト ボックス 38">
            <a:extLst>
              <a:ext uri="{FF2B5EF4-FFF2-40B4-BE49-F238E27FC236}">
                <a16:creationId xmlns:a16="http://schemas.microsoft.com/office/drawing/2014/main" id="{96F256A9-7E8D-4984-BCA3-EC68AEAB3CB8}"/>
              </a:ext>
            </a:extLst>
          </p:cNvPr>
          <p:cNvSpPr txBox="1"/>
          <p:nvPr/>
        </p:nvSpPr>
        <p:spPr>
          <a:xfrm rot="150056">
            <a:off x="4860190" y="1858539"/>
            <a:ext cx="142554" cy="637461"/>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eaVert"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新御堂筋</a:t>
            </a:r>
          </a:p>
        </p:txBody>
      </p:sp>
      <p:cxnSp>
        <p:nvCxnSpPr>
          <p:cNvPr id="108" name="直線コネクタ 107">
            <a:extLst>
              <a:ext uri="{FF2B5EF4-FFF2-40B4-BE49-F238E27FC236}">
                <a16:creationId xmlns:a16="http://schemas.microsoft.com/office/drawing/2014/main" id="{92EB7E5C-5242-49EF-AEA3-D63F146B087F}"/>
              </a:ext>
            </a:extLst>
          </p:cNvPr>
          <p:cNvCxnSpPr>
            <a:cxnSpLocks/>
          </p:cNvCxnSpPr>
          <p:nvPr/>
        </p:nvCxnSpPr>
        <p:spPr>
          <a:xfrm flipV="1">
            <a:off x="8027914" y="1993804"/>
            <a:ext cx="315224" cy="539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F91FC91E-8423-44D7-8F95-1532141848D8}"/>
              </a:ext>
            </a:extLst>
          </p:cNvPr>
          <p:cNvCxnSpPr>
            <a:cxnSpLocks/>
          </p:cNvCxnSpPr>
          <p:nvPr/>
        </p:nvCxnSpPr>
        <p:spPr>
          <a:xfrm>
            <a:off x="8018699" y="2560879"/>
            <a:ext cx="362743" cy="2878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B1310FE0-9DC2-42E8-9D73-62E441C29159}"/>
              </a:ext>
            </a:extLst>
          </p:cNvPr>
          <p:cNvCxnSpPr>
            <a:cxnSpLocks/>
          </p:cNvCxnSpPr>
          <p:nvPr/>
        </p:nvCxnSpPr>
        <p:spPr>
          <a:xfrm>
            <a:off x="8351221" y="2818865"/>
            <a:ext cx="282460" cy="27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38">
            <a:extLst>
              <a:ext uri="{FF2B5EF4-FFF2-40B4-BE49-F238E27FC236}">
                <a16:creationId xmlns:a16="http://schemas.microsoft.com/office/drawing/2014/main" id="{ECB1576C-0CCB-4635-9570-C1A1BBA538C8}"/>
              </a:ext>
            </a:extLst>
          </p:cNvPr>
          <p:cNvSpPr txBox="1"/>
          <p:nvPr/>
        </p:nvSpPr>
        <p:spPr>
          <a:xfrm rot="19308518">
            <a:off x="6596309" y="4149027"/>
            <a:ext cx="955324" cy="171880"/>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大阪高槻京都線</a:t>
            </a:r>
          </a:p>
        </p:txBody>
      </p:sp>
      <p:cxnSp>
        <p:nvCxnSpPr>
          <p:cNvPr id="117" name="直線コネクタ 116">
            <a:extLst>
              <a:ext uri="{FF2B5EF4-FFF2-40B4-BE49-F238E27FC236}">
                <a16:creationId xmlns:a16="http://schemas.microsoft.com/office/drawing/2014/main" id="{CADC0B3B-67D9-436A-90D2-EC7A1C2F6974}"/>
              </a:ext>
            </a:extLst>
          </p:cNvPr>
          <p:cNvCxnSpPr>
            <a:cxnSpLocks/>
          </p:cNvCxnSpPr>
          <p:nvPr/>
        </p:nvCxnSpPr>
        <p:spPr>
          <a:xfrm flipV="1">
            <a:off x="8642499" y="2399799"/>
            <a:ext cx="340590" cy="6632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750A37E2-9585-4115-B182-84751D9A7A45}"/>
              </a:ext>
            </a:extLst>
          </p:cNvPr>
          <p:cNvCxnSpPr>
            <a:cxnSpLocks/>
          </p:cNvCxnSpPr>
          <p:nvPr/>
        </p:nvCxnSpPr>
        <p:spPr>
          <a:xfrm>
            <a:off x="8242219" y="2191434"/>
            <a:ext cx="641303" cy="37426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テキスト ボックス 38">
            <a:extLst>
              <a:ext uri="{FF2B5EF4-FFF2-40B4-BE49-F238E27FC236}">
                <a16:creationId xmlns:a16="http://schemas.microsoft.com/office/drawing/2014/main" id="{25C9FECF-7B35-47BC-98C8-4D41C6DF31C0}"/>
              </a:ext>
            </a:extLst>
          </p:cNvPr>
          <p:cNvSpPr txBox="1"/>
          <p:nvPr/>
        </p:nvSpPr>
        <p:spPr>
          <a:xfrm>
            <a:off x="8384425" y="1887042"/>
            <a:ext cx="742877" cy="447365"/>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rPr>
              <a:t>岸部中工区</a:t>
            </a:r>
            <a:endParaRPr lang="en-US" altLang="ja-JP" sz="1000" b="1" dirty="0">
              <a:solidFill>
                <a:schemeClr val="tx1"/>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rPr>
              <a:t>供用済み</a:t>
            </a:r>
            <a:r>
              <a:rPr kumimoji="1" lang="en-US" altLang="ja-JP" sz="1000" b="1" dirty="0">
                <a:solidFill>
                  <a:schemeClr val="tx1"/>
                </a:solidFill>
                <a:latin typeface="Meiryo UI" panose="020B0604030504040204" pitchFamily="50" charset="-128"/>
                <a:ea typeface="Meiryo UI" panose="020B0604030504040204" pitchFamily="50" charset="-128"/>
              </a:rPr>
              <a:t>L=0.86km</a:t>
            </a:r>
          </a:p>
        </p:txBody>
      </p:sp>
      <p:pic>
        <p:nvPicPr>
          <p:cNvPr id="122" name="図 121">
            <a:extLst>
              <a:ext uri="{FF2B5EF4-FFF2-40B4-BE49-F238E27FC236}">
                <a16:creationId xmlns:a16="http://schemas.microsoft.com/office/drawing/2014/main" id="{EE0984CF-C37B-468A-A2FC-2A2D34BDE7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0026" y="3216388"/>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3" name="楕円 122">
            <a:extLst>
              <a:ext uri="{FF2B5EF4-FFF2-40B4-BE49-F238E27FC236}">
                <a16:creationId xmlns:a16="http://schemas.microsoft.com/office/drawing/2014/main" id="{8C245D53-0CDA-4762-A7CD-45EF431C982B}"/>
              </a:ext>
            </a:extLst>
          </p:cNvPr>
          <p:cNvSpPr/>
          <p:nvPr/>
        </p:nvSpPr>
        <p:spPr>
          <a:xfrm>
            <a:off x="5427674" y="3775438"/>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4" name="直線矢印コネクタ 123">
            <a:extLst>
              <a:ext uri="{FF2B5EF4-FFF2-40B4-BE49-F238E27FC236}">
                <a16:creationId xmlns:a16="http://schemas.microsoft.com/office/drawing/2014/main" id="{AA00EA1A-71C9-4AC1-90BC-186CD5D540FC}"/>
              </a:ext>
            </a:extLst>
          </p:cNvPr>
          <p:cNvCxnSpPr>
            <a:cxnSpLocks/>
            <a:endCxn id="123" idx="3"/>
          </p:cNvCxnSpPr>
          <p:nvPr/>
        </p:nvCxnSpPr>
        <p:spPr>
          <a:xfrm flipV="1">
            <a:off x="5222502" y="3872926"/>
            <a:ext cx="221898" cy="120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77F5DA27-00B0-4F0E-BA6A-FF84BDA8D640}"/>
              </a:ext>
            </a:extLst>
          </p:cNvPr>
          <p:cNvCxnSpPr>
            <a:cxnSpLocks/>
          </p:cNvCxnSpPr>
          <p:nvPr/>
        </p:nvCxnSpPr>
        <p:spPr>
          <a:xfrm>
            <a:off x="4703866" y="3993850"/>
            <a:ext cx="526355" cy="0"/>
          </a:xfrm>
          <a:prstGeom prst="line">
            <a:avLst/>
          </a:prstGeom>
          <a:ln w="28575"/>
        </p:spPr>
        <p:style>
          <a:lnRef idx="1">
            <a:schemeClr val="dk1"/>
          </a:lnRef>
          <a:fillRef idx="0">
            <a:schemeClr val="dk1"/>
          </a:fillRef>
          <a:effectRef idx="0">
            <a:schemeClr val="dk1"/>
          </a:effectRef>
          <a:fontRef idx="minor">
            <a:schemeClr val="tx1"/>
          </a:fontRef>
        </p:style>
      </p:cxnSp>
      <p:sp>
        <p:nvSpPr>
          <p:cNvPr id="126" name="テキスト ボックス 38">
            <a:extLst>
              <a:ext uri="{FF2B5EF4-FFF2-40B4-BE49-F238E27FC236}">
                <a16:creationId xmlns:a16="http://schemas.microsoft.com/office/drawing/2014/main" id="{0EFE0EBF-0A86-400B-8A46-E7F179CD8869}"/>
              </a:ext>
            </a:extLst>
          </p:cNvPr>
          <p:cNvSpPr txBox="1"/>
          <p:nvPr/>
        </p:nvSpPr>
        <p:spPr>
          <a:xfrm>
            <a:off x="4710421" y="3792435"/>
            <a:ext cx="511499" cy="171865"/>
          </a:xfrm>
          <a:prstGeom prst="rect">
            <a:avLst/>
          </a:prstGeom>
          <a:solidFill>
            <a:schemeClr val="bg1"/>
          </a:solidFill>
          <a:ln w="635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事業箇所</a:t>
            </a:r>
            <a:endParaRPr kumimoji="1" lang="ja-JP" altLang="en-US" sz="1000" b="1" dirty="0">
              <a:latin typeface="Meiryo UI" panose="020B0604030504040204" pitchFamily="50" charset="-128"/>
              <a:ea typeface="Meiryo UI" panose="020B0604030504040204" pitchFamily="50" charset="-128"/>
            </a:endParaRPr>
          </a:p>
        </p:txBody>
      </p:sp>
      <p:sp>
        <p:nvSpPr>
          <p:cNvPr id="127" name="楕円 126">
            <a:extLst>
              <a:ext uri="{FF2B5EF4-FFF2-40B4-BE49-F238E27FC236}">
                <a16:creationId xmlns:a16="http://schemas.microsoft.com/office/drawing/2014/main" id="{16A9F7F4-2F38-4810-BF53-B90CFA5E030E}"/>
              </a:ext>
            </a:extLst>
          </p:cNvPr>
          <p:cNvSpPr/>
          <p:nvPr/>
        </p:nvSpPr>
        <p:spPr>
          <a:xfrm>
            <a:off x="8389807" y="2884323"/>
            <a:ext cx="128588" cy="12858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43">
            <a:extLst>
              <a:ext uri="{FF2B5EF4-FFF2-40B4-BE49-F238E27FC236}">
                <a16:creationId xmlns:a16="http://schemas.microsoft.com/office/drawing/2014/main" id="{AFD45A1C-AD53-44BF-9E5A-451241C9CD62}"/>
              </a:ext>
            </a:extLst>
          </p:cNvPr>
          <p:cNvSpPr txBox="1"/>
          <p:nvPr/>
        </p:nvSpPr>
        <p:spPr>
          <a:xfrm>
            <a:off x="6496258" y="3590072"/>
            <a:ext cx="819473" cy="313268"/>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b="1" dirty="0">
                <a:latin typeface="Meiryo UI" panose="020B0604030504040204" pitchFamily="50" charset="-128"/>
                <a:ea typeface="Meiryo UI" panose="020B0604030504040204" pitchFamily="50" charset="-128"/>
              </a:rPr>
              <a:t>JR</a:t>
            </a:r>
            <a:r>
              <a:rPr kumimoji="1" lang="ja-JP" altLang="en-US" sz="1000" b="1" dirty="0">
                <a:latin typeface="Meiryo UI" panose="020B0604030504040204" pitchFamily="50" charset="-128"/>
                <a:ea typeface="Meiryo UI" panose="020B0604030504040204" pitchFamily="50" charset="-128"/>
              </a:rPr>
              <a:t>東海道本線</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岸辺駅</a:t>
            </a:r>
            <a:endParaRPr kumimoji="1" lang="en-US" altLang="ja-JP" sz="1000" b="1" dirty="0">
              <a:latin typeface="Meiryo UI" panose="020B0604030504040204" pitchFamily="50" charset="-128"/>
              <a:ea typeface="Meiryo UI" panose="020B0604030504040204" pitchFamily="50" charset="-128"/>
            </a:endParaRPr>
          </a:p>
        </p:txBody>
      </p:sp>
      <p:sp>
        <p:nvSpPr>
          <p:cNvPr id="129" name="テキスト ボックス 43">
            <a:extLst>
              <a:ext uri="{FF2B5EF4-FFF2-40B4-BE49-F238E27FC236}">
                <a16:creationId xmlns:a16="http://schemas.microsoft.com/office/drawing/2014/main" id="{0239C18F-FFBA-4977-9BA6-D6C368F1B358}"/>
              </a:ext>
            </a:extLst>
          </p:cNvPr>
          <p:cNvSpPr txBox="1"/>
          <p:nvPr/>
        </p:nvSpPr>
        <p:spPr>
          <a:xfrm>
            <a:off x="6313336" y="3234059"/>
            <a:ext cx="1012214" cy="268346"/>
          </a:xfrm>
          <a:prstGeom prst="rect">
            <a:avLst/>
          </a:prstGeom>
          <a:solidFill>
            <a:schemeClr val="bg1"/>
          </a:solidFill>
          <a:ln w="6350" cmpd="sng">
            <a:solidFill>
              <a:srgbClr val="FFC000"/>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b="1" dirty="0">
                <a:latin typeface="Meiryo UI" panose="020B0604030504040204" pitchFamily="50" charset="-128"/>
                <a:ea typeface="Meiryo UI" panose="020B0604030504040204" pitchFamily="50" charset="-128"/>
              </a:rPr>
              <a:t>北大阪健康医療都市</a:t>
            </a:r>
            <a:endParaRPr kumimoji="1"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（健都）</a:t>
            </a:r>
            <a:endParaRPr kumimoji="1" lang="ja-JP" altLang="en-US" sz="800" b="1" dirty="0">
              <a:latin typeface="Meiryo UI" panose="020B0604030504040204" pitchFamily="50" charset="-128"/>
              <a:ea typeface="Meiryo UI" panose="020B0604030504040204" pitchFamily="50" charset="-128"/>
            </a:endParaRPr>
          </a:p>
        </p:txBody>
      </p:sp>
      <p:sp>
        <p:nvSpPr>
          <p:cNvPr id="130" name="楕円 129">
            <a:extLst>
              <a:ext uri="{FF2B5EF4-FFF2-40B4-BE49-F238E27FC236}">
                <a16:creationId xmlns:a16="http://schemas.microsoft.com/office/drawing/2014/main" id="{AA74DB27-BBA7-4EE1-B4C0-E86472632DDE}"/>
              </a:ext>
            </a:extLst>
          </p:cNvPr>
          <p:cNvSpPr/>
          <p:nvPr/>
        </p:nvSpPr>
        <p:spPr>
          <a:xfrm rot="19113610">
            <a:off x="8125928" y="2806686"/>
            <a:ext cx="463252" cy="105490"/>
          </a:xfrm>
          <a:prstGeom prst="ellipse">
            <a:avLst/>
          </a:prstGeom>
          <a:solidFill>
            <a:schemeClr val="accent4">
              <a:lumMod val="20000"/>
              <a:lumOff val="80000"/>
              <a:alpha val="77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1" name="直線コネクタ 130">
            <a:extLst>
              <a:ext uri="{FF2B5EF4-FFF2-40B4-BE49-F238E27FC236}">
                <a16:creationId xmlns:a16="http://schemas.microsoft.com/office/drawing/2014/main" id="{CC3F1E71-FE0B-471E-AD4D-D33C2F42A8B0}"/>
              </a:ext>
            </a:extLst>
          </p:cNvPr>
          <p:cNvCxnSpPr>
            <a:cxnSpLocks/>
            <a:stCxn id="127" idx="3"/>
            <a:endCxn id="128" idx="3"/>
          </p:cNvCxnSpPr>
          <p:nvPr/>
        </p:nvCxnSpPr>
        <p:spPr>
          <a:xfrm flipH="1">
            <a:off x="7315731" y="2994080"/>
            <a:ext cx="1092907" cy="7526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2FD274D-868D-4A58-B773-9700228C5993}"/>
              </a:ext>
            </a:extLst>
          </p:cNvPr>
          <p:cNvCxnSpPr>
            <a:cxnSpLocks/>
            <a:stCxn id="130" idx="1"/>
            <a:endCxn id="129" idx="3"/>
          </p:cNvCxnSpPr>
          <p:nvPr/>
        </p:nvCxnSpPr>
        <p:spPr>
          <a:xfrm flipH="1">
            <a:off x="7325550" y="2939870"/>
            <a:ext cx="884539" cy="42836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BE87CE26-FE81-4B06-8116-9D21CBEE8B63}"/>
              </a:ext>
            </a:extLst>
          </p:cNvPr>
          <p:cNvSpPr/>
          <p:nvPr/>
        </p:nvSpPr>
        <p:spPr>
          <a:xfrm>
            <a:off x="7886700" y="2905125"/>
            <a:ext cx="1143000" cy="2171700"/>
          </a:xfrm>
          <a:custGeom>
            <a:avLst/>
            <a:gdLst>
              <a:gd name="connsiteX0" fmla="*/ 0 w 1143000"/>
              <a:gd name="connsiteY0" fmla="*/ 2171700 h 2171700"/>
              <a:gd name="connsiteX1" fmla="*/ 4763 w 1143000"/>
              <a:gd name="connsiteY1" fmla="*/ 1981200 h 2171700"/>
              <a:gd name="connsiteX2" fmla="*/ 266700 w 1143000"/>
              <a:gd name="connsiteY2" fmla="*/ 1471613 h 2171700"/>
              <a:gd name="connsiteX3" fmla="*/ 1143000 w 1143000"/>
              <a:gd name="connsiteY3" fmla="*/ 0 h 2171700"/>
            </a:gdLst>
            <a:ahLst/>
            <a:cxnLst>
              <a:cxn ang="0">
                <a:pos x="connsiteX0" y="connsiteY0"/>
              </a:cxn>
              <a:cxn ang="0">
                <a:pos x="connsiteX1" y="connsiteY1"/>
              </a:cxn>
              <a:cxn ang="0">
                <a:pos x="connsiteX2" y="connsiteY2"/>
              </a:cxn>
              <a:cxn ang="0">
                <a:pos x="connsiteX3" y="connsiteY3"/>
              </a:cxn>
            </a:cxnLst>
            <a:rect l="l" t="t" r="r" b="b"/>
            <a:pathLst>
              <a:path w="1143000" h="2171700">
                <a:moveTo>
                  <a:pt x="0" y="2171700"/>
                </a:moveTo>
                <a:lnTo>
                  <a:pt x="4763" y="1981200"/>
                </a:lnTo>
                <a:lnTo>
                  <a:pt x="266700" y="1471613"/>
                </a:lnTo>
                <a:lnTo>
                  <a:pt x="1143000" y="0"/>
                </a:lnTo>
              </a:path>
            </a:pathLst>
          </a:cu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0" name="直線コネクタ 109">
            <a:extLst>
              <a:ext uri="{FF2B5EF4-FFF2-40B4-BE49-F238E27FC236}">
                <a16:creationId xmlns:a16="http://schemas.microsoft.com/office/drawing/2014/main" id="{D97BC4F5-BF96-4077-BB8A-A95A60E2444E}"/>
              </a:ext>
            </a:extLst>
          </p:cNvPr>
          <p:cNvCxnSpPr>
            <a:cxnSpLocks/>
          </p:cNvCxnSpPr>
          <p:nvPr/>
        </p:nvCxnSpPr>
        <p:spPr>
          <a:xfrm flipV="1">
            <a:off x="8381441" y="3506525"/>
            <a:ext cx="404749" cy="2953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BE4E687F-95C5-4070-9161-2A16637EF967}"/>
              </a:ext>
            </a:extLst>
          </p:cNvPr>
          <p:cNvCxnSpPr>
            <a:cxnSpLocks/>
          </p:cNvCxnSpPr>
          <p:nvPr/>
        </p:nvCxnSpPr>
        <p:spPr>
          <a:xfrm flipV="1">
            <a:off x="8181918" y="3140933"/>
            <a:ext cx="404749" cy="2953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43EC58A4-EDBD-41DD-B5E1-9E11E841B230}"/>
              </a:ext>
            </a:extLst>
          </p:cNvPr>
          <p:cNvCxnSpPr>
            <a:cxnSpLocks/>
          </p:cNvCxnSpPr>
          <p:nvPr/>
        </p:nvCxnSpPr>
        <p:spPr>
          <a:xfrm>
            <a:off x="8288493" y="3385678"/>
            <a:ext cx="189073" cy="29050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DC8E4CED-789D-49BF-B73F-F83892E55BD7}"/>
              </a:ext>
            </a:extLst>
          </p:cNvPr>
          <p:cNvCxnSpPr>
            <a:cxnSpLocks/>
          </p:cNvCxnSpPr>
          <p:nvPr/>
        </p:nvCxnSpPr>
        <p:spPr>
          <a:xfrm>
            <a:off x="8622881" y="3103218"/>
            <a:ext cx="250917" cy="3876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3" name="テキスト ボックス 38">
            <a:extLst>
              <a:ext uri="{FF2B5EF4-FFF2-40B4-BE49-F238E27FC236}">
                <a16:creationId xmlns:a16="http://schemas.microsoft.com/office/drawing/2014/main" id="{76F2E2DD-0F9C-436E-BD6D-D768082F0F95}"/>
              </a:ext>
            </a:extLst>
          </p:cNvPr>
          <p:cNvSpPr txBox="1"/>
          <p:nvPr/>
        </p:nvSpPr>
        <p:spPr>
          <a:xfrm>
            <a:off x="7650025" y="3518613"/>
            <a:ext cx="608617" cy="527703"/>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700" dirty="0">
                <a:solidFill>
                  <a:srgbClr val="FF0000"/>
                </a:solidFill>
                <a:latin typeface="Meiryo UI" panose="020B0604030504040204" pitchFamily="50" charset="-128"/>
                <a:ea typeface="Meiryo UI" panose="020B0604030504040204" pitchFamily="50" charset="-128"/>
              </a:rPr>
              <a:t>岸部南工区</a:t>
            </a:r>
            <a:endParaRPr lang="en-US" altLang="ja-JP" sz="700" dirty="0">
              <a:solidFill>
                <a:srgbClr val="FF0000"/>
              </a:solidFill>
              <a:latin typeface="Meiryo UI" panose="020B0604030504040204" pitchFamily="50" charset="-128"/>
              <a:ea typeface="Meiryo UI" panose="020B0604030504040204" pitchFamily="50" charset="-128"/>
            </a:endParaRPr>
          </a:p>
          <a:p>
            <a:pPr algn="ctr"/>
            <a:r>
              <a:rPr kumimoji="1" lang="ja-JP" altLang="en-US" sz="700" dirty="0">
                <a:solidFill>
                  <a:srgbClr val="FF0000"/>
                </a:solidFill>
                <a:latin typeface="Meiryo UI" panose="020B0604030504040204" pitchFamily="50" charset="-128"/>
                <a:ea typeface="Meiryo UI" panose="020B0604030504040204" pitchFamily="50" charset="-128"/>
              </a:rPr>
              <a:t>事業中区間</a:t>
            </a:r>
            <a:r>
              <a:rPr kumimoji="1" lang="en-US" altLang="ja-JP" sz="700" dirty="0">
                <a:solidFill>
                  <a:srgbClr val="FF0000"/>
                </a:solidFill>
                <a:latin typeface="Meiryo UI" panose="020B0604030504040204" pitchFamily="50" charset="-128"/>
                <a:ea typeface="Meiryo UI" panose="020B0604030504040204" pitchFamily="50" charset="-128"/>
              </a:rPr>
              <a:t>L=0.5km</a:t>
            </a:r>
          </a:p>
          <a:p>
            <a:pPr algn="ctr"/>
            <a:r>
              <a:rPr kumimoji="1" lang="ja-JP" altLang="en-US" sz="700" dirty="0">
                <a:solidFill>
                  <a:srgbClr val="FF0000"/>
                </a:solidFill>
                <a:latin typeface="Meiryo UI" panose="020B0604030504040204" pitchFamily="50" charset="-128"/>
                <a:ea typeface="Meiryo UI" panose="020B0604030504040204" pitchFamily="50" charset="-128"/>
              </a:rPr>
              <a:t>（別事業）</a:t>
            </a:r>
            <a:endParaRPr kumimoji="1" lang="en-US" altLang="ja-JP" sz="700" dirty="0">
              <a:solidFill>
                <a:srgbClr val="FF0000"/>
              </a:solidFill>
              <a:latin typeface="Meiryo UI" panose="020B0604030504040204" pitchFamily="50" charset="-128"/>
              <a:ea typeface="Meiryo UI" panose="020B0604030504040204" pitchFamily="50" charset="-128"/>
            </a:endParaRPr>
          </a:p>
        </p:txBody>
      </p:sp>
      <p:sp>
        <p:nvSpPr>
          <p:cNvPr id="133" name="テキスト ボックス 38">
            <a:extLst>
              <a:ext uri="{FF2B5EF4-FFF2-40B4-BE49-F238E27FC236}">
                <a16:creationId xmlns:a16="http://schemas.microsoft.com/office/drawing/2014/main" id="{320C602F-E6D7-4DAF-8758-32AC835AA91C}"/>
              </a:ext>
            </a:extLst>
          </p:cNvPr>
          <p:cNvSpPr txBox="1"/>
          <p:nvPr/>
        </p:nvSpPr>
        <p:spPr>
          <a:xfrm rot="1652767">
            <a:off x="8178527" y="4034206"/>
            <a:ext cx="185896" cy="733903"/>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eaVert"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阪急京都線</a:t>
            </a:r>
          </a:p>
        </p:txBody>
      </p:sp>
      <p:pic>
        <p:nvPicPr>
          <p:cNvPr id="10" name="図 9">
            <a:extLst>
              <a:ext uri="{FF2B5EF4-FFF2-40B4-BE49-F238E27FC236}">
                <a16:creationId xmlns:a16="http://schemas.microsoft.com/office/drawing/2014/main" id="{53017A3D-D063-4FE8-B98A-B9F75E6C31DD}"/>
              </a:ext>
            </a:extLst>
          </p:cNvPr>
          <p:cNvPicPr>
            <a:picLocks noChangeAspect="1"/>
          </p:cNvPicPr>
          <p:nvPr/>
        </p:nvPicPr>
        <p:blipFill>
          <a:blip r:embed="rId6"/>
          <a:stretch>
            <a:fillRect/>
          </a:stretch>
        </p:blipFill>
        <p:spPr>
          <a:xfrm>
            <a:off x="184720" y="4895325"/>
            <a:ext cx="4017612" cy="1402202"/>
          </a:xfrm>
          <a:prstGeom prst="rect">
            <a:avLst/>
          </a:prstGeom>
        </p:spPr>
      </p:pic>
      <p:sp>
        <p:nvSpPr>
          <p:cNvPr id="11" name="正方形/長方形 10">
            <a:extLst>
              <a:ext uri="{FF2B5EF4-FFF2-40B4-BE49-F238E27FC236}">
                <a16:creationId xmlns:a16="http://schemas.microsoft.com/office/drawing/2014/main" id="{096FFBC6-A81B-43CD-9332-0225E1560CB1}"/>
              </a:ext>
            </a:extLst>
          </p:cNvPr>
          <p:cNvSpPr/>
          <p:nvPr/>
        </p:nvSpPr>
        <p:spPr>
          <a:xfrm>
            <a:off x="790202" y="5899794"/>
            <a:ext cx="178967" cy="299105"/>
          </a:xfrm>
          <a:prstGeom prst="rect">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2E7BB3F8-93BE-4672-914F-CA1A4AF5A59F}"/>
              </a:ext>
            </a:extLst>
          </p:cNvPr>
          <p:cNvCxnSpPr>
            <a:cxnSpLocks/>
          </p:cNvCxnSpPr>
          <p:nvPr/>
        </p:nvCxnSpPr>
        <p:spPr>
          <a:xfrm>
            <a:off x="288131" y="6206705"/>
            <a:ext cx="3821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38">
            <a:extLst>
              <a:ext uri="{FF2B5EF4-FFF2-40B4-BE49-F238E27FC236}">
                <a16:creationId xmlns:a16="http://schemas.microsoft.com/office/drawing/2014/main" id="{685F1F45-1C43-479A-A01E-04CA09648416}"/>
              </a:ext>
            </a:extLst>
          </p:cNvPr>
          <p:cNvSpPr txBox="1"/>
          <p:nvPr/>
        </p:nvSpPr>
        <p:spPr>
          <a:xfrm rot="19355089">
            <a:off x="6982056" y="4558605"/>
            <a:ext cx="1058488" cy="148728"/>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（都）十三高槻線</a:t>
            </a:r>
          </a:p>
        </p:txBody>
      </p:sp>
    </p:spTree>
    <p:extLst>
      <p:ext uri="{BB962C8B-B14F-4D97-AF65-F5344CB8AC3E}">
        <p14:creationId xmlns:p14="http://schemas.microsoft.com/office/powerpoint/2010/main" val="39722534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Words>
  <Application>Microsoft Office PowerPoint</Application>
  <PresentationFormat>画面に合わせる (4:3)</PresentationFormat>
  <Paragraphs>49</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3</cp:revision>
  <dcterms:created xsi:type="dcterms:W3CDTF">2025-09-16T07:15:15Z</dcterms:created>
  <dcterms:modified xsi:type="dcterms:W3CDTF">2025-11-19T01:58:45Z</dcterms:modified>
</cp:coreProperties>
</file>