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5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5D984D-AD71-4518-AE24-F44F3E55FA51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6D32B1-BC50-4229-BF9F-D777F1DF47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8838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CAC1F-5F27-4421-A257-8FAFD41E9BD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574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84FAD0-BE28-4D49-9C99-1FC6CEFC04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641A808-C0C9-4D7C-963A-E203C6DD81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9ED7663-CB73-467E-A2FD-5414F8CBE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9C55B1-2219-4168-AF22-F730D03CA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6C7977-2AAF-4F52-A601-F66F0D14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9580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A926928-2CD0-4AF3-9303-B3D5E0E1D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0D4C9A2-8872-4CC5-BFD1-3640D0559D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96DAB-1F87-4C2C-8238-C898695F1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D3A6BDB-5A34-4990-8203-82E9ABE76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C89B60-C507-459F-AA2A-CF56B26FD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6633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6DD765C-5871-4651-8E53-1E61EB74D4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85B4AEA-A955-4C6C-AF65-B3DF5B588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96F0A07-F706-41E8-A71B-90C2EF2DA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BA19916-CEB7-49DD-99B3-EAB3B1A2D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DAF484B-C17B-4D9E-9AC1-0C9A6EA4A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085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E12A1B-FE44-4756-AB48-40A3A73E6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E9A7FCE-F17F-4931-8DB0-0254365E3F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49AF7C-33E0-4D3C-8879-A8424D40C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0A5F62-F511-4B9E-951F-3FA66EE17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28E685B-C531-49F8-ACB7-45F6F87B7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499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21D4E-CB97-4EEB-ADDD-5A973AE0A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9368040-8F1C-4A34-80D5-E2DBDDA9D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C11903-6357-47F3-B0E5-23EF08BF1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8DE820-02BE-4E62-A36C-84C7A763E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8F18F7-3623-414F-B280-E3EAEFAC3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07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31AF37-A79C-45B7-82CE-FB8E3EEE2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3FEC56-98A6-47CA-924A-479EB12703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6CA7E23-619F-4AF7-953F-B0EF762E0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91BEF84-9CC6-4BE6-B001-9CAE3F839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40E5454-F41E-4F37-8BC6-BC3061DD6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85A66E-0A0A-425C-BE0D-DAF4D7079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77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B14AB3-B889-43BF-859B-996F22C5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B6E2A8B-B24E-46EC-AA8C-540BEB571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7459E5A-3129-48AC-9ABD-6E26C40007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B18AF8B-A81E-4433-BBB6-44E76ED617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F3A16D0-6005-4EA4-845F-008756283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13BA94B-722D-40E7-A086-A9B0186D0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E06DA96-F738-4154-8FF3-2D6BE3DFD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4670F6E-263F-48C1-B36B-B87CB8E0D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65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13A91A-1A8E-46F7-A372-E44FEEDD6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101ED5-D95C-457F-86A3-D4E82EBD3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53BF36E-40E1-4C41-AE7B-46B7047DD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4530D11-DF48-443B-A90B-E9D63E37E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7312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5B35671-EAF4-43D9-826A-E3561E8FD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8DE3638-985C-449F-AB70-EE1A536C5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12D3E31-1B08-483F-9D0D-FF97D7A75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09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01726A-95F6-45E1-B5AD-2D4A11890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13E3F8-74DC-4BA6-AE60-9DC8A4BDF8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B2B9A21-C845-4F3E-88F2-7660C83206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3231401-43AE-4A8B-B00A-BF7A66B54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A44C2A8-C240-4F79-9DC7-9E582E8DB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99809AD-9065-43B4-B565-FC4B5A25B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5501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9330B3-D853-44F6-B8A7-7B7945978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30F3724-696F-4B40-9BAE-768FE3B865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DE4384B-4B2C-4D49-BCAB-E341A12B87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FCE262-0A43-48B6-8A36-1C0211027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92DD10-4990-466B-9588-97C5BAA2A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790E8E-1F0E-4F85-AA92-F3BFDE72C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944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F4A6A18-7092-44C2-BBC2-2AD096457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F1F830-36F7-48E9-A460-18F29279D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791506-FF28-4F8E-B0F7-B917A3E55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A8294-9048-45B2-8E98-23F435A32659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B9EF359-71CE-4CD3-B6CD-3578DF6551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827479-16F5-41DE-B898-B8880D3BD7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E75A6-AF11-42B6-AB75-B627F6B371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577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C9824B7F-8E2C-4DBD-B9C6-ECD4B4369A4D}"/>
              </a:ext>
            </a:extLst>
          </p:cNvPr>
          <p:cNvGrpSpPr/>
          <p:nvPr/>
        </p:nvGrpSpPr>
        <p:grpSpPr>
          <a:xfrm>
            <a:off x="8469" y="498822"/>
            <a:ext cx="4649119" cy="3058696"/>
            <a:chOff x="8469" y="490939"/>
            <a:chExt cx="4649119" cy="3058696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4A3E2649-4B11-4805-8F34-20AE7E5B512C}"/>
                </a:ext>
              </a:extLst>
            </p:cNvPr>
            <p:cNvSpPr/>
            <p:nvPr/>
          </p:nvSpPr>
          <p:spPr>
            <a:xfrm>
              <a:off x="8469" y="839155"/>
              <a:ext cx="4649119" cy="2710480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事業目的・整備効果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○本事業は、府道茨木亀岡線、府道八尾茨木線、国道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171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号が交差する西河　　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原西交差点において、道路の立体交差化を行う事業です。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○平成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28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年度末の新名神高速道路茨木千提寺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IC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の供用や、彩都（国際文化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公園都市）東部地区の一部まちびらきによる、交通渋滞を緩和することが目的で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す。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○本事業区間は、令和５年３月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13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日に供用しました。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事業箇所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茨木市五日市～三咲町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設計概要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延長：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0.34km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幅員：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7.5m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車線）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D251F863-309A-459E-B276-17BA0022DF57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11885F88-C7C6-4C26-B3F7-8A9459E186C6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80021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事業概要</a:t>
                </a:r>
                <a:endParaRPr kumimoji="1" lang="ja-JP" altLang="en-US" sz="1200" dirty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30" name="直線コネクタ 29">
                <a:extLst>
                  <a:ext uri="{FF2B5EF4-FFF2-40B4-BE49-F238E27FC236}">
                    <a16:creationId xmlns:a16="http://schemas.microsoft.com/office/drawing/2014/main" id="{BFC2BF39-B4A1-4BD2-BC34-8706F26325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08623026-1B8F-40CD-877F-9318E7E5FC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タイトル 1">
            <a:extLst>
              <a:ext uri="{FF2B5EF4-FFF2-40B4-BE49-F238E27FC236}">
                <a16:creationId xmlns:a16="http://schemas.microsoft.com/office/drawing/2014/main" id="{22B1DEA5-8023-4BD8-B25D-6F02153EDAF9}"/>
              </a:ext>
            </a:extLst>
          </p:cNvPr>
          <p:cNvSpPr txBox="1">
            <a:spLocks/>
          </p:cNvSpPr>
          <p:nvPr/>
        </p:nvSpPr>
        <p:spPr>
          <a:xfrm>
            <a:off x="-11784" y="0"/>
            <a:ext cx="9176034" cy="33264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192" tIns="65096" rIns="130192" bIns="65096" rtlCol="0" anchor="ctr"/>
          <a:lstStyle>
            <a:defPPr>
              <a:defRPr lang="ja-JP"/>
            </a:defPPr>
            <a:lvl1pPr>
              <a:defRPr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ja-JP" altLang="en-US" dirty="0">
                <a:solidFill>
                  <a:schemeClr val="bg1"/>
                </a:solidFill>
              </a:rPr>
              <a:t>府道　</a:t>
            </a:r>
            <a:r>
              <a:rPr lang="zh-TW" altLang="en-US" dirty="0">
                <a:solidFill>
                  <a:schemeClr val="bg1"/>
                </a:solidFill>
              </a:rPr>
              <a:t>茨木亀岡線</a:t>
            </a:r>
            <a:r>
              <a:rPr lang="ja-JP" altLang="en-US" dirty="0">
                <a:solidFill>
                  <a:schemeClr val="bg1"/>
                </a:solidFill>
              </a:rPr>
              <a:t>　西河原西交差点</a:t>
            </a:r>
            <a:endParaRPr lang="en-US" altLang="ja-JP" sz="1400" dirty="0">
              <a:solidFill>
                <a:schemeClr val="bg1"/>
              </a:solidFill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09BCEA7-001A-4EC2-96BF-D3649DD84032}"/>
              </a:ext>
            </a:extLst>
          </p:cNvPr>
          <p:cNvCxnSpPr>
            <a:cxnSpLocks/>
          </p:cNvCxnSpPr>
          <p:nvPr/>
        </p:nvCxnSpPr>
        <p:spPr>
          <a:xfrm>
            <a:off x="-11784" y="376804"/>
            <a:ext cx="9164251" cy="0"/>
          </a:xfrm>
          <a:prstGeom prst="line">
            <a:avLst/>
          </a:prstGeom>
          <a:ln w="101600" cmpd="thickThin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FB805338-DCD1-4B82-9E70-A518E6221FBA}"/>
              </a:ext>
            </a:extLst>
          </p:cNvPr>
          <p:cNvGrpSpPr/>
          <p:nvPr/>
        </p:nvGrpSpPr>
        <p:grpSpPr>
          <a:xfrm>
            <a:off x="4618642" y="490939"/>
            <a:ext cx="4567761" cy="2271088"/>
            <a:chOff x="8469" y="490939"/>
            <a:chExt cx="4567761" cy="2271088"/>
          </a:xfrm>
        </p:grpSpPr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510ABCD8-5D91-48DA-B554-628B35C583E5}"/>
                </a:ext>
              </a:extLst>
            </p:cNvPr>
            <p:cNvSpPr/>
            <p:nvPr/>
          </p:nvSpPr>
          <p:spPr>
            <a:xfrm>
              <a:off x="8469" y="760542"/>
              <a:ext cx="4567761" cy="2001485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F0570AB2-1D3A-4AE1-B2DF-D7A27A81FB7C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E14BF28E-B143-4C3D-971C-8EA0088E96B6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6463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位置図</a:t>
                </a:r>
              </a:p>
            </p:txBody>
          </p:sp>
          <p:cxnSp>
            <p:nvCxnSpPr>
              <p:cNvPr id="71" name="直線コネクタ 70">
                <a:extLst>
                  <a:ext uri="{FF2B5EF4-FFF2-40B4-BE49-F238E27FC236}">
                    <a16:creationId xmlns:a16="http://schemas.microsoft.com/office/drawing/2014/main" id="{0125F050-0F3D-4101-ADC1-4CFF3109F9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>
                <a:extLst>
                  <a:ext uri="{FF2B5EF4-FFF2-40B4-BE49-F238E27FC236}">
                    <a16:creationId xmlns:a16="http://schemas.microsoft.com/office/drawing/2014/main" id="{7A105D22-8CF6-4F83-B80C-B06F74DF69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4" name="グループ化 83">
            <a:extLst>
              <a:ext uri="{FF2B5EF4-FFF2-40B4-BE49-F238E27FC236}">
                <a16:creationId xmlns:a16="http://schemas.microsoft.com/office/drawing/2014/main" id="{E767CC3D-EB83-4314-8C0D-C5AACE67C9B7}"/>
              </a:ext>
            </a:extLst>
          </p:cNvPr>
          <p:cNvGrpSpPr/>
          <p:nvPr/>
        </p:nvGrpSpPr>
        <p:grpSpPr>
          <a:xfrm>
            <a:off x="0" y="3554261"/>
            <a:ext cx="4567761" cy="2271088"/>
            <a:chOff x="8469" y="490939"/>
            <a:chExt cx="4567761" cy="2271088"/>
          </a:xfrm>
        </p:grpSpPr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D60E1549-EEAC-4282-82CB-CE86D2DC421D}"/>
                </a:ext>
              </a:extLst>
            </p:cNvPr>
            <p:cNvSpPr/>
            <p:nvPr/>
          </p:nvSpPr>
          <p:spPr>
            <a:xfrm>
              <a:off x="8469" y="760542"/>
              <a:ext cx="4567761" cy="2001485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C159C020-8B78-40B0-8295-F6320CA9532B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87" name="テキスト ボックス 86">
                <a:extLst>
                  <a:ext uri="{FF2B5EF4-FFF2-40B4-BE49-F238E27FC236}">
                    <a16:creationId xmlns:a16="http://schemas.microsoft.com/office/drawing/2014/main" id="{B4397F5E-7EBC-4431-9846-F354DC965E2A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9541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標準横断図</a:t>
                </a:r>
              </a:p>
            </p:txBody>
          </p:sp>
          <p:cxnSp>
            <p:nvCxnSpPr>
              <p:cNvPr id="88" name="直線コネクタ 87">
                <a:extLst>
                  <a:ext uri="{FF2B5EF4-FFF2-40B4-BE49-F238E27FC236}">
                    <a16:creationId xmlns:a16="http://schemas.microsoft.com/office/drawing/2014/main" id="{EFF29153-0D94-48F2-9552-4970B32CB1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コネクタ 88">
                <a:extLst>
                  <a:ext uri="{FF2B5EF4-FFF2-40B4-BE49-F238E27FC236}">
                    <a16:creationId xmlns:a16="http://schemas.microsoft.com/office/drawing/2014/main" id="{830F69CC-55D3-4B53-88EA-0C9A95BFD3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03" name="テキスト ボックス 111">
            <a:extLst>
              <a:ext uri="{FF2B5EF4-FFF2-40B4-BE49-F238E27FC236}">
                <a16:creationId xmlns:a16="http://schemas.microsoft.com/office/drawing/2014/main" id="{3B553995-7F41-41D5-BB3D-687CE4A2B844}"/>
              </a:ext>
            </a:extLst>
          </p:cNvPr>
          <p:cNvSpPr txBox="1"/>
          <p:nvPr/>
        </p:nvSpPr>
        <p:spPr bwMode="auto">
          <a:xfrm>
            <a:off x="3642239" y="5037752"/>
            <a:ext cx="831896" cy="24298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9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路肩</a:t>
            </a:r>
          </a:p>
        </p:txBody>
      </p:sp>
      <p:sp>
        <p:nvSpPr>
          <p:cNvPr id="171" name="テキスト ボックス 170">
            <a:extLst>
              <a:ext uri="{FF2B5EF4-FFF2-40B4-BE49-F238E27FC236}">
                <a16:creationId xmlns:a16="http://schemas.microsoft.com/office/drawing/2014/main" id="{DDB21995-602E-4B42-BDBC-93FA7338CCEA}"/>
              </a:ext>
            </a:extLst>
          </p:cNvPr>
          <p:cNvSpPr txBox="1"/>
          <p:nvPr/>
        </p:nvSpPr>
        <p:spPr>
          <a:xfrm>
            <a:off x="3726762" y="4114412"/>
            <a:ext cx="8953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［単位：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m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］</a:t>
            </a:r>
          </a:p>
        </p:txBody>
      </p:sp>
      <p:grpSp>
        <p:nvGrpSpPr>
          <p:cNvPr id="62" name="グループ化 61">
            <a:extLst>
              <a:ext uri="{FF2B5EF4-FFF2-40B4-BE49-F238E27FC236}">
                <a16:creationId xmlns:a16="http://schemas.microsoft.com/office/drawing/2014/main" id="{EBDA917F-8469-4387-91AF-4124861C2B4D}"/>
              </a:ext>
            </a:extLst>
          </p:cNvPr>
          <p:cNvGrpSpPr/>
          <p:nvPr/>
        </p:nvGrpSpPr>
        <p:grpSpPr>
          <a:xfrm>
            <a:off x="4618642" y="5630832"/>
            <a:ext cx="4567761" cy="2271088"/>
            <a:chOff x="4618642" y="5345652"/>
            <a:chExt cx="4567761" cy="2271088"/>
          </a:xfrm>
        </p:grpSpPr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C8B2D46C-3518-430E-8DBD-8480C6E0D899}"/>
                </a:ext>
              </a:extLst>
            </p:cNvPr>
            <p:cNvSpPr txBox="1"/>
            <p:nvPr/>
          </p:nvSpPr>
          <p:spPr>
            <a:xfrm>
              <a:off x="4641977" y="5701933"/>
              <a:ext cx="435379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問い合わせ先</a:t>
              </a:r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都市整備部　道路室 道路整備課 建設グループ</a:t>
              </a:r>
              <a:r>
                <a:rPr lang="ja-JP" altLang="en-US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en-US" altLang="ja-JP" sz="10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(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06</a:t>
              </a:r>
              <a:r>
                <a:rPr lang="ja-JP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－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6944</a:t>
              </a:r>
              <a:r>
                <a:rPr lang="ja-JP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－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9276</a:t>
              </a:r>
              <a:r>
                <a:rPr lang="en-US" altLang="ja-JP" sz="10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)</a:t>
              </a:r>
            </a:p>
          </p:txBody>
        </p:sp>
        <p:grpSp>
          <p:nvGrpSpPr>
            <p:cNvPr id="65" name="グループ化 64">
              <a:extLst>
                <a:ext uri="{FF2B5EF4-FFF2-40B4-BE49-F238E27FC236}">
                  <a16:creationId xmlns:a16="http://schemas.microsoft.com/office/drawing/2014/main" id="{B8B603CE-3A10-4FC5-87F2-51E5BF772E71}"/>
                </a:ext>
              </a:extLst>
            </p:cNvPr>
            <p:cNvGrpSpPr/>
            <p:nvPr/>
          </p:nvGrpSpPr>
          <p:grpSpPr>
            <a:xfrm>
              <a:off x="4618642" y="5345652"/>
              <a:ext cx="4567761" cy="2271088"/>
              <a:chOff x="8469" y="490939"/>
              <a:chExt cx="4567761" cy="2271088"/>
            </a:xfrm>
          </p:grpSpPr>
          <p:sp>
            <p:nvSpPr>
              <p:cNvPr id="66" name="正方形/長方形 65">
                <a:extLst>
                  <a:ext uri="{FF2B5EF4-FFF2-40B4-BE49-F238E27FC236}">
                    <a16:creationId xmlns:a16="http://schemas.microsoft.com/office/drawing/2014/main" id="{51E494DC-353F-4996-A730-CDE2FB8FB203}"/>
                  </a:ext>
                </a:extLst>
              </p:cNvPr>
              <p:cNvSpPr/>
              <p:nvPr/>
            </p:nvSpPr>
            <p:spPr>
              <a:xfrm>
                <a:off x="8469" y="760542"/>
                <a:ext cx="4567761" cy="2001485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91423" tIns="45712" rIns="91423" bIns="45712" rtlCol="0" anchor="t"/>
              <a:lstStyle/>
              <a:p>
                <a:endPara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grpSp>
            <p:nvGrpSpPr>
              <p:cNvPr id="67" name="グループ化 66">
                <a:extLst>
                  <a:ext uri="{FF2B5EF4-FFF2-40B4-BE49-F238E27FC236}">
                    <a16:creationId xmlns:a16="http://schemas.microsoft.com/office/drawing/2014/main" id="{ED42CACC-C688-4FCF-AE65-334EE88FE82D}"/>
                  </a:ext>
                </a:extLst>
              </p:cNvPr>
              <p:cNvGrpSpPr/>
              <p:nvPr/>
            </p:nvGrpSpPr>
            <p:grpSpPr>
              <a:xfrm>
                <a:off x="47416" y="490939"/>
                <a:ext cx="4097864" cy="276999"/>
                <a:chOff x="57574" y="2349505"/>
                <a:chExt cx="4097864" cy="276999"/>
              </a:xfrm>
            </p:grpSpPr>
            <p:sp>
              <p:nvSpPr>
                <p:cNvPr id="73" name="テキスト ボックス 72">
                  <a:extLst>
                    <a:ext uri="{FF2B5EF4-FFF2-40B4-BE49-F238E27FC236}">
                      <a16:creationId xmlns:a16="http://schemas.microsoft.com/office/drawing/2014/main" id="{4D4EF370-016D-411E-AF6C-267B82BDBC68}"/>
                    </a:ext>
                  </a:extLst>
                </p:cNvPr>
                <p:cNvSpPr txBox="1"/>
                <p:nvPr/>
              </p:nvSpPr>
              <p:spPr>
                <a:xfrm>
                  <a:off x="143135" y="2349505"/>
                  <a:ext cx="579005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1200" dirty="0">
                      <a:solidFill>
                        <a:srgbClr val="0070C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その他</a:t>
                  </a:r>
                </a:p>
              </p:txBody>
            </p:sp>
            <p:cxnSp>
              <p:nvCxnSpPr>
                <p:cNvPr id="74" name="直線コネクタ 73">
                  <a:extLst>
                    <a:ext uri="{FF2B5EF4-FFF2-40B4-BE49-F238E27FC236}">
                      <a16:creationId xmlns:a16="http://schemas.microsoft.com/office/drawing/2014/main" id="{997E3B92-D23A-4ADA-8C5E-5073AC2F3B5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574" y="2384346"/>
                  <a:ext cx="0" cy="226769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直線コネクタ 74">
                  <a:extLst>
                    <a:ext uri="{FF2B5EF4-FFF2-40B4-BE49-F238E27FC236}">
                      <a16:creationId xmlns:a16="http://schemas.microsoft.com/office/drawing/2014/main" id="{7D86625F-5B7C-4BC2-9021-BFE469B2AC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574" y="2603495"/>
                  <a:ext cx="4097864" cy="0"/>
                </a:xfrm>
                <a:prstGeom prst="line">
                  <a:avLst/>
                </a:prstGeom>
                <a:ln w="9525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D0A13ED-18C9-4098-A0D7-9D4526450F5E}"/>
              </a:ext>
            </a:extLst>
          </p:cNvPr>
          <p:cNvGrpSpPr/>
          <p:nvPr/>
        </p:nvGrpSpPr>
        <p:grpSpPr>
          <a:xfrm>
            <a:off x="149692" y="4413787"/>
            <a:ext cx="4293348" cy="1718201"/>
            <a:chOff x="132977" y="4037014"/>
            <a:chExt cx="4293348" cy="1718201"/>
          </a:xfrm>
        </p:grpSpPr>
        <p:grpSp>
          <p:nvGrpSpPr>
            <p:cNvPr id="99" name="グループ化 98">
              <a:extLst>
                <a:ext uri="{FF2B5EF4-FFF2-40B4-BE49-F238E27FC236}">
                  <a16:creationId xmlns:a16="http://schemas.microsoft.com/office/drawing/2014/main" id="{6422FECE-1D21-4EEE-B1A3-BA3C81928D1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0787" y="4037014"/>
              <a:ext cx="4245538" cy="1718201"/>
              <a:chOff x="47625" y="-330469"/>
              <a:chExt cx="4835525" cy="1794911"/>
            </a:xfrm>
          </p:grpSpPr>
          <p:pic>
            <p:nvPicPr>
              <p:cNvPr id="104" name="図 103">
                <a:extLst>
                  <a:ext uri="{FF2B5EF4-FFF2-40B4-BE49-F238E27FC236}">
                    <a16:creationId xmlns:a16="http://schemas.microsoft.com/office/drawing/2014/main" id="{B0FF0518-6D8C-4AD1-936D-0E772422437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7625" y="733426"/>
                <a:ext cx="4835525" cy="73101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105" name="直線コネクタ 104">
                <a:extLst>
                  <a:ext uri="{FF2B5EF4-FFF2-40B4-BE49-F238E27FC236}">
                    <a16:creationId xmlns:a16="http://schemas.microsoft.com/office/drawing/2014/main" id="{95B990A5-3480-48AE-8ED9-FACC2048EE7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317500" y="-154199"/>
                <a:ext cx="4765" cy="833595"/>
              </a:xfrm>
              <a:prstGeom prst="line">
                <a:avLst/>
              </a:prstGeom>
              <a:noFill/>
              <a:ln w="63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6" name="直線コネクタ 105">
                <a:extLst>
                  <a:ext uri="{FF2B5EF4-FFF2-40B4-BE49-F238E27FC236}">
                    <a16:creationId xmlns:a16="http://schemas.microsoft.com/office/drawing/2014/main" id="{3445FA3B-06F3-40B7-82E1-5FCCB2E88E6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4584701" y="-135151"/>
                <a:ext cx="0" cy="890587"/>
              </a:xfrm>
              <a:prstGeom prst="line">
                <a:avLst/>
              </a:prstGeom>
              <a:noFill/>
              <a:ln w="63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07" name="直線コネクタ 106">
                <a:extLst>
                  <a:ext uri="{FF2B5EF4-FFF2-40B4-BE49-F238E27FC236}">
                    <a16:creationId xmlns:a16="http://schemas.microsoft.com/office/drawing/2014/main" id="{448F3D39-7E80-4EE9-BA0B-40ED5A3DE4E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600074" y="164887"/>
                <a:ext cx="3175" cy="555625"/>
              </a:xfrm>
              <a:prstGeom prst="line">
                <a:avLst/>
              </a:prstGeom>
              <a:noFill/>
              <a:ln w="63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59" name="直線コネクタ 158">
                <a:extLst>
                  <a:ext uri="{FF2B5EF4-FFF2-40B4-BE49-F238E27FC236}">
                    <a16:creationId xmlns:a16="http://schemas.microsoft.com/office/drawing/2014/main" id="{0A1D0C4D-236F-40B5-9255-0E62E96B0DA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H="1" flipV="1">
                <a:off x="4317999" y="183937"/>
                <a:ext cx="1587" cy="593725"/>
              </a:xfrm>
              <a:prstGeom prst="line">
                <a:avLst/>
              </a:prstGeom>
              <a:noFill/>
              <a:ln w="63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0" name="直線コネクタ 159">
                <a:extLst>
                  <a:ext uri="{FF2B5EF4-FFF2-40B4-BE49-F238E27FC236}">
                    <a16:creationId xmlns:a16="http://schemas.microsoft.com/office/drawing/2014/main" id="{D062E3EA-9810-4F3C-9848-F43F3062EFF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2460625" y="155362"/>
                <a:ext cx="4763" cy="584200"/>
              </a:xfrm>
              <a:prstGeom prst="line">
                <a:avLst/>
              </a:prstGeom>
              <a:noFill/>
              <a:ln w="635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1" name="直線矢印コネクタ 160">
                <a:extLst>
                  <a:ext uri="{FF2B5EF4-FFF2-40B4-BE49-F238E27FC236}">
                    <a16:creationId xmlns:a16="http://schemas.microsoft.com/office/drawing/2014/main" id="{13E2E6F0-1C83-4FDD-895A-5E94E250AA4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12776" y="212512"/>
                <a:ext cx="1847850" cy="9525"/>
              </a:xfrm>
              <a:prstGeom prst="straightConnector1">
                <a:avLst/>
              </a:prstGeom>
              <a:noFill/>
              <a:ln w="6350" algn="ctr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2" name="直線矢印コネクタ 161">
                <a:extLst>
                  <a:ext uri="{FF2B5EF4-FFF2-40B4-BE49-F238E27FC236}">
                    <a16:creationId xmlns:a16="http://schemas.microsoft.com/office/drawing/2014/main" id="{BFC937D0-78D5-4DC9-B81E-532B7CCA199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455863" y="222037"/>
                <a:ext cx="1847850" cy="9525"/>
              </a:xfrm>
              <a:prstGeom prst="straightConnector1">
                <a:avLst/>
              </a:prstGeom>
              <a:noFill/>
              <a:ln w="6350" algn="ctr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3" name="直線矢印コネクタ 162">
                <a:extLst>
                  <a:ext uri="{FF2B5EF4-FFF2-40B4-BE49-F238E27FC236}">
                    <a16:creationId xmlns:a16="http://schemas.microsoft.com/office/drawing/2014/main" id="{08B6A167-CA7C-4935-AC4E-C2AE209E8B0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317500" y="207749"/>
                <a:ext cx="285750" cy="4763"/>
              </a:xfrm>
              <a:prstGeom prst="straightConnector1">
                <a:avLst/>
              </a:prstGeom>
              <a:noFill/>
              <a:ln w="6350" algn="ctr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4" name="直線矢印コネクタ 163">
                <a:extLst>
                  <a:ext uri="{FF2B5EF4-FFF2-40B4-BE49-F238E27FC236}">
                    <a16:creationId xmlns:a16="http://schemas.microsoft.com/office/drawing/2014/main" id="{9C320F30-7F9F-4E77-8B43-FCAC913D911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4308475" y="231563"/>
                <a:ext cx="285750" cy="4763"/>
              </a:xfrm>
              <a:prstGeom prst="straightConnector1">
                <a:avLst/>
              </a:prstGeom>
              <a:noFill/>
              <a:ln w="6350" algn="ctr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65" name="直線矢印コネクタ 164">
                <a:extLst>
                  <a:ext uri="{FF2B5EF4-FFF2-40B4-BE49-F238E27FC236}">
                    <a16:creationId xmlns:a16="http://schemas.microsoft.com/office/drawing/2014/main" id="{32013791-6F7C-4908-B269-80A15ACDC07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31787" y="-125625"/>
                <a:ext cx="4243388" cy="9525"/>
              </a:xfrm>
              <a:prstGeom prst="straightConnector1">
                <a:avLst/>
              </a:prstGeom>
              <a:noFill/>
              <a:ln w="6350" algn="ctr">
                <a:solidFill>
                  <a:srgbClr val="000000"/>
                </a:solidFill>
                <a:round/>
                <a:headEnd type="arrow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</p:cxnSp>
          <p:sp>
            <p:nvSpPr>
              <p:cNvPr id="166" name="テキスト ボックス 130">
                <a:extLst>
                  <a:ext uri="{FF2B5EF4-FFF2-40B4-BE49-F238E27FC236}">
                    <a16:creationId xmlns:a16="http://schemas.microsoft.com/office/drawing/2014/main" id="{79566C9A-CF9A-4853-9845-81167C45B23A}"/>
                  </a:ext>
                </a:extLst>
              </p:cNvPr>
              <p:cNvSpPr txBox="1"/>
              <p:nvPr/>
            </p:nvSpPr>
            <p:spPr>
              <a:xfrm>
                <a:off x="761166" y="-43236"/>
                <a:ext cx="1513824" cy="195259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en-US" altLang="ja-JP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3.25</a:t>
                </a:r>
                <a:endPara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7" name="テキスト ボックス 131">
                <a:extLst>
                  <a:ext uri="{FF2B5EF4-FFF2-40B4-BE49-F238E27FC236}">
                    <a16:creationId xmlns:a16="http://schemas.microsoft.com/office/drawing/2014/main" id="{CA871EF4-5501-4487-A892-DE7FE43F4C90}"/>
                  </a:ext>
                </a:extLst>
              </p:cNvPr>
              <p:cNvSpPr txBox="1"/>
              <p:nvPr/>
            </p:nvSpPr>
            <p:spPr>
              <a:xfrm>
                <a:off x="2639795" y="-43979"/>
                <a:ext cx="1513824" cy="185496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en-US" altLang="ja-JP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3.25</a:t>
                </a:r>
                <a:endPara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8" name="テキスト ボックス 132">
                <a:extLst>
                  <a:ext uri="{FF2B5EF4-FFF2-40B4-BE49-F238E27FC236}">
                    <a16:creationId xmlns:a16="http://schemas.microsoft.com/office/drawing/2014/main" id="{5A4A3396-8856-425A-8E1F-51ACA11A6BD0}"/>
                  </a:ext>
                </a:extLst>
              </p:cNvPr>
              <p:cNvSpPr txBox="1"/>
              <p:nvPr/>
            </p:nvSpPr>
            <p:spPr>
              <a:xfrm>
                <a:off x="4142574" y="-48573"/>
                <a:ext cx="642559" cy="185496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en-US" altLang="ja-JP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0.5</a:t>
                </a:r>
                <a:endPara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69" name="テキスト ボックス 133">
                <a:extLst>
                  <a:ext uri="{FF2B5EF4-FFF2-40B4-BE49-F238E27FC236}">
                    <a16:creationId xmlns:a16="http://schemas.microsoft.com/office/drawing/2014/main" id="{FE5ED879-4DB0-4E4F-A4C4-4B5D6CEE6DA7}"/>
                  </a:ext>
                </a:extLst>
              </p:cNvPr>
              <p:cNvSpPr txBox="1"/>
              <p:nvPr/>
            </p:nvSpPr>
            <p:spPr>
              <a:xfrm>
                <a:off x="178315" y="-43838"/>
                <a:ext cx="566323" cy="175733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en-US" altLang="ja-JP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0.5</a:t>
                </a:r>
                <a:endPara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sp>
            <p:nvSpPr>
              <p:cNvPr id="170" name="テキスト ボックス 134">
                <a:extLst>
                  <a:ext uri="{FF2B5EF4-FFF2-40B4-BE49-F238E27FC236}">
                    <a16:creationId xmlns:a16="http://schemas.microsoft.com/office/drawing/2014/main" id="{AB2D5D6A-5880-4FEC-953D-78E830729F16}"/>
                  </a:ext>
                </a:extLst>
              </p:cNvPr>
              <p:cNvSpPr txBox="1"/>
              <p:nvPr/>
            </p:nvSpPr>
            <p:spPr>
              <a:xfrm>
                <a:off x="1711540" y="-330469"/>
                <a:ext cx="1502933" cy="185496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en-US" altLang="ja-JP" sz="105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7.5</a:t>
                </a:r>
                <a:endPara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100" name="テキスト ボックス 108">
              <a:extLst>
                <a:ext uri="{FF2B5EF4-FFF2-40B4-BE49-F238E27FC236}">
                  <a16:creationId xmlns:a16="http://schemas.microsoft.com/office/drawing/2014/main" id="{B3FD090A-3250-444A-B3C9-4001B2290986}"/>
                </a:ext>
              </a:extLst>
            </p:cNvPr>
            <p:cNvSpPr txBox="1"/>
            <p:nvPr/>
          </p:nvSpPr>
          <p:spPr bwMode="auto">
            <a:xfrm>
              <a:off x="1047104" y="4577201"/>
              <a:ext cx="831896" cy="242988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900" b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車道</a:t>
              </a:r>
            </a:p>
          </p:txBody>
        </p:sp>
        <p:sp>
          <p:nvSpPr>
            <p:cNvPr id="101" name="テキスト ボックス 109">
              <a:extLst>
                <a:ext uri="{FF2B5EF4-FFF2-40B4-BE49-F238E27FC236}">
                  <a16:creationId xmlns:a16="http://schemas.microsoft.com/office/drawing/2014/main" id="{43B41C8B-7E56-43CA-A035-336E1692243D}"/>
                </a:ext>
              </a:extLst>
            </p:cNvPr>
            <p:cNvSpPr txBox="1"/>
            <p:nvPr/>
          </p:nvSpPr>
          <p:spPr bwMode="auto">
            <a:xfrm>
              <a:off x="2708033" y="4579767"/>
              <a:ext cx="831896" cy="242988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900" b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車道</a:t>
              </a:r>
            </a:p>
          </p:txBody>
        </p:sp>
        <p:sp>
          <p:nvSpPr>
            <p:cNvPr id="102" name="テキスト ボックス 110">
              <a:extLst>
                <a:ext uri="{FF2B5EF4-FFF2-40B4-BE49-F238E27FC236}">
                  <a16:creationId xmlns:a16="http://schemas.microsoft.com/office/drawing/2014/main" id="{CDB83956-045F-454E-9A7C-53C52CC2230C}"/>
                </a:ext>
              </a:extLst>
            </p:cNvPr>
            <p:cNvSpPr txBox="1"/>
            <p:nvPr/>
          </p:nvSpPr>
          <p:spPr bwMode="auto">
            <a:xfrm>
              <a:off x="132977" y="4639004"/>
              <a:ext cx="831896" cy="242988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900" b="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路肩</a:t>
              </a:r>
            </a:p>
          </p:txBody>
        </p:sp>
        <p:pic>
          <p:nvPicPr>
            <p:cNvPr id="76" name="図 75">
              <a:extLst>
                <a:ext uri="{FF2B5EF4-FFF2-40B4-BE49-F238E27FC236}">
                  <a16:creationId xmlns:a16="http://schemas.microsoft.com/office/drawing/2014/main" id="{29F27F68-FB65-419E-AECF-42C9713A086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54058" t="44284" r="37918" b="38107"/>
            <a:stretch/>
          </p:blipFill>
          <p:spPr>
            <a:xfrm>
              <a:off x="2600401" y="4769082"/>
              <a:ext cx="1092463" cy="830722"/>
            </a:xfrm>
            <a:prstGeom prst="rect">
              <a:avLst/>
            </a:prstGeom>
          </p:spPr>
        </p:pic>
        <p:pic>
          <p:nvPicPr>
            <p:cNvPr id="94" name="図 93">
              <a:extLst>
                <a:ext uri="{FF2B5EF4-FFF2-40B4-BE49-F238E27FC236}">
                  <a16:creationId xmlns:a16="http://schemas.microsoft.com/office/drawing/2014/main" id="{A21B2C98-CF09-4CE6-BDAF-69461EC11A5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6724" t="43822" r="65252" b="38411"/>
            <a:stretch/>
          </p:blipFill>
          <p:spPr>
            <a:xfrm>
              <a:off x="951921" y="4738700"/>
              <a:ext cx="1093353" cy="838848"/>
            </a:xfrm>
            <a:prstGeom prst="rect">
              <a:avLst/>
            </a:prstGeom>
          </p:spPr>
        </p:pic>
      </p:grpSp>
      <p:pic>
        <p:nvPicPr>
          <p:cNvPr id="11" name="図 10">
            <a:extLst>
              <a:ext uri="{FF2B5EF4-FFF2-40B4-BE49-F238E27FC236}">
                <a16:creationId xmlns:a16="http://schemas.microsoft.com/office/drawing/2014/main" id="{EB8205F3-8587-44AF-936C-0305F4A35346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grayscl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54909" y="810620"/>
            <a:ext cx="4418299" cy="4535030"/>
          </a:xfrm>
          <a:prstGeom prst="rect">
            <a:avLst/>
          </a:prstGeom>
        </p:spPr>
      </p:pic>
      <p:pic>
        <p:nvPicPr>
          <p:cNvPr id="120" name="図 119">
            <a:extLst>
              <a:ext uri="{FF2B5EF4-FFF2-40B4-BE49-F238E27FC236}">
                <a16:creationId xmlns:a16="http://schemas.microsoft.com/office/drawing/2014/main" id="{7C27C13A-EFA3-4298-ABAA-6D9274955E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91432" y="767938"/>
            <a:ext cx="309143" cy="525543"/>
          </a:xfrm>
          <a:prstGeom prst="rect">
            <a:avLst/>
          </a:prstGeom>
        </p:spPr>
      </p:pic>
      <p:cxnSp>
        <p:nvCxnSpPr>
          <p:cNvPr id="127" name="直線コネクタ 126">
            <a:extLst>
              <a:ext uri="{FF2B5EF4-FFF2-40B4-BE49-F238E27FC236}">
                <a16:creationId xmlns:a16="http://schemas.microsoft.com/office/drawing/2014/main" id="{28C49CFA-29C5-4C7C-9CC5-81706F34D26D}"/>
              </a:ext>
            </a:extLst>
          </p:cNvPr>
          <p:cNvCxnSpPr>
            <a:cxnSpLocks/>
          </p:cNvCxnSpPr>
          <p:nvPr/>
        </p:nvCxnSpPr>
        <p:spPr>
          <a:xfrm>
            <a:off x="7454051" y="4690015"/>
            <a:ext cx="78101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矢印コネクタ 127">
            <a:extLst>
              <a:ext uri="{FF2B5EF4-FFF2-40B4-BE49-F238E27FC236}">
                <a16:creationId xmlns:a16="http://schemas.microsoft.com/office/drawing/2014/main" id="{D407B917-7506-409C-A633-DBD6FE4852D9}"/>
              </a:ext>
            </a:extLst>
          </p:cNvPr>
          <p:cNvCxnSpPr>
            <a:cxnSpLocks/>
          </p:cNvCxnSpPr>
          <p:nvPr/>
        </p:nvCxnSpPr>
        <p:spPr>
          <a:xfrm>
            <a:off x="8053661" y="4814077"/>
            <a:ext cx="0" cy="173996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>
            <a:extLst>
              <a:ext uri="{FF2B5EF4-FFF2-40B4-BE49-F238E27FC236}">
                <a16:creationId xmlns:a16="http://schemas.microsoft.com/office/drawing/2014/main" id="{F9F60E9F-5F23-4BA3-A88D-D26AF7D848C2}"/>
              </a:ext>
            </a:extLst>
          </p:cNvPr>
          <p:cNvCxnSpPr/>
          <p:nvPr/>
        </p:nvCxnSpPr>
        <p:spPr>
          <a:xfrm flipH="1" flipV="1">
            <a:off x="7327499" y="4679978"/>
            <a:ext cx="52388" cy="136377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線コネクタ 130">
            <a:extLst>
              <a:ext uri="{FF2B5EF4-FFF2-40B4-BE49-F238E27FC236}">
                <a16:creationId xmlns:a16="http://schemas.microsoft.com/office/drawing/2014/main" id="{66FC8114-3444-489E-88F3-89AD51DDCE78}"/>
              </a:ext>
            </a:extLst>
          </p:cNvPr>
          <p:cNvCxnSpPr>
            <a:cxnSpLocks/>
          </p:cNvCxnSpPr>
          <p:nvPr/>
        </p:nvCxnSpPr>
        <p:spPr>
          <a:xfrm>
            <a:off x="7454051" y="4811486"/>
            <a:ext cx="78101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矢印コネクタ 131">
            <a:extLst>
              <a:ext uri="{FF2B5EF4-FFF2-40B4-BE49-F238E27FC236}">
                <a16:creationId xmlns:a16="http://schemas.microsoft.com/office/drawing/2014/main" id="{5A3C4291-6180-4A1E-808F-0A769798B9E0}"/>
              </a:ext>
            </a:extLst>
          </p:cNvPr>
          <p:cNvCxnSpPr>
            <a:cxnSpLocks/>
          </p:cNvCxnSpPr>
          <p:nvPr/>
        </p:nvCxnSpPr>
        <p:spPr>
          <a:xfrm flipV="1">
            <a:off x="8053661" y="4511353"/>
            <a:ext cx="0" cy="186212"/>
          </a:xfrm>
          <a:prstGeom prst="straightConnector1">
            <a:avLst/>
          </a:prstGeom>
          <a:ln w="254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テキスト ボックス 38">
            <a:extLst>
              <a:ext uri="{FF2B5EF4-FFF2-40B4-BE49-F238E27FC236}">
                <a16:creationId xmlns:a16="http://schemas.microsoft.com/office/drawing/2014/main" id="{574B99F2-A088-4F84-9AEC-E52231F1E59B}"/>
              </a:ext>
            </a:extLst>
          </p:cNvPr>
          <p:cNvSpPr txBox="1"/>
          <p:nvPr/>
        </p:nvSpPr>
        <p:spPr>
          <a:xfrm>
            <a:off x="8147950" y="4583446"/>
            <a:ext cx="789403" cy="332643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供用済み</a:t>
            </a:r>
            <a:r>
              <a:rPr kumimoji="1" lang="en-US" altLang="ja-JP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L=0.34km</a:t>
            </a:r>
            <a:endParaRPr kumimoji="1" lang="ja-JP" altLang="en-US" sz="10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5" name="Freeform 4">
            <a:extLst>
              <a:ext uri="{FF2B5EF4-FFF2-40B4-BE49-F238E27FC236}">
                <a16:creationId xmlns:a16="http://schemas.microsoft.com/office/drawing/2014/main" id="{43CE66F5-EEEF-4FA5-A4BA-B3018F757810}"/>
              </a:ext>
            </a:extLst>
          </p:cNvPr>
          <p:cNvSpPr>
            <a:spLocks/>
          </p:cNvSpPr>
          <p:nvPr/>
        </p:nvSpPr>
        <p:spPr bwMode="auto">
          <a:xfrm>
            <a:off x="5253645" y="4267331"/>
            <a:ext cx="355339" cy="252301"/>
          </a:xfrm>
          <a:custGeom>
            <a:avLst/>
            <a:gdLst>
              <a:gd name="T0" fmla="*/ 1519 w 3038"/>
              <a:gd name="T1" fmla="*/ 2003 h 2003"/>
              <a:gd name="T2" fmla="*/ 352 w 3038"/>
              <a:gd name="T3" fmla="*/ 375 h 2003"/>
              <a:gd name="T4" fmla="*/ 2687 w 3038"/>
              <a:gd name="T5" fmla="*/ 375 h 2003"/>
              <a:gd name="T6" fmla="*/ 1519 w 3038"/>
              <a:gd name="T7" fmla="*/ 2003 h 2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38" h="2003">
                <a:moveTo>
                  <a:pt x="1519" y="2003"/>
                </a:moveTo>
                <a:cubicBezTo>
                  <a:pt x="935" y="2003"/>
                  <a:pt x="0" y="751"/>
                  <a:pt x="352" y="375"/>
                </a:cubicBezTo>
                <a:cubicBezTo>
                  <a:pt x="703" y="0"/>
                  <a:pt x="2336" y="0"/>
                  <a:pt x="2687" y="375"/>
                </a:cubicBezTo>
                <a:cubicBezTo>
                  <a:pt x="3038" y="751"/>
                  <a:pt x="2103" y="2003"/>
                  <a:pt x="1519" y="2003"/>
                </a:cubicBezTo>
                <a:close/>
              </a:path>
            </a:pathLst>
          </a:custGeom>
          <a:solidFill>
            <a:srgbClr val="0066FF"/>
          </a:solidFill>
          <a:ln w="317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6" name="Rectangle 5">
            <a:extLst>
              <a:ext uri="{FF2B5EF4-FFF2-40B4-BE49-F238E27FC236}">
                <a16:creationId xmlns:a16="http://schemas.microsoft.com/office/drawing/2014/main" id="{294EEC6C-7909-4F8F-996E-5B19D74F4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41571" y="4307444"/>
            <a:ext cx="199615" cy="182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altLang="ja-JP" sz="1000" b="1" i="0" u="none" strike="noStrike" baseline="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171</a:t>
            </a:r>
          </a:p>
        </p:txBody>
      </p:sp>
      <p:sp>
        <p:nvSpPr>
          <p:cNvPr id="137" name="Freeform 4">
            <a:extLst>
              <a:ext uri="{FF2B5EF4-FFF2-40B4-BE49-F238E27FC236}">
                <a16:creationId xmlns:a16="http://schemas.microsoft.com/office/drawing/2014/main" id="{F59DAE41-B9FD-4D8A-A7C5-E78CC9147A3D}"/>
              </a:ext>
            </a:extLst>
          </p:cNvPr>
          <p:cNvSpPr>
            <a:spLocks/>
          </p:cNvSpPr>
          <p:nvPr/>
        </p:nvSpPr>
        <p:spPr bwMode="auto">
          <a:xfrm>
            <a:off x="8223881" y="4141444"/>
            <a:ext cx="355339" cy="252301"/>
          </a:xfrm>
          <a:custGeom>
            <a:avLst/>
            <a:gdLst>
              <a:gd name="T0" fmla="*/ 1519 w 3038"/>
              <a:gd name="T1" fmla="*/ 2003 h 2003"/>
              <a:gd name="T2" fmla="*/ 352 w 3038"/>
              <a:gd name="T3" fmla="*/ 375 h 2003"/>
              <a:gd name="T4" fmla="*/ 2687 w 3038"/>
              <a:gd name="T5" fmla="*/ 375 h 2003"/>
              <a:gd name="T6" fmla="*/ 1519 w 3038"/>
              <a:gd name="T7" fmla="*/ 2003 h 2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38" h="2003">
                <a:moveTo>
                  <a:pt x="1519" y="2003"/>
                </a:moveTo>
                <a:cubicBezTo>
                  <a:pt x="935" y="2003"/>
                  <a:pt x="0" y="751"/>
                  <a:pt x="352" y="375"/>
                </a:cubicBezTo>
                <a:cubicBezTo>
                  <a:pt x="703" y="0"/>
                  <a:pt x="2336" y="0"/>
                  <a:pt x="2687" y="375"/>
                </a:cubicBezTo>
                <a:cubicBezTo>
                  <a:pt x="3038" y="751"/>
                  <a:pt x="2103" y="2003"/>
                  <a:pt x="1519" y="2003"/>
                </a:cubicBezTo>
                <a:close/>
              </a:path>
            </a:pathLst>
          </a:custGeom>
          <a:solidFill>
            <a:srgbClr val="0066FF"/>
          </a:solidFill>
          <a:ln w="317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38" name="Rectangle 5">
            <a:extLst>
              <a:ext uri="{FF2B5EF4-FFF2-40B4-BE49-F238E27FC236}">
                <a16:creationId xmlns:a16="http://schemas.microsoft.com/office/drawing/2014/main" id="{3E0EE082-2ABB-4FFC-8F7E-9A596C151A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9982" y="4184711"/>
            <a:ext cx="199615" cy="182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altLang="ja-JP" sz="1000" b="1" i="0" u="none" strike="noStrike" baseline="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171</a:t>
            </a:r>
          </a:p>
        </p:txBody>
      </p:sp>
      <p:sp>
        <p:nvSpPr>
          <p:cNvPr id="142" name="楕円 141">
            <a:extLst>
              <a:ext uri="{FF2B5EF4-FFF2-40B4-BE49-F238E27FC236}">
                <a16:creationId xmlns:a16="http://schemas.microsoft.com/office/drawing/2014/main" id="{78BAA888-5B00-40DA-BD65-44F9376F139C}"/>
              </a:ext>
            </a:extLst>
          </p:cNvPr>
          <p:cNvSpPr/>
          <p:nvPr/>
        </p:nvSpPr>
        <p:spPr>
          <a:xfrm>
            <a:off x="6631818" y="4857532"/>
            <a:ext cx="101600" cy="101600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3" name="直線コネクタ 142">
            <a:extLst>
              <a:ext uri="{FF2B5EF4-FFF2-40B4-BE49-F238E27FC236}">
                <a16:creationId xmlns:a16="http://schemas.microsoft.com/office/drawing/2014/main" id="{5C0BAAE5-1E67-4AF6-9D69-87A5E8762F52}"/>
              </a:ext>
            </a:extLst>
          </p:cNvPr>
          <p:cNvCxnSpPr>
            <a:cxnSpLocks/>
            <a:stCxn id="144" idx="3"/>
          </p:cNvCxnSpPr>
          <p:nvPr/>
        </p:nvCxnSpPr>
        <p:spPr>
          <a:xfrm flipV="1">
            <a:off x="6229880" y="4929003"/>
            <a:ext cx="410176" cy="9997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テキスト ボックス 143">
            <a:extLst>
              <a:ext uri="{FF2B5EF4-FFF2-40B4-BE49-F238E27FC236}">
                <a16:creationId xmlns:a16="http://schemas.microsoft.com/office/drawing/2014/main" id="{29DFF76A-7BDE-4645-A200-96F52F0DD7E4}"/>
              </a:ext>
            </a:extLst>
          </p:cNvPr>
          <p:cNvSpPr txBox="1"/>
          <p:nvPr/>
        </p:nvSpPr>
        <p:spPr>
          <a:xfrm>
            <a:off x="5628334" y="4902827"/>
            <a:ext cx="601546" cy="252301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茨木ＩＣ</a:t>
            </a:r>
            <a:endParaRPr kumimoji="1" lang="en-US" altLang="zh-TW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5" name="楕円 144">
            <a:extLst>
              <a:ext uri="{FF2B5EF4-FFF2-40B4-BE49-F238E27FC236}">
                <a16:creationId xmlns:a16="http://schemas.microsoft.com/office/drawing/2014/main" id="{8215268A-D2C1-41B9-BCD7-F1CED5DE5D26}"/>
              </a:ext>
            </a:extLst>
          </p:cNvPr>
          <p:cNvSpPr/>
          <p:nvPr/>
        </p:nvSpPr>
        <p:spPr>
          <a:xfrm>
            <a:off x="5105067" y="913233"/>
            <a:ext cx="101600" cy="101600"/>
          </a:xfrm>
          <a:prstGeom prst="ellipse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6" name="直線コネクタ 145">
            <a:extLst>
              <a:ext uri="{FF2B5EF4-FFF2-40B4-BE49-F238E27FC236}">
                <a16:creationId xmlns:a16="http://schemas.microsoft.com/office/drawing/2014/main" id="{DC2CEFD9-E4B2-46E9-BAFE-24FDE291F1C6}"/>
              </a:ext>
            </a:extLst>
          </p:cNvPr>
          <p:cNvCxnSpPr>
            <a:cxnSpLocks/>
            <a:stCxn id="145" idx="6"/>
            <a:endCxn id="147" idx="1"/>
          </p:cNvCxnSpPr>
          <p:nvPr/>
        </p:nvCxnSpPr>
        <p:spPr>
          <a:xfrm>
            <a:off x="5206667" y="964033"/>
            <a:ext cx="334519" cy="1476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テキスト ボックス 146">
            <a:extLst>
              <a:ext uri="{FF2B5EF4-FFF2-40B4-BE49-F238E27FC236}">
                <a16:creationId xmlns:a16="http://schemas.microsoft.com/office/drawing/2014/main" id="{E38CE9A2-2D1E-4A36-832B-8D95F029CEAB}"/>
              </a:ext>
            </a:extLst>
          </p:cNvPr>
          <p:cNvSpPr txBox="1"/>
          <p:nvPr/>
        </p:nvSpPr>
        <p:spPr>
          <a:xfrm>
            <a:off x="5541186" y="835591"/>
            <a:ext cx="760760" cy="286410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茨木千提寺</a:t>
            </a:r>
            <a:r>
              <a:rPr lang="en-US" altLang="ja-JP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IC</a:t>
            </a:r>
            <a:endParaRPr kumimoji="1" lang="en-US" altLang="zh-TW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8" name="テキスト ボックス 147">
            <a:extLst>
              <a:ext uri="{FF2B5EF4-FFF2-40B4-BE49-F238E27FC236}">
                <a16:creationId xmlns:a16="http://schemas.microsoft.com/office/drawing/2014/main" id="{4F4DA634-7208-461F-A11F-8FBC53194A34}"/>
              </a:ext>
            </a:extLst>
          </p:cNvPr>
          <p:cNvSpPr txBox="1"/>
          <p:nvPr/>
        </p:nvSpPr>
        <p:spPr>
          <a:xfrm rot="20594227">
            <a:off x="6373629" y="3434561"/>
            <a:ext cx="156266" cy="776306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eaVert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余野茨木線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0" name="テキスト ボックス 38">
            <a:extLst>
              <a:ext uri="{FF2B5EF4-FFF2-40B4-BE49-F238E27FC236}">
                <a16:creationId xmlns:a16="http://schemas.microsoft.com/office/drawing/2014/main" id="{AADCA49B-F825-41D8-8D38-B287656F5EB4}"/>
              </a:ext>
            </a:extLst>
          </p:cNvPr>
          <p:cNvSpPr txBox="1"/>
          <p:nvPr/>
        </p:nvSpPr>
        <p:spPr>
          <a:xfrm>
            <a:off x="6967208" y="3307743"/>
            <a:ext cx="173062" cy="728631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eaVert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茨木亀岡線</a:t>
            </a:r>
          </a:p>
        </p:txBody>
      </p:sp>
      <p:sp>
        <p:nvSpPr>
          <p:cNvPr id="151" name="テキスト ボックス 150">
            <a:extLst>
              <a:ext uri="{FF2B5EF4-FFF2-40B4-BE49-F238E27FC236}">
                <a16:creationId xmlns:a16="http://schemas.microsoft.com/office/drawing/2014/main" id="{AFB4441C-8311-426F-B826-151B9BCBB2CD}"/>
              </a:ext>
            </a:extLst>
          </p:cNvPr>
          <p:cNvSpPr txBox="1"/>
          <p:nvPr/>
        </p:nvSpPr>
        <p:spPr>
          <a:xfrm rot="18908655">
            <a:off x="7488418" y="3605674"/>
            <a:ext cx="949043" cy="167874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名神高速道路</a:t>
            </a:r>
            <a:endParaRPr kumimoji="1" lang="en-US" altLang="zh-TW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53" name="図 152">
            <a:extLst>
              <a:ext uri="{FF2B5EF4-FFF2-40B4-BE49-F238E27FC236}">
                <a16:creationId xmlns:a16="http://schemas.microsoft.com/office/drawing/2014/main" id="{9A649B97-AB1B-4626-9F8D-2EE2FCA0164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8329" y="803001"/>
            <a:ext cx="1173823" cy="187569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4" name="楕円 153">
            <a:extLst>
              <a:ext uri="{FF2B5EF4-FFF2-40B4-BE49-F238E27FC236}">
                <a16:creationId xmlns:a16="http://schemas.microsoft.com/office/drawing/2014/main" id="{C8EC09FB-D28F-4742-A894-DA11B84B42E8}"/>
              </a:ext>
            </a:extLst>
          </p:cNvPr>
          <p:cNvSpPr/>
          <p:nvPr/>
        </p:nvSpPr>
        <p:spPr>
          <a:xfrm>
            <a:off x="8610944" y="1214330"/>
            <a:ext cx="114214" cy="114214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55" name="直線矢印コネクタ 154">
            <a:extLst>
              <a:ext uri="{FF2B5EF4-FFF2-40B4-BE49-F238E27FC236}">
                <a16:creationId xmlns:a16="http://schemas.microsoft.com/office/drawing/2014/main" id="{F114F5D5-AA22-4C6C-8C56-585A1402B406}"/>
              </a:ext>
            </a:extLst>
          </p:cNvPr>
          <p:cNvCxnSpPr>
            <a:cxnSpLocks/>
            <a:endCxn id="154" idx="3"/>
          </p:cNvCxnSpPr>
          <p:nvPr/>
        </p:nvCxnSpPr>
        <p:spPr>
          <a:xfrm flipV="1">
            <a:off x="8440629" y="1311818"/>
            <a:ext cx="187041" cy="23832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直線コネクタ 155">
            <a:extLst>
              <a:ext uri="{FF2B5EF4-FFF2-40B4-BE49-F238E27FC236}">
                <a16:creationId xmlns:a16="http://schemas.microsoft.com/office/drawing/2014/main" id="{CD88E175-9491-43BC-B412-9BAE1E9D31DB}"/>
              </a:ext>
            </a:extLst>
          </p:cNvPr>
          <p:cNvCxnSpPr>
            <a:cxnSpLocks/>
          </p:cNvCxnSpPr>
          <p:nvPr/>
        </p:nvCxnSpPr>
        <p:spPr>
          <a:xfrm>
            <a:off x="7921993" y="1550137"/>
            <a:ext cx="52635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7" name="テキスト ボックス 38">
            <a:extLst>
              <a:ext uri="{FF2B5EF4-FFF2-40B4-BE49-F238E27FC236}">
                <a16:creationId xmlns:a16="http://schemas.microsoft.com/office/drawing/2014/main" id="{8E12650B-6BBF-42E2-952B-D1EC85B3B411}"/>
              </a:ext>
            </a:extLst>
          </p:cNvPr>
          <p:cNvSpPr txBox="1"/>
          <p:nvPr/>
        </p:nvSpPr>
        <p:spPr>
          <a:xfrm>
            <a:off x="7928548" y="1348722"/>
            <a:ext cx="511499" cy="171865"/>
          </a:xfrm>
          <a:prstGeom prst="rect">
            <a:avLst/>
          </a:prstGeom>
          <a:solidFill>
            <a:schemeClr val="bg1"/>
          </a:solidFill>
          <a:ln w="6350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事業箇所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フリーフォーム: 図形 19">
            <a:extLst>
              <a:ext uri="{FF2B5EF4-FFF2-40B4-BE49-F238E27FC236}">
                <a16:creationId xmlns:a16="http://schemas.microsoft.com/office/drawing/2014/main" id="{852D7064-0588-4DA5-9947-2F0896C48064}"/>
              </a:ext>
            </a:extLst>
          </p:cNvPr>
          <p:cNvSpPr/>
          <p:nvPr/>
        </p:nvSpPr>
        <p:spPr>
          <a:xfrm>
            <a:off x="4699000" y="1188720"/>
            <a:ext cx="2011680" cy="2240280"/>
          </a:xfrm>
          <a:custGeom>
            <a:avLst/>
            <a:gdLst>
              <a:gd name="connsiteX0" fmla="*/ 640080 w 2011680"/>
              <a:gd name="connsiteY0" fmla="*/ 127000 h 2240280"/>
              <a:gd name="connsiteX1" fmla="*/ 685800 w 2011680"/>
              <a:gd name="connsiteY1" fmla="*/ 96520 h 2240280"/>
              <a:gd name="connsiteX2" fmla="*/ 802640 w 2011680"/>
              <a:gd name="connsiteY2" fmla="*/ 96520 h 2240280"/>
              <a:gd name="connsiteX3" fmla="*/ 878840 w 2011680"/>
              <a:gd name="connsiteY3" fmla="*/ 167640 h 2240280"/>
              <a:gd name="connsiteX4" fmla="*/ 899160 w 2011680"/>
              <a:gd name="connsiteY4" fmla="*/ 314960 h 2240280"/>
              <a:gd name="connsiteX5" fmla="*/ 944880 w 2011680"/>
              <a:gd name="connsiteY5" fmla="*/ 360680 h 2240280"/>
              <a:gd name="connsiteX6" fmla="*/ 1076960 w 2011680"/>
              <a:gd name="connsiteY6" fmla="*/ 416560 h 2240280"/>
              <a:gd name="connsiteX7" fmla="*/ 1092200 w 2011680"/>
              <a:gd name="connsiteY7" fmla="*/ 431800 h 2240280"/>
              <a:gd name="connsiteX8" fmla="*/ 1066800 w 2011680"/>
              <a:gd name="connsiteY8" fmla="*/ 508000 h 2240280"/>
              <a:gd name="connsiteX9" fmla="*/ 1107440 w 2011680"/>
              <a:gd name="connsiteY9" fmla="*/ 558800 h 2240280"/>
              <a:gd name="connsiteX10" fmla="*/ 1143000 w 2011680"/>
              <a:gd name="connsiteY10" fmla="*/ 594360 h 2240280"/>
              <a:gd name="connsiteX11" fmla="*/ 1168400 w 2011680"/>
              <a:gd name="connsiteY11" fmla="*/ 594360 h 2240280"/>
              <a:gd name="connsiteX12" fmla="*/ 1148080 w 2011680"/>
              <a:gd name="connsiteY12" fmla="*/ 513080 h 2240280"/>
              <a:gd name="connsiteX13" fmla="*/ 1158240 w 2011680"/>
              <a:gd name="connsiteY13" fmla="*/ 426720 h 2240280"/>
              <a:gd name="connsiteX14" fmla="*/ 1168400 w 2011680"/>
              <a:gd name="connsiteY14" fmla="*/ 365760 h 2240280"/>
              <a:gd name="connsiteX15" fmla="*/ 1259840 w 2011680"/>
              <a:gd name="connsiteY15" fmla="*/ 243840 h 2240280"/>
              <a:gd name="connsiteX16" fmla="*/ 1336040 w 2011680"/>
              <a:gd name="connsiteY16" fmla="*/ 274320 h 2240280"/>
              <a:gd name="connsiteX17" fmla="*/ 1417320 w 2011680"/>
              <a:gd name="connsiteY17" fmla="*/ 248920 h 2240280"/>
              <a:gd name="connsiteX18" fmla="*/ 1463040 w 2011680"/>
              <a:gd name="connsiteY18" fmla="*/ 193040 h 2240280"/>
              <a:gd name="connsiteX19" fmla="*/ 1483360 w 2011680"/>
              <a:gd name="connsiteY19" fmla="*/ 167640 h 2240280"/>
              <a:gd name="connsiteX20" fmla="*/ 1529080 w 2011680"/>
              <a:gd name="connsiteY20" fmla="*/ 218440 h 2240280"/>
              <a:gd name="connsiteX21" fmla="*/ 1605280 w 2011680"/>
              <a:gd name="connsiteY21" fmla="*/ 218440 h 2240280"/>
              <a:gd name="connsiteX22" fmla="*/ 1635760 w 2011680"/>
              <a:gd name="connsiteY22" fmla="*/ 274320 h 2240280"/>
              <a:gd name="connsiteX23" fmla="*/ 1711960 w 2011680"/>
              <a:gd name="connsiteY23" fmla="*/ 401320 h 2240280"/>
              <a:gd name="connsiteX24" fmla="*/ 1539240 w 2011680"/>
              <a:gd name="connsiteY24" fmla="*/ 528320 h 2240280"/>
              <a:gd name="connsiteX25" fmla="*/ 1478280 w 2011680"/>
              <a:gd name="connsiteY25" fmla="*/ 599440 h 2240280"/>
              <a:gd name="connsiteX26" fmla="*/ 1290320 w 2011680"/>
              <a:gd name="connsiteY26" fmla="*/ 701040 h 2240280"/>
              <a:gd name="connsiteX27" fmla="*/ 1264920 w 2011680"/>
              <a:gd name="connsiteY27" fmla="*/ 721360 h 2240280"/>
              <a:gd name="connsiteX28" fmla="*/ 1234440 w 2011680"/>
              <a:gd name="connsiteY28" fmla="*/ 812800 h 2240280"/>
              <a:gd name="connsiteX29" fmla="*/ 1234440 w 2011680"/>
              <a:gd name="connsiteY29" fmla="*/ 812800 h 2240280"/>
              <a:gd name="connsiteX30" fmla="*/ 1148080 w 2011680"/>
              <a:gd name="connsiteY30" fmla="*/ 960120 h 2240280"/>
              <a:gd name="connsiteX31" fmla="*/ 1183640 w 2011680"/>
              <a:gd name="connsiteY31" fmla="*/ 995680 h 2240280"/>
              <a:gd name="connsiteX32" fmla="*/ 1198880 w 2011680"/>
              <a:gd name="connsiteY32" fmla="*/ 1122680 h 2240280"/>
              <a:gd name="connsiteX33" fmla="*/ 1209040 w 2011680"/>
              <a:gd name="connsiteY33" fmla="*/ 1137920 h 2240280"/>
              <a:gd name="connsiteX34" fmla="*/ 1310640 w 2011680"/>
              <a:gd name="connsiteY34" fmla="*/ 1112520 h 2240280"/>
              <a:gd name="connsiteX35" fmla="*/ 1427480 w 2011680"/>
              <a:gd name="connsiteY35" fmla="*/ 1158240 h 2240280"/>
              <a:gd name="connsiteX36" fmla="*/ 1493520 w 2011680"/>
              <a:gd name="connsiteY36" fmla="*/ 1280160 h 2240280"/>
              <a:gd name="connsiteX37" fmla="*/ 1534160 w 2011680"/>
              <a:gd name="connsiteY37" fmla="*/ 1391920 h 2240280"/>
              <a:gd name="connsiteX38" fmla="*/ 1559560 w 2011680"/>
              <a:gd name="connsiteY38" fmla="*/ 1493520 h 2240280"/>
              <a:gd name="connsiteX39" fmla="*/ 1620520 w 2011680"/>
              <a:gd name="connsiteY39" fmla="*/ 1554480 h 2240280"/>
              <a:gd name="connsiteX40" fmla="*/ 1661160 w 2011680"/>
              <a:gd name="connsiteY40" fmla="*/ 1661160 h 2240280"/>
              <a:gd name="connsiteX41" fmla="*/ 1752600 w 2011680"/>
              <a:gd name="connsiteY41" fmla="*/ 1717040 h 2240280"/>
              <a:gd name="connsiteX42" fmla="*/ 1783080 w 2011680"/>
              <a:gd name="connsiteY42" fmla="*/ 1783080 h 2240280"/>
              <a:gd name="connsiteX43" fmla="*/ 1884680 w 2011680"/>
              <a:gd name="connsiteY43" fmla="*/ 1874520 h 2240280"/>
              <a:gd name="connsiteX44" fmla="*/ 1925320 w 2011680"/>
              <a:gd name="connsiteY44" fmla="*/ 1940560 h 2240280"/>
              <a:gd name="connsiteX45" fmla="*/ 2006600 w 2011680"/>
              <a:gd name="connsiteY45" fmla="*/ 1976120 h 2240280"/>
              <a:gd name="connsiteX46" fmla="*/ 2011680 w 2011680"/>
              <a:gd name="connsiteY46" fmla="*/ 2032000 h 2240280"/>
              <a:gd name="connsiteX47" fmla="*/ 1879600 w 2011680"/>
              <a:gd name="connsiteY47" fmla="*/ 2133600 h 2240280"/>
              <a:gd name="connsiteX48" fmla="*/ 1854200 w 2011680"/>
              <a:gd name="connsiteY48" fmla="*/ 2199640 h 2240280"/>
              <a:gd name="connsiteX49" fmla="*/ 1793240 w 2011680"/>
              <a:gd name="connsiteY49" fmla="*/ 2204720 h 2240280"/>
              <a:gd name="connsiteX50" fmla="*/ 1752600 w 2011680"/>
              <a:gd name="connsiteY50" fmla="*/ 2240280 h 2240280"/>
              <a:gd name="connsiteX51" fmla="*/ 1645920 w 2011680"/>
              <a:gd name="connsiteY51" fmla="*/ 2240280 h 2240280"/>
              <a:gd name="connsiteX52" fmla="*/ 1661160 w 2011680"/>
              <a:gd name="connsiteY52" fmla="*/ 2123440 h 2240280"/>
              <a:gd name="connsiteX53" fmla="*/ 1661160 w 2011680"/>
              <a:gd name="connsiteY53" fmla="*/ 2108200 h 2240280"/>
              <a:gd name="connsiteX54" fmla="*/ 1681480 w 2011680"/>
              <a:gd name="connsiteY54" fmla="*/ 2026920 h 2240280"/>
              <a:gd name="connsiteX55" fmla="*/ 1681480 w 2011680"/>
              <a:gd name="connsiteY55" fmla="*/ 1981200 h 2240280"/>
              <a:gd name="connsiteX56" fmla="*/ 1600200 w 2011680"/>
              <a:gd name="connsiteY56" fmla="*/ 1910080 h 2240280"/>
              <a:gd name="connsiteX57" fmla="*/ 1508760 w 2011680"/>
              <a:gd name="connsiteY57" fmla="*/ 1905000 h 2240280"/>
              <a:gd name="connsiteX58" fmla="*/ 1483360 w 2011680"/>
              <a:gd name="connsiteY58" fmla="*/ 1910080 h 2240280"/>
              <a:gd name="connsiteX59" fmla="*/ 1412240 w 2011680"/>
              <a:gd name="connsiteY59" fmla="*/ 1864360 h 2240280"/>
              <a:gd name="connsiteX60" fmla="*/ 1412240 w 2011680"/>
              <a:gd name="connsiteY60" fmla="*/ 1798320 h 2240280"/>
              <a:gd name="connsiteX61" fmla="*/ 1407160 w 2011680"/>
              <a:gd name="connsiteY61" fmla="*/ 1676400 h 2240280"/>
              <a:gd name="connsiteX62" fmla="*/ 1381760 w 2011680"/>
              <a:gd name="connsiteY62" fmla="*/ 1635760 h 2240280"/>
              <a:gd name="connsiteX63" fmla="*/ 1376680 w 2011680"/>
              <a:gd name="connsiteY63" fmla="*/ 1615440 h 2240280"/>
              <a:gd name="connsiteX64" fmla="*/ 1336040 w 2011680"/>
              <a:gd name="connsiteY64" fmla="*/ 1569720 h 2240280"/>
              <a:gd name="connsiteX65" fmla="*/ 1320800 w 2011680"/>
              <a:gd name="connsiteY65" fmla="*/ 1559560 h 2240280"/>
              <a:gd name="connsiteX66" fmla="*/ 1244600 w 2011680"/>
              <a:gd name="connsiteY66" fmla="*/ 1595120 h 2240280"/>
              <a:gd name="connsiteX67" fmla="*/ 1188720 w 2011680"/>
              <a:gd name="connsiteY67" fmla="*/ 1579880 h 2240280"/>
              <a:gd name="connsiteX68" fmla="*/ 1112520 w 2011680"/>
              <a:gd name="connsiteY68" fmla="*/ 1630680 h 2240280"/>
              <a:gd name="connsiteX69" fmla="*/ 1061720 w 2011680"/>
              <a:gd name="connsiteY69" fmla="*/ 1584960 h 2240280"/>
              <a:gd name="connsiteX70" fmla="*/ 1117600 w 2011680"/>
              <a:gd name="connsiteY70" fmla="*/ 1468120 h 2240280"/>
              <a:gd name="connsiteX71" fmla="*/ 1107440 w 2011680"/>
              <a:gd name="connsiteY71" fmla="*/ 1402080 h 2240280"/>
              <a:gd name="connsiteX72" fmla="*/ 1076960 w 2011680"/>
              <a:gd name="connsiteY72" fmla="*/ 1361440 h 2240280"/>
              <a:gd name="connsiteX73" fmla="*/ 1036320 w 2011680"/>
              <a:gd name="connsiteY73" fmla="*/ 1351280 h 2240280"/>
              <a:gd name="connsiteX74" fmla="*/ 965200 w 2011680"/>
              <a:gd name="connsiteY74" fmla="*/ 1356360 h 2240280"/>
              <a:gd name="connsiteX75" fmla="*/ 934720 w 2011680"/>
              <a:gd name="connsiteY75" fmla="*/ 1366520 h 2240280"/>
              <a:gd name="connsiteX76" fmla="*/ 868680 w 2011680"/>
              <a:gd name="connsiteY76" fmla="*/ 1259840 h 2240280"/>
              <a:gd name="connsiteX77" fmla="*/ 853440 w 2011680"/>
              <a:gd name="connsiteY77" fmla="*/ 1229360 h 2240280"/>
              <a:gd name="connsiteX78" fmla="*/ 777240 w 2011680"/>
              <a:gd name="connsiteY78" fmla="*/ 1209040 h 2240280"/>
              <a:gd name="connsiteX79" fmla="*/ 782320 w 2011680"/>
              <a:gd name="connsiteY79" fmla="*/ 1122680 h 2240280"/>
              <a:gd name="connsiteX80" fmla="*/ 665480 w 2011680"/>
              <a:gd name="connsiteY80" fmla="*/ 965200 h 2240280"/>
              <a:gd name="connsiteX81" fmla="*/ 574040 w 2011680"/>
              <a:gd name="connsiteY81" fmla="*/ 944880 h 2240280"/>
              <a:gd name="connsiteX82" fmla="*/ 523240 w 2011680"/>
              <a:gd name="connsiteY82" fmla="*/ 914400 h 2240280"/>
              <a:gd name="connsiteX83" fmla="*/ 406400 w 2011680"/>
              <a:gd name="connsiteY83" fmla="*/ 944880 h 2240280"/>
              <a:gd name="connsiteX84" fmla="*/ 335280 w 2011680"/>
              <a:gd name="connsiteY84" fmla="*/ 909320 h 2240280"/>
              <a:gd name="connsiteX85" fmla="*/ 314960 w 2011680"/>
              <a:gd name="connsiteY85" fmla="*/ 883920 h 2240280"/>
              <a:gd name="connsiteX86" fmla="*/ 314960 w 2011680"/>
              <a:gd name="connsiteY86" fmla="*/ 812800 h 2240280"/>
              <a:gd name="connsiteX87" fmla="*/ 243840 w 2011680"/>
              <a:gd name="connsiteY87" fmla="*/ 599440 h 2240280"/>
              <a:gd name="connsiteX88" fmla="*/ 167640 w 2011680"/>
              <a:gd name="connsiteY88" fmla="*/ 589280 h 2240280"/>
              <a:gd name="connsiteX89" fmla="*/ 15240 w 2011680"/>
              <a:gd name="connsiteY89" fmla="*/ 472440 h 2240280"/>
              <a:gd name="connsiteX90" fmla="*/ 0 w 2011680"/>
              <a:gd name="connsiteY90" fmla="*/ 457200 h 2240280"/>
              <a:gd name="connsiteX91" fmla="*/ 20320 w 2011680"/>
              <a:gd name="connsiteY91" fmla="*/ 365760 h 2240280"/>
              <a:gd name="connsiteX92" fmla="*/ 76200 w 2011680"/>
              <a:gd name="connsiteY92" fmla="*/ 370840 h 2240280"/>
              <a:gd name="connsiteX93" fmla="*/ 91440 w 2011680"/>
              <a:gd name="connsiteY93" fmla="*/ 340360 h 2240280"/>
              <a:gd name="connsiteX94" fmla="*/ 152400 w 2011680"/>
              <a:gd name="connsiteY94" fmla="*/ 142240 h 2240280"/>
              <a:gd name="connsiteX95" fmla="*/ 152400 w 2011680"/>
              <a:gd name="connsiteY95" fmla="*/ 116840 h 2240280"/>
              <a:gd name="connsiteX96" fmla="*/ 121920 w 2011680"/>
              <a:gd name="connsiteY96" fmla="*/ 71120 h 2240280"/>
              <a:gd name="connsiteX97" fmla="*/ 91440 w 2011680"/>
              <a:gd name="connsiteY97" fmla="*/ 30480 h 2240280"/>
              <a:gd name="connsiteX98" fmla="*/ 91440 w 2011680"/>
              <a:gd name="connsiteY98" fmla="*/ 0 h 2240280"/>
              <a:gd name="connsiteX99" fmla="*/ 167640 w 2011680"/>
              <a:gd name="connsiteY99" fmla="*/ 30480 h 2240280"/>
              <a:gd name="connsiteX100" fmla="*/ 269240 w 2011680"/>
              <a:gd name="connsiteY100" fmla="*/ 30480 h 2240280"/>
              <a:gd name="connsiteX101" fmla="*/ 441960 w 2011680"/>
              <a:gd name="connsiteY101" fmla="*/ 5080 h 2240280"/>
              <a:gd name="connsiteX102" fmla="*/ 640080 w 2011680"/>
              <a:gd name="connsiteY102" fmla="*/ 127000 h 2240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2011680" h="2240280">
                <a:moveTo>
                  <a:pt x="640080" y="127000"/>
                </a:moveTo>
                <a:lnTo>
                  <a:pt x="685800" y="96520"/>
                </a:lnTo>
                <a:lnTo>
                  <a:pt x="802640" y="96520"/>
                </a:lnTo>
                <a:lnTo>
                  <a:pt x="878840" y="167640"/>
                </a:lnTo>
                <a:lnTo>
                  <a:pt x="899160" y="314960"/>
                </a:lnTo>
                <a:lnTo>
                  <a:pt x="944880" y="360680"/>
                </a:lnTo>
                <a:lnTo>
                  <a:pt x="1076960" y="416560"/>
                </a:lnTo>
                <a:lnTo>
                  <a:pt x="1092200" y="431800"/>
                </a:lnTo>
                <a:lnTo>
                  <a:pt x="1066800" y="508000"/>
                </a:lnTo>
                <a:lnTo>
                  <a:pt x="1107440" y="558800"/>
                </a:lnTo>
                <a:lnTo>
                  <a:pt x="1143000" y="594360"/>
                </a:lnTo>
                <a:lnTo>
                  <a:pt x="1168400" y="594360"/>
                </a:lnTo>
                <a:lnTo>
                  <a:pt x="1148080" y="513080"/>
                </a:lnTo>
                <a:lnTo>
                  <a:pt x="1158240" y="426720"/>
                </a:lnTo>
                <a:lnTo>
                  <a:pt x="1168400" y="365760"/>
                </a:lnTo>
                <a:lnTo>
                  <a:pt x="1259840" y="243840"/>
                </a:lnTo>
                <a:lnTo>
                  <a:pt x="1336040" y="274320"/>
                </a:lnTo>
                <a:lnTo>
                  <a:pt x="1417320" y="248920"/>
                </a:lnTo>
                <a:lnTo>
                  <a:pt x="1463040" y="193040"/>
                </a:lnTo>
                <a:lnTo>
                  <a:pt x="1483360" y="167640"/>
                </a:lnTo>
                <a:lnTo>
                  <a:pt x="1529080" y="218440"/>
                </a:lnTo>
                <a:lnTo>
                  <a:pt x="1605280" y="218440"/>
                </a:lnTo>
                <a:lnTo>
                  <a:pt x="1635760" y="274320"/>
                </a:lnTo>
                <a:lnTo>
                  <a:pt x="1711960" y="401320"/>
                </a:lnTo>
                <a:lnTo>
                  <a:pt x="1539240" y="528320"/>
                </a:lnTo>
                <a:lnTo>
                  <a:pt x="1478280" y="599440"/>
                </a:lnTo>
                <a:lnTo>
                  <a:pt x="1290320" y="701040"/>
                </a:lnTo>
                <a:lnTo>
                  <a:pt x="1264920" y="721360"/>
                </a:lnTo>
                <a:lnTo>
                  <a:pt x="1234440" y="812800"/>
                </a:lnTo>
                <a:lnTo>
                  <a:pt x="1234440" y="812800"/>
                </a:lnTo>
                <a:lnTo>
                  <a:pt x="1148080" y="960120"/>
                </a:lnTo>
                <a:lnTo>
                  <a:pt x="1183640" y="995680"/>
                </a:lnTo>
                <a:lnTo>
                  <a:pt x="1198880" y="1122680"/>
                </a:lnTo>
                <a:lnTo>
                  <a:pt x="1209040" y="1137920"/>
                </a:lnTo>
                <a:lnTo>
                  <a:pt x="1310640" y="1112520"/>
                </a:lnTo>
                <a:lnTo>
                  <a:pt x="1427480" y="1158240"/>
                </a:lnTo>
                <a:lnTo>
                  <a:pt x="1493520" y="1280160"/>
                </a:lnTo>
                <a:lnTo>
                  <a:pt x="1534160" y="1391920"/>
                </a:lnTo>
                <a:lnTo>
                  <a:pt x="1559560" y="1493520"/>
                </a:lnTo>
                <a:lnTo>
                  <a:pt x="1620520" y="1554480"/>
                </a:lnTo>
                <a:lnTo>
                  <a:pt x="1661160" y="1661160"/>
                </a:lnTo>
                <a:lnTo>
                  <a:pt x="1752600" y="1717040"/>
                </a:lnTo>
                <a:lnTo>
                  <a:pt x="1783080" y="1783080"/>
                </a:lnTo>
                <a:lnTo>
                  <a:pt x="1884680" y="1874520"/>
                </a:lnTo>
                <a:lnTo>
                  <a:pt x="1925320" y="1940560"/>
                </a:lnTo>
                <a:lnTo>
                  <a:pt x="2006600" y="1976120"/>
                </a:lnTo>
                <a:lnTo>
                  <a:pt x="2011680" y="2032000"/>
                </a:lnTo>
                <a:lnTo>
                  <a:pt x="1879600" y="2133600"/>
                </a:lnTo>
                <a:lnTo>
                  <a:pt x="1854200" y="2199640"/>
                </a:lnTo>
                <a:lnTo>
                  <a:pt x="1793240" y="2204720"/>
                </a:lnTo>
                <a:lnTo>
                  <a:pt x="1752600" y="2240280"/>
                </a:lnTo>
                <a:lnTo>
                  <a:pt x="1645920" y="2240280"/>
                </a:lnTo>
                <a:lnTo>
                  <a:pt x="1661160" y="2123440"/>
                </a:lnTo>
                <a:lnTo>
                  <a:pt x="1661160" y="2108200"/>
                </a:lnTo>
                <a:lnTo>
                  <a:pt x="1681480" y="2026920"/>
                </a:lnTo>
                <a:lnTo>
                  <a:pt x="1681480" y="1981200"/>
                </a:lnTo>
                <a:lnTo>
                  <a:pt x="1600200" y="1910080"/>
                </a:lnTo>
                <a:lnTo>
                  <a:pt x="1508760" y="1905000"/>
                </a:lnTo>
                <a:lnTo>
                  <a:pt x="1483360" y="1910080"/>
                </a:lnTo>
                <a:lnTo>
                  <a:pt x="1412240" y="1864360"/>
                </a:lnTo>
                <a:lnTo>
                  <a:pt x="1412240" y="1798320"/>
                </a:lnTo>
                <a:lnTo>
                  <a:pt x="1407160" y="1676400"/>
                </a:lnTo>
                <a:lnTo>
                  <a:pt x="1381760" y="1635760"/>
                </a:lnTo>
                <a:lnTo>
                  <a:pt x="1376680" y="1615440"/>
                </a:lnTo>
                <a:lnTo>
                  <a:pt x="1336040" y="1569720"/>
                </a:lnTo>
                <a:lnTo>
                  <a:pt x="1320800" y="1559560"/>
                </a:lnTo>
                <a:lnTo>
                  <a:pt x="1244600" y="1595120"/>
                </a:lnTo>
                <a:lnTo>
                  <a:pt x="1188720" y="1579880"/>
                </a:lnTo>
                <a:lnTo>
                  <a:pt x="1112520" y="1630680"/>
                </a:lnTo>
                <a:lnTo>
                  <a:pt x="1061720" y="1584960"/>
                </a:lnTo>
                <a:lnTo>
                  <a:pt x="1117600" y="1468120"/>
                </a:lnTo>
                <a:lnTo>
                  <a:pt x="1107440" y="1402080"/>
                </a:lnTo>
                <a:lnTo>
                  <a:pt x="1076960" y="1361440"/>
                </a:lnTo>
                <a:lnTo>
                  <a:pt x="1036320" y="1351280"/>
                </a:lnTo>
                <a:lnTo>
                  <a:pt x="965200" y="1356360"/>
                </a:lnTo>
                <a:lnTo>
                  <a:pt x="934720" y="1366520"/>
                </a:lnTo>
                <a:lnTo>
                  <a:pt x="868680" y="1259840"/>
                </a:lnTo>
                <a:lnTo>
                  <a:pt x="853440" y="1229360"/>
                </a:lnTo>
                <a:lnTo>
                  <a:pt x="777240" y="1209040"/>
                </a:lnTo>
                <a:lnTo>
                  <a:pt x="782320" y="1122680"/>
                </a:lnTo>
                <a:lnTo>
                  <a:pt x="665480" y="965200"/>
                </a:lnTo>
                <a:lnTo>
                  <a:pt x="574040" y="944880"/>
                </a:lnTo>
                <a:lnTo>
                  <a:pt x="523240" y="914400"/>
                </a:lnTo>
                <a:lnTo>
                  <a:pt x="406400" y="944880"/>
                </a:lnTo>
                <a:lnTo>
                  <a:pt x="335280" y="909320"/>
                </a:lnTo>
                <a:lnTo>
                  <a:pt x="314960" y="883920"/>
                </a:lnTo>
                <a:lnTo>
                  <a:pt x="314960" y="812800"/>
                </a:lnTo>
                <a:lnTo>
                  <a:pt x="243840" y="599440"/>
                </a:lnTo>
                <a:lnTo>
                  <a:pt x="167640" y="589280"/>
                </a:lnTo>
                <a:lnTo>
                  <a:pt x="15240" y="472440"/>
                </a:lnTo>
                <a:lnTo>
                  <a:pt x="0" y="457200"/>
                </a:lnTo>
                <a:lnTo>
                  <a:pt x="20320" y="365760"/>
                </a:lnTo>
                <a:lnTo>
                  <a:pt x="76200" y="370840"/>
                </a:lnTo>
                <a:lnTo>
                  <a:pt x="91440" y="340360"/>
                </a:lnTo>
                <a:lnTo>
                  <a:pt x="152400" y="142240"/>
                </a:lnTo>
                <a:lnTo>
                  <a:pt x="152400" y="116840"/>
                </a:lnTo>
                <a:lnTo>
                  <a:pt x="121920" y="71120"/>
                </a:lnTo>
                <a:lnTo>
                  <a:pt x="91440" y="30480"/>
                </a:lnTo>
                <a:lnTo>
                  <a:pt x="91440" y="0"/>
                </a:lnTo>
                <a:lnTo>
                  <a:pt x="167640" y="30480"/>
                </a:lnTo>
                <a:lnTo>
                  <a:pt x="269240" y="30480"/>
                </a:lnTo>
                <a:lnTo>
                  <a:pt x="441960" y="5080"/>
                </a:lnTo>
                <a:lnTo>
                  <a:pt x="640080" y="12700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68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1" name="フリーフォーム: 図形 20">
            <a:extLst>
              <a:ext uri="{FF2B5EF4-FFF2-40B4-BE49-F238E27FC236}">
                <a16:creationId xmlns:a16="http://schemas.microsoft.com/office/drawing/2014/main" id="{8AFF7A1B-80E4-4EF0-90D8-2DC06B454A9E}"/>
              </a:ext>
            </a:extLst>
          </p:cNvPr>
          <p:cNvSpPr/>
          <p:nvPr/>
        </p:nvSpPr>
        <p:spPr>
          <a:xfrm>
            <a:off x="4917440" y="2402840"/>
            <a:ext cx="736600" cy="802640"/>
          </a:xfrm>
          <a:custGeom>
            <a:avLst/>
            <a:gdLst>
              <a:gd name="connsiteX0" fmla="*/ 0 w 736600"/>
              <a:gd name="connsiteY0" fmla="*/ 243840 h 802640"/>
              <a:gd name="connsiteX1" fmla="*/ 30480 w 736600"/>
              <a:gd name="connsiteY1" fmla="*/ 198120 h 802640"/>
              <a:gd name="connsiteX2" fmla="*/ 193040 w 736600"/>
              <a:gd name="connsiteY2" fmla="*/ 121920 h 802640"/>
              <a:gd name="connsiteX3" fmla="*/ 238760 w 736600"/>
              <a:gd name="connsiteY3" fmla="*/ 71120 h 802640"/>
              <a:gd name="connsiteX4" fmla="*/ 284480 w 736600"/>
              <a:gd name="connsiteY4" fmla="*/ 66040 h 802640"/>
              <a:gd name="connsiteX5" fmla="*/ 314960 w 736600"/>
              <a:gd name="connsiteY5" fmla="*/ 15240 h 802640"/>
              <a:gd name="connsiteX6" fmla="*/ 375920 w 736600"/>
              <a:gd name="connsiteY6" fmla="*/ 0 h 802640"/>
              <a:gd name="connsiteX7" fmla="*/ 401320 w 736600"/>
              <a:gd name="connsiteY7" fmla="*/ 20320 h 802640"/>
              <a:gd name="connsiteX8" fmla="*/ 431800 w 736600"/>
              <a:gd name="connsiteY8" fmla="*/ 167640 h 802640"/>
              <a:gd name="connsiteX9" fmla="*/ 548640 w 736600"/>
              <a:gd name="connsiteY9" fmla="*/ 279400 h 802640"/>
              <a:gd name="connsiteX10" fmla="*/ 599440 w 736600"/>
              <a:gd name="connsiteY10" fmla="*/ 355600 h 802640"/>
              <a:gd name="connsiteX11" fmla="*/ 629920 w 736600"/>
              <a:gd name="connsiteY11" fmla="*/ 441960 h 802640"/>
              <a:gd name="connsiteX12" fmla="*/ 665480 w 736600"/>
              <a:gd name="connsiteY12" fmla="*/ 462280 h 802640"/>
              <a:gd name="connsiteX13" fmla="*/ 716280 w 736600"/>
              <a:gd name="connsiteY13" fmla="*/ 492760 h 802640"/>
              <a:gd name="connsiteX14" fmla="*/ 726440 w 736600"/>
              <a:gd name="connsiteY14" fmla="*/ 538480 h 802640"/>
              <a:gd name="connsiteX15" fmla="*/ 736600 w 736600"/>
              <a:gd name="connsiteY15" fmla="*/ 614680 h 802640"/>
              <a:gd name="connsiteX16" fmla="*/ 736600 w 736600"/>
              <a:gd name="connsiteY16" fmla="*/ 670560 h 802640"/>
              <a:gd name="connsiteX17" fmla="*/ 701040 w 736600"/>
              <a:gd name="connsiteY17" fmla="*/ 716280 h 802640"/>
              <a:gd name="connsiteX18" fmla="*/ 706120 w 736600"/>
              <a:gd name="connsiteY18" fmla="*/ 782320 h 802640"/>
              <a:gd name="connsiteX19" fmla="*/ 701040 w 736600"/>
              <a:gd name="connsiteY19" fmla="*/ 797560 h 802640"/>
              <a:gd name="connsiteX20" fmla="*/ 665480 w 736600"/>
              <a:gd name="connsiteY20" fmla="*/ 787400 h 802640"/>
              <a:gd name="connsiteX21" fmla="*/ 568960 w 736600"/>
              <a:gd name="connsiteY21" fmla="*/ 802640 h 802640"/>
              <a:gd name="connsiteX22" fmla="*/ 477520 w 736600"/>
              <a:gd name="connsiteY22" fmla="*/ 680720 h 802640"/>
              <a:gd name="connsiteX23" fmla="*/ 406400 w 736600"/>
              <a:gd name="connsiteY23" fmla="*/ 624840 h 802640"/>
              <a:gd name="connsiteX24" fmla="*/ 391160 w 736600"/>
              <a:gd name="connsiteY24" fmla="*/ 594360 h 802640"/>
              <a:gd name="connsiteX25" fmla="*/ 350520 w 736600"/>
              <a:gd name="connsiteY25" fmla="*/ 548640 h 802640"/>
              <a:gd name="connsiteX26" fmla="*/ 284480 w 736600"/>
              <a:gd name="connsiteY26" fmla="*/ 487680 h 802640"/>
              <a:gd name="connsiteX27" fmla="*/ 223520 w 736600"/>
              <a:gd name="connsiteY27" fmla="*/ 467360 h 802640"/>
              <a:gd name="connsiteX28" fmla="*/ 142240 w 736600"/>
              <a:gd name="connsiteY28" fmla="*/ 365760 h 802640"/>
              <a:gd name="connsiteX29" fmla="*/ 35560 w 736600"/>
              <a:gd name="connsiteY29" fmla="*/ 320040 h 802640"/>
              <a:gd name="connsiteX30" fmla="*/ 5080 w 736600"/>
              <a:gd name="connsiteY30" fmla="*/ 294640 h 802640"/>
              <a:gd name="connsiteX31" fmla="*/ 0 w 736600"/>
              <a:gd name="connsiteY31" fmla="*/ 243840 h 802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736600" h="802640">
                <a:moveTo>
                  <a:pt x="0" y="243840"/>
                </a:moveTo>
                <a:lnTo>
                  <a:pt x="30480" y="198120"/>
                </a:lnTo>
                <a:lnTo>
                  <a:pt x="193040" y="121920"/>
                </a:lnTo>
                <a:lnTo>
                  <a:pt x="238760" y="71120"/>
                </a:lnTo>
                <a:lnTo>
                  <a:pt x="284480" y="66040"/>
                </a:lnTo>
                <a:lnTo>
                  <a:pt x="314960" y="15240"/>
                </a:lnTo>
                <a:lnTo>
                  <a:pt x="375920" y="0"/>
                </a:lnTo>
                <a:lnTo>
                  <a:pt x="401320" y="20320"/>
                </a:lnTo>
                <a:lnTo>
                  <a:pt x="431800" y="167640"/>
                </a:lnTo>
                <a:lnTo>
                  <a:pt x="548640" y="279400"/>
                </a:lnTo>
                <a:lnTo>
                  <a:pt x="599440" y="355600"/>
                </a:lnTo>
                <a:lnTo>
                  <a:pt x="629920" y="441960"/>
                </a:lnTo>
                <a:lnTo>
                  <a:pt x="665480" y="462280"/>
                </a:lnTo>
                <a:lnTo>
                  <a:pt x="716280" y="492760"/>
                </a:lnTo>
                <a:lnTo>
                  <a:pt x="726440" y="538480"/>
                </a:lnTo>
                <a:lnTo>
                  <a:pt x="736600" y="614680"/>
                </a:lnTo>
                <a:lnTo>
                  <a:pt x="736600" y="670560"/>
                </a:lnTo>
                <a:lnTo>
                  <a:pt x="701040" y="716280"/>
                </a:lnTo>
                <a:lnTo>
                  <a:pt x="706120" y="782320"/>
                </a:lnTo>
                <a:lnTo>
                  <a:pt x="701040" y="797560"/>
                </a:lnTo>
                <a:lnTo>
                  <a:pt x="665480" y="787400"/>
                </a:lnTo>
                <a:lnTo>
                  <a:pt x="568960" y="802640"/>
                </a:lnTo>
                <a:lnTo>
                  <a:pt x="477520" y="680720"/>
                </a:lnTo>
                <a:lnTo>
                  <a:pt x="406400" y="624840"/>
                </a:lnTo>
                <a:lnTo>
                  <a:pt x="391160" y="594360"/>
                </a:lnTo>
                <a:lnTo>
                  <a:pt x="350520" y="548640"/>
                </a:lnTo>
                <a:lnTo>
                  <a:pt x="284480" y="487680"/>
                </a:lnTo>
                <a:lnTo>
                  <a:pt x="223520" y="467360"/>
                </a:lnTo>
                <a:lnTo>
                  <a:pt x="142240" y="365760"/>
                </a:lnTo>
                <a:lnTo>
                  <a:pt x="35560" y="320040"/>
                </a:lnTo>
                <a:lnTo>
                  <a:pt x="5080" y="294640"/>
                </a:lnTo>
                <a:lnTo>
                  <a:pt x="0" y="243840"/>
                </a:lnTo>
                <a:close/>
              </a:path>
            </a:pathLst>
          </a:custGeom>
          <a:solidFill>
            <a:schemeClr val="accent4">
              <a:lumMod val="20000"/>
              <a:lumOff val="80000"/>
              <a:alpha val="68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フリーフォーム: 図形 21">
            <a:extLst>
              <a:ext uri="{FF2B5EF4-FFF2-40B4-BE49-F238E27FC236}">
                <a16:creationId xmlns:a16="http://schemas.microsoft.com/office/drawing/2014/main" id="{6C784BD0-BBC5-419B-B3AD-06F587149312}"/>
              </a:ext>
            </a:extLst>
          </p:cNvPr>
          <p:cNvSpPr/>
          <p:nvPr/>
        </p:nvSpPr>
        <p:spPr>
          <a:xfrm>
            <a:off x="4653280" y="2667000"/>
            <a:ext cx="386080" cy="1112520"/>
          </a:xfrm>
          <a:custGeom>
            <a:avLst/>
            <a:gdLst>
              <a:gd name="connsiteX0" fmla="*/ 0 w 386080"/>
              <a:gd name="connsiteY0" fmla="*/ 25400 h 1112520"/>
              <a:gd name="connsiteX1" fmla="*/ 60960 w 386080"/>
              <a:gd name="connsiteY1" fmla="*/ 25400 h 1112520"/>
              <a:gd name="connsiteX2" fmla="*/ 132080 w 386080"/>
              <a:gd name="connsiteY2" fmla="*/ 0 h 1112520"/>
              <a:gd name="connsiteX3" fmla="*/ 142240 w 386080"/>
              <a:gd name="connsiteY3" fmla="*/ 91440 h 1112520"/>
              <a:gd name="connsiteX4" fmla="*/ 238760 w 386080"/>
              <a:gd name="connsiteY4" fmla="*/ 259080 h 1112520"/>
              <a:gd name="connsiteX5" fmla="*/ 238760 w 386080"/>
              <a:gd name="connsiteY5" fmla="*/ 279400 h 1112520"/>
              <a:gd name="connsiteX6" fmla="*/ 228600 w 386080"/>
              <a:gd name="connsiteY6" fmla="*/ 330200 h 1112520"/>
              <a:gd name="connsiteX7" fmla="*/ 238760 w 386080"/>
              <a:gd name="connsiteY7" fmla="*/ 365760 h 1112520"/>
              <a:gd name="connsiteX8" fmla="*/ 299720 w 386080"/>
              <a:gd name="connsiteY8" fmla="*/ 375920 h 1112520"/>
              <a:gd name="connsiteX9" fmla="*/ 370840 w 386080"/>
              <a:gd name="connsiteY9" fmla="*/ 441960 h 1112520"/>
              <a:gd name="connsiteX10" fmla="*/ 370840 w 386080"/>
              <a:gd name="connsiteY10" fmla="*/ 548640 h 1112520"/>
              <a:gd name="connsiteX11" fmla="*/ 386080 w 386080"/>
              <a:gd name="connsiteY11" fmla="*/ 609600 h 1112520"/>
              <a:gd name="connsiteX12" fmla="*/ 386080 w 386080"/>
              <a:gd name="connsiteY12" fmla="*/ 629920 h 1112520"/>
              <a:gd name="connsiteX13" fmla="*/ 381000 w 386080"/>
              <a:gd name="connsiteY13" fmla="*/ 695960 h 1112520"/>
              <a:gd name="connsiteX14" fmla="*/ 375920 w 386080"/>
              <a:gd name="connsiteY14" fmla="*/ 751840 h 1112520"/>
              <a:gd name="connsiteX15" fmla="*/ 375920 w 386080"/>
              <a:gd name="connsiteY15" fmla="*/ 828040 h 1112520"/>
              <a:gd name="connsiteX16" fmla="*/ 370840 w 386080"/>
              <a:gd name="connsiteY16" fmla="*/ 853440 h 1112520"/>
              <a:gd name="connsiteX17" fmla="*/ 365760 w 386080"/>
              <a:gd name="connsiteY17" fmla="*/ 873760 h 1112520"/>
              <a:gd name="connsiteX18" fmla="*/ 386080 w 386080"/>
              <a:gd name="connsiteY18" fmla="*/ 929640 h 1112520"/>
              <a:gd name="connsiteX19" fmla="*/ 345440 w 386080"/>
              <a:gd name="connsiteY19" fmla="*/ 975360 h 1112520"/>
              <a:gd name="connsiteX20" fmla="*/ 335280 w 386080"/>
              <a:gd name="connsiteY20" fmla="*/ 924560 h 1112520"/>
              <a:gd name="connsiteX21" fmla="*/ 289560 w 386080"/>
              <a:gd name="connsiteY21" fmla="*/ 924560 h 1112520"/>
              <a:gd name="connsiteX22" fmla="*/ 228600 w 386080"/>
              <a:gd name="connsiteY22" fmla="*/ 919480 h 1112520"/>
              <a:gd name="connsiteX23" fmla="*/ 198120 w 386080"/>
              <a:gd name="connsiteY23" fmla="*/ 960120 h 1112520"/>
              <a:gd name="connsiteX24" fmla="*/ 193040 w 386080"/>
              <a:gd name="connsiteY24" fmla="*/ 1000760 h 1112520"/>
              <a:gd name="connsiteX25" fmla="*/ 142240 w 386080"/>
              <a:gd name="connsiteY25" fmla="*/ 975360 h 1112520"/>
              <a:gd name="connsiteX26" fmla="*/ 45720 w 386080"/>
              <a:gd name="connsiteY26" fmla="*/ 1000760 h 1112520"/>
              <a:gd name="connsiteX27" fmla="*/ 0 w 386080"/>
              <a:gd name="connsiteY27" fmla="*/ 1112520 h 1112520"/>
              <a:gd name="connsiteX28" fmla="*/ 0 w 386080"/>
              <a:gd name="connsiteY28" fmla="*/ 25400 h 1112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86080" h="1112520">
                <a:moveTo>
                  <a:pt x="0" y="25400"/>
                </a:moveTo>
                <a:lnTo>
                  <a:pt x="60960" y="25400"/>
                </a:lnTo>
                <a:lnTo>
                  <a:pt x="132080" y="0"/>
                </a:lnTo>
                <a:lnTo>
                  <a:pt x="142240" y="91440"/>
                </a:lnTo>
                <a:lnTo>
                  <a:pt x="238760" y="259080"/>
                </a:lnTo>
                <a:lnTo>
                  <a:pt x="238760" y="279400"/>
                </a:lnTo>
                <a:lnTo>
                  <a:pt x="228600" y="330200"/>
                </a:lnTo>
                <a:lnTo>
                  <a:pt x="238760" y="365760"/>
                </a:lnTo>
                <a:lnTo>
                  <a:pt x="299720" y="375920"/>
                </a:lnTo>
                <a:lnTo>
                  <a:pt x="370840" y="441960"/>
                </a:lnTo>
                <a:lnTo>
                  <a:pt x="370840" y="548640"/>
                </a:lnTo>
                <a:lnTo>
                  <a:pt x="386080" y="609600"/>
                </a:lnTo>
                <a:lnTo>
                  <a:pt x="386080" y="629920"/>
                </a:lnTo>
                <a:lnTo>
                  <a:pt x="381000" y="695960"/>
                </a:lnTo>
                <a:lnTo>
                  <a:pt x="375920" y="751840"/>
                </a:lnTo>
                <a:lnTo>
                  <a:pt x="375920" y="828040"/>
                </a:lnTo>
                <a:lnTo>
                  <a:pt x="370840" y="853440"/>
                </a:lnTo>
                <a:lnTo>
                  <a:pt x="365760" y="873760"/>
                </a:lnTo>
                <a:lnTo>
                  <a:pt x="386080" y="929640"/>
                </a:lnTo>
                <a:lnTo>
                  <a:pt x="345440" y="975360"/>
                </a:lnTo>
                <a:lnTo>
                  <a:pt x="335280" y="924560"/>
                </a:lnTo>
                <a:lnTo>
                  <a:pt x="289560" y="924560"/>
                </a:lnTo>
                <a:lnTo>
                  <a:pt x="228600" y="919480"/>
                </a:lnTo>
                <a:lnTo>
                  <a:pt x="198120" y="960120"/>
                </a:lnTo>
                <a:lnTo>
                  <a:pt x="193040" y="1000760"/>
                </a:lnTo>
                <a:lnTo>
                  <a:pt x="142240" y="975360"/>
                </a:lnTo>
                <a:lnTo>
                  <a:pt x="45720" y="1000760"/>
                </a:lnTo>
                <a:lnTo>
                  <a:pt x="0" y="1112520"/>
                </a:lnTo>
                <a:cubicBezTo>
                  <a:pt x="1693" y="755227"/>
                  <a:pt x="3387" y="397933"/>
                  <a:pt x="0" y="25400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  <a:alpha val="68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2" name="テキスト ボックス 151">
            <a:extLst>
              <a:ext uri="{FF2B5EF4-FFF2-40B4-BE49-F238E27FC236}">
                <a16:creationId xmlns:a16="http://schemas.microsoft.com/office/drawing/2014/main" id="{860EC7E0-6C12-4C70-80BE-4028D8B311B6}"/>
              </a:ext>
            </a:extLst>
          </p:cNvPr>
          <p:cNvSpPr txBox="1"/>
          <p:nvPr/>
        </p:nvSpPr>
        <p:spPr>
          <a:xfrm rot="18934764">
            <a:off x="4509597" y="1344642"/>
            <a:ext cx="1073672" cy="164894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新名神高速道路</a:t>
            </a:r>
            <a:endParaRPr kumimoji="1" lang="en-US" altLang="zh-TW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8" name="テキスト ボックス 43">
            <a:extLst>
              <a:ext uri="{FF2B5EF4-FFF2-40B4-BE49-F238E27FC236}">
                <a16:creationId xmlns:a16="http://schemas.microsoft.com/office/drawing/2014/main" id="{87031E97-4A0F-4D56-9E74-EE0FD64C8F63}"/>
              </a:ext>
            </a:extLst>
          </p:cNvPr>
          <p:cNvSpPr txBox="1"/>
          <p:nvPr/>
        </p:nvSpPr>
        <p:spPr>
          <a:xfrm>
            <a:off x="5175686" y="1655740"/>
            <a:ext cx="566215" cy="171864"/>
          </a:xfrm>
          <a:prstGeom prst="rect">
            <a:avLst/>
          </a:prstGeom>
          <a:solidFill>
            <a:schemeClr val="bg1"/>
          </a:solidFill>
          <a:ln w="6350" cmpd="sng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東部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地区</a:t>
            </a:r>
          </a:p>
        </p:txBody>
      </p:sp>
      <p:sp>
        <p:nvSpPr>
          <p:cNvPr id="172" name="テキスト ボックス 43">
            <a:extLst>
              <a:ext uri="{FF2B5EF4-FFF2-40B4-BE49-F238E27FC236}">
                <a16:creationId xmlns:a16="http://schemas.microsoft.com/office/drawing/2014/main" id="{57E10F0D-7F0C-4997-9D9C-0E39AD3FFF70}"/>
              </a:ext>
            </a:extLst>
          </p:cNvPr>
          <p:cNvSpPr txBox="1"/>
          <p:nvPr/>
        </p:nvSpPr>
        <p:spPr>
          <a:xfrm>
            <a:off x="5017027" y="2636979"/>
            <a:ext cx="566215" cy="171864"/>
          </a:xfrm>
          <a:prstGeom prst="rect">
            <a:avLst/>
          </a:prstGeom>
          <a:solidFill>
            <a:schemeClr val="bg1"/>
          </a:solidFill>
          <a:ln w="6350" cmpd="sng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中部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地区</a:t>
            </a:r>
          </a:p>
        </p:txBody>
      </p:sp>
      <p:sp>
        <p:nvSpPr>
          <p:cNvPr id="173" name="テキスト ボックス 43">
            <a:extLst>
              <a:ext uri="{FF2B5EF4-FFF2-40B4-BE49-F238E27FC236}">
                <a16:creationId xmlns:a16="http://schemas.microsoft.com/office/drawing/2014/main" id="{B37E8578-8D5F-4648-9D06-B3BED370297E}"/>
              </a:ext>
            </a:extLst>
          </p:cNvPr>
          <p:cNvSpPr txBox="1"/>
          <p:nvPr/>
        </p:nvSpPr>
        <p:spPr>
          <a:xfrm>
            <a:off x="4688098" y="3165399"/>
            <a:ext cx="566215" cy="171864"/>
          </a:xfrm>
          <a:prstGeom prst="rect">
            <a:avLst/>
          </a:prstGeom>
          <a:solidFill>
            <a:schemeClr val="bg1"/>
          </a:solidFill>
          <a:ln w="6350" cmpd="sng">
            <a:solidFill>
              <a:srgbClr val="FFC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西部</a:t>
            </a:r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地区</a:t>
            </a:r>
          </a:p>
        </p:txBody>
      </p:sp>
      <p:sp>
        <p:nvSpPr>
          <p:cNvPr id="174" name="テキスト ボックス 43">
            <a:extLst>
              <a:ext uri="{FF2B5EF4-FFF2-40B4-BE49-F238E27FC236}">
                <a16:creationId xmlns:a16="http://schemas.microsoft.com/office/drawing/2014/main" id="{46237674-9E05-40E6-A5B0-B72C61E5F403}"/>
              </a:ext>
            </a:extLst>
          </p:cNvPr>
          <p:cNvSpPr txBox="1"/>
          <p:nvPr/>
        </p:nvSpPr>
        <p:spPr>
          <a:xfrm>
            <a:off x="4822134" y="2121042"/>
            <a:ext cx="1330850" cy="332643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彩都</a:t>
            </a:r>
            <a:endParaRPr kumimoji="1" lang="en-US" altLang="ja-JP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（国際文化公園都市）</a:t>
            </a:r>
            <a:endParaRPr kumimoji="1" lang="ja-JP" altLang="en-US" sz="1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0" name="テキスト ボックス 38">
            <a:extLst>
              <a:ext uri="{FF2B5EF4-FFF2-40B4-BE49-F238E27FC236}">
                <a16:creationId xmlns:a16="http://schemas.microsoft.com/office/drawing/2014/main" id="{0FA67A8E-C2DB-45EE-9857-CD61850DD954}"/>
              </a:ext>
            </a:extLst>
          </p:cNvPr>
          <p:cNvSpPr txBox="1"/>
          <p:nvPr/>
        </p:nvSpPr>
        <p:spPr>
          <a:xfrm rot="19709900">
            <a:off x="7337436" y="4890647"/>
            <a:ext cx="173062" cy="728631"/>
          </a:xfrm>
          <a:prstGeom prst="rect">
            <a:avLst/>
          </a:prstGeom>
          <a:solidFill>
            <a:schemeClr val="bg1"/>
          </a:solidFill>
          <a:ln w="6350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eaVert"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八尾茨木線</a:t>
            </a:r>
          </a:p>
        </p:txBody>
      </p:sp>
    </p:spTree>
    <p:extLst>
      <p:ext uri="{BB962C8B-B14F-4D97-AF65-F5344CB8AC3E}">
        <p14:creationId xmlns:p14="http://schemas.microsoft.com/office/powerpoint/2010/main" val="13915107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画面に合わせる (4:3)</PresentationFormat>
  <Paragraphs>49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城田　竜之介</dc:creator>
  <cp:lastModifiedBy>城田　竜之介</cp:lastModifiedBy>
  <cp:revision>3</cp:revision>
  <dcterms:created xsi:type="dcterms:W3CDTF">2025-09-16T07:13:07Z</dcterms:created>
  <dcterms:modified xsi:type="dcterms:W3CDTF">2025-09-16T11:13:54Z</dcterms:modified>
</cp:coreProperties>
</file>