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52"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3EA43-27C7-426E-AE5E-C4BA30008BFD}" type="datetimeFigureOut">
              <a:rPr kumimoji="1" lang="ja-JP" altLang="en-US" smtClean="0"/>
              <a:t>2025/9/16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9AA4F-4AFE-4AE0-A2B4-DD2718B475ED}" type="slidenum">
              <a:rPr kumimoji="1" lang="ja-JP" altLang="en-US" smtClean="0"/>
              <a:t>‹#›</a:t>
            </a:fld>
            <a:endParaRPr kumimoji="1" lang="ja-JP" altLang="en-US"/>
          </a:p>
        </p:txBody>
      </p:sp>
    </p:spTree>
    <p:extLst>
      <p:ext uri="{BB962C8B-B14F-4D97-AF65-F5344CB8AC3E}">
        <p14:creationId xmlns:p14="http://schemas.microsoft.com/office/powerpoint/2010/main" val="4162808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2ACAC1F-5F27-4421-A257-8FAFD41E9BD8}" type="slidenum">
              <a:rPr kumimoji="1" lang="ja-JP" altLang="en-US" smtClean="0"/>
              <a:t>1</a:t>
            </a:fld>
            <a:endParaRPr kumimoji="1" lang="ja-JP" altLang="en-US"/>
          </a:p>
        </p:txBody>
      </p:sp>
    </p:spTree>
    <p:extLst>
      <p:ext uri="{BB962C8B-B14F-4D97-AF65-F5344CB8AC3E}">
        <p14:creationId xmlns:p14="http://schemas.microsoft.com/office/powerpoint/2010/main" val="3347884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A438E-4CE7-44F0-8B34-A782FDB9ADE1}"/>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81126F4-0848-4469-A0DB-D0E43CD1EC2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84AD080-0EC2-405F-A811-1188955827B3}"/>
              </a:ext>
            </a:extLst>
          </p:cNvPr>
          <p:cNvSpPr>
            <a:spLocks noGrp="1"/>
          </p:cNvSpPr>
          <p:nvPr>
            <p:ph type="dt" sz="half" idx="10"/>
          </p:nvPr>
        </p:nvSpPr>
        <p:spPr/>
        <p:txBody>
          <a:bodyPr/>
          <a:lstStyle/>
          <a:p>
            <a:fld id="{B37A34C6-7F06-40CD-BC2A-7235867ECAFC}"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17A64149-E162-4223-B839-69BADDB962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95EB02-49A2-4F8A-9AF3-0DD0539BBA3F}"/>
              </a:ext>
            </a:extLst>
          </p:cNvPr>
          <p:cNvSpPr>
            <a:spLocks noGrp="1"/>
          </p:cNvSpPr>
          <p:nvPr>
            <p:ph type="sldNum" sz="quarter" idx="12"/>
          </p:nvPr>
        </p:nvSpPr>
        <p:spPr/>
        <p:txBody>
          <a:body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227983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34E81A-C19E-4C78-9F44-4E7F1B50B85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C21A59-C41A-4B3C-965D-3F73A0187E7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8DA519-6CFF-4353-A590-54B32BFF692B}"/>
              </a:ext>
            </a:extLst>
          </p:cNvPr>
          <p:cNvSpPr>
            <a:spLocks noGrp="1"/>
          </p:cNvSpPr>
          <p:nvPr>
            <p:ph type="dt" sz="half" idx="10"/>
          </p:nvPr>
        </p:nvSpPr>
        <p:spPr/>
        <p:txBody>
          <a:bodyPr/>
          <a:lstStyle/>
          <a:p>
            <a:fld id="{B37A34C6-7F06-40CD-BC2A-7235867ECAFC}"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97405FD6-85FE-4A07-9BB2-14C19B9923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111B30-0DA0-4A66-8F48-8ACFF70B385B}"/>
              </a:ext>
            </a:extLst>
          </p:cNvPr>
          <p:cNvSpPr>
            <a:spLocks noGrp="1"/>
          </p:cNvSpPr>
          <p:nvPr>
            <p:ph type="sldNum" sz="quarter" idx="12"/>
          </p:nvPr>
        </p:nvSpPr>
        <p:spPr/>
        <p:txBody>
          <a:body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152760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7FDC51-3204-4C49-A080-26EAE0E2403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850FEE-1C81-4224-B5E8-A6C09C56E3C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7425F9-204B-49D5-B889-D0409CAE1862}"/>
              </a:ext>
            </a:extLst>
          </p:cNvPr>
          <p:cNvSpPr>
            <a:spLocks noGrp="1"/>
          </p:cNvSpPr>
          <p:nvPr>
            <p:ph type="dt" sz="half" idx="10"/>
          </p:nvPr>
        </p:nvSpPr>
        <p:spPr/>
        <p:txBody>
          <a:bodyPr/>
          <a:lstStyle/>
          <a:p>
            <a:fld id="{B37A34C6-7F06-40CD-BC2A-7235867ECAFC}"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01B7FDFB-60D3-43B4-816B-AAE6FDED35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358329-04B6-4F8A-A5A2-960D10505E09}"/>
              </a:ext>
            </a:extLst>
          </p:cNvPr>
          <p:cNvSpPr>
            <a:spLocks noGrp="1"/>
          </p:cNvSpPr>
          <p:nvPr>
            <p:ph type="sldNum" sz="quarter" idx="12"/>
          </p:nvPr>
        </p:nvSpPr>
        <p:spPr/>
        <p:txBody>
          <a:body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141815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F61F38-FFF9-4987-B284-5AD2778D24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68087F-817B-42CA-AA12-F51F90373D2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D6F6F7-6D93-42C1-907D-5E994FBF252F}"/>
              </a:ext>
            </a:extLst>
          </p:cNvPr>
          <p:cNvSpPr>
            <a:spLocks noGrp="1"/>
          </p:cNvSpPr>
          <p:nvPr>
            <p:ph type="dt" sz="half" idx="10"/>
          </p:nvPr>
        </p:nvSpPr>
        <p:spPr/>
        <p:txBody>
          <a:bodyPr/>
          <a:lstStyle/>
          <a:p>
            <a:fld id="{B37A34C6-7F06-40CD-BC2A-7235867ECAFC}"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739040E2-5139-4D2E-A330-00FE675177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AAE5A8-31A8-4C69-82E6-66E22C2DC537}"/>
              </a:ext>
            </a:extLst>
          </p:cNvPr>
          <p:cNvSpPr>
            <a:spLocks noGrp="1"/>
          </p:cNvSpPr>
          <p:nvPr>
            <p:ph type="sldNum" sz="quarter" idx="12"/>
          </p:nvPr>
        </p:nvSpPr>
        <p:spPr/>
        <p:txBody>
          <a:body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18952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CBABF0-8443-4132-B97D-42691E590689}"/>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339717-C44F-4554-A64C-9C0D7DC366E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68A041E-77C7-4CC2-9A10-99026D781960}"/>
              </a:ext>
            </a:extLst>
          </p:cNvPr>
          <p:cNvSpPr>
            <a:spLocks noGrp="1"/>
          </p:cNvSpPr>
          <p:nvPr>
            <p:ph type="dt" sz="half" idx="10"/>
          </p:nvPr>
        </p:nvSpPr>
        <p:spPr/>
        <p:txBody>
          <a:bodyPr/>
          <a:lstStyle/>
          <a:p>
            <a:fld id="{B37A34C6-7F06-40CD-BC2A-7235867ECAFC}"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296584DD-215D-46D8-9D79-4A9517E9B4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5190CE-2C70-4C83-9FE8-28EF8733310C}"/>
              </a:ext>
            </a:extLst>
          </p:cNvPr>
          <p:cNvSpPr>
            <a:spLocks noGrp="1"/>
          </p:cNvSpPr>
          <p:nvPr>
            <p:ph type="sldNum" sz="quarter" idx="12"/>
          </p:nvPr>
        </p:nvSpPr>
        <p:spPr/>
        <p:txBody>
          <a:body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258032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C64B1F-4FDA-4AB2-9EA1-C6A65EB1A0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7135CA5-EE73-48F0-9703-F50CF4417016}"/>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997B7C-9D41-4CD4-9FCF-38FF0A350127}"/>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3CCEE56-B24C-4F63-8B2B-6DE02427E241}"/>
              </a:ext>
            </a:extLst>
          </p:cNvPr>
          <p:cNvSpPr>
            <a:spLocks noGrp="1"/>
          </p:cNvSpPr>
          <p:nvPr>
            <p:ph type="dt" sz="half" idx="10"/>
          </p:nvPr>
        </p:nvSpPr>
        <p:spPr/>
        <p:txBody>
          <a:bodyPr/>
          <a:lstStyle/>
          <a:p>
            <a:fld id="{B37A34C6-7F06-40CD-BC2A-7235867ECAFC}" type="datetimeFigureOut">
              <a:rPr kumimoji="1" lang="ja-JP" altLang="en-US" smtClean="0"/>
              <a:t>2025/9/16</a:t>
            </a:fld>
            <a:endParaRPr kumimoji="1" lang="ja-JP" altLang="en-US"/>
          </a:p>
        </p:txBody>
      </p:sp>
      <p:sp>
        <p:nvSpPr>
          <p:cNvPr id="6" name="フッター プレースホルダー 5">
            <a:extLst>
              <a:ext uri="{FF2B5EF4-FFF2-40B4-BE49-F238E27FC236}">
                <a16:creationId xmlns:a16="http://schemas.microsoft.com/office/drawing/2014/main" id="{BABAA473-352B-449C-AD81-7ABF5987C5E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5EC312B-55EE-471C-9FC9-4AFD3C2365BA}"/>
              </a:ext>
            </a:extLst>
          </p:cNvPr>
          <p:cNvSpPr>
            <a:spLocks noGrp="1"/>
          </p:cNvSpPr>
          <p:nvPr>
            <p:ph type="sldNum" sz="quarter" idx="12"/>
          </p:nvPr>
        </p:nvSpPr>
        <p:spPr/>
        <p:txBody>
          <a:body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144753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142B20-A18E-43AA-967A-8D6E2DEB1E35}"/>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723371-3023-4FF7-BCC4-A25CDD56B28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AE143FD-890E-4861-B886-3143A897786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BB1222A-651A-45C4-AF7F-CDB8F7F92A6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02FEB6F-77D8-488A-9BBC-3A38AE41DD67}"/>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F7A2741-AC39-429F-96E8-12A0E72863F9}"/>
              </a:ext>
            </a:extLst>
          </p:cNvPr>
          <p:cNvSpPr>
            <a:spLocks noGrp="1"/>
          </p:cNvSpPr>
          <p:nvPr>
            <p:ph type="dt" sz="half" idx="10"/>
          </p:nvPr>
        </p:nvSpPr>
        <p:spPr/>
        <p:txBody>
          <a:bodyPr/>
          <a:lstStyle/>
          <a:p>
            <a:fld id="{B37A34C6-7F06-40CD-BC2A-7235867ECAFC}" type="datetimeFigureOut">
              <a:rPr kumimoji="1" lang="ja-JP" altLang="en-US" smtClean="0"/>
              <a:t>2025/9/16</a:t>
            </a:fld>
            <a:endParaRPr kumimoji="1" lang="ja-JP" altLang="en-US"/>
          </a:p>
        </p:txBody>
      </p:sp>
      <p:sp>
        <p:nvSpPr>
          <p:cNvPr id="8" name="フッター プレースホルダー 7">
            <a:extLst>
              <a:ext uri="{FF2B5EF4-FFF2-40B4-BE49-F238E27FC236}">
                <a16:creationId xmlns:a16="http://schemas.microsoft.com/office/drawing/2014/main" id="{ACA6ECB4-1528-4642-AE27-3D7F70F8F2F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81BDA11-11BD-47FD-B542-4AD9DAC2B35B}"/>
              </a:ext>
            </a:extLst>
          </p:cNvPr>
          <p:cNvSpPr>
            <a:spLocks noGrp="1"/>
          </p:cNvSpPr>
          <p:nvPr>
            <p:ph type="sldNum" sz="quarter" idx="12"/>
          </p:nvPr>
        </p:nvSpPr>
        <p:spPr/>
        <p:txBody>
          <a:body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110922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BFB1BF-CFB8-456E-A6D8-B4ACF4248A4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3FA015-640C-4F26-8A67-13C1314BA248}"/>
              </a:ext>
            </a:extLst>
          </p:cNvPr>
          <p:cNvSpPr>
            <a:spLocks noGrp="1"/>
          </p:cNvSpPr>
          <p:nvPr>
            <p:ph type="dt" sz="half" idx="10"/>
          </p:nvPr>
        </p:nvSpPr>
        <p:spPr/>
        <p:txBody>
          <a:bodyPr/>
          <a:lstStyle/>
          <a:p>
            <a:fld id="{B37A34C6-7F06-40CD-BC2A-7235867ECAFC}" type="datetimeFigureOut">
              <a:rPr kumimoji="1" lang="ja-JP" altLang="en-US" smtClean="0"/>
              <a:t>2025/9/16</a:t>
            </a:fld>
            <a:endParaRPr kumimoji="1" lang="ja-JP" altLang="en-US"/>
          </a:p>
        </p:txBody>
      </p:sp>
      <p:sp>
        <p:nvSpPr>
          <p:cNvPr id="4" name="フッター プレースホルダー 3">
            <a:extLst>
              <a:ext uri="{FF2B5EF4-FFF2-40B4-BE49-F238E27FC236}">
                <a16:creationId xmlns:a16="http://schemas.microsoft.com/office/drawing/2014/main" id="{41809E95-7189-4AAF-B9A3-48F5A18222C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7672562-A91B-4724-89DD-E2602A4DE92F}"/>
              </a:ext>
            </a:extLst>
          </p:cNvPr>
          <p:cNvSpPr>
            <a:spLocks noGrp="1"/>
          </p:cNvSpPr>
          <p:nvPr>
            <p:ph type="sldNum" sz="quarter" idx="12"/>
          </p:nvPr>
        </p:nvSpPr>
        <p:spPr/>
        <p:txBody>
          <a:body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380492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429058A-591A-45D0-8545-A0B3EC0D4A72}"/>
              </a:ext>
            </a:extLst>
          </p:cNvPr>
          <p:cNvSpPr>
            <a:spLocks noGrp="1"/>
          </p:cNvSpPr>
          <p:nvPr>
            <p:ph type="dt" sz="half" idx="10"/>
          </p:nvPr>
        </p:nvSpPr>
        <p:spPr/>
        <p:txBody>
          <a:bodyPr/>
          <a:lstStyle/>
          <a:p>
            <a:fld id="{B37A34C6-7F06-40CD-BC2A-7235867ECAFC}" type="datetimeFigureOut">
              <a:rPr kumimoji="1" lang="ja-JP" altLang="en-US" smtClean="0"/>
              <a:t>2025/9/16</a:t>
            </a:fld>
            <a:endParaRPr kumimoji="1" lang="ja-JP" altLang="en-US"/>
          </a:p>
        </p:txBody>
      </p:sp>
      <p:sp>
        <p:nvSpPr>
          <p:cNvPr id="3" name="フッター プレースホルダー 2">
            <a:extLst>
              <a:ext uri="{FF2B5EF4-FFF2-40B4-BE49-F238E27FC236}">
                <a16:creationId xmlns:a16="http://schemas.microsoft.com/office/drawing/2014/main" id="{87C64B67-9621-48F5-BE26-B2948489B4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44C5EE9-E141-4E28-A502-2250E8E85597}"/>
              </a:ext>
            </a:extLst>
          </p:cNvPr>
          <p:cNvSpPr>
            <a:spLocks noGrp="1"/>
          </p:cNvSpPr>
          <p:nvPr>
            <p:ph type="sldNum" sz="quarter" idx="12"/>
          </p:nvPr>
        </p:nvSpPr>
        <p:spPr/>
        <p:txBody>
          <a:body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223907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5D199B-3ECC-4229-94B3-F0C678DA9AB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E05CA0-48D9-4994-83F9-C620F8B9428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0D497BA-CEFF-42C3-9C41-1B77BC6E36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32AA56-E6C4-46BF-B13D-4E5B1350EEAA}"/>
              </a:ext>
            </a:extLst>
          </p:cNvPr>
          <p:cNvSpPr>
            <a:spLocks noGrp="1"/>
          </p:cNvSpPr>
          <p:nvPr>
            <p:ph type="dt" sz="half" idx="10"/>
          </p:nvPr>
        </p:nvSpPr>
        <p:spPr/>
        <p:txBody>
          <a:bodyPr/>
          <a:lstStyle/>
          <a:p>
            <a:fld id="{B37A34C6-7F06-40CD-BC2A-7235867ECAFC}" type="datetimeFigureOut">
              <a:rPr kumimoji="1" lang="ja-JP" altLang="en-US" smtClean="0"/>
              <a:t>2025/9/16</a:t>
            </a:fld>
            <a:endParaRPr kumimoji="1" lang="ja-JP" altLang="en-US"/>
          </a:p>
        </p:txBody>
      </p:sp>
      <p:sp>
        <p:nvSpPr>
          <p:cNvPr id="6" name="フッター プレースホルダー 5">
            <a:extLst>
              <a:ext uri="{FF2B5EF4-FFF2-40B4-BE49-F238E27FC236}">
                <a16:creationId xmlns:a16="http://schemas.microsoft.com/office/drawing/2014/main" id="{8B0FDE2B-1B9A-4738-831C-B13BFCA1A3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07815D3-5271-42F4-B479-43D87D1842F0}"/>
              </a:ext>
            </a:extLst>
          </p:cNvPr>
          <p:cNvSpPr>
            <a:spLocks noGrp="1"/>
          </p:cNvSpPr>
          <p:nvPr>
            <p:ph type="sldNum" sz="quarter" idx="12"/>
          </p:nvPr>
        </p:nvSpPr>
        <p:spPr/>
        <p:txBody>
          <a:body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415866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A78F0B-7DFA-4F90-9EEC-25158B1FB33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B6039E3-6EF3-4BB8-9B47-1EF9C86C213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957A861-DE82-4081-80FA-BA348BB4EBA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45DBB2-AA81-4609-8B80-0B8D18ADCAA0}"/>
              </a:ext>
            </a:extLst>
          </p:cNvPr>
          <p:cNvSpPr>
            <a:spLocks noGrp="1"/>
          </p:cNvSpPr>
          <p:nvPr>
            <p:ph type="dt" sz="half" idx="10"/>
          </p:nvPr>
        </p:nvSpPr>
        <p:spPr/>
        <p:txBody>
          <a:bodyPr/>
          <a:lstStyle/>
          <a:p>
            <a:fld id="{B37A34C6-7F06-40CD-BC2A-7235867ECAFC}" type="datetimeFigureOut">
              <a:rPr kumimoji="1" lang="ja-JP" altLang="en-US" smtClean="0"/>
              <a:t>2025/9/16</a:t>
            </a:fld>
            <a:endParaRPr kumimoji="1" lang="ja-JP" altLang="en-US"/>
          </a:p>
        </p:txBody>
      </p:sp>
      <p:sp>
        <p:nvSpPr>
          <p:cNvPr id="6" name="フッター プレースホルダー 5">
            <a:extLst>
              <a:ext uri="{FF2B5EF4-FFF2-40B4-BE49-F238E27FC236}">
                <a16:creationId xmlns:a16="http://schemas.microsoft.com/office/drawing/2014/main" id="{37B95101-0895-465E-96A7-FBE5B39B02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E56717-EFEF-47C8-A5B5-EACC58C374C8}"/>
              </a:ext>
            </a:extLst>
          </p:cNvPr>
          <p:cNvSpPr>
            <a:spLocks noGrp="1"/>
          </p:cNvSpPr>
          <p:nvPr>
            <p:ph type="sldNum" sz="quarter" idx="12"/>
          </p:nvPr>
        </p:nvSpPr>
        <p:spPr/>
        <p:txBody>
          <a:body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405760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455277C-B860-433F-8D3E-7B29D50B56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381E57-644B-413D-9F06-28DFC2CDAF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191D79-6291-4E74-89EB-BC7EDBCE16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7A34C6-7F06-40CD-BC2A-7235867ECAFC}" type="datetimeFigureOut">
              <a:rPr kumimoji="1" lang="ja-JP" altLang="en-US" smtClean="0"/>
              <a:t>2025/9/16</a:t>
            </a:fld>
            <a:endParaRPr kumimoji="1" lang="ja-JP" altLang="en-US"/>
          </a:p>
        </p:txBody>
      </p:sp>
      <p:sp>
        <p:nvSpPr>
          <p:cNvPr id="5" name="フッター プレースホルダー 4">
            <a:extLst>
              <a:ext uri="{FF2B5EF4-FFF2-40B4-BE49-F238E27FC236}">
                <a16:creationId xmlns:a16="http://schemas.microsoft.com/office/drawing/2014/main" id="{F7AEA3FE-4C5C-4315-809F-3F3221B927F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662AF53-4F8A-4927-94C8-6E93309BC07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399F11-2633-40FA-AA06-1B54010D6564}" type="slidenum">
              <a:rPr kumimoji="1" lang="ja-JP" altLang="en-US" smtClean="0"/>
              <a:t>‹#›</a:t>
            </a:fld>
            <a:endParaRPr kumimoji="1" lang="ja-JP" altLang="en-US"/>
          </a:p>
        </p:txBody>
      </p:sp>
    </p:spTree>
    <p:extLst>
      <p:ext uri="{BB962C8B-B14F-4D97-AF65-F5344CB8AC3E}">
        <p14:creationId xmlns:p14="http://schemas.microsoft.com/office/powerpoint/2010/main" val="39876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C9824B7F-8E2C-4DBD-B9C6-ECD4B4369A4D}"/>
              </a:ext>
            </a:extLst>
          </p:cNvPr>
          <p:cNvGrpSpPr/>
          <p:nvPr/>
        </p:nvGrpSpPr>
        <p:grpSpPr>
          <a:xfrm>
            <a:off x="8469" y="498822"/>
            <a:ext cx="4723712" cy="3058696"/>
            <a:chOff x="8469" y="490939"/>
            <a:chExt cx="4723712" cy="3058696"/>
          </a:xfrm>
        </p:grpSpPr>
        <p:sp>
          <p:nvSpPr>
            <p:cNvPr id="6" name="正方形/長方形 5">
              <a:extLst>
                <a:ext uri="{FF2B5EF4-FFF2-40B4-BE49-F238E27FC236}">
                  <a16:creationId xmlns:a16="http://schemas.microsoft.com/office/drawing/2014/main" id="{4A3E2649-4B11-4805-8F34-20AE7E5B512C}"/>
                </a:ext>
              </a:extLst>
            </p:cNvPr>
            <p:cNvSpPr/>
            <p:nvPr/>
          </p:nvSpPr>
          <p:spPr>
            <a:xfrm>
              <a:off x="8469" y="839155"/>
              <a:ext cx="4723712" cy="2710480"/>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事業目的・整備効果</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○本路線は、大阪府茨木市と京都府亀岡市を結ぶ主要な幹線道路であるとともに、</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彩都（国際文化公園都市）へのアクセス道路となっています。</a:t>
              </a: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○現状では、連続して歩道が整備されておらず、歩行者や自転車の安全性が確保</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されていないことや、現状として交差点付近では渋滞が発生していることから、自転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車歩行者道設置及び現道拡幅、右折レーンの設置を行うものです。</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a:highlight>
                    <a:srgbClr val="FFFFFF"/>
                  </a:highlight>
                  <a:latin typeface="Meiryo UI" panose="020B0604030504040204" pitchFamily="50" charset="-128"/>
                  <a:ea typeface="Meiryo UI" panose="020B0604030504040204" pitchFamily="50" charset="-128"/>
                </a:rPr>
                <a:t>○国道</a:t>
              </a:r>
              <a:r>
                <a:rPr lang="en-US" altLang="ja-JP" sz="1050" dirty="0">
                  <a:highlight>
                    <a:srgbClr val="FFFFFF"/>
                  </a:highlight>
                  <a:latin typeface="Meiryo UI" panose="020B0604030504040204" pitchFamily="50" charset="-128"/>
                  <a:ea typeface="Meiryo UI" panose="020B0604030504040204" pitchFamily="50" charset="-128"/>
                </a:rPr>
                <a:t>171</a:t>
              </a:r>
              <a:r>
                <a:rPr lang="ja-JP" altLang="en-US" sz="1050" dirty="0">
                  <a:highlight>
                    <a:srgbClr val="FFFFFF"/>
                  </a:highlight>
                  <a:latin typeface="Meiryo UI" panose="020B0604030504040204" pitchFamily="50" charset="-128"/>
                  <a:ea typeface="Meiryo UI" panose="020B0604030504040204" pitchFamily="50" charset="-128"/>
                </a:rPr>
                <a:t>号から勝尾寺川までの約</a:t>
              </a:r>
              <a:r>
                <a:rPr lang="en-US" altLang="ja-JP" sz="1050" dirty="0">
                  <a:highlight>
                    <a:srgbClr val="FFFFFF"/>
                  </a:highlight>
                  <a:latin typeface="Meiryo UI" panose="020B0604030504040204" pitchFamily="50" charset="-128"/>
                  <a:ea typeface="Meiryo UI" panose="020B0604030504040204" pitchFamily="50" charset="-128"/>
                </a:rPr>
                <a:t>0.38km</a:t>
              </a:r>
              <a:r>
                <a:rPr lang="ja-JP" altLang="en-US" sz="1050" dirty="0">
                  <a:highlight>
                    <a:srgbClr val="FFFFFF"/>
                  </a:highlight>
                  <a:latin typeface="Meiryo UI" panose="020B0604030504040204" pitchFamily="50" charset="-128"/>
                  <a:ea typeface="Meiryo UI" panose="020B0604030504040204" pitchFamily="50" charset="-128"/>
                </a:rPr>
                <a:t>の区間が、平成</a:t>
              </a:r>
              <a:r>
                <a:rPr lang="en-US" altLang="ja-JP" sz="1050" dirty="0">
                  <a:highlight>
                    <a:srgbClr val="FFFFFF"/>
                  </a:highlight>
                  <a:latin typeface="Meiryo UI" panose="020B0604030504040204" pitchFamily="50" charset="-128"/>
                  <a:ea typeface="Meiryo UI" panose="020B0604030504040204" pitchFamily="50" charset="-128"/>
                </a:rPr>
                <a:t>14</a:t>
              </a:r>
              <a:r>
                <a:rPr lang="ja-JP" altLang="en-US" sz="1050" dirty="0">
                  <a:highlight>
                    <a:srgbClr val="FFFFFF"/>
                  </a:highlight>
                  <a:latin typeface="Meiryo UI" panose="020B0604030504040204" pitchFamily="50" charset="-128"/>
                  <a:ea typeface="Meiryo UI" panose="020B0604030504040204" pitchFamily="50" charset="-128"/>
                </a:rPr>
                <a:t>年</a:t>
              </a:r>
              <a:r>
                <a:rPr lang="en-US" altLang="ja-JP" sz="1050" dirty="0">
                  <a:highlight>
                    <a:srgbClr val="FFFFFF"/>
                  </a:highlight>
                  <a:latin typeface="Meiryo UI" panose="020B0604030504040204" pitchFamily="50" charset="-128"/>
                  <a:ea typeface="Meiryo UI" panose="020B0604030504040204" pitchFamily="50" charset="-128"/>
                </a:rPr>
                <a:t>10</a:t>
              </a:r>
              <a:r>
                <a:rPr lang="ja-JP" altLang="en-US" sz="1050" dirty="0">
                  <a:highlight>
                    <a:srgbClr val="FFFFFF"/>
                  </a:highlight>
                  <a:latin typeface="Meiryo UI" panose="020B0604030504040204" pitchFamily="50" charset="-128"/>
                  <a:ea typeface="Meiryo UI" panose="020B0604030504040204" pitchFamily="50" charset="-128"/>
                </a:rPr>
                <a:t>月</a:t>
              </a:r>
              <a:r>
                <a:rPr lang="en-US" altLang="ja-JP" sz="1050" dirty="0">
                  <a:highlight>
                    <a:srgbClr val="FFFFFF"/>
                  </a:highlight>
                  <a:latin typeface="Meiryo UI" panose="020B0604030504040204" pitchFamily="50" charset="-128"/>
                  <a:ea typeface="Meiryo UI" panose="020B0604030504040204" pitchFamily="50" charset="-128"/>
                </a:rPr>
                <a:t>25</a:t>
              </a:r>
              <a:r>
                <a:rPr lang="ja-JP" altLang="en-US" sz="1050" dirty="0">
                  <a:highlight>
                    <a:srgbClr val="FFFFFF"/>
                  </a:highlight>
                  <a:latin typeface="Meiryo UI" panose="020B0604030504040204" pitchFamily="50" charset="-128"/>
                  <a:ea typeface="Meiryo UI" panose="020B0604030504040204" pitchFamily="50" charset="-128"/>
                </a:rPr>
                <a:t>日に供</a:t>
              </a:r>
              <a:endParaRPr lang="en-US" altLang="ja-JP" sz="1050" dirty="0">
                <a:highlight>
                  <a:srgbClr val="FFFFFF"/>
                </a:highlight>
                <a:latin typeface="Meiryo UI" panose="020B0604030504040204" pitchFamily="50" charset="-128"/>
                <a:ea typeface="Meiryo UI" panose="020B0604030504040204" pitchFamily="50" charset="-128"/>
              </a:endParaRPr>
            </a:p>
            <a:p>
              <a:r>
                <a:rPr lang="ja-JP" altLang="en-US" sz="1050" dirty="0">
                  <a:highlight>
                    <a:srgbClr val="FFFFFF"/>
                  </a:highlight>
                  <a:latin typeface="Meiryo UI" panose="020B0604030504040204" pitchFamily="50" charset="-128"/>
                  <a:ea typeface="Meiryo UI" panose="020B0604030504040204" pitchFamily="50" charset="-128"/>
                </a:rPr>
                <a:t>　　 用しました。</a:t>
              </a:r>
              <a:endParaRPr lang="en-US" altLang="ja-JP" sz="1050" dirty="0">
                <a:highlight>
                  <a:srgbClr val="FFFFFF"/>
                </a:highlight>
                <a:latin typeface="Meiryo UI" panose="020B0604030504040204" pitchFamily="50" charset="-128"/>
                <a:ea typeface="Meiryo UI" panose="020B0604030504040204" pitchFamily="50" charset="-128"/>
              </a:endParaRPr>
            </a:p>
            <a:p>
              <a:r>
                <a:rPr lang="ja-JP" altLang="en-US" sz="1050" dirty="0">
                  <a:highlight>
                    <a:srgbClr val="FFFFFF"/>
                  </a:highlight>
                  <a:latin typeface="Meiryo UI" panose="020B0604030504040204" pitchFamily="50" charset="-128"/>
                  <a:ea typeface="Meiryo UI" panose="020B0604030504040204" pitchFamily="50" charset="-128"/>
                </a:rPr>
                <a:t>　○勝尾寺川から北側約</a:t>
              </a:r>
              <a:r>
                <a:rPr lang="en-US" altLang="ja-JP" sz="1050" dirty="0">
                  <a:highlight>
                    <a:srgbClr val="FFFFFF"/>
                  </a:highlight>
                  <a:latin typeface="Meiryo UI" panose="020B0604030504040204" pitchFamily="50" charset="-128"/>
                  <a:ea typeface="Meiryo UI" panose="020B0604030504040204" pitchFamily="50" charset="-128"/>
                </a:rPr>
                <a:t>0.32km</a:t>
              </a:r>
              <a:r>
                <a:rPr lang="ja-JP" altLang="en-US" sz="1050" dirty="0">
                  <a:highlight>
                    <a:srgbClr val="FFFFFF"/>
                  </a:highlight>
                  <a:latin typeface="Meiryo UI" panose="020B0604030504040204" pitchFamily="50" charset="-128"/>
                  <a:ea typeface="Meiryo UI" panose="020B0604030504040204" pitchFamily="50" charset="-128"/>
                </a:rPr>
                <a:t>の区間が平成</a:t>
              </a:r>
              <a:r>
                <a:rPr lang="en-US" altLang="ja-JP" sz="1050" dirty="0">
                  <a:highlight>
                    <a:srgbClr val="FFFFFF"/>
                  </a:highlight>
                  <a:latin typeface="Meiryo UI" panose="020B0604030504040204" pitchFamily="50" charset="-128"/>
                  <a:ea typeface="Meiryo UI" panose="020B0604030504040204" pitchFamily="50" charset="-128"/>
                </a:rPr>
                <a:t>18</a:t>
              </a:r>
              <a:r>
                <a:rPr lang="ja-JP" altLang="en-US" sz="1050" dirty="0">
                  <a:highlight>
                    <a:srgbClr val="FFFFFF"/>
                  </a:highlight>
                  <a:latin typeface="Meiryo UI" panose="020B0604030504040204" pitchFamily="50" charset="-128"/>
                  <a:ea typeface="Meiryo UI" panose="020B0604030504040204" pitchFamily="50" charset="-128"/>
                </a:rPr>
                <a:t>年</a:t>
              </a:r>
              <a:r>
                <a:rPr lang="en-US" altLang="ja-JP" sz="1050" dirty="0">
                  <a:highlight>
                    <a:srgbClr val="FFFFFF"/>
                  </a:highlight>
                  <a:latin typeface="Meiryo UI" panose="020B0604030504040204" pitchFamily="50" charset="-128"/>
                  <a:ea typeface="Meiryo UI" panose="020B0604030504040204" pitchFamily="50" charset="-128"/>
                </a:rPr>
                <a:t>9</a:t>
              </a:r>
              <a:r>
                <a:rPr lang="ja-JP" altLang="en-US" sz="1050" dirty="0">
                  <a:highlight>
                    <a:srgbClr val="FFFFFF"/>
                  </a:highlight>
                  <a:latin typeface="Meiryo UI" panose="020B0604030504040204" pitchFamily="50" charset="-128"/>
                  <a:ea typeface="Meiryo UI" panose="020B0604030504040204" pitchFamily="50" charset="-128"/>
                </a:rPr>
                <a:t>月</a:t>
              </a:r>
              <a:r>
                <a:rPr lang="en-US" altLang="ja-JP" sz="1050" dirty="0">
                  <a:highlight>
                    <a:srgbClr val="FFFFFF"/>
                  </a:highlight>
                  <a:latin typeface="Meiryo UI" panose="020B0604030504040204" pitchFamily="50" charset="-128"/>
                  <a:ea typeface="Meiryo UI" panose="020B0604030504040204" pitchFamily="50" charset="-128"/>
                </a:rPr>
                <a:t>19</a:t>
              </a:r>
              <a:r>
                <a:rPr lang="ja-JP" altLang="en-US" sz="1050" dirty="0">
                  <a:highlight>
                    <a:srgbClr val="FFFFFF"/>
                  </a:highlight>
                  <a:latin typeface="Meiryo UI" panose="020B0604030504040204" pitchFamily="50" charset="-128"/>
                  <a:ea typeface="Meiryo UI" panose="020B0604030504040204" pitchFamily="50" charset="-128"/>
                </a:rPr>
                <a:t>日に供用しました。</a:t>
              </a: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事業箇所</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a:t>
              </a:r>
              <a:r>
                <a:rPr lang="zh-TW" altLang="en-US" sz="1050" dirty="0">
                  <a:latin typeface="Meiryo UI" panose="020B0604030504040204" pitchFamily="50" charset="-128"/>
                  <a:ea typeface="Meiryo UI" panose="020B0604030504040204" pitchFamily="50" charset="-128"/>
                </a:rPr>
                <a:t>茨木市上郡～福井</a:t>
              </a:r>
              <a:endParaRPr lang="en-US" altLang="zh-TW"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設計概要</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延長：</a:t>
              </a:r>
              <a:r>
                <a:rPr lang="en-US" altLang="ja-JP" sz="1050" dirty="0">
                  <a:latin typeface="Meiryo UI" panose="020B0604030504040204" pitchFamily="50" charset="-128"/>
                  <a:ea typeface="Meiryo UI" panose="020B0604030504040204" pitchFamily="50" charset="-128"/>
                </a:rPr>
                <a:t>1.6km</a:t>
              </a:r>
              <a:r>
                <a:rPr lang="ja-JP" altLang="en-US" sz="1050" dirty="0">
                  <a:latin typeface="Meiryo UI" panose="020B0604030504040204" pitchFamily="50" charset="-128"/>
                  <a:ea typeface="Meiryo UI" panose="020B0604030504040204" pitchFamily="50" charset="-128"/>
                </a:rPr>
                <a:t>　幅員：</a:t>
              </a:r>
              <a:r>
                <a:rPr lang="en-US" altLang="ja-JP" sz="1050" dirty="0">
                  <a:latin typeface="Meiryo UI" panose="020B0604030504040204" pitchFamily="50" charset="-128"/>
                  <a:ea typeface="Meiryo UI" panose="020B0604030504040204" pitchFamily="50" charset="-128"/>
                </a:rPr>
                <a:t>16.0m</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車線）</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D251F863-309A-459E-B276-17BA0022DF57}"/>
                </a:ext>
              </a:extLst>
            </p:cNvPr>
            <p:cNvGrpSpPr/>
            <p:nvPr/>
          </p:nvGrpSpPr>
          <p:grpSpPr>
            <a:xfrm>
              <a:off x="47416" y="490939"/>
              <a:ext cx="4097864" cy="276999"/>
              <a:chOff x="57574" y="2349505"/>
              <a:chExt cx="4097864" cy="276999"/>
            </a:xfrm>
          </p:grpSpPr>
          <p:sp>
            <p:nvSpPr>
              <p:cNvPr id="29" name="テキスト ボックス 28">
                <a:extLst>
                  <a:ext uri="{FF2B5EF4-FFF2-40B4-BE49-F238E27FC236}">
                    <a16:creationId xmlns:a16="http://schemas.microsoft.com/office/drawing/2014/main" id="{11885F88-C7C6-4C26-B3F7-8A9459E186C6}"/>
                  </a:ext>
                </a:extLst>
              </p:cNvPr>
              <p:cNvSpPr txBox="1"/>
              <p:nvPr/>
            </p:nvSpPr>
            <p:spPr>
              <a:xfrm>
                <a:off x="143135" y="2349505"/>
                <a:ext cx="800219" cy="276999"/>
              </a:xfrm>
              <a:prstGeom prst="rect">
                <a:avLst/>
              </a:prstGeom>
              <a:noFill/>
            </p:spPr>
            <p:txBody>
              <a:bodyPr wrap="none" rtlCol="0">
                <a:spAutoFit/>
              </a:bodyPr>
              <a:lstStyle/>
              <a:p>
                <a:r>
                  <a:rPr lang="ja-JP" altLang="en-US" sz="1200" dirty="0">
                    <a:solidFill>
                      <a:srgbClr val="0070C0"/>
                    </a:solidFill>
                    <a:latin typeface="Meiryo UI" panose="020B0604030504040204" pitchFamily="50" charset="-128"/>
                    <a:ea typeface="Meiryo UI" panose="020B0604030504040204" pitchFamily="50" charset="-128"/>
                  </a:rPr>
                  <a:t>事業概要</a:t>
                </a:r>
                <a:endParaRPr kumimoji="1" lang="ja-JP" altLang="en-US" sz="1200" dirty="0">
                  <a:solidFill>
                    <a:srgbClr val="0070C0"/>
                  </a:solidFill>
                  <a:latin typeface="Meiryo UI" panose="020B0604030504040204" pitchFamily="50" charset="-128"/>
                  <a:ea typeface="Meiryo UI" panose="020B0604030504040204" pitchFamily="50" charset="-128"/>
                </a:endParaRPr>
              </a:p>
            </p:txBody>
          </p:sp>
          <p:cxnSp>
            <p:nvCxnSpPr>
              <p:cNvPr id="30" name="直線コネクタ 29">
                <a:extLst>
                  <a:ext uri="{FF2B5EF4-FFF2-40B4-BE49-F238E27FC236}">
                    <a16:creationId xmlns:a16="http://schemas.microsoft.com/office/drawing/2014/main" id="{BFC2BF39-B4A1-4BD2-BC34-8706F263254B}"/>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8623026-1B8F-40CD-877F-9318E7E5FC14}"/>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sp>
        <p:nvSpPr>
          <p:cNvPr id="4" name="タイトル 1">
            <a:extLst>
              <a:ext uri="{FF2B5EF4-FFF2-40B4-BE49-F238E27FC236}">
                <a16:creationId xmlns:a16="http://schemas.microsoft.com/office/drawing/2014/main" id="{22B1DEA5-8023-4BD8-B25D-6F02153EDAF9}"/>
              </a:ext>
            </a:extLst>
          </p:cNvPr>
          <p:cNvSpPr txBox="1">
            <a:spLocks/>
          </p:cNvSpPr>
          <p:nvPr/>
        </p:nvSpPr>
        <p:spPr>
          <a:xfrm>
            <a:off x="-11784" y="0"/>
            <a:ext cx="9176034" cy="3326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0192" tIns="65096" rIns="130192" bIns="65096" rtlCol="0" anchor="ctr"/>
          <a:lstStyle>
            <a:defPPr>
              <a:defRPr lang="ja-JP"/>
            </a:defPPr>
            <a:lvl1pPr>
              <a:defRPr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solidFill>
                  <a:schemeClr val="bg1"/>
                </a:solidFill>
              </a:rPr>
              <a:t>府道　余野茨木線</a:t>
            </a:r>
            <a:endParaRPr lang="en-US" altLang="ja-JP" sz="1400" dirty="0">
              <a:solidFill>
                <a:schemeClr val="bg1"/>
              </a:solidFill>
            </a:endParaRPr>
          </a:p>
        </p:txBody>
      </p:sp>
      <p:cxnSp>
        <p:nvCxnSpPr>
          <p:cNvPr id="5" name="直線コネクタ 4">
            <a:extLst>
              <a:ext uri="{FF2B5EF4-FFF2-40B4-BE49-F238E27FC236}">
                <a16:creationId xmlns:a16="http://schemas.microsoft.com/office/drawing/2014/main" id="{709BCEA7-001A-4EC2-96BF-D3649DD84032}"/>
              </a:ext>
            </a:extLst>
          </p:cNvPr>
          <p:cNvCxnSpPr>
            <a:cxnSpLocks/>
          </p:cNvCxnSpPr>
          <p:nvPr/>
        </p:nvCxnSpPr>
        <p:spPr>
          <a:xfrm>
            <a:off x="-11784" y="376804"/>
            <a:ext cx="9164251" cy="0"/>
          </a:xfrm>
          <a:prstGeom prst="line">
            <a:avLst/>
          </a:prstGeom>
          <a:ln w="101600" cmpd="thickThi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FB805338-DCD1-4B82-9E70-A518E6221FBA}"/>
              </a:ext>
            </a:extLst>
          </p:cNvPr>
          <p:cNvGrpSpPr/>
          <p:nvPr/>
        </p:nvGrpSpPr>
        <p:grpSpPr>
          <a:xfrm>
            <a:off x="4618642" y="490939"/>
            <a:ext cx="4567761" cy="2271088"/>
            <a:chOff x="8469" y="490939"/>
            <a:chExt cx="4567761" cy="2271088"/>
          </a:xfrm>
        </p:grpSpPr>
        <p:sp>
          <p:nvSpPr>
            <p:cNvPr id="68" name="正方形/長方形 67">
              <a:extLst>
                <a:ext uri="{FF2B5EF4-FFF2-40B4-BE49-F238E27FC236}">
                  <a16:creationId xmlns:a16="http://schemas.microsoft.com/office/drawing/2014/main" id="{510ABCD8-5D91-48DA-B554-628B35C583E5}"/>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69" name="グループ化 68">
              <a:extLst>
                <a:ext uri="{FF2B5EF4-FFF2-40B4-BE49-F238E27FC236}">
                  <a16:creationId xmlns:a16="http://schemas.microsoft.com/office/drawing/2014/main" id="{F0570AB2-1D3A-4AE1-B2DF-D7A27A81FB7C}"/>
                </a:ext>
              </a:extLst>
            </p:cNvPr>
            <p:cNvGrpSpPr/>
            <p:nvPr/>
          </p:nvGrpSpPr>
          <p:grpSpPr>
            <a:xfrm>
              <a:off x="47416" y="490939"/>
              <a:ext cx="4097864" cy="276999"/>
              <a:chOff x="57574" y="2349505"/>
              <a:chExt cx="4097864" cy="276999"/>
            </a:xfrm>
          </p:grpSpPr>
          <p:sp>
            <p:nvSpPr>
              <p:cNvPr id="70" name="テキスト ボックス 69">
                <a:extLst>
                  <a:ext uri="{FF2B5EF4-FFF2-40B4-BE49-F238E27FC236}">
                    <a16:creationId xmlns:a16="http://schemas.microsoft.com/office/drawing/2014/main" id="{E14BF28E-B143-4C3D-971C-8EA0088E96B6}"/>
                  </a:ext>
                </a:extLst>
              </p:cNvPr>
              <p:cNvSpPr txBox="1"/>
              <p:nvPr/>
            </p:nvSpPr>
            <p:spPr>
              <a:xfrm>
                <a:off x="143135" y="2349505"/>
                <a:ext cx="646331"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位置図</a:t>
                </a:r>
              </a:p>
            </p:txBody>
          </p:sp>
          <p:cxnSp>
            <p:nvCxnSpPr>
              <p:cNvPr id="71" name="直線コネクタ 70">
                <a:extLst>
                  <a:ext uri="{FF2B5EF4-FFF2-40B4-BE49-F238E27FC236}">
                    <a16:creationId xmlns:a16="http://schemas.microsoft.com/office/drawing/2014/main" id="{0125F050-0F3D-4101-ADC1-4CFF3109F976}"/>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A105D22-8CF6-4F83-B80C-B06F74DF6908}"/>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nvGrpSpPr>
          <p:cNvPr id="84" name="グループ化 83">
            <a:extLst>
              <a:ext uri="{FF2B5EF4-FFF2-40B4-BE49-F238E27FC236}">
                <a16:creationId xmlns:a16="http://schemas.microsoft.com/office/drawing/2014/main" id="{E767CC3D-EB83-4314-8C0D-C5AACE67C9B7}"/>
              </a:ext>
            </a:extLst>
          </p:cNvPr>
          <p:cNvGrpSpPr/>
          <p:nvPr/>
        </p:nvGrpSpPr>
        <p:grpSpPr>
          <a:xfrm>
            <a:off x="45388" y="3968038"/>
            <a:ext cx="4567761" cy="2271088"/>
            <a:chOff x="8469" y="490939"/>
            <a:chExt cx="4567761" cy="2271088"/>
          </a:xfrm>
        </p:grpSpPr>
        <p:sp>
          <p:nvSpPr>
            <p:cNvPr id="85" name="正方形/長方形 84">
              <a:extLst>
                <a:ext uri="{FF2B5EF4-FFF2-40B4-BE49-F238E27FC236}">
                  <a16:creationId xmlns:a16="http://schemas.microsoft.com/office/drawing/2014/main" id="{D60E1549-EEAC-4282-82CB-CE86D2DC421D}"/>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86" name="グループ化 85">
              <a:extLst>
                <a:ext uri="{FF2B5EF4-FFF2-40B4-BE49-F238E27FC236}">
                  <a16:creationId xmlns:a16="http://schemas.microsoft.com/office/drawing/2014/main" id="{C159C020-8B78-40B0-8295-F6320CA9532B}"/>
                </a:ext>
              </a:extLst>
            </p:cNvPr>
            <p:cNvGrpSpPr/>
            <p:nvPr/>
          </p:nvGrpSpPr>
          <p:grpSpPr>
            <a:xfrm>
              <a:off x="47416" y="490939"/>
              <a:ext cx="4097864" cy="276999"/>
              <a:chOff x="57574" y="2349505"/>
              <a:chExt cx="4097864" cy="276999"/>
            </a:xfrm>
          </p:grpSpPr>
          <p:sp>
            <p:nvSpPr>
              <p:cNvPr id="87" name="テキスト ボックス 86">
                <a:extLst>
                  <a:ext uri="{FF2B5EF4-FFF2-40B4-BE49-F238E27FC236}">
                    <a16:creationId xmlns:a16="http://schemas.microsoft.com/office/drawing/2014/main" id="{B4397F5E-7EBC-4431-9846-F354DC965E2A}"/>
                  </a:ext>
                </a:extLst>
              </p:cNvPr>
              <p:cNvSpPr txBox="1"/>
              <p:nvPr/>
            </p:nvSpPr>
            <p:spPr>
              <a:xfrm>
                <a:off x="143135" y="2349505"/>
                <a:ext cx="954107"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標準横断図</a:t>
                </a:r>
              </a:p>
            </p:txBody>
          </p:sp>
          <p:cxnSp>
            <p:nvCxnSpPr>
              <p:cNvPr id="88" name="直線コネクタ 87">
                <a:extLst>
                  <a:ext uri="{FF2B5EF4-FFF2-40B4-BE49-F238E27FC236}">
                    <a16:creationId xmlns:a16="http://schemas.microsoft.com/office/drawing/2014/main" id="{EFF29153-0D94-48F2-9552-4970B32CB1D1}"/>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30F69CC-55D3-4B53-88EA-0C9A95BFD39C}"/>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nvGrpSpPr>
          <p:cNvPr id="134" name="グループ化 133">
            <a:extLst>
              <a:ext uri="{FF2B5EF4-FFF2-40B4-BE49-F238E27FC236}">
                <a16:creationId xmlns:a16="http://schemas.microsoft.com/office/drawing/2014/main" id="{7A5EFCD6-19B0-4D13-9EF2-43319F5B47A7}"/>
              </a:ext>
            </a:extLst>
          </p:cNvPr>
          <p:cNvGrpSpPr>
            <a:grpSpLocks/>
          </p:cNvGrpSpPr>
          <p:nvPr/>
        </p:nvGrpSpPr>
        <p:grpSpPr bwMode="auto">
          <a:xfrm>
            <a:off x="246817" y="4688023"/>
            <a:ext cx="4091063" cy="1431567"/>
            <a:chOff x="0" y="-264178"/>
            <a:chExt cx="6860797" cy="2507930"/>
          </a:xfrm>
        </p:grpSpPr>
        <p:sp>
          <p:nvSpPr>
            <p:cNvPr id="135" name="テキスト ボックス 22">
              <a:extLst>
                <a:ext uri="{FF2B5EF4-FFF2-40B4-BE49-F238E27FC236}">
                  <a16:creationId xmlns:a16="http://schemas.microsoft.com/office/drawing/2014/main" id="{CB3282F9-12EA-419B-AF2E-A64F8395B3D8}"/>
                </a:ext>
              </a:extLst>
            </p:cNvPr>
            <p:cNvSpPr txBox="1"/>
            <p:nvPr/>
          </p:nvSpPr>
          <p:spPr bwMode="auto">
            <a:xfrm>
              <a:off x="4887012" y="191161"/>
              <a:ext cx="749658" cy="5522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a:latin typeface="Meiryo UI" panose="020B0604030504040204" pitchFamily="50" charset="-128"/>
                  <a:ea typeface="Meiryo UI" panose="020B0604030504040204" pitchFamily="50" charset="-128"/>
                </a:rPr>
                <a:t>0.5</a:t>
              </a:r>
              <a:endParaRPr kumimoji="1" lang="ja-JP" altLang="en-US" sz="1000">
                <a:latin typeface="Meiryo UI" panose="020B0604030504040204" pitchFamily="50" charset="-128"/>
                <a:ea typeface="Meiryo UI" panose="020B0604030504040204" pitchFamily="50" charset="-128"/>
              </a:endParaRPr>
            </a:p>
          </p:txBody>
        </p:sp>
        <p:cxnSp>
          <p:nvCxnSpPr>
            <p:cNvPr id="136" name="直線コネクタ 135">
              <a:extLst>
                <a:ext uri="{FF2B5EF4-FFF2-40B4-BE49-F238E27FC236}">
                  <a16:creationId xmlns:a16="http://schemas.microsoft.com/office/drawing/2014/main" id="{8BBD5E16-34F8-4CAF-AF96-99FD7A6540B6}"/>
                </a:ext>
              </a:extLst>
            </p:cNvPr>
            <p:cNvCxnSpPr/>
            <p:nvPr/>
          </p:nvCxnSpPr>
          <p:spPr bwMode="auto">
            <a:xfrm flipV="1">
              <a:off x="6851308" y="0"/>
              <a:ext cx="0" cy="148222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テキスト ボックス 81">
              <a:extLst>
                <a:ext uri="{FF2B5EF4-FFF2-40B4-BE49-F238E27FC236}">
                  <a16:creationId xmlns:a16="http://schemas.microsoft.com/office/drawing/2014/main" id="{5305A711-7E83-4B51-A2CB-3FB66D40DC9E}"/>
                </a:ext>
              </a:extLst>
            </p:cNvPr>
            <p:cNvSpPr txBox="1"/>
            <p:nvPr/>
          </p:nvSpPr>
          <p:spPr bwMode="auto">
            <a:xfrm>
              <a:off x="1214636" y="200061"/>
              <a:ext cx="749658" cy="5522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dirty="0">
                  <a:latin typeface="Meiryo UI" panose="020B0604030504040204" pitchFamily="50" charset="-128"/>
                  <a:ea typeface="Meiryo UI" panose="020B0604030504040204" pitchFamily="50" charset="-128"/>
                </a:rPr>
                <a:t>0.5</a:t>
              </a:r>
              <a:endParaRPr kumimoji="1" lang="ja-JP" altLang="en-US" sz="1000" dirty="0">
                <a:latin typeface="Meiryo UI" panose="020B0604030504040204" pitchFamily="50" charset="-128"/>
                <a:ea typeface="Meiryo UI" panose="020B0604030504040204" pitchFamily="50" charset="-128"/>
              </a:endParaRPr>
            </a:p>
          </p:txBody>
        </p:sp>
        <p:cxnSp>
          <p:nvCxnSpPr>
            <p:cNvPr id="138" name="直線コネクタ 137">
              <a:extLst>
                <a:ext uri="{FF2B5EF4-FFF2-40B4-BE49-F238E27FC236}">
                  <a16:creationId xmlns:a16="http://schemas.microsoft.com/office/drawing/2014/main" id="{18138714-1EFB-4F1D-B3B1-0E9F6730BCB8}"/>
                </a:ext>
              </a:extLst>
            </p:cNvPr>
            <p:cNvCxnSpPr/>
            <p:nvPr/>
          </p:nvCxnSpPr>
          <p:spPr bwMode="auto">
            <a:xfrm>
              <a:off x="9489" y="1559728"/>
              <a:ext cx="6841818" cy="0"/>
            </a:xfrm>
            <a:prstGeom prst="line">
              <a:avLst/>
            </a:prstGeom>
            <a:ln w="254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9" name="直線コネクタ 138">
              <a:extLst>
                <a:ext uri="{FF2B5EF4-FFF2-40B4-BE49-F238E27FC236}">
                  <a16:creationId xmlns:a16="http://schemas.microsoft.com/office/drawing/2014/main" id="{50FFC4BE-DDB1-4189-9770-A2895E616461}"/>
                </a:ext>
              </a:extLst>
            </p:cNvPr>
            <p:cNvCxnSpPr/>
            <p:nvPr/>
          </p:nvCxnSpPr>
          <p:spPr bwMode="auto">
            <a:xfrm flipH="1" flipV="1">
              <a:off x="1717572" y="590953"/>
              <a:ext cx="0" cy="89127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8" name="直線コネクタ 167">
              <a:extLst>
                <a:ext uri="{FF2B5EF4-FFF2-40B4-BE49-F238E27FC236}">
                  <a16:creationId xmlns:a16="http://schemas.microsoft.com/office/drawing/2014/main" id="{004AEACE-98C8-4BF9-9175-947E5CE2F2D5}"/>
                </a:ext>
              </a:extLst>
            </p:cNvPr>
            <p:cNvCxnSpPr/>
            <p:nvPr/>
          </p:nvCxnSpPr>
          <p:spPr bwMode="auto">
            <a:xfrm flipH="1">
              <a:off x="1717572" y="678143"/>
              <a:ext cx="1281062"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84" name="直線コネクタ 183">
              <a:extLst>
                <a:ext uri="{FF2B5EF4-FFF2-40B4-BE49-F238E27FC236}">
                  <a16:creationId xmlns:a16="http://schemas.microsoft.com/office/drawing/2014/main" id="{1AB987EA-69BE-4CC8-8B74-E15437451489}"/>
                </a:ext>
              </a:extLst>
            </p:cNvPr>
            <p:cNvCxnSpPr/>
            <p:nvPr/>
          </p:nvCxnSpPr>
          <p:spPr bwMode="auto">
            <a:xfrm flipH="1" flipV="1">
              <a:off x="2998633" y="590953"/>
              <a:ext cx="0" cy="89127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5" name="テキスト ボックス 87">
              <a:extLst>
                <a:ext uri="{FF2B5EF4-FFF2-40B4-BE49-F238E27FC236}">
                  <a16:creationId xmlns:a16="http://schemas.microsoft.com/office/drawing/2014/main" id="{65D2ABB5-5AF4-4325-AA0A-50AD01F0A590}"/>
                </a:ext>
              </a:extLst>
            </p:cNvPr>
            <p:cNvSpPr txBox="1"/>
            <p:nvPr/>
          </p:nvSpPr>
          <p:spPr bwMode="auto">
            <a:xfrm>
              <a:off x="1954806" y="182262"/>
              <a:ext cx="749658" cy="5522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dirty="0">
                  <a:latin typeface="Meiryo UI" panose="020B0604030504040204" pitchFamily="50" charset="-128"/>
                  <a:ea typeface="Meiryo UI" panose="020B0604030504040204" pitchFamily="50" charset="-128"/>
                </a:rPr>
                <a:t>3.0</a:t>
              </a:r>
              <a:endParaRPr kumimoji="1" lang="ja-JP" altLang="en-US" sz="1000" dirty="0">
                <a:latin typeface="Meiryo UI" panose="020B0604030504040204" pitchFamily="50" charset="-128"/>
                <a:ea typeface="Meiryo UI" panose="020B0604030504040204" pitchFamily="50" charset="-128"/>
              </a:endParaRPr>
            </a:p>
          </p:txBody>
        </p:sp>
        <p:cxnSp>
          <p:nvCxnSpPr>
            <p:cNvPr id="186" name="直線コネクタ 185">
              <a:extLst>
                <a:ext uri="{FF2B5EF4-FFF2-40B4-BE49-F238E27FC236}">
                  <a16:creationId xmlns:a16="http://schemas.microsoft.com/office/drawing/2014/main" id="{84842D81-C4DA-4DA8-B65A-39CE81413029}"/>
                </a:ext>
              </a:extLst>
            </p:cNvPr>
            <p:cNvCxnSpPr/>
            <p:nvPr/>
          </p:nvCxnSpPr>
          <p:spPr bwMode="auto">
            <a:xfrm flipH="1">
              <a:off x="2998633" y="678143"/>
              <a:ext cx="863530"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87" name="テキスト ボックス 89">
              <a:extLst>
                <a:ext uri="{FF2B5EF4-FFF2-40B4-BE49-F238E27FC236}">
                  <a16:creationId xmlns:a16="http://schemas.microsoft.com/office/drawing/2014/main" id="{6534D35B-3377-453C-932E-5D8365853240}"/>
                </a:ext>
              </a:extLst>
            </p:cNvPr>
            <p:cNvSpPr txBox="1"/>
            <p:nvPr/>
          </p:nvSpPr>
          <p:spPr bwMode="auto">
            <a:xfrm>
              <a:off x="3027101" y="191161"/>
              <a:ext cx="730680" cy="5522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dirty="0">
                  <a:latin typeface="Meiryo UI" panose="020B0604030504040204" pitchFamily="50" charset="-128"/>
                  <a:ea typeface="Meiryo UI" panose="020B0604030504040204" pitchFamily="50" charset="-128"/>
                </a:rPr>
                <a:t>2.0</a:t>
              </a:r>
              <a:endParaRPr kumimoji="1" lang="ja-JP" altLang="en-US" sz="1000" dirty="0">
                <a:latin typeface="Meiryo UI" panose="020B0604030504040204" pitchFamily="50" charset="-128"/>
                <a:ea typeface="Meiryo UI" panose="020B0604030504040204" pitchFamily="50" charset="-128"/>
              </a:endParaRPr>
            </a:p>
          </p:txBody>
        </p:sp>
        <p:cxnSp>
          <p:nvCxnSpPr>
            <p:cNvPr id="188" name="直線コネクタ 187">
              <a:extLst>
                <a:ext uri="{FF2B5EF4-FFF2-40B4-BE49-F238E27FC236}">
                  <a16:creationId xmlns:a16="http://schemas.microsoft.com/office/drawing/2014/main" id="{B058164F-1DE2-434E-AC1A-E07689D26E7E}"/>
                </a:ext>
              </a:extLst>
            </p:cNvPr>
            <p:cNvCxnSpPr/>
            <p:nvPr/>
          </p:nvCxnSpPr>
          <p:spPr bwMode="auto">
            <a:xfrm flipH="1" flipV="1">
              <a:off x="3871653" y="590953"/>
              <a:ext cx="0" cy="89127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9" name="直線コネクタ 188">
              <a:extLst>
                <a:ext uri="{FF2B5EF4-FFF2-40B4-BE49-F238E27FC236}">
                  <a16:creationId xmlns:a16="http://schemas.microsoft.com/office/drawing/2014/main" id="{2F963A9B-C21E-496A-BFAE-FA2966A42B17}"/>
                </a:ext>
              </a:extLst>
            </p:cNvPr>
            <p:cNvCxnSpPr/>
            <p:nvPr/>
          </p:nvCxnSpPr>
          <p:spPr bwMode="auto">
            <a:xfrm flipH="1">
              <a:off x="3871653" y="678143"/>
              <a:ext cx="1281062"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90" name="テキスト ボックス 92">
              <a:extLst>
                <a:ext uri="{FF2B5EF4-FFF2-40B4-BE49-F238E27FC236}">
                  <a16:creationId xmlns:a16="http://schemas.microsoft.com/office/drawing/2014/main" id="{80757480-49A1-42E4-9426-B55FAD9E706E}"/>
                </a:ext>
              </a:extLst>
            </p:cNvPr>
            <p:cNvSpPr txBox="1"/>
            <p:nvPr/>
          </p:nvSpPr>
          <p:spPr bwMode="auto">
            <a:xfrm>
              <a:off x="4108887" y="191161"/>
              <a:ext cx="749658" cy="5522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a:latin typeface="Meiryo UI" panose="020B0604030504040204" pitchFamily="50" charset="-128"/>
                  <a:ea typeface="Meiryo UI" panose="020B0604030504040204" pitchFamily="50" charset="-128"/>
                </a:rPr>
                <a:t>3.0</a:t>
              </a:r>
              <a:endParaRPr kumimoji="1" lang="ja-JP" altLang="en-US" sz="1000">
                <a:latin typeface="Meiryo UI" panose="020B0604030504040204" pitchFamily="50" charset="-128"/>
                <a:ea typeface="Meiryo UI" panose="020B0604030504040204" pitchFamily="50" charset="-128"/>
              </a:endParaRPr>
            </a:p>
          </p:txBody>
        </p:sp>
        <p:cxnSp>
          <p:nvCxnSpPr>
            <p:cNvPr id="191" name="直線コネクタ 190">
              <a:extLst>
                <a:ext uri="{FF2B5EF4-FFF2-40B4-BE49-F238E27FC236}">
                  <a16:creationId xmlns:a16="http://schemas.microsoft.com/office/drawing/2014/main" id="{405E8254-A19F-4E33-B3E2-86E85B01ED09}"/>
                </a:ext>
              </a:extLst>
            </p:cNvPr>
            <p:cNvCxnSpPr/>
            <p:nvPr/>
          </p:nvCxnSpPr>
          <p:spPr bwMode="auto">
            <a:xfrm flipH="1" flipV="1">
              <a:off x="5143225" y="590953"/>
              <a:ext cx="0" cy="89127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2" name="直線コネクタ 191">
              <a:extLst>
                <a:ext uri="{FF2B5EF4-FFF2-40B4-BE49-F238E27FC236}">
                  <a16:creationId xmlns:a16="http://schemas.microsoft.com/office/drawing/2014/main" id="{AF2FB7BA-2778-4DA5-87BC-6413E43FE7E6}"/>
                </a:ext>
              </a:extLst>
            </p:cNvPr>
            <p:cNvCxnSpPr/>
            <p:nvPr/>
          </p:nvCxnSpPr>
          <p:spPr bwMode="auto">
            <a:xfrm flipH="1" flipV="1">
              <a:off x="5361480" y="590953"/>
              <a:ext cx="0" cy="89127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3" name="直線コネクタ 192">
              <a:extLst>
                <a:ext uri="{FF2B5EF4-FFF2-40B4-BE49-F238E27FC236}">
                  <a16:creationId xmlns:a16="http://schemas.microsoft.com/office/drawing/2014/main" id="{1740FF14-0761-4687-B57E-D7A01EF549F9}"/>
                </a:ext>
              </a:extLst>
            </p:cNvPr>
            <p:cNvCxnSpPr/>
            <p:nvPr/>
          </p:nvCxnSpPr>
          <p:spPr bwMode="auto">
            <a:xfrm flipH="1">
              <a:off x="5361480" y="678143"/>
              <a:ext cx="1499317"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94" name="テキスト ボックス 125">
              <a:extLst>
                <a:ext uri="{FF2B5EF4-FFF2-40B4-BE49-F238E27FC236}">
                  <a16:creationId xmlns:a16="http://schemas.microsoft.com/office/drawing/2014/main" id="{15D86D74-CCE0-43D2-AA30-6B216A48EE36}"/>
                </a:ext>
              </a:extLst>
            </p:cNvPr>
            <p:cNvSpPr txBox="1"/>
            <p:nvPr/>
          </p:nvSpPr>
          <p:spPr bwMode="auto">
            <a:xfrm>
              <a:off x="1126939" y="879794"/>
              <a:ext cx="984181" cy="5715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300"/>
                </a:lnSpc>
              </a:pPr>
              <a:r>
                <a:rPr kumimoji="1" lang="ja-JP" altLang="en-US" sz="900" dirty="0">
                  <a:latin typeface="Meiryo UI" panose="020B0604030504040204" pitchFamily="50" charset="-128"/>
                  <a:ea typeface="Meiryo UI" panose="020B0604030504040204" pitchFamily="50" charset="-128"/>
                </a:rPr>
                <a:t>路</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肩</a:t>
              </a:r>
            </a:p>
          </p:txBody>
        </p:sp>
        <p:sp>
          <p:nvSpPr>
            <p:cNvPr id="195" name="テキスト ボックス 126">
              <a:extLst>
                <a:ext uri="{FF2B5EF4-FFF2-40B4-BE49-F238E27FC236}">
                  <a16:creationId xmlns:a16="http://schemas.microsoft.com/office/drawing/2014/main" id="{0FDB484D-70F7-4072-8AD6-63D792E4F0BB}"/>
                </a:ext>
              </a:extLst>
            </p:cNvPr>
            <p:cNvSpPr txBox="1"/>
            <p:nvPr/>
          </p:nvSpPr>
          <p:spPr bwMode="auto">
            <a:xfrm>
              <a:off x="1870329" y="1586019"/>
              <a:ext cx="984181" cy="5618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車道</a:t>
              </a:r>
            </a:p>
          </p:txBody>
        </p:sp>
        <p:sp>
          <p:nvSpPr>
            <p:cNvPr id="196" name="テキスト ボックス 127">
              <a:extLst>
                <a:ext uri="{FF2B5EF4-FFF2-40B4-BE49-F238E27FC236}">
                  <a16:creationId xmlns:a16="http://schemas.microsoft.com/office/drawing/2014/main" id="{8153768A-6875-4FEE-87E2-87B24BD4FCB3}"/>
                </a:ext>
              </a:extLst>
            </p:cNvPr>
            <p:cNvSpPr txBox="1"/>
            <p:nvPr/>
          </p:nvSpPr>
          <p:spPr bwMode="auto">
            <a:xfrm>
              <a:off x="2989143" y="928427"/>
              <a:ext cx="971562" cy="5618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a:latin typeface="Meiryo UI" panose="020B0604030504040204" pitchFamily="50" charset="-128"/>
                  <a:ea typeface="Meiryo UI" panose="020B0604030504040204" pitchFamily="50" charset="-128"/>
                </a:rPr>
                <a:t>中央帯</a:t>
              </a:r>
            </a:p>
          </p:txBody>
        </p:sp>
        <p:sp>
          <p:nvSpPr>
            <p:cNvPr id="197" name="テキスト ボックス 128">
              <a:extLst>
                <a:ext uri="{FF2B5EF4-FFF2-40B4-BE49-F238E27FC236}">
                  <a16:creationId xmlns:a16="http://schemas.microsoft.com/office/drawing/2014/main" id="{186935D1-03DD-4B7B-B81E-0FFDCC8491CF}"/>
                </a:ext>
              </a:extLst>
            </p:cNvPr>
            <p:cNvSpPr txBox="1"/>
            <p:nvPr/>
          </p:nvSpPr>
          <p:spPr bwMode="auto">
            <a:xfrm>
              <a:off x="4090849" y="1586019"/>
              <a:ext cx="984181" cy="5618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車道</a:t>
              </a:r>
            </a:p>
          </p:txBody>
        </p:sp>
        <p:sp>
          <p:nvSpPr>
            <p:cNvPr id="198" name="テキスト ボックス 129">
              <a:extLst>
                <a:ext uri="{FF2B5EF4-FFF2-40B4-BE49-F238E27FC236}">
                  <a16:creationId xmlns:a16="http://schemas.microsoft.com/office/drawing/2014/main" id="{D401B4C1-90CA-4B34-854A-309419D86BA1}"/>
                </a:ext>
              </a:extLst>
            </p:cNvPr>
            <p:cNvSpPr txBox="1"/>
            <p:nvPr/>
          </p:nvSpPr>
          <p:spPr bwMode="auto">
            <a:xfrm>
              <a:off x="4782878" y="920583"/>
              <a:ext cx="984181" cy="5618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300"/>
                </a:lnSpc>
              </a:pPr>
              <a:r>
                <a:rPr kumimoji="1" lang="ja-JP" altLang="en-US" sz="900" dirty="0">
                  <a:latin typeface="Meiryo UI" panose="020B0604030504040204" pitchFamily="50" charset="-128"/>
                  <a:ea typeface="Meiryo UI" panose="020B0604030504040204" pitchFamily="50" charset="-128"/>
                </a:rPr>
                <a:t>路</a:t>
              </a:r>
              <a:endParaRPr kumimoji="1" lang="en-US" altLang="ja-JP" sz="900" dirty="0">
                <a:latin typeface="Meiryo UI" panose="020B0604030504040204" pitchFamily="50" charset="-128"/>
                <a:ea typeface="Meiryo UI" panose="020B0604030504040204" pitchFamily="50" charset="-128"/>
              </a:endParaRPr>
            </a:p>
            <a:p>
              <a:pPr algn="ctr">
                <a:lnSpc>
                  <a:spcPts val="1300"/>
                </a:lnSpc>
              </a:pPr>
              <a:r>
                <a:rPr kumimoji="1" lang="ja-JP" altLang="en-US" sz="900" dirty="0">
                  <a:latin typeface="Meiryo UI" panose="020B0604030504040204" pitchFamily="50" charset="-128"/>
                  <a:ea typeface="Meiryo UI" panose="020B0604030504040204" pitchFamily="50" charset="-128"/>
                </a:rPr>
                <a:t>肩</a:t>
              </a:r>
            </a:p>
          </p:txBody>
        </p:sp>
        <p:sp>
          <p:nvSpPr>
            <p:cNvPr id="199" name="テキスト ボックス 130">
              <a:extLst>
                <a:ext uri="{FF2B5EF4-FFF2-40B4-BE49-F238E27FC236}">
                  <a16:creationId xmlns:a16="http://schemas.microsoft.com/office/drawing/2014/main" id="{2138DCBD-AB0C-4372-88A7-41566A7A22F7}"/>
                </a:ext>
              </a:extLst>
            </p:cNvPr>
            <p:cNvSpPr txBox="1"/>
            <p:nvPr/>
          </p:nvSpPr>
          <p:spPr bwMode="auto">
            <a:xfrm>
              <a:off x="5516425" y="1546233"/>
              <a:ext cx="1236534" cy="6975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300"/>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自転車</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a:p>
              <a:pPr algn="ctr">
                <a:lnSpc>
                  <a:spcPts val="1200"/>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歩行者道</a:t>
              </a:r>
            </a:p>
          </p:txBody>
        </p:sp>
        <p:sp>
          <p:nvSpPr>
            <p:cNvPr id="200" name="テキスト ボックス 131">
              <a:extLst>
                <a:ext uri="{FF2B5EF4-FFF2-40B4-BE49-F238E27FC236}">
                  <a16:creationId xmlns:a16="http://schemas.microsoft.com/office/drawing/2014/main" id="{7BAEAFFD-DF9F-4DDC-94F5-19DBDFDB6117}"/>
                </a:ext>
              </a:extLst>
            </p:cNvPr>
            <p:cNvSpPr txBox="1"/>
            <p:nvPr/>
          </p:nvSpPr>
          <p:spPr bwMode="auto">
            <a:xfrm>
              <a:off x="5712586" y="191161"/>
              <a:ext cx="749658" cy="5522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dirty="0">
                  <a:latin typeface="Meiryo UI" panose="020B0604030504040204" pitchFamily="50" charset="-128"/>
                  <a:ea typeface="Meiryo UI" panose="020B0604030504040204" pitchFamily="50" charset="-128"/>
                </a:rPr>
                <a:t>3.5</a:t>
              </a:r>
              <a:endParaRPr kumimoji="1" lang="ja-JP" altLang="en-US" sz="1000" dirty="0">
                <a:latin typeface="Meiryo UI" panose="020B0604030504040204" pitchFamily="50" charset="-128"/>
                <a:ea typeface="Meiryo UI" panose="020B0604030504040204" pitchFamily="50" charset="-128"/>
              </a:endParaRPr>
            </a:p>
          </p:txBody>
        </p:sp>
        <p:cxnSp>
          <p:nvCxnSpPr>
            <p:cNvPr id="201" name="直線コネクタ 200">
              <a:extLst>
                <a:ext uri="{FF2B5EF4-FFF2-40B4-BE49-F238E27FC236}">
                  <a16:creationId xmlns:a16="http://schemas.microsoft.com/office/drawing/2014/main" id="{2929C0B6-0A0B-49C9-863B-790288EB4F1A}"/>
                </a:ext>
              </a:extLst>
            </p:cNvPr>
            <p:cNvCxnSpPr/>
            <p:nvPr/>
          </p:nvCxnSpPr>
          <p:spPr bwMode="auto">
            <a:xfrm flipH="1">
              <a:off x="18979" y="200061"/>
              <a:ext cx="6832330"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02" name="直線コネクタ 201">
              <a:extLst>
                <a:ext uri="{FF2B5EF4-FFF2-40B4-BE49-F238E27FC236}">
                  <a16:creationId xmlns:a16="http://schemas.microsoft.com/office/drawing/2014/main" id="{0F4FD401-650A-4EB5-9EBD-CBC5B49F0A30}"/>
                </a:ext>
              </a:extLst>
            </p:cNvPr>
            <p:cNvCxnSpPr/>
            <p:nvPr/>
          </p:nvCxnSpPr>
          <p:spPr bwMode="auto">
            <a:xfrm flipV="1">
              <a:off x="9489" y="0"/>
              <a:ext cx="0" cy="148222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3" name="直線コネクタ 202">
              <a:extLst>
                <a:ext uri="{FF2B5EF4-FFF2-40B4-BE49-F238E27FC236}">
                  <a16:creationId xmlns:a16="http://schemas.microsoft.com/office/drawing/2014/main" id="{7062C595-0B26-41F0-B251-D981EA13CAE2}"/>
                </a:ext>
              </a:extLst>
            </p:cNvPr>
            <p:cNvCxnSpPr/>
            <p:nvPr/>
          </p:nvCxnSpPr>
          <p:spPr bwMode="auto">
            <a:xfrm flipH="1">
              <a:off x="0" y="678143"/>
              <a:ext cx="1499317"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04" name="テキスト ボックス 135">
              <a:extLst>
                <a:ext uri="{FF2B5EF4-FFF2-40B4-BE49-F238E27FC236}">
                  <a16:creationId xmlns:a16="http://schemas.microsoft.com/office/drawing/2014/main" id="{94777DB3-6B2C-4F75-99A3-439FE5F45B49}"/>
                </a:ext>
              </a:extLst>
            </p:cNvPr>
            <p:cNvSpPr txBox="1"/>
            <p:nvPr/>
          </p:nvSpPr>
          <p:spPr bwMode="auto">
            <a:xfrm>
              <a:off x="178883" y="1574381"/>
              <a:ext cx="1148209" cy="5605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300"/>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自転車</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a:p>
              <a:pPr algn="ctr">
                <a:lnSpc>
                  <a:spcPts val="1200"/>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歩行者道</a:t>
              </a:r>
            </a:p>
          </p:txBody>
        </p:sp>
        <p:sp>
          <p:nvSpPr>
            <p:cNvPr id="205" name="テキスト ボックス 136">
              <a:extLst>
                <a:ext uri="{FF2B5EF4-FFF2-40B4-BE49-F238E27FC236}">
                  <a16:creationId xmlns:a16="http://schemas.microsoft.com/office/drawing/2014/main" id="{B1D4BB6A-CECE-4476-92E5-542A472D4E7D}"/>
                </a:ext>
              </a:extLst>
            </p:cNvPr>
            <p:cNvSpPr txBox="1"/>
            <p:nvPr/>
          </p:nvSpPr>
          <p:spPr bwMode="auto">
            <a:xfrm>
              <a:off x="360595" y="191161"/>
              <a:ext cx="749658" cy="5522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dirty="0">
                  <a:latin typeface="Meiryo UI" panose="020B0604030504040204" pitchFamily="50" charset="-128"/>
                  <a:ea typeface="Meiryo UI" panose="020B0604030504040204" pitchFamily="50" charset="-128"/>
                </a:rPr>
                <a:t>3.5</a:t>
              </a:r>
              <a:endParaRPr kumimoji="1" lang="ja-JP" altLang="en-US" sz="1000" dirty="0">
                <a:latin typeface="Meiryo UI" panose="020B0604030504040204" pitchFamily="50" charset="-128"/>
                <a:ea typeface="Meiryo UI" panose="020B0604030504040204" pitchFamily="50" charset="-128"/>
              </a:endParaRPr>
            </a:p>
          </p:txBody>
        </p:sp>
        <p:cxnSp>
          <p:nvCxnSpPr>
            <p:cNvPr id="206" name="直線コネクタ 205">
              <a:extLst>
                <a:ext uri="{FF2B5EF4-FFF2-40B4-BE49-F238E27FC236}">
                  <a16:creationId xmlns:a16="http://schemas.microsoft.com/office/drawing/2014/main" id="{1706C33B-90CA-4DAC-8AD1-5019D806E8B5}"/>
                </a:ext>
              </a:extLst>
            </p:cNvPr>
            <p:cNvCxnSpPr/>
            <p:nvPr/>
          </p:nvCxnSpPr>
          <p:spPr bwMode="auto">
            <a:xfrm flipH="1" flipV="1">
              <a:off x="1508806" y="590953"/>
              <a:ext cx="0" cy="89127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 name="テキスト ボックス 89">
              <a:extLst>
                <a:ext uri="{FF2B5EF4-FFF2-40B4-BE49-F238E27FC236}">
                  <a16:creationId xmlns:a16="http://schemas.microsoft.com/office/drawing/2014/main" id="{8F3D2973-6491-49AA-8E0C-29669E0390AD}"/>
                </a:ext>
              </a:extLst>
            </p:cNvPr>
            <p:cNvSpPr txBox="1"/>
            <p:nvPr/>
          </p:nvSpPr>
          <p:spPr bwMode="auto">
            <a:xfrm>
              <a:off x="2941697" y="-264178"/>
              <a:ext cx="929957" cy="5522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000" dirty="0">
                  <a:latin typeface="Meiryo UI" panose="020B0604030504040204" pitchFamily="50" charset="-128"/>
                  <a:ea typeface="Meiryo UI" panose="020B0604030504040204" pitchFamily="50" charset="-128"/>
                </a:rPr>
                <a:t>16.0</a:t>
              </a:r>
              <a:endParaRPr kumimoji="1" lang="ja-JP" altLang="en-US" sz="1000" dirty="0">
                <a:latin typeface="Meiryo UI" panose="020B0604030504040204" pitchFamily="50" charset="-128"/>
                <a:ea typeface="Meiryo UI" panose="020B0604030504040204" pitchFamily="50" charset="-128"/>
              </a:endParaRPr>
            </a:p>
          </p:txBody>
        </p:sp>
      </p:grpSp>
      <p:sp>
        <p:nvSpPr>
          <p:cNvPr id="126" name="テキスト ボックス 125">
            <a:extLst>
              <a:ext uri="{FF2B5EF4-FFF2-40B4-BE49-F238E27FC236}">
                <a16:creationId xmlns:a16="http://schemas.microsoft.com/office/drawing/2014/main" id="{C7ECC6D1-1808-4666-933F-8EEEB28BC785}"/>
              </a:ext>
            </a:extLst>
          </p:cNvPr>
          <p:cNvSpPr txBox="1"/>
          <p:nvPr/>
        </p:nvSpPr>
        <p:spPr>
          <a:xfrm>
            <a:off x="3652550" y="4454560"/>
            <a:ext cx="895350"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m</a:t>
            </a:r>
            <a:r>
              <a:rPr kumimoji="1" lang="ja-JP" altLang="en-US" sz="800" dirty="0">
                <a:latin typeface="Meiryo UI" panose="020B0604030504040204" pitchFamily="50" charset="-128"/>
                <a:ea typeface="Meiryo UI" panose="020B0604030504040204" pitchFamily="50" charset="-128"/>
              </a:rPr>
              <a:t>］</a:t>
            </a:r>
          </a:p>
        </p:txBody>
      </p:sp>
      <p:grpSp>
        <p:nvGrpSpPr>
          <p:cNvPr id="142" name="グループ化 141">
            <a:extLst>
              <a:ext uri="{FF2B5EF4-FFF2-40B4-BE49-F238E27FC236}">
                <a16:creationId xmlns:a16="http://schemas.microsoft.com/office/drawing/2014/main" id="{8B5B2E8F-3D5E-4DD7-98AC-0F723721FAAA}"/>
              </a:ext>
            </a:extLst>
          </p:cNvPr>
          <p:cNvGrpSpPr/>
          <p:nvPr/>
        </p:nvGrpSpPr>
        <p:grpSpPr>
          <a:xfrm>
            <a:off x="4618642" y="5345652"/>
            <a:ext cx="4567761" cy="2271088"/>
            <a:chOff x="4618642" y="5345652"/>
            <a:chExt cx="4567761" cy="2271088"/>
          </a:xfrm>
        </p:grpSpPr>
        <p:sp>
          <p:nvSpPr>
            <p:cNvPr id="143" name="テキスト ボックス 142">
              <a:extLst>
                <a:ext uri="{FF2B5EF4-FFF2-40B4-BE49-F238E27FC236}">
                  <a16:creationId xmlns:a16="http://schemas.microsoft.com/office/drawing/2014/main" id="{4D9203FF-87CC-4BDE-8480-806DA2FA7456}"/>
                </a:ext>
              </a:extLst>
            </p:cNvPr>
            <p:cNvSpPr txBox="1"/>
            <p:nvPr/>
          </p:nvSpPr>
          <p:spPr>
            <a:xfrm>
              <a:off x="4641977" y="5701933"/>
              <a:ext cx="4353799" cy="415498"/>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問い合わせ先</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都市整備部　道路室 道路整備課 建設グループ</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06</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6944</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9276</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p>
          </p:txBody>
        </p:sp>
        <p:grpSp>
          <p:nvGrpSpPr>
            <p:cNvPr id="144" name="グループ化 143">
              <a:extLst>
                <a:ext uri="{FF2B5EF4-FFF2-40B4-BE49-F238E27FC236}">
                  <a16:creationId xmlns:a16="http://schemas.microsoft.com/office/drawing/2014/main" id="{87BD21E6-2FF4-4835-95FE-C050E057B354}"/>
                </a:ext>
              </a:extLst>
            </p:cNvPr>
            <p:cNvGrpSpPr/>
            <p:nvPr/>
          </p:nvGrpSpPr>
          <p:grpSpPr>
            <a:xfrm>
              <a:off x="4618642" y="5345652"/>
              <a:ext cx="4567761" cy="2271088"/>
              <a:chOff x="8469" y="490939"/>
              <a:chExt cx="4567761" cy="2271088"/>
            </a:xfrm>
          </p:grpSpPr>
          <p:sp>
            <p:nvSpPr>
              <p:cNvPr id="145" name="正方形/長方形 144">
                <a:extLst>
                  <a:ext uri="{FF2B5EF4-FFF2-40B4-BE49-F238E27FC236}">
                    <a16:creationId xmlns:a16="http://schemas.microsoft.com/office/drawing/2014/main" id="{FA12D670-FBD0-4806-86FC-0B3E59B232FC}"/>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146" name="グループ化 145">
                <a:extLst>
                  <a:ext uri="{FF2B5EF4-FFF2-40B4-BE49-F238E27FC236}">
                    <a16:creationId xmlns:a16="http://schemas.microsoft.com/office/drawing/2014/main" id="{0AA71E8A-B47B-4AA2-AA40-778AB9BCF712}"/>
                  </a:ext>
                </a:extLst>
              </p:cNvPr>
              <p:cNvGrpSpPr/>
              <p:nvPr/>
            </p:nvGrpSpPr>
            <p:grpSpPr>
              <a:xfrm>
                <a:off x="47416" y="490939"/>
                <a:ext cx="4097864" cy="276999"/>
                <a:chOff x="57574" y="2349505"/>
                <a:chExt cx="4097864" cy="276999"/>
              </a:xfrm>
            </p:grpSpPr>
            <p:sp>
              <p:nvSpPr>
                <p:cNvPr id="147" name="テキスト ボックス 146">
                  <a:extLst>
                    <a:ext uri="{FF2B5EF4-FFF2-40B4-BE49-F238E27FC236}">
                      <a16:creationId xmlns:a16="http://schemas.microsoft.com/office/drawing/2014/main" id="{DA2E5B7C-DC0B-4D97-ABF7-516DC21530FD}"/>
                    </a:ext>
                  </a:extLst>
                </p:cNvPr>
                <p:cNvSpPr txBox="1"/>
                <p:nvPr/>
              </p:nvSpPr>
              <p:spPr>
                <a:xfrm>
                  <a:off x="143135" y="2349505"/>
                  <a:ext cx="579005"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その他</a:t>
                  </a:r>
                </a:p>
              </p:txBody>
            </p:sp>
            <p:cxnSp>
              <p:nvCxnSpPr>
                <p:cNvPr id="148" name="直線コネクタ 147">
                  <a:extLst>
                    <a:ext uri="{FF2B5EF4-FFF2-40B4-BE49-F238E27FC236}">
                      <a16:creationId xmlns:a16="http://schemas.microsoft.com/office/drawing/2014/main" id="{68BBA688-B722-4E73-8BBE-40B19E4B8A53}"/>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895584B5-7943-4920-B12B-4E1910722D02}"/>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grpSp>
        <p:nvGrpSpPr>
          <p:cNvPr id="150" name="グループ化 149">
            <a:extLst>
              <a:ext uri="{FF2B5EF4-FFF2-40B4-BE49-F238E27FC236}">
                <a16:creationId xmlns:a16="http://schemas.microsoft.com/office/drawing/2014/main" id="{FB35B9B1-C2A3-4D83-8028-C69BE04B6AC0}"/>
              </a:ext>
            </a:extLst>
          </p:cNvPr>
          <p:cNvGrpSpPr/>
          <p:nvPr/>
        </p:nvGrpSpPr>
        <p:grpSpPr>
          <a:xfrm>
            <a:off x="4657589" y="1059996"/>
            <a:ext cx="4293181" cy="3912041"/>
            <a:chOff x="5372572" y="1031875"/>
            <a:chExt cx="4293181" cy="3912041"/>
          </a:xfrm>
        </p:grpSpPr>
        <p:pic>
          <p:nvPicPr>
            <p:cNvPr id="151" name="図 150">
              <a:extLst>
                <a:ext uri="{FF2B5EF4-FFF2-40B4-BE49-F238E27FC236}">
                  <a16:creationId xmlns:a16="http://schemas.microsoft.com/office/drawing/2014/main" id="{FAE5B202-0AAE-41EB-A4F5-6C4B248C1852}"/>
                </a:ext>
              </a:extLst>
            </p:cNvPr>
            <p:cNvPicPr>
              <a:picLocks noChangeAspect="1"/>
            </p:cNvPicPr>
            <p:nvPr/>
          </p:nvPicPr>
          <p:blipFill rotWithShape="1">
            <a:blip r:embed="rId3" cstate="hqprint">
              <a:grayscl/>
              <a:extLst>
                <a:ext uri="{28A0092B-C50C-407E-A947-70E740481C1C}">
                  <a14:useLocalDpi xmlns:a14="http://schemas.microsoft.com/office/drawing/2010/main"/>
                </a:ext>
              </a:extLst>
            </a:blip>
            <a:srcRect/>
            <a:stretch/>
          </p:blipFill>
          <p:spPr>
            <a:xfrm>
              <a:off x="5372572" y="1036082"/>
              <a:ext cx="4291782" cy="3907834"/>
            </a:xfrm>
            <a:prstGeom prst="rect">
              <a:avLst/>
            </a:prstGeom>
            <a:ln>
              <a:noFill/>
            </a:ln>
          </p:spPr>
        </p:pic>
        <p:pic>
          <p:nvPicPr>
            <p:cNvPr id="152" name="図 151">
              <a:extLst>
                <a:ext uri="{FF2B5EF4-FFF2-40B4-BE49-F238E27FC236}">
                  <a16:creationId xmlns:a16="http://schemas.microsoft.com/office/drawing/2014/main" id="{8FB5AFDD-6466-44C8-ADC2-F73952274431}"/>
                </a:ext>
              </a:extLst>
            </p:cNvPr>
            <p:cNvPicPr>
              <a:picLocks noChangeAspect="1"/>
            </p:cNvPicPr>
            <p:nvPr/>
          </p:nvPicPr>
          <p:blipFill>
            <a:blip r:embed="rId4"/>
            <a:stretch>
              <a:fillRect/>
            </a:stretch>
          </p:blipFill>
          <p:spPr>
            <a:xfrm>
              <a:off x="9355211" y="4418373"/>
              <a:ext cx="309143" cy="525543"/>
            </a:xfrm>
            <a:prstGeom prst="rect">
              <a:avLst/>
            </a:prstGeom>
          </p:spPr>
        </p:pic>
        <p:sp>
          <p:nvSpPr>
            <p:cNvPr id="153" name="テキスト ボックス 38">
              <a:extLst>
                <a:ext uri="{FF2B5EF4-FFF2-40B4-BE49-F238E27FC236}">
                  <a16:creationId xmlns:a16="http://schemas.microsoft.com/office/drawing/2014/main" id="{42668E31-8734-4BDA-96DD-9CF9F837400B}"/>
                </a:ext>
              </a:extLst>
            </p:cNvPr>
            <p:cNvSpPr txBox="1"/>
            <p:nvPr/>
          </p:nvSpPr>
          <p:spPr>
            <a:xfrm rot="20621236">
              <a:off x="7075715" y="3256973"/>
              <a:ext cx="207872" cy="787345"/>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vert="eaVert"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余野茨木線</a:t>
              </a:r>
              <a:endParaRPr kumimoji="1" lang="ja-JP" altLang="en-US" sz="1000" b="1" dirty="0">
                <a:latin typeface="Meiryo UI" panose="020B0604030504040204" pitchFamily="50" charset="-128"/>
                <a:ea typeface="Meiryo UI" panose="020B0604030504040204" pitchFamily="50" charset="-128"/>
              </a:endParaRPr>
            </a:p>
          </p:txBody>
        </p:sp>
        <p:pic>
          <p:nvPicPr>
            <p:cNvPr id="154" name="図 153">
              <a:extLst>
                <a:ext uri="{FF2B5EF4-FFF2-40B4-BE49-F238E27FC236}">
                  <a16:creationId xmlns:a16="http://schemas.microsoft.com/office/drawing/2014/main" id="{FB1C412F-8987-4E62-85E1-506EEA79DEED}"/>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491930" y="1031875"/>
              <a:ext cx="1173823" cy="18756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5" name="楕円 154">
              <a:extLst>
                <a:ext uri="{FF2B5EF4-FFF2-40B4-BE49-F238E27FC236}">
                  <a16:creationId xmlns:a16="http://schemas.microsoft.com/office/drawing/2014/main" id="{D573120A-183E-4D87-A27B-7099EB7788CA}"/>
                </a:ext>
              </a:extLst>
            </p:cNvPr>
            <p:cNvSpPr/>
            <p:nvPr/>
          </p:nvSpPr>
          <p:spPr>
            <a:xfrm>
              <a:off x="9279942" y="1471167"/>
              <a:ext cx="114214" cy="1142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56" name="直線矢印コネクタ 155">
              <a:extLst>
                <a:ext uri="{FF2B5EF4-FFF2-40B4-BE49-F238E27FC236}">
                  <a16:creationId xmlns:a16="http://schemas.microsoft.com/office/drawing/2014/main" id="{A219E78F-EDF0-478D-B3B6-A4224C57A311}"/>
                </a:ext>
              </a:extLst>
            </p:cNvPr>
            <p:cNvCxnSpPr>
              <a:cxnSpLocks/>
              <a:endCxn id="155" idx="3"/>
            </p:cNvCxnSpPr>
            <p:nvPr/>
          </p:nvCxnSpPr>
          <p:spPr>
            <a:xfrm flipV="1">
              <a:off x="9034495" y="1568655"/>
              <a:ext cx="262173" cy="3101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0B8FE472-4A1D-4344-A0CD-CDC43906DBFA}"/>
                </a:ext>
              </a:extLst>
            </p:cNvPr>
            <p:cNvCxnSpPr>
              <a:cxnSpLocks/>
            </p:cNvCxnSpPr>
            <p:nvPr/>
          </p:nvCxnSpPr>
          <p:spPr>
            <a:xfrm>
              <a:off x="8515859" y="1878808"/>
              <a:ext cx="526355" cy="0"/>
            </a:xfrm>
            <a:prstGeom prst="line">
              <a:avLst/>
            </a:prstGeom>
            <a:ln w="28575"/>
          </p:spPr>
          <p:style>
            <a:lnRef idx="1">
              <a:schemeClr val="dk1"/>
            </a:lnRef>
            <a:fillRef idx="0">
              <a:schemeClr val="dk1"/>
            </a:fillRef>
            <a:effectRef idx="0">
              <a:schemeClr val="dk1"/>
            </a:effectRef>
            <a:fontRef idx="minor">
              <a:schemeClr val="tx1"/>
            </a:fontRef>
          </p:style>
        </p:cxnSp>
        <p:sp>
          <p:nvSpPr>
            <p:cNvPr id="158" name="テキスト ボックス 38">
              <a:extLst>
                <a:ext uri="{FF2B5EF4-FFF2-40B4-BE49-F238E27FC236}">
                  <a16:creationId xmlns:a16="http://schemas.microsoft.com/office/drawing/2014/main" id="{ABE0AB1B-ADC0-4AB4-97D8-5B6E7D551ABE}"/>
                </a:ext>
              </a:extLst>
            </p:cNvPr>
            <p:cNvSpPr txBox="1"/>
            <p:nvPr/>
          </p:nvSpPr>
          <p:spPr>
            <a:xfrm>
              <a:off x="8522414" y="1677393"/>
              <a:ext cx="511499" cy="171865"/>
            </a:xfrm>
            <a:prstGeom prst="rect">
              <a:avLst/>
            </a:prstGeom>
            <a:solidFill>
              <a:schemeClr val="bg1"/>
            </a:solidFill>
            <a:ln w="6350"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事業箇所</a:t>
              </a:r>
              <a:endParaRPr kumimoji="1" lang="ja-JP" altLang="en-US" sz="1000" b="1" dirty="0">
                <a:latin typeface="Meiryo UI" panose="020B0604030504040204" pitchFamily="50" charset="-128"/>
                <a:ea typeface="Meiryo UI" panose="020B0604030504040204" pitchFamily="50" charset="-128"/>
              </a:endParaRPr>
            </a:p>
          </p:txBody>
        </p:sp>
        <p:sp>
          <p:nvSpPr>
            <p:cNvPr id="159" name="フリーフォーム: 図形 158">
              <a:extLst>
                <a:ext uri="{FF2B5EF4-FFF2-40B4-BE49-F238E27FC236}">
                  <a16:creationId xmlns:a16="http://schemas.microsoft.com/office/drawing/2014/main" id="{A21C823C-AB01-46C5-A310-CB9CD40436BB}"/>
                </a:ext>
              </a:extLst>
            </p:cNvPr>
            <p:cNvSpPr/>
            <p:nvPr/>
          </p:nvSpPr>
          <p:spPr>
            <a:xfrm>
              <a:off x="5372572" y="1298061"/>
              <a:ext cx="1426555" cy="2662237"/>
            </a:xfrm>
            <a:custGeom>
              <a:avLst/>
              <a:gdLst>
                <a:gd name="connsiteX0" fmla="*/ 0 w 1423987"/>
                <a:gd name="connsiteY0" fmla="*/ 2052638 h 2600325"/>
                <a:gd name="connsiteX1" fmla="*/ 85725 w 1423987"/>
                <a:gd name="connsiteY1" fmla="*/ 2047875 h 2600325"/>
                <a:gd name="connsiteX2" fmla="*/ 147637 w 1423987"/>
                <a:gd name="connsiteY2" fmla="*/ 2090738 h 2600325"/>
                <a:gd name="connsiteX3" fmla="*/ 171450 w 1423987"/>
                <a:gd name="connsiteY3" fmla="*/ 2209800 h 2600325"/>
                <a:gd name="connsiteX4" fmla="*/ 180975 w 1423987"/>
                <a:gd name="connsiteY4" fmla="*/ 2266950 h 2600325"/>
                <a:gd name="connsiteX5" fmla="*/ 328612 w 1423987"/>
                <a:gd name="connsiteY5" fmla="*/ 2333625 h 2600325"/>
                <a:gd name="connsiteX6" fmla="*/ 381000 w 1423987"/>
                <a:gd name="connsiteY6" fmla="*/ 2424113 h 2600325"/>
                <a:gd name="connsiteX7" fmla="*/ 500062 w 1423987"/>
                <a:gd name="connsiteY7" fmla="*/ 2447925 h 2600325"/>
                <a:gd name="connsiteX8" fmla="*/ 585787 w 1423987"/>
                <a:gd name="connsiteY8" fmla="*/ 2428875 h 2600325"/>
                <a:gd name="connsiteX9" fmla="*/ 661987 w 1423987"/>
                <a:gd name="connsiteY9" fmla="*/ 2452688 h 2600325"/>
                <a:gd name="connsiteX10" fmla="*/ 909637 w 1423987"/>
                <a:gd name="connsiteY10" fmla="*/ 2595563 h 2600325"/>
                <a:gd name="connsiteX11" fmla="*/ 1062037 w 1423987"/>
                <a:gd name="connsiteY11" fmla="*/ 2600325 h 2600325"/>
                <a:gd name="connsiteX12" fmla="*/ 1290637 w 1423987"/>
                <a:gd name="connsiteY12" fmla="*/ 2443163 h 2600325"/>
                <a:gd name="connsiteX13" fmla="*/ 1423987 w 1423987"/>
                <a:gd name="connsiteY13" fmla="*/ 2243138 h 2600325"/>
                <a:gd name="connsiteX14" fmla="*/ 1409700 w 1423987"/>
                <a:gd name="connsiteY14" fmla="*/ 2105025 h 2600325"/>
                <a:gd name="connsiteX15" fmla="*/ 1400175 w 1423987"/>
                <a:gd name="connsiteY15" fmla="*/ 2066925 h 2600325"/>
                <a:gd name="connsiteX16" fmla="*/ 1343025 w 1423987"/>
                <a:gd name="connsiteY16" fmla="*/ 2014538 h 2600325"/>
                <a:gd name="connsiteX17" fmla="*/ 1185862 w 1423987"/>
                <a:gd name="connsiteY17" fmla="*/ 1885950 h 2600325"/>
                <a:gd name="connsiteX18" fmla="*/ 1152525 w 1423987"/>
                <a:gd name="connsiteY18" fmla="*/ 1828800 h 2600325"/>
                <a:gd name="connsiteX19" fmla="*/ 1071562 w 1423987"/>
                <a:gd name="connsiteY19" fmla="*/ 1547813 h 2600325"/>
                <a:gd name="connsiteX20" fmla="*/ 1052512 w 1423987"/>
                <a:gd name="connsiteY20" fmla="*/ 1423988 h 2600325"/>
                <a:gd name="connsiteX21" fmla="*/ 1038225 w 1423987"/>
                <a:gd name="connsiteY21" fmla="*/ 1376363 h 2600325"/>
                <a:gd name="connsiteX22" fmla="*/ 547687 w 1423987"/>
                <a:gd name="connsiteY22" fmla="*/ 1176338 h 2600325"/>
                <a:gd name="connsiteX23" fmla="*/ 509587 w 1423987"/>
                <a:gd name="connsiteY23" fmla="*/ 1109663 h 2600325"/>
                <a:gd name="connsiteX24" fmla="*/ 504825 w 1423987"/>
                <a:gd name="connsiteY24" fmla="*/ 1000125 h 2600325"/>
                <a:gd name="connsiteX25" fmla="*/ 576262 w 1423987"/>
                <a:gd name="connsiteY25" fmla="*/ 923925 h 2600325"/>
                <a:gd name="connsiteX26" fmla="*/ 733425 w 1423987"/>
                <a:gd name="connsiteY26" fmla="*/ 976313 h 2600325"/>
                <a:gd name="connsiteX27" fmla="*/ 809625 w 1423987"/>
                <a:gd name="connsiteY27" fmla="*/ 976313 h 2600325"/>
                <a:gd name="connsiteX28" fmla="*/ 838200 w 1423987"/>
                <a:gd name="connsiteY28" fmla="*/ 928688 h 2600325"/>
                <a:gd name="connsiteX29" fmla="*/ 671512 w 1423987"/>
                <a:gd name="connsiteY29" fmla="*/ 652463 h 2600325"/>
                <a:gd name="connsiteX30" fmla="*/ 581025 w 1423987"/>
                <a:gd name="connsiteY30" fmla="*/ 452438 h 2600325"/>
                <a:gd name="connsiteX31" fmla="*/ 371475 w 1423987"/>
                <a:gd name="connsiteY31" fmla="*/ 314325 h 2600325"/>
                <a:gd name="connsiteX32" fmla="*/ 280987 w 1423987"/>
                <a:gd name="connsiteY32" fmla="*/ 214313 h 2600325"/>
                <a:gd name="connsiteX33" fmla="*/ 200025 w 1423987"/>
                <a:gd name="connsiteY33" fmla="*/ 0 h 2600325"/>
                <a:gd name="connsiteX34" fmla="*/ 0 w 1423987"/>
                <a:gd name="connsiteY34" fmla="*/ 2052638 h 2600325"/>
                <a:gd name="connsiteX0" fmla="*/ 23812 w 1447799"/>
                <a:gd name="connsiteY0" fmla="*/ 2152651 h 2700338"/>
                <a:gd name="connsiteX1" fmla="*/ 109537 w 1447799"/>
                <a:gd name="connsiteY1" fmla="*/ 2147888 h 2700338"/>
                <a:gd name="connsiteX2" fmla="*/ 171449 w 1447799"/>
                <a:gd name="connsiteY2" fmla="*/ 2190751 h 2700338"/>
                <a:gd name="connsiteX3" fmla="*/ 195262 w 1447799"/>
                <a:gd name="connsiteY3" fmla="*/ 2309813 h 2700338"/>
                <a:gd name="connsiteX4" fmla="*/ 204787 w 1447799"/>
                <a:gd name="connsiteY4" fmla="*/ 2366963 h 2700338"/>
                <a:gd name="connsiteX5" fmla="*/ 352424 w 1447799"/>
                <a:gd name="connsiteY5" fmla="*/ 2433638 h 2700338"/>
                <a:gd name="connsiteX6" fmla="*/ 404812 w 1447799"/>
                <a:gd name="connsiteY6" fmla="*/ 2524126 h 2700338"/>
                <a:gd name="connsiteX7" fmla="*/ 523874 w 1447799"/>
                <a:gd name="connsiteY7" fmla="*/ 2547938 h 2700338"/>
                <a:gd name="connsiteX8" fmla="*/ 609599 w 1447799"/>
                <a:gd name="connsiteY8" fmla="*/ 2528888 h 2700338"/>
                <a:gd name="connsiteX9" fmla="*/ 685799 w 1447799"/>
                <a:gd name="connsiteY9" fmla="*/ 2552701 h 2700338"/>
                <a:gd name="connsiteX10" fmla="*/ 933449 w 1447799"/>
                <a:gd name="connsiteY10" fmla="*/ 2695576 h 2700338"/>
                <a:gd name="connsiteX11" fmla="*/ 1085849 w 1447799"/>
                <a:gd name="connsiteY11" fmla="*/ 2700338 h 2700338"/>
                <a:gd name="connsiteX12" fmla="*/ 1314449 w 1447799"/>
                <a:gd name="connsiteY12" fmla="*/ 2543176 h 2700338"/>
                <a:gd name="connsiteX13" fmla="*/ 1447799 w 1447799"/>
                <a:gd name="connsiteY13" fmla="*/ 2343151 h 2700338"/>
                <a:gd name="connsiteX14" fmla="*/ 1433512 w 1447799"/>
                <a:gd name="connsiteY14" fmla="*/ 2205038 h 2700338"/>
                <a:gd name="connsiteX15" fmla="*/ 1423987 w 1447799"/>
                <a:gd name="connsiteY15" fmla="*/ 2166938 h 2700338"/>
                <a:gd name="connsiteX16" fmla="*/ 1366837 w 1447799"/>
                <a:gd name="connsiteY16" fmla="*/ 2114551 h 2700338"/>
                <a:gd name="connsiteX17" fmla="*/ 1209674 w 1447799"/>
                <a:gd name="connsiteY17" fmla="*/ 1985963 h 2700338"/>
                <a:gd name="connsiteX18" fmla="*/ 1176337 w 1447799"/>
                <a:gd name="connsiteY18" fmla="*/ 1928813 h 2700338"/>
                <a:gd name="connsiteX19" fmla="*/ 1095374 w 1447799"/>
                <a:gd name="connsiteY19" fmla="*/ 1647826 h 2700338"/>
                <a:gd name="connsiteX20" fmla="*/ 1076324 w 1447799"/>
                <a:gd name="connsiteY20" fmla="*/ 1524001 h 2700338"/>
                <a:gd name="connsiteX21" fmla="*/ 1062037 w 1447799"/>
                <a:gd name="connsiteY21" fmla="*/ 1476376 h 2700338"/>
                <a:gd name="connsiteX22" fmla="*/ 571499 w 1447799"/>
                <a:gd name="connsiteY22" fmla="*/ 1276351 h 2700338"/>
                <a:gd name="connsiteX23" fmla="*/ 533399 w 1447799"/>
                <a:gd name="connsiteY23" fmla="*/ 1209676 h 2700338"/>
                <a:gd name="connsiteX24" fmla="*/ 528637 w 1447799"/>
                <a:gd name="connsiteY24" fmla="*/ 1100138 h 2700338"/>
                <a:gd name="connsiteX25" fmla="*/ 600074 w 1447799"/>
                <a:gd name="connsiteY25" fmla="*/ 1023938 h 2700338"/>
                <a:gd name="connsiteX26" fmla="*/ 757237 w 1447799"/>
                <a:gd name="connsiteY26" fmla="*/ 1076326 h 2700338"/>
                <a:gd name="connsiteX27" fmla="*/ 833437 w 1447799"/>
                <a:gd name="connsiteY27" fmla="*/ 1076326 h 2700338"/>
                <a:gd name="connsiteX28" fmla="*/ 862012 w 1447799"/>
                <a:gd name="connsiteY28" fmla="*/ 1028701 h 2700338"/>
                <a:gd name="connsiteX29" fmla="*/ 695324 w 1447799"/>
                <a:gd name="connsiteY29" fmla="*/ 752476 h 2700338"/>
                <a:gd name="connsiteX30" fmla="*/ 604837 w 1447799"/>
                <a:gd name="connsiteY30" fmla="*/ 552451 h 2700338"/>
                <a:gd name="connsiteX31" fmla="*/ 395287 w 1447799"/>
                <a:gd name="connsiteY31" fmla="*/ 414338 h 2700338"/>
                <a:gd name="connsiteX32" fmla="*/ 304799 w 1447799"/>
                <a:gd name="connsiteY32" fmla="*/ 314326 h 2700338"/>
                <a:gd name="connsiteX33" fmla="*/ 0 w 1447799"/>
                <a:gd name="connsiteY33" fmla="*/ 0 h 2700338"/>
                <a:gd name="connsiteX34" fmla="*/ 23812 w 1447799"/>
                <a:gd name="connsiteY34" fmla="*/ 2152651 h 2700338"/>
                <a:gd name="connsiteX0" fmla="*/ 23812 w 1447799"/>
                <a:gd name="connsiteY0" fmla="*/ 2152651 h 2700338"/>
                <a:gd name="connsiteX1" fmla="*/ 109537 w 1447799"/>
                <a:gd name="connsiteY1" fmla="*/ 2147888 h 2700338"/>
                <a:gd name="connsiteX2" fmla="*/ 171449 w 1447799"/>
                <a:gd name="connsiteY2" fmla="*/ 2190751 h 2700338"/>
                <a:gd name="connsiteX3" fmla="*/ 195262 w 1447799"/>
                <a:gd name="connsiteY3" fmla="*/ 2309813 h 2700338"/>
                <a:gd name="connsiteX4" fmla="*/ 204787 w 1447799"/>
                <a:gd name="connsiteY4" fmla="*/ 2366963 h 2700338"/>
                <a:gd name="connsiteX5" fmla="*/ 352424 w 1447799"/>
                <a:gd name="connsiteY5" fmla="*/ 2433638 h 2700338"/>
                <a:gd name="connsiteX6" fmla="*/ 404812 w 1447799"/>
                <a:gd name="connsiteY6" fmla="*/ 2524126 h 2700338"/>
                <a:gd name="connsiteX7" fmla="*/ 523874 w 1447799"/>
                <a:gd name="connsiteY7" fmla="*/ 2547938 h 2700338"/>
                <a:gd name="connsiteX8" fmla="*/ 609599 w 1447799"/>
                <a:gd name="connsiteY8" fmla="*/ 2528888 h 2700338"/>
                <a:gd name="connsiteX9" fmla="*/ 685799 w 1447799"/>
                <a:gd name="connsiteY9" fmla="*/ 2552701 h 2700338"/>
                <a:gd name="connsiteX10" fmla="*/ 933449 w 1447799"/>
                <a:gd name="connsiteY10" fmla="*/ 2695576 h 2700338"/>
                <a:gd name="connsiteX11" fmla="*/ 1085849 w 1447799"/>
                <a:gd name="connsiteY11" fmla="*/ 2700338 h 2700338"/>
                <a:gd name="connsiteX12" fmla="*/ 1314449 w 1447799"/>
                <a:gd name="connsiteY12" fmla="*/ 2543176 h 2700338"/>
                <a:gd name="connsiteX13" fmla="*/ 1447799 w 1447799"/>
                <a:gd name="connsiteY13" fmla="*/ 2343151 h 2700338"/>
                <a:gd name="connsiteX14" fmla="*/ 1433512 w 1447799"/>
                <a:gd name="connsiteY14" fmla="*/ 2205038 h 2700338"/>
                <a:gd name="connsiteX15" fmla="*/ 1423987 w 1447799"/>
                <a:gd name="connsiteY15" fmla="*/ 2166938 h 2700338"/>
                <a:gd name="connsiteX16" fmla="*/ 1366837 w 1447799"/>
                <a:gd name="connsiteY16" fmla="*/ 2114551 h 2700338"/>
                <a:gd name="connsiteX17" fmla="*/ 1209674 w 1447799"/>
                <a:gd name="connsiteY17" fmla="*/ 1985963 h 2700338"/>
                <a:gd name="connsiteX18" fmla="*/ 1176337 w 1447799"/>
                <a:gd name="connsiteY18" fmla="*/ 1928813 h 2700338"/>
                <a:gd name="connsiteX19" fmla="*/ 1095374 w 1447799"/>
                <a:gd name="connsiteY19" fmla="*/ 1647826 h 2700338"/>
                <a:gd name="connsiteX20" fmla="*/ 1076324 w 1447799"/>
                <a:gd name="connsiteY20" fmla="*/ 1524001 h 2700338"/>
                <a:gd name="connsiteX21" fmla="*/ 1062037 w 1447799"/>
                <a:gd name="connsiteY21" fmla="*/ 1476376 h 2700338"/>
                <a:gd name="connsiteX22" fmla="*/ 571499 w 1447799"/>
                <a:gd name="connsiteY22" fmla="*/ 1276351 h 2700338"/>
                <a:gd name="connsiteX23" fmla="*/ 533399 w 1447799"/>
                <a:gd name="connsiteY23" fmla="*/ 1209676 h 2700338"/>
                <a:gd name="connsiteX24" fmla="*/ 528637 w 1447799"/>
                <a:gd name="connsiteY24" fmla="*/ 1100138 h 2700338"/>
                <a:gd name="connsiteX25" fmla="*/ 600074 w 1447799"/>
                <a:gd name="connsiteY25" fmla="*/ 1023938 h 2700338"/>
                <a:gd name="connsiteX26" fmla="*/ 757237 w 1447799"/>
                <a:gd name="connsiteY26" fmla="*/ 1076326 h 2700338"/>
                <a:gd name="connsiteX27" fmla="*/ 833437 w 1447799"/>
                <a:gd name="connsiteY27" fmla="*/ 1076326 h 2700338"/>
                <a:gd name="connsiteX28" fmla="*/ 862012 w 1447799"/>
                <a:gd name="connsiteY28" fmla="*/ 1028701 h 2700338"/>
                <a:gd name="connsiteX29" fmla="*/ 695324 w 1447799"/>
                <a:gd name="connsiteY29" fmla="*/ 752476 h 2700338"/>
                <a:gd name="connsiteX30" fmla="*/ 604837 w 1447799"/>
                <a:gd name="connsiteY30" fmla="*/ 552451 h 2700338"/>
                <a:gd name="connsiteX31" fmla="*/ 395287 w 1447799"/>
                <a:gd name="connsiteY31" fmla="*/ 414338 h 2700338"/>
                <a:gd name="connsiteX32" fmla="*/ 304799 w 1447799"/>
                <a:gd name="connsiteY32" fmla="*/ 314326 h 2700338"/>
                <a:gd name="connsiteX33" fmla="*/ 0 w 1447799"/>
                <a:gd name="connsiteY33" fmla="*/ 0 h 2700338"/>
                <a:gd name="connsiteX34" fmla="*/ 23812 w 1447799"/>
                <a:gd name="connsiteY34" fmla="*/ 2152651 h 2700338"/>
                <a:gd name="connsiteX0" fmla="*/ 23812 w 1447799"/>
                <a:gd name="connsiteY0" fmla="*/ 2152651 h 2700338"/>
                <a:gd name="connsiteX1" fmla="*/ 109537 w 1447799"/>
                <a:gd name="connsiteY1" fmla="*/ 2147888 h 2700338"/>
                <a:gd name="connsiteX2" fmla="*/ 171449 w 1447799"/>
                <a:gd name="connsiteY2" fmla="*/ 2190751 h 2700338"/>
                <a:gd name="connsiteX3" fmla="*/ 195262 w 1447799"/>
                <a:gd name="connsiteY3" fmla="*/ 2309813 h 2700338"/>
                <a:gd name="connsiteX4" fmla="*/ 204787 w 1447799"/>
                <a:gd name="connsiteY4" fmla="*/ 2366963 h 2700338"/>
                <a:gd name="connsiteX5" fmla="*/ 352424 w 1447799"/>
                <a:gd name="connsiteY5" fmla="*/ 2433638 h 2700338"/>
                <a:gd name="connsiteX6" fmla="*/ 404812 w 1447799"/>
                <a:gd name="connsiteY6" fmla="*/ 2524126 h 2700338"/>
                <a:gd name="connsiteX7" fmla="*/ 523874 w 1447799"/>
                <a:gd name="connsiteY7" fmla="*/ 2547938 h 2700338"/>
                <a:gd name="connsiteX8" fmla="*/ 609599 w 1447799"/>
                <a:gd name="connsiteY8" fmla="*/ 2528888 h 2700338"/>
                <a:gd name="connsiteX9" fmla="*/ 685799 w 1447799"/>
                <a:gd name="connsiteY9" fmla="*/ 2552701 h 2700338"/>
                <a:gd name="connsiteX10" fmla="*/ 933449 w 1447799"/>
                <a:gd name="connsiteY10" fmla="*/ 2695576 h 2700338"/>
                <a:gd name="connsiteX11" fmla="*/ 1085849 w 1447799"/>
                <a:gd name="connsiteY11" fmla="*/ 2700338 h 2700338"/>
                <a:gd name="connsiteX12" fmla="*/ 1314449 w 1447799"/>
                <a:gd name="connsiteY12" fmla="*/ 2543176 h 2700338"/>
                <a:gd name="connsiteX13" fmla="*/ 1447799 w 1447799"/>
                <a:gd name="connsiteY13" fmla="*/ 2343151 h 2700338"/>
                <a:gd name="connsiteX14" fmla="*/ 1433512 w 1447799"/>
                <a:gd name="connsiteY14" fmla="*/ 2205038 h 2700338"/>
                <a:gd name="connsiteX15" fmla="*/ 1423987 w 1447799"/>
                <a:gd name="connsiteY15" fmla="*/ 2166938 h 2700338"/>
                <a:gd name="connsiteX16" fmla="*/ 1366837 w 1447799"/>
                <a:gd name="connsiteY16" fmla="*/ 2114551 h 2700338"/>
                <a:gd name="connsiteX17" fmla="*/ 1209674 w 1447799"/>
                <a:gd name="connsiteY17" fmla="*/ 1985963 h 2700338"/>
                <a:gd name="connsiteX18" fmla="*/ 1176337 w 1447799"/>
                <a:gd name="connsiteY18" fmla="*/ 1928813 h 2700338"/>
                <a:gd name="connsiteX19" fmla="*/ 1095374 w 1447799"/>
                <a:gd name="connsiteY19" fmla="*/ 1647826 h 2700338"/>
                <a:gd name="connsiteX20" fmla="*/ 1076324 w 1447799"/>
                <a:gd name="connsiteY20" fmla="*/ 1524001 h 2700338"/>
                <a:gd name="connsiteX21" fmla="*/ 1062037 w 1447799"/>
                <a:gd name="connsiteY21" fmla="*/ 1476376 h 2700338"/>
                <a:gd name="connsiteX22" fmla="*/ 571499 w 1447799"/>
                <a:gd name="connsiteY22" fmla="*/ 1276351 h 2700338"/>
                <a:gd name="connsiteX23" fmla="*/ 533399 w 1447799"/>
                <a:gd name="connsiteY23" fmla="*/ 1209676 h 2700338"/>
                <a:gd name="connsiteX24" fmla="*/ 528637 w 1447799"/>
                <a:gd name="connsiteY24" fmla="*/ 1100138 h 2700338"/>
                <a:gd name="connsiteX25" fmla="*/ 600074 w 1447799"/>
                <a:gd name="connsiteY25" fmla="*/ 1023938 h 2700338"/>
                <a:gd name="connsiteX26" fmla="*/ 757237 w 1447799"/>
                <a:gd name="connsiteY26" fmla="*/ 1076326 h 2700338"/>
                <a:gd name="connsiteX27" fmla="*/ 833437 w 1447799"/>
                <a:gd name="connsiteY27" fmla="*/ 1076326 h 2700338"/>
                <a:gd name="connsiteX28" fmla="*/ 862012 w 1447799"/>
                <a:gd name="connsiteY28" fmla="*/ 1028701 h 2700338"/>
                <a:gd name="connsiteX29" fmla="*/ 695324 w 1447799"/>
                <a:gd name="connsiteY29" fmla="*/ 752476 h 2700338"/>
                <a:gd name="connsiteX30" fmla="*/ 604837 w 1447799"/>
                <a:gd name="connsiteY30" fmla="*/ 552451 h 2700338"/>
                <a:gd name="connsiteX31" fmla="*/ 395287 w 1447799"/>
                <a:gd name="connsiteY31" fmla="*/ 414338 h 2700338"/>
                <a:gd name="connsiteX32" fmla="*/ 257174 w 1447799"/>
                <a:gd name="connsiteY32" fmla="*/ 233364 h 2700338"/>
                <a:gd name="connsiteX33" fmla="*/ 0 w 1447799"/>
                <a:gd name="connsiteY33" fmla="*/ 0 h 2700338"/>
                <a:gd name="connsiteX34" fmla="*/ 23812 w 1447799"/>
                <a:gd name="connsiteY34" fmla="*/ 2152651 h 2700338"/>
                <a:gd name="connsiteX0" fmla="*/ 7143 w 1447799"/>
                <a:gd name="connsiteY0" fmla="*/ 2155032 h 2700338"/>
                <a:gd name="connsiteX1" fmla="*/ 109537 w 1447799"/>
                <a:gd name="connsiteY1" fmla="*/ 2147888 h 2700338"/>
                <a:gd name="connsiteX2" fmla="*/ 171449 w 1447799"/>
                <a:gd name="connsiteY2" fmla="*/ 2190751 h 2700338"/>
                <a:gd name="connsiteX3" fmla="*/ 195262 w 1447799"/>
                <a:gd name="connsiteY3" fmla="*/ 2309813 h 2700338"/>
                <a:gd name="connsiteX4" fmla="*/ 204787 w 1447799"/>
                <a:gd name="connsiteY4" fmla="*/ 2366963 h 2700338"/>
                <a:gd name="connsiteX5" fmla="*/ 352424 w 1447799"/>
                <a:gd name="connsiteY5" fmla="*/ 2433638 h 2700338"/>
                <a:gd name="connsiteX6" fmla="*/ 404812 w 1447799"/>
                <a:gd name="connsiteY6" fmla="*/ 2524126 h 2700338"/>
                <a:gd name="connsiteX7" fmla="*/ 523874 w 1447799"/>
                <a:gd name="connsiteY7" fmla="*/ 2547938 h 2700338"/>
                <a:gd name="connsiteX8" fmla="*/ 609599 w 1447799"/>
                <a:gd name="connsiteY8" fmla="*/ 2528888 h 2700338"/>
                <a:gd name="connsiteX9" fmla="*/ 685799 w 1447799"/>
                <a:gd name="connsiteY9" fmla="*/ 2552701 h 2700338"/>
                <a:gd name="connsiteX10" fmla="*/ 933449 w 1447799"/>
                <a:gd name="connsiteY10" fmla="*/ 2695576 h 2700338"/>
                <a:gd name="connsiteX11" fmla="*/ 1085849 w 1447799"/>
                <a:gd name="connsiteY11" fmla="*/ 2700338 h 2700338"/>
                <a:gd name="connsiteX12" fmla="*/ 1314449 w 1447799"/>
                <a:gd name="connsiteY12" fmla="*/ 2543176 h 2700338"/>
                <a:gd name="connsiteX13" fmla="*/ 1447799 w 1447799"/>
                <a:gd name="connsiteY13" fmla="*/ 2343151 h 2700338"/>
                <a:gd name="connsiteX14" fmla="*/ 1433512 w 1447799"/>
                <a:gd name="connsiteY14" fmla="*/ 2205038 h 2700338"/>
                <a:gd name="connsiteX15" fmla="*/ 1423987 w 1447799"/>
                <a:gd name="connsiteY15" fmla="*/ 2166938 h 2700338"/>
                <a:gd name="connsiteX16" fmla="*/ 1366837 w 1447799"/>
                <a:gd name="connsiteY16" fmla="*/ 2114551 h 2700338"/>
                <a:gd name="connsiteX17" fmla="*/ 1209674 w 1447799"/>
                <a:gd name="connsiteY17" fmla="*/ 1985963 h 2700338"/>
                <a:gd name="connsiteX18" fmla="*/ 1176337 w 1447799"/>
                <a:gd name="connsiteY18" fmla="*/ 1928813 h 2700338"/>
                <a:gd name="connsiteX19" fmla="*/ 1095374 w 1447799"/>
                <a:gd name="connsiteY19" fmla="*/ 1647826 h 2700338"/>
                <a:gd name="connsiteX20" fmla="*/ 1076324 w 1447799"/>
                <a:gd name="connsiteY20" fmla="*/ 1524001 h 2700338"/>
                <a:gd name="connsiteX21" fmla="*/ 1062037 w 1447799"/>
                <a:gd name="connsiteY21" fmla="*/ 1476376 h 2700338"/>
                <a:gd name="connsiteX22" fmla="*/ 571499 w 1447799"/>
                <a:gd name="connsiteY22" fmla="*/ 1276351 h 2700338"/>
                <a:gd name="connsiteX23" fmla="*/ 533399 w 1447799"/>
                <a:gd name="connsiteY23" fmla="*/ 1209676 h 2700338"/>
                <a:gd name="connsiteX24" fmla="*/ 528637 w 1447799"/>
                <a:gd name="connsiteY24" fmla="*/ 1100138 h 2700338"/>
                <a:gd name="connsiteX25" fmla="*/ 600074 w 1447799"/>
                <a:gd name="connsiteY25" fmla="*/ 1023938 h 2700338"/>
                <a:gd name="connsiteX26" fmla="*/ 757237 w 1447799"/>
                <a:gd name="connsiteY26" fmla="*/ 1076326 h 2700338"/>
                <a:gd name="connsiteX27" fmla="*/ 833437 w 1447799"/>
                <a:gd name="connsiteY27" fmla="*/ 1076326 h 2700338"/>
                <a:gd name="connsiteX28" fmla="*/ 862012 w 1447799"/>
                <a:gd name="connsiteY28" fmla="*/ 1028701 h 2700338"/>
                <a:gd name="connsiteX29" fmla="*/ 695324 w 1447799"/>
                <a:gd name="connsiteY29" fmla="*/ 752476 h 2700338"/>
                <a:gd name="connsiteX30" fmla="*/ 604837 w 1447799"/>
                <a:gd name="connsiteY30" fmla="*/ 552451 h 2700338"/>
                <a:gd name="connsiteX31" fmla="*/ 395287 w 1447799"/>
                <a:gd name="connsiteY31" fmla="*/ 414338 h 2700338"/>
                <a:gd name="connsiteX32" fmla="*/ 257174 w 1447799"/>
                <a:gd name="connsiteY32" fmla="*/ 233364 h 2700338"/>
                <a:gd name="connsiteX33" fmla="*/ 0 w 1447799"/>
                <a:gd name="connsiteY33" fmla="*/ 0 h 2700338"/>
                <a:gd name="connsiteX34" fmla="*/ 7143 w 1447799"/>
                <a:gd name="connsiteY34" fmla="*/ 2155032 h 27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47799" h="2700338">
                  <a:moveTo>
                    <a:pt x="7143" y="2155032"/>
                  </a:moveTo>
                  <a:lnTo>
                    <a:pt x="109537" y="2147888"/>
                  </a:lnTo>
                  <a:lnTo>
                    <a:pt x="171449" y="2190751"/>
                  </a:lnTo>
                  <a:lnTo>
                    <a:pt x="195262" y="2309813"/>
                  </a:lnTo>
                  <a:lnTo>
                    <a:pt x="204787" y="2366963"/>
                  </a:lnTo>
                  <a:lnTo>
                    <a:pt x="352424" y="2433638"/>
                  </a:lnTo>
                  <a:lnTo>
                    <a:pt x="404812" y="2524126"/>
                  </a:lnTo>
                  <a:lnTo>
                    <a:pt x="523874" y="2547938"/>
                  </a:lnTo>
                  <a:lnTo>
                    <a:pt x="609599" y="2528888"/>
                  </a:lnTo>
                  <a:lnTo>
                    <a:pt x="685799" y="2552701"/>
                  </a:lnTo>
                  <a:lnTo>
                    <a:pt x="933449" y="2695576"/>
                  </a:lnTo>
                  <a:lnTo>
                    <a:pt x="1085849" y="2700338"/>
                  </a:lnTo>
                  <a:lnTo>
                    <a:pt x="1314449" y="2543176"/>
                  </a:lnTo>
                  <a:lnTo>
                    <a:pt x="1447799" y="2343151"/>
                  </a:lnTo>
                  <a:lnTo>
                    <a:pt x="1433512" y="2205038"/>
                  </a:lnTo>
                  <a:lnTo>
                    <a:pt x="1423987" y="2166938"/>
                  </a:lnTo>
                  <a:lnTo>
                    <a:pt x="1366837" y="2114551"/>
                  </a:lnTo>
                  <a:lnTo>
                    <a:pt x="1209674" y="1985963"/>
                  </a:lnTo>
                  <a:lnTo>
                    <a:pt x="1176337" y="1928813"/>
                  </a:lnTo>
                  <a:lnTo>
                    <a:pt x="1095374" y="1647826"/>
                  </a:lnTo>
                  <a:lnTo>
                    <a:pt x="1076324" y="1524001"/>
                  </a:lnTo>
                  <a:lnTo>
                    <a:pt x="1062037" y="1476376"/>
                  </a:lnTo>
                  <a:lnTo>
                    <a:pt x="571499" y="1276351"/>
                  </a:lnTo>
                  <a:lnTo>
                    <a:pt x="533399" y="1209676"/>
                  </a:lnTo>
                  <a:lnTo>
                    <a:pt x="528637" y="1100138"/>
                  </a:lnTo>
                  <a:lnTo>
                    <a:pt x="600074" y="1023938"/>
                  </a:lnTo>
                  <a:lnTo>
                    <a:pt x="757237" y="1076326"/>
                  </a:lnTo>
                  <a:lnTo>
                    <a:pt x="833437" y="1076326"/>
                  </a:lnTo>
                  <a:lnTo>
                    <a:pt x="862012" y="1028701"/>
                  </a:lnTo>
                  <a:lnTo>
                    <a:pt x="695324" y="752476"/>
                  </a:lnTo>
                  <a:lnTo>
                    <a:pt x="604837" y="552451"/>
                  </a:lnTo>
                  <a:lnTo>
                    <a:pt x="395287" y="414338"/>
                  </a:lnTo>
                  <a:lnTo>
                    <a:pt x="257174" y="233364"/>
                  </a:lnTo>
                  <a:cubicBezTo>
                    <a:pt x="155574" y="128589"/>
                    <a:pt x="87313" y="147637"/>
                    <a:pt x="0" y="0"/>
                  </a:cubicBezTo>
                  <a:lnTo>
                    <a:pt x="7143" y="2155032"/>
                  </a:lnTo>
                  <a:close/>
                </a:path>
              </a:pathLst>
            </a:custGeom>
            <a:solidFill>
              <a:schemeClr val="accent4">
                <a:lumMod val="20000"/>
                <a:lumOff val="80000"/>
                <a:alpha val="6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フリーフォーム: 図形 159">
              <a:extLst>
                <a:ext uri="{FF2B5EF4-FFF2-40B4-BE49-F238E27FC236}">
                  <a16:creationId xmlns:a16="http://schemas.microsoft.com/office/drawing/2014/main" id="{0CDC64C9-33E4-4459-A35A-F2D2D316CD48}"/>
                </a:ext>
              </a:extLst>
            </p:cNvPr>
            <p:cNvSpPr/>
            <p:nvPr/>
          </p:nvSpPr>
          <p:spPr>
            <a:xfrm>
              <a:off x="5832475" y="1031875"/>
              <a:ext cx="1997075" cy="1603375"/>
            </a:xfrm>
            <a:custGeom>
              <a:avLst/>
              <a:gdLst>
                <a:gd name="connsiteX0" fmla="*/ 82550 w 1997075"/>
                <a:gd name="connsiteY0" fmla="*/ 0 h 1603375"/>
                <a:gd name="connsiteX1" fmla="*/ 15875 w 1997075"/>
                <a:gd name="connsiteY1" fmla="*/ 123825 h 1603375"/>
                <a:gd name="connsiteX2" fmla="*/ 0 w 1997075"/>
                <a:gd name="connsiteY2" fmla="*/ 206375 h 1603375"/>
                <a:gd name="connsiteX3" fmla="*/ 73025 w 1997075"/>
                <a:gd name="connsiteY3" fmla="*/ 276225 h 1603375"/>
                <a:gd name="connsiteX4" fmla="*/ 123825 w 1997075"/>
                <a:gd name="connsiteY4" fmla="*/ 269875 h 1603375"/>
                <a:gd name="connsiteX5" fmla="*/ 244475 w 1997075"/>
                <a:gd name="connsiteY5" fmla="*/ 168275 h 1603375"/>
                <a:gd name="connsiteX6" fmla="*/ 368300 w 1997075"/>
                <a:gd name="connsiteY6" fmla="*/ 215900 h 1603375"/>
                <a:gd name="connsiteX7" fmla="*/ 561975 w 1997075"/>
                <a:gd name="connsiteY7" fmla="*/ 123825 h 1603375"/>
                <a:gd name="connsiteX8" fmla="*/ 628650 w 1997075"/>
                <a:gd name="connsiteY8" fmla="*/ 222250 h 1603375"/>
                <a:gd name="connsiteX9" fmla="*/ 692150 w 1997075"/>
                <a:gd name="connsiteY9" fmla="*/ 330200 h 1603375"/>
                <a:gd name="connsiteX10" fmla="*/ 727075 w 1997075"/>
                <a:gd name="connsiteY10" fmla="*/ 504825 h 1603375"/>
                <a:gd name="connsiteX11" fmla="*/ 723900 w 1997075"/>
                <a:gd name="connsiteY11" fmla="*/ 638175 h 1603375"/>
                <a:gd name="connsiteX12" fmla="*/ 746125 w 1997075"/>
                <a:gd name="connsiteY12" fmla="*/ 796925 h 1603375"/>
                <a:gd name="connsiteX13" fmla="*/ 876300 w 1997075"/>
                <a:gd name="connsiteY13" fmla="*/ 879475 h 1603375"/>
                <a:gd name="connsiteX14" fmla="*/ 1041400 w 1997075"/>
                <a:gd name="connsiteY14" fmla="*/ 838200 h 1603375"/>
                <a:gd name="connsiteX15" fmla="*/ 1231900 w 1997075"/>
                <a:gd name="connsiteY15" fmla="*/ 955675 h 1603375"/>
                <a:gd name="connsiteX16" fmla="*/ 1311275 w 1997075"/>
                <a:gd name="connsiteY16" fmla="*/ 1066800 h 1603375"/>
                <a:gd name="connsiteX17" fmla="*/ 1289050 w 1997075"/>
                <a:gd name="connsiteY17" fmla="*/ 1190625 h 1603375"/>
                <a:gd name="connsiteX18" fmla="*/ 1254125 w 1997075"/>
                <a:gd name="connsiteY18" fmla="*/ 1276350 h 1603375"/>
                <a:gd name="connsiteX19" fmla="*/ 1282700 w 1997075"/>
                <a:gd name="connsiteY19" fmla="*/ 1320800 h 1603375"/>
                <a:gd name="connsiteX20" fmla="*/ 1263650 w 1997075"/>
                <a:gd name="connsiteY20" fmla="*/ 1485900 h 1603375"/>
                <a:gd name="connsiteX21" fmla="*/ 1323975 w 1997075"/>
                <a:gd name="connsiteY21" fmla="*/ 1565275 h 1603375"/>
                <a:gd name="connsiteX22" fmla="*/ 1447800 w 1997075"/>
                <a:gd name="connsiteY22" fmla="*/ 1603375 h 1603375"/>
                <a:gd name="connsiteX23" fmla="*/ 1524000 w 1997075"/>
                <a:gd name="connsiteY23" fmla="*/ 1504950 h 1603375"/>
                <a:gd name="connsiteX24" fmla="*/ 1654175 w 1997075"/>
                <a:gd name="connsiteY24" fmla="*/ 1470025 h 1603375"/>
                <a:gd name="connsiteX25" fmla="*/ 1708150 w 1997075"/>
                <a:gd name="connsiteY25" fmla="*/ 1346200 h 1603375"/>
                <a:gd name="connsiteX26" fmla="*/ 1997075 w 1997075"/>
                <a:gd name="connsiteY26" fmla="*/ 1158875 h 1603375"/>
                <a:gd name="connsiteX27" fmla="*/ 1993900 w 1997075"/>
                <a:gd name="connsiteY27" fmla="*/ 1003300 h 1603375"/>
                <a:gd name="connsiteX28" fmla="*/ 1863725 w 1997075"/>
                <a:gd name="connsiteY28" fmla="*/ 927100 h 1603375"/>
                <a:gd name="connsiteX29" fmla="*/ 1784350 w 1997075"/>
                <a:gd name="connsiteY29" fmla="*/ 822325 h 1603375"/>
                <a:gd name="connsiteX30" fmla="*/ 1651000 w 1997075"/>
                <a:gd name="connsiteY30" fmla="*/ 739775 h 1603375"/>
                <a:gd name="connsiteX31" fmla="*/ 1558925 w 1997075"/>
                <a:gd name="connsiteY31" fmla="*/ 631825 h 1603375"/>
                <a:gd name="connsiteX32" fmla="*/ 1470025 w 1997075"/>
                <a:gd name="connsiteY32" fmla="*/ 473075 h 1603375"/>
                <a:gd name="connsiteX33" fmla="*/ 1327150 w 1997075"/>
                <a:gd name="connsiteY33" fmla="*/ 412750 h 1603375"/>
                <a:gd name="connsiteX34" fmla="*/ 1231900 w 1997075"/>
                <a:gd name="connsiteY34" fmla="*/ 263525 h 1603375"/>
                <a:gd name="connsiteX35" fmla="*/ 1174750 w 1997075"/>
                <a:gd name="connsiteY35" fmla="*/ 139700 h 1603375"/>
                <a:gd name="connsiteX36" fmla="*/ 1060450 w 1997075"/>
                <a:gd name="connsiteY36" fmla="*/ 57150 h 1603375"/>
                <a:gd name="connsiteX37" fmla="*/ 1044575 w 1997075"/>
                <a:gd name="connsiteY37" fmla="*/ 6350 h 1603375"/>
                <a:gd name="connsiteX38" fmla="*/ 82550 w 1997075"/>
                <a:gd name="connsiteY38" fmla="*/ 0 h 160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97075" h="1603375">
                  <a:moveTo>
                    <a:pt x="82550" y="0"/>
                  </a:moveTo>
                  <a:lnTo>
                    <a:pt x="15875" y="123825"/>
                  </a:lnTo>
                  <a:lnTo>
                    <a:pt x="0" y="206375"/>
                  </a:lnTo>
                  <a:lnTo>
                    <a:pt x="73025" y="276225"/>
                  </a:lnTo>
                  <a:lnTo>
                    <a:pt x="123825" y="269875"/>
                  </a:lnTo>
                  <a:lnTo>
                    <a:pt x="244475" y="168275"/>
                  </a:lnTo>
                  <a:lnTo>
                    <a:pt x="368300" y="215900"/>
                  </a:lnTo>
                  <a:lnTo>
                    <a:pt x="561975" y="123825"/>
                  </a:lnTo>
                  <a:lnTo>
                    <a:pt x="628650" y="222250"/>
                  </a:lnTo>
                  <a:lnTo>
                    <a:pt x="692150" y="330200"/>
                  </a:lnTo>
                  <a:lnTo>
                    <a:pt x="727075" y="504825"/>
                  </a:lnTo>
                  <a:cubicBezTo>
                    <a:pt x="726017" y="549275"/>
                    <a:pt x="724958" y="593725"/>
                    <a:pt x="723900" y="638175"/>
                  </a:cubicBezTo>
                  <a:lnTo>
                    <a:pt x="746125" y="796925"/>
                  </a:lnTo>
                  <a:lnTo>
                    <a:pt x="876300" y="879475"/>
                  </a:lnTo>
                  <a:lnTo>
                    <a:pt x="1041400" y="838200"/>
                  </a:lnTo>
                  <a:lnTo>
                    <a:pt x="1231900" y="955675"/>
                  </a:lnTo>
                  <a:lnTo>
                    <a:pt x="1311275" y="1066800"/>
                  </a:lnTo>
                  <a:lnTo>
                    <a:pt x="1289050" y="1190625"/>
                  </a:lnTo>
                  <a:lnTo>
                    <a:pt x="1254125" y="1276350"/>
                  </a:lnTo>
                  <a:lnTo>
                    <a:pt x="1282700" y="1320800"/>
                  </a:lnTo>
                  <a:lnTo>
                    <a:pt x="1263650" y="1485900"/>
                  </a:lnTo>
                  <a:lnTo>
                    <a:pt x="1323975" y="1565275"/>
                  </a:lnTo>
                  <a:lnTo>
                    <a:pt x="1447800" y="1603375"/>
                  </a:lnTo>
                  <a:lnTo>
                    <a:pt x="1524000" y="1504950"/>
                  </a:lnTo>
                  <a:lnTo>
                    <a:pt x="1654175" y="1470025"/>
                  </a:lnTo>
                  <a:lnTo>
                    <a:pt x="1708150" y="1346200"/>
                  </a:lnTo>
                  <a:lnTo>
                    <a:pt x="1997075" y="1158875"/>
                  </a:lnTo>
                  <a:cubicBezTo>
                    <a:pt x="1996017" y="1107017"/>
                    <a:pt x="1994958" y="1055158"/>
                    <a:pt x="1993900" y="1003300"/>
                  </a:cubicBezTo>
                  <a:lnTo>
                    <a:pt x="1863725" y="927100"/>
                  </a:lnTo>
                  <a:lnTo>
                    <a:pt x="1784350" y="822325"/>
                  </a:lnTo>
                  <a:lnTo>
                    <a:pt x="1651000" y="739775"/>
                  </a:lnTo>
                  <a:lnTo>
                    <a:pt x="1558925" y="631825"/>
                  </a:lnTo>
                  <a:lnTo>
                    <a:pt x="1470025" y="473075"/>
                  </a:lnTo>
                  <a:lnTo>
                    <a:pt x="1327150" y="412750"/>
                  </a:lnTo>
                  <a:lnTo>
                    <a:pt x="1231900" y="263525"/>
                  </a:lnTo>
                  <a:lnTo>
                    <a:pt x="1174750" y="139700"/>
                  </a:lnTo>
                  <a:lnTo>
                    <a:pt x="1060450" y="57150"/>
                  </a:lnTo>
                  <a:lnTo>
                    <a:pt x="1044575" y="6350"/>
                  </a:lnTo>
                  <a:lnTo>
                    <a:pt x="82550" y="0"/>
                  </a:lnTo>
                  <a:close/>
                </a:path>
              </a:pathLst>
            </a:custGeom>
            <a:solidFill>
              <a:schemeClr val="accent4">
                <a:lumMod val="20000"/>
                <a:lumOff val="80000"/>
                <a:alpha val="6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1" name="直線コネクタ 160">
              <a:extLst>
                <a:ext uri="{FF2B5EF4-FFF2-40B4-BE49-F238E27FC236}">
                  <a16:creationId xmlns:a16="http://schemas.microsoft.com/office/drawing/2014/main" id="{548F7DBA-7BE3-4452-8280-1DFFF45ADFF8}"/>
                </a:ext>
              </a:extLst>
            </p:cNvPr>
            <p:cNvCxnSpPr>
              <a:cxnSpLocks/>
            </p:cNvCxnSpPr>
            <p:nvPr/>
          </p:nvCxnSpPr>
          <p:spPr>
            <a:xfrm flipH="1">
              <a:off x="6311288" y="2684564"/>
              <a:ext cx="450850" cy="881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D1C6337C-B556-4FD6-98FD-877BABB5EFAF}"/>
                </a:ext>
              </a:extLst>
            </p:cNvPr>
            <p:cNvCxnSpPr>
              <a:cxnSpLocks/>
            </p:cNvCxnSpPr>
            <p:nvPr/>
          </p:nvCxnSpPr>
          <p:spPr>
            <a:xfrm flipH="1">
              <a:off x="6536713" y="3710634"/>
              <a:ext cx="480468" cy="1070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直線矢印コネクタ 162">
              <a:extLst>
                <a:ext uri="{FF2B5EF4-FFF2-40B4-BE49-F238E27FC236}">
                  <a16:creationId xmlns:a16="http://schemas.microsoft.com/office/drawing/2014/main" id="{B8F029D4-186D-416E-BC5B-DD7A33824755}"/>
                </a:ext>
              </a:extLst>
            </p:cNvPr>
            <p:cNvCxnSpPr>
              <a:cxnSpLocks/>
            </p:cNvCxnSpPr>
            <p:nvPr/>
          </p:nvCxnSpPr>
          <p:spPr>
            <a:xfrm>
              <a:off x="6419991" y="2761406"/>
              <a:ext cx="227847" cy="102733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4" name="テキスト ボックス 38">
              <a:extLst>
                <a:ext uri="{FF2B5EF4-FFF2-40B4-BE49-F238E27FC236}">
                  <a16:creationId xmlns:a16="http://schemas.microsoft.com/office/drawing/2014/main" id="{54D91999-63B4-44C9-BE70-AF0CA8261100}"/>
                </a:ext>
              </a:extLst>
            </p:cNvPr>
            <p:cNvSpPr txBox="1"/>
            <p:nvPr/>
          </p:nvSpPr>
          <p:spPr>
            <a:xfrm>
              <a:off x="5987544" y="3122209"/>
              <a:ext cx="789403" cy="332643"/>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solidFill>
                    <a:srgbClr val="FF0000"/>
                  </a:solidFill>
                  <a:latin typeface="Meiryo UI" panose="020B0604030504040204" pitchFamily="50" charset="-128"/>
                  <a:ea typeface="Meiryo UI" panose="020B0604030504040204" pitchFamily="50" charset="-128"/>
                </a:rPr>
                <a:t>事業中区間</a:t>
              </a:r>
              <a:endParaRPr lang="en-US" altLang="ja-JP" sz="1000" b="1" dirty="0">
                <a:solidFill>
                  <a:srgbClr val="FF0000"/>
                </a:solidFill>
                <a:latin typeface="Meiryo UI" panose="020B0604030504040204" pitchFamily="50" charset="-128"/>
                <a:ea typeface="Meiryo UI" panose="020B0604030504040204" pitchFamily="50" charset="-128"/>
              </a:endParaRPr>
            </a:p>
            <a:p>
              <a:pPr algn="ctr"/>
              <a:r>
                <a:rPr kumimoji="1" lang="en-US" altLang="ja-JP" sz="1000" b="1" dirty="0">
                  <a:solidFill>
                    <a:srgbClr val="FF0000"/>
                  </a:solidFill>
                  <a:latin typeface="Meiryo UI" panose="020B0604030504040204" pitchFamily="50" charset="-128"/>
                  <a:ea typeface="Meiryo UI" panose="020B0604030504040204" pitchFamily="50" charset="-128"/>
                </a:rPr>
                <a:t>L=0.9km</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sp>
          <p:nvSpPr>
            <p:cNvPr id="165" name="フリーフォーム: 図形 164">
              <a:extLst>
                <a:ext uri="{FF2B5EF4-FFF2-40B4-BE49-F238E27FC236}">
                  <a16:creationId xmlns:a16="http://schemas.microsoft.com/office/drawing/2014/main" id="{B3C2B0EE-0F1E-49A7-A8D5-9B30BB49B345}"/>
                </a:ext>
              </a:extLst>
            </p:cNvPr>
            <p:cNvSpPr/>
            <p:nvPr/>
          </p:nvSpPr>
          <p:spPr>
            <a:xfrm>
              <a:off x="6762138" y="2680666"/>
              <a:ext cx="279400" cy="1028700"/>
            </a:xfrm>
            <a:custGeom>
              <a:avLst/>
              <a:gdLst>
                <a:gd name="connsiteX0" fmla="*/ 0 w 279400"/>
                <a:gd name="connsiteY0" fmla="*/ 0 h 1028700"/>
                <a:gd name="connsiteX1" fmla="*/ 279400 w 279400"/>
                <a:gd name="connsiteY1" fmla="*/ 1028700 h 1028700"/>
              </a:gdLst>
              <a:ahLst/>
              <a:cxnLst>
                <a:cxn ang="0">
                  <a:pos x="connsiteX0" y="connsiteY0"/>
                </a:cxn>
                <a:cxn ang="0">
                  <a:pos x="connsiteX1" y="connsiteY1"/>
                </a:cxn>
              </a:cxnLst>
              <a:rect l="l" t="t" r="r" b="b"/>
              <a:pathLst>
                <a:path w="279400" h="1028700">
                  <a:moveTo>
                    <a:pt x="0" y="0"/>
                  </a:moveTo>
                  <a:lnTo>
                    <a:pt x="279400" y="102870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6" name="直線コネクタ 165">
              <a:extLst>
                <a:ext uri="{FF2B5EF4-FFF2-40B4-BE49-F238E27FC236}">
                  <a16:creationId xmlns:a16="http://schemas.microsoft.com/office/drawing/2014/main" id="{A403FCA1-F05A-44C4-826A-A76AD29EB375}"/>
                </a:ext>
              </a:extLst>
            </p:cNvPr>
            <p:cNvCxnSpPr>
              <a:cxnSpLocks/>
              <a:stCxn id="165" idx="1"/>
            </p:cNvCxnSpPr>
            <p:nvPr/>
          </p:nvCxnSpPr>
          <p:spPr>
            <a:xfrm>
              <a:off x="7041538" y="3709366"/>
              <a:ext cx="276225" cy="9429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61951128-BF40-4A89-99AF-A5583B88A4D0}"/>
                </a:ext>
              </a:extLst>
            </p:cNvPr>
            <p:cNvCxnSpPr>
              <a:cxnSpLocks/>
            </p:cNvCxnSpPr>
            <p:nvPr/>
          </p:nvCxnSpPr>
          <p:spPr>
            <a:xfrm flipH="1">
              <a:off x="6803935" y="4645030"/>
              <a:ext cx="505880" cy="108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矢印コネクタ 168">
              <a:extLst>
                <a:ext uri="{FF2B5EF4-FFF2-40B4-BE49-F238E27FC236}">
                  <a16:creationId xmlns:a16="http://schemas.microsoft.com/office/drawing/2014/main" id="{C6457DEE-59F0-4BB6-973F-08836811F8F4}"/>
                </a:ext>
              </a:extLst>
            </p:cNvPr>
            <p:cNvCxnSpPr>
              <a:cxnSpLocks/>
            </p:cNvCxnSpPr>
            <p:nvPr/>
          </p:nvCxnSpPr>
          <p:spPr>
            <a:xfrm>
              <a:off x="6650636" y="3794526"/>
              <a:ext cx="253123" cy="92987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テキスト ボックス 38">
              <a:extLst>
                <a:ext uri="{FF2B5EF4-FFF2-40B4-BE49-F238E27FC236}">
                  <a16:creationId xmlns:a16="http://schemas.microsoft.com/office/drawing/2014/main" id="{2445543E-A7E8-48CA-B287-0E6900E8F037}"/>
                </a:ext>
              </a:extLst>
            </p:cNvPr>
            <p:cNvSpPr txBox="1"/>
            <p:nvPr/>
          </p:nvSpPr>
          <p:spPr>
            <a:xfrm>
              <a:off x="6239956" y="4104120"/>
              <a:ext cx="789403" cy="332643"/>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rPr>
                <a:t>供用済み</a:t>
              </a:r>
              <a:endParaRPr lang="en-US" altLang="ja-JP" sz="10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b="1" dirty="0">
                  <a:solidFill>
                    <a:schemeClr val="tx1"/>
                  </a:solidFill>
                  <a:latin typeface="Meiryo UI" panose="020B0604030504040204" pitchFamily="50" charset="-128"/>
                  <a:ea typeface="Meiryo UI" panose="020B0604030504040204" pitchFamily="50" charset="-128"/>
                </a:rPr>
                <a:t>L=0.7km</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171" name="テキスト ボックス 43">
              <a:extLst>
                <a:ext uri="{FF2B5EF4-FFF2-40B4-BE49-F238E27FC236}">
                  <a16:creationId xmlns:a16="http://schemas.microsoft.com/office/drawing/2014/main" id="{923C4A96-6604-44B1-BC08-241E47006AF1}"/>
                </a:ext>
              </a:extLst>
            </p:cNvPr>
            <p:cNvSpPr txBox="1"/>
            <p:nvPr/>
          </p:nvSpPr>
          <p:spPr>
            <a:xfrm>
              <a:off x="5519009" y="2680666"/>
              <a:ext cx="626932" cy="332643"/>
            </a:xfrm>
            <a:prstGeom prst="rect">
              <a:avLst/>
            </a:prstGeom>
            <a:solidFill>
              <a:schemeClr val="bg1"/>
            </a:solidFill>
            <a:ln w="6350" cmpd="sng">
              <a:solidFill>
                <a:srgbClr val="FFC000"/>
              </a:solidFill>
            </a:ln>
          </p:spPr>
          <p:style>
            <a:lnRef idx="0">
              <a:scrgbClr r="0" g="0" b="0"/>
            </a:lnRef>
            <a:fillRef idx="0">
              <a:scrgbClr r="0" g="0" b="0"/>
            </a:fillRef>
            <a:effectRef idx="0">
              <a:scrgbClr r="0" g="0" b="0"/>
            </a:effectRef>
            <a:fontRef idx="minor">
              <a:schemeClr val="dk1"/>
            </a:fontRef>
          </p:style>
          <p:txBody>
            <a:bodyPr vert="horz"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彩都</a:t>
              </a:r>
              <a:endParaRPr kumimoji="1"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西部地区</a:t>
              </a:r>
              <a:endParaRPr kumimoji="1" lang="ja-JP" altLang="en-US" sz="1000" b="1" dirty="0">
                <a:latin typeface="Meiryo UI" panose="020B0604030504040204" pitchFamily="50" charset="-128"/>
                <a:ea typeface="Meiryo UI" panose="020B0604030504040204" pitchFamily="50" charset="-128"/>
              </a:endParaRPr>
            </a:p>
          </p:txBody>
        </p:sp>
      </p:grpSp>
      <p:pic>
        <p:nvPicPr>
          <p:cNvPr id="83" name="図 82">
            <a:extLst>
              <a:ext uri="{FF2B5EF4-FFF2-40B4-BE49-F238E27FC236}">
                <a16:creationId xmlns:a16="http://schemas.microsoft.com/office/drawing/2014/main" id="{2D3D6D57-CD43-4D89-BB4A-F74382A2D5FF}"/>
              </a:ext>
            </a:extLst>
          </p:cNvPr>
          <p:cNvPicPr>
            <a:picLocks noChangeAspect="1"/>
          </p:cNvPicPr>
          <p:nvPr/>
        </p:nvPicPr>
        <p:blipFill rotWithShape="1">
          <a:blip r:embed="rId6"/>
          <a:srcRect l="54058" t="44284" r="37918" b="37887"/>
          <a:stretch/>
        </p:blipFill>
        <p:spPr>
          <a:xfrm>
            <a:off x="2730539" y="5333333"/>
            <a:ext cx="503943" cy="387999"/>
          </a:xfrm>
          <a:prstGeom prst="rect">
            <a:avLst/>
          </a:prstGeom>
        </p:spPr>
      </p:pic>
      <p:pic>
        <p:nvPicPr>
          <p:cNvPr id="90" name="図 89">
            <a:extLst>
              <a:ext uri="{FF2B5EF4-FFF2-40B4-BE49-F238E27FC236}">
                <a16:creationId xmlns:a16="http://schemas.microsoft.com/office/drawing/2014/main" id="{6325B20D-881D-4A69-A209-7796F8D7EC9E}"/>
              </a:ext>
            </a:extLst>
          </p:cNvPr>
          <p:cNvPicPr>
            <a:picLocks noChangeAspect="1"/>
          </p:cNvPicPr>
          <p:nvPr/>
        </p:nvPicPr>
        <p:blipFill rotWithShape="1">
          <a:blip r:embed="rId6"/>
          <a:srcRect l="26724" t="43822" r="65252" b="38348"/>
          <a:stretch/>
        </p:blipFill>
        <p:spPr>
          <a:xfrm>
            <a:off x="1409481" y="5328567"/>
            <a:ext cx="509410" cy="392209"/>
          </a:xfrm>
          <a:prstGeom prst="rect">
            <a:avLst/>
          </a:prstGeom>
        </p:spPr>
      </p:pic>
      <p:pic>
        <p:nvPicPr>
          <p:cNvPr id="91" name="図 90">
            <a:extLst>
              <a:ext uri="{FF2B5EF4-FFF2-40B4-BE49-F238E27FC236}">
                <a16:creationId xmlns:a16="http://schemas.microsoft.com/office/drawing/2014/main" id="{E1B2FA96-CB4F-4D3E-B44C-9FBF16A83D67}"/>
              </a:ext>
            </a:extLst>
          </p:cNvPr>
          <p:cNvPicPr>
            <a:picLocks noChangeAspect="1"/>
          </p:cNvPicPr>
          <p:nvPr/>
        </p:nvPicPr>
        <p:blipFill rotWithShape="1">
          <a:blip r:embed="rId6"/>
          <a:srcRect l="1824" t="43056" r="90152" b="38066"/>
          <a:stretch/>
        </p:blipFill>
        <p:spPr>
          <a:xfrm>
            <a:off x="262859" y="5278542"/>
            <a:ext cx="535657" cy="436677"/>
          </a:xfrm>
          <a:prstGeom prst="rect">
            <a:avLst/>
          </a:prstGeom>
        </p:spPr>
      </p:pic>
      <p:pic>
        <p:nvPicPr>
          <p:cNvPr id="93" name="図 92">
            <a:extLst>
              <a:ext uri="{FF2B5EF4-FFF2-40B4-BE49-F238E27FC236}">
                <a16:creationId xmlns:a16="http://schemas.microsoft.com/office/drawing/2014/main" id="{18E0AABF-92E0-40D6-8702-1F79BD2A416C}"/>
              </a:ext>
            </a:extLst>
          </p:cNvPr>
          <p:cNvPicPr>
            <a:picLocks noChangeAspect="1"/>
          </p:cNvPicPr>
          <p:nvPr/>
        </p:nvPicPr>
        <p:blipFill rotWithShape="1">
          <a:blip r:embed="rId6"/>
          <a:srcRect l="1824" t="43056" r="90152" b="38066"/>
          <a:stretch/>
        </p:blipFill>
        <p:spPr>
          <a:xfrm>
            <a:off x="3805419" y="5292565"/>
            <a:ext cx="535657" cy="436677"/>
          </a:xfrm>
          <a:prstGeom prst="rect">
            <a:avLst/>
          </a:prstGeom>
        </p:spPr>
      </p:pic>
      <p:pic>
        <p:nvPicPr>
          <p:cNvPr id="94" name="図 93">
            <a:extLst>
              <a:ext uri="{FF2B5EF4-FFF2-40B4-BE49-F238E27FC236}">
                <a16:creationId xmlns:a16="http://schemas.microsoft.com/office/drawing/2014/main" id="{10CE9BC0-241C-416A-8E87-E293C317863D}"/>
              </a:ext>
            </a:extLst>
          </p:cNvPr>
          <p:cNvPicPr>
            <a:picLocks noChangeAspect="1"/>
          </p:cNvPicPr>
          <p:nvPr/>
        </p:nvPicPr>
        <p:blipFill rotWithShape="1">
          <a:blip r:embed="rId6"/>
          <a:srcRect l="10347" t="43086" r="81629" b="38036"/>
          <a:stretch/>
        </p:blipFill>
        <p:spPr>
          <a:xfrm>
            <a:off x="3467180" y="5368326"/>
            <a:ext cx="436281" cy="355664"/>
          </a:xfrm>
          <a:prstGeom prst="rect">
            <a:avLst/>
          </a:prstGeom>
        </p:spPr>
      </p:pic>
      <p:sp>
        <p:nvSpPr>
          <p:cNvPr id="96" name="Freeform 4">
            <a:extLst>
              <a:ext uri="{FF2B5EF4-FFF2-40B4-BE49-F238E27FC236}">
                <a16:creationId xmlns:a16="http://schemas.microsoft.com/office/drawing/2014/main" id="{AC2298A0-E1C3-4875-BC79-0AB704C258A7}"/>
              </a:ext>
            </a:extLst>
          </p:cNvPr>
          <p:cNvSpPr>
            <a:spLocks/>
          </p:cNvSpPr>
          <p:nvPr/>
        </p:nvSpPr>
        <p:spPr bwMode="auto">
          <a:xfrm>
            <a:off x="5468262" y="4570049"/>
            <a:ext cx="355339" cy="252301"/>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97" name="Rectangle 5">
            <a:extLst>
              <a:ext uri="{FF2B5EF4-FFF2-40B4-BE49-F238E27FC236}">
                <a16:creationId xmlns:a16="http://schemas.microsoft.com/office/drawing/2014/main" id="{AB9C3D98-C15F-4E24-89FA-715E1FB32283}"/>
              </a:ext>
            </a:extLst>
          </p:cNvPr>
          <p:cNvSpPr>
            <a:spLocks noChangeArrowheads="1"/>
          </p:cNvSpPr>
          <p:nvPr/>
        </p:nvSpPr>
        <p:spPr bwMode="auto">
          <a:xfrm>
            <a:off x="5518788" y="4601659"/>
            <a:ext cx="263652" cy="19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1" i="0" u="none" strike="noStrike" baseline="0" dirty="0">
                <a:solidFill>
                  <a:schemeClr val="bg1"/>
                </a:solidFill>
                <a:latin typeface="ＭＳ Ｐゴシック" panose="020B0600070205080204" pitchFamily="50" charset="-128"/>
                <a:ea typeface="ＭＳ Ｐゴシック" panose="020B0600070205080204" pitchFamily="50" charset="-128"/>
              </a:rPr>
              <a:t>171</a:t>
            </a:r>
          </a:p>
        </p:txBody>
      </p:sp>
      <p:sp>
        <p:nvSpPr>
          <p:cNvPr id="98" name="テキスト ボックス 43">
            <a:extLst>
              <a:ext uri="{FF2B5EF4-FFF2-40B4-BE49-F238E27FC236}">
                <a16:creationId xmlns:a16="http://schemas.microsoft.com/office/drawing/2014/main" id="{BE8BE94B-49B8-49AC-A8CE-7B69BCED3631}"/>
              </a:ext>
            </a:extLst>
          </p:cNvPr>
          <p:cNvSpPr txBox="1"/>
          <p:nvPr/>
        </p:nvSpPr>
        <p:spPr>
          <a:xfrm>
            <a:off x="5898203" y="1529040"/>
            <a:ext cx="626932" cy="332643"/>
          </a:xfrm>
          <a:prstGeom prst="rect">
            <a:avLst/>
          </a:prstGeom>
          <a:solidFill>
            <a:schemeClr val="bg1"/>
          </a:solidFill>
          <a:ln w="6350" cmpd="sng">
            <a:solidFill>
              <a:srgbClr val="FFC000"/>
            </a:solidFill>
          </a:ln>
        </p:spPr>
        <p:style>
          <a:lnRef idx="0">
            <a:scrgbClr r="0" g="0" b="0"/>
          </a:lnRef>
          <a:fillRef idx="0">
            <a:scrgbClr r="0" g="0" b="0"/>
          </a:fillRef>
          <a:effectRef idx="0">
            <a:scrgbClr r="0" g="0" b="0"/>
          </a:effectRef>
          <a:fontRef idx="minor">
            <a:schemeClr val="dk1"/>
          </a:fontRef>
        </p:style>
        <p:txBody>
          <a:bodyPr vert="horz"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彩都</a:t>
            </a:r>
            <a:endParaRPr kumimoji="1"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東部地区</a:t>
            </a:r>
            <a:endParaRPr kumimoji="1" lang="ja-JP" altLang="en-US" sz="1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42825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272</Words>
  <Application>Microsoft Office PowerPoint</Application>
  <PresentationFormat>画面に合わせる (4:3)</PresentationFormat>
  <Paragraphs>57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城田　竜之介</dc:creator>
  <cp:lastModifiedBy>城田　竜之介</cp:lastModifiedBy>
  <cp:revision>2</cp:revision>
  <dcterms:created xsi:type="dcterms:W3CDTF">2025-09-16T07:37:05Z</dcterms:created>
  <dcterms:modified xsi:type="dcterms:W3CDTF">2025-09-16T11:27:57Z</dcterms:modified>
</cp:coreProperties>
</file>