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42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17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6C055-A958-496E-B6DA-9E7E801B0F0E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BED6AF-C5A3-4314-99D6-AE49EFE95F6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243763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ACAC1F-5F27-4421-A257-8FAFD41E9BD8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11554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28EEBC-74E9-4E17-A463-08196E489D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C14AD04-C549-48DF-9C0B-2E655B8BC0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1CCDFE0-220D-49C5-9BB3-62384808C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AA00-FB03-4E2B-95FF-6398C1C5936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F209BD8-981E-44EF-B4CF-C38F35872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C7800EEA-33E6-44BB-8111-6B024262F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942-304E-47E9-8FDC-89169D91E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1722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2F16403-A904-4F44-B8BF-01AE238D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B31B0D74-C92F-4AB4-98A6-39DDE1D282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CC6DDDF-9435-48D5-AC66-8359C6113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AA00-FB03-4E2B-95FF-6398C1C5936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9F9D5E3-BD1A-4321-A5FE-17957DDA86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876247D-FEA1-4EB3-8D47-EA3785833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942-304E-47E9-8FDC-89169D91E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2855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B11A0277-5CF4-4C03-BE6E-970CCD7488D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0C20F4A8-5AA3-4ECE-AC4E-9ABDE5E80E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1519315-10FF-4989-8218-30111FCA5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AA00-FB03-4E2B-95FF-6398C1C5936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C2FF4BE-7C33-4C77-961D-F4613C62D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13026E5-EA2C-4485-AB14-7DCB02591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942-304E-47E9-8FDC-89169D91E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67545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5BB11C6-871D-4BA0-89F8-7272B2077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C6B8AC2-970A-4D88-8BD8-ACF4AC531D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4E4B885-7BB6-4F5A-B545-E2C055F10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AA00-FB03-4E2B-95FF-6398C1C5936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D796C8E-2DF6-4EAE-84A3-16CCF9CF9D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2344985-E3CC-4E8C-8CC2-357B45AFD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942-304E-47E9-8FDC-89169D91E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7402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CF61FDC-BDA9-44A7-852C-0676618FC0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2055AB6-79FF-425B-9019-19EA820335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95F3D26-1804-4606-B34F-BD7A2D1C41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AA00-FB03-4E2B-95FF-6398C1C5936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56A940B-FD52-4ECF-8E14-D96BB2841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85DE38E-80A7-432F-A515-0ADE25804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942-304E-47E9-8FDC-89169D91E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388929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47E50-7FD1-477C-8BCD-2728F04B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12D648-53D8-456F-A28A-04537A64B9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9D96365F-4F7C-40ED-A21D-FA6D3B0130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DDE657C-D824-4F20-8946-644B8BF4E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AA00-FB03-4E2B-95FF-6398C1C5936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873A1C9-E75A-4E35-80EA-5BE9A919E2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90C6775-1E52-42F0-A2BE-6140DC25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942-304E-47E9-8FDC-89169D91E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1667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CC48D1-C401-442E-AB8D-9E20547CFE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EE40ACB-3A49-4E82-A004-7F79F8165B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1A91A16-9F62-48CB-B908-A4FBE7D66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31D8E98-31CC-4629-8418-ED21C00D48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C0CE147A-EFF9-4EC0-9E57-37541F8F6BC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D3A18AD9-E201-4CB2-9B03-2E27662B38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AA00-FB03-4E2B-95FF-6398C1C5936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B683251-F9E3-4824-AF54-CF9B00D85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25C72D0B-3050-4375-88FD-ACFD2A9C45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942-304E-47E9-8FDC-89169D91E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4077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796E31A-A689-4F59-9963-822E699063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A87D8007-0012-4EFB-BB19-F14E67EF3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AA00-FB03-4E2B-95FF-6398C1C5936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2491CB8D-8BD1-4EAC-BE27-5A7298B6E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D37DFD5-FC69-498E-934B-B8349E42E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942-304E-47E9-8FDC-89169D91E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044738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0EBBF992-EC4F-4F3C-A219-1CFC561AE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AA00-FB03-4E2B-95FF-6398C1C5936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D3CC40BF-6C75-43DA-BCEF-5D4CE370E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5DFF512-B13D-4F3D-A0D0-87A010C68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942-304E-47E9-8FDC-89169D91E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6775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7570B5E-531A-43AF-AC0A-E46794526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370A2AF-FEB3-4C6F-A6BA-A09B01C073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834E3A46-B182-47DD-AAE4-2DA733600F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73C8209-5321-498C-8B20-AADF04ED8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AA00-FB03-4E2B-95FF-6398C1C5936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A59F8F7-11F8-464E-8FBC-F48BCCD35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D3B3BBD0-6A54-46B1-B93F-016F172177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942-304E-47E9-8FDC-89169D91E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61566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E67444F-C5AF-4D5F-B01A-4E7D32663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8741607-F4B0-448E-A656-258A948EFB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61FABB24-0BE0-4546-B107-212F8DF911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BF7F4AB1-768F-4499-8B85-8423699E4B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BAA00-FB03-4E2B-95FF-6398C1C5936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7741392-4DA1-49FC-BB45-36D82842F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30934BDE-7434-463C-AE1E-02C8E4667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856942-304E-47E9-8FDC-89169D91E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64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CDFE70C-57CA-4251-A0DD-229AC4674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59F4824-B1B1-4716-8986-B0FB141DE5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E3851C9-0426-40EA-A9A9-F820750F44F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0BAA00-FB03-4E2B-95FF-6398C1C59360}" type="datetimeFigureOut">
              <a:rPr kumimoji="1" lang="ja-JP" altLang="en-US" smtClean="0"/>
              <a:t>2025/11/20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376D68-F26E-4201-B5ED-ED14C2ACAD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E6861F4B-5B91-483B-8E4F-7DFA1E767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56942-304E-47E9-8FDC-89169D91EB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8992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ef.osaka.lg.jp/o130290/ibarakidoboku/ibarakineyagawasen/ibarakineyagawatop.html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C9824B7F-8E2C-4DBD-B9C6-ECD4B4369A4D}"/>
              </a:ext>
            </a:extLst>
          </p:cNvPr>
          <p:cNvGrpSpPr/>
          <p:nvPr/>
        </p:nvGrpSpPr>
        <p:grpSpPr>
          <a:xfrm>
            <a:off x="8469" y="498822"/>
            <a:ext cx="4697660" cy="3058696"/>
            <a:chOff x="8469" y="490939"/>
            <a:chExt cx="4697660" cy="3058696"/>
          </a:xfrm>
        </p:grpSpPr>
        <p:sp>
          <p:nvSpPr>
            <p:cNvPr id="6" name="正方形/長方形 5">
              <a:extLst>
                <a:ext uri="{FF2B5EF4-FFF2-40B4-BE49-F238E27FC236}">
                  <a16:creationId xmlns:a16="http://schemas.microsoft.com/office/drawing/2014/main" id="{4A3E2649-4B11-4805-8F34-20AE7E5B512C}"/>
                </a:ext>
              </a:extLst>
            </p:cNvPr>
            <p:cNvSpPr/>
            <p:nvPr/>
          </p:nvSpPr>
          <p:spPr>
            <a:xfrm>
              <a:off x="8469" y="839155"/>
              <a:ext cx="4697660" cy="2710480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事業目的・整備効果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○本路線は、北大阪地域の南北の交通軸を形成し、大阪の成長に資する都市の　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骨格となる幹線道路です。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○本事業は、未整備区間の整備により、ミッシングリンクを解消し、名神高速道路等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へのアクセス性向上や物流の効率化を図るとともに、茨木市街地において慢性的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に発生している交通混雑の緩和を図るものです。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○また、新たな広域道路ネットワークを構築し、府道大阪中央環状線等の主要な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幹線道路のリダンダンシーを確保することや、広幅員な道路整備とあわせた無電柱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化による家屋や電柱の倒壊防止、災害時の避難路確保など防災機能の強化を図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ります。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茨木市大住町～寺田町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設計概要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延長：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1.5km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　幅員：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15.1m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～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55.0m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（</a:t>
              </a:r>
              <a:r>
                <a: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2</a:t>
              </a:r>
              <a:r>
                <a:rPr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車線）</a:t>
              </a:r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28" name="グループ化 27">
              <a:extLst>
                <a:ext uri="{FF2B5EF4-FFF2-40B4-BE49-F238E27FC236}">
                  <a16:creationId xmlns:a16="http://schemas.microsoft.com/office/drawing/2014/main" id="{D251F863-309A-459E-B276-17BA0022DF57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29" name="テキスト ボックス 28">
                <a:extLst>
                  <a:ext uri="{FF2B5EF4-FFF2-40B4-BE49-F238E27FC236}">
                    <a16:creationId xmlns:a16="http://schemas.microsoft.com/office/drawing/2014/main" id="{11885F88-C7C6-4C26-B3F7-8A9459E186C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8002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事業概要</a:t>
                </a:r>
                <a:endParaRPr kumimoji="1" lang="ja-JP" altLang="en-US" sz="1200" dirty="0">
                  <a:solidFill>
                    <a:srgbClr val="0070C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30" name="直線コネクタ 29">
                <a:extLst>
                  <a:ext uri="{FF2B5EF4-FFF2-40B4-BE49-F238E27FC236}">
                    <a16:creationId xmlns:a16="http://schemas.microsoft.com/office/drawing/2014/main" id="{BFC2BF39-B4A1-4BD2-BC34-8706F263254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直線コネクタ 30">
                <a:extLst>
                  <a:ext uri="{FF2B5EF4-FFF2-40B4-BE49-F238E27FC236}">
                    <a16:creationId xmlns:a16="http://schemas.microsoft.com/office/drawing/2014/main" id="{08623026-1B8F-40CD-877F-9318E7E5FC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タイトル 1">
            <a:extLst>
              <a:ext uri="{FF2B5EF4-FFF2-40B4-BE49-F238E27FC236}">
                <a16:creationId xmlns:a16="http://schemas.microsoft.com/office/drawing/2014/main" id="{22B1DEA5-8023-4BD8-B25D-6F02153EDAF9}"/>
              </a:ext>
            </a:extLst>
          </p:cNvPr>
          <p:cNvSpPr txBox="1">
            <a:spLocks/>
          </p:cNvSpPr>
          <p:nvPr/>
        </p:nvSpPr>
        <p:spPr>
          <a:xfrm>
            <a:off x="-11784" y="0"/>
            <a:ext cx="9176034" cy="332643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192" tIns="65096" rIns="130192" bIns="65096" rtlCol="0" anchor="ctr"/>
          <a:lstStyle>
            <a:defPPr>
              <a:defRPr lang="ja-JP"/>
            </a:defPPr>
            <a:lvl1pPr>
              <a:defRPr b="1">
                <a:latin typeface="Meiryo UI" panose="020B0604030504040204" pitchFamily="50" charset="-128"/>
                <a:ea typeface="Meiryo UI" panose="020B0604030504040204" pitchFamily="50" charset="-128"/>
                <a:cs typeface="Meiryo UI" panose="020B0604030504040204" pitchFamily="50" charset="-128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ja-JP" altLang="en-US" dirty="0">
                <a:solidFill>
                  <a:schemeClr val="bg1"/>
                </a:solidFill>
              </a:rPr>
              <a:t>都市計画道路　茨木寝屋川線</a:t>
            </a:r>
            <a:endParaRPr lang="en-US" altLang="ja-JP" dirty="0">
              <a:solidFill>
                <a:schemeClr val="bg1"/>
              </a:solidFill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709BCEA7-001A-4EC2-96BF-D3649DD84032}"/>
              </a:ext>
            </a:extLst>
          </p:cNvPr>
          <p:cNvCxnSpPr>
            <a:cxnSpLocks/>
          </p:cNvCxnSpPr>
          <p:nvPr/>
        </p:nvCxnSpPr>
        <p:spPr>
          <a:xfrm>
            <a:off x="-11784" y="376804"/>
            <a:ext cx="9164251" cy="0"/>
          </a:xfrm>
          <a:prstGeom prst="line">
            <a:avLst/>
          </a:prstGeom>
          <a:ln w="101600" cmpd="thickThin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グループ化 63">
            <a:extLst>
              <a:ext uri="{FF2B5EF4-FFF2-40B4-BE49-F238E27FC236}">
                <a16:creationId xmlns:a16="http://schemas.microsoft.com/office/drawing/2014/main" id="{FB805338-DCD1-4B82-9E70-A518E6221FBA}"/>
              </a:ext>
            </a:extLst>
          </p:cNvPr>
          <p:cNvGrpSpPr/>
          <p:nvPr/>
        </p:nvGrpSpPr>
        <p:grpSpPr>
          <a:xfrm>
            <a:off x="4618642" y="490939"/>
            <a:ext cx="4567761" cy="2271088"/>
            <a:chOff x="8469" y="490939"/>
            <a:chExt cx="4567761" cy="2271088"/>
          </a:xfrm>
        </p:grpSpPr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510ABCD8-5D91-48DA-B554-628B35C583E5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69" name="グループ化 68">
              <a:extLst>
                <a:ext uri="{FF2B5EF4-FFF2-40B4-BE49-F238E27FC236}">
                  <a16:creationId xmlns:a16="http://schemas.microsoft.com/office/drawing/2014/main" id="{F0570AB2-1D3A-4AE1-B2DF-D7A27A81FB7C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E14BF28E-B143-4C3D-971C-8EA0088E96B6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646331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位置図</a:t>
                </a:r>
              </a:p>
            </p:txBody>
          </p:sp>
          <p:cxnSp>
            <p:nvCxnSpPr>
              <p:cNvPr id="71" name="直線コネクタ 70">
                <a:extLst>
                  <a:ext uri="{FF2B5EF4-FFF2-40B4-BE49-F238E27FC236}">
                    <a16:creationId xmlns:a16="http://schemas.microsoft.com/office/drawing/2014/main" id="{0125F050-0F3D-4101-ADC1-4CFF3109F97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直線コネクタ 71">
                <a:extLst>
                  <a:ext uri="{FF2B5EF4-FFF2-40B4-BE49-F238E27FC236}">
                    <a16:creationId xmlns:a16="http://schemas.microsoft.com/office/drawing/2014/main" id="{7A105D22-8CF6-4F83-B80C-B06F74DF690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E767CC3D-EB83-4314-8C0D-C5AACE67C9B7}"/>
              </a:ext>
            </a:extLst>
          </p:cNvPr>
          <p:cNvGrpSpPr/>
          <p:nvPr/>
        </p:nvGrpSpPr>
        <p:grpSpPr>
          <a:xfrm>
            <a:off x="7951" y="4464098"/>
            <a:ext cx="4567761" cy="2271088"/>
            <a:chOff x="8469" y="490939"/>
            <a:chExt cx="4567761" cy="2271088"/>
          </a:xfrm>
        </p:grpSpPr>
        <p:sp>
          <p:nvSpPr>
            <p:cNvPr id="85" name="正方形/長方形 84">
              <a:extLst>
                <a:ext uri="{FF2B5EF4-FFF2-40B4-BE49-F238E27FC236}">
                  <a16:creationId xmlns:a16="http://schemas.microsoft.com/office/drawing/2014/main" id="{D60E1549-EEAC-4282-82CB-CE86D2DC421D}"/>
                </a:ext>
              </a:extLst>
            </p:cNvPr>
            <p:cNvSpPr/>
            <p:nvPr/>
          </p:nvSpPr>
          <p:spPr>
            <a:xfrm>
              <a:off x="8469" y="760542"/>
              <a:ext cx="4567761" cy="2001485"/>
            </a:xfrm>
            <a:prstGeom prst="rect">
              <a:avLst/>
            </a:prstGeom>
            <a:noFill/>
            <a:ln w="9525"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91423" tIns="45712" rIns="91423" bIns="45712" rtlCol="0" anchor="t"/>
            <a:lstStyle/>
            <a:p>
              <a:endParaRPr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grpSp>
          <p:nvGrpSpPr>
            <p:cNvPr id="86" name="グループ化 85">
              <a:extLst>
                <a:ext uri="{FF2B5EF4-FFF2-40B4-BE49-F238E27FC236}">
                  <a16:creationId xmlns:a16="http://schemas.microsoft.com/office/drawing/2014/main" id="{C159C020-8B78-40B0-8295-F6320CA9532B}"/>
                </a:ext>
              </a:extLst>
            </p:cNvPr>
            <p:cNvGrpSpPr/>
            <p:nvPr/>
          </p:nvGrpSpPr>
          <p:grpSpPr>
            <a:xfrm>
              <a:off x="47416" y="490939"/>
              <a:ext cx="4097864" cy="276999"/>
              <a:chOff x="57574" y="2349505"/>
              <a:chExt cx="4097864" cy="276999"/>
            </a:xfrm>
          </p:grpSpPr>
          <p:sp>
            <p:nvSpPr>
              <p:cNvPr id="87" name="テキスト ボックス 86">
                <a:extLst>
                  <a:ext uri="{FF2B5EF4-FFF2-40B4-BE49-F238E27FC236}">
                    <a16:creationId xmlns:a16="http://schemas.microsoft.com/office/drawing/2014/main" id="{B4397F5E-7EBC-4431-9846-F354DC965E2A}"/>
                  </a:ext>
                </a:extLst>
              </p:cNvPr>
              <p:cNvSpPr txBox="1"/>
              <p:nvPr/>
            </p:nvSpPr>
            <p:spPr>
              <a:xfrm>
                <a:off x="143135" y="2349505"/>
                <a:ext cx="95410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200" dirty="0">
                    <a:solidFill>
                      <a:srgbClr val="0070C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標準横断図</a:t>
                </a:r>
              </a:p>
            </p:txBody>
          </p:sp>
          <p:cxnSp>
            <p:nvCxnSpPr>
              <p:cNvPr id="88" name="直線コネクタ 87">
                <a:extLst>
                  <a:ext uri="{FF2B5EF4-FFF2-40B4-BE49-F238E27FC236}">
                    <a16:creationId xmlns:a16="http://schemas.microsoft.com/office/drawing/2014/main" id="{EFF29153-0D94-48F2-9552-4970B32CB1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384346"/>
                <a:ext cx="0" cy="226769"/>
              </a:xfrm>
              <a:prstGeom prst="line">
                <a:avLst/>
              </a:prstGeom>
              <a:ln w="381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直線コネクタ 88">
                <a:extLst>
                  <a:ext uri="{FF2B5EF4-FFF2-40B4-BE49-F238E27FC236}">
                    <a16:creationId xmlns:a16="http://schemas.microsoft.com/office/drawing/2014/main" id="{830F69CC-55D3-4B53-88EA-0C9A95BFD39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7574" y="2603495"/>
                <a:ext cx="4097864" cy="0"/>
              </a:xfrm>
              <a:prstGeom prst="line">
                <a:avLst/>
              </a:prstGeom>
              <a:ln w="952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3BF2E2BE-B07B-4E5C-9397-86DEBFFD62D0}"/>
              </a:ext>
            </a:extLst>
          </p:cNvPr>
          <p:cNvGrpSpPr/>
          <p:nvPr/>
        </p:nvGrpSpPr>
        <p:grpSpPr>
          <a:xfrm>
            <a:off x="4618642" y="5345652"/>
            <a:ext cx="4567761" cy="2271088"/>
            <a:chOff x="4618642" y="5345652"/>
            <a:chExt cx="4567761" cy="2271088"/>
          </a:xfrm>
        </p:grpSpPr>
        <p:sp>
          <p:nvSpPr>
            <p:cNvPr id="92" name="テキスト ボックス 91">
              <a:extLst>
                <a:ext uri="{FF2B5EF4-FFF2-40B4-BE49-F238E27FC236}">
                  <a16:creationId xmlns:a16="http://schemas.microsoft.com/office/drawing/2014/main" id="{1AA52060-6279-42CA-BA8E-E27EAFDD4484}"/>
                </a:ext>
              </a:extLst>
            </p:cNvPr>
            <p:cNvSpPr txBox="1"/>
            <p:nvPr/>
          </p:nvSpPr>
          <p:spPr>
            <a:xfrm>
              <a:off x="4641977" y="5701933"/>
              <a:ext cx="4353799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取組状況など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</a:t>
              </a:r>
              <a:r>
                <a:rPr kumimoji="1" lang="ja-JP" altLang="en-US" sz="140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☞</a:t>
              </a:r>
              <a:r>
                <a:rPr kumimoji="1" lang="ja-JP" altLang="en-US" sz="1050" u="sng" dirty="0">
                  <a:latin typeface="Meiryo UI" panose="020B0604030504040204" pitchFamily="50" charset="-128"/>
                  <a:ea typeface="Meiryo UI" panose="020B0604030504040204" pitchFamily="50" charset="-128"/>
                  <a:hlinkClick r:id="rId3"/>
                </a:rPr>
                <a:t>こちらをご覧ください（茨木土木事務所ホームページ）</a:t>
              </a:r>
              <a:endParaRPr kumimoji="1" lang="en-US" altLang="ja-JP" sz="1050" u="sng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endParaRPr kumimoji="1" lang="en-US" altLang="ja-JP" sz="1050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  <a:p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【</a:t>
              </a:r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問い合わせ先</a:t>
              </a:r>
              <a:r>
                <a:rPr kumimoji="1"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】</a:t>
              </a:r>
            </a:p>
            <a:p>
              <a:r>
                <a:rPr kumimoji="1" lang="ja-JP" altLang="en-US" sz="1050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　都市整備部　道路室 道路整備課 建設グループ</a:t>
              </a:r>
              <a:r>
                <a:rPr lang="ja-JP" altLang="en-US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　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(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06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6944</a:t>
              </a:r>
              <a:r>
                <a:rPr lang="ja-JP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－</a:t>
              </a:r>
              <a:r>
                <a:rPr lang="en-US" altLang="ja-JP" sz="1050" kern="100" dirty="0">
                  <a:effectLst/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9276</a:t>
              </a:r>
              <a:r>
                <a:rPr lang="en-US" altLang="ja-JP" sz="1050" kern="100" dirty="0">
                  <a:latin typeface="Meiryo UI" panose="020B0604030504040204" pitchFamily="50" charset="-128"/>
                  <a:ea typeface="Meiryo UI" panose="020B0604030504040204" pitchFamily="50" charset="-128"/>
                  <a:cs typeface="Times New Roman" panose="02020603050405020304" pitchFamily="18" charset="0"/>
                </a:rPr>
                <a:t>)</a:t>
              </a:r>
            </a:p>
          </p:txBody>
        </p:sp>
        <p:grpSp>
          <p:nvGrpSpPr>
            <p:cNvPr id="93" name="グループ化 92">
              <a:extLst>
                <a:ext uri="{FF2B5EF4-FFF2-40B4-BE49-F238E27FC236}">
                  <a16:creationId xmlns:a16="http://schemas.microsoft.com/office/drawing/2014/main" id="{461AB92E-4F28-4E0A-A6AE-68F14919AD1C}"/>
                </a:ext>
              </a:extLst>
            </p:cNvPr>
            <p:cNvGrpSpPr/>
            <p:nvPr/>
          </p:nvGrpSpPr>
          <p:grpSpPr>
            <a:xfrm>
              <a:off x="4618642" y="5345652"/>
              <a:ext cx="4567761" cy="2271088"/>
              <a:chOff x="8469" y="490939"/>
              <a:chExt cx="4567761" cy="2271088"/>
            </a:xfrm>
          </p:grpSpPr>
          <p:sp>
            <p:nvSpPr>
              <p:cNvPr id="94" name="正方形/長方形 93">
                <a:extLst>
                  <a:ext uri="{FF2B5EF4-FFF2-40B4-BE49-F238E27FC236}">
                    <a16:creationId xmlns:a16="http://schemas.microsoft.com/office/drawing/2014/main" id="{DD1BCD71-1564-44AF-B4E4-363AD755DC48}"/>
                  </a:ext>
                </a:extLst>
              </p:cNvPr>
              <p:cNvSpPr/>
              <p:nvPr/>
            </p:nvSpPr>
            <p:spPr>
              <a:xfrm>
                <a:off x="8469" y="760542"/>
                <a:ext cx="4567761" cy="2001485"/>
              </a:xfrm>
              <a:prstGeom prst="rect">
                <a:avLst/>
              </a:prstGeom>
              <a:noFill/>
              <a:ln w="9525">
                <a:noFill/>
              </a:ln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lIns="91423" tIns="45712" rIns="91423" bIns="45712" rtlCol="0" anchor="t"/>
              <a:lstStyle/>
              <a:p>
                <a:endParaRPr lang="en-US" altLang="ja-JP" sz="1050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grpSp>
            <p:nvGrpSpPr>
              <p:cNvPr id="95" name="グループ化 94">
                <a:extLst>
                  <a:ext uri="{FF2B5EF4-FFF2-40B4-BE49-F238E27FC236}">
                    <a16:creationId xmlns:a16="http://schemas.microsoft.com/office/drawing/2014/main" id="{55B9CE2D-E857-43BC-A19C-3BD5D1CF2638}"/>
                  </a:ext>
                </a:extLst>
              </p:cNvPr>
              <p:cNvGrpSpPr/>
              <p:nvPr/>
            </p:nvGrpSpPr>
            <p:grpSpPr>
              <a:xfrm>
                <a:off x="47416" y="490939"/>
                <a:ext cx="4097864" cy="276999"/>
                <a:chOff x="57574" y="2349505"/>
                <a:chExt cx="4097864" cy="276999"/>
              </a:xfrm>
            </p:grpSpPr>
            <p:sp>
              <p:nvSpPr>
                <p:cNvPr id="96" name="テキスト ボックス 95">
                  <a:extLst>
                    <a:ext uri="{FF2B5EF4-FFF2-40B4-BE49-F238E27FC236}">
                      <a16:creationId xmlns:a16="http://schemas.microsoft.com/office/drawing/2014/main" id="{A1E0B58D-2576-4C1A-B28E-318CAE8D9A67}"/>
                    </a:ext>
                  </a:extLst>
                </p:cNvPr>
                <p:cNvSpPr txBox="1"/>
                <p:nvPr/>
              </p:nvSpPr>
              <p:spPr>
                <a:xfrm>
                  <a:off x="143135" y="2349505"/>
                  <a:ext cx="579005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kumimoji="1" lang="ja-JP" altLang="en-US" sz="1200" dirty="0">
                      <a:solidFill>
                        <a:srgbClr val="0070C0"/>
                      </a:solidFill>
                      <a:latin typeface="Meiryo UI" panose="020B0604030504040204" pitchFamily="50" charset="-128"/>
                      <a:ea typeface="Meiryo UI" panose="020B0604030504040204" pitchFamily="50" charset="-128"/>
                    </a:rPr>
                    <a:t>その他</a:t>
                  </a:r>
                </a:p>
              </p:txBody>
            </p:sp>
            <p:cxnSp>
              <p:nvCxnSpPr>
                <p:cNvPr id="97" name="直線コネクタ 96">
                  <a:extLst>
                    <a:ext uri="{FF2B5EF4-FFF2-40B4-BE49-F238E27FC236}">
                      <a16:creationId xmlns:a16="http://schemas.microsoft.com/office/drawing/2014/main" id="{0AF221E4-4BC3-4E42-BD13-916502CF23C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384346"/>
                  <a:ext cx="0" cy="226769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" name="直線コネクタ 97">
                  <a:extLst>
                    <a:ext uri="{FF2B5EF4-FFF2-40B4-BE49-F238E27FC236}">
                      <a16:creationId xmlns:a16="http://schemas.microsoft.com/office/drawing/2014/main" id="{5C955631-5953-41A5-BB0B-F04570A617A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7574" y="2603495"/>
                  <a:ext cx="4097864" cy="0"/>
                </a:xfrm>
                <a:prstGeom prst="line">
                  <a:avLst/>
                </a:prstGeom>
                <a:ln w="9525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78" name="グループ化 77">
            <a:extLst>
              <a:ext uri="{FF2B5EF4-FFF2-40B4-BE49-F238E27FC236}">
                <a16:creationId xmlns:a16="http://schemas.microsoft.com/office/drawing/2014/main" id="{38510E06-CEE0-472C-BDF5-2BD9FA9970DA}"/>
              </a:ext>
            </a:extLst>
          </p:cNvPr>
          <p:cNvGrpSpPr/>
          <p:nvPr/>
        </p:nvGrpSpPr>
        <p:grpSpPr>
          <a:xfrm>
            <a:off x="4656876" y="951229"/>
            <a:ext cx="4278476" cy="3930078"/>
            <a:chOff x="3652024" y="1364385"/>
            <a:chExt cx="4278476" cy="3930078"/>
          </a:xfrm>
        </p:grpSpPr>
        <p:grpSp>
          <p:nvGrpSpPr>
            <p:cNvPr id="79" name="グループ化 78">
              <a:extLst>
                <a:ext uri="{FF2B5EF4-FFF2-40B4-BE49-F238E27FC236}">
                  <a16:creationId xmlns:a16="http://schemas.microsoft.com/office/drawing/2014/main" id="{52D86ABD-3CCB-4188-A88A-AA04AB3682E6}"/>
                </a:ext>
              </a:extLst>
            </p:cNvPr>
            <p:cNvGrpSpPr/>
            <p:nvPr/>
          </p:nvGrpSpPr>
          <p:grpSpPr>
            <a:xfrm>
              <a:off x="3652024" y="1364385"/>
              <a:ext cx="4278476" cy="3930078"/>
              <a:chOff x="3652024" y="1364385"/>
              <a:chExt cx="4278476" cy="3930078"/>
            </a:xfrm>
          </p:grpSpPr>
          <p:pic>
            <p:nvPicPr>
              <p:cNvPr id="90" name="図 89">
                <a:extLst>
                  <a:ext uri="{FF2B5EF4-FFF2-40B4-BE49-F238E27FC236}">
                    <a16:creationId xmlns:a16="http://schemas.microsoft.com/office/drawing/2014/main" id="{D0AAF99F-E04F-4070-BA38-319726D9622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grayscl/>
              </a:blip>
              <a:srcRect l="14573" t="31094" r="50335" b="10316"/>
              <a:stretch/>
            </p:blipFill>
            <p:spPr>
              <a:xfrm>
                <a:off x="3652024" y="1364385"/>
                <a:ext cx="4278476" cy="3906425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99" name="図 98">
                <a:extLst>
                  <a:ext uri="{FF2B5EF4-FFF2-40B4-BE49-F238E27FC236}">
                    <a16:creationId xmlns:a16="http://schemas.microsoft.com/office/drawing/2014/main" id="{BDE9A61F-7DE2-48EF-A37C-FF0CF68FD34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348034" y="1364385"/>
                <a:ext cx="309143" cy="525543"/>
              </a:xfrm>
              <a:prstGeom prst="rect">
                <a:avLst/>
              </a:prstGeom>
            </p:spPr>
          </p:pic>
          <p:sp>
            <p:nvSpPr>
              <p:cNvPr id="100" name="テキスト ボックス 38">
                <a:extLst>
                  <a:ext uri="{FF2B5EF4-FFF2-40B4-BE49-F238E27FC236}">
                    <a16:creationId xmlns:a16="http://schemas.microsoft.com/office/drawing/2014/main" id="{62AC1DE6-6BCF-4CC5-90F4-E2D28B9AEE79}"/>
                  </a:ext>
                </a:extLst>
              </p:cNvPr>
              <p:cNvSpPr txBox="1"/>
              <p:nvPr/>
            </p:nvSpPr>
            <p:spPr>
              <a:xfrm rot="1751872">
                <a:off x="3810219" y="1891820"/>
                <a:ext cx="192201" cy="830753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eaVert"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名神高速道路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cxnSp>
            <p:nvCxnSpPr>
              <p:cNvPr id="101" name="直線コネクタ 100">
                <a:extLst>
                  <a:ext uri="{FF2B5EF4-FFF2-40B4-BE49-F238E27FC236}">
                    <a16:creationId xmlns:a16="http://schemas.microsoft.com/office/drawing/2014/main" id="{7A0D8C33-F7FD-4C7B-9585-AF735FD3322B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925445" y="3438880"/>
                <a:ext cx="236798" cy="196406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直線コネクタ 101">
                <a:extLst>
                  <a:ext uri="{FF2B5EF4-FFF2-40B4-BE49-F238E27FC236}">
                    <a16:creationId xmlns:a16="http://schemas.microsoft.com/office/drawing/2014/main" id="{1BFF1025-1366-45EA-BE1B-4346ACCBE49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80101" y="2367495"/>
                <a:ext cx="237331" cy="352333"/>
              </a:xfrm>
              <a:prstGeom prst="line">
                <a:avLst/>
              </a:prstGeom>
              <a:ln w="127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3" name="直線矢印コネクタ 102">
                <a:extLst>
                  <a:ext uri="{FF2B5EF4-FFF2-40B4-BE49-F238E27FC236}">
                    <a16:creationId xmlns:a16="http://schemas.microsoft.com/office/drawing/2014/main" id="{43097195-FF92-42AC-811B-39593FD605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918995" y="2668499"/>
                <a:ext cx="1036588" cy="933450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4" name="テキスト ボックス 38">
                <a:extLst>
                  <a:ext uri="{FF2B5EF4-FFF2-40B4-BE49-F238E27FC236}">
                    <a16:creationId xmlns:a16="http://schemas.microsoft.com/office/drawing/2014/main" id="{71C2940F-CFD5-4C59-ACC6-B2C7BF932BD1}"/>
                  </a:ext>
                </a:extLst>
              </p:cNvPr>
              <p:cNvSpPr txBox="1"/>
              <p:nvPr/>
            </p:nvSpPr>
            <p:spPr>
              <a:xfrm>
                <a:off x="6042587" y="2991920"/>
                <a:ext cx="789403" cy="332643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事業中区間</a:t>
                </a:r>
                <a:endParaRPr lang="en-US" altLang="ja-JP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  <a:p>
                <a:pPr algn="ctr"/>
                <a:r>
                  <a:rPr kumimoji="1" lang="en-US" altLang="ja-JP" sz="1000" b="1" dirty="0">
                    <a:solidFill>
                      <a:srgbClr val="FF0000"/>
                    </a:solidFill>
                    <a:latin typeface="Meiryo UI" panose="020B0604030504040204" pitchFamily="50" charset="-128"/>
                    <a:ea typeface="Meiryo UI" panose="020B0604030504040204" pitchFamily="50" charset="-128"/>
                  </a:rPr>
                  <a:t>L=1.5km</a:t>
                </a:r>
                <a:endParaRPr kumimoji="1" lang="ja-JP" altLang="en-US" sz="1000" b="1" dirty="0">
                  <a:solidFill>
                    <a:srgbClr val="FF0000"/>
                  </a:solidFill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  <p:pic>
            <p:nvPicPr>
              <p:cNvPr id="105" name="図 104">
                <a:extLst>
                  <a:ext uri="{FF2B5EF4-FFF2-40B4-BE49-F238E27FC236}">
                    <a16:creationId xmlns:a16="http://schemas.microsoft.com/office/drawing/2014/main" id="{3141007C-6FB9-4FB8-8EE8-E34AAAC19F2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5036" y="3395114"/>
                <a:ext cx="1173823" cy="187569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6" name="フリーフォーム: 図形 105">
                <a:extLst>
                  <a:ext uri="{FF2B5EF4-FFF2-40B4-BE49-F238E27FC236}">
                    <a16:creationId xmlns:a16="http://schemas.microsoft.com/office/drawing/2014/main" id="{EAAC7DBC-27D9-49A2-A304-CF936F29BF04}"/>
                  </a:ext>
                </a:extLst>
              </p:cNvPr>
              <p:cNvSpPr/>
              <p:nvPr/>
            </p:nvSpPr>
            <p:spPr>
              <a:xfrm>
                <a:off x="6117432" y="2350205"/>
                <a:ext cx="1044811" cy="1098550"/>
              </a:xfrm>
              <a:custGeom>
                <a:avLst/>
                <a:gdLst>
                  <a:gd name="connsiteX0" fmla="*/ 0 w 1044811"/>
                  <a:gd name="connsiteY0" fmla="*/ 0 h 1098550"/>
                  <a:gd name="connsiteX1" fmla="*/ 203200 w 1044811"/>
                  <a:gd name="connsiteY1" fmla="*/ 187325 h 1098550"/>
                  <a:gd name="connsiteX2" fmla="*/ 736600 w 1044811"/>
                  <a:gd name="connsiteY2" fmla="*/ 476250 h 1098550"/>
                  <a:gd name="connsiteX3" fmla="*/ 958850 w 1044811"/>
                  <a:gd name="connsiteY3" fmla="*/ 593725 h 1098550"/>
                  <a:gd name="connsiteX4" fmla="*/ 1035050 w 1044811"/>
                  <a:gd name="connsiteY4" fmla="*/ 768350 h 1098550"/>
                  <a:gd name="connsiteX5" fmla="*/ 1041400 w 1044811"/>
                  <a:gd name="connsiteY5" fmla="*/ 1098550 h 10985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44811" h="1098550">
                    <a:moveTo>
                      <a:pt x="0" y="0"/>
                    </a:moveTo>
                    <a:cubicBezTo>
                      <a:pt x="40216" y="53975"/>
                      <a:pt x="80433" y="107950"/>
                      <a:pt x="203200" y="187325"/>
                    </a:cubicBezTo>
                    <a:cubicBezTo>
                      <a:pt x="325967" y="266700"/>
                      <a:pt x="736600" y="476250"/>
                      <a:pt x="736600" y="476250"/>
                    </a:cubicBezTo>
                    <a:cubicBezTo>
                      <a:pt x="862542" y="543983"/>
                      <a:pt x="909108" y="545042"/>
                      <a:pt x="958850" y="593725"/>
                    </a:cubicBezTo>
                    <a:cubicBezTo>
                      <a:pt x="1008592" y="642408"/>
                      <a:pt x="1021292" y="684213"/>
                      <a:pt x="1035050" y="768350"/>
                    </a:cubicBezTo>
                    <a:cubicBezTo>
                      <a:pt x="1048808" y="852487"/>
                      <a:pt x="1045104" y="975518"/>
                      <a:pt x="1041400" y="1098550"/>
                    </a:cubicBezTo>
                  </a:path>
                </a:pathLst>
              </a:custGeom>
              <a:noFill/>
              <a:ln w="5715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grpSp>
            <p:nvGrpSpPr>
              <p:cNvPr id="107" name="グループ化 106">
                <a:extLst>
                  <a:ext uri="{FF2B5EF4-FFF2-40B4-BE49-F238E27FC236}">
                    <a16:creationId xmlns:a16="http://schemas.microsoft.com/office/drawing/2014/main" id="{0CD7CA90-EADC-48A5-BC1A-0758614E4C94}"/>
                  </a:ext>
                </a:extLst>
              </p:cNvPr>
              <p:cNvGrpSpPr/>
              <p:nvPr/>
            </p:nvGrpSpPr>
            <p:grpSpPr>
              <a:xfrm>
                <a:off x="5054440" y="1434779"/>
                <a:ext cx="355339" cy="252301"/>
                <a:chOff x="9357273" y="4664287"/>
                <a:chExt cx="283191" cy="201074"/>
              </a:xfrm>
            </p:grpSpPr>
            <p:sp>
              <p:nvSpPr>
                <p:cNvPr id="109" name="Freeform 4">
                  <a:extLst>
                    <a:ext uri="{FF2B5EF4-FFF2-40B4-BE49-F238E27FC236}">
                      <a16:creationId xmlns:a16="http://schemas.microsoft.com/office/drawing/2014/main" id="{4F198B22-4535-479F-AC02-6269E953AF2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9357273" y="4664287"/>
                  <a:ext cx="283191" cy="201074"/>
                </a:xfrm>
                <a:custGeom>
                  <a:avLst/>
                  <a:gdLst>
                    <a:gd name="T0" fmla="*/ 1519 w 3038"/>
                    <a:gd name="T1" fmla="*/ 2003 h 2003"/>
                    <a:gd name="T2" fmla="*/ 352 w 3038"/>
                    <a:gd name="T3" fmla="*/ 375 h 2003"/>
                    <a:gd name="T4" fmla="*/ 2687 w 3038"/>
                    <a:gd name="T5" fmla="*/ 375 h 2003"/>
                    <a:gd name="T6" fmla="*/ 1519 w 3038"/>
                    <a:gd name="T7" fmla="*/ 2003 h 20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038" h="2003">
                      <a:moveTo>
                        <a:pt x="1519" y="2003"/>
                      </a:moveTo>
                      <a:cubicBezTo>
                        <a:pt x="935" y="2003"/>
                        <a:pt x="0" y="751"/>
                        <a:pt x="352" y="375"/>
                      </a:cubicBezTo>
                      <a:cubicBezTo>
                        <a:pt x="703" y="0"/>
                        <a:pt x="2336" y="0"/>
                        <a:pt x="2687" y="375"/>
                      </a:cubicBezTo>
                      <a:cubicBezTo>
                        <a:pt x="3038" y="751"/>
                        <a:pt x="2103" y="2003"/>
                        <a:pt x="1519" y="2003"/>
                      </a:cubicBezTo>
                      <a:close/>
                    </a:path>
                  </a:pathLst>
                </a:custGeom>
                <a:solidFill>
                  <a:srgbClr val="0066FF"/>
                </a:solidFill>
                <a:ln w="3175" cap="flat">
                  <a:solidFill>
                    <a:schemeClr val="bg1"/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wrap="square"/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endParaRPr lang="ja-JP" altLang="en-US"/>
                </a:p>
              </p:txBody>
            </p:sp>
            <p:sp>
              <p:nvSpPr>
                <p:cNvPr id="110" name="Rectangle 5">
                  <a:extLst>
                    <a:ext uri="{FF2B5EF4-FFF2-40B4-BE49-F238E27FC236}">
                      <a16:creationId xmlns:a16="http://schemas.microsoft.com/office/drawing/2014/main" id="{40681D0C-F777-4B48-B541-B51DBDC7EA9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414708" y="4692194"/>
                  <a:ext cx="159085" cy="14525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square" lIns="0" tIns="0" rIns="0" bIns="0" anchor="t">
                  <a:noAutofit/>
                </a:bodyPr>
                <a:lstStyle>
                  <a:lvl1pPr marL="0" indent="0">
                    <a:defRPr sz="1100">
                      <a:latin typeface="+mn-lt"/>
                      <a:ea typeface="+mn-ea"/>
                      <a:cs typeface="+mn-cs"/>
                    </a:defRPr>
                  </a:lvl1pPr>
                  <a:lvl2pPr marL="457200" indent="0">
                    <a:defRPr sz="1100">
                      <a:latin typeface="+mn-lt"/>
                      <a:ea typeface="+mn-ea"/>
                      <a:cs typeface="+mn-cs"/>
                    </a:defRPr>
                  </a:lvl2pPr>
                  <a:lvl3pPr marL="914400" indent="0">
                    <a:defRPr sz="1100">
                      <a:latin typeface="+mn-lt"/>
                      <a:ea typeface="+mn-ea"/>
                      <a:cs typeface="+mn-cs"/>
                    </a:defRPr>
                  </a:lvl3pPr>
                  <a:lvl4pPr marL="1371600" indent="0">
                    <a:defRPr sz="1100">
                      <a:latin typeface="+mn-lt"/>
                      <a:ea typeface="+mn-ea"/>
                      <a:cs typeface="+mn-cs"/>
                    </a:defRPr>
                  </a:lvl4pPr>
                  <a:lvl5pPr marL="1828800" indent="0">
                    <a:defRPr sz="1100">
                      <a:latin typeface="+mn-lt"/>
                      <a:ea typeface="+mn-ea"/>
                      <a:cs typeface="+mn-cs"/>
                    </a:defRPr>
                  </a:lvl5pPr>
                  <a:lvl6pPr marL="2286000" indent="0">
                    <a:defRPr sz="1100">
                      <a:latin typeface="+mn-lt"/>
                      <a:ea typeface="+mn-ea"/>
                      <a:cs typeface="+mn-cs"/>
                    </a:defRPr>
                  </a:lvl6pPr>
                  <a:lvl7pPr marL="2743200" indent="0">
                    <a:defRPr sz="1100">
                      <a:latin typeface="+mn-lt"/>
                      <a:ea typeface="+mn-ea"/>
                      <a:cs typeface="+mn-cs"/>
                    </a:defRPr>
                  </a:lvl7pPr>
                  <a:lvl8pPr marL="3200400" indent="0">
                    <a:defRPr sz="1100">
                      <a:latin typeface="+mn-lt"/>
                      <a:ea typeface="+mn-ea"/>
                      <a:cs typeface="+mn-cs"/>
                    </a:defRPr>
                  </a:lvl8pPr>
                  <a:lvl9pPr marL="3657600" indent="0">
                    <a:defRPr sz="1100"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rtl="0">
                    <a:defRPr sz="1000"/>
                  </a:pPr>
                  <a:r>
                    <a:rPr lang="en-US" altLang="ja-JP" sz="1000" b="1" i="0" u="none" strike="noStrike" baseline="0" dirty="0">
                      <a:solidFill>
                        <a:schemeClr val="bg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</a:rPr>
                    <a:t>171</a:t>
                  </a:r>
                </a:p>
              </p:txBody>
            </p:sp>
          </p:grpSp>
          <p:sp>
            <p:nvSpPr>
              <p:cNvPr id="108" name="テキスト ボックス 38">
                <a:extLst>
                  <a:ext uri="{FF2B5EF4-FFF2-40B4-BE49-F238E27FC236}">
                    <a16:creationId xmlns:a16="http://schemas.microsoft.com/office/drawing/2014/main" id="{9147C43D-D6D1-4381-ABA5-EFE10429A630}"/>
                  </a:ext>
                </a:extLst>
              </p:cNvPr>
              <p:cNvSpPr txBox="1"/>
              <p:nvPr/>
            </p:nvSpPr>
            <p:spPr>
              <a:xfrm rot="19658280">
                <a:off x="5149055" y="4327510"/>
                <a:ext cx="192201" cy="966953"/>
              </a:xfrm>
              <a:prstGeom prst="rect">
                <a:avLst/>
              </a:prstGeom>
              <a:solidFill>
                <a:schemeClr val="bg1"/>
              </a:solidFill>
              <a:ln w="6350" cmpd="sng">
                <a:solidFill>
                  <a:schemeClr val="tx1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vert="eaVert" wrap="square" lIns="0" tIns="0" rIns="0" bIns="0" rtlCol="0" anchor="ctr"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ja-JP" altLang="en-US" sz="1000" b="1" dirty="0">
                    <a:latin typeface="Meiryo UI" panose="020B0604030504040204" pitchFamily="50" charset="-128"/>
                    <a:ea typeface="Meiryo UI" panose="020B0604030504040204" pitchFamily="50" charset="-128"/>
                  </a:rPr>
                  <a:t>大阪中央環状線</a:t>
                </a:r>
                <a:endParaRPr kumimoji="1"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endParaRPr>
              </a:p>
            </p:txBody>
          </p:sp>
        </p:grpSp>
        <p:cxnSp>
          <p:nvCxnSpPr>
            <p:cNvPr id="80" name="直線矢印コネクタ 79">
              <a:extLst>
                <a:ext uri="{FF2B5EF4-FFF2-40B4-BE49-F238E27FC236}">
                  <a16:creationId xmlns:a16="http://schemas.microsoft.com/office/drawing/2014/main" id="{29DA9892-E559-471B-A0E5-A2C2C0A53726}"/>
                </a:ext>
              </a:extLst>
            </p:cNvPr>
            <p:cNvCxnSpPr>
              <a:cxnSpLocks/>
              <a:endCxn id="83" idx="3"/>
            </p:cNvCxnSpPr>
            <p:nvPr/>
          </p:nvCxnSpPr>
          <p:spPr>
            <a:xfrm flipV="1">
              <a:off x="4214780" y="3897638"/>
              <a:ext cx="197364" cy="37084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94E49CDA-F7E1-4DC4-A431-8349DA83B4ED}"/>
                </a:ext>
              </a:extLst>
            </p:cNvPr>
            <p:cNvCxnSpPr>
              <a:cxnSpLocks/>
            </p:cNvCxnSpPr>
            <p:nvPr/>
          </p:nvCxnSpPr>
          <p:spPr>
            <a:xfrm>
              <a:off x="3696144" y="4268482"/>
              <a:ext cx="526355" cy="0"/>
            </a:xfrm>
            <a:prstGeom prst="line">
              <a:avLst/>
            </a:prstGeom>
            <a:ln w="28575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82" name="テキスト ボックス 38">
              <a:extLst>
                <a:ext uri="{FF2B5EF4-FFF2-40B4-BE49-F238E27FC236}">
                  <a16:creationId xmlns:a16="http://schemas.microsoft.com/office/drawing/2014/main" id="{54775977-9893-40B5-90F8-2D8F5D0CD87F}"/>
                </a:ext>
              </a:extLst>
            </p:cNvPr>
            <p:cNvSpPr txBox="1"/>
            <p:nvPr/>
          </p:nvSpPr>
          <p:spPr>
            <a:xfrm>
              <a:off x="3702699" y="4067067"/>
              <a:ext cx="511499" cy="171865"/>
            </a:xfrm>
            <a:prstGeom prst="rect">
              <a:avLst/>
            </a:prstGeom>
            <a:solidFill>
              <a:schemeClr val="bg1"/>
            </a:solidFill>
            <a:ln w="6350" cmpd="sng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square" lIns="0" tIns="0" rIns="0" bIns="0" rtlCol="0" anchor="ctr"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ja-JP" altLang="en-US" sz="1000" b="1" dirty="0">
                  <a:latin typeface="Meiryo UI" panose="020B0604030504040204" pitchFamily="50" charset="-128"/>
                  <a:ea typeface="Meiryo UI" panose="020B0604030504040204" pitchFamily="50" charset="-128"/>
                </a:rPr>
                <a:t>事業箇所</a:t>
              </a:r>
              <a:endParaRPr kumimoji="1"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endParaRPr>
            </a:p>
          </p:txBody>
        </p:sp>
        <p:sp>
          <p:nvSpPr>
            <p:cNvPr id="83" name="楕円 82">
              <a:extLst>
                <a:ext uri="{FF2B5EF4-FFF2-40B4-BE49-F238E27FC236}">
                  <a16:creationId xmlns:a16="http://schemas.microsoft.com/office/drawing/2014/main" id="{DFD83A62-7168-4E44-BE88-89B0F7AD8C57}"/>
                </a:ext>
              </a:extLst>
            </p:cNvPr>
            <p:cNvSpPr/>
            <p:nvPr/>
          </p:nvSpPr>
          <p:spPr>
            <a:xfrm>
              <a:off x="4395418" y="3800150"/>
              <a:ext cx="114214" cy="114214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A7A58029-23C2-4EE6-914D-6B1F0828B401}"/>
              </a:ext>
            </a:extLst>
          </p:cNvPr>
          <p:cNvSpPr txBox="1"/>
          <p:nvPr/>
        </p:nvSpPr>
        <p:spPr>
          <a:xfrm>
            <a:off x="4900124" y="998407"/>
            <a:ext cx="546400" cy="134848"/>
          </a:xfrm>
          <a:prstGeom prst="rect">
            <a:avLst/>
          </a:prstGeom>
          <a:solidFill>
            <a:schemeClr val="bg1"/>
          </a:solidFill>
          <a:ln w="6350" cmpd="sng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 lIns="0" tIns="0" rIns="0" bIns="0"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ja-JP" altLang="en-US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茨木</a:t>
            </a:r>
            <a:r>
              <a:rPr lang="en-US" altLang="ja-JP" sz="10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IC</a:t>
            </a:r>
            <a:endParaRPr kumimoji="1" lang="en-US" altLang="zh-TW" sz="10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0" name="楕円 49">
            <a:extLst>
              <a:ext uri="{FF2B5EF4-FFF2-40B4-BE49-F238E27FC236}">
                <a16:creationId xmlns:a16="http://schemas.microsoft.com/office/drawing/2014/main" id="{D573485F-9B1C-42EE-8955-E70BFC3B3080}"/>
              </a:ext>
            </a:extLst>
          </p:cNvPr>
          <p:cNvSpPr/>
          <p:nvPr/>
        </p:nvSpPr>
        <p:spPr>
          <a:xfrm>
            <a:off x="5424375" y="1109296"/>
            <a:ext cx="101600" cy="101600"/>
          </a:xfrm>
          <a:prstGeom prst="ellipse">
            <a:avLst/>
          </a:prstGeom>
          <a:solidFill>
            <a:srgbClr val="FFFF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95F2E44C-B3ED-447C-BECD-19EA7337208C}"/>
              </a:ext>
            </a:extLst>
          </p:cNvPr>
          <p:cNvGrpSpPr/>
          <p:nvPr/>
        </p:nvGrpSpPr>
        <p:grpSpPr>
          <a:xfrm>
            <a:off x="-11784" y="5109709"/>
            <a:ext cx="4567761" cy="1342665"/>
            <a:chOff x="-11784" y="5109709"/>
            <a:chExt cx="4567761" cy="1342665"/>
          </a:xfrm>
        </p:grpSpPr>
        <p:pic>
          <p:nvPicPr>
            <p:cNvPr id="42" name="図 41">
              <a:extLst>
                <a:ext uri="{FF2B5EF4-FFF2-40B4-BE49-F238E27FC236}">
                  <a16:creationId xmlns:a16="http://schemas.microsoft.com/office/drawing/2014/main" id="{59CFDF19-145C-4E1B-B8E9-C6AF933B602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-11784" y="5109709"/>
              <a:ext cx="4567761" cy="1342665"/>
            </a:xfrm>
            <a:prstGeom prst="rect">
              <a:avLst/>
            </a:prstGeom>
          </p:spPr>
        </p:pic>
        <p:sp>
          <p:nvSpPr>
            <p:cNvPr id="2" name="正方形/長方形 1">
              <a:extLst>
                <a:ext uri="{FF2B5EF4-FFF2-40B4-BE49-F238E27FC236}">
                  <a16:creationId xmlns:a16="http://schemas.microsoft.com/office/drawing/2014/main" id="{2B00E05D-C264-418A-A138-E9E9BB9EC7DD}"/>
                </a:ext>
              </a:extLst>
            </p:cNvPr>
            <p:cNvSpPr/>
            <p:nvPr/>
          </p:nvSpPr>
          <p:spPr>
            <a:xfrm>
              <a:off x="1199732" y="5957889"/>
              <a:ext cx="168693" cy="371464"/>
            </a:xfrm>
            <a:prstGeom prst="rect">
              <a:avLst/>
            </a:prstGeom>
            <a:solidFill>
              <a:schemeClr val="bg1"/>
            </a:solidFill>
            <a:ln w="444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6443450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261</Words>
  <Application>Microsoft Office PowerPoint</Application>
  <PresentationFormat>画面に合わせる (4:3)</PresentationFormat>
  <Paragraphs>36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ＭＳ Ｐゴシック</vt:lpstr>
      <vt:lpstr>游ゴシック</vt:lpstr>
      <vt:lpstr>游ゴシック Light</vt:lpstr>
      <vt:lpstr>Arial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城田　竜之介</dc:creator>
  <cp:lastModifiedBy>城田　竜之介</cp:lastModifiedBy>
  <cp:revision>3</cp:revision>
  <dcterms:created xsi:type="dcterms:W3CDTF">2025-09-16T07:06:53Z</dcterms:created>
  <dcterms:modified xsi:type="dcterms:W3CDTF">2025-11-20T04:02:32Z</dcterms:modified>
</cp:coreProperties>
</file>