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sldIdLst>
    <p:sldId id="287"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96" r:id="rId27"/>
    <p:sldId id="289" r:id="rId28"/>
    <p:sldId id="278" r:id="rId29"/>
    <p:sldId id="280" r:id="rId30"/>
    <p:sldId id="282" r:id="rId31"/>
    <p:sldId id="283" r:id="rId32"/>
    <p:sldId id="295" r:id="rId3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2" autoAdjust="0"/>
    <p:restoredTop sz="94434" autoAdjust="0"/>
  </p:normalViewPr>
  <p:slideViewPr>
    <p:cSldViewPr snapToGrid="0">
      <p:cViewPr varScale="1">
        <p:scale>
          <a:sx n="72" d="100"/>
          <a:sy n="72" d="100"/>
        </p:scale>
        <p:origin x="116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7C2ADDB-8233-4F67-8EE3-3BA9F636898B}" type="datetimeFigureOut">
              <a:rPr kumimoji="1" lang="ja-JP" altLang="en-US" smtClean="0"/>
              <a:t>2019/3/28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1E5CD24-37E8-4BFE-B4D0-0F30306C59B8}" type="slidenum">
              <a:rPr kumimoji="1" lang="ja-JP" altLang="en-US" smtClean="0"/>
              <a:t>‹#›</a:t>
            </a:fld>
            <a:endParaRPr kumimoji="1" lang="ja-JP" altLang="en-US"/>
          </a:p>
        </p:txBody>
      </p:sp>
    </p:spTree>
    <p:extLst>
      <p:ext uri="{BB962C8B-B14F-4D97-AF65-F5344CB8AC3E}">
        <p14:creationId xmlns:p14="http://schemas.microsoft.com/office/powerpoint/2010/main" val="1369995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27</a:t>
            </a:fld>
            <a:endParaRPr kumimoji="1" lang="ja-JP" altLang="en-US"/>
          </a:p>
        </p:txBody>
      </p:sp>
    </p:spTree>
    <p:extLst>
      <p:ext uri="{BB962C8B-B14F-4D97-AF65-F5344CB8AC3E}">
        <p14:creationId xmlns:p14="http://schemas.microsoft.com/office/powerpoint/2010/main" val="326001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AC888-B4E3-4114-8A8B-B17FA163DB9B}"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324602"/>
            <a:ext cx="2057400" cy="365125"/>
          </a:xfrm>
        </p:spPr>
        <p:txBody>
          <a:bodyPr/>
          <a:lstStyle>
            <a:lvl1pPr>
              <a:defRPr sz="2000"/>
            </a:lvl1pPr>
          </a:lstStyle>
          <a:p>
            <a:fld id="{0AB64387-629B-4E46-93D6-B693036FBE10}" type="slidenum">
              <a:rPr kumimoji="1" lang="ja-JP" altLang="en-US" smtClean="0"/>
              <a:pPr/>
              <a:t>‹#›</a:t>
            </a:fld>
            <a:endParaRPr kumimoji="1" lang="ja-JP" altLang="en-US"/>
          </a:p>
        </p:txBody>
      </p:sp>
    </p:spTree>
    <p:extLst>
      <p:ext uri="{BB962C8B-B14F-4D97-AF65-F5344CB8AC3E}">
        <p14:creationId xmlns:p14="http://schemas.microsoft.com/office/powerpoint/2010/main" val="10021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78EA7B-4108-4993-89A9-5E4AD8420DB4}"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83748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B34145-A06F-49B0-817E-FF7315E479B3}"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1048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66D92-4FDA-45C3-9CEF-BB1A44D68DDE}"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1951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1B6DA-03D5-40C1-A730-4F43B4ED0F49}"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6996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AA460CE-C2C4-4502-B171-A4F05B04F25D}"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06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BA4934-3BA0-4523-AC41-B9C4D8306A1B}" type="datetime1">
              <a:rPr kumimoji="1" lang="ja-JP" altLang="en-US" smtClean="0"/>
              <a:t>2019/3/28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42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CBD95FA-0BE7-4388-BF32-7909F1F5C6DD}" type="datetime1">
              <a:rPr kumimoji="1" lang="ja-JP" altLang="en-US" smtClean="0"/>
              <a:t>2019/3/28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1371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B16F0-9CCA-4C4B-B7E5-764B1BC86FB7}" type="datetime1">
              <a:rPr kumimoji="1" lang="ja-JP" altLang="en-US" smtClean="0"/>
              <a:t>2019/3/28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76360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73E7E7-A08F-4860-A7AC-A684205B0B11}"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572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55E790A-019D-4862-8D28-0BE9EC1F2E93}"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183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721F-5B6B-4510-B733-6AFD04FF5104}" type="datetime1">
              <a:rPr kumimoji="1" lang="ja-JP" altLang="en-US" smtClean="0"/>
              <a:t>2019/3/28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23026"/>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204398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高槻市</a:t>
            </a:r>
            <a:r>
              <a:rPr lang="ja-JP" altLang="ja-JP" sz="4000" dirty="0" smtClean="0"/>
              <a:t>】</a:t>
            </a:r>
            <a:endParaRPr lang="ja-JP" altLang="ja-JP" sz="4000" dirty="0"/>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992495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32178" y="55123"/>
            <a:ext cx="8963696" cy="907941"/>
          </a:xfrm>
          <a:prstGeom prst="rect">
            <a:avLst/>
          </a:prstGeom>
          <a:noFill/>
        </p:spPr>
        <p:txBody>
          <a:bodyPr wrap="square" rtlCol="0">
            <a:spAutoFit/>
          </a:bodyPr>
          <a:lstStyle/>
          <a:p>
            <a:r>
              <a:rPr lang="ja-JP" altLang="en-US" sz="2400" b="1" dirty="0"/>
              <a:t>２　府域に</a:t>
            </a:r>
            <a:r>
              <a:rPr lang="ja-JP" altLang="en-US" sz="2400" b="1" dirty="0" smtClean="0"/>
              <a:t>おける高槻市の</a:t>
            </a:r>
            <a:r>
              <a:rPr lang="ja-JP" altLang="en-US" sz="2400" b="1" dirty="0"/>
              <a:t>状況</a:t>
            </a:r>
          </a:p>
          <a:p>
            <a:pPr>
              <a:spcBef>
                <a:spcPts val="600"/>
              </a:spcBef>
            </a:pPr>
            <a:r>
              <a:rPr lang="ja-JP" altLang="en-US" sz="2400" dirty="0"/>
              <a:t>２．１　各指標の大阪府平均との比較（</a:t>
            </a:r>
            <a:r>
              <a:rPr lang="en-US" altLang="ja-JP" sz="2400" dirty="0"/>
              <a:t>2016</a:t>
            </a:r>
            <a:r>
              <a:rPr lang="ja-JP" altLang="en-US" sz="2400" dirty="0"/>
              <a:t>年度）</a:t>
            </a:r>
          </a:p>
        </p:txBody>
      </p:sp>
      <p:graphicFrame>
        <p:nvGraphicFramePr>
          <p:cNvPr id="4" name="表 3"/>
          <p:cNvGraphicFramePr>
            <a:graphicFrameLocks noGrp="1"/>
          </p:cNvGraphicFramePr>
          <p:nvPr>
            <p:extLst>
              <p:ext uri="{D42A27DB-BD31-4B8C-83A1-F6EECF244321}">
                <p14:modId xmlns:p14="http://schemas.microsoft.com/office/powerpoint/2010/main" val="85856523"/>
              </p:ext>
            </p:extLst>
          </p:nvPr>
        </p:nvGraphicFramePr>
        <p:xfrm>
          <a:off x="132178" y="944485"/>
          <a:ext cx="8963696" cy="5680974"/>
        </p:xfrm>
        <a:graphic>
          <a:graphicData uri="http://schemas.openxmlformats.org/drawingml/2006/table">
            <a:tbl>
              <a:tblPr firstRow="1" firstCol="1">
                <a:tableStyleId>{5C22544A-7EE6-4342-B048-85BDC9FD1C3A}</a:tableStyleId>
              </a:tblPr>
              <a:tblGrid>
                <a:gridCol w="681458">
                  <a:extLst>
                    <a:ext uri="{9D8B030D-6E8A-4147-A177-3AD203B41FA5}">
                      <a16:colId xmlns:a16="http://schemas.microsoft.com/office/drawing/2014/main" val="4249513469"/>
                    </a:ext>
                  </a:extLst>
                </a:gridCol>
                <a:gridCol w="7442228">
                  <a:extLst>
                    <a:ext uri="{9D8B030D-6E8A-4147-A177-3AD203B41FA5}">
                      <a16:colId xmlns:a16="http://schemas.microsoft.com/office/drawing/2014/main" val="2373518121"/>
                    </a:ext>
                  </a:extLst>
                </a:gridCol>
                <a:gridCol w="840010">
                  <a:extLst>
                    <a:ext uri="{9D8B030D-6E8A-4147-A177-3AD203B41FA5}">
                      <a16:colId xmlns:a16="http://schemas.microsoft.com/office/drawing/2014/main" val="2789846183"/>
                    </a:ext>
                  </a:extLst>
                </a:gridCol>
              </a:tblGrid>
              <a:tr h="398939">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91944"/>
                  </a:ext>
                </a:extLst>
              </a:tr>
              <a:tr h="512686">
                <a:tc rowSpan="6">
                  <a:txBody>
                    <a:bodyPr/>
                    <a:lstStyle/>
                    <a:p>
                      <a:pPr marL="71755" marR="71755" algn="ctr">
                        <a:spcAft>
                          <a:spcPts val="0"/>
                        </a:spcAft>
                      </a:pPr>
                      <a:r>
                        <a:rPr lang="ja-JP" sz="1400" kern="100" dirty="0">
                          <a:effectLst/>
                          <a:latin typeface="+mn-ea"/>
                          <a:ea typeface="+mn-ea"/>
                        </a:rPr>
                        <a:t>耐震化関係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958192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69847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559932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384232"/>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2336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794521"/>
                  </a:ext>
                </a:extLst>
              </a:tr>
              <a:tr h="598408">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a:t>
                      </a:r>
                      <a:r>
                        <a:rPr lang="ja-JP" sz="1400" kern="100">
                          <a:effectLst/>
                          <a:latin typeface="+mn-ea"/>
                          <a:ea typeface="+mn-ea"/>
                        </a:rPr>
                        <a:t>方</a:t>
                      </a:r>
                      <a:r>
                        <a:rPr lang="ja-JP" sz="1400" kern="100" smtClean="0">
                          <a:effectLst/>
                          <a:latin typeface="+mn-ea"/>
                          <a:ea typeface="+mn-ea"/>
                        </a:rPr>
                        <a:t>が</a:t>
                      </a:r>
                      <a:r>
                        <a:rPr lang="ja-JP" altLang="en-US" sz="1400" kern="100" smtClean="0">
                          <a:effectLst/>
                          <a:latin typeface="+mn-ea"/>
                          <a:ea typeface="+mn-ea"/>
                        </a:rPr>
                        <a:t>望</a:t>
                      </a:r>
                      <a:r>
                        <a:rPr lang="ja-JP" sz="1400" kern="100" smtClean="0">
                          <a:effectLst/>
                          <a:latin typeface="+mn-ea"/>
                          <a:ea typeface="+mn-ea"/>
                        </a:rPr>
                        <a:t>ましい</a:t>
                      </a:r>
                      <a:r>
                        <a:rPr lang="ja-JP" sz="1400" kern="100" dirty="0">
                          <a:effectLst/>
                          <a:latin typeface="+mn-ea"/>
                          <a:ea typeface="+mn-ea"/>
                        </a:rPr>
                        <a:t>。</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4667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140534"/>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609603"/>
                  </a:ext>
                </a:extLst>
              </a:tr>
              <a:tr h="512686">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763230"/>
                  </a:ext>
                </a:extLst>
              </a:tr>
            </a:tbl>
          </a:graphicData>
        </a:graphic>
      </p:graphicFrame>
      <p:sp>
        <p:nvSpPr>
          <p:cNvPr id="7" name="テキスト ボックス 1"/>
          <p:cNvSpPr txBox="1"/>
          <p:nvPr/>
        </p:nvSpPr>
        <p:spPr>
          <a:xfrm>
            <a:off x="7254471" y="87207"/>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8" name="テキスト ボックス 7"/>
          <p:cNvSpPr txBox="1"/>
          <p:nvPr/>
        </p:nvSpPr>
        <p:spPr>
          <a:xfrm>
            <a:off x="2946864" y="6581001"/>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7112585" y="6519898"/>
            <a:ext cx="2057400" cy="365125"/>
          </a:xfrm>
        </p:spPr>
        <p:txBody>
          <a:bodyPr/>
          <a:lstStyle/>
          <a:p>
            <a:fld id="{0AB64387-629B-4E46-93D6-B693036FBE10}" type="slidenum">
              <a:rPr kumimoji="1" lang="ja-JP" altLang="en-US" smtClean="0"/>
              <a:t>10</a:t>
            </a:fld>
            <a:endParaRPr kumimoji="1" lang="ja-JP" altLang="en-US" dirty="0"/>
          </a:p>
        </p:txBody>
      </p:sp>
    </p:spTree>
    <p:extLst>
      <p:ext uri="{BB962C8B-B14F-4D97-AF65-F5344CB8AC3E}">
        <p14:creationId xmlns:p14="http://schemas.microsoft.com/office/powerpoint/2010/main" val="308387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26062"/>
            <a:ext cx="10663708" cy="1969770"/>
          </a:xfrm>
          <a:prstGeom prst="rect">
            <a:avLst/>
          </a:prstGeom>
          <a:noFill/>
        </p:spPr>
        <p:txBody>
          <a:bodyPr wrap="square" rtlCol="0">
            <a:spAutoFit/>
          </a:bodyPr>
          <a:lstStyle/>
          <a:p>
            <a:r>
              <a:rPr lang="ja-JP" altLang="en-US" sz="2400" b="1" dirty="0"/>
              <a:t> ２．２　府域に</a:t>
            </a:r>
            <a:r>
              <a:rPr lang="ja-JP" altLang="en-US" sz="2400" b="1" dirty="0" smtClean="0"/>
              <a:t>おける高槻市の</a:t>
            </a:r>
            <a:r>
              <a:rPr lang="ja-JP" altLang="en-US" sz="2400" b="1" dirty="0"/>
              <a:t>各指標の状況（</a:t>
            </a:r>
            <a:r>
              <a:rPr lang="en-US" altLang="ja-JP" sz="2400" b="1" dirty="0">
                <a:latin typeface="+mn-ea"/>
              </a:rPr>
              <a:t>2016</a:t>
            </a:r>
            <a:r>
              <a:rPr lang="ja-JP" altLang="en-US" sz="2400" b="1" dirty="0"/>
              <a:t>年度）</a:t>
            </a:r>
          </a:p>
          <a:p>
            <a:endParaRPr lang="ja-JP" altLang="en-US" sz="2400" dirty="0"/>
          </a:p>
          <a:p>
            <a:r>
              <a:rPr lang="ja-JP" altLang="en-US" sz="2000" b="1" dirty="0"/>
              <a:t>①全管路耐震適合率（大阪府の水道の現況より</a:t>
            </a:r>
            <a:r>
              <a:rPr lang="ja-JP" altLang="en-US" sz="2000" b="1" dirty="0" smtClean="0"/>
              <a:t>）</a:t>
            </a:r>
            <a:endParaRPr lang="en-US" altLang="ja-JP" sz="2000" b="1" dirty="0" smtClean="0"/>
          </a:p>
          <a:p>
            <a:endParaRPr lang="ja-JP" altLang="en-US" dirty="0"/>
          </a:p>
          <a:p>
            <a:r>
              <a:rPr lang="ja-JP" altLang="en-US" dirty="0"/>
              <a:t>・全管路の耐震適合率</a:t>
            </a:r>
            <a:r>
              <a:rPr lang="ja-JP" altLang="en-US" dirty="0" smtClean="0"/>
              <a:t>は</a:t>
            </a:r>
            <a:r>
              <a:rPr lang="en-US" altLang="ja-JP" dirty="0">
                <a:latin typeface="+mn-ea"/>
              </a:rPr>
              <a:t>30.8</a:t>
            </a:r>
            <a:r>
              <a:rPr lang="en-US" altLang="ja-JP" dirty="0" smtClean="0">
                <a:latin typeface="+mn-ea"/>
              </a:rPr>
              <a:t>%</a:t>
            </a:r>
            <a:r>
              <a:rPr lang="ja-JP" altLang="en-US" dirty="0">
                <a:latin typeface="+mn-ea"/>
              </a:rPr>
              <a:t>であり、府平均</a:t>
            </a:r>
            <a:r>
              <a:rPr lang="en-US" altLang="ja-JP" dirty="0" smtClean="0">
                <a:latin typeface="+mn-ea"/>
              </a:rPr>
              <a:t>25.6%</a:t>
            </a:r>
            <a:r>
              <a:rPr lang="ja-JP" altLang="en-US" dirty="0" smtClean="0"/>
              <a:t>を上回って</a:t>
            </a:r>
            <a:r>
              <a:rPr lang="ja-JP" altLang="en-US" dirty="0"/>
              <a:t>います</a:t>
            </a:r>
            <a:r>
              <a:rPr lang="ja-JP" altLang="en-US" dirty="0" smtClean="0"/>
              <a:t>。</a:t>
            </a:r>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11</a:t>
            </a:fld>
            <a:endParaRPr kumimoji="1" lang="ja-JP" altLang="en-US"/>
          </a:p>
        </p:txBody>
      </p:sp>
      <p:pic>
        <p:nvPicPr>
          <p:cNvPr id="3" name="図 2"/>
          <p:cNvPicPr>
            <a:picLocks noChangeAspect="1"/>
          </p:cNvPicPr>
          <p:nvPr/>
        </p:nvPicPr>
        <p:blipFill>
          <a:blip r:embed="rId2"/>
          <a:stretch>
            <a:fillRect/>
          </a:stretch>
        </p:blipFill>
        <p:spPr>
          <a:xfrm>
            <a:off x="214275" y="2602197"/>
            <a:ext cx="8434800" cy="3689722"/>
          </a:xfrm>
          <a:prstGeom prst="rect">
            <a:avLst/>
          </a:prstGeom>
        </p:spPr>
      </p:pic>
      <p:sp>
        <p:nvSpPr>
          <p:cNvPr id="9" name="テキスト ボックス 2"/>
          <p:cNvSpPr txBox="1">
            <a:spLocks noChangeArrowheads="1"/>
          </p:cNvSpPr>
          <p:nvPr/>
        </p:nvSpPr>
        <p:spPr bwMode="auto">
          <a:xfrm>
            <a:off x="8115300" y="3897763"/>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049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27759"/>
            <a:ext cx="8931965" cy="1231106"/>
          </a:xfrm>
          <a:prstGeom prst="rect">
            <a:avLst/>
          </a:prstGeom>
          <a:noFill/>
        </p:spPr>
        <p:txBody>
          <a:bodyPr wrap="square" rtlCol="0">
            <a:spAutoFit/>
          </a:bodyPr>
          <a:lstStyle/>
          <a:p>
            <a:r>
              <a:rPr lang="ja-JP" altLang="ja-JP" sz="2000" b="1" dirty="0"/>
              <a:t>②基幹管路耐震適合率（大阪府の水道の現況より）</a:t>
            </a:r>
            <a:endParaRPr lang="en-US" altLang="ja-JP" sz="2000" b="1" dirty="0"/>
          </a:p>
          <a:p>
            <a:endParaRPr lang="ja-JP" altLang="ja-JP" dirty="0"/>
          </a:p>
          <a:p>
            <a:r>
              <a:rPr lang="ja-JP" altLang="ja-JP" dirty="0"/>
              <a:t>・基幹管路の耐震適合率</a:t>
            </a:r>
            <a:r>
              <a:rPr lang="ja-JP" altLang="ja-JP" dirty="0" smtClean="0"/>
              <a:t>は</a:t>
            </a:r>
            <a:r>
              <a:rPr lang="en-US" altLang="ja-JP" dirty="0" smtClean="0">
                <a:latin typeface="+mn-ea"/>
              </a:rPr>
              <a:t>50.7%</a:t>
            </a:r>
            <a:r>
              <a:rPr lang="ja-JP" altLang="en-US" dirty="0">
                <a:latin typeface="+mn-ea"/>
              </a:rPr>
              <a:t>であり、府平均</a:t>
            </a:r>
            <a:r>
              <a:rPr lang="en-US" altLang="ja-JP" dirty="0" smtClean="0">
                <a:latin typeface="+mn-ea"/>
              </a:rPr>
              <a:t>41.1%</a:t>
            </a:r>
            <a:r>
              <a:rPr lang="ja-JP" altLang="en-US" dirty="0">
                <a:latin typeface="+mn-ea"/>
              </a:rPr>
              <a:t>を</a:t>
            </a:r>
            <a:r>
              <a:rPr lang="ja-JP" altLang="en-US" dirty="0" smtClean="0">
                <a:latin typeface="+mn-ea"/>
              </a:rPr>
              <a:t>上回っています。</a:t>
            </a:r>
            <a:endParaRPr lang="en-US" altLang="ja-JP" dirty="0" smtClean="0">
              <a:latin typeface="+mn-ea"/>
            </a:endParaRPr>
          </a:p>
          <a:p>
            <a:r>
              <a:rPr lang="ja-JP" altLang="en-US" dirty="0" smtClean="0">
                <a:latin typeface="+mn-ea"/>
              </a:rPr>
              <a:t>（</a:t>
            </a:r>
            <a:r>
              <a:rPr lang="en-US" altLang="ja-JP" dirty="0">
                <a:latin typeface="+mn-ea"/>
              </a:rPr>
              <a:t>43</a:t>
            </a:r>
            <a:r>
              <a:rPr lang="ja-JP" altLang="en-US" dirty="0" smtClean="0">
                <a:latin typeface="+mn-ea"/>
              </a:rPr>
              <a:t>事業体中</a:t>
            </a:r>
            <a:r>
              <a:rPr lang="en-US" altLang="ja-JP" dirty="0" smtClean="0">
                <a:latin typeface="+mn-ea"/>
              </a:rPr>
              <a:t>12</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12</a:t>
            </a:fld>
            <a:endParaRPr kumimoji="1" lang="ja-JP" altLang="en-US"/>
          </a:p>
        </p:txBody>
      </p:sp>
      <p:pic>
        <p:nvPicPr>
          <p:cNvPr id="6" name="図 5"/>
          <p:cNvPicPr>
            <a:picLocks noChangeAspect="1"/>
          </p:cNvPicPr>
          <p:nvPr/>
        </p:nvPicPr>
        <p:blipFill>
          <a:blip r:embed="rId2"/>
          <a:stretch>
            <a:fillRect/>
          </a:stretch>
        </p:blipFill>
        <p:spPr>
          <a:xfrm>
            <a:off x="248582" y="2492561"/>
            <a:ext cx="8434800" cy="3678152"/>
          </a:xfrm>
          <a:prstGeom prst="rect">
            <a:avLst/>
          </a:prstGeom>
        </p:spPr>
      </p:pic>
      <p:sp>
        <p:nvSpPr>
          <p:cNvPr id="9" name="テキスト ボックス 2"/>
          <p:cNvSpPr txBox="1">
            <a:spLocks noChangeArrowheads="1"/>
          </p:cNvSpPr>
          <p:nvPr/>
        </p:nvSpPr>
        <p:spPr bwMode="auto">
          <a:xfrm>
            <a:off x="8280516" y="3803712"/>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67264" y="4177749"/>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2176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78554" y="302342"/>
            <a:ext cx="9058210" cy="2062103"/>
          </a:xfrm>
          <a:prstGeom prst="rect">
            <a:avLst/>
          </a:prstGeom>
          <a:noFill/>
        </p:spPr>
        <p:txBody>
          <a:bodyPr wrap="square" rtlCol="0">
            <a:spAutoFit/>
          </a:bodyPr>
          <a:lstStyle/>
          <a:p>
            <a:r>
              <a:rPr lang="ja-JP" altLang="en-US" sz="2000" b="1" dirty="0"/>
              <a:t>③老朽管率（大阪府の水道の現況より）</a:t>
            </a:r>
            <a:endParaRPr lang="en-US" altLang="ja-JP" sz="2000" b="1" dirty="0"/>
          </a:p>
          <a:p>
            <a:endParaRPr lang="ja-JP" altLang="en-US" dirty="0"/>
          </a:p>
          <a:p>
            <a:r>
              <a:rPr lang="ja-JP" altLang="en-US" dirty="0"/>
              <a:t>・老朽管率</a:t>
            </a:r>
            <a:r>
              <a:rPr lang="ja-JP" altLang="en-US" dirty="0" smtClean="0">
                <a:latin typeface="+mn-ea"/>
              </a:rPr>
              <a:t>は</a:t>
            </a:r>
            <a:r>
              <a:rPr lang="en-US" altLang="ja-JP" dirty="0">
                <a:latin typeface="+mn-ea"/>
              </a:rPr>
              <a:t>13.9</a:t>
            </a:r>
            <a:r>
              <a:rPr lang="en-US" altLang="ja-JP" dirty="0" smtClean="0">
                <a:latin typeface="+mn-ea"/>
              </a:rPr>
              <a:t>%</a:t>
            </a:r>
            <a:r>
              <a:rPr lang="ja-JP" altLang="en-US" dirty="0">
                <a:latin typeface="+mn-ea"/>
              </a:rPr>
              <a:t>であり、府平均</a:t>
            </a:r>
            <a:r>
              <a:rPr lang="en-US" altLang="ja-JP" dirty="0">
                <a:latin typeface="+mn-ea"/>
              </a:rPr>
              <a:t>28.6%</a:t>
            </a:r>
            <a:r>
              <a:rPr lang="ja-JP" altLang="en-US" dirty="0" smtClean="0">
                <a:latin typeface="+mn-ea"/>
              </a:rPr>
              <a:t>を下回っています。</a:t>
            </a:r>
            <a:endParaRPr lang="en-US" altLang="ja-JP" dirty="0" smtClean="0">
              <a:latin typeface="+mn-ea"/>
            </a:endParaRPr>
          </a:p>
          <a:p>
            <a:r>
              <a:rPr lang="ja-JP" altLang="en-US" dirty="0" smtClean="0">
                <a:latin typeface="+mn-ea"/>
              </a:rPr>
              <a:t>（</a:t>
            </a:r>
            <a:r>
              <a:rPr lang="en-US" altLang="ja-JP" dirty="0">
                <a:latin typeface="+mn-ea"/>
              </a:rPr>
              <a:t>43</a:t>
            </a:r>
            <a:r>
              <a:rPr lang="ja-JP" altLang="en-US" dirty="0">
                <a:latin typeface="+mn-ea"/>
              </a:rPr>
              <a:t>事業体中</a:t>
            </a:r>
            <a:r>
              <a:rPr lang="en-US" altLang="ja-JP" dirty="0" smtClean="0">
                <a:latin typeface="+mn-ea"/>
              </a:rPr>
              <a:t>38</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endParaRPr lang="ja-JP" altLang="en-US" dirty="0"/>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13</a:t>
            </a:fld>
            <a:endParaRPr kumimoji="1" lang="ja-JP" altLang="en-US"/>
          </a:p>
        </p:txBody>
      </p:sp>
      <p:pic>
        <p:nvPicPr>
          <p:cNvPr id="3" name="図 2"/>
          <p:cNvPicPr>
            <a:picLocks noChangeAspect="1"/>
          </p:cNvPicPr>
          <p:nvPr/>
        </p:nvPicPr>
        <p:blipFill>
          <a:blip r:embed="rId2"/>
          <a:stretch>
            <a:fillRect/>
          </a:stretch>
        </p:blipFill>
        <p:spPr>
          <a:xfrm>
            <a:off x="178554" y="2182962"/>
            <a:ext cx="8434800" cy="3658564"/>
          </a:xfrm>
          <a:prstGeom prst="rect">
            <a:avLst/>
          </a:prstGeom>
        </p:spPr>
      </p:pic>
      <p:sp>
        <p:nvSpPr>
          <p:cNvPr id="9" name="テキスト ボックス 2"/>
          <p:cNvSpPr txBox="1">
            <a:spLocks noChangeArrowheads="1"/>
          </p:cNvSpPr>
          <p:nvPr/>
        </p:nvSpPr>
        <p:spPr bwMode="auto">
          <a:xfrm>
            <a:off x="8381651" y="3396689"/>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84440" y="3909840"/>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6490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62492" y="2565209"/>
            <a:ext cx="8433841" cy="36648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204451" y="434898"/>
            <a:ext cx="10663708" cy="954107"/>
          </a:xfrm>
          <a:prstGeom prst="rect">
            <a:avLst/>
          </a:prstGeom>
          <a:noFill/>
        </p:spPr>
        <p:txBody>
          <a:bodyPr wrap="square" rtlCol="0">
            <a:spAutoFit/>
          </a:bodyPr>
          <a:lstStyle/>
          <a:p>
            <a:r>
              <a:rPr lang="ja-JP" altLang="en-US" sz="2000" b="1" dirty="0">
                <a:latin typeface="+mn-ea"/>
              </a:rPr>
              <a:t>④管路更新率（市町村経営比較分析表より）</a:t>
            </a:r>
            <a:endParaRPr lang="en-US" altLang="ja-JP" sz="2000" b="1" dirty="0">
              <a:latin typeface="+mn-ea"/>
            </a:endParaRPr>
          </a:p>
          <a:p>
            <a:endParaRPr lang="ja-JP" altLang="en-US" dirty="0"/>
          </a:p>
          <a:p>
            <a:r>
              <a:rPr lang="ja-JP" altLang="en-US" dirty="0"/>
              <a:t>・管路更新率</a:t>
            </a:r>
            <a:r>
              <a:rPr lang="ja-JP" altLang="en-US" dirty="0" smtClean="0"/>
              <a:t>は</a:t>
            </a:r>
            <a:r>
              <a:rPr lang="en-US" altLang="ja-JP" dirty="0" smtClean="0">
                <a:latin typeface="+mn-ea"/>
              </a:rPr>
              <a:t>0.84%</a:t>
            </a:r>
            <a:r>
              <a:rPr lang="ja-JP" altLang="en-US" dirty="0" smtClean="0">
                <a:latin typeface="+mn-ea"/>
              </a:rPr>
              <a:t>で</a:t>
            </a:r>
            <a:r>
              <a:rPr lang="ja-JP" altLang="en-US" dirty="0">
                <a:latin typeface="+mn-ea"/>
              </a:rPr>
              <a:t>あり、府平均</a:t>
            </a:r>
            <a:r>
              <a:rPr lang="en-US" altLang="ja-JP" dirty="0" smtClean="0">
                <a:latin typeface="+mn-ea"/>
              </a:rPr>
              <a:t>0.82</a:t>
            </a:r>
            <a:r>
              <a:rPr lang="ja-JP" altLang="en-US" dirty="0" smtClean="0"/>
              <a:t>％を</a:t>
            </a:r>
            <a:r>
              <a:rPr lang="ja-JP" altLang="en-US" dirty="0"/>
              <a:t>上</a:t>
            </a:r>
            <a:r>
              <a:rPr lang="ja-JP" altLang="en-US" dirty="0" smtClean="0"/>
              <a:t>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14</a:t>
            </a:fld>
            <a:endParaRPr kumimoji="1" lang="ja-JP" altLang="en-US"/>
          </a:p>
        </p:txBody>
      </p:sp>
      <p:sp>
        <p:nvSpPr>
          <p:cNvPr id="9" name="テキスト ボックス 2"/>
          <p:cNvSpPr txBox="1">
            <a:spLocks noChangeArrowheads="1"/>
          </p:cNvSpPr>
          <p:nvPr/>
        </p:nvSpPr>
        <p:spPr bwMode="auto">
          <a:xfrm>
            <a:off x="8458374" y="4299936"/>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86097" y="4634217"/>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16939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75991"/>
            <a:ext cx="11045781" cy="954107"/>
          </a:xfrm>
          <a:prstGeom prst="rect">
            <a:avLst/>
          </a:prstGeom>
          <a:noFill/>
        </p:spPr>
        <p:txBody>
          <a:bodyPr wrap="square" rtlCol="0">
            <a:spAutoFit/>
          </a:bodyPr>
          <a:lstStyle/>
          <a:p>
            <a:r>
              <a:rPr lang="ja-JP" altLang="en-US" sz="2000" b="1" dirty="0">
                <a:latin typeface="+mn-ea"/>
              </a:rPr>
              <a:t>⑤浄水場耐震化率（大阪府の水道の現況より）</a:t>
            </a:r>
            <a:endParaRPr lang="en-US" altLang="ja-JP" sz="2000" b="1" dirty="0">
              <a:latin typeface="+mn-ea"/>
            </a:endParaRPr>
          </a:p>
          <a:p>
            <a:endParaRPr lang="ja-JP" altLang="en-US" dirty="0"/>
          </a:p>
          <a:p>
            <a:r>
              <a:rPr lang="ja-JP" altLang="en-US" dirty="0"/>
              <a:t>・浄水場の耐震化率</a:t>
            </a:r>
            <a:r>
              <a:rPr lang="ja-JP" altLang="en-US" dirty="0" smtClean="0">
                <a:latin typeface="+mn-ea"/>
              </a:rPr>
              <a:t>は</a:t>
            </a:r>
            <a:r>
              <a:rPr lang="en-US" altLang="ja-JP" dirty="0">
                <a:latin typeface="+mn-ea"/>
              </a:rPr>
              <a:t>100</a:t>
            </a:r>
            <a:r>
              <a:rPr lang="en-US" altLang="ja-JP" dirty="0" smtClean="0">
                <a:latin typeface="+mn-ea"/>
              </a:rPr>
              <a:t>%</a:t>
            </a:r>
            <a:r>
              <a:rPr lang="ja-JP" altLang="en-US" dirty="0" smtClean="0">
                <a:latin typeface="+mn-ea"/>
              </a:rPr>
              <a:t>で</a:t>
            </a:r>
            <a:r>
              <a:rPr lang="ja-JP" altLang="en-US" dirty="0" smtClean="0"/>
              <a:t>す</a:t>
            </a:r>
            <a:r>
              <a:rPr lang="ja-JP" altLang="en-US" dirty="0"/>
              <a:t>。</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15</a:t>
            </a:fld>
            <a:endParaRPr kumimoji="1" lang="ja-JP" altLang="en-US"/>
          </a:p>
        </p:txBody>
      </p:sp>
      <p:pic>
        <p:nvPicPr>
          <p:cNvPr id="3" name="図 2"/>
          <p:cNvPicPr>
            <a:picLocks noChangeAspect="1"/>
          </p:cNvPicPr>
          <p:nvPr/>
        </p:nvPicPr>
        <p:blipFill>
          <a:blip r:embed="rId2"/>
          <a:stretch>
            <a:fillRect/>
          </a:stretch>
        </p:blipFill>
        <p:spPr>
          <a:xfrm>
            <a:off x="303245" y="2357387"/>
            <a:ext cx="8434800" cy="3609198"/>
          </a:xfrm>
          <a:prstGeom prst="rect">
            <a:avLst/>
          </a:prstGeom>
        </p:spPr>
      </p:pic>
      <p:sp>
        <p:nvSpPr>
          <p:cNvPr id="9" name="テキスト ボックス 2"/>
          <p:cNvSpPr txBox="1">
            <a:spLocks noChangeArrowheads="1"/>
          </p:cNvSpPr>
          <p:nvPr/>
        </p:nvSpPr>
        <p:spPr bwMode="auto">
          <a:xfrm>
            <a:off x="8115300" y="4451366"/>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15300" y="3854209"/>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37811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76476"/>
            <a:ext cx="10663708" cy="954107"/>
          </a:xfrm>
          <a:prstGeom prst="rect">
            <a:avLst/>
          </a:prstGeom>
          <a:noFill/>
        </p:spPr>
        <p:txBody>
          <a:bodyPr wrap="square" rtlCol="0">
            <a:spAutoFit/>
          </a:bodyPr>
          <a:lstStyle/>
          <a:p>
            <a:r>
              <a:rPr lang="ja-JP" altLang="en-US" sz="2000" b="1" dirty="0"/>
              <a:t>⑥配水池耐震化率（大阪府の水道の現況より）</a:t>
            </a:r>
            <a:endParaRPr lang="en-US" altLang="ja-JP" sz="2000" b="1" dirty="0"/>
          </a:p>
          <a:p>
            <a:endParaRPr lang="en-US" altLang="ja-JP" dirty="0"/>
          </a:p>
          <a:p>
            <a:r>
              <a:rPr lang="ja-JP" altLang="en-US" dirty="0"/>
              <a:t>・配水池の耐震化率</a:t>
            </a:r>
            <a:r>
              <a:rPr lang="ja-JP" altLang="en-US" dirty="0" smtClean="0">
                <a:latin typeface="+mn-ea"/>
              </a:rPr>
              <a:t>は</a:t>
            </a:r>
            <a:r>
              <a:rPr lang="en-US" altLang="ja-JP" dirty="0">
                <a:latin typeface="+mn-ea"/>
              </a:rPr>
              <a:t>99.7</a:t>
            </a:r>
            <a:r>
              <a:rPr lang="en-US" altLang="ja-JP" dirty="0" smtClean="0">
                <a:latin typeface="+mn-ea"/>
              </a:rPr>
              <a:t>%</a:t>
            </a:r>
            <a:r>
              <a:rPr lang="ja-JP" altLang="en-US" dirty="0">
                <a:latin typeface="+mn-ea"/>
              </a:rPr>
              <a:t>であり、府平均</a:t>
            </a:r>
            <a:r>
              <a:rPr lang="en-US" altLang="ja-JP" dirty="0">
                <a:latin typeface="+mn-ea"/>
              </a:rPr>
              <a:t>48.0%</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16</a:t>
            </a:fld>
            <a:endParaRPr kumimoji="1" lang="ja-JP" altLang="en-US"/>
          </a:p>
        </p:txBody>
      </p:sp>
      <p:pic>
        <p:nvPicPr>
          <p:cNvPr id="4" name="図 3"/>
          <p:cNvPicPr>
            <a:picLocks noChangeAspect="1"/>
          </p:cNvPicPr>
          <p:nvPr/>
        </p:nvPicPr>
        <p:blipFill>
          <a:blip r:embed="rId2"/>
          <a:stretch>
            <a:fillRect/>
          </a:stretch>
        </p:blipFill>
        <p:spPr>
          <a:xfrm>
            <a:off x="279792" y="2551718"/>
            <a:ext cx="8434800" cy="3649440"/>
          </a:xfrm>
          <a:prstGeom prst="rect">
            <a:avLst/>
          </a:prstGeom>
        </p:spPr>
      </p:pic>
      <p:sp>
        <p:nvSpPr>
          <p:cNvPr id="9" name="テキスト ボックス 2"/>
          <p:cNvSpPr txBox="1">
            <a:spLocks noChangeArrowheads="1"/>
          </p:cNvSpPr>
          <p:nvPr/>
        </p:nvSpPr>
        <p:spPr bwMode="auto">
          <a:xfrm>
            <a:off x="8206099" y="4121669"/>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06099" y="3609010"/>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602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243250"/>
            <a:ext cx="9083453" cy="1508105"/>
          </a:xfrm>
          <a:prstGeom prst="rect">
            <a:avLst/>
          </a:prstGeom>
          <a:noFill/>
        </p:spPr>
        <p:txBody>
          <a:bodyPr wrap="square" rtlCol="0">
            <a:spAutoFit/>
          </a:bodyPr>
          <a:lstStyle/>
          <a:p>
            <a:r>
              <a:rPr lang="ja-JP" altLang="en-US" sz="2000" b="1" dirty="0">
                <a:latin typeface="+mn-ea"/>
              </a:rPr>
              <a:t>⑦給水原価（市町村経営比較分析表より）</a:t>
            </a:r>
            <a:endParaRPr lang="en-US" altLang="ja-JP" sz="2000" b="1" dirty="0">
              <a:latin typeface="+mn-ea"/>
            </a:endParaRPr>
          </a:p>
          <a:p>
            <a:endParaRPr lang="ja-JP" altLang="en-US" dirty="0"/>
          </a:p>
          <a:p>
            <a:r>
              <a:rPr lang="ja-JP" altLang="en-US" dirty="0"/>
              <a:t>・</a:t>
            </a:r>
            <a:r>
              <a:rPr lang="ja-JP" altLang="en-US" dirty="0">
                <a:latin typeface="+mn-ea"/>
              </a:rPr>
              <a:t>給水原価</a:t>
            </a:r>
            <a:r>
              <a:rPr lang="ja-JP" altLang="en-US" dirty="0" smtClean="0">
                <a:latin typeface="+mn-ea"/>
              </a:rPr>
              <a:t>は</a:t>
            </a:r>
            <a:r>
              <a:rPr lang="en-US" altLang="ja-JP" dirty="0">
                <a:latin typeface="+mn-ea"/>
              </a:rPr>
              <a:t>125.0</a:t>
            </a:r>
            <a:r>
              <a:rPr lang="ja-JP" altLang="en-US" dirty="0" smtClean="0">
                <a:latin typeface="+mn-ea"/>
              </a:rPr>
              <a:t>円</a:t>
            </a:r>
            <a:r>
              <a:rPr lang="ja-JP" altLang="en-US" dirty="0">
                <a:latin typeface="+mn-ea"/>
              </a:rPr>
              <a:t>であり、府平均</a:t>
            </a:r>
            <a:r>
              <a:rPr lang="en-US" altLang="ja-JP" dirty="0">
                <a:latin typeface="+mn-ea"/>
              </a:rPr>
              <a:t>170.8</a:t>
            </a:r>
            <a:r>
              <a:rPr lang="ja-JP" altLang="en-US" dirty="0">
                <a:latin typeface="+mn-ea"/>
              </a:rPr>
              <a:t>円を</a:t>
            </a:r>
            <a:r>
              <a:rPr lang="ja-JP" altLang="en-US" dirty="0" smtClean="0">
                <a:latin typeface="+mn-ea"/>
              </a:rPr>
              <a:t>下回っています</a:t>
            </a:r>
            <a:r>
              <a:rPr lang="ja-JP" altLang="en-US" dirty="0" smtClean="0"/>
              <a:t>。</a:t>
            </a:r>
            <a:endParaRPr lang="en-US" altLang="ja-JP" dirty="0" smtClean="0"/>
          </a:p>
          <a:p>
            <a:r>
              <a:rPr lang="ja-JP" altLang="en-US" dirty="0" smtClean="0">
                <a:latin typeface="+mn-ea"/>
              </a:rPr>
              <a:t>（</a:t>
            </a:r>
            <a:r>
              <a:rPr lang="en-US" altLang="ja-JP" dirty="0">
                <a:latin typeface="+mn-ea"/>
              </a:rPr>
              <a:t>43</a:t>
            </a:r>
            <a:r>
              <a:rPr lang="ja-JP" altLang="en-US" dirty="0" smtClean="0">
                <a:latin typeface="+mn-ea"/>
              </a:rPr>
              <a:t>事業体中</a:t>
            </a:r>
            <a:r>
              <a:rPr lang="en-US" altLang="ja-JP" dirty="0" smtClean="0">
                <a:latin typeface="+mn-ea"/>
              </a:rPr>
              <a:t>3</a:t>
            </a:r>
            <a:r>
              <a:rPr lang="ja-JP" altLang="en-US" dirty="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17</a:t>
            </a:fld>
            <a:endParaRPr kumimoji="1" lang="ja-JP" altLang="en-US"/>
          </a:p>
        </p:txBody>
      </p:sp>
      <p:pic>
        <p:nvPicPr>
          <p:cNvPr id="3" name="図 2"/>
          <p:cNvPicPr>
            <a:picLocks noChangeAspect="1"/>
          </p:cNvPicPr>
          <p:nvPr/>
        </p:nvPicPr>
        <p:blipFill>
          <a:blip r:embed="rId2"/>
          <a:stretch>
            <a:fillRect/>
          </a:stretch>
        </p:blipFill>
        <p:spPr>
          <a:xfrm>
            <a:off x="219359" y="2476111"/>
            <a:ext cx="8434800" cy="3660993"/>
          </a:xfrm>
          <a:prstGeom prst="rect">
            <a:avLst/>
          </a:prstGeom>
        </p:spPr>
      </p:pic>
      <p:sp>
        <p:nvSpPr>
          <p:cNvPr id="9" name="テキスト ボックス 2"/>
          <p:cNvSpPr txBox="1">
            <a:spLocks noChangeArrowheads="1"/>
          </p:cNvSpPr>
          <p:nvPr/>
        </p:nvSpPr>
        <p:spPr bwMode="auto">
          <a:xfrm>
            <a:off x="8391416" y="3998831"/>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11903" y="4306608"/>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6831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31269"/>
            <a:ext cx="9011478" cy="1231106"/>
          </a:xfrm>
          <a:prstGeom prst="rect">
            <a:avLst/>
          </a:prstGeom>
          <a:noFill/>
        </p:spPr>
        <p:txBody>
          <a:bodyPr wrap="square" rtlCol="0">
            <a:spAutoFit/>
          </a:bodyPr>
          <a:lstStyle/>
          <a:p>
            <a:r>
              <a:rPr lang="ja-JP" altLang="en-US" sz="2000" b="1" dirty="0">
                <a:latin typeface="+mn-ea"/>
              </a:rPr>
              <a:t>⑧経常収支比率（市町村経営比較分析表より）</a:t>
            </a:r>
            <a:endParaRPr lang="en-US" altLang="ja-JP" sz="2000" b="1" dirty="0">
              <a:latin typeface="+mn-ea"/>
            </a:endParaRPr>
          </a:p>
          <a:p>
            <a:endParaRPr lang="ja-JP" altLang="en-US" dirty="0"/>
          </a:p>
          <a:p>
            <a:r>
              <a:rPr lang="ja-JP" altLang="en-US" dirty="0"/>
              <a:t>・経常収支比率は府平均</a:t>
            </a:r>
            <a:r>
              <a:rPr lang="en-US" altLang="ja-JP" dirty="0" smtClean="0">
                <a:latin typeface="+mn-ea"/>
              </a:rPr>
              <a:t>111.98%</a:t>
            </a:r>
            <a:r>
              <a:rPr lang="ja-JP" altLang="en-US" dirty="0" smtClean="0">
                <a:latin typeface="+mn-ea"/>
              </a:rPr>
              <a:t>を</a:t>
            </a:r>
            <a:r>
              <a:rPr lang="ja-JP" altLang="en-US" dirty="0">
                <a:latin typeface="+mn-ea"/>
              </a:rPr>
              <a:t>上回</a:t>
            </a:r>
            <a:r>
              <a:rPr lang="ja-JP" altLang="en-US" dirty="0" smtClean="0">
                <a:latin typeface="+mn-ea"/>
              </a:rPr>
              <a:t>り、</a:t>
            </a:r>
            <a:r>
              <a:rPr lang="en-US" altLang="ja-JP" dirty="0">
                <a:latin typeface="+mn-ea"/>
              </a:rPr>
              <a:t>125.65</a:t>
            </a:r>
            <a:r>
              <a:rPr lang="en-US" altLang="ja-JP" dirty="0" smtClean="0">
                <a:latin typeface="+mn-ea"/>
              </a:rPr>
              <a:t>%</a:t>
            </a:r>
            <a:r>
              <a:rPr lang="ja-JP" altLang="en-US" dirty="0" smtClean="0">
                <a:latin typeface="+mn-ea"/>
              </a:rPr>
              <a:t>と</a:t>
            </a:r>
            <a:r>
              <a:rPr lang="ja-JP" altLang="en-US" dirty="0">
                <a:latin typeface="+mn-ea"/>
              </a:rPr>
              <a:t>単年度黒字を示す</a:t>
            </a:r>
            <a:r>
              <a:rPr lang="en-US" altLang="ja-JP" dirty="0">
                <a:latin typeface="+mn-ea"/>
              </a:rPr>
              <a:t>100%</a:t>
            </a:r>
            <a:r>
              <a:rPr lang="ja-JP" altLang="en-US" dirty="0" smtClean="0">
                <a:latin typeface="+mn-ea"/>
              </a:rPr>
              <a:t>を</a:t>
            </a:r>
            <a:endParaRPr lang="en-US" altLang="ja-JP" dirty="0" smtClean="0">
              <a:latin typeface="+mn-ea"/>
            </a:endParaRPr>
          </a:p>
          <a:p>
            <a:r>
              <a:rPr lang="ja-JP" altLang="en-US" dirty="0">
                <a:latin typeface="+mn-ea"/>
              </a:rPr>
              <a:t>　</a:t>
            </a:r>
            <a:r>
              <a:rPr lang="ja-JP" altLang="en-US" dirty="0" smtClean="0">
                <a:latin typeface="+mn-ea"/>
              </a:rPr>
              <a:t>超えて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18</a:t>
            </a:fld>
            <a:endParaRPr kumimoji="1" lang="ja-JP" altLang="en-US"/>
          </a:p>
        </p:txBody>
      </p:sp>
      <p:pic>
        <p:nvPicPr>
          <p:cNvPr id="3" name="図 2"/>
          <p:cNvPicPr>
            <a:picLocks noChangeAspect="1"/>
          </p:cNvPicPr>
          <p:nvPr/>
        </p:nvPicPr>
        <p:blipFill>
          <a:blip r:embed="rId2"/>
          <a:stretch>
            <a:fillRect/>
          </a:stretch>
        </p:blipFill>
        <p:spPr>
          <a:xfrm>
            <a:off x="286436" y="2496515"/>
            <a:ext cx="8401242" cy="3636000"/>
          </a:xfrm>
          <a:prstGeom prst="rect">
            <a:avLst/>
          </a:prstGeom>
        </p:spPr>
      </p:pic>
      <p:sp>
        <p:nvSpPr>
          <p:cNvPr id="9" name="テキスト ボックス 2"/>
          <p:cNvSpPr txBox="1">
            <a:spLocks noChangeArrowheads="1"/>
          </p:cNvSpPr>
          <p:nvPr/>
        </p:nvSpPr>
        <p:spPr bwMode="auto">
          <a:xfrm>
            <a:off x="8335807" y="3700246"/>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府平均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8296050" y="3263109"/>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全国平均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415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30143" y="446986"/>
            <a:ext cx="9113857" cy="954107"/>
          </a:xfrm>
          <a:prstGeom prst="rect">
            <a:avLst/>
          </a:prstGeom>
          <a:noFill/>
        </p:spPr>
        <p:txBody>
          <a:bodyPr wrap="square" rtlCol="0">
            <a:spAutoFit/>
          </a:bodyPr>
          <a:lstStyle/>
          <a:p>
            <a:r>
              <a:rPr lang="ja-JP" altLang="en-US" sz="2000" b="1" dirty="0">
                <a:latin typeface="+mn-ea"/>
              </a:rPr>
              <a:t>⑨企業債残高対給水収益率（市町村経営比較分析表より）</a:t>
            </a:r>
            <a:endParaRPr lang="en-US" altLang="ja-JP" sz="2000" b="1" dirty="0">
              <a:latin typeface="+mn-ea"/>
            </a:endParaRPr>
          </a:p>
          <a:p>
            <a:endParaRPr lang="ja-JP" altLang="en-US" dirty="0"/>
          </a:p>
          <a:p>
            <a:r>
              <a:rPr lang="ja-JP" altLang="en-US" dirty="0"/>
              <a:t>・企業債残高対</a:t>
            </a:r>
            <a:r>
              <a:rPr lang="ja-JP" altLang="en-US" dirty="0">
                <a:latin typeface="+mn-ea"/>
              </a:rPr>
              <a:t>給水収益率</a:t>
            </a:r>
            <a:r>
              <a:rPr lang="ja-JP" altLang="en-US" dirty="0" smtClean="0">
                <a:latin typeface="+mn-ea"/>
              </a:rPr>
              <a:t>は</a:t>
            </a:r>
            <a:r>
              <a:rPr lang="en-US" altLang="ja-JP" dirty="0" smtClean="0">
                <a:latin typeface="+mn-ea"/>
              </a:rPr>
              <a:t>28.1%</a:t>
            </a:r>
            <a:r>
              <a:rPr lang="ja-JP" altLang="en-US" dirty="0" smtClean="0">
                <a:latin typeface="+mn-ea"/>
              </a:rPr>
              <a:t>で</a:t>
            </a:r>
            <a:r>
              <a:rPr lang="ja-JP" altLang="en-US" dirty="0">
                <a:latin typeface="+mn-ea"/>
              </a:rPr>
              <a:t>あり、 府平均</a:t>
            </a:r>
            <a:r>
              <a:rPr lang="en-US" altLang="ja-JP" dirty="0">
                <a:latin typeface="+mn-ea"/>
              </a:rPr>
              <a:t>250.5%</a:t>
            </a:r>
            <a:r>
              <a:rPr lang="ja-JP" altLang="en-US" dirty="0" smtClean="0"/>
              <a:t>を下回って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19</a:t>
            </a:fld>
            <a:endParaRPr kumimoji="1" lang="ja-JP" altLang="en-US"/>
          </a:p>
        </p:txBody>
      </p:sp>
      <p:pic>
        <p:nvPicPr>
          <p:cNvPr id="3" name="図 2"/>
          <p:cNvPicPr>
            <a:picLocks noChangeAspect="1"/>
          </p:cNvPicPr>
          <p:nvPr/>
        </p:nvPicPr>
        <p:blipFill>
          <a:blip r:embed="rId2"/>
          <a:stretch>
            <a:fillRect/>
          </a:stretch>
        </p:blipFill>
        <p:spPr>
          <a:xfrm>
            <a:off x="213930" y="2851573"/>
            <a:ext cx="8434800" cy="3200239"/>
          </a:xfrm>
          <a:prstGeom prst="rect">
            <a:avLst/>
          </a:prstGeom>
        </p:spPr>
      </p:pic>
      <p:sp>
        <p:nvSpPr>
          <p:cNvPr id="9" name="テキスト ボックス 2"/>
          <p:cNvSpPr txBox="1">
            <a:spLocks noChangeArrowheads="1"/>
          </p:cNvSpPr>
          <p:nvPr/>
        </p:nvSpPr>
        <p:spPr bwMode="auto">
          <a:xfrm>
            <a:off x="8388021" y="4735224"/>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4458" y="4297803"/>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5537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a:t>
            </a:r>
            <a:r>
              <a:rPr lang="ja-JP" altLang="en-US" sz="1600" dirty="0" smtClean="0">
                <a:latin typeface="+mn-ea"/>
              </a:rPr>
              <a:t>水率の</a:t>
            </a:r>
            <a:r>
              <a:rPr lang="ja-JP" altLang="en-US" sz="1600" dirty="0">
                <a:latin typeface="+mn-ea"/>
              </a:rPr>
              <a:t>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おける高槻市の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おける高槻市の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smtClean="0">
                <a:solidFill>
                  <a:schemeClr val="tx2"/>
                </a:solidFill>
                <a:latin typeface="+mn-ea"/>
              </a:rPr>
              <a:t>~</a:t>
            </a:r>
          </a:p>
          <a:p>
            <a:r>
              <a:rPr lang="ja-JP" altLang="en-US" b="1" dirty="0" smtClean="0">
                <a:latin typeface="+mn-ea"/>
              </a:rPr>
              <a:t>高槻市の計画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高槻市の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大阪府推計による高槻市の</a:t>
            </a:r>
            <a:r>
              <a:rPr lang="ja-JP" altLang="en-US" sz="1600" dirty="0">
                <a:latin typeface="+mn-ea"/>
              </a:rPr>
              <a:t>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a:t>
            </a:fld>
            <a:endParaRPr kumimoji="1" lang="ja-JP" altLang="en-US"/>
          </a:p>
        </p:txBody>
      </p:sp>
    </p:spTree>
    <p:extLst>
      <p:ext uri="{BB962C8B-B14F-4D97-AF65-F5344CB8AC3E}">
        <p14:creationId xmlns:p14="http://schemas.microsoft.com/office/powerpoint/2010/main" val="141652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2393" y="429659"/>
            <a:ext cx="10921286" cy="954107"/>
          </a:xfrm>
          <a:prstGeom prst="rect">
            <a:avLst/>
          </a:prstGeom>
          <a:noFill/>
        </p:spPr>
        <p:txBody>
          <a:bodyPr wrap="square" rtlCol="0">
            <a:spAutoFit/>
          </a:bodyPr>
          <a:lstStyle/>
          <a:p>
            <a:r>
              <a:rPr lang="ja-JP" altLang="en-US" sz="2000" b="1" dirty="0"/>
              <a:t>⑩施設利用率（市町村経営比較分析表より）</a:t>
            </a:r>
            <a:endParaRPr lang="en-US" altLang="ja-JP" sz="2000" b="1" dirty="0"/>
          </a:p>
          <a:p>
            <a:endParaRPr lang="ja-JP" altLang="en-US" dirty="0"/>
          </a:p>
          <a:p>
            <a:r>
              <a:rPr lang="ja-JP" altLang="en-US" dirty="0"/>
              <a:t>・施設利用率</a:t>
            </a:r>
            <a:r>
              <a:rPr lang="ja-JP" altLang="en-US" dirty="0" smtClean="0">
                <a:latin typeface="+mn-ea"/>
              </a:rPr>
              <a:t>は</a:t>
            </a:r>
            <a:r>
              <a:rPr lang="en-US" altLang="ja-JP" dirty="0">
                <a:latin typeface="+mn-ea"/>
              </a:rPr>
              <a:t>79.4</a:t>
            </a:r>
            <a:r>
              <a:rPr lang="en-US" altLang="ja-JP" dirty="0" smtClean="0">
                <a:latin typeface="+mn-ea"/>
              </a:rPr>
              <a:t>%</a:t>
            </a:r>
            <a:r>
              <a:rPr lang="ja-JP" altLang="en-US" dirty="0" smtClean="0">
                <a:latin typeface="+mn-ea"/>
              </a:rPr>
              <a:t>で</a:t>
            </a:r>
            <a:r>
              <a:rPr lang="ja-JP" altLang="en-US" dirty="0">
                <a:latin typeface="+mn-ea"/>
              </a:rPr>
              <a:t>あり、府平均</a:t>
            </a:r>
            <a:r>
              <a:rPr lang="en-US" altLang="ja-JP" dirty="0">
                <a:latin typeface="+mn-ea"/>
              </a:rPr>
              <a:t>58.4%</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20</a:t>
            </a:fld>
            <a:endParaRPr kumimoji="1" lang="ja-JP" altLang="en-US"/>
          </a:p>
        </p:txBody>
      </p:sp>
      <p:pic>
        <p:nvPicPr>
          <p:cNvPr id="4" name="図 3"/>
          <p:cNvPicPr>
            <a:picLocks noChangeAspect="1"/>
          </p:cNvPicPr>
          <p:nvPr/>
        </p:nvPicPr>
        <p:blipFill>
          <a:blip r:embed="rId2"/>
          <a:stretch>
            <a:fillRect/>
          </a:stretch>
        </p:blipFill>
        <p:spPr>
          <a:xfrm>
            <a:off x="336908" y="2349978"/>
            <a:ext cx="8434800" cy="3689722"/>
          </a:xfrm>
          <a:prstGeom prst="rect">
            <a:avLst/>
          </a:prstGeom>
        </p:spPr>
      </p:pic>
      <p:sp>
        <p:nvSpPr>
          <p:cNvPr id="9" name="テキスト ボックス 2"/>
          <p:cNvSpPr txBox="1">
            <a:spLocks noChangeArrowheads="1"/>
          </p:cNvSpPr>
          <p:nvPr/>
        </p:nvSpPr>
        <p:spPr bwMode="auto">
          <a:xfrm>
            <a:off x="8443330" y="3683143"/>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3400" y="3406144"/>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466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466326"/>
            <a:ext cx="9264252" cy="7229671"/>
          </a:xfrm>
          <a:prstGeom prst="rect">
            <a:avLst/>
          </a:prstGeom>
          <a:noFill/>
        </p:spPr>
        <p:txBody>
          <a:bodyPr wrap="square" rtlCol="0">
            <a:spAutoFit/>
          </a:bodyPr>
          <a:lstStyle/>
          <a:p>
            <a:r>
              <a:rPr lang="ja-JP" altLang="en-US" sz="2400" b="1" dirty="0"/>
              <a:t>３　</a:t>
            </a:r>
            <a:r>
              <a:rPr lang="ja-JP" altLang="en-US" sz="2400" b="1" dirty="0" smtClean="0"/>
              <a:t>高槻市の</a:t>
            </a:r>
            <a:r>
              <a:rPr lang="ja-JP" altLang="en-US" sz="2400" b="1" dirty="0"/>
              <a:t>今後の計画</a:t>
            </a:r>
          </a:p>
          <a:p>
            <a:endParaRPr lang="en-US" altLang="ja-JP" sz="2400" dirty="0"/>
          </a:p>
          <a:p>
            <a:endParaRPr lang="ja-JP" altLang="en-US" dirty="0"/>
          </a:p>
          <a:p>
            <a:pPr>
              <a:lnSpc>
                <a:spcPct val="130000"/>
              </a:lnSpc>
            </a:pPr>
            <a:r>
              <a:rPr lang="ja-JP" altLang="en-US" dirty="0" smtClean="0"/>
              <a:t>・配水池の耐震化率は、２０１７年度で９９．８％であり、耐震化がほぼ完了</a:t>
            </a:r>
            <a:endParaRPr lang="en-US" altLang="ja-JP" dirty="0" smtClean="0"/>
          </a:p>
          <a:p>
            <a:pPr>
              <a:lnSpc>
                <a:spcPct val="130000"/>
              </a:lnSpc>
            </a:pPr>
            <a:r>
              <a:rPr lang="ja-JP" altLang="en-US" dirty="0"/>
              <a:t>　</a:t>
            </a:r>
            <a:r>
              <a:rPr lang="ja-JP" altLang="en-US" dirty="0" smtClean="0"/>
              <a:t>しています。</a:t>
            </a:r>
            <a:endParaRPr lang="en-US" altLang="ja-JP" strike="sngStrike" dirty="0" smtClean="0"/>
          </a:p>
          <a:p>
            <a:pPr>
              <a:lnSpc>
                <a:spcPct val="130000"/>
              </a:lnSpc>
            </a:pPr>
            <a:endParaRPr lang="en-US" altLang="ja-JP" dirty="0"/>
          </a:p>
          <a:p>
            <a:pPr>
              <a:lnSpc>
                <a:spcPct val="130000"/>
              </a:lnSpc>
            </a:pPr>
            <a:r>
              <a:rPr lang="ja-JP" altLang="en-US" dirty="0" smtClean="0"/>
              <a:t>・基幹管路は、２０２０年度には耐震適合率が５２％となります。</a:t>
            </a:r>
            <a:endParaRPr lang="en-US" altLang="ja-JP" dirty="0" smtClean="0"/>
          </a:p>
          <a:p>
            <a:pPr>
              <a:lnSpc>
                <a:spcPct val="130000"/>
              </a:lnSpc>
            </a:pPr>
            <a:endParaRPr lang="en-US" altLang="ja-JP" dirty="0"/>
          </a:p>
          <a:p>
            <a:pPr>
              <a:lnSpc>
                <a:spcPct val="130000"/>
              </a:lnSpc>
            </a:pPr>
            <a:r>
              <a:rPr lang="ja-JP" altLang="en-US" dirty="0" smtClean="0"/>
              <a:t>・全管路は、２０２０年度には</a:t>
            </a:r>
            <a:r>
              <a:rPr lang="en-US" altLang="ja-JP" dirty="0" smtClean="0"/>
              <a:t>CIP</a:t>
            </a:r>
            <a:r>
              <a:rPr lang="ja-JP" altLang="ja-JP" dirty="0"/>
              <a:t> （普通鋳鉄管</a:t>
            </a:r>
            <a:r>
              <a:rPr lang="ja-JP" altLang="ja-JP" dirty="0" smtClean="0"/>
              <a:t>）</a:t>
            </a:r>
            <a:r>
              <a:rPr lang="ja-JP" altLang="en-US" dirty="0" smtClean="0"/>
              <a:t>１００％解消を計画しています。</a:t>
            </a:r>
            <a:endParaRPr lang="ja-JP" altLang="ja-JP" dirty="0"/>
          </a:p>
          <a:p>
            <a:pPr>
              <a:lnSpc>
                <a:spcPct val="130000"/>
              </a:lnSpc>
            </a:pPr>
            <a:endParaRPr lang="en-US" altLang="ja-JP" dirty="0" smtClean="0"/>
          </a:p>
          <a:p>
            <a:pPr>
              <a:lnSpc>
                <a:spcPct val="130000"/>
              </a:lnSpc>
            </a:pPr>
            <a:endParaRPr lang="en-US" altLang="ja-JP" dirty="0"/>
          </a:p>
          <a:p>
            <a:pPr>
              <a:lnSpc>
                <a:spcPct val="130000"/>
              </a:lnSpc>
            </a:pPr>
            <a:endParaRPr lang="en-US" altLang="ja-JP" dirty="0" smtClean="0"/>
          </a:p>
          <a:p>
            <a:pPr>
              <a:lnSpc>
                <a:spcPct val="130000"/>
              </a:lnSpc>
            </a:pPr>
            <a:endParaRPr lang="en-US" altLang="ja-JP" dirty="0"/>
          </a:p>
          <a:p>
            <a:pPr>
              <a:lnSpc>
                <a:spcPct val="130000"/>
              </a:lnSpc>
            </a:pPr>
            <a:endParaRPr lang="en-US" altLang="ja-JP" dirty="0" smtClean="0"/>
          </a:p>
          <a:p>
            <a:pPr>
              <a:lnSpc>
                <a:spcPct val="130000"/>
              </a:lnSpc>
            </a:pPr>
            <a:endParaRPr lang="en-US" altLang="ja-JP" dirty="0"/>
          </a:p>
          <a:p>
            <a:pPr>
              <a:lnSpc>
                <a:spcPct val="130000"/>
              </a:lnSpc>
            </a:pPr>
            <a:endParaRPr lang="en-US" altLang="ja-JP" dirty="0" smtClean="0"/>
          </a:p>
          <a:p>
            <a:pPr>
              <a:lnSpc>
                <a:spcPct val="130000"/>
              </a:lnSpc>
            </a:pPr>
            <a:endParaRPr lang="en-US" altLang="ja-JP" dirty="0"/>
          </a:p>
          <a:p>
            <a:pPr>
              <a:lnSpc>
                <a:spcPct val="130000"/>
              </a:lnSpc>
            </a:pPr>
            <a:endParaRPr lang="en-US" altLang="ja-JP" dirty="0" smtClean="0"/>
          </a:p>
          <a:p>
            <a:pPr>
              <a:lnSpc>
                <a:spcPct val="130000"/>
              </a:lnSpc>
            </a:pPr>
            <a:endParaRPr lang="en-US" altLang="ja-JP" dirty="0"/>
          </a:p>
          <a:p>
            <a:pPr>
              <a:lnSpc>
                <a:spcPct val="130000"/>
              </a:lnSpc>
            </a:pPr>
            <a:endParaRPr lang="en-US" altLang="ja-JP"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21</a:t>
            </a:fld>
            <a:endParaRPr kumimoji="1" lang="ja-JP" altLang="en-US"/>
          </a:p>
        </p:txBody>
      </p:sp>
    </p:spTree>
    <p:extLst>
      <p:ext uri="{BB962C8B-B14F-4D97-AF65-F5344CB8AC3E}">
        <p14:creationId xmlns:p14="http://schemas.microsoft.com/office/powerpoint/2010/main" val="38167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72279" y="2682710"/>
            <a:ext cx="8768213" cy="28332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22</a:t>
            </a:fld>
            <a:endParaRPr kumimoji="1" lang="ja-JP" altLang="en-US"/>
          </a:p>
        </p:txBody>
      </p:sp>
      <p:sp>
        <p:nvSpPr>
          <p:cNvPr id="6" name="正方形/長方形 5"/>
          <p:cNvSpPr/>
          <p:nvPr/>
        </p:nvSpPr>
        <p:spPr>
          <a:xfrm flipH="1">
            <a:off x="2328058" y="2682710"/>
            <a:ext cx="192379" cy="2833482"/>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正方形/長方形 9"/>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spTree>
    <p:extLst>
      <p:ext uri="{BB962C8B-B14F-4D97-AF65-F5344CB8AC3E}">
        <p14:creationId xmlns:p14="http://schemas.microsoft.com/office/powerpoint/2010/main" val="246463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1975482141"/>
              </p:ext>
            </p:extLst>
          </p:nvPr>
        </p:nvGraphicFramePr>
        <p:xfrm>
          <a:off x="-1" y="940158"/>
          <a:ext cx="9053847" cy="1743454"/>
        </p:xfrm>
        <a:graphic>
          <a:graphicData uri="http://schemas.openxmlformats.org/drawingml/2006/table">
            <a:tbl>
              <a:tblPr firstRow="1" firstCol="1" bandRow="1">
                <a:tableStyleId>{5C22544A-7EE6-4342-B048-85BDC9FD1C3A}</a:tableStyleId>
              </a:tblPr>
              <a:tblGrid>
                <a:gridCol w="1162051">
                  <a:extLst>
                    <a:ext uri="{9D8B030D-6E8A-4147-A177-3AD203B41FA5}">
                      <a16:colId xmlns:a16="http://schemas.microsoft.com/office/drawing/2014/main" val="2146350481"/>
                    </a:ext>
                  </a:extLst>
                </a:gridCol>
                <a:gridCol w="1619250">
                  <a:extLst>
                    <a:ext uri="{9D8B030D-6E8A-4147-A177-3AD203B41FA5}">
                      <a16:colId xmlns:a16="http://schemas.microsoft.com/office/drawing/2014/main" val="1679125384"/>
                    </a:ext>
                  </a:extLst>
                </a:gridCol>
                <a:gridCol w="1828800">
                  <a:extLst>
                    <a:ext uri="{9D8B030D-6E8A-4147-A177-3AD203B41FA5}">
                      <a16:colId xmlns:a16="http://schemas.microsoft.com/office/drawing/2014/main" val="3439847030"/>
                    </a:ext>
                  </a:extLst>
                </a:gridCol>
                <a:gridCol w="2095500">
                  <a:extLst>
                    <a:ext uri="{9D8B030D-6E8A-4147-A177-3AD203B41FA5}">
                      <a16:colId xmlns:a16="http://schemas.microsoft.com/office/drawing/2014/main" val="1206743638"/>
                    </a:ext>
                  </a:extLst>
                </a:gridCol>
                <a:gridCol w="2348246">
                  <a:extLst>
                    <a:ext uri="{9D8B030D-6E8A-4147-A177-3AD203B41FA5}">
                      <a16:colId xmlns:a16="http://schemas.microsoft.com/office/drawing/2014/main" val="3993777513"/>
                    </a:ext>
                  </a:extLst>
                </a:gridCol>
              </a:tblGrid>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dirty="0">
                          <a:effectLst/>
                        </a:rPr>
                        <a:t>年周期で管更新するために必要</a:t>
                      </a:r>
                      <a:r>
                        <a:rPr lang="ja-JP" sz="1800" kern="100">
                          <a:effectLst/>
                        </a:rPr>
                        <a:t>な</a:t>
                      </a:r>
                      <a:r>
                        <a:rPr lang="ja-JP" sz="1800" kern="100" smtClean="0">
                          <a:effectLst/>
                        </a:rPr>
                        <a:t>管</a:t>
                      </a:r>
                      <a:r>
                        <a:rPr lang="ja-JP" altLang="en-US" sz="1800" kern="100" smtClean="0">
                          <a:effectLst/>
                        </a:rPr>
                        <a:t>路</a:t>
                      </a:r>
                      <a:r>
                        <a:rPr lang="ja-JP" sz="1800" kern="10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7826303"/>
                  </a:ext>
                </a:extLst>
              </a:tr>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endParaRPr lang="ja-JP" sz="2000" kern="100" dirty="0">
                        <a:effectLst/>
                      </a:endParaRPr>
                    </a:p>
                    <a:p>
                      <a:pPr algn="l">
                        <a:spcAft>
                          <a:spcPts val="0"/>
                        </a:spcAft>
                      </a:pPr>
                      <a:r>
                        <a:rPr lang="ja-JP" altLang="en-US" sz="1800" kern="100" dirty="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372936762"/>
                  </a:ext>
                </a:extLst>
              </a:tr>
              <a:tr h="506006">
                <a:tc>
                  <a:txBody>
                    <a:bodyPr/>
                    <a:lstStyle/>
                    <a:p>
                      <a:pPr algn="ctr">
                        <a:spcAft>
                          <a:spcPts val="0"/>
                        </a:spcAft>
                      </a:pPr>
                      <a:r>
                        <a:rPr lang="ja-JP" sz="1800" kern="100" dirty="0">
                          <a:effectLst/>
                        </a:rPr>
                        <a:t>全管路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smtClean="0">
                          <a:effectLst/>
                          <a:latin typeface="+mn-ea"/>
                          <a:ea typeface="+mn-ea"/>
                          <a:cs typeface="Times New Roman" panose="02020603050405020304" pitchFamily="18" charset="0"/>
                        </a:rPr>
                        <a:t>２０</a:t>
                      </a:r>
                      <a:r>
                        <a:rPr lang="ja-JP" altLang="en-US" sz="1800" kern="100" dirty="0" smtClean="0">
                          <a:effectLst/>
                          <a:latin typeface="+mn-ea"/>
                          <a:ea typeface="+mn-ea"/>
                          <a:cs typeface="Times New Roman" panose="02020603050405020304" pitchFamily="18" charset="0"/>
                        </a:rPr>
                        <a:t>２０</a:t>
                      </a:r>
                      <a:r>
                        <a:rPr lang="ja-JP" sz="1800" kern="100" dirty="0" smtClean="0">
                          <a:effectLst/>
                          <a:latin typeface="+mn-ea"/>
                          <a:ea typeface="+mn-ea"/>
                          <a:cs typeface="Times New Roman" panose="02020603050405020304" pitchFamily="18" charset="0"/>
                        </a:rPr>
                        <a:t>年度</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kumimoji="1" lang="ja-JP" altLang="ja-JP" sz="1800" b="0" kern="1200" dirty="0" smtClean="0">
                          <a:solidFill>
                            <a:schemeClr val="dk1"/>
                          </a:solidFill>
                          <a:effectLst/>
                          <a:latin typeface="+mn-lt"/>
                          <a:ea typeface="+mn-ea"/>
                          <a:cs typeface="+mn-cs"/>
                        </a:rPr>
                        <a:t>※</a:t>
                      </a:r>
                      <a:endParaRPr lang="ja-JP" sz="18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kumimoji="1" lang="ja-JP" altLang="en-US" sz="1800" b="1" kern="1200" dirty="0" smtClean="0">
                          <a:solidFill>
                            <a:schemeClr val="dk1"/>
                          </a:solidFill>
                          <a:effectLst/>
                          <a:latin typeface="+mn-lt"/>
                          <a:ea typeface="+mn-ea"/>
                          <a:cs typeface="+mn-cs"/>
                        </a:rPr>
                        <a:t>－</a:t>
                      </a:r>
                      <a:endParaRPr lang="ja-JP" sz="18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cs typeface="Times New Roman" panose="02020603050405020304" pitchFamily="18" charset="0"/>
                        </a:rPr>
                        <a:t>１．６７％</a:t>
                      </a:r>
                    </a:p>
                  </a:txBody>
                  <a:tcPr marL="68580" marR="68580" marT="0" marB="0" anchor="ctr"/>
                </a:tc>
                <a:extLst>
                  <a:ext uri="{0D108BD9-81ED-4DB2-BD59-A6C34878D82A}">
                    <a16:rowId xmlns:a16="http://schemas.microsoft.com/office/drawing/2014/main" val="1224793505"/>
                  </a:ext>
                </a:extLst>
              </a:tr>
            </a:tbl>
          </a:graphicData>
        </a:graphic>
      </p:graphicFrame>
      <p:sp>
        <p:nvSpPr>
          <p:cNvPr id="8" name="テキスト ボックス 7"/>
          <p:cNvSpPr txBox="1"/>
          <p:nvPr/>
        </p:nvSpPr>
        <p:spPr>
          <a:xfrm>
            <a:off x="0" y="2943621"/>
            <a:ext cx="10526332" cy="830997"/>
          </a:xfrm>
          <a:prstGeom prst="rect">
            <a:avLst/>
          </a:prstGeom>
          <a:noFill/>
        </p:spPr>
        <p:txBody>
          <a:bodyPr wrap="square" rtlCol="0">
            <a:spAutoFit/>
          </a:bodyPr>
          <a:lstStyle/>
          <a:p>
            <a:r>
              <a:rPr lang="ja-JP" altLang="ja-JP" sz="2400" b="1" dirty="0">
                <a:latin typeface="+mn-ea"/>
              </a:rPr>
              <a:t>３</a:t>
            </a:r>
            <a:r>
              <a:rPr lang="ja-JP" altLang="en-US" sz="2400" b="1" dirty="0">
                <a:latin typeface="+mn-ea"/>
              </a:rPr>
              <a:t>．３</a:t>
            </a:r>
            <a:r>
              <a:rPr lang="ja-JP" altLang="ja-JP" sz="2400" b="1" dirty="0">
                <a:latin typeface="+mn-ea"/>
              </a:rPr>
              <a:t>　耐震化計画の内容</a:t>
            </a:r>
          </a:p>
          <a:p>
            <a:r>
              <a:rPr lang="ja-JP" altLang="en-US" sz="2400" dirty="0" smtClean="0"/>
              <a:t>       </a:t>
            </a:r>
            <a:r>
              <a:rPr lang="ja-JP" altLang="ja-JP" sz="2000" dirty="0" smtClean="0"/>
              <a:t>（</a:t>
            </a:r>
            <a:r>
              <a:rPr lang="ja-JP" altLang="en-US" sz="2000" dirty="0" smtClean="0"/>
              <a:t>高槻市水道事業経営効率化計画（２０１５年度策定</a:t>
            </a:r>
            <a:r>
              <a:rPr lang="ja-JP" altLang="en-US" sz="2000" dirty="0"/>
              <a:t>）</a:t>
            </a:r>
            <a:r>
              <a:rPr lang="ja-JP" altLang="ja-JP" sz="2000" dirty="0" smtClean="0"/>
              <a:t>）</a:t>
            </a:r>
            <a:endParaRPr lang="ja-JP" altLang="ja-JP" sz="2000" dirty="0"/>
          </a:p>
        </p:txBody>
      </p:sp>
      <p:graphicFrame>
        <p:nvGraphicFramePr>
          <p:cNvPr id="9" name="表 8"/>
          <p:cNvGraphicFramePr>
            <a:graphicFrameLocks noGrp="1"/>
          </p:cNvGraphicFramePr>
          <p:nvPr>
            <p:extLst>
              <p:ext uri="{D42A27DB-BD31-4B8C-83A1-F6EECF244321}">
                <p14:modId xmlns:p14="http://schemas.microsoft.com/office/powerpoint/2010/main" val="3560609749"/>
              </p:ext>
            </p:extLst>
          </p:nvPr>
        </p:nvGraphicFramePr>
        <p:xfrm>
          <a:off x="0" y="3747322"/>
          <a:ext cx="9053846" cy="2767986"/>
        </p:xfrm>
        <a:graphic>
          <a:graphicData uri="http://schemas.openxmlformats.org/drawingml/2006/table">
            <a:tbl>
              <a:tblPr firstRow="1" firstCol="1" bandRow="1">
                <a:tableStyleId>{5C22544A-7EE6-4342-B048-85BDC9FD1C3A}</a:tableStyleId>
              </a:tblPr>
              <a:tblGrid>
                <a:gridCol w="1256204">
                  <a:extLst>
                    <a:ext uri="{9D8B030D-6E8A-4147-A177-3AD203B41FA5}">
                      <a16:colId xmlns:a16="http://schemas.microsoft.com/office/drawing/2014/main" val="3316571117"/>
                    </a:ext>
                  </a:extLst>
                </a:gridCol>
                <a:gridCol w="1648768">
                  <a:extLst>
                    <a:ext uri="{9D8B030D-6E8A-4147-A177-3AD203B41FA5}">
                      <a16:colId xmlns:a16="http://schemas.microsoft.com/office/drawing/2014/main" val="2095981847"/>
                    </a:ext>
                  </a:extLst>
                </a:gridCol>
                <a:gridCol w="1903935">
                  <a:extLst>
                    <a:ext uri="{9D8B030D-6E8A-4147-A177-3AD203B41FA5}">
                      <a16:colId xmlns:a16="http://schemas.microsoft.com/office/drawing/2014/main" val="3672234804"/>
                    </a:ext>
                  </a:extLst>
                </a:gridCol>
                <a:gridCol w="2080588">
                  <a:extLst>
                    <a:ext uri="{9D8B030D-6E8A-4147-A177-3AD203B41FA5}">
                      <a16:colId xmlns:a16="http://schemas.microsoft.com/office/drawing/2014/main" val="3453963806"/>
                    </a:ext>
                  </a:extLst>
                </a:gridCol>
                <a:gridCol w="2164351">
                  <a:extLst>
                    <a:ext uri="{9D8B030D-6E8A-4147-A177-3AD203B41FA5}">
                      <a16:colId xmlns:a16="http://schemas.microsoft.com/office/drawing/2014/main" val="3072049620"/>
                    </a:ext>
                  </a:extLst>
                </a:gridCol>
              </a:tblGrid>
              <a:tr h="512466">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rPr>
                        <a:t>（参考）</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1357823"/>
                  </a:ext>
                </a:extLst>
              </a:tr>
              <a:tr h="512466">
                <a:tc>
                  <a:txBody>
                    <a:bodyPr/>
                    <a:lstStyle/>
                    <a:p>
                      <a:pPr algn="ctr">
                        <a:spcAft>
                          <a:spcPts val="0"/>
                        </a:spcAft>
                      </a:pPr>
                      <a:r>
                        <a:rPr lang="en-US" sz="1800" kern="100">
                          <a:effectLst/>
                        </a:rPr>
                        <a:t> </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耐震化率（％）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目標数量</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rPr>
                        <a:t>2016</a:t>
                      </a:r>
                      <a:r>
                        <a:rPr lang="ja-JP" sz="1800" kern="100" dirty="0" smtClean="0">
                          <a:effectLst/>
                          <a:latin typeface="+mn-ea"/>
                          <a:ea typeface="+mn-ea"/>
                        </a:rPr>
                        <a:t>年度</a:t>
                      </a:r>
                      <a:r>
                        <a:rPr lang="ja-JP" sz="1800" kern="100" dirty="0">
                          <a:effectLst/>
                        </a:rPr>
                        <a:t>末時点</a:t>
                      </a:r>
                      <a:r>
                        <a:rPr lang="ja-JP" sz="1800" kern="100" dirty="0" smtClean="0">
                          <a:effectLst/>
                        </a:rPr>
                        <a:t>の</a:t>
                      </a:r>
                      <a:endParaRPr lang="en-US" altLang="ja-JP" sz="1800" kern="100" dirty="0" smtClean="0">
                        <a:effectLst/>
                      </a:endParaRPr>
                    </a:p>
                    <a:p>
                      <a:pPr algn="ctr">
                        <a:spcAft>
                          <a:spcPts val="0"/>
                        </a:spcAft>
                      </a:pPr>
                      <a:r>
                        <a:rPr lang="ja-JP" sz="1800" kern="100" dirty="0" smtClean="0">
                          <a:effectLst/>
                        </a:rPr>
                        <a:t>施設</a:t>
                      </a:r>
                      <a:r>
                        <a:rPr lang="ja-JP" sz="1800" kern="100" dirty="0">
                          <a:effectLst/>
                        </a:rPr>
                        <a:t>能力等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3812554"/>
                  </a:ext>
                </a:extLst>
              </a:tr>
              <a:tr h="487097">
                <a:tc>
                  <a:txBody>
                    <a:bodyPr/>
                    <a:lstStyle/>
                    <a:p>
                      <a:pPr algn="ctr">
                        <a:spcAft>
                          <a:spcPts val="0"/>
                        </a:spcAft>
                      </a:pPr>
                      <a:r>
                        <a:rPr lang="ja-JP" sz="1800" kern="100">
                          <a:effectLst/>
                        </a:rPr>
                        <a:t>浄水施設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達成済</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１００％</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l">
                        <a:spcAft>
                          <a:spcPts val="0"/>
                        </a:spcAft>
                      </a:pPr>
                      <a:r>
                        <a:rPr lang="ja-JP" altLang="ja-JP" sz="1800" kern="100" dirty="0" smtClean="0">
                          <a:effectLst/>
                        </a:rPr>
                        <a:t>施設能力</a:t>
                      </a:r>
                      <a:endParaRPr lang="ja-JP" altLang="ja-JP" sz="2000" kern="100" dirty="0" smtClean="0">
                        <a:effectLst/>
                      </a:endParaRPr>
                    </a:p>
                    <a:p>
                      <a:pPr algn="r">
                        <a:spcAft>
                          <a:spcPts val="0"/>
                        </a:spcAft>
                      </a:pPr>
                      <a:r>
                        <a:rPr lang="ja-JP" altLang="en-US" sz="1800" kern="100" dirty="0" smtClean="0">
                          <a:effectLst/>
                        </a:rPr>
                        <a:t>３．４６</a:t>
                      </a:r>
                      <a:r>
                        <a:rPr lang="ja-JP" altLang="ja-JP" sz="1800" kern="100" dirty="0" smtClean="0">
                          <a:effectLst/>
                        </a:rPr>
                        <a:t>万 ㎥</a:t>
                      </a:r>
                      <a:r>
                        <a:rPr lang="en-US" altLang="ja-JP" sz="1800" kern="100" dirty="0" smtClean="0">
                          <a:effectLst/>
                        </a:rPr>
                        <a:t>/</a:t>
                      </a:r>
                      <a:r>
                        <a:rPr lang="ja-JP" altLang="ja-JP" sz="1800" kern="100" dirty="0" smtClean="0">
                          <a:effectLst/>
                        </a:rPr>
                        <a:t>日</a:t>
                      </a:r>
                      <a:endParaRPr lang="ja-JP" altLang="ja-JP" sz="2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endParaRPr lang="ja-JP" sz="2000" kern="100" dirty="0">
                        <a:effectLst/>
                      </a:endParaRPr>
                    </a:p>
                    <a:p>
                      <a:pPr algn="r">
                        <a:spcAft>
                          <a:spcPts val="0"/>
                        </a:spcAft>
                      </a:pPr>
                      <a:r>
                        <a:rPr lang="ja-JP" altLang="en-US" sz="1800" kern="100" dirty="0" smtClean="0">
                          <a:effectLst/>
                        </a:rPr>
                        <a:t>３．４６</a:t>
                      </a:r>
                      <a:r>
                        <a:rPr lang="ja-JP" sz="1800" kern="100" dirty="0" smtClean="0">
                          <a:effectLst/>
                        </a:rPr>
                        <a:t>万 </a:t>
                      </a:r>
                      <a:r>
                        <a:rPr lang="ja-JP" sz="1800" kern="100" dirty="0">
                          <a:effectLst/>
                        </a:rPr>
                        <a:t>㎥</a:t>
                      </a:r>
                      <a:r>
                        <a:rPr lang="en-US" sz="1800" kern="100" dirty="0">
                          <a:effectLst/>
                        </a:rPr>
                        <a:t>/</a:t>
                      </a:r>
                      <a:r>
                        <a:rPr lang="ja-JP" sz="1800" kern="100" dirty="0">
                          <a:effectLst/>
                        </a:rPr>
                        <a:t>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607452"/>
                  </a:ext>
                </a:extLst>
              </a:tr>
              <a:tr h="487097">
                <a:tc>
                  <a:txBody>
                    <a:bodyPr/>
                    <a:lstStyle/>
                    <a:p>
                      <a:pPr algn="ctr">
                        <a:spcAft>
                          <a:spcPts val="0"/>
                        </a:spcAft>
                      </a:pPr>
                      <a:r>
                        <a:rPr lang="ja-JP" sz="1800" kern="100">
                          <a:effectLst/>
                        </a:rPr>
                        <a:t>配水施設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kumimoji="1" lang="ja-JP" altLang="en-US" sz="1800" b="1" kern="1200" dirty="0" smtClean="0">
                          <a:solidFill>
                            <a:schemeClr val="dk1"/>
                          </a:solidFill>
                          <a:effectLst/>
                          <a:latin typeface="+mn-lt"/>
                          <a:ea typeface="+mn-ea"/>
                          <a:cs typeface="+mn-cs"/>
                        </a:rPr>
                        <a:t>－</a:t>
                      </a:r>
                      <a:endParaRPr lang="ja-JP" altLang="ja-JP" sz="18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kumimoji="1" lang="ja-JP" altLang="ja-JP" sz="1800" b="0" kern="1200" dirty="0" smtClean="0">
                          <a:solidFill>
                            <a:schemeClr val="dk1"/>
                          </a:solidFill>
                          <a:effectLst/>
                          <a:latin typeface="+mn-lt"/>
                          <a:ea typeface="+mn-ea"/>
                          <a:cs typeface="+mn-cs"/>
                        </a:rPr>
                        <a:t>※</a:t>
                      </a:r>
                      <a:endParaRPr lang="ja-JP" altLang="ja-JP" sz="1800" b="0"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smtClean="0">
                          <a:solidFill>
                            <a:srgbClr val="FF0000"/>
                          </a:solidFill>
                          <a:effectLst/>
                          <a:latin typeface="+mn-ea"/>
                          <a:ea typeface="+mn-ea"/>
                          <a:cs typeface="Times New Roman" panose="02020603050405020304" pitchFamily="18" charset="0"/>
                        </a:rPr>
                        <a:t>　　　</a:t>
                      </a:r>
                      <a:endParaRPr lang="ja-JP" altLang="ja-JP" sz="1800" b="0" kern="100" dirty="0" smtClean="0">
                        <a:effectLst/>
                        <a:latin typeface="+mn-ea"/>
                        <a:ea typeface="+mn-ea"/>
                        <a:cs typeface="Times New Roman" panose="02020603050405020304" pitchFamily="18" charset="0"/>
                      </a:endParaRPr>
                    </a:p>
                    <a:p>
                      <a:pPr algn="l">
                        <a:spcAft>
                          <a:spcPts val="0"/>
                        </a:spcAft>
                      </a:pPr>
                      <a:endParaRPr lang="ja-JP" sz="1800" kern="100" dirty="0">
                        <a:solidFill>
                          <a:srgbClr val="FF0000"/>
                        </a:solidFill>
                        <a:effectLst/>
                        <a:latin typeface="+mn-ea"/>
                        <a:ea typeface="+mn-ea"/>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endParaRPr lang="ja-JP" sz="2000" kern="100" dirty="0">
                        <a:effectLst/>
                      </a:endParaRPr>
                    </a:p>
                    <a:p>
                      <a:pPr algn="r">
                        <a:spcAft>
                          <a:spcPts val="0"/>
                        </a:spcAft>
                      </a:pPr>
                      <a:r>
                        <a:rPr lang="ja-JP" altLang="en-US" sz="1800" kern="100" dirty="0" smtClean="0">
                          <a:effectLst/>
                        </a:rPr>
                        <a:t>４６，７７４</a:t>
                      </a:r>
                      <a:r>
                        <a:rPr lang="ja-JP" sz="1800" kern="100" dirty="0" smtClean="0">
                          <a:effectLst/>
                        </a:rPr>
                        <a:t> </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455497692"/>
                  </a:ext>
                </a:extLst>
              </a:tr>
              <a:tr h="592487">
                <a:tc>
                  <a:txBody>
                    <a:bodyPr/>
                    <a:lstStyle/>
                    <a:p>
                      <a:pPr algn="ctr">
                        <a:spcAft>
                          <a:spcPts val="0"/>
                        </a:spcAft>
                      </a:pPr>
                      <a:r>
                        <a:rPr lang="ja-JP" sz="1800" kern="100" dirty="0">
                          <a:effectLst/>
                        </a:rPr>
                        <a:t>基幹管路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latin typeface="+mn-ea"/>
                          <a:ea typeface="+mn-ea"/>
                          <a:cs typeface="Times New Roman" panose="02020603050405020304" pitchFamily="18" charset="0"/>
                        </a:rPr>
                        <a:t>２０</a:t>
                      </a:r>
                      <a:r>
                        <a:rPr lang="ja-JP" altLang="en-US" sz="1800" kern="100" dirty="0" smtClean="0">
                          <a:effectLst/>
                          <a:latin typeface="+mn-ea"/>
                          <a:ea typeface="+mn-ea"/>
                          <a:cs typeface="Times New Roman" panose="02020603050405020304" pitchFamily="18" charset="0"/>
                        </a:rPr>
                        <a:t>２０</a:t>
                      </a:r>
                      <a:r>
                        <a:rPr lang="ja-JP" altLang="ja-JP" sz="1800" kern="100" dirty="0" smtClean="0">
                          <a:effectLst/>
                          <a:latin typeface="+mn-ea"/>
                          <a:ea typeface="+mn-ea"/>
                          <a:cs typeface="Times New Roman" panose="02020603050405020304" pitchFamily="18" charset="0"/>
                        </a:rPr>
                        <a:t>年</a:t>
                      </a:r>
                      <a:r>
                        <a:rPr lang="ja-JP" altLang="en-US" sz="1800" kern="100" dirty="0" smtClean="0">
                          <a:effectLst/>
                          <a:latin typeface="+mn-ea"/>
                          <a:ea typeface="+mn-ea"/>
                          <a:cs typeface="Times New Roman" panose="02020603050405020304" pitchFamily="18" charset="0"/>
                        </a:rPr>
                        <a:t>度</a:t>
                      </a:r>
                      <a:endParaRPr lang="ja-JP" altLang="ja-JP" sz="1800" kern="100" dirty="0" smtClean="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耐震適合率</a:t>
                      </a:r>
                      <a:endParaRPr lang="en-US" altLang="ja-JP"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spcAft>
                          <a:spcPts val="0"/>
                        </a:spcAft>
                      </a:pP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５２％</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2000" kern="100" dirty="0" smtClean="0">
                          <a:effectLst/>
                          <a:latin typeface="+mn-ea"/>
                          <a:ea typeface="+mn-ea"/>
                          <a:cs typeface="Times New Roman" panose="02020603050405020304" pitchFamily="18" charset="0"/>
                        </a:rPr>
                        <a:t>　　　</a:t>
                      </a:r>
                      <a:endParaRPr lang="ja-JP" altLang="ja-JP" sz="2000" b="0" kern="100" dirty="0" smtClean="0">
                        <a:effectLst/>
                        <a:latin typeface="+mn-ea"/>
                        <a:ea typeface="+mn-ea"/>
                        <a:cs typeface="Times New Roman" panose="02020603050405020304" pitchFamily="18" charset="0"/>
                      </a:endParaRPr>
                    </a:p>
                    <a:p>
                      <a:pPr algn="l">
                        <a:spcAft>
                          <a:spcPts val="0"/>
                        </a:spcAft>
                      </a:pP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総延長</a:t>
                      </a:r>
                      <a:endParaRPr lang="ja-JP" sz="2000" kern="100" dirty="0">
                        <a:effectLst/>
                      </a:endParaRPr>
                    </a:p>
                    <a:p>
                      <a:pPr algn="r">
                        <a:spcAft>
                          <a:spcPts val="0"/>
                        </a:spcAft>
                      </a:pPr>
                      <a:r>
                        <a:rPr lang="ja-JP" altLang="en-US" sz="1800" kern="100" dirty="0" smtClean="0">
                          <a:effectLst/>
                        </a:rPr>
                        <a:t>７５．２</a:t>
                      </a:r>
                      <a:r>
                        <a:rPr lang="ja-JP" sz="1800" kern="100" dirty="0">
                          <a:effectLst/>
                        </a:rPr>
                        <a:t>　</a:t>
                      </a:r>
                      <a:r>
                        <a:rPr lang="ja-JP" altLang="en-US" sz="1800" kern="100" dirty="0" smtClean="0">
                          <a:effectLst/>
                        </a:rPr>
                        <a:t>ｋ</a:t>
                      </a:r>
                      <a:r>
                        <a:rPr lang="ja-JP" sz="1800" kern="100" dirty="0" smtClean="0">
                          <a:effectLst/>
                        </a:rPr>
                        <a:t>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484476905"/>
                  </a:ext>
                </a:extLst>
              </a:tr>
            </a:tbl>
          </a:graphicData>
        </a:graphic>
      </p:graphicFrame>
      <p:sp>
        <p:nvSpPr>
          <p:cNvPr id="10" name="テキスト ボックス 9"/>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23</a:t>
            </a:fld>
            <a:endParaRPr kumimoji="1" lang="ja-JP" altLang="en-US"/>
          </a:p>
        </p:txBody>
      </p:sp>
      <p:sp>
        <p:nvSpPr>
          <p:cNvPr id="2" name="正方形/長方形 1"/>
          <p:cNvSpPr/>
          <p:nvPr/>
        </p:nvSpPr>
        <p:spPr>
          <a:xfrm>
            <a:off x="3651278" y="2752061"/>
            <a:ext cx="5629200" cy="284693"/>
          </a:xfrm>
          <a:prstGeom prst="rect">
            <a:avLst/>
          </a:prstGeom>
        </p:spPr>
        <p:txBody>
          <a:bodyPr wrap="square">
            <a:spAutoFit/>
          </a:bodyPr>
          <a:lstStyle/>
          <a:p>
            <a:pPr algn="r">
              <a:lnSpc>
                <a:spcPts val="1500"/>
              </a:lnSpc>
              <a:spcAft>
                <a:spcPts val="0"/>
              </a:spcAft>
            </a:pPr>
            <a:r>
              <a:rPr lang="ja-JP" altLang="ja-JP" sz="1600" kern="100" dirty="0">
                <a:latin typeface="+mn-ea"/>
                <a:cs typeface="Times New Roman" panose="02020603050405020304" pitchFamily="18" charset="0"/>
              </a:rPr>
              <a:t>※計画期間内、</a:t>
            </a:r>
            <a:r>
              <a:rPr lang="en-US" altLang="ja-JP" sz="1600" kern="100" dirty="0">
                <a:latin typeface="+mn-ea"/>
                <a:cs typeface="Times New Roman" panose="02020603050405020304" pitchFamily="18" charset="0"/>
              </a:rPr>
              <a:t>CIP</a:t>
            </a:r>
            <a:r>
              <a:rPr lang="ja-JP" altLang="ja-JP" sz="1600" kern="100" dirty="0">
                <a:latin typeface="+mn-ea"/>
                <a:cs typeface="Times New Roman" panose="02020603050405020304" pitchFamily="18" charset="0"/>
              </a:rPr>
              <a:t>（普通鋳鉄管）</a:t>
            </a:r>
            <a:r>
              <a:rPr lang="en-US" altLang="ja-JP" sz="1600" kern="100" dirty="0">
                <a:latin typeface="+mn-ea"/>
                <a:cs typeface="Times New Roman" panose="02020603050405020304" pitchFamily="18" charset="0"/>
              </a:rPr>
              <a:t>100</a:t>
            </a:r>
            <a:r>
              <a:rPr lang="ja-JP" altLang="ja-JP" sz="1600" kern="100" dirty="0">
                <a:latin typeface="+mn-ea"/>
                <a:cs typeface="Times New Roman" panose="02020603050405020304" pitchFamily="18" charset="0"/>
              </a:rPr>
              <a:t>％解消を計画。</a:t>
            </a:r>
            <a:endParaRPr lang="ja-JP" altLang="ja-JP" sz="1600" kern="100" dirty="0">
              <a:effectLst/>
              <a:latin typeface="+mn-ea"/>
              <a:cs typeface="Times New Roman" panose="02020603050405020304" pitchFamily="18" charset="0"/>
            </a:endParaRPr>
          </a:p>
        </p:txBody>
      </p:sp>
      <p:sp>
        <p:nvSpPr>
          <p:cNvPr id="6" name="テキスト ボックス 5"/>
          <p:cNvSpPr txBox="1"/>
          <p:nvPr/>
        </p:nvSpPr>
        <p:spPr>
          <a:xfrm>
            <a:off x="-2279175" y="1668551"/>
            <a:ext cx="613508" cy="369332"/>
          </a:xfrm>
          <a:prstGeom prst="rect">
            <a:avLst/>
          </a:prstGeom>
          <a:noFill/>
        </p:spPr>
        <p:txBody>
          <a:bodyPr wrap="square" rtlCol="0">
            <a:spAutoFit/>
          </a:bodyPr>
          <a:lstStyle/>
          <a:p>
            <a:pPr algn="ctr">
              <a:spcAft>
                <a:spcPts val="0"/>
              </a:spcAft>
            </a:pPr>
            <a:r>
              <a:rPr kumimoji="1" lang="ja-JP" altLang="en-US" b="1" dirty="0">
                <a:solidFill>
                  <a:schemeClr val="dk1"/>
                </a:solidFill>
              </a:rPr>
              <a:t>－</a:t>
            </a:r>
            <a:endParaRPr lang="ja-JP" altLang="ja-JP" kern="100" dirty="0">
              <a:latin typeface="+mn-ea"/>
              <a:cs typeface="Times New Roman" panose="02020603050405020304" pitchFamily="18" charset="0"/>
            </a:endParaRPr>
          </a:p>
        </p:txBody>
      </p:sp>
      <p:sp>
        <p:nvSpPr>
          <p:cNvPr id="12" name="テキスト ボックス 11"/>
          <p:cNvSpPr txBox="1"/>
          <p:nvPr/>
        </p:nvSpPr>
        <p:spPr>
          <a:xfrm>
            <a:off x="5463655" y="6076471"/>
            <a:ext cx="613508" cy="369332"/>
          </a:xfrm>
          <a:prstGeom prst="rect">
            <a:avLst/>
          </a:prstGeom>
          <a:noFill/>
        </p:spPr>
        <p:txBody>
          <a:bodyPr wrap="square" rtlCol="0">
            <a:spAutoFit/>
          </a:bodyPr>
          <a:lstStyle/>
          <a:p>
            <a:pPr algn="ctr">
              <a:spcAft>
                <a:spcPts val="0"/>
              </a:spcAft>
            </a:pPr>
            <a:r>
              <a:rPr kumimoji="1" lang="ja-JP" altLang="en-US" b="1" dirty="0">
                <a:solidFill>
                  <a:schemeClr val="dk1"/>
                </a:solidFill>
              </a:rPr>
              <a:t>－</a:t>
            </a:r>
            <a:endParaRPr lang="ja-JP" altLang="ja-JP" kern="100" dirty="0">
              <a:latin typeface="+mn-ea"/>
              <a:cs typeface="Times New Roman" panose="02020603050405020304" pitchFamily="18" charset="0"/>
            </a:endParaRPr>
          </a:p>
        </p:txBody>
      </p:sp>
      <p:sp>
        <p:nvSpPr>
          <p:cNvPr id="13" name="テキスト ボックス 12"/>
          <p:cNvSpPr txBox="1"/>
          <p:nvPr/>
        </p:nvSpPr>
        <p:spPr>
          <a:xfrm>
            <a:off x="5463655" y="5522873"/>
            <a:ext cx="613508" cy="369332"/>
          </a:xfrm>
          <a:prstGeom prst="rect">
            <a:avLst/>
          </a:prstGeom>
          <a:noFill/>
        </p:spPr>
        <p:txBody>
          <a:bodyPr wrap="square" rtlCol="0">
            <a:spAutoFit/>
          </a:bodyPr>
          <a:lstStyle/>
          <a:p>
            <a:pPr algn="ctr">
              <a:spcAft>
                <a:spcPts val="0"/>
              </a:spcAft>
            </a:pPr>
            <a:r>
              <a:rPr kumimoji="1" lang="ja-JP" altLang="en-US" b="1" dirty="0">
                <a:solidFill>
                  <a:schemeClr val="dk1"/>
                </a:solidFill>
              </a:rPr>
              <a:t>－</a:t>
            </a:r>
            <a:endParaRPr lang="ja-JP" altLang="ja-JP" kern="100" dirty="0">
              <a:latin typeface="+mn-ea"/>
              <a:cs typeface="Times New Roman" panose="02020603050405020304" pitchFamily="18" charset="0"/>
            </a:endParaRPr>
          </a:p>
        </p:txBody>
      </p:sp>
      <p:sp>
        <p:nvSpPr>
          <p:cNvPr id="7" name="正方形/長方形 6"/>
          <p:cNvSpPr/>
          <p:nvPr/>
        </p:nvSpPr>
        <p:spPr>
          <a:xfrm>
            <a:off x="-2927445" y="3248224"/>
            <a:ext cx="2558955" cy="426463"/>
          </a:xfrm>
          <a:prstGeom prst="rect">
            <a:avLst/>
          </a:prstGeom>
        </p:spPr>
        <p:txBody>
          <a:bodyPr wrap="square">
            <a:spAutoFit/>
          </a:bodyPr>
          <a:lstStyle/>
          <a:p>
            <a:pPr>
              <a:lnSpc>
                <a:spcPct val="130000"/>
              </a:lnSpc>
            </a:pPr>
            <a:r>
              <a:rPr lang="ja-JP" altLang="en-US" dirty="0" smtClean="0"/>
              <a:t>・</a:t>
            </a:r>
            <a:endParaRPr lang="en-US" altLang="ja-JP" strike="sngStrike" dirty="0"/>
          </a:p>
        </p:txBody>
      </p:sp>
      <p:sp>
        <p:nvSpPr>
          <p:cNvPr id="14" name="正方形/長方形 13"/>
          <p:cNvSpPr/>
          <p:nvPr/>
        </p:nvSpPr>
        <p:spPr>
          <a:xfrm>
            <a:off x="3929612" y="6482756"/>
            <a:ext cx="5629200" cy="412421"/>
          </a:xfrm>
          <a:prstGeom prst="rect">
            <a:avLst/>
          </a:prstGeom>
        </p:spPr>
        <p:txBody>
          <a:bodyPr wrap="square">
            <a:spAutoFit/>
          </a:bodyPr>
          <a:lstStyle/>
          <a:p>
            <a:pPr>
              <a:lnSpc>
                <a:spcPct val="130000"/>
              </a:lnSpc>
            </a:pPr>
            <a:r>
              <a:rPr lang="ja-JP" altLang="ja-JP" sz="1600" kern="100" dirty="0" smtClean="0">
                <a:latin typeface="+mn-ea"/>
                <a:cs typeface="Times New Roman" panose="02020603050405020304" pitchFamily="18" charset="0"/>
              </a:rPr>
              <a:t>※</a:t>
            </a:r>
            <a:r>
              <a:rPr lang="ja-JP" altLang="en-US" sz="1600" dirty="0">
                <a:latin typeface="+mn-ea"/>
              </a:rPr>
              <a:t>配水池の耐震化率は</a:t>
            </a:r>
            <a:r>
              <a:rPr lang="ja-JP" altLang="en-US" sz="1600" dirty="0" smtClean="0">
                <a:latin typeface="+mn-ea"/>
              </a:rPr>
              <a:t>、２０１７年度</a:t>
            </a:r>
            <a:r>
              <a:rPr lang="ja-JP" altLang="en-US" sz="1600" dirty="0">
                <a:latin typeface="+mn-ea"/>
              </a:rPr>
              <a:t>で</a:t>
            </a:r>
            <a:r>
              <a:rPr lang="ja-JP" altLang="en-US" sz="1600" dirty="0" smtClean="0">
                <a:latin typeface="+mn-ea"/>
              </a:rPr>
              <a:t>９９．８％</a:t>
            </a:r>
            <a:endParaRPr lang="en-US" altLang="ja-JP" sz="1600" dirty="0">
              <a:latin typeface="+mn-ea"/>
            </a:endParaRPr>
          </a:p>
        </p:txBody>
      </p:sp>
    </p:spTree>
    <p:extLst>
      <p:ext uri="{BB962C8B-B14F-4D97-AF65-F5344CB8AC3E}">
        <p14:creationId xmlns:p14="http://schemas.microsoft.com/office/powerpoint/2010/main" val="418594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24690" y="1144027"/>
            <a:ext cx="9404364" cy="4231522"/>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24</a:t>
            </a:fld>
            <a:endParaRPr kumimoji="1" lang="ja-JP" altLang="en-US"/>
          </a:p>
        </p:txBody>
      </p:sp>
      <p:sp>
        <p:nvSpPr>
          <p:cNvPr id="7" name="テキスト ボックス 2"/>
          <p:cNvSpPr txBox="1">
            <a:spLocks noChangeArrowheads="1"/>
          </p:cNvSpPr>
          <p:nvPr/>
        </p:nvSpPr>
        <p:spPr bwMode="auto">
          <a:xfrm>
            <a:off x="183459" y="5314305"/>
            <a:ext cx="8815362" cy="1446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・計画期間（</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2014</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年度～</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2053</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年度）に必要と見込まれる更新需要の合計額は</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lvl="0" defTabSz="914400" eaLnBrk="0" fontAlgn="base" hangingPunct="0">
              <a:spcBef>
                <a:spcPct val="0"/>
              </a:spcBef>
              <a:spcAft>
                <a:spcPct val="0"/>
              </a:spcAft>
            </a:pP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　管路で約</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526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億円、構造物で約</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121</a:t>
            </a:r>
            <a:r>
              <a:rPr lang="ja-JP" altLang="en-US" dirty="0" smtClean="0">
                <a:latin typeface="+mn-ea"/>
                <a:cs typeface="Times New Roman" panose="02020603050405020304" pitchFamily="18" charset="0"/>
              </a:rPr>
              <a:t>億円、設備で約</a:t>
            </a:r>
            <a:r>
              <a:rPr lang="en-US" altLang="ja-JP" dirty="0" smtClean="0">
                <a:latin typeface="+mn-ea"/>
                <a:cs typeface="Times New Roman" panose="02020603050405020304" pitchFamily="18" charset="0"/>
              </a:rPr>
              <a:t>156</a:t>
            </a:r>
            <a:r>
              <a:rPr lang="ja-JP" altLang="en-US" dirty="0" smtClean="0">
                <a:latin typeface="+mn-ea"/>
                <a:cs typeface="Times New Roman" panose="02020603050405020304" pitchFamily="18" charset="0"/>
              </a:rPr>
              <a:t>億円、計約</a:t>
            </a:r>
            <a:r>
              <a:rPr lang="en-US" altLang="ja-JP" dirty="0" smtClean="0">
                <a:latin typeface="+mn-ea"/>
                <a:cs typeface="Times New Roman" panose="02020603050405020304" pitchFamily="18" charset="0"/>
              </a:rPr>
              <a:t>803</a:t>
            </a:r>
            <a:r>
              <a:rPr lang="ja-JP" altLang="en-US" dirty="0" smtClean="0">
                <a:latin typeface="+mn-ea"/>
                <a:cs typeface="Times New Roman" panose="02020603050405020304" pitchFamily="18" charset="0"/>
              </a:rPr>
              <a:t>億円</a:t>
            </a:r>
            <a:endParaRPr lang="en-US" altLang="ja-JP" dirty="0" smtClean="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a:t>
            </a:r>
            <a:r>
              <a:rPr lang="ja-JP" altLang="en-US" dirty="0" smtClean="0">
                <a:latin typeface="+mn-ea"/>
                <a:cs typeface="Times New Roman" panose="02020603050405020304" pitchFamily="18" charset="0"/>
              </a:rPr>
              <a:t>となる見込みです。</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lvl="0" defTabSz="914400" eaLnBrk="0" fontAlgn="base" hangingPunct="0">
              <a:spcBef>
                <a:spcPct val="0"/>
              </a:spcBef>
              <a:spcAft>
                <a:spcPct val="0"/>
              </a:spcAft>
            </a:pP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　</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sz="1600" dirty="0" smtClean="0">
                <a:latin typeface="+mn-ea"/>
                <a:cs typeface="Times New Roman" panose="02020603050405020304" pitchFamily="18" charset="0"/>
              </a:rPr>
              <a:t>　</a:t>
            </a:r>
            <a:r>
              <a:rPr lang="en-US" altLang="ja-JP" sz="1600" dirty="0" smtClean="0">
                <a:latin typeface="+mn-ea"/>
                <a:cs typeface="Times New Roman" panose="02020603050405020304" pitchFamily="18" charset="0"/>
              </a:rPr>
              <a:t>※</a:t>
            </a:r>
            <a:r>
              <a:rPr lang="ja-JP" altLang="en-US" sz="1600" dirty="0">
                <a:latin typeface="+mn-ea"/>
                <a:cs typeface="Times New Roman" panose="02020603050405020304" pitchFamily="18" charset="0"/>
              </a:rPr>
              <a:t>期間は当該市町村での試算状況によります</a:t>
            </a:r>
            <a:r>
              <a:rPr lang="ja-JP" altLang="en-US" sz="1600" dirty="0" smtClean="0">
                <a:latin typeface="+mn-ea"/>
                <a:cs typeface="Times New Roman" panose="02020603050405020304" pitchFamily="18" charset="0"/>
              </a:rPr>
              <a:t>。</a:t>
            </a:r>
            <a:endParaRPr lang="ja-JP" altLang="en-US" sz="1600" dirty="0">
              <a:latin typeface="+mn-ea"/>
              <a:cs typeface="Times New Roman" panose="02020603050405020304" pitchFamily="18" charset="0"/>
            </a:endParaRPr>
          </a:p>
        </p:txBody>
      </p:sp>
      <p:sp>
        <p:nvSpPr>
          <p:cNvPr id="2" name="テキスト ボックス 1"/>
          <p:cNvSpPr txBox="1"/>
          <p:nvPr/>
        </p:nvSpPr>
        <p:spPr>
          <a:xfrm>
            <a:off x="0" y="143905"/>
            <a:ext cx="10002592" cy="1415772"/>
          </a:xfrm>
          <a:prstGeom prst="rect">
            <a:avLst/>
          </a:prstGeom>
          <a:noFill/>
        </p:spPr>
        <p:txBody>
          <a:bodyPr wrap="square" rtlCol="0">
            <a:spAutoFit/>
          </a:bodyPr>
          <a:lstStyle/>
          <a:p>
            <a:r>
              <a:rPr lang="ja-JP" altLang="en-US" sz="2400" b="1" dirty="0"/>
              <a:t>３．４　更新需要見込み額の見通し</a:t>
            </a:r>
          </a:p>
          <a:p>
            <a:endParaRPr lang="ja-JP" altLang="en-US" sz="2400" dirty="0">
              <a:latin typeface="+mn-ea"/>
            </a:endParaRPr>
          </a:p>
          <a:p>
            <a:r>
              <a:rPr lang="en-US" altLang="ja-JP" sz="2000" dirty="0">
                <a:latin typeface="+mn-ea"/>
              </a:rPr>
              <a:t>【</a:t>
            </a:r>
            <a:r>
              <a:rPr lang="ja-JP" altLang="en-US" sz="2000" dirty="0">
                <a:latin typeface="+mn-ea"/>
              </a:rPr>
              <a:t>市町村</a:t>
            </a:r>
            <a:r>
              <a:rPr lang="ja-JP" altLang="en-US" sz="2000" dirty="0" smtClean="0">
                <a:latin typeface="+mn-ea"/>
              </a:rPr>
              <a:t>計画</a:t>
            </a:r>
            <a:r>
              <a:rPr lang="en-US" altLang="ja-JP" sz="2000" dirty="0" smtClean="0">
                <a:latin typeface="+mn-ea"/>
              </a:rPr>
              <a:t>】</a:t>
            </a:r>
            <a:r>
              <a:rPr lang="en-US" altLang="ja-JP" sz="2000" dirty="0">
                <a:latin typeface="+mn-ea"/>
              </a:rPr>
              <a:t>(</a:t>
            </a:r>
            <a:r>
              <a:rPr lang="ja-JP" altLang="en-US" sz="2000" dirty="0" smtClean="0">
                <a:latin typeface="+mn-ea"/>
              </a:rPr>
              <a:t>高槻市水道事業経営効率化計画</a:t>
            </a:r>
            <a:r>
              <a:rPr lang="en-US" altLang="ja-JP" sz="2000" dirty="0" smtClean="0">
                <a:latin typeface="+mn-ea"/>
              </a:rPr>
              <a:t>(2015</a:t>
            </a:r>
            <a:r>
              <a:rPr lang="ja-JP" altLang="en-US" sz="2000" dirty="0" smtClean="0">
                <a:latin typeface="+mn-ea"/>
              </a:rPr>
              <a:t>年度策定</a:t>
            </a:r>
            <a:r>
              <a:rPr lang="en-US" altLang="ja-JP" sz="2000" dirty="0" smtClean="0">
                <a:latin typeface="+mn-ea"/>
              </a:rPr>
              <a:t>))</a:t>
            </a:r>
          </a:p>
          <a:p>
            <a:endParaRPr lang="en-US" altLang="ja-JP" dirty="0" smtClean="0">
              <a:latin typeface="+mn-ea"/>
            </a:endParaRPr>
          </a:p>
        </p:txBody>
      </p:sp>
    </p:spTree>
    <p:extLst>
      <p:ext uri="{BB962C8B-B14F-4D97-AF65-F5344CB8AC3E}">
        <p14:creationId xmlns:p14="http://schemas.microsoft.com/office/powerpoint/2010/main" val="402836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25162"/>
            <a:ext cx="9144000" cy="1692771"/>
          </a:xfrm>
          <a:prstGeom prst="rect">
            <a:avLst/>
          </a:prstGeom>
          <a:noFill/>
        </p:spPr>
        <p:txBody>
          <a:bodyPr wrap="square" rtlCol="0">
            <a:spAutoFit/>
          </a:body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smtClean="0"/>
              <a:t>】</a:t>
            </a:r>
            <a:r>
              <a:rPr lang="en-US" altLang="ja-JP" sz="2000" dirty="0" smtClean="0">
                <a:latin typeface="+mn-ea"/>
              </a:rPr>
              <a:t>(</a:t>
            </a:r>
            <a:r>
              <a:rPr lang="ja-JP" altLang="en-US" sz="2000" dirty="0">
                <a:latin typeface="+mn-ea"/>
              </a:rPr>
              <a:t>高槻市水道事業経営効率化計画</a:t>
            </a:r>
            <a:r>
              <a:rPr lang="en-US" altLang="ja-JP" sz="2000" dirty="0">
                <a:latin typeface="+mn-ea"/>
              </a:rPr>
              <a:t>(2015</a:t>
            </a:r>
            <a:r>
              <a:rPr lang="ja-JP" altLang="en-US" sz="2000" dirty="0">
                <a:latin typeface="+mn-ea"/>
              </a:rPr>
              <a:t>年度策定</a:t>
            </a:r>
            <a:r>
              <a:rPr lang="en-US" altLang="ja-JP" sz="2000" dirty="0">
                <a:latin typeface="+mn-ea"/>
              </a:rPr>
              <a:t>))</a:t>
            </a:r>
          </a:p>
          <a:p>
            <a:endParaRPr lang="en-US" altLang="ja-JP" dirty="0" smtClean="0"/>
          </a:p>
          <a:p>
            <a:r>
              <a:rPr lang="ja-JP" altLang="en-US" dirty="0"/>
              <a:t>・計画期間（２０１６年度から２０２５年度まで）では財源は確保される見通しです。</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25</a:t>
            </a:fld>
            <a:endParaRPr kumimoji="1" lang="ja-JP" altLang="en-US"/>
          </a:p>
        </p:txBody>
      </p:sp>
      <p:grpSp>
        <p:nvGrpSpPr>
          <p:cNvPr id="9" name="グループ化 8"/>
          <p:cNvGrpSpPr/>
          <p:nvPr/>
        </p:nvGrpSpPr>
        <p:grpSpPr>
          <a:xfrm>
            <a:off x="119514" y="2003013"/>
            <a:ext cx="8882841" cy="4362753"/>
            <a:chOff x="92218" y="2426101"/>
            <a:chExt cx="8882841" cy="4362753"/>
          </a:xfrm>
        </p:grpSpPr>
        <p:pic>
          <p:nvPicPr>
            <p:cNvPr id="3" name="図 2"/>
            <p:cNvPicPr>
              <a:picLocks noChangeAspect="1"/>
            </p:cNvPicPr>
            <p:nvPr/>
          </p:nvPicPr>
          <p:blipFill>
            <a:blip r:embed="rId2"/>
            <a:stretch>
              <a:fillRect/>
            </a:stretch>
          </p:blipFill>
          <p:spPr>
            <a:xfrm>
              <a:off x="92218" y="2933237"/>
              <a:ext cx="8713900" cy="3855617"/>
            </a:xfrm>
            <a:prstGeom prst="rect">
              <a:avLst/>
            </a:prstGeom>
          </p:spPr>
        </p:pic>
        <p:sp>
          <p:nvSpPr>
            <p:cNvPr id="8" name="円形吹き出し 7"/>
            <p:cNvSpPr/>
            <p:nvPr/>
          </p:nvSpPr>
          <p:spPr>
            <a:xfrm>
              <a:off x="6109029" y="2426101"/>
              <a:ext cx="2866030" cy="533400"/>
            </a:xfrm>
            <a:prstGeom prst="wedgeEllipseCallout">
              <a:avLst>
                <a:gd name="adj1" fmla="val -8260"/>
                <a:gd name="adj2" fmla="val 2605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spcAft>
                  <a:spcPts val="0"/>
                </a:spcAft>
              </a:pPr>
              <a:r>
                <a:rPr lang="ja-JP" sz="1400" kern="100" dirty="0">
                  <a:solidFill>
                    <a:srgbClr val="000000"/>
                  </a:solidFill>
                  <a:effectLst/>
                  <a:latin typeface="+mn-ea"/>
                  <a:cs typeface="Times New Roman" panose="02020603050405020304" pitchFamily="18" charset="0"/>
                </a:rPr>
                <a:t>見通しは</a:t>
              </a:r>
              <a:r>
                <a:rPr lang="en-US" sz="1400" kern="100" dirty="0">
                  <a:solidFill>
                    <a:srgbClr val="000000"/>
                  </a:solidFill>
                  <a:effectLst/>
                  <a:latin typeface="+mn-ea"/>
                  <a:cs typeface="Times New Roman" panose="02020603050405020304" pitchFamily="18" charset="0"/>
                </a:rPr>
                <a:t>2025</a:t>
              </a:r>
              <a:r>
                <a:rPr lang="ja-JP" sz="1400" kern="100" dirty="0">
                  <a:solidFill>
                    <a:srgbClr val="000000"/>
                  </a:solidFill>
                  <a:effectLst/>
                  <a:latin typeface="+mn-ea"/>
                  <a:cs typeface="Times New Roman" panose="02020603050405020304" pitchFamily="18" charset="0"/>
                </a:rPr>
                <a:t>年度まで</a:t>
              </a:r>
              <a:endParaRPr lang="ja-JP" sz="1400" kern="100" dirty="0">
                <a:effectLst/>
                <a:latin typeface="+mn-ea"/>
                <a:cs typeface="Times New Roman" panose="02020603050405020304" pitchFamily="18" charset="0"/>
              </a:endParaRPr>
            </a:p>
          </p:txBody>
        </p:sp>
      </p:grpSp>
    </p:spTree>
    <p:extLst>
      <p:ext uri="{BB962C8B-B14F-4D97-AF65-F5344CB8AC3E}">
        <p14:creationId xmlns:p14="http://schemas.microsoft.com/office/powerpoint/2010/main" val="177689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26</a:t>
            </a:fld>
            <a:endParaRPr kumimoji="1" lang="ja-JP" altLang="en-US"/>
          </a:p>
        </p:txBody>
      </p:sp>
      <p:sp>
        <p:nvSpPr>
          <p:cNvPr id="6" name="テキスト ボックス 5"/>
          <p:cNvSpPr txBox="1"/>
          <p:nvPr/>
        </p:nvSpPr>
        <p:spPr>
          <a:xfrm>
            <a:off x="0" y="125162"/>
            <a:ext cx="9144000" cy="1692771"/>
          </a:xfrm>
          <a:prstGeom prst="rect">
            <a:avLst/>
          </a:prstGeom>
          <a:noFill/>
        </p:spPr>
        <p:txBody>
          <a:bodyPr wrap="square" rtlCol="0">
            <a:spAutoFit/>
          </a:body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smtClean="0"/>
              <a:t>】</a:t>
            </a:r>
            <a:r>
              <a:rPr lang="en-US" altLang="ja-JP" sz="2000" dirty="0" smtClean="0">
                <a:latin typeface="+mn-ea"/>
              </a:rPr>
              <a:t>(</a:t>
            </a:r>
            <a:r>
              <a:rPr lang="ja-JP" altLang="en-US" sz="2000" dirty="0">
                <a:latin typeface="+mn-ea"/>
              </a:rPr>
              <a:t>高槻市水道事業経営効率化計画</a:t>
            </a:r>
            <a:r>
              <a:rPr lang="en-US" altLang="ja-JP" sz="2000" dirty="0">
                <a:latin typeface="+mn-ea"/>
              </a:rPr>
              <a:t>(2015</a:t>
            </a:r>
            <a:r>
              <a:rPr lang="ja-JP" altLang="en-US" sz="2000" dirty="0">
                <a:latin typeface="+mn-ea"/>
              </a:rPr>
              <a:t>年度策定</a:t>
            </a:r>
            <a:r>
              <a:rPr lang="en-US" altLang="ja-JP" sz="2000" dirty="0">
                <a:latin typeface="+mn-ea"/>
              </a:rPr>
              <a:t>))</a:t>
            </a:r>
          </a:p>
          <a:p>
            <a:endParaRPr lang="en-US" altLang="ja-JP" dirty="0" smtClean="0"/>
          </a:p>
          <a:p>
            <a:r>
              <a:rPr lang="ja-JP" altLang="en-US" dirty="0"/>
              <a:t>・計画期間（２０１６年度から２０２５年度まで）では財源は確保される見通しです。</a:t>
            </a:r>
          </a:p>
        </p:txBody>
      </p:sp>
      <p:pic>
        <p:nvPicPr>
          <p:cNvPr id="2" name="図 1"/>
          <p:cNvPicPr>
            <a:picLocks noChangeAspect="1"/>
          </p:cNvPicPr>
          <p:nvPr/>
        </p:nvPicPr>
        <p:blipFill>
          <a:blip r:embed="rId2"/>
          <a:stretch>
            <a:fillRect/>
          </a:stretch>
        </p:blipFill>
        <p:spPr>
          <a:xfrm>
            <a:off x="163774" y="2423445"/>
            <a:ext cx="8802806" cy="3856466"/>
          </a:xfrm>
          <a:prstGeom prst="rect">
            <a:avLst/>
          </a:prstGeom>
        </p:spPr>
      </p:pic>
    </p:spTree>
    <p:extLst>
      <p:ext uri="{BB962C8B-B14F-4D97-AF65-F5344CB8AC3E}">
        <p14:creationId xmlns:p14="http://schemas.microsoft.com/office/powerpoint/2010/main" val="3071904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7925" y="-87925"/>
            <a:ext cx="9548127" cy="6951134"/>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大阪府推計による高槻市の</a:t>
            </a:r>
            <a:r>
              <a:rPr lang="ja-JP" altLang="en-US" sz="2400" b="1" dirty="0">
                <a:latin typeface="+mn-ea"/>
              </a:rPr>
              <a:t>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pPr>
              <a:lnSpc>
                <a:spcPct val="105000"/>
              </a:lnSpc>
            </a:pPr>
            <a:r>
              <a:rPr lang="ja-JP" altLang="ja-JP" sz="1600" dirty="0">
                <a:latin typeface="+mn-ea"/>
              </a:rPr>
              <a:t>（試算方法）</a:t>
            </a:r>
            <a:r>
              <a:rPr lang="ja-JP" altLang="ja-JP" sz="1400" u="sng" dirty="0">
                <a:latin typeface="+mn-ea"/>
              </a:rPr>
              <a:t>下線部分</a:t>
            </a:r>
            <a:r>
              <a:rPr lang="ja-JP" altLang="ja-JP" sz="1400" dirty="0">
                <a:latin typeface="+mn-ea"/>
              </a:rPr>
              <a:t>は</a:t>
            </a:r>
            <a:r>
              <a:rPr lang="ja-JP" altLang="ja-JP" sz="1400" dirty="0" smtClean="0">
                <a:latin typeface="+mn-ea"/>
              </a:rPr>
              <a:t>、</a:t>
            </a:r>
            <a:r>
              <a:rPr lang="ja-JP" altLang="en-US" sz="1400" dirty="0" smtClean="0">
                <a:latin typeface="+mn-ea"/>
              </a:rPr>
              <a:t>大阪府が</a:t>
            </a:r>
            <a:r>
              <a:rPr lang="ja-JP" altLang="ja-JP" sz="1400" dirty="0" smtClean="0">
                <a:latin typeface="+mn-ea"/>
              </a:rPr>
              <a:t>当該</a:t>
            </a:r>
            <a:r>
              <a:rPr lang="ja-JP" altLang="ja-JP" sz="1400" dirty="0">
                <a:latin typeface="+mn-ea"/>
              </a:rPr>
              <a:t>市の試算で行った箇所です。</a:t>
            </a:r>
            <a:endParaRPr lang="ja-JP" altLang="ja-JP" sz="1200" dirty="0">
              <a:latin typeface="+mn-ea"/>
            </a:endParaRPr>
          </a:p>
          <a:p>
            <a:pPr>
              <a:lnSpc>
                <a:spcPct val="105000"/>
              </a:lnSpc>
            </a:pPr>
            <a:r>
              <a:rPr lang="ja-JP" altLang="ja-JP" sz="1400" dirty="0">
                <a:latin typeface="+mn-ea"/>
              </a:rPr>
              <a:t>１　</a:t>
            </a:r>
            <a:r>
              <a:rPr lang="en-US" altLang="ja-JP" sz="1400" dirty="0">
                <a:latin typeface="+mn-ea"/>
              </a:rPr>
              <a:t>2045</a:t>
            </a:r>
            <a:r>
              <a:rPr lang="ja-JP" altLang="ja-JP" sz="1400" dirty="0">
                <a:latin typeface="+mn-ea"/>
              </a:rPr>
              <a:t>年までの市町村での計画がある場合は、その計画を基本に管路の更新率を</a:t>
            </a:r>
            <a:r>
              <a:rPr lang="en-US" altLang="ja-JP" sz="1400" dirty="0">
                <a:latin typeface="+mn-ea"/>
              </a:rPr>
              <a:t>1.67</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ja-JP" sz="1400" dirty="0" smtClean="0">
                <a:latin typeface="+mn-ea"/>
              </a:rPr>
              <a:t>（</a:t>
            </a:r>
            <a:r>
              <a:rPr lang="en-US" altLang="ja-JP" sz="1400" dirty="0">
                <a:latin typeface="+mn-ea"/>
              </a:rPr>
              <a:t>60</a:t>
            </a:r>
            <a:r>
              <a:rPr lang="ja-JP" altLang="ja-JP" sz="1400" dirty="0">
                <a:latin typeface="+mn-ea"/>
              </a:rPr>
              <a:t>年で全ての水道管を更新する）に設定します。市町村での既存計画が、この更新率を満たしている場合は</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ja-JP" sz="1400" dirty="0" smtClean="0">
                <a:latin typeface="+mn-ea"/>
              </a:rPr>
              <a:t>府</a:t>
            </a:r>
            <a:r>
              <a:rPr lang="ja-JP" altLang="ja-JP" sz="1400" dirty="0">
                <a:latin typeface="+mn-ea"/>
              </a:rPr>
              <a:t>での独自推計は行わず、市町村計画をもとに</a:t>
            </a:r>
            <a:r>
              <a:rPr lang="en-US" altLang="ja-JP" sz="1400" dirty="0">
                <a:latin typeface="+mn-ea"/>
              </a:rPr>
              <a:t>2045</a:t>
            </a:r>
            <a:r>
              <a:rPr lang="ja-JP" altLang="ja-JP" sz="1400" dirty="0">
                <a:latin typeface="+mn-ea"/>
              </a:rPr>
              <a:t>年の水道料金を算出します</a:t>
            </a:r>
            <a:r>
              <a:rPr lang="ja-JP" altLang="ja-JP" sz="1400" dirty="0" smtClean="0">
                <a:latin typeface="+mn-ea"/>
              </a:rPr>
              <a:t>。</a:t>
            </a:r>
            <a:endParaRPr lang="en-US" altLang="ja-JP" sz="1200" dirty="0">
              <a:latin typeface="+mn-ea"/>
            </a:endParaRPr>
          </a:p>
          <a:p>
            <a:pPr>
              <a:lnSpc>
                <a:spcPct val="105000"/>
              </a:lnSpc>
            </a:pPr>
            <a:r>
              <a:rPr lang="ja-JP" altLang="ja-JP" sz="1400" dirty="0" smtClean="0">
                <a:latin typeface="+mn-ea"/>
              </a:rPr>
              <a:t>２</a:t>
            </a:r>
            <a:r>
              <a:rPr lang="ja-JP" altLang="ja-JP" sz="1400" dirty="0">
                <a:latin typeface="+mn-ea"/>
              </a:rPr>
              <a:t>　市町村計画がない場合は、大阪府で試算を行いました</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en-US" sz="1400" u="sng" dirty="0">
                <a:latin typeface="+mn-ea"/>
              </a:rPr>
              <a:t>〇	推計期間は大阪府の将来推計人口の推計期間に合わせ</a:t>
            </a:r>
            <a:r>
              <a:rPr lang="en-US" altLang="ja-JP" sz="1400" u="sng" dirty="0">
                <a:latin typeface="+mn-ea"/>
              </a:rPr>
              <a:t>2045</a:t>
            </a:r>
            <a:r>
              <a:rPr lang="ja-JP" altLang="en-US" sz="1400" u="sng" dirty="0">
                <a:latin typeface="+mn-ea"/>
              </a:rPr>
              <a:t>年度まで</a:t>
            </a:r>
            <a:r>
              <a:rPr lang="ja-JP" altLang="en-US" sz="1400" u="sng" dirty="0" smtClean="0">
                <a:latin typeface="+mn-ea"/>
              </a:rPr>
              <a:t>。</a:t>
            </a:r>
            <a:endParaRPr lang="en-US" altLang="ja-JP" sz="1400" u="sng" dirty="0" smtClean="0">
              <a:latin typeface="+mn-ea"/>
            </a:endParaRPr>
          </a:p>
          <a:p>
            <a:pPr>
              <a:lnSpc>
                <a:spcPct val="105000"/>
              </a:lnSpc>
            </a:pPr>
            <a:r>
              <a:rPr lang="ja-JP" altLang="en-US" sz="1200" dirty="0">
                <a:latin typeface="+mn-ea"/>
              </a:rPr>
              <a:t>　</a:t>
            </a:r>
            <a:r>
              <a:rPr lang="ja-JP" altLang="en-US" sz="1400" u="sng" dirty="0" smtClean="0">
                <a:latin typeface="+mn-ea"/>
              </a:rPr>
              <a:t>〇</a:t>
            </a:r>
            <a:r>
              <a:rPr lang="ja-JP" altLang="ja-JP" sz="1400" u="sng" dirty="0" smtClean="0">
                <a:latin typeface="+mn-ea"/>
              </a:rPr>
              <a:t>収入</a:t>
            </a:r>
            <a:r>
              <a:rPr lang="ja-JP" altLang="ja-JP" sz="1400" u="sng" dirty="0">
                <a:latin typeface="+mn-ea"/>
              </a:rPr>
              <a:t>は推計した料金収入に</a:t>
            </a:r>
            <a:r>
              <a:rPr lang="en-US" altLang="ja-JP" sz="1400" u="sng" dirty="0">
                <a:latin typeface="+mn-ea"/>
              </a:rPr>
              <a:t>2016</a:t>
            </a:r>
            <a:r>
              <a:rPr lang="ja-JP" altLang="ja-JP" sz="1400" u="sng" dirty="0">
                <a:latin typeface="+mn-ea"/>
              </a:rPr>
              <a:t>年度決算統計のその他収益を加算しています</a:t>
            </a:r>
            <a:r>
              <a:rPr lang="ja-JP" altLang="ja-JP" sz="1400" u="sng" dirty="0" smtClean="0">
                <a:latin typeface="+mn-ea"/>
              </a:rPr>
              <a:t>。</a:t>
            </a:r>
            <a:endParaRPr lang="ja-JP" altLang="ja-JP" sz="1200" u="sng" dirty="0" smtClean="0">
              <a:latin typeface="+mn-ea"/>
            </a:endParaRPr>
          </a:p>
          <a:p>
            <a:pPr lvl="1" indent="-96838">
              <a:lnSpc>
                <a:spcPct val="105000"/>
              </a:lnSpc>
            </a:pPr>
            <a:r>
              <a:rPr lang="ja-JP" altLang="en-US" sz="1400" u="sng" dirty="0" smtClean="0">
                <a:latin typeface="+mn-ea"/>
              </a:rPr>
              <a:t>・</a:t>
            </a:r>
            <a:r>
              <a:rPr lang="ja-JP" altLang="ja-JP" sz="1400" u="sng" dirty="0" smtClean="0">
                <a:latin typeface="+mn-ea"/>
              </a:rPr>
              <a:t>水道料金収入の見通しは、給水人口予測から有収水量を推計し、</a:t>
            </a:r>
            <a:endParaRPr lang="en-US" altLang="ja-JP" sz="1400" u="sng" dirty="0" smtClean="0">
              <a:latin typeface="+mn-ea"/>
            </a:endParaRPr>
          </a:p>
          <a:p>
            <a:pPr lvl="1" indent="-96838">
              <a:lnSpc>
                <a:spcPct val="105000"/>
              </a:lnSpc>
            </a:pPr>
            <a:r>
              <a:rPr lang="ja-JP" altLang="en-US" sz="1400" dirty="0" smtClean="0">
                <a:latin typeface="+mn-ea"/>
              </a:rPr>
              <a:t>　</a:t>
            </a:r>
            <a:r>
              <a:rPr lang="en-US" altLang="ja-JP" sz="1400" u="sng" dirty="0" smtClean="0">
                <a:latin typeface="+mn-ea"/>
              </a:rPr>
              <a:t>2016</a:t>
            </a:r>
            <a:r>
              <a:rPr lang="ja-JP" altLang="ja-JP" sz="1400" u="sng" dirty="0" smtClean="0">
                <a:latin typeface="+mn-ea"/>
              </a:rPr>
              <a:t>年度の供給単価</a:t>
            </a:r>
            <a:r>
              <a:rPr lang="en-US" altLang="ja-JP" sz="1400" u="sng" dirty="0" smtClean="0">
                <a:latin typeface="+mn-ea"/>
              </a:rPr>
              <a:t>149.6</a:t>
            </a:r>
            <a:r>
              <a:rPr lang="ja-JP" altLang="ja-JP" sz="1400" u="sng" dirty="0" smtClean="0">
                <a:latin typeface="+mn-ea"/>
              </a:rPr>
              <a:t>円</a:t>
            </a:r>
            <a:r>
              <a:rPr lang="en-US" altLang="ja-JP" sz="1400" u="sng" dirty="0" smtClean="0">
                <a:latin typeface="+mn-ea"/>
              </a:rPr>
              <a:t>/m</a:t>
            </a:r>
            <a:r>
              <a:rPr lang="en-US" altLang="ja-JP" sz="1400" u="sng" baseline="30000" dirty="0" smtClean="0">
                <a:latin typeface="+mn-ea"/>
              </a:rPr>
              <a:t>3</a:t>
            </a:r>
            <a:r>
              <a:rPr lang="ja-JP" altLang="ja-JP" sz="1400" u="sng" dirty="0" smtClean="0">
                <a:latin typeface="+mn-ea"/>
              </a:rPr>
              <a:t>を乗じて算出しています。</a:t>
            </a:r>
            <a:endParaRPr lang="ja-JP" altLang="ja-JP" sz="1200" dirty="0" smtClean="0">
              <a:latin typeface="+mn-ea"/>
            </a:endParaRPr>
          </a:p>
          <a:p>
            <a:pPr lvl="1" indent="-96838">
              <a:lnSpc>
                <a:spcPct val="105000"/>
              </a:lnSpc>
            </a:pPr>
            <a:r>
              <a:rPr lang="ja-JP" altLang="en-US" sz="1400" u="sng" dirty="0" smtClean="0">
                <a:latin typeface="+mn-ea"/>
              </a:rPr>
              <a:t>・</a:t>
            </a:r>
            <a:r>
              <a:rPr lang="ja-JP" altLang="ja-JP" sz="1400" u="sng" dirty="0" smtClean="0">
                <a:latin typeface="+mn-ea"/>
              </a:rPr>
              <a:t>給水</a:t>
            </a:r>
            <a:r>
              <a:rPr lang="ja-JP" altLang="ja-JP" sz="1400" u="sng" dirty="0">
                <a:latin typeface="+mn-ea"/>
              </a:rPr>
              <a:t>人口の予測については、大阪府の将来推計人口（</a:t>
            </a:r>
            <a:r>
              <a:rPr lang="en-US" altLang="ja-JP" sz="1400" u="sng" dirty="0">
                <a:latin typeface="+mn-ea"/>
              </a:rPr>
              <a:t>2018</a:t>
            </a:r>
            <a:r>
              <a:rPr lang="ja-JP" altLang="ja-JP" sz="1400" u="sng" dirty="0">
                <a:latin typeface="+mn-ea"/>
              </a:rPr>
              <a:t>年</a:t>
            </a:r>
            <a:r>
              <a:rPr lang="en-US" altLang="ja-JP" sz="1400" u="sng" dirty="0">
                <a:latin typeface="+mn-ea"/>
              </a:rPr>
              <a:t>8</a:t>
            </a:r>
            <a:r>
              <a:rPr lang="ja-JP" altLang="ja-JP" sz="1400" u="sng" dirty="0">
                <a:latin typeface="+mn-ea"/>
              </a:rPr>
              <a:t>月大阪府政策企画部企画室計画課）を用い</a:t>
            </a:r>
            <a:r>
              <a:rPr lang="ja-JP" altLang="ja-JP" sz="1400" u="sng" dirty="0" smtClean="0">
                <a:latin typeface="+mn-ea"/>
              </a:rPr>
              <a:t>、</a:t>
            </a:r>
            <a:endParaRPr lang="en-US" altLang="ja-JP" sz="1400" u="sng" dirty="0" smtClean="0">
              <a:latin typeface="+mn-ea"/>
            </a:endParaRPr>
          </a:p>
          <a:p>
            <a:pPr lvl="1" indent="-96838">
              <a:lnSpc>
                <a:spcPct val="105000"/>
              </a:lnSpc>
            </a:pPr>
            <a:r>
              <a:rPr lang="ja-JP" altLang="en-US" sz="1400" dirty="0" smtClean="0">
                <a:latin typeface="+mn-ea"/>
              </a:rPr>
              <a:t>　</a:t>
            </a:r>
            <a:r>
              <a:rPr lang="ja-JP" altLang="ja-JP" sz="1400" u="sng" dirty="0" smtClean="0">
                <a:latin typeface="+mn-ea"/>
              </a:rPr>
              <a:t>府</a:t>
            </a:r>
            <a:r>
              <a:rPr lang="ja-JP" altLang="ja-JP" sz="1400" u="sng" dirty="0">
                <a:latin typeface="+mn-ea"/>
              </a:rPr>
              <a:t>が国立社会保障・人口問題研究所の市町村別予測を補正して推計しています。</a:t>
            </a:r>
            <a:endParaRPr lang="ja-JP" altLang="ja-JP" sz="1200" dirty="0">
              <a:latin typeface="+mn-ea"/>
            </a:endParaRPr>
          </a:p>
          <a:p>
            <a:pPr lvl="1" indent="-96838">
              <a:lnSpc>
                <a:spcPct val="105000"/>
              </a:lnSpc>
            </a:pPr>
            <a:r>
              <a:rPr lang="ja-JP" altLang="en-US" sz="1400" u="sng" dirty="0" smtClean="0">
                <a:latin typeface="+mn-ea"/>
              </a:rPr>
              <a:t>・</a:t>
            </a:r>
            <a:r>
              <a:rPr lang="ja-JP" altLang="ja-JP" sz="1400" u="sng" dirty="0" smtClean="0">
                <a:latin typeface="+mn-ea"/>
              </a:rPr>
              <a:t>有</a:t>
            </a:r>
            <a:r>
              <a:rPr lang="ja-JP" altLang="ja-JP" sz="1400" u="sng" dirty="0">
                <a:latin typeface="+mn-ea"/>
              </a:rPr>
              <a:t>収水量の推計は、</a:t>
            </a:r>
            <a:r>
              <a:rPr lang="en-US" altLang="ja-JP" sz="1400" u="sng" dirty="0">
                <a:latin typeface="+mn-ea"/>
              </a:rPr>
              <a:t>2016</a:t>
            </a:r>
            <a:r>
              <a:rPr lang="ja-JP" altLang="ja-JP" sz="1400" u="sng" dirty="0">
                <a:latin typeface="+mn-ea"/>
              </a:rPr>
              <a:t>年度の年間有収水量と給水人口から</a:t>
            </a:r>
            <a:r>
              <a:rPr lang="en-US" altLang="ja-JP" sz="1400" u="sng" dirty="0">
                <a:latin typeface="+mn-ea"/>
              </a:rPr>
              <a:t>1</a:t>
            </a:r>
            <a:r>
              <a:rPr lang="ja-JP" altLang="ja-JP" sz="1400" u="sng" dirty="0">
                <a:latin typeface="+mn-ea"/>
              </a:rPr>
              <a:t>人</a:t>
            </a:r>
            <a:r>
              <a:rPr lang="en-US" altLang="ja-JP" sz="1400" u="sng" dirty="0">
                <a:latin typeface="+mn-ea"/>
              </a:rPr>
              <a:t>1</a:t>
            </a:r>
            <a:r>
              <a:rPr lang="ja-JP" altLang="ja-JP" sz="1400" u="sng" dirty="0">
                <a:latin typeface="+mn-ea"/>
              </a:rPr>
              <a:t>日平均有収水量を求め</a:t>
            </a:r>
            <a:r>
              <a:rPr lang="ja-JP" altLang="ja-JP" sz="1400" u="sng" dirty="0" smtClean="0">
                <a:latin typeface="+mn-ea"/>
              </a:rPr>
              <a:t>、</a:t>
            </a:r>
            <a:endParaRPr lang="en-US" altLang="ja-JP" sz="1400" u="sng" dirty="0" smtClean="0">
              <a:latin typeface="+mn-ea"/>
            </a:endParaRPr>
          </a:p>
          <a:p>
            <a:pPr lvl="1" indent="-96838">
              <a:lnSpc>
                <a:spcPct val="105000"/>
              </a:lnSpc>
            </a:pPr>
            <a:r>
              <a:rPr lang="ja-JP" altLang="en-US" sz="1400" dirty="0">
                <a:latin typeface="+mn-ea"/>
              </a:rPr>
              <a:t>　</a:t>
            </a:r>
            <a:r>
              <a:rPr lang="ja-JP" altLang="ja-JP" sz="1400" u="sng" dirty="0" smtClean="0">
                <a:latin typeface="+mn-ea"/>
              </a:rPr>
              <a:t>予測</a:t>
            </a:r>
            <a:r>
              <a:rPr lang="ja-JP" altLang="ja-JP" sz="1400" u="sng" dirty="0">
                <a:latin typeface="+mn-ea"/>
              </a:rPr>
              <a:t>給水人口を乗じて算出しています</a:t>
            </a:r>
            <a:r>
              <a:rPr lang="ja-JP" altLang="ja-JP" sz="1400" u="sng" dirty="0" smtClean="0">
                <a:latin typeface="+mn-ea"/>
              </a:rPr>
              <a:t>。</a:t>
            </a:r>
            <a:endParaRPr lang="en-US" altLang="ja-JP" sz="1200" dirty="0">
              <a:latin typeface="+mn-ea"/>
            </a:endParaRPr>
          </a:p>
          <a:p>
            <a:pPr lvl="1" indent="-277813">
              <a:lnSpc>
                <a:spcPct val="105000"/>
              </a:lnSpc>
            </a:pPr>
            <a:r>
              <a:rPr lang="ja-JP" altLang="en-US" sz="1400" u="sng" dirty="0" smtClean="0">
                <a:latin typeface="+mn-ea"/>
              </a:rPr>
              <a:t>〇</a:t>
            </a:r>
            <a:r>
              <a:rPr lang="ja-JP" altLang="ja-JP" sz="1400" u="sng" dirty="0" smtClean="0">
                <a:latin typeface="+mn-ea"/>
              </a:rPr>
              <a:t>支出</a:t>
            </a:r>
            <a:r>
              <a:rPr lang="ja-JP" altLang="ja-JP" sz="1400" u="sng" dirty="0">
                <a:latin typeface="+mn-ea"/>
              </a:rPr>
              <a:t>は管路更新以外の費用について、</a:t>
            </a:r>
            <a:r>
              <a:rPr lang="en-US" altLang="ja-JP" sz="1400" u="sng" dirty="0">
                <a:latin typeface="+mn-ea"/>
              </a:rPr>
              <a:t>2016</a:t>
            </a:r>
            <a:r>
              <a:rPr lang="ja-JP" altLang="ja-JP" sz="1400" u="sng" dirty="0">
                <a:latin typeface="+mn-ea"/>
              </a:rPr>
              <a:t>年度の経常費用の決算値の同額を</a:t>
            </a:r>
            <a:r>
              <a:rPr lang="en-US" altLang="ja-JP" sz="1400" u="sng" dirty="0">
                <a:latin typeface="+mn-ea"/>
              </a:rPr>
              <a:t>2045</a:t>
            </a:r>
            <a:r>
              <a:rPr lang="ja-JP" altLang="ja-JP" sz="1400" u="sng" dirty="0">
                <a:latin typeface="+mn-ea"/>
              </a:rPr>
              <a:t>年度まで見込んでいます</a:t>
            </a:r>
            <a:r>
              <a:rPr lang="ja-JP" altLang="ja-JP" sz="1400" u="sng" dirty="0" smtClean="0">
                <a:latin typeface="+mn-ea"/>
              </a:rPr>
              <a:t>。</a:t>
            </a:r>
            <a:endParaRPr lang="en-US" altLang="ja-JP" sz="1400" u="sng" dirty="0" smtClean="0">
              <a:latin typeface="+mn-ea"/>
            </a:endParaRPr>
          </a:p>
          <a:p>
            <a:pPr lvl="1" indent="-100013">
              <a:lnSpc>
                <a:spcPct val="105000"/>
              </a:lnSpc>
            </a:pPr>
            <a:r>
              <a:rPr lang="ja-JP" altLang="en-US" sz="1400" u="sng" dirty="0">
                <a:latin typeface="+mn-ea"/>
              </a:rPr>
              <a:t>・</a:t>
            </a:r>
            <a:r>
              <a:rPr lang="ja-JP" altLang="ja-JP" sz="1400" u="sng" dirty="0" smtClean="0">
                <a:latin typeface="+mn-ea"/>
              </a:rPr>
              <a:t>管</a:t>
            </a:r>
            <a:r>
              <a:rPr lang="ja-JP" altLang="ja-JP" sz="1400" u="sng" dirty="0">
                <a:latin typeface="+mn-ea"/>
              </a:rPr>
              <a:t>路については管路更新率を</a:t>
            </a:r>
            <a:r>
              <a:rPr lang="en-US" altLang="ja-JP" sz="1400" u="sng" dirty="0">
                <a:latin typeface="+mn-ea"/>
              </a:rPr>
              <a:t>1.67</a:t>
            </a:r>
            <a:r>
              <a:rPr lang="ja-JP" altLang="ja-JP" sz="1400" u="sng" dirty="0">
                <a:latin typeface="+mn-ea"/>
              </a:rPr>
              <a:t>％に引き上げた場合</a:t>
            </a:r>
            <a:r>
              <a:rPr lang="ja-JP" altLang="ja-JP" sz="1400" u="sng" dirty="0" smtClean="0">
                <a:latin typeface="+mn-ea"/>
              </a:rPr>
              <a:t>の</a:t>
            </a:r>
            <a:r>
              <a:rPr lang="ja-JP" altLang="en-US" sz="1400" u="sng" dirty="0" smtClean="0">
                <a:latin typeface="+mn-ea"/>
              </a:rPr>
              <a:t>減価償却費</a:t>
            </a:r>
            <a:r>
              <a:rPr lang="ja-JP" altLang="ja-JP" sz="1400" u="sng" dirty="0" smtClean="0">
                <a:latin typeface="+mn-ea"/>
              </a:rPr>
              <a:t>増加</a:t>
            </a:r>
            <a:r>
              <a:rPr lang="ja-JP" altLang="ja-JP" sz="1400" u="sng" dirty="0">
                <a:latin typeface="+mn-ea"/>
              </a:rPr>
              <a:t>を見込んでいます</a:t>
            </a:r>
            <a:r>
              <a:rPr lang="ja-JP" altLang="ja-JP" sz="1400" u="sng" dirty="0" smtClean="0">
                <a:latin typeface="+mn-ea"/>
              </a:rPr>
              <a:t>。</a:t>
            </a:r>
            <a:endParaRPr lang="en-US" altLang="ja-JP" sz="1400" u="sng" dirty="0" smtClean="0">
              <a:latin typeface="+mn-ea"/>
            </a:endParaRPr>
          </a:p>
          <a:p>
            <a:pPr lvl="1" indent="-100013">
              <a:lnSpc>
                <a:spcPct val="105000"/>
              </a:lnSpc>
            </a:pPr>
            <a:r>
              <a:rPr lang="ja-JP" altLang="ja-JP" sz="1400" dirty="0" smtClean="0">
                <a:latin typeface="+mn-ea"/>
              </a:rPr>
              <a:t>（</a:t>
            </a:r>
            <a:r>
              <a:rPr lang="ja-JP" altLang="ja-JP" sz="1400" dirty="0">
                <a:latin typeface="+mn-ea"/>
              </a:rPr>
              <a:t>市町村実績の管路更新率が</a:t>
            </a:r>
            <a:r>
              <a:rPr lang="en-US" altLang="ja-JP" sz="1400" dirty="0">
                <a:latin typeface="+mn-ea"/>
              </a:rPr>
              <a:t>1.67%</a:t>
            </a:r>
            <a:r>
              <a:rPr lang="ja-JP" altLang="ja-JP" sz="1400" dirty="0">
                <a:latin typeface="+mn-ea"/>
              </a:rPr>
              <a:t>以上の場合は、その更新率とします。）</a:t>
            </a:r>
            <a:endParaRPr lang="ja-JP" altLang="ja-JP" sz="1200" dirty="0">
              <a:latin typeface="+mn-ea"/>
            </a:endParaRPr>
          </a:p>
          <a:p>
            <a:pPr lvl="1" indent="-100013">
              <a:lnSpc>
                <a:spcPct val="105000"/>
              </a:lnSpc>
            </a:pPr>
            <a:r>
              <a:rPr lang="ja-JP" altLang="en-US" sz="1400" u="sng" dirty="0" smtClean="0">
                <a:latin typeface="+mn-ea"/>
              </a:rPr>
              <a:t>・</a:t>
            </a:r>
            <a:r>
              <a:rPr lang="ja-JP" altLang="ja-JP" sz="1400" u="sng" dirty="0" smtClean="0">
                <a:latin typeface="+mn-ea"/>
              </a:rPr>
              <a:t>追加</a:t>
            </a:r>
            <a:r>
              <a:rPr lang="ja-JP" altLang="en-US" sz="1400" u="sng" dirty="0" smtClean="0">
                <a:latin typeface="+mn-ea"/>
              </a:rPr>
              <a:t>減価償却費</a:t>
            </a:r>
            <a:r>
              <a:rPr lang="en-US" altLang="ja-JP" sz="1400" u="sng" dirty="0" smtClean="0">
                <a:latin typeface="+mn-ea"/>
              </a:rPr>
              <a:t>/</a:t>
            </a:r>
            <a:r>
              <a:rPr lang="ja-JP" altLang="ja-JP" sz="1400" u="sng" dirty="0">
                <a:latin typeface="+mn-ea"/>
              </a:rPr>
              <a:t>年は、次のとおり算出し、年数経過とともに積み上げています。</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smtClean="0">
                <a:latin typeface="+mn-ea"/>
              </a:rPr>
              <a:t>①　</a:t>
            </a:r>
            <a:r>
              <a:rPr lang="en-US" altLang="ja-JP" sz="1400" u="sng" dirty="0" smtClean="0">
                <a:latin typeface="+mn-ea"/>
              </a:rPr>
              <a:t>1.67</a:t>
            </a:r>
            <a:r>
              <a:rPr lang="ja-JP" altLang="ja-JP" sz="1400" u="sng" dirty="0">
                <a:latin typeface="+mn-ea"/>
              </a:rPr>
              <a:t>％と管路更新率</a:t>
            </a:r>
            <a:r>
              <a:rPr lang="en-US" altLang="ja-JP" sz="1400" u="sng" dirty="0">
                <a:latin typeface="+mn-ea"/>
              </a:rPr>
              <a:t>(2014-2016</a:t>
            </a:r>
            <a:r>
              <a:rPr lang="ja-JP" altLang="ja-JP" sz="1400" u="sng" dirty="0">
                <a:latin typeface="+mn-ea"/>
              </a:rPr>
              <a:t>年度の平均</a:t>
            </a:r>
            <a:r>
              <a:rPr lang="en-US" altLang="ja-JP" sz="1400" u="sng" dirty="0">
                <a:latin typeface="+mn-ea"/>
              </a:rPr>
              <a:t>)</a:t>
            </a:r>
            <a:r>
              <a:rPr lang="ja-JP" altLang="ja-JP" sz="1400" u="sng" dirty="0">
                <a:latin typeface="+mn-ea"/>
              </a:rPr>
              <a:t>の比率を算出。</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smtClean="0">
                <a:latin typeface="+mn-ea"/>
              </a:rPr>
              <a:t>②　</a:t>
            </a:r>
            <a:r>
              <a:rPr lang="ja-JP" altLang="ja-JP" sz="1400" u="sng" dirty="0" smtClean="0">
                <a:latin typeface="+mn-ea"/>
              </a:rPr>
              <a:t>配水</a:t>
            </a:r>
            <a:r>
              <a:rPr lang="ja-JP" altLang="ja-JP" sz="1400" u="sng" dirty="0">
                <a:latin typeface="+mn-ea"/>
              </a:rPr>
              <a:t>施設改良費に布設替延長比率を掛け、配水施設改良費（更新分）を算出</a:t>
            </a:r>
            <a:r>
              <a:rPr lang="en-US" altLang="ja-JP" sz="1400" u="sng" dirty="0">
                <a:latin typeface="+mn-ea"/>
              </a:rPr>
              <a:t>(2014-2016</a:t>
            </a:r>
            <a:r>
              <a:rPr lang="ja-JP" altLang="ja-JP" sz="1400" u="sng" dirty="0">
                <a:latin typeface="+mn-ea"/>
              </a:rPr>
              <a:t>年度の平均値</a:t>
            </a:r>
            <a:r>
              <a:rPr lang="en-US" altLang="ja-JP" sz="1400" u="sng" dirty="0">
                <a:latin typeface="+mn-ea"/>
              </a:rPr>
              <a:t>)</a:t>
            </a:r>
            <a:r>
              <a:rPr lang="ja-JP" altLang="ja-JP" sz="1400" u="sng" dirty="0" err="1">
                <a:latin typeface="+mn-ea"/>
              </a:rPr>
              <a:t>。</a:t>
            </a:r>
            <a:endParaRPr lang="ja-JP" altLang="ja-JP" sz="1200" u="sng" dirty="0">
              <a:latin typeface="+mn-ea"/>
            </a:endParaRPr>
          </a:p>
          <a:p>
            <a:pPr indent="360363">
              <a:lnSpc>
                <a:spcPct val="105000"/>
              </a:lnSpc>
            </a:pPr>
            <a:r>
              <a:rPr lang="ja-JP" altLang="ja-JP" sz="1400" dirty="0" smtClean="0">
                <a:latin typeface="+mn-ea"/>
              </a:rPr>
              <a:t>　</a:t>
            </a:r>
            <a:r>
              <a:rPr lang="ja-JP" altLang="en-US" sz="1400" u="sng" dirty="0" smtClean="0">
                <a:latin typeface="+mn-ea"/>
              </a:rPr>
              <a:t>　</a:t>
            </a:r>
            <a:r>
              <a:rPr lang="ja-JP" altLang="ja-JP" sz="1400" u="sng" dirty="0" smtClean="0">
                <a:latin typeface="+mn-ea"/>
              </a:rPr>
              <a:t>※</a:t>
            </a:r>
            <a:r>
              <a:rPr lang="ja-JP" altLang="ja-JP" sz="1400" u="sng" dirty="0">
                <a:latin typeface="+mn-ea"/>
              </a:rPr>
              <a:t>布設替延長比率</a:t>
            </a:r>
            <a:r>
              <a:rPr lang="en-US" altLang="ja-JP" sz="1400" u="sng" dirty="0">
                <a:latin typeface="+mn-ea"/>
              </a:rPr>
              <a:t>=</a:t>
            </a:r>
            <a:r>
              <a:rPr lang="ja-JP" altLang="ja-JP" sz="1400" u="sng" dirty="0">
                <a:latin typeface="+mn-ea"/>
              </a:rPr>
              <a:t>配水管布設替延長</a:t>
            </a:r>
            <a:r>
              <a:rPr lang="en-US" altLang="ja-JP" sz="1400" u="sng" dirty="0">
                <a:latin typeface="+mn-ea"/>
              </a:rPr>
              <a:t>/</a:t>
            </a:r>
            <a:r>
              <a:rPr lang="ja-JP" altLang="ja-JP" sz="1400" u="sng" dirty="0">
                <a:latin typeface="+mn-ea"/>
              </a:rPr>
              <a:t>（配水管新設延長＋配水管布設替延長）</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smtClean="0">
                <a:latin typeface="+mn-ea"/>
              </a:rPr>
              <a:t>③　</a:t>
            </a:r>
            <a:r>
              <a:rPr lang="ja-JP" altLang="ja-JP" sz="1400" u="sng" dirty="0" smtClean="0">
                <a:latin typeface="+mn-ea"/>
              </a:rPr>
              <a:t>①</a:t>
            </a:r>
            <a:r>
              <a:rPr lang="ja-JP" altLang="ja-JP" sz="1400" u="sng" dirty="0">
                <a:latin typeface="+mn-ea"/>
              </a:rPr>
              <a:t>と②を掛けたうえで税抜き価格を算出し、法定耐用年数</a:t>
            </a:r>
            <a:r>
              <a:rPr lang="en-US" altLang="ja-JP" sz="1400" u="sng" dirty="0">
                <a:latin typeface="+mn-ea"/>
              </a:rPr>
              <a:t>40</a:t>
            </a:r>
            <a:r>
              <a:rPr lang="ja-JP" altLang="ja-JP" sz="1400" u="sng" dirty="0">
                <a:latin typeface="+mn-ea"/>
              </a:rPr>
              <a:t>年で割っています。</a:t>
            </a:r>
            <a:endParaRPr lang="ja-JP" altLang="ja-JP" sz="1200" u="sng" dirty="0">
              <a:latin typeface="+mn-ea"/>
            </a:endParaRPr>
          </a:p>
          <a:p>
            <a:pPr indent="360363">
              <a:lnSpc>
                <a:spcPct val="105000"/>
              </a:lnSpc>
            </a:pPr>
            <a:r>
              <a:rPr lang="ja-JP" altLang="ja-JP" sz="1400" dirty="0">
                <a:latin typeface="+mn-ea"/>
              </a:rPr>
              <a:t>　</a:t>
            </a:r>
            <a:r>
              <a:rPr lang="ja-JP" altLang="en-US" sz="1400" dirty="0" smtClean="0">
                <a:latin typeface="+mn-ea"/>
              </a:rPr>
              <a:t>　</a:t>
            </a:r>
            <a:r>
              <a:rPr lang="ja-JP" altLang="ja-JP" sz="1400" u="sng" dirty="0" smtClean="0">
                <a:latin typeface="+mn-ea"/>
              </a:rPr>
              <a:t>（</a:t>
            </a:r>
            <a:r>
              <a:rPr lang="ja-JP" altLang="ja-JP" sz="1400" u="sng" dirty="0">
                <a:latin typeface="+mn-ea"/>
              </a:rPr>
              <a:t>管路更新率、各延長は大阪府の水道の現況による。）</a:t>
            </a:r>
            <a:endParaRPr lang="ja-JP" altLang="ja-JP" sz="1200" u="sng" dirty="0">
              <a:latin typeface="+mn-ea"/>
            </a:endParaRPr>
          </a:p>
          <a:p>
            <a:pPr lvl="1" indent="-96838">
              <a:lnSpc>
                <a:spcPct val="105000"/>
              </a:lnSpc>
            </a:pPr>
            <a:r>
              <a:rPr lang="ja-JP" altLang="en-US" sz="1400" u="sng" dirty="0" smtClean="0">
                <a:latin typeface="+mn-ea"/>
              </a:rPr>
              <a:t>・</a:t>
            </a:r>
            <a:r>
              <a:rPr lang="ja-JP" altLang="ja-JP" sz="1400" u="sng" dirty="0" smtClean="0">
                <a:latin typeface="+mn-ea"/>
              </a:rPr>
              <a:t>なお</a:t>
            </a:r>
            <a:r>
              <a:rPr lang="ja-JP" altLang="ja-JP" sz="1400" u="sng" dirty="0">
                <a:latin typeface="+mn-ea"/>
              </a:rPr>
              <a:t>、浄水場や配水場等の更新費用については、市町村計画がある場合でも、</a:t>
            </a:r>
            <a:r>
              <a:rPr lang="en-US" altLang="ja-JP" sz="1400" u="sng" dirty="0">
                <a:latin typeface="+mn-ea"/>
              </a:rPr>
              <a:t>2045</a:t>
            </a:r>
            <a:r>
              <a:rPr lang="ja-JP" altLang="ja-JP" sz="1400" u="sng" dirty="0">
                <a:latin typeface="+mn-ea"/>
              </a:rPr>
              <a:t>年度までの更新時期</a:t>
            </a:r>
            <a:r>
              <a:rPr lang="ja-JP" altLang="ja-JP" sz="1400" u="sng" dirty="0" smtClean="0">
                <a:latin typeface="+mn-ea"/>
              </a:rPr>
              <a:t>や</a:t>
            </a:r>
            <a:endParaRPr lang="en-US" altLang="ja-JP" sz="1400" u="sng" dirty="0" smtClean="0">
              <a:latin typeface="+mn-ea"/>
            </a:endParaRPr>
          </a:p>
          <a:p>
            <a:pPr lvl="1" indent="-193675">
              <a:lnSpc>
                <a:spcPct val="105000"/>
              </a:lnSpc>
            </a:pPr>
            <a:r>
              <a:rPr lang="ja-JP" altLang="en-US" sz="1400" dirty="0">
                <a:latin typeface="+mn-ea"/>
              </a:rPr>
              <a:t>　</a:t>
            </a:r>
            <a:r>
              <a:rPr lang="ja-JP" altLang="ja-JP" sz="1400" u="sng" spc="-20" dirty="0" smtClean="0">
                <a:latin typeface="+mn-ea"/>
              </a:rPr>
              <a:t>施設</a:t>
            </a:r>
            <a:r>
              <a:rPr lang="ja-JP" altLang="ja-JP" sz="1400" u="sng" spc="-20" dirty="0">
                <a:latin typeface="+mn-ea"/>
              </a:rPr>
              <a:t>能力等の設定が困難であるため、見込んでいません（</a:t>
            </a:r>
            <a:r>
              <a:rPr lang="en-US" altLang="ja-JP" sz="1400" u="sng" spc="-20" dirty="0">
                <a:latin typeface="+mn-ea"/>
              </a:rPr>
              <a:t>2016</a:t>
            </a:r>
            <a:r>
              <a:rPr lang="ja-JP" altLang="ja-JP" sz="1400" u="sng" spc="-20" dirty="0">
                <a:latin typeface="+mn-ea"/>
              </a:rPr>
              <a:t>年度の決算値を</a:t>
            </a:r>
            <a:r>
              <a:rPr lang="en-US" altLang="ja-JP" sz="1400" u="sng" spc="-20" dirty="0">
                <a:latin typeface="+mn-ea"/>
              </a:rPr>
              <a:t>2045</a:t>
            </a:r>
            <a:r>
              <a:rPr lang="ja-JP" altLang="ja-JP" sz="1400" u="sng" spc="-20" dirty="0">
                <a:latin typeface="+mn-ea"/>
              </a:rPr>
              <a:t>年度まで見込んでいます</a:t>
            </a:r>
            <a:r>
              <a:rPr lang="ja-JP" altLang="ja-JP" sz="1400" b="1" u="sng" spc="-20" dirty="0">
                <a:latin typeface="+mn-ea"/>
              </a:rPr>
              <a:t>）</a:t>
            </a:r>
            <a:r>
              <a:rPr lang="ja-JP" altLang="ja-JP" sz="1400" b="1" dirty="0">
                <a:latin typeface="+mn-ea"/>
              </a:rPr>
              <a:t>。</a:t>
            </a:r>
            <a:endParaRPr lang="ja-JP" altLang="ja-JP" sz="1200" b="1" dirty="0">
              <a:latin typeface="+mn-ea"/>
            </a:endParaRPr>
          </a:p>
          <a:p>
            <a:pPr lvl="1" indent="-277813">
              <a:lnSpc>
                <a:spcPct val="105000"/>
              </a:lnSpc>
            </a:pPr>
            <a:endParaRPr lang="en-US" altLang="ja-JP" sz="1400" dirty="0" smtClean="0">
              <a:latin typeface="+mn-ea"/>
            </a:endParaRPr>
          </a:p>
          <a:p>
            <a:pPr lvl="1" indent="-277813">
              <a:lnSpc>
                <a:spcPct val="105000"/>
              </a:lnSpc>
            </a:pPr>
            <a:r>
              <a:rPr lang="ja-JP" altLang="en-US" sz="1400" dirty="0" smtClean="0">
                <a:latin typeface="+mn-ea"/>
              </a:rPr>
              <a:t>〇</a:t>
            </a:r>
            <a:r>
              <a:rPr lang="ja-JP" altLang="ja-JP" sz="1400" u="sng" dirty="0" smtClean="0">
                <a:latin typeface="+mn-ea"/>
              </a:rPr>
              <a:t>水道</a:t>
            </a:r>
            <a:r>
              <a:rPr lang="ja-JP" altLang="ja-JP" sz="1400" u="sng" dirty="0">
                <a:latin typeface="+mn-ea"/>
              </a:rPr>
              <a:t>料金は</a:t>
            </a:r>
            <a:r>
              <a:rPr lang="ja-JP" altLang="ja-JP" sz="1400" u="sng" dirty="0" smtClean="0">
                <a:latin typeface="+mn-ea"/>
              </a:rPr>
              <a:t>、</a:t>
            </a:r>
            <a:r>
              <a:rPr lang="en-US" altLang="ja-JP" sz="1400" u="sng" dirty="0">
                <a:latin typeface="+mn-ea"/>
              </a:rPr>
              <a:t>2045</a:t>
            </a:r>
            <a:r>
              <a:rPr lang="ja-JP" altLang="en-US" sz="1400" u="sng" dirty="0">
                <a:latin typeface="+mn-ea"/>
              </a:rPr>
              <a:t>年度</a:t>
            </a:r>
            <a:r>
              <a:rPr lang="ja-JP" altLang="en-US" sz="1400" u="sng" dirty="0" smtClean="0">
                <a:latin typeface="+mn-ea"/>
              </a:rPr>
              <a:t>時点で赤字とならないように、収入が何％アップ必要かを求め、</a:t>
            </a:r>
            <a:endParaRPr lang="en-US" altLang="ja-JP" sz="1400" u="sng" dirty="0" smtClean="0">
              <a:latin typeface="+mn-ea"/>
            </a:endParaRPr>
          </a:p>
          <a:p>
            <a:pPr lvl="1" indent="-277813">
              <a:lnSpc>
                <a:spcPct val="105000"/>
              </a:lnSpc>
            </a:pPr>
            <a:r>
              <a:rPr lang="ja-JP" altLang="en-US" sz="1400" u="sng" dirty="0" smtClean="0">
                <a:latin typeface="+mn-ea"/>
              </a:rPr>
              <a:t>その増加分を全て水道料金で補うと仮定し、</a:t>
            </a:r>
            <a:r>
              <a:rPr lang="en-US" altLang="ja-JP" sz="1400" u="sng" dirty="0" smtClean="0">
                <a:latin typeface="+mn-ea"/>
              </a:rPr>
              <a:t>2016</a:t>
            </a:r>
            <a:r>
              <a:rPr lang="ja-JP" altLang="en-US" sz="1400" u="sng" dirty="0" smtClean="0">
                <a:latin typeface="+mn-ea"/>
              </a:rPr>
              <a:t>年度の水道料金に加算して算出しています</a:t>
            </a:r>
            <a:r>
              <a:rPr lang="ja-JP" altLang="en-US" sz="1400" u="sng" dirty="0" smtClean="0">
                <a:latin typeface="+mn-ea"/>
              </a:rPr>
              <a:t>。</a:t>
            </a:r>
            <a:endParaRPr lang="en-US" altLang="ja-JP" sz="1400" u="sng" dirty="0" smtClean="0">
              <a:latin typeface="+mn-ea"/>
            </a:endParaRPr>
          </a:p>
          <a:p>
            <a:pPr lvl="1" indent="-277813">
              <a:lnSpc>
                <a:spcPct val="105000"/>
              </a:lnSpc>
            </a:pPr>
            <a:r>
              <a:rPr lang="ja-JP" altLang="ja-JP" sz="1400" u="sng" dirty="0" smtClean="0">
                <a:ea typeface="Meiryo UI" panose="020B0604030504040204" pitchFamily="50" charset="-128"/>
                <a:cs typeface="Times New Roman" panose="02020603050405020304" pitchFamily="18" charset="0"/>
              </a:rPr>
              <a:t>（</a:t>
            </a:r>
            <a:r>
              <a:rPr lang="ja-JP" altLang="ja-JP" sz="1400" u="sng" dirty="0">
                <a:latin typeface="+mn-ea"/>
                <a:cs typeface="Times New Roman" panose="02020603050405020304" pitchFamily="18" charset="0"/>
              </a:rPr>
              <a:t>実際は、今後の更新費用等を考慮して水道料金を設定する必要があります）</a:t>
            </a:r>
            <a:endParaRPr lang="en-US" altLang="ja-JP" sz="1400" b="1"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27</a:t>
            </a:fld>
            <a:endParaRPr kumimoji="1" lang="ja-JP" altLang="en-US" dirty="0"/>
          </a:p>
        </p:txBody>
      </p:sp>
    </p:spTree>
    <p:extLst>
      <p:ext uri="{BB962C8B-B14F-4D97-AF65-F5344CB8AC3E}">
        <p14:creationId xmlns:p14="http://schemas.microsoft.com/office/powerpoint/2010/main" val="1893250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4015"/>
            <a:ext cx="9144000" cy="2462213"/>
          </a:xfrm>
          <a:prstGeom prst="rect">
            <a:avLst/>
          </a:prstGeom>
          <a:noFill/>
        </p:spPr>
        <p:txBody>
          <a:bodyPr wrap="square" rtlCol="0">
            <a:spAutoFit/>
          </a:bodyPr>
          <a:lstStyle/>
          <a:p>
            <a:r>
              <a:rPr lang="ja-JP" altLang="en-US" sz="2400" b="1" dirty="0"/>
              <a:t>４　大阪府推計に</a:t>
            </a:r>
            <a:r>
              <a:rPr lang="ja-JP" altLang="en-US" sz="2400" b="1" dirty="0" smtClean="0"/>
              <a:t>よる高槻市の</a:t>
            </a:r>
            <a:r>
              <a:rPr lang="ja-JP" altLang="en-US" sz="2400" b="1" dirty="0"/>
              <a:t>今後の見通し　</a:t>
            </a:r>
            <a:endParaRPr lang="en-US" altLang="ja-JP" sz="2400" b="1" dirty="0"/>
          </a:p>
          <a:p>
            <a:endParaRPr lang="ja-JP" altLang="en-US" dirty="0"/>
          </a:p>
          <a:p>
            <a:r>
              <a:rPr lang="ja-JP" altLang="en-US" sz="2400" b="1" dirty="0"/>
              <a:t>４．１　給水人口と料金収入の見通し</a:t>
            </a:r>
            <a:endParaRPr lang="en-US" altLang="ja-JP" sz="2400" b="1" dirty="0"/>
          </a:p>
          <a:p>
            <a:endParaRPr lang="ja-JP" altLang="en-US" b="1" dirty="0"/>
          </a:p>
          <a:p>
            <a:r>
              <a:rPr lang="en-US" altLang="ja-JP" sz="2000" dirty="0"/>
              <a:t>【</a:t>
            </a:r>
            <a:r>
              <a:rPr lang="ja-JP" altLang="en-US" sz="2000" dirty="0"/>
              <a:t>大阪府推計</a:t>
            </a:r>
            <a:r>
              <a:rPr lang="en-US" altLang="ja-JP" sz="2000" dirty="0"/>
              <a:t>】</a:t>
            </a:r>
            <a:endParaRPr lang="ja-JP" altLang="en-US" sz="2000" dirty="0"/>
          </a:p>
          <a:p>
            <a:r>
              <a:rPr lang="ja-JP" altLang="en-US" sz="2400" dirty="0"/>
              <a:t>　</a:t>
            </a:r>
            <a:r>
              <a:rPr lang="ja-JP" altLang="en-US" sz="2000" dirty="0"/>
              <a:t>給水人口の減少に伴い有収水量も減少していき、水道料金収入について</a:t>
            </a:r>
            <a:r>
              <a:rPr lang="ja-JP" altLang="en-US" sz="2000" dirty="0" smtClean="0"/>
              <a:t>も</a:t>
            </a:r>
            <a:endParaRPr lang="en-US" altLang="ja-JP" sz="2000" dirty="0" smtClean="0"/>
          </a:p>
          <a:p>
            <a:r>
              <a:rPr lang="ja-JP" altLang="en-US" sz="2000" dirty="0" smtClean="0"/>
              <a:t>減少</a:t>
            </a:r>
            <a:r>
              <a:rPr lang="ja-JP" altLang="en-US" sz="2000" dirty="0"/>
              <a:t>していくことが見込まれます</a:t>
            </a:r>
            <a:r>
              <a:rPr lang="ja-JP" altLang="en-US" sz="2000" dirty="0" smtClean="0"/>
              <a:t>。</a:t>
            </a:r>
            <a:endParaRPr lang="ja-JP" altLang="en-US" sz="2000" dirty="0"/>
          </a:p>
        </p:txBody>
      </p:sp>
      <p:sp>
        <p:nvSpPr>
          <p:cNvPr id="4" name="テキスト ボックス 3"/>
          <p:cNvSpPr txBox="1"/>
          <p:nvPr/>
        </p:nvSpPr>
        <p:spPr>
          <a:xfrm>
            <a:off x="6850483" y="2025744"/>
            <a:ext cx="2295012" cy="510909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a:t>
            </a:r>
            <a:r>
              <a:rPr lang="ja-JP" altLang="ja-JP" sz="1400" dirty="0" smtClean="0"/>
              <a:t>から</a:t>
            </a:r>
            <a:endParaRPr lang="en-US" altLang="ja-JP" sz="1400" dirty="0" smtClean="0"/>
          </a:p>
          <a:p>
            <a:r>
              <a:rPr lang="ja-JP" altLang="ja-JP" sz="1400" dirty="0" smtClean="0"/>
              <a:t>有</a:t>
            </a:r>
            <a:r>
              <a:rPr lang="ja-JP" altLang="ja-JP" sz="1400" dirty="0"/>
              <a:t>収水量を推計し</a:t>
            </a:r>
            <a:r>
              <a:rPr lang="ja-JP" altLang="ja-JP" sz="1400" dirty="0" smtClean="0"/>
              <a:t>、</a:t>
            </a:r>
            <a:endParaRPr lang="en-US" altLang="ja-JP" sz="1400" dirty="0" smtClean="0"/>
          </a:p>
          <a:p>
            <a:r>
              <a:rPr lang="ja-JP" altLang="ja-JP" sz="1400" dirty="0" smtClean="0"/>
              <a:t>２０１６年度</a:t>
            </a:r>
            <a:r>
              <a:rPr lang="ja-JP" altLang="ja-JP" sz="1400" dirty="0"/>
              <a:t>の供給単価</a:t>
            </a:r>
            <a:r>
              <a:rPr lang="en-US" altLang="ja-JP" sz="1400" dirty="0" smtClean="0">
                <a:latin typeface="+mn-ea"/>
              </a:rPr>
              <a:t>149.6</a:t>
            </a:r>
            <a:r>
              <a:rPr lang="ja-JP" altLang="ja-JP" sz="1400" dirty="0" smtClean="0">
                <a:latin typeface="+mn-ea"/>
              </a:rPr>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a:t>
            </a:r>
            <a:r>
              <a:rPr lang="ja-JP" altLang="ja-JP" sz="1400" dirty="0" smtClean="0"/>
              <a:t>、</a:t>
            </a:r>
            <a:endParaRPr lang="en-US" altLang="ja-JP" sz="1400" dirty="0" smtClean="0"/>
          </a:p>
          <a:p>
            <a:r>
              <a:rPr lang="ja-JP" altLang="ja-JP" sz="1400" dirty="0" smtClean="0"/>
              <a:t>２０１６年度</a:t>
            </a:r>
            <a:r>
              <a:rPr lang="ja-JP" altLang="ja-JP" sz="1400" dirty="0"/>
              <a:t>の年間有収水量と給水人口から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a:t>
            </a:r>
            <a:r>
              <a:rPr lang="ja-JP" altLang="ja-JP" sz="1400" dirty="0"/>
              <a:t>平均有収水量を求め、予測給水人口を乗じて算出しています。</a:t>
            </a:r>
          </a:p>
          <a:p>
            <a:endParaRPr lang="ja-JP" altLang="en-US"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28</a:t>
            </a:fld>
            <a:endParaRPr kumimoji="1" lang="ja-JP" altLang="en-US"/>
          </a:p>
        </p:txBody>
      </p:sp>
      <p:pic>
        <p:nvPicPr>
          <p:cNvPr id="6" name="図 5"/>
          <p:cNvPicPr>
            <a:picLocks noChangeAspect="1"/>
          </p:cNvPicPr>
          <p:nvPr/>
        </p:nvPicPr>
        <p:blipFill>
          <a:blip r:embed="rId2"/>
          <a:stretch>
            <a:fillRect/>
          </a:stretch>
        </p:blipFill>
        <p:spPr>
          <a:xfrm>
            <a:off x="54591" y="2458933"/>
            <a:ext cx="6829403" cy="4116122"/>
          </a:xfrm>
          <a:prstGeom prst="rect">
            <a:avLst/>
          </a:prstGeom>
        </p:spPr>
      </p:pic>
    </p:spTree>
    <p:extLst>
      <p:ext uri="{BB962C8B-B14F-4D97-AF65-F5344CB8AC3E}">
        <p14:creationId xmlns:p14="http://schemas.microsoft.com/office/powerpoint/2010/main" val="42041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40944" y="2681011"/>
            <a:ext cx="9144000" cy="646331"/>
          </a:xfrm>
          <a:prstGeom prst="rect">
            <a:avLst/>
          </a:prstGeom>
          <a:noFill/>
        </p:spPr>
        <p:txBody>
          <a:bodyPr wrap="square" rtlCol="0">
            <a:spAutoFit/>
          </a:bodyPr>
          <a:lstStyle/>
          <a:p>
            <a:r>
              <a:rPr lang="ja-JP" altLang="en-US" dirty="0"/>
              <a:t>・試算するために必要な精度の</a:t>
            </a:r>
            <a:r>
              <a:rPr lang="en-US" altLang="ja-JP" dirty="0"/>
              <a:t>2045</a:t>
            </a:r>
            <a:r>
              <a:rPr lang="ja-JP" altLang="en-US" dirty="0"/>
              <a:t>年度までの更新需要等のデータがないため、</a:t>
            </a:r>
            <a:endParaRPr lang="en-US" altLang="ja-JP" dirty="0"/>
          </a:p>
          <a:p>
            <a:r>
              <a:rPr lang="ja-JP" altLang="en-US" dirty="0"/>
              <a:t>　未推計です。</a:t>
            </a:r>
            <a:endParaRPr lang="ja-JP" altLang="ja-JP" dirty="0"/>
          </a:p>
        </p:txBody>
      </p:sp>
      <p:sp>
        <p:nvSpPr>
          <p:cNvPr id="4" name="正方形/長方形 3"/>
          <p:cNvSpPr/>
          <p:nvPr/>
        </p:nvSpPr>
        <p:spPr>
          <a:xfrm>
            <a:off x="294361" y="1341724"/>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
        <p:nvSpPr>
          <p:cNvPr id="6" name="テキスト ボックス 5"/>
          <p:cNvSpPr txBox="1"/>
          <p:nvPr/>
        </p:nvSpPr>
        <p:spPr>
          <a:xfrm>
            <a:off x="0" y="171614"/>
            <a:ext cx="10921286" cy="1138773"/>
          </a:xfrm>
          <a:prstGeom prst="rect">
            <a:avLst/>
          </a:prstGeom>
          <a:noFill/>
        </p:spPr>
        <p:txBody>
          <a:bodyPr wrap="square" rtlCol="0">
            <a:spAutoFit/>
          </a:bodyPr>
          <a:lstStyle/>
          <a:p>
            <a:r>
              <a:rPr lang="ja-JP" altLang="en-US" sz="2400" b="1" dirty="0">
                <a:latin typeface="+mn-ea"/>
              </a:rPr>
              <a:t>４．２　更新需要見込み額の見通し</a:t>
            </a:r>
            <a:endParaRPr lang="en-US" altLang="ja-JP" sz="2400" b="1" dirty="0">
              <a:latin typeface="+mn-ea"/>
            </a:endParaRPr>
          </a:p>
          <a:p>
            <a:endParaRPr lang="en-US" altLang="ja-JP" sz="2400" dirty="0"/>
          </a:p>
          <a:p>
            <a:r>
              <a:rPr lang="ja-JP" altLang="ja-JP" sz="2000" dirty="0"/>
              <a:t>【大阪府推計】</a:t>
            </a:r>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29</a:t>
            </a:fld>
            <a:endParaRPr kumimoji="1" lang="ja-JP" altLang="en-US"/>
          </a:p>
        </p:txBody>
      </p:sp>
    </p:spTree>
    <p:extLst>
      <p:ext uri="{BB962C8B-B14F-4D97-AF65-F5344CB8AC3E}">
        <p14:creationId xmlns:p14="http://schemas.microsoft.com/office/powerpoint/2010/main" val="207879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116065"/>
            <a:ext cx="924098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800" b="1" dirty="0">
                <a:latin typeface="+mn-ea"/>
                <a:cs typeface="Times New Roman" panose="02020603050405020304" pitchFamily="18" charset="0"/>
              </a:rPr>
              <a:t>１　</a:t>
            </a:r>
            <a:r>
              <a:rPr kumimoji="0" lang="ja-JP" altLang="en-US" sz="2800" b="1" dirty="0" smtClean="0">
                <a:latin typeface="+mn-ea"/>
                <a:cs typeface="Times New Roman" panose="02020603050405020304" pitchFamily="18" charset="0"/>
              </a:rPr>
              <a:t>高槻市</a:t>
            </a:r>
            <a:r>
              <a:rPr kumimoji="0" lang="ja-JP" altLang="ja-JP" sz="2800" b="1" dirty="0" smtClean="0">
                <a:latin typeface="+mn-ea"/>
                <a:cs typeface="Times New Roman" panose="02020603050405020304" pitchFamily="18" charset="0"/>
              </a:rPr>
              <a:t>の</a:t>
            </a:r>
            <a:r>
              <a:rPr kumimoji="0" lang="ja-JP" altLang="ja-JP" sz="2800" b="1" dirty="0">
                <a:latin typeface="+mn-ea"/>
                <a:cs typeface="Times New Roman" panose="02020603050405020304" pitchFamily="18" charset="0"/>
              </a:rPr>
              <a:t>基本情報</a:t>
            </a:r>
            <a:endParaRPr kumimoji="0" lang="ja-JP" altLang="ja-JP" dirty="0">
              <a:latin typeface="+mn-ea"/>
            </a:endParaRPr>
          </a:p>
          <a:p>
            <a:endParaRPr kumimoji="0" lang="en-US" altLang="ja-JP" b="1" dirty="0" smtClean="0">
              <a:latin typeface="+mn-ea"/>
              <a:cs typeface="Times New Roman" panose="02020603050405020304" pitchFamily="18" charset="0"/>
            </a:endParaRPr>
          </a:p>
          <a:p>
            <a:r>
              <a:rPr kumimoji="0" lang="ja-JP" altLang="ja-JP" sz="2400" b="1" dirty="0" smtClean="0">
                <a:latin typeface="+mn-ea"/>
                <a:cs typeface="Times New Roman" panose="02020603050405020304" pitchFamily="18" charset="0"/>
              </a:rPr>
              <a:t>１</a:t>
            </a:r>
            <a:r>
              <a:rPr kumimoji="0" lang="en-US" altLang="ja-JP" sz="2400" b="1" dirty="0">
                <a:latin typeface="+mn-ea"/>
                <a:cs typeface="Times New Roman" panose="02020603050405020304" pitchFamily="18" charset="0"/>
              </a:rPr>
              <a:t>.</a:t>
            </a:r>
            <a:r>
              <a:rPr kumimoji="0" lang="ja-JP" altLang="en-US" sz="2400" b="1" dirty="0">
                <a:latin typeface="+mn-ea"/>
                <a:cs typeface="Times New Roman" panose="02020603050405020304" pitchFamily="18" charset="0"/>
              </a:rPr>
              <a:t>１　</a:t>
            </a:r>
            <a:r>
              <a:rPr kumimoji="0" lang="ja-JP" altLang="en-US" sz="2400" b="1" dirty="0" smtClean="0">
                <a:latin typeface="+mn-ea"/>
                <a:cs typeface="Times New Roman" panose="02020603050405020304" pitchFamily="18" charset="0"/>
              </a:rPr>
              <a:t>高槻市の</a:t>
            </a:r>
            <a:r>
              <a:rPr kumimoji="0" lang="ja-JP" altLang="en-US" sz="2400" b="1" dirty="0">
                <a:latin typeface="+mn-ea"/>
                <a:cs typeface="Times New Roman" panose="02020603050405020304" pitchFamily="18" charset="0"/>
              </a:rPr>
              <a:t>現状（</a:t>
            </a:r>
            <a:r>
              <a:rPr kumimoji="0" lang="en-US" altLang="ja-JP" sz="2400" b="1" dirty="0">
                <a:latin typeface="+mn-ea"/>
                <a:cs typeface="Times New Roman" panose="02020603050405020304" pitchFamily="18" charset="0"/>
              </a:rPr>
              <a:t>2016</a:t>
            </a:r>
            <a:r>
              <a:rPr kumimoji="0" lang="ja-JP" altLang="en-US" sz="2400" b="1" dirty="0">
                <a:latin typeface="+mn-ea"/>
                <a:cs typeface="Times New Roman" panose="02020603050405020304" pitchFamily="18" charset="0"/>
              </a:rPr>
              <a:t>年度</a:t>
            </a:r>
            <a:r>
              <a:rPr kumimoji="0" lang="ja-JP" altLang="en-US" sz="2400" b="1" dirty="0" smtClean="0">
                <a:latin typeface="+mn-ea"/>
                <a:cs typeface="Times New Roman" panose="02020603050405020304" pitchFamily="18" charset="0"/>
              </a:rPr>
              <a:t>）</a:t>
            </a:r>
            <a:endParaRPr kumimoji="0" lang="en-US" altLang="ja-JP" sz="2400" b="1" dirty="0" smtClean="0">
              <a:latin typeface="+mn-ea"/>
              <a:cs typeface="Times New Roman" panose="02020603050405020304" pitchFamily="18" charset="0"/>
            </a:endParaRPr>
          </a:p>
          <a:p>
            <a:endParaRPr kumimoji="0" lang="ja-JP" altLang="en-US" dirty="0">
              <a:latin typeface="+mn-ea"/>
            </a:endParaRPr>
          </a:p>
          <a:p>
            <a:pPr lvl="0"/>
            <a:r>
              <a:rPr kumimoji="0" lang="ja-JP" altLang="en-US" sz="2000" b="1" dirty="0">
                <a:latin typeface="+mn-ea"/>
                <a:cs typeface="Times New Roman" panose="02020603050405020304" pitchFamily="18" charset="0"/>
              </a:rPr>
              <a:t>（１）年間給水量（大阪府の水道の現況より</a:t>
            </a:r>
            <a:r>
              <a:rPr kumimoji="0" lang="ja-JP" altLang="en-US" sz="2000" b="1" dirty="0" smtClean="0">
                <a:latin typeface="+mn-ea"/>
                <a:cs typeface="Times New Roman" panose="02020603050405020304" pitchFamily="18" charset="0"/>
              </a:rPr>
              <a:t>）</a:t>
            </a:r>
            <a:endParaRPr kumimoji="0" lang="en-US" altLang="ja-JP" sz="2000" b="1" dirty="0" smtClean="0">
              <a:latin typeface="+mn-ea"/>
              <a:cs typeface="Times New Roman" panose="02020603050405020304" pitchFamily="18" charset="0"/>
            </a:endParaRPr>
          </a:p>
          <a:p>
            <a:pPr lvl="0"/>
            <a:endParaRPr kumimoji="0" lang="ja-JP" altLang="en-US" dirty="0">
              <a:latin typeface="+mn-ea"/>
              <a:cs typeface="Times New Roman" panose="02020603050405020304" pitchFamily="18" charset="0"/>
            </a:endParaRPr>
          </a:p>
          <a:p>
            <a:r>
              <a:rPr kumimoji="0" lang="ja-JP" altLang="en-US" dirty="0">
                <a:latin typeface="+mn-ea"/>
                <a:cs typeface="Times New Roman" panose="02020603050405020304" pitchFamily="18" charset="0"/>
              </a:rPr>
              <a:t>・年間給水量</a:t>
            </a:r>
            <a:r>
              <a:rPr kumimoji="0" lang="ja-JP" altLang="en-US" dirty="0" smtClean="0">
                <a:latin typeface="+mn-ea"/>
                <a:cs typeface="Times New Roman" panose="02020603050405020304" pitchFamily="18" charset="0"/>
              </a:rPr>
              <a:t>は</a:t>
            </a:r>
            <a:r>
              <a:rPr lang="en-US" altLang="ja-JP" dirty="0">
                <a:latin typeface="+mn-ea"/>
                <a:cs typeface="Times New Roman" panose="02020603050405020304" pitchFamily="18" charset="0"/>
              </a:rPr>
              <a:t>37.1</a:t>
            </a:r>
            <a:r>
              <a:rPr lang="ja-JP" altLang="en-US" dirty="0" smtClean="0">
                <a:latin typeface="+mn-ea"/>
                <a:cs typeface="Times New Roman" panose="02020603050405020304" pitchFamily="18" charset="0"/>
              </a:rPr>
              <a:t>百万</a:t>
            </a:r>
            <a:r>
              <a:rPr lang="ja-JP" altLang="en-US" dirty="0">
                <a:latin typeface="+mn-ea"/>
                <a:cs typeface="Times New Roman" panose="02020603050405020304" pitchFamily="18" charset="0"/>
              </a:rPr>
              <a:t>㎥</a:t>
            </a:r>
            <a:r>
              <a:rPr lang="ja-JP" altLang="en-US" dirty="0" smtClean="0">
                <a:latin typeface="+mn-ea"/>
                <a:cs typeface="Times New Roman" panose="02020603050405020304" pitchFamily="18" charset="0"/>
              </a:rPr>
              <a:t>です</a:t>
            </a:r>
            <a:r>
              <a:rPr lang="ja-JP" altLang="en-US" dirty="0">
                <a:latin typeface="+mn-ea"/>
                <a:cs typeface="Times New Roman" panose="02020603050405020304" pitchFamily="18" charset="0"/>
              </a:rPr>
              <a:t>。</a:t>
            </a:r>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7</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3</a:t>
            </a:fld>
            <a:endParaRPr kumimoji="1" lang="ja-JP" altLang="en-US"/>
          </a:p>
        </p:txBody>
      </p:sp>
      <p:pic>
        <p:nvPicPr>
          <p:cNvPr id="3" name="図 2"/>
          <p:cNvPicPr>
            <a:picLocks noChangeAspect="1"/>
          </p:cNvPicPr>
          <p:nvPr/>
        </p:nvPicPr>
        <p:blipFill>
          <a:blip r:embed="rId2"/>
          <a:stretch>
            <a:fillRect/>
          </a:stretch>
        </p:blipFill>
        <p:spPr>
          <a:xfrm>
            <a:off x="340700" y="2699083"/>
            <a:ext cx="8434800" cy="3682687"/>
          </a:xfrm>
          <a:prstGeom prst="rect">
            <a:avLst/>
          </a:prstGeom>
        </p:spPr>
      </p:pic>
    </p:spTree>
    <p:extLst>
      <p:ext uri="{BB962C8B-B14F-4D97-AF65-F5344CB8AC3E}">
        <p14:creationId xmlns:p14="http://schemas.microsoft.com/office/powerpoint/2010/main" val="74190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147378" y="5338283"/>
            <a:ext cx="8778258" cy="1754326"/>
          </a:xfrm>
          <a:prstGeom prst="rect">
            <a:avLst/>
          </a:prstGeom>
          <a:noFill/>
        </p:spPr>
        <p:txBody>
          <a:bodyPr wrap="square" rtlCol="0">
            <a:spAutoFit/>
          </a:bodyPr>
          <a:lstStyle/>
          <a:p>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r>
              <a:rPr lang="ja-JP" altLang="ja-JP" dirty="0"/>
              <a:t>管路更新費用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r>
              <a:rPr lang="ja-JP" altLang="ja-JP" dirty="0" smtClean="0"/>
              <a:t>その</a:t>
            </a:r>
            <a:r>
              <a:rPr lang="ja-JP" altLang="ja-JP" dirty="0"/>
              <a:t>場合、支出は収入の約</a:t>
            </a:r>
            <a:r>
              <a:rPr lang="ja-JP" altLang="ja-JP" dirty="0" smtClean="0"/>
              <a:t>１．</a:t>
            </a:r>
            <a:r>
              <a:rPr lang="ja-JP" altLang="en-US" dirty="0"/>
              <a:t>１</a:t>
            </a:r>
            <a:r>
              <a:rPr lang="ja-JP" altLang="ja-JP" dirty="0" smtClean="0"/>
              <a:t>倍</a:t>
            </a:r>
            <a:r>
              <a:rPr lang="ja-JP" altLang="ja-JP" dirty="0"/>
              <a:t>となり、赤字回避には、収入</a:t>
            </a:r>
            <a:r>
              <a:rPr lang="ja-JP" altLang="ja-JP" dirty="0" smtClean="0"/>
              <a:t>の</a:t>
            </a:r>
            <a:r>
              <a:rPr lang="ja-JP" altLang="en-US" dirty="0"/>
              <a:t>約</a:t>
            </a:r>
            <a:r>
              <a:rPr lang="ja-JP" altLang="en-US" dirty="0" smtClean="0"/>
              <a:t>１</a:t>
            </a:r>
            <a:r>
              <a:rPr lang="ja-JP" altLang="ja-JP" dirty="0" smtClean="0"/>
              <a:t>割</a:t>
            </a:r>
            <a:r>
              <a:rPr lang="ja-JP" altLang="ja-JP" dirty="0"/>
              <a:t>アップ</a:t>
            </a:r>
            <a:r>
              <a:rPr lang="ja-JP" altLang="ja-JP" dirty="0" smtClean="0"/>
              <a:t>が</a:t>
            </a:r>
            <a:endParaRPr lang="en-US" altLang="ja-JP" dirty="0" smtClean="0"/>
          </a:p>
          <a:p>
            <a:r>
              <a:rPr lang="ja-JP" altLang="ja-JP" dirty="0" smtClean="0"/>
              <a:t>必要</a:t>
            </a:r>
            <a:r>
              <a:rPr lang="ja-JP" altLang="ja-JP" dirty="0"/>
              <a:t>とな</a:t>
            </a:r>
            <a:r>
              <a:rPr lang="ja-JP" altLang="en-US" dirty="0"/>
              <a:t>ります</a:t>
            </a:r>
            <a:r>
              <a:rPr lang="ja-JP" altLang="ja-JP" dirty="0"/>
              <a:t>。</a:t>
            </a:r>
          </a:p>
          <a:p>
            <a:endParaRPr lang="ja-JP" altLang="ja-JP" dirty="0"/>
          </a:p>
          <a:p>
            <a:endParaRPr lang="en-US" altLang="ja-JP" dirty="0"/>
          </a:p>
        </p:txBody>
      </p:sp>
      <p:cxnSp>
        <p:nvCxnSpPr>
          <p:cNvPr id="11" name="直線矢印コネクタ 10"/>
          <p:cNvCxnSpPr/>
          <p:nvPr/>
        </p:nvCxnSpPr>
        <p:spPr>
          <a:xfrm>
            <a:off x="6682705" y="2013314"/>
            <a:ext cx="0" cy="56289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0" y="55439"/>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30</a:t>
            </a:fld>
            <a:endParaRPr kumimoji="1" lang="ja-JP" altLang="en-US"/>
          </a:p>
        </p:txBody>
      </p:sp>
      <p:pic>
        <p:nvPicPr>
          <p:cNvPr id="2" name="図 1"/>
          <p:cNvPicPr>
            <a:picLocks noChangeAspect="1"/>
          </p:cNvPicPr>
          <p:nvPr/>
        </p:nvPicPr>
        <p:blipFill>
          <a:blip r:embed="rId2"/>
          <a:stretch>
            <a:fillRect/>
          </a:stretch>
        </p:blipFill>
        <p:spPr>
          <a:xfrm>
            <a:off x="147377" y="1323833"/>
            <a:ext cx="8739413" cy="3807886"/>
          </a:xfrm>
          <a:prstGeom prst="rect">
            <a:avLst/>
          </a:prstGeom>
        </p:spPr>
      </p:pic>
      <p:sp>
        <p:nvSpPr>
          <p:cNvPr id="12" name="円形吹き出し 11"/>
          <p:cNvSpPr/>
          <p:nvPr/>
        </p:nvSpPr>
        <p:spPr>
          <a:xfrm>
            <a:off x="5960311" y="624122"/>
            <a:ext cx="2800149" cy="955513"/>
          </a:xfrm>
          <a:prstGeom prst="wedgeEllipseCallout">
            <a:avLst>
              <a:gd name="adj1" fmla="val -11259"/>
              <a:gd name="adj2" fmla="val 814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sz="1400" kern="100" dirty="0">
                <a:solidFill>
                  <a:srgbClr val="000000"/>
                </a:solidFill>
                <a:effectLst/>
                <a:latin typeface="+mn-ea"/>
                <a:cs typeface="Times New Roman" panose="02020603050405020304" pitchFamily="18" charset="0"/>
              </a:rPr>
              <a:t>支出が収入の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smtClean="0">
                <a:solidFill>
                  <a:srgbClr val="000000"/>
                </a:solidFill>
                <a:latin typeface="+mn-ea"/>
                <a:cs typeface="Times New Roman" panose="02020603050405020304" pitchFamily="18" charset="0"/>
              </a:rPr>
              <a:t>1. 1</a:t>
            </a:r>
            <a:r>
              <a:rPr lang="ja-JP" sz="1400" kern="100" dirty="0" smtClean="0">
                <a:solidFill>
                  <a:srgbClr val="000000"/>
                </a:solidFill>
                <a:effectLst/>
                <a:latin typeface="+mn-ea"/>
                <a:cs typeface="Times New Roman" panose="02020603050405020304" pitchFamily="18" charset="0"/>
              </a:rPr>
              <a:t>倍</a:t>
            </a:r>
            <a:endParaRPr lang="ja-JP" sz="1400" kern="100" dirty="0">
              <a:effectLst/>
              <a:latin typeface="+mn-ea"/>
              <a:cs typeface="Times New Roman" panose="02020603050405020304" pitchFamily="18" charset="0"/>
            </a:endParaRPr>
          </a:p>
          <a:p>
            <a:pPr algn="just">
              <a:spcAft>
                <a:spcPts val="0"/>
              </a:spcAft>
            </a:pPr>
            <a:r>
              <a:rPr lang="ja-JP" sz="1400" kern="100" dirty="0">
                <a:solidFill>
                  <a:srgbClr val="000000"/>
                </a:solidFill>
                <a:effectLst/>
                <a:latin typeface="+mn-ea"/>
                <a:cs typeface="Times New Roman" panose="02020603050405020304" pitchFamily="18" charset="0"/>
              </a:rPr>
              <a:t>赤字回避には収入</a:t>
            </a:r>
            <a:r>
              <a:rPr lang="ja-JP" sz="1400" kern="100" dirty="0" smtClean="0">
                <a:solidFill>
                  <a:srgbClr val="000000"/>
                </a:solidFill>
                <a:effectLst/>
                <a:latin typeface="+mn-ea"/>
                <a:cs typeface="Times New Roman" panose="02020603050405020304" pitchFamily="18" charset="0"/>
              </a:rPr>
              <a:t>の</a:t>
            </a:r>
            <a:endParaRPr lang="en-US" altLang="ja-JP" sz="1400" kern="100" dirty="0" smtClean="0">
              <a:solidFill>
                <a:srgbClr val="000000"/>
              </a:solidFill>
              <a:effectLst/>
              <a:latin typeface="+mn-ea"/>
              <a:cs typeface="Times New Roman" panose="02020603050405020304" pitchFamily="18" charset="0"/>
            </a:endParaRPr>
          </a:p>
          <a:p>
            <a:pPr algn="just">
              <a:spcAft>
                <a:spcPts val="0"/>
              </a:spcAft>
            </a:pPr>
            <a:r>
              <a:rPr lang="ja-JP" sz="1400" kern="100" dirty="0" smtClean="0">
                <a:solidFill>
                  <a:srgbClr val="000000"/>
                </a:solidFill>
                <a:effectLst/>
                <a:latin typeface="+mn-ea"/>
                <a:cs typeface="Times New Roman" panose="02020603050405020304" pitchFamily="18" charset="0"/>
              </a:rPr>
              <a:t>約</a:t>
            </a:r>
            <a:r>
              <a:rPr lang="en-US" altLang="ja-JP" sz="1400" kern="100" dirty="0" smtClean="0">
                <a:solidFill>
                  <a:srgbClr val="000000"/>
                </a:solidFill>
                <a:latin typeface="+mn-ea"/>
                <a:cs typeface="Times New Roman" panose="02020603050405020304" pitchFamily="18" charset="0"/>
              </a:rPr>
              <a:t>1</a:t>
            </a:r>
            <a:r>
              <a:rPr lang="en-US" altLang="ja-JP" sz="1400" kern="100" dirty="0">
                <a:solidFill>
                  <a:srgbClr val="000000"/>
                </a:solidFill>
                <a:latin typeface="+mn-ea"/>
                <a:cs typeface="Times New Roman" panose="02020603050405020304" pitchFamily="18" charset="0"/>
              </a:rPr>
              <a:t>0</a:t>
            </a:r>
            <a:r>
              <a:rPr lang="en-US" sz="1400" kern="100" dirty="0" smtClean="0">
                <a:solidFill>
                  <a:srgbClr val="000000"/>
                </a:solidFill>
                <a:effectLst/>
                <a:latin typeface="+mn-ea"/>
                <a:cs typeface="Times New Roman" panose="02020603050405020304" pitchFamily="18" charset="0"/>
              </a:rPr>
              <a:t>%</a:t>
            </a:r>
            <a:r>
              <a:rPr lang="ja-JP" sz="1400" kern="100" dirty="0">
                <a:solidFill>
                  <a:srgbClr val="000000"/>
                </a:solidFill>
                <a:effectLst/>
                <a:latin typeface="+mn-ea"/>
                <a:cs typeface="Times New Roman" panose="02020603050405020304" pitchFamily="18" charset="0"/>
              </a:rPr>
              <a:t>アップが必要</a:t>
            </a:r>
            <a:endParaRPr lang="ja-JP" sz="1400" kern="100" dirty="0">
              <a:effectLst/>
              <a:latin typeface="+mn-ea"/>
              <a:cs typeface="Times New Roman" panose="02020603050405020304" pitchFamily="18" charset="0"/>
            </a:endParaRPr>
          </a:p>
        </p:txBody>
      </p:sp>
      <p:cxnSp>
        <p:nvCxnSpPr>
          <p:cNvPr id="13" name="直線矢印コネクタ 12"/>
          <p:cNvCxnSpPr/>
          <p:nvPr/>
        </p:nvCxnSpPr>
        <p:spPr>
          <a:xfrm flipH="1">
            <a:off x="7003256" y="1888331"/>
            <a:ext cx="4764" cy="2599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2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テキスト ボックス 15"/>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31</a:t>
            </a:fld>
            <a:endParaRPr kumimoji="1" lang="ja-JP" altLang="en-US"/>
          </a:p>
        </p:txBody>
      </p:sp>
      <p:pic>
        <p:nvPicPr>
          <p:cNvPr id="4" name="図 3"/>
          <p:cNvPicPr>
            <a:picLocks noChangeAspect="1"/>
          </p:cNvPicPr>
          <p:nvPr/>
        </p:nvPicPr>
        <p:blipFill>
          <a:blip r:embed="rId2"/>
          <a:stretch>
            <a:fillRect/>
          </a:stretch>
        </p:blipFill>
        <p:spPr>
          <a:xfrm>
            <a:off x="391666" y="664557"/>
            <a:ext cx="8468811" cy="5940000"/>
          </a:xfrm>
          <a:prstGeom prst="rect">
            <a:avLst/>
          </a:prstGeom>
        </p:spPr>
      </p:pic>
    </p:spTree>
    <p:extLst>
      <p:ext uri="{BB962C8B-B14F-4D97-AF65-F5344CB8AC3E}">
        <p14:creationId xmlns:p14="http://schemas.microsoft.com/office/powerpoint/2010/main" val="218477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32</a:t>
            </a:fld>
            <a:endParaRPr kumimoji="1" lang="ja-JP" altLang="en-US"/>
          </a:p>
        </p:txBody>
      </p:sp>
      <p:pic>
        <p:nvPicPr>
          <p:cNvPr id="2" name="図 1"/>
          <p:cNvPicPr>
            <a:picLocks noChangeAspect="1"/>
          </p:cNvPicPr>
          <p:nvPr/>
        </p:nvPicPr>
        <p:blipFill>
          <a:blip r:embed="rId2"/>
          <a:stretch>
            <a:fillRect/>
          </a:stretch>
        </p:blipFill>
        <p:spPr>
          <a:xfrm>
            <a:off x="101600" y="800100"/>
            <a:ext cx="9470564" cy="3595602"/>
          </a:xfrm>
          <a:prstGeom prst="rect">
            <a:avLst/>
          </a:prstGeom>
        </p:spPr>
      </p:pic>
    </p:spTree>
    <p:extLst>
      <p:ext uri="{BB962C8B-B14F-4D97-AF65-F5344CB8AC3E}">
        <p14:creationId xmlns:p14="http://schemas.microsoft.com/office/powerpoint/2010/main" val="335029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046440"/>
          </a:xfrm>
          <a:prstGeom prst="rect">
            <a:avLst/>
          </a:prstGeom>
          <a:noFill/>
        </p:spPr>
        <p:txBody>
          <a:bodyPr wrap="square" rtlCol="0">
            <a:spAutoFit/>
          </a:bodyPr>
          <a:lstStyle/>
          <a:p>
            <a:r>
              <a:rPr lang="ja-JP" altLang="ja-JP" sz="2000" b="1" dirty="0" smtClean="0"/>
              <a:t>（２）全管路延長（大阪府の水道の現況より）</a:t>
            </a:r>
            <a:endParaRPr lang="en-US" altLang="ja-JP" sz="2000" b="1" dirty="0" smtClean="0"/>
          </a:p>
          <a:p>
            <a:endParaRPr lang="ja-JP" altLang="ja-JP" sz="2400" dirty="0" smtClean="0"/>
          </a:p>
          <a:p>
            <a:r>
              <a:rPr lang="ja-JP" altLang="en-US" dirty="0"/>
              <a:t>・全管路延長は</a:t>
            </a:r>
            <a:r>
              <a:rPr lang="ja-JP" altLang="en-US" dirty="0" smtClean="0">
                <a:latin typeface="+mn-ea"/>
              </a:rPr>
              <a:t>約</a:t>
            </a:r>
            <a:r>
              <a:rPr lang="en-US" altLang="ja-JP" dirty="0" smtClean="0">
                <a:latin typeface="+mn-ea"/>
              </a:rPr>
              <a:t>1069km</a:t>
            </a:r>
            <a:r>
              <a:rPr lang="ja-JP" altLang="en-US" dirty="0" smtClean="0"/>
              <a:t>です。</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4</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4</a:t>
            </a:fld>
            <a:endParaRPr kumimoji="1" lang="ja-JP" altLang="en-US"/>
          </a:p>
        </p:txBody>
      </p:sp>
      <p:pic>
        <p:nvPicPr>
          <p:cNvPr id="4" name="図 3"/>
          <p:cNvPicPr>
            <a:picLocks noChangeAspect="1"/>
          </p:cNvPicPr>
          <p:nvPr/>
        </p:nvPicPr>
        <p:blipFill>
          <a:blip r:embed="rId2"/>
          <a:stretch>
            <a:fillRect/>
          </a:stretch>
        </p:blipFill>
        <p:spPr>
          <a:xfrm>
            <a:off x="453338" y="2435400"/>
            <a:ext cx="8434800" cy="3674645"/>
          </a:xfrm>
          <a:prstGeom prst="rect">
            <a:avLst/>
          </a:prstGeom>
        </p:spPr>
      </p:pic>
    </p:spTree>
    <p:extLst>
      <p:ext uri="{BB962C8B-B14F-4D97-AF65-F5344CB8AC3E}">
        <p14:creationId xmlns:p14="http://schemas.microsoft.com/office/powerpoint/2010/main" val="21614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1508105"/>
          </a:xfrm>
          <a:prstGeom prst="rect">
            <a:avLst/>
          </a:prstGeom>
          <a:noFill/>
        </p:spPr>
        <p:txBody>
          <a:bodyPr wrap="square" rtlCol="0">
            <a:spAutoFit/>
          </a:bodyPr>
          <a:lstStyle/>
          <a:p>
            <a:r>
              <a:rPr lang="ja-JP" altLang="ja-JP" sz="2000" b="1" dirty="0"/>
              <a:t>（３）経常収益（地方公営企業決算状況調査より）</a:t>
            </a:r>
            <a:endParaRPr lang="en-US" altLang="ja-JP" sz="2000" b="1" dirty="0"/>
          </a:p>
          <a:p>
            <a:endParaRPr lang="en-US" altLang="ja-JP" dirty="0"/>
          </a:p>
          <a:p>
            <a:r>
              <a:rPr lang="ja-JP" altLang="en-US" dirty="0"/>
              <a:t>・経常収益は</a:t>
            </a:r>
            <a:r>
              <a:rPr lang="ja-JP" altLang="en-US" dirty="0" smtClean="0"/>
              <a:t>約</a:t>
            </a:r>
            <a:r>
              <a:rPr lang="en-US" altLang="ja-JP" dirty="0">
                <a:latin typeface="+mn-ea"/>
              </a:rPr>
              <a:t>67</a:t>
            </a:r>
            <a:r>
              <a:rPr lang="ja-JP" altLang="en-US" dirty="0" smtClean="0">
                <a:latin typeface="+mn-ea"/>
              </a:rPr>
              <a:t>億円で</a:t>
            </a:r>
            <a:r>
              <a:rPr lang="ja-JP" altLang="en-US" dirty="0" smtClean="0"/>
              <a:t>す。</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6</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5</a:t>
            </a:fld>
            <a:endParaRPr kumimoji="1" lang="ja-JP" altLang="en-US"/>
          </a:p>
        </p:txBody>
      </p:sp>
      <p:pic>
        <p:nvPicPr>
          <p:cNvPr id="6" name="図 5"/>
          <p:cNvPicPr>
            <a:picLocks noChangeAspect="1"/>
          </p:cNvPicPr>
          <p:nvPr/>
        </p:nvPicPr>
        <p:blipFill>
          <a:blip r:embed="rId2"/>
          <a:stretch>
            <a:fillRect/>
          </a:stretch>
        </p:blipFill>
        <p:spPr>
          <a:xfrm>
            <a:off x="331556" y="2653647"/>
            <a:ext cx="8434800" cy="3624078"/>
          </a:xfrm>
          <a:prstGeom prst="rect">
            <a:avLst/>
          </a:prstGeom>
        </p:spPr>
      </p:pic>
      <p:sp>
        <p:nvSpPr>
          <p:cNvPr id="8" name="テキスト ボックス 2"/>
          <p:cNvSpPr txBox="1">
            <a:spLocks noChangeArrowheads="1"/>
          </p:cNvSpPr>
          <p:nvPr/>
        </p:nvSpPr>
        <p:spPr bwMode="auto">
          <a:xfrm>
            <a:off x="8534400" y="4150091"/>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96297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2339102"/>
          </a:xfrm>
          <a:prstGeom prst="rect">
            <a:avLst/>
          </a:prstGeom>
          <a:noFill/>
        </p:spPr>
        <p:txBody>
          <a:bodyPr wrap="square" rtlCol="0">
            <a:spAutoFit/>
          </a:bodyPr>
          <a:lstStyle/>
          <a:p>
            <a:r>
              <a:rPr lang="ja-JP" altLang="ja-JP" sz="2000" b="1" dirty="0"/>
              <a:t>（４）水道料金（大阪府の水道の現況より）</a:t>
            </a:r>
          </a:p>
          <a:p>
            <a:endParaRPr lang="en-US" altLang="ja-JP" dirty="0"/>
          </a:p>
          <a:p>
            <a:r>
              <a:rPr lang="ja-JP" altLang="ja-JP" dirty="0" smtClean="0"/>
              <a:t>・</a:t>
            </a:r>
            <a:r>
              <a:rPr lang="ja-JP" altLang="en-US" dirty="0">
                <a:latin typeface="+mn-ea"/>
              </a:rPr>
              <a:t>家庭用</a:t>
            </a:r>
            <a:r>
              <a:rPr lang="en-US" altLang="ja-JP" dirty="0">
                <a:latin typeface="+mn-ea"/>
              </a:rPr>
              <a:t>(</a:t>
            </a:r>
            <a:r>
              <a:rPr lang="ja-JP" altLang="en-US" dirty="0">
                <a:latin typeface="+mn-ea"/>
              </a:rPr>
              <a:t>口径</a:t>
            </a:r>
            <a:r>
              <a:rPr lang="en-US" altLang="ja-JP" dirty="0">
                <a:latin typeface="+mn-ea"/>
              </a:rPr>
              <a:t>13mm </a:t>
            </a:r>
            <a:r>
              <a:rPr lang="en-US" altLang="ja-JP" dirty="0" smtClean="0">
                <a:latin typeface="+mn-ea"/>
              </a:rPr>
              <a:t>20</a:t>
            </a:r>
            <a:r>
              <a:rPr lang="ja-JP" altLang="en-US" dirty="0" smtClean="0">
                <a:latin typeface="+mn-ea"/>
              </a:rPr>
              <a:t>㎥</a:t>
            </a:r>
            <a:r>
              <a:rPr lang="en-US" altLang="ja-JP" dirty="0" smtClean="0">
                <a:latin typeface="+mn-ea"/>
              </a:rPr>
              <a:t>)</a:t>
            </a:r>
            <a:r>
              <a:rPr lang="ja-JP" altLang="en-US" dirty="0">
                <a:latin typeface="+mn-ea"/>
              </a:rPr>
              <a:t>の一月あたりの水道料金は</a:t>
            </a:r>
            <a:r>
              <a:rPr lang="en-US" altLang="ja-JP" dirty="0" smtClean="0">
                <a:latin typeface="+mn-ea"/>
              </a:rPr>
              <a:t>2,376</a:t>
            </a:r>
            <a:r>
              <a:rPr lang="ja-JP" altLang="en-US" dirty="0" smtClean="0">
                <a:latin typeface="+mn-ea"/>
              </a:rPr>
              <a:t>円</a:t>
            </a:r>
            <a:r>
              <a:rPr lang="ja-JP" altLang="en-US" dirty="0">
                <a:latin typeface="+mn-ea"/>
              </a:rPr>
              <a:t>であり</a:t>
            </a:r>
            <a:r>
              <a:rPr lang="ja-JP" altLang="en-US" dirty="0" smtClean="0">
                <a:latin typeface="+mn-ea"/>
              </a:rPr>
              <a:t>、</a:t>
            </a:r>
            <a:endParaRPr lang="en-US" altLang="ja-JP" dirty="0" smtClean="0">
              <a:latin typeface="+mn-ea"/>
            </a:endParaRPr>
          </a:p>
          <a:p>
            <a:r>
              <a:rPr lang="ja-JP" altLang="en-US" dirty="0">
                <a:latin typeface="+mn-ea"/>
              </a:rPr>
              <a:t>　</a:t>
            </a:r>
            <a:r>
              <a:rPr lang="ja-JP" altLang="en-US" dirty="0" smtClean="0">
                <a:latin typeface="+mn-ea"/>
              </a:rPr>
              <a:t>府</a:t>
            </a:r>
            <a:r>
              <a:rPr lang="ja-JP" altLang="en-US" dirty="0">
                <a:latin typeface="+mn-ea"/>
              </a:rPr>
              <a:t>平均</a:t>
            </a:r>
            <a:r>
              <a:rPr lang="en-US" altLang="ja-JP" dirty="0" smtClean="0">
                <a:latin typeface="+mn-ea"/>
              </a:rPr>
              <a:t>2,813</a:t>
            </a:r>
            <a:r>
              <a:rPr lang="ja-JP" altLang="en-US" dirty="0" smtClean="0">
                <a:latin typeface="+mn-ea"/>
              </a:rPr>
              <a:t>円を下回っています。</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6</a:t>
            </a:r>
            <a:r>
              <a:rPr lang="ja-JP" altLang="en-US" dirty="0" smtClean="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a:p>
            <a:endParaRPr lang="ja-JP" altLang="ja-JP" dirty="0">
              <a:latin typeface="+mn-ea"/>
            </a:endParaRPr>
          </a:p>
          <a:p>
            <a:endParaRPr lang="ja-JP" altLang="ja-JP" dirty="0"/>
          </a:p>
          <a:p>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6</a:t>
            </a:fld>
            <a:endParaRPr kumimoji="1" lang="ja-JP" altLang="en-US"/>
          </a:p>
        </p:txBody>
      </p:sp>
      <p:pic>
        <p:nvPicPr>
          <p:cNvPr id="3" name="図 2"/>
          <p:cNvPicPr>
            <a:picLocks noChangeAspect="1"/>
          </p:cNvPicPr>
          <p:nvPr/>
        </p:nvPicPr>
        <p:blipFill>
          <a:blip r:embed="rId2"/>
          <a:stretch>
            <a:fillRect/>
          </a:stretch>
        </p:blipFill>
        <p:spPr>
          <a:xfrm>
            <a:off x="290354" y="2690488"/>
            <a:ext cx="8434800" cy="3674645"/>
          </a:xfrm>
          <a:prstGeom prst="rect">
            <a:avLst/>
          </a:prstGeom>
        </p:spPr>
      </p:pic>
      <p:sp>
        <p:nvSpPr>
          <p:cNvPr id="8" name="テキスト ボックス 2"/>
          <p:cNvSpPr txBox="1">
            <a:spLocks noChangeArrowheads="1"/>
          </p:cNvSpPr>
          <p:nvPr/>
        </p:nvSpPr>
        <p:spPr bwMode="auto">
          <a:xfrm>
            <a:off x="8330088" y="3539200"/>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9" name="テキスト ボックス 2"/>
          <p:cNvSpPr txBox="1">
            <a:spLocks noChangeArrowheads="1"/>
          </p:cNvSpPr>
          <p:nvPr/>
        </p:nvSpPr>
        <p:spPr bwMode="auto">
          <a:xfrm>
            <a:off x="8442340" y="3875924"/>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89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508105"/>
          </a:xfrm>
          <a:prstGeom prst="rect">
            <a:avLst/>
          </a:prstGeom>
          <a:noFill/>
        </p:spPr>
        <p:txBody>
          <a:bodyPr wrap="square" rtlCol="0">
            <a:spAutoFit/>
          </a:bodyPr>
          <a:lstStyle/>
          <a:p>
            <a:r>
              <a:rPr lang="ja-JP" altLang="en-US" sz="2000" b="1" dirty="0"/>
              <a:t>（５）技術職員数（大阪府の水道の現況より）</a:t>
            </a:r>
            <a:endParaRPr lang="en-US" altLang="ja-JP" sz="2000" b="1" dirty="0"/>
          </a:p>
          <a:p>
            <a:endParaRPr lang="en-US" altLang="ja-JP" dirty="0"/>
          </a:p>
          <a:p>
            <a:r>
              <a:rPr lang="ja-JP" altLang="ja-JP" dirty="0" smtClean="0"/>
              <a:t>・</a:t>
            </a:r>
            <a:r>
              <a:rPr lang="ja-JP" altLang="en-US" dirty="0"/>
              <a:t>技術職員</a:t>
            </a:r>
            <a:r>
              <a:rPr lang="ja-JP" altLang="en-US" dirty="0" smtClean="0"/>
              <a:t>は</a:t>
            </a:r>
            <a:r>
              <a:rPr lang="en-US" altLang="ja-JP" dirty="0">
                <a:latin typeface="+mn-ea"/>
              </a:rPr>
              <a:t>57</a:t>
            </a:r>
            <a:r>
              <a:rPr lang="ja-JP" altLang="en-US" dirty="0" smtClean="0"/>
              <a:t>人</a:t>
            </a:r>
            <a:r>
              <a:rPr lang="ja-JP" altLang="en-US" dirty="0"/>
              <a:t>であり、府平均</a:t>
            </a:r>
            <a:r>
              <a:rPr lang="ja-JP" altLang="en-US" dirty="0" smtClean="0"/>
              <a:t>を上回っています。</a:t>
            </a:r>
            <a:endParaRPr lang="ja-JP" altLang="ja-JP" dirty="0"/>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7</a:t>
            </a:fld>
            <a:endParaRPr kumimoji="1" lang="ja-JP" altLang="en-US"/>
          </a:p>
        </p:txBody>
      </p:sp>
      <p:pic>
        <p:nvPicPr>
          <p:cNvPr id="3" name="図 2"/>
          <p:cNvPicPr>
            <a:picLocks noChangeAspect="1"/>
          </p:cNvPicPr>
          <p:nvPr/>
        </p:nvPicPr>
        <p:blipFill>
          <a:blip r:embed="rId2"/>
          <a:stretch>
            <a:fillRect/>
          </a:stretch>
        </p:blipFill>
        <p:spPr>
          <a:xfrm>
            <a:off x="298051" y="2357387"/>
            <a:ext cx="8434800" cy="3634442"/>
          </a:xfrm>
          <a:prstGeom prst="rect">
            <a:avLst/>
          </a:prstGeom>
        </p:spPr>
      </p:pic>
      <p:sp>
        <p:nvSpPr>
          <p:cNvPr id="7" name="テキスト ボックス 2"/>
          <p:cNvSpPr txBox="1">
            <a:spLocks noChangeArrowheads="1"/>
          </p:cNvSpPr>
          <p:nvPr/>
        </p:nvSpPr>
        <p:spPr bwMode="auto">
          <a:xfrm>
            <a:off x="8313116" y="4091183"/>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84752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2">
            <a:extLst>
              <a:ext uri="{28A0092B-C50C-407E-A947-70E740481C1C}">
                <a14:useLocalDpi xmlns:a14="http://schemas.microsoft.com/office/drawing/2010/main" val="0"/>
              </a:ext>
            </a:extLst>
          </a:blip>
          <a:srcRect/>
          <a:stretch>
            <a:fillRect/>
          </a:stretch>
        </p:blipFill>
        <p:spPr bwMode="auto">
          <a:xfrm>
            <a:off x="150253" y="2219035"/>
            <a:ext cx="8631797" cy="4486565"/>
          </a:xfrm>
          <a:prstGeom prst="rect">
            <a:avLst/>
          </a:prstGeom>
          <a:noFill/>
          <a:ln>
            <a:noFill/>
          </a:ln>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50253" y="257738"/>
            <a:ext cx="8963696" cy="2123658"/>
          </a:xfrm>
          <a:prstGeom prst="rect">
            <a:avLst/>
          </a:prstGeom>
          <a:noFill/>
        </p:spPr>
        <p:txBody>
          <a:bodyPr wrap="square" rtlCol="0">
            <a:spAutoFit/>
          </a:bodyPr>
          <a:lstStyle/>
          <a:p>
            <a:r>
              <a:rPr lang="ja-JP" altLang="ja-JP" sz="2400" b="1" dirty="0"/>
              <a:t>１．２　</a:t>
            </a:r>
            <a:r>
              <a:rPr lang="ja-JP" altLang="en-US" sz="2400" b="1" dirty="0" smtClean="0"/>
              <a:t>一日最大給水量</a:t>
            </a:r>
            <a:r>
              <a:rPr lang="ja-JP" altLang="en-US" sz="2400" b="1" dirty="0"/>
              <a:t>と自己水率</a:t>
            </a:r>
            <a:r>
              <a:rPr lang="ja-JP" altLang="ja-JP" sz="2400" b="1" dirty="0"/>
              <a:t>の概要（</a:t>
            </a:r>
            <a:r>
              <a:rPr lang="en-US" altLang="ja-JP" sz="2400" b="1" dirty="0">
                <a:latin typeface="+mn-ea"/>
              </a:rPr>
              <a:t>2016</a:t>
            </a:r>
            <a:r>
              <a:rPr lang="ja-JP" altLang="ja-JP" sz="2400" b="1" dirty="0"/>
              <a:t>年度）</a:t>
            </a:r>
            <a:endParaRPr lang="en-US" altLang="ja-JP" sz="2400" b="1" dirty="0"/>
          </a:p>
          <a:p>
            <a:endParaRPr lang="ja-JP" altLang="ja-JP" dirty="0"/>
          </a:p>
          <a:p>
            <a:r>
              <a:rPr lang="ja-JP" altLang="ja-JP" dirty="0" smtClean="0"/>
              <a:t>・</a:t>
            </a:r>
            <a:r>
              <a:rPr lang="ja-JP" altLang="en-US" dirty="0"/>
              <a:t>水源は</a:t>
            </a:r>
            <a:r>
              <a:rPr lang="ja-JP" altLang="en-US" dirty="0" smtClean="0"/>
              <a:t>、深</a:t>
            </a:r>
            <a:r>
              <a:rPr lang="ja-JP" altLang="en-US" dirty="0"/>
              <a:t>井戸を水源と</a:t>
            </a:r>
            <a:r>
              <a:rPr lang="ja-JP" altLang="en-US" dirty="0" smtClean="0"/>
              <a:t>した大冠浄水場、表流水を</a:t>
            </a:r>
            <a:r>
              <a:rPr lang="ja-JP" altLang="en-US" dirty="0"/>
              <a:t>水源と</a:t>
            </a:r>
            <a:r>
              <a:rPr lang="ja-JP" altLang="en-US" dirty="0" smtClean="0"/>
              <a:t>した樫田浄水場および川久保浄水場</a:t>
            </a:r>
            <a:r>
              <a:rPr lang="ja-JP" altLang="en-US" dirty="0"/>
              <a:t>の自己水と、淀川を水源とした大阪広域水道企業団からの浄水受水で賄っており、このうち企業団受水は総配水量の</a:t>
            </a:r>
            <a:r>
              <a:rPr lang="ja-JP" altLang="en-US" dirty="0" smtClean="0"/>
              <a:t>約６</a:t>
            </a:r>
            <a:r>
              <a:rPr lang="ja-JP" altLang="en-US" dirty="0"/>
              <a:t>７</a:t>
            </a:r>
            <a:r>
              <a:rPr lang="ja-JP" altLang="en-US" dirty="0" smtClean="0"/>
              <a:t>％</a:t>
            </a:r>
            <a:r>
              <a:rPr lang="ja-JP" altLang="en-US" dirty="0"/>
              <a:t>を</a:t>
            </a:r>
            <a:r>
              <a:rPr lang="ja-JP" altLang="en-US" dirty="0" smtClean="0"/>
              <a:t>占めています。</a:t>
            </a:r>
            <a:endParaRPr lang="ja-JP" altLang="ja-JP" dirty="0" smtClean="0"/>
          </a:p>
          <a:p>
            <a:endParaRPr lang="ja-JP" altLang="ja-JP" dirty="0"/>
          </a:p>
          <a:p>
            <a:endParaRPr lang="ja-JP" altLang="en-US" dirty="0"/>
          </a:p>
        </p:txBody>
      </p:sp>
      <p:sp>
        <p:nvSpPr>
          <p:cNvPr id="8" name="正方形/長方形 7"/>
          <p:cNvSpPr/>
          <p:nvPr/>
        </p:nvSpPr>
        <p:spPr>
          <a:xfrm>
            <a:off x="4797286" y="4540180"/>
            <a:ext cx="212036" cy="199625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2020227" y="5199202"/>
            <a:ext cx="802005" cy="274320"/>
          </a:xfrm>
          <a:prstGeom prst="rect">
            <a:avLst/>
          </a:prstGeom>
          <a:noFill/>
          <a:ln>
            <a:noFill/>
          </a:ln>
        </p:spPr>
      </p:pic>
      <p:sp>
        <p:nvSpPr>
          <p:cNvPr id="7" name="テキスト ボックス 6"/>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1" name="テキスト ボックス 10"/>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12" name="テキスト ボックス 303"/>
          <p:cNvSpPr txBox="1"/>
          <p:nvPr/>
        </p:nvSpPr>
        <p:spPr>
          <a:xfrm>
            <a:off x="7667675" y="6040699"/>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8</a:t>
            </a:fld>
            <a:endParaRPr kumimoji="1" lang="ja-JP" altLang="en-US"/>
          </a:p>
        </p:txBody>
      </p:sp>
    </p:spTree>
    <p:extLst>
      <p:ext uri="{BB962C8B-B14F-4D97-AF65-F5344CB8AC3E}">
        <p14:creationId xmlns:p14="http://schemas.microsoft.com/office/powerpoint/2010/main" val="268052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031050" y="621202"/>
            <a:ext cx="4479678" cy="6324712"/>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2400"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9</a:t>
            </a:fld>
            <a:endParaRPr kumimoji="1" lang="ja-JP" altLang="en-US"/>
          </a:p>
        </p:txBody>
      </p:sp>
      <p:pic>
        <p:nvPicPr>
          <p:cNvPr id="8" name="図 7"/>
          <p:cNvPicPr>
            <a:picLocks noChangeAspect="1"/>
          </p:cNvPicPr>
          <p:nvPr/>
        </p:nvPicPr>
        <p:blipFill>
          <a:blip r:embed="rId3"/>
          <a:stretch>
            <a:fillRect/>
          </a:stretch>
        </p:blipFill>
        <p:spPr>
          <a:xfrm>
            <a:off x="4648349" y="5755231"/>
            <a:ext cx="4074194" cy="873925"/>
          </a:xfrm>
          <a:prstGeom prst="rect">
            <a:avLst/>
          </a:prstGeom>
        </p:spPr>
      </p:pic>
    </p:spTree>
    <p:extLst>
      <p:ext uri="{BB962C8B-B14F-4D97-AF65-F5344CB8AC3E}">
        <p14:creationId xmlns:p14="http://schemas.microsoft.com/office/powerpoint/2010/main" val="36701018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1034</Words>
  <Application>Microsoft Office PowerPoint</Application>
  <PresentationFormat>画面に合わせる (4:3)</PresentationFormat>
  <Paragraphs>345</Paragraphs>
  <Slides>32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32</vt:i4>
      </vt:variant>
    </vt:vector>
  </HeadingPairs>
  <TitlesOfParts>
    <vt:vector size="44" baseType="lpstr">
      <vt:lpstr>Meiryo UI</vt: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2018-12-28T13:07:04Z</dcterms:created>
  <dcterms:modified xsi:type="dcterms:W3CDTF">2019-03-28T05:10:03Z</dcterms:modified>
</cp:coreProperties>
</file>