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4" r:id="rId1"/>
  </p:sldMasterIdLst>
  <p:notesMasterIdLst>
    <p:notesMasterId r:id="rId25"/>
  </p:notesMasterIdLst>
  <p:handoutMasterIdLst>
    <p:handoutMasterId r:id="rId26"/>
  </p:handoutMasterIdLst>
  <p:sldIdLst>
    <p:sldId id="315" r:id="rId2"/>
    <p:sldId id="258" r:id="rId3"/>
    <p:sldId id="259" r:id="rId4"/>
    <p:sldId id="301" r:id="rId5"/>
    <p:sldId id="304" r:id="rId6"/>
    <p:sldId id="291" r:id="rId7"/>
    <p:sldId id="313" r:id="rId8"/>
    <p:sldId id="311" r:id="rId9"/>
    <p:sldId id="302" r:id="rId10"/>
    <p:sldId id="309" r:id="rId11"/>
    <p:sldId id="310" r:id="rId12"/>
    <p:sldId id="335" r:id="rId13"/>
    <p:sldId id="336" r:id="rId14"/>
    <p:sldId id="337" r:id="rId15"/>
    <p:sldId id="338" r:id="rId16"/>
    <p:sldId id="339" r:id="rId17"/>
    <p:sldId id="340" r:id="rId18"/>
    <p:sldId id="328" r:id="rId19"/>
    <p:sldId id="329" r:id="rId20"/>
    <p:sldId id="330" r:id="rId21"/>
    <p:sldId id="331" r:id="rId22"/>
    <p:sldId id="332" r:id="rId23"/>
    <p:sldId id="333" r:id="rId2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56" autoAdjust="0"/>
  </p:normalViewPr>
  <p:slideViewPr>
    <p:cSldViewPr>
      <p:cViewPr varScale="1">
        <p:scale>
          <a:sx n="69" d="100"/>
          <a:sy n="69" d="100"/>
        </p:scale>
        <p:origin x="-1254"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7625337259064"/>
          <c:y val="0.17712440094820356"/>
          <c:w val="0.66236854658347644"/>
          <c:h val="0.62813127178868755"/>
        </c:manualLayout>
      </c:layout>
      <c:barChart>
        <c:barDir val="col"/>
        <c:grouping val="percentStacked"/>
        <c:varyColors val="0"/>
        <c:ser>
          <c:idx val="0"/>
          <c:order val="0"/>
          <c:tx>
            <c:strRef>
              <c:f>Sheet1!$B$5</c:f>
              <c:strCache>
                <c:ptCount val="1"/>
                <c:pt idx="0">
                  <c:v>ＤＶ</c:v>
                </c:pt>
              </c:strCache>
            </c:strRef>
          </c:tx>
          <c:spPr>
            <a:solidFill>
              <a:srgbClr val="00B050"/>
            </a:solidFill>
            <a:ln>
              <a:solidFill>
                <a:schemeClr val="tx1"/>
              </a:solidFill>
            </a:ln>
          </c:spPr>
          <c:invertIfNegative val="0"/>
          <c:cat>
            <c:strRef>
              <c:f>Sheet1!$C$4:$D$4</c:f>
              <c:strCache>
                <c:ptCount val="2"/>
                <c:pt idx="0">
                  <c:v>相談</c:v>
                </c:pt>
                <c:pt idx="1">
                  <c:v>一時保護</c:v>
                </c:pt>
              </c:strCache>
            </c:strRef>
          </c:cat>
          <c:val>
            <c:numRef>
              <c:f>Sheet1!$C$5:$D$5</c:f>
              <c:numCache>
                <c:formatCode>#,##0_);[Red]\(#,##0\)</c:formatCode>
                <c:ptCount val="2"/>
                <c:pt idx="0">
                  <c:v>32</c:v>
                </c:pt>
                <c:pt idx="1">
                  <c:v>76</c:v>
                </c:pt>
              </c:numCache>
            </c:numRef>
          </c:val>
        </c:ser>
        <c:ser>
          <c:idx val="1"/>
          <c:order val="1"/>
          <c:tx>
            <c:strRef>
              <c:f>Sheet1!$B$6</c:f>
              <c:strCache>
                <c:ptCount val="1"/>
                <c:pt idx="0">
                  <c:v>ＤＶ以外</c:v>
                </c:pt>
              </c:strCache>
            </c:strRef>
          </c:tx>
          <c:spPr>
            <a:solidFill>
              <a:srgbClr val="FFFF00"/>
            </a:solidFill>
            <a:ln>
              <a:solidFill>
                <a:schemeClr val="tx1"/>
              </a:solidFill>
            </a:ln>
          </c:spPr>
          <c:invertIfNegative val="0"/>
          <c:cat>
            <c:strRef>
              <c:f>Sheet1!$C$4:$D$4</c:f>
              <c:strCache>
                <c:ptCount val="2"/>
                <c:pt idx="0">
                  <c:v>相談</c:v>
                </c:pt>
                <c:pt idx="1">
                  <c:v>一時保護</c:v>
                </c:pt>
              </c:strCache>
            </c:strRef>
          </c:cat>
          <c:val>
            <c:numRef>
              <c:f>Sheet1!$C$6:$D$6</c:f>
              <c:numCache>
                <c:formatCode>#,##0_);[Red]\(#,##0\)</c:formatCode>
                <c:ptCount val="2"/>
                <c:pt idx="0">
                  <c:v>68</c:v>
                </c:pt>
                <c:pt idx="1">
                  <c:v>24</c:v>
                </c:pt>
              </c:numCache>
            </c:numRef>
          </c:val>
        </c:ser>
        <c:dLbls>
          <c:showLegendKey val="0"/>
          <c:showVal val="0"/>
          <c:showCatName val="0"/>
          <c:showSerName val="0"/>
          <c:showPercent val="0"/>
          <c:showBubbleSize val="0"/>
        </c:dLbls>
        <c:gapWidth val="75"/>
        <c:overlap val="100"/>
        <c:axId val="23308160"/>
        <c:axId val="23309696"/>
      </c:barChart>
      <c:catAx>
        <c:axId val="23308160"/>
        <c:scaling>
          <c:orientation val="minMax"/>
        </c:scaling>
        <c:delete val="1"/>
        <c:axPos val="b"/>
        <c:majorTickMark val="none"/>
        <c:minorTickMark val="none"/>
        <c:tickLblPos val="nextTo"/>
        <c:crossAx val="23309696"/>
        <c:crosses val="autoZero"/>
        <c:auto val="1"/>
        <c:lblAlgn val="ctr"/>
        <c:lblOffset val="100"/>
        <c:noMultiLvlLbl val="0"/>
      </c:catAx>
      <c:valAx>
        <c:axId val="23309696"/>
        <c:scaling>
          <c:orientation val="minMax"/>
        </c:scaling>
        <c:delete val="0"/>
        <c:axPos val="l"/>
        <c:majorGridlines/>
        <c:numFmt formatCode="0%" sourceLinked="1"/>
        <c:majorTickMark val="none"/>
        <c:minorTickMark val="none"/>
        <c:tickLblPos val="nextTo"/>
        <c:spPr>
          <a:ln w="9525">
            <a:noFill/>
          </a:ln>
        </c:spPr>
        <c:crossAx val="23308160"/>
        <c:crosses val="autoZero"/>
        <c:crossBetween val="between"/>
      </c:valAx>
    </c:plotArea>
    <c:legend>
      <c:legendPos val="b"/>
      <c:layout/>
      <c:overlay val="0"/>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0.23077</cdr:x>
      <cdr:y>0.47463</cdr:y>
    </cdr:from>
    <cdr:to>
      <cdr:x>0.36752</cdr:x>
      <cdr:y>0.6597</cdr:y>
    </cdr:to>
    <cdr:sp macro="" textlink="">
      <cdr:nvSpPr>
        <cdr:cNvPr id="2" name="テキスト ボックス 1"/>
        <cdr:cNvSpPr txBox="1"/>
      </cdr:nvSpPr>
      <cdr:spPr>
        <a:xfrm xmlns:a="http://schemas.openxmlformats.org/drawingml/2006/main">
          <a:off x="1285876" y="1514476"/>
          <a:ext cx="762000" cy="590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0.18632</cdr:x>
      <cdr:y>0.62687</cdr:y>
    </cdr:from>
    <cdr:to>
      <cdr:x>0.30085</cdr:x>
      <cdr:y>0.76716</cdr:y>
    </cdr:to>
    <cdr:sp macro="" textlink="">
      <cdr:nvSpPr>
        <cdr:cNvPr id="3" name="テキスト ボックス 2"/>
        <cdr:cNvSpPr txBox="1"/>
      </cdr:nvSpPr>
      <cdr:spPr>
        <a:xfrm xmlns:a="http://schemas.openxmlformats.org/drawingml/2006/main">
          <a:off x="1038226" y="2000251"/>
          <a:ext cx="638175"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0.28958</cdr:x>
      <cdr:y>0.62</cdr:y>
    </cdr:from>
    <cdr:to>
      <cdr:x>0.42462</cdr:x>
      <cdr:y>0.76627</cdr:y>
    </cdr:to>
    <cdr:sp macro="" textlink="">
      <cdr:nvSpPr>
        <cdr:cNvPr id="4" name="テキスト ボックス 3"/>
        <cdr:cNvSpPr txBox="1"/>
      </cdr:nvSpPr>
      <cdr:spPr>
        <a:xfrm xmlns:a="http://schemas.openxmlformats.org/drawingml/2006/main">
          <a:off x="2088232" y="2232248"/>
          <a:ext cx="973792" cy="5266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t>　</a:t>
          </a:r>
          <a:r>
            <a:rPr lang="ja-JP" altLang="en-US" sz="1200" dirty="0"/>
            <a:t>　</a:t>
          </a:r>
          <a:r>
            <a:rPr lang="ja-JP" altLang="en-US" sz="1400" b="1" dirty="0"/>
            <a:t>ＤＶ</a:t>
          </a:r>
          <a:endParaRPr lang="en-US" altLang="ja-JP" sz="1400" b="1" dirty="0"/>
        </a:p>
        <a:p xmlns:a="http://schemas.openxmlformats.org/drawingml/2006/main">
          <a:r>
            <a:rPr lang="ja-JP" altLang="en-US" sz="1400" b="1" dirty="0"/>
            <a:t>３２．１％</a:t>
          </a:r>
          <a:endParaRPr lang="en-US" altLang="ja-JP" sz="1400" b="1" dirty="0"/>
        </a:p>
        <a:p xmlns:a="http://schemas.openxmlformats.org/drawingml/2006/main">
          <a:endParaRPr lang="ja-JP" altLang="en-US" sz="1100" dirty="0"/>
        </a:p>
      </cdr:txBody>
    </cdr:sp>
  </cdr:relSizeAnchor>
  <cdr:relSizeAnchor xmlns:cdr="http://schemas.openxmlformats.org/drawingml/2006/chartDrawing">
    <cdr:from>
      <cdr:x>0.02735</cdr:x>
      <cdr:y>0.04776</cdr:y>
    </cdr:from>
    <cdr:to>
      <cdr:x>0.90427</cdr:x>
      <cdr:y>0.13134</cdr:y>
    </cdr:to>
    <cdr:sp macro="" textlink="">
      <cdr:nvSpPr>
        <cdr:cNvPr id="5" name="テキスト ボックス 4"/>
        <cdr:cNvSpPr txBox="1"/>
      </cdr:nvSpPr>
      <cdr:spPr>
        <a:xfrm xmlns:a="http://schemas.openxmlformats.org/drawingml/2006/main">
          <a:off x="152401" y="152401"/>
          <a:ext cx="48863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0.27661</cdr:x>
      <cdr:y>0.26146</cdr:y>
    </cdr:from>
    <cdr:to>
      <cdr:x>0.43937</cdr:x>
      <cdr:y>0.58</cdr:y>
    </cdr:to>
    <cdr:sp macro="" textlink="">
      <cdr:nvSpPr>
        <cdr:cNvPr id="6" name="テキスト ボックス 5"/>
        <cdr:cNvSpPr txBox="1"/>
      </cdr:nvSpPr>
      <cdr:spPr>
        <a:xfrm xmlns:a="http://schemas.openxmlformats.org/drawingml/2006/main">
          <a:off x="1994674" y="941360"/>
          <a:ext cx="1173677" cy="11468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ltLang="ja-JP" sz="1100" dirty="0" smtClean="0"/>
        </a:p>
        <a:p xmlns:a="http://schemas.openxmlformats.org/drawingml/2006/main">
          <a:r>
            <a:rPr lang="ja-JP" altLang="en-US" sz="1100" dirty="0" smtClean="0"/>
            <a:t>　</a:t>
          </a:r>
          <a:r>
            <a:rPr lang="ja-JP" altLang="en-US" sz="1400" b="1" dirty="0" smtClean="0"/>
            <a:t>ＤＶ以外</a:t>
          </a:r>
          <a:endParaRPr lang="en-US" altLang="ja-JP" sz="1400" b="1" dirty="0" smtClean="0"/>
        </a:p>
        <a:p xmlns:a="http://schemas.openxmlformats.org/drawingml/2006/main">
          <a:endParaRPr lang="en-US" altLang="ja-JP" sz="1400" b="1" dirty="0"/>
        </a:p>
        <a:p xmlns:a="http://schemas.openxmlformats.org/drawingml/2006/main">
          <a:r>
            <a:rPr lang="ja-JP" altLang="en-US" sz="1400" b="1" dirty="0" smtClean="0"/>
            <a:t>　６７．９％</a:t>
          </a:r>
          <a:endParaRPr lang="en-US" altLang="ja-JP" sz="1400" b="1" dirty="0" smtClean="0"/>
        </a:p>
        <a:p xmlns:a="http://schemas.openxmlformats.org/drawingml/2006/main">
          <a:endParaRPr lang="ja-JP" altLang="en-US" sz="1400" dirty="0"/>
        </a:p>
      </cdr:txBody>
    </cdr:sp>
  </cdr:relSizeAnchor>
  <cdr:relSizeAnchor xmlns:cdr="http://schemas.openxmlformats.org/drawingml/2006/chartDrawing">
    <cdr:from>
      <cdr:x>0.59406</cdr:x>
      <cdr:y>0.18806</cdr:y>
    </cdr:from>
    <cdr:to>
      <cdr:x>0.78217</cdr:x>
      <cdr:y>0.29816</cdr:y>
    </cdr:to>
    <cdr:sp macro="" textlink="">
      <cdr:nvSpPr>
        <cdr:cNvPr id="7" name="テキスト ボックス 6"/>
        <cdr:cNvSpPr txBox="1"/>
      </cdr:nvSpPr>
      <cdr:spPr>
        <a:xfrm xmlns:a="http://schemas.openxmlformats.org/drawingml/2006/main">
          <a:off x="3638352" y="738014"/>
          <a:ext cx="11521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0.61757</cdr:x>
      <cdr:y>0.18806</cdr:y>
    </cdr:from>
    <cdr:to>
      <cdr:x>0.7469</cdr:x>
      <cdr:y>0.31651</cdr:y>
    </cdr:to>
    <cdr:sp macro="" textlink="">
      <cdr:nvSpPr>
        <cdr:cNvPr id="8" name="テキスト ボックス 7"/>
        <cdr:cNvSpPr txBox="1"/>
      </cdr:nvSpPr>
      <cdr:spPr>
        <a:xfrm xmlns:a="http://schemas.openxmlformats.org/drawingml/2006/main">
          <a:off x="3782368" y="738014"/>
          <a:ext cx="792088"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0.60582</cdr:x>
      <cdr:y>0.18806</cdr:y>
    </cdr:from>
    <cdr:to>
      <cdr:x>0.77042</cdr:x>
      <cdr:y>0.31651</cdr:y>
    </cdr:to>
    <cdr:sp macro="" textlink="">
      <cdr:nvSpPr>
        <cdr:cNvPr id="9" name="テキスト ボックス 8"/>
        <cdr:cNvSpPr txBox="1"/>
      </cdr:nvSpPr>
      <cdr:spPr>
        <a:xfrm xmlns:a="http://schemas.openxmlformats.org/drawingml/2006/main">
          <a:off x="3710360" y="738014"/>
          <a:ext cx="1008112"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0.61911</cdr:x>
      <cdr:y>0.18</cdr:y>
    </cdr:from>
    <cdr:to>
      <cdr:x>0.7602</cdr:x>
      <cdr:y>0.33651</cdr:y>
    </cdr:to>
    <cdr:sp macro="" textlink="">
      <cdr:nvSpPr>
        <cdr:cNvPr id="10" name="テキスト ボックス 9"/>
        <cdr:cNvSpPr txBox="1"/>
      </cdr:nvSpPr>
      <cdr:spPr>
        <a:xfrm xmlns:a="http://schemas.openxmlformats.org/drawingml/2006/main">
          <a:off x="4464496" y="648072"/>
          <a:ext cx="1017421" cy="5634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　</a:t>
          </a:r>
          <a:r>
            <a:rPr lang="ja-JP" altLang="en-US" sz="1400" b="1" dirty="0" smtClean="0"/>
            <a:t>ＤＶ以外</a:t>
          </a:r>
          <a:endParaRPr lang="en-US" altLang="ja-JP" sz="1400" b="1" dirty="0" smtClean="0"/>
        </a:p>
        <a:p xmlns:a="http://schemas.openxmlformats.org/drawingml/2006/main">
          <a:r>
            <a:rPr lang="ja-JP" altLang="en-US" sz="1400" b="1" dirty="0" smtClean="0"/>
            <a:t>　２３．８％</a:t>
          </a:r>
          <a:endParaRPr lang="ja-JP" altLang="en-US" sz="1400" b="1" dirty="0"/>
        </a:p>
      </cdr:txBody>
    </cdr:sp>
  </cdr:relSizeAnchor>
  <cdr:relSizeAnchor xmlns:cdr="http://schemas.openxmlformats.org/drawingml/2006/chartDrawing">
    <cdr:from>
      <cdr:x>0.60582</cdr:x>
      <cdr:y>0.3899</cdr:y>
    </cdr:from>
    <cdr:to>
      <cdr:x>0.77042</cdr:x>
      <cdr:y>0.72019</cdr:y>
    </cdr:to>
    <cdr:sp macro="" textlink="">
      <cdr:nvSpPr>
        <cdr:cNvPr id="11" name="テキスト ボックス 10"/>
        <cdr:cNvSpPr txBox="1"/>
      </cdr:nvSpPr>
      <cdr:spPr>
        <a:xfrm xmlns:a="http://schemas.openxmlformats.org/drawingml/2006/main">
          <a:off x="3710360" y="1530102"/>
          <a:ext cx="1008112" cy="12961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0.60582</cdr:x>
      <cdr:y>0.4266</cdr:y>
    </cdr:from>
    <cdr:to>
      <cdr:x>0.75866</cdr:x>
      <cdr:y>0.72019</cdr:y>
    </cdr:to>
    <cdr:sp macro="" textlink="">
      <cdr:nvSpPr>
        <cdr:cNvPr id="13" name="テキスト ボックス 12"/>
        <cdr:cNvSpPr txBox="1"/>
      </cdr:nvSpPr>
      <cdr:spPr>
        <a:xfrm xmlns:a="http://schemas.openxmlformats.org/drawingml/2006/main">
          <a:off x="3710360" y="1674118"/>
          <a:ext cx="936104"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　　</a:t>
          </a:r>
          <a:endParaRPr lang="en-US" altLang="ja-JP" sz="1100" dirty="0" smtClean="0"/>
        </a:p>
        <a:p xmlns:a="http://schemas.openxmlformats.org/drawingml/2006/main">
          <a:r>
            <a:rPr lang="ja-JP" altLang="en-US" dirty="0"/>
            <a:t>　</a:t>
          </a:r>
          <a:r>
            <a:rPr lang="ja-JP" altLang="en-US" dirty="0" smtClean="0"/>
            <a:t>　　</a:t>
          </a:r>
          <a:r>
            <a:rPr lang="ja-JP" altLang="en-US" sz="1400" b="1" dirty="0" smtClean="0"/>
            <a:t>ＤＶ</a:t>
          </a:r>
          <a:endParaRPr lang="en-US" altLang="ja-JP" sz="1400" b="1" dirty="0" smtClean="0"/>
        </a:p>
        <a:p xmlns:a="http://schemas.openxmlformats.org/drawingml/2006/main">
          <a:endParaRPr lang="en-US" altLang="ja-JP" sz="1400" b="1" dirty="0"/>
        </a:p>
        <a:p xmlns:a="http://schemas.openxmlformats.org/drawingml/2006/main">
          <a:r>
            <a:rPr lang="ja-JP" altLang="en-US" sz="1400" b="1" dirty="0"/>
            <a:t>　</a:t>
          </a:r>
          <a:r>
            <a:rPr lang="ja-JP" altLang="en-US" sz="1400" b="1" dirty="0" smtClean="0"/>
            <a:t>７６．２％</a:t>
          </a:r>
          <a:endParaRPr lang="en-US" altLang="ja-JP" sz="1400" b="1" dirty="0" smtClean="0"/>
        </a:p>
        <a:p xmlns:a="http://schemas.openxmlformats.org/drawingml/2006/main">
          <a:endParaRPr lang="ja-JP" altLang="en-US" sz="1400" b="1" dirty="0"/>
        </a:p>
      </cdr:txBody>
    </cdr:sp>
  </cdr:relSizeAnchor>
  <cdr:relSizeAnchor xmlns:cdr="http://schemas.openxmlformats.org/drawingml/2006/chartDrawing">
    <cdr:from>
      <cdr:x>0.27661</cdr:x>
      <cdr:y>0.83029</cdr:y>
    </cdr:from>
    <cdr:to>
      <cdr:x>0.44121</cdr:x>
      <cdr:y>0.90368</cdr:y>
    </cdr:to>
    <cdr:sp macro="" textlink="">
      <cdr:nvSpPr>
        <cdr:cNvPr id="15" name="テキスト ボックス 14"/>
        <cdr:cNvSpPr txBox="1"/>
      </cdr:nvSpPr>
      <cdr:spPr>
        <a:xfrm xmlns:a="http://schemas.openxmlformats.org/drawingml/2006/main">
          <a:off x="1694136" y="3258294"/>
          <a:ext cx="1008112"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　　</a:t>
          </a:r>
          <a:r>
            <a:rPr lang="ja-JP" altLang="en-US" sz="1400" b="1" dirty="0" smtClean="0"/>
            <a:t>相談</a:t>
          </a:r>
          <a:endParaRPr lang="ja-JP" altLang="en-US" sz="1400" b="1" dirty="0"/>
        </a:p>
      </cdr:txBody>
    </cdr:sp>
  </cdr:relSizeAnchor>
  <cdr:relSizeAnchor xmlns:cdr="http://schemas.openxmlformats.org/drawingml/2006/chartDrawing">
    <cdr:from>
      <cdr:x>0.61138</cdr:x>
      <cdr:y>0.82572</cdr:y>
    </cdr:from>
    <cdr:to>
      <cdr:x>0.76422</cdr:x>
      <cdr:y>0.91746</cdr:y>
    </cdr:to>
    <cdr:sp macro="" textlink="">
      <cdr:nvSpPr>
        <cdr:cNvPr id="16" name="テキスト ボックス 15"/>
        <cdr:cNvSpPr txBox="1"/>
      </cdr:nvSpPr>
      <cdr:spPr>
        <a:xfrm xmlns:a="http://schemas.openxmlformats.org/drawingml/2006/main">
          <a:off x="3744416" y="3240360"/>
          <a:ext cx="93610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0.59962</cdr:x>
      <cdr:y>0.82572</cdr:y>
    </cdr:from>
    <cdr:to>
      <cdr:x>0.77598</cdr:x>
      <cdr:y>0.89911</cdr:y>
    </cdr:to>
    <cdr:sp macro="" textlink="">
      <cdr:nvSpPr>
        <cdr:cNvPr id="17" name="テキスト ボックス 16"/>
        <cdr:cNvSpPr txBox="1"/>
      </cdr:nvSpPr>
      <cdr:spPr>
        <a:xfrm xmlns:a="http://schemas.openxmlformats.org/drawingml/2006/main">
          <a:off x="3672408" y="3240360"/>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b="1" dirty="0" smtClean="0"/>
            <a:t>一時保護</a:t>
          </a:r>
          <a:endParaRPr lang="ja-JP" alt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141AA796-F391-4D4C-AF12-6B50115178AD}" type="datetimeFigureOut">
              <a:rPr kumimoji="1" lang="ja-JP" altLang="en-US" smtClean="0"/>
              <a:t>2017/7/18</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ABCA8F5-D066-4F35-B58E-0495CD8E7284}" type="slidenum">
              <a:rPr kumimoji="1" lang="ja-JP" altLang="en-US" smtClean="0"/>
              <a:t>‹#›</a:t>
            </a:fld>
            <a:endParaRPr kumimoji="1" lang="ja-JP" altLang="en-US"/>
          </a:p>
        </p:txBody>
      </p:sp>
    </p:spTree>
    <p:extLst>
      <p:ext uri="{BB962C8B-B14F-4D97-AF65-F5344CB8AC3E}">
        <p14:creationId xmlns:p14="http://schemas.microsoft.com/office/powerpoint/2010/main" val="21453879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967FAA4-C05C-4539-A0DB-A359A153C533}" type="datetimeFigureOut">
              <a:rPr kumimoji="1" lang="ja-JP" altLang="en-US" smtClean="0"/>
              <a:t>2017/7/18</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43C8CA0-A973-43F3-AE41-DC224910C78E}" type="slidenum">
              <a:rPr kumimoji="1" lang="ja-JP" altLang="en-US" smtClean="0"/>
              <a:t>‹#›</a:t>
            </a:fld>
            <a:endParaRPr kumimoji="1" lang="ja-JP" altLang="en-US"/>
          </a:p>
        </p:txBody>
      </p:sp>
    </p:spTree>
    <p:extLst>
      <p:ext uri="{BB962C8B-B14F-4D97-AF65-F5344CB8AC3E}">
        <p14:creationId xmlns:p14="http://schemas.microsoft.com/office/powerpoint/2010/main" val="36859426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4568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824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371601"/>
            <a:ext cx="850265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42950" y="3505200"/>
            <a:ext cx="69342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cxnSp>
        <p:nvCxnSpPr>
          <p:cNvPr id="8" name="Straight Connector 7"/>
          <p:cNvCxnSpPr/>
          <p:nvPr/>
        </p:nvCxnSpPr>
        <p:spPr>
          <a:xfrm>
            <a:off x="742950" y="3398520"/>
            <a:ext cx="850265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609600"/>
            <a:ext cx="222885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52145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506" y="2362201"/>
            <a:ext cx="84201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82506" y="4626865"/>
            <a:ext cx="84201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cxnSp>
        <p:nvCxnSpPr>
          <p:cNvPr id="7" name="Straight Connector 6"/>
          <p:cNvCxnSpPr/>
          <p:nvPr/>
        </p:nvCxnSpPr>
        <p:spPr>
          <a:xfrm>
            <a:off x="792480" y="4599432"/>
            <a:ext cx="850265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95300" y="1673352"/>
            <a:ext cx="437515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35550" y="1673352"/>
            <a:ext cx="437515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1676400"/>
            <a:ext cx="425958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95300" y="2438400"/>
            <a:ext cx="42595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51120" y="1676400"/>
            <a:ext cx="425958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51120" y="2438400"/>
            <a:ext cx="42595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cxnSp>
        <p:nvCxnSpPr>
          <p:cNvPr id="11" name="Straight Connector 10"/>
          <p:cNvCxnSpPr/>
          <p:nvPr/>
        </p:nvCxnSpPr>
        <p:spPr>
          <a:xfrm rot="5400000">
            <a:off x="2598850" y="4045790"/>
            <a:ext cx="4709160" cy="8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300" y="792080"/>
            <a:ext cx="2318004"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9450" y="792080"/>
            <a:ext cx="619125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95301" y="2130553"/>
            <a:ext cx="2318004"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cxnSp>
        <p:nvCxnSpPr>
          <p:cNvPr id="9" name="Straight Connector 8"/>
          <p:cNvCxnSpPr/>
          <p:nvPr/>
        </p:nvCxnSpPr>
        <p:spPr>
          <a:xfrm rot="5400000">
            <a:off x="218201" y="3580140"/>
            <a:ext cx="5577840" cy="172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300" y="792480"/>
            <a:ext cx="2321237"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096827" y="838201"/>
            <a:ext cx="6396423"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95300" y="2133600"/>
            <a:ext cx="2318004"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7173C29-7F79-4716-818E-CF2D86E9D2B7}"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906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95300" y="533400"/>
            <a:ext cx="89154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95300" y="1600200"/>
            <a:ext cx="89154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906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95300" y="18288"/>
            <a:ext cx="3136900" cy="329184"/>
          </a:xfrm>
          <a:prstGeom prst="rect">
            <a:avLst/>
          </a:prstGeom>
        </p:spPr>
        <p:txBody>
          <a:bodyPr vert="horz" lIns="91440" tIns="45720" rIns="91440" bIns="45720" rtlCol="0" anchor="ctr"/>
          <a:lstStyle>
            <a:lvl1pPr algn="l">
              <a:defRPr sz="1200">
                <a:solidFill>
                  <a:srgbClr val="FFFFFF"/>
                </a:solidFill>
              </a:defRPr>
            </a:lvl1pPr>
          </a:lstStyle>
          <a:p>
            <a:endParaRPr kumimoji="1" lang="ja-JP" altLang="en-US"/>
          </a:p>
        </p:txBody>
      </p:sp>
      <p:sp>
        <p:nvSpPr>
          <p:cNvPr id="5" name="Footer Placeholder 4"/>
          <p:cNvSpPr>
            <a:spLocks noGrp="1"/>
          </p:cNvSpPr>
          <p:nvPr>
            <p:ph type="ftr" sz="quarter" idx="3"/>
          </p:nvPr>
        </p:nvSpPr>
        <p:spPr>
          <a:xfrm>
            <a:off x="3714750" y="18288"/>
            <a:ext cx="44577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255000" y="18288"/>
            <a:ext cx="1155700" cy="329184"/>
          </a:xfrm>
          <a:prstGeom prst="rect">
            <a:avLst/>
          </a:prstGeom>
        </p:spPr>
        <p:txBody>
          <a:bodyPr vert="horz" lIns="91440" tIns="45720" rIns="91440" bIns="45720" rtlCol="0" anchor="ctr"/>
          <a:lstStyle>
            <a:lvl1pPr algn="l">
              <a:defRPr sz="1400" b="1">
                <a:solidFill>
                  <a:srgbClr val="FFFFFF"/>
                </a:solidFill>
              </a:defRPr>
            </a:lvl1pPr>
          </a:lstStyle>
          <a:p>
            <a:fld id="{77173C29-7F79-4716-818E-CF2D86E9D2B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2523" y="1772817"/>
            <a:ext cx="8172450" cy="1141983"/>
          </a:xfrm>
        </p:spPr>
        <p:txBody>
          <a:bodyPr/>
          <a:lstStyle/>
          <a:p>
            <a:pPr algn="ctr"/>
            <a:r>
              <a:rPr kumimoji="1" lang="ja-JP" altLang="en-US" sz="4000" dirty="0" smtClean="0">
                <a:solidFill>
                  <a:schemeClr val="tx1"/>
                </a:solidFill>
              </a:rPr>
              <a:t>婦人保護事業の概要</a:t>
            </a:r>
            <a:endParaRPr kumimoji="1" lang="ja-JP" altLang="en-US" sz="4000" dirty="0">
              <a:solidFill>
                <a:schemeClr val="tx1"/>
              </a:solidFill>
            </a:endParaRPr>
          </a:p>
        </p:txBody>
      </p:sp>
      <p:sp>
        <p:nvSpPr>
          <p:cNvPr id="3" name="サブタイトル 2"/>
          <p:cNvSpPr>
            <a:spLocks noGrp="1"/>
          </p:cNvSpPr>
          <p:nvPr>
            <p:ph type="subTitle" idx="1"/>
          </p:nvPr>
        </p:nvSpPr>
        <p:spPr>
          <a:xfrm>
            <a:off x="974558" y="4581128"/>
            <a:ext cx="7956884" cy="1296144"/>
          </a:xfrm>
        </p:spPr>
        <p:txBody>
          <a:bodyPr>
            <a:noAutofit/>
          </a:bodyPr>
          <a:lstStyle/>
          <a:p>
            <a:pPr algn="ctr"/>
            <a:r>
              <a:rPr kumimoji="1" lang="ja-JP" altLang="en-US" sz="3200" dirty="0" smtClean="0">
                <a:solidFill>
                  <a:schemeClr val="tx1"/>
                </a:solidFill>
                <a:latin typeface="+mj-ea"/>
                <a:ea typeface="+mj-ea"/>
              </a:rPr>
              <a:t>平成２９年７月</a:t>
            </a:r>
            <a:endParaRPr kumimoji="1" lang="en-US" altLang="ja-JP" sz="3200" dirty="0" smtClean="0">
              <a:solidFill>
                <a:schemeClr val="tx1"/>
              </a:solidFill>
              <a:latin typeface="+mj-ea"/>
              <a:ea typeface="+mj-ea"/>
            </a:endParaRPr>
          </a:p>
          <a:p>
            <a:pPr algn="ctr"/>
            <a:r>
              <a:rPr lang="ja-JP" altLang="en-US" sz="3200" dirty="0" smtClean="0">
                <a:solidFill>
                  <a:schemeClr val="tx1"/>
                </a:solidFill>
                <a:latin typeface="+mj-ea"/>
                <a:ea typeface="+mj-ea"/>
              </a:rPr>
              <a:t>大阪府福祉部子ども室家庭支援課</a:t>
            </a:r>
            <a:endParaRPr kumimoji="1" lang="ja-JP" altLang="en-US" sz="3200" dirty="0">
              <a:solidFill>
                <a:schemeClr val="tx1"/>
              </a:solidFill>
              <a:latin typeface="+mj-ea"/>
              <a:ea typeface="+mj-ea"/>
            </a:endParaRPr>
          </a:p>
        </p:txBody>
      </p:sp>
      <p:sp>
        <p:nvSpPr>
          <p:cNvPr id="4" name="日付プレースホルダー 3"/>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726514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448381"/>
            <a:ext cx="8915400" cy="820380"/>
          </a:xfrm>
        </p:spPr>
        <p:txBody>
          <a:bodyPr>
            <a:normAutofit/>
          </a:bodyPr>
          <a:lstStyle/>
          <a:p>
            <a:pPr algn="ctr"/>
            <a:r>
              <a:rPr kumimoji="1" lang="ja-JP" altLang="en-US" dirty="0" smtClean="0"/>
              <a:t>府女性相談センター一時保護の状況②</a:t>
            </a:r>
            <a:endParaRPr kumimoji="1" lang="ja-JP" altLang="en-US" dirty="0"/>
          </a:p>
        </p:txBody>
      </p:sp>
      <p:sp>
        <p:nvSpPr>
          <p:cNvPr id="11" name="テキスト ボックス 10"/>
          <p:cNvSpPr txBox="1"/>
          <p:nvPr/>
        </p:nvSpPr>
        <p:spPr>
          <a:xfrm>
            <a:off x="428497" y="1196753"/>
            <a:ext cx="6942771" cy="646331"/>
          </a:xfrm>
          <a:prstGeom prst="rect">
            <a:avLst/>
          </a:prstGeom>
          <a:noFill/>
        </p:spPr>
        <p:txBody>
          <a:bodyPr wrap="square" rtlCol="0">
            <a:spAutoFit/>
          </a:bodyPr>
          <a:lstStyle/>
          <a:p>
            <a:r>
              <a:rPr kumimoji="1" lang="ja-JP" altLang="en-US" dirty="0" smtClean="0"/>
              <a:t>年齢別状況（本人</a:t>
            </a:r>
            <a:r>
              <a:rPr lang="ja-JP" altLang="en-US" dirty="0" smtClean="0"/>
              <a:t>）   </a:t>
            </a:r>
            <a:r>
              <a:rPr lang="ja-JP" altLang="en-US" dirty="0"/>
              <a:t>（　）はうち</a:t>
            </a:r>
            <a:r>
              <a:rPr lang="en-US" altLang="ja-JP" dirty="0"/>
              <a:t>DV</a:t>
            </a:r>
            <a:r>
              <a:rPr lang="ja-JP" altLang="en-US" dirty="0" err="1"/>
              <a:t>を主訴と</a:t>
            </a:r>
            <a:r>
              <a:rPr lang="ja-JP" altLang="en-US" dirty="0"/>
              <a:t>する件数</a:t>
            </a:r>
          </a:p>
          <a:p>
            <a:endParaRPr kumimoji="1" lang="ja-JP" altLang="en-US" dirty="0"/>
          </a:p>
        </p:txBody>
      </p:sp>
      <p:sp>
        <p:nvSpPr>
          <p:cNvPr id="6" name="テキスト ボックス 5"/>
          <p:cNvSpPr txBox="1"/>
          <p:nvPr/>
        </p:nvSpPr>
        <p:spPr>
          <a:xfrm>
            <a:off x="428497" y="4293096"/>
            <a:ext cx="6396711" cy="369332"/>
          </a:xfrm>
          <a:prstGeom prst="rect">
            <a:avLst/>
          </a:prstGeom>
          <a:noFill/>
        </p:spPr>
        <p:txBody>
          <a:bodyPr wrap="square" rtlCol="0">
            <a:spAutoFit/>
          </a:bodyPr>
          <a:lstStyle/>
          <a:p>
            <a:r>
              <a:rPr kumimoji="1" lang="ja-JP" altLang="en-US" dirty="0" smtClean="0"/>
              <a:t>年齢別状況（同伴児者）  </a:t>
            </a:r>
            <a:r>
              <a:rPr lang="ja-JP" altLang="en-US" dirty="0"/>
              <a:t>（　）はうち</a:t>
            </a:r>
            <a:r>
              <a:rPr lang="en-US" altLang="ja-JP" dirty="0"/>
              <a:t>DV</a:t>
            </a:r>
            <a:r>
              <a:rPr lang="ja-JP" altLang="en-US" dirty="0" err="1"/>
              <a:t>を主訴と</a:t>
            </a:r>
            <a:r>
              <a:rPr lang="ja-JP" altLang="en-US" dirty="0"/>
              <a:t>する</a:t>
            </a:r>
            <a:r>
              <a:rPr lang="ja-JP" altLang="en-US" dirty="0" smtClean="0"/>
              <a:t>件数</a:t>
            </a:r>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04213134"/>
              </p:ext>
            </p:extLst>
          </p:nvPr>
        </p:nvGraphicFramePr>
        <p:xfrm>
          <a:off x="428500" y="1843083"/>
          <a:ext cx="8736966" cy="2232660"/>
        </p:xfrm>
        <a:graphic>
          <a:graphicData uri="http://schemas.openxmlformats.org/drawingml/2006/table">
            <a:tbl>
              <a:tblPr/>
              <a:tblGrid>
                <a:gridCol w="970774"/>
                <a:gridCol w="970774"/>
                <a:gridCol w="970774"/>
                <a:gridCol w="970774"/>
                <a:gridCol w="970774"/>
                <a:gridCol w="970774"/>
                <a:gridCol w="970774"/>
                <a:gridCol w="970774"/>
                <a:gridCol w="970774"/>
              </a:tblGrid>
              <a:tr h="537738">
                <a:tc>
                  <a:txBody>
                    <a:bodyPr/>
                    <a:lstStyle/>
                    <a:p>
                      <a:pPr algn="ctr" fontAlgn="ctr"/>
                      <a:r>
                        <a:rPr lang="ja-JP" altLang="en-US" sz="1800" b="0" i="0" u="none" strike="noStrike" dirty="0">
                          <a:solidFill>
                            <a:srgbClr val="FFFFFF"/>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dirty="0">
                          <a:solidFill>
                            <a:srgbClr val="FFFFFF"/>
                          </a:solidFill>
                          <a:effectLst/>
                          <a:latin typeface="ＭＳ Ｐゴシック"/>
                        </a:rPr>
                        <a:t>１８歳</a:t>
                      </a:r>
                      <a:br>
                        <a:rPr lang="ja-JP" altLang="en-US" sz="1800" b="1" i="0" u="none" strike="noStrike" dirty="0">
                          <a:solidFill>
                            <a:srgbClr val="FFFFFF"/>
                          </a:solidFill>
                          <a:effectLst/>
                          <a:latin typeface="ＭＳ Ｐゴシック"/>
                        </a:rPr>
                      </a:br>
                      <a:r>
                        <a:rPr lang="ja-JP" altLang="en-US" sz="1800" b="1" i="0" u="none" strike="noStrike" dirty="0">
                          <a:solidFill>
                            <a:srgbClr val="FFFFFF"/>
                          </a:solidFill>
                          <a:effectLst/>
                          <a:latin typeface="ＭＳ Ｐゴシック"/>
                        </a:rPr>
                        <a:t>未満</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１８・</a:t>
                      </a:r>
                      <a:br>
                        <a:rPr lang="ja-JP" altLang="en-US" sz="1800" b="1" i="0" u="none" strike="noStrike">
                          <a:solidFill>
                            <a:srgbClr val="FFFFFF"/>
                          </a:solidFill>
                          <a:effectLst/>
                          <a:latin typeface="ＭＳ Ｐゴシック"/>
                        </a:rPr>
                      </a:br>
                      <a:r>
                        <a:rPr lang="ja-JP" altLang="en-US" sz="1800" b="1" i="0" u="none" strike="noStrike">
                          <a:solidFill>
                            <a:srgbClr val="FFFFFF"/>
                          </a:solidFill>
                          <a:effectLst/>
                          <a:latin typeface="ＭＳ Ｐゴシック"/>
                        </a:rPr>
                        <a:t>１９歳</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２０歳代</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３０歳代</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４０歳代</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５０歳代</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６０歳</a:t>
                      </a:r>
                      <a:br>
                        <a:rPr lang="ja-JP" altLang="en-US" sz="1800" b="1" i="0" u="none" strike="noStrike">
                          <a:solidFill>
                            <a:srgbClr val="FFFFFF"/>
                          </a:solidFill>
                          <a:effectLst/>
                          <a:latin typeface="ＭＳ Ｐゴシック"/>
                        </a:rPr>
                      </a:br>
                      <a:r>
                        <a:rPr lang="ja-JP" altLang="en-US" sz="1800" b="1" i="0" u="none" strike="noStrike">
                          <a:solidFill>
                            <a:srgbClr val="FFFFFF"/>
                          </a:solidFill>
                          <a:effectLst/>
                          <a:latin typeface="ＭＳ Ｐゴシック"/>
                        </a:rPr>
                        <a:t>以上</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合計</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537738">
                <a:tc>
                  <a:txBody>
                    <a:bodyPr/>
                    <a:lstStyle/>
                    <a:p>
                      <a:pPr algn="ctr" fontAlgn="ctr"/>
                      <a:r>
                        <a:rPr lang="ja-JP" altLang="en-US" sz="1800" b="1" i="0" u="none" strike="noStrike">
                          <a:solidFill>
                            <a:srgbClr val="000000"/>
                          </a:solidFill>
                          <a:effectLst/>
                          <a:latin typeface="ＭＳ Ｐゴシック"/>
                        </a:rPr>
                        <a:t>２６年度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5</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3</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30</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10</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124</a:t>
                      </a:r>
                      <a:br>
                        <a:rPr lang="en-US" altLang="ja-JP"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92</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171</a:t>
                      </a:r>
                      <a:br>
                        <a:rPr lang="en-US" altLang="ja-JP"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144</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123</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104</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37</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29</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40</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32</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530</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414</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537738">
                <a:tc>
                  <a:txBody>
                    <a:bodyPr/>
                    <a:lstStyle/>
                    <a:p>
                      <a:pPr algn="ctr" fontAlgn="ctr"/>
                      <a:r>
                        <a:rPr lang="ja-JP" altLang="en-US" sz="1800" b="1" i="0" u="none" strike="noStrike">
                          <a:solidFill>
                            <a:srgbClr val="000000"/>
                          </a:solidFill>
                          <a:effectLst/>
                          <a:latin typeface="ＭＳ Ｐゴシック"/>
                        </a:rPr>
                        <a:t>２７年度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0</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14</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3</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119</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89</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143</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119</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a:rPr>
                        <a:t>114</a:t>
                      </a:r>
                      <a:br>
                        <a:rPr lang="en-US" altLang="ja-JP"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97</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a:rPr>
                        <a:t>42</a:t>
                      </a:r>
                      <a:br>
                        <a:rPr lang="en-US" altLang="ja-JP"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31</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a:rPr>
                        <a:t>30</a:t>
                      </a:r>
                      <a:br>
                        <a:rPr lang="en-US" altLang="ja-JP"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20</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463</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359</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738">
                <a:tc>
                  <a:txBody>
                    <a:bodyPr/>
                    <a:lstStyle/>
                    <a:p>
                      <a:pPr algn="ctr" fontAlgn="ctr"/>
                      <a:r>
                        <a:rPr lang="ja-JP" altLang="en-US" sz="1800" b="1" i="0" u="none" strike="noStrike">
                          <a:solidFill>
                            <a:srgbClr val="000000"/>
                          </a:solidFill>
                          <a:effectLst/>
                          <a:latin typeface="ＭＳ Ｐゴシック"/>
                        </a:rPr>
                        <a:t>２８年度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3</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0</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23</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4</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97</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80</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94</a:t>
                      </a:r>
                      <a:br>
                        <a:rPr lang="en-US" altLang="ja-JP"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79</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86</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71</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40</a:t>
                      </a:r>
                      <a:br>
                        <a:rPr lang="en-US" altLang="ja-JP" sz="1800" b="0" i="0" u="none" strike="noStrike">
                          <a:solidFill>
                            <a:srgbClr val="000000"/>
                          </a:solidFill>
                          <a:effectLst/>
                          <a:latin typeface="ＭＳ Ｐゴシック"/>
                        </a:rPr>
                      </a:b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30</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31</a:t>
                      </a:r>
                      <a:br>
                        <a:rPr lang="en-US" altLang="ja-JP"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20</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374</a:t>
                      </a:r>
                      <a:br>
                        <a:rPr lang="en-US" altLang="ja-JP" sz="1800" b="0" i="0" u="none" strike="noStrike" dirty="0">
                          <a:solidFill>
                            <a:srgbClr val="000000"/>
                          </a:solidFill>
                          <a:effectLst/>
                          <a:latin typeface="ＭＳ Ｐゴシック"/>
                        </a:rPr>
                      </a:b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284</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857360404"/>
              </p:ext>
            </p:extLst>
          </p:nvPr>
        </p:nvGraphicFramePr>
        <p:xfrm>
          <a:off x="506506" y="4662428"/>
          <a:ext cx="8736968" cy="1718900"/>
        </p:xfrm>
        <a:graphic>
          <a:graphicData uri="http://schemas.openxmlformats.org/drawingml/2006/table">
            <a:tbl>
              <a:tblPr/>
              <a:tblGrid>
                <a:gridCol w="1092121"/>
                <a:gridCol w="1092121"/>
                <a:gridCol w="1092121"/>
                <a:gridCol w="1092121"/>
                <a:gridCol w="1092121"/>
                <a:gridCol w="1092121"/>
                <a:gridCol w="1092121"/>
                <a:gridCol w="1092121"/>
              </a:tblGrid>
              <a:tr h="677246">
                <a:tc>
                  <a:txBody>
                    <a:bodyPr/>
                    <a:lstStyle/>
                    <a:p>
                      <a:pPr algn="ctr" fontAlgn="ctr"/>
                      <a:r>
                        <a:rPr lang="ja-JP" altLang="en-US" sz="1400" b="1" i="0" u="none" strike="noStrike" dirty="0">
                          <a:solidFill>
                            <a:srgbClr val="FFFFFF"/>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乳児</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幼児</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小学生</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中学生</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高校生</a:t>
                      </a:r>
                      <a:br>
                        <a:rPr lang="ja-JP" altLang="en-US" sz="1400" b="1" i="0" u="none" strike="noStrike">
                          <a:solidFill>
                            <a:srgbClr val="FFFFFF"/>
                          </a:solidFill>
                          <a:effectLst/>
                          <a:latin typeface="ＭＳ Ｐゴシック"/>
                        </a:rPr>
                      </a:br>
                      <a:r>
                        <a:rPr lang="ja-JP" altLang="en-US" sz="1400" b="1" i="0" u="none" strike="noStrike">
                          <a:solidFill>
                            <a:srgbClr val="FFFFFF"/>
                          </a:solidFill>
                          <a:effectLst/>
                          <a:latin typeface="ＭＳ Ｐゴシック"/>
                        </a:rPr>
                        <a:t>年齢</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１８歳</a:t>
                      </a:r>
                      <a:br>
                        <a:rPr lang="ja-JP" altLang="en-US" sz="1400" b="1" i="0" u="none" strike="noStrike">
                          <a:solidFill>
                            <a:srgbClr val="FFFFFF"/>
                          </a:solidFill>
                          <a:effectLst/>
                          <a:latin typeface="ＭＳ Ｐゴシック"/>
                        </a:rPr>
                      </a:br>
                      <a:r>
                        <a:rPr lang="ja-JP" altLang="en-US" sz="1400" b="1" i="0" u="none" strike="noStrike">
                          <a:solidFill>
                            <a:srgbClr val="FFFFFF"/>
                          </a:solidFill>
                          <a:effectLst/>
                          <a:latin typeface="ＭＳ Ｐゴシック"/>
                        </a:rPr>
                        <a:t>以上</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合計</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347218">
                <a:tc>
                  <a:txBody>
                    <a:bodyPr/>
                    <a:lstStyle/>
                    <a:p>
                      <a:pPr algn="ctr" fontAlgn="ctr"/>
                      <a:r>
                        <a:rPr lang="ja-JP" altLang="en-US" sz="1400" b="1" i="0" u="none" strike="noStrike" dirty="0">
                          <a:solidFill>
                            <a:srgbClr val="000000"/>
                          </a:solidFill>
                          <a:effectLst/>
                          <a:latin typeface="ＭＳ Ｐゴシック"/>
                        </a:rPr>
                        <a:t>２６年度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50</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48</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228</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208</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400" b="0" i="0" u="none" strike="noStrike">
                          <a:solidFill>
                            <a:srgbClr val="000000"/>
                          </a:solidFill>
                          <a:effectLst/>
                          <a:latin typeface="ＭＳ Ｐゴシック"/>
                        </a:rPr>
                        <a:t>１７０（１６０）</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55</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51</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15</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12</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24</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19</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400" b="0" i="0" u="none" strike="noStrike">
                          <a:solidFill>
                            <a:srgbClr val="000000"/>
                          </a:solidFill>
                          <a:effectLst/>
                          <a:latin typeface="ＭＳ Ｐゴシック"/>
                        </a:rPr>
                        <a:t>５４２（４９８）</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47218">
                <a:tc>
                  <a:txBody>
                    <a:bodyPr/>
                    <a:lstStyle/>
                    <a:p>
                      <a:pPr algn="ctr" fontAlgn="ctr"/>
                      <a:r>
                        <a:rPr lang="ja-JP" altLang="en-US" sz="1400" b="1" i="0" u="none" strike="noStrike" dirty="0">
                          <a:solidFill>
                            <a:srgbClr val="000000"/>
                          </a:solidFill>
                          <a:effectLst/>
                          <a:latin typeface="ＭＳ Ｐゴシック"/>
                        </a:rPr>
                        <a:t>２７年度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38</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37</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199</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186</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１５０（１３７）</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48</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38</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17</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17</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16</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12</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ＭＳ Ｐゴシック"/>
                        </a:rPr>
                        <a:t>４６８（４２７）</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218">
                <a:tc>
                  <a:txBody>
                    <a:bodyPr/>
                    <a:lstStyle/>
                    <a:p>
                      <a:pPr algn="ctr" fontAlgn="ctr"/>
                      <a:r>
                        <a:rPr lang="ja-JP" altLang="en-US" sz="1400" b="1" i="0" u="none" strike="noStrike" dirty="0">
                          <a:solidFill>
                            <a:srgbClr val="000000"/>
                          </a:solidFill>
                          <a:effectLst/>
                          <a:latin typeface="ＭＳ Ｐゴシック"/>
                        </a:rPr>
                        <a:t>２８年度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35</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31</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154</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151</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103</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94</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29</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26</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3</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15</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10</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339</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314</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8" name="テキスト ボックス 7"/>
          <p:cNvSpPr txBox="1"/>
          <p:nvPr/>
        </p:nvSpPr>
        <p:spPr>
          <a:xfrm>
            <a:off x="7059234" y="6511344"/>
            <a:ext cx="2496277" cy="307777"/>
          </a:xfrm>
          <a:prstGeom prst="rect">
            <a:avLst/>
          </a:prstGeom>
          <a:noFill/>
        </p:spPr>
        <p:txBody>
          <a:bodyPr wrap="square" rtlCol="0">
            <a:spAutoFit/>
          </a:bodyPr>
          <a:lstStyle/>
          <a:p>
            <a:r>
              <a:rPr kumimoji="1" lang="en-US" altLang="ja-JP" sz="1400" dirty="0" smtClean="0"/>
              <a:t>※</a:t>
            </a:r>
            <a:r>
              <a:rPr kumimoji="1" lang="ja-JP" altLang="en-US" sz="1400" dirty="0" smtClean="0"/>
              <a:t>平成２８年度は速報値</a:t>
            </a:r>
            <a:endParaRPr kumimoji="1" lang="ja-JP" altLang="en-US" sz="1400" dirty="0"/>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837039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448381"/>
            <a:ext cx="8915400" cy="820380"/>
          </a:xfrm>
        </p:spPr>
        <p:txBody>
          <a:bodyPr>
            <a:normAutofit/>
          </a:bodyPr>
          <a:lstStyle/>
          <a:p>
            <a:pPr algn="ctr"/>
            <a:r>
              <a:rPr kumimoji="1" lang="ja-JP" altLang="en-US" dirty="0" smtClean="0"/>
              <a:t>府女性相談センター一時保護の状況</a:t>
            </a:r>
            <a:r>
              <a:rPr lang="ja-JP" altLang="en-US" dirty="0" smtClean="0"/>
              <a:t>③</a:t>
            </a:r>
            <a:endParaRPr kumimoji="1" lang="ja-JP" altLang="en-US" dirty="0"/>
          </a:p>
        </p:txBody>
      </p:sp>
      <p:sp>
        <p:nvSpPr>
          <p:cNvPr id="6" name="テキスト ボックス 5"/>
          <p:cNvSpPr txBox="1"/>
          <p:nvPr/>
        </p:nvSpPr>
        <p:spPr>
          <a:xfrm>
            <a:off x="194472" y="1268760"/>
            <a:ext cx="5425007" cy="369332"/>
          </a:xfrm>
          <a:prstGeom prst="rect">
            <a:avLst/>
          </a:prstGeom>
          <a:noFill/>
        </p:spPr>
        <p:txBody>
          <a:bodyPr wrap="square" rtlCol="0">
            <a:spAutoFit/>
          </a:bodyPr>
          <a:lstStyle/>
          <a:p>
            <a:r>
              <a:rPr kumimoji="1" lang="ja-JP" altLang="en-US" dirty="0" smtClean="0"/>
              <a:t>経路別状況　　</a:t>
            </a:r>
            <a:r>
              <a:rPr lang="ja-JP" altLang="en-US" dirty="0"/>
              <a:t>（　）はうち</a:t>
            </a:r>
            <a:r>
              <a:rPr lang="en-US" altLang="ja-JP" dirty="0"/>
              <a:t>DV</a:t>
            </a:r>
            <a:r>
              <a:rPr lang="ja-JP" altLang="en-US" dirty="0" err="1"/>
              <a:t>を主訴と</a:t>
            </a:r>
            <a:r>
              <a:rPr lang="ja-JP" altLang="en-US" dirty="0"/>
              <a:t>する</a:t>
            </a:r>
            <a:r>
              <a:rPr lang="ja-JP" altLang="en-US" dirty="0" smtClean="0"/>
              <a:t>件数</a:t>
            </a:r>
            <a:endParaRPr lang="ja-JP" altLang="en-US" dirty="0"/>
          </a:p>
        </p:txBody>
      </p:sp>
      <p:sp>
        <p:nvSpPr>
          <p:cNvPr id="8" name="テキスト ボックス 7"/>
          <p:cNvSpPr txBox="1"/>
          <p:nvPr/>
        </p:nvSpPr>
        <p:spPr>
          <a:xfrm>
            <a:off x="194472" y="3501008"/>
            <a:ext cx="6006667" cy="369332"/>
          </a:xfrm>
          <a:prstGeom prst="rect">
            <a:avLst/>
          </a:prstGeom>
          <a:noFill/>
        </p:spPr>
        <p:txBody>
          <a:bodyPr wrap="square" rtlCol="0">
            <a:spAutoFit/>
          </a:bodyPr>
          <a:lstStyle/>
          <a:p>
            <a:r>
              <a:rPr lang="ja-JP" altLang="en-US" dirty="0" smtClean="0"/>
              <a:t>退所状況　　（</a:t>
            </a:r>
            <a:r>
              <a:rPr lang="ja-JP" altLang="en-US" dirty="0"/>
              <a:t>　）はうち</a:t>
            </a:r>
            <a:r>
              <a:rPr lang="en-US" altLang="ja-JP" dirty="0"/>
              <a:t>DV</a:t>
            </a:r>
            <a:r>
              <a:rPr lang="ja-JP" altLang="en-US" dirty="0" err="1"/>
              <a:t>を主訴と</a:t>
            </a:r>
            <a:r>
              <a:rPr lang="ja-JP" altLang="en-US" dirty="0"/>
              <a:t>する</a:t>
            </a:r>
            <a:r>
              <a:rPr lang="ja-JP" altLang="en-US" dirty="0" smtClean="0"/>
              <a:t>件数</a:t>
            </a:r>
            <a:endParaRPr lang="ja-JP" altLang="en-US" dirty="0"/>
          </a:p>
        </p:txBody>
      </p:sp>
      <p:sp>
        <p:nvSpPr>
          <p:cNvPr id="13" name="テキスト ボックス 12"/>
          <p:cNvSpPr txBox="1"/>
          <p:nvPr/>
        </p:nvSpPr>
        <p:spPr>
          <a:xfrm>
            <a:off x="584515" y="6381663"/>
            <a:ext cx="5928659" cy="307777"/>
          </a:xfrm>
          <a:prstGeom prst="rect">
            <a:avLst/>
          </a:prstGeom>
          <a:noFill/>
        </p:spPr>
        <p:txBody>
          <a:bodyPr wrap="square" rtlCol="0">
            <a:spAutoFit/>
          </a:bodyPr>
          <a:lstStyle/>
          <a:p>
            <a:r>
              <a:rPr lang="ja-JP" altLang="en-US" sz="1400" dirty="0" smtClean="0"/>
              <a:t>福祉移送：母子生活支援施設等施設入所や生活保護による住宅設定</a:t>
            </a:r>
            <a:endParaRPr kumimoji="1" lang="ja-JP" altLang="en-US" sz="1400" dirty="0"/>
          </a:p>
        </p:txBody>
      </p:sp>
      <p:graphicFrame>
        <p:nvGraphicFramePr>
          <p:cNvPr id="5" name="表 4"/>
          <p:cNvGraphicFramePr>
            <a:graphicFrameLocks noGrp="1"/>
          </p:cNvGraphicFramePr>
          <p:nvPr>
            <p:extLst>
              <p:ext uri="{D42A27DB-BD31-4B8C-83A1-F6EECF244321}">
                <p14:modId xmlns:p14="http://schemas.microsoft.com/office/powerpoint/2010/main" val="106456956"/>
              </p:ext>
            </p:extLst>
          </p:nvPr>
        </p:nvGraphicFramePr>
        <p:xfrm>
          <a:off x="428502" y="1638092"/>
          <a:ext cx="9205011" cy="1790908"/>
        </p:xfrm>
        <a:graphic>
          <a:graphicData uri="http://schemas.openxmlformats.org/drawingml/2006/table">
            <a:tbl>
              <a:tblPr/>
              <a:tblGrid>
                <a:gridCol w="1022779"/>
                <a:gridCol w="1022779"/>
                <a:gridCol w="1022779"/>
                <a:gridCol w="1022779"/>
                <a:gridCol w="1022779"/>
                <a:gridCol w="1022779"/>
                <a:gridCol w="1022779"/>
                <a:gridCol w="1022779"/>
                <a:gridCol w="1022779"/>
              </a:tblGrid>
              <a:tr h="471486">
                <a:tc>
                  <a:txBody>
                    <a:bodyPr/>
                    <a:lstStyle/>
                    <a:p>
                      <a:pPr algn="ctr" fontAlgn="ctr"/>
                      <a:r>
                        <a:rPr lang="ja-JP" altLang="en-US" sz="1400" b="1" i="0" u="none" strike="noStrike" dirty="0">
                          <a:solidFill>
                            <a:srgbClr val="FFFFFF"/>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本人</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警察</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福祉</a:t>
                      </a:r>
                      <a:br>
                        <a:rPr lang="ja-JP" altLang="en-US" sz="1400" b="1" i="0" u="none" strike="noStrike" dirty="0">
                          <a:solidFill>
                            <a:srgbClr val="FFFFFF"/>
                          </a:solidFill>
                          <a:effectLst/>
                          <a:latin typeface="ＭＳ Ｐゴシック"/>
                        </a:rPr>
                      </a:br>
                      <a:r>
                        <a:rPr lang="ja-JP" altLang="en-US" sz="1400" b="1" i="0" u="none" strike="noStrike" dirty="0">
                          <a:solidFill>
                            <a:srgbClr val="FFFFFF"/>
                          </a:solidFill>
                          <a:effectLst/>
                          <a:latin typeface="ＭＳ Ｐゴシック"/>
                        </a:rPr>
                        <a:t>事務所</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zh-TW" altLang="en-US" sz="1400" b="1" i="0" u="none" strike="noStrike" dirty="0">
                          <a:solidFill>
                            <a:srgbClr val="FFFFFF"/>
                          </a:solidFill>
                          <a:effectLst/>
                          <a:latin typeface="ＭＳ Ｐゴシック"/>
                        </a:rPr>
                        <a:t>市婦人</a:t>
                      </a:r>
                      <a:br>
                        <a:rPr lang="zh-TW" altLang="en-US" sz="1400" b="1" i="0" u="none" strike="noStrike" dirty="0">
                          <a:solidFill>
                            <a:srgbClr val="FFFFFF"/>
                          </a:solidFill>
                          <a:effectLst/>
                          <a:latin typeface="ＭＳ Ｐゴシック"/>
                        </a:rPr>
                      </a:br>
                      <a:r>
                        <a:rPr lang="zh-TW" altLang="en-US" sz="1400" b="1" i="0" u="none" strike="noStrike" dirty="0">
                          <a:solidFill>
                            <a:srgbClr val="FFFFFF"/>
                          </a:solidFill>
                          <a:effectLst/>
                          <a:latin typeface="ＭＳ Ｐゴシック"/>
                        </a:rPr>
                        <a:t>相談員</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他相談</a:t>
                      </a:r>
                      <a:br>
                        <a:rPr lang="ja-JP" altLang="en-US" sz="1400" b="1" i="0" u="none" strike="noStrike">
                          <a:solidFill>
                            <a:srgbClr val="FFFFFF"/>
                          </a:solidFill>
                          <a:effectLst/>
                          <a:latin typeface="ＭＳ Ｐゴシック"/>
                        </a:rPr>
                      </a:br>
                      <a:r>
                        <a:rPr lang="ja-JP" altLang="en-US" sz="1400" b="1" i="0" u="none" strike="noStrike">
                          <a:solidFill>
                            <a:srgbClr val="FFFFFF"/>
                          </a:solidFill>
                          <a:effectLst/>
                          <a:latin typeface="ＭＳ Ｐゴシック"/>
                        </a:rPr>
                        <a:t>機関</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ＤＶ</a:t>
                      </a:r>
                      <a:br>
                        <a:rPr lang="ja-JP" altLang="en-US" sz="1400" b="1" i="0" u="none" strike="noStrike">
                          <a:solidFill>
                            <a:srgbClr val="FFFFFF"/>
                          </a:solidFill>
                          <a:effectLst/>
                          <a:latin typeface="ＭＳ Ｐゴシック"/>
                        </a:rPr>
                      </a:br>
                      <a:r>
                        <a:rPr lang="ja-JP" altLang="en-US" sz="1400" b="1" i="0" u="none" strike="noStrike">
                          <a:solidFill>
                            <a:srgbClr val="FFFFFF"/>
                          </a:solidFill>
                          <a:effectLst/>
                          <a:latin typeface="ＭＳ Ｐゴシック"/>
                        </a:rPr>
                        <a:t>センター</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その他</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合計</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04040"/>
                    </a:solidFill>
                  </a:tcPr>
                </a:tc>
              </a:tr>
              <a:tr h="471486">
                <a:tc>
                  <a:txBody>
                    <a:bodyPr/>
                    <a:lstStyle/>
                    <a:p>
                      <a:pPr algn="ctr" fontAlgn="ctr"/>
                      <a:r>
                        <a:rPr lang="ja-JP" altLang="en-US" sz="1400" b="1" i="0" u="none" strike="noStrike">
                          <a:solidFill>
                            <a:srgbClr val="000000"/>
                          </a:solidFill>
                          <a:effectLst/>
                          <a:latin typeface="ＭＳ Ｐゴシック"/>
                        </a:rPr>
                        <a:t>２６年度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7</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4</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smtClean="0">
                          <a:solidFill>
                            <a:srgbClr val="000000"/>
                          </a:solidFill>
                          <a:effectLst/>
                          <a:latin typeface="ＭＳ Ｐゴシック"/>
                        </a:rPr>
                        <a:t>291</a:t>
                      </a:r>
                      <a:r>
                        <a:rPr lang="ja-JP" altLang="en-US" sz="1400" b="0" i="0" u="none" strike="noStrike" dirty="0" smtClean="0">
                          <a:solidFill>
                            <a:srgbClr val="000000"/>
                          </a:solidFill>
                          <a:effectLst/>
                          <a:latin typeface="ＭＳ Ｐゴシック"/>
                        </a:rPr>
                        <a:t>（</a:t>
                      </a:r>
                      <a:r>
                        <a:rPr lang="en-US" altLang="ja-JP" sz="1400" b="0" i="0" u="none" strike="noStrike" dirty="0" smtClean="0">
                          <a:solidFill>
                            <a:srgbClr val="000000"/>
                          </a:solidFill>
                          <a:effectLst/>
                          <a:latin typeface="ＭＳ Ｐゴシック"/>
                        </a:rPr>
                        <a:t>232</a:t>
                      </a:r>
                      <a:r>
                        <a:rPr lang="ja-JP" altLang="en-US" sz="1400" b="0" i="0" u="none" strike="noStrike" dirty="0" smtClean="0">
                          <a:solidFill>
                            <a:srgbClr val="000000"/>
                          </a:solidFill>
                          <a:effectLst/>
                          <a:latin typeface="ＭＳ Ｐゴシック"/>
                        </a:rPr>
                        <a:t>）</a:t>
                      </a:r>
                      <a:endParaRPr lang="ja-JP" altLang="en-US" sz="14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106</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81</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38</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25</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66</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52</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20</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20</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2</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0</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530</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414</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71486">
                <a:tc>
                  <a:txBody>
                    <a:bodyPr/>
                    <a:lstStyle/>
                    <a:p>
                      <a:pPr algn="ctr" fontAlgn="ctr"/>
                      <a:r>
                        <a:rPr lang="ja-JP" altLang="en-US" sz="1400" b="1" i="0" u="none" strike="noStrike">
                          <a:solidFill>
                            <a:srgbClr val="000000"/>
                          </a:solidFill>
                          <a:effectLst/>
                          <a:latin typeface="ＭＳ Ｐゴシック"/>
                        </a:rPr>
                        <a:t>２７年度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10</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6</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smtClean="0">
                          <a:solidFill>
                            <a:srgbClr val="000000"/>
                          </a:solidFill>
                          <a:effectLst/>
                          <a:latin typeface="ＭＳ Ｐゴシック"/>
                        </a:rPr>
                        <a:t>243</a:t>
                      </a:r>
                      <a:r>
                        <a:rPr lang="ja-JP" altLang="en-US" sz="1400" b="0" i="0" u="none" strike="noStrike" dirty="0" smtClean="0">
                          <a:solidFill>
                            <a:srgbClr val="000000"/>
                          </a:solidFill>
                          <a:effectLst/>
                          <a:latin typeface="ＭＳ Ｐゴシック"/>
                        </a:rPr>
                        <a:t>（</a:t>
                      </a:r>
                      <a:r>
                        <a:rPr lang="en-US" altLang="ja-JP" sz="1400" b="0" i="0" u="none" strike="noStrike" dirty="0" smtClean="0">
                          <a:solidFill>
                            <a:srgbClr val="000000"/>
                          </a:solidFill>
                          <a:effectLst/>
                          <a:latin typeface="ＭＳ Ｐゴシック"/>
                        </a:rPr>
                        <a:t>204</a:t>
                      </a:r>
                      <a:r>
                        <a:rPr lang="ja-JP" altLang="en-US" sz="1400" b="0" i="0" u="none" strike="noStrike" dirty="0" smtClean="0">
                          <a:solidFill>
                            <a:srgbClr val="000000"/>
                          </a:solidFill>
                          <a:effectLst/>
                          <a:latin typeface="ＭＳ Ｐゴシック"/>
                        </a:rPr>
                        <a:t>）</a:t>
                      </a:r>
                      <a:endParaRPr lang="ja-JP" altLang="en-US" sz="1400" b="0" i="0" u="none" strike="noStrike" dirty="0">
                        <a:solidFill>
                          <a:srgbClr val="000000"/>
                        </a:solidFill>
                        <a:effectLst/>
                        <a:latin typeface="ＭＳ Ｐゴシック"/>
                      </a:endParaRP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73</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47</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38</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27</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66</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48</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29</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27</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0</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463</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359</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450">
                <a:tc>
                  <a:txBody>
                    <a:bodyPr/>
                    <a:lstStyle/>
                    <a:p>
                      <a:pPr algn="ctr" fontAlgn="ctr"/>
                      <a:r>
                        <a:rPr lang="ja-JP" altLang="en-US" sz="1400" b="1" i="0" u="none" strike="noStrike">
                          <a:solidFill>
                            <a:srgbClr val="000000"/>
                          </a:solidFill>
                          <a:effectLst/>
                          <a:latin typeface="ＭＳ Ｐゴシック"/>
                        </a:rPr>
                        <a:t>２８年度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7</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184</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146</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57</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35</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34</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21</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60</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50</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31</a:t>
                      </a: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31</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1</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0</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374</a:t>
                      </a: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284</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965458560"/>
              </p:ext>
            </p:extLst>
          </p:nvPr>
        </p:nvGraphicFramePr>
        <p:xfrm>
          <a:off x="428493" y="3870340"/>
          <a:ext cx="9205030" cy="2294964"/>
        </p:xfrm>
        <a:graphic>
          <a:graphicData uri="http://schemas.openxmlformats.org/drawingml/2006/table">
            <a:tbl>
              <a:tblPr/>
              <a:tblGrid>
                <a:gridCol w="920503"/>
                <a:gridCol w="920503"/>
                <a:gridCol w="920503"/>
                <a:gridCol w="920503"/>
                <a:gridCol w="920503"/>
                <a:gridCol w="920503"/>
                <a:gridCol w="920503"/>
                <a:gridCol w="920503"/>
                <a:gridCol w="920503"/>
                <a:gridCol w="920503"/>
              </a:tblGrid>
              <a:tr h="538068">
                <a:tc>
                  <a:txBody>
                    <a:bodyPr/>
                    <a:lstStyle/>
                    <a:p>
                      <a:pPr algn="ctr" fontAlgn="ctr"/>
                      <a:r>
                        <a:rPr lang="ja-JP" altLang="en-US" sz="1400" b="1" i="0" u="none" strike="noStrike" dirty="0">
                          <a:solidFill>
                            <a:srgbClr val="FFFFFF"/>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zh-TW" altLang="en-US" sz="1400" b="1" i="0" u="none" strike="noStrike" dirty="0">
                          <a:solidFill>
                            <a:srgbClr val="FFFFFF"/>
                          </a:solidFill>
                          <a:effectLst/>
                          <a:latin typeface="ＭＳ Ｐゴシック"/>
                        </a:rPr>
                        <a:t>婦人保護</a:t>
                      </a:r>
                      <a:br>
                        <a:rPr lang="zh-TW" altLang="en-US" sz="1400" b="1" i="0" u="none" strike="noStrike" dirty="0">
                          <a:solidFill>
                            <a:srgbClr val="FFFFFF"/>
                          </a:solidFill>
                          <a:effectLst/>
                          <a:latin typeface="ＭＳ Ｐゴシック"/>
                        </a:rPr>
                      </a:br>
                      <a:r>
                        <a:rPr lang="zh-TW" altLang="en-US" sz="1400" b="1" i="0" u="none" strike="noStrike" dirty="0">
                          <a:solidFill>
                            <a:srgbClr val="FFFFFF"/>
                          </a:solidFill>
                          <a:effectLst/>
                          <a:latin typeface="ＭＳ Ｐゴシック"/>
                        </a:rPr>
                        <a:t>施設入所</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就職</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帰宅</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dirty="0">
                          <a:solidFill>
                            <a:srgbClr val="FFFFFF"/>
                          </a:solidFill>
                          <a:effectLst/>
                          <a:latin typeface="ＭＳ Ｐゴシック"/>
                        </a:rPr>
                        <a:t>福祉移送</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入院</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zh-TW" altLang="en-US" sz="1400" b="1" i="0" u="none" strike="noStrike">
                          <a:solidFill>
                            <a:srgbClr val="FFFFFF"/>
                          </a:solidFill>
                          <a:effectLst/>
                          <a:latin typeface="ＭＳ Ｐゴシック"/>
                        </a:rPr>
                        <a:t>自費</a:t>
                      </a:r>
                      <a:br>
                        <a:rPr lang="zh-TW" altLang="en-US" sz="1400" b="1" i="0" u="none" strike="noStrike">
                          <a:solidFill>
                            <a:srgbClr val="FFFFFF"/>
                          </a:solidFill>
                          <a:effectLst/>
                          <a:latin typeface="ＭＳ Ｐゴシック"/>
                        </a:rPr>
                      </a:br>
                      <a:r>
                        <a:rPr lang="zh-TW" altLang="en-US" sz="1400" b="1" i="0" u="none" strike="noStrike">
                          <a:solidFill>
                            <a:srgbClr val="FFFFFF"/>
                          </a:solidFill>
                          <a:effectLst/>
                          <a:latin typeface="ＭＳ Ｐゴシック"/>
                        </a:rPr>
                        <a:t>住宅設定</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知人</a:t>
                      </a:r>
                      <a:br>
                        <a:rPr lang="ja-JP" altLang="en-US" sz="1400" b="1" i="0" u="none" strike="noStrike">
                          <a:solidFill>
                            <a:srgbClr val="FFFFFF"/>
                          </a:solidFill>
                          <a:effectLst/>
                          <a:latin typeface="ＭＳ Ｐゴシック"/>
                        </a:rPr>
                      </a:br>
                      <a:r>
                        <a:rPr lang="ja-JP" altLang="en-US" sz="1400" b="1" i="0" u="none" strike="noStrike">
                          <a:solidFill>
                            <a:srgbClr val="FFFFFF"/>
                          </a:solidFill>
                          <a:effectLst/>
                          <a:latin typeface="ＭＳ Ｐゴシック"/>
                        </a:rPr>
                        <a:t>身内宅</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その他</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400" b="1" i="0" u="none" strike="noStrike">
                          <a:solidFill>
                            <a:srgbClr val="FFFFFF"/>
                          </a:solidFill>
                          <a:effectLst/>
                          <a:latin typeface="ＭＳ Ｐゴシック"/>
                        </a:rPr>
                        <a:t>計</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585632">
                <a:tc>
                  <a:txBody>
                    <a:bodyPr/>
                    <a:lstStyle/>
                    <a:p>
                      <a:pPr algn="ctr" fontAlgn="ctr"/>
                      <a:r>
                        <a:rPr lang="ja-JP" altLang="en-US" sz="1400" b="1" i="0" u="none" strike="noStrike">
                          <a:solidFill>
                            <a:srgbClr val="000000"/>
                          </a:solidFill>
                          <a:effectLst/>
                          <a:latin typeface="ＭＳ Ｐゴシック"/>
                        </a:rPr>
                        <a:t>２６年度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185</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142</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4</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95</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77</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88</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70</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6</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4</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31</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28</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73</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55</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48</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36</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530</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414</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585632">
                <a:tc>
                  <a:txBody>
                    <a:bodyPr/>
                    <a:lstStyle/>
                    <a:p>
                      <a:pPr algn="ctr" fontAlgn="ctr"/>
                      <a:r>
                        <a:rPr lang="ja-JP" altLang="en-US" sz="1400" b="1" i="0" u="none" strike="noStrike">
                          <a:solidFill>
                            <a:srgbClr val="000000"/>
                          </a:solidFill>
                          <a:effectLst/>
                          <a:latin typeface="ＭＳ Ｐゴシック"/>
                        </a:rPr>
                        <a:t>２７年度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141</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110</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4</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82</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65</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71</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49</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3</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21</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17</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88</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72</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51</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39</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463</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359</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5632">
                <a:tc>
                  <a:txBody>
                    <a:bodyPr/>
                    <a:lstStyle/>
                    <a:p>
                      <a:pPr algn="ctr" fontAlgn="ctr"/>
                      <a:r>
                        <a:rPr lang="ja-JP" altLang="en-US" sz="1400" b="1" i="0" u="none" strike="noStrike">
                          <a:solidFill>
                            <a:srgbClr val="000000"/>
                          </a:solidFill>
                          <a:effectLst/>
                          <a:latin typeface="ＭＳ Ｐゴシック"/>
                        </a:rPr>
                        <a:t>２８年度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119</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91</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1</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0</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55</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42</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65</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51</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6</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9</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1</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a:solidFill>
                            <a:srgbClr val="000000"/>
                          </a:solidFill>
                          <a:effectLst/>
                          <a:latin typeface="ＭＳ Ｐゴシック"/>
                        </a:rPr>
                        <a:t>68</a:t>
                      </a:r>
                      <a:br>
                        <a:rPr lang="en-US" altLang="ja-JP" sz="1400" b="0" i="0" u="none" strike="noStrike">
                          <a:solidFill>
                            <a:srgbClr val="000000"/>
                          </a:solidFill>
                          <a:effectLst/>
                          <a:latin typeface="ＭＳ Ｐゴシック"/>
                        </a:rPr>
                      </a:br>
                      <a:r>
                        <a:rPr lang="ja-JP" altLang="en-US" sz="1400" b="0" i="0" u="none" strike="noStrike">
                          <a:solidFill>
                            <a:srgbClr val="000000"/>
                          </a:solidFill>
                          <a:effectLst/>
                          <a:latin typeface="ＭＳ Ｐゴシック"/>
                        </a:rPr>
                        <a:t>（</a:t>
                      </a:r>
                      <a:r>
                        <a:rPr lang="en-US" altLang="ja-JP" sz="1400" b="0" i="0" u="none" strike="noStrike">
                          <a:solidFill>
                            <a:srgbClr val="000000"/>
                          </a:solidFill>
                          <a:effectLst/>
                          <a:latin typeface="ＭＳ Ｐゴシック"/>
                        </a:rPr>
                        <a:t>56</a:t>
                      </a:r>
                      <a:r>
                        <a:rPr lang="ja-JP" altLang="en-US" sz="14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51</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37</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400" b="0" i="0" u="none" strike="noStrike" dirty="0">
                          <a:solidFill>
                            <a:srgbClr val="000000"/>
                          </a:solidFill>
                          <a:effectLst/>
                          <a:latin typeface="ＭＳ Ｐゴシック"/>
                        </a:rPr>
                        <a:t>374</a:t>
                      </a:r>
                      <a:br>
                        <a:rPr lang="en-US" altLang="ja-JP" sz="1400" b="0" i="0" u="none" strike="noStrike" dirty="0">
                          <a:solidFill>
                            <a:srgbClr val="000000"/>
                          </a:solidFill>
                          <a:effectLst/>
                          <a:latin typeface="ＭＳ Ｐゴシック"/>
                        </a:rPr>
                      </a:br>
                      <a:r>
                        <a:rPr lang="ja-JP" altLang="en-US" sz="1400" b="0" i="0" u="none" strike="noStrike" dirty="0">
                          <a:solidFill>
                            <a:srgbClr val="000000"/>
                          </a:solidFill>
                          <a:effectLst/>
                          <a:latin typeface="ＭＳ Ｐゴシック"/>
                        </a:rPr>
                        <a:t>（</a:t>
                      </a:r>
                      <a:r>
                        <a:rPr lang="en-US" altLang="ja-JP" sz="1400" b="0" i="0" u="none" strike="noStrike" dirty="0">
                          <a:solidFill>
                            <a:srgbClr val="000000"/>
                          </a:solidFill>
                          <a:effectLst/>
                          <a:latin typeface="ＭＳ Ｐゴシック"/>
                        </a:rPr>
                        <a:t>284</a:t>
                      </a:r>
                      <a:r>
                        <a:rPr lang="ja-JP" altLang="en-US" sz="14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9" name="テキスト ボックス 8"/>
          <p:cNvSpPr txBox="1"/>
          <p:nvPr/>
        </p:nvSpPr>
        <p:spPr>
          <a:xfrm>
            <a:off x="7137243" y="6381663"/>
            <a:ext cx="2496277" cy="307777"/>
          </a:xfrm>
          <a:prstGeom prst="rect">
            <a:avLst/>
          </a:prstGeom>
          <a:noFill/>
        </p:spPr>
        <p:txBody>
          <a:bodyPr wrap="square" rtlCol="0">
            <a:spAutoFit/>
          </a:bodyPr>
          <a:lstStyle/>
          <a:p>
            <a:r>
              <a:rPr kumimoji="1" lang="en-US" altLang="ja-JP" sz="1400" dirty="0" smtClean="0"/>
              <a:t>※</a:t>
            </a:r>
            <a:r>
              <a:rPr kumimoji="1" lang="ja-JP" altLang="en-US" sz="1400" dirty="0" smtClean="0"/>
              <a:t>平成２８年度は速報値</a:t>
            </a:r>
            <a:endParaRPr kumimoji="1" lang="ja-JP" altLang="en-US" sz="1400" dirty="0"/>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13654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kumimoji="1" lang="ja-JP" altLang="en-US" sz="3600" dirty="0" smtClean="0">
                <a:latin typeface="Meiryo UI" panose="020B0604030504040204" pitchFamily="50" charset="-128"/>
                <a:ea typeface="Meiryo UI" panose="020B0604030504040204" pitchFamily="50" charset="-128"/>
              </a:rPr>
              <a:t>生活保護法に基づく施設の概要</a:t>
            </a:r>
            <a:endParaRPr kumimoji="1" lang="ja-JP" altLang="en-US" sz="24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742950" y="3505200"/>
            <a:ext cx="8500527" cy="1752600"/>
          </a:xfrm>
        </p:spPr>
        <p:txBody>
          <a:bodyPr anchor="b"/>
          <a:lstStyle/>
          <a:p>
            <a:pPr algn="ctr"/>
            <a:r>
              <a:rPr kumimoji="1" lang="ja-JP" altLang="en-US" dirty="0" smtClean="0">
                <a:latin typeface="Meiryo UI" panose="020B0604030504040204" pitchFamily="50" charset="-128"/>
                <a:ea typeface="Meiryo UI" panose="020B0604030504040204" pitchFamily="50" charset="-128"/>
              </a:rPr>
              <a:t>平成</a:t>
            </a:r>
            <a:r>
              <a:rPr kumimoji="1" lang="en-US" altLang="ja-JP" dirty="0" smtClean="0">
                <a:latin typeface="Meiryo UI" panose="020B0604030504040204" pitchFamily="50" charset="-128"/>
                <a:ea typeface="Meiryo UI" panose="020B0604030504040204" pitchFamily="50" charset="-128"/>
              </a:rPr>
              <a:t>29</a:t>
            </a:r>
            <a:r>
              <a:rPr kumimoji="1" lang="ja-JP" altLang="en-US" dirty="0" smtClean="0">
                <a:latin typeface="Meiryo UI" panose="020B0604030504040204" pitchFamily="50" charset="-128"/>
                <a:ea typeface="Meiryo UI" panose="020B0604030504040204" pitchFamily="50" charset="-128"/>
              </a:rPr>
              <a:t>年７月</a:t>
            </a:r>
            <a:endParaRPr kumimoji="1" lang="en-US" altLang="ja-JP" dirty="0" smtClean="0">
              <a:latin typeface="Meiryo UI" panose="020B0604030504040204" pitchFamily="50" charset="-128"/>
              <a:ea typeface="Meiryo UI" panose="020B0604030504040204" pitchFamily="50" charset="-128"/>
            </a:endParaRPr>
          </a:p>
          <a:p>
            <a:pPr algn="ctr"/>
            <a:r>
              <a:rPr lang="ja-JP" altLang="en-US" dirty="0" smtClean="0">
                <a:latin typeface="Meiryo UI" panose="020B0604030504040204" pitchFamily="50" charset="-128"/>
                <a:ea typeface="Meiryo UI" panose="020B0604030504040204" pitchFamily="50" charset="-128"/>
              </a:rPr>
              <a:t>大阪府福祉部</a:t>
            </a:r>
            <a:r>
              <a:rPr lang="ja-JP" altLang="en-US" dirty="0">
                <a:latin typeface="Meiryo UI" panose="020B0604030504040204" pitchFamily="50" charset="-128"/>
                <a:ea typeface="Meiryo UI" panose="020B0604030504040204" pitchFamily="50" charset="-128"/>
              </a:rPr>
              <a:t>子ども</a:t>
            </a:r>
            <a:r>
              <a:rPr lang="ja-JP" altLang="en-US" dirty="0" smtClean="0">
                <a:latin typeface="Meiryo UI" panose="020B0604030504040204" pitchFamily="50" charset="-128"/>
                <a:ea typeface="Meiryo UI" panose="020B0604030504040204" pitchFamily="50" charset="-128"/>
              </a:rPr>
              <a:t>室</a:t>
            </a:r>
            <a:r>
              <a:rPr lang="ja-JP" altLang="en-US" dirty="0">
                <a:latin typeface="Meiryo UI" panose="020B0604030504040204" pitchFamily="50" charset="-128"/>
                <a:ea typeface="Meiryo UI" panose="020B0604030504040204" pitchFamily="50" charset="-128"/>
              </a:rPr>
              <a:t>家庭支援課</a:t>
            </a:r>
            <a:endParaRPr kumimoji="1" lang="ja-JP" altLang="en-US" dirty="0">
              <a:latin typeface="Meiryo UI" panose="020B0604030504040204" pitchFamily="50" charset="-128"/>
              <a:ea typeface="Meiryo UI" panose="020B0604030504040204" pitchFamily="50" charset="-128"/>
            </a:endParaRPr>
          </a:p>
        </p:txBody>
      </p:sp>
      <p:sp>
        <p:nvSpPr>
          <p:cNvPr id="4" name="日付プレースホルダー 3"/>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422968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latin typeface="Meiryo UI" panose="020B0604030504040204" pitchFamily="50" charset="-128"/>
                <a:ea typeface="Meiryo UI" panose="020B0604030504040204" pitchFamily="50" charset="-128"/>
              </a:rPr>
              <a:t>保護施設の根拠</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lstStyle/>
          <a:p>
            <a:pPr marL="0" indent="0">
              <a:buNone/>
            </a:pPr>
            <a:r>
              <a:rPr lang="ja-JP" altLang="en-US" dirty="0"/>
              <a:t>生活保護法（昭和２５年制定</a:t>
            </a:r>
            <a:r>
              <a:rPr lang="ja-JP" altLang="en-US" dirty="0" smtClean="0"/>
              <a:t>）</a:t>
            </a:r>
            <a:endParaRPr lang="en-US" altLang="ja-JP" dirty="0"/>
          </a:p>
          <a:p>
            <a:pPr marL="0" indent="0">
              <a:buNone/>
            </a:pPr>
            <a:r>
              <a:rPr kumimoji="1" lang="ja-JP" altLang="en-US" dirty="0" smtClean="0"/>
              <a:t>○</a:t>
            </a:r>
            <a:r>
              <a:rPr lang="ja-JP" altLang="en-US" dirty="0" smtClean="0"/>
              <a:t>生活扶助の方法（第</a:t>
            </a:r>
            <a:r>
              <a:rPr lang="en-US" altLang="ja-JP" dirty="0" smtClean="0"/>
              <a:t>30</a:t>
            </a:r>
            <a:r>
              <a:rPr lang="ja-JP" altLang="en-US" dirty="0" smtClean="0"/>
              <a:t>条）</a:t>
            </a:r>
            <a:endParaRPr kumimoji="1" lang="en-US" altLang="ja-JP" dirty="0" smtClean="0"/>
          </a:p>
          <a:p>
            <a:pPr marL="0" indent="0">
              <a:buNone/>
            </a:pPr>
            <a:r>
              <a:rPr lang="ja-JP" altLang="en-US" dirty="0"/>
              <a:t>　</a:t>
            </a:r>
            <a:r>
              <a:rPr lang="ja-JP" altLang="en-US" dirty="0" smtClean="0"/>
              <a:t>　　生活扶助は、被保護者の居宅において行うものとする。</a:t>
            </a:r>
            <a:endParaRPr lang="en-US" altLang="ja-JP" dirty="0" smtClean="0"/>
          </a:p>
          <a:p>
            <a:pPr marL="0" indent="0">
              <a:buNone/>
            </a:pPr>
            <a:r>
              <a:rPr kumimoji="1" lang="ja-JP" altLang="en-US" dirty="0" smtClean="0"/>
              <a:t>　</a:t>
            </a:r>
            <a:r>
              <a:rPr lang="ja-JP" altLang="en-US" dirty="0" smtClean="0"/>
              <a:t>　　ただし、これによることができないとき、これによっては、保</a:t>
            </a:r>
            <a:endParaRPr lang="en-US" altLang="ja-JP" dirty="0" smtClean="0"/>
          </a:p>
          <a:p>
            <a:pPr marL="0" indent="0">
              <a:buNone/>
            </a:pPr>
            <a:r>
              <a:rPr lang="ja-JP" altLang="en-US" dirty="0" smtClean="0"/>
              <a:t>　　　護の目的を達しがたいとき、又は被保護者が希望したとき</a:t>
            </a:r>
            <a:endParaRPr lang="en-US" altLang="ja-JP" dirty="0" smtClean="0"/>
          </a:p>
          <a:p>
            <a:pPr marL="0" indent="0">
              <a:buNone/>
            </a:pPr>
            <a:r>
              <a:rPr lang="ja-JP" altLang="en-US" dirty="0" smtClean="0"/>
              <a:t>　　　は、被保護者を救護施設、更生施設若しくはその他の適</a:t>
            </a:r>
            <a:endParaRPr lang="en-US" altLang="ja-JP" dirty="0" smtClean="0"/>
          </a:p>
          <a:p>
            <a:pPr marL="0" indent="0">
              <a:buNone/>
            </a:pPr>
            <a:r>
              <a:rPr lang="ja-JP" altLang="en-US" dirty="0" smtClean="0"/>
              <a:t>　　　当な施設に入所させ、若しくはこれらの施設に入所を委託</a:t>
            </a:r>
            <a:endParaRPr lang="en-US" altLang="ja-JP" dirty="0" smtClean="0"/>
          </a:p>
          <a:p>
            <a:pPr marL="0" indent="0">
              <a:buNone/>
            </a:pPr>
            <a:r>
              <a:rPr lang="ja-JP" altLang="en-US" dirty="0" smtClean="0"/>
              <a:t>　　　し、又は私人の家庭に養護を委託して行うことができる。</a:t>
            </a:r>
            <a:endParaRPr lang="en-US" altLang="ja-JP" dirty="0" smtClean="0"/>
          </a:p>
          <a:p>
            <a:pPr marL="0" indent="0">
              <a:buNone/>
            </a:pPr>
            <a:r>
              <a:rPr lang="ja-JP" altLang="en-US" dirty="0" smtClean="0"/>
              <a:t>○</a:t>
            </a:r>
            <a:r>
              <a:rPr lang="ja-JP" altLang="en-US" dirty="0"/>
              <a:t>保護施設の種類</a:t>
            </a:r>
            <a:r>
              <a:rPr lang="ja-JP" altLang="en-US" dirty="0" smtClean="0"/>
              <a:t>（</a:t>
            </a:r>
            <a:r>
              <a:rPr lang="ja-JP" altLang="en-US" dirty="0"/>
              <a:t>第</a:t>
            </a:r>
            <a:r>
              <a:rPr lang="en-US" altLang="ja-JP" dirty="0"/>
              <a:t>38</a:t>
            </a:r>
            <a:r>
              <a:rPr lang="ja-JP" altLang="en-US" dirty="0"/>
              <a:t>条）</a:t>
            </a:r>
            <a:endParaRPr lang="en-US"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3703333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latin typeface="Meiryo UI" panose="020B0604030504040204" pitchFamily="50" charset="-128"/>
                <a:ea typeface="Meiryo UI" panose="020B0604030504040204" pitchFamily="50" charset="-128"/>
              </a:rPr>
              <a:t>生活保護法第</a:t>
            </a:r>
            <a:r>
              <a:rPr kumimoji="1" lang="en-US" altLang="ja-JP" sz="3600" dirty="0" smtClean="0">
                <a:latin typeface="Meiryo UI" panose="020B0604030504040204" pitchFamily="50" charset="-128"/>
                <a:ea typeface="Meiryo UI" panose="020B0604030504040204" pitchFamily="50" charset="-128"/>
              </a:rPr>
              <a:t>38</a:t>
            </a:r>
            <a:r>
              <a:rPr kumimoji="1" lang="ja-JP" altLang="en-US" sz="3600" dirty="0" smtClean="0">
                <a:latin typeface="Meiryo UI" panose="020B0604030504040204" pitchFamily="50" charset="-128"/>
                <a:ea typeface="Meiryo UI" panose="020B0604030504040204" pitchFamily="50" charset="-128"/>
              </a:rPr>
              <a:t>条に基づく保護施設</a:t>
            </a:r>
            <a:endParaRPr kumimoji="1" lang="ja-JP" altLang="en-US" sz="3600" dirty="0">
              <a:latin typeface="Meiryo UI" panose="020B0604030504040204" pitchFamily="50" charset="-128"/>
              <a:ea typeface="Meiryo UI"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854870354"/>
              </p:ext>
            </p:extLst>
          </p:nvPr>
        </p:nvGraphicFramePr>
        <p:xfrm>
          <a:off x="506506" y="1772816"/>
          <a:ext cx="8580953" cy="3093720"/>
        </p:xfrm>
        <a:graphic>
          <a:graphicData uri="http://schemas.openxmlformats.org/drawingml/2006/table">
            <a:tbl>
              <a:tblPr firstRow="1" bandRow="1">
                <a:tableStyleId>{5C22544A-7EE6-4342-B048-85BDC9FD1C3A}</a:tableStyleId>
              </a:tblPr>
              <a:tblGrid>
                <a:gridCol w="2006552"/>
                <a:gridCol w="6574401"/>
              </a:tblGrid>
              <a:tr h="370840">
                <a:tc>
                  <a:txBody>
                    <a:bodyPr/>
                    <a:lstStyle/>
                    <a:p>
                      <a:r>
                        <a:rPr kumimoji="1" lang="ja-JP" altLang="en-US" sz="1600" dirty="0" smtClean="0">
                          <a:latin typeface="Meiryo UI" panose="020B0604030504040204" pitchFamily="50" charset="-128"/>
                          <a:ea typeface="Meiryo UI" panose="020B0604030504040204" pitchFamily="50" charset="-128"/>
                        </a:rPr>
                        <a:t>施設種別</a:t>
                      </a:r>
                      <a:endParaRPr kumimoji="1" lang="ja-JP" altLang="en-US" sz="1600" dirty="0">
                        <a:latin typeface="Meiryo UI" panose="020B0604030504040204" pitchFamily="50" charset="-128"/>
                        <a:ea typeface="Meiryo UI" panose="020B0604030504040204" pitchFamily="50" charset="-128"/>
                      </a:endParaRPr>
                    </a:p>
                  </a:txBody>
                  <a:tcPr marL="99060" marR="99060"/>
                </a:tc>
                <a:tc>
                  <a:txBody>
                    <a:bodyPr/>
                    <a:lstStyle/>
                    <a:p>
                      <a:r>
                        <a:rPr kumimoji="1" lang="ja-JP" altLang="en-US" sz="1600" dirty="0" smtClean="0">
                          <a:latin typeface="Meiryo UI" panose="020B0604030504040204" pitchFamily="50" charset="-128"/>
                          <a:ea typeface="Meiryo UI" panose="020B0604030504040204" pitchFamily="50" charset="-128"/>
                        </a:rPr>
                        <a:t>目的</a:t>
                      </a:r>
                      <a:endParaRPr kumimoji="1" lang="ja-JP" altLang="en-US" sz="1600" dirty="0">
                        <a:latin typeface="Meiryo UI" panose="020B0604030504040204" pitchFamily="50" charset="-128"/>
                        <a:ea typeface="Meiryo UI" panose="020B0604030504040204" pitchFamily="50" charset="-128"/>
                      </a:endParaRPr>
                    </a:p>
                  </a:txBody>
                  <a:tcPr marL="99060" marR="99060"/>
                </a:tc>
              </a:tr>
              <a:tr h="370840">
                <a:tc>
                  <a:txBody>
                    <a:bodyPr/>
                    <a:lstStyle/>
                    <a:p>
                      <a:r>
                        <a:rPr kumimoji="1" lang="ja-JP" altLang="en-US" sz="1600" dirty="0" smtClean="0">
                          <a:latin typeface="Meiryo UI" panose="020B0604030504040204" pitchFamily="50" charset="-128"/>
                          <a:ea typeface="Meiryo UI" panose="020B0604030504040204" pitchFamily="50" charset="-128"/>
                        </a:rPr>
                        <a:t>救護施設</a:t>
                      </a:r>
                      <a:endParaRPr kumimoji="1" lang="ja-JP" altLang="en-US" sz="1600" dirty="0">
                        <a:latin typeface="Meiryo UI" panose="020B0604030504040204" pitchFamily="50" charset="-128"/>
                        <a:ea typeface="Meiryo UI" panose="020B0604030504040204" pitchFamily="50" charset="-128"/>
                      </a:endParaRPr>
                    </a:p>
                  </a:txBody>
                  <a:tcPr marL="99060" marR="99060"/>
                </a:tc>
                <a:tc>
                  <a:txBody>
                    <a:bodyPr/>
                    <a:lstStyle/>
                    <a:p>
                      <a:r>
                        <a:rPr kumimoji="1" lang="ja-JP" altLang="en-US" sz="1600" dirty="0" smtClean="0">
                          <a:latin typeface="Meiryo UI" panose="020B0604030504040204" pitchFamily="50" charset="-128"/>
                          <a:ea typeface="Meiryo UI" panose="020B0604030504040204" pitchFamily="50" charset="-128"/>
                        </a:rPr>
                        <a:t>身体上又は精神上著しい障害があるために日常生活を営むことが困難な要保護者を入所させて、生活扶助を行うことを目的とする施設</a:t>
                      </a:r>
                      <a:endParaRPr kumimoji="1" lang="ja-JP" altLang="en-US" sz="1600" dirty="0">
                        <a:latin typeface="Meiryo UI" panose="020B0604030504040204" pitchFamily="50" charset="-128"/>
                        <a:ea typeface="Meiryo UI" panose="020B0604030504040204" pitchFamily="50" charset="-128"/>
                      </a:endParaRPr>
                    </a:p>
                  </a:txBody>
                  <a:tcPr marL="99060" marR="99060"/>
                </a:tc>
              </a:tr>
              <a:tr h="370840">
                <a:tc>
                  <a:txBody>
                    <a:bodyPr/>
                    <a:lstStyle/>
                    <a:p>
                      <a:r>
                        <a:rPr kumimoji="1" lang="ja-JP" altLang="en-US" sz="1600" dirty="0" smtClean="0">
                          <a:latin typeface="Meiryo UI" panose="020B0604030504040204" pitchFamily="50" charset="-128"/>
                          <a:ea typeface="Meiryo UI" panose="020B0604030504040204" pitchFamily="50" charset="-128"/>
                        </a:rPr>
                        <a:t>更生施設</a:t>
                      </a:r>
                      <a:endParaRPr kumimoji="1" lang="ja-JP" altLang="en-US" sz="1600" dirty="0">
                        <a:latin typeface="Meiryo UI" panose="020B0604030504040204" pitchFamily="50" charset="-128"/>
                        <a:ea typeface="Meiryo UI" panose="020B0604030504040204" pitchFamily="50" charset="-128"/>
                      </a:endParaRPr>
                    </a:p>
                  </a:txBody>
                  <a:tcPr marL="99060" marR="99060"/>
                </a:tc>
                <a:tc>
                  <a:txBody>
                    <a:bodyPr/>
                    <a:lstStyle/>
                    <a:p>
                      <a:r>
                        <a:rPr kumimoji="1" lang="ja-JP" altLang="en-US" sz="1600" dirty="0" smtClean="0">
                          <a:latin typeface="Meiryo UI" panose="020B0604030504040204" pitchFamily="50" charset="-128"/>
                          <a:ea typeface="Meiryo UI" panose="020B0604030504040204" pitchFamily="50" charset="-128"/>
                        </a:rPr>
                        <a:t>身体上又は精神上の理由により養護及び生活指導を必要とする要保護者を入所させて、生活扶助を行うことを目的とする施設</a:t>
                      </a:r>
                      <a:endParaRPr kumimoji="1" lang="ja-JP" altLang="en-US" sz="1600" dirty="0">
                        <a:latin typeface="Meiryo UI" panose="020B0604030504040204" pitchFamily="50" charset="-128"/>
                        <a:ea typeface="Meiryo UI" panose="020B0604030504040204" pitchFamily="50" charset="-128"/>
                      </a:endParaRPr>
                    </a:p>
                  </a:txBody>
                  <a:tcPr marL="99060" marR="99060"/>
                </a:tc>
              </a:tr>
              <a:tr h="370840">
                <a:tc>
                  <a:txBody>
                    <a:bodyPr/>
                    <a:lstStyle/>
                    <a:p>
                      <a:r>
                        <a:rPr kumimoji="1" lang="zh-TW" altLang="en-US" sz="1600" dirty="0" smtClean="0">
                          <a:latin typeface="Meiryo UI" panose="020B0604030504040204" pitchFamily="50" charset="-128"/>
                          <a:ea typeface="Meiryo UI" panose="020B0604030504040204" pitchFamily="50" charset="-128"/>
                        </a:rPr>
                        <a:t>医療保護施設</a:t>
                      </a:r>
                      <a:endParaRPr kumimoji="1" lang="ja-JP" altLang="en-US" sz="1600" dirty="0">
                        <a:latin typeface="Meiryo UI" panose="020B0604030504040204" pitchFamily="50" charset="-128"/>
                        <a:ea typeface="Meiryo UI" panose="020B0604030504040204" pitchFamily="50" charset="-128"/>
                      </a:endParaRPr>
                    </a:p>
                  </a:txBody>
                  <a:tcPr marL="99060" marR="99060"/>
                </a:tc>
                <a:tc>
                  <a:txBody>
                    <a:bodyPr/>
                    <a:lstStyle/>
                    <a:p>
                      <a:r>
                        <a:rPr kumimoji="1" lang="ja-JP" altLang="en-US" sz="1600" dirty="0" smtClean="0">
                          <a:latin typeface="Meiryo UI" panose="020B0604030504040204" pitchFamily="50" charset="-128"/>
                          <a:ea typeface="Meiryo UI" panose="020B0604030504040204" pitchFamily="50" charset="-128"/>
                        </a:rPr>
                        <a:t>医療を必要とする要保護者に対して、医療の給付を行うことを目的とする施設</a:t>
                      </a:r>
                      <a:endParaRPr kumimoji="1" lang="ja-JP" altLang="en-US" sz="1600" dirty="0">
                        <a:latin typeface="Meiryo UI" panose="020B0604030504040204" pitchFamily="50" charset="-128"/>
                        <a:ea typeface="Meiryo UI" panose="020B0604030504040204" pitchFamily="50" charset="-128"/>
                      </a:endParaRPr>
                    </a:p>
                  </a:txBody>
                  <a:tcPr marL="99060" marR="99060"/>
                </a:tc>
              </a:tr>
              <a:tr h="370840">
                <a:tc>
                  <a:txBody>
                    <a:bodyPr/>
                    <a:lstStyle/>
                    <a:p>
                      <a:r>
                        <a:rPr kumimoji="1" lang="ja-JP" altLang="en-US" sz="1600" dirty="0" smtClean="0">
                          <a:latin typeface="Meiryo UI" panose="020B0604030504040204" pitchFamily="50" charset="-128"/>
                          <a:ea typeface="Meiryo UI" panose="020B0604030504040204" pitchFamily="50" charset="-128"/>
                        </a:rPr>
                        <a:t>授産施設</a:t>
                      </a:r>
                      <a:endParaRPr kumimoji="1" lang="ja-JP" altLang="en-US" sz="1600" dirty="0">
                        <a:latin typeface="Meiryo UI" panose="020B0604030504040204" pitchFamily="50" charset="-128"/>
                        <a:ea typeface="Meiryo UI" panose="020B0604030504040204" pitchFamily="50" charset="-128"/>
                      </a:endParaRPr>
                    </a:p>
                  </a:txBody>
                  <a:tcPr marL="99060" marR="99060"/>
                </a:tc>
                <a:tc>
                  <a:txBody>
                    <a:bodyPr/>
                    <a:lstStyle/>
                    <a:p>
                      <a:r>
                        <a:rPr kumimoji="1" lang="ja-JP" altLang="en-US" sz="1600" dirty="0" smtClean="0">
                          <a:latin typeface="Meiryo UI" panose="020B0604030504040204" pitchFamily="50" charset="-128"/>
                          <a:ea typeface="Meiryo UI" panose="020B0604030504040204" pitchFamily="50" charset="-128"/>
                        </a:rPr>
                        <a:t>身体上若しくは精神上の理由又は世帯の事情により就業能力の限られている要保護者に対して、就労又は技能の修得のために必要な機会及び便宜を与えて、その自立を助長することを目的とする施設</a:t>
                      </a:r>
                      <a:endParaRPr kumimoji="1" lang="ja-JP" altLang="en-US" sz="1600" dirty="0">
                        <a:latin typeface="Meiryo UI" panose="020B0604030504040204" pitchFamily="50" charset="-128"/>
                        <a:ea typeface="Meiryo UI" panose="020B0604030504040204" pitchFamily="50" charset="-128"/>
                      </a:endParaRPr>
                    </a:p>
                  </a:txBody>
                  <a:tcPr marL="99060" marR="99060"/>
                </a:tc>
              </a:tr>
              <a:tr h="370840">
                <a:tc>
                  <a:txBody>
                    <a:bodyPr/>
                    <a:lstStyle/>
                    <a:p>
                      <a:r>
                        <a:rPr kumimoji="1" lang="zh-TW" altLang="en-US" sz="1600" dirty="0" smtClean="0">
                          <a:latin typeface="Meiryo UI" panose="020B0604030504040204" pitchFamily="50" charset="-128"/>
                          <a:ea typeface="Meiryo UI" panose="020B0604030504040204" pitchFamily="50" charset="-128"/>
                        </a:rPr>
                        <a:t>宿所提供施設</a:t>
                      </a:r>
                      <a:endParaRPr kumimoji="1" lang="ja-JP" altLang="en-US" sz="1600" dirty="0">
                        <a:latin typeface="Meiryo UI" panose="020B0604030504040204" pitchFamily="50" charset="-128"/>
                        <a:ea typeface="Meiryo UI" panose="020B0604030504040204" pitchFamily="50" charset="-128"/>
                      </a:endParaRPr>
                    </a:p>
                  </a:txBody>
                  <a:tcPr marL="99060" marR="99060"/>
                </a:tc>
                <a:tc>
                  <a:txBody>
                    <a:bodyPr/>
                    <a:lstStyle/>
                    <a:p>
                      <a:r>
                        <a:rPr kumimoji="1" lang="ja-JP" altLang="en-US" sz="1600" dirty="0" smtClean="0">
                          <a:latin typeface="Meiryo UI" panose="020B0604030504040204" pitchFamily="50" charset="-128"/>
                          <a:ea typeface="Meiryo UI" panose="020B0604030504040204" pitchFamily="50" charset="-128"/>
                        </a:rPr>
                        <a:t>住居のない要保護者の世帯に対して、住居扶助を行うことを目的とする施設</a:t>
                      </a:r>
                      <a:endParaRPr kumimoji="1" lang="ja-JP" altLang="en-US" sz="1600" dirty="0">
                        <a:latin typeface="Meiryo UI" panose="020B0604030504040204" pitchFamily="50" charset="-128"/>
                        <a:ea typeface="Meiryo UI" panose="020B0604030504040204" pitchFamily="50" charset="-128"/>
                      </a:endParaRPr>
                    </a:p>
                  </a:txBody>
                  <a:tcPr marL="99060" marR="99060"/>
                </a:tc>
              </a:tr>
            </a:tbl>
          </a:graphicData>
        </a:graphic>
      </p:graphicFrame>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486658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latin typeface="Meiryo UI" panose="020B0604030504040204" pitchFamily="50" charset="-128"/>
                <a:ea typeface="Meiryo UI" panose="020B0604030504040204" pitchFamily="50" charset="-128"/>
              </a:rPr>
              <a:t>保護施設入所の手続き</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95300" y="1196752"/>
            <a:ext cx="8915400" cy="5280248"/>
          </a:xfrm>
        </p:spPr>
        <p:txBody>
          <a:bodyPr/>
          <a:lstStyle/>
          <a:p>
            <a:pPr marL="0" indent="0">
              <a:buNone/>
            </a:pPr>
            <a:endParaRPr kumimoji="1" lang="en-US" altLang="ja-JP" dirty="0" smtClean="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smtClean="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smtClean="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smtClean="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kumimoji="1" lang="en-US" altLang="ja-JP" dirty="0" smtClean="0">
              <a:latin typeface="Meiryo UI" panose="020B0604030504040204" pitchFamily="50" charset="-128"/>
              <a:ea typeface="Meiryo UI" panose="020B0604030504040204" pitchFamily="50" charset="-128"/>
            </a:endParaRPr>
          </a:p>
          <a:p>
            <a:pPr marL="0" indent="0">
              <a:buNone/>
            </a:pPr>
            <a:endParaRPr lang="en-US" altLang="ja-JP" dirty="0">
              <a:latin typeface="Meiryo UI" panose="020B0604030504040204" pitchFamily="50" charset="-128"/>
              <a:ea typeface="Meiryo UI" panose="020B0604030504040204" pitchFamily="50" charset="-128"/>
            </a:endParaRPr>
          </a:p>
          <a:p>
            <a:pPr marL="0" indent="0">
              <a:buNone/>
            </a:pPr>
            <a:endParaRPr kumimoji="1" lang="ja-JP" altLang="en-US" dirty="0">
              <a:latin typeface="Meiryo UI" panose="020B0604030504040204" pitchFamily="50" charset="-128"/>
              <a:ea typeface="Meiryo UI" panose="020B0604030504040204" pitchFamily="50" charset="-128"/>
            </a:endParaRPr>
          </a:p>
        </p:txBody>
      </p:sp>
      <p:sp>
        <p:nvSpPr>
          <p:cNvPr id="4" name="角丸四角形 3"/>
          <p:cNvSpPr/>
          <p:nvPr/>
        </p:nvSpPr>
        <p:spPr>
          <a:xfrm>
            <a:off x="740532" y="1664804"/>
            <a:ext cx="2808312"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保護を要する成人</a:t>
            </a:r>
            <a:endParaRPr kumimoji="1" lang="ja-JP" altLang="en-US" sz="1600" dirty="0">
              <a:latin typeface="Meiryo UI" panose="020B0604030504040204" pitchFamily="50" charset="-128"/>
              <a:ea typeface="Meiryo UI" panose="020B0604030504040204" pitchFamily="50" charset="-128"/>
            </a:endParaRPr>
          </a:p>
        </p:txBody>
      </p:sp>
      <p:sp>
        <p:nvSpPr>
          <p:cNvPr id="5" name="角丸四角形 4"/>
          <p:cNvSpPr/>
          <p:nvPr/>
        </p:nvSpPr>
        <p:spPr>
          <a:xfrm>
            <a:off x="5187026" y="1340768"/>
            <a:ext cx="3900433" cy="5129640"/>
          </a:xfrm>
          <a:prstGeom prst="roundRect">
            <a:avLst>
              <a:gd name="adj" fmla="val 4674"/>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福祉事務所</a:t>
            </a:r>
            <a:endParaRPr lang="en-US" altLang="ja-JP" sz="1600" dirty="0" smtClean="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・都道府県及び市</a:t>
            </a:r>
            <a:endParaRPr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　　　・条例</a:t>
            </a:r>
            <a:r>
              <a:rPr kumimoji="1" lang="ja-JP" altLang="en-US" sz="1600" dirty="0">
                <a:latin typeface="Meiryo UI" panose="020B0604030504040204" pitchFamily="50" charset="-128"/>
                <a:ea typeface="Meiryo UI" panose="020B0604030504040204" pitchFamily="50" charset="-128"/>
              </a:rPr>
              <a:t>に</a:t>
            </a:r>
            <a:r>
              <a:rPr kumimoji="1" lang="ja-JP" altLang="en-US" sz="1600" dirty="0" smtClean="0">
                <a:latin typeface="Meiryo UI" panose="020B0604030504040204" pitchFamily="50" charset="-128"/>
                <a:ea typeface="Meiryo UI" panose="020B0604030504040204" pitchFamily="50" charset="-128"/>
              </a:rPr>
              <a:t>より</a:t>
            </a:r>
            <a:r>
              <a:rPr kumimoji="1" lang="ja-JP" altLang="en-US" sz="1600" dirty="0">
                <a:latin typeface="Meiryo UI" panose="020B0604030504040204" pitchFamily="50" charset="-128"/>
                <a:ea typeface="Meiryo UI" panose="020B0604030504040204" pitchFamily="50" charset="-128"/>
              </a:rPr>
              <a:t>設置</a:t>
            </a:r>
            <a:r>
              <a:rPr kumimoji="1" lang="ja-JP" altLang="en-US" sz="1600" dirty="0" smtClean="0">
                <a:latin typeface="Meiryo UI" panose="020B0604030504040204" pitchFamily="50" charset="-128"/>
                <a:ea typeface="Meiryo UI" panose="020B0604030504040204" pitchFamily="50" charset="-128"/>
              </a:rPr>
              <a:t>する市町村</a:t>
            </a:r>
            <a:endParaRPr kumimoji="1" lang="en-US" altLang="ja-JP" sz="1600" dirty="0" smtClean="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6" name="角丸四角形 5"/>
          <p:cNvSpPr/>
          <p:nvPr/>
        </p:nvSpPr>
        <p:spPr>
          <a:xfrm>
            <a:off x="740532" y="3501008"/>
            <a:ext cx="2808312" cy="2969400"/>
          </a:xfrm>
          <a:prstGeom prst="roundRect">
            <a:avLst>
              <a:gd name="adj" fmla="val 7359"/>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1600" dirty="0" smtClean="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pPr algn="ctr"/>
            <a:endParaRPr lang="en-US" altLang="ja-JP" sz="1600" dirty="0" smtClean="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pPr algn="ctr"/>
            <a:endParaRPr lang="en-US" altLang="ja-JP" sz="1600" dirty="0" smtClean="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pPr algn="ctr"/>
            <a:endParaRPr lang="en-US" altLang="ja-JP" sz="1600" dirty="0" smtClean="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保護施設</a:t>
            </a:r>
            <a:endParaRPr lang="en-US" altLang="ja-JP" sz="1600" dirty="0" smtClean="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pPr algn="ctr"/>
            <a:r>
              <a:rPr lang="en-US" altLang="ja-JP" sz="1600" dirty="0" smtClean="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大阪府内</a:t>
            </a:r>
            <a:r>
              <a:rPr lang="en-US" altLang="ja-JP" sz="1600" dirty="0" smtClean="0">
                <a:latin typeface="Meiryo UI" panose="020B0604030504040204" pitchFamily="50" charset="-128"/>
                <a:ea typeface="Meiryo UI" panose="020B0604030504040204" pitchFamily="50" charset="-128"/>
              </a:rPr>
              <a:t>17</a:t>
            </a:r>
            <a:r>
              <a:rPr lang="ja-JP" altLang="en-US" sz="1600" dirty="0" smtClean="0">
                <a:latin typeface="Meiryo UI" panose="020B0604030504040204" pitchFamily="50" charset="-128"/>
                <a:ea typeface="Meiryo UI" panose="020B0604030504040204" pitchFamily="50" charset="-128"/>
              </a:rPr>
              <a:t>ヶ所</a:t>
            </a:r>
            <a:endParaRPr lang="en-US" altLang="ja-JP" sz="1600" dirty="0" smtClean="0">
              <a:latin typeface="Meiryo UI" panose="020B0604030504040204" pitchFamily="50" charset="-128"/>
              <a:ea typeface="Meiryo UI" panose="020B0604030504040204" pitchFamily="50" charset="-128"/>
            </a:endParaRPr>
          </a:p>
          <a:p>
            <a:pPr algn="ctr"/>
            <a:endParaRPr lang="en-US" altLang="ja-JP" sz="1600" dirty="0" smtClean="0">
              <a:latin typeface="Meiryo UI" panose="020B0604030504040204" pitchFamily="50" charset="-128"/>
              <a:ea typeface="Meiryo UI" panose="020B0604030504040204" pitchFamily="50" charset="-128"/>
            </a:endParaRPr>
          </a:p>
        </p:txBody>
      </p:sp>
      <p:sp>
        <p:nvSpPr>
          <p:cNvPr id="7" name="角丸四角形 6"/>
          <p:cNvSpPr/>
          <p:nvPr/>
        </p:nvSpPr>
        <p:spPr>
          <a:xfrm>
            <a:off x="5733087" y="2780928"/>
            <a:ext cx="2808312" cy="72008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事前相談</a:t>
            </a:r>
            <a:endParaRPr kumimoji="1" lang="ja-JP" altLang="en-US" sz="1600" dirty="0">
              <a:latin typeface="Meiryo UI" panose="020B0604030504040204" pitchFamily="50" charset="-128"/>
              <a:ea typeface="Meiryo UI" panose="020B0604030504040204" pitchFamily="50" charset="-128"/>
            </a:endParaRPr>
          </a:p>
        </p:txBody>
      </p:sp>
      <p:sp>
        <p:nvSpPr>
          <p:cNvPr id="8" name="角丸四角形 7"/>
          <p:cNvSpPr/>
          <p:nvPr/>
        </p:nvSpPr>
        <p:spPr>
          <a:xfrm>
            <a:off x="5747785" y="3645024"/>
            <a:ext cx="2808312" cy="72008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保護の申請</a:t>
            </a:r>
            <a:endParaRPr kumimoji="1" lang="ja-JP" altLang="en-US" sz="1600" dirty="0">
              <a:latin typeface="Meiryo UI" panose="020B0604030504040204" pitchFamily="50" charset="-128"/>
              <a:ea typeface="Meiryo UI" panose="020B0604030504040204" pitchFamily="50" charset="-128"/>
            </a:endParaRPr>
          </a:p>
        </p:txBody>
      </p:sp>
      <p:sp>
        <p:nvSpPr>
          <p:cNvPr id="9" name="角丸四角形 8"/>
          <p:cNvSpPr/>
          <p:nvPr/>
        </p:nvSpPr>
        <p:spPr>
          <a:xfrm>
            <a:off x="5767294" y="5552616"/>
            <a:ext cx="2808312" cy="72008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保護施設へ</a:t>
            </a:r>
            <a:r>
              <a:rPr lang="ja-JP" altLang="en-US" sz="1600" dirty="0" smtClean="0">
                <a:latin typeface="Meiryo UI" panose="020B0604030504040204" pitchFamily="50" charset="-128"/>
                <a:ea typeface="Meiryo UI" panose="020B0604030504040204" pitchFamily="50" charset="-128"/>
              </a:rPr>
              <a:t>の入所申請</a:t>
            </a:r>
            <a:endParaRPr kumimoji="1" lang="ja-JP" altLang="en-US" sz="1600" dirty="0">
              <a:latin typeface="Meiryo UI" panose="020B0604030504040204" pitchFamily="50" charset="-128"/>
              <a:ea typeface="Meiryo UI" panose="020B0604030504040204" pitchFamily="50" charset="-128"/>
            </a:endParaRPr>
          </a:p>
        </p:txBody>
      </p:sp>
      <p:sp>
        <p:nvSpPr>
          <p:cNvPr id="10" name="角丸四角形 9"/>
          <p:cNvSpPr/>
          <p:nvPr/>
        </p:nvSpPr>
        <p:spPr>
          <a:xfrm>
            <a:off x="5747785" y="4509120"/>
            <a:ext cx="2808312" cy="72008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生活</a:t>
            </a:r>
            <a:r>
              <a:rPr lang="ja-JP" altLang="en-US" sz="1600" dirty="0" smtClean="0">
                <a:latin typeface="Meiryo UI" panose="020B0604030504040204" pitchFamily="50" charset="-128"/>
                <a:ea typeface="Meiryo UI" panose="020B0604030504040204" pitchFamily="50" charset="-128"/>
              </a:rPr>
              <a:t>保護決定</a:t>
            </a:r>
            <a:endParaRPr kumimoji="1" lang="ja-JP" altLang="en-US" sz="1600" dirty="0">
              <a:latin typeface="Meiryo UI" panose="020B0604030504040204" pitchFamily="50" charset="-128"/>
              <a:ea typeface="Meiryo UI" panose="020B0604030504040204" pitchFamily="50" charset="-128"/>
            </a:endParaRPr>
          </a:p>
        </p:txBody>
      </p:sp>
      <p:cxnSp>
        <p:nvCxnSpPr>
          <p:cNvPr id="12" name="直線矢印コネクタ 11"/>
          <p:cNvCxnSpPr>
            <a:stCxn id="4" idx="3"/>
          </p:cNvCxnSpPr>
          <p:nvPr/>
        </p:nvCxnSpPr>
        <p:spPr>
          <a:xfrm>
            <a:off x="3548844" y="2024844"/>
            <a:ext cx="163818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3548844" y="5912656"/>
            <a:ext cx="163818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1169580" y="3789040"/>
            <a:ext cx="1950217" cy="72008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事前面談</a:t>
            </a:r>
            <a:endParaRPr kumimoji="1" lang="ja-JP" altLang="en-US" sz="1600" dirty="0">
              <a:latin typeface="Meiryo UI" panose="020B0604030504040204" pitchFamily="50" charset="-128"/>
              <a:ea typeface="Meiryo UI" panose="020B0604030504040204" pitchFamily="50" charset="-128"/>
            </a:endParaRPr>
          </a:p>
        </p:txBody>
      </p:sp>
      <p:sp>
        <p:nvSpPr>
          <p:cNvPr id="18" name="角丸四角形 17"/>
          <p:cNvSpPr/>
          <p:nvPr/>
        </p:nvSpPr>
        <p:spPr>
          <a:xfrm>
            <a:off x="1169580" y="4625668"/>
            <a:ext cx="1950217" cy="72008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体験</a:t>
            </a:r>
            <a:r>
              <a:rPr lang="ja-JP" altLang="en-US" sz="1600" dirty="0">
                <a:latin typeface="Meiryo UI" panose="020B0604030504040204" pitchFamily="50" charset="-128"/>
                <a:ea typeface="Meiryo UI" panose="020B0604030504040204" pitchFamily="50" charset="-128"/>
              </a:rPr>
              <a:t>入所</a:t>
            </a:r>
            <a:endParaRPr kumimoji="1" lang="ja-JP" altLang="en-US" sz="1600" dirty="0">
              <a:latin typeface="Meiryo UI" panose="020B0604030504040204" pitchFamily="50" charset="-128"/>
              <a:ea typeface="Meiryo UI" panose="020B0604030504040204" pitchFamily="50" charset="-128"/>
            </a:endParaRPr>
          </a:p>
        </p:txBody>
      </p:sp>
      <p:cxnSp>
        <p:nvCxnSpPr>
          <p:cNvPr id="25" name="直線矢印コネクタ 24"/>
          <p:cNvCxnSpPr/>
          <p:nvPr/>
        </p:nvCxnSpPr>
        <p:spPr>
          <a:xfrm flipV="1">
            <a:off x="2378714" y="2384884"/>
            <a:ext cx="0" cy="11161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1832653" y="2384884"/>
            <a:ext cx="0" cy="11161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3748407" y="1637184"/>
            <a:ext cx="1239056"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入所申込</a:t>
            </a:r>
            <a:endParaRPr kumimoji="1" lang="ja-JP" altLang="en-US" sz="1600" dirty="0">
              <a:latin typeface="Meiryo UI" panose="020B0604030504040204" pitchFamily="50" charset="-128"/>
              <a:ea typeface="Meiryo UI" panose="020B0604030504040204" pitchFamily="50" charset="-128"/>
            </a:endParaRPr>
          </a:p>
        </p:txBody>
      </p:sp>
      <p:sp>
        <p:nvSpPr>
          <p:cNvPr id="33" name="角丸四角形 32"/>
          <p:cNvSpPr/>
          <p:nvPr/>
        </p:nvSpPr>
        <p:spPr>
          <a:xfrm>
            <a:off x="3748407" y="5535474"/>
            <a:ext cx="1239056"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入所申請</a:t>
            </a:r>
            <a:endParaRPr lang="en-US" altLang="ja-JP" sz="1600" dirty="0" smtClean="0">
              <a:latin typeface="Meiryo UI" panose="020B0604030504040204" pitchFamily="50" charset="-128"/>
              <a:ea typeface="Meiryo UI" panose="020B0604030504040204" pitchFamily="50" charset="-128"/>
            </a:endParaRPr>
          </a:p>
        </p:txBody>
      </p:sp>
      <p:sp>
        <p:nvSpPr>
          <p:cNvPr id="34" name="角丸四角形 33"/>
          <p:cNvSpPr/>
          <p:nvPr/>
        </p:nvSpPr>
        <p:spPr>
          <a:xfrm>
            <a:off x="2360804" y="2779694"/>
            <a:ext cx="1188040" cy="360040"/>
          </a:xfrm>
          <a:prstGeom prst="round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入所決定</a:t>
            </a:r>
            <a:endParaRPr kumimoji="1" lang="ja-JP" altLang="en-US" sz="1600" dirty="0">
              <a:latin typeface="Meiryo UI" panose="020B0604030504040204" pitchFamily="50" charset="-128"/>
              <a:ea typeface="Meiryo UI" panose="020B0604030504040204" pitchFamily="50" charset="-128"/>
            </a:endParaRPr>
          </a:p>
        </p:txBody>
      </p:sp>
      <p:sp>
        <p:nvSpPr>
          <p:cNvPr id="35" name="角丸四角形 34"/>
          <p:cNvSpPr/>
          <p:nvPr/>
        </p:nvSpPr>
        <p:spPr>
          <a:xfrm>
            <a:off x="1052567" y="2780928"/>
            <a:ext cx="780087" cy="360040"/>
          </a:xfrm>
          <a:prstGeom prst="round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入所</a:t>
            </a:r>
            <a:endParaRPr kumimoji="1" lang="ja-JP" altLang="en-US" sz="1600" dirty="0">
              <a:latin typeface="Meiryo UI" panose="020B0604030504040204" pitchFamily="50" charset="-128"/>
              <a:ea typeface="Meiryo UI" panose="020B0604030504040204" pitchFamily="50" charset="-128"/>
            </a:endParaRPr>
          </a:p>
        </p:txBody>
      </p:sp>
      <p:sp>
        <p:nvSpPr>
          <p:cNvPr id="11" name="日付プレースホルダー 10"/>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423495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latin typeface="Meiryo UI" panose="020B0604030504040204" pitchFamily="50" charset="-128"/>
                <a:ea typeface="Meiryo UI" panose="020B0604030504040204" pitchFamily="50" charset="-128"/>
              </a:rPr>
              <a:t>生活保護の実施責任</a:t>
            </a:r>
            <a:endParaRPr kumimoji="1" lang="ja-JP" altLang="en-US" sz="3600"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95300" y="1600200"/>
            <a:ext cx="8915400" cy="5141168"/>
          </a:xfrm>
        </p:spPr>
        <p:txBody>
          <a:bodyPr/>
          <a:lstStyle/>
          <a:p>
            <a:pPr marL="0" indent="0">
              <a:buNone/>
            </a:pPr>
            <a:r>
              <a:rPr kumimoji="1" lang="ja-JP" altLang="en-US" dirty="0" smtClean="0">
                <a:latin typeface="Meiryo UI" panose="020B0604030504040204" pitchFamily="50" charset="-128"/>
                <a:ea typeface="Meiryo UI" panose="020B0604030504040204" pitchFamily="50" charset="-128"/>
              </a:rPr>
              <a:t>○居宅等における保護</a:t>
            </a:r>
            <a:endParaRPr kumimoji="1" lang="en-US" altLang="ja-JP" dirty="0" smtClean="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⇒居住地又は現在地を管轄する保護の実施機関</a:t>
            </a:r>
            <a:endParaRPr kumimoji="1"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smtClean="0">
                <a:latin typeface="Meiryo UI" panose="020B0604030504040204" pitchFamily="50" charset="-128"/>
                <a:ea typeface="Meiryo UI" panose="020B0604030504040204" pitchFamily="50" charset="-128"/>
              </a:rPr>
              <a:t>○保護施設における保護</a:t>
            </a:r>
            <a:endParaRPr kumimoji="1" lang="en-US" altLang="ja-JP" dirty="0" smtClean="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入所前の居住地又は現在地を管轄する保護の実施機関</a:t>
            </a:r>
            <a:endParaRPr kumimoji="1"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0" indent="0">
              <a:buNone/>
            </a:pPr>
            <a:r>
              <a:rPr kumimoji="1" lang="ja-JP" altLang="en-US" dirty="0" smtClean="0">
                <a:latin typeface="Meiryo UI" panose="020B0604030504040204" pitchFamily="50" charset="-128"/>
                <a:ea typeface="Meiryo UI" panose="020B0604030504040204" pitchFamily="50" charset="-128"/>
              </a:rPr>
              <a:t>○保護施設を退所し、居宅に移行した場合の保護</a:t>
            </a:r>
            <a:endParaRPr kumimoji="1" lang="en-US" altLang="ja-JP" dirty="0" smtClean="0">
              <a:latin typeface="Meiryo UI" panose="020B0604030504040204" pitchFamily="50" charset="-128"/>
              <a:ea typeface="Meiryo UI" panose="020B0604030504040204" pitchFamily="50" charset="-128"/>
            </a:endParaRPr>
          </a:p>
          <a:p>
            <a:pPr marL="0" indent="0">
              <a:buNone/>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居住地又は現在地を管轄する保護の実施機関</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p:cNvSpPr/>
          <p:nvPr/>
        </p:nvSpPr>
        <p:spPr>
          <a:xfrm>
            <a:off x="2368960" y="5497053"/>
            <a:ext cx="1716191"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Ａ市で居宅保護</a:t>
            </a:r>
            <a:endParaRPr kumimoji="1" lang="en-US" altLang="ja-JP" sz="1600" dirty="0" smtClean="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Ａ市</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5" name="正方形/長方形 4"/>
          <p:cNvSpPr/>
          <p:nvPr/>
        </p:nvSpPr>
        <p:spPr>
          <a:xfrm>
            <a:off x="4953000" y="5497053"/>
            <a:ext cx="1716191"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Ｂ</a:t>
            </a:r>
            <a:r>
              <a:rPr kumimoji="1" lang="ja-JP" altLang="en-US" sz="1600" dirty="0" smtClean="0">
                <a:latin typeface="Meiryo UI" panose="020B0604030504040204" pitchFamily="50" charset="-128"/>
                <a:ea typeface="Meiryo UI" panose="020B0604030504040204" pitchFamily="50" charset="-128"/>
              </a:rPr>
              <a:t>市で施設保護</a:t>
            </a:r>
            <a:endParaRPr kumimoji="1" lang="en-US" altLang="ja-JP" sz="1600" dirty="0" smtClean="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Ａ市</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6" name="正方形/長方形 5"/>
          <p:cNvSpPr/>
          <p:nvPr/>
        </p:nvSpPr>
        <p:spPr>
          <a:xfrm>
            <a:off x="7527286" y="5500005"/>
            <a:ext cx="1716191"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Ｃ</a:t>
            </a:r>
            <a:r>
              <a:rPr kumimoji="1" lang="ja-JP" altLang="en-US" sz="1600" dirty="0" smtClean="0">
                <a:latin typeface="Meiryo UI" panose="020B0604030504040204" pitchFamily="50" charset="-128"/>
                <a:ea typeface="Meiryo UI" panose="020B0604030504040204" pitchFamily="50" charset="-128"/>
              </a:rPr>
              <a:t>市で居宅保護</a:t>
            </a:r>
            <a:endParaRPr kumimoji="1" lang="en-US" altLang="ja-JP" sz="1600" dirty="0" smtClean="0">
              <a:latin typeface="Meiryo UI" panose="020B0604030504040204" pitchFamily="50" charset="-128"/>
              <a:ea typeface="Meiryo UI" panose="020B0604030504040204" pitchFamily="50" charset="-128"/>
            </a:endParaRPr>
          </a:p>
          <a:p>
            <a:pPr algn="ctr"/>
            <a:endParaRPr lang="en-US" altLang="ja-JP" sz="1600" dirty="0">
              <a:latin typeface="Meiryo UI" panose="020B0604030504040204" pitchFamily="50" charset="-128"/>
              <a:ea typeface="Meiryo UI" panose="020B0604030504040204" pitchFamily="50" charset="-128"/>
            </a:endParaRPr>
          </a:p>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Ｃ市</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cxnSp>
        <p:nvCxnSpPr>
          <p:cNvPr id="7" name="直線矢印コネクタ 6"/>
          <p:cNvCxnSpPr>
            <a:stCxn id="5" idx="3"/>
          </p:cNvCxnSpPr>
          <p:nvPr/>
        </p:nvCxnSpPr>
        <p:spPr>
          <a:xfrm>
            <a:off x="6669191" y="5965105"/>
            <a:ext cx="858095" cy="29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6708195" y="5651337"/>
            <a:ext cx="780087" cy="299492"/>
          </a:xfrm>
          <a:prstGeom prst="round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退所</a:t>
            </a:r>
            <a:endParaRPr kumimoji="1" lang="ja-JP" altLang="en-US" sz="1600" dirty="0">
              <a:latin typeface="Meiryo UI" panose="020B0604030504040204" pitchFamily="50" charset="-128"/>
              <a:ea typeface="Meiryo UI" panose="020B0604030504040204" pitchFamily="50" charset="-128"/>
            </a:endParaRPr>
          </a:p>
        </p:txBody>
      </p:sp>
      <p:cxnSp>
        <p:nvCxnSpPr>
          <p:cNvPr id="10" name="直線矢印コネクタ 9"/>
          <p:cNvCxnSpPr/>
          <p:nvPr/>
        </p:nvCxnSpPr>
        <p:spPr>
          <a:xfrm>
            <a:off x="4094905" y="5962153"/>
            <a:ext cx="858095" cy="29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4101582" y="5590789"/>
            <a:ext cx="780087" cy="360040"/>
          </a:xfrm>
          <a:prstGeom prst="round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入所</a:t>
            </a:r>
            <a:endParaRPr kumimoji="1" lang="ja-JP" altLang="en-US" sz="1600" dirty="0">
              <a:latin typeface="Meiryo UI" panose="020B0604030504040204" pitchFamily="50" charset="-128"/>
              <a:ea typeface="Meiryo UI" panose="020B0604030504040204" pitchFamily="50" charset="-128"/>
            </a:endParaRPr>
          </a:p>
        </p:txBody>
      </p:sp>
      <p:sp>
        <p:nvSpPr>
          <p:cNvPr id="12" name="角丸四角形 11"/>
          <p:cNvSpPr/>
          <p:nvPr/>
        </p:nvSpPr>
        <p:spPr>
          <a:xfrm>
            <a:off x="662523" y="5535922"/>
            <a:ext cx="1638182" cy="858366"/>
          </a:xfrm>
          <a:prstGeom prst="roundRect">
            <a:avLst/>
          </a:prstGeom>
          <a:solidFill>
            <a:schemeClr val="lt1">
              <a:alpha val="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rPr>
              <a:t>生活保護決定</a:t>
            </a:r>
            <a:endParaRPr lang="en-US" altLang="ja-JP" sz="1600" dirty="0" smtClean="0">
              <a:latin typeface="Meiryo UI" panose="020B0604030504040204" pitchFamily="50" charset="-128"/>
              <a:ea typeface="Meiryo UI" panose="020B0604030504040204" pitchFamily="50" charset="-128"/>
            </a:endParaRPr>
          </a:p>
          <a:p>
            <a:pPr algn="ctr"/>
            <a:endParaRPr kumimoji="1" lang="en-US" altLang="ja-JP" sz="1600" dirty="0">
              <a:latin typeface="Meiryo UI" panose="020B0604030504040204" pitchFamily="50" charset="-128"/>
              <a:ea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rPr>
              <a:t>（実施責任）</a:t>
            </a:r>
            <a:endParaRPr kumimoji="1" lang="ja-JP" altLang="en-US" sz="1600" dirty="0">
              <a:latin typeface="Meiryo UI" panose="020B0604030504040204" pitchFamily="50" charset="-128"/>
              <a:ea typeface="Meiryo UI" panose="020B0604030504040204" pitchFamily="50" charset="-128"/>
            </a:endParaRPr>
          </a:p>
        </p:txBody>
      </p:sp>
      <p:sp>
        <p:nvSpPr>
          <p:cNvPr id="8" name="日付プレースホルダー 7"/>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2965111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latin typeface="Meiryo UI" panose="020B0604030504040204" pitchFamily="50" charset="-128"/>
                <a:ea typeface="Meiryo UI" panose="020B0604030504040204" pitchFamily="50" charset="-128"/>
              </a:rPr>
              <a:t>施設保護の実施状況</a:t>
            </a:r>
            <a:endParaRPr kumimoji="1" lang="ja-JP" altLang="en-US" sz="3600" dirty="0">
              <a:latin typeface="Meiryo UI" panose="020B0604030504040204" pitchFamily="50" charset="-128"/>
              <a:ea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87859938"/>
              </p:ext>
            </p:extLst>
          </p:nvPr>
        </p:nvGraphicFramePr>
        <p:xfrm>
          <a:off x="506507" y="1988840"/>
          <a:ext cx="8346926" cy="2052228"/>
        </p:xfrm>
        <a:graphic>
          <a:graphicData uri="http://schemas.openxmlformats.org/drawingml/2006/table">
            <a:tbl>
              <a:tblPr firstRow="1" bandRow="1">
                <a:tableStyleId>{5C22544A-7EE6-4342-B048-85BDC9FD1C3A}</a:tableStyleId>
              </a:tblPr>
              <a:tblGrid>
                <a:gridCol w="504249"/>
                <a:gridCol w="2352803"/>
                <a:gridCol w="2744937"/>
                <a:gridCol w="2744937"/>
              </a:tblGrid>
              <a:tr h="684076">
                <a:tc gridSpan="2">
                  <a:txBody>
                    <a:bodyPr/>
                    <a:lstStyle/>
                    <a:p>
                      <a:pPr algn="ctr"/>
                      <a:r>
                        <a:rPr kumimoji="1" lang="ja-JP" altLang="en-US" dirty="0" smtClean="0"/>
                        <a:t>保護施設</a:t>
                      </a:r>
                      <a:endParaRPr kumimoji="1" lang="ja-JP" altLang="en-US" dirty="0"/>
                    </a:p>
                  </a:txBody>
                  <a:tcPr marL="99060" marR="99060"/>
                </a:tc>
                <a:tc hMerge="1">
                  <a:txBody>
                    <a:bodyPr/>
                    <a:lstStyle/>
                    <a:p>
                      <a:endParaRPr kumimoji="1" lang="ja-JP" altLang="en-US"/>
                    </a:p>
                  </a:txBody>
                  <a:tcPr/>
                </a:tc>
                <a:tc>
                  <a:txBody>
                    <a:bodyPr/>
                    <a:lstStyle/>
                    <a:p>
                      <a:pPr algn="ctr"/>
                      <a:r>
                        <a:rPr kumimoji="1" lang="ja-JP" altLang="en-US" dirty="0" smtClean="0"/>
                        <a:t>施設数（ヶ所）</a:t>
                      </a:r>
                      <a:endParaRPr kumimoji="1" lang="ja-JP" altLang="en-US" dirty="0"/>
                    </a:p>
                  </a:txBody>
                  <a:tcPr marL="99060" marR="99060"/>
                </a:tc>
                <a:tc>
                  <a:txBody>
                    <a:bodyPr/>
                    <a:lstStyle/>
                    <a:p>
                      <a:pPr algn="ctr"/>
                      <a:r>
                        <a:rPr kumimoji="1" lang="ja-JP" altLang="en-US" dirty="0" smtClean="0"/>
                        <a:t>定員（人）</a:t>
                      </a:r>
                      <a:endParaRPr kumimoji="1" lang="ja-JP" altLang="en-US" dirty="0"/>
                    </a:p>
                  </a:txBody>
                  <a:tcPr marL="99060" marR="99060"/>
                </a:tc>
              </a:tr>
              <a:tr h="684076">
                <a:tc>
                  <a:txBody>
                    <a:bodyPr/>
                    <a:lstStyle/>
                    <a:p>
                      <a:endParaRPr kumimoji="1" lang="ja-JP" altLang="en-US"/>
                    </a:p>
                  </a:txBody>
                  <a:tcPr marL="99060" marR="99060"/>
                </a:tc>
                <a:tc>
                  <a:txBody>
                    <a:bodyPr/>
                    <a:lstStyle/>
                    <a:p>
                      <a:r>
                        <a:rPr kumimoji="1" lang="ja-JP" altLang="en-US" sz="1600" dirty="0" smtClean="0">
                          <a:latin typeface="Meiryo UI" panose="020B0604030504040204" pitchFamily="50" charset="-128"/>
                          <a:ea typeface="Meiryo UI" panose="020B0604030504040204" pitchFamily="50" charset="-128"/>
                        </a:rPr>
                        <a:t>救護施設</a:t>
                      </a:r>
                      <a:endParaRPr kumimoji="1" lang="ja-JP" altLang="en-US" sz="1600" dirty="0">
                        <a:latin typeface="Meiryo UI" panose="020B0604030504040204" pitchFamily="50" charset="-128"/>
                        <a:ea typeface="Meiryo UI" panose="020B0604030504040204" pitchFamily="50" charset="-128"/>
                      </a:endParaRPr>
                    </a:p>
                  </a:txBody>
                  <a:tcPr marL="99060" marR="99060" anchor="ctr"/>
                </a:tc>
                <a:tc>
                  <a:txBody>
                    <a:bodyPr/>
                    <a:lstStyle/>
                    <a:p>
                      <a:pPr algn="r"/>
                      <a:r>
                        <a:rPr kumimoji="1" lang="ja-JP" altLang="en-US" dirty="0" smtClean="0"/>
                        <a:t>４カ所</a:t>
                      </a:r>
                      <a:endParaRPr kumimoji="1" lang="en-US" altLang="ja-JP" dirty="0" smtClean="0"/>
                    </a:p>
                  </a:txBody>
                  <a:tcPr marL="99060" marR="99060" anchor="ctr"/>
                </a:tc>
                <a:tc>
                  <a:txBody>
                    <a:bodyPr/>
                    <a:lstStyle/>
                    <a:p>
                      <a:pPr algn="r"/>
                      <a:r>
                        <a:rPr kumimoji="1" lang="ja-JP" altLang="en-US" dirty="0" smtClean="0"/>
                        <a:t>４７０人</a:t>
                      </a:r>
                      <a:endParaRPr kumimoji="1" lang="ja-JP" altLang="en-US" dirty="0"/>
                    </a:p>
                  </a:txBody>
                  <a:tcPr marL="99060" marR="99060" anchor="ctr"/>
                </a:tc>
              </a:tr>
              <a:tr h="684076">
                <a:tc>
                  <a:txBody>
                    <a:bodyPr/>
                    <a:lstStyle/>
                    <a:p>
                      <a:endParaRPr kumimoji="1" lang="ja-JP" altLang="en-US" dirty="0"/>
                    </a:p>
                  </a:txBody>
                  <a:tcPr marL="99060" marR="99060"/>
                </a:tc>
                <a:tc>
                  <a:txBody>
                    <a:bodyPr/>
                    <a:lstStyle/>
                    <a:p>
                      <a:r>
                        <a:rPr kumimoji="1" lang="zh-TW" altLang="en-US" sz="1600" dirty="0" smtClean="0">
                          <a:latin typeface="Meiryo UI" panose="020B0604030504040204" pitchFamily="50" charset="-128"/>
                          <a:ea typeface="Meiryo UI" panose="020B0604030504040204" pitchFamily="50" charset="-128"/>
                        </a:rPr>
                        <a:t>医療保護施設</a:t>
                      </a:r>
                      <a:endParaRPr kumimoji="1" lang="ja-JP" altLang="en-US" sz="1600" dirty="0">
                        <a:latin typeface="Meiryo UI" panose="020B0604030504040204" pitchFamily="50" charset="-128"/>
                        <a:ea typeface="Meiryo UI" panose="020B0604030504040204" pitchFamily="50" charset="-128"/>
                      </a:endParaRPr>
                    </a:p>
                  </a:txBody>
                  <a:tcPr marL="99060" marR="99060" anchor="ctr"/>
                </a:tc>
                <a:tc>
                  <a:txBody>
                    <a:bodyPr/>
                    <a:lstStyle/>
                    <a:p>
                      <a:pPr algn="r"/>
                      <a:r>
                        <a:rPr kumimoji="1" lang="ja-JP" altLang="en-US" dirty="0" smtClean="0"/>
                        <a:t>２カ所</a:t>
                      </a:r>
                      <a:endParaRPr kumimoji="1" lang="ja-JP" altLang="en-US" dirty="0"/>
                    </a:p>
                  </a:txBody>
                  <a:tcPr marL="99060" marR="99060" anchor="ctr"/>
                </a:tc>
                <a:tc>
                  <a:txBody>
                    <a:bodyPr/>
                    <a:lstStyle/>
                    <a:p>
                      <a:pPr algn="r"/>
                      <a:r>
                        <a:rPr kumimoji="1" lang="ja-JP" altLang="en-US" dirty="0" smtClean="0"/>
                        <a:t>８１５人</a:t>
                      </a:r>
                      <a:endParaRPr kumimoji="1" lang="ja-JP" altLang="en-US" dirty="0"/>
                    </a:p>
                  </a:txBody>
                  <a:tcPr marL="99060" marR="99060" anchor="ctr"/>
                </a:tc>
              </a:tr>
            </a:tbl>
          </a:graphicData>
        </a:graphic>
      </p:graphicFrame>
      <p:sp>
        <p:nvSpPr>
          <p:cNvPr id="3" name="テキスト ボックス 2"/>
          <p:cNvSpPr txBox="1"/>
          <p:nvPr/>
        </p:nvSpPr>
        <p:spPr>
          <a:xfrm>
            <a:off x="506506" y="1412776"/>
            <a:ext cx="8892988"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大阪府が所管する保護施設について</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09767" y="4221088"/>
            <a:ext cx="8421675" cy="369332"/>
          </a:xfrm>
          <a:prstGeom prst="rect">
            <a:avLst/>
          </a:prstGeom>
          <a:noFill/>
        </p:spPr>
        <p:txBody>
          <a:bodyPr wrap="square" rtlCol="0">
            <a:spAutoFit/>
          </a:bodyPr>
          <a:lstStyle/>
          <a:p>
            <a:pPr algn="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平成２９年４月１日現在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日付プレースホルダー 4"/>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4108626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gn="ctr"/>
            <a:r>
              <a:rPr kumimoji="1" lang="ja-JP" altLang="en-US" sz="4000" dirty="0" smtClean="0"/>
              <a:t>母子保護事業の概要</a:t>
            </a:r>
            <a:endParaRPr kumimoji="1" lang="ja-JP" altLang="en-US" sz="4000" dirty="0"/>
          </a:p>
        </p:txBody>
      </p:sp>
      <p:sp>
        <p:nvSpPr>
          <p:cNvPr id="3" name="サブタイトル 2"/>
          <p:cNvSpPr>
            <a:spLocks noGrp="1"/>
          </p:cNvSpPr>
          <p:nvPr>
            <p:ph type="subTitle" idx="1"/>
          </p:nvPr>
        </p:nvSpPr>
        <p:spPr>
          <a:xfrm>
            <a:off x="1485900" y="4725144"/>
            <a:ext cx="6934200" cy="1219944"/>
          </a:xfrm>
        </p:spPr>
        <p:txBody>
          <a:bodyPr>
            <a:normAutofit/>
          </a:bodyPr>
          <a:lstStyle/>
          <a:p>
            <a:pPr algn="ctr"/>
            <a:r>
              <a:rPr kumimoji="1" lang="ja-JP" altLang="en-US" sz="3200" dirty="0" smtClean="0"/>
              <a:t>平成２９年７月</a:t>
            </a:r>
            <a:endParaRPr kumimoji="1" lang="en-US" altLang="ja-JP" sz="3200" dirty="0" smtClean="0"/>
          </a:p>
          <a:p>
            <a:pPr algn="ctr"/>
            <a:r>
              <a:rPr lang="ja-JP" altLang="en-US" sz="3200" dirty="0"/>
              <a:t>大阪府福祉部子ども室家庭支援課</a:t>
            </a:r>
          </a:p>
        </p:txBody>
      </p:sp>
      <p:sp>
        <p:nvSpPr>
          <p:cNvPr id="4" name="日付プレースホルダー 3"/>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3166344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母子保護事業　根拠法等</a:t>
            </a:r>
            <a:endParaRPr kumimoji="1" lang="ja-JP" altLang="en-US" dirty="0"/>
          </a:p>
        </p:txBody>
      </p:sp>
      <p:sp>
        <p:nvSpPr>
          <p:cNvPr id="3" name="コンテンツ プレースホルダー 2"/>
          <p:cNvSpPr>
            <a:spLocks noGrp="1"/>
          </p:cNvSpPr>
          <p:nvPr>
            <p:ph idx="1"/>
          </p:nvPr>
        </p:nvSpPr>
        <p:spPr>
          <a:xfrm>
            <a:off x="495300" y="1816224"/>
            <a:ext cx="8915400" cy="3701008"/>
          </a:xfrm>
        </p:spPr>
        <p:txBody>
          <a:bodyPr>
            <a:normAutofit/>
          </a:bodyPr>
          <a:lstStyle/>
          <a:p>
            <a:pPr marL="514350" indent="-514350">
              <a:buClrTx/>
              <a:buFont typeface="+mj-ea"/>
              <a:buAutoNum type="circleNumDbPlain"/>
            </a:pPr>
            <a:r>
              <a:rPr lang="ja-JP" altLang="en-US" sz="3200" dirty="0" smtClean="0"/>
              <a:t>児童福祉法</a:t>
            </a:r>
            <a:r>
              <a:rPr lang="en-US" altLang="ja-JP" sz="3200" dirty="0" smtClean="0"/>
              <a:t>(</a:t>
            </a:r>
            <a:r>
              <a:rPr lang="ja-JP" altLang="en-US" sz="3200" dirty="0" smtClean="0"/>
              <a:t>昭和２２年制定）</a:t>
            </a:r>
            <a:endParaRPr lang="en-US" altLang="ja-JP" sz="3200" dirty="0" smtClean="0"/>
          </a:p>
          <a:p>
            <a:pPr marL="514350" indent="-514350">
              <a:buClrTx/>
              <a:buFont typeface="+mj-ea"/>
              <a:buAutoNum type="circleNumDbPlain"/>
            </a:pPr>
            <a:endParaRPr lang="ja-JP" altLang="en-US" sz="3200" dirty="0"/>
          </a:p>
          <a:p>
            <a:pPr marL="514350" indent="-514350">
              <a:buClrTx/>
              <a:buFont typeface="+mj-ea"/>
              <a:buAutoNum type="circleNumDbPlain"/>
            </a:pPr>
            <a:r>
              <a:rPr lang="ja-JP" altLang="en-US" sz="3200" dirty="0" smtClean="0"/>
              <a:t>配偶者</a:t>
            </a:r>
            <a:r>
              <a:rPr lang="ja-JP" altLang="en-US" sz="3200" dirty="0"/>
              <a:t>からの暴力の防止及び被害者の</a:t>
            </a:r>
            <a:r>
              <a:rPr lang="ja-JP" altLang="en-US" sz="3200" dirty="0" smtClean="0"/>
              <a:t>保護等</a:t>
            </a:r>
            <a:r>
              <a:rPr lang="ja-JP" altLang="en-US" sz="3200" dirty="0"/>
              <a:t>に関する</a:t>
            </a:r>
            <a:r>
              <a:rPr lang="ja-JP" altLang="en-US" sz="3200" dirty="0" smtClean="0"/>
              <a:t>法律（平成１３年制定／１６年・１９年・２５年改正）</a:t>
            </a:r>
            <a:endParaRPr lang="en-US" altLang="ja-JP" sz="3200" dirty="0" smtClean="0"/>
          </a:p>
          <a:p>
            <a:pPr marL="0" indent="0">
              <a:buNone/>
            </a:pPr>
            <a:r>
              <a:rPr lang="ja-JP" altLang="en-US" sz="3200" dirty="0"/>
              <a:t>　</a:t>
            </a:r>
            <a:r>
              <a:rPr lang="ja-JP" altLang="en-US" sz="3200" dirty="0" smtClean="0"/>
              <a:t>　　＊一時保護委託先としての位置づけ</a:t>
            </a:r>
            <a:endParaRPr lang="ja-JP" altLang="en-US" sz="3200" dirty="0"/>
          </a:p>
        </p:txBody>
      </p:sp>
      <p:sp>
        <p:nvSpPr>
          <p:cNvPr id="4" name="日付プレースホルダー 3"/>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3101847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lang="ja-JP" altLang="en-US" dirty="0" smtClean="0"/>
              <a:t>婦人保護事業　根拠法等</a:t>
            </a:r>
            <a:endParaRPr kumimoji="1" lang="ja-JP" altLang="en-US" dirty="0">
              <a:solidFill>
                <a:schemeClr val="tx1"/>
              </a:solidFill>
            </a:endParaRPr>
          </a:p>
        </p:txBody>
      </p:sp>
      <p:sp>
        <p:nvSpPr>
          <p:cNvPr id="3" name="コンテンツ プレースホルダー 2"/>
          <p:cNvSpPr>
            <a:spLocks noGrp="1"/>
          </p:cNvSpPr>
          <p:nvPr>
            <p:ph idx="1"/>
          </p:nvPr>
        </p:nvSpPr>
        <p:spPr/>
        <p:txBody>
          <a:bodyPr>
            <a:normAutofit/>
          </a:bodyPr>
          <a:lstStyle/>
          <a:p>
            <a:pPr marL="114300" indent="0">
              <a:buNone/>
            </a:pPr>
            <a:r>
              <a:rPr lang="ja-JP" altLang="en-US" b="1" dirty="0"/>
              <a:t>①</a:t>
            </a:r>
            <a:r>
              <a:rPr lang="ja-JP" altLang="en-US" b="1" dirty="0" smtClean="0"/>
              <a:t>売春</a:t>
            </a:r>
            <a:r>
              <a:rPr lang="ja-JP" altLang="en-US" b="1" dirty="0"/>
              <a:t>防止法（</a:t>
            </a:r>
            <a:r>
              <a:rPr lang="ja-JP" altLang="en-US" b="1" dirty="0" smtClean="0"/>
              <a:t>昭和</a:t>
            </a:r>
            <a:r>
              <a:rPr lang="ja-JP" altLang="en-US" b="1" dirty="0"/>
              <a:t>３１</a:t>
            </a:r>
            <a:r>
              <a:rPr lang="ja-JP" altLang="en-US" b="1" dirty="0" smtClean="0"/>
              <a:t>年</a:t>
            </a:r>
            <a:r>
              <a:rPr lang="ja-JP" altLang="en-US" b="1" dirty="0"/>
              <a:t>制定</a:t>
            </a:r>
            <a:r>
              <a:rPr lang="ja-JP" altLang="en-US" b="1" dirty="0" smtClean="0"/>
              <a:t>）</a:t>
            </a:r>
            <a:r>
              <a:rPr lang="ja-JP" altLang="en-US" b="1" dirty="0"/>
              <a:t>　　</a:t>
            </a:r>
            <a:endParaRPr lang="en-US" altLang="ja-JP" b="1" dirty="0"/>
          </a:p>
          <a:p>
            <a:pPr marL="114300" indent="0">
              <a:buNone/>
            </a:pPr>
            <a:endParaRPr lang="ja-JP" altLang="en-US" b="1" dirty="0"/>
          </a:p>
          <a:p>
            <a:pPr marL="114300" indent="0">
              <a:buNone/>
            </a:pPr>
            <a:r>
              <a:rPr lang="ja-JP" altLang="en-US" b="1" dirty="0"/>
              <a:t>②</a:t>
            </a:r>
            <a:r>
              <a:rPr lang="ja-JP" altLang="en-US" b="1" dirty="0" smtClean="0"/>
              <a:t>配偶者</a:t>
            </a:r>
            <a:r>
              <a:rPr lang="ja-JP" altLang="en-US" b="1" dirty="0"/>
              <a:t>からの暴力の防止及び被害者の</a:t>
            </a:r>
            <a:r>
              <a:rPr lang="ja-JP" altLang="en-US" b="1" dirty="0" smtClean="0"/>
              <a:t>保護等に</a:t>
            </a:r>
            <a:r>
              <a:rPr lang="ja-JP" altLang="en-US" b="1" dirty="0"/>
              <a:t>関する</a:t>
            </a:r>
            <a:r>
              <a:rPr lang="ja-JP" altLang="en-US" b="1" dirty="0" smtClean="0"/>
              <a:t>法律（平成１３年制定／１６年・１９年・２５年改正）</a:t>
            </a:r>
            <a:r>
              <a:rPr lang="ja-JP" altLang="en-US" b="1" dirty="0"/>
              <a:t>　</a:t>
            </a:r>
            <a:endParaRPr lang="en-US" altLang="ja-JP" b="1" dirty="0" smtClean="0"/>
          </a:p>
          <a:p>
            <a:pPr marL="114300" indent="0">
              <a:buNone/>
            </a:pPr>
            <a:endParaRPr lang="en-US" altLang="ja-JP" b="1" dirty="0"/>
          </a:p>
          <a:p>
            <a:pPr marL="114300" indent="0">
              <a:buNone/>
            </a:pPr>
            <a:r>
              <a:rPr lang="ja-JP" altLang="en-US" b="1" dirty="0"/>
              <a:t>③</a:t>
            </a:r>
            <a:r>
              <a:rPr lang="ja-JP" altLang="en-US" b="1" dirty="0" smtClean="0"/>
              <a:t>人身取引対策行動計画（平成１６年１２月）</a:t>
            </a:r>
            <a:endParaRPr lang="en-US" altLang="ja-JP" b="1" dirty="0" smtClean="0"/>
          </a:p>
          <a:p>
            <a:pPr marL="114300" indent="0">
              <a:buNone/>
            </a:pPr>
            <a:r>
              <a:rPr lang="ja-JP" altLang="en-US" b="1" dirty="0" smtClean="0"/>
              <a:t>　　　　　　</a:t>
            </a:r>
            <a:r>
              <a:rPr lang="ja-JP" altLang="en-US" b="1" dirty="0"/>
              <a:t>　</a:t>
            </a:r>
            <a:r>
              <a:rPr lang="ja-JP" altLang="en-US" b="1" dirty="0" smtClean="0"/>
              <a:t>　　　　→人身取引対策行動計画（２００９・２０１４）</a:t>
            </a:r>
            <a:endParaRPr lang="ja-JP" altLang="en-US" b="1" dirty="0"/>
          </a:p>
          <a:p>
            <a:pPr marL="114300" indent="0">
              <a:buNone/>
            </a:pPr>
            <a:endParaRPr kumimoji="1" lang="en-US" altLang="ja-JP" b="1" dirty="0" smtClean="0">
              <a:latin typeface="+mj-ea"/>
              <a:ea typeface="+mj-ea"/>
            </a:endParaRPr>
          </a:p>
          <a:p>
            <a:pPr marL="114300" indent="0">
              <a:buNone/>
            </a:pPr>
            <a:r>
              <a:rPr lang="ja-JP" altLang="en-US" b="1" dirty="0" smtClean="0">
                <a:latin typeface="+mj-ea"/>
                <a:ea typeface="+mj-ea"/>
              </a:rPr>
              <a:t>④ストーカー行為等の規制等に関する法律</a:t>
            </a:r>
            <a:endParaRPr lang="en-US" altLang="ja-JP" b="1" dirty="0" smtClean="0">
              <a:latin typeface="+mj-ea"/>
              <a:ea typeface="+mj-ea"/>
            </a:endParaRPr>
          </a:p>
          <a:p>
            <a:pPr marL="114300" indent="0">
              <a:buNone/>
            </a:pPr>
            <a:r>
              <a:rPr lang="ja-JP" altLang="en-US" b="1" dirty="0">
                <a:latin typeface="+mj-ea"/>
                <a:ea typeface="+mj-ea"/>
              </a:rPr>
              <a:t>　</a:t>
            </a:r>
            <a:r>
              <a:rPr lang="ja-JP" altLang="en-US" b="1" dirty="0" smtClean="0">
                <a:latin typeface="+mj-ea"/>
                <a:ea typeface="+mj-ea"/>
              </a:rPr>
              <a:t>　　（平成１２年制定／２５年改正</a:t>
            </a:r>
            <a:r>
              <a:rPr lang="ja-JP" altLang="en-US" b="1" dirty="0">
                <a:latin typeface="+mj-ea"/>
              </a:rPr>
              <a:t>／</a:t>
            </a:r>
            <a:r>
              <a:rPr lang="ja-JP" altLang="en-US" b="1" dirty="0" smtClean="0">
                <a:latin typeface="+mj-ea"/>
              </a:rPr>
              <a:t>２８年</a:t>
            </a:r>
            <a:r>
              <a:rPr lang="ja-JP" altLang="en-US" b="1" dirty="0">
                <a:latin typeface="+mj-ea"/>
              </a:rPr>
              <a:t>改正</a:t>
            </a:r>
            <a:r>
              <a:rPr lang="ja-JP" altLang="en-US" b="1" dirty="0" smtClean="0">
                <a:latin typeface="+mj-ea"/>
                <a:ea typeface="+mj-ea"/>
              </a:rPr>
              <a:t>）</a:t>
            </a:r>
            <a:endParaRPr kumimoji="1" lang="ja-JP" altLang="en-US" b="1" dirty="0">
              <a:latin typeface="+mj-ea"/>
              <a:ea typeface="+mj-ea"/>
            </a:endParaRPr>
          </a:p>
        </p:txBody>
      </p:sp>
      <p:sp>
        <p:nvSpPr>
          <p:cNvPr id="4" name="日付プレースホルダー 3"/>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446932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女性保護事業の対象女性</a:t>
            </a:r>
            <a:endParaRPr kumimoji="1" lang="ja-JP" altLang="en-US" dirty="0"/>
          </a:p>
        </p:txBody>
      </p:sp>
      <p:sp>
        <p:nvSpPr>
          <p:cNvPr id="3" name="コンテンツ プレースホルダー 2"/>
          <p:cNvSpPr>
            <a:spLocks noGrp="1"/>
          </p:cNvSpPr>
          <p:nvPr>
            <p:ph idx="1"/>
          </p:nvPr>
        </p:nvSpPr>
        <p:spPr>
          <a:xfrm>
            <a:off x="495300" y="1720552"/>
            <a:ext cx="8915400" cy="4876800"/>
          </a:xfrm>
        </p:spPr>
        <p:txBody>
          <a:bodyPr>
            <a:normAutofit lnSpcReduction="10000"/>
          </a:bodyPr>
          <a:lstStyle/>
          <a:p>
            <a:pPr marL="0" indent="0">
              <a:buNone/>
            </a:pPr>
            <a:r>
              <a:rPr lang="ja-JP" altLang="ja-JP" sz="2600" dirty="0">
                <a:latin typeface="+mn-ea"/>
              </a:rPr>
              <a:t>（参考）「母子生活支援施設運営指針</a:t>
            </a:r>
            <a:r>
              <a:rPr lang="ja-JP" altLang="ja-JP" sz="2600" dirty="0" smtClean="0">
                <a:latin typeface="+mn-ea"/>
              </a:rPr>
              <a:t>」</a:t>
            </a:r>
            <a:endParaRPr lang="en-US" altLang="ja-JP" sz="2600" dirty="0" smtClean="0">
              <a:latin typeface="+mn-ea"/>
            </a:endParaRPr>
          </a:p>
          <a:p>
            <a:pPr marL="0" indent="0">
              <a:buNone/>
            </a:pPr>
            <a:endParaRPr lang="ja-JP" altLang="ja-JP" sz="2200" dirty="0"/>
          </a:p>
          <a:p>
            <a:pPr marL="514350" indent="-514350">
              <a:buClrTx/>
              <a:buFont typeface="+mj-ea"/>
              <a:buAutoNum type="circleNumDbPlain"/>
            </a:pPr>
            <a:r>
              <a:rPr lang="ja-JP" altLang="ja-JP" sz="3200" dirty="0" smtClean="0"/>
              <a:t>未婚</a:t>
            </a:r>
            <a:r>
              <a:rPr lang="ja-JP" altLang="ja-JP" sz="3200" dirty="0"/>
              <a:t>や離婚・死別などの配偶者のない女性の他に、ＤＶ、児童虐待、夫からの遺棄、夫の行方不明・拘置などにより、夫婦が一緒に住むことができない事情にある女子で、養育すべき児童を有している</a:t>
            </a:r>
            <a:r>
              <a:rPr lang="ja-JP" altLang="ja-JP" sz="3200" dirty="0" smtClean="0"/>
              <a:t>世帯</a:t>
            </a:r>
            <a:endParaRPr lang="ja-JP" altLang="ja-JP" sz="3200" dirty="0"/>
          </a:p>
          <a:p>
            <a:pPr marL="514350" indent="-514350">
              <a:buClrTx/>
              <a:buFont typeface="+mj-ea"/>
              <a:buAutoNum type="circleNumDbPlain"/>
            </a:pPr>
            <a:r>
              <a:rPr lang="ja-JP" altLang="ja-JP" sz="3200" dirty="0" smtClean="0"/>
              <a:t>支援</a:t>
            </a:r>
            <a:r>
              <a:rPr lang="ja-JP" altLang="ja-JP" sz="3200" dirty="0"/>
              <a:t>を行うことが特に必要であると認められる妊産婦にあっては、婦人相談所が行う一時保護委託として保護することが</a:t>
            </a:r>
            <a:r>
              <a:rPr lang="ja-JP" altLang="ja-JP" sz="3200" dirty="0" smtClean="0"/>
              <a:t>できる</a:t>
            </a:r>
            <a:endParaRPr lang="ja-JP" altLang="ja-JP" sz="3200" dirty="0"/>
          </a:p>
        </p:txBody>
      </p:sp>
      <p:sp>
        <p:nvSpPr>
          <p:cNvPr id="4" name="日付プレースホルダー 3"/>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2811201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母子保護事業の実施機関</a:t>
            </a:r>
            <a:endParaRPr kumimoji="1" lang="ja-JP" altLang="en-US" dirty="0"/>
          </a:p>
        </p:txBody>
      </p:sp>
      <p:sp>
        <p:nvSpPr>
          <p:cNvPr id="10" name="テキスト ボックス 9"/>
          <p:cNvSpPr txBox="1"/>
          <p:nvPr/>
        </p:nvSpPr>
        <p:spPr>
          <a:xfrm>
            <a:off x="38454" y="2132857"/>
            <a:ext cx="1404156" cy="2961621"/>
          </a:xfrm>
          <a:prstGeom prst="round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2700000" scaled="1"/>
            <a:tileRect/>
          </a:gradFill>
          <a:ln>
            <a:solidFill>
              <a:srgbClr val="66FFCC"/>
            </a:solidFill>
          </a:ln>
        </p:spPr>
        <p:style>
          <a:lnRef idx="2">
            <a:schemeClr val="accent6"/>
          </a:lnRef>
          <a:fillRef idx="1">
            <a:schemeClr val="lt1"/>
          </a:fillRef>
          <a:effectRef idx="0">
            <a:schemeClr val="accent6"/>
          </a:effectRef>
          <a:fontRef idx="minor">
            <a:schemeClr val="dk1"/>
          </a:fontRef>
        </p:style>
        <p:txBody>
          <a:bodyPr vert="eaVert" wrap="square" lIns="36000" rIns="36000" rtlCol="0" anchor="ctr" anchorCtr="0">
            <a:noAutofit/>
          </a:bodyPr>
          <a:lstStyle/>
          <a:p>
            <a:pPr algn="ctr"/>
            <a:r>
              <a:rPr kumimoji="1" lang="ja-JP" altLang="en-US" sz="2400" b="1" dirty="0" smtClean="0"/>
              <a:t>福祉事務所</a:t>
            </a:r>
            <a:endParaRPr kumimoji="1" lang="en-US" altLang="ja-JP" sz="2400" b="1" dirty="0" smtClean="0"/>
          </a:p>
          <a:p>
            <a:pPr algn="ctr"/>
            <a:endParaRPr lang="en-US" altLang="ja-JP" sz="1600" dirty="0" smtClean="0"/>
          </a:p>
          <a:p>
            <a:r>
              <a:rPr lang="ja-JP" altLang="en-US" sz="1600" dirty="0" smtClean="0"/>
              <a:t>　　・都道府県及び市</a:t>
            </a:r>
            <a:endParaRPr lang="en-US" altLang="ja-JP" sz="1600" dirty="0" smtClean="0"/>
          </a:p>
          <a:p>
            <a:r>
              <a:rPr kumimoji="1" lang="ja-JP" altLang="en-US" sz="1600" dirty="0" smtClean="0"/>
              <a:t>　　・条例により設置する町村</a:t>
            </a:r>
            <a:endParaRPr kumimoji="1" lang="ja-JP" altLang="en-US" sz="1600" dirty="0"/>
          </a:p>
        </p:txBody>
      </p:sp>
      <p:sp>
        <p:nvSpPr>
          <p:cNvPr id="12" name="テキスト ボックス 11"/>
          <p:cNvSpPr txBox="1"/>
          <p:nvPr/>
        </p:nvSpPr>
        <p:spPr>
          <a:xfrm>
            <a:off x="7248104" y="1458762"/>
            <a:ext cx="2581568" cy="2217234"/>
          </a:xfrm>
          <a:prstGeom prst="roundRect">
            <a:avLst/>
          </a:prstGeom>
        </p:spPr>
        <p:style>
          <a:lnRef idx="1">
            <a:schemeClr val="accent1"/>
          </a:lnRef>
          <a:fillRef idx="2">
            <a:schemeClr val="accent1"/>
          </a:fillRef>
          <a:effectRef idx="1">
            <a:schemeClr val="accent1"/>
          </a:effectRef>
          <a:fontRef idx="minor">
            <a:schemeClr val="dk1"/>
          </a:fontRef>
        </p:style>
        <p:txBody>
          <a:bodyPr vert="horz" wrap="square" lIns="36000" rIns="36000" rtlCol="0" anchor="t" anchorCtr="0">
            <a:noAutofit/>
          </a:bodyPr>
          <a:lstStyle/>
          <a:p>
            <a:pPr algn="ctr"/>
            <a:r>
              <a:rPr kumimoji="1" lang="ja-JP" altLang="en-US" b="1" dirty="0" smtClean="0"/>
              <a:t>母子生活支援施設</a:t>
            </a:r>
            <a:endParaRPr kumimoji="1" lang="en-US" altLang="ja-JP" b="1" dirty="0" smtClean="0"/>
          </a:p>
          <a:p>
            <a:pPr algn="ctr"/>
            <a:r>
              <a:rPr lang="ja-JP" altLang="en-US" sz="1400" b="1" dirty="0"/>
              <a:t>＊大阪府内</a:t>
            </a:r>
            <a:r>
              <a:rPr lang="ja-JP" altLang="en-US" sz="1400" b="1" dirty="0" smtClean="0"/>
              <a:t>９か所</a:t>
            </a:r>
            <a:endParaRPr lang="en-US" altLang="ja-JP" sz="1400" b="1" dirty="0" smtClean="0"/>
          </a:p>
          <a:p>
            <a:endParaRPr lang="en-US" altLang="ja-JP" sz="1400" dirty="0" smtClean="0"/>
          </a:p>
          <a:p>
            <a:r>
              <a:rPr lang="ja-JP" altLang="en-US" sz="1400" dirty="0" smtClean="0"/>
              <a:t>　　・母子の保護</a:t>
            </a:r>
            <a:endParaRPr lang="en-US" altLang="ja-JP" sz="1400" dirty="0" smtClean="0"/>
          </a:p>
          <a:p>
            <a:r>
              <a:rPr lang="ja-JP" altLang="en-US" sz="1400" dirty="0" smtClean="0"/>
              <a:t>　　・自立の促進のための</a:t>
            </a:r>
            <a:endParaRPr lang="en-US" altLang="ja-JP" sz="1400" dirty="0" smtClean="0"/>
          </a:p>
          <a:p>
            <a:r>
              <a:rPr lang="ja-JP" altLang="en-US" sz="1400" dirty="0"/>
              <a:t>　</a:t>
            </a:r>
            <a:r>
              <a:rPr lang="ja-JP" altLang="en-US" sz="1400" dirty="0" smtClean="0"/>
              <a:t>　　生活支援</a:t>
            </a:r>
            <a:endParaRPr lang="en-US" altLang="ja-JP" sz="1400" dirty="0" smtClean="0"/>
          </a:p>
          <a:p>
            <a:r>
              <a:rPr lang="ja-JP" altLang="en-US" sz="1400" dirty="0" smtClean="0"/>
              <a:t>　　・退所者への相談</a:t>
            </a:r>
            <a:endParaRPr lang="en-US" altLang="ja-JP" sz="1400" dirty="0"/>
          </a:p>
          <a:p>
            <a:r>
              <a:rPr lang="ja-JP" altLang="en-US" sz="1400" dirty="0" smtClean="0"/>
              <a:t>　　　その他の援助</a:t>
            </a:r>
            <a:endParaRPr lang="ja-JP" altLang="en-US" sz="1400" dirty="0"/>
          </a:p>
        </p:txBody>
      </p:sp>
      <p:sp>
        <p:nvSpPr>
          <p:cNvPr id="13" name="テキスト ボックス 12"/>
          <p:cNvSpPr txBox="1"/>
          <p:nvPr/>
        </p:nvSpPr>
        <p:spPr>
          <a:xfrm>
            <a:off x="7285978" y="4114683"/>
            <a:ext cx="2581568" cy="888429"/>
          </a:xfrm>
          <a:prstGeom prst="roundRect">
            <a:avLst/>
          </a:prstGeom>
        </p:spPr>
        <p:style>
          <a:lnRef idx="1">
            <a:schemeClr val="accent6"/>
          </a:lnRef>
          <a:fillRef idx="2">
            <a:schemeClr val="accent6"/>
          </a:fillRef>
          <a:effectRef idx="1">
            <a:schemeClr val="accent6"/>
          </a:effectRef>
          <a:fontRef idx="minor">
            <a:schemeClr val="dk1"/>
          </a:fontRef>
        </p:style>
        <p:txBody>
          <a:bodyPr vert="horz" wrap="square" rtlCol="0" anchor="ctr" anchorCtr="0">
            <a:noAutofit/>
          </a:bodyPr>
          <a:lstStyle/>
          <a:p>
            <a:pPr algn="ctr"/>
            <a:r>
              <a:rPr kumimoji="1" lang="ja-JP" altLang="en-US" b="1" dirty="0" smtClean="0"/>
              <a:t>その他の施設</a:t>
            </a:r>
            <a:endParaRPr kumimoji="1" lang="ja-JP" altLang="en-US" b="1" dirty="0"/>
          </a:p>
        </p:txBody>
      </p:sp>
      <p:sp>
        <p:nvSpPr>
          <p:cNvPr id="14" name="テキスト ボックス 13"/>
          <p:cNvSpPr txBox="1"/>
          <p:nvPr/>
        </p:nvSpPr>
        <p:spPr>
          <a:xfrm>
            <a:off x="7285978" y="5306651"/>
            <a:ext cx="2581568" cy="888429"/>
          </a:xfrm>
          <a:prstGeom prst="roundRect">
            <a:avLst/>
          </a:prstGeom>
        </p:spPr>
        <p:style>
          <a:lnRef idx="1">
            <a:schemeClr val="accent6"/>
          </a:lnRef>
          <a:fillRef idx="2">
            <a:schemeClr val="accent6"/>
          </a:fillRef>
          <a:effectRef idx="1">
            <a:schemeClr val="accent6"/>
          </a:effectRef>
          <a:fontRef idx="minor">
            <a:schemeClr val="dk1"/>
          </a:fontRef>
        </p:style>
        <p:txBody>
          <a:bodyPr vert="horz" wrap="square" rtlCol="0" anchor="ctr" anchorCtr="0">
            <a:noAutofit/>
          </a:bodyPr>
          <a:lstStyle/>
          <a:p>
            <a:pPr algn="ctr"/>
            <a:r>
              <a:rPr kumimoji="1" lang="ja-JP" altLang="en-US" b="1" dirty="0" smtClean="0"/>
              <a:t>生活保護の適用</a:t>
            </a:r>
            <a:endParaRPr kumimoji="1" lang="ja-JP" altLang="en-US" b="1" dirty="0"/>
          </a:p>
        </p:txBody>
      </p:sp>
      <p:cxnSp>
        <p:nvCxnSpPr>
          <p:cNvPr id="17" name="直線矢印コネクタ 16"/>
          <p:cNvCxnSpPr>
            <a:endCxn id="12" idx="1"/>
          </p:cNvCxnSpPr>
          <p:nvPr/>
        </p:nvCxnSpPr>
        <p:spPr>
          <a:xfrm flipV="1">
            <a:off x="6220917" y="2567379"/>
            <a:ext cx="1027187" cy="7176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777470" y="2780928"/>
            <a:ext cx="1693366" cy="369332"/>
          </a:xfrm>
          <a:prstGeom prst="rect">
            <a:avLst/>
          </a:prstGeom>
          <a:noFill/>
        </p:spPr>
        <p:txBody>
          <a:bodyPr wrap="square" rtlCol="0">
            <a:spAutoFit/>
          </a:bodyPr>
          <a:lstStyle/>
          <a:p>
            <a:r>
              <a:rPr kumimoji="1" lang="ja-JP" altLang="en-US" b="1" dirty="0" smtClean="0"/>
              <a:t>入所申込</a:t>
            </a:r>
            <a:endParaRPr kumimoji="1" lang="ja-JP" altLang="en-US" b="1" dirty="0"/>
          </a:p>
        </p:txBody>
      </p:sp>
      <p:sp>
        <p:nvSpPr>
          <p:cNvPr id="24" name="テキスト ボックス 23"/>
          <p:cNvSpPr txBox="1"/>
          <p:nvPr/>
        </p:nvSpPr>
        <p:spPr>
          <a:xfrm>
            <a:off x="1781899" y="4149080"/>
            <a:ext cx="1532920" cy="369332"/>
          </a:xfrm>
          <a:prstGeom prst="rect">
            <a:avLst/>
          </a:prstGeom>
          <a:noFill/>
        </p:spPr>
        <p:txBody>
          <a:bodyPr wrap="square" rtlCol="0">
            <a:spAutoFit/>
          </a:bodyPr>
          <a:lstStyle/>
          <a:p>
            <a:r>
              <a:rPr lang="ja-JP" altLang="en-US" b="1" dirty="0" smtClean="0"/>
              <a:t>入所</a:t>
            </a:r>
            <a:r>
              <a:rPr lang="ja-JP" altLang="en-US" b="1" dirty="0"/>
              <a:t>承諾</a:t>
            </a:r>
            <a:endParaRPr kumimoji="1" lang="ja-JP" altLang="en-US" b="1" dirty="0"/>
          </a:p>
        </p:txBody>
      </p:sp>
      <p:cxnSp>
        <p:nvCxnSpPr>
          <p:cNvPr id="26" name="直線矢印コネクタ 25"/>
          <p:cNvCxnSpPr/>
          <p:nvPr/>
        </p:nvCxnSpPr>
        <p:spPr>
          <a:xfrm flipH="1">
            <a:off x="1442612" y="3128337"/>
            <a:ext cx="202822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855436" y="5610305"/>
            <a:ext cx="1950217" cy="584775"/>
          </a:xfrm>
          <a:prstGeom prst="rect">
            <a:avLst/>
          </a:prstGeom>
          <a:noFill/>
        </p:spPr>
        <p:txBody>
          <a:bodyPr wrap="square" rtlCol="0">
            <a:spAutoFit/>
          </a:bodyPr>
          <a:lstStyle/>
          <a:p>
            <a:r>
              <a:rPr kumimoji="1" lang="ja-JP" altLang="en-US" sz="1600" b="1" dirty="0" smtClean="0"/>
              <a:t>やむを得ない</a:t>
            </a:r>
            <a:endParaRPr kumimoji="1" lang="en-US" altLang="ja-JP" sz="1600" b="1" dirty="0" smtClean="0"/>
          </a:p>
          <a:p>
            <a:r>
              <a:rPr kumimoji="1" lang="ja-JP" altLang="en-US" sz="1600" b="1" dirty="0" smtClean="0"/>
              <a:t>事情があるとき</a:t>
            </a:r>
            <a:endParaRPr kumimoji="1" lang="ja-JP" altLang="en-US" sz="1600" b="1" dirty="0"/>
          </a:p>
        </p:txBody>
      </p:sp>
      <p:cxnSp>
        <p:nvCxnSpPr>
          <p:cNvPr id="79" name="直線矢印コネクタ 78"/>
          <p:cNvCxnSpPr/>
          <p:nvPr/>
        </p:nvCxnSpPr>
        <p:spPr>
          <a:xfrm>
            <a:off x="1442610" y="4114682"/>
            <a:ext cx="20282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6264119" y="2445181"/>
            <a:ext cx="1047304" cy="369332"/>
          </a:xfrm>
          <a:prstGeom prst="rect">
            <a:avLst/>
          </a:prstGeom>
          <a:noFill/>
        </p:spPr>
        <p:txBody>
          <a:bodyPr wrap="square" rtlCol="0">
            <a:spAutoFit/>
          </a:bodyPr>
          <a:lstStyle/>
          <a:p>
            <a:r>
              <a:rPr kumimoji="1" lang="ja-JP" altLang="en-US" b="1" dirty="0" smtClean="0"/>
              <a:t>入所</a:t>
            </a:r>
            <a:endParaRPr kumimoji="1" lang="ja-JP" altLang="en-US" b="1" dirty="0"/>
          </a:p>
        </p:txBody>
      </p:sp>
      <p:sp>
        <p:nvSpPr>
          <p:cNvPr id="8" name="テキスト ボックス 7"/>
          <p:cNvSpPr txBox="1"/>
          <p:nvPr/>
        </p:nvSpPr>
        <p:spPr>
          <a:xfrm>
            <a:off x="3470835" y="2348881"/>
            <a:ext cx="2817159" cy="2654231"/>
          </a:xfrm>
          <a:prstGeom prst="roundRect">
            <a:avLst/>
          </a:prstGeom>
          <a:gradFill flip="none" rotWithShape="1">
            <a:gsLst>
              <a:gs pos="0">
                <a:schemeClr val="accent4">
                  <a:shade val="30000"/>
                  <a:satMod val="115000"/>
                  <a:lumMod val="0"/>
                  <a:lumOff val="100000"/>
                </a:schemeClr>
              </a:gs>
              <a:gs pos="100000">
                <a:schemeClr val="accent4">
                  <a:lumMod val="20000"/>
                  <a:lumOff val="80000"/>
                  <a:shade val="67500"/>
                  <a:satMod val="115000"/>
                </a:schemeClr>
              </a:gs>
              <a:gs pos="100000">
                <a:schemeClr val="accent4">
                  <a:lumMod val="20000"/>
                  <a:lumOff val="80000"/>
                  <a:shade val="100000"/>
                  <a:satMod val="115000"/>
                </a:schemeClr>
              </a:gs>
            </a:gsLst>
            <a:lin ang="5400000" scaled="1"/>
            <a:tileRect/>
          </a:gradFill>
          <a:ln>
            <a:solidFill>
              <a:schemeClr val="accent4">
                <a:lumMod val="20000"/>
                <a:lumOff val="80000"/>
              </a:schemeClr>
            </a:solidFill>
          </a:ln>
        </p:spPr>
        <p:style>
          <a:lnRef idx="1">
            <a:schemeClr val="accent1"/>
          </a:lnRef>
          <a:fillRef idx="2">
            <a:schemeClr val="accent1"/>
          </a:fillRef>
          <a:effectRef idx="1">
            <a:schemeClr val="accent1"/>
          </a:effectRef>
          <a:fontRef idx="minor">
            <a:schemeClr val="dk1"/>
          </a:fontRef>
        </p:style>
        <p:txBody>
          <a:bodyPr vert="horz" wrap="square" lIns="36000" rIns="36000" rtlCol="0" anchor="ctr">
            <a:noAutofit/>
          </a:bodyPr>
          <a:lstStyle/>
          <a:p>
            <a:pPr algn="ctr"/>
            <a:r>
              <a:rPr kumimoji="1" lang="ja-JP" altLang="en-US" b="1" dirty="0" smtClean="0"/>
              <a:t>保護を要する女性と</a:t>
            </a:r>
            <a:endParaRPr kumimoji="1" lang="en-US" altLang="ja-JP" b="1" dirty="0" smtClean="0"/>
          </a:p>
          <a:p>
            <a:pPr algn="ctr"/>
            <a:r>
              <a:rPr kumimoji="1" lang="ja-JP" altLang="en-US" b="1" dirty="0" smtClean="0"/>
              <a:t>その子ども</a:t>
            </a:r>
            <a:endParaRPr kumimoji="1" lang="en-US" altLang="ja-JP" b="1" dirty="0" smtClean="0"/>
          </a:p>
          <a:p>
            <a:endParaRPr lang="en-US" altLang="ja-JP" dirty="0" smtClean="0"/>
          </a:p>
          <a:p>
            <a:r>
              <a:rPr lang="ja-JP" altLang="ja-JP" sz="1600" dirty="0" smtClean="0"/>
              <a:t>未婚</a:t>
            </a:r>
            <a:r>
              <a:rPr lang="ja-JP" altLang="en-US" sz="1600" dirty="0"/>
              <a:t>、</a:t>
            </a:r>
            <a:r>
              <a:rPr lang="ja-JP" altLang="ja-JP" sz="1600" dirty="0" smtClean="0"/>
              <a:t>離婚</a:t>
            </a:r>
            <a:r>
              <a:rPr lang="ja-JP" altLang="ja-JP" sz="1600" dirty="0"/>
              <a:t>・</a:t>
            </a:r>
            <a:r>
              <a:rPr lang="ja-JP" altLang="ja-JP" sz="1600" dirty="0" smtClean="0"/>
              <a:t>死別</a:t>
            </a:r>
            <a:r>
              <a:rPr lang="ja-JP" altLang="en-US" sz="1600" dirty="0" smtClean="0"/>
              <a:t>、</a:t>
            </a:r>
            <a:endParaRPr lang="en-US" altLang="ja-JP" sz="1600" dirty="0" smtClean="0"/>
          </a:p>
          <a:p>
            <a:r>
              <a:rPr lang="ja-JP" altLang="ja-JP" sz="1600" dirty="0" smtClean="0"/>
              <a:t>ＤＶ</a:t>
            </a:r>
            <a:r>
              <a:rPr lang="ja-JP" altLang="ja-JP" sz="1600" dirty="0"/>
              <a:t>、児童虐待</a:t>
            </a:r>
            <a:r>
              <a:rPr lang="ja-JP" altLang="ja-JP" sz="1600" dirty="0" smtClean="0"/>
              <a:t>、</a:t>
            </a:r>
            <a:endParaRPr lang="en-US" altLang="ja-JP" sz="1600" dirty="0"/>
          </a:p>
          <a:p>
            <a:r>
              <a:rPr lang="ja-JP" altLang="ja-JP" sz="1600" dirty="0" smtClean="0"/>
              <a:t>夫</a:t>
            </a:r>
            <a:r>
              <a:rPr lang="ja-JP" altLang="ja-JP" sz="1600" dirty="0"/>
              <a:t>からの遺棄</a:t>
            </a:r>
            <a:r>
              <a:rPr lang="ja-JP" altLang="ja-JP" sz="1600" dirty="0" smtClean="0"/>
              <a:t>、</a:t>
            </a:r>
            <a:endParaRPr lang="en-US" altLang="ja-JP" sz="1600" dirty="0" smtClean="0"/>
          </a:p>
          <a:p>
            <a:r>
              <a:rPr lang="ja-JP" altLang="ja-JP" sz="1600" dirty="0" smtClean="0"/>
              <a:t>夫</a:t>
            </a:r>
            <a:r>
              <a:rPr lang="ja-JP" altLang="ja-JP" sz="1600" dirty="0"/>
              <a:t>の行方不明・</a:t>
            </a:r>
            <a:r>
              <a:rPr lang="ja-JP" altLang="ja-JP" sz="1600" dirty="0" smtClean="0"/>
              <a:t>拘置</a:t>
            </a:r>
            <a:r>
              <a:rPr lang="ja-JP" altLang="en-US" sz="1600" dirty="0" smtClean="0"/>
              <a:t>　　</a:t>
            </a:r>
            <a:r>
              <a:rPr kumimoji="1" lang="ja-JP" altLang="en-US" sz="1600" dirty="0" smtClean="0"/>
              <a:t>等</a:t>
            </a:r>
            <a:endParaRPr kumimoji="1" lang="ja-JP" altLang="en-US" sz="1600" dirty="0"/>
          </a:p>
        </p:txBody>
      </p:sp>
      <p:sp>
        <p:nvSpPr>
          <p:cNvPr id="96" name="左大かっこ 95"/>
          <p:cNvSpPr/>
          <p:nvPr/>
        </p:nvSpPr>
        <p:spPr>
          <a:xfrm>
            <a:off x="7533471" y="2342016"/>
            <a:ext cx="94434" cy="115899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97" name="グループ化 96"/>
          <p:cNvGrpSpPr/>
          <p:nvPr/>
        </p:nvGrpSpPr>
        <p:grpSpPr>
          <a:xfrm>
            <a:off x="10569624" y="735308"/>
            <a:ext cx="1005422" cy="1504501"/>
            <a:chOff x="4002150" y="3220643"/>
            <a:chExt cx="928082" cy="1504501"/>
          </a:xfrm>
        </p:grpSpPr>
        <p:grpSp>
          <p:nvGrpSpPr>
            <p:cNvPr id="92" name="グループ化 91"/>
            <p:cNvGrpSpPr/>
            <p:nvPr/>
          </p:nvGrpSpPr>
          <p:grpSpPr>
            <a:xfrm>
              <a:off x="4479103" y="3769332"/>
              <a:ext cx="451129" cy="955812"/>
              <a:chOff x="4479103" y="910607"/>
              <a:chExt cx="1800404" cy="3814537"/>
            </a:xfrm>
          </p:grpSpPr>
          <p:grpSp>
            <p:nvGrpSpPr>
              <p:cNvPr id="69" name="グループ化 68"/>
              <p:cNvGrpSpPr/>
              <p:nvPr/>
            </p:nvGrpSpPr>
            <p:grpSpPr>
              <a:xfrm>
                <a:off x="4479103" y="910607"/>
                <a:ext cx="1800404" cy="3814537"/>
                <a:chOff x="4107600" y="215690"/>
                <a:chExt cx="1901199" cy="4028089"/>
              </a:xfrm>
              <a:solidFill>
                <a:srgbClr val="99FFCC"/>
              </a:solidFill>
            </p:grpSpPr>
            <p:sp>
              <p:nvSpPr>
                <p:cNvPr id="73" name="円/楕円 72"/>
                <p:cNvSpPr/>
                <p:nvPr/>
              </p:nvSpPr>
              <p:spPr>
                <a:xfrm>
                  <a:off x="4321682" y="215690"/>
                  <a:ext cx="1473038" cy="14730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p:cNvSpPr/>
                <p:nvPr/>
              </p:nvSpPr>
              <p:spPr>
                <a:xfrm>
                  <a:off x="4107600" y="1099513"/>
                  <a:ext cx="1901199" cy="3144266"/>
                </a:xfrm>
                <a:prstGeom prst="triangle">
                  <a:avLst/>
                </a:prstGeom>
                <a:grp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90"/>
              <p:cNvGrpSpPr/>
              <p:nvPr/>
            </p:nvGrpSpPr>
            <p:grpSpPr>
              <a:xfrm>
                <a:off x="4985386" y="1387908"/>
                <a:ext cx="821656" cy="676006"/>
                <a:chOff x="4985386" y="1387908"/>
                <a:chExt cx="821656" cy="676006"/>
              </a:xfrm>
            </p:grpSpPr>
            <p:sp>
              <p:nvSpPr>
                <p:cNvPr id="70" name="円/楕円 69"/>
                <p:cNvSpPr/>
                <p:nvPr/>
              </p:nvSpPr>
              <p:spPr>
                <a:xfrm>
                  <a:off x="4985386" y="1387908"/>
                  <a:ext cx="139753" cy="22017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1" name="円/楕円 70"/>
                <p:cNvSpPr/>
                <p:nvPr/>
              </p:nvSpPr>
              <p:spPr>
                <a:xfrm>
                  <a:off x="5667289" y="1387908"/>
                  <a:ext cx="139753" cy="22017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2" name="円弧 71"/>
                <p:cNvSpPr/>
                <p:nvPr/>
              </p:nvSpPr>
              <p:spPr>
                <a:xfrm rot="2700000" flipV="1">
                  <a:off x="5061763" y="1428829"/>
                  <a:ext cx="635084" cy="635085"/>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grpSp>
          <p:nvGrpSpPr>
            <p:cNvPr id="90" name="グループ化 89"/>
            <p:cNvGrpSpPr/>
            <p:nvPr/>
          </p:nvGrpSpPr>
          <p:grpSpPr>
            <a:xfrm>
              <a:off x="4002150" y="3220643"/>
              <a:ext cx="709547" cy="1503326"/>
              <a:chOff x="4002150" y="923031"/>
              <a:chExt cx="1793986" cy="3800938"/>
            </a:xfrm>
          </p:grpSpPr>
          <p:grpSp>
            <p:nvGrpSpPr>
              <p:cNvPr id="66" name="グループ化 65"/>
              <p:cNvGrpSpPr/>
              <p:nvPr/>
            </p:nvGrpSpPr>
            <p:grpSpPr>
              <a:xfrm>
                <a:off x="4002150" y="923031"/>
                <a:ext cx="1793986" cy="3800938"/>
                <a:chOff x="4107600" y="215690"/>
                <a:chExt cx="1901199" cy="4028089"/>
              </a:xfrm>
              <a:solidFill>
                <a:schemeClr val="accent2">
                  <a:lumMod val="40000"/>
                  <a:lumOff val="60000"/>
                </a:schemeClr>
              </a:solidFill>
            </p:grpSpPr>
            <p:sp>
              <p:nvSpPr>
                <p:cNvPr id="51" name="円/楕円 50"/>
                <p:cNvSpPr/>
                <p:nvPr/>
              </p:nvSpPr>
              <p:spPr>
                <a:xfrm>
                  <a:off x="4321682" y="215690"/>
                  <a:ext cx="1473038" cy="14730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二等辺三角形 51"/>
                <p:cNvSpPr/>
                <p:nvPr/>
              </p:nvSpPr>
              <p:spPr>
                <a:xfrm>
                  <a:off x="4107600" y="1099513"/>
                  <a:ext cx="1901199" cy="3144266"/>
                </a:xfrm>
                <a:prstGeom prst="triangle">
                  <a:avLst/>
                </a:prstGeom>
                <a:grpFill/>
                <a:ln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p:cNvGrpSpPr/>
              <p:nvPr/>
            </p:nvGrpSpPr>
            <p:grpSpPr>
              <a:xfrm>
                <a:off x="4506628" y="1398631"/>
                <a:ext cx="818728" cy="673596"/>
                <a:chOff x="4506628" y="1398631"/>
                <a:chExt cx="818728" cy="673596"/>
              </a:xfrm>
            </p:grpSpPr>
            <p:sp>
              <p:nvSpPr>
                <p:cNvPr id="61" name="円/楕円 60"/>
                <p:cNvSpPr/>
                <p:nvPr/>
              </p:nvSpPr>
              <p:spPr>
                <a:xfrm>
                  <a:off x="4506628" y="1398631"/>
                  <a:ext cx="139255" cy="219386"/>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2" name="円/楕円 61"/>
                <p:cNvSpPr/>
                <p:nvPr/>
              </p:nvSpPr>
              <p:spPr>
                <a:xfrm>
                  <a:off x="5186101" y="1398631"/>
                  <a:ext cx="139255" cy="219386"/>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5" name="円弧 64"/>
                <p:cNvSpPr/>
                <p:nvPr/>
              </p:nvSpPr>
              <p:spPr>
                <a:xfrm rot="2700000" flipV="1">
                  <a:off x="4582733" y="1439406"/>
                  <a:ext cx="632820" cy="632821"/>
                </a:xfrm>
                <a:prstGeom prst="arc">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grpSp>
      <p:sp>
        <p:nvSpPr>
          <p:cNvPr id="100" name="テキスト ボックス 99"/>
          <p:cNvSpPr txBox="1"/>
          <p:nvPr/>
        </p:nvSpPr>
        <p:spPr>
          <a:xfrm>
            <a:off x="1442610" y="3337828"/>
            <a:ext cx="2028225" cy="523220"/>
          </a:xfrm>
          <a:prstGeom prst="rect">
            <a:avLst/>
          </a:prstGeom>
          <a:noFill/>
        </p:spPr>
        <p:txBody>
          <a:bodyPr wrap="square" rtlCol="0">
            <a:spAutoFit/>
          </a:bodyPr>
          <a:lstStyle/>
          <a:p>
            <a:r>
              <a:rPr lang="ja-JP" altLang="en-US" sz="1400" dirty="0"/>
              <a:t>希望する施設を申請し、行政と</a:t>
            </a:r>
            <a:r>
              <a:rPr lang="ja-JP" altLang="en-US" sz="1400" dirty="0" smtClean="0"/>
              <a:t>契約</a:t>
            </a:r>
            <a:endParaRPr lang="ja-JP" altLang="en-US" sz="1400" dirty="0"/>
          </a:p>
        </p:txBody>
      </p:sp>
      <p:sp>
        <p:nvSpPr>
          <p:cNvPr id="107" name="フリーフォーム 106"/>
          <p:cNvSpPr/>
          <p:nvPr/>
        </p:nvSpPr>
        <p:spPr>
          <a:xfrm>
            <a:off x="1455882" y="4904510"/>
            <a:ext cx="5838536" cy="1328311"/>
          </a:xfrm>
          <a:custGeom>
            <a:avLst/>
            <a:gdLst>
              <a:gd name="connsiteX0" fmla="*/ 0 w 5389418"/>
              <a:gd name="connsiteY0" fmla="*/ 0 h 1328311"/>
              <a:gd name="connsiteX1" fmla="*/ 2341418 w 5389418"/>
              <a:gd name="connsiteY1" fmla="*/ 1288473 h 1328311"/>
              <a:gd name="connsiteX2" fmla="*/ 5389418 w 5389418"/>
              <a:gd name="connsiteY2" fmla="*/ 1025236 h 1328311"/>
              <a:gd name="connsiteX3" fmla="*/ 5389418 w 5389418"/>
              <a:gd name="connsiteY3" fmla="*/ 1025236 h 1328311"/>
            </a:gdLst>
            <a:ahLst/>
            <a:cxnLst>
              <a:cxn ang="0">
                <a:pos x="connsiteX0" y="connsiteY0"/>
              </a:cxn>
              <a:cxn ang="0">
                <a:pos x="connsiteX1" y="connsiteY1"/>
              </a:cxn>
              <a:cxn ang="0">
                <a:pos x="connsiteX2" y="connsiteY2"/>
              </a:cxn>
              <a:cxn ang="0">
                <a:pos x="connsiteX3" y="connsiteY3"/>
              </a:cxn>
            </a:cxnLst>
            <a:rect l="l" t="t" r="r" b="b"/>
            <a:pathLst>
              <a:path w="5389418" h="1328311">
                <a:moveTo>
                  <a:pt x="0" y="0"/>
                </a:moveTo>
                <a:cubicBezTo>
                  <a:pt x="721591" y="558800"/>
                  <a:pt x="1443182" y="1117600"/>
                  <a:pt x="2341418" y="1288473"/>
                </a:cubicBezTo>
                <a:cubicBezTo>
                  <a:pt x="3239654" y="1459346"/>
                  <a:pt x="5389418" y="1025236"/>
                  <a:pt x="5389418" y="1025236"/>
                </a:cubicBezTo>
                <a:lnTo>
                  <a:pt x="5389418" y="1025236"/>
                </a:lnTo>
              </a:path>
            </a:pathLst>
          </a:custGeom>
          <a:ln>
            <a:solidFill>
              <a:schemeClr val="tx1"/>
            </a:solidFill>
            <a:prstDash val="dashDot"/>
            <a:tailEnd type="arrow"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8" name="フリーフォーム 107"/>
          <p:cNvSpPr/>
          <p:nvPr/>
        </p:nvSpPr>
        <p:spPr>
          <a:xfrm>
            <a:off x="1425864" y="4599709"/>
            <a:ext cx="5868554" cy="1001320"/>
          </a:xfrm>
          <a:custGeom>
            <a:avLst/>
            <a:gdLst>
              <a:gd name="connsiteX0" fmla="*/ 0 w 5417127"/>
              <a:gd name="connsiteY0" fmla="*/ 277091 h 1001320"/>
              <a:gd name="connsiteX1" fmla="*/ 3103418 w 5417127"/>
              <a:gd name="connsiteY1" fmla="*/ 997527 h 1001320"/>
              <a:gd name="connsiteX2" fmla="*/ 5417127 w 5417127"/>
              <a:gd name="connsiteY2" fmla="*/ 0 h 1001320"/>
            </a:gdLst>
            <a:ahLst/>
            <a:cxnLst>
              <a:cxn ang="0">
                <a:pos x="connsiteX0" y="connsiteY0"/>
              </a:cxn>
              <a:cxn ang="0">
                <a:pos x="connsiteX1" y="connsiteY1"/>
              </a:cxn>
              <a:cxn ang="0">
                <a:pos x="connsiteX2" y="connsiteY2"/>
              </a:cxn>
            </a:cxnLst>
            <a:rect l="l" t="t" r="r" b="b"/>
            <a:pathLst>
              <a:path w="5417127" h="1001320">
                <a:moveTo>
                  <a:pt x="0" y="277091"/>
                </a:moveTo>
                <a:cubicBezTo>
                  <a:pt x="1100282" y="660400"/>
                  <a:pt x="2200564" y="1043709"/>
                  <a:pt x="3103418" y="997527"/>
                </a:cubicBezTo>
                <a:cubicBezTo>
                  <a:pt x="4006272" y="951345"/>
                  <a:pt x="4711699" y="475672"/>
                  <a:pt x="5417127" y="0"/>
                </a:cubicBezTo>
              </a:path>
            </a:pathLst>
          </a:custGeom>
          <a:ln>
            <a:solidFill>
              <a:schemeClr val="tx1"/>
            </a:solidFill>
            <a:prstDash val="dashDot"/>
            <a:tailEnd type="arrow"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4022493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母子保護の実施状況①</a:t>
            </a: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77883286"/>
              </p:ext>
            </p:extLst>
          </p:nvPr>
        </p:nvGraphicFramePr>
        <p:xfrm>
          <a:off x="1052567" y="2420888"/>
          <a:ext cx="7644000" cy="864000"/>
        </p:xfrm>
        <a:graphic>
          <a:graphicData uri="http://schemas.openxmlformats.org/drawingml/2006/table">
            <a:tbl>
              <a:tblPr firstRow="1" firstCol="1" bandRow="1">
                <a:tableStyleId>{5C22544A-7EE6-4342-B048-85BDC9FD1C3A}</a:tableStyleId>
              </a:tblPr>
              <a:tblGrid>
                <a:gridCol w="2028000"/>
                <a:gridCol w="1404000"/>
                <a:gridCol w="1404000"/>
                <a:gridCol w="1404000"/>
                <a:gridCol w="1404000"/>
              </a:tblGrid>
              <a:tr h="432000">
                <a:tc>
                  <a:txBody>
                    <a:bodyPr/>
                    <a:lstStyle/>
                    <a:p>
                      <a:pPr algn="ctr">
                        <a:spcAft>
                          <a:spcPts val="0"/>
                        </a:spcAft>
                      </a:pPr>
                      <a:endParaRPr lang="ja-JP" sz="2400" kern="100" dirty="0">
                        <a:effectLst/>
                        <a:latin typeface="+mn-ea"/>
                        <a:ea typeface="+mn-ea"/>
                        <a:cs typeface="Times New Roman"/>
                      </a:endParaRPr>
                    </a:p>
                  </a:txBody>
                  <a:tcPr marL="213139" marR="213139" marT="0" marB="0" anchor="ctr"/>
                </a:tc>
                <a:tc>
                  <a:txBody>
                    <a:bodyPr/>
                    <a:lstStyle/>
                    <a:p>
                      <a:pPr algn="ctr">
                        <a:spcAft>
                          <a:spcPts val="0"/>
                        </a:spcAft>
                      </a:pPr>
                      <a:r>
                        <a:rPr lang="en-US" sz="2400" kern="100" dirty="0">
                          <a:effectLst/>
                        </a:rPr>
                        <a:t>H25</a:t>
                      </a:r>
                      <a:endParaRPr lang="ja-JP" sz="2400" kern="100" dirty="0">
                        <a:effectLst/>
                        <a:latin typeface="+mn-ea"/>
                        <a:ea typeface="+mn-ea"/>
                        <a:cs typeface="Times New Roman"/>
                      </a:endParaRPr>
                    </a:p>
                  </a:txBody>
                  <a:tcPr marL="213139" marR="213139" marT="0" marB="0" anchor="ctr"/>
                </a:tc>
                <a:tc>
                  <a:txBody>
                    <a:bodyPr/>
                    <a:lstStyle/>
                    <a:p>
                      <a:pPr algn="ctr">
                        <a:spcAft>
                          <a:spcPts val="0"/>
                        </a:spcAft>
                      </a:pPr>
                      <a:r>
                        <a:rPr lang="en-US" sz="2400" kern="100" dirty="0">
                          <a:effectLst/>
                        </a:rPr>
                        <a:t>H26</a:t>
                      </a:r>
                      <a:endParaRPr lang="ja-JP" sz="2400" kern="100" dirty="0">
                        <a:effectLst/>
                        <a:latin typeface="+mn-ea"/>
                        <a:ea typeface="+mn-ea"/>
                        <a:cs typeface="Times New Roman"/>
                      </a:endParaRPr>
                    </a:p>
                  </a:txBody>
                  <a:tcPr marL="213139" marR="213139" marT="0" marB="0" anchor="ctr"/>
                </a:tc>
                <a:tc>
                  <a:txBody>
                    <a:bodyPr/>
                    <a:lstStyle/>
                    <a:p>
                      <a:pPr algn="ctr">
                        <a:spcAft>
                          <a:spcPts val="0"/>
                        </a:spcAft>
                      </a:pPr>
                      <a:r>
                        <a:rPr lang="en-US" sz="2400" kern="100">
                          <a:effectLst/>
                        </a:rPr>
                        <a:t>H27</a:t>
                      </a:r>
                      <a:endParaRPr lang="ja-JP" sz="2400" kern="100">
                        <a:effectLst/>
                        <a:latin typeface="+mn-ea"/>
                        <a:ea typeface="+mn-ea"/>
                        <a:cs typeface="Times New Roman"/>
                      </a:endParaRPr>
                    </a:p>
                  </a:txBody>
                  <a:tcPr marL="213139" marR="213139" marT="0" marB="0" anchor="ctr"/>
                </a:tc>
                <a:tc>
                  <a:txBody>
                    <a:bodyPr/>
                    <a:lstStyle/>
                    <a:p>
                      <a:pPr algn="ctr">
                        <a:spcAft>
                          <a:spcPts val="0"/>
                        </a:spcAft>
                      </a:pPr>
                      <a:r>
                        <a:rPr lang="en-US" sz="2400" kern="100" dirty="0">
                          <a:effectLst/>
                        </a:rPr>
                        <a:t>H28</a:t>
                      </a:r>
                      <a:endParaRPr lang="ja-JP" sz="2400" kern="100" dirty="0">
                        <a:effectLst/>
                        <a:latin typeface="+mn-ea"/>
                        <a:ea typeface="+mn-ea"/>
                        <a:cs typeface="Times New Roman"/>
                      </a:endParaRPr>
                    </a:p>
                  </a:txBody>
                  <a:tcPr marL="213139" marR="213139" marT="0" marB="0" anchor="ctr"/>
                </a:tc>
              </a:tr>
              <a:tr h="432000">
                <a:tc>
                  <a:txBody>
                    <a:bodyPr/>
                    <a:lstStyle/>
                    <a:p>
                      <a:pPr algn="ctr">
                        <a:spcAft>
                          <a:spcPts val="0"/>
                        </a:spcAft>
                      </a:pPr>
                      <a:r>
                        <a:rPr lang="ja-JP" altLang="en-US" sz="2400" kern="100" dirty="0" smtClean="0">
                          <a:effectLst/>
                          <a:latin typeface="+mn-ea"/>
                          <a:ea typeface="+mn-ea"/>
                          <a:cs typeface="Times New Roman"/>
                        </a:rPr>
                        <a:t>世帯数</a:t>
                      </a:r>
                      <a:endParaRPr lang="ja-JP" sz="2400" kern="100" dirty="0">
                        <a:effectLst/>
                        <a:latin typeface="+mn-ea"/>
                        <a:ea typeface="+mn-ea"/>
                        <a:cs typeface="Times New Roman"/>
                      </a:endParaRPr>
                    </a:p>
                  </a:txBody>
                  <a:tcPr marL="213139" marR="213139" marT="0" marB="0" anchor="ctr"/>
                </a:tc>
                <a:tc>
                  <a:txBody>
                    <a:bodyPr/>
                    <a:lstStyle/>
                    <a:p>
                      <a:pPr algn="ctr">
                        <a:spcAft>
                          <a:spcPts val="0"/>
                        </a:spcAft>
                      </a:pPr>
                      <a:r>
                        <a:rPr lang="en-US" sz="2400" kern="100" dirty="0">
                          <a:effectLst/>
                        </a:rPr>
                        <a:t>76</a:t>
                      </a:r>
                      <a:endParaRPr lang="ja-JP" sz="2400" kern="100" dirty="0">
                        <a:effectLst/>
                        <a:latin typeface="+mn-ea"/>
                        <a:ea typeface="+mn-ea"/>
                        <a:cs typeface="Times New Roman"/>
                      </a:endParaRPr>
                    </a:p>
                  </a:txBody>
                  <a:tcPr marL="213139" marR="213139" marT="0" marB="0" anchor="ctr"/>
                </a:tc>
                <a:tc>
                  <a:txBody>
                    <a:bodyPr/>
                    <a:lstStyle/>
                    <a:p>
                      <a:pPr algn="ctr">
                        <a:spcAft>
                          <a:spcPts val="0"/>
                        </a:spcAft>
                      </a:pPr>
                      <a:r>
                        <a:rPr lang="en-US" sz="2400" kern="100" dirty="0">
                          <a:effectLst/>
                        </a:rPr>
                        <a:t>76</a:t>
                      </a:r>
                      <a:endParaRPr lang="ja-JP" sz="2400" kern="100" dirty="0">
                        <a:effectLst/>
                        <a:latin typeface="+mn-ea"/>
                        <a:ea typeface="+mn-ea"/>
                        <a:cs typeface="Times New Roman"/>
                      </a:endParaRPr>
                    </a:p>
                  </a:txBody>
                  <a:tcPr marL="213139" marR="213139" marT="0" marB="0" anchor="ctr"/>
                </a:tc>
                <a:tc>
                  <a:txBody>
                    <a:bodyPr/>
                    <a:lstStyle/>
                    <a:p>
                      <a:pPr algn="ctr">
                        <a:spcAft>
                          <a:spcPts val="0"/>
                        </a:spcAft>
                      </a:pPr>
                      <a:r>
                        <a:rPr lang="en-US" sz="2400" kern="100" dirty="0">
                          <a:effectLst/>
                        </a:rPr>
                        <a:t>72</a:t>
                      </a:r>
                      <a:endParaRPr lang="ja-JP" sz="2400" kern="100" dirty="0">
                        <a:effectLst/>
                        <a:latin typeface="+mn-ea"/>
                        <a:ea typeface="+mn-ea"/>
                        <a:cs typeface="Times New Roman"/>
                      </a:endParaRPr>
                    </a:p>
                  </a:txBody>
                  <a:tcPr marL="213139" marR="213139" marT="0" marB="0" anchor="ctr"/>
                </a:tc>
                <a:tc>
                  <a:txBody>
                    <a:bodyPr/>
                    <a:lstStyle/>
                    <a:p>
                      <a:pPr algn="ctr">
                        <a:spcAft>
                          <a:spcPts val="0"/>
                        </a:spcAft>
                      </a:pPr>
                      <a:r>
                        <a:rPr lang="en-US" sz="2400" kern="100" dirty="0">
                          <a:effectLst/>
                        </a:rPr>
                        <a:t>73</a:t>
                      </a:r>
                      <a:endParaRPr lang="ja-JP" sz="2400" kern="100" dirty="0">
                        <a:effectLst/>
                        <a:latin typeface="+mn-ea"/>
                        <a:ea typeface="+mn-ea"/>
                        <a:cs typeface="Times New Roman"/>
                      </a:endParaRPr>
                    </a:p>
                  </a:txBody>
                  <a:tcPr marL="213139" marR="213139" marT="0" marB="0" anchor="ctr"/>
                </a:tc>
              </a:tr>
            </a:tbl>
          </a:graphicData>
        </a:graphic>
      </p:graphicFrame>
      <p:sp>
        <p:nvSpPr>
          <p:cNvPr id="6" name="テキスト ボックス 5"/>
          <p:cNvSpPr txBox="1"/>
          <p:nvPr/>
        </p:nvSpPr>
        <p:spPr>
          <a:xfrm>
            <a:off x="506506" y="1556793"/>
            <a:ext cx="8892988" cy="830997"/>
          </a:xfrm>
          <a:prstGeom prst="rect">
            <a:avLst/>
          </a:prstGeom>
          <a:noFill/>
        </p:spPr>
        <p:txBody>
          <a:bodyPr wrap="square" rtlCol="0">
            <a:spAutoFit/>
          </a:bodyPr>
          <a:lstStyle/>
          <a:p>
            <a:r>
              <a:rPr lang="ja-JP" altLang="en-US" sz="2400" b="1" dirty="0" smtClean="0">
                <a:latin typeface="+mn-ea"/>
              </a:rPr>
              <a:t>母子生活支援施設における月初日の在籍世帯数</a:t>
            </a:r>
            <a:endParaRPr lang="en-US" altLang="ja-JP" sz="2400" b="1" dirty="0" smtClean="0">
              <a:latin typeface="+mn-ea"/>
            </a:endParaRPr>
          </a:p>
          <a:p>
            <a:r>
              <a:rPr kumimoji="1" lang="ja-JP" altLang="en-US" sz="2400" b="1" dirty="0" smtClean="0">
                <a:latin typeface="+mn-ea"/>
              </a:rPr>
              <a:t>（大阪府所管３施設の月平均）</a:t>
            </a:r>
            <a:endParaRPr kumimoji="1" lang="ja-JP" altLang="en-US" sz="2400" b="1" dirty="0">
              <a:latin typeface="+mn-ea"/>
            </a:endParaRPr>
          </a:p>
        </p:txBody>
      </p:sp>
      <p:graphicFrame>
        <p:nvGraphicFramePr>
          <p:cNvPr id="9" name="コンテンツ プレースホルダー 4"/>
          <p:cNvGraphicFramePr>
            <a:graphicFrameLocks/>
          </p:cNvGraphicFramePr>
          <p:nvPr>
            <p:extLst>
              <p:ext uri="{D42A27DB-BD31-4B8C-83A1-F6EECF244321}">
                <p14:modId xmlns:p14="http://schemas.microsoft.com/office/powerpoint/2010/main" val="1345251045"/>
              </p:ext>
            </p:extLst>
          </p:nvPr>
        </p:nvGraphicFramePr>
        <p:xfrm>
          <a:off x="1052567" y="3999907"/>
          <a:ext cx="6098521" cy="2592000"/>
        </p:xfrm>
        <a:graphic>
          <a:graphicData uri="http://schemas.openxmlformats.org/drawingml/2006/table">
            <a:tbl>
              <a:tblPr firstRow="1" firstCol="1" bandRow="1">
                <a:tableStyleId>{5C22544A-7EE6-4342-B048-85BDC9FD1C3A}</a:tableStyleId>
              </a:tblPr>
              <a:tblGrid>
                <a:gridCol w="2321083"/>
                <a:gridCol w="1259146"/>
                <a:gridCol w="1259146"/>
                <a:gridCol w="1259146"/>
              </a:tblGrid>
              <a:tr h="288000">
                <a:tc>
                  <a:txBody>
                    <a:bodyPr/>
                    <a:lstStyle/>
                    <a:p>
                      <a:pPr algn="ctr">
                        <a:spcAft>
                          <a:spcPts val="0"/>
                        </a:spcAft>
                      </a:pPr>
                      <a:endParaRPr lang="ja-JP" sz="1400" b="0" kern="100" dirty="0">
                        <a:effectLst/>
                        <a:latin typeface="+mn-ea"/>
                        <a:ea typeface="+mn-ea"/>
                        <a:cs typeface="Times New Roman"/>
                      </a:endParaRPr>
                    </a:p>
                  </a:txBody>
                  <a:tcPr marL="39000" marR="39000" marT="0" marB="0" anchor="ctr"/>
                </a:tc>
                <a:tc>
                  <a:txBody>
                    <a:bodyPr/>
                    <a:lstStyle/>
                    <a:p>
                      <a:pPr algn="ctr">
                        <a:spcAft>
                          <a:spcPts val="0"/>
                        </a:spcAft>
                      </a:pPr>
                      <a:r>
                        <a:rPr lang="ja-JP" altLang="en-US" sz="1400" b="0" kern="100" dirty="0" smtClean="0">
                          <a:effectLst/>
                          <a:latin typeface="+mn-ea"/>
                          <a:ea typeface="+mn-ea"/>
                          <a:cs typeface="Times New Roman"/>
                        </a:rPr>
                        <a:t>定員</a:t>
                      </a:r>
                      <a:endParaRPr lang="ja-JP" sz="1400" b="0" kern="100" dirty="0">
                        <a:effectLst/>
                        <a:latin typeface="+mn-ea"/>
                        <a:ea typeface="+mn-ea"/>
                        <a:cs typeface="Times New Roman"/>
                      </a:endParaRPr>
                    </a:p>
                  </a:txBody>
                  <a:tcPr marL="213139" marR="213139" marT="0" marB="0" anchor="ctr"/>
                </a:tc>
                <a:tc>
                  <a:txBody>
                    <a:bodyPr/>
                    <a:lstStyle/>
                    <a:p>
                      <a:pPr algn="ctr">
                        <a:spcAft>
                          <a:spcPts val="0"/>
                        </a:spcAft>
                      </a:pPr>
                      <a:r>
                        <a:rPr lang="ja-JP" altLang="en-US" sz="1400" b="0" kern="100" dirty="0" smtClean="0">
                          <a:effectLst/>
                          <a:latin typeface="+mn-ea"/>
                          <a:ea typeface="+mn-ea"/>
                          <a:cs typeface="Times New Roman"/>
                        </a:rPr>
                        <a:t>入所状況</a:t>
                      </a:r>
                      <a:endParaRPr lang="ja-JP" sz="1400" b="0" kern="100" dirty="0">
                        <a:effectLst/>
                        <a:latin typeface="+mn-ea"/>
                        <a:ea typeface="+mn-ea"/>
                        <a:cs typeface="Times New Roman"/>
                      </a:endParaRPr>
                    </a:p>
                  </a:txBody>
                  <a:tcPr marL="213139" marR="213139" marT="0" marB="0" anchor="ctr"/>
                </a:tc>
                <a:tc>
                  <a:txBody>
                    <a:bodyPr/>
                    <a:lstStyle/>
                    <a:p>
                      <a:pPr algn="ctr">
                        <a:spcAft>
                          <a:spcPts val="0"/>
                        </a:spcAft>
                      </a:pPr>
                      <a:r>
                        <a:rPr lang="ja-JP" altLang="en-US" sz="1400" b="0" kern="100" dirty="0" smtClean="0">
                          <a:effectLst/>
                          <a:latin typeface="+mn-ea"/>
                          <a:ea typeface="+mn-ea"/>
                          <a:cs typeface="Times New Roman"/>
                        </a:rPr>
                        <a:t>所管</a:t>
                      </a:r>
                      <a:endParaRPr lang="ja-JP" sz="1400" b="0" kern="100" dirty="0">
                        <a:effectLst/>
                        <a:latin typeface="+mn-ea"/>
                        <a:ea typeface="+mn-ea"/>
                        <a:cs typeface="Times New Roman"/>
                      </a:endParaRPr>
                    </a:p>
                  </a:txBody>
                  <a:tcPr marL="213139" marR="213139" marT="0" marB="0" anchor="ctr"/>
                </a:tc>
              </a:tr>
              <a:tr h="288000">
                <a:tc>
                  <a:txBody>
                    <a:bodyPr/>
                    <a:lstStyle/>
                    <a:p>
                      <a:pPr algn="ctr" fontAlgn="ctr"/>
                      <a:r>
                        <a:rPr lang="ja-JP" altLang="en-US" sz="1400" b="0" u="none" strike="noStrike" dirty="0">
                          <a:effectLst/>
                          <a:latin typeface="ＭＳ Ｐゴシック" panose="020B0600070205080204" pitchFamily="50" charset="-128"/>
                          <a:ea typeface="ＭＳ Ｐゴシック" panose="020B0600070205080204" pitchFamily="50" charset="-128"/>
                        </a:rPr>
                        <a:t>ルフレ八尾 </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9000" marR="39000" marT="0" marB="0" anchor="ctr"/>
                </a:tc>
                <a:tc>
                  <a:txBody>
                    <a:bodyPr/>
                    <a:lstStyle/>
                    <a:p>
                      <a:pPr algn="ctr" fontAlgn="ctr"/>
                      <a:r>
                        <a:rPr lang="en-US" altLang="ja-JP" sz="1400" u="none" strike="noStrike" dirty="0">
                          <a:effectLst/>
                          <a:latin typeface="+mn-ea"/>
                          <a:ea typeface="+mn-ea"/>
                        </a:rPr>
                        <a:t>50 </a:t>
                      </a:r>
                      <a:endParaRPr lang="en-US" altLang="ja-JP" sz="1400" b="0" i="0" u="none" strike="noStrike" dirty="0">
                        <a:solidFill>
                          <a:srgbClr val="000000"/>
                        </a:solidFill>
                        <a:effectLst/>
                        <a:latin typeface="+mn-ea"/>
                        <a:ea typeface="+mn-ea"/>
                      </a:endParaRPr>
                    </a:p>
                  </a:txBody>
                  <a:tcPr marL="10319" marR="10319" marT="9525" marB="0" anchor="ctr"/>
                </a:tc>
                <a:tc>
                  <a:txBody>
                    <a:bodyPr/>
                    <a:lstStyle/>
                    <a:p>
                      <a:pPr algn="ctr" fontAlgn="ctr"/>
                      <a:r>
                        <a:rPr lang="en-US" altLang="ja-JP" sz="1400" u="none" strike="noStrike">
                          <a:effectLst/>
                          <a:latin typeface="+mn-ea"/>
                          <a:ea typeface="+mn-ea"/>
                        </a:rPr>
                        <a:t>49 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ja-JP" altLang="en-US" sz="1400" b="0" i="0" u="none" strike="noStrike" dirty="0" smtClean="0">
                          <a:solidFill>
                            <a:srgbClr val="000000"/>
                          </a:solidFill>
                          <a:effectLst/>
                          <a:latin typeface="+mn-ea"/>
                          <a:ea typeface="+mn-ea"/>
                        </a:rPr>
                        <a:t>大阪府</a:t>
                      </a:r>
                      <a:endParaRPr lang="en-US" altLang="ja-JP" sz="1400" b="0" i="0" u="none" strike="noStrike" dirty="0">
                        <a:solidFill>
                          <a:srgbClr val="000000"/>
                        </a:solidFill>
                        <a:effectLst/>
                        <a:latin typeface="+mn-ea"/>
                        <a:ea typeface="+mn-ea"/>
                      </a:endParaRPr>
                    </a:p>
                  </a:txBody>
                  <a:tcPr marL="10319" marR="10319" marT="9525" marB="0" anchor="ctr"/>
                </a:tc>
              </a:tr>
              <a:tr h="288000">
                <a:tc>
                  <a:txBody>
                    <a:bodyPr/>
                    <a:lstStyle/>
                    <a:p>
                      <a:pPr algn="ctr" fontAlgn="ctr"/>
                      <a:r>
                        <a:rPr lang="ja-JP" altLang="en-US" sz="1400" b="0" u="none" strike="noStrike" dirty="0">
                          <a:effectLst/>
                          <a:latin typeface="ＭＳ Ｐゴシック" panose="020B0600070205080204" pitchFamily="50" charset="-128"/>
                          <a:ea typeface="ＭＳ Ｐゴシック" panose="020B0600070205080204" pitchFamily="50" charset="-128"/>
                        </a:rPr>
                        <a:t>五風会母子ホーム </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9000" marR="39000" marT="0" marB="0" anchor="ctr"/>
                </a:tc>
                <a:tc>
                  <a:txBody>
                    <a:bodyPr/>
                    <a:lstStyle/>
                    <a:p>
                      <a:pPr algn="ctr" fontAlgn="ctr"/>
                      <a:r>
                        <a:rPr lang="en-US" altLang="ja-JP" sz="1400" u="none" strike="noStrike">
                          <a:effectLst/>
                          <a:latin typeface="+mn-ea"/>
                          <a:ea typeface="+mn-ea"/>
                        </a:rPr>
                        <a:t>10 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en-US" altLang="ja-JP" sz="1400" u="none" strike="noStrike">
                          <a:effectLst/>
                          <a:latin typeface="+mn-ea"/>
                          <a:ea typeface="+mn-ea"/>
                        </a:rPr>
                        <a:t>3 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ja-JP" altLang="en-US" sz="1400" b="0" i="0" u="none" strike="noStrike" dirty="0" smtClean="0">
                          <a:solidFill>
                            <a:srgbClr val="000000"/>
                          </a:solidFill>
                          <a:effectLst/>
                          <a:latin typeface="+mn-ea"/>
                          <a:ea typeface="+mn-ea"/>
                        </a:rPr>
                        <a:t>大阪府</a:t>
                      </a:r>
                      <a:endParaRPr lang="en-US" altLang="ja-JP" sz="1400" b="0" i="0" u="none" strike="noStrike" dirty="0">
                        <a:solidFill>
                          <a:srgbClr val="000000"/>
                        </a:solidFill>
                        <a:effectLst/>
                        <a:latin typeface="+mn-ea"/>
                        <a:ea typeface="+mn-ea"/>
                      </a:endParaRPr>
                    </a:p>
                  </a:txBody>
                  <a:tcPr marL="10319" marR="10319" marT="9525" marB="0" anchor="ctr"/>
                </a:tc>
              </a:tr>
              <a:tr h="288000">
                <a:tc>
                  <a:txBody>
                    <a:bodyPr/>
                    <a:lstStyle/>
                    <a:p>
                      <a:pPr algn="ctr" fontAlgn="ctr"/>
                      <a:r>
                        <a:rPr lang="zh-TW" altLang="en-US" sz="1400" b="0" u="none" strike="noStrike" dirty="0">
                          <a:effectLst/>
                          <a:latin typeface="ＭＳ Ｐゴシック" panose="020B0600070205080204" pitchFamily="50" charset="-128"/>
                          <a:ea typeface="ＭＳ Ｐゴシック" panose="020B0600070205080204" pitchFamily="50" charset="-128"/>
                        </a:rPr>
                        <a:t>四天王寺悲田太子乃園 </a:t>
                      </a:r>
                      <a:endParaRPr lang="zh-TW"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9000" marR="39000" marT="0" marB="0" anchor="ctr"/>
                </a:tc>
                <a:tc>
                  <a:txBody>
                    <a:bodyPr/>
                    <a:lstStyle/>
                    <a:p>
                      <a:pPr algn="ctr" fontAlgn="ctr"/>
                      <a:r>
                        <a:rPr lang="en-US" altLang="ja-JP" sz="1400" u="none" strike="noStrike">
                          <a:effectLst/>
                          <a:latin typeface="+mn-ea"/>
                          <a:ea typeface="+mn-ea"/>
                        </a:rPr>
                        <a:t>30 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en-US" altLang="ja-JP" sz="1400" u="none" strike="noStrike">
                          <a:effectLst/>
                          <a:latin typeface="+mn-ea"/>
                          <a:ea typeface="+mn-ea"/>
                        </a:rPr>
                        <a:t>20 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ja-JP" altLang="en-US" sz="1400" b="0" i="0" u="none" strike="noStrike" dirty="0" smtClean="0">
                          <a:solidFill>
                            <a:srgbClr val="000000"/>
                          </a:solidFill>
                          <a:effectLst/>
                          <a:latin typeface="+mn-ea"/>
                          <a:ea typeface="+mn-ea"/>
                        </a:rPr>
                        <a:t>大阪府</a:t>
                      </a:r>
                      <a:endParaRPr lang="en-US" altLang="ja-JP" sz="1400" b="0" i="0" u="none" strike="noStrike" dirty="0">
                        <a:solidFill>
                          <a:srgbClr val="000000"/>
                        </a:solidFill>
                        <a:effectLst/>
                        <a:latin typeface="+mn-ea"/>
                        <a:ea typeface="+mn-ea"/>
                      </a:endParaRPr>
                    </a:p>
                  </a:txBody>
                  <a:tcPr marL="10319" marR="10319" marT="9525" marB="0" anchor="ctr"/>
                </a:tc>
              </a:tr>
              <a:tr h="288000">
                <a:tc>
                  <a:txBody>
                    <a:bodyPr/>
                    <a:lstStyle/>
                    <a:p>
                      <a:pPr algn="ctr" fontAlgn="ctr"/>
                      <a:r>
                        <a:rPr lang="ja-JP" altLang="en-US" sz="1400" b="0" u="none" strike="noStrike">
                          <a:effectLst/>
                          <a:latin typeface="ＭＳ Ｐゴシック" panose="020B0600070205080204" pitchFamily="50" charset="-128"/>
                          <a:ea typeface="ＭＳ Ｐゴシック" panose="020B0600070205080204" pitchFamily="50" charset="-128"/>
                        </a:rPr>
                        <a:t>北さくら園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9000" marR="39000" marT="0" marB="0" anchor="ctr"/>
                </a:tc>
                <a:tc>
                  <a:txBody>
                    <a:bodyPr/>
                    <a:lstStyle/>
                    <a:p>
                      <a:pPr algn="ctr" fontAlgn="ctr"/>
                      <a:r>
                        <a:rPr lang="en-US" altLang="ja-JP" sz="1400" u="none" strike="noStrike">
                          <a:effectLst/>
                          <a:latin typeface="+mn-ea"/>
                          <a:ea typeface="+mn-ea"/>
                        </a:rPr>
                        <a:t>50 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en-US" altLang="ja-JP" sz="1400" u="none" strike="noStrike">
                          <a:effectLst/>
                          <a:latin typeface="+mn-ea"/>
                          <a:ea typeface="+mn-ea"/>
                        </a:rPr>
                        <a:t>37 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ja-JP" altLang="en-US" sz="1400" b="0" i="0" u="none" strike="noStrike" dirty="0" smtClean="0">
                          <a:solidFill>
                            <a:srgbClr val="000000"/>
                          </a:solidFill>
                          <a:effectLst/>
                          <a:latin typeface="+mn-ea"/>
                          <a:ea typeface="+mn-ea"/>
                        </a:rPr>
                        <a:t>大阪市</a:t>
                      </a:r>
                      <a:endParaRPr lang="en-US" altLang="ja-JP" sz="1400" b="0" i="0" u="none" strike="noStrike" dirty="0">
                        <a:solidFill>
                          <a:srgbClr val="000000"/>
                        </a:solidFill>
                        <a:effectLst/>
                        <a:latin typeface="+mn-ea"/>
                        <a:ea typeface="+mn-ea"/>
                      </a:endParaRPr>
                    </a:p>
                  </a:txBody>
                  <a:tcPr marL="10319" marR="10319" marT="9525" marB="0" anchor="ctr"/>
                </a:tc>
              </a:tr>
              <a:tr h="288000">
                <a:tc>
                  <a:txBody>
                    <a:bodyPr/>
                    <a:lstStyle/>
                    <a:p>
                      <a:pPr algn="ctr" fontAlgn="ctr"/>
                      <a:r>
                        <a:rPr lang="ja-JP" altLang="en-US" sz="1400" b="0" u="none" strike="noStrike" dirty="0">
                          <a:effectLst/>
                          <a:latin typeface="ＭＳ Ｐゴシック" panose="020B0600070205080204" pitchFamily="50" charset="-128"/>
                          <a:ea typeface="ＭＳ Ｐゴシック" panose="020B0600070205080204" pitchFamily="50" charset="-128"/>
                        </a:rPr>
                        <a:t>東さくら園 </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9000" marR="39000" marT="0" marB="0" anchor="ctr"/>
                </a:tc>
                <a:tc>
                  <a:txBody>
                    <a:bodyPr/>
                    <a:lstStyle/>
                    <a:p>
                      <a:pPr algn="ctr" fontAlgn="ctr"/>
                      <a:r>
                        <a:rPr lang="en-US" altLang="ja-JP" sz="1400" u="none" strike="noStrike">
                          <a:effectLst/>
                          <a:latin typeface="+mn-ea"/>
                          <a:ea typeface="+mn-ea"/>
                        </a:rPr>
                        <a:t>50 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en-US" altLang="ja-JP" sz="1400" u="none" strike="noStrike">
                          <a:effectLst/>
                          <a:latin typeface="+mn-ea"/>
                          <a:ea typeface="+mn-ea"/>
                        </a:rPr>
                        <a:t>44 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ja-JP" altLang="en-US" sz="1400" b="0" i="0" u="none" strike="noStrike" dirty="0" smtClean="0">
                          <a:solidFill>
                            <a:srgbClr val="000000"/>
                          </a:solidFill>
                          <a:effectLst/>
                          <a:latin typeface="+mn-ea"/>
                          <a:ea typeface="+mn-ea"/>
                        </a:rPr>
                        <a:t>大阪市</a:t>
                      </a:r>
                      <a:endParaRPr lang="en-US" altLang="ja-JP" sz="1400" b="0" i="0" u="none" strike="noStrike" dirty="0">
                        <a:solidFill>
                          <a:srgbClr val="000000"/>
                        </a:solidFill>
                        <a:effectLst/>
                        <a:latin typeface="+mn-ea"/>
                        <a:ea typeface="+mn-ea"/>
                      </a:endParaRPr>
                    </a:p>
                  </a:txBody>
                  <a:tcPr marL="10319" marR="10319" marT="9525" marB="0" anchor="ctr"/>
                </a:tc>
              </a:tr>
              <a:tr h="288000">
                <a:tc>
                  <a:txBody>
                    <a:bodyPr/>
                    <a:lstStyle/>
                    <a:p>
                      <a:pPr algn="ctr" fontAlgn="ctr"/>
                      <a:r>
                        <a:rPr lang="ja-JP" altLang="en-US" sz="1400" b="0" u="none" strike="noStrike">
                          <a:effectLst/>
                          <a:latin typeface="ＭＳ Ｐゴシック" panose="020B0600070205080204" pitchFamily="50" charset="-128"/>
                          <a:ea typeface="ＭＳ Ｐゴシック" panose="020B0600070205080204" pitchFamily="50" charset="-128"/>
                        </a:rPr>
                        <a:t>南さくら園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9000" marR="39000" marT="0" marB="0" anchor="ctr"/>
                </a:tc>
                <a:tc>
                  <a:txBody>
                    <a:bodyPr/>
                    <a:lstStyle/>
                    <a:p>
                      <a:pPr algn="ctr" fontAlgn="ctr"/>
                      <a:r>
                        <a:rPr lang="en-US" altLang="ja-JP" sz="1400" u="none" strike="noStrike">
                          <a:effectLst/>
                          <a:latin typeface="+mn-ea"/>
                          <a:ea typeface="+mn-ea"/>
                        </a:rPr>
                        <a:t>50 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en-US" altLang="ja-JP" sz="1400" u="none" strike="noStrike">
                          <a:effectLst/>
                          <a:latin typeface="+mn-ea"/>
                          <a:ea typeface="+mn-ea"/>
                        </a:rPr>
                        <a:t>44 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ja-JP" altLang="en-US" sz="1400" b="0" i="0" u="none" strike="noStrike" dirty="0" smtClean="0">
                          <a:solidFill>
                            <a:srgbClr val="000000"/>
                          </a:solidFill>
                          <a:effectLst/>
                          <a:latin typeface="+mn-ea"/>
                          <a:ea typeface="+mn-ea"/>
                        </a:rPr>
                        <a:t>大阪市</a:t>
                      </a:r>
                      <a:endParaRPr lang="en-US" altLang="ja-JP" sz="1400" b="0" i="0" u="none" strike="noStrike" dirty="0">
                        <a:solidFill>
                          <a:srgbClr val="000000"/>
                        </a:solidFill>
                        <a:effectLst/>
                        <a:latin typeface="+mn-ea"/>
                        <a:ea typeface="+mn-ea"/>
                      </a:endParaRPr>
                    </a:p>
                  </a:txBody>
                  <a:tcPr marL="10319" marR="10319" marT="9525" marB="0" anchor="ctr"/>
                </a:tc>
              </a:tr>
              <a:tr h="288000">
                <a:tc>
                  <a:txBody>
                    <a:bodyPr/>
                    <a:lstStyle/>
                    <a:p>
                      <a:pPr algn="ctr" fontAlgn="ctr"/>
                      <a:r>
                        <a:rPr lang="ja-JP" altLang="en-US" sz="1400" b="0" u="none" strike="noStrike">
                          <a:effectLst/>
                          <a:latin typeface="ＭＳ Ｐゴシック" panose="020B0600070205080204" pitchFamily="50" charset="-128"/>
                          <a:ea typeface="ＭＳ Ｐゴシック" panose="020B0600070205080204" pitchFamily="50" charset="-128"/>
                        </a:rPr>
                        <a:t>ボ・ドーム大念仏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9000" marR="39000" marT="0" marB="0" anchor="ctr"/>
                </a:tc>
                <a:tc>
                  <a:txBody>
                    <a:bodyPr/>
                    <a:lstStyle/>
                    <a:p>
                      <a:pPr algn="ctr" fontAlgn="ctr"/>
                      <a:r>
                        <a:rPr lang="en-US" altLang="ja-JP" sz="1400" u="none" strike="noStrike">
                          <a:effectLst/>
                          <a:latin typeface="+mn-ea"/>
                          <a:ea typeface="+mn-ea"/>
                        </a:rPr>
                        <a:t>30 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en-US" altLang="ja-JP" sz="1400" u="none" strike="noStrike">
                          <a:effectLst/>
                          <a:latin typeface="+mn-ea"/>
                          <a:ea typeface="+mn-ea"/>
                        </a:rPr>
                        <a:t>24 </a:t>
                      </a:r>
                      <a:endParaRPr lang="en-US" altLang="ja-JP" sz="1400" b="0" i="0" u="none" strike="noStrike">
                        <a:solidFill>
                          <a:srgbClr val="000000"/>
                        </a:solidFill>
                        <a:effectLst/>
                        <a:latin typeface="+mn-ea"/>
                        <a:ea typeface="+mn-ea"/>
                      </a:endParaRPr>
                    </a:p>
                  </a:txBody>
                  <a:tcPr marL="10319" marR="10319" marT="9525" marB="0" anchor="ctr"/>
                </a:tc>
                <a:tc>
                  <a:txBody>
                    <a:bodyPr/>
                    <a:lstStyle/>
                    <a:p>
                      <a:pPr algn="ctr" fontAlgn="ctr"/>
                      <a:r>
                        <a:rPr lang="ja-JP" altLang="en-US" sz="1400" b="0" i="0" u="none" strike="noStrike" dirty="0" smtClean="0">
                          <a:solidFill>
                            <a:srgbClr val="000000"/>
                          </a:solidFill>
                          <a:effectLst/>
                          <a:latin typeface="+mn-ea"/>
                          <a:ea typeface="+mn-ea"/>
                        </a:rPr>
                        <a:t>大阪市</a:t>
                      </a:r>
                      <a:endParaRPr lang="en-US" altLang="ja-JP" sz="1400" b="0" i="0" u="none" strike="noStrike" dirty="0">
                        <a:solidFill>
                          <a:srgbClr val="000000"/>
                        </a:solidFill>
                        <a:effectLst/>
                        <a:latin typeface="+mn-ea"/>
                        <a:ea typeface="+mn-ea"/>
                      </a:endParaRPr>
                    </a:p>
                  </a:txBody>
                  <a:tcPr marL="10319" marR="10319" marT="9525" marB="0" anchor="ctr"/>
                </a:tc>
              </a:tr>
              <a:tr h="288000">
                <a:tc>
                  <a:txBody>
                    <a:bodyPr/>
                    <a:lstStyle/>
                    <a:p>
                      <a:pPr algn="ctr" fontAlgn="ctr"/>
                      <a:r>
                        <a:rPr lang="ja-JP" altLang="en-US" sz="1400" b="0" u="none" strike="noStrike" dirty="0">
                          <a:effectLst/>
                          <a:latin typeface="ＭＳ Ｐゴシック" panose="020B0600070205080204" pitchFamily="50" charset="-128"/>
                          <a:ea typeface="ＭＳ Ｐゴシック" panose="020B0600070205080204" pitchFamily="50" charset="-128"/>
                        </a:rPr>
                        <a:t>ハピネス・ハーク </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9000" marR="39000" marT="0" marB="0" anchor="ctr"/>
                </a:tc>
                <a:tc>
                  <a:txBody>
                    <a:bodyPr/>
                    <a:lstStyle/>
                    <a:p>
                      <a:pPr algn="ctr" fontAlgn="ctr"/>
                      <a:r>
                        <a:rPr lang="en-US" altLang="ja-JP" sz="1400" u="none" strike="noStrike" dirty="0">
                          <a:effectLst/>
                          <a:latin typeface="+mn-ea"/>
                          <a:ea typeface="+mn-ea"/>
                        </a:rPr>
                        <a:t>30 </a:t>
                      </a:r>
                      <a:endParaRPr lang="en-US" altLang="ja-JP" sz="1400" b="0" i="0" u="none" strike="noStrike" dirty="0">
                        <a:solidFill>
                          <a:srgbClr val="000000"/>
                        </a:solidFill>
                        <a:effectLst/>
                        <a:latin typeface="+mn-ea"/>
                        <a:ea typeface="+mn-ea"/>
                      </a:endParaRPr>
                    </a:p>
                  </a:txBody>
                  <a:tcPr marL="10319" marR="10319" marT="9525" marB="0" anchor="ctr"/>
                </a:tc>
                <a:tc>
                  <a:txBody>
                    <a:bodyPr/>
                    <a:lstStyle/>
                    <a:p>
                      <a:pPr algn="ctr" fontAlgn="ctr"/>
                      <a:r>
                        <a:rPr lang="en-US" altLang="ja-JP" sz="1400" u="none" strike="noStrike" dirty="0">
                          <a:effectLst/>
                          <a:latin typeface="+mn-ea"/>
                          <a:ea typeface="+mn-ea"/>
                        </a:rPr>
                        <a:t>29 </a:t>
                      </a:r>
                      <a:endParaRPr lang="en-US" altLang="ja-JP" sz="1400" b="0" i="0" u="none" strike="noStrike" dirty="0">
                        <a:solidFill>
                          <a:srgbClr val="000000"/>
                        </a:solidFill>
                        <a:effectLst/>
                        <a:latin typeface="+mn-ea"/>
                        <a:ea typeface="+mn-ea"/>
                      </a:endParaRPr>
                    </a:p>
                  </a:txBody>
                  <a:tcPr marL="10319" marR="10319" marT="9525" marB="0" anchor="ctr"/>
                </a:tc>
                <a:tc>
                  <a:txBody>
                    <a:bodyPr/>
                    <a:lstStyle/>
                    <a:p>
                      <a:pPr algn="ctr" fontAlgn="ctr"/>
                      <a:r>
                        <a:rPr lang="ja-JP" altLang="en-US" sz="1400" b="0" i="0" u="none" strike="noStrike" dirty="0" smtClean="0">
                          <a:solidFill>
                            <a:srgbClr val="000000"/>
                          </a:solidFill>
                          <a:effectLst/>
                          <a:latin typeface="+mn-ea"/>
                          <a:ea typeface="+mn-ea"/>
                        </a:rPr>
                        <a:t>堺市</a:t>
                      </a:r>
                      <a:endParaRPr lang="en-US" altLang="ja-JP" sz="1400" b="0" i="0" u="none" strike="noStrike" dirty="0">
                        <a:solidFill>
                          <a:srgbClr val="000000"/>
                        </a:solidFill>
                        <a:effectLst/>
                        <a:latin typeface="+mn-ea"/>
                        <a:ea typeface="+mn-ea"/>
                      </a:endParaRPr>
                    </a:p>
                  </a:txBody>
                  <a:tcPr marL="10319" marR="10319" marT="9525" marB="0" anchor="ctr"/>
                </a:tc>
              </a:tr>
            </a:tbl>
          </a:graphicData>
        </a:graphic>
      </p:graphicFrame>
      <p:sp>
        <p:nvSpPr>
          <p:cNvPr id="10" name="テキスト ボックス 9"/>
          <p:cNvSpPr txBox="1"/>
          <p:nvPr/>
        </p:nvSpPr>
        <p:spPr>
          <a:xfrm>
            <a:off x="1988671" y="6577608"/>
            <a:ext cx="9517057" cy="307777"/>
          </a:xfrm>
          <a:prstGeom prst="rect">
            <a:avLst/>
          </a:prstGeom>
          <a:noFill/>
        </p:spPr>
        <p:txBody>
          <a:bodyPr wrap="square" rtlCol="0">
            <a:spAutoFit/>
          </a:bodyPr>
          <a:lstStyle/>
          <a:p>
            <a:r>
              <a:rPr kumimoji="1" lang="ja-JP" altLang="en-US" sz="1400" dirty="0" smtClean="0">
                <a:latin typeface="+mn-ea"/>
              </a:rPr>
              <a:t>大阪府社会福祉協議会母子施設部会</a:t>
            </a:r>
            <a:r>
              <a:rPr kumimoji="1" lang="en-US" altLang="ja-JP" sz="1400" dirty="0" smtClean="0">
                <a:latin typeface="+mn-ea"/>
              </a:rPr>
              <a:t>Web</a:t>
            </a:r>
            <a:r>
              <a:rPr kumimoji="1" lang="ja-JP" altLang="en-US" sz="1400" dirty="0" smtClean="0">
                <a:latin typeface="+mn-ea"/>
              </a:rPr>
              <a:t>サイトより（平成２９年６月２７日時点）</a:t>
            </a:r>
            <a:endParaRPr kumimoji="1" lang="ja-JP" altLang="en-US" sz="1400" dirty="0">
              <a:latin typeface="+mn-ea"/>
            </a:endParaRPr>
          </a:p>
        </p:txBody>
      </p:sp>
      <p:sp>
        <p:nvSpPr>
          <p:cNvPr id="11" name="テキスト ボックス 10"/>
          <p:cNvSpPr txBox="1"/>
          <p:nvPr/>
        </p:nvSpPr>
        <p:spPr>
          <a:xfrm>
            <a:off x="740532" y="3666510"/>
            <a:ext cx="8892988" cy="338554"/>
          </a:xfrm>
          <a:prstGeom prst="rect">
            <a:avLst/>
          </a:prstGeom>
          <a:noFill/>
        </p:spPr>
        <p:txBody>
          <a:bodyPr wrap="square" rtlCol="0">
            <a:spAutoFit/>
          </a:bodyPr>
          <a:lstStyle/>
          <a:p>
            <a:r>
              <a:rPr lang="ja-JP" altLang="en-US" sz="1600" b="1" dirty="0" smtClean="0">
                <a:latin typeface="+mn-ea"/>
              </a:rPr>
              <a:t>（参考）大阪府内の母子生活支援施設の入所状況</a:t>
            </a:r>
            <a:endParaRPr kumimoji="1" lang="ja-JP" altLang="en-US" sz="1600" b="1" dirty="0">
              <a:latin typeface="+mn-ea"/>
            </a:endParaRPr>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4233571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母子保護の実施状況②</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402507717"/>
              </p:ext>
            </p:extLst>
          </p:nvPr>
        </p:nvGraphicFramePr>
        <p:xfrm>
          <a:off x="1053000" y="2253992"/>
          <a:ext cx="7800000" cy="1463040"/>
        </p:xfrm>
        <a:graphic>
          <a:graphicData uri="http://schemas.openxmlformats.org/drawingml/2006/table">
            <a:tbl>
              <a:tblPr firstRow="1" firstCol="1" bandRow="1">
                <a:tableStyleId>{5C22544A-7EE6-4342-B048-85BDC9FD1C3A}</a:tableStyleId>
              </a:tblPr>
              <a:tblGrid>
                <a:gridCol w="1560000"/>
                <a:gridCol w="1560000"/>
                <a:gridCol w="1560000"/>
                <a:gridCol w="1560000"/>
                <a:gridCol w="1560000"/>
              </a:tblGrid>
              <a:tr h="271170">
                <a:tc>
                  <a:txBody>
                    <a:bodyPr/>
                    <a:lstStyle/>
                    <a:p>
                      <a:pPr algn="ctr">
                        <a:spcAft>
                          <a:spcPts val="0"/>
                        </a:spcAft>
                      </a:pPr>
                      <a:r>
                        <a:rPr lang="en-US" sz="3200" kern="100" dirty="0">
                          <a:effectLst/>
                        </a:rPr>
                        <a:t> </a:t>
                      </a:r>
                      <a:endParaRPr lang="ja-JP" sz="3200" kern="100" dirty="0">
                        <a:effectLst/>
                        <a:latin typeface="+mn-ea"/>
                        <a:ea typeface="+mn-ea"/>
                        <a:cs typeface="Times New Roman"/>
                      </a:endParaRPr>
                    </a:p>
                  </a:txBody>
                  <a:tcPr marL="120177" marR="120177" marT="0" marB="0"/>
                </a:tc>
                <a:tc>
                  <a:txBody>
                    <a:bodyPr/>
                    <a:lstStyle/>
                    <a:p>
                      <a:pPr algn="ctr">
                        <a:spcAft>
                          <a:spcPts val="0"/>
                        </a:spcAft>
                      </a:pPr>
                      <a:r>
                        <a:rPr lang="en-US" sz="3200" kern="100" dirty="0">
                          <a:effectLst/>
                        </a:rPr>
                        <a:t>H25</a:t>
                      </a:r>
                      <a:endParaRPr lang="ja-JP" sz="3200" kern="100" dirty="0">
                        <a:effectLst/>
                        <a:latin typeface="+mn-ea"/>
                        <a:ea typeface="+mn-ea"/>
                        <a:cs typeface="Times New Roman"/>
                      </a:endParaRPr>
                    </a:p>
                  </a:txBody>
                  <a:tcPr marL="120177" marR="120177" marT="0" marB="0" anchor="ctr"/>
                </a:tc>
                <a:tc>
                  <a:txBody>
                    <a:bodyPr/>
                    <a:lstStyle/>
                    <a:p>
                      <a:pPr algn="ctr">
                        <a:spcAft>
                          <a:spcPts val="0"/>
                        </a:spcAft>
                      </a:pPr>
                      <a:r>
                        <a:rPr lang="en-US" sz="3200" kern="100">
                          <a:effectLst/>
                        </a:rPr>
                        <a:t>H26</a:t>
                      </a:r>
                      <a:endParaRPr lang="ja-JP" sz="3200" kern="100">
                        <a:effectLst/>
                        <a:latin typeface="+mn-ea"/>
                        <a:ea typeface="+mn-ea"/>
                        <a:cs typeface="Times New Roman"/>
                      </a:endParaRPr>
                    </a:p>
                  </a:txBody>
                  <a:tcPr marL="120177" marR="120177" marT="0" marB="0" anchor="ctr"/>
                </a:tc>
                <a:tc>
                  <a:txBody>
                    <a:bodyPr/>
                    <a:lstStyle/>
                    <a:p>
                      <a:pPr algn="ctr">
                        <a:spcAft>
                          <a:spcPts val="0"/>
                        </a:spcAft>
                      </a:pPr>
                      <a:r>
                        <a:rPr lang="en-US" sz="3200" kern="100">
                          <a:effectLst/>
                        </a:rPr>
                        <a:t>H27</a:t>
                      </a:r>
                      <a:endParaRPr lang="ja-JP" sz="3200" kern="100">
                        <a:effectLst/>
                        <a:latin typeface="+mn-ea"/>
                        <a:ea typeface="+mn-ea"/>
                        <a:cs typeface="Times New Roman"/>
                      </a:endParaRPr>
                    </a:p>
                  </a:txBody>
                  <a:tcPr marL="120177" marR="120177" marT="0" marB="0" anchor="ctr"/>
                </a:tc>
                <a:tc>
                  <a:txBody>
                    <a:bodyPr/>
                    <a:lstStyle/>
                    <a:p>
                      <a:pPr algn="ctr">
                        <a:spcAft>
                          <a:spcPts val="0"/>
                        </a:spcAft>
                      </a:pPr>
                      <a:r>
                        <a:rPr lang="en-US" sz="3200" kern="100">
                          <a:effectLst/>
                        </a:rPr>
                        <a:t>H28</a:t>
                      </a:r>
                      <a:endParaRPr lang="ja-JP" sz="3200" kern="100">
                        <a:effectLst/>
                        <a:latin typeface="+mn-ea"/>
                        <a:ea typeface="+mn-ea"/>
                        <a:cs typeface="Times New Roman"/>
                      </a:endParaRPr>
                    </a:p>
                  </a:txBody>
                  <a:tcPr marL="120177" marR="120177" marT="0" marB="0" anchor="ctr"/>
                </a:tc>
              </a:tr>
              <a:tr h="271170">
                <a:tc>
                  <a:txBody>
                    <a:bodyPr/>
                    <a:lstStyle/>
                    <a:p>
                      <a:pPr algn="ctr">
                        <a:spcAft>
                          <a:spcPts val="0"/>
                        </a:spcAft>
                      </a:pPr>
                      <a:r>
                        <a:rPr lang="ja-JP" sz="3200" kern="100" dirty="0">
                          <a:effectLst/>
                        </a:rPr>
                        <a:t>入所</a:t>
                      </a:r>
                      <a:endParaRPr lang="ja-JP" sz="3200" kern="100" dirty="0">
                        <a:effectLst/>
                        <a:latin typeface="+mn-ea"/>
                        <a:ea typeface="+mn-ea"/>
                        <a:cs typeface="Times New Roman"/>
                      </a:endParaRPr>
                    </a:p>
                  </a:txBody>
                  <a:tcPr marL="120177" marR="120177" marT="0" marB="0"/>
                </a:tc>
                <a:tc>
                  <a:txBody>
                    <a:bodyPr/>
                    <a:lstStyle/>
                    <a:p>
                      <a:pPr algn="ctr">
                        <a:spcAft>
                          <a:spcPts val="0"/>
                        </a:spcAft>
                      </a:pPr>
                      <a:r>
                        <a:rPr lang="en-US" sz="3200" kern="100">
                          <a:effectLst/>
                        </a:rPr>
                        <a:t>41</a:t>
                      </a:r>
                      <a:endParaRPr lang="ja-JP" sz="3200" kern="100">
                        <a:effectLst/>
                        <a:latin typeface="+mn-ea"/>
                        <a:ea typeface="+mn-ea"/>
                        <a:cs typeface="Times New Roman"/>
                      </a:endParaRPr>
                    </a:p>
                  </a:txBody>
                  <a:tcPr marL="120177" marR="120177" marT="0" marB="0"/>
                </a:tc>
                <a:tc>
                  <a:txBody>
                    <a:bodyPr/>
                    <a:lstStyle/>
                    <a:p>
                      <a:pPr algn="ctr">
                        <a:spcAft>
                          <a:spcPts val="0"/>
                        </a:spcAft>
                      </a:pPr>
                      <a:r>
                        <a:rPr lang="en-US" sz="3200" kern="100">
                          <a:effectLst/>
                        </a:rPr>
                        <a:t>45</a:t>
                      </a:r>
                      <a:endParaRPr lang="ja-JP" sz="3200" kern="100">
                        <a:effectLst/>
                        <a:latin typeface="+mn-ea"/>
                        <a:ea typeface="+mn-ea"/>
                        <a:cs typeface="Times New Roman"/>
                      </a:endParaRPr>
                    </a:p>
                  </a:txBody>
                  <a:tcPr marL="120177" marR="120177" marT="0" marB="0"/>
                </a:tc>
                <a:tc>
                  <a:txBody>
                    <a:bodyPr/>
                    <a:lstStyle/>
                    <a:p>
                      <a:pPr algn="ctr">
                        <a:spcAft>
                          <a:spcPts val="0"/>
                        </a:spcAft>
                      </a:pPr>
                      <a:r>
                        <a:rPr lang="en-US" sz="3200" kern="100">
                          <a:effectLst/>
                        </a:rPr>
                        <a:t>47</a:t>
                      </a:r>
                      <a:endParaRPr lang="ja-JP" sz="3200" kern="100">
                        <a:effectLst/>
                        <a:latin typeface="+mn-ea"/>
                        <a:ea typeface="+mn-ea"/>
                        <a:cs typeface="Times New Roman"/>
                      </a:endParaRPr>
                    </a:p>
                  </a:txBody>
                  <a:tcPr marL="120177" marR="120177" marT="0" marB="0"/>
                </a:tc>
                <a:tc>
                  <a:txBody>
                    <a:bodyPr/>
                    <a:lstStyle/>
                    <a:p>
                      <a:pPr algn="ctr">
                        <a:spcAft>
                          <a:spcPts val="0"/>
                        </a:spcAft>
                      </a:pPr>
                      <a:r>
                        <a:rPr lang="en-US" sz="3200" kern="100" dirty="0">
                          <a:effectLst/>
                        </a:rPr>
                        <a:t>35</a:t>
                      </a:r>
                      <a:endParaRPr lang="ja-JP" sz="3200" kern="100" dirty="0">
                        <a:effectLst/>
                        <a:latin typeface="+mn-ea"/>
                        <a:ea typeface="+mn-ea"/>
                        <a:cs typeface="Times New Roman"/>
                      </a:endParaRPr>
                    </a:p>
                  </a:txBody>
                  <a:tcPr marL="120177" marR="120177" marT="0" marB="0"/>
                </a:tc>
              </a:tr>
              <a:tr h="271170">
                <a:tc>
                  <a:txBody>
                    <a:bodyPr/>
                    <a:lstStyle/>
                    <a:p>
                      <a:pPr algn="ctr">
                        <a:spcAft>
                          <a:spcPts val="0"/>
                        </a:spcAft>
                      </a:pPr>
                      <a:r>
                        <a:rPr lang="ja-JP" sz="3200" kern="100" dirty="0">
                          <a:effectLst/>
                        </a:rPr>
                        <a:t>退所</a:t>
                      </a:r>
                      <a:endParaRPr lang="ja-JP" sz="3200" kern="100" dirty="0">
                        <a:effectLst/>
                        <a:latin typeface="+mn-ea"/>
                        <a:ea typeface="+mn-ea"/>
                        <a:cs typeface="Times New Roman"/>
                      </a:endParaRPr>
                    </a:p>
                  </a:txBody>
                  <a:tcPr marL="120177" marR="120177" marT="0" marB="0"/>
                </a:tc>
                <a:tc>
                  <a:txBody>
                    <a:bodyPr/>
                    <a:lstStyle/>
                    <a:p>
                      <a:pPr algn="ctr">
                        <a:spcAft>
                          <a:spcPts val="0"/>
                        </a:spcAft>
                      </a:pPr>
                      <a:r>
                        <a:rPr lang="en-US" sz="3200" kern="100">
                          <a:effectLst/>
                        </a:rPr>
                        <a:t>33</a:t>
                      </a:r>
                      <a:endParaRPr lang="ja-JP" sz="3200" kern="100">
                        <a:effectLst/>
                        <a:latin typeface="+mn-ea"/>
                        <a:ea typeface="+mn-ea"/>
                        <a:cs typeface="Times New Roman"/>
                      </a:endParaRPr>
                    </a:p>
                  </a:txBody>
                  <a:tcPr marL="120177" marR="120177" marT="0" marB="0"/>
                </a:tc>
                <a:tc>
                  <a:txBody>
                    <a:bodyPr/>
                    <a:lstStyle/>
                    <a:p>
                      <a:pPr algn="ctr">
                        <a:spcAft>
                          <a:spcPts val="0"/>
                        </a:spcAft>
                      </a:pPr>
                      <a:r>
                        <a:rPr lang="en-US" sz="3200" kern="100">
                          <a:effectLst/>
                        </a:rPr>
                        <a:t>42</a:t>
                      </a:r>
                      <a:endParaRPr lang="ja-JP" sz="3200" kern="100">
                        <a:effectLst/>
                        <a:latin typeface="+mn-ea"/>
                        <a:ea typeface="+mn-ea"/>
                        <a:cs typeface="Times New Roman"/>
                      </a:endParaRPr>
                    </a:p>
                  </a:txBody>
                  <a:tcPr marL="120177" marR="120177" marT="0" marB="0"/>
                </a:tc>
                <a:tc>
                  <a:txBody>
                    <a:bodyPr/>
                    <a:lstStyle/>
                    <a:p>
                      <a:pPr algn="ctr">
                        <a:spcAft>
                          <a:spcPts val="0"/>
                        </a:spcAft>
                      </a:pPr>
                      <a:r>
                        <a:rPr lang="en-US" sz="3200" kern="100" dirty="0">
                          <a:effectLst/>
                        </a:rPr>
                        <a:t>47</a:t>
                      </a:r>
                      <a:endParaRPr lang="ja-JP" sz="3200" kern="100" dirty="0">
                        <a:effectLst/>
                        <a:latin typeface="+mn-ea"/>
                        <a:ea typeface="+mn-ea"/>
                        <a:cs typeface="Times New Roman"/>
                      </a:endParaRPr>
                    </a:p>
                  </a:txBody>
                  <a:tcPr marL="120177" marR="120177" marT="0" marB="0"/>
                </a:tc>
                <a:tc>
                  <a:txBody>
                    <a:bodyPr/>
                    <a:lstStyle/>
                    <a:p>
                      <a:pPr algn="ctr">
                        <a:spcAft>
                          <a:spcPts val="0"/>
                        </a:spcAft>
                      </a:pPr>
                      <a:r>
                        <a:rPr lang="en-US" sz="3200" kern="100" dirty="0">
                          <a:effectLst/>
                        </a:rPr>
                        <a:t>33</a:t>
                      </a:r>
                      <a:endParaRPr lang="ja-JP" sz="3200" kern="100" dirty="0">
                        <a:effectLst/>
                        <a:latin typeface="+mn-ea"/>
                        <a:ea typeface="+mn-ea"/>
                        <a:cs typeface="Times New Roman"/>
                      </a:endParaRPr>
                    </a:p>
                  </a:txBody>
                  <a:tcPr marL="120177" marR="120177" marT="0" marB="0"/>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255055964"/>
              </p:ext>
            </p:extLst>
          </p:nvPr>
        </p:nvGraphicFramePr>
        <p:xfrm>
          <a:off x="1072777" y="4797152"/>
          <a:ext cx="7800000" cy="1463040"/>
        </p:xfrm>
        <a:graphic>
          <a:graphicData uri="http://schemas.openxmlformats.org/drawingml/2006/table">
            <a:tbl>
              <a:tblPr firstRow="1" firstCol="1" bandRow="1">
                <a:tableStyleId>{5C22544A-7EE6-4342-B048-85BDC9FD1C3A}</a:tableStyleId>
              </a:tblPr>
              <a:tblGrid>
                <a:gridCol w="1560000"/>
                <a:gridCol w="1560000"/>
                <a:gridCol w="1560000"/>
                <a:gridCol w="1560000"/>
                <a:gridCol w="1560000"/>
              </a:tblGrid>
              <a:tr h="0">
                <a:tc>
                  <a:txBody>
                    <a:bodyPr/>
                    <a:lstStyle/>
                    <a:p>
                      <a:pPr algn="ctr">
                        <a:spcAft>
                          <a:spcPts val="0"/>
                        </a:spcAft>
                      </a:pPr>
                      <a:r>
                        <a:rPr lang="en-US" sz="3200" kern="100" dirty="0">
                          <a:effectLst/>
                        </a:rPr>
                        <a:t> </a:t>
                      </a:r>
                      <a:endParaRPr lang="ja-JP" sz="3200" kern="100" dirty="0">
                        <a:effectLst/>
                        <a:latin typeface="+mn-ea"/>
                        <a:ea typeface="+mn-ea"/>
                        <a:cs typeface="Times New Roman"/>
                      </a:endParaRPr>
                    </a:p>
                  </a:txBody>
                  <a:tcPr marL="74295" marR="74295" marT="0" marB="0"/>
                </a:tc>
                <a:tc>
                  <a:txBody>
                    <a:bodyPr/>
                    <a:lstStyle/>
                    <a:p>
                      <a:pPr algn="ctr">
                        <a:spcAft>
                          <a:spcPts val="0"/>
                        </a:spcAft>
                      </a:pPr>
                      <a:r>
                        <a:rPr lang="en-US" sz="3200" kern="100" dirty="0">
                          <a:effectLst/>
                        </a:rPr>
                        <a:t>H25</a:t>
                      </a:r>
                      <a:endParaRPr lang="ja-JP" sz="3200" kern="100" dirty="0">
                        <a:effectLst/>
                        <a:latin typeface="+mn-ea"/>
                        <a:ea typeface="+mn-ea"/>
                        <a:cs typeface="Times New Roman"/>
                      </a:endParaRPr>
                    </a:p>
                  </a:txBody>
                  <a:tcPr marL="74295" marR="74295" marT="0" marB="0" anchor="ctr"/>
                </a:tc>
                <a:tc>
                  <a:txBody>
                    <a:bodyPr/>
                    <a:lstStyle/>
                    <a:p>
                      <a:pPr algn="ctr">
                        <a:spcAft>
                          <a:spcPts val="0"/>
                        </a:spcAft>
                      </a:pPr>
                      <a:r>
                        <a:rPr lang="en-US" sz="3200" kern="100" dirty="0">
                          <a:effectLst/>
                        </a:rPr>
                        <a:t>H26</a:t>
                      </a:r>
                      <a:endParaRPr lang="ja-JP" sz="3200" kern="100" dirty="0">
                        <a:effectLst/>
                        <a:latin typeface="+mn-ea"/>
                        <a:ea typeface="+mn-ea"/>
                        <a:cs typeface="Times New Roman"/>
                      </a:endParaRPr>
                    </a:p>
                  </a:txBody>
                  <a:tcPr marL="74295" marR="74295" marT="0" marB="0" anchor="ctr"/>
                </a:tc>
                <a:tc>
                  <a:txBody>
                    <a:bodyPr/>
                    <a:lstStyle/>
                    <a:p>
                      <a:pPr algn="ctr">
                        <a:spcAft>
                          <a:spcPts val="0"/>
                        </a:spcAft>
                      </a:pPr>
                      <a:r>
                        <a:rPr lang="en-US" sz="3200" kern="100" dirty="0">
                          <a:effectLst/>
                        </a:rPr>
                        <a:t>H27</a:t>
                      </a:r>
                      <a:endParaRPr lang="ja-JP" sz="3200" kern="100" dirty="0">
                        <a:effectLst/>
                        <a:latin typeface="+mn-ea"/>
                        <a:ea typeface="+mn-ea"/>
                        <a:cs typeface="Times New Roman"/>
                      </a:endParaRPr>
                    </a:p>
                  </a:txBody>
                  <a:tcPr marL="74295" marR="74295" marT="0" marB="0" anchor="ctr"/>
                </a:tc>
                <a:tc>
                  <a:txBody>
                    <a:bodyPr/>
                    <a:lstStyle/>
                    <a:p>
                      <a:pPr algn="ctr">
                        <a:spcAft>
                          <a:spcPts val="0"/>
                        </a:spcAft>
                      </a:pPr>
                      <a:r>
                        <a:rPr lang="en-US" sz="3200" kern="100">
                          <a:effectLst/>
                        </a:rPr>
                        <a:t>H28</a:t>
                      </a:r>
                      <a:endParaRPr lang="ja-JP" sz="3200" kern="100">
                        <a:effectLst/>
                        <a:latin typeface="+mn-ea"/>
                        <a:ea typeface="+mn-ea"/>
                        <a:cs typeface="Times New Roman"/>
                      </a:endParaRPr>
                    </a:p>
                  </a:txBody>
                  <a:tcPr marL="74295" marR="74295" marT="0" marB="0" anchor="ctr"/>
                </a:tc>
              </a:tr>
              <a:tr h="0">
                <a:tc>
                  <a:txBody>
                    <a:bodyPr/>
                    <a:lstStyle/>
                    <a:p>
                      <a:pPr algn="ctr">
                        <a:spcAft>
                          <a:spcPts val="0"/>
                        </a:spcAft>
                      </a:pPr>
                      <a:r>
                        <a:rPr lang="ja-JP" sz="3200" kern="100">
                          <a:effectLst/>
                        </a:rPr>
                        <a:t>入所</a:t>
                      </a:r>
                      <a:endParaRPr lang="ja-JP" sz="3200" kern="100">
                        <a:effectLst/>
                        <a:latin typeface="+mn-ea"/>
                        <a:ea typeface="+mn-ea"/>
                        <a:cs typeface="Times New Roman"/>
                      </a:endParaRPr>
                    </a:p>
                  </a:txBody>
                  <a:tcPr marL="74295" marR="74295" marT="0" marB="0"/>
                </a:tc>
                <a:tc>
                  <a:txBody>
                    <a:bodyPr/>
                    <a:lstStyle/>
                    <a:p>
                      <a:pPr algn="ctr">
                        <a:spcAft>
                          <a:spcPts val="0"/>
                        </a:spcAft>
                      </a:pPr>
                      <a:r>
                        <a:rPr lang="en-US" sz="3200" kern="100">
                          <a:effectLst/>
                        </a:rPr>
                        <a:t>40</a:t>
                      </a:r>
                      <a:endParaRPr lang="ja-JP" sz="3200" kern="100">
                        <a:effectLst/>
                        <a:latin typeface="+mn-ea"/>
                        <a:ea typeface="+mn-ea"/>
                        <a:cs typeface="Times New Roman"/>
                      </a:endParaRPr>
                    </a:p>
                  </a:txBody>
                  <a:tcPr marL="74295" marR="74295" marT="0" marB="0"/>
                </a:tc>
                <a:tc>
                  <a:txBody>
                    <a:bodyPr/>
                    <a:lstStyle/>
                    <a:p>
                      <a:pPr algn="ctr">
                        <a:spcAft>
                          <a:spcPts val="0"/>
                        </a:spcAft>
                      </a:pPr>
                      <a:r>
                        <a:rPr lang="en-US" sz="3200" kern="100">
                          <a:effectLst/>
                        </a:rPr>
                        <a:t>25</a:t>
                      </a:r>
                      <a:endParaRPr lang="ja-JP" sz="3200" kern="100">
                        <a:effectLst/>
                        <a:latin typeface="+mn-ea"/>
                        <a:ea typeface="+mn-ea"/>
                        <a:cs typeface="Times New Roman"/>
                      </a:endParaRPr>
                    </a:p>
                  </a:txBody>
                  <a:tcPr marL="74295" marR="74295" marT="0" marB="0"/>
                </a:tc>
                <a:tc>
                  <a:txBody>
                    <a:bodyPr/>
                    <a:lstStyle/>
                    <a:p>
                      <a:pPr algn="ctr">
                        <a:spcAft>
                          <a:spcPts val="0"/>
                        </a:spcAft>
                      </a:pPr>
                      <a:r>
                        <a:rPr lang="en-US" sz="3200" kern="100">
                          <a:effectLst/>
                        </a:rPr>
                        <a:t>43</a:t>
                      </a:r>
                      <a:endParaRPr lang="ja-JP" sz="3200" kern="100">
                        <a:effectLst/>
                        <a:latin typeface="+mn-ea"/>
                        <a:ea typeface="+mn-ea"/>
                        <a:cs typeface="Times New Roman"/>
                      </a:endParaRPr>
                    </a:p>
                  </a:txBody>
                  <a:tcPr marL="74295" marR="74295" marT="0" marB="0"/>
                </a:tc>
                <a:tc>
                  <a:txBody>
                    <a:bodyPr/>
                    <a:lstStyle/>
                    <a:p>
                      <a:pPr algn="ctr">
                        <a:spcAft>
                          <a:spcPts val="0"/>
                        </a:spcAft>
                      </a:pPr>
                      <a:r>
                        <a:rPr lang="en-US" sz="3200" kern="100">
                          <a:effectLst/>
                        </a:rPr>
                        <a:t>60</a:t>
                      </a:r>
                      <a:endParaRPr lang="ja-JP" sz="3200" kern="100">
                        <a:effectLst/>
                        <a:latin typeface="+mn-ea"/>
                        <a:ea typeface="+mn-ea"/>
                        <a:cs typeface="Times New Roman"/>
                      </a:endParaRPr>
                    </a:p>
                  </a:txBody>
                  <a:tcPr marL="74295" marR="74295" marT="0" marB="0"/>
                </a:tc>
              </a:tr>
              <a:tr h="0">
                <a:tc>
                  <a:txBody>
                    <a:bodyPr/>
                    <a:lstStyle/>
                    <a:p>
                      <a:pPr algn="ctr">
                        <a:spcAft>
                          <a:spcPts val="0"/>
                        </a:spcAft>
                      </a:pPr>
                      <a:r>
                        <a:rPr lang="ja-JP" sz="3200" kern="100" dirty="0">
                          <a:effectLst/>
                        </a:rPr>
                        <a:t>退所</a:t>
                      </a:r>
                      <a:endParaRPr lang="ja-JP" sz="3200" kern="100" dirty="0">
                        <a:effectLst/>
                        <a:latin typeface="+mn-ea"/>
                        <a:ea typeface="+mn-ea"/>
                        <a:cs typeface="Times New Roman"/>
                      </a:endParaRPr>
                    </a:p>
                  </a:txBody>
                  <a:tcPr marL="74295" marR="74295" marT="0" marB="0"/>
                </a:tc>
                <a:tc>
                  <a:txBody>
                    <a:bodyPr/>
                    <a:lstStyle/>
                    <a:p>
                      <a:pPr algn="ctr">
                        <a:spcAft>
                          <a:spcPts val="0"/>
                        </a:spcAft>
                      </a:pPr>
                      <a:r>
                        <a:rPr lang="en-US" sz="3200" kern="100">
                          <a:effectLst/>
                        </a:rPr>
                        <a:t>21</a:t>
                      </a:r>
                      <a:endParaRPr lang="ja-JP" sz="3200" kern="100">
                        <a:effectLst/>
                        <a:latin typeface="+mn-ea"/>
                        <a:ea typeface="+mn-ea"/>
                        <a:cs typeface="Times New Roman"/>
                      </a:endParaRPr>
                    </a:p>
                  </a:txBody>
                  <a:tcPr marL="74295" marR="74295" marT="0" marB="0"/>
                </a:tc>
                <a:tc>
                  <a:txBody>
                    <a:bodyPr/>
                    <a:lstStyle/>
                    <a:p>
                      <a:pPr algn="ctr">
                        <a:spcAft>
                          <a:spcPts val="0"/>
                        </a:spcAft>
                      </a:pPr>
                      <a:r>
                        <a:rPr lang="en-US" sz="3200" kern="100" dirty="0">
                          <a:effectLst/>
                        </a:rPr>
                        <a:t>24</a:t>
                      </a:r>
                      <a:endParaRPr lang="ja-JP" sz="3200" kern="100" dirty="0">
                        <a:effectLst/>
                        <a:latin typeface="+mn-ea"/>
                        <a:ea typeface="+mn-ea"/>
                        <a:cs typeface="Times New Roman"/>
                      </a:endParaRPr>
                    </a:p>
                  </a:txBody>
                  <a:tcPr marL="74295" marR="74295" marT="0" marB="0"/>
                </a:tc>
                <a:tc>
                  <a:txBody>
                    <a:bodyPr/>
                    <a:lstStyle/>
                    <a:p>
                      <a:pPr algn="ctr">
                        <a:spcAft>
                          <a:spcPts val="0"/>
                        </a:spcAft>
                      </a:pPr>
                      <a:r>
                        <a:rPr lang="en-US" sz="3200" kern="100">
                          <a:effectLst/>
                        </a:rPr>
                        <a:t>17</a:t>
                      </a:r>
                      <a:endParaRPr lang="ja-JP" sz="3200" kern="100">
                        <a:effectLst/>
                        <a:latin typeface="+mn-ea"/>
                        <a:ea typeface="+mn-ea"/>
                        <a:cs typeface="Times New Roman"/>
                      </a:endParaRPr>
                    </a:p>
                  </a:txBody>
                  <a:tcPr marL="74295" marR="74295" marT="0" marB="0"/>
                </a:tc>
                <a:tc>
                  <a:txBody>
                    <a:bodyPr/>
                    <a:lstStyle/>
                    <a:p>
                      <a:pPr algn="ctr">
                        <a:spcAft>
                          <a:spcPts val="0"/>
                        </a:spcAft>
                      </a:pPr>
                      <a:r>
                        <a:rPr lang="en-US" sz="3200" kern="100" dirty="0">
                          <a:effectLst/>
                        </a:rPr>
                        <a:t>29</a:t>
                      </a:r>
                      <a:endParaRPr lang="ja-JP" sz="3200" kern="100" dirty="0">
                        <a:effectLst/>
                        <a:latin typeface="+mn-ea"/>
                        <a:ea typeface="+mn-ea"/>
                        <a:cs typeface="Times New Roman"/>
                      </a:endParaRPr>
                    </a:p>
                  </a:txBody>
                  <a:tcPr marL="74295" marR="74295" marT="0" marB="0"/>
                </a:tc>
              </a:tr>
            </a:tbl>
          </a:graphicData>
        </a:graphic>
      </p:graphicFrame>
      <p:sp>
        <p:nvSpPr>
          <p:cNvPr id="7" name="テキスト ボックス 6"/>
          <p:cNvSpPr txBox="1"/>
          <p:nvPr/>
        </p:nvSpPr>
        <p:spPr>
          <a:xfrm>
            <a:off x="234026" y="1556792"/>
            <a:ext cx="9437948" cy="523220"/>
          </a:xfrm>
          <a:prstGeom prst="rect">
            <a:avLst/>
          </a:prstGeom>
          <a:noFill/>
        </p:spPr>
        <p:txBody>
          <a:bodyPr wrap="square" rtlCol="0">
            <a:spAutoFit/>
          </a:bodyPr>
          <a:lstStyle/>
          <a:p>
            <a:r>
              <a:rPr lang="ja-JP" altLang="en-US" sz="2800" dirty="0" smtClean="0"/>
              <a:t>府所管３施設における</a:t>
            </a:r>
            <a:r>
              <a:rPr lang="ja-JP" altLang="ja-JP" sz="2800" dirty="0" smtClean="0"/>
              <a:t>新規</a:t>
            </a:r>
            <a:r>
              <a:rPr lang="ja-JP" altLang="ja-JP" sz="2800" dirty="0"/>
              <a:t>入所世帯数・退所</a:t>
            </a:r>
            <a:r>
              <a:rPr lang="ja-JP" altLang="ja-JP" sz="2800" dirty="0" smtClean="0"/>
              <a:t>世帯数</a:t>
            </a:r>
            <a:endParaRPr kumimoji="1" lang="ja-JP" altLang="en-US" sz="2800" dirty="0"/>
          </a:p>
        </p:txBody>
      </p:sp>
      <p:sp>
        <p:nvSpPr>
          <p:cNvPr id="8" name="テキスト ボックス 7"/>
          <p:cNvSpPr txBox="1"/>
          <p:nvPr/>
        </p:nvSpPr>
        <p:spPr>
          <a:xfrm>
            <a:off x="234026" y="4149080"/>
            <a:ext cx="9009451" cy="523220"/>
          </a:xfrm>
          <a:prstGeom prst="rect">
            <a:avLst/>
          </a:prstGeom>
          <a:noFill/>
        </p:spPr>
        <p:txBody>
          <a:bodyPr wrap="square" rtlCol="0">
            <a:spAutoFit/>
          </a:bodyPr>
          <a:lstStyle/>
          <a:p>
            <a:r>
              <a:rPr lang="ja-JP" altLang="en-US" sz="2800" dirty="0" smtClean="0"/>
              <a:t>府内市町村における</a:t>
            </a:r>
            <a:r>
              <a:rPr lang="ja-JP" altLang="ja-JP" sz="2800" dirty="0" smtClean="0"/>
              <a:t>新規</a:t>
            </a:r>
            <a:r>
              <a:rPr lang="ja-JP" altLang="ja-JP" sz="2800" dirty="0"/>
              <a:t>入所世帯数・退所</a:t>
            </a:r>
            <a:r>
              <a:rPr lang="ja-JP" altLang="ja-JP" sz="2800" dirty="0" smtClean="0"/>
              <a:t>世帯数</a:t>
            </a:r>
            <a:endParaRPr kumimoji="1" lang="ja-JP" altLang="en-US" sz="2800" dirty="0"/>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236737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t>婦人保護事業の対象</a:t>
            </a:r>
            <a:r>
              <a:rPr lang="ja-JP" altLang="en-US" dirty="0"/>
              <a:t>女性</a:t>
            </a:r>
            <a:endParaRPr kumimoji="1" lang="ja-JP" altLang="en-US" dirty="0"/>
          </a:p>
        </p:txBody>
      </p:sp>
      <p:sp>
        <p:nvSpPr>
          <p:cNvPr id="5" name="コンテンツ プレースホルダー 4"/>
          <p:cNvSpPr>
            <a:spLocks noGrp="1"/>
          </p:cNvSpPr>
          <p:nvPr>
            <p:ph idx="1"/>
          </p:nvPr>
        </p:nvSpPr>
        <p:spPr>
          <a:xfrm>
            <a:off x="495300" y="1600200"/>
            <a:ext cx="8915400" cy="5069160"/>
          </a:xfrm>
        </p:spPr>
        <p:txBody>
          <a:bodyPr>
            <a:normAutofit fontScale="92500" lnSpcReduction="10000"/>
          </a:bodyPr>
          <a:lstStyle/>
          <a:p>
            <a:pPr marL="0" indent="0">
              <a:buClrTx/>
              <a:buSzPct val="100000"/>
              <a:buNone/>
            </a:pPr>
            <a:r>
              <a:rPr lang="ja-JP" altLang="en-US" sz="1700" b="1" dirty="0"/>
              <a:t>（参考）「配偶者からの暴力の防止及び被害者の保護に関する法律」の施行に対応した婦人保護事業の</a:t>
            </a:r>
            <a:r>
              <a:rPr lang="ja-JP" altLang="en-US" sz="1700" b="1" dirty="0" smtClean="0"/>
              <a:t>実施について＜厚生労働省局長通知＞</a:t>
            </a:r>
            <a:endParaRPr lang="en-US" altLang="ja-JP" sz="1700" b="1" dirty="0"/>
          </a:p>
          <a:p>
            <a:pPr marL="0" indent="0">
              <a:buClrTx/>
              <a:buSzPct val="100000"/>
              <a:buNone/>
            </a:pPr>
            <a:endParaRPr lang="en-US" altLang="ja-JP" b="1" dirty="0" smtClean="0"/>
          </a:p>
          <a:p>
            <a:pPr marL="457200" indent="-457200">
              <a:buClrTx/>
              <a:buSzPct val="100000"/>
              <a:buFont typeface="+mj-ea"/>
              <a:buAutoNum type="circleNumDbPlain"/>
            </a:pPr>
            <a:r>
              <a:rPr lang="ja-JP" altLang="en-US" b="1" dirty="0" smtClean="0"/>
              <a:t>売春</a:t>
            </a:r>
            <a:r>
              <a:rPr lang="ja-JP" altLang="en-US" b="1" dirty="0"/>
              <a:t>経歴を有する者で、現に保護、援助を必要</a:t>
            </a:r>
            <a:r>
              <a:rPr lang="ja-JP" altLang="en-US" b="1" dirty="0" smtClean="0"/>
              <a:t>とする状態</a:t>
            </a:r>
            <a:r>
              <a:rPr lang="ja-JP" altLang="en-US" b="1" dirty="0"/>
              <a:t>にあると認められる者</a:t>
            </a:r>
            <a:endParaRPr lang="en-US" altLang="ja-JP" b="1" dirty="0"/>
          </a:p>
          <a:p>
            <a:pPr marL="457200" indent="-457200">
              <a:buClrTx/>
              <a:buSzPct val="100000"/>
              <a:buFont typeface="+mj-ea"/>
              <a:buAutoNum type="circleNumDbPlain"/>
            </a:pPr>
            <a:r>
              <a:rPr lang="ja-JP" altLang="en-US" b="1" dirty="0"/>
              <a:t>売春経歴は有しないが、その者の生活歴、性行又は生活環境等から判断して現に売春を行うおそれがあると認められる者</a:t>
            </a:r>
            <a:endParaRPr lang="en-US" altLang="ja-JP" b="1" dirty="0"/>
          </a:p>
          <a:p>
            <a:pPr marL="457200" indent="-457200">
              <a:buClrTx/>
              <a:buSzPct val="100000"/>
              <a:buFont typeface="+mj-ea"/>
              <a:buAutoNum type="circleNumDbPlain"/>
            </a:pPr>
            <a:r>
              <a:rPr lang="ja-JP" altLang="en-US" b="1" dirty="0"/>
              <a:t>配偶者からの暴力を受けた者（事実婚を含む）</a:t>
            </a:r>
            <a:endParaRPr lang="en-US" altLang="ja-JP" b="1" dirty="0"/>
          </a:p>
          <a:p>
            <a:pPr marL="457200" indent="-457200">
              <a:buClrTx/>
              <a:buSzPct val="100000"/>
              <a:buFont typeface="+mj-ea"/>
              <a:buAutoNum type="circleNumDbPlain"/>
            </a:pPr>
            <a:r>
              <a:rPr lang="ja-JP" altLang="en-US" b="1" dirty="0" smtClean="0"/>
              <a:t>家庭</a:t>
            </a:r>
            <a:r>
              <a:rPr lang="ja-JP" altLang="en-US" b="1" dirty="0"/>
              <a:t>関係の破綻、生活の困窮等正常な生活を営む上で困難な問題を有しており、かつ、その問題を解決すべき機関が他にないために、現に保護、援助を必要とする状態にあると認められる</a:t>
            </a:r>
            <a:r>
              <a:rPr lang="ja-JP" altLang="en-US" b="1" dirty="0" smtClean="0"/>
              <a:t>者</a:t>
            </a:r>
            <a:endParaRPr lang="en-US" altLang="ja-JP" b="1" dirty="0" smtClean="0"/>
          </a:p>
          <a:p>
            <a:pPr marL="457200" indent="-457200">
              <a:buClrTx/>
              <a:buSzPct val="100000"/>
              <a:buFont typeface="+mj-ea"/>
              <a:buAutoNum type="circleNumDbPlain"/>
            </a:pPr>
            <a:r>
              <a:rPr lang="ja-JP" altLang="en-US" b="1" dirty="0"/>
              <a:t>人身取引</a:t>
            </a:r>
            <a:r>
              <a:rPr lang="ja-JP" altLang="en-US" b="1" dirty="0" smtClean="0"/>
              <a:t>被害者</a:t>
            </a:r>
            <a:r>
              <a:rPr lang="ja-JP" altLang="en-US" sz="1500" b="1" dirty="0" smtClean="0"/>
              <a:t>（</a:t>
            </a:r>
            <a:r>
              <a:rPr lang="ja-JP" altLang="en-US" sz="1700" b="1" dirty="0" smtClean="0"/>
              <a:t>婦人相談所における人身取引被害者への対応について＜厚生労働省課長通知＞）</a:t>
            </a:r>
            <a:endParaRPr lang="en-US" altLang="ja-JP" sz="1700" b="1" dirty="0" smtClean="0"/>
          </a:p>
          <a:p>
            <a:pPr marL="457200" indent="-457200">
              <a:buClrTx/>
              <a:buSzPct val="100000"/>
              <a:buFont typeface="+mj-ea"/>
              <a:buAutoNum type="circleNumDbPlain"/>
            </a:pPr>
            <a:r>
              <a:rPr lang="ja-JP" altLang="en-US" b="1" dirty="0" smtClean="0"/>
              <a:t>ストーカー被害者</a:t>
            </a:r>
            <a:r>
              <a:rPr lang="ja-JP" altLang="en-US" sz="1700" b="1" dirty="0" smtClean="0"/>
              <a:t>（「ストーカー行為等の規制等に関する法律の一部を改正する法律」の施行に対応した婦人保護事業の実施について＜厚生労働省課長通知＞）</a:t>
            </a:r>
            <a:endParaRPr lang="en-US" altLang="ja-JP" sz="1700" b="1" dirty="0"/>
          </a:p>
          <a:p>
            <a:pPr marL="457200" indent="-457200">
              <a:buClrTx/>
              <a:buSzPct val="100000"/>
              <a:buFont typeface="+mj-ea"/>
              <a:buAutoNum type="circleNumDbPlain"/>
            </a:pPr>
            <a:endParaRPr lang="en-US" altLang="ja-JP" b="1" dirty="0" smtClean="0"/>
          </a:p>
          <a:p>
            <a:pPr marL="0" indent="0">
              <a:buClrTx/>
              <a:buSzPct val="100000"/>
              <a:buNone/>
            </a:pPr>
            <a:endParaRPr lang="en-US" altLang="ja-JP" sz="1400" b="1" dirty="0" smtClean="0"/>
          </a:p>
          <a:p>
            <a:pPr marL="0" indent="0">
              <a:buClrTx/>
              <a:buSzPct val="100000"/>
              <a:buNone/>
            </a:pPr>
            <a:endParaRPr lang="en-US" altLang="ja-JP" sz="1400" b="1" dirty="0" smtClean="0"/>
          </a:p>
          <a:p>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2804191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婦人保護事業の実施機関</a:t>
            </a:r>
            <a:endParaRPr kumimoji="1" lang="ja-JP" altLang="en-US" dirty="0"/>
          </a:p>
        </p:txBody>
      </p:sp>
      <p:sp>
        <p:nvSpPr>
          <p:cNvPr id="3" name="コンテンツ プレースホルダー 2"/>
          <p:cNvSpPr>
            <a:spLocks noGrp="1"/>
          </p:cNvSpPr>
          <p:nvPr>
            <p:ph idx="1"/>
          </p:nvPr>
        </p:nvSpPr>
        <p:spPr>
          <a:xfrm>
            <a:off x="272480" y="1600200"/>
            <a:ext cx="9361040" cy="5069160"/>
          </a:xfrm>
        </p:spPr>
        <p:txBody>
          <a:bodyPr>
            <a:normAutofit/>
          </a:bodyPr>
          <a:lstStyle/>
          <a:p>
            <a:pPr marL="0" indent="0">
              <a:buNone/>
            </a:pPr>
            <a:r>
              <a:rPr kumimoji="1" lang="ja-JP" altLang="en-US" b="1" dirty="0" smtClean="0"/>
              <a:t>①婦人相談所（配偶者暴力相談支援センター）及び一時保護所</a:t>
            </a:r>
            <a:endParaRPr kumimoji="1" lang="en-US" altLang="ja-JP" b="1" dirty="0" smtClean="0"/>
          </a:p>
          <a:p>
            <a:pPr lvl="1">
              <a:buFont typeface="Wingdings" pitchFamily="2" charset="2"/>
              <a:buChar char="l"/>
            </a:pPr>
            <a:r>
              <a:rPr lang="ja-JP" altLang="en-US" sz="1600" dirty="0" smtClean="0"/>
              <a:t>売春防止法に基づき都道府県に必置。配偶者からの暴力の防止及び被害者の保護等に関する法律に基づく業務も行う。　</a:t>
            </a:r>
            <a:r>
              <a:rPr lang="en-US" altLang="ja-JP" sz="1600" dirty="0" smtClean="0"/>
              <a:t>※</a:t>
            </a:r>
            <a:r>
              <a:rPr lang="ja-JP" altLang="en-US" sz="1600" dirty="0" smtClean="0"/>
              <a:t>政令市も設置することができる</a:t>
            </a:r>
            <a:endParaRPr lang="en-US" altLang="ja-JP" sz="1600" dirty="0" smtClean="0"/>
          </a:p>
          <a:p>
            <a:pPr lvl="1">
              <a:buFont typeface="Wingdings" pitchFamily="2" charset="2"/>
              <a:buChar char="l"/>
            </a:pPr>
            <a:r>
              <a:rPr lang="ja-JP" altLang="en-US" sz="1600" dirty="0" smtClean="0"/>
              <a:t>全国４９か所（平成２７年４月１日現在）</a:t>
            </a:r>
            <a:endParaRPr lang="en-US" altLang="ja-JP" sz="1600" dirty="0" smtClean="0"/>
          </a:p>
          <a:p>
            <a:pPr lvl="1">
              <a:buFont typeface="Wingdings" pitchFamily="2" charset="2"/>
              <a:buChar char="l"/>
            </a:pPr>
            <a:r>
              <a:rPr lang="ja-JP" altLang="en-US" sz="1600" dirty="0" smtClean="0"/>
              <a:t>一時保護機能を持ち、要保護女子、ＤＶ被害者、人身取引被害</a:t>
            </a:r>
            <a:r>
              <a:rPr lang="ja-JP" altLang="en-US" sz="1600" dirty="0"/>
              <a:t>者</a:t>
            </a:r>
            <a:r>
              <a:rPr lang="ja-JP" altLang="en-US" sz="1600" dirty="0" smtClean="0"/>
              <a:t>の相談・支援、一時保護委託を行う。</a:t>
            </a:r>
            <a:endParaRPr lang="en-US" altLang="ja-JP" sz="1600" dirty="0"/>
          </a:p>
          <a:p>
            <a:pPr marL="0" indent="0">
              <a:buNone/>
            </a:pPr>
            <a:r>
              <a:rPr kumimoji="1" lang="ja-JP" altLang="en-US" b="1" dirty="0" smtClean="0"/>
              <a:t>②婦人相談員（都道府県婦人相談所・市福祉事務所等）</a:t>
            </a:r>
            <a:endParaRPr kumimoji="1" lang="en-US" altLang="ja-JP" b="1" dirty="0" smtClean="0"/>
          </a:p>
          <a:p>
            <a:pPr lvl="1">
              <a:buFont typeface="Wingdings" pitchFamily="2" charset="2"/>
              <a:buChar char="l"/>
            </a:pPr>
            <a:r>
              <a:rPr lang="ja-JP" altLang="en-US" sz="1500" dirty="0" smtClean="0"/>
              <a:t>売春</a:t>
            </a:r>
            <a:r>
              <a:rPr lang="ja-JP" altLang="en-US" sz="1500" dirty="0"/>
              <a:t>防止法に基づき</a:t>
            </a:r>
            <a:r>
              <a:rPr lang="ja-JP" altLang="en-US" sz="1500" dirty="0" smtClean="0"/>
              <a:t>都道府県、市等が委嘱。</a:t>
            </a:r>
            <a:r>
              <a:rPr lang="ja-JP" altLang="en-US" sz="1500" dirty="0"/>
              <a:t>配偶者からの暴力の防止及び被害者の</a:t>
            </a:r>
            <a:r>
              <a:rPr lang="ja-JP" altLang="en-US" sz="1500" dirty="0" smtClean="0"/>
              <a:t>保護等に</a:t>
            </a:r>
            <a:r>
              <a:rPr lang="ja-JP" altLang="en-US" sz="1500" dirty="0"/>
              <a:t>関する法律に基づく業務も行う</a:t>
            </a:r>
            <a:r>
              <a:rPr lang="ja-JP" altLang="en-US" sz="1500" dirty="0" smtClean="0"/>
              <a:t>。</a:t>
            </a:r>
            <a:endParaRPr lang="en-US" altLang="ja-JP" sz="1500" dirty="0" smtClean="0"/>
          </a:p>
          <a:p>
            <a:pPr lvl="1">
              <a:buFont typeface="Wingdings" pitchFamily="2" charset="2"/>
              <a:buChar char="l"/>
            </a:pPr>
            <a:r>
              <a:rPr lang="ja-JP" altLang="en-US" sz="1500" dirty="0" smtClean="0"/>
              <a:t>全国１，３４８人（平成２７年４月１日現在）</a:t>
            </a:r>
            <a:endParaRPr lang="en-US" altLang="ja-JP" sz="1500" dirty="0" smtClean="0"/>
          </a:p>
          <a:p>
            <a:pPr lvl="1">
              <a:buFont typeface="Wingdings" pitchFamily="2" charset="2"/>
              <a:buChar char="l"/>
            </a:pPr>
            <a:r>
              <a:rPr lang="ja-JP" altLang="en-US" sz="1500" dirty="0" smtClean="0"/>
              <a:t>都道府県婦人相談所、市福祉事務所等に所属し、</a:t>
            </a:r>
            <a:r>
              <a:rPr lang="ja-JP" altLang="en-US" sz="1500" dirty="0"/>
              <a:t>要保護女子、ＤＶ</a:t>
            </a:r>
            <a:r>
              <a:rPr lang="ja-JP" altLang="en-US" sz="1500" dirty="0" smtClean="0"/>
              <a:t>被害者の相談・指導を行う。</a:t>
            </a:r>
            <a:endParaRPr lang="en-US" altLang="ja-JP" sz="1500" b="1" dirty="0"/>
          </a:p>
          <a:p>
            <a:pPr marL="0" indent="0">
              <a:buNone/>
            </a:pPr>
            <a:r>
              <a:rPr kumimoji="1" lang="ja-JP" altLang="en-US" b="1" dirty="0" smtClean="0"/>
              <a:t>③婦人保護施設（都道府県・社会福祉法人）</a:t>
            </a:r>
            <a:endParaRPr kumimoji="1" lang="en-US" altLang="ja-JP" b="1" dirty="0" smtClean="0"/>
          </a:p>
          <a:p>
            <a:pPr lvl="1">
              <a:buFont typeface="Wingdings" pitchFamily="2" charset="2"/>
              <a:buChar char="l"/>
            </a:pPr>
            <a:r>
              <a:rPr lang="ja-JP" altLang="en-US" sz="1500" dirty="0" smtClean="0"/>
              <a:t>売春</a:t>
            </a:r>
            <a:r>
              <a:rPr lang="ja-JP" altLang="en-US" sz="1500" dirty="0"/>
              <a:t>防止法に基づき</a:t>
            </a:r>
            <a:r>
              <a:rPr lang="ja-JP" altLang="en-US" sz="1500" dirty="0" smtClean="0"/>
              <a:t>都道府県や社会福祉法人が設置。</a:t>
            </a:r>
            <a:r>
              <a:rPr lang="ja-JP" altLang="en-US" sz="1500" dirty="0"/>
              <a:t>配偶者からの暴力の防止及び被害者の</a:t>
            </a:r>
            <a:r>
              <a:rPr lang="ja-JP" altLang="en-US" sz="1500" dirty="0" smtClean="0"/>
              <a:t>保護等に</a:t>
            </a:r>
            <a:r>
              <a:rPr lang="ja-JP" altLang="en-US" sz="1500" dirty="0"/>
              <a:t>関する法律に</a:t>
            </a:r>
            <a:r>
              <a:rPr lang="ja-JP" altLang="en-US" sz="1500" dirty="0" smtClean="0"/>
              <a:t>基づく保護も</a:t>
            </a:r>
            <a:r>
              <a:rPr lang="ja-JP" altLang="en-US" sz="1500" dirty="0"/>
              <a:t>行う</a:t>
            </a:r>
            <a:r>
              <a:rPr lang="ja-JP" altLang="en-US" sz="1500" dirty="0" smtClean="0"/>
              <a:t>。</a:t>
            </a:r>
            <a:endParaRPr lang="en-US" altLang="ja-JP" sz="1500" dirty="0" smtClean="0"/>
          </a:p>
          <a:p>
            <a:pPr lvl="1">
              <a:buFont typeface="Wingdings" pitchFamily="2" charset="2"/>
              <a:buChar char="l"/>
            </a:pPr>
            <a:r>
              <a:rPr lang="ja-JP" altLang="en-US" sz="1500" dirty="0" smtClean="0"/>
              <a:t>全国３９都道府県に４８か所（平成２７年４月１日現在）</a:t>
            </a:r>
            <a:endParaRPr lang="en-US" altLang="ja-JP" sz="1500" dirty="0" smtClean="0"/>
          </a:p>
          <a:p>
            <a:pPr lvl="1">
              <a:buFont typeface="Wingdings" pitchFamily="2" charset="2"/>
              <a:buChar char="l"/>
            </a:pPr>
            <a:r>
              <a:rPr lang="ja-JP" altLang="en-US" sz="1500" dirty="0" smtClean="0"/>
              <a:t>要保護女子、ＤＶ</a:t>
            </a:r>
            <a:r>
              <a:rPr lang="ja-JP" altLang="en-US" sz="1500" dirty="0"/>
              <a:t>被害者、人身取引被害者</a:t>
            </a:r>
            <a:r>
              <a:rPr lang="ja-JP" altLang="en-US" sz="1500" dirty="0" smtClean="0"/>
              <a:t>の保護、自立のための支援を</a:t>
            </a:r>
            <a:r>
              <a:rPr lang="ja-JP" altLang="en-US" sz="1500" dirty="0"/>
              <a:t>行う</a:t>
            </a:r>
            <a:r>
              <a:rPr lang="ja-JP" altLang="en-US" sz="1500" dirty="0" smtClean="0"/>
              <a:t>。</a:t>
            </a:r>
            <a:endParaRPr lang="en-US" altLang="ja-JP" sz="1500" dirty="0"/>
          </a:p>
          <a:p>
            <a:pPr marL="0" indent="0">
              <a:buNone/>
            </a:pPr>
            <a:r>
              <a:rPr kumimoji="1" lang="ja-JP" altLang="en-US" b="1" dirty="0" smtClean="0"/>
              <a:t>④一時保護の委託先として母子生活支援施設、民間シェルターなど</a:t>
            </a:r>
            <a:endParaRPr kumimoji="1" lang="ja-JP" altLang="en-US" b="1" dirty="0"/>
          </a:p>
        </p:txBody>
      </p:sp>
      <p:sp>
        <p:nvSpPr>
          <p:cNvPr id="4" name="日付プレースホルダー 3"/>
          <p:cNvSpPr>
            <a:spLocks noGrp="1"/>
          </p:cNvSpPr>
          <p:nvPr>
            <p:ph type="dt" sz="half" idx="10"/>
          </p:nvPr>
        </p:nvSpPr>
        <p:spPr/>
        <p:txBody>
          <a:bodyPr/>
          <a:lstStyle/>
          <a:p>
            <a:endParaRPr kumimoji="1" lang="ja-JP" altLang="en-US"/>
          </a:p>
        </p:txBody>
      </p:sp>
      <p:pic>
        <p:nvPicPr>
          <p:cNvPr id="1026" name="Picture 2" descr="D:\sakamotor\Desktop\婦人保護事業_大阪府版_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8" y="-106363"/>
            <a:ext cx="10723563" cy="707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114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36" y="688174"/>
            <a:ext cx="9730581"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7527286" y="404664"/>
            <a:ext cx="2340260" cy="369332"/>
          </a:xfrm>
          <a:prstGeom prst="rect">
            <a:avLst/>
          </a:prstGeom>
          <a:noFill/>
        </p:spPr>
        <p:txBody>
          <a:bodyPr wrap="square" rtlCol="0">
            <a:spAutoFit/>
          </a:bodyPr>
          <a:lstStyle/>
          <a:p>
            <a:r>
              <a:rPr lang="en-US" altLang="ja-JP" dirty="0" smtClean="0"/>
              <a:t>※</a:t>
            </a:r>
            <a:r>
              <a:rPr lang="ja-JP" altLang="en-US" dirty="0" smtClean="0"/>
              <a:t>厚生労働省作成</a:t>
            </a:r>
            <a:endParaRPr kumimoji="1" lang="ja-JP" altLang="en-US" dirty="0"/>
          </a:p>
        </p:txBody>
      </p:sp>
      <p:sp>
        <p:nvSpPr>
          <p:cNvPr id="2" name="日付プレースホルダー 1"/>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2510489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533400"/>
            <a:ext cx="8915400" cy="735360"/>
          </a:xfrm>
        </p:spPr>
        <p:txBody>
          <a:bodyPr>
            <a:normAutofit/>
          </a:bodyPr>
          <a:lstStyle/>
          <a:p>
            <a:pPr algn="ctr"/>
            <a:r>
              <a:rPr lang="ja-JP" altLang="en-US" sz="3200" dirty="0" smtClean="0"/>
              <a:t>府立女性自立支援センター入所までの流れ</a:t>
            </a:r>
            <a:endParaRPr kumimoji="1" lang="ja-JP" altLang="en-US" sz="3200" dirty="0"/>
          </a:p>
        </p:txBody>
      </p:sp>
      <p:sp>
        <p:nvSpPr>
          <p:cNvPr id="6" name="角丸四角形 5"/>
          <p:cNvSpPr/>
          <p:nvPr/>
        </p:nvSpPr>
        <p:spPr>
          <a:xfrm>
            <a:off x="974558" y="3952666"/>
            <a:ext cx="7644849" cy="11521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smtClean="0"/>
              <a:t>《</a:t>
            </a:r>
            <a:r>
              <a:rPr lang="ja-JP" altLang="en-US" dirty="0" smtClean="0"/>
              <a:t>一時保護施設</a:t>
            </a:r>
            <a:r>
              <a:rPr lang="en-US" altLang="ja-JP" dirty="0" smtClean="0"/>
              <a:t>》</a:t>
            </a:r>
          </a:p>
          <a:p>
            <a:pPr algn="ctr"/>
            <a:r>
              <a:rPr lang="ja-JP" altLang="en-US" dirty="0" smtClean="0"/>
              <a:t>・大阪府女性相談センター一時保護所</a:t>
            </a:r>
            <a:endParaRPr lang="en-US" altLang="ja-JP" dirty="0" smtClean="0"/>
          </a:p>
          <a:p>
            <a:pPr algn="ctr"/>
            <a:r>
              <a:rPr lang="ja-JP" altLang="en-US" dirty="0" smtClean="0"/>
              <a:t>・一時保護委託施設（社会福祉施設等）</a:t>
            </a:r>
            <a:endParaRPr lang="en-US" altLang="ja-JP" dirty="0" smtClean="0"/>
          </a:p>
        </p:txBody>
      </p:sp>
      <p:sp>
        <p:nvSpPr>
          <p:cNvPr id="7" name="円/楕円 6"/>
          <p:cNvSpPr/>
          <p:nvPr/>
        </p:nvSpPr>
        <p:spPr>
          <a:xfrm>
            <a:off x="4787997" y="5349090"/>
            <a:ext cx="5070563" cy="1401657"/>
          </a:xfrm>
          <a:prstGeom prst="ellipse">
            <a:avLst/>
          </a:prstGeom>
          <a:ln w="63500" cmpd="db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大阪府立女性自立支援センター</a:t>
            </a:r>
            <a:endParaRPr lang="en-US" altLang="ja-JP" dirty="0" smtClean="0"/>
          </a:p>
          <a:p>
            <a:pPr algn="ctr"/>
            <a:r>
              <a:rPr lang="ja-JP" altLang="en-US" dirty="0" smtClean="0"/>
              <a:t>（売春防止法：「婦人保護施設」）</a:t>
            </a:r>
            <a:endParaRPr kumimoji="1" lang="ja-JP" altLang="en-US" dirty="0"/>
          </a:p>
        </p:txBody>
      </p:sp>
      <p:sp>
        <p:nvSpPr>
          <p:cNvPr id="8" name="フローチャート : 記憶データ 7"/>
          <p:cNvSpPr/>
          <p:nvPr/>
        </p:nvSpPr>
        <p:spPr>
          <a:xfrm>
            <a:off x="116463" y="5478729"/>
            <a:ext cx="4914546" cy="1296144"/>
          </a:xfrm>
          <a:prstGeom prst="flowChartOnlineStorage">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300" dirty="0" smtClean="0"/>
              <a:t>就職・</a:t>
            </a:r>
            <a:r>
              <a:rPr lang="ja-JP" altLang="en-US" sz="1300" dirty="0" smtClean="0"/>
              <a:t>帰宅</a:t>
            </a:r>
            <a:endParaRPr lang="en-US" altLang="ja-JP" sz="1300" dirty="0" smtClean="0"/>
          </a:p>
          <a:p>
            <a:r>
              <a:rPr kumimoji="1" lang="ja-JP" altLang="en-US" sz="1300" dirty="0" smtClean="0"/>
              <a:t>福祉移送（</a:t>
            </a:r>
            <a:r>
              <a:rPr lang="ja-JP" altLang="en-US" sz="1300" dirty="0" smtClean="0"/>
              <a:t>生活保護受給による住宅設定、母子生活支援施設への入所</a:t>
            </a:r>
            <a:r>
              <a:rPr kumimoji="1" lang="ja-JP" altLang="en-US" sz="1300" dirty="0" smtClean="0"/>
              <a:t>）</a:t>
            </a:r>
            <a:endParaRPr kumimoji="1" lang="en-US" altLang="ja-JP" sz="1300" dirty="0" smtClean="0"/>
          </a:p>
          <a:p>
            <a:r>
              <a:rPr lang="ja-JP" altLang="en-US" sz="1300" dirty="0" smtClean="0"/>
              <a:t>他機関</a:t>
            </a:r>
            <a:r>
              <a:rPr lang="ja-JP" altLang="en-US" sz="1300" dirty="0"/>
              <a:t>移送</a:t>
            </a:r>
            <a:r>
              <a:rPr lang="ja-JP" altLang="en-US" sz="1300" dirty="0" smtClean="0"/>
              <a:t>（救護</a:t>
            </a:r>
            <a:r>
              <a:rPr lang="ja-JP" altLang="en-US" sz="1300" dirty="0"/>
              <a:t>施設、知的</a:t>
            </a:r>
            <a:r>
              <a:rPr lang="ja-JP" altLang="en-US" sz="1300" dirty="0" err="1"/>
              <a:t>障がい</a:t>
            </a:r>
            <a:r>
              <a:rPr lang="ja-JP" altLang="en-US" sz="1300" dirty="0"/>
              <a:t>者施設等へ</a:t>
            </a:r>
            <a:r>
              <a:rPr lang="ja-JP" altLang="en-US" sz="1300" dirty="0" smtClean="0"/>
              <a:t>の措置変更）</a:t>
            </a:r>
            <a:endParaRPr lang="en-US" altLang="ja-JP" sz="1300" dirty="0" smtClean="0"/>
          </a:p>
          <a:p>
            <a:r>
              <a:rPr lang="ja-JP" altLang="en-US" sz="1300" dirty="0" smtClean="0"/>
              <a:t>自主退所・自費住宅設定</a:t>
            </a:r>
            <a:r>
              <a:rPr lang="ja-JP" altLang="en-US" sz="1300" dirty="0"/>
              <a:t>　</a:t>
            </a:r>
            <a:r>
              <a:rPr kumimoji="1" lang="ja-JP" altLang="en-US" sz="1300" dirty="0" smtClean="0"/>
              <a:t>等</a:t>
            </a:r>
            <a:endParaRPr kumimoji="1" lang="ja-JP" altLang="en-US" sz="1300" dirty="0"/>
          </a:p>
        </p:txBody>
      </p:sp>
      <p:sp>
        <p:nvSpPr>
          <p:cNvPr id="16" name="角丸四角形 15"/>
          <p:cNvSpPr/>
          <p:nvPr/>
        </p:nvSpPr>
        <p:spPr>
          <a:xfrm>
            <a:off x="974558" y="1345392"/>
            <a:ext cx="7644849"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本人・警察・配偶者暴力相談支援</a:t>
            </a:r>
            <a:r>
              <a:rPr lang="ja-JP" altLang="en-US" dirty="0" smtClean="0"/>
              <a:t>センター・市町村福祉</a:t>
            </a:r>
            <a:r>
              <a:rPr lang="ja-JP" altLang="en-US" dirty="0"/>
              <a:t>事務所等</a:t>
            </a:r>
          </a:p>
        </p:txBody>
      </p:sp>
      <p:sp>
        <p:nvSpPr>
          <p:cNvPr id="17" name="角丸四角形 16"/>
          <p:cNvSpPr/>
          <p:nvPr/>
        </p:nvSpPr>
        <p:spPr>
          <a:xfrm>
            <a:off x="974558" y="2564904"/>
            <a:ext cx="7644849"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大阪府女性相談</a:t>
            </a:r>
            <a:r>
              <a:rPr lang="ja-JP" altLang="en-US" dirty="0" smtClean="0"/>
              <a:t>センター（配偶者暴力相談支援センター）</a:t>
            </a:r>
            <a:endParaRPr lang="en-US" altLang="ja-JP" dirty="0"/>
          </a:p>
          <a:p>
            <a:pPr algn="ctr"/>
            <a:r>
              <a:rPr lang="ja-JP" altLang="en-US" dirty="0"/>
              <a:t>（売春防止法：「婦人相談所」）</a:t>
            </a:r>
          </a:p>
        </p:txBody>
      </p:sp>
      <p:sp>
        <p:nvSpPr>
          <p:cNvPr id="9" name="下矢印 8"/>
          <p:cNvSpPr/>
          <p:nvPr/>
        </p:nvSpPr>
        <p:spPr>
          <a:xfrm>
            <a:off x="3932575" y="1870365"/>
            <a:ext cx="1521169" cy="69454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保護</a:t>
            </a:r>
            <a:endParaRPr kumimoji="1" lang="en-US" altLang="ja-JP" dirty="0" smtClean="0"/>
          </a:p>
          <a:p>
            <a:pPr algn="ctr"/>
            <a:r>
              <a:rPr kumimoji="1" lang="ja-JP" altLang="en-US" dirty="0" smtClean="0"/>
              <a:t>依頼</a:t>
            </a:r>
            <a:endParaRPr kumimoji="1" lang="ja-JP" altLang="en-US" dirty="0"/>
          </a:p>
        </p:txBody>
      </p:sp>
      <p:sp>
        <p:nvSpPr>
          <p:cNvPr id="15" name="下矢印 14"/>
          <p:cNvSpPr/>
          <p:nvPr/>
        </p:nvSpPr>
        <p:spPr>
          <a:xfrm>
            <a:off x="3938887" y="3232586"/>
            <a:ext cx="1521169" cy="72008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一時保護</a:t>
            </a:r>
            <a:endParaRPr kumimoji="1" lang="ja-JP" altLang="en-US" dirty="0"/>
          </a:p>
        </p:txBody>
      </p:sp>
      <p:sp>
        <p:nvSpPr>
          <p:cNvPr id="12" name="下矢印 11"/>
          <p:cNvSpPr/>
          <p:nvPr/>
        </p:nvSpPr>
        <p:spPr>
          <a:xfrm>
            <a:off x="6552178" y="4849092"/>
            <a:ext cx="1521169" cy="585905"/>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入所</a:t>
            </a:r>
            <a:endParaRPr kumimoji="1" lang="ja-JP" altLang="en-US" dirty="0"/>
          </a:p>
        </p:txBody>
      </p:sp>
      <p:sp>
        <p:nvSpPr>
          <p:cNvPr id="19" name="下矢印 18"/>
          <p:cNvSpPr/>
          <p:nvPr/>
        </p:nvSpPr>
        <p:spPr>
          <a:xfrm>
            <a:off x="1364601" y="4845879"/>
            <a:ext cx="1521169" cy="63285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支援</a:t>
            </a:r>
            <a:endParaRPr kumimoji="1" lang="ja-JP" altLang="en-US" dirty="0"/>
          </a:p>
        </p:txBody>
      </p:sp>
      <p:sp>
        <p:nvSpPr>
          <p:cNvPr id="3" name="角丸四角形吹き出し 2"/>
          <p:cNvSpPr/>
          <p:nvPr/>
        </p:nvSpPr>
        <p:spPr>
          <a:xfrm>
            <a:off x="8415950" y="4122881"/>
            <a:ext cx="1442610" cy="1060510"/>
          </a:xfrm>
          <a:prstGeom prst="wedgeRoundRectCallout">
            <a:avLst>
              <a:gd name="adj1" fmla="val -108665"/>
              <a:gd name="adj2" fmla="val 40293"/>
              <a:gd name="adj3" fmla="val 16667"/>
            </a:avLst>
          </a:prstGeom>
          <a:ln w="254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入退所は大阪府女性相談センターが決定</a:t>
            </a:r>
            <a:endParaRPr kumimoji="1" lang="ja-JP" altLang="en-US" sz="1400" dirty="0"/>
          </a:p>
        </p:txBody>
      </p:sp>
      <p:sp>
        <p:nvSpPr>
          <p:cNvPr id="4" name="左矢印 3"/>
          <p:cNvSpPr/>
          <p:nvPr/>
        </p:nvSpPr>
        <p:spPr>
          <a:xfrm>
            <a:off x="4310958" y="5574492"/>
            <a:ext cx="954077" cy="950852"/>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支援</a:t>
            </a:r>
            <a:endParaRPr kumimoji="1" lang="ja-JP" altLang="en-US" dirty="0"/>
          </a:p>
        </p:txBody>
      </p:sp>
      <p:sp>
        <p:nvSpPr>
          <p:cNvPr id="5" name="正方形/長方形 4"/>
          <p:cNvSpPr/>
          <p:nvPr/>
        </p:nvSpPr>
        <p:spPr>
          <a:xfrm>
            <a:off x="1676636" y="1196752"/>
            <a:ext cx="6396711" cy="288032"/>
          </a:xfrm>
          <a:prstGeom prst="rect">
            <a:avLst/>
          </a:prstGeom>
          <a:ln w="2540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t>ＤＶ被害者・生活困窮者・売春を行うおそれのある女子（要保護女子）等</a:t>
            </a:r>
            <a:endParaRPr kumimoji="1" lang="ja-JP" altLang="en-US" sz="1400" dirty="0"/>
          </a:p>
        </p:txBody>
      </p:sp>
      <p:sp>
        <p:nvSpPr>
          <p:cNvPr id="10" name="日付プレースホルダー 9"/>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4249157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0489" y="836712"/>
            <a:ext cx="9060211" cy="1152128"/>
          </a:xfrm>
        </p:spPr>
        <p:txBody>
          <a:bodyPr>
            <a:normAutofit fontScale="90000"/>
          </a:bodyPr>
          <a:lstStyle/>
          <a:p>
            <a:r>
              <a:rPr lang="ja-JP" altLang="en-US" sz="3600" b="1" dirty="0" smtClean="0"/>
              <a:t>大阪府女性相談センターにおける</a:t>
            </a:r>
            <a:r>
              <a:rPr lang="en-US" altLang="ja-JP" b="1" dirty="0" smtClean="0"/>
              <a:t/>
            </a:r>
            <a:br>
              <a:rPr lang="en-US" altLang="ja-JP" b="1" dirty="0" smtClean="0"/>
            </a:br>
            <a:r>
              <a:rPr lang="ja-JP" altLang="en-US" b="1" dirty="0" smtClean="0"/>
              <a:t>平成</a:t>
            </a:r>
            <a:r>
              <a:rPr lang="ja-JP" altLang="en-US" b="1" dirty="0"/>
              <a:t>２８年度相談・一時保護件数とＤＶ割合</a:t>
            </a:r>
            <a:br>
              <a:rPr lang="ja-JP" altLang="en-US" b="1" dirty="0"/>
            </a:br>
            <a:endParaRPr kumimoji="1"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50255797"/>
              </p:ext>
            </p:extLst>
          </p:nvPr>
        </p:nvGraphicFramePr>
        <p:xfrm>
          <a:off x="974558" y="1412776"/>
          <a:ext cx="7812073"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表 5"/>
          <p:cNvGraphicFramePr>
            <a:graphicFrameLocks noGrp="1"/>
          </p:cNvGraphicFramePr>
          <p:nvPr>
            <p:extLst>
              <p:ext uri="{D42A27DB-BD31-4B8C-83A1-F6EECF244321}">
                <p14:modId xmlns:p14="http://schemas.microsoft.com/office/powerpoint/2010/main" val="3092600738"/>
              </p:ext>
            </p:extLst>
          </p:nvPr>
        </p:nvGraphicFramePr>
        <p:xfrm>
          <a:off x="1520619" y="5085184"/>
          <a:ext cx="6552729" cy="1179190"/>
        </p:xfrm>
        <a:graphic>
          <a:graphicData uri="http://schemas.openxmlformats.org/drawingml/2006/table">
            <a:tbl>
              <a:tblPr/>
              <a:tblGrid>
                <a:gridCol w="1338357"/>
                <a:gridCol w="1303593"/>
                <a:gridCol w="1303593"/>
                <a:gridCol w="1303593"/>
                <a:gridCol w="1303593"/>
              </a:tblGrid>
              <a:tr h="658153">
                <a:tc>
                  <a:txBody>
                    <a:bodyPr/>
                    <a:lstStyle/>
                    <a:p>
                      <a:pPr algn="l" fontAlgn="b"/>
                      <a:r>
                        <a:rPr lang="ja-JP" altLang="en-US" sz="16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BFBFBF"/>
                    </a:solidFill>
                  </a:tcPr>
                </a:tc>
                <a:tc>
                  <a:txBody>
                    <a:bodyPr/>
                    <a:lstStyle/>
                    <a:p>
                      <a:pPr algn="ctr" fontAlgn="ctr"/>
                      <a:r>
                        <a:rPr lang="ja-JP" altLang="en-US" sz="1600" b="0" i="0" u="none" strike="noStrike" dirty="0">
                          <a:solidFill>
                            <a:srgbClr val="000000"/>
                          </a:solidFill>
                          <a:effectLst/>
                          <a:latin typeface="ＭＳ Ｐゴシック"/>
                        </a:rPr>
                        <a:t>相談計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0" i="0" u="none" strike="noStrike" dirty="0">
                          <a:solidFill>
                            <a:srgbClr val="000000"/>
                          </a:solidFill>
                          <a:effectLst/>
                          <a:latin typeface="ＭＳ Ｐゴシック"/>
                        </a:rPr>
                        <a:t>うちＤＶ相談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0" i="0" u="none" strike="noStrike" dirty="0">
                          <a:solidFill>
                            <a:srgbClr val="000000"/>
                          </a:solidFill>
                          <a:effectLst/>
                          <a:latin typeface="ＭＳ Ｐゴシック"/>
                        </a:rPr>
                        <a:t>一時保護計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ja-JP" altLang="en-US" sz="1600" b="0" i="0" u="none" strike="noStrike" dirty="0">
                          <a:solidFill>
                            <a:srgbClr val="000000"/>
                          </a:solidFill>
                          <a:effectLst/>
                          <a:latin typeface="ＭＳ Ｐゴシック"/>
                        </a:rPr>
                        <a:t>うち</a:t>
                      </a:r>
                      <a:r>
                        <a:rPr lang="ja-JP" altLang="en-US" sz="1600" b="0" i="0" u="none" strike="noStrike" dirty="0" smtClean="0">
                          <a:solidFill>
                            <a:srgbClr val="000000"/>
                          </a:solidFill>
                          <a:effectLst/>
                          <a:latin typeface="ＭＳ Ｐゴシック"/>
                        </a:rPr>
                        <a:t>ＤＶ法</a:t>
                      </a:r>
                      <a:endParaRPr lang="en-US" altLang="ja-JP" sz="1600" b="0" i="0" u="none" strike="noStrike" dirty="0" smtClean="0">
                        <a:solidFill>
                          <a:srgbClr val="000000"/>
                        </a:solidFill>
                        <a:effectLst/>
                        <a:latin typeface="ＭＳ Ｐゴシック"/>
                      </a:endParaRPr>
                    </a:p>
                    <a:p>
                      <a:pPr algn="ctr" fontAlgn="ctr"/>
                      <a:r>
                        <a:rPr lang="ja-JP" altLang="en-US" sz="1600" b="0" i="0" u="none" strike="noStrike" dirty="0" smtClean="0">
                          <a:solidFill>
                            <a:srgbClr val="000000"/>
                          </a:solidFill>
                          <a:effectLst/>
                          <a:latin typeface="ＭＳ Ｐゴシック"/>
                        </a:rPr>
                        <a:t>一時</a:t>
                      </a:r>
                      <a:r>
                        <a:rPr lang="ja-JP" altLang="en-US" sz="1600" b="0" i="0" u="none" strike="noStrike" dirty="0">
                          <a:solidFill>
                            <a:srgbClr val="000000"/>
                          </a:solidFill>
                          <a:effectLst/>
                          <a:latin typeface="ＭＳ Ｐゴシック"/>
                        </a:rPr>
                        <a:t>保護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21037">
                <a:tc>
                  <a:txBody>
                    <a:bodyPr/>
                    <a:lstStyle/>
                    <a:p>
                      <a:pPr algn="ctr" fontAlgn="ctr"/>
                      <a:r>
                        <a:rPr lang="ja-JP" altLang="en-US" sz="1600" b="0" i="0" u="none" strike="noStrike" dirty="0">
                          <a:solidFill>
                            <a:srgbClr val="000000"/>
                          </a:solidFill>
                          <a:effectLst/>
                          <a:latin typeface="ＭＳ Ｐゴシック"/>
                        </a:rPr>
                        <a:t>平成２８年度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altLang="ja-JP" sz="1600" b="0" i="0" u="none" strike="noStrike" dirty="0">
                          <a:solidFill>
                            <a:srgbClr val="000000"/>
                          </a:solidFill>
                          <a:effectLst/>
                          <a:latin typeface="ＭＳ Ｐゴシック"/>
                        </a:rPr>
                        <a:t>10,634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ＭＳ Ｐゴシック"/>
                        </a:rPr>
                        <a:t>3,417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a:rPr>
                        <a:t>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ＭＳ Ｐゴシック"/>
                        </a:rPr>
                        <a:t>285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テキスト ボックス 6"/>
          <p:cNvSpPr txBox="1"/>
          <p:nvPr/>
        </p:nvSpPr>
        <p:spPr>
          <a:xfrm>
            <a:off x="7293260" y="6369153"/>
            <a:ext cx="1872208" cy="369332"/>
          </a:xfrm>
          <a:prstGeom prst="rect">
            <a:avLst/>
          </a:prstGeom>
          <a:noFill/>
        </p:spPr>
        <p:txBody>
          <a:bodyPr wrap="square" rtlCol="0">
            <a:spAutoFit/>
          </a:bodyPr>
          <a:lstStyle/>
          <a:p>
            <a:r>
              <a:rPr kumimoji="1" lang="ja-JP" altLang="en-US" dirty="0" smtClean="0"/>
              <a:t>　　</a:t>
            </a:r>
            <a:r>
              <a:rPr kumimoji="1" lang="en-US" altLang="ja-JP" sz="1400" dirty="0" smtClean="0"/>
              <a:t>※</a:t>
            </a:r>
            <a:r>
              <a:rPr kumimoji="1" lang="ja-JP" altLang="en-US" sz="1400" dirty="0" smtClean="0"/>
              <a:t>速報値</a:t>
            </a:r>
            <a:endParaRPr kumimoji="1" lang="ja-JP" altLang="en-US" sz="1400" dirty="0"/>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298163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448381"/>
            <a:ext cx="8915400" cy="820380"/>
          </a:xfrm>
        </p:spPr>
        <p:txBody>
          <a:bodyPr/>
          <a:lstStyle/>
          <a:p>
            <a:pPr algn="ctr"/>
            <a:r>
              <a:rPr lang="ja-JP" altLang="en-US" dirty="0" smtClean="0"/>
              <a:t>府内</a:t>
            </a:r>
            <a:r>
              <a:rPr kumimoji="1" lang="en-US" altLang="ja-JP" dirty="0" smtClean="0"/>
              <a:t>DV</a:t>
            </a:r>
            <a:r>
              <a:rPr kumimoji="1" lang="ja-JP" altLang="en-US" dirty="0" smtClean="0"/>
              <a:t>相談対応件数</a:t>
            </a:r>
            <a:endParaRPr kumimoji="1" lang="ja-JP" altLang="en-US" dirty="0"/>
          </a:p>
        </p:txBody>
      </p:sp>
      <p:sp>
        <p:nvSpPr>
          <p:cNvPr id="6" name="テキスト ボックス 5"/>
          <p:cNvSpPr txBox="1"/>
          <p:nvPr/>
        </p:nvSpPr>
        <p:spPr>
          <a:xfrm>
            <a:off x="933073" y="1386334"/>
            <a:ext cx="7956884" cy="369332"/>
          </a:xfrm>
          <a:prstGeom prst="rect">
            <a:avLst/>
          </a:prstGeom>
          <a:noFill/>
        </p:spPr>
        <p:txBody>
          <a:bodyPr wrap="square" rtlCol="0">
            <a:spAutoFit/>
          </a:bodyPr>
          <a:lstStyle/>
          <a:p>
            <a:r>
              <a:rPr lang="ja-JP" altLang="en-US" dirty="0" smtClean="0"/>
              <a:t>府（女性相談センター及び子ども家庭センター）における</a:t>
            </a:r>
            <a:r>
              <a:rPr lang="en-US" altLang="ja-JP" dirty="0" smtClean="0"/>
              <a:t>DV</a:t>
            </a:r>
            <a:r>
              <a:rPr lang="ja-JP" altLang="en-US" dirty="0" smtClean="0"/>
              <a:t>相談対応件数</a:t>
            </a:r>
            <a:endParaRPr kumimoji="1" lang="ja-JP" altLang="en-US" dirty="0"/>
          </a:p>
        </p:txBody>
      </p:sp>
      <p:sp>
        <p:nvSpPr>
          <p:cNvPr id="8" name="テキスト ボックス 7"/>
          <p:cNvSpPr txBox="1"/>
          <p:nvPr/>
        </p:nvSpPr>
        <p:spPr>
          <a:xfrm>
            <a:off x="896549" y="4036422"/>
            <a:ext cx="7722858" cy="369332"/>
          </a:xfrm>
          <a:prstGeom prst="rect">
            <a:avLst/>
          </a:prstGeom>
          <a:noFill/>
        </p:spPr>
        <p:txBody>
          <a:bodyPr wrap="square" rtlCol="0">
            <a:spAutoFit/>
          </a:bodyPr>
          <a:lstStyle/>
          <a:p>
            <a:r>
              <a:rPr lang="ja-JP" altLang="en-US" dirty="0" smtClean="0"/>
              <a:t>市町村における</a:t>
            </a:r>
            <a:r>
              <a:rPr lang="en-US" altLang="ja-JP" dirty="0" smtClean="0"/>
              <a:t>DV</a:t>
            </a:r>
            <a:r>
              <a:rPr lang="ja-JP" altLang="en-US" dirty="0" smtClean="0"/>
              <a:t>相談対応件数（配偶者暴力相談支援センター含む）</a:t>
            </a:r>
            <a:endParaRPr kumimoji="1"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4159479392"/>
              </p:ext>
            </p:extLst>
          </p:nvPr>
        </p:nvGraphicFramePr>
        <p:xfrm>
          <a:off x="974556" y="1916832"/>
          <a:ext cx="7878875" cy="1800200"/>
        </p:xfrm>
        <a:graphic>
          <a:graphicData uri="http://schemas.openxmlformats.org/drawingml/2006/table">
            <a:tbl>
              <a:tblPr/>
              <a:tblGrid>
                <a:gridCol w="1645040"/>
                <a:gridCol w="1246767"/>
                <a:gridCol w="1246767"/>
                <a:gridCol w="1246767"/>
                <a:gridCol w="1246767"/>
                <a:gridCol w="1246767"/>
              </a:tblGrid>
              <a:tr h="450050">
                <a:tc>
                  <a:txBody>
                    <a:bodyPr/>
                    <a:lstStyle/>
                    <a:p>
                      <a:pPr algn="ctr" fontAlgn="ctr"/>
                      <a:r>
                        <a:rPr lang="ja-JP" altLang="en-US" sz="1200" b="1" i="0" u="none" strike="noStrike" dirty="0">
                          <a:solidFill>
                            <a:srgbClr val="000000"/>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ja-JP" altLang="en-US" sz="1800" b="1" i="0" u="none" strike="noStrike" dirty="0">
                          <a:solidFill>
                            <a:srgbClr val="FFFFFF"/>
                          </a:solidFill>
                          <a:effectLst/>
                          <a:latin typeface="ＭＳ Ｐゴシック"/>
                        </a:rPr>
                        <a:t>２４年度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ja-JP" altLang="en-US" sz="1800" b="1" i="0" u="none" strike="noStrike" dirty="0">
                          <a:solidFill>
                            <a:srgbClr val="FFFFFF"/>
                          </a:solidFill>
                          <a:effectLst/>
                          <a:latin typeface="ＭＳ Ｐゴシック"/>
                        </a:rPr>
                        <a:t>２５年度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ja-JP" altLang="en-US" sz="1800" b="1" i="0" u="none" strike="noStrike">
                          <a:solidFill>
                            <a:srgbClr val="FFFFFF"/>
                          </a:solidFill>
                          <a:effectLst/>
                          <a:latin typeface="ＭＳ Ｐゴシック"/>
                        </a:rPr>
                        <a:t>２６年度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ja-JP" altLang="en-US" sz="1800" b="1" i="0" u="none" strike="noStrike">
                          <a:solidFill>
                            <a:srgbClr val="FFFFFF"/>
                          </a:solidFill>
                          <a:effectLst/>
                          <a:latin typeface="ＭＳ Ｐゴシック"/>
                        </a:rPr>
                        <a:t>２７年度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c>
                  <a:txBody>
                    <a:bodyPr/>
                    <a:lstStyle/>
                    <a:p>
                      <a:pPr algn="ctr" fontAlgn="ctr"/>
                      <a:r>
                        <a:rPr lang="ja-JP" altLang="en-US" sz="1800" b="1" i="0" u="none" strike="noStrike">
                          <a:solidFill>
                            <a:srgbClr val="FFFFFF"/>
                          </a:solidFill>
                          <a:effectLst/>
                          <a:latin typeface="ＭＳ Ｐゴシック"/>
                        </a:rPr>
                        <a:t>２８年度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95959"/>
                    </a:solidFill>
                  </a:tcPr>
                </a:tc>
              </a:tr>
              <a:tr h="450050">
                <a:tc>
                  <a:txBody>
                    <a:bodyPr/>
                    <a:lstStyle/>
                    <a:p>
                      <a:pPr algn="ctr" fontAlgn="ctr"/>
                      <a:r>
                        <a:rPr lang="ja-JP" altLang="en-US" sz="1800" b="1" i="0" u="none" strike="noStrike" dirty="0">
                          <a:solidFill>
                            <a:srgbClr val="000000"/>
                          </a:solidFill>
                          <a:effectLst/>
                          <a:latin typeface="ＭＳ Ｐゴシック"/>
                        </a:rPr>
                        <a:t>女性相談</a:t>
                      </a:r>
                      <a:r>
                        <a:rPr lang="en-US" sz="1800" b="1" i="0" u="none" strike="noStrike" dirty="0">
                          <a:solidFill>
                            <a:srgbClr val="000000"/>
                          </a:solidFill>
                          <a:effectLst/>
                          <a:latin typeface="ＭＳ Ｐゴシック"/>
                        </a:rPr>
                        <a:t>Ｃ</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2,929</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2,973</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2,792</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3,511</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3,417</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450050">
                <a:tc>
                  <a:txBody>
                    <a:bodyPr/>
                    <a:lstStyle/>
                    <a:p>
                      <a:pPr algn="ctr" fontAlgn="ctr"/>
                      <a:r>
                        <a:rPr lang="ja-JP" altLang="en-US" sz="1800" b="1" i="0" u="none" strike="noStrike" dirty="0">
                          <a:solidFill>
                            <a:srgbClr val="000000"/>
                          </a:solidFill>
                          <a:effectLst/>
                          <a:latin typeface="ＭＳ Ｐゴシック"/>
                        </a:rPr>
                        <a:t>子ども家庭Ｃ</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1,979</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1,941</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1,776</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a:rPr>
                        <a:t>1,479</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1,474</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050">
                <a:tc>
                  <a:txBody>
                    <a:bodyPr/>
                    <a:lstStyle/>
                    <a:p>
                      <a:pPr algn="ctr" fontAlgn="ctr"/>
                      <a:r>
                        <a:rPr lang="ja-JP" altLang="en-US" sz="1800" b="1" i="0" u="none" strike="noStrike" dirty="0">
                          <a:solidFill>
                            <a:srgbClr val="000000"/>
                          </a:solidFill>
                          <a:effectLst/>
                          <a:latin typeface="ＭＳ Ｐゴシック"/>
                        </a:rPr>
                        <a:t>合計</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4,908</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4,914</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4,568</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4,990</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4,891</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264181398"/>
              </p:ext>
            </p:extLst>
          </p:nvPr>
        </p:nvGraphicFramePr>
        <p:xfrm>
          <a:off x="1130578" y="4581128"/>
          <a:ext cx="7488830" cy="888866"/>
        </p:xfrm>
        <a:graphic>
          <a:graphicData uri="http://schemas.openxmlformats.org/drawingml/2006/table">
            <a:tbl>
              <a:tblPr/>
              <a:tblGrid>
                <a:gridCol w="1497766"/>
                <a:gridCol w="1497766"/>
                <a:gridCol w="1497766"/>
                <a:gridCol w="1497766"/>
                <a:gridCol w="1497766"/>
              </a:tblGrid>
              <a:tr h="444433">
                <a:tc>
                  <a:txBody>
                    <a:bodyPr/>
                    <a:lstStyle/>
                    <a:p>
                      <a:pPr algn="ctr" fontAlgn="ctr"/>
                      <a:r>
                        <a:rPr lang="ja-JP" altLang="en-US" sz="1800" b="1" i="0" u="none" strike="noStrike" dirty="0">
                          <a:solidFill>
                            <a:srgbClr val="FFFFFF"/>
                          </a:solidFill>
                          <a:effectLst/>
                          <a:latin typeface="ＭＳ Ｐゴシック"/>
                        </a:rPr>
                        <a:t>２４年度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dirty="0">
                          <a:solidFill>
                            <a:srgbClr val="FFFFFF"/>
                          </a:solidFill>
                          <a:effectLst/>
                          <a:latin typeface="ＭＳ Ｐゴシック"/>
                        </a:rPr>
                        <a:t>２５年度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２６年度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２７年度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２８年度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444433">
                <a:tc>
                  <a:txBody>
                    <a:bodyPr/>
                    <a:lstStyle/>
                    <a:p>
                      <a:pPr algn="ctr" fontAlgn="ctr"/>
                      <a:r>
                        <a:rPr lang="en-US" altLang="ja-JP" sz="1800" b="0" i="0" u="none" strike="noStrike">
                          <a:solidFill>
                            <a:srgbClr val="000000"/>
                          </a:solidFill>
                          <a:effectLst/>
                          <a:latin typeface="ＭＳ Ｐゴシック"/>
                        </a:rPr>
                        <a:t>11,657</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13,019</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14,297</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14,569</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15,758</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11" name="テキスト ボックス 10"/>
          <p:cNvSpPr txBox="1"/>
          <p:nvPr/>
        </p:nvSpPr>
        <p:spPr>
          <a:xfrm>
            <a:off x="5655078" y="5949280"/>
            <a:ext cx="3666407" cy="369332"/>
          </a:xfrm>
          <a:prstGeom prst="rect">
            <a:avLst/>
          </a:prstGeom>
          <a:noFill/>
        </p:spPr>
        <p:txBody>
          <a:bodyPr wrap="square" rtlCol="0">
            <a:spAutoFit/>
          </a:bodyPr>
          <a:lstStyle/>
          <a:p>
            <a:r>
              <a:rPr kumimoji="1" lang="ja-JP" altLang="en-US" dirty="0" smtClean="0"/>
              <a:t>　　　　</a:t>
            </a:r>
            <a:r>
              <a:rPr kumimoji="1" lang="en-US" altLang="ja-JP" sz="1400" dirty="0" smtClean="0"/>
              <a:t>※</a:t>
            </a:r>
            <a:r>
              <a:rPr kumimoji="1" lang="ja-JP" altLang="en-US" sz="1400" dirty="0" smtClean="0"/>
              <a:t>平成２８年度は速報値</a:t>
            </a:r>
            <a:endParaRPr kumimoji="1" lang="ja-JP" altLang="en-US" sz="1400" dirty="0"/>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1932543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448381"/>
            <a:ext cx="8915400" cy="820380"/>
          </a:xfrm>
        </p:spPr>
        <p:txBody>
          <a:bodyPr>
            <a:normAutofit/>
          </a:bodyPr>
          <a:lstStyle/>
          <a:p>
            <a:pPr algn="ctr"/>
            <a:r>
              <a:rPr kumimoji="1" lang="ja-JP" altLang="en-US" dirty="0" smtClean="0"/>
              <a:t>府女性相談センター一時保護の状況</a:t>
            </a:r>
            <a:r>
              <a:rPr lang="ja-JP" altLang="en-US" dirty="0" smtClean="0"/>
              <a:t>①</a:t>
            </a:r>
            <a:endParaRPr kumimoji="1" lang="ja-JP" altLang="en-US" dirty="0"/>
          </a:p>
        </p:txBody>
      </p:sp>
      <p:sp>
        <p:nvSpPr>
          <p:cNvPr id="6" name="テキスト ボックス 5"/>
          <p:cNvSpPr txBox="1"/>
          <p:nvPr/>
        </p:nvSpPr>
        <p:spPr>
          <a:xfrm>
            <a:off x="896550" y="1277280"/>
            <a:ext cx="5538615" cy="369332"/>
          </a:xfrm>
          <a:prstGeom prst="rect">
            <a:avLst/>
          </a:prstGeom>
          <a:noFill/>
        </p:spPr>
        <p:txBody>
          <a:bodyPr wrap="square" rtlCol="0">
            <a:spAutoFit/>
          </a:bodyPr>
          <a:lstStyle/>
          <a:p>
            <a:r>
              <a:rPr kumimoji="1" lang="ja-JP" altLang="en-US" dirty="0" smtClean="0"/>
              <a:t>一時保護件数　（　）はうち</a:t>
            </a:r>
            <a:r>
              <a:rPr kumimoji="1" lang="en-US" altLang="ja-JP" dirty="0" smtClean="0"/>
              <a:t>DV</a:t>
            </a:r>
            <a:r>
              <a:rPr kumimoji="1" lang="ja-JP" altLang="en-US" dirty="0" err="1" smtClean="0"/>
              <a:t>を主訴と</a:t>
            </a:r>
            <a:r>
              <a:rPr kumimoji="1" lang="ja-JP" altLang="en-US" dirty="0" smtClean="0"/>
              <a:t>する件数</a:t>
            </a:r>
            <a:endParaRPr kumimoji="1" lang="ja-JP" altLang="en-US" dirty="0"/>
          </a:p>
        </p:txBody>
      </p:sp>
      <p:sp>
        <p:nvSpPr>
          <p:cNvPr id="8" name="テキスト ボックス 7"/>
          <p:cNvSpPr txBox="1"/>
          <p:nvPr/>
        </p:nvSpPr>
        <p:spPr>
          <a:xfrm>
            <a:off x="896550" y="4067780"/>
            <a:ext cx="2262251" cy="369332"/>
          </a:xfrm>
          <a:prstGeom prst="rect">
            <a:avLst/>
          </a:prstGeom>
          <a:noFill/>
        </p:spPr>
        <p:txBody>
          <a:bodyPr wrap="square" rtlCol="0">
            <a:spAutoFit/>
          </a:bodyPr>
          <a:lstStyle/>
          <a:p>
            <a:r>
              <a:rPr kumimoji="1" lang="ja-JP" altLang="en-US" dirty="0" smtClean="0"/>
              <a:t>主訴別状況</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280905781"/>
              </p:ext>
            </p:extLst>
          </p:nvPr>
        </p:nvGraphicFramePr>
        <p:xfrm>
          <a:off x="1052567" y="1772816"/>
          <a:ext cx="7566841" cy="2016222"/>
        </p:xfrm>
        <a:graphic>
          <a:graphicData uri="http://schemas.openxmlformats.org/drawingml/2006/table">
            <a:tbl>
              <a:tblPr/>
              <a:tblGrid>
                <a:gridCol w="1227056"/>
                <a:gridCol w="1227056"/>
                <a:gridCol w="1704243"/>
                <a:gridCol w="1704243"/>
                <a:gridCol w="1704243"/>
              </a:tblGrid>
              <a:tr h="336037">
                <a:tc gridSpan="2">
                  <a:txBody>
                    <a:bodyPr/>
                    <a:lstStyle/>
                    <a:p>
                      <a:pPr algn="l" fontAlgn="ctr"/>
                      <a:r>
                        <a:rPr lang="ja-JP" altLang="en-US" sz="1800" b="0" i="0" u="none" strike="noStrike" dirty="0">
                          <a:solidFill>
                            <a:srgbClr val="000000"/>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hMerge="1">
                  <a:txBody>
                    <a:bodyPr/>
                    <a:lstStyle/>
                    <a:p>
                      <a:endParaRPr kumimoji="1" lang="ja-JP" altLang="en-US"/>
                    </a:p>
                  </a:txBody>
                  <a:tcPr/>
                </a:tc>
                <a:tc>
                  <a:txBody>
                    <a:bodyPr/>
                    <a:lstStyle/>
                    <a:p>
                      <a:pPr algn="ctr" fontAlgn="ctr"/>
                      <a:r>
                        <a:rPr lang="ja-JP" altLang="en-US" sz="1800" b="1" i="0" u="none" strike="noStrike">
                          <a:solidFill>
                            <a:srgbClr val="FFFFFF"/>
                          </a:solidFill>
                          <a:effectLst/>
                          <a:latin typeface="ＭＳ Ｐゴシック"/>
                        </a:rPr>
                        <a:t>２６年度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２７年度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２８年度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336037">
                <a:tc rowSpan="3">
                  <a:txBody>
                    <a:bodyPr/>
                    <a:lstStyle/>
                    <a:p>
                      <a:pPr algn="ctr" fontAlgn="ctr"/>
                      <a:r>
                        <a:rPr lang="ja-JP" altLang="en-US" sz="1800" b="1" i="0" u="none" strike="noStrike">
                          <a:solidFill>
                            <a:srgbClr val="000000"/>
                          </a:solidFill>
                          <a:effectLst/>
                          <a:latin typeface="ＭＳ Ｐゴシック"/>
                        </a:rPr>
                        <a:t>本人</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800" b="1" i="0" u="none" strike="noStrike">
                          <a:solidFill>
                            <a:srgbClr val="000000"/>
                          </a:solidFill>
                          <a:effectLst/>
                          <a:latin typeface="ＭＳ Ｐゴシック"/>
                        </a:rPr>
                        <a:t>単身</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234</a:t>
                      </a: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152</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228</a:t>
                      </a: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147</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185</a:t>
                      </a: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113</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36037">
                <a:tc vMerge="1">
                  <a:txBody>
                    <a:bodyPr/>
                    <a:lstStyle/>
                    <a:p>
                      <a:endParaRPr kumimoji="1" lang="ja-JP" altLang="en-US"/>
                    </a:p>
                  </a:txBody>
                  <a:tcPr/>
                </a:tc>
                <a:tc>
                  <a:txBody>
                    <a:bodyPr/>
                    <a:lstStyle/>
                    <a:p>
                      <a:pPr algn="ctr" fontAlgn="ctr"/>
                      <a:r>
                        <a:rPr lang="ja-JP" altLang="en-US" sz="1800" b="1" i="0" u="none" strike="noStrike">
                          <a:solidFill>
                            <a:srgbClr val="000000"/>
                          </a:solidFill>
                          <a:effectLst/>
                          <a:latin typeface="ＭＳ Ｐゴシック"/>
                        </a:rPr>
                        <a:t>母子等</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296</a:t>
                      </a: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262</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a:rPr>
                        <a:t>235</a:t>
                      </a: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212</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189</a:t>
                      </a: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172</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37">
                <a:tc vMerge="1">
                  <a:txBody>
                    <a:bodyPr/>
                    <a:lstStyle/>
                    <a:p>
                      <a:endParaRPr kumimoji="1" lang="ja-JP" altLang="en-US"/>
                    </a:p>
                  </a:txBody>
                  <a:tcPr/>
                </a:tc>
                <a:tc>
                  <a:txBody>
                    <a:bodyPr/>
                    <a:lstStyle/>
                    <a:p>
                      <a:pPr algn="ctr" fontAlgn="ctr"/>
                      <a:r>
                        <a:rPr lang="ja-JP" altLang="en-US" sz="1800" b="1" i="0" u="none" strike="noStrike">
                          <a:solidFill>
                            <a:srgbClr val="000000"/>
                          </a:solidFill>
                          <a:effectLst/>
                          <a:latin typeface="ＭＳ Ｐゴシック"/>
                        </a:rPr>
                        <a:t>合計</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530</a:t>
                      </a: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414</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463</a:t>
                      </a: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359</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374</a:t>
                      </a: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285</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36037">
                <a:tc gridSpan="2">
                  <a:txBody>
                    <a:bodyPr/>
                    <a:lstStyle/>
                    <a:p>
                      <a:pPr algn="ctr" fontAlgn="ctr"/>
                      <a:r>
                        <a:rPr lang="ja-JP" altLang="en-US" sz="1800" b="1" i="0" u="none" strike="noStrike">
                          <a:solidFill>
                            <a:srgbClr val="000000"/>
                          </a:solidFill>
                          <a:effectLst/>
                          <a:latin typeface="ＭＳ Ｐゴシック"/>
                        </a:rPr>
                        <a:t>同伴家族数</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1800" b="0" i="0" u="none" strike="noStrike">
                          <a:solidFill>
                            <a:srgbClr val="000000"/>
                          </a:solidFill>
                          <a:effectLst/>
                          <a:latin typeface="ＭＳ Ｐゴシック"/>
                        </a:rPr>
                        <a:t>542</a:t>
                      </a: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498</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a:rPr>
                        <a:t>468</a:t>
                      </a: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427</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a:rPr>
                        <a:t>339</a:t>
                      </a: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314</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37">
                <a:tc gridSpan="2">
                  <a:txBody>
                    <a:bodyPr/>
                    <a:lstStyle/>
                    <a:p>
                      <a:pPr algn="ctr" fontAlgn="ctr"/>
                      <a:r>
                        <a:rPr lang="ja-JP" altLang="en-US" sz="1800" b="1" i="0" u="none" strike="noStrike">
                          <a:solidFill>
                            <a:srgbClr val="000000"/>
                          </a:solidFill>
                          <a:effectLst/>
                          <a:latin typeface="ＭＳ Ｐゴシック"/>
                        </a:rPr>
                        <a:t>合計</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en-US" altLang="ja-JP" sz="1800" b="0" i="0" u="none" strike="noStrike">
                          <a:solidFill>
                            <a:srgbClr val="000000"/>
                          </a:solidFill>
                          <a:effectLst/>
                          <a:latin typeface="ＭＳ Ｐゴシック"/>
                        </a:rPr>
                        <a:t>1,072</a:t>
                      </a: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912</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931</a:t>
                      </a:r>
                      <a:r>
                        <a:rPr lang="ja-JP" altLang="en-US" sz="1800" b="0" i="0" u="none" strike="noStrike">
                          <a:solidFill>
                            <a:srgbClr val="000000"/>
                          </a:solidFill>
                          <a:effectLst/>
                          <a:latin typeface="ＭＳ Ｐゴシック"/>
                        </a:rPr>
                        <a:t>（</a:t>
                      </a:r>
                      <a:r>
                        <a:rPr lang="en-US" altLang="ja-JP" sz="1800" b="0" i="0" u="none" strike="noStrike">
                          <a:solidFill>
                            <a:srgbClr val="000000"/>
                          </a:solidFill>
                          <a:effectLst/>
                          <a:latin typeface="ＭＳ Ｐゴシック"/>
                        </a:rPr>
                        <a:t>786</a:t>
                      </a:r>
                      <a:r>
                        <a:rPr lang="ja-JP" altLang="en-US" sz="1800" b="0" i="0" u="none" strike="noStrike">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713</a:t>
                      </a:r>
                      <a:r>
                        <a:rPr lang="ja-JP" altLang="en-US" sz="1800" b="0" i="0" u="none" strike="noStrike" dirty="0">
                          <a:solidFill>
                            <a:srgbClr val="000000"/>
                          </a:solidFill>
                          <a:effectLst/>
                          <a:latin typeface="ＭＳ Ｐゴシック"/>
                        </a:rPr>
                        <a:t>（</a:t>
                      </a:r>
                      <a:r>
                        <a:rPr lang="en-US" altLang="ja-JP" sz="1800" b="0" i="0" u="none" strike="noStrike" dirty="0">
                          <a:solidFill>
                            <a:srgbClr val="000000"/>
                          </a:solidFill>
                          <a:effectLst/>
                          <a:latin typeface="ＭＳ Ｐゴシック"/>
                        </a:rPr>
                        <a:t>599</a:t>
                      </a:r>
                      <a:r>
                        <a:rPr lang="ja-JP" altLang="en-US" sz="1800" b="0" i="0" u="none" strike="noStrike" dirty="0">
                          <a:solidFill>
                            <a:srgbClr val="000000"/>
                          </a:solidFill>
                          <a:effectLst/>
                          <a:latin typeface="ＭＳ Ｐゴシック"/>
                        </a:rPr>
                        <a:t>）</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517870585"/>
              </p:ext>
            </p:extLst>
          </p:nvPr>
        </p:nvGraphicFramePr>
        <p:xfrm>
          <a:off x="1286593" y="4437112"/>
          <a:ext cx="7020780" cy="1512168"/>
        </p:xfrm>
        <a:graphic>
          <a:graphicData uri="http://schemas.openxmlformats.org/drawingml/2006/table">
            <a:tbl>
              <a:tblPr/>
              <a:tblGrid>
                <a:gridCol w="1755195"/>
                <a:gridCol w="1755195"/>
                <a:gridCol w="1755195"/>
                <a:gridCol w="1755195"/>
              </a:tblGrid>
              <a:tr h="378042">
                <a:tc>
                  <a:txBody>
                    <a:bodyPr/>
                    <a:lstStyle/>
                    <a:p>
                      <a:pPr algn="ctr" fontAlgn="ctr"/>
                      <a:r>
                        <a:rPr lang="ja-JP" altLang="en-US" sz="1800" b="1" i="0" u="none" strike="noStrike" dirty="0">
                          <a:solidFill>
                            <a:srgbClr val="FFFFFF"/>
                          </a:solidFill>
                          <a:effectLst/>
                          <a:latin typeface="ＭＳ Ｐゴシック"/>
                        </a:rPr>
                        <a:t>　</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dirty="0">
                          <a:solidFill>
                            <a:srgbClr val="FFFFFF"/>
                          </a:solidFill>
                          <a:effectLst/>
                          <a:latin typeface="ＭＳ Ｐゴシック"/>
                        </a:rPr>
                        <a:t>２６年度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dirty="0">
                          <a:solidFill>
                            <a:srgbClr val="FFFFFF"/>
                          </a:solidFill>
                          <a:effectLst/>
                          <a:latin typeface="ＭＳ Ｐゴシック"/>
                        </a:rPr>
                        <a:t>２７年度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ja-JP" altLang="en-US" sz="1800" b="1" i="0" u="none" strike="noStrike">
                          <a:solidFill>
                            <a:srgbClr val="FFFFFF"/>
                          </a:solidFill>
                          <a:effectLst/>
                          <a:latin typeface="ＭＳ Ｐゴシック"/>
                        </a:rPr>
                        <a:t>２８年度</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378042">
                <a:tc>
                  <a:txBody>
                    <a:bodyPr/>
                    <a:lstStyle/>
                    <a:p>
                      <a:pPr algn="ctr" fontAlgn="ctr"/>
                      <a:r>
                        <a:rPr lang="en-US" sz="1800" b="1" i="0" u="none" strike="noStrike">
                          <a:solidFill>
                            <a:srgbClr val="000000"/>
                          </a:solidFill>
                          <a:effectLst/>
                          <a:latin typeface="ＭＳ Ｐゴシック"/>
                        </a:rPr>
                        <a:t>ＤＶ</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414</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359</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285</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78042">
                <a:tc>
                  <a:txBody>
                    <a:bodyPr/>
                    <a:lstStyle/>
                    <a:p>
                      <a:pPr algn="ctr" fontAlgn="ctr"/>
                      <a:r>
                        <a:rPr lang="en-US" sz="1800" b="1" i="0" u="none" strike="noStrike">
                          <a:solidFill>
                            <a:srgbClr val="000000"/>
                          </a:solidFill>
                          <a:effectLst/>
                          <a:latin typeface="ＭＳ Ｐゴシック"/>
                        </a:rPr>
                        <a:t>ＤＶ</a:t>
                      </a:r>
                      <a:r>
                        <a:rPr lang="ja-JP" altLang="en-US" sz="1800" b="1" i="0" u="none" strike="noStrike">
                          <a:solidFill>
                            <a:srgbClr val="000000"/>
                          </a:solidFill>
                          <a:effectLst/>
                          <a:latin typeface="ＭＳ Ｐゴシック"/>
                        </a:rPr>
                        <a:t>以外</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116</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a:solidFill>
                            <a:srgbClr val="000000"/>
                          </a:solidFill>
                          <a:effectLst/>
                          <a:latin typeface="ＭＳ Ｐゴシック"/>
                        </a:rPr>
                        <a:t>104</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800" b="0" i="0" u="none" strike="noStrike" dirty="0">
                          <a:solidFill>
                            <a:srgbClr val="000000"/>
                          </a:solidFill>
                          <a:effectLst/>
                          <a:latin typeface="ＭＳ Ｐゴシック"/>
                        </a:rPr>
                        <a:t>89</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042">
                <a:tc>
                  <a:txBody>
                    <a:bodyPr/>
                    <a:lstStyle/>
                    <a:p>
                      <a:pPr algn="ctr" fontAlgn="ctr"/>
                      <a:r>
                        <a:rPr lang="ja-JP" altLang="en-US" sz="1800" b="1" i="0" u="none" strike="noStrike">
                          <a:solidFill>
                            <a:srgbClr val="000000"/>
                          </a:solidFill>
                          <a:effectLst/>
                          <a:latin typeface="ＭＳ Ｐゴシック"/>
                        </a:rPr>
                        <a:t>合計</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530</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a:solidFill>
                            <a:srgbClr val="000000"/>
                          </a:solidFill>
                          <a:effectLst/>
                          <a:latin typeface="ＭＳ Ｐゴシック"/>
                        </a:rPr>
                        <a:t>463</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800" b="0" i="0" u="none" strike="noStrike" dirty="0">
                          <a:solidFill>
                            <a:srgbClr val="000000"/>
                          </a:solidFill>
                          <a:effectLst/>
                          <a:latin typeface="ＭＳ Ｐゴシック"/>
                        </a:rPr>
                        <a:t>374</a:t>
                      </a:r>
                    </a:p>
                  </a:txBody>
                  <a:tcPr marL="10319"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
        <p:nvSpPr>
          <p:cNvPr id="11" name="テキスト ボックス 10"/>
          <p:cNvSpPr txBox="1"/>
          <p:nvPr/>
        </p:nvSpPr>
        <p:spPr>
          <a:xfrm>
            <a:off x="6669191" y="6151482"/>
            <a:ext cx="2496277" cy="307777"/>
          </a:xfrm>
          <a:prstGeom prst="rect">
            <a:avLst/>
          </a:prstGeom>
          <a:noFill/>
        </p:spPr>
        <p:txBody>
          <a:bodyPr wrap="square" rtlCol="0">
            <a:spAutoFit/>
          </a:bodyPr>
          <a:lstStyle/>
          <a:p>
            <a:r>
              <a:rPr kumimoji="1" lang="en-US" altLang="ja-JP" sz="1400" dirty="0" smtClean="0"/>
              <a:t>※</a:t>
            </a:r>
            <a:r>
              <a:rPr kumimoji="1" lang="ja-JP" altLang="en-US" sz="1400" dirty="0" smtClean="0"/>
              <a:t>平成２８年度は速報値</a:t>
            </a:r>
            <a:endParaRPr kumimoji="1" lang="en-US" altLang="ja-JP" sz="1400" dirty="0" smtClean="0"/>
          </a:p>
        </p:txBody>
      </p:sp>
      <p:sp>
        <p:nvSpPr>
          <p:cNvPr id="3" name="日付プレースホルダー 2"/>
          <p:cNvSpPr>
            <a:spLocks noGrp="1"/>
          </p:cNvSpPr>
          <p:nvPr>
            <p:ph type="dt" sz="half" idx="10"/>
          </p:nvPr>
        </p:nvSpPr>
        <p:spPr/>
        <p:txBody>
          <a:bodyPr/>
          <a:lstStyle/>
          <a:p>
            <a:endParaRPr kumimoji="1" lang="ja-JP" altLang="en-US"/>
          </a:p>
        </p:txBody>
      </p:sp>
    </p:spTree>
    <p:extLst>
      <p:ext uri="{BB962C8B-B14F-4D97-AF65-F5344CB8AC3E}">
        <p14:creationId xmlns:p14="http://schemas.microsoft.com/office/powerpoint/2010/main" val="2808050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1993</TotalTime>
  <Words>1751</Words>
  <Application>Microsoft Office PowerPoint</Application>
  <PresentationFormat>A4 210 x 297 mm</PresentationFormat>
  <Paragraphs>556</Paragraphs>
  <Slides>23</Slides>
  <Notes>2</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クラリティ</vt:lpstr>
      <vt:lpstr>婦人保護事業の概要</vt:lpstr>
      <vt:lpstr>婦人保護事業　根拠法等</vt:lpstr>
      <vt:lpstr>婦人保護事業の対象女性</vt:lpstr>
      <vt:lpstr>婦人保護事業の実施機関</vt:lpstr>
      <vt:lpstr>PowerPoint プレゼンテーション</vt:lpstr>
      <vt:lpstr>府立女性自立支援センター入所までの流れ</vt:lpstr>
      <vt:lpstr>大阪府女性相談センターにおける 平成２８年度相談・一時保護件数とＤＶ割合 </vt:lpstr>
      <vt:lpstr>府内DV相談対応件数</vt:lpstr>
      <vt:lpstr>府女性相談センター一時保護の状況①</vt:lpstr>
      <vt:lpstr>府女性相談センター一時保護の状況②</vt:lpstr>
      <vt:lpstr>府女性相談センター一時保護の状況③</vt:lpstr>
      <vt:lpstr>生活保護法に基づく施設の概要</vt:lpstr>
      <vt:lpstr>保護施設の根拠</vt:lpstr>
      <vt:lpstr>生活保護法第38条に基づく保護施設</vt:lpstr>
      <vt:lpstr>保護施設入所の手続き</vt:lpstr>
      <vt:lpstr>生活保護の実施責任</vt:lpstr>
      <vt:lpstr>施設保護の実施状況</vt:lpstr>
      <vt:lpstr>母子保護事業の概要</vt:lpstr>
      <vt:lpstr>母子保護事業　根拠法等</vt:lpstr>
      <vt:lpstr>女性保護事業の対象女性</vt:lpstr>
      <vt:lpstr>母子保護事業の実施機関</vt:lpstr>
      <vt:lpstr>母子保護の実施状況①</vt:lpstr>
      <vt:lpstr>母子保護の実施状況②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婦人保護施設の概要</dc:title>
  <dc:creator>nishimaki</dc:creator>
  <cp:lastModifiedBy>HOSTNAME</cp:lastModifiedBy>
  <cp:revision>244</cp:revision>
  <cp:lastPrinted>2017-07-06T07:34:08Z</cp:lastPrinted>
  <dcterms:created xsi:type="dcterms:W3CDTF">2012-12-25T15:30:35Z</dcterms:created>
  <dcterms:modified xsi:type="dcterms:W3CDTF">2017-07-18T08:46:11Z</dcterms:modified>
</cp:coreProperties>
</file>