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706" y="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C4E39-1268-4AE2-8FB5-94A49D36D5D8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46507-B4FB-4C24-9B9A-55429FAE9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41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46507-B4FB-4C24-9B9A-55429FAE9C5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92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25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76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21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44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68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06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79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41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62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95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8693-2FAA-4C31-8891-7D0327F8294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19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4"/>
            <a:ext cx="9906000" cy="36004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大阪府庁業務継続計画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地震災害編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概要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60327" y="477985"/>
            <a:ext cx="4079631" cy="2438593"/>
          </a:xfrm>
          <a:prstGeom prst="roundRect">
            <a:avLst>
              <a:gd name="adj" fmla="val 8851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業務継続計画とは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大規模災害時に、限られた業務資源を非常時優先業務に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効果的に投入して、業務の継続と早期復旧を図るための計画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主な対象領域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4354051" y="507075"/>
            <a:ext cx="3883156" cy="613053"/>
          </a:xfrm>
          <a:prstGeom prst="roundRect">
            <a:avLst>
              <a:gd name="adj" fmla="val 8851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◆基本方針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１．災害応急対策業務の万全な実施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　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２．優先度の高い通常業務の継続・早期再開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 　　　　    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３．業務継続に必要な資源の確保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60328" y="2994496"/>
            <a:ext cx="9617208" cy="504055"/>
          </a:xfrm>
          <a:prstGeom prst="roundRect">
            <a:avLst>
              <a:gd name="adj" fmla="val 8851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参集の考え方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　地震発生後、速やかに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全職員は原則勤務場所（大手前庁舎・咲洲庁舎等）に参集としているが、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　　　　　　　　　　　　</a:t>
            </a:r>
            <a:r>
              <a:rPr lang="en-US" altLang="ja-JP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</a:t>
            </a:r>
            <a:r>
              <a:rPr lang="en-US" altLang="ja-JP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津波警報発表時は、咲洲庁舎勤務職員は大手前（非常参集場所）に参集させる方針を明記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60328" y="3552825"/>
            <a:ext cx="7189044" cy="2770982"/>
          </a:xfrm>
          <a:prstGeom prst="roundRect">
            <a:avLst>
              <a:gd name="adj" fmla="val 2951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◆主な業務資源の想定と確保対策</a:t>
            </a:r>
            <a:endParaRPr lang="en-US" altLang="ja-JP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庁舎・電力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・・・本館・別館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、新別館（危機管理スペース）、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咲洲庁舎ともに発災直後から使用可能。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外部電力復旧（想定２日目）までの間、非常用発電機により電力を確保（新別館は、危機管理スペース以外は初日から停電）。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情報通信・ネットワーク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・・・防災行政無線や衛星通信、災害時優先電話等の活用により利用可能。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エレベーター・空調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エレベーターは、安全装置の働きにより、感震と共に最寄り階に移動し、ドアを開いて停止する。機器の確認後、各庁舎とも最低１基（咲洲庁舎は各バンク毎）が利用可能。空気の換気・循環・暖房は、電力及びガスの供給が再開する２日目から、冷房は、上水の供給再開から利用可能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飲料水・トイレ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建物内貯留水により大手前庁舎では、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日程度、咲洲庁舎では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日程度の対応が可能。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代替執務スペースの確保</a:t>
            </a:r>
            <a:endParaRPr kumimoji="1" lang="en-US" altLang="ja-JP" sz="14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　</a:t>
            </a:r>
            <a:r>
              <a:rPr lang="ja-JP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非常時優先業務以外の業務は停止し、代替執務スペースを必要とする所属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（咲洲庁舎、分館６号館、労働セン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ター等）</a:t>
            </a:r>
            <a:r>
              <a:rPr lang="ja-JP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の非常時優先業務のためにスペース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（本館・別館等）</a:t>
            </a:r>
            <a:r>
              <a:rPr lang="ja-JP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160329" y="6378871"/>
            <a:ext cx="9617206" cy="434505"/>
          </a:xfrm>
          <a:prstGeom prst="roundRect">
            <a:avLst>
              <a:gd name="adj" fmla="val 3096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府庁</a:t>
            </a:r>
            <a:r>
              <a:rPr lang="en-US" altLang="zh-TW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BCM</a:t>
            </a:r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の確立　　　本計画を、府庁本庁の全組織・全業務に係る基本計画と位置づけ。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975" indent="-180975">
              <a:buFont typeface="Wingdings" panose="05000000000000000000" pitchFamily="2" charset="2"/>
              <a:buChar char="Ø"/>
              <a:tabLst>
                <a:tab pos="180975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本計画を踏まえ、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各部局が部局版</a:t>
            </a:r>
            <a:r>
              <a:rPr lang="en-US" altLang="ja-JP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改訂を行い、府庁としての業務継続体制を完成し、万一に備える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186157" y="1972662"/>
            <a:ext cx="2520000" cy="446795"/>
          </a:xfrm>
          <a:prstGeom prst="rect">
            <a:avLst/>
          </a:prstGeom>
          <a:pattFill prst="pct20">
            <a:fgClr>
              <a:schemeClr val="tx2"/>
            </a:fgClr>
            <a:bgClr>
              <a:schemeClr val="bg1"/>
            </a:bgClr>
          </a:patt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1300872" y="1257755"/>
            <a:ext cx="1435692" cy="236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地域防災計画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1300872" y="1492623"/>
            <a:ext cx="1435692" cy="13610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1439232" y="2028034"/>
            <a:ext cx="1206288" cy="342651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災害応急対策</a:t>
            </a:r>
            <a:endParaRPr kumimoji="1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（災害等応急対策実施要領）</a:t>
            </a:r>
            <a:endParaRPr kumimoji="1" lang="ja-JP" altLang="en-US" sz="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1449493" y="2455656"/>
            <a:ext cx="1206289" cy="342651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災害復旧・復興対策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2808324" y="1492622"/>
            <a:ext cx="936000" cy="1375377"/>
          </a:xfrm>
          <a:prstGeom prst="roundRect">
            <a:avLst>
              <a:gd name="adj" fmla="val 78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2879936" y="2042583"/>
            <a:ext cx="770563" cy="332603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優先度の高い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</a:t>
            </a:r>
            <a:endParaRPr kumimoji="1"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49083" y="1612331"/>
            <a:ext cx="755641" cy="1237301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（非常時優先業務）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</a:p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業務継続計画</a:t>
            </a:r>
            <a:endParaRPr lang="en-US" altLang="ja-JP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808324" y="1257754"/>
            <a:ext cx="936000" cy="2348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通常業務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2881136" y="1578347"/>
            <a:ext cx="770563" cy="332603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短期の中断が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可能な業務</a:t>
            </a:r>
            <a:endParaRPr kumimoji="1"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1429707" y="1554611"/>
            <a:ext cx="1226075" cy="342651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災害予防対策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4354050" y="1166813"/>
            <a:ext cx="5391090" cy="1722441"/>
          </a:xfrm>
          <a:prstGeom prst="roundRect">
            <a:avLst>
              <a:gd name="adj" fmla="val 8851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◆必要職員数と参集可能職員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数の比較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必要職員数と参集可能職員数を比較した結果、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上町断層帯地震の場合の大手前・咲洲、南海ト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ラフ巨大地震の場合の大手前とも、</a:t>
            </a:r>
            <a:r>
              <a:rPr lang="ja-JP" altLang="en-US" sz="9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全てのフェーズ</a:t>
            </a:r>
            <a:endParaRPr lang="en-US" altLang="ja-JP" sz="9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で必要となる職員の確保は可能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2972" y="1218377"/>
            <a:ext cx="288755" cy="206005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066519" y="1149051"/>
            <a:ext cx="2659569" cy="263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南海トラフ巨大地震時の職員参集状況</a:t>
            </a:r>
            <a:r>
              <a:rPr kumimoji="1" lang="en-US" altLang="ja-JP" sz="900" dirty="0">
                <a:solidFill>
                  <a:schemeClr val="tx1"/>
                </a:solidFill>
              </a:rPr>
              <a:t>(</a:t>
            </a:r>
            <a:r>
              <a:rPr kumimoji="1" lang="ja-JP" altLang="en-US" sz="900" dirty="0">
                <a:solidFill>
                  <a:schemeClr val="tx1"/>
                </a:solidFill>
              </a:rPr>
              <a:t>単位：人</a:t>
            </a:r>
            <a:r>
              <a:rPr kumimoji="1" lang="en-US" altLang="ja-JP" sz="900" dirty="0">
                <a:solidFill>
                  <a:schemeClr val="tx1"/>
                </a:solidFill>
              </a:rPr>
              <a:t>)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44324" y="2288931"/>
            <a:ext cx="3133548" cy="646331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ja-JP" sz="900" dirty="0"/>
              <a:t>※　災害応急対策の具体的な業務は、「災害等応急対策実施要領」</a:t>
            </a:r>
            <a:r>
              <a:rPr lang="ja-JP" altLang="en-US" sz="900" dirty="0"/>
              <a:t>に</a:t>
            </a:r>
            <a:r>
              <a:rPr lang="ja-JP" altLang="ja-JP" sz="900" dirty="0"/>
              <a:t>定められている。府庁</a:t>
            </a:r>
            <a:r>
              <a:rPr lang="en-US" altLang="ja-JP" sz="900" dirty="0"/>
              <a:t>BCP</a:t>
            </a:r>
            <a:r>
              <a:rPr lang="ja-JP" altLang="ja-JP" sz="900" dirty="0"/>
              <a:t>は、</a:t>
            </a:r>
            <a:r>
              <a:rPr lang="ja-JP" altLang="en-US" sz="900" dirty="0"/>
              <a:t>これら</a:t>
            </a:r>
            <a:r>
              <a:rPr lang="ja-JP" altLang="ja-JP" sz="900" dirty="0"/>
              <a:t> 「非常時優先業務」の実効性を補完するため、</a:t>
            </a:r>
            <a:r>
              <a:rPr lang="ja-JP" altLang="en-US" sz="900" dirty="0"/>
              <a:t>業務継続に</a:t>
            </a:r>
            <a:r>
              <a:rPr lang="ja-JP" altLang="ja-JP" sz="900" dirty="0"/>
              <a:t>必要な資源（人・モノ・情報）の想定及び確保対策などについて定めている。</a:t>
            </a:r>
            <a:endParaRPr kumimoji="1" lang="ja-JP" altLang="en-US" sz="900" dirty="0"/>
          </a:p>
        </p:txBody>
      </p:sp>
      <p:sp>
        <p:nvSpPr>
          <p:cNvPr id="39" name="角丸四角形 38"/>
          <p:cNvSpPr/>
          <p:nvPr/>
        </p:nvSpPr>
        <p:spPr>
          <a:xfrm>
            <a:off x="8280605" y="507753"/>
            <a:ext cx="1440472" cy="613053"/>
          </a:xfrm>
          <a:prstGeom prst="roundRect">
            <a:avLst>
              <a:gd name="adj" fmla="val 8851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◆代行順位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①知事　②副知事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③危機管理監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サブタイトル 2"/>
          <p:cNvSpPr txBox="1">
            <a:spLocks/>
          </p:cNvSpPr>
          <p:nvPr/>
        </p:nvSpPr>
        <p:spPr>
          <a:xfrm>
            <a:off x="7396913" y="3735658"/>
            <a:ext cx="2348227" cy="2645670"/>
          </a:xfrm>
          <a:prstGeom prst="rect">
            <a:avLst/>
          </a:prstGeom>
          <a:ln w="12700">
            <a:noFill/>
          </a:ln>
        </p:spPr>
        <p:txBody>
          <a:bodyPr vert="horz" lIns="72000" tIns="64008" rIns="72000" bIns="64008" rtlCol="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発災当初の３日間に対応した</a:t>
            </a:r>
            <a:r>
              <a:rPr lang="ja-JP" sz="1100" b="1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職員備蓄</a:t>
            </a:r>
            <a:endParaRPr lang="en-US" altLang="ja-JP" sz="1100" kern="120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050" dirty="0">
              <a:solidFill>
                <a:srgbClr val="000000"/>
              </a:solidFill>
              <a:latin typeface="ＭＳ Ｐゴシック"/>
              <a:ea typeface="HG丸ｺﾞｼｯｸM-PRO"/>
              <a:cs typeface="メイリオ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050" dirty="0">
              <a:solidFill>
                <a:srgbClr val="000000"/>
              </a:solidFill>
              <a:latin typeface="ＭＳ Ｐゴシック"/>
              <a:ea typeface="HG丸ｺﾞｼｯｸM-PRO"/>
              <a:cs typeface="メイリオ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050" dirty="0">
              <a:solidFill>
                <a:srgbClr val="000000"/>
              </a:solidFill>
              <a:latin typeface="ＭＳ Ｐゴシック"/>
              <a:ea typeface="HG丸ｺﾞｼｯｸM-PRO"/>
              <a:cs typeface="メイリオ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050" dirty="0">
              <a:solidFill>
                <a:srgbClr val="000000"/>
              </a:solidFill>
              <a:latin typeface="ＭＳ Ｐゴシック"/>
              <a:ea typeface="HG丸ｺﾞｼｯｸM-PRO"/>
              <a:cs typeface="メイリオ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050" dirty="0">
              <a:solidFill>
                <a:srgbClr val="000000"/>
              </a:solidFill>
              <a:latin typeface="ＭＳ Ｐゴシック"/>
              <a:ea typeface="HG丸ｺﾞｼｯｸM-PRO"/>
              <a:cs typeface="メイリオ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050" dirty="0">
              <a:solidFill>
                <a:srgbClr val="000000"/>
              </a:solidFill>
              <a:latin typeface="ＭＳ Ｐゴシック"/>
              <a:ea typeface="HG丸ｺﾞｼｯｸM-PRO"/>
              <a:cs typeface="メイリオ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050" dirty="0">
              <a:solidFill>
                <a:srgbClr val="000000"/>
              </a:solidFill>
              <a:latin typeface="ＭＳ Ｐゴシック"/>
              <a:ea typeface="HG丸ｺﾞｼｯｸM-PRO"/>
              <a:cs typeface="メイリオ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職員用備蓄物資は、大手前については、新別館南館地下３階、咲洲庁舎については、庁舎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階に保管する。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951083"/>
              </p:ext>
            </p:extLst>
          </p:nvPr>
        </p:nvGraphicFramePr>
        <p:xfrm>
          <a:off x="4148471" y="5229200"/>
          <a:ext cx="3180793" cy="449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3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96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677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利用可能性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(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想定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)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u="none" strike="noStrike" dirty="0">
                          <a:effectLst/>
                        </a:rPr>
                        <a:t>大手前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u="none" strike="noStrike" dirty="0">
                          <a:effectLst/>
                        </a:rPr>
                        <a:t>咲洲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u="none" strike="noStrike" dirty="0">
                          <a:effectLst/>
                        </a:rPr>
                        <a:t>建物内貯留水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u="none" strike="noStrike" dirty="0">
                          <a:effectLst/>
                        </a:rPr>
                        <a:t>３日程度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u="none" strike="noStrike" dirty="0">
                          <a:effectLst/>
                        </a:rPr>
                        <a:t>６日程度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3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altLang="ja-JP" sz="800" u="none" strike="noStrike" dirty="0">
                          <a:effectLst/>
                        </a:rPr>
                        <a:t>※</a:t>
                      </a:r>
                      <a:r>
                        <a:rPr lang="ja-JP" altLang="en-US" sz="800" u="none" strike="noStrike" dirty="0">
                          <a:effectLst/>
                        </a:rPr>
                        <a:t>１人３３リットル（飲料水３＋雑用水３０）で計算した場合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6" name="角丸四角形 45"/>
          <p:cNvSpPr/>
          <p:nvPr/>
        </p:nvSpPr>
        <p:spPr>
          <a:xfrm>
            <a:off x="7396913" y="3552825"/>
            <a:ext cx="2380624" cy="2770982"/>
          </a:xfrm>
          <a:prstGeom prst="roundRect">
            <a:avLst>
              <a:gd name="adj" fmla="val 2951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309" y="4293096"/>
            <a:ext cx="2322000" cy="1171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B4BCD514-94A4-4A3E-913D-EDB94D2AE1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6039" y="1338881"/>
            <a:ext cx="2713396" cy="1523411"/>
          </a:xfrm>
          <a:prstGeom prst="rect">
            <a:avLst/>
          </a:prstGeom>
        </p:spPr>
      </p:pic>
      <p:sp>
        <p:nvSpPr>
          <p:cNvPr id="37" name="テキスト ボックス 36"/>
          <p:cNvSpPr txBox="1"/>
          <p:nvPr/>
        </p:nvSpPr>
        <p:spPr>
          <a:xfrm>
            <a:off x="7213981" y="1554611"/>
            <a:ext cx="1066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折線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必要人数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棒グラフ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参集人数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0134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772</Words>
  <Application>Microsoft Office PowerPoint</Application>
  <PresentationFormat>A4 210 x 297 mm</PresentationFormat>
  <Paragraphs>68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Office ​​テーマ</vt:lpstr>
      <vt:lpstr>大阪府庁業務継続計画（BCP）　地震災害編　概要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大阪府</cp:lastModifiedBy>
  <cp:revision>152</cp:revision>
  <cp:lastPrinted>2017-02-27T07:48:04Z</cp:lastPrinted>
  <dcterms:created xsi:type="dcterms:W3CDTF">2014-12-11T04:29:10Z</dcterms:created>
  <dcterms:modified xsi:type="dcterms:W3CDTF">2024-08-29T07:39:16Z</dcterms:modified>
</cp:coreProperties>
</file>