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4597" r:id="rId1"/>
  </p:sldMasterIdLst>
  <p:notesMasterIdLst>
    <p:notesMasterId r:id="rId16"/>
  </p:notesMasterIdLst>
  <p:sldIdLst>
    <p:sldId id="287" r:id="rId2"/>
    <p:sldId id="298" r:id="rId3"/>
    <p:sldId id="297" r:id="rId4"/>
    <p:sldId id="290" r:id="rId5"/>
    <p:sldId id="289" r:id="rId6"/>
    <p:sldId id="292" r:id="rId7"/>
    <p:sldId id="279" r:id="rId8"/>
    <p:sldId id="282" r:id="rId9"/>
    <p:sldId id="274" r:id="rId10"/>
    <p:sldId id="283" r:id="rId11"/>
    <p:sldId id="296" r:id="rId12"/>
    <p:sldId id="284" r:id="rId13"/>
    <p:sldId id="280" r:id="rId14"/>
    <p:sldId id="281" r:id="rId1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8" autoAdjust="0"/>
    <p:restoredTop sz="88561" autoAdjust="0"/>
  </p:normalViewPr>
  <p:slideViewPr>
    <p:cSldViewPr snapToGrid="0">
      <p:cViewPr varScale="1">
        <p:scale>
          <a:sx n="62" d="100"/>
          <a:sy n="62" d="100"/>
        </p:scale>
        <p:origin x="1398" y="4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1"/>
            <a:ext cx="2950375" cy="498966"/>
          </a:xfrm>
          <a:prstGeom prst="rect">
            <a:avLst/>
          </a:prstGeom>
        </p:spPr>
        <p:txBody>
          <a:bodyPr vert="horz" lIns="92194" tIns="46099" rIns="92194" bIns="460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1"/>
            <a:ext cx="2950374" cy="498966"/>
          </a:xfrm>
          <a:prstGeom prst="rect">
            <a:avLst/>
          </a:prstGeom>
        </p:spPr>
        <p:txBody>
          <a:bodyPr vert="horz" lIns="92194" tIns="46099" rIns="92194" bIns="46099" rtlCol="0"/>
          <a:lstStyle>
            <a:lvl1pPr algn="r">
              <a:defRPr sz="1200"/>
            </a:lvl1pPr>
          </a:lstStyle>
          <a:p>
            <a:fld id="{8CC5E4FE-78E8-443D-9C95-AB3C8BE0E92F}" type="datetimeFigureOut">
              <a:rPr kumimoji="1" lang="ja-JP" altLang="en-US" smtClean="0"/>
              <a:t>2021/5/31</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45050" cy="3354388"/>
          </a:xfrm>
          <a:prstGeom prst="rect">
            <a:avLst/>
          </a:prstGeom>
          <a:noFill/>
          <a:ln w="12700">
            <a:solidFill>
              <a:prstClr val="black"/>
            </a:solidFill>
          </a:ln>
        </p:spPr>
        <p:txBody>
          <a:bodyPr vert="horz" lIns="92194" tIns="46099" rIns="92194" bIns="46099" rtlCol="0" anchor="ctr"/>
          <a:lstStyle/>
          <a:p>
            <a:endParaRPr lang="ja-JP" altLang="en-US"/>
          </a:p>
        </p:txBody>
      </p:sp>
      <p:sp>
        <p:nvSpPr>
          <p:cNvPr id="5" name="ノート プレースホルダー 4"/>
          <p:cNvSpPr>
            <a:spLocks noGrp="1"/>
          </p:cNvSpPr>
          <p:nvPr>
            <p:ph type="body" sz="quarter" idx="3"/>
          </p:nvPr>
        </p:nvSpPr>
        <p:spPr>
          <a:xfrm>
            <a:off x="680242" y="4783358"/>
            <a:ext cx="5446723" cy="3913364"/>
          </a:xfrm>
          <a:prstGeom prst="rect">
            <a:avLst/>
          </a:prstGeom>
        </p:spPr>
        <p:txBody>
          <a:bodyPr vert="horz" lIns="92194" tIns="46099" rIns="92194" bIns="460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376"/>
            <a:ext cx="2950375" cy="498966"/>
          </a:xfrm>
          <a:prstGeom prst="rect">
            <a:avLst/>
          </a:prstGeom>
        </p:spPr>
        <p:txBody>
          <a:bodyPr vert="horz" lIns="92194" tIns="46099" rIns="92194" bIns="460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6"/>
            <a:ext cx="2950374" cy="498966"/>
          </a:xfrm>
          <a:prstGeom prst="rect">
            <a:avLst/>
          </a:prstGeom>
        </p:spPr>
        <p:txBody>
          <a:bodyPr vert="horz" lIns="92194" tIns="46099" rIns="92194" bIns="46099" rtlCol="0" anchor="b"/>
          <a:lstStyle>
            <a:lvl1pPr algn="r">
              <a:defRPr sz="1200"/>
            </a:lvl1pPr>
          </a:lstStyle>
          <a:p>
            <a:fld id="{03357E42-ED02-452E-AB38-BCA0D014A0D7}" type="slidenum">
              <a:rPr kumimoji="1" lang="ja-JP" altLang="en-US" smtClean="0"/>
              <a:t>‹#›</a:t>
            </a:fld>
            <a:endParaRPr kumimoji="1" lang="ja-JP" altLang="en-US"/>
          </a:p>
        </p:txBody>
      </p:sp>
    </p:spTree>
    <p:extLst>
      <p:ext uri="{BB962C8B-B14F-4D97-AF65-F5344CB8AC3E}">
        <p14:creationId xmlns:p14="http://schemas.microsoft.com/office/powerpoint/2010/main" val="680738805"/>
      </p:ext>
    </p:extLst>
  </p:cSld>
  <p:clrMap bg1="lt1" tx1="dk1" bg2="lt2" tx2="dk2" accent1="accent1" accent2="accent2" accent3="accent3" accent4="accent4" accent5="accent5" accent6="accent6" hlink="hlink" folHlink="folHlink"/>
  <p:notesStyle>
    <a:lvl1pPr marL="0" algn="l" defTabSz="684031" rtl="0" eaLnBrk="1" latinLnBrk="0" hangingPunct="1">
      <a:defRPr kumimoji="1" sz="898" kern="1200">
        <a:solidFill>
          <a:schemeClr val="tx1"/>
        </a:solidFill>
        <a:latin typeface="+mn-lt"/>
        <a:ea typeface="+mn-ea"/>
        <a:cs typeface="+mn-cs"/>
      </a:defRPr>
    </a:lvl1pPr>
    <a:lvl2pPr marL="342015" algn="l" defTabSz="684031" rtl="0" eaLnBrk="1" latinLnBrk="0" hangingPunct="1">
      <a:defRPr kumimoji="1" sz="898" kern="1200">
        <a:solidFill>
          <a:schemeClr val="tx1"/>
        </a:solidFill>
        <a:latin typeface="+mn-lt"/>
        <a:ea typeface="+mn-ea"/>
        <a:cs typeface="+mn-cs"/>
      </a:defRPr>
    </a:lvl2pPr>
    <a:lvl3pPr marL="684031" algn="l" defTabSz="684031" rtl="0" eaLnBrk="1" latinLnBrk="0" hangingPunct="1">
      <a:defRPr kumimoji="1" sz="898" kern="1200">
        <a:solidFill>
          <a:schemeClr val="tx1"/>
        </a:solidFill>
        <a:latin typeface="+mn-lt"/>
        <a:ea typeface="+mn-ea"/>
        <a:cs typeface="+mn-cs"/>
      </a:defRPr>
    </a:lvl3pPr>
    <a:lvl4pPr marL="1026046" algn="l" defTabSz="684031" rtl="0" eaLnBrk="1" latinLnBrk="0" hangingPunct="1">
      <a:defRPr kumimoji="1" sz="898" kern="1200">
        <a:solidFill>
          <a:schemeClr val="tx1"/>
        </a:solidFill>
        <a:latin typeface="+mn-lt"/>
        <a:ea typeface="+mn-ea"/>
        <a:cs typeface="+mn-cs"/>
      </a:defRPr>
    </a:lvl4pPr>
    <a:lvl5pPr marL="1368061" algn="l" defTabSz="684031" rtl="0" eaLnBrk="1" latinLnBrk="0" hangingPunct="1">
      <a:defRPr kumimoji="1" sz="898" kern="1200">
        <a:solidFill>
          <a:schemeClr val="tx1"/>
        </a:solidFill>
        <a:latin typeface="+mn-lt"/>
        <a:ea typeface="+mn-ea"/>
        <a:cs typeface="+mn-cs"/>
      </a:defRPr>
    </a:lvl5pPr>
    <a:lvl6pPr marL="1710076" algn="l" defTabSz="684031" rtl="0" eaLnBrk="1" latinLnBrk="0" hangingPunct="1">
      <a:defRPr kumimoji="1" sz="898" kern="1200">
        <a:solidFill>
          <a:schemeClr val="tx1"/>
        </a:solidFill>
        <a:latin typeface="+mn-lt"/>
        <a:ea typeface="+mn-ea"/>
        <a:cs typeface="+mn-cs"/>
      </a:defRPr>
    </a:lvl6pPr>
    <a:lvl7pPr marL="2052092" algn="l" defTabSz="684031" rtl="0" eaLnBrk="1" latinLnBrk="0" hangingPunct="1">
      <a:defRPr kumimoji="1" sz="898" kern="1200">
        <a:solidFill>
          <a:schemeClr val="tx1"/>
        </a:solidFill>
        <a:latin typeface="+mn-lt"/>
        <a:ea typeface="+mn-ea"/>
        <a:cs typeface="+mn-cs"/>
      </a:defRPr>
    </a:lvl7pPr>
    <a:lvl8pPr marL="2394107" algn="l" defTabSz="684031" rtl="0" eaLnBrk="1" latinLnBrk="0" hangingPunct="1">
      <a:defRPr kumimoji="1" sz="898" kern="1200">
        <a:solidFill>
          <a:schemeClr val="tx1"/>
        </a:solidFill>
        <a:latin typeface="+mn-lt"/>
        <a:ea typeface="+mn-ea"/>
        <a:cs typeface="+mn-cs"/>
      </a:defRPr>
    </a:lvl8pPr>
    <a:lvl9pPr marL="2736123" algn="l" defTabSz="684031" rtl="0" eaLnBrk="1" latinLnBrk="0" hangingPunct="1">
      <a:defRPr kumimoji="1"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つまでも「いきいき」と暮らしていくためには、心身のおとろえを予防することが大切です。お口のケアを実践してお口の健康が維持できると、自分の歯でしっかりかみ、充実した食生活を送ることができます。また、よくかむことで脳の血流が増え、脳神経細胞の働きが活発になりますので、認知症予防にもつながるなど、想像以上によい影響を及ぼします。では、一生おいしく、楽しく、安全な食生活を送るためにはどうしたらよいのでしょうか？</a:t>
            </a:r>
          </a:p>
          <a:p>
            <a:r>
              <a:rPr kumimoji="1" lang="ja-JP" altLang="en-US" dirty="0"/>
              <a:t>本日は、低栄養防止のための口腔機能低下の予防や改善の重要性についてお話します。</a:t>
            </a:r>
          </a:p>
        </p:txBody>
      </p:sp>
      <p:sp>
        <p:nvSpPr>
          <p:cNvPr id="4" name="スライド番号プレースホルダー 3"/>
          <p:cNvSpPr>
            <a:spLocks noGrp="1"/>
          </p:cNvSpPr>
          <p:nvPr>
            <p:ph type="sldNum" sz="quarter" idx="5"/>
          </p:nvPr>
        </p:nvSpPr>
        <p:spPr/>
        <p:txBody>
          <a:bodyPr/>
          <a:lstStyle/>
          <a:p>
            <a:fld id="{03357E42-ED02-452E-AB38-BCA0D014A0D7}" type="slidenum">
              <a:rPr kumimoji="1" lang="ja-JP" altLang="en-US" smtClean="0"/>
              <a:t>1</a:t>
            </a:fld>
            <a:endParaRPr kumimoji="1" lang="ja-JP" altLang="en-US"/>
          </a:p>
        </p:txBody>
      </p:sp>
    </p:spTree>
    <p:extLst>
      <p:ext uri="{BB962C8B-B14F-4D97-AF65-F5344CB8AC3E}">
        <p14:creationId xmlns:p14="http://schemas.microsoft.com/office/powerpoint/2010/main" val="282727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シルベスター法です。</a:t>
            </a:r>
          </a:p>
          <a:p>
            <a:r>
              <a:rPr lang="ja-JP" altLang="en-US" sz="1200" dirty="0"/>
              <a:t>飲み込みと呼吸には深い関係があります。</a:t>
            </a:r>
          </a:p>
          <a:p>
            <a:r>
              <a:rPr lang="ja-JP" altLang="en-US" sz="1200" dirty="0"/>
              <a:t>呼吸機能の低下で咳がでにくくなったり、呼吸が浅くなり呼吸の回数が増えることで飲み込むタイミングがとりにくく、誤嚥しやくすなったりします。</a:t>
            </a:r>
          </a:p>
          <a:p>
            <a:r>
              <a:rPr lang="ja-JP" altLang="en-US" sz="1200" dirty="0"/>
              <a:t>呼吸機能を高めることは誤嚥性肺炎の予防になります。</a:t>
            </a:r>
            <a:endParaRPr lang="en-US" altLang="ja-JP" sz="1200" dirty="0"/>
          </a:p>
          <a:p>
            <a:endParaRPr lang="ja-JP" altLang="en-US" sz="1200" dirty="0"/>
          </a:p>
          <a:p>
            <a:r>
              <a:rPr lang="ja-JP" altLang="en-US" sz="1200" dirty="0"/>
              <a:t>すべての種類を毎日でもいいですが、「何曜日は何をする」のように工夫して毎日の生活の一部にしましょう。</a:t>
            </a:r>
          </a:p>
          <a:p>
            <a:endParaRPr lang="en-US" altLang="ja-JP" sz="1200" dirty="0"/>
          </a:p>
          <a:p>
            <a:r>
              <a:rPr lang="en-US" altLang="ja-JP" sz="1200" dirty="0"/>
              <a:t>【</a:t>
            </a:r>
            <a:r>
              <a:rPr lang="ja-JP" altLang="en-US" sz="1200" dirty="0"/>
              <a:t>体操の実践</a:t>
            </a:r>
            <a:r>
              <a:rPr lang="en-US" altLang="ja-JP" sz="1200" dirty="0"/>
              <a:t>】</a:t>
            </a:r>
          </a:p>
        </p:txBody>
      </p:sp>
      <p:sp>
        <p:nvSpPr>
          <p:cNvPr id="4" name="スライド番号プレースホルダー 3"/>
          <p:cNvSpPr>
            <a:spLocks noGrp="1"/>
          </p:cNvSpPr>
          <p:nvPr>
            <p:ph type="sldNum" sz="quarter" idx="10"/>
          </p:nvPr>
        </p:nvSpPr>
        <p:spPr/>
        <p:txBody>
          <a:bodyPr/>
          <a:lstStyle/>
          <a:p>
            <a:fld id="{03357E42-ED02-452E-AB38-BCA0D014A0D7}" type="slidenum">
              <a:rPr kumimoji="1" lang="ja-JP" altLang="en-US" smtClean="0"/>
              <a:t>10</a:t>
            </a:fld>
            <a:endParaRPr kumimoji="1" lang="ja-JP" altLang="en-US"/>
          </a:p>
        </p:txBody>
      </p:sp>
    </p:spTree>
    <p:extLst>
      <p:ext uri="{BB962C8B-B14F-4D97-AF65-F5344CB8AC3E}">
        <p14:creationId xmlns:p14="http://schemas.microsoft.com/office/powerpoint/2010/main" val="311053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唾液の量が少なくなると口が乾き、味が分かりにくくなります。</a:t>
            </a:r>
          </a:p>
          <a:p>
            <a:r>
              <a:rPr lang="ja-JP" altLang="en-US" sz="1200" dirty="0"/>
              <a:t>唾液の役割はさまざまです。加齢とともに唾液をつくる能力も衰えていきます。唾液腺の能力を十分に発揮させましょう。</a:t>
            </a:r>
          </a:p>
          <a:p>
            <a:r>
              <a:rPr lang="ja-JP" altLang="en-US" sz="1200" dirty="0"/>
              <a:t>唾液が出やすくなると、味がよくわかる、むし歯予防になる（口の中の菌の繁殖を防ぐ）、入れ歯が安定する、飲み込みがスムーズにできるなどの効果が期待できます。</a:t>
            </a:r>
          </a:p>
        </p:txBody>
      </p:sp>
      <p:sp>
        <p:nvSpPr>
          <p:cNvPr id="4" name="スライド番号プレースホルダー 3"/>
          <p:cNvSpPr>
            <a:spLocks noGrp="1"/>
          </p:cNvSpPr>
          <p:nvPr>
            <p:ph type="sldNum" sz="quarter" idx="10"/>
          </p:nvPr>
        </p:nvSpPr>
        <p:spPr/>
        <p:txBody>
          <a:bodyPr/>
          <a:lstStyle/>
          <a:p>
            <a:fld id="{03357E42-ED02-452E-AB38-BCA0D014A0D7}" type="slidenum">
              <a:rPr kumimoji="1" lang="ja-JP" altLang="en-US" smtClean="0"/>
              <a:t>11</a:t>
            </a:fld>
            <a:endParaRPr kumimoji="1" lang="ja-JP" altLang="en-US"/>
          </a:p>
        </p:txBody>
      </p:sp>
    </p:spTree>
    <p:extLst>
      <p:ext uri="{BB962C8B-B14F-4D97-AF65-F5344CB8AC3E}">
        <p14:creationId xmlns:p14="http://schemas.microsoft.com/office/powerpoint/2010/main" val="5922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唾液腺の能力を発揮させるためのマッサージを説明します。</a:t>
            </a:r>
            <a:endParaRPr lang="en-US" altLang="ja-JP" sz="1200" dirty="0"/>
          </a:p>
          <a:p>
            <a:r>
              <a:rPr lang="ja-JP" altLang="en-US" sz="1200" dirty="0"/>
              <a:t>力を入れすぎずに優しく行いましょう。</a:t>
            </a:r>
          </a:p>
          <a:p>
            <a:endParaRPr lang="en-US" altLang="ja-JP" sz="1200" dirty="0"/>
          </a:p>
          <a:p>
            <a:r>
              <a:rPr lang="en-US" altLang="ja-JP" sz="1200" dirty="0"/>
              <a:t>【</a:t>
            </a:r>
            <a:r>
              <a:rPr lang="ja-JP" altLang="en-US" sz="1200" dirty="0"/>
              <a:t>マッサージの実践</a:t>
            </a:r>
            <a:r>
              <a:rPr lang="en-US" altLang="ja-JP" sz="1200" dirty="0"/>
              <a:t>】</a:t>
            </a:r>
          </a:p>
        </p:txBody>
      </p:sp>
      <p:sp>
        <p:nvSpPr>
          <p:cNvPr id="4" name="スライド番号プレースホルダー 3"/>
          <p:cNvSpPr>
            <a:spLocks noGrp="1"/>
          </p:cNvSpPr>
          <p:nvPr>
            <p:ph type="sldNum" sz="quarter" idx="10"/>
          </p:nvPr>
        </p:nvSpPr>
        <p:spPr/>
        <p:txBody>
          <a:bodyPr/>
          <a:lstStyle/>
          <a:p>
            <a:fld id="{03357E42-ED02-452E-AB38-BCA0D014A0D7}" type="slidenum">
              <a:rPr kumimoji="1" lang="ja-JP" altLang="en-US" smtClean="0"/>
              <a:t>12</a:t>
            </a:fld>
            <a:endParaRPr kumimoji="1" lang="ja-JP" altLang="en-US"/>
          </a:p>
        </p:txBody>
      </p:sp>
    </p:spTree>
    <p:extLst>
      <p:ext uri="{BB962C8B-B14F-4D97-AF65-F5344CB8AC3E}">
        <p14:creationId xmlns:p14="http://schemas.microsoft.com/office/powerpoint/2010/main" val="102777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唾液だけではなく、お口の周りの筋肉を鍛える体操も一緒にやってみましょう。</a:t>
            </a:r>
          </a:p>
          <a:p>
            <a:r>
              <a:rPr lang="ja-JP" altLang="en-US" sz="1200" dirty="0"/>
              <a:t>このぶくぶくうがいでは、頬の筋肉、口の周りの筋肉、が鍛えられます。お口の中では、舌が動くので舌の筋肉も鍛えられます。</a:t>
            </a:r>
          </a:p>
          <a:p>
            <a:endParaRPr lang="en-US" altLang="ja-JP" sz="1200" dirty="0"/>
          </a:p>
          <a:p>
            <a:r>
              <a:rPr lang="en-US" altLang="ja-JP" sz="1200" dirty="0"/>
              <a:t>【</a:t>
            </a:r>
            <a:r>
              <a:rPr lang="ja-JP" altLang="en-US" sz="1200" dirty="0"/>
              <a:t>体操の実践</a:t>
            </a:r>
            <a:r>
              <a:rPr lang="en-US" altLang="ja-JP" sz="1200" dirty="0"/>
              <a:t>】</a:t>
            </a:r>
            <a:endParaRPr lang="ja-JP" altLang="en-US" sz="1200" dirty="0"/>
          </a:p>
          <a:p>
            <a:endParaRPr lang="ja-JP" altLang="en-US" sz="1200" dirty="0"/>
          </a:p>
        </p:txBody>
      </p:sp>
      <p:sp>
        <p:nvSpPr>
          <p:cNvPr id="4" name="スライド番号プレースホルダー 3"/>
          <p:cNvSpPr>
            <a:spLocks noGrp="1"/>
          </p:cNvSpPr>
          <p:nvPr>
            <p:ph type="sldNum" sz="quarter" idx="10"/>
          </p:nvPr>
        </p:nvSpPr>
        <p:spPr/>
        <p:txBody>
          <a:bodyPr/>
          <a:lstStyle/>
          <a:p>
            <a:fld id="{03357E42-ED02-452E-AB38-BCA0D014A0D7}" type="slidenum">
              <a:rPr kumimoji="1" lang="ja-JP" altLang="en-US" smtClean="0"/>
              <a:t>13</a:t>
            </a:fld>
            <a:endParaRPr kumimoji="1" lang="ja-JP" altLang="en-US"/>
          </a:p>
        </p:txBody>
      </p:sp>
    </p:spTree>
    <p:extLst>
      <p:ext uri="{BB962C8B-B14F-4D97-AF65-F5344CB8AC3E}">
        <p14:creationId xmlns:p14="http://schemas.microsoft.com/office/powerpoint/2010/main" val="173925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あいうべ体操です。</a:t>
            </a:r>
          </a:p>
          <a:p>
            <a:r>
              <a:rPr kumimoji="1" lang="ja-JP" altLang="en-US" dirty="0"/>
              <a:t>「あ」「い」「う」の体操でトレーニングされる筋肉は、「飲み込み」や「食べこぼしの防止」の向上につながります。</a:t>
            </a:r>
          </a:p>
          <a:p>
            <a:r>
              <a:rPr kumimoji="1" lang="ja-JP" altLang="en-US" dirty="0"/>
              <a:t>「べ」は舌筋のトレーニングです。「食塊形成」や「食塊の移送」や「飲み込み」の向上につながります。　</a:t>
            </a:r>
          </a:p>
          <a:p>
            <a:endParaRPr kumimoji="1" lang="ja-JP" altLang="en-US" dirty="0"/>
          </a:p>
          <a:p>
            <a:r>
              <a:rPr kumimoji="1" lang="en-US" altLang="ja-JP" dirty="0"/>
              <a:t>【</a:t>
            </a:r>
            <a:r>
              <a:rPr kumimoji="1" lang="ja-JP" altLang="en-US" dirty="0"/>
              <a:t>体操の実践</a:t>
            </a:r>
            <a:r>
              <a:rPr kumimoji="1" lang="en-US" altLang="ja-JP"/>
              <a:t>】</a:t>
            </a:r>
            <a:endParaRPr kumimoji="1" lang="en-US" altLang="ja-JP" dirty="0"/>
          </a:p>
        </p:txBody>
      </p:sp>
      <p:sp>
        <p:nvSpPr>
          <p:cNvPr id="4" name="スライド番号プレースホルダー 3"/>
          <p:cNvSpPr>
            <a:spLocks noGrp="1"/>
          </p:cNvSpPr>
          <p:nvPr>
            <p:ph type="sldNum" sz="quarter" idx="5"/>
          </p:nvPr>
        </p:nvSpPr>
        <p:spPr/>
        <p:txBody>
          <a:bodyPr/>
          <a:lstStyle/>
          <a:p>
            <a:fld id="{03357E42-ED02-452E-AB38-BCA0D014A0D7}" type="slidenum">
              <a:rPr kumimoji="1" lang="ja-JP" altLang="en-US" smtClean="0"/>
              <a:t>14</a:t>
            </a:fld>
            <a:endParaRPr kumimoji="1" lang="ja-JP" altLang="en-US"/>
          </a:p>
        </p:txBody>
      </p:sp>
    </p:spTree>
    <p:extLst>
      <p:ext uri="{BB962C8B-B14F-4D97-AF65-F5344CB8AC3E}">
        <p14:creationId xmlns:p14="http://schemas.microsoft.com/office/powerpoint/2010/main" val="129390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フレイルという言葉をご存じですか？</a:t>
            </a:r>
          </a:p>
          <a:p>
            <a:r>
              <a:rPr kumimoji="1" lang="ja-JP" altLang="en-US" dirty="0"/>
              <a:t>フレイルとは（加齢に伴い）筋力や心身の活力が低下した状態のことを言います。</a:t>
            </a:r>
          </a:p>
        </p:txBody>
      </p:sp>
      <p:sp>
        <p:nvSpPr>
          <p:cNvPr id="4" name="スライド番号プレースホルダー 3"/>
          <p:cNvSpPr>
            <a:spLocks noGrp="1"/>
          </p:cNvSpPr>
          <p:nvPr>
            <p:ph type="sldNum" sz="quarter" idx="5"/>
          </p:nvPr>
        </p:nvSpPr>
        <p:spPr/>
        <p:txBody>
          <a:bodyPr/>
          <a:lstStyle/>
          <a:p>
            <a:fld id="{03357E42-ED02-452E-AB38-BCA0D014A0D7}" type="slidenum">
              <a:rPr kumimoji="1" lang="ja-JP" altLang="en-US" smtClean="0"/>
              <a:t>2</a:t>
            </a:fld>
            <a:endParaRPr kumimoji="1" lang="ja-JP" altLang="en-US"/>
          </a:p>
        </p:txBody>
      </p:sp>
    </p:spTree>
    <p:extLst>
      <p:ext uri="{BB962C8B-B14F-4D97-AF65-F5344CB8AC3E}">
        <p14:creationId xmlns:p14="http://schemas.microsoft.com/office/powerpoint/2010/main" val="101380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オーラルフレイルという言葉もあります。</a:t>
            </a:r>
          </a:p>
          <a:p>
            <a:r>
              <a:rPr lang="ja-JP" altLang="en-US" sz="1200" dirty="0"/>
              <a:t>オーラルフレイルとは、口に関するささいな衰えを放置したり、適切な対応を行わないままにしたりすることで、口の機能の低下、食べる機能の障がい、さらには心身の機能低下まで繋がる現象及び過程のことを言います。フレイルとオーラルフレイルは密接に関係しています。</a:t>
            </a:r>
          </a:p>
          <a:p>
            <a:r>
              <a:rPr lang="ja-JP" altLang="en-US" sz="1200" dirty="0"/>
              <a:t>この中にあてはまるものはありませんか？</a:t>
            </a:r>
          </a:p>
          <a:p>
            <a:r>
              <a:rPr lang="ja-JP" altLang="en-US" sz="1200" dirty="0"/>
              <a:t>（配布用チェックシートあり）</a:t>
            </a:r>
          </a:p>
          <a:p>
            <a:r>
              <a:rPr lang="ja-JP" altLang="en-US" sz="1200" dirty="0"/>
              <a:t>・むせる、食べこぼす</a:t>
            </a:r>
          </a:p>
          <a:p>
            <a:r>
              <a:rPr lang="ja-JP" altLang="en-US" sz="1200" dirty="0"/>
              <a:t>・食欲がない、少ししか食べられない</a:t>
            </a:r>
          </a:p>
          <a:p>
            <a:r>
              <a:rPr lang="ja-JP" altLang="en-US" sz="1200" dirty="0"/>
              <a:t>・柔らかいものばかり食べる</a:t>
            </a:r>
          </a:p>
          <a:p>
            <a:r>
              <a:rPr lang="ja-JP" altLang="en-US" sz="1200" dirty="0"/>
              <a:t>・滑舌が悪い、舌が回らない</a:t>
            </a:r>
          </a:p>
          <a:p>
            <a:r>
              <a:rPr lang="ja-JP" altLang="en-US" sz="1200" dirty="0"/>
              <a:t>・お口が乾く、ニオイが気になる</a:t>
            </a:r>
          </a:p>
          <a:p>
            <a:r>
              <a:rPr lang="ja-JP" altLang="en-US" sz="1200" dirty="0"/>
              <a:t>・自分の歯が少ない、あごの力が弱い</a:t>
            </a:r>
          </a:p>
        </p:txBody>
      </p:sp>
      <p:sp>
        <p:nvSpPr>
          <p:cNvPr id="4" name="スライド番号プレースホルダー 3"/>
          <p:cNvSpPr>
            <a:spLocks noGrp="1"/>
          </p:cNvSpPr>
          <p:nvPr>
            <p:ph type="sldNum" sz="quarter" idx="10"/>
          </p:nvPr>
        </p:nvSpPr>
        <p:spPr/>
        <p:txBody>
          <a:bodyPr/>
          <a:lstStyle/>
          <a:p>
            <a:fld id="{03357E42-ED02-452E-AB38-BCA0D014A0D7}" type="slidenum">
              <a:rPr kumimoji="1" lang="ja-JP" altLang="en-US" smtClean="0"/>
              <a:t>3</a:t>
            </a:fld>
            <a:endParaRPr kumimoji="1" lang="ja-JP" altLang="en-US"/>
          </a:p>
        </p:txBody>
      </p:sp>
    </p:spTree>
    <p:extLst>
      <p:ext uri="{BB962C8B-B14F-4D97-AF65-F5344CB8AC3E}">
        <p14:creationId xmlns:p14="http://schemas.microsoft.com/office/powerpoint/2010/main" val="201707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それらに心あたりのある方、何が課題なのでしょうか？</a:t>
            </a:r>
          </a:p>
          <a:p>
            <a:r>
              <a:rPr lang="ja-JP" altLang="en-US" sz="1200" dirty="0"/>
              <a:t>かむ、飲み込み、唾液についてお話します。</a:t>
            </a:r>
          </a:p>
        </p:txBody>
      </p:sp>
      <p:sp>
        <p:nvSpPr>
          <p:cNvPr id="4" name="スライド番号プレースホルダー 3"/>
          <p:cNvSpPr>
            <a:spLocks noGrp="1"/>
          </p:cNvSpPr>
          <p:nvPr>
            <p:ph type="sldNum" sz="quarter" idx="10"/>
          </p:nvPr>
        </p:nvSpPr>
        <p:spPr/>
        <p:txBody>
          <a:bodyPr/>
          <a:lstStyle/>
          <a:p>
            <a:fld id="{03357E42-ED02-452E-AB38-BCA0D014A0D7}" type="slidenum">
              <a:rPr kumimoji="1" lang="ja-JP" altLang="en-US" smtClean="0"/>
              <a:t>4</a:t>
            </a:fld>
            <a:endParaRPr kumimoji="1" lang="ja-JP" altLang="en-US"/>
          </a:p>
        </p:txBody>
      </p:sp>
    </p:spTree>
    <p:extLst>
      <p:ext uri="{BB962C8B-B14F-4D97-AF65-F5344CB8AC3E}">
        <p14:creationId xmlns:p14="http://schemas.microsoft.com/office/powerpoint/2010/main" val="274885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まず、かむ力から見ていきます。</a:t>
            </a:r>
          </a:p>
          <a:p>
            <a:r>
              <a:rPr lang="ja-JP" altLang="en-US" sz="1200" dirty="0"/>
              <a:t>歯がなくても入れ歯を作ることで噛む力をつけられます。</a:t>
            </a:r>
            <a:endParaRPr lang="en-US" altLang="ja-JP" sz="1200" dirty="0"/>
          </a:p>
          <a:p>
            <a:r>
              <a:rPr lang="ja-JP" altLang="en-US" sz="1200" dirty="0"/>
              <a:t>また、自分の歯や入れ歯で噛みにくい場合は、歯医者さんで調整してもらいましょう。</a:t>
            </a:r>
          </a:p>
          <a:p>
            <a:r>
              <a:rPr lang="ja-JP" altLang="en-US" sz="1200" dirty="0"/>
              <a:t>かめるようになると、表情が若々しくなる、栄養状態がよくなる、食事（形状）の種類が増えるといった効果が期待できます。</a:t>
            </a:r>
          </a:p>
        </p:txBody>
      </p:sp>
      <p:sp>
        <p:nvSpPr>
          <p:cNvPr id="4" name="スライド番号プレースホルダー 3"/>
          <p:cNvSpPr>
            <a:spLocks noGrp="1"/>
          </p:cNvSpPr>
          <p:nvPr>
            <p:ph type="sldNum" sz="quarter" idx="10"/>
          </p:nvPr>
        </p:nvSpPr>
        <p:spPr/>
        <p:txBody>
          <a:bodyPr/>
          <a:lstStyle/>
          <a:p>
            <a:fld id="{03357E42-ED02-452E-AB38-BCA0D014A0D7}" type="slidenum">
              <a:rPr kumimoji="1" lang="ja-JP" altLang="en-US" smtClean="0"/>
              <a:t>5</a:t>
            </a:fld>
            <a:endParaRPr kumimoji="1" lang="ja-JP" altLang="en-US"/>
          </a:p>
        </p:txBody>
      </p:sp>
    </p:spTree>
    <p:extLst>
      <p:ext uri="{BB962C8B-B14F-4D97-AF65-F5344CB8AC3E}">
        <p14:creationId xmlns:p14="http://schemas.microsoft.com/office/powerpoint/2010/main" val="194480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続いて飲み込みについて確認しましょう。</a:t>
            </a:r>
          </a:p>
          <a:p>
            <a:r>
              <a:rPr lang="ja-JP" altLang="en-US" sz="1200" dirty="0"/>
              <a:t>飲み込むために私たちは気づかないうちに口や首、舌の筋肉を使っています。その中でも舌の役割はとても重要です。</a:t>
            </a:r>
          </a:p>
          <a:p>
            <a:r>
              <a:rPr lang="ja-JP" altLang="en-US" sz="1200" dirty="0"/>
              <a:t>お口の体操を取り入れることによって、むせにくくなったり肺炎予防などにもつながります。</a:t>
            </a:r>
          </a:p>
          <a:p>
            <a:r>
              <a:rPr lang="ja-JP" altLang="en-US" sz="1200" dirty="0"/>
              <a:t>日頃からのお口の体操を行い、飲み込みに使う筋肉を動かすことがお口の健康、体の健康につながるのです。</a:t>
            </a:r>
          </a:p>
        </p:txBody>
      </p:sp>
      <p:sp>
        <p:nvSpPr>
          <p:cNvPr id="4" name="スライド番号プレースホルダー 3"/>
          <p:cNvSpPr>
            <a:spLocks noGrp="1"/>
          </p:cNvSpPr>
          <p:nvPr>
            <p:ph type="sldNum" sz="quarter" idx="10"/>
          </p:nvPr>
        </p:nvSpPr>
        <p:spPr/>
        <p:txBody>
          <a:bodyPr/>
          <a:lstStyle/>
          <a:p>
            <a:fld id="{03357E42-ED02-452E-AB38-BCA0D014A0D7}" type="slidenum">
              <a:rPr kumimoji="1" lang="ja-JP" altLang="en-US" smtClean="0"/>
              <a:t>6</a:t>
            </a:fld>
            <a:endParaRPr kumimoji="1" lang="ja-JP" altLang="en-US"/>
          </a:p>
        </p:txBody>
      </p:sp>
    </p:spTree>
    <p:extLst>
      <p:ext uri="{BB962C8B-B14F-4D97-AF65-F5344CB8AC3E}">
        <p14:creationId xmlns:p14="http://schemas.microsoft.com/office/powerpoint/2010/main" val="3279490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a:t>これからご紹介する体操、マッサージ等は力を入れすぎず、無理のない範囲で行ってください。</a:t>
            </a:r>
            <a:endParaRPr kumimoji="1" lang="en-US" altLang="ja-JP" u="sng" dirty="0"/>
          </a:p>
          <a:p>
            <a:r>
              <a:rPr kumimoji="1" lang="ja-JP" altLang="en-US" dirty="0"/>
              <a:t>それでは舌のトレーニングからしてきましょう。</a:t>
            </a:r>
          </a:p>
          <a:p>
            <a:r>
              <a:rPr kumimoji="1" lang="ja-JP" altLang="en-US" dirty="0"/>
              <a:t>舌は筋肉の塊です。</a:t>
            </a:r>
          </a:p>
          <a:p>
            <a:r>
              <a:rPr kumimoji="1" lang="ja-JP" altLang="en-US" dirty="0"/>
              <a:t>舌の機能が落ちると誤嚥や、むせ、舌がもつれて上手く話せないなどが起こります。</a:t>
            </a:r>
          </a:p>
          <a:p>
            <a:endParaRPr kumimoji="1" lang="en-US" altLang="ja-JP" dirty="0"/>
          </a:p>
          <a:p>
            <a:r>
              <a:rPr kumimoji="1" lang="en-US" altLang="ja-JP" dirty="0"/>
              <a:t>【</a:t>
            </a:r>
            <a:r>
              <a:rPr kumimoji="1" lang="ja-JP" altLang="en-US" dirty="0"/>
              <a:t>体操の実践</a:t>
            </a:r>
            <a:r>
              <a:rPr kumimoji="1" lang="en-US" altLang="ja-JP" dirty="0"/>
              <a:t>】</a:t>
            </a:r>
          </a:p>
        </p:txBody>
      </p:sp>
      <p:sp>
        <p:nvSpPr>
          <p:cNvPr id="4" name="スライド番号プレースホルダー 3"/>
          <p:cNvSpPr>
            <a:spLocks noGrp="1"/>
          </p:cNvSpPr>
          <p:nvPr>
            <p:ph type="sldNum" sz="quarter" idx="5"/>
          </p:nvPr>
        </p:nvSpPr>
        <p:spPr/>
        <p:txBody>
          <a:bodyPr/>
          <a:lstStyle/>
          <a:p>
            <a:fld id="{03357E42-ED02-452E-AB38-BCA0D014A0D7}" type="slidenum">
              <a:rPr kumimoji="1" lang="ja-JP" altLang="en-US" smtClean="0"/>
              <a:t>7</a:t>
            </a:fld>
            <a:endParaRPr kumimoji="1" lang="ja-JP" altLang="en-US"/>
          </a:p>
        </p:txBody>
      </p:sp>
    </p:spTree>
    <p:extLst>
      <p:ext uri="{BB962C8B-B14F-4D97-AF65-F5344CB8AC3E}">
        <p14:creationId xmlns:p14="http://schemas.microsoft.com/office/powerpoint/2010/main" val="24340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続いてパタカラ体操です。</a:t>
            </a:r>
          </a:p>
          <a:p>
            <a:r>
              <a:rPr kumimoji="1" lang="ja-JP" altLang="en-US" dirty="0"/>
              <a:t>「パ」は食べこぼしの防止、「タ」と「ラ」は食べ物を喉まで動かすトレーニング、「カ」は喉の奥を閉じるトレーニングになります。</a:t>
            </a:r>
          </a:p>
          <a:p>
            <a:endParaRPr kumimoji="1" lang="en-US" altLang="ja-JP" dirty="0"/>
          </a:p>
          <a:p>
            <a:r>
              <a:rPr kumimoji="1" lang="en-US" altLang="ja-JP" dirty="0"/>
              <a:t>【</a:t>
            </a:r>
            <a:r>
              <a:rPr kumimoji="1" lang="ja-JP" altLang="en-US" dirty="0"/>
              <a:t>体操の実践</a:t>
            </a:r>
            <a:r>
              <a:rPr kumimoji="1" lang="en-US" altLang="ja-JP" dirty="0"/>
              <a:t>】</a:t>
            </a:r>
          </a:p>
        </p:txBody>
      </p:sp>
      <p:sp>
        <p:nvSpPr>
          <p:cNvPr id="4" name="スライド番号プレースホルダー 3"/>
          <p:cNvSpPr>
            <a:spLocks noGrp="1"/>
          </p:cNvSpPr>
          <p:nvPr>
            <p:ph type="sldNum" sz="quarter" idx="5"/>
          </p:nvPr>
        </p:nvSpPr>
        <p:spPr/>
        <p:txBody>
          <a:bodyPr/>
          <a:lstStyle/>
          <a:p>
            <a:fld id="{03357E42-ED02-452E-AB38-BCA0D014A0D7}" type="slidenum">
              <a:rPr kumimoji="1" lang="ja-JP" altLang="en-US" smtClean="0"/>
              <a:t>8</a:t>
            </a:fld>
            <a:endParaRPr kumimoji="1" lang="ja-JP" altLang="en-US"/>
          </a:p>
        </p:txBody>
      </p:sp>
    </p:spTree>
    <p:extLst>
      <p:ext uri="{BB962C8B-B14F-4D97-AF65-F5344CB8AC3E}">
        <p14:creationId xmlns:p14="http://schemas.microsoft.com/office/powerpoint/2010/main" val="195364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食前体操です。</a:t>
            </a:r>
          </a:p>
          <a:p>
            <a:r>
              <a:rPr kumimoji="1" lang="ja-JP" altLang="en-US" dirty="0"/>
              <a:t>お口の筋肉トレーニングのほかに、唾液の分泌促進や誤嚥時の咳反射の向上を目指します。</a:t>
            </a:r>
          </a:p>
          <a:p>
            <a:endParaRPr kumimoji="1" lang="en-US" altLang="ja-JP" dirty="0"/>
          </a:p>
          <a:p>
            <a:r>
              <a:rPr kumimoji="1" lang="en-US" altLang="ja-JP" dirty="0"/>
              <a:t>【</a:t>
            </a:r>
            <a:r>
              <a:rPr kumimoji="1" lang="ja-JP" altLang="en-US" dirty="0"/>
              <a:t>体操の実践</a:t>
            </a:r>
            <a:r>
              <a:rPr kumimoji="1" lang="en-US" altLang="ja-JP" dirty="0"/>
              <a:t>】</a:t>
            </a:r>
          </a:p>
        </p:txBody>
      </p:sp>
      <p:sp>
        <p:nvSpPr>
          <p:cNvPr id="4" name="スライド番号プレースホルダー 3"/>
          <p:cNvSpPr>
            <a:spLocks noGrp="1"/>
          </p:cNvSpPr>
          <p:nvPr>
            <p:ph type="sldNum" sz="quarter" idx="5"/>
          </p:nvPr>
        </p:nvSpPr>
        <p:spPr/>
        <p:txBody>
          <a:bodyPr/>
          <a:lstStyle/>
          <a:p>
            <a:fld id="{03357E42-ED02-452E-AB38-BCA0D014A0D7}" type="slidenum">
              <a:rPr kumimoji="1" lang="ja-JP" altLang="en-US" smtClean="0"/>
              <a:t>9</a:t>
            </a:fld>
            <a:endParaRPr kumimoji="1" lang="ja-JP" altLang="en-US"/>
          </a:p>
        </p:txBody>
      </p:sp>
    </p:spTree>
    <p:extLst>
      <p:ext uri="{BB962C8B-B14F-4D97-AF65-F5344CB8AC3E}">
        <p14:creationId xmlns:p14="http://schemas.microsoft.com/office/powerpoint/2010/main" val="111889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5/31/2021</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221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5C6B4A9-1611-4792-9094-5F34BCA07E0B}" type="datetimeFigureOut">
              <a:rPr lang="en-US" smtClean="0"/>
              <a:t>5/31/2021</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5169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5/31/2021</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90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5/31/2021</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334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1BEF0D-F0BB-DE4B-95CE-6DB70DBA9567}" type="datetimeFigureOut">
              <a:rPr lang="en-US" smtClean="0"/>
              <a:pPr/>
              <a:t>5/31/2021</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72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5/31/2021</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76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61BEF0D-F0BB-DE4B-95CE-6DB70DBA9567}" type="datetimeFigureOut">
              <a:rPr lang="en-US" smtClean="0"/>
              <a:pPr/>
              <a:t>5/31/2021</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181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61BEF0D-F0BB-DE4B-95CE-6DB70DBA9567}" type="datetimeFigureOut">
              <a:rPr lang="en-US" smtClean="0"/>
              <a:pPr/>
              <a:t>5/31/2021</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023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1BEF0D-F0BB-DE4B-95CE-6DB70DBA9567}" type="datetimeFigureOut">
              <a:rPr lang="en-US" smtClean="0"/>
              <a:pPr/>
              <a:t>5/31/2021</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867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A54C80-263E-416B-A8E0-580EDEADCBDC}" type="datetimeFigureOut">
              <a:rPr lang="en-US" smtClean="0"/>
              <a:t>5/31/2021</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4160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1BEF0D-F0BB-DE4B-95CE-6DB70DBA9567}" type="datetimeFigureOut">
              <a:rPr lang="en-US" smtClean="0"/>
              <a:pPr/>
              <a:t>5/31/2021</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55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61BEF0D-F0BB-DE4B-95CE-6DB70DBA9567}" type="datetimeFigureOut">
              <a:rPr lang="en-US" smtClean="0"/>
              <a:pPr/>
              <a:t>5/31/2021</a:t>
            </a:fld>
            <a:endParaRPr lang="en-US" dirty="0"/>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01967"/>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3.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10" Type="http://schemas.openxmlformats.org/officeDocument/2006/relationships/image" Target="../media/image16.jpeg"/><Relationship Id="rId4" Type="http://schemas.openxmlformats.org/officeDocument/2006/relationships/image" Target="../media/image30.emf"/><Relationship Id="rId9"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65163"/>
            <a:ext cx="9906000" cy="1216391"/>
          </a:xfrm>
          <a:solidFill>
            <a:schemeClr val="accent4">
              <a:lumMod val="20000"/>
              <a:lumOff val="80000"/>
            </a:schemeClr>
          </a:solidFill>
        </p:spPr>
        <p:txBody>
          <a:bodyPr>
            <a:normAutofit/>
          </a:bodyPr>
          <a:lstStyle/>
          <a:p>
            <a:r>
              <a:rPr kumimoji="1" lang="ja-JP" altLang="en-US" b="1" dirty="0"/>
              <a:t>高齢期の歯とお口の健康</a:t>
            </a:r>
          </a:p>
        </p:txBody>
      </p:sp>
      <p:pic>
        <p:nvPicPr>
          <p:cNvPr id="6" name="図 5">
            <a:extLst>
              <a:ext uri="{FF2B5EF4-FFF2-40B4-BE49-F238E27FC236}">
                <a16:creationId xmlns:a16="http://schemas.microsoft.com/office/drawing/2014/main" id="{E0A41468-764C-4D82-BA24-2CC0A34D4E64}"/>
              </a:ext>
            </a:extLst>
          </p:cNvPr>
          <p:cNvPicPr>
            <a:picLocks noChangeAspect="1"/>
          </p:cNvPicPr>
          <p:nvPr/>
        </p:nvPicPr>
        <p:blipFill>
          <a:blip r:embed="rId3"/>
          <a:stretch>
            <a:fillRect/>
          </a:stretch>
        </p:blipFill>
        <p:spPr>
          <a:xfrm>
            <a:off x="1546570" y="2159855"/>
            <a:ext cx="6812860" cy="4937761"/>
          </a:xfrm>
          <a:prstGeom prst="rect">
            <a:avLst/>
          </a:prstGeom>
        </p:spPr>
      </p:pic>
    </p:spTree>
    <p:extLst>
      <p:ext uri="{BB962C8B-B14F-4D97-AF65-F5344CB8AC3E}">
        <p14:creationId xmlns:p14="http://schemas.microsoft.com/office/powerpoint/2010/main" val="389771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図 144"/>
          <p:cNvPicPr>
            <a:picLocks noChangeAspect="1"/>
          </p:cNvPicPr>
          <p:nvPr/>
        </p:nvPicPr>
        <p:blipFill>
          <a:blip r:embed="rId3"/>
          <a:stretch>
            <a:fillRect/>
          </a:stretch>
        </p:blipFill>
        <p:spPr>
          <a:xfrm>
            <a:off x="6709825" y="1752540"/>
            <a:ext cx="1405776" cy="2067946"/>
          </a:xfrm>
          <a:prstGeom prst="rect">
            <a:avLst/>
          </a:prstGeom>
        </p:spPr>
      </p:pic>
      <p:pic>
        <p:nvPicPr>
          <p:cNvPr id="143" name="図 142"/>
          <p:cNvPicPr>
            <a:picLocks noChangeAspect="1"/>
          </p:cNvPicPr>
          <p:nvPr/>
        </p:nvPicPr>
        <p:blipFill>
          <a:blip r:embed="rId4"/>
          <a:stretch>
            <a:fillRect/>
          </a:stretch>
        </p:blipFill>
        <p:spPr>
          <a:xfrm>
            <a:off x="3046804" y="1682066"/>
            <a:ext cx="3320378" cy="2115567"/>
          </a:xfrm>
          <a:prstGeom prst="rect">
            <a:avLst/>
          </a:prstGeom>
        </p:spPr>
      </p:pic>
      <p:sp>
        <p:nvSpPr>
          <p:cNvPr id="2" name="タイトル 1"/>
          <p:cNvSpPr>
            <a:spLocks noGrp="1"/>
          </p:cNvSpPr>
          <p:nvPr>
            <p:ph type="title"/>
          </p:nvPr>
        </p:nvSpPr>
        <p:spPr>
          <a:xfrm>
            <a:off x="212568" y="578407"/>
            <a:ext cx="5152055" cy="844780"/>
          </a:xfrm>
          <a:solidFill>
            <a:schemeClr val="accent4">
              <a:lumMod val="20000"/>
              <a:lumOff val="80000"/>
            </a:schemeClr>
          </a:solidFill>
        </p:spPr>
        <p:txBody>
          <a:bodyPr>
            <a:noAutofit/>
          </a:bodyPr>
          <a:lstStyle/>
          <a:p>
            <a:r>
              <a:rPr lang="ja-JP" altLang="en-US" sz="4400" b="1" dirty="0">
                <a:latin typeface="+mn-ea"/>
                <a:ea typeface="+mn-ea"/>
              </a:rPr>
              <a:t>シルベスター法</a:t>
            </a:r>
            <a:endParaRPr kumimoji="1" lang="ja-JP" altLang="en-US" sz="4400" b="1" dirty="0">
              <a:latin typeface="+mn-ea"/>
              <a:ea typeface="+mn-ea"/>
            </a:endParaRPr>
          </a:p>
        </p:txBody>
      </p:sp>
      <p:sp>
        <p:nvSpPr>
          <p:cNvPr id="136" name="コンテンツ プレースホルダー 2"/>
          <p:cNvSpPr>
            <a:spLocks noGrp="1"/>
          </p:cNvSpPr>
          <p:nvPr>
            <p:ph idx="1"/>
          </p:nvPr>
        </p:nvSpPr>
        <p:spPr>
          <a:xfrm>
            <a:off x="1150860" y="5114970"/>
            <a:ext cx="7456111" cy="1582257"/>
          </a:xfrm>
        </p:spPr>
        <p:txBody>
          <a:bodyPr>
            <a:noAutofit/>
          </a:bodyPr>
          <a:lstStyle/>
          <a:p>
            <a:r>
              <a:rPr lang="ja-JP" altLang="en-US" sz="2400" b="1" dirty="0">
                <a:solidFill>
                  <a:srgbClr val="FF0000"/>
                </a:solidFill>
              </a:rPr>
              <a:t>呼吸機能の低下</a:t>
            </a:r>
            <a:r>
              <a:rPr lang="ja-JP" altLang="en-US" sz="2400" dirty="0"/>
              <a:t>で、</a:t>
            </a:r>
            <a:r>
              <a:rPr lang="ja-JP" altLang="en-US" sz="2400" b="1" dirty="0">
                <a:solidFill>
                  <a:srgbClr val="FF0000"/>
                </a:solidFill>
              </a:rPr>
              <a:t>咳がでにくく</a:t>
            </a:r>
            <a:r>
              <a:rPr lang="ja-JP" altLang="en-US" sz="2400" dirty="0"/>
              <a:t>なる</a:t>
            </a:r>
            <a:endParaRPr lang="en-US" altLang="ja-JP" sz="2400" dirty="0"/>
          </a:p>
          <a:p>
            <a:r>
              <a:rPr lang="ja-JP" altLang="en-US" sz="2400" b="1" dirty="0">
                <a:solidFill>
                  <a:srgbClr val="FF0000"/>
                </a:solidFill>
              </a:rPr>
              <a:t>呼吸が浅く</a:t>
            </a:r>
            <a:r>
              <a:rPr lang="ja-JP" altLang="en-US" sz="2400" dirty="0"/>
              <a:t>なり呼吸の回数が増えることで飲み込むタイミングがとりにくく、</a:t>
            </a:r>
            <a:r>
              <a:rPr lang="ja-JP" altLang="en-US" sz="2400" b="1" dirty="0">
                <a:solidFill>
                  <a:srgbClr val="FF0000"/>
                </a:solidFill>
              </a:rPr>
              <a:t>誤嚥</a:t>
            </a:r>
            <a:r>
              <a:rPr lang="ja-JP" altLang="en-US" sz="2400" dirty="0"/>
              <a:t>しやくすなる</a:t>
            </a:r>
            <a:endParaRPr lang="en-US" altLang="ja-JP" sz="2400" dirty="0"/>
          </a:p>
          <a:p>
            <a:r>
              <a:rPr lang="ja-JP" altLang="en-US" sz="2400" b="1" dirty="0">
                <a:solidFill>
                  <a:srgbClr val="FF0000"/>
                </a:solidFill>
              </a:rPr>
              <a:t>呼吸機能を高める</a:t>
            </a:r>
            <a:r>
              <a:rPr lang="ja-JP" altLang="en-US" sz="2400" dirty="0"/>
              <a:t>ことは</a:t>
            </a:r>
            <a:r>
              <a:rPr lang="ja-JP" altLang="en-US" sz="2400" b="1" dirty="0">
                <a:solidFill>
                  <a:srgbClr val="FF0000"/>
                </a:solidFill>
              </a:rPr>
              <a:t>誤嚥性肺炎の予防</a:t>
            </a:r>
            <a:endParaRPr lang="en-US" altLang="ja-JP" sz="2400" b="1" dirty="0">
              <a:solidFill>
                <a:srgbClr val="FF0000"/>
              </a:solidFill>
            </a:endParaRPr>
          </a:p>
          <a:p>
            <a:endParaRPr lang="ja-JP" altLang="en-US" sz="2400" dirty="0"/>
          </a:p>
        </p:txBody>
      </p:sp>
      <p:sp>
        <p:nvSpPr>
          <p:cNvPr id="4" name="タイトル 1"/>
          <p:cNvSpPr txBox="1">
            <a:spLocks/>
          </p:cNvSpPr>
          <p:nvPr/>
        </p:nvSpPr>
        <p:spPr>
          <a:xfrm>
            <a:off x="212568" y="125777"/>
            <a:ext cx="6447501" cy="236337"/>
          </a:xfrm>
          <a:prstGeom prst="rect">
            <a:avLst/>
          </a:prstGeom>
        </p:spPr>
        <p:txBody>
          <a:bodyPr vert="horz" lIns="68580" tIns="34290" rIns="68580" bIns="3429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1"/>
                </a:solidFill>
              </a:rPr>
              <a:t>お口の働きを高める体操</a:t>
            </a:r>
          </a:p>
        </p:txBody>
      </p:sp>
      <p:sp>
        <p:nvSpPr>
          <p:cNvPr id="131" name="テキスト ボックス 130"/>
          <p:cNvSpPr txBox="1"/>
          <p:nvPr/>
        </p:nvSpPr>
        <p:spPr>
          <a:xfrm>
            <a:off x="3319740" y="1714316"/>
            <a:ext cx="233155" cy="457554"/>
          </a:xfrm>
          <a:prstGeom prst="rect">
            <a:avLst/>
          </a:prstGeom>
          <a:noFill/>
          <a:ln>
            <a:noFill/>
          </a:ln>
        </p:spPr>
        <p:txBody>
          <a:bodyPr wrap="square" rtlCol="0">
            <a:spAutoFit/>
          </a:bodyPr>
          <a:lstStyle/>
          <a:p>
            <a:r>
              <a:rPr kumimoji="1" lang="ja-JP" altLang="en-US" sz="2400" dirty="0"/>
              <a:t>②</a:t>
            </a:r>
            <a:endParaRPr kumimoji="1" lang="ja-JP" altLang="en-US" sz="1200" dirty="0"/>
          </a:p>
        </p:txBody>
      </p:sp>
      <p:sp>
        <p:nvSpPr>
          <p:cNvPr id="132" name="テキスト ボックス 131"/>
          <p:cNvSpPr txBox="1"/>
          <p:nvPr/>
        </p:nvSpPr>
        <p:spPr>
          <a:xfrm>
            <a:off x="6454658" y="1710205"/>
            <a:ext cx="293571" cy="461665"/>
          </a:xfrm>
          <a:prstGeom prst="rect">
            <a:avLst/>
          </a:prstGeom>
          <a:noFill/>
          <a:ln>
            <a:noFill/>
          </a:ln>
        </p:spPr>
        <p:txBody>
          <a:bodyPr wrap="square" rtlCol="0">
            <a:spAutoFit/>
          </a:bodyPr>
          <a:lstStyle/>
          <a:p>
            <a:r>
              <a:rPr kumimoji="1" lang="ja-JP" altLang="en-US" sz="2400" dirty="0"/>
              <a:t>③</a:t>
            </a:r>
          </a:p>
        </p:txBody>
      </p:sp>
      <p:sp>
        <p:nvSpPr>
          <p:cNvPr id="135" name="テキスト ボックス 134"/>
          <p:cNvSpPr txBox="1"/>
          <p:nvPr/>
        </p:nvSpPr>
        <p:spPr>
          <a:xfrm>
            <a:off x="1173969" y="4549696"/>
            <a:ext cx="6051289" cy="584775"/>
          </a:xfrm>
          <a:prstGeom prst="rect">
            <a:avLst/>
          </a:prstGeom>
          <a:noFill/>
        </p:spPr>
        <p:txBody>
          <a:bodyPr wrap="square" rtlCol="0">
            <a:spAutoFit/>
          </a:bodyPr>
          <a:lstStyle/>
          <a:p>
            <a:r>
              <a:rPr kumimoji="1" lang="ja-JP" altLang="en-US" sz="3200" b="1" dirty="0">
                <a:solidFill>
                  <a:srgbClr val="FF0000"/>
                </a:solidFill>
              </a:rPr>
              <a:t>飲み込み</a:t>
            </a:r>
            <a:r>
              <a:rPr kumimoji="1" lang="ja-JP" altLang="en-US" sz="3200" dirty="0"/>
              <a:t>と</a:t>
            </a:r>
            <a:r>
              <a:rPr kumimoji="1" lang="ja-JP" altLang="en-US" sz="3200" b="1" dirty="0">
                <a:solidFill>
                  <a:srgbClr val="FF0000"/>
                </a:solidFill>
              </a:rPr>
              <a:t>呼吸</a:t>
            </a:r>
            <a:r>
              <a:rPr kumimoji="1" lang="ja-JP" altLang="en-US" sz="3200" dirty="0"/>
              <a:t>は</a:t>
            </a:r>
            <a:r>
              <a:rPr kumimoji="1" lang="ja-JP" altLang="en-US" sz="3200" b="1" dirty="0"/>
              <a:t>深い関係</a:t>
            </a:r>
            <a:endParaRPr kumimoji="1" lang="en-US" altLang="ja-JP" sz="3200" b="1" dirty="0"/>
          </a:p>
        </p:txBody>
      </p:sp>
      <p:sp>
        <p:nvSpPr>
          <p:cNvPr id="137" name="テキスト ボックス 136"/>
          <p:cNvSpPr txBox="1"/>
          <p:nvPr/>
        </p:nvSpPr>
        <p:spPr>
          <a:xfrm>
            <a:off x="3631197" y="3796840"/>
            <a:ext cx="2563912" cy="707886"/>
          </a:xfrm>
          <a:prstGeom prst="rect">
            <a:avLst/>
          </a:prstGeom>
          <a:noFill/>
        </p:spPr>
        <p:txBody>
          <a:bodyPr wrap="square" rtlCol="0">
            <a:spAutoFit/>
          </a:bodyPr>
          <a:lstStyle/>
          <a:p>
            <a:r>
              <a:rPr kumimoji="1" lang="ja-JP" altLang="en-US" sz="2000" dirty="0"/>
              <a:t>鼻で息を吸いながら両腕をあげる</a:t>
            </a:r>
            <a:endParaRPr kumimoji="1" lang="en-US" altLang="ja-JP" sz="2000" dirty="0"/>
          </a:p>
        </p:txBody>
      </p:sp>
      <p:sp>
        <p:nvSpPr>
          <p:cNvPr id="138" name="テキスト ボックス 137"/>
          <p:cNvSpPr txBox="1"/>
          <p:nvPr/>
        </p:nvSpPr>
        <p:spPr>
          <a:xfrm>
            <a:off x="6334774" y="3801168"/>
            <a:ext cx="2481956" cy="707886"/>
          </a:xfrm>
          <a:prstGeom prst="rect">
            <a:avLst/>
          </a:prstGeom>
          <a:noFill/>
        </p:spPr>
        <p:txBody>
          <a:bodyPr wrap="square" rtlCol="0">
            <a:spAutoFit/>
          </a:bodyPr>
          <a:lstStyle/>
          <a:p>
            <a:r>
              <a:rPr kumimoji="1" lang="ja-JP" altLang="en-US" sz="2000" dirty="0"/>
              <a:t>口で息を吐きながら</a:t>
            </a:r>
            <a:endParaRPr kumimoji="1" lang="en-US" altLang="ja-JP" sz="2000" dirty="0"/>
          </a:p>
          <a:p>
            <a:r>
              <a:rPr kumimoji="1" lang="ja-JP" altLang="en-US" sz="2000" dirty="0"/>
              <a:t>両腕を下ろす</a:t>
            </a:r>
            <a:endParaRPr kumimoji="1" lang="en-US" altLang="ja-JP" sz="2000" dirty="0"/>
          </a:p>
        </p:txBody>
      </p:sp>
      <p:grpSp>
        <p:nvGrpSpPr>
          <p:cNvPr id="5" name="グループ化 4"/>
          <p:cNvGrpSpPr/>
          <p:nvPr/>
        </p:nvGrpSpPr>
        <p:grpSpPr>
          <a:xfrm>
            <a:off x="857289" y="1759352"/>
            <a:ext cx="1907839" cy="1981701"/>
            <a:chOff x="857289" y="1984202"/>
            <a:chExt cx="1907839" cy="1981701"/>
          </a:xfrm>
        </p:grpSpPr>
        <p:sp>
          <p:nvSpPr>
            <p:cNvPr id="130" name="テキスト ボックス 129"/>
            <p:cNvSpPr txBox="1"/>
            <p:nvPr/>
          </p:nvSpPr>
          <p:spPr>
            <a:xfrm>
              <a:off x="857289" y="1984202"/>
              <a:ext cx="293571" cy="461665"/>
            </a:xfrm>
            <a:prstGeom prst="rect">
              <a:avLst/>
            </a:prstGeom>
            <a:noFill/>
          </p:spPr>
          <p:txBody>
            <a:bodyPr wrap="square" rtlCol="0">
              <a:spAutoFit/>
            </a:bodyPr>
            <a:lstStyle/>
            <a:p>
              <a:r>
                <a:rPr kumimoji="1" lang="ja-JP" altLang="en-US" sz="2400" dirty="0"/>
                <a:t>①</a:t>
              </a:r>
              <a:endParaRPr kumimoji="1" lang="ja-JP" altLang="en-US" sz="1200" dirty="0"/>
            </a:p>
          </p:txBody>
        </p:sp>
        <p:pic>
          <p:nvPicPr>
            <p:cNvPr id="144" name="図 143"/>
            <p:cNvPicPr>
              <a:picLocks noChangeAspect="1"/>
            </p:cNvPicPr>
            <p:nvPr/>
          </p:nvPicPr>
          <p:blipFill>
            <a:blip r:embed="rId5"/>
            <a:stretch>
              <a:fillRect/>
            </a:stretch>
          </p:blipFill>
          <p:spPr>
            <a:xfrm>
              <a:off x="1376733" y="1989579"/>
              <a:ext cx="1388395" cy="1976324"/>
            </a:xfrm>
            <a:prstGeom prst="rect">
              <a:avLst/>
            </a:prstGeom>
          </p:spPr>
        </p:pic>
      </p:grpSp>
      <p:grpSp>
        <p:nvGrpSpPr>
          <p:cNvPr id="6" name="グループ化 5"/>
          <p:cNvGrpSpPr/>
          <p:nvPr/>
        </p:nvGrpSpPr>
        <p:grpSpPr>
          <a:xfrm>
            <a:off x="5471093" y="511728"/>
            <a:ext cx="4329237" cy="912604"/>
            <a:chOff x="5792713" y="3048959"/>
            <a:chExt cx="4329237" cy="912604"/>
          </a:xfrm>
        </p:grpSpPr>
        <p:sp>
          <p:nvSpPr>
            <p:cNvPr id="20" name="テキスト ボックス 19"/>
            <p:cNvSpPr txBox="1"/>
            <p:nvPr/>
          </p:nvSpPr>
          <p:spPr>
            <a:xfrm>
              <a:off x="5792713" y="3561453"/>
              <a:ext cx="4329237" cy="400110"/>
            </a:xfrm>
            <a:prstGeom prst="rect">
              <a:avLst/>
            </a:prstGeom>
            <a:solidFill>
              <a:schemeClr val="accent1">
                <a:lumMod val="20000"/>
                <a:lumOff val="80000"/>
              </a:schemeClr>
            </a:solidFill>
          </p:spPr>
          <p:txBody>
            <a:bodyPr wrap="square" rtlCol="0">
              <a:spAutoFit/>
            </a:bodyPr>
            <a:lstStyle/>
            <a:p>
              <a:r>
                <a:rPr kumimoji="1" lang="ja-JP" altLang="en-US" sz="2000" dirty="0"/>
                <a:t>５回</a:t>
              </a:r>
              <a:r>
                <a:rPr lang="ja-JP" altLang="en-US" sz="2000" dirty="0"/>
                <a:t>～１０回</a:t>
              </a:r>
              <a:r>
                <a:rPr kumimoji="1" lang="ja-JP" altLang="en-US" sz="2000" dirty="0"/>
                <a:t>繰り返してみましょう</a:t>
              </a:r>
            </a:p>
          </p:txBody>
        </p:sp>
        <p:pic>
          <p:nvPicPr>
            <p:cNvPr id="21" name="Picture 4" descr="ãæ­¯ãã¤ã©ã¹ããã®ç»åæ¤ç´¢çµæ"/>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5327" y="3048959"/>
              <a:ext cx="551248" cy="44764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70396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9614" y="-2434"/>
            <a:ext cx="9500454" cy="1325563"/>
          </a:xfrm>
        </p:spPr>
        <p:txBody>
          <a:bodyPr>
            <a:noAutofit/>
          </a:bodyPr>
          <a:lstStyle/>
          <a:p>
            <a:r>
              <a:rPr lang="ja-JP" altLang="en-US" sz="4800" b="1" dirty="0">
                <a:latin typeface="+mn-ea"/>
                <a:ea typeface="+mn-ea"/>
              </a:rPr>
              <a:t>唾液  </a:t>
            </a:r>
            <a:r>
              <a:rPr lang="en-US" altLang="ja-JP" sz="4800" dirty="0">
                <a:latin typeface="+mn-ea"/>
                <a:ea typeface="+mn-ea"/>
              </a:rPr>
              <a:t>~</a:t>
            </a:r>
            <a:r>
              <a:rPr lang="ja-JP" altLang="en-US" sz="4800" dirty="0">
                <a:latin typeface="+mn-ea"/>
                <a:ea typeface="+mn-ea"/>
              </a:rPr>
              <a:t>唾液が出やすくなると</a:t>
            </a:r>
            <a:r>
              <a:rPr lang="en-US" altLang="ja-JP" sz="4800" dirty="0">
                <a:latin typeface="+mn-ea"/>
                <a:ea typeface="+mn-ea"/>
              </a:rPr>
              <a:t>~</a:t>
            </a:r>
            <a:endParaRPr kumimoji="1" lang="ja-JP" altLang="en-US" sz="4800" dirty="0">
              <a:latin typeface="+mn-ea"/>
              <a:ea typeface="+mn-ea"/>
            </a:endParaRPr>
          </a:p>
        </p:txBody>
      </p:sp>
      <p:sp>
        <p:nvSpPr>
          <p:cNvPr id="3" name="コンテンツ プレースホルダー 2"/>
          <p:cNvSpPr>
            <a:spLocks noGrp="1"/>
          </p:cNvSpPr>
          <p:nvPr>
            <p:ph idx="1"/>
          </p:nvPr>
        </p:nvSpPr>
        <p:spPr>
          <a:xfrm>
            <a:off x="299614" y="4823900"/>
            <a:ext cx="8244779" cy="1993692"/>
          </a:xfrm>
          <a:prstGeom prst="roundRect">
            <a:avLst/>
          </a:prstGeom>
          <a:solidFill>
            <a:schemeClr val="accent4">
              <a:lumMod val="40000"/>
              <a:lumOff val="60000"/>
            </a:schemeClr>
          </a:solidFill>
        </p:spPr>
        <p:txBody>
          <a:bodyPr anchor="ctr" anchorCtr="0">
            <a:noAutofit/>
          </a:bodyPr>
          <a:lstStyle/>
          <a:p>
            <a:pPr marL="0" indent="0">
              <a:buNone/>
            </a:pPr>
            <a:r>
              <a:rPr lang="ja-JP" altLang="en-US" sz="2800" dirty="0"/>
              <a:t>・味がよくわかる</a:t>
            </a:r>
            <a:endParaRPr lang="en-US" altLang="ja-JP" sz="2800" dirty="0"/>
          </a:p>
          <a:p>
            <a:pPr marL="0" indent="0">
              <a:buNone/>
            </a:pPr>
            <a:r>
              <a:rPr lang="ja-JP" altLang="en-US" sz="2800" dirty="0"/>
              <a:t>・むし歯予防になる（口の中の菌の繁殖を防ぐ）</a:t>
            </a:r>
            <a:endParaRPr lang="en-US" altLang="ja-JP" sz="2800" dirty="0"/>
          </a:p>
          <a:p>
            <a:pPr marL="0" indent="0">
              <a:buNone/>
            </a:pPr>
            <a:r>
              <a:rPr lang="ja-JP" altLang="en-US" sz="2800" dirty="0"/>
              <a:t>・入れ歯が安定す</a:t>
            </a:r>
            <a:r>
              <a:rPr kumimoji="1" lang="ja-JP" altLang="en-US" sz="2800" dirty="0"/>
              <a:t>る</a:t>
            </a:r>
            <a:endParaRPr kumimoji="1" lang="en-US" altLang="ja-JP" sz="2800" dirty="0"/>
          </a:p>
          <a:p>
            <a:pPr marL="0" indent="0">
              <a:buNone/>
            </a:pPr>
            <a:r>
              <a:rPr lang="ja-JP" altLang="en-US" sz="2800" dirty="0"/>
              <a:t>・飲み込みがスムーズにできる</a:t>
            </a:r>
            <a:endParaRPr kumimoji="1" lang="ja-JP" altLang="en-US" sz="2800" dirty="0"/>
          </a:p>
        </p:txBody>
      </p:sp>
      <p:sp>
        <p:nvSpPr>
          <p:cNvPr id="8" name="角丸四角形 7"/>
          <p:cNvSpPr/>
          <p:nvPr/>
        </p:nvSpPr>
        <p:spPr>
          <a:xfrm>
            <a:off x="299614" y="2637035"/>
            <a:ext cx="9219140" cy="141628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唾液の役割はさまざまです。加齢とともに唾液をつくる能力も衰えていきます。唾液腺の能力を十分に発揮させましょう。</a:t>
            </a:r>
            <a:endParaRPr kumimoji="1" lang="ja-JP" altLang="en-US" sz="2800" dirty="0">
              <a:solidFill>
                <a:schemeClr val="tx1"/>
              </a:solidFill>
            </a:endParaRPr>
          </a:p>
        </p:txBody>
      </p:sp>
      <p:sp>
        <p:nvSpPr>
          <p:cNvPr id="7" name="コンテンツ プレースホルダー 2"/>
          <p:cNvSpPr txBox="1">
            <a:spLocks/>
          </p:cNvSpPr>
          <p:nvPr/>
        </p:nvSpPr>
        <p:spPr>
          <a:xfrm>
            <a:off x="806188" y="2212725"/>
            <a:ext cx="8982301" cy="1416288"/>
          </a:xfrm>
          <a:prstGeom prst="rect">
            <a:avLst/>
          </a:prstGeom>
        </p:spPr>
        <p:txBody>
          <a:bodyPr vert="horz" lIns="91440" tIns="45720" rIns="91440" bIns="4572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endParaRPr lang="en-US" altLang="ja-JP" sz="2400" dirty="0"/>
          </a:p>
        </p:txBody>
      </p:sp>
      <p:pic>
        <p:nvPicPr>
          <p:cNvPr id="12" name="Picture 6" descr="ãå¾æ¶² ã¤ã©ã¹ããã®ç»åæ¤ç´¢çµæ"/>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03057" y="961746"/>
            <a:ext cx="2596755" cy="154113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角丸四角形 5">
            <a:extLst>
              <a:ext uri="{FF2B5EF4-FFF2-40B4-BE49-F238E27FC236}">
                <a16:creationId xmlns:a16="http://schemas.microsoft.com/office/drawing/2014/main" id="{00FCC07A-5CA9-4D8B-9A6C-3EF9DF219AD9}"/>
              </a:ext>
            </a:extLst>
          </p:cNvPr>
          <p:cNvSpPr/>
          <p:nvPr/>
        </p:nvSpPr>
        <p:spPr>
          <a:xfrm>
            <a:off x="299614" y="1010149"/>
            <a:ext cx="5768677" cy="8673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rPr>
              <a:t>・お口が乾く、ニオイが気になる</a:t>
            </a:r>
          </a:p>
        </p:txBody>
      </p:sp>
      <p:sp>
        <p:nvSpPr>
          <p:cNvPr id="10" name="矢印: 下 9">
            <a:extLst>
              <a:ext uri="{FF2B5EF4-FFF2-40B4-BE49-F238E27FC236}">
                <a16:creationId xmlns:a16="http://schemas.microsoft.com/office/drawing/2014/main" id="{06850C9D-0AEE-4431-9AEA-271F6D8632DD}"/>
              </a:ext>
            </a:extLst>
          </p:cNvPr>
          <p:cNvSpPr/>
          <p:nvPr/>
        </p:nvSpPr>
        <p:spPr>
          <a:xfrm>
            <a:off x="1780905" y="4089873"/>
            <a:ext cx="816200" cy="689314"/>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A49DC61D-A1EE-43EB-A712-76C056417E12}"/>
              </a:ext>
            </a:extLst>
          </p:cNvPr>
          <p:cNvSpPr/>
          <p:nvPr/>
        </p:nvSpPr>
        <p:spPr>
          <a:xfrm>
            <a:off x="1780905" y="1912613"/>
            <a:ext cx="816200" cy="689314"/>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520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8369" y="531607"/>
            <a:ext cx="5552785" cy="792410"/>
          </a:xfrm>
          <a:solidFill>
            <a:schemeClr val="accent4">
              <a:lumMod val="20000"/>
              <a:lumOff val="80000"/>
            </a:schemeClr>
          </a:solidFill>
        </p:spPr>
        <p:txBody>
          <a:bodyPr>
            <a:normAutofit/>
          </a:bodyPr>
          <a:lstStyle/>
          <a:p>
            <a:r>
              <a:rPr kumimoji="1" lang="ja-JP" altLang="en-US" sz="4400" b="1" dirty="0">
                <a:latin typeface="+mn-ea"/>
                <a:ea typeface="+mn-ea"/>
              </a:rPr>
              <a:t>唾液腺マッサージ</a:t>
            </a:r>
          </a:p>
        </p:txBody>
      </p:sp>
      <p:sp>
        <p:nvSpPr>
          <p:cNvPr id="4" name="タイトル 1"/>
          <p:cNvSpPr txBox="1">
            <a:spLocks/>
          </p:cNvSpPr>
          <p:nvPr/>
        </p:nvSpPr>
        <p:spPr>
          <a:xfrm>
            <a:off x="137555" y="95905"/>
            <a:ext cx="6447501" cy="236337"/>
          </a:xfrm>
          <a:prstGeom prst="rect">
            <a:avLst/>
          </a:prstGeom>
        </p:spPr>
        <p:txBody>
          <a:bodyPr vert="horz" lIns="68580" tIns="34290" rIns="68580" bIns="3429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1"/>
                </a:solidFill>
              </a:rPr>
              <a:t>お口の働きを高める体操</a:t>
            </a:r>
          </a:p>
        </p:txBody>
      </p:sp>
      <p:grpSp>
        <p:nvGrpSpPr>
          <p:cNvPr id="6" name="グループ化 5">
            <a:extLst>
              <a:ext uri="{FF2B5EF4-FFF2-40B4-BE49-F238E27FC236}">
                <a16:creationId xmlns:a16="http://schemas.microsoft.com/office/drawing/2014/main" id="{7C7CA38A-F984-4D24-9A70-DB966F31A703}"/>
              </a:ext>
            </a:extLst>
          </p:cNvPr>
          <p:cNvGrpSpPr/>
          <p:nvPr/>
        </p:nvGrpSpPr>
        <p:grpSpPr>
          <a:xfrm>
            <a:off x="1289061" y="4769936"/>
            <a:ext cx="2773032" cy="2188106"/>
            <a:chOff x="1161502" y="4633984"/>
            <a:chExt cx="2773032" cy="2188106"/>
          </a:xfrm>
        </p:grpSpPr>
        <p:grpSp>
          <p:nvGrpSpPr>
            <p:cNvPr id="5" name="グループ化 4"/>
            <p:cNvGrpSpPr/>
            <p:nvPr/>
          </p:nvGrpSpPr>
          <p:grpSpPr>
            <a:xfrm>
              <a:off x="1325278" y="4633984"/>
              <a:ext cx="2536882" cy="2188106"/>
              <a:chOff x="1258731" y="4458848"/>
              <a:chExt cx="2629321" cy="2188106"/>
            </a:xfrm>
          </p:grpSpPr>
          <p:pic>
            <p:nvPicPr>
              <p:cNvPr id="143" name="図 142"/>
              <p:cNvPicPr>
                <a:picLocks noChangeAspect="1"/>
              </p:cNvPicPr>
              <p:nvPr/>
            </p:nvPicPr>
            <p:blipFill>
              <a:blip r:embed="rId3"/>
              <a:stretch>
                <a:fillRect/>
              </a:stretch>
            </p:blipFill>
            <p:spPr>
              <a:xfrm>
                <a:off x="1662749" y="4458848"/>
                <a:ext cx="1881851" cy="1842021"/>
              </a:xfrm>
              <a:prstGeom prst="rect">
                <a:avLst/>
              </a:prstGeom>
            </p:spPr>
          </p:pic>
          <p:grpSp>
            <p:nvGrpSpPr>
              <p:cNvPr id="54" name="Group 275"/>
              <p:cNvGrpSpPr/>
              <p:nvPr/>
            </p:nvGrpSpPr>
            <p:grpSpPr>
              <a:xfrm>
                <a:off x="1258731" y="5456001"/>
                <a:ext cx="2629321" cy="1190953"/>
                <a:chOff x="55739" y="501696"/>
                <a:chExt cx="2085722" cy="728081"/>
              </a:xfrm>
            </p:grpSpPr>
            <p:sp>
              <p:nvSpPr>
                <p:cNvPr id="63" name="Shape 63"/>
                <p:cNvSpPr/>
                <p:nvPr/>
              </p:nvSpPr>
              <p:spPr>
                <a:xfrm>
                  <a:off x="1134882" y="516491"/>
                  <a:ext cx="46927" cy="114630"/>
                </a:xfrm>
                <a:custGeom>
                  <a:avLst/>
                  <a:gdLst/>
                  <a:ahLst/>
                  <a:cxnLst/>
                  <a:rect l="0" t="0" r="0" b="0"/>
                  <a:pathLst>
                    <a:path w="46927" h="114630">
                      <a:moveTo>
                        <a:pt x="46927" y="0"/>
                      </a:moveTo>
                      <a:cubicBezTo>
                        <a:pt x="46927" y="0"/>
                        <a:pt x="0" y="114630"/>
                        <a:pt x="46927" y="90068"/>
                      </a:cubicBezTo>
                    </a:path>
                  </a:pathLst>
                </a:custGeom>
                <a:ln w="14910" cap="rnd">
                  <a:round/>
                </a:ln>
              </p:spPr>
              <p:style>
                <a:lnRef idx="1">
                  <a:srgbClr val="ACACAC"/>
                </a:lnRef>
                <a:fillRef idx="0">
                  <a:srgbClr val="000000">
                    <a:alpha val="0"/>
                  </a:srgbClr>
                </a:fillRef>
                <a:effectRef idx="0">
                  <a:scrgbClr r="0" g="0" b="0"/>
                </a:effectRef>
                <a:fontRef idx="none"/>
              </p:style>
              <p:txBody>
                <a:bodyPr/>
                <a:lstStyle/>
                <a:p>
                  <a:endParaRPr lang="ja-JP" altLang="en-US" sz="962"/>
                </a:p>
              </p:txBody>
            </p:sp>
            <p:sp>
              <p:nvSpPr>
                <p:cNvPr id="65" name="Shape 65"/>
                <p:cNvSpPr/>
                <p:nvPr/>
              </p:nvSpPr>
              <p:spPr>
                <a:xfrm>
                  <a:off x="926201" y="878259"/>
                  <a:ext cx="2610" cy="12564"/>
                </a:xfrm>
                <a:custGeom>
                  <a:avLst/>
                  <a:gdLst/>
                  <a:ahLst/>
                  <a:cxnLst/>
                  <a:rect l="0" t="0" r="0" b="0"/>
                  <a:pathLst>
                    <a:path w="2610" h="12564">
                      <a:moveTo>
                        <a:pt x="1735" y="1182"/>
                      </a:moveTo>
                      <a:cubicBezTo>
                        <a:pt x="2040" y="1576"/>
                        <a:pt x="2356" y="2637"/>
                        <a:pt x="2610" y="4496"/>
                      </a:cubicBezTo>
                      <a:lnTo>
                        <a:pt x="1379" y="12564"/>
                      </a:lnTo>
                      <a:lnTo>
                        <a:pt x="1241" y="12160"/>
                      </a:lnTo>
                      <a:cubicBezTo>
                        <a:pt x="0" y="4827"/>
                        <a:pt x="819" y="0"/>
                        <a:pt x="1735" y="1182"/>
                      </a:cubicBezTo>
                      <a:close/>
                    </a:path>
                  </a:pathLst>
                </a:custGeom>
                <a:ln w="0" cap="rnd">
                  <a:round/>
                </a:ln>
              </p:spPr>
              <p:style>
                <a:lnRef idx="0">
                  <a:srgbClr val="000000">
                    <a:alpha val="0"/>
                  </a:srgbClr>
                </a:lnRef>
                <a:fillRef idx="1">
                  <a:srgbClr val="979898"/>
                </a:fillRef>
                <a:effectRef idx="0">
                  <a:scrgbClr r="0" g="0" b="0"/>
                </a:effectRef>
                <a:fontRef idx="none"/>
              </p:style>
              <p:txBody>
                <a:bodyPr/>
                <a:lstStyle/>
                <a:p>
                  <a:endParaRPr lang="ja-JP" altLang="en-US" sz="962"/>
                </a:p>
              </p:txBody>
            </p:sp>
            <p:sp>
              <p:nvSpPr>
                <p:cNvPr id="67" name="Shape 67"/>
                <p:cNvSpPr/>
                <p:nvPr/>
              </p:nvSpPr>
              <p:spPr>
                <a:xfrm>
                  <a:off x="905478" y="882756"/>
                  <a:ext cx="249898" cy="167234"/>
                </a:xfrm>
                <a:custGeom>
                  <a:avLst/>
                  <a:gdLst/>
                  <a:ahLst/>
                  <a:cxnLst/>
                  <a:rect l="0" t="0" r="0" b="0"/>
                  <a:pathLst>
                    <a:path w="249898" h="167234">
                      <a:moveTo>
                        <a:pt x="249898" y="16370"/>
                      </a:moveTo>
                      <a:cubicBezTo>
                        <a:pt x="249898" y="16370"/>
                        <a:pt x="50305" y="167234"/>
                        <a:pt x="0" y="0"/>
                      </a:cubicBezTo>
                    </a:path>
                  </a:pathLst>
                </a:custGeom>
                <a:ln w="74574" cap="rnd">
                  <a:custDash>
                    <a:ds d="1" sp="822100"/>
                  </a:custDash>
                  <a:round/>
                </a:ln>
              </p:spPr>
              <p:style>
                <a:lnRef idx="1">
                  <a:srgbClr val="FFFEFD"/>
                </a:lnRef>
                <a:fillRef idx="0">
                  <a:srgbClr val="000000">
                    <a:alpha val="0"/>
                  </a:srgbClr>
                </a:fillRef>
                <a:effectRef idx="0">
                  <a:scrgbClr r="0" g="0" b="0"/>
                </a:effectRef>
                <a:fontRef idx="none"/>
              </p:style>
              <p:txBody>
                <a:bodyPr/>
                <a:lstStyle/>
                <a:p>
                  <a:endParaRPr lang="ja-JP" altLang="en-US" sz="962"/>
                </a:p>
              </p:txBody>
            </p:sp>
            <p:sp>
              <p:nvSpPr>
                <p:cNvPr id="68" name="Shape 94"/>
                <p:cNvSpPr/>
                <p:nvPr/>
              </p:nvSpPr>
              <p:spPr>
                <a:xfrm>
                  <a:off x="1274253" y="697650"/>
                  <a:ext cx="53899" cy="70206"/>
                </a:xfrm>
                <a:custGeom>
                  <a:avLst/>
                  <a:gdLst/>
                  <a:ahLst/>
                  <a:cxnLst/>
                  <a:rect l="0" t="0" r="0" b="0"/>
                  <a:pathLst>
                    <a:path w="53899" h="70206">
                      <a:moveTo>
                        <a:pt x="0" y="70206"/>
                      </a:moveTo>
                      <a:cubicBezTo>
                        <a:pt x="26200" y="55055"/>
                        <a:pt x="45898" y="29908"/>
                        <a:pt x="53899" y="0"/>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69" name="Shape 95"/>
                <p:cNvSpPr/>
                <p:nvPr/>
              </p:nvSpPr>
              <p:spPr>
                <a:xfrm>
                  <a:off x="1246365" y="556001"/>
                  <a:ext cx="70218" cy="53886"/>
                </a:xfrm>
                <a:custGeom>
                  <a:avLst/>
                  <a:gdLst/>
                  <a:ahLst/>
                  <a:cxnLst/>
                  <a:rect l="0" t="0" r="0" b="0"/>
                  <a:pathLst>
                    <a:path w="70218" h="53886">
                      <a:moveTo>
                        <a:pt x="70218" y="53886"/>
                      </a:moveTo>
                      <a:cubicBezTo>
                        <a:pt x="55067" y="27686"/>
                        <a:pt x="29921" y="7988"/>
                        <a:pt x="0" y="0"/>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0" name="Shape 96"/>
                <p:cNvSpPr/>
                <p:nvPr/>
              </p:nvSpPr>
              <p:spPr>
                <a:xfrm>
                  <a:off x="1104725" y="567558"/>
                  <a:ext cx="53886" cy="70206"/>
                </a:xfrm>
                <a:custGeom>
                  <a:avLst/>
                  <a:gdLst/>
                  <a:ahLst/>
                  <a:cxnLst/>
                  <a:rect l="0" t="0" r="0" b="0"/>
                  <a:pathLst>
                    <a:path w="53886" h="70206">
                      <a:moveTo>
                        <a:pt x="53886" y="0"/>
                      </a:moveTo>
                      <a:cubicBezTo>
                        <a:pt x="27686" y="15151"/>
                        <a:pt x="7988" y="40297"/>
                        <a:pt x="0" y="70206"/>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1" name="Shape 97"/>
                <p:cNvSpPr/>
                <p:nvPr/>
              </p:nvSpPr>
              <p:spPr>
                <a:xfrm>
                  <a:off x="1116280" y="725527"/>
                  <a:ext cx="70218" cy="53886"/>
                </a:xfrm>
                <a:custGeom>
                  <a:avLst/>
                  <a:gdLst/>
                  <a:ahLst/>
                  <a:cxnLst/>
                  <a:rect l="0" t="0" r="0" b="0"/>
                  <a:pathLst>
                    <a:path w="70218" h="53886">
                      <a:moveTo>
                        <a:pt x="0" y="0"/>
                      </a:moveTo>
                      <a:cubicBezTo>
                        <a:pt x="15151" y="26200"/>
                        <a:pt x="40297" y="45898"/>
                        <a:pt x="70218" y="53886"/>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2" name="Shape 98"/>
                <p:cNvSpPr/>
                <p:nvPr/>
              </p:nvSpPr>
              <p:spPr>
                <a:xfrm>
                  <a:off x="1332059" y="667708"/>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3" name="Shape 99"/>
                <p:cNvSpPr/>
                <p:nvPr/>
              </p:nvSpPr>
              <p:spPr>
                <a:xfrm>
                  <a:off x="1216438" y="552087"/>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4" name="Shape 100"/>
                <p:cNvSpPr/>
                <p:nvPr/>
              </p:nvSpPr>
              <p:spPr>
                <a:xfrm>
                  <a:off x="1100804" y="667708"/>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5" name="Shape 101"/>
                <p:cNvSpPr/>
                <p:nvPr/>
              </p:nvSpPr>
              <p:spPr>
                <a:xfrm>
                  <a:off x="1216438" y="783328"/>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6" name="Shape 102"/>
                <p:cNvSpPr/>
                <p:nvPr/>
              </p:nvSpPr>
              <p:spPr>
                <a:xfrm>
                  <a:off x="976528" y="808053"/>
                  <a:ext cx="53899" cy="70206"/>
                </a:xfrm>
                <a:custGeom>
                  <a:avLst/>
                  <a:gdLst/>
                  <a:ahLst/>
                  <a:cxnLst/>
                  <a:rect l="0" t="0" r="0" b="0"/>
                  <a:pathLst>
                    <a:path w="53899" h="70206">
                      <a:moveTo>
                        <a:pt x="0" y="70206"/>
                      </a:moveTo>
                      <a:cubicBezTo>
                        <a:pt x="26200" y="55055"/>
                        <a:pt x="45898" y="29908"/>
                        <a:pt x="53899" y="0"/>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7" name="Shape 103"/>
                <p:cNvSpPr/>
                <p:nvPr/>
              </p:nvSpPr>
              <p:spPr>
                <a:xfrm>
                  <a:off x="948415" y="685606"/>
                  <a:ext cx="70218" cy="53886"/>
                </a:xfrm>
                <a:custGeom>
                  <a:avLst/>
                  <a:gdLst/>
                  <a:ahLst/>
                  <a:cxnLst/>
                  <a:rect l="0" t="0" r="0" b="0"/>
                  <a:pathLst>
                    <a:path w="70218" h="53886">
                      <a:moveTo>
                        <a:pt x="70218" y="53886"/>
                      </a:moveTo>
                      <a:cubicBezTo>
                        <a:pt x="55067" y="27686"/>
                        <a:pt x="29921" y="7988"/>
                        <a:pt x="0" y="0"/>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8" name="Shape 104"/>
                <p:cNvSpPr/>
                <p:nvPr/>
              </p:nvSpPr>
              <p:spPr>
                <a:xfrm>
                  <a:off x="806775" y="697163"/>
                  <a:ext cx="53886" cy="70206"/>
                </a:xfrm>
                <a:custGeom>
                  <a:avLst/>
                  <a:gdLst/>
                  <a:ahLst/>
                  <a:cxnLst/>
                  <a:rect l="0" t="0" r="0" b="0"/>
                  <a:pathLst>
                    <a:path w="53886" h="70206">
                      <a:moveTo>
                        <a:pt x="53886" y="0"/>
                      </a:moveTo>
                      <a:cubicBezTo>
                        <a:pt x="27686" y="15151"/>
                        <a:pt x="7988" y="40297"/>
                        <a:pt x="0" y="70206"/>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79" name="Shape 105"/>
                <p:cNvSpPr/>
                <p:nvPr/>
              </p:nvSpPr>
              <p:spPr>
                <a:xfrm>
                  <a:off x="818330" y="855132"/>
                  <a:ext cx="70218" cy="53886"/>
                </a:xfrm>
                <a:custGeom>
                  <a:avLst/>
                  <a:gdLst/>
                  <a:ahLst/>
                  <a:cxnLst/>
                  <a:rect l="0" t="0" r="0" b="0"/>
                  <a:pathLst>
                    <a:path w="70218" h="53886">
                      <a:moveTo>
                        <a:pt x="0" y="0"/>
                      </a:moveTo>
                      <a:cubicBezTo>
                        <a:pt x="15151" y="26200"/>
                        <a:pt x="40297" y="45898"/>
                        <a:pt x="70218" y="53886"/>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80" name="Shape 106"/>
                <p:cNvSpPr/>
                <p:nvPr/>
              </p:nvSpPr>
              <p:spPr>
                <a:xfrm>
                  <a:off x="1034106" y="797311"/>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81" name="Shape 107"/>
                <p:cNvSpPr/>
                <p:nvPr/>
              </p:nvSpPr>
              <p:spPr>
                <a:xfrm>
                  <a:off x="918486" y="681690"/>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82" name="Shape 108"/>
                <p:cNvSpPr/>
                <p:nvPr/>
              </p:nvSpPr>
              <p:spPr>
                <a:xfrm>
                  <a:off x="802852" y="797311"/>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83" name="Shape 109"/>
                <p:cNvSpPr/>
                <p:nvPr/>
              </p:nvSpPr>
              <p:spPr>
                <a:xfrm>
                  <a:off x="918486" y="912932"/>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84" name="Shape 110"/>
                <p:cNvSpPr/>
                <p:nvPr/>
              </p:nvSpPr>
              <p:spPr>
                <a:xfrm>
                  <a:off x="752251" y="647259"/>
                  <a:ext cx="53899" cy="70206"/>
                </a:xfrm>
                <a:custGeom>
                  <a:avLst/>
                  <a:gdLst/>
                  <a:ahLst/>
                  <a:cxnLst/>
                  <a:rect l="0" t="0" r="0" b="0"/>
                  <a:pathLst>
                    <a:path w="53899" h="70206">
                      <a:moveTo>
                        <a:pt x="0" y="70206"/>
                      </a:moveTo>
                      <a:cubicBezTo>
                        <a:pt x="26200" y="55055"/>
                        <a:pt x="45898" y="29908"/>
                        <a:pt x="53899" y="0"/>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86" name="Shape 112"/>
                <p:cNvSpPr/>
                <p:nvPr/>
              </p:nvSpPr>
              <p:spPr>
                <a:xfrm>
                  <a:off x="582725" y="517167"/>
                  <a:ext cx="53886" cy="70206"/>
                </a:xfrm>
                <a:custGeom>
                  <a:avLst/>
                  <a:gdLst/>
                  <a:ahLst/>
                  <a:cxnLst/>
                  <a:rect l="0" t="0" r="0" b="0"/>
                  <a:pathLst>
                    <a:path w="53886" h="70206">
                      <a:moveTo>
                        <a:pt x="53886" y="0"/>
                      </a:moveTo>
                      <a:cubicBezTo>
                        <a:pt x="27686" y="15151"/>
                        <a:pt x="7988" y="40297"/>
                        <a:pt x="0" y="70206"/>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87" name="Shape 113"/>
                <p:cNvSpPr/>
                <p:nvPr/>
              </p:nvSpPr>
              <p:spPr>
                <a:xfrm>
                  <a:off x="594280" y="675136"/>
                  <a:ext cx="70218" cy="53886"/>
                </a:xfrm>
                <a:custGeom>
                  <a:avLst/>
                  <a:gdLst/>
                  <a:ahLst/>
                  <a:cxnLst/>
                  <a:rect l="0" t="0" r="0" b="0"/>
                  <a:pathLst>
                    <a:path w="70218" h="53886">
                      <a:moveTo>
                        <a:pt x="0" y="0"/>
                      </a:moveTo>
                      <a:cubicBezTo>
                        <a:pt x="15151" y="26200"/>
                        <a:pt x="40297" y="45898"/>
                        <a:pt x="70218" y="53886"/>
                      </a:cubicBezTo>
                    </a:path>
                  </a:pathLst>
                </a:custGeom>
                <a:ln w="19050" cap="rnd">
                  <a:custDash>
                    <a:ds d="1" sp="476800"/>
                  </a:custDash>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88" name="Shape 114"/>
                <p:cNvSpPr/>
                <p:nvPr/>
              </p:nvSpPr>
              <p:spPr>
                <a:xfrm>
                  <a:off x="810057" y="617317"/>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89" name="Shape 115"/>
                <p:cNvSpPr/>
                <p:nvPr/>
              </p:nvSpPr>
              <p:spPr>
                <a:xfrm>
                  <a:off x="694436" y="501696"/>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90" name="Shape 116"/>
                <p:cNvSpPr/>
                <p:nvPr/>
              </p:nvSpPr>
              <p:spPr>
                <a:xfrm>
                  <a:off x="578802" y="617317"/>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91" name="Shape 117"/>
                <p:cNvSpPr/>
                <p:nvPr/>
              </p:nvSpPr>
              <p:spPr>
                <a:xfrm>
                  <a:off x="694436" y="732937"/>
                  <a:ext cx="0" cy="0"/>
                </a:xfrm>
                <a:custGeom>
                  <a:avLst/>
                  <a:gdLst/>
                  <a:ahLst/>
                  <a:cxnLst/>
                  <a:rect l="0" t="0" r="0" b="0"/>
                  <a:pathLst>
                    <a:path>
                      <a:moveTo>
                        <a:pt x="0" y="0"/>
                      </a:moveTo>
                      <a:lnTo>
                        <a:pt x="0" y="0"/>
                      </a:lnTo>
                    </a:path>
                  </a:pathLst>
                </a:custGeom>
                <a:ln w="19050" cap="rnd">
                  <a:round/>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92" name="Rectangle 118"/>
                <p:cNvSpPr/>
                <p:nvPr/>
              </p:nvSpPr>
              <p:spPr>
                <a:xfrm>
                  <a:off x="1584058" y="718674"/>
                  <a:ext cx="557403" cy="283533"/>
                </a:xfrm>
                <a:prstGeom prst="rect">
                  <a:avLst/>
                </a:prstGeom>
                <a:ln>
                  <a:noFill/>
                </a:ln>
              </p:spPr>
              <p:txBody>
                <a:bodyPr vert="horz" lIns="0" tIns="0" rIns="0" bIns="0" rtlCol="0">
                  <a:noAutofit/>
                </a:bodyPr>
                <a:lstStyle/>
                <a:p>
                  <a:pPr>
                    <a:lnSpc>
                      <a:spcPct val="107000"/>
                    </a:lnSpc>
                    <a:spcAft>
                      <a:spcPts val="571"/>
                    </a:spcAft>
                  </a:pPr>
                  <a:r>
                    <a:rPr lang="ja-JP" altLang="en-US" sz="1200" kern="100" dirty="0">
                      <a:solidFill>
                        <a:srgbClr val="181717"/>
                      </a:solidFill>
                      <a:latin typeface="Calibri" panose="020F0502020204030204" pitchFamily="34" charset="0"/>
                      <a:ea typeface="Microsoft YaHei" panose="020B0503020204020204" pitchFamily="34" charset="-122"/>
                      <a:cs typeface="Microsoft YaHei" panose="020B0503020204020204" pitchFamily="34" charset="-122"/>
                    </a:rPr>
                    <a:t>耳下腺</a:t>
                  </a:r>
                  <a:endParaRPr lang="ja-JP" altLang="en-US" sz="12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3" name="Rectangle 119"/>
                <p:cNvSpPr/>
                <p:nvPr/>
              </p:nvSpPr>
              <p:spPr>
                <a:xfrm>
                  <a:off x="55739" y="727343"/>
                  <a:ext cx="557403" cy="283533"/>
                </a:xfrm>
                <a:prstGeom prst="rect">
                  <a:avLst/>
                </a:prstGeom>
                <a:ln>
                  <a:noFill/>
                </a:ln>
              </p:spPr>
              <p:txBody>
                <a:bodyPr vert="horz" lIns="0" tIns="0" rIns="0" bIns="0" rtlCol="0">
                  <a:noAutofit/>
                </a:bodyPr>
                <a:lstStyle/>
                <a:p>
                  <a:pPr>
                    <a:lnSpc>
                      <a:spcPct val="107000"/>
                    </a:lnSpc>
                    <a:spcAft>
                      <a:spcPts val="571"/>
                    </a:spcAft>
                  </a:pPr>
                  <a:r>
                    <a:rPr lang="ja-JP" altLang="en-US" sz="1200" kern="100" dirty="0">
                      <a:solidFill>
                        <a:srgbClr val="181717"/>
                      </a:solidFill>
                      <a:latin typeface="Calibri" panose="020F0502020204030204" pitchFamily="34" charset="0"/>
                      <a:ea typeface="Microsoft YaHei" panose="020B0503020204020204" pitchFamily="34" charset="-122"/>
                      <a:cs typeface="Microsoft YaHei" panose="020B0503020204020204" pitchFamily="34" charset="-122"/>
                    </a:rPr>
                    <a:t>舌下腺</a:t>
                  </a:r>
                  <a:endParaRPr lang="ja-JP" altLang="en-US" sz="12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4" name="Rectangle 120"/>
                <p:cNvSpPr/>
                <p:nvPr/>
              </p:nvSpPr>
              <p:spPr>
                <a:xfrm>
                  <a:off x="1553155" y="946245"/>
                  <a:ext cx="557403" cy="283532"/>
                </a:xfrm>
                <a:prstGeom prst="rect">
                  <a:avLst/>
                </a:prstGeom>
                <a:ln>
                  <a:noFill/>
                </a:ln>
              </p:spPr>
              <p:txBody>
                <a:bodyPr vert="horz" lIns="0" tIns="0" rIns="0" bIns="0" rtlCol="0">
                  <a:noAutofit/>
                </a:bodyPr>
                <a:lstStyle/>
                <a:p>
                  <a:pPr>
                    <a:lnSpc>
                      <a:spcPct val="107000"/>
                    </a:lnSpc>
                    <a:spcAft>
                      <a:spcPts val="571"/>
                    </a:spcAft>
                  </a:pPr>
                  <a:r>
                    <a:rPr lang="ja-JP" altLang="en-US" sz="1200" kern="100" dirty="0">
                      <a:solidFill>
                        <a:srgbClr val="181717"/>
                      </a:solidFill>
                      <a:latin typeface="Calibri" panose="020F0502020204030204" pitchFamily="34" charset="0"/>
                      <a:ea typeface="Microsoft YaHei" panose="020B0503020204020204" pitchFamily="34" charset="-122"/>
                      <a:cs typeface="Microsoft YaHei" panose="020B0503020204020204" pitchFamily="34" charset="-122"/>
                    </a:rPr>
                    <a:t>顎下腺</a:t>
                  </a:r>
                  <a:endParaRPr lang="ja-JP" altLang="en-US" sz="12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95" name="Shape 121"/>
                <p:cNvSpPr/>
                <p:nvPr/>
              </p:nvSpPr>
              <p:spPr>
                <a:xfrm>
                  <a:off x="1204749" y="675136"/>
                  <a:ext cx="336631" cy="91773"/>
                </a:xfrm>
                <a:custGeom>
                  <a:avLst/>
                  <a:gdLst/>
                  <a:ahLst/>
                  <a:cxnLst/>
                  <a:rect l="0" t="0" r="0" b="0"/>
                  <a:pathLst>
                    <a:path w="302400" h="64808">
                      <a:moveTo>
                        <a:pt x="0" y="0"/>
                      </a:moveTo>
                      <a:lnTo>
                        <a:pt x="302400" y="64808"/>
                      </a:lnTo>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96" name="Shape 122"/>
                <p:cNvSpPr/>
                <p:nvPr/>
              </p:nvSpPr>
              <p:spPr>
                <a:xfrm>
                  <a:off x="453658" y="653736"/>
                  <a:ext cx="223202" cy="100800"/>
                </a:xfrm>
                <a:custGeom>
                  <a:avLst/>
                  <a:gdLst/>
                  <a:ahLst/>
                  <a:cxnLst/>
                  <a:rect l="0" t="0" r="0" b="0"/>
                  <a:pathLst>
                    <a:path w="223202" h="100800">
                      <a:moveTo>
                        <a:pt x="0" y="100800"/>
                      </a:moveTo>
                      <a:lnTo>
                        <a:pt x="223202" y="0"/>
                      </a:lnTo>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ja-JP" altLang="en-US" sz="962"/>
                </a:p>
              </p:txBody>
            </p:sp>
            <p:sp>
              <p:nvSpPr>
                <p:cNvPr id="97" name="Shape 123"/>
                <p:cNvSpPr/>
                <p:nvPr/>
              </p:nvSpPr>
              <p:spPr>
                <a:xfrm>
                  <a:off x="930163" y="753151"/>
                  <a:ext cx="572665" cy="231333"/>
                </a:xfrm>
                <a:custGeom>
                  <a:avLst/>
                  <a:gdLst/>
                  <a:ahLst/>
                  <a:cxnLst/>
                  <a:rect l="0" t="0" r="0" b="0"/>
                  <a:pathLst>
                    <a:path w="583197" h="222212">
                      <a:moveTo>
                        <a:pt x="0" y="0"/>
                      </a:moveTo>
                      <a:lnTo>
                        <a:pt x="583197" y="222212"/>
                      </a:lnTo>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ja-JP" altLang="en-US" sz="962"/>
                </a:p>
              </p:txBody>
            </p:sp>
          </p:grpSp>
        </p:grpSp>
        <p:sp>
          <p:nvSpPr>
            <p:cNvPr id="3" name="円/楕円 2"/>
            <p:cNvSpPr/>
            <p:nvPr/>
          </p:nvSpPr>
          <p:spPr>
            <a:xfrm>
              <a:off x="1161502" y="5891685"/>
              <a:ext cx="798013" cy="4262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7" name="円/楕円 136"/>
            <p:cNvSpPr/>
            <p:nvPr/>
          </p:nvSpPr>
          <p:spPr>
            <a:xfrm>
              <a:off x="3065352" y="5916179"/>
              <a:ext cx="869182" cy="329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p>
          </p:txBody>
        </p:sp>
        <p:sp>
          <p:nvSpPr>
            <p:cNvPr id="138" name="円/楕円 137"/>
            <p:cNvSpPr/>
            <p:nvPr/>
          </p:nvSpPr>
          <p:spPr>
            <a:xfrm>
              <a:off x="3023549" y="6283737"/>
              <a:ext cx="869903" cy="3348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p>
          </p:txBody>
        </p:sp>
      </p:grpSp>
      <p:sp>
        <p:nvSpPr>
          <p:cNvPr id="139" name="テキスト ボックス 138"/>
          <p:cNvSpPr txBox="1"/>
          <p:nvPr/>
        </p:nvSpPr>
        <p:spPr>
          <a:xfrm>
            <a:off x="4623506" y="5365917"/>
            <a:ext cx="4944532" cy="1323439"/>
          </a:xfrm>
          <a:prstGeom prst="rect">
            <a:avLst/>
          </a:prstGeom>
          <a:noFill/>
        </p:spPr>
        <p:txBody>
          <a:bodyPr wrap="square" rtlCol="0">
            <a:spAutoFit/>
          </a:bodyPr>
          <a:lstStyle/>
          <a:p>
            <a:r>
              <a:rPr kumimoji="1" lang="ja-JP" altLang="en-US" sz="3200" b="1" dirty="0"/>
              <a:t>３つの</a:t>
            </a:r>
            <a:r>
              <a:rPr kumimoji="1" lang="ja-JP" altLang="en-US" sz="4000" b="1" dirty="0"/>
              <a:t>大</a:t>
            </a:r>
            <a:r>
              <a:rPr kumimoji="1" lang="ja-JP" altLang="en-US" sz="3200" b="1" dirty="0"/>
              <a:t>唾液腺</a:t>
            </a:r>
            <a:endParaRPr kumimoji="1" lang="en-US" altLang="ja-JP" sz="3200" b="1" dirty="0"/>
          </a:p>
          <a:p>
            <a:r>
              <a:rPr kumimoji="1" lang="ja-JP" altLang="en-US" sz="2000" dirty="0"/>
              <a:t>を軟組織の上から直接刺激するので</a:t>
            </a:r>
            <a:endParaRPr kumimoji="1" lang="en-US" altLang="ja-JP" sz="2000" dirty="0"/>
          </a:p>
          <a:p>
            <a:r>
              <a:rPr kumimoji="1" lang="ja-JP" altLang="en-US" sz="2000" dirty="0"/>
              <a:t>分泌量は多い</a:t>
            </a:r>
            <a:endParaRPr kumimoji="1" lang="en-US" altLang="ja-JP" sz="2000" dirty="0"/>
          </a:p>
        </p:txBody>
      </p:sp>
      <p:grpSp>
        <p:nvGrpSpPr>
          <p:cNvPr id="11" name="グループ化 10">
            <a:extLst>
              <a:ext uri="{FF2B5EF4-FFF2-40B4-BE49-F238E27FC236}">
                <a16:creationId xmlns:a16="http://schemas.microsoft.com/office/drawing/2014/main" id="{FCA2CE6F-B9A4-4C34-8AA4-E2E79B741D56}"/>
              </a:ext>
            </a:extLst>
          </p:cNvPr>
          <p:cNvGrpSpPr/>
          <p:nvPr/>
        </p:nvGrpSpPr>
        <p:grpSpPr>
          <a:xfrm>
            <a:off x="3468462" y="1377336"/>
            <a:ext cx="2999307" cy="3559864"/>
            <a:chOff x="3610824" y="1437197"/>
            <a:chExt cx="2999307" cy="3400745"/>
          </a:xfrm>
        </p:grpSpPr>
        <p:pic>
          <p:nvPicPr>
            <p:cNvPr id="145" name="図 144"/>
            <p:cNvPicPr>
              <a:picLocks noChangeAspect="1"/>
            </p:cNvPicPr>
            <p:nvPr/>
          </p:nvPicPr>
          <p:blipFill>
            <a:blip r:embed="rId4"/>
            <a:stretch>
              <a:fillRect/>
            </a:stretch>
          </p:blipFill>
          <p:spPr>
            <a:xfrm>
              <a:off x="3943361" y="1437197"/>
              <a:ext cx="1917793" cy="1885155"/>
            </a:xfrm>
            <a:prstGeom prst="rect">
              <a:avLst/>
            </a:prstGeom>
          </p:spPr>
        </p:pic>
        <p:sp>
          <p:nvSpPr>
            <p:cNvPr id="128" name="テキスト ボックス 127"/>
            <p:cNvSpPr txBox="1"/>
            <p:nvPr/>
          </p:nvSpPr>
          <p:spPr>
            <a:xfrm>
              <a:off x="3610824" y="1457623"/>
              <a:ext cx="293571" cy="461665"/>
            </a:xfrm>
            <a:prstGeom prst="rect">
              <a:avLst/>
            </a:prstGeom>
            <a:noFill/>
          </p:spPr>
          <p:txBody>
            <a:bodyPr wrap="square" rtlCol="0">
              <a:spAutoFit/>
            </a:bodyPr>
            <a:lstStyle/>
            <a:p>
              <a:r>
                <a:rPr kumimoji="1" lang="ja-JP" altLang="en-US" sz="2400" dirty="0"/>
                <a:t>②</a:t>
              </a:r>
            </a:p>
          </p:txBody>
        </p:sp>
        <p:sp>
          <p:nvSpPr>
            <p:cNvPr id="131" name="テキスト ボックス 130"/>
            <p:cNvSpPr txBox="1"/>
            <p:nvPr/>
          </p:nvSpPr>
          <p:spPr>
            <a:xfrm>
              <a:off x="3713024" y="3501653"/>
              <a:ext cx="2076463" cy="338554"/>
            </a:xfrm>
            <a:prstGeom prst="rect">
              <a:avLst/>
            </a:prstGeom>
            <a:noFill/>
          </p:spPr>
          <p:txBody>
            <a:bodyPr wrap="square" rtlCol="0">
              <a:spAutoFit/>
            </a:bodyPr>
            <a:lstStyle/>
            <a:p>
              <a:r>
                <a:rPr kumimoji="1" lang="ja-JP" altLang="en-US" sz="1600" b="1" dirty="0"/>
                <a:t>顎下腺マッサージ</a:t>
              </a:r>
              <a:endParaRPr kumimoji="1" lang="en-US" altLang="ja-JP" sz="1600" b="1" dirty="0"/>
            </a:p>
          </p:txBody>
        </p:sp>
        <p:sp>
          <p:nvSpPr>
            <p:cNvPr id="135" name="テキスト ボックス 134"/>
            <p:cNvSpPr txBox="1"/>
            <p:nvPr/>
          </p:nvSpPr>
          <p:spPr>
            <a:xfrm>
              <a:off x="3692939" y="3760724"/>
              <a:ext cx="2917192" cy="1077218"/>
            </a:xfrm>
            <a:prstGeom prst="rect">
              <a:avLst/>
            </a:prstGeom>
            <a:noFill/>
          </p:spPr>
          <p:txBody>
            <a:bodyPr wrap="square" rtlCol="0">
              <a:spAutoFit/>
            </a:bodyPr>
            <a:lstStyle/>
            <a:p>
              <a:r>
                <a:rPr kumimoji="1" lang="ja-JP" altLang="en-US" sz="1600" dirty="0"/>
                <a:t>場所：下顎の骨の横の内側</a:t>
              </a:r>
              <a:endParaRPr kumimoji="1" lang="en-US" altLang="ja-JP" sz="1600" dirty="0"/>
            </a:p>
            <a:p>
              <a:r>
                <a:rPr kumimoji="1" lang="ja-JP" altLang="en-US" sz="1600" dirty="0"/>
                <a:t>両手の親指で内側の柔らかい部分を優しく後ろから前に向かってマッサージ</a:t>
              </a:r>
              <a:endParaRPr kumimoji="1" lang="en-US" altLang="ja-JP" sz="1600" dirty="0"/>
            </a:p>
          </p:txBody>
        </p:sp>
        <p:sp>
          <p:nvSpPr>
            <p:cNvPr id="7" name="テキスト ボックス 6">
              <a:extLst>
                <a:ext uri="{FF2B5EF4-FFF2-40B4-BE49-F238E27FC236}">
                  <a16:creationId xmlns:a16="http://schemas.microsoft.com/office/drawing/2014/main" id="{6CD28F6F-37CE-42B7-AA87-081CC4516CB9}"/>
                </a:ext>
              </a:extLst>
            </p:cNvPr>
            <p:cNvSpPr txBox="1"/>
            <p:nvPr/>
          </p:nvSpPr>
          <p:spPr>
            <a:xfrm>
              <a:off x="3690271" y="3265670"/>
              <a:ext cx="1644445" cy="307777"/>
            </a:xfrm>
            <a:prstGeom prst="rect">
              <a:avLst/>
            </a:prstGeom>
            <a:noFill/>
          </p:spPr>
          <p:txBody>
            <a:bodyPr wrap="square" rtlCol="0">
              <a:spAutoFit/>
            </a:bodyPr>
            <a:lstStyle/>
            <a:p>
              <a:r>
                <a:rPr lang="ja-JP" altLang="en-US" sz="1400" b="1" dirty="0"/>
                <a:t>がっかせん</a:t>
              </a:r>
              <a:endParaRPr kumimoji="1" lang="ja-JP" altLang="en-US" sz="1400" dirty="0"/>
            </a:p>
          </p:txBody>
        </p:sp>
      </p:grpSp>
      <p:grpSp>
        <p:nvGrpSpPr>
          <p:cNvPr id="12" name="グループ化 11">
            <a:extLst>
              <a:ext uri="{FF2B5EF4-FFF2-40B4-BE49-F238E27FC236}">
                <a16:creationId xmlns:a16="http://schemas.microsoft.com/office/drawing/2014/main" id="{C19E0E5C-A60F-475C-885E-B91DC2315F06}"/>
              </a:ext>
            </a:extLst>
          </p:cNvPr>
          <p:cNvGrpSpPr/>
          <p:nvPr/>
        </p:nvGrpSpPr>
        <p:grpSpPr>
          <a:xfrm>
            <a:off x="50581" y="1495261"/>
            <a:ext cx="3802476" cy="3161815"/>
            <a:chOff x="32118" y="1434348"/>
            <a:chExt cx="3802476" cy="3161815"/>
          </a:xfrm>
        </p:grpSpPr>
        <p:pic>
          <p:nvPicPr>
            <p:cNvPr id="144" name="図 143"/>
            <p:cNvPicPr>
              <a:picLocks noChangeAspect="1"/>
            </p:cNvPicPr>
            <p:nvPr/>
          </p:nvPicPr>
          <p:blipFill>
            <a:blip r:embed="rId5"/>
            <a:stretch>
              <a:fillRect/>
            </a:stretch>
          </p:blipFill>
          <p:spPr>
            <a:xfrm>
              <a:off x="937641" y="1434348"/>
              <a:ext cx="1778834" cy="1758787"/>
            </a:xfrm>
            <a:prstGeom prst="rect">
              <a:avLst/>
            </a:prstGeom>
          </p:spPr>
        </p:pic>
        <p:sp>
          <p:nvSpPr>
            <p:cNvPr id="127" name="テキスト ボックス 126"/>
            <p:cNvSpPr txBox="1"/>
            <p:nvPr/>
          </p:nvSpPr>
          <p:spPr>
            <a:xfrm>
              <a:off x="497285" y="1434348"/>
              <a:ext cx="293571" cy="461665"/>
            </a:xfrm>
            <a:prstGeom prst="rect">
              <a:avLst/>
            </a:prstGeom>
            <a:noFill/>
          </p:spPr>
          <p:txBody>
            <a:bodyPr wrap="square" rtlCol="0">
              <a:spAutoFit/>
            </a:bodyPr>
            <a:lstStyle/>
            <a:p>
              <a:r>
                <a:rPr kumimoji="1" lang="ja-JP" altLang="en-US" sz="2400" dirty="0"/>
                <a:t>①</a:t>
              </a:r>
            </a:p>
          </p:txBody>
        </p:sp>
        <p:sp>
          <p:nvSpPr>
            <p:cNvPr id="130" name="テキスト ボックス 129"/>
            <p:cNvSpPr txBox="1"/>
            <p:nvPr/>
          </p:nvSpPr>
          <p:spPr>
            <a:xfrm>
              <a:off x="39064" y="3481263"/>
              <a:ext cx="3795530" cy="338554"/>
            </a:xfrm>
            <a:prstGeom prst="rect">
              <a:avLst/>
            </a:prstGeom>
            <a:noFill/>
          </p:spPr>
          <p:txBody>
            <a:bodyPr wrap="square" rtlCol="0">
              <a:spAutoFit/>
            </a:bodyPr>
            <a:lstStyle/>
            <a:p>
              <a:r>
                <a:rPr kumimoji="1" lang="ja-JP" altLang="en-US" sz="1600" b="1" dirty="0"/>
                <a:t>耳下腺マッサージ</a:t>
              </a:r>
              <a:endParaRPr kumimoji="1" lang="en-US" altLang="ja-JP" sz="1600" b="1" dirty="0"/>
            </a:p>
          </p:txBody>
        </p:sp>
        <p:sp>
          <p:nvSpPr>
            <p:cNvPr id="133" name="テキスト ボックス 132"/>
            <p:cNvSpPr txBox="1"/>
            <p:nvPr/>
          </p:nvSpPr>
          <p:spPr>
            <a:xfrm>
              <a:off x="32118" y="3765166"/>
              <a:ext cx="3254702" cy="830997"/>
            </a:xfrm>
            <a:prstGeom prst="rect">
              <a:avLst/>
            </a:prstGeom>
            <a:noFill/>
          </p:spPr>
          <p:txBody>
            <a:bodyPr wrap="square" rtlCol="0">
              <a:spAutoFit/>
            </a:bodyPr>
            <a:lstStyle/>
            <a:p>
              <a:r>
                <a:rPr kumimoji="1" lang="ja-JP" altLang="en-US" sz="1600" dirty="0"/>
                <a:t>場所：頬の後ろ側、耳の前の下側</a:t>
              </a:r>
              <a:endParaRPr kumimoji="1" lang="en-US" altLang="ja-JP" sz="1600" dirty="0"/>
            </a:p>
            <a:p>
              <a:r>
                <a:rPr kumimoji="1" lang="ja-JP" altLang="en-US" sz="1600" dirty="0"/>
                <a:t>両手の手のひらで優しく円を描くように回してマッサージ</a:t>
              </a:r>
              <a:endParaRPr kumimoji="1" lang="en-US" altLang="ja-JP" sz="1600" dirty="0"/>
            </a:p>
          </p:txBody>
        </p:sp>
        <p:sp>
          <p:nvSpPr>
            <p:cNvPr id="8" name="テキスト ボックス 7">
              <a:extLst>
                <a:ext uri="{FF2B5EF4-FFF2-40B4-BE49-F238E27FC236}">
                  <a16:creationId xmlns:a16="http://schemas.microsoft.com/office/drawing/2014/main" id="{FE2A6709-1CF7-4BB9-86F8-C8FC6988D5DF}"/>
                </a:ext>
              </a:extLst>
            </p:cNvPr>
            <p:cNvSpPr txBox="1"/>
            <p:nvPr/>
          </p:nvSpPr>
          <p:spPr>
            <a:xfrm>
              <a:off x="39064" y="3227829"/>
              <a:ext cx="1627108" cy="307777"/>
            </a:xfrm>
            <a:prstGeom prst="rect">
              <a:avLst/>
            </a:prstGeom>
            <a:noFill/>
          </p:spPr>
          <p:txBody>
            <a:bodyPr wrap="square" rtlCol="0">
              <a:spAutoFit/>
            </a:bodyPr>
            <a:lstStyle/>
            <a:p>
              <a:r>
                <a:rPr lang="ja-JP" altLang="en-US" sz="1400" b="1" dirty="0"/>
                <a:t>じかせん</a:t>
              </a:r>
              <a:endParaRPr kumimoji="1" lang="ja-JP" altLang="en-US" sz="1400" dirty="0"/>
            </a:p>
          </p:txBody>
        </p:sp>
      </p:grpSp>
      <p:grpSp>
        <p:nvGrpSpPr>
          <p:cNvPr id="10" name="グループ化 9">
            <a:extLst>
              <a:ext uri="{FF2B5EF4-FFF2-40B4-BE49-F238E27FC236}">
                <a16:creationId xmlns:a16="http://schemas.microsoft.com/office/drawing/2014/main" id="{191F1749-6122-49D0-ACCD-1A27C1E3588B}"/>
              </a:ext>
            </a:extLst>
          </p:cNvPr>
          <p:cNvGrpSpPr/>
          <p:nvPr/>
        </p:nvGrpSpPr>
        <p:grpSpPr>
          <a:xfrm>
            <a:off x="6536715" y="1308430"/>
            <a:ext cx="3359976" cy="3325131"/>
            <a:chOff x="7265679" y="1328790"/>
            <a:chExt cx="3359976" cy="3325131"/>
          </a:xfrm>
        </p:grpSpPr>
        <p:pic>
          <p:nvPicPr>
            <p:cNvPr id="146" name="図 145"/>
            <p:cNvPicPr>
              <a:picLocks noChangeAspect="1"/>
            </p:cNvPicPr>
            <p:nvPr/>
          </p:nvPicPr>
          <p:blipFill>
            <a:blip r:embed="rId6"/>
            <a:stretch>
              <a:fillRect/>
            </a:stretch>
          </p:blipFill>
          <p:spPr>
            <a:xfrm>
              <a:off x="7399328" y="1328790"/>
              <a:ext cx="1823110" cy="1858980"/>
            </a:xfrm>
            <a:prstGeom prst="rect">
              <a:avLst/>
            </a:prstGeom>
          </p:spPr>
        </p:pic>
        <p:sp>
          <p:nvSpPr>
            <p:cNvPr id="129" name="テキスト ボックス 128"/>
            <p:cNvSpPr txBox="1"/>
            <p:nvPr/>
          </p:nvSpPr>
          <p:spPr>
            <a:xfrm>
              <a:off x="7265679" y="1368987"/>
              <a:ext cx="293571" cy="461665"/>
            </a:xfrm>
            <a:prstGeom prst="rect">
              <a:avLst/>
            </a:prstGeom>
            <a:noFill/>
          </p:spPr>
          <p:txBody>
            <a:bodyPr wrap="square" rtlCol="0">
              <a:spAutoFit/>
            </a:bodyPr>
            <a:lstStyle/>
            <a:p>
              <a:r>
                <a:rPr kumimoji="1" lang="ja-JP" altLang="en-US" sz="2400" dirty="0"/>
                <a:t>③</a:t>
              </a:r>
            </a:p>
          </p:txBody>
        </p:sp>
        <p:sp>
          <p:nvSpPr>
            <p:cNvPr id="132" name="テキスト ボックス 131"/>
            <p:cNvSpPr txBox="1"/>
            <p:nvPr/>
          </p:nvSpPr>
          <p:spPr>
            <a:xfrm>
              <a:off x="7366898" y="3527730"/>
              <a:ext cx="2726722" cy="338554"/>
            </a:xfrm>
            <a:prstGeom prst="rect">
              <a:avLst/>
            </a:prstGeom>
            <a:noFill/>
          </p:spPr>
          <p:txBody>
            <a:bodyPr wrap="square" rtlCol="0">
              <a:spAutoFit/>
            </a:bodyPr>
            <a:lstStyle/>
            <a:p>
              <a:r>
                <a:rPr kumimoji="1" lang="ja-JP" altLang="en-US" sz="1600" b="1" dirty="0"/>
                <a:t>舌下腺マッサージ</a:t>
              </a:r>
              <a:endParaRPr kumimoji="1" lang="en-US" altLang="ja-JP" sz="1600" b="1" dirty="0"/>
            </a:p>
          </p:txBody>
        </p:sp>
        <p:sp>
          <p:nvSpPr>
            <p:cNvPr id="136" name="テキスト ボックス 135"/>
            <p:cNvSpPr txBox="1"/>
            <p:nvPr/>
          </p:nvSpPr>
          <p:spPr>
            <a:xfrm>
              <a:off x="7358815" y="3822924"/>
              <a:ext cx="3266840" cy="830997"/>
            </a:xfrm>
            <a:prstGeom prst="rect">
              <a:avLst/>
            </a:prstGeom>
            <a:noFill/>
          </p:spPr>
          <p:txBody>
            <a:bodyPr wrap="square" rtlCol="0">
              <a:spAutoFit/>
            </a:bodyPr>
            <a:lstStyle/>
            <a:p>
              <a:r>
                <a:rPr kumimoji="1" lang="ja-JP" altLang="en-US" sz="1600" dirty="0"/>
                <a:t>場所：下顎の骨の内側真ん中</a:t>
              </a:r>
              <a:r>
                <a:rPr kumimoji="1" lang="ja-JP" altLang="en-US" sz="1600" dirty="0" err="1"/>
                <a:t>あた</a:t>
              </a:r>
              <a:endParaRPr kumimoji="1" lang="en-US" altLang="ja-JP" sz="1600" dirty="0"/>
            </a:p>
            <a:p>
              <a:r>
                <a:rPr kumimoji="1" lang="ja-JP" altLang="en-US" sz="1600" dirty="0"/>
                <a:t>　　　</a:t>
              </a:r>
              <a:r>
                <a:rPr kumimoji="1" lang="ja-JP" altLang="en-US" sz="1600" dirty="0" err="1"/>
                <a:t>りの</a:t>
              </a:r>
              <a:r>
                <a:rPr kumimoji="1" lang="ja-JP" altLang="en-US" sz="1600" dirty="0"/>
                <a:t>柔らかい部分</a:t>
              </a:r>
              <a:endParaRPr kumimoji="1" lang="en-US" altLang="ja-JP" sz="1600" dirty="0"/>
            </a:p>
            <a:p>
              <a:r>
                <a:rPr kumimoji="1" lang="ja-JP" altLang="en-US" sz="1600" dirty="0"/>
                <a:t>両手の親指で優しくマッサージ</a:t>
              </a:r>
              <a:endParaRPr kumimoji="1" lang="en-US" altLang="ja-JP" sz="1600" dirty="0"/>
            </a:p>
          </p:txBody>
        </p:sp>
        <p:sp>
          <p:nvSpPr>
            <p:cNvPr id="9" name="テキスト ボックス 8">
              <a:extLst>
                <a:ext uri="{FF2B5EF4-FFF2-40B4-BE49-F238E27FC236}">
                  <a16:creationId xmlns:a16="http://schemas.microsoft.com/office/drawing/2014/main" id="{B5586520-DBA7-48CC-944E-285A3BDA1E03}"/>
                </a:ext>
              </a:extLst>
            </p:cNvPr>
            <p:cNvSpPr txBox="1"/>
            <p:nvPr/>
          </p:nvSpPr>
          <p:spPr>
            <a:xfrm>
              <a:off x="7358815" y="3281876"/>
              <a:ext cx="1438414" cy="307777"/>
            </a:xfrm>
            <a:prstGeom prst="rect">
              <a:avLst/>
            </a:prstGeom>
            <a:noFill/>
          </p:spPr>
          <p:txBody>
            <a:bodyPr wrap="square" rtlCol="0">
              <a:spAutoFit/>
            </a:bodyPr>
            <a:lstStyle/>
            <a:p>
              <a:r>
                <a:rPr lang="ja-JP" altLang="en-US" sz="1400" b="1" dirty="0"/>
                <a:t>ぜっかせん</a:t>
              </a:r>
              <a:endParaRPr kumimoji="1" lang="ja-JP" altLang="en-US" sz="1400" dirty="0"/>
            </a:p>
          </p:txBody>
        </p:sp>
      </p:grpSp>
    </p:spTree>
    <p:extLst>
      <p:ext uri="{BB962C8B-B14F-4D97-AF65-F5344CB8AC3E}">
        <p14:creationId xmlns:p14="http://schemas.microsoft.com/office/powerpoint/2010/main" val="339315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525" y="542884"/>
            <a:ext cx="5073042" cy="1025847"/>
          </a:xfrm>
          <a:solidFill>
            <a:schemeClr val="accent4">
              <a:lumMod val="20000"/>
              <a:lumOff val="80000"/>
            </a:schemeClr>
          </a:solidFill>
        </p:spPr>
        <p:txBody>
          <a:bodyPr>
            <a:noAutofit/>
          </a:bodyPr>
          <a:lstStyle/>
          <a:p>
            <a:r>
              <a:rPr kumimoji="1" lang="ja-JP" altLang="en-US" sz="4400" b="1" dirty="0">
                <a:latin typeface="+mn-ea"/>
                <a:ea typeface="+mn-ea"/>
              </a:rPr>
              <a:t>ぶくぶくうがい</a:t>
            </a:r>
          </a:p>
        </p:txBody>
      </p:sp>
      <p:sp>
        <p:nvSpPr>
          <p:cNvPr id="4" name="タイトル 1"/>
          <p:cNvSpPr txBox="1">
            <a:spLocks/>
          </p:cNvSpPr>
          <p:nvPr/>
        </p:nvSpPr>
        <p:spPr>
          <a:xfrm>
            <a:off x="158525" y="107975"/>
            <a:ext cx="6447501" cy="236337"/>
          </a:xfrm>
          <a:prstGeom prst="rect">
            <a:avLst/>
          </a:prstGeom>
        </p:spPr>
        <p:txBody>
          <a:bodyPr vert="horz" lIns="68580" tIns="34290" rIns="68580" bIns="3429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2"/>
                </a:solidFill>
              </a:rPr>
              <a:t>お口の働きを高める体操</a:t>
            </a:r>
          </a:p>
        </p:txBody>
      </p:sp>
      <p:sp>
        <p:nvSpPr>
          <p:cNvPr id="208" name="テキスト ボックス 207"/>
          <p:cNvSpPr txBox="1"/>
          <p:nvPr/>
        </p:nvSpPr>
        <p:spPr>
          <a:xfrm>
            <a:off x="5202947" y="4294893"/>
            <a:ext cx="4689260" cy="400110"/>
          </a:xfrm>
          <a:prstGeom prst="rect">
            <a:avLst/>
          </a:prstGeom>
          <a:solidFill>
            <a:schemeClr val="accent1">
              <a:lumMod val="20000"/>
              <a:lumOff val="80000"/>
            </a:schemeClr>
          </a:solidFill>
        </p:spPr>
        <p:txBody>
          <a:bodyPr wrap="square" rtlCol="0">
            <a:spAutoFit/>
          </a:bodyPr>
          <a:lstStyle/>
          <a:p>
            <a:r>
              <a:rPr kumimoji="1" lang="ja-JP" altLang="en-US" sz="2000" dirty="0"/>
              <a:t>しっかり頬を膨らませて、１０秒間</a:t>
            </a:r>
          </a:p>
        </p:txBody>
      </p:sp>
      <p:grpSp>
        <p:nvGrpSpPr>
          <p:cNvPr id="6" name="グループ化 5"/>
          <p:cNvGrpSpPr/>
          <p:nvPr/>
        </p:nvGrpSpPr>
        <p:grpSpPr>
          <a:xfrm>
            <a:off x="162502" y="2062628"/>
            <a:ext cx="6357010" cy="1716452"/>
            <a:chOff x="464099" y="1564580"/>
            <a:chExt cx="6357010" cy="1716452"/>
          </a:xfrm>
        </p:grpSpPr>
        <p:pic>
          <p:nvPicPr>
            <p:cNvPr id="226" name="図 225"/>
            <p:cNvPicPr>
              <a:picLocks noChangeAspect="1"/>
            </p:cNvPicPr>
            <p:nvPr/>
          </p:nvPicPr>
          <p:blipFill>
            <a:blip r:embed="rId3"/>
            <a:stretch>
              <a:fillRect/>
            </a:stretch>
          </p:blipFill>
          <p:spPr>
            <a:xfrm>
              <a:off x="4918705" y="1697721"/>
              <a:ext cx="1902404" cy="1553932"/>
            </a:xfrm>
            <a:prstGeom prst="rect">
              <a:avLst/>
            </a:prstGeom>
          </p:spPr>
        </p:pic>
        <p:pic>
          <p:nvPicPr>
            <p:cNvPr id="224" name="図 223"/>
            <p:cNvPicPr>
              <a:picLocks noChangeAspect="1"/>
            </p:cNvPicPr>
            <p:nvPr/>
          </p:nvPicPr>
          <p:blipFill>
            <a:blip r:embed="rId4"/>
            <a:stretch>
              <a:fillRect/>
            </a:stretch>
          </p:blipFill>
          <p:spPr>
            <a:xfrm>
              <a:off x="464099" y="1650058"/>
              <a:ext cx="2218982" cy="1630974"/>
            </a:xfrm>
            <a:prstGeom prst="rect">
              <a:avLst/>
            </a:prstGeom>
            <a:noFill/>
          </p:spPr>
        </p:pic>
        <p:sp>
          <p:nvSpPr>
            <p:cNvPr id="209" name="テキスト ボックス 208"/>
            <p:cNvSpPr txBox="1"/>
            <p:nvPr/>
          </p:nvSpPr>
          <p:spPr>
            <a:xfrm flipH="1">
              <a:off x="489658" y="1581557"/>
              <a:ext cx="361867" cy="461665"/>
            </a:xfrm>
            <a:prstGeom prst="rect">
              <a:avLst/>
            </a:prstGeom>
            <a:noFill/>
          </p:spPr>
          <p:txBody>
            <a:bodyPr wrap="square" rtlCol="0">
              <a:spAutoFit/>
            </a:bodyPr>
            <a:lstStyle/>
            <a:p>
              <a:r>
                <a:rPr kumimoji="1" lang="ja-JP" altLang="en-US" sz="2400" dirty="0"/>
                <a:t>①</a:t>
              </a:r>
            </a:p>
          </p:txBody>
        </p:sp>
        <p:grpSp>
          <p:nvGrpSpPr>
            <p:cNvPr id="5" name="グループ化 4"/>
            <p:cNvGrpSpPr/>
            <p:nvPr/>
          </p:nvGrpSpPr>
          <p:grpSpPr>
            <a:xfrm>
              <a:off x="2560901" y="1564581"/>
              <a:ext cx="1962836" cy="1693020"/>
              <a:chOff x="2546448" y="1549513"/>
              <a:chExt cx="1768130" cy="1493937"/>
            </a:xfrm>
          </p:grpSpPr>
          <p:pic>
            <p:nvPicPr>
              <p:cNvPr id="225" name="図 224"/>
              <p:cNvPicPr>
                <a:picLocks noChangeAspect="1"/>
              </p:cNvPicPr>
              <p:nvPr/>
            </p:nvPicPr>
            <p:blipFill>
              <a:blip r:embed="rId5"/>
              <a:stretch>
                <a:fillRect/>
              </a:stretch>
            </p:blipFill>
            <p:spPr>
              <a:xfrm>
                <a:off x="2801473" y="1654814"/>
                <a:ext cx="1513105" cy="1388636"/>
              </a:xfrm>
              <a:prstGeom prst="rect">
                <a:avLst/>
              </a:prstGeom>
            </p:spPr>
          </p:pic>
          <p:sp>
            <p:nvSpPr>
              <p:cNvPr id="210" name="テキスト ボックス 209"/>
              <p:cNvSpPr txBox="1"/>
              <p:nvPr/>
            </p:nvSpPr>
            <p:spPr>
              <a:xfrm>
                <a:off x="2546448" y="1549513"/>
                <a:ext cx="293571" cy="407377"/>
              </a:xfrm>
              <a:prstGeom prst="rect">
                <a:avLst/>
              </a:prstGeom>
              <a:noFill/>
            </p:spPr>
            <p:txBody>
              <a:bodyPr wrap="square" rtlCol="0">
                <a:spAutoFit/>
              </a:bodyPr>
              <a:lstStyle/>
              <a:p>
                <a:r>
                  <a:rPr kumimoji="1" lang="ja-JP" altLang="en-US" sz="2400" dirty="0"/>
                  <a:t>②</a:t>
                </a:r>
              </a:p>
            </p:txBody>
          </p:sp>
        </p:grpSp>
        <p:sp>
          <p:nvSpPr>
            <p:cNvPr id="211" name="テキスト ボックス 210"/>
            <p:cNvSpPr txBox="1"/>
            <p:nvPr/>
          </p:nvSpPr>
          <p:spPr>
            <a:xfrm>
              <a:off x="4750662" y="1564580"/>
              <a:ext cx="293571" cy="461665"/>
            </a:xfrm>
            <a:prstGeom prst="rect">
              <a:avLst/>
            </a:prstGeom>
            <a:noFill/>
          </p:spPr>
          <p:txBody>
            <a:bodyPr wrap="square" rtlCol="0">
              <a:spAutoFit/>
            </a:bodyPr>
            <a:lstStyle/>
            <a:p>
              <a:r>
                <a:rPr kumimoji="1" lang="ja-JP" altLang="en-US" sz="2400" dirty="0"/>
                <a:t>③</a:t>
              </a:r>
            </a:p>
          </p:txBody>
        </p:sp>
      </p:grpSp>
      <p:grpSp>
        <p:nvGrpSpPr>
          <p:cNvPr id="7" name="グループ化 6"/>
          <p:cNvGrpSpPr/>
          <p:nvPr/>
        </p:nvGrpSpPr>
        <p:grpSpPr>
          <a:xfrm>
            <a:off x="500390" y="4841702"/>
            <a:ext cx="7897349" cy="1907576"/>
            <a:chOff x="1023114" y="3700931"/>
            <a:chExt cx="7578436" cy="1669948"/>
          </a:xfrm>
        </p:grpSpPr>
        <p:pic>
          <p:nvPicPr>
            <p:cNvPr id="231" name="図 230"/>
            <p:cNvPicPr>
              <a:picLocks noChangeAspect="1"/>
            </p:cNvPicPr>
            <p:nvPr/>
          </p:nvPicPr>
          <p:blipFill>
            <a:blip r:embed="rId6"/>
            <a:stretch>
              <a:fillRect/>
            </a:stretch>
          </p:blipFill>
          <p:spPr>
            <a:xfrm>
              <a:off x="6879514" y="3700931"/>
              <a:ext cx="1722036" cy="1633444"/>
            </a:xfrm>
            <a:prstGeom prst="rect">
              <a:avLst/>
            </a:prstGeom>
          </p:spPr>
        </p:pic>
        <p:pic>
          <p:nvPicPr>
            <p:cNvPr id="229" name="図 228"/>
            <p:cNvPicPr>
              <a:picLocks noChangeAspect="1"/>
            </p:cNvPicPr>
            <p:nvPr/>
          </p:nvPicPr>
          <p:blipFill>
            <a:blip r:embed="rId7"/>
            <a:stretch>
              <a:fillRect/>
            </a:stretch>
          </p:blipFill>
          <p:spPr>
            <a:xfrm>
              <a:off x="5091929" y="3780168"/>
              <a:ext cx="1787585" cy="1554207"/>
            </a:xfrm>
            <a:prstGeom prst="rect">
              <a:avLst/>
            </a:prstGeom>
          </p:spPr>
        </p:pic>
        <p:pic>
          <p:nvPicPr>
            <p:cNvPr id="228" name="図 227"/>
            <p:cNvPicPr>
              <a:picLocks noChangeAspect="1"/>
            </p:cNvPicPr>
            <p:nvPr/>
          </p:nvPicPr>
          <p:blipFill>
            <a:blip r:embed="rId8"/>
            <a:stretch>
              <a:fillRect/>
            </a:stretch>
          </p:blipFill>
          <p:spPr>
            <a:xfrm>
              <a:off x="3095707" y="3707646"/>
              <a:ext cx="1854159" cy="1626729"/>
            </a:xfrm>
            <a:prstGeom prst="rect">
              <a:avLst/>
            </a:prstGeom>
          </p:spPr>
        </p:pic>
        <p:pic>
          <p:nvPicPr>
            <p:cNvPr id="227" name="図 226"/>
            <p:cNvPicPr>
              <a:picLocks noChangeAspect="1"/>
            </p:cNvPicPr>
            <p:nvPr/>
          </p:nvPicPr>
          <p:blipFill>
            <a:blip r:embed="rId9"/>
            <a:stretch>
              <a:fillRect/>
            </a:stretch>
          </p:blipFill>
          <p:spPr>
            <a:xfrm>
              <a:off x="1209685" y="3741569"/>
              <a:ext cx="1810052" cy="1629310"/>
            </a:xfrm>
            <a:prstGeom prst="rect">
              <a:avLst/>
            </a:prstGeom>
          </p:spPr>
        </p:pic>
        <p:sp>
          <p:nvSpPr>
            <p:cNvPr id="212" name="テキスト ボックス 211"/>
            <p:cNvSpPr txBox="1"/>
            <p:nvPr/>
          </p:nvSpPr>
          <p:spPr>
            <a:xfrm>
              <a:off x="1023114" y="3780168"/>
              <a:ext cx="255603" cy="404155"/>
            </a:xfrm>
            <a:prstGeom prst="rect">
              <a:avLst/>
            </a:prstGeom>
            <a:noFill/>
          </p:spPr>
          <p:txBody>
            <a:bodyPr wrap="square" rtlCol="0">
              <a:spAutoFit/>
            </a:bodyPr>
            <a:lstStyle/>
            <a:p>
              <a:r>
                <a:rPr kumimoji="1" lang="ja-JP" altLang="en-US" sz="2400" dirty="0"/>
                <a:t>④</a:t>
              </a:r>
            </a:p>
          </p:txBody>
        </p:sp>
        <p:sp>
          <p:nvSpPr>
            <p:cNvPr id="213" name="テキスト ボックス 212"/>
            <p:cNvSpPr txBox="1"/>
            <p:nvPr/>
          </p:nvSpPr>
          <p:spPr>
            <a:xfrm>
              <a:off x="4775567" y="3794350"/>
              <a:ext cx="257641" cy="404155"/>
            </a:xfrm>
            <a:prstGeom prst="rect">
              <a:avLst/>
            </a:prstGeom>
            <a:noFill/>
          </p:spPr>
          <p:txBody>
            <a:bodyPr wrap="square" rtlCol="0">
              <a:spAutoFit/>
            </a:bodyPr>
            <a:lstStyle/>
            <a:p>
              <a:r>
                <a:rPr kumimoji="1" lang="ja-JP" altLang="en-US" sz="2400" dirty="0"/>
                <a:t>⑥</a:t>
              </a:r>
            </a:p>
          </p:txBody>
        </p:sp>
        <p:sp>
          <p:nvSpPr>
            <p:cNvPr id="214" name="テキスト ボックス 213"/>
            <p:cNvSpPr txBox="1"/>
            <p:nvPr/>
          </p:nvSpPr>
          <p:spPr>
            <a:xfrm>
              <a:off x="2872952" y="3780168"/>
              <a:ext cx="293571" cy="404155"/>
            </a:xfrm>
            <a:prstGeom prst="rect">
              <a:avLst/>
            </a:prstGeom>
            <a:noFill/>
          </p:spPr>
          <p:txBody>
            <a:bodyPr wrap="square" rtlCol="0">
              <a:spAutoFit/>
            </a:bodyPr>
            <a:lstStyle/>
            <a:p>
              <a:r>
                <a:rPr kumimoji="1" lang="ja-JP" altLang="en-US" sz="2400" dirty="0"/>
                <a:t>⑤</a:t>
              </a:r>
            </a:p>
          </p:txBody>
        </p:sp>
        <p:sp>
          <p:nvSpPr>
            <p:cNvPr id="215" name="テキスト ボックス 214"/>
            <p:cNvSpPr txBox="1"/>
            <p:nvPr/>
          </p:nvSpPr>
          <p:spPr>
            <a:xfrm>
              <a:off x="6879514" y="3794350"/>
              <a:ext cx="293571" cy="404155"/>
            </a:xfrm>
            <a:prstGeom prst="rect">
              <a:avLst/>
            </a:prstGeom>
            <a:noFill/>
          </p:spPr>
          <p:txBody>
            <a:bodyPr wrap="square" rtlCol="0">
              <a:spAutoFit/>
            </a:bodyPr>
            <a:lstStyle/>
            <a:p>
              <a:r>
                <a:rPr kumimoji="1" lang="ja-JP" altLang="en-US" sz="2400" dirty="0"/>
                <a:t>⑦</a:t>
              </a:r>
            </a:p>
          </p:txBody>
        </p:sp>
      </p:grpSp>
      <p:sp>
        <p:nvSpPr>
          <p:cNvPr id="216" name="テキスト ボックス 215"/>
          <p:cNvSpPr txBox="1"/>
          <p:nvPr/>
        </p:nvSpPr>
        <p:spPr>
          <a:xfrm>
            <a:off x="5347680" y="108722"/>
            <a:ext cx="4399795" cy="1569660"/>
          </a:xfrm>
          <a:prstGeom prst="rect">
            <a:avLst/>
          </a:prstGeom>
          <a:noFill/>
        </p:spPr>
        <p:txBody>
          <a:bodyPr wrap="square" rtlCol="0">
            <a:spAutoFit/>
          </a:bodyPr>
          <a:lstStyle/>
          <a:p>
            <a:r>
              <a:rPr kumimoji="1" lang="ja-JP" altLang="en-US" sz="2400" b="1" dirty="0">
                <a:solidFill>
                  <a:srgbClr val="FF0000"/>
                </a:solidFill>
              </a:rPr>
              <a:t>頬の筋肉</a:t>
            </a:r>
            <a:r>
              <a:rPr kumimoji="1" lang="ja-JP" altLang="en-US" sz="2400" dirty="0"/>
              <a:t>、</a:t>
            </a:r>
            <a:r>
              <a:rPr kumimoji="1" lang="ja-JP" altLang="en-US" sz="2400" b="1" dirty="0">
                <a:solidFill>
                  <a:srgbClr val="FF0000"/>
                </a:solidFill>
              </a:rPr>
              <a:t>口の周りの筋肉</a:t>
            </a:r>
            <a:r>
              <a:rPr kumimoji="1" lang="ja-JP" altLang="en-US" sz="2400" dirty="0"/>
              <a:t>、が鍛えられます。</a:t>
            </a:r>
            <a:endParaRPr kumimoji="1" lang="en-US" altLang="ja-JP" sz="2400" dirty="0"/>
          </a:p>
          <a:p>
            <a:r>
              <a:rPr kumimoji="1" lang="ja-JP" altLang="en-US" sz="2400" dirty="0"/>
              <a:t>お口の中では、舌が動くので</a:t>
            </a:r>
            <a:r>
              <a:rPr kumimoji="1" lang="ja-JP" altLang="en-US" sz="2400" b="1" dirty="0">
                <a:solidFill>
                  <a:srgbClr val="FF0000"/>
                </a:solidFill>
              </a:rPr>
              <a:t>舌の筋肉</a:t>
            </a:r>
            <a:r>
              <a:rPr kumimoji="1" lang="ja-JP" altLang="en-US" sz="2400" dirty="0"/>
              <a:t>が鍛えられます。</a:t>
            </a:r>
          </a:p>
        </p:txBody>
      </p:sp>
      <p:grpSp>
        <p:nvGrpSpPr>
          <p:cNvPr id="222" name="グループ化 221"/>
          <p:cNvGrpSpPr/>
          <p:nvPr/>
        </p:nvGrpSpPr>
        <p:grpSpPr>
          <a:xfrm>
            <a:off x="6603237" y="1674013"/>
            <a:ext cx="3226643" cy="2495393"/>
            <a:chOff x="6111788" y="381249"/>
            <a:chExt cx="4670925" cy="2104815"/>
          </a:xfrm>
        </p:grpSpPr>
        <p:sp>
          <p:nvSpPr>
            <p:cNvPr id="217" name="テキスト ボックス 216"/>
            <p:cNvSpPr txBox="1"/>
            <p:nvPr/>
          </p:nvSpPr>
          <p:spPr>
            <a:xfrm>
              <a:off x="6588611" y="856433"/>
              <a:ext cx="4145569" cy="1629631"/>
            </a:xfrm>
            <a:prstGeom prst="rect">
              <a:avLst/>
            </a:prstGeom>
            <a:noFill/>
          </p:spPr>
          <p:txBody>
            <a:bodyPr wrap="square" rtlCol="0">
              <a:spAutoFit/>
            </a:bodyPr>
            <a:lstStyle/>
            <a:p>
              <a:r>
                <a:rPr kumimoji="1" lang="ja-JP" altLang="en-US" sz="2000" dirty="0"/>
                <a:t>口を閉じることが難しい方、むせやすい方は、</a:t>
              </a:r>
              <a:endParaRPr kumimoji="1" lang="en-US" altLang="ja-JP" sz="2000" dirty="0"/>
            </a:p>
            <a:p>
              <a:r>
                <a:rPr kumimoji="1" lang="ja-JP" altLang="en-US" sz="2000" dirty="0"/>
                <a:t>水を含まずおこなってみましょう</a:t>
              </a:r>
            </a:p>
          </p:txBody>
        </p:sp>
        <p:sp>
          <p:nvSpPr>
            <p:cNvPr id="3" name="円形吹き出し 2"/>
            <p:cNvSpPr/>
            <p:nvPr/>
          </p:nvSpPr>
          <p:spPr>
            <a:xfrm>
              <a:off x="6111788" y="381249"/>
              <a:ext cx="4670925" cy="1895692"/>
            </a:xfrm>
            <a:prstGeom prst="wedgeEllipseCallout">
              <a:avLst>
                <a:gd name="adj1" fmla="val -59756"/>
                <a:gd name="adj2" fmla="val 30573"/>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pic>
        <p:nvPicPr>
          <p:cNvPr id="28" name="Picture 4" descr="ãæ­¯ãã¤ã©ã¹ããã®ç»åæ¤ç´¢çµæ"/>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86059" y="3784500"/>
            <a:ext cx="551248" cy="4476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8476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494060"/>
            <a:ext cx="4307991" cy="882833"/>
          </a:xfrm>
          <a:solidFill>
            <a:schemeClr val="accent4">
              <a:lumMod val="20000"/>
              <a:lumOff val="80000"/>
            </a:schemeClr>
          </a:solidFill>
        </p:spPr>
        <p:txBody>
          <a:bodyPr>
            <a:normAutofit/>
          </a:bodyPr>
          <a:lstStyle/>
          <a:p>
            <a:r>
              <a:rPr lang="ja-JP" altLang="en-US" sz="4400" b="1" dirty="0">
                <a:latin typeface="+mn-ea"/>
                <a:ea typeface="+mn-ea"/>
              </a:rPr>
              <a:t>あいう</a:t>
            </a:r>
            <a:r>
              <a:rPr lang="ja-JP" altLang="en-US" sz="4400" b="1" dirty="0" err="1">
                <a:latin typeface="+mn-ea"/>
                <a:ea typeface="+mn-ea"/>
              </a:rPr>
              <a:t>べ</a:t>
            </a:r>
            <a:r>
              <a:rPr lang="ja-JP" altLang="en-US" sz="4400" b="1" dirty="0">
                <a:latin typeface="+mn-ea"/>
                <a:ea typeface="+mn-ea"/>
              </a:rPr>
              <a:t>体操</a:t>
            </a:r>
            <a:endParaRPr kumimoji="1" lang="ja-JP" altLang="en-US" sz="4400" b="1" dirty="0">
              <a:latin typeface="+mn-ea"/>
              <a:ea typeface="+mn-ea"/>
            </a:endParaRP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14</a:t>
            </a:fld>
            <a:endParaRPr lang="en-US" dirty="0"/>
          </a:p>
        </p:txBody>
      </p:sp>
      <p:grpSp>
        <p:nvGrpSpPr>
          <p:cNvPr id="5" name="グループ化 4"/>
          <p:cNvGrpSpPr/>
          <p:nvPr/>
        </p:nvGrpSpPr>
        <p:grpSpPr>
          <a:xfrm>
            <a:off x="400934" y="2394339"/>
            <a:ext cx="3479857" cy="1757202"/>
            <a:chOff x="898845" y="1481634"/>
            <a:chExt cx="3194094" cy="1441924"/>
          </a:xfrm>
        </p:grpSpPr>
        <p:pic>
          <p:nvPicPr>
            <p:cNvPr id="65" name="図 64"/>
            <p:cNvPicPr>
              <a:picLocks noChangeAspect="1"/>
            </p:cNvPicPr>
            <p:nvPr/>
          </p:nvPicPr>
          <p:blipFill>
            <a:blip r:embed="rId3"/>
            <a:stretch>
              <a:fillRect/>
            </a:stretch>
          </p:blipFill>
          <p:spPr>
            <a:xfrm>
              <a:off x="1045631" y="1481634"/>
              <a:ext cx="3047308" cy="1441924"/>
            </a:xfrm>
            <a:prstGeom prst="rect">
              <a:avLst/>
            </a:prstGeom>
          </p:spPr>
        </p:pic>
        <p:sp>
          <p:nvSpPr>
            <p:cNvPr id="173" name="テキスト ボックス 172"/>
            <p:cNvSpPr txBox="1"/>
            <p:nvPr/>
          </p:nvSpPr>
          <p:spPr>
            <a:xfrm>
              <a:off x="898845" y="1590493"/>
              <a:ext cx="293571" cy="378833"/>
            </a:xfrm>
            <a:prstGeom prst="rect">
              <a:avLst/>
            </a:prstGeom>
            <a:noFill/>
          </p:spPr>
          <p:txBody>
            <a:bodyPr wrap="square" rtlCol="0">
              <a:spAutoFit/>
            </a:bodyPr>
            <a:lstStyle/>
            <a:p>
              <a:r>
                <a:rPr kumimoji="1" lang="ja-JP" altLang="en-US" sz="2400" dirty="0"/>
                <a:t>①</a:t>
              </a:r>
            </a:p>
          </p:txBody>
        </p:sp>
      </p:grpSp>
      <p:grpSp>
        <p:nvGrpSpPr>
          <p:cNvPr id="6" name="グループ化 5"/>
          <p:cNvGrpSpPr/>
          <p:nvPr/>
        </p:nvGrpSpPr>
        <p:grpSpPr>
          <a:xfrm>
            <a:off x="4614299" y="2385109"/>
            <a:ext cx="3588342" cy="1650746"/>
            <a:chOff x="925226" y="3022411"/>
            <a:chExt cx="3232718" cy="1439036"/>
          </a:xfrm>
        </p:grpSpPr>
        <p:pic>
          <p:nvPicPr>
            <p:cNvPr id="66" name="図 65"/>
            <p:cNvPicPr>
              <a:picLocks noChangeAspect="1"/>
            </p:cNvPicPr>
            <p:nvPr/>
          </p:nvPicPr>
          <p:blipFill>
            <a:blip r:embed="rId4"/>
            <a:stretch>
              <a:fillRect/>
            </a:stretch>
          </p:blipFill>
          <p:spPr>
            <a:xfrm>
              <a:off x="925226" y="3022411"/>
              <a:ext cx="3232718" cy="1439036"/>
            </a:xfrm>
            <a:prstGeom prst="rect">
              <a:avLst/>
            </a:prstGeom>
          </p:spPr>
        </p:pic>
        <p:sp>
          <p:nvSpPr>
            <p:cNvPr id="174" name="テキスト ボックス 173"/>
            <p:cNvSpPr txBox="1"/>
            <p:nvPr/>
          </p:nvSpPr>
          <p:spPr>
            <a:xfrm>
              <a:off x="935253" y="3156281"/>
              <a:ext cx="293571" cy="402456"/>
            </a:xfrm>
            <a:prstGeom prst="rect">
              <a:avLst/>
            </a:prstGeom>
            <a:noFill/>
          </p:spPr>
          <p:txBody>
            <a:bodyPr wrap="square" rtlCol="0">
              <a:spAutoFit/>
            </a:bodyPr>
            <a:lstStyle/>
            <a:p>
              <a:r>
                <a:rPr kumimoji="1" lang="ja-JP" altLang="en-US" sz="2400" dirty="0"/>
                <a:t>②</a:t>
              </a:r>
            </a:p>
          </p:txBody>
        </p:sp>
      </p:grpSp>
      <p:grpSp>
        <p:nvGrpSpPr>
          <p:cNvPr id="7" name="グループ化 6"/>
          <p:cNvGrpSpPr/>
          <p:nvPr/>
        </p:nvGrpSpPr>
        <p:grpSpPr>
          <a:xfrm>
            <a:off x="400934" y="4149881"/>
            <a:ext cx="3799299" cy="1678422"/>
            <a:chOff x="990600" y="4684785"/>
            <a:chExt cx="3041032" cy="1325498"/>
          </a:xfrm>
        </p:grpSpPr>
        <p:pic>
          <p:nvPicPr>
            <p:cNvPr id="67" name="図 66"/>
            <p:cNvPicPr>
              <a:picLocks noChangeAspect="1"/>
            </p:cNvPicPr>
            <p:nvPr/>
          </p:nvPicPr>
          <p:blipFill>
            <a:blip r:embed="rId5"/>
            <a:stretch>
              <a:fillRect/>
            </a:stretch>
          </p:blipFill>
          <p:spPr>
            <a:xfrm>
              <a:off x="1098853" y="4684785"/>
              <a:ext cx="2932779" cy="1325498"/>
            </a:xfrm>
            <a:prstGeom prst="rect">
              <a:avLst/>
            </a:prstGeom>
          </p:spPr>
        </p:pic>
        <p:sp>
          <p:nvSpPr>
            <p:cNvPr id="175" name="テキスト ボックス 174"/>
            <p:cNvSpPr txBox="1"/>
            <p:nvPr/>
          </p:nvSpPr>
          <p:spPr>
            <a:xfrm>
              <a:off x="990600" y="4735072"/>
              <a:ext cx="293571" cy="364590"/>
            </a:xfrm>
            <a:prstGeom prst="rect">
              <a:avLst/>
            </a:prstGeom>
            <a:noFill/>
          </p:spPr>
          <p:txBody>
            <a:bodyPr wrap="square" rtlCol="0">
              <a:spAutoFit/>
            </a:bodyPr>
            <a:lstStyle/>
            <a:p>
              <a:r>
                <a:rPr kumimoji="1" lang="ja-JP" altLang="en-US" sz="2400" dirty="0"/>
                <a:t>③</a:t>
              </a:r>
            </a:p>
          </p:txBody>
        </p:sp>
      </p:grpSp>
      <p:grpSp>
        <p:nvGrpSpPr>
          <p:cNvPr id="8" name="グループ化 7"/>
          <p:cNvGrpSpPr/>
          <p:nvPr/>
        </p:nvGrpSpPr>
        <p:grpSpPr>
          <a:xfrm>
            <a:off x="4625429" y="4220650"/>
            <a:ext cx="3758240" cy="1626414"/>
            <a:chOff x="4299381" y="3479325"/>
            <a:chExt cx="2959621" cy="1504363"/>
          </a:xfrm>
        </p:grpSpPr>
        <p:pic>
          <p:nvPicPr>
            <p:cNvPr id="68" name="図 67"/>
            <p:cNvPicPr>
              <a:picLocks noChangeAspect="1"/>
            </p:cNvPicPr>
            <p:nvPr/>
          </p:nvPicPr>
          <p:blipFill>
            <a:blip r:embed="rId6"/>
            <a:stretch>
              <a:fillRect/>
            </a:stretch>
          </p:blipFill>
          <p:spPr>
            <a:xfrm>
              <a:off x="4446166" y="3479325"/>
              <a:ext cx="2812836" cy="1504363"/>
            </a:xfrm>
            <a:prstGeom prst="rect">
              <a:avLst/>
            </a:prstGeom>
          </p:spPr>
        </p:pic>
        <p:sp>
          <p:nvSpPr>
            <p:cNvPr id="176" name="テキスト ボックス 175"/>
            <p:cNvSpPr txBox="1"/>
            <p:nvPr/>
          </p:nvSpPr>
          <p:spPr>
            <a:xfrm>
              <a:off x="4299381" y="3479325"/>
              <a:ext cx="293569" cy="427020"/>
            </a:xfrm>
            <a:prstGeom prst="rect">
              <a:avLst/>
            </a:prstGeom>
            <a:noFill/>
          </p:spPr>
          <p:txBody>
            <a:bodyPr wrap="square" rtlCol="0">
              <a:spAutoFit/>
            </a:bodyPr>
            <a:lstStyle/>
            <a:p>
              <a:r>
                <a:rPr kumimoji="1" lang="ja-JP" altLang="en-US" sz="2400" dirty="0"/>
                <a:t>④</a:t>
              </a:r>
            </a:p>
          </p:txBody>
        </p:sp>
      </p:grpSp>
      <p:sp>
        <p:nvSpPr>
          <p:cNvPr id="4" name="タイトル 1"/>
          <p:cNvSpPr txBox="1">
            <a:spLocks/>
          </p:cNvSpPr>
          <p:nvPr/>
        </p:nvSpPr>
        <p:spPr>
          <a:xfrm>
            <a:off x="123372" y="83699"/>
            <a:ext cx="6447501" cy="236337"/>
          </a:xfrm>
          <a:prstGeom prst="rect">
            <a:avLst/>
          </a:prstGeom>
        </p:spPr>
        <p:txBody>
          <a:bodyPr vert="horz" lIns="68580" tIns="34290" rIns="68580" bIns="3429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2"/>
                </a:solidFill>
              </a:rPr>
              <a:t>お口の働きを高める体操</a:t>
            </a:r>
          </a:p>
        </p:txBody>
      </p:sp>
      <p:sp>
        <p:nvSpPr>
          <p:cNvPr id="169" name="テキスト ボックス 168"/>
          <p:cNvSpPr txBox="1"/>
          <p:nvPr/>
        </p:nvSpPr>
        <p:spPr>
          <a:xfrm>
            <a:off x="0" y="1453647"/>
            <a:ext cx="8667298" cy="830997"/>
          </a:xfrm>
          <a:prstGeom prst="rect">
            <a:avLst/>
          </a:prstGeom>
          <a:noFill/>
        </p:spPr>
        <p:txBody>
          <a:bodyPr wrap="square" rtlCol="0">
            <a:spAutoFit/>
          </a:bodyPr>
          <a:lstStyle/>
          <a:p>
            <a:r>
              <a:rPr kumimoji="1" lang="ja-JP" altLang="en-US" sz="2400" dirty="0"/>
              <a:t>「あ」「い」「う」の体操でトレーニングされる筋肉は、</a:t>
            </a:r>
            <a:r>
              <a:rPr kumimoji="1" lang="ja-JP" altLang="en-US" sz="2400" b="1" dirty="0">
                <a:solidFill>
                  <a:srgbClr val="FF0000"/>
                </a:solidFill>
              </a:rPr>
              <a:t>「飲み込み」</a:t>
            </a:r>
            <a:r>
              <a:rPr kumimoji="1" lang="ja-JP" altLang="en-US" sz="2400" dirty="0"/>
              <a:t>や</a:t>
            </a:r>
            <a:r>
              <a:rPr kumimoji="1" lang="ja-JP" altLang="en-US" sz="2400" b="1" dirty="0">
                <a:solidFill>
                  <a:srgbClr val="FF0000"/>
                </a:solidFill>
              </a:rPr>
              <a:t>「食べこぼしの防止」</a:t>
            </a:r>
            <a:r>
              <a:rPr kumimoji="1" lang="ja-JP" altLang="en-US" sz="2400" dirty="0"/>
              <a:t>の向上につながります。</a:t>
            </a:r>
          </a:p>
        </p:txBody>
      </p:sp>
      <p:sp>
        <p:nvSpPr>
          <p:cNvPr id="170" name="テキスト ボックス 169"/>
          <p:cNvSpPr txBox="1"/>
          <p:nvPr/>
        </p:nvSpPr>
        <p:spPr>
          <a:xfrm>
            <a:off x="15024" y="5926838"/>
            <a:ext cx="9890976" cy="830997"/>
          </a:xfrm>
          <a:prstGeom prst="rect">
            <a:avLst/>
          </a:prstGeom>
          <a:noFill/>
        </p:spPr>
        <p:txBody>
          <a:bodyPr wrap="square" rtlCol="0">
            <a:spAutoFit/>
          </a:bodyPr>
          <a:lstStyle/>
          <a:p>
            <a:r>
              <a:rPr kumimoji="1" lang="ja-JP" altLang="en-US" sz="2400" dirty="0"/>
              <a:t>「べ」は舌筋のトレーニングです。</a:t>
            </a:r>
            <a:endParaRPr kumimoji="1" lang="en-US" altLang="ja-JP" sz="2400" dirty="0"/>
          </a:p>
          <a:p>
            <a:r>
              <a:rPr kumimoji="1" lang="ja-JP" altLang="en-US" sz="2400" b="1" dirty="0">
                <a:solidFill>
                  <a:srgbClr val="FF0000"/>
                </a:solidFill>
              </a:rPr>
              <a:t>「食塊形成」</a:t>
            </a:r>
            <a:r>
              <a:rPr kumimoji="1" lang="ja-JP" altLang="en-US" sz="2400" dirty="0"/>
              <a:t>や</a:t>
            </a:r>
            <a:r>
              <a:rPr kumimoji="1" lang="ja-JP" altLang="en-US" sz="2400" b="1" dirty="0">
                <a:solidFill>
                  <a:srgbClr val="FF0000"/>
                </a:solidFill>
              </a:rPr>
              <a:t>「食塊の移送」</a:t>
            </a:r>
            <a:r>
              <a:rPr kumimoji="1" lang="ja-JP" altLang="en-US" sz="2400" dirty="0"/>
              <a:t>や</a:t>
            </a:r>
            <a:r>
              <a:rPr kumimoji="1" lang="ja-JP" altLang="en-US" sz="2400" b="1" dirty="0">
                <a:solidFill>
                  <a:srgbClr val="FF0000"/>
                </a:solidFill>
              </a:rPr>
              <a:t>「飲み込み」</a:t>
            </a:r>
            <a:r>
              <a:rPr kumimoji="1" lang="ja-JP" altLang="en-US" sz="2400" dirty="0"/>
              <a:t>の向上につながります。</a:t>
            </a:r>
          </a:p>
        </p:txBody>
      </p:sp>
      <p:grpSp>
        <p:nvGrpSpPr>
          <p:cNvPr id="24" name="グループ化 23"/>
          <p:cNvGrpSpPr/>
          <p:nvPr/>
        </p:nvGrpSpPr>
        <p:grpSpPr>
          <a:xfrm>
            <a:off x="6240429" y="388943"/>
            <a:ext cx="3484718" cy="847759"/>
            <a:chOff x="6351858" y="3048959"/>
            <a:chExt cx="3484718" cy="847759"/>
          </a:xfrm>
        </p:grpSpPr>
        <p:sp>
          <p:nvSpPr>
            <p:cNvPr id="25" name="テキスト ボックス 24"/>
            <p:cNvSpPr txBox="1"/>
            <p:nvPr/>
          </p:nvSpPr>
          <p:spPr>
            <a:xfrm>
              <a:off x="6351858" y="3496608"/>
              <a:ext cx="3484718" cy="400110"/>
            </a:xfrm>
            <a:prstGeom prst="rect">
              <a:avLst/>
            </a:prstGeom>
            <a:solidFill>
              <a:schemeClr val="accent1">
                <a:lumMod val="20000"/>
                <a:lumOff val="80000"/>
              </a:schemeClr>
            </a:solidFill>
          </p:spPr>
          <p:txBody>
            <a:bodyPr wrap="square" rtlCol="0">
              <a:spAutoFit/>
            </a:bodyPr>
            <a:lstStyle/>
            <a:p>
              <a:r>
                <a:rPr kumimoji="1" lang="ja-JP" altLang="en-US" sz="2000" dirty="0"/>
                <a:t>５回繰り返してみましょう</a:t>
              </a:r>
            </a:p>
          </p:txBody>
        </p:sp>
        <p:pic>
          <p:nvPicPr>
            <p:cNvPr id="26" name="Picture 4" descr="ãæ­¯ãã¤ã©ã¹ããã®ç»åæ¤ç´¢çµæ"/>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5327" y="3048959"/>
              <a:ext cx="551248" cy="447649"/>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8963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6F6E38-4D73-40C0-923E-7F6A5847CE89}"/>
              </a:ext>
            </a:extLst>
          </p:cNvPr>
          <p:cNvSpPr>
            <a:spLocks noGrp="1"/>
          </p:cNvSpPr>
          <p:nvPr>
            <p:ph type="title"/>
          </p:nvPr>
        </p:nvSpPr>
        <p:spPr/>
        <p:txBody>
          <a:bodyPr>
            <a:normAutofit/>
          </a:bodyPr>
          <a:lstStyle/>
          <a:p>
            <a:r>
              <a:rPr lang="ja-JP" altLang="en-US" sz="6000" b="1" dirty="0">
                <a:latin typeface="+mn-ea"/>
                <a:ea typeface="+mn-ea"/>
              </a:rPr>
              <a:t>フレイル（虚弱）とは</a:t>
            </a:r>
            <a:endParaRPr kumimoji="1" lang="ja-JP" altLang="en-US" sz="6000" b="1" dirty="0">
              <a:latin typeface="+mn-ea"/>
              <a:ea typeface="+mn-ea"/>
            </a:endParaRPr>
          </a:p>
        </p:txBody>
      </p:sp>
      <p:sp>
        <p:nvSpPr>
          <p:cNvPr id="3" name="コンテンツ プレースホルダー 2">
            <a:extLst>
              <a:ext uri="{FF2B5EF4-FFF2-40B4-BE49-F238E27FC236}">
                <a16:creationId xmlns:a16="http://schemas.microsoft.com/office/drawing/2014/main" id="{1EB2E3FE-82FD-4234-B654-3AE75482CAA0}"/>
              </a:ext>
            </a:extLst>
          </p:cNvPr>
          <p:cNvSpPr>
            <a:spLocks noGrp="1"/>
          </p:cNvSpPr>
          <p:nvPr>
            <p:ph idx="1"/>
          </p:nvPr>
        </p:nvSpPr>
        <p:spPr>
          <a:xfrm>
            <a:off x="348528" y="2013642"/>
            <a:ext cx="11149565" cy="3589490"/>
          </a:xfrm>
        </p:spPr>
        <p:txBody>
          <a:bodyPr>
            <a:noAutofit/>
          </a:bodyPr>
          <a:lstStyle/>
          <a:p>
            <a:pPr marL="0" indent="0">
              <a:buNone/>
            </a:pPr>
            <a:r>
              <a:rPr lang="en-US" altLang="ja-JP" sz="4400" dirty="0"/>
              <a:t>『</a:t>
            </a:r>
            <a:r>
              <a:rPr lang="ja-JP" altLang="en-US" sz="4400" dirty="0"/>
              <a:t>（加齢に伴い）筋力や心身の</a:t>
            </a:r>
            <a:endParaRPr lang="en-US" altLang="ja-JP" sz="4400" dirty="0"/>
          </a:p>
          <a:p>
            <a:pPr marL="0" indent="0">
              <a:buNone/>
            </a:pPr>
            <a:r>
              <a:rPr lang="ja-JP" altLang="en-US" sz="4400" dirty="0"/>
              <a:t>　　　　　　活力が低下した状態</a:t>
            </a:r>
            <a:r>
              <a:rPr lang="en-US" altLang="ja-JP" sz="4400" dirty="0"/>
              <a:t>』</a:t>
            </a:r>
          </a:p>
          <a:p>
            <a:pPr marL="0" indent="0">
              <a:buNone/>
            </a:pPr>
            <a:endParaRPr lang="en-US" altLang="ja-JP" sz="4400" dirty="0"/>
          </a:p>
          <a:p>
            <a:pPr marL="0" indent="0">
              <a:buNone/>
            </a:pPr>
            <a:r>
              <a:rPr lang="ja-JP" altLang="en-US" sz="4400" dirty="0"/>
              <a:t>　　　　　　　　　　　　　　　　　　　　</a:t>
            </a:r>
            <a:endParaRPr kumimoji="1" lang="ja-JP" altLang="en-US" sz="4400" dirty="0"/>
          </a:p>
        </p:txBody>
      </p:sp>
      <p:sp>
        <p:nvSpPr>
          <p:cNvPr id="4" name="テキスト ボックス 3">
            <a:extLst>
              <a:ext uri="{FF2B5EF4-FFF2-40B4-BE49-F238E27FC236}">
                <a16:creationId xmlns:a16="http://schemas.microsoft.com/office/drawing/2014/main" id="{9393E653-E4EC-491E-983F-1D74B3321662}"/>
              </a:ext>
            </a:extLst>
          </p:cNvPr>
          <p:cNvSpPr txBox="1"/>
          <p:nvPr/>
        </p:nvSpPr>
        <p:spPr>
          <a:xfrm>
            <a:off x="5228999" y="4046992"/>
            <a:ext cx="4362901" cy="707886"/>
          </a:xfrm>
          <a:prstGeom prst="rect">
            <a:avLst/>
          </a:prstGeom>
          <a:noFill/>
        </p:spPr>
        <p:txBody>
          <a:bodyPr wrap="square" rtlCol="0">
            <a:spAutoFit/>
          </a:bodyPr>
          <a:lstStyle/>
          <a:p>
            <a:r>
              <a:rPr lang="ja-JP" altLang="en-US" sz="4000" dirty="0"/>
              <a:t>　日本老年医学会</a:t>
            </a:r>
            <a:endParaRPr kumimoji="1" lang="ja-JP" altLang="en-US" sz="4000" dirty="0"/>
          </a:p>
        </p:txBody>
      </p:sp>
      <p:pic>
        <p:nvPicPr>
          <p:cNvPr id="6" name="図 5">
            <a:extLst>
              <a:ext uri="{FF2B5EF4-FFF2-40B4-BE49-F238E27FC236}">
                <a16:creationId xmlns:a16="http://schemas.microsoft.com/office/drawing/2014/main" id="{146AE1D5-A737-4025-8D55-D0291F9C73AA}"/>
              </a:ext>
            </a:extLst>
          </p:cNvPr>
          <p:cNvPicPr>
            <a:picLocks noChangeAspect="1"/>
          </p:cNvPicPr>
          <p:nvPr/>
        </p:nvPicPr>
        <p:blipFill>
          <a:blip r:embed="rId3"/>
          <a:stretch>
            <a:fillRect/>
          </a:stretch>
        </p:blipFill>
        <p:spPr>
          <a:xfrm>
            <a:off x="681038" y="2832710"/>
            <a:ext cx="3306128" cy="3844335"/>
          </a:xfrm>
          <a:prstGeom prst="rect">
            <a:avLst/>
          </a:prstGeom>
        </p:spPr>
      </p:pic>
    </p:spTree>
    <p:extLst>
      <p:ext uri="{BB962C8B-B14F-4D97-AF65-F5344CB8AC3E}">
        <p14:creationId xmlns:p14="http://schemas.microsoft.com/office/powerpoint/2010/main" val="411407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7766AF3-1400-49F5-B8B6-24B08545F850}"/>
              </a:ext>
            </a:extLst>
          </p:cNvPr>
          <p:cNvPicPr>
            <a:picLocks noChangeAspect="1"/>
          </p:cNvPicPr>
          <p:nvPr/>
        </p:nvPicPr>
        <p:blipFill>
          <a:blip r:embed="rId3"/>
          <a:stretch>
            <a:fillRect/>
          </a:stretch>
        </p:blipFill>
        <p:spPr>
          <a:xfrm>
            <a:off x="2863387" y="16625"/>
            <a:ext cx="4451813" cy="6338173"/>
          </a:xfrm>
          <a:prstGeom prst="rect">
            <a:avLst/>
          </a:prstGeom>
        </p:spPr>
      </p:pic>
      <p:sp>
        <p:nvSpPr>
          <p:cNvPr id="2" name="テキスト ボックス 1">
            <a:extLst>
              <a:ext uri="{FF2B5EF4-FFF2-40B4-BE49-F238E27FC236}">
                <a16:creationId xmlns:a16="http://schemas.microsoft.com/office/drawing/2014/main" id="{7F19B274-C72F-49F1-8610-10801C3ACF14}"/>
              </a:ext>
            </a:extLst>
          </p:cNvPr>
          <p:cNvSpPr txBox="1"/>
          <p:nvPr/>
        </p:nvSpPr>
        <p:spPr>
          <a:xfrm>
            <a:off x="3627481" y="6441246"/>
            <a:ext cx="6444413" cy="369332"/>
          </a:xfrm>
          <a:prstGeom prst="rect">
            <a:avLst/>
          </a:prstGeom>
          <a:noFill/>
        </p:spPr>
        <p:txBody>
          <a:bodyPr wrap="square" rtlCol="0">
            <a:spAutoFit/>
          </a:bodyPr>
          <a:lstStyle/>
          <a:p>
            <a:r>
              <a:rPr lang="ja-JP" altLang="en-US" dirty="0"/>
              <a:t>出典：日本歯科医師会　リーフレット「オーラルフレイル」</a:t>
            </a:r>
          </a:p>
        </p:txBody>
      </p:sp>
    </p:spTree>
    <p:extLst>
      <p:ext uri="{BB962C8B-B14F-4D97-AF65-F5344CB8AC3E}">
        <p14:creationId xmlns:p14="http://schemas.microsoft.com/office/powerpoint/2010/main" val="286278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612775" y="1815210"/>
            <a:ext cx="9000348" cy="4381593"/>
            <a:chOff x="652262" y="1828800"/>
            <a:chExt cx="9000348" cy="4381593"/>
          </a:xfrm>
        </p:grpSpPr>
        <p:sp>
          <p:nvSpPr>
            <p:cNvPr id="6" name="角丸四角形 5"/>
            <p:cNvSpPr/>
            <p:nvPr/>
          </p:nvSpPr>
          <p:spPr>
            <a:xfrm>
              <a:off x="681038" y="1828800"/>
              <a:ext cx="8971572" cy="1296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81038" y="3396727"/>
              <a:ext cx="8971572" cy="1296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52262" y="4914393"/>
              <a:ext cx="8971572" cy="1296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414093" y="384951"/>
            <a:ext cx="8543925" cy="1325563"/>
          </a:xfrm>
        </p:spPr>
        <p:txBody>
          <a:bodyPr>
            <a:noAutofit/>
          </a:bodyPr>
          <a:lstStyle/>
          <a:p>
            <a:r>
              <a:rPr kumimoji="1" lang="ja-JP" altLang="en-US" sz="3600" b="1" dirty="0">
                <a:latin typeface="+mn-ea"/>
                <a:ea typeface="+mn-ea"/>
              </a:rPr>
              <a:t>自分のお口の状態を知ってみましょう</a:t>
            </a:r>
          </a:p>
        </p:txBody>
      </p:sp>
      <p:sp>
        <p:nvSpPr>
          <p:cNvPr id="3" name="コンテンツ プレースホルダー 2"/>
          <p:cNvSpPr>
            <a:spLocks noGrp="1"/>
          </p:cNvSpPr>
          <p:nvPr>
            <p:ph idx="1"/>
          </p:nvPr>
        </p:nvSpPr>
        <p:spPr>
          <a:xfrm>
            <a:off x="641550" y="3447931"/>
            <a:ext cx="8817053" cy="1107996"/>
          </a:xfrm>
        </p:spPr>
        <p:txBody>
          <a:bodyPr>
            <a:noAutofit/>
          </a:bodyPr>
          <a:lstStyle/>
          <a:p>
            <a:pPr marL="0" indent="0">
              <a:lnSpc>
                <a:spcPct val="100000"/>
              </a:lnSpc>
              <a:spcBef>
                <a:spcPts val="0"/>
              </a:spcBef>
              <a:buNone/>
            </a:pPr>
            <a:r>
              <a:rPr lang="ja-JP" altLang="en-US" sz="4000" dirty="0"/>
              <a:t>・むせる、食べこぼす</a:t>
            </a:r>
          </a:p>
          <a:p>
            <a:pPr marL="0" indent="0">
              <a:lnSpc>
                <a:spcPct val="100000"/>
              </a:lnSpc>
              <a:spcBef>
                <a:spcPts val="0"/>
              </a:spcBef>
              <a:buNone/>
            </a:pPr>
            <a:r>
              <a:rPr lang="ja-JP" altLang="en-US" sz="4000" dirty="0"/>
              <a:t>・活舌が悪い、舌が回らない</a:t>
            </a:r>
            <a:endParaRPr lang="en-US" altLang="ja-JP" sz="4000" dirty="0"/>
          </a:p>
          <a:p>
            <a:pPr marL="0" indent="0">
              <a:lnSpc>
                <a:spcPct val="100000"/>
              </a:lnSpc>
              <a:spcBef>
                <a:spcPts val="0"/>
              </a:spcBef>
              <a:buNone/>
            </a:pPr>
            <a:endParaRPr lang="en-US" altLang="ja-JP" sz="4000" dirty="0"/>
          </a:p>
          <a:p>
            <a:pPr marL="0" indent="0">
              <a:lnSpc>
                <a:spcPct val="100000"/>
              </a:lnSpc>
              <a:spcBef>
                <a:spcPts val="0"/>
              </a:spcBef>
              <a:buNone/>
            </a:pPr>
            <a:endParaRPr lang="en-US" altLang="ja-JP" sz="4000" dirty="0"/>
          </a:p>
        </p:txBody>
      </p:sp>
      <p:pic>
        <p:nvPicPr>
          <p:cNvPr id="2052" name="Picture 4" descr="ãæ­¯ãã¤ã©ã¹ããã®ç»åæ¤ç´¢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721" y="365126"/>
            <a:ext cx="1022594" cy="121463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descr="ãç¡¬ãé£ã¹ç©ãã®ç»åæ¤ç´¢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8" descr="ãç¡¬ãé£ã¹ç©ãã®ç»åæ¤ç´¢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p:cNvSpPr txBox="1"/>
          <p:nvPr/>
        </p:nvSpPr>
        <p:spPr>
          <a:xfrm>
            <a:off x="3430948" y="1902726"/>
            <a:ext cx="3238256" cy="1200329"/>
          </a:xfrm>
          <a:prstGeom prst="rect">
            <a:avLst/>
          </a:prstGeom>
          <a:noFill/>
        </p:spPr>
        <p:txBody>
          <a:bodyPr wrap="square" rtlCol="0">
            <a:spAutoFit/>
          </a:bodyPr>
          <a:lstStyle/>
          <a:p>
            <a:r>
              <a:rPr kumimoji="1" lang="ja-JP" altLang="en-US" sz="7200" b="1" dirty="0">
                <a:solidFill>
                  <a:srgbClr val="002060"/>
                </a:solidFill>
              </a:rPr>
              <a:t>かむ力</a:t>
            </a:r>
          </a:p>
        </p:txBody>
      </p:sp>
      <p:sp>
        <p:nvSpPr>
          <p:cNvPr id="13" name="テキスト ボックス 12"/>
          <p:cNvSpPr txBox="1"/>
          <p:nvPr/>
        </p:nvSpPr>
        <p:spPr>
          <a:xfrm>
            <a:off x="3109814" y="3540413"/>
            <a:ext cx="4435719" cy="1200329"/>
          </a:xfrm>
          <a:prstGeom prst="rect">
            <a:avLst/>
          </a:prstGeom>
          <a:noFill/>
        </p:spPr>
        <p:txBody>
          <a:bodyPr wrap="square" rtlCol="0">
            <a:spAutoFit/>
          </a:bodyPr>
          <a:lstStyle/>
          <a:p>
            <a:r>
              <a:rPr kumimoji="1" lang="ja-JP" altLang="en-US" sz="7200" b="1" dirty="0">
                <a:solidFill>
                  <a:srgbClr val="002060"/>
                </a:solidFill>
              </a:rPr>
              <a:t>飲み込み</a:t>
            </a:r>
          </a:p>
        </p:txBody>
      </p:sp>
      <p:sp>
        <p:nvSpPr>
          <p:cNvPr id="14" name="テキスト ボックス 13"/>
          <p:cNvSpPr txBox="1"/>
          <p:nvPr/>
        </p:nvSpPr>
        <p:spPr>
          <a:xfrm>
            <a:off x="3798568" y="5012244"/>
            <a:ext cx="4435719" cy="1200329"/>
          </a:xfrm>
          <a:prstGeom prst="rect">
            <a:avLst/>
          </a:prstGeom>
          <a:noFill/>
        </p:spPr>
        <p:txBody>
          <a:bodyPr wrap="square" rtlCol="0">
            <a:spAutoFit/>
          </a:bodyPr>
          <a:lstStyle/>
          <a:p>
            <a:r>
              <a:rPr lang="ja-JP" altLang="en-US" sz="7200" b="1" dirty="0">
                <a:solidFill>
                  <a:srgbClr val="002060"/>
                </a:solidFill>
              </a:rPr>
              <a:t>唾液</a:t>
            </a:r>
            <a:endParaRPr kumimoji="1" lang="ja-JP" altLang="en-US" sz="7200" b="1" dirty="0">
              <a:solidFill>
                <a:srgbClr val="002060"/>
              </a:solidFill>
            </a:endParaRPr>
          </a:p>
        </p:txBody>
      </p:sp>
      <p:sp>
        <p:nvSpPr>
          <p:cNvPr id="15" name="コンテンツ プレースホルダー 2">
            <a:extLst>
              <a:ext uri="{FF2B5EF4-FFF2-40B4-BE49-F238E27FC236}">
                <a16:creationId xmlns:a16="http://schemas.microsoft.com/office/drawing/2014/main" id="{78164FF6-77C9-46D7-8259-579ACEB25715}"/>
              </a:ext>
            </a:extLst>
          </p:cNvPr>
          <p:cNvSpPr txBox="1">
            <a:spLocks/>
          </p:cNvSpPr>
          <p:nvPr/>
        </p:nvSpPr>
        <p:spPr>
          <a:xfrm>
            <a:off x="612775" y="1857556"/>
            <a:ext cx="9136951" cy="1107996"/>
          </a:xfrm>
          <a:prstGeom prst="rect">
            <a:avLst/>
          </a:prstGeom>
        </p:spPr>
        <p:txBody>
          <a:bodyPr vert="horz" lIns="91440" tIns="45720" rIns="91440" bIns="4572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00000"/>
              </a:lnSpc>
              <a:spcBef>
                <a:spcPts val="0"/>
              </a:spcBef>
              <a:buNone/>
            </a:pPr>
            <a:r>
              <a:rPr lang="ja-JP" altLang="en-US" sz="4000" dirty="0"/>
              <a:t>・柔らかいものばかり食べる</a:t>
            </a:r>
          </a:p>
          <a:p>
            <a:pPr marL="0" indent="0">
              <a:lnSpc>
                <a:spcPct val="100000"/>
              </a:lnSpc>
              <a:spcBef>
                <a:spcPts val="0"/>
              </a:spcBef>
              <a:buNone/>
            </a:pPr>
            <a:r>
              <a:rPr lang="ja-JP" altLang="en-US" sz="4000" dirty="0"/>
              <a:t>・自分の歯が少ない、あごの力が弱い</a:t>
            </a:r>
            <a:endParaRPr lang="en-US" altLang="ja-JP" sz="4000" dirty="0"/>
          </a:p>
          <a:p>
            <a:pPr marL="0" indent="0">
              <a:lnSpc>
                <a:spcPct val="100000"/>
              </a:lnSpc>
              <a:spcBef>
                <a:spcPts val="0"/>
              </a:spcBef>
              <a:buFont typeface="Arial" panose="020B0604020202020204" pitchFamily="34" charset="0"/>
              <a:buNone/>
            </a:pPr>
            <a:endParaRPr lang="en-US" altLang="ja-JP" sz="4000" dirty="0"/>
          </a:p>
          <a:p>
            <a:pPr marL="0" indent="0">
              <a:lnSpc>
                <a:spcPct val="100000"/>
              </a:lnSpc>
              <a:spcBef>
                <a:spcPts val="0"/>
              </a:spcBef>
              <a:buFont typeface="Arial" panose="020B0604020202020204" pitchFamily="34" charset="0"/>
              <a:buNone/>
            </a:pPr>
            <a:endParaRPr lang="en-US" altLang="ja-JP" sz="4000" dirty="0"/>
          </a:p>
        </p:txBody>
      </p:sp>
      <p:sp>
        <p:nvSpPr>
          <p:cNvPr id="16" name="コンテンツ プレースホルダー 2">
            <a:extLst>
              <a:ext uri="{FF2B5EF4-FFF2-40B4-BE49-F238E27FC236}">
                <a16:creationId xmlns:a16="http://schemas.microsoft.com/office/drawing/2014/main" id="{FA04C27F-D817-49A3-ADFB-9F776A3A632A}"/>
              </a:ext>
            </a:extLst>
          </p:cNvPr>
          <p:cNvSpPr txBox="1">
            <a:spLocks/>
          </p:cNvSpPr>
          <p:nvPr/>
        </p:nvSpPr>
        <p:spPr>
          <a:xfrm>
            <a:off x="641550" y="5237524"/>
            <a:ext cx="8817053" cy="1107996"/>
          </a:xfrm>
          <a:prstGeom prst="rect">
            <a:avLst/>
          </a:prstGeom>
        </p:spPr>
        <p:txBody>
          <a:bodyPr vert="horz" lIns="91440" tIns="45720" rIns="91440" bIns="4572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00000"/>
              </a:lnSpc>
              <a:spcBef>
                <a:spcPts val="0"/>
              </a:spcBef>
              <a:buNone/>
            </a:pPr>
            <a:r>
              <a:rPr lang="ja-JP" altLang="en-US" sz="4000" dirty="0"/>
              <a:t>・お口が乾く、ニオイが気になる</a:t>
            </a:r>
          </a:p>
        </p:txBody>
      </p:sp>
    </p:spTree>
    <p:extLst>
      <p:ext uri="{BB962C8B-B14F-4D97-AF65-F5344CB8AC3E}">
        <p14:creationId xmlns:p14="http://schemas.microsoft.com/office/powerpoint/2010/main" val="8929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Vertical)">
                                      <p:cBhvr>
                                        <p:cTn id="10" dur="750"/>
                                        <p:tgtEl>
                                          <p:spTgt spid="1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outVertical)">
                                      <p:cBhvr>
                                        <p:cTn id="1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9807" y="144152"/>
            <a:ext cx="9606385" cy="1325563"/>
          </a:xfrm>
        </p:spPr>
        <p:txBody>
          <a:bodyPr>
            <a:noAutofit/>
          </a:bodyPr>
          <a:lstStyle/>
          <a:p>
            <a:r>
              <a:rPr lang="ja-JP" altLang="en-US" sz="5400" b="1" dirty="0">
                <a:latin typeface="+mn-ea"/>
                <a:ea typeface="+mn-ea"/>
              </a:rPr>
              <a:t>かむ力　</a:t>
            </a:r>
            <a:r>
              <a:rPr lang="en-US" altLang="ja-JP" sz="4800" b="1" dirty="0">
                <a:latin typeface="+mn-ea"/>
                <a:ea typeface="+mn-ea"/>
              </a:rPr>
              <a:t>~</a:t>
            </a:r>
            <a:r>
              <a:rPr lang="ja-JP" altLang="en-US" sz="4800" b="1" dirty="0">
                <a:latin typeface="+mn-ea"/>
                <a:ea typeface="+mn-ea"/>
              </a:rPr>
              <a:t>かめるようになると</a:t>
            </a:r>
            <a:r>
              <a:rPr lang="en-US" altLang="ja-JP" sz="4800" b="1" dirty="0">
                <a:latin typeface="+mn-ea"/>
                <a:ea typeface="+mn-ea"/>
              </a:rPr>
              <a:t>~</a:t>
            </a:r>
            <a:endParaRPr kumimoji="1" lang="ja-JP" altLang="en-US" sz="5400" b="1" dirty="0">
              <a:latin typeface="+mn-ea"/>
              <a:ea typeface="+mn-ea"/>
            </a:endParaRPr>
          </a:p>
        </p:txBody>
      </p:sp>
      <p:sp>
        <p:nvSpPr>
          <p:cNvPr id="3" name="コンテンツ プレースホルダー 2"/>
          <p:cNvSpPr>
            <a:spLocks noGrp="1"/>
          </p:cNvSpPr>
          <p:nvPr>
            <p:ph idx="1"/>
          </p:nvPr>
        </p:nvSpPr>
        <p:spPr>
          <a:xfrm>
            <a:off x="299614" y="5254032"/>
            <a:ext cx="5711442" cy="1563570"/>
          </a:xfrm>
          <a:prstGeom prst="roundRect">
            <a:avLst/>
          </a:prstGeom>
          <a:solidFill>
            <a:schemeClr val="accent4">
              <a:lumMod val="40000"/>
              <a:lumOff val="60000"/>
            </a:schemeClr>
          </a:solidFill>
        </p:spPr>
        <p:txBody>
          <a:bodyPr anchor="ctr" anchorCtr="0">
            <a:normAutofit lnSpcReduction="10000"/>
          </a:bodyPr>
          <a:lstStyle/>
          <a:p>
            <a:pPr marL="0" indent="0">
              <a:buNone/>
            </a:pPr>
            <a:r>
              <a:rPr kumimoji="1" lang="ja-JP" altLang="en-US" sz="2800" dirty="0"/>
              <a:t>・表情が若々しくなる</a:t>
            </a:r>
            <a:endParaRPr kumimoji="1" lang="en-US" altLang="ja-JP" sz="2800" dirty="0"/>
          </a:p>
          <a:p>
            <a:pPr marL="0" indent="0">
              <a:buNone/>
            </a:pPr>
            <a:r>
              <a:rPr kumimoji="1" lang="ja-JP" altLang="en-US" sz="2800" dirty="0"/>
              <a:t>・栄養状態がよくなる</a:t>
            </a:r>
            <a:endParaRPr kumimoji="1" lang="en-US" altLang="ja-JP" sz="2800" dirty="0"/>
          </a:p>
          <a:p>
            <a:pPr marL="0" indent="0">
              <a:buNone/>
            </a:pPr>
            <a:r>
              <a:rPr lang="ja-JP" altLang="en-US" sz="2800" dirty="0"/>
              <a:t>・食事（形状）の種類が増える</a:t>
            </a:r>
            <a:endParaRPr kumimoji="1" lang="ja-JP" altLang="en-US" sz="2800" dirty="0"/>
          </a:p>
        </p:txBody>
      </p:sp>
      <p:sp>
        <p:nvSpPr>
          <p:cNvPr id="8" name="角丸四角形 7"/>
          <p:cNvSpPr/>
          <p:nvPr/>
        </p:nvSpPr>
        <p:spPr>
          <a:xfrm>
            <a:off x="299614" y="3111314"/>
            <a:ext cx="9306772" cy="13948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rPr>
              <a:t>歯がなくても入れ歯を作ることで噛む力をつけられます。</a:t>
            </a:r>
            <a:endParaRPr lang="en-US" altLang="ja-JP" sz="2800" dirty="0">
              <a:solidFill>
                <a:sysClr val="windowText" lastClr="000000"/>
              </a:solidFill>
            </a:endParaRPr>
          </a:p>
          <a:p>
            <a:r>
              <a:rPr lang="ja-JP" altLang="en-US" sz="2800" dirty="0">
                <a:solidFill>
                  <a:sysClr val="windowText" lastClr="000000"/>
                </a:solidFill>
              </a:rPr>
              <a:t>また、自分の歯や入れ歯で噛みにくい場合は、歯医者さんで調整してもらいましょう。</a:t>
            </a:r>
          </a:p>
        </p:txBody>
      </p:sp>
      <p:sp>
        <p:nvSpPr>
          <p:cNvPr id="16" name="角丸四角形 5">
            <a:extLst>
              <a:ext uri="{FF2B5EF4-FFF2-40B4-BE49-F238E27FC236}">
                <a16:creationId xmlns:a16="http://schemas.microsoft.com/office/drawing/2014/main" id="{FE4F85FD-EA95-4181-93F2-A20E1F3A7FBF}"/>
              </a:ext>
            </a:extLst>
          </p:cNvPr>
          <p:cNvSpPr/>
          <p:nvPr/>
        </p:nvSpPr>
        <p:spPr>
          <a:xfrm>
            <a:off x="299614" y="1285210"/>
            <a:ext cx="6371009" cy="104188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ysClr val="windowText" lastClr="000000"/>
                </a:solidFill>
              </a:rPr>
              <a:t>・柔らかいものばかり食べる</a:t>
            </a:r>
          </a:p>
          <a:p>
            <a:r>
              <a:rPr lang="ja-JP" altLang="en-US" sz="2800" dirty="0">
                <a:solidFill>
                  <a:sysClr val="windowText" lastClr="000000"/>
                </a:solidFill>
              </a:rPr>
              <a:t>・自分の歯が少ない、あごの力が弱い</a:t>
            </a:r>
          </a:p>
        </p:txBody>
      </p:sp>
      <p:sp>
        <p:nvSpPr>
          <p:cNvPr id="4" name="矢印: 下 3">
            <a:extLst>
              <a:ext uri="{FF2B5EF4-FFF2-40B4-BE49-F238E27FC236}">
                <a16:creationId xmlns:a16="http://schemas.microsoft.com/office/drawing/2014/main" id="{40473D2C-4C0D-4B75-8111-21A854FDE9F5}"/>
              </a:ext>
            </a:extLst>
          </p:cNvPr>
          <p:cNvSpPr/>
          <p:nvPr/>
        </p:nvSpPr>
        <p:spPr>
          <a:xfrm>
            <a:off x="1893034" y="2363415"/>
            <a:ext cx="816200" cy="689314"/>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B789A78F-49F7-4255-9B09-DC1292C46B50}"/>
              </a:ext>
            </a:extLst>
          </p:cNvPr>
          <p:cNvSpPr/>
          <p:nvPr/>
        </p:nvSpPr>
        <p:spPr>
          <a:xfrm>
            <a:off x="1893034" y="4535425"/>
            <a:ext cx="816200" cy="689314"/>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C49C26D-F169-4299-91FC-41E6DB29479A}"/>
              </a:ext>
            </a:extLst>
          </p:cNvPr>
          <p:cNvPicPr>
            <a:picLocks noChangeAspect="1"/>
          </p:cNvPicPr>
          <p:nvPr/>
        </p:nvPicPr>
        <p:blipFill>
          <a:blip r:embed="rId3"/>
          <a:stretch>
            <a:fillRect/>
          </a:stretch>
        </p:blipFill>
        <p:spPr>
          <a:xfrm>
            <a:off x="6419525" y="943385"/>
            <a:ext cx="2191407" cy="2171615"/>
          </a:xfrm>
          <a:prstGeom prst="rect">
            <a:avLst/>
          </a:prstGeom>
        </p:spPr>
      </p:pic>
      <p:pic>
        <p:nvPicPr>
          <p:cNvPr id="20" name="図 19">
            <a:extLst>
              <a:ext uri="{FF2B5EF4-FFF2-40B4-BE49-F238E27FC236}">
                <a16:creationId xmlns:a16="http://schemas.microsoft.com/office/drawing/2014/main" id="{C4E9C9CA-8093-4C48-8F61-2C9B18ECCB02}"/>
              </a:ext>
            </a:extLst>
          </p:cNvPr>
          <p:cNvPicPr>
            <a:picLocks noChangeAspect="1"/>
          </p:cNvPicPr>
          <p:nvPr/>
        </p:nvPicPr>
        <p:blipFill>
          <a:blip r:embed="rId4"/>
          <a:stretch>
            <a:fillRect/>
          </a:stretch>
        </p:blipFill>
        <p:spPr>
          <a:xfrm>
            <a:off x="6835974" y="4087075"/>
            <a:ext cx="2353983" cy="2747858"/>
          </a:xfrm>
          <a:prstGeom prst="rect">
            <a:avLst/>
          </a:prstGeom>
        </p:spPr>
      </p:pic>
    </p:spTree>
    <p:extLst>
      <p:ext uri="{BB962C8B-B14F-4D97-AF65-F5344CB8AC3E}">
        <p14:creationId xmlns:p14="http://schemas.microsoft.com/office/powerpoint/2010/main" val="91921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4675"/>
            <a:ext cx="10027167" cy="1325563"/>
          </a:xfrm>
        </p:spPr>
        <p:txBody>
          <a:bodyPr>
            <a:noAutofit/>
          </a:bodyPr>
          <a:lstStyle/>
          <a:p>
            <a:r>
              <a:rPr lang="ja-JP" altLang="en-US" sz="4800" b="1" dirty="0">
                <a:latin typeface="+mn-ea"/>
                <a:ea typeface="+mn-ea"/>
              </a:rPr>
              <a:t>飲み込み  </a:t>
            </a:r>
            <a:r>
              <a:rPr lang="en-US" altLang="ja-JP" sz="4800" b="1" dirty="0">
                <a:latin typeface="+mn-ea"/>
                <a:ea typeface="+mn-ea"/>
              </a:rPr>
              <a:t>~</a:t>
            </a:r>
            <a:r>
              <a:rPr lang="ja-JP" altLang="en-US" sz="4800" b="1" dirty="0">
                <a:latin typeface="+mn-ea"/>
                <a:ea typeface="+mn-ea"/>
              </a:rPr>
              <a:t>飲み込む力をつけると</a:t>
            </a:r>
            <a:r>
              <a:rPr lang="en-US" altLang="ja-JP" sz="4800" b="1" dirty="0">
                <a:latin typeface="+mn-ea"/>
                <a:ea typeface="+mn-ea"/>
              </a:rPr>
              <a:t>~</a:t>
            </a:r>
            <a:endParaRPr kumimoji="1" lang="ja-JP" altLang="en-US" sz="4800" b="1" dirty="0">
              <a:latin typeface="+mn-ea"/>
              <a:ea typeface="+mn-ea"/>
            </a:endParaRPr>
          </a:p>
        </p:txBody>
      </p:sp>
      <p:sp>
        <p:nvSpPr>
          <p:cNvPr id="3" name="コンテンツ プレースホルダー 2"/>
          <p:cNvSpPr>
            <a:spLocks noGrp="1"/>
          </p:cNvSpPr>
          <p:nvPr>
            <p:ph idx="1"/>
          </p:nvPr>
        </p:nvSpPr>
        <p:spPr>
          <a:xfrm>
            <a:off x="334128" y="5531551"/>
            <a:ext cx="8974764" cy="1275976"/>
          </a:xfrm>
          <a:prstGeom prst="roundRect">
            <a:avLst/>
          </a:prstGeom>
          <a:solidFill>
            <a:schemeClr val="accent4">
              <a:lumMod val="40000"/>
              <a:lumOff val="60000"/>
            </a:schemeClr>
          </a:solidFill>
        </p:spPr>
        <p:txBody>
          <a:bodyPr anchor="ctr" anchorCtr="0">
            <a:normAutofit fontScale="92500"/>
          </a:bodyPr>
          <a:lstStyle/>
          <a:p>
            <a:pPr marL="0" indent="0">
              <a:buNone/>
            </a:pPr>
            <a:r>
              <a:rPr kumimoji="1" lang="ja-JP" altLang="en-US" sz="3000" dirty="0"/>
              <a:t>・むせにくくなる　　　　</a:t>
            </a:r>
            <a:r>
              <a:rPr lang="ja-JP" altLang="en-US" sz="3000" dirty="0"/>
              <a:t>・肺炎予防になる</a:t>
            </a:r>
            <a:endParaRPr lang="en-US" altLang="ja-JP" sz="3000" dirty="0"/>
          </a:p>
          <a:p>
            <a:pPr marL="0" indent="0">
              <a:buNone/>
            </a:pPr>
            <a:r>
              <a:rPr kumimoji="1" lang="ja-JP" altLang="en-US" sz="3000" dirty="0"/>
              <a:t>・しゃべりやすくなる　　</a:t>
            </a:r>
            <a:r>
              <a:rPr lang="ja-JP" altLang="en-US" sz="3000" dirty="0"/>
              <a:t>・食事がスムーズにできる</a:t>
            </a:r>
            <a:endParaRPr kumimoji="1" lang="ja-JP" altLang="en-US" sz="2800" dirty="0"/>
          </a:p>
        </p:txBody>
      </p:sp>
      <p:sp>
        <p:nvSpPr>
          <p:cNvPr id="8" name="角丸四角形 7"/>
          <p:cNvSpPr/>
          <p:nvPr/>
        </p:nvSpPr>
        <p:spPr>
          <a:xfrm>
            <a:off x="334128" y="2979754"/>
            <a:ext cx="9424496" cy="173227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私たちは、口や首の筋肉を使って食べ物を胃へ運びます。</a:t>
            </a:r>
            <a:endParaRPr lang="en-US" altLang="ja-JP" sz="2800" dirty="0">
              <a:solidFill>
                <a:schemeClr val="tx1"/>
              </a:solidFill>
            </a:endParaRPr>
          </a:p>
          <a:p>
            <a:endParaRPr lang="en-US" altLang="ja-JP" sz="800" dirty="0">
              <a:solidFill>
                <a:schemeClr val="tx1"/>
              </a:solidFill>
            </a:endParaRPr>
          </a:p>
          <a:p>
            <a:endParaRPr lang="en-US" altLang="ja-JP" sz="800" dirty="0">
              <a:solidFill>
                <a:schemeClr val="tx1"/>
              </a:solidFill>
            </a:endParaRPr>
          </a:p>
          <a:p>
            <a:endParaRPr lang="en-US" altLang="ja-JP" sz="800" dirty="0">
              <a:solidFill>
                <a:schemeClr val="tx1"/>
              </a:solidFill>
            </a:endParaRPr>
          </a:p>
          <a:p>
            <a:r>
              <a:rPr lang="ja-JP" altLang="en-US" sz="2800" dirty="0">
                <a:solidFill>
                  <a:schemeClr val="tx1"/>
                </a:solidFill>
              </a:rPr>
              <a:t>口や首、「舌」の役割はとても重要です。</a:t>
            </a:r>
            <a:endParaRPr lang="en-US" altLang="ja-JP" sz="2800" dirty="0">
              <a:solidFill>
                <a:schemeClr val="tx1"/>
              </a:solidFill>
            </a:endParaRPr>
          </a:p>
          <a:p>
            <a:r>
              <a:rPr lang="ja-JP" altLang="en-US" sz="2800" dirty="0">
                <a:solidFill>
                  <a:schemeClr val="tx1"/>
                </a:solidFill>
              </a:rPr>
              <a:t>お口の体操を取り入れてみましょう。</a:t>
            </a:r>
          </a:p>
        </p:txBody>
      </p:sp>
      <p:sp>
        <p:nvSpPr>
          <p:cNvPr id="9" name="角丸四角形 5">
            <a:extLst>
              <a:ext uri="{FF2B5EF4-FFF2-40B4-BE49-F238E27FC236}">
                <a16:creationId xmlns:a16="http://schemas.microsoft.com/office/drawing/2014/main" id="{A7951B97-59C0-4AB7-8FAC-AE2A42D620CC}"/>
              </a:ext>
            </a:extLst>
          </p:cNvPr>
          <p:cNvSpPr/>
          <p:nvPr/>
        </p:nvSpPr>
        <p:spPr>
          <a:xfrm>
            <a:off x="334128" y="1214066"/>
            <a:ext cx="9424496" cy="9461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・むせる、食べこぼす</a:t>
            </a:r>
          </a:p>
          <a:p>
            <a:r>
              <a:rPr lang="ja-JP" altLang="en-US" sz="2800" dirty="0">
                <a:solidFill>
                  <a:schemeClr val="tx1"/>
                </a:solidFill>
              </a:rPr>
              <a:t>・滑舌が悪い、舌が回らない</a:t>
            </a:r>
          </a:p>
        </p:txBody>
      </p:sp>
      <p:sp>
        <p:nvSpPr>
          <p:cNvPr id="10" name="矢印: 下 9">
            <a:extLst>
              <a:ext uri="{FF2B5EF4-FFF2-40B4-BE49-F238E27FC236}">
                <a16:creationId xmlns:a16="http://schemas.microsoft.com/office/drawing/2014/main" id="{2DDA5DE8-3C06-41DB-BDCD-294FD215E585}"/>
              </a:ext>
            </a:extLst>
          </p:cNvPr>
          <p:cNvSpPr/>
          <p:nvPr/>
        </p:nvSpPr>
        <p:spPr>
          <a:xfrm>
            <a:off x="1871120" y="2231309"/>
            <a:ext cx="816200" cy="689314"/>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581C3CF3-934C-4759-BB2A-264228A483AB}"/>
              </a:ext>
            </a:extLst>
          </p:cNvPr>
          <p:cNvSpPr/>
          <p:nvPr/>
        </p:nvSpPr>
        <p:spPr>
          <a:xfrm>
            <a:off x="1871120" y="4772706"/>
            <a:ext cx="816200" cy="689314"/>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B926F25-F1D2-4695-97F3-FEC7CCC9130C}"/>
              </a:ext>
            </a:extLst>
          </p:cNvPr>
          <p:cNvSpPr txBox="1"/>
          <p:nvPr/>
        </p:nvSpPr>
        <p:spPr>
          <a:xfrm>
            <a:off x="2140943" y="3510510"/>
            <a:ext cx="816200" cy="369332"/>
          </a:xfrm>
          <a:prstGeom prst="rect">
            <a:avLst/>
          </a:prstGeom>
          <a:noFill/>
        </p:spPr>
        <p:txBody>
          <a:bodyPr wrap="square" rtlCol="0">
            <a:spAutoFit/>
          </a:bodyPr>
          <a:lstStyle/>
          <a:p>
            <a:r>
              <a:rPr kumimoji="1" lang="ja-JP" altLang="en-US" dirty="0"/>
              <a:t>ぜつ</a:t>
            </a:r>
          </a:p>
        </p:txBody>
      </p:sp>
    </p:spTree>
    <p:extLst>
      <p:ext uri="{BB962C8B-B14F-4D97-AF65-F5344CB8AC3E}">
        <p14:creationId xmlns:p14="http://schemas.microsoft.com/office/powerpoint/2010/main" val="43647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110" y="674271"/>
            <a:ext cx="4223780" cy="662375"/>
          </a:xfrm>
          <a:solidFill>
            <a:schemeClr val="accent4">
              <a:lumMod val="20000"/>
              <a:lumOff val="80000"/>
            </a:schemeClr>
          </a:solidFill>
        </p:spPr>
        <p:txBody>
          <a:bodyPr>
            <a:noAutofit/>
          </a:bodyPr>
          <a:lstStyle/>
          <a:p>
            <a:r>
              <a:rPr lang="ja-JP" altLang="en-US" sz="4400" b="1" dirty="0">
                <a:latin typeface="+mn-ea"/>
                <a:ea typeface="+mn-ea"/>
              </a:rPr>
              <a:t>舌トレーニング</a:t>
            </a:r>
            <a:endParaRPr kumimoji="1" lang="ja-JP" altLang="en-US" sz="4400" b="1" dirty="0">
              <a:latin typeface="+mn-ea"/>
              <a:ea typeface="+mn-ea"/>
            </a:endParaRPr>
          </a:p>
        </p:txBody>
      </p:sp>
      <p:sp>
        <p:nvSpPr>
          <p:cNvPr id="4" name="タイトル 1"/>
          <p:cNvSpPr txBox="1">
            <a:spLocks/>
          </p:cNvSpPr>
          <p:nvPr/>
        </p:nvSpPr>
        <p:spPr>
          <a:xfrm>
            <a:off x="110483" y="127137"/>
            <a:ext cx="4223781" cy="517917"/>
          </a:xfrm>
          <a:prstGeom prst="rect">
            <a:avLst/>
          </a:prstGeom>
        </p:spPr>
        <p:txBody>
          <a:bodyPr vert="horz" lIns="68580" tIns="34290" rIns="68580" bIns="3429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1"/>
                </a:solidFill>
              </a:rPr>
              <a:t>お口の働きを高める体操</a:t>
            </a:r>
          </a:p>
        </p:txBody>
      </p:sp>
      <p:grpSp>
        <p:nvGrpSpPr>
          <p:cNvPr id="5" name="グループ化 4"/>
          <p:cNvGrpSpPr/>
          <p:nvPr/>
        </p:nvGrpSpPr>
        <p:grpSpPr>
          <a:xfrm>
            <a:off x="518100" y="1752735"/>
            <a:ext cx="2745542" cy="2275674"/>
            <a:chOff x="2198060" y="1132304"/>
            <a:chExt cx="2573857" cy="2088234"/>
          </a:xfrm>
        </p:grpSpPr>
        <p:pic>
          <p:nvPicPr>
            <p:cNvPr id="251" name="図 250"/>
            <p:cNvPicPr>
              <a:picLocks noChangeAspect="1"/>
            </p:cNvPicPr>
            <p:nvPr/>
          </p:nvPicPr>
          <p:blipFill>
            <a:blip r:embed="rId3"/>
            <a:stretch>
              <a:fillRect/>
            </a:stretch>
          </p:blipFill>
          <p:spPr>
            <a:xfrm>
              <a:off x="2695794" y="1132304"/>
              <a:ext cx="1311416" cy="1446984"/>
            </a:xfrm>
            <a:prstGeom prst="rect">
              <a:avLst/>
            </a:prstGeom>
          </p:spPr>
        </p:pic>
        <p:sp>
          <p:nvSpPr>
            <p:cNvPr id="236" name="テキスト ボックス 235"/>
            <p:cNvSpPr txBox="1"/>
            <p:nvPr/>
          </p:nvSpPr>
          <p:spPr>
            <a:xfrm>
              <a:off x="2300142" y="1179914"/>
              <a:ext cx="293571" cy="480124"/>
            </a:xfrm>
            <a:prstGeom prst="rect">
              <a:avLst/>
            </a:prstGeom>
            <a:noFill/>
          </p:spPr>
          <p:txBody>
            <a:bodyPr wrap="square" rtlCol="0">
              <a:spAutoFit/>
            </a:bodyPr>
            <a:lstStyle/>
            <a:p>
              <a:r>
                <a:rPr kumimoji="1" lang="ja-JP" altLang="en-US" sz="2800" dirty="0"/>
                <a:t>①</a:t>
              </a:r>
            </a:p>
          </p:txBody>
        </p:sp>
        <p:sp>
          <p:nvSpPr>
            <p:cNvPr id="245" name="テキスト ボックス 244"/>
            <p:cNvSpPr txBox="1"/>
            <p:nvPr/>
          </p:nvSpPr>
          <p:spPr>
            <a:xfrm>
              <a:off x="2198060" y="2570958"/>
              <a:ext cx="2573857" cy="649580"/>
            </a:xfrm>
            <a:prstGeom prst="rect">
              <a:avLst/>
            </a:prstGeom>
            <a:noFill/>
          </p:spPr>
          <p:txBody>
            <a:bodyPr wrap="square" rtlCol="0">
              <a:spAutoFit/>
            </a:bodyPr>
            <a:lstStyle/>
            <a:p>
              <a:r>
                <a:rPr kumimoji="1" lang="ja-JP" altLang="en-US" sz="2000" dirty="0"/>
                <a:t>舌で下顎を触るつもりで舌を伸ばす</a:t>
              </a:r>
              <a:endParaRPr kumimoji="1" lang="en-US" altLang="ja-JP" sz="2000" dirty="0"/>
            </a:p>
          </p:txBody>
        </p:sp>
      </p:grpSp>
      <p:grpSp>
        <p:nvGrpSpPr>
          <p:cNvPr id="6" name="グループ化 5"/>
          <p:cNvGrpSpPr/>
          <p:nvPr/>
        </p:nvGrpSpPr>
        <p:grpSpPr>
          <a:xfrm>
            <a:off x="3384322" y="1807351"/>
            <a:ext cx="3079623" cy="2228667"/>
            <a:chOff x="4405581" y="1239895"/>
            <a:chExt cx="2718700" cy="1957553"/>
          </a:xfrm>
        </p:grpSpPr>
        <p:pic>
          <p:nvPicPr>
            <p:cNvPr id="252" name="図 251"/>
            <p:cNvPicPr>
              <a:picLocks noChangeAspect="1"/>
            </p:cNvPicPr>
            <p:nvPr/>
          </p:nvPicPr>
          <p:blipFill>
            <a:blip r:embed="rId4"/>
            <a:stretch>
              <a:fillRect/>
            </a:stretch>
          </p:blipFill>
          <p:spPr>
            <a:xfrm>
              <a:off x="4616809" y="1239895"/>
              <a:ext cx="1733434" cy="1346246"/>
            </a:xfrm>
            <a:prstGeom prst="rect">
              <a:avLst/>
            </a:prstGeom>
            <a:noFill/>
            <a:ln>
              <a:noFill/>
            </a:ln>
          </p:spPr>
        </p:pic>
        <p:sp>
          <p:nvSpPr>
            <p:cNvPr id="237" name="テキスト ボックス 236"/>
            <p:cNvSpPr txBox="1"/>
            <p:nvPr/>
          </p:nvSpPr>
          <p:spPr>
            <a:xfrm>
              <a:off x="4405581" y="1239896"/>
              <a:ext cx="293571" cy="459571"/>
            </a:xfrm>
            <a:prstGeom prst="rect">
              <a:avLst/>
            </a:prstGeom>
            <a:noFill/>
          </p:spPr>
          <p:txBody>
            <a:bodyPr wrap="square" rtlCol="0">
              <a:spAutoFit/>
            </a:bodyPr>
            <a:lstStyle/>
            <a:p>
              <a:r>
                <a:rPr kumimoji="1" lang="ja-JP" altLang="en-US" sz="2800" dirty="0"/>
                <a:t>②</a:t>
              </a:r>
            </a:p>
          </p:txBody>
        </p:sp>
        <p:sp>
          <p:nvSpPr>
            <p:cNvPr id="246" name="テキスト ボックス 245"/>
            <p:cNvSpPr txBox="1"/>
            <p:nvPr/>
          </p:nvSpPr>
          <p:spPr>
            <a:xfrm>
              <a:off x="4490569" y="2575675"/>
              <a:ext cx="2633712" cy="621773"/>
            </a:xfrm>
            <a:prstGeom prst="rect">
              <a:avLst/>
            </a:prstGeom>
            <a:noFill/>
          </p:spPr>
          <p:txBody>
            <a:bodyPr wrap="square" rtlCol="0">
              <a:spAutoFit/>
            </a:bodyPr>
            <a:lstStyle/>
            <a:p>
              <a:r>
                <a:rPr kumimoji="1" lang="ja-JP" altLang="en-US" sz="2000" dirty="0"/>
                <a:t>舌で鼻の頭を触るつもりで舌を伸ばす</a:t>
              </a:r>
              <a:endParaRPr kumimoji="1" lang="en-US" altLang="ja-JP" sz="2000" dirty="0"/>
            </a:p>
          </p:txBody>
        </p:sp>
      </p:grpSp>
      <p:grpSp>
        <p:nvGrpSpPr>
          <p:cNvPr id="7" name="グループ化 6"/>
          <p:cNvGrpSpPr/>
          <p:nvPr/>
        </p:nvGrpSpPr>
        <p:grpSpPr>
          <a:xfrm>
            <a:off x="6371093" y="1645888"/>
            <a:ext cx="3224712" cy="2066813"/>
            <a:chOff x="839448" y="2978812"/>
            <a:chExt cx="2832581" cy="1701219"/>
          </a:xfrm>
        </p:grpSpPr>
        <p:pic>
          <p:nvPicPr>
            <p:cNvPr id="253" name="図 252"/>
            <p:cNvPicPr>
              <a:picLocks noChangeAspect="1"/>
            </p:cNvPicPr>
            <p:nvPr/>
          </p:nvPicPr>
          <p:blipFill>
            <a:blip r:embed="rId5"/>
            <a:stretch>
              <a:fillRect/>
            </a:stretch>
          </p:blipFill>
          <p:spPr>
            <a:xfrm>
              <a:off x="1051458" y="2978812"/>
              <a:ext cx="2620571" cy="1435093"/>
            </a:xfrm>
            <a:prstGeom prst="rect">
              <a:avLst/>
            </a:prstGeom>
          </p:spPr>
        </p:pic>
        <p:sp>
          <p:nvSpPr>
            <p:cNvPr id="238" name="テキスト ボックス 237"/>
            <p:cNvSpPr txBox="1"/>
            <p:nvPr/>
          </p:nvSpPr>
          <p:spPr>
            <a:xfrm>
              <a:off x="839448" y="3090172"/>
              <a:ext cx="293571" cy="430669"/>
            </a:xfrm>
            <a:prstGeom prst="rect">
              <a:avLst/>
            </a:prstGeom>
            <a:noFill/>
          </p:spPr>
          <p:txBody>
            <a:bodyPr wrap="square" rtlCol="0">
              <a:spAutoFit/>
            </a:bodyPr>
            <a:lstStyle/>
            <a:p>
              <a:r>
                <a:rPr kumimoji="1" lang="ja-JP" altLang="en-US" sz="2800" dirty="0"/>
                <a:t>③</a:t>
              </a:r>
            </a:p>
          </p:txBody>
        </p:sp>
        <p:sp>
          <p:nvSpPr>
            <p:cNvPr id="247" name="テキスト ボックス 246"/>
            <p:cNvSpPr txBox="1"/>
            <p:nvPr/>
          </p:nvSpPr>
          <p:spPr>
            <a:xfrm>
              <a:off x="1174666" y="4350696"/>
              <a:ext cx="2487980" cy="329335"/>
            </a:xfrm>
            <a:prstGeom prst="rect">
              <a:avLst/>
            </a:prstGeom>
            <a:noFill/>
          </p:spPr>
          <p:txBody>
            <a:bodyPr wrap="square" rtlCol="0">
              <a:spAutoFit/>
            </a:bodyPr>
            <a:lstStyle/>
            <a:p>
              <a:r>
                <a:rPr kumimoji="1" lang="ja-JP" altLang="en-US" sz="2000" dirty="0"/>
                <a:t>舌を左右に伸ばす</a:t>
              </a:r>
              <a:endParaRPr kumimoji="1" lang="en-US" altLang="ja-JP" sz="2000" dirty="0"/>
            </a:p>
          </p:txBody>
        </p:sp>
      </p:grpSp>
      <p:grpSp>
        <p:nvGrpSpPr>
          <p:cNvPr id="8" name="グループ化 7"/>
          <p:cNvGrpSpPr/>
          <p:nvPr/>
        </p:nvGrpSpPr>
        <p:grpSpPr>
          <a:xfrm>
            <a:off x="574836" y="4311715"/>
            <a:ext cx="4073220" cy="2273086"/>
            <a:chOff x="3961863" y="2944909"/>
            <a:chExt cx="3909177" cy="2080992"/>
          </a:xfrm>
        </p:grpSpPr>
        <p:pic>
          <p:nvPicPr>
            <p:cNvPr id="254" name="図 253"/>
            <p:cNvPicPr>
              <a:picLocks noChangeAspect="1"/>
            </p:cNvPicPr>
            <p:nvPr/>
          </p:nvPicPr>
          <p:blipFill>
            <a:blip r:embed="rId6"/>
            <a:stretch>
              <a:fillRect/>
            </a:stretch>
          </p:blipFill>
          <p:spPr>
            <a:xfrm>
              <a:off x="4231819" y="2944909"/>
              <a:ext cx="3369265" cy="1405786"/>
            </a:xfrm>
            <a:prstGeom prst="rect">
              <a:avLst/>
            </a:prstGeom>
          </p:spPr>
        </p:pic>
        <p:sp>
          <p:nvSpPr>
            <p:cNvPr id="239" name="テキスト ボックス 238"/>
            <p:cNvSpPr txBox="1"/>
            <p:nvPr/>
          </p:nvSpPr>
          <p:spPr>
            <a:xfrm>
              <a:off x="4007210" y="3067952"/>
              <a:ext cx="293571" cy="479004"/>
            </a:xfrm>
            <a:prstGeom prst="rect">
              <a:avLst/>
            </a:prstGeom>
            <a:noFill/>
          </p:spPr>
          <p:txBody>
            <a:bodyPr wrap="square" rtlCol="0">
              <a:spAutoFit/>
            </a:bodyPr>
            <a:lstStyle/>
            <a:p>
              <a:r>
                <a:rPr kumimoji="1" lang="ja-JP" altLang="en-US" sz="2800" dirty="0"/>
                <a:t>④</a:t>
              </a:r>
            </a:p>
          </p:txBody>
        </p:sp>
        <p:sp>
          <p:nvSpPr>
            <p:cNvPr id="248" name="テキスト ボックス 247"/>
            <p:cNvSpPr txBox="1"/>
            <p:nvPr/>
          </p:nvSpPr>
          <p:spPr>
            <a:xfrm>
              <a:off x="3961863" y="4377837"/>
              <a:ext cx="3909177" cy="648064"/>
            </a:xfrm>
            <a:prstGeom prst="rect">
              <a:avLst/>
            </a:prstGeom>
            <a:noFill/>
          </p:spPr>
          <p:txBody>
            <a:bodyPr wrap="square" rtlCol="0">
              <a:spAutoFit/>
            </a:bodyPr>
            <a:lstStyle/>
            <a:p>
              <a:r>
                <a:rPr kumimoji="1" lang="ja-JP" altLang="en-US" sz="2000" dirty="0"/>
                <a:t>お口の周りをぐるりと舌を動かす</a:t>
              </a:r>
              <a:endParaRPr kumimoji="1" lang="en-US" altLang="ja-JP" sz="2000" dirty="0"/>
            </a:p>
            <a:p>
              <a:r>
                <a:rPr kumimoji="1" lang="ja-JP" altLang="en-US" sz="2000" dirty="0"/>
                <a:t>左周り右周りを３回ずつ行う</a:t>
              </a:r>
              <a:endParaRPr kumimoji="1" lang="en-US" altLang="ja-JP" sz="2000" dirty="0"/>
            </a:p>
          </p:txBody>
        </p:sp>
      </p:grpSp>
      <p:grpSp>
        <p:nvGrpSpPr>
          <p:cNvPr id="9" name="グループ化 8"/>
          <p:cNvGrpSpPr/>
          <p:nvPr/>
        </p:nvGrpSpPr>
        <p:grpSpPr>
          <a:xfrm>
            <a:off x="5109204" y="4141217"/>
            <a:ext cx="4271963" cy="2544516"/>
            <a:chOff x="563282" y="4624763"/>
            <a:chExt cx="4018736" cy="2419220"/>
          </a:xfrm>
        </p:grpSpPr>
        <p:pic>
          <p:nvPicPr>
            <p:cNvPr id="255" name="図 254"/>
            <p:cNvPicPr>
              <a:picLocks noChangeAspect="1"/>
            </p:cNvPicPr>
            <p:nvPr/>
          </p:nvPicPr>
          <p:blipFill>
            <a:blip r:embed="rId7"/>
            <a:stretch>
              <a:fillRect/>
            </a:stretch>
          </p:blipFill>
          <p:spPr>
            <a:xfrm>
              <a:off x="1473269" y="4624763"/>
              <a:ext cx="2198761" cy="1456368"/>
            </a:xfrm>
            <a:prstGeom prst="rect">
              <a:avLst/>
            </a:prstGeom>
          </p:spPr>
        </p:pic>
        <p:sp>
          <p:nvSpPr>
            <p:cNvPr id="244" name="テキスト ボックス 243"/>
            <p:cNvSpPr txBox="1"/>
            <p:nvPr/>
          </p:nvSpPr>
          <p:spPr>
            <a:xfrm>
              <a:off x="1179699" y="4646547"/>
              <a:ext cx="293571" cy="497456"/>
            </a:xfrm>
            <a:prstGeom prst="rect">
              <a:avLst/>
            </a:prstGeom>
            <a:noFill/>
          </p:spPr>
          <p:txBody>
            <a:bodyPr wrap="square" rtlCol="0">
              <a:spAutoFit/>
            </a:bodyPr>
            <a:lstStyle/>
            <a:p>
              <a:r>
                <a:rPr kumimoji="1" lang="ja-JP" altLang="en-US" sz="2800" dirty="0"/>
                <a:t>⑤</a:t>
              </a:r>
            </a:p>
          </p:txBody>
        </p:sp>
        <p:sp>
          <p:nvSpPr>
            <p:cNvPr id="249" name="テキスト ボックス 248"/>
            <p:cNvSpPr txBox="1"/>
            <p:nvPr/>
          </p:nvSpPr>
          <p:spPr>
            <a:xfrm>
              <a:off x="563282" y="6078333"/>
              <a:ext cx="4018736" cy="965650"/>
            </a:xfrm>
            <a:prstGeom prst="rect">
              <a:avLst/>
            </a:prstGeom>
            <a:noFill/>
          </p:spPr>
          <p:txBody>
            <a:bodyPr wrap="square" rtlCol="0">
              <a:spAutoFit/>
            </a:bodyPr>
            <a:lstStyle/>
            <a:p>
              <a:r>
                <a:rPr kumimoji="1" lang="ja-JP" altLang="en-US" sz="2000" dirty="0"/>
                <a:t>スプーンを舌に押しあてて、</a:t>
              </a:r>
              <a:endParaRPr kumimoji="1" lang="en-US" altLang="ja-JP" sz="2000" dirty="0"/>
            </a:p>
            <a:p>
              <a:r>
                <a:rPr kumimoji="1" lang="ja-JP" altLang="en-US" sz="2000" dirty="0"/>
                <a:t>その力に抵抗するように舌を挙げる</a:t>
              </a:r>
              <a:endParaRPr kumimoji="1" lang="en-US" altLang="ja-JP" sz="2000" dirty="0"/>
            </a:p>
            <a:p>
              <a:r>
                <a:rPr kumimoji="1" lang="ja-JP" altLang="en-US" sz="2000" dirty="0"/>
                <a:t>右、左も同じように行う</a:t>
              </a:r>
              <a:endParaRPr kumimoji="1" lang="en-US" altLang="ja-JP" sz="2000" dirty="0"/>
            </a:p>
          </p:txBody>
        </p:sp>
      </p:grpSp>
      <p:sp>
        <p:nvSpPr>
          <p:cNvPr id="250" name="テキスト ボックス 249"/>
          <p:cNvSpPr txBox="1"/>
          <p:nvPr/>
        </p:nvSpPr>
        <p:spPr>
          <a:xfrm>
            <a:off x="4584373" y="-37898"/>
            <a:ext cx="5321627" cy="1692771"/>
          </a:xfrm>
          <a:prstGeom prst="rect">
            <a:avLst/>
          </a:prstGeom>
          <a:noFill/>
        </p:spPr>
        <p:txBody>
          <a:bodyPr wrap="square" rtlCol="0">
            <a:spAutoFit/>
          </a:bodyPr>
          <a:lstStyle/>
          <a:p>
            <a:r>
              <a:rPr kumimoji="1" lang="ja-JP" altLang="en-US" sz="3200" b="1" dirty="0"/>
              <a:t>舌は筋肉の塊</a:t>
            </a:r>
            <a:endParaRPr kumimoji="1" lang="en-US" altLang="ja-JP" sz="3200" b="1" dirty="0"/>
          </a:p>
          <a:p>
            <a:r>
              <a:rPr kumimoji="1" lang="ja-JP" altLang="en-US" sz="2400" b="1" dirty="0">
                <a:solidFill>
                  <a:srgbClr val="FF0000"/>
                </a:solidFill>
              </a:rPr>
              <a:t>舌の機能が落ちる</a:t>
            </a:r>
            <a:r>
              <a:rPr kumimoji="1" lang="ja-JP" altLang="en-US" sz="2400" dirty="0"/>
              <a:t>と</a:t>
            </a:r>
            <a:endParaRPr kumimoji="1" lang="en-US" altLang="ja-JP" sz="2400" dirty="0"/>
          </a:p>
          <a:p>
            <a:r>
              <a:rPr kumimoji="1" lang="ja-JP" altLang="en-US" sz="2400" b="1" dirty="0">
                <a:solidFill>
                  <a:srgbClr val="FF0000"/>
                </a:solidFill>
              </a:rPr>
              <a:t>誤嚥</a:t>
            </a:r>
            <a:r>
              <a:rPr kumimoji="1" lang="ja-JP" altLang="en-US" sz="2400" dirty="0"/>
              <a:t>や、</a:t>
            </a:r>
            <a:r>
              <a:rPr kumimoji="1" lang="ja-JP" altLang="en-US" sz="2400" b="1" dirty="0">
                <a:solidFill>
                  <a:srgbClr val="FF0000"/>
                </a:solidFill>
              </a:rPr>
              <a:t>むせ</a:t>
            </a:r>
            <a:r>
              <a:rPr kumimoji="1" lang="ja-JP" altLang="en-US" sz="2400" dirty="0"/>
              <a:t>、舌がもつれて</a:t>
            </a:r>
            <a:r>
              <a:rPr kumimoji="1" lang="ja-JP" altLang="en-US" sz="2400" b="1" dirty="0">
                <a:solidFill>
                  <a:srgbClr val="FF0000"/>
                </a:solidFill>
              </a:rPr>
              <a:t>上手く話せない</a:t>
            </a:r>
            <a:r>
              <a:rPr kumimoji="1" lang="ja-JP" altLang="en-US" sz="2400" dirty="0"/>
              <a:t>、などが起こります</a:t>
            </a:r>
            <a:endParaRPr kumimoji="1" lang="en-US" altLang="ja-JP" sz="2400" dirty="0"/>
          </a:p>
        </p:txBody>
      </p:sp>
    </p:spTree>
    <p:extLst>
      <p:ext uri="{BB962C8B-B14F-4D97-AF65-F5344CB8AC3E}">
        <p14:creationId xmlns:p14="http://schemas.microsoft.com/office/powerpoint/2010/main" val="19902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364" y="609033"/>
            <a:ext cx="3843595" cy="923330"/>
          </a:xfrm>
          <a:solidFill>
            <a:schemeClr val="accent4">
              <a:lumMod val="20000"/>
              <a:lumOff val="80000"/>
            </a:schemeClr>
          </a:solidFill>
        </p:spPr>
        <p:txBody>
          <a:bodyPr>
            <a:normAutofit/>
          </a:bodyPr>
          <a:lstStyle/>
          <a:p>
            <a:r>
              <a:rPr kumimoji="1" lang="ja-JP" altLang="en-US" sz="4400" b="1" dirty="0">
                <a:latin typeface="+mn-ea"/>
                <a:ea typeface="+mn-ea"/>
              </a:rPr>
              <a:t>パタカラ体操</a:t>
            </a:r>
          </a:p>
        </p:txBody>
      </p:sp>
      <p:sp>
        <p:nvSpPr>
          <p:cNvPr id="4" name="タイトル 1"/>
          <p:cNvSpPr txBox="1">
            <a:spLocks/>
          </p:cNvSpPr>
          <p:nvPr/>
        </p:nvSpPr>
        <p:spPr>
          <a:xfrm>
            <a:off x="124364" y="112085"/>
            <a:ext cx="6447501" cy="236337"/>
          </a:xfrm>
          <a:prstGeom prst="rect">
            <a:avLst/>
          </a:prstGeom>
        </p:spPr>
        <p:txBody>
          <a:bodyPr vert="horz" lIns="68580" tIns="34290" rIns="68580" bIns="3429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1"/>
                </a:solidFill>
              </a:rPr>
              <a:t>お口の働きを高める体操</a:t>
            </a:r>
          </a:p>
        </p:txBody>
      </p:sp>
      <p:sp>
        <p:nvSpPr>
          <p:cNvPr id="315" name="テキスト ボックス 314"/>
          <p:cNvSpPr txBox="1"/>
          <p:nvPr/>
        </p:nvSpPr>
        <p:spPr>
          <a:xfrm>
            <a:off x="6649092" y="2894793"/>
            <a:ext cx="3256908" cy="707886"/>
          </a:xfrm>
          <a:prstGeom prst="rect">
            <a:avLst/>
          </a:prstGeom>
          <a:solidFill>
            <a:schemeClr val="accent1">
              <a:lumMod val="20000"/>
              <a:lumOff val="80000"/>
            </a:schemeClr>
          </a:solidFill>
        </p:spPr>
        <p:txBody>
          <a:bodyPr wrap="square" rtlCol="0">
            <a:spAutoFit/>
          </a:bodyPr>
          <a:lstStyle/>
          <a:p>
            <a:r>
              <a:rPr kumimoji="1" lang="ja-JP" altLang="en-US" sz="2000" dirty="0"/>
              <a:t>１０回ずつ発音し、</a:t>
            </a:r>
            <a:endParaRPr kumimoji="1" lang="en-US" altLang="ja-JP" sz="2000" dirty="0"/>
          </a:p>
          <a:p>
            <a:r>
              <a:rPr kumimoji="1" lang="ja-JP" altLang="en-US" sz="2000" dirty="0"/>
              <a:t>５回繰り返してみましょう</a:t>
            </a:r>
          </a:p>
        </p:txBody>
      </p:sp>
      <p:sp>
        <p:nvSpPr>
          <p:cNvPr id="316" name="テキスト ボックス 315"/>
          <p:cNvSpPr txBox="1"/>
          <p:nvPr/>
        </p:nvSpPr>
        <p:spPr>
          <a:xfrm>
            <a:off x="3955877" y="390189"/>
            <a:ext cx="6057553" cy="1569660"/>
          </a:xfrm>
          <a:prstGeom prst="rect">
            <a:avLst/>
          </a:prstGeom>
          <a:noFill/>
        </p:spPr>
        <p:txBody>
          <a:bodyPr wrap="square" rtlCol="0">
            <a:spAutoFit/>
          </a:bodyPr>
          <a:lstStyle/>
          <a:p>
            <a:r>
              <a:rPr kumimoji="1" lang="ja-JP" altLang="en-US" sz="2400" dirty="0"/>
              <a:t>・「パ」は「</a:t>
            </a:r>
            <a:r>
              <a:rPr kumimoji="1" lang="ja-JP" altLang="en-US" sz="2400" b="1" dirty="0">
                <a:solidFill>
                  <a:srgbClr val="FF0000"/>
                </a:solidFill>
              </a:rPr>
              <a:t>食べこぼしの防止</a:t>
            </a:r>
            <a:r>
              <a:rPr kumimoji="1" lang="ja-JP" altLang="en-US" sz="2400" dirty="0"/>
              <a:t>」</a:t>
            </a:r>
            <a:endParaRPr kumimoji="1" lang="en-US" altLang="ja-JP" sz="2400" dirty="0"/>
          </a:p>
          <a:p>
            <a:r>
              <a:rPr kumimoji="1" lang="ja-JP" altLang="en-US" sz="2400" dirty="0"/>
              <a:t>・「タ」と「ラ」は</a:t>
            </a:r>
            <a:r>
              <a:rPr kumimoji="1" lang="ja-JP" altLang="en-US" sz="2400" b="1" dirty="0">
                <a:solidFill>
                  <a:srgbClr val="FF0000"/>
                </a:solidFill>
              </a:rPr>
              <a:t>食べ物を喉まで動かす</a:t>
            </a:r>
            <a:endParaRPr kumimoji="1" lang="en-US" altLang="ja-JP" sz="2400" b="1" dirty="0">
              <a:solidFill>
                <a:srgbClr val="FF0000"/>
              </a:solidFill>
            </a:endParaRPr>
          </a:p>
          <a:p>
            <a:r>
              <a:rPr kumimoji="1" lang="ja-JP" altLang="en-US" sz="2400" dirty="0"/>
              <a:t>　トレーニング</a:t>
            </a:r>
            <a:endParaRPr kumimoji="1" lang="en-US" altLang="ja-JP" sz="2400" dirty="0"/>
          </a:p>
          <a:p>
            <a:r>
              <a:rPr kumimoji="1" lang="ja-JP" altLang="en-US" sz="2400" dirty="0"/>
              <a:t>・「カ」は</a:t>
            </a:r>
            <a:r>
              <a:rPr kumimoji="1" lang="ja-JP" altLang="en-US" sz="2400" b="1" dirty="0">
                <a:solidFill>
                  <a:srgbClr val="FF0000"/>
                </a:solidFill>
              </a:rPr>
              <a:t>喉の奥を閉じる</a:t>
            </a:r>
            <a:r>
              <a:rPr kumimoji="1" lang="ja-JP" altLang="en-US" sz="2400" dirty="0"/>
              <a:t>トレーニング</a:t>
            </a:r>
            <a:endParaRPr kumimoji="1" lang="en-US" altLang="ja-JP" sz="2400" dirty="0"/>
          </a:p>
        </p:txBody>
      </p:sp>
      <p:grpSp>
        <p:nvGrpSpPr>
          <p:cNvPr id="6" name="グループ化 5"/>
          <p:cNvGrpSpPr/>
          <p:nvPr/>
        </p:nvGrpSpPr>
        <p:grpSpPr>
          <a:xfrm>
            <a:off x="276189" y="2154247"/>
            <a:ext cx="3009695" cy="2042833"/>
            <a:chOff x="925226" y="1637655"/>
            <a:chExt cx="2616235" cy="1739493"/>
          </a:xfrm>
        </p:grpSpPr>
        <p:grpSp>
          <p:nvGrpSpPr>
            <p:cNvPr id="5" name="グループ化 4"/>
            <p:cNvGrpSpPr/>
            <p:nvPr/>
          </p:nvGrpSpPr>
          <p:grpSpPr>
            <a:xfrm>
              <a:off x="942470" y="1637655"/>
              <a:ext cx="2598991" cy="1739493"/>
              <a:chOff x="850869" y="1529890"/>
              <a:chExt cx="2598991" cy="1739493"/>
            </a:xfrm>
          </p:grpSpPr>
          <p:pic>
            <p:nvPicPr>
              <p:cNvPr id="288" name="図 287"/>
              <p:cNvPicPr>
                <a:picLocks noChangeAspect="1"/>
              </p:cNvPicPr>
              <p:nvPr/>
            </p:nvPicPr>
            <p:blipFill>
              <a:blip r:embed="rId3"/>
              <a:stretch>
                <a:fillRect/>
              </a:stretch>
            </p:blipFill>
            <p:spPr>
              <a:xfrm>
                <a:off x="978533" y="1529890"/>
                <a:ext cx="2343663" cy="1388284"/>
              </a:xfrm>
              <a:prstGeom prst="rect">
                <a:avLst/>
              </a:prstGeom>
            </p:spPr>
          </p:pic>
          <p:sp>
            <p:nvSpPr>
              <p:cNvPr id="210" name="テキスト ボックス 209"/>
              <p:cNvSpPr txBox="1"/>
              <p:nvPr/>
            </p:nvSpPr>
            <p:spPr>
              <a:xfrm>
                <a:off x="850869" y="2928685"/>
                <a:ext cx="2598991" cy="340698"/>
              </a:xfrm>
              <a:prstGeom prst="rect">
                <a:avLst/>
              </a:prstGeom>
              <a:noFill/>
            </p:spPr>
            <p:txBody>
              <a:bodyPr wrap="square" rtlCol="0">
                <a:spAutoFit/>
              </a:bodyPr>
              <a:lstStyle/>
              <a:p>
                <a:r>
                  <a:rPr kumimoji="1" lang="ja-JP" altLang="en-US" sz="2000" dirty="0"/>
                  <a:t>唇をしっかり閉じて発音</a:t>
                </a:r>
                <a:endParaRPr kumimoji="1" lang="en-US" altLang="ja-JP" sz="2000" dirty="0"/>
              </a:p>
            </p:txBody>
          </p:sp>
        </p:grpSp>
        <p:sp>
          <p:nvSpPr>
            <p:cNvPr id="317" name="テキスト ボックス 316"/>
            <p:cNvSpPr txBox="1"/>
            <p:nvPr/>
          </p:nvSpPr>
          <p:spPr>
            <a:xfrm>
              <a:off x="925226" y="1713490"/>
              <a:ext cx="293571" cy="445527"/>
            </a:xfrm>
            <a:prstGeom prst="rect">
              <a:avLst/>
            </a:prstGeom>
            <a:noFill/>
          </p:spPr>
          <p:txBody>
            <a:bodyPr wrap="square" rtlCol="0">
              <a:spAutoFit/>
            </a:bodyPr>
            <a:lstStyle/>
            <a:p>
              <a:r>
                <a:rPr kumimoji="1" lang="ja-JP" altLang="en-US" sz="2800" dirty="0"/>
                <a:t>①</a:t>
              </a:r>
              <a:endParaRPr kumimoji="1" lang="ja-JP" altLang="en-US" sz="1400" dirty="0"/>
            </a:p>
          </p:txBody>
        </p:sp>
      </p:grpSp>
      <p:grpSp>
        <p:nvGrpSpPr>
          <p:cNvPr id="7" name="グループ化 6"/>
          <p:cNvGrpSpPr/>
          <p:nvPr/>
        </p:nvGrpSpPr>
        <p:grpSpPr>
          <a:xfrm>
            <a:off x="2736795" y="2257128"/>
            <a:ext cx="4282122" cy="3811956"/>
            <a:chOff x="86551" y="3619614"/>
            <a:chExt cx="3760064" cy="3283849"/>
          </a:xfrm>
        </p:grpSpPr>
        <p:pic>
          <p:nvPicPr>
            <p:cNvPr id="290" name="図 289"/>
            <p:cNvPicPr>
              <a:picLocks noChangeAspect="1"/>
            </p:cNvPicPr>
            <p:nvPr/>
          </p:nvPicPr>
          <p:blipFill>
            <a:blip r:embed="rId4"/>
            <a:stretch>
              <a:fillRect/>
            </a:stretch>
          </p:blipFill>
          <p:spPr>
            <a:xfrm>
              <a:off x="86551" y="5526966"/>
              <a:ext cx="2105276" cy="1376497"/>
            </a:xfrm>
            <a:prstGeom prst="rect">
              <a:avLst/>
            </a:prstGeom>
          </p:spPr>
        </p:pic>
        <p:sp>
          <p:nvSpPr>
            <p:cNvPr id="213" name="テキスト ボックス 212"/>
            <p:cNvSpPr txBox="1"/>
            <p:nvPr/>
          </p:nvSpPr>
          <p:spPr>
            <a:xfrm>
              <a:off x="986775" y="4934044"/>
              <a:ext cx="2859840" cy="344679"/>
            </a:xfrm>
            <a:prstGeom prst="rect">
              <a:avLst/>
            </a:prstGeom>
            <a:noFill/>
          </p:spPr>
          <p:txBody>
            <a:bodyPr wrap="square" rtlCol="0">
              <a:spAutoFit/>
            </a:bodyPr>
            <a:lstStyle/>
            <a:p>
              <a:r>
                <a:rPr kumimoji="1" lang="ja-JP" altLang="en-US" sz="2000" dirty="0"/>
                <a:t>舌を上顎にくっつけて発音</a:t>
              </a:r>
              <a:endParaRPr kumimoji="1" lang="en-US" altLang="ja-JP" sz="2000" dirty="0"/>
            </a:p>
          </p:txBody>
        </p:sp>
        <p:sp>
          <p:nvSpPr>
            <p:cNvPr id="318" name="テキスト ボックス 317"/>
            <p:cNvSpPr txBox="1"/>
            <p:nvPr/>
          </p:nvSpPr>
          <p:spPr>
            <a:xfrm>
              <a:off x="923349" y="3619614"/>
              <a:ext cx="293571" cy="450733"/>
            </a:xfrm>
            <a:prstGeom prst="rect">
              <a:avLst/>
            </a:prstGeom>
            <a:noFill/>
          </p:spPr>
          <p:txBody>
            <a:bodyPr wrap="square" rtlCol="0">
              <a:spAutoFit/>
            </a:bodyPr>
            <a:lstStyle/>
            <a:p>
              <a:r>
                <a:rPr kumimoji="1" lang="ja-JP" altLang="en-US" sz="2800" dirty="0"/>
                <a:t>②</a:t>
              </a:r>
              <a:endParaRPr kumimoji="1" lang="ja-JP" altLang="en-US" sz="1400" dirty="0"/>
            </a:p>
          </p:txBody>
        </p:sp>
      </p:grpSp>
      <p:grpSp>
        <p:nvGrpSpPr>
          <p:cNvPr id="8" name="グループ化 7"/>
          <p:cNvGrpSpPr/>
          <p:nvPr/>
        </p:nvGrpSpPr>
        <p:grpSpPr>
          <a:xfrm>
            <a:off x="2281493" y="1901690"/>
            <a:ext cx="4338625" cy="4567504"/>
            <a:chOff x="4242098" y="-502545"/>
            <a:chExt cx="3840032" cy="3783503"/>
          </a:xfrm>
        </p:grpSpPr>
        <p:pic>
          <p:nvPicPr>
            <p:cNvPr id="289" name="図 288"/>
            <p:cNvPicPr>
              <a:picLocks noChangeAspect="1"/>
            </p:cNvPicPr>
            <p:nvPr/>
          </p:nvPicPr>
          <p:blipFill>
            <a:blip r:embed="rId5"/>
            <a:stretch>
              <a:fillRect/>
            </a:stretch>
          </p:blipFill>
          <p:spPr>
            <a:xfrm>
              <a:off x="5905443" y="-502545"/>
              <a:ext cx="2176687" cy="1449607"/>
            </a:xfrm>
            <a:prstGeom prst="rect">
              <a:avLst/>
            </a:prstGeom>
          </p:spPr>
        </p:pic>
        <p:sp>
          <p:nvSpPr>
            <p:cNvPr id="314" name="テキスト ボックス 313"/>
            <p:cNvSpPr txBox="1"/>
            <p:nvPr/>
          </p:nvSpPr>
          <p:spPr>
            <a:xfrm>
              <a:off x="4366301" y="2949526"/>
              <a:ext cx="2525022" cy="331432"/>
            </a:xfrm>
            <a:prstGeom prst="rect">
              <a:avLst/>
            </a:prstGeom>
            <a:noFill/>
          </p:spPr>
          <p:txBody>
            <a:bodyPr wrap="square" rtlCol="0">
              <a:spAutoFit/>
            </a:bodyPr>
            <a:lstStyle/>
            <a:p>
              <a:r>
                <a:rPr kumimoji="1" lang="ja-JP" altLang="en-US" sz="2000" dirty="0"/>
                <a:t>のどの奥を閉じて発音</a:t>
              </a:r>
              <a:endParaRPr kumimoji="1" lang="en-US" altLang="ja-JP" sz="2000" dirty="0"/>
            </a:p>
          </p:txBody>
        </p:sp>
        <p:sp>
          <p:nvSpPr>
            <p:cNvPr id="319" name="テキスト ボックス 318"/>
            <p:cNvSpPr txBox="1"/>
            <p:nvPr/>
          </p:nvSpPr>
          <p:spPr>
            <a:xfrm>
              <a:off x="4242098" y="1713490"/>
              <a:ext cx="293571" cy="382421"/>
            </a:xfrm>
            <a:prstGeom prst="rect">
              <a:avLst/>
            </a:prstGeom>
            <a:noFill/>
          </p:spPr>
          <p:txBody>
            <a:bodyPr wrap="square" rtlCol="0">
              <a:spAutoFit/>
            </a:bodyPr>
            <a:lstStyle/>
            <a:p>
              <a:r>
                <a:rPr kumimoji="1" lang="ja-JP" altLang="en-US" sz="2400" dirty="0"/>
                <a:t>③</a:t>
              </a:r>
            </a:p>
          </p:txBody>
        </p:sp>
      </p:grpSp>
      <p:grpSp>
        <p:nvGrpSpPr>
          <p:cNvPr id="9" name="グループ化 8"/>
          <p:cNvGrpSpPr/>
          <p:nvPr/>
        </p:nvGrpSpPr>
        <p:grpSpPr>
          <a:xfrm>
            <a:off x="5749092" y="4353492"/>
            <a:ext cx="3835453" cy="2382264"/>
            <a:chOff x="4297496" y="3408821"/>
            <a:chExt cx="3240481" cy="1996452"/>
          </a:xfrm>
        </p:grpSpPr>
        <p:pic>
          <p:nvPicPr>
            <p:cNvPr id="291" name="図 290"/>
            <p:cNvPicPr>
              <a:picLocks noChangeAspect="1"/>
            </p:cNvPicPr>
            <p:nvPr/>
          </p:nvPicPr>
          <p:blipFill>
            <a:blip r:embed="rId6"/>
            <a:stretch>
              <a:fillRect/>
            </a:stretch>
          </p:blipFill>
          <p:spPr>
            <a:xfrm>
              <a:off x="4482934" y="3408821"/>
              <a:ext cx="2088931" cy="1403209"/>
            </a:xfrm>
            <a:prstGeom prst="rect">
              <a:avLst/>
            </a:prstGeom>
          </p:spPr>
        </p:pic>
        <p:sp>
          <p:nvSpPr>
            <p:cNvPr id="212" name="テキスト ボックス 211"/>
            <p:cNvSpPr txBox="1"/>
            <p:nvPr/>
          </p:nvSpPr>
          <p:spPr>
            <a:xfrm>
              <a:off x="4642768" y="4812030"/>
              <a:ext cx="2895209" cy="593243"/>
            </a:xfrm>
            <a:prstGeom prst="rect">
              <a:avLst/>
            </a:prstGeom>
            <a:noFill/>
          </p:spPr>
          <p:txBody>
            <a:bodyPr wrap="square" rtlCol="0">
              <a:spAutoFit/>
            </a:bodyPr>
            <a:lstStyle/>
            <a:p>
              <a:r>
                <a:rPr kumimoji="1" lang="ja-JP" altLang="en-US" sz="2000" dirty="0"/>
                <a:t>舌を丸めて舌の先を上顎の前歯の裏につけて発音</a:t>
              </a:r>
            </a:p>
          </p:txBody>
        </p:sp>
        <p:sp>
          <p:nvSpPr>
            <p:cNvPr id="320" name="テキスト ボックス 319"/>
            <p:cNvSpPr txBox="1"/>
            <p:nvPr/>
          </p:nvSpPr>
          <p:spPr>
            <a:xfrm>
              <a:off x="4297496" y="3591755"/>
              <a:ext cx="345273" cy="386897"/>
            </a:xfrm>
            <a:prstGeom prst="rect">
              <a:avLst/>
            </a:prstGeom>
            <a:noFill/>
          </p:spPr>
          <p:txBody>
            <a:bodyPr wrap="square" rtlCol="0">
              <a:spAutoFit/>
            </a:bodyPr>
            <a:lstStyle/>
            <a:p>
              <a:r>
                <a:rPr kumimoji="1" lang="ja-JP" altLang="en-US" sz="2400" dirty="0"/>
                <a:t>④</a:t>
              </a:r>
            </a:p>
          </p:txBody>
        </p:sp>
      </p:grpSp>
      <p:pic>
        <p:nvPicPr>
          <p:cNvPr id="7172" name="Picture 4" descr="ãæ­¯ãã¤ã©ã¹ããã®ç»åæ¤ç´¢çµæ"/>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7486" y="2399103"/>
            <a:ext cx="551248" cy="4476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767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113" y="594625"/>
            <a:ext cx="7150067" cy="804813"/>
          </a:xfrm>
          <a:solidFill>
            <a:schemeClr val="accent4">
              <a:lumMod val="20000"/>
              <a:lumOff val="80000"/>
            </a:schemeClr>
          </a:solidFill>
        </p:spPr>
        <p:txBody>
          <a:bodyPr>
            <a:noAutofit/>
          </a:bodyPr>
          <a:lstStyle/>
          <a:p>
            <a:r>
              <a:rPr lang="ja-JP" altLang="en-US" sz="4400" b="1" dirty="0">
                <a:latin typeface="+mn-ea"/>
                <a:ea typeface="+mn-ea"/>
              </a:rPr>
              <a:t>食前体操（首・肩の体操）</a:t>
            </a:r>
            <a:endParaRPr kumimoji="1" lang="ja-JP" altLang="en-US" sz="4400" b="1" dirty="0">
              <a:latin typeface="+mn-ea"/>
              <a:ea typeface="+mn-ea"/>
            </a:endParaRPr>
          </a:p>
        </p:txBody>
      </p:sp>
      <p:sp>
        <p:nvSpPr>
          <p:cNvPr id="4" name="タイトル 1"/>
          <p:cNvSpPr txBox="1">
            <a:spLocks/>
          </p:cNvSpPr>
          <p:nvPr/>
        </p:nvSpPr>
        <p:spPr>
          <a:xfrm>
            <a:off x="185085" y="179716"/>
            <a:ext cx="3948565" cy="166063"/>
          </a:xfrm>
          <a:prstGeom prst="rect">
            <a:avLst/>
          </a:prstGeom>
        </p:spPr>
        <p:txBody>
          <a:bodyPr vert="horz" lIns="68580" tIns="34290" rIns="68580" bIns="3429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solidFill>
                  <a:schemeClr val="tx1"/>
                </a:solidFill>
              </a:rPr>
              <a:t>お口の働きを高める体操</a:t>
            </a:r>
          </a:p>
        </p:txBody>
      </p:sp>
      <p:grpSp>
        <p:nvGrpSpPr>
          <p:cNvPr id="3" name="グループ化 2"/>
          <p:cNvGrpSpPr/>
          <p:nvPr/>
        </p:nvGrpSpPr>
        <p:grpSpPr>
          <a:xfrm>
            <a:off x="492065" y="1542796"/>
            <a:ext cx="2321064" cy="2572793"/>
            <a:chOff x="1311713" y="1270001"/>
            <a:chExt cx="2002658" cy="2529629"/>
          </a:xfrm>
        </p:grpSpPr>
        <p:pic>
          <p:nvPicPr>
            <p:cNvPr id="20" name="図 19"/>
            <p:cNvPicPr>
              <a:picLocks noChangeAspect="1"/>
            </p:cNvPicPr>
            <p:nvPr/>
          </p:nvPicPr>
          <p:blipFill>
            <a:blip r:embed="rId3"/>
            <a:stretch>
              <a:fillRect/>
            </a:stretch>
          </p:blipFill>
          <p:spPr>
            <a:xfrm>
              <a:off x="1382598" y="1415923"/>
              <a:ext cx="1604074" cy="1705006"/>
            </a:xfrm>
            <a:prstGeom prst="rect">
              <a:avLst/>
            </a:prstGeom>
          </p:spPr>
        </p:pic>
        <p:sp>
          <p:nvSpPr>
            <p:cNvPr id="5" name="テキスト ボックス 4"/>
            <p:cNvSpPr txBox="1"/>
            <p:nvPr/>
          </p:nvSpPr>
          <p:spPr>
            <a:xfrm>
              <a:off x="1440844" y="3103620"/>
              <a:ext cx="1873527" cy="696010"/>
            </a:xfrm>
            <a:prstGeom prst="rect">
              <a:avLst/>
            </a:prstGeom>
            <a:noFill/>
          </p:spPr>
          <p:txBody>
            <a:bodyPr wrap="square" rtlCol="0">
              <a:spAutoFit/>
            </a:bodyPr>
            <a:lstStyle/>
            <a:p>
              <a:r>
                <a:rPr kumimoji="1" lang="ja-JP" altLang="en-US" sz="2000" dirty="0"/>
                <a:t>口をすぼめて</a:t>
              </a:r>
              <a:endParaRPr kumimoji="1" lang="en-US" altLang="ja-JP" sz="2000" dirty="0"/>
            </a:p>
            <a:p>
              <a:r>
                <a:rPr kumimoji="1" lang="ja-JP" altLang="en-US" sz="2000" dirty="0"/>
                <a:t>３回深呼吸</a:t>
              </a:r>
              <a:endParaRPr kumimoji="1" lang="en-US" altLang="ja-JP" sz="2000" dirty="0"/>
            </a:p>
          </p:txBody>
        </p:sp>
        <p:sp>
          <p:nvSpPr>
            <p:cNvPr id="6" name="テキスト ボックス 5"/>
            <p:cNvSpPr txBox="1"/>
            <p:nvPr/>
          </p:nvSpPr>
          <p:spPr>
            <a:xfrm>
              <a:off x="1311713" y="1270001"/>
              <a:ext cx="293571" cy="453920"/>
            </a:xfrm>
            <a:prstGeom prst="rect">
              <a:avLst/>
            </a:prstGeom>
            <a:noFill/>
          </p:spPr>
          <p:txBody>
            <a:bodyPr wrap="square" rtlCol="0">
              <a:spAutoFit/>
            </a:bodyPr>
            <a:lstStyle/>
            <a:p>
              <a:r>
                <a:rPr kumimoji="1" lang="ja-JP" altLang="en-US" sz="2400" dirty="0"/>
                <a:t>①</a:t>
              </a:r>
            </a:p>
          </p:txBody>
        </p:sp>
      </p:grpSp>
      <p:grpSp>
        <p:nvGrpSpPr>
          <p:cNvPr id="13" name="グループ化 12"/>
          <p:cNvGrpSpPr/>
          <p:nvPr/>
        </p:nvGrpSpPr>
        <p:grpSpPr>
          <a:xfrm>
            <a:off x="2970439" y="1573333"/>
            <a:ext cx="3042148" cy="2505535"/>
            <a:chOff x="3337877" y="1270000"/>
            <a:chExt cx="2567613" cy="2396756"/>
          </a:xfrm>
        </p:grpSpPr>
        <p:pic>
          <p:nvPicPr>
            <p:cNvPr id="7" name="図 6"/>
            <p:cNvPicPr>
              <a:picLocks noChangeAspect="1"/>
            </p:cNvPicPr>
            <p:nvPr/>
          </p:nvPicPr>
          <p:blipFill>
            <a:blip r:embed="rId4"/>
            <a:stretch>
              <a:fillRect/>
            </a:stretch>
          </p:blipFill>
          <p:spPr>
            <a:xfrm>
              <a:off x="3467542" y="1270000"/>
              <a:ext cx="1577331" cy="1721394"/>
            </a:xfrm>
            <a:prstGeom prst="rect">
              <a:avLst/>
            </a:prstGeom>
          </p:spPr>
        </p:pic>
        <p:sp>
          <p:nvSpPr>
            <p:cNvPr id="8" name="テキスト ボックス 7"/>
            <p:cNvSpPr txBox="1"/>
            <p:nvPr/>
          </p:nvSpPr>
          <p:spPr>
            <a:xfrm>
              <a:off x="3383752" y="1270001"/>
              <a:ext cx="293571" cy="441622"/>
            </a:xfrm>
            <a:prstGeom prst="rect">
              <a:avLst/>
            </a:prstGeom>
            <a:noFill/>
          </p:spPr>
          <p:txBody>
            <a:bodyPr wrap="square" rtlCol="0">
              <a:spAutoFit/>
            </a:bodyPr>
            <a:lstStyle/>
            <a:p>
              <a:r>
                <a:rPr kumimoji="1" lang="ja-JP" altLang="en-US" sz="2400" dirty="0"/>
                <a:t>②</a:t>
              </a:r>
              <a:endParaRPr kumimoji="1" lang="ja-JP" altLang="en-US" sz="1200" dirty="0"/>
            </a:p>
          </p:txBody>
        </p:sp>
        <p:sp>
          <p:nvSpPr>
            <p:cNvPr id="9" name="テキスト ボックス 8"/>
            <p:cNvSpPr txBox="1"/>
            <p:nvPr/>
          </p:nvSpPr>
          <p:spPr>
            <a:xfrm>
              <a:off x="3337877" y="2989603"/>
              <a:ext cx="2567613" cy="677153"/>
            </a:xfrm>
            <a:prstGeom prst="rect">
              <a:avLst/>
            </a:prstGeom>
            <a:noFill/>
          </p:spPr>
          <p:txBody>
            <a:bodyPr wrap="square" rtlCol="0">
              <a:spAutoFit/>
            </a:bodyPr>
            <a:lstStyle/>
            <a:p>
              <a:r>
                <a:rPr kumimoji="1" lang="ja-JP" altLang="en-US" sz="2000" dirty="0"/>
                <a:t>左右に３回ずつ</a:t>
              </a:r>
              <a:endParaRPr kumimoji="1" lang="en-US" altLang="ja-JP" sz="2000" dirty="0"/>
            </a:p>
            <a:p>
              <a:r>
                <a:rPr kumimoji="1" lang="ja-JP" altLang="en-US" sz="2000" dirty="0"/>
                <a:t>ゆっくり首をまわす</a:t>
              </a:r>
              <a:endParaRPr kumimoji="1" lang="en-US" altLang="ja-JP" sz="2000" dirty="0"/>
            </a:p>
          </p:txBody>
        </p:sp>
      </p:grpSp>
      <p:sp>
        <p:nvSpPr>
          <p:cNvPr id="10" name="テキスト ボックス 9"/>
          <p:cNvSpPr txBox="1"/>
          <p:nvPr/>
        </p:nvSpPr>
        <p:spPr>
          <a:xfrm>
            <a:off x="1298357" y="6123854"/>
            <a:ext cx="2584173" cy="707886"/>
          </a:xfrm>
          <a:prstGeom prst="rect">
            <a:avLst/>
          </a:prstGeom>
          <a:noFill/>
        </p:spPr>
        <p:txBody>
          <a:bodyPr wrap="square" rtlCol="0">
            <a:spAutoFit/>
          </a:bodyPr>
          <a:lstStyle/>
          <a:p>
            <a:r>
              <a:rPr kumimoji="1" lang="ja-JP" altLang="en-US" sz="2000" dirty="0"/>
              <a:t>ゆっくりと３回ずつ肩の上下運動</a:t>
            </a:r>
            <a:endParaRPr kumimoji="1" lang="en-US" altLang="ja-JP" sz="2000" dirty="0"/>
          </a:p>
        </p:txBody>
      </p:sp>
      <p:grpSp>
        <p:nvGrpSpPr>
          <p:cNvPr id="22" name="グループ化 21">
            <a:extLst>
              <a:ext uri="{FF2B5EF4-FFF2-40B4-BE49-F238E27FC236}">
                <a16:creationId xmlns:a16="http://schemas.microsoft.com/office/drawing/2014/main" id="{A8E66565-22DA-4C4A-9644-4F8472B4C67A}"/>
              </a:ext>
            </a:extLst>
          </p:cNvPr>
          <p:cNvGrpSpPr/>
          <p:nvPr/>
        </p:nvGrpSpPr>
        <p:grpSpPr>
          <a:xfrm>
            <a:off x="1483603" y="4239138"/>
            <a:ext cx="1818008" cy="1842229"/>
            <a:chOff x="2036436" y="4178160"/>
            <a:chExt cx="1818008" cy="1842229"/>
          </a:xfrm>
        </p:grpSpPr>
        <p:pic>
          <p:nvPicPr>
            <p:cNvPr id="11" name="図 10"/>
            <p:cNvPicPr>
              <a:picLocks noChangeAspect="1"/>
            </p:cNvPicPr>
            <p:nvPr/>
          </p:nvPicPr>
          <p:blipFill>
            <a:blip r:embed="rId5"/>
            <a:stretch>
              <a:fillRect/>
            </a:stretch>
          </p:blipFill>
          <p:spPr>
            <a:xfrm>
              <a:off x="2244472" y="4274598"/>
              <a:ext cx="1609972" cy="1745791"/>
            </a:xfrm>
            <a:prstGeom prst="rect">
              <a:avLst/>
            </a:prstGeom>
          </p:spPr>
        </p:pic>
        <p:sp>
          <p:nvSpPr>
            <p:cNvPr id="12" name="テキスト ボックス 11"/>
            <p:cNvSpPr txBox="1"/>
            <p:nvPr/>
          </p:nvSpPr>
          <p:spPr>
            <a:xfrm>
              <a:off x="2036436" y="4178160"/>
              <a:ext cx="333915" cy="461665"/>
            </a:xfrm>
            <a:prstGeom prst="rect">
              <a:avLst/>
            </a:prstGeom>
            <a:noFill/>
            <a:ln>
              <a:noFill/>
            </a:ln>
          </p:spPr>
          <p:txBody>
            <a:bodyPr wrap="square" rtlCol="0">
              <a:spAutoFit/>
            </a:bodyPr>
            <a:lstStyle/>
            <a:p>
              <a:r>
                <a:rPr kumimoji="1" lang="ja-JP" altLang="en-US" sz="2400" dirty="0"/>
                <a:t>③</a:t>
              </a:r>
            </a:p>
          </p:txBody>
        </p:sp>
      </p:grpSp>
      <p:grpSp>
        <p:nvGrpSpPr>
          <p:cNvPr id="26" name="グループ化 25"/>
          <p:cNvGrpSpPr/>
          <p:nvPr/>
        </p:nvGrpSpPr>
        <p:grpSpPr>
          <a:xfrm>
            <a:off x="4133650" y="4076995"/>
            <a:ext cx="2912502" cy="2780151"/>
            <a:chOff x="1018310" y="4221905"/>
            <a:chExt cx="2449232" cy="2276393"/>
          </a:xfrm>
        </p:grpSpPr>
        <p:pic>
          <p:nvPicPr>
            <p:cNvPr id="15" name="図 14"/>
            <p:cNvPicPr>
              <a:picLocks noChangeAspect="1"/>
            </p:cNvPicPr>
            <p:nvPr/>
          </p:nvPicPr>
          <p:blipFill>
            <a:blip r:embed="rId6"/>
            <a:stretch>
              <a:fillRect/>
            </a:stretch>
          </p:blipFill>
          <p:spPr>
            <a:xfrm>
              <a:off x="1311712" y="4329577"/>
              <a:ext cx="2019026" cy="1589102"/>
            </a:xfrm>
            <a:prstGeom prst="rect">
              <a:avLst/>
            </a:prstGeom>
          </p:spPr>
        </p:pic>
        <p:sp>
          <p:nvSpPr>
            <p:cNvPr id="14" name="テキスト ボックス 13"/>
            <p:cNvSpPr txBox="1"/>
            <p:nvPr/>
          </p:nvSpPr>
          <p:spPr>
            <a:xfrm>
              <a:off x="1311712" y="4221905"/>
              <a:ext cx="293571" cy="378012"/>
            </a:xfrm>
            <a:prstGeom prst="rect">
              <a:avLst/>
            </a:prstGeom>
            <a:noFill/>
          </p:spPr>
          <p:txBody>
            <a:bodyPr wrap="square" rtlCol="0">
              <a:spAutoFit/>
            </a:bodyPr>
            <a:lstStyle/>
            <a:p>
              <a:r>
                <a:rPr kumimoji="1" lang="ja-JP" altLang="en-US" sz="2400" dirty="0"/>
                <a:t>④</a:t>
              </a:r>
            </a:p>
          </p:txBody>
        </p:sp>
        <p:sp>
          <p:nvSpPr>
            <p:cNvPr id="16" name="テキスト ボックス 15"/>
            <p:cNvSpPr txBox="1"/>
            <p:nvPr/>
          </p:nvSpPr>
          <p:spPr>
            <a:xfrm>
              <a:off x="1018310" y="5918680"/>
              <a:ext cx="2449232" cy="579618"/>
            </a:xfrm>
            <a:prstGeom prst="rect">
              <a:avLst/>
            </a:prstGeom>
            <a:noFill/>
          </p:spPr>
          <p:txBody>
            <a:bodyPr wrap="square" rtlCol="0">
              <a:spAutoFit/>
            </a:bodyPr>
            <a:lstStyle/>
            <a:p>
              <a:r>
                <a:rPr kumimoji="1" lang="ja-JP" altLang="en-US" sz="2000" dirty="0"/>
                <a:t>両手を頭上で組んで</a:t>
              </a:r>
              <a:endParaRPr kumimoji="1" lang="en-US" altLang="ja-JP" sz="2000" dirty="0"/>
            </a:p>
            <a:p>
              <a:r>
                <a:rPr kumimoji="1" lang="ja-JP" altLang="en-US" sz="2000" dirty="0"/>
                <a:t>上半身を左右にたおす</a:t>
              </a:r>
              <a:endParaRPr kumimoji="1" lang="en-US" altLang="ja-JP" sz="2000" dirty="0"/>
            </a:p>
          </p:txBody>
        </p:sp>
      </p:grpSp>
      <p:grpSp>
        <p:nvGrpSpPr>
          <p:cNvPr id="27" name="グループ化 26"/>
          <p:cNvGrpSpPr/>
          <p:nvPr/>
        </p:nvGrpSpPr>
        <p:grpSpPr>
          <a:xfrm>
            <a:off x="7195298" y="4143099"/>
            <a:ext cx="2588521" cy="2489965"/>
            <a:chOff x="3401901" y="4003663"/>
            <a:chExt cx="2588521" cy="2489965"/>
          </a:xfrm>
        </p:grpSpPr>
        <p:pic>
          <p:nvPicPr>
            <p:cNvPr id="18" name="図 17"/>
            <p:cNvPicPr>
              <a:picLocks noChangeAspect="1"/>
            </p:cNvPicPr>
            <p:nvPr/>
          </p:nvPicPr>
          <p:blipFill>
            <a:blip r:embed="rId3"/>
            <a:stretch>
              <a:fillRect/>
            </a:stretch>
          </p:blipFill>
          <p:spPr>
            <a:xfrm>
              <a:off x="3503875" y="4221906"/>
              <a:ext cx="1705802" cy="1813135"/>
            </a:xfrm>
            <a:prstGeom prst="rect">
              <a:avLst/>
            </a:prstGeom>
          </p:spPr>
        </p:pic>
        <p:sp>
          <p:nvSpPr>
            <p:cNvPr id="17" name="テキスト ボックス 16"/>
            <p:cNvSpPr txBox="1"/>
            <p:nvPr/>
          </p:nvSpPr>
          <p:spPr>
            <a:xfrm>
              <a:off x="3401901" y="4003663"/>
              <a:ext cx="293571" cy="461665"/>
            </a:xfrm>
            <a:prstGeom prst="rect">
              <a:avLst/>
            </a:prstGeom>
            <a:noFill/>
          </p:spPr>
          <p:txBody>
            <a:bodyPr wrap="square" rtlCol="0">
              <a:spAutoFit/>
            </a:bodyPr>
            <a:lstStyle/>
            <a:p>
              <a:r>
                <a:rPr kumimoji="1" lang="ja-JP" altLang="en-US" sz="2400" dirty="0"/>
                <a:t>⑤</a:t>
              </a:r>
            </a:p>
          </p:txBody>
        </p:sp>
        <p:sp>
          <p:nvSpPr>
            <p:cNvPr id="19" name="テキスト ボックス 18"/>
            <p:cNvSpPr txBox="1"/>
            <p:nvPr/>
          </p:nvSpPr>
          <p:spPr>
            <a:xfrm>
              <a:off x="3624178" y="6093518"/>
              <a:ext cx="2366244" cy="400110"/>
            </a:xfrm>
            <a:prstGeom prst="rect">
              <a:avLst/>
            </a:prstGeom>
            <a:noFill/>
          </p:spPr>
          <p:txBody>
            <a:bodyPr wrap="square" rtlCol="0">
              <a:spAutoFit/>
            </a:bodyPr>
            <a:lstStyle/>
            <a:p>
              <a:r>
                <a:rPr kumimoji="1" lang="ja-JP" altLang="en-US" sz="2000" dirty="0"/>
                <a:t>最後に１回深呼吸</a:t>
              </a:r>
              <a:endParaRPr kumimoji="1" lang="en-US" altLang="ja-JP" sz="2000" dirty="0"/>
            </a:p>
          </p:txBody>
        </p:sp>
      </p:grpSp>
      <p:sp>
        <p:nvSpPr>
          <p:cNvPr id="21" name="テキスト ボックス 20"/>
          <p:cNvSpPr txBox="1"/>
          <p:nvPr/>
        </p:nvSpPr>
        <p:spPr>
          <a:xfrm>
            <a:off x="4946630" y="1871359"/>
            <a:ext cx="4790905" cy="1200329"/>
          </a:xfrm>
          <a:prstGeom prst="rect">
            <a:avLst/>
          </a:prstGeom>
          <a:noFill/>
        </p:spPr>
        <p:txBody>
          <a:bodyPr wrap="square" rtlCol="0">
            <a:spAutoFit/>
          </a:bodyPr>
          <a:lstStyle/>
          <a:p>
            <a:r>
              <a:rPr kumimoji="1" lang="ja-JP" altLang="en-US" sz="2400" dirty="0"/>
              <a:t>お口の筋肉トレーニングのほかに、</a:t>
            </a:r>
            <a:endParaRPr kumimoji="1" lang="en-US" altLang="ja-JP" sz="2400" dirty="0"/>
          </a:p>
          <a:p>
            <a:r>
              <a:rPr kumimoji="1" lang="ja-JP" altLang="en-US" sz="2400" b="1" dirty="0">
                <a:solidFill>
                  <a:srgbClr val="FF0000"/>
                </a:solidFill>
              </a:rPr>
              <a:t>唾液の分泌促進や誤嚥時の咳反射</a:t>
            </a:r>
            <a:r>
              <a:rPr kumimoji="1" lang="ja-JP" altLang="en-US" sz="2400" dirty="0"/>
              <a:t>の向上を目指します</a:t>
            </a:r>
            <a:endParaRPr kumimoji="1" lang="en-US" altLang="ja-JP" sz="2400" dirty="0"/>
          </a:p>
        </p:txBody>
      </p:sp>
    </p:spTree>
    <p:extLst>
      <p:ext uri="{BB962C8B-B14F-4D97-AF65-F5344CB8AC3E}">
        <p14:creationId xmlns:p14="http://schemas.microsoft.com/office/powerpoint/2010/main" val="195620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1958</Words>
  <Application>Microsoft Office PowerPoint</Application>
  <PresentationFormat>A4 210 x 297 mm</PresentationFormat>
  <Paragraphs>233</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Microsoft YaHei</vt:lpstr>
      <vt:lpstr>ＭＳ Ｐゴシック</vt:lpstr>
      <vt:lpstr>游ゴシック</vt:lpstr>
      <vt:lpstr>游ゴシック Light</vt:lpstr>
      <vt:lpstr>Arial</vt:lpstr>
      <vt:lpstr>Calibri</vt:lpstr>
      <vt:lpstr>Office テーマ</vt:lpstr>
      <vt:lpstr>高齢期の歯とお口の健康</vt:lpstr>
      <vt:lpstr>フレイル（虚弱）とは</vt:lpstr>
      <vt:lpstr>PowerPoint プレゼンテーション</vt:lpstr>
      <vt:lpstr>自分のお口の状態を知ってみましょう</vt:lpstr>
      <vt:lpstr>かむ力　~かめるようになると~</vt:lpstr>
      <vt:lpstr>飲み込み  ~飲み込む力をつけると~</vt:lpstr>
      <vt:lpstr>舌トレーニング</vt:lpstr>
      <vt:lpstr>パタカラ体操</vt:lpstr>
      <vt:lpstr>食前体操（首・肩の体操）</vt:lpstr>
      <vt:lpstr>シルベスター法</vt:lpstr>
      <vt:lpstr>唾液  ~唾液が出やすくなると~</vt:lpstr>
      <vt:lpstr>唾液腺マッサージ</vt:lpstr>
      <vt:lpstr>ぶくぶくうがい</vt:lpstr>
      <vt:lpstr>あいうべ体操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2021-05-31T05:03:55Z</dcterms:created>
  <dcterms:modified xsi:type="dcterms:W3CDTF">2021-05-31T05:03:58Z</dcterms:modified>
</cp:coreProperties>
</file>