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96" r:id="rId6"/>
    <p:sldId id="291" r:id="rId7"/>
    <p:sldId id="258" r:id="rId8"/>
    <p:sldId id="289" r:id="rId9"/>
    <p:sldId id="271" r:id="rId10"/>
    <p:sldId id="272" r:id="rId11"/>
    <p:sldId id="277" r:id="rId12"/>
    <p:sldId id="297" r:id="rId13"/>
    <p:sldId id="278" r:id="rId14"/>
    <p:sldId id="298"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橋　秋桜" initials="大橋　秋桜" lastIdx="10" clrIdx="0">
    <p:extLst>
      <p:ext uri="{19B8F6BF-5375-455C-9EA6-DF929625EA0E}">
        <p15:presenceInfo xmlns:p15="http://schemas.microsoft.com/office/powerpoint/2012/main" userId="S::OhashiAs@lan.pref.osaka.jp::59df7bb3-c9b1-4e0e-bdf4-7a6a451afc7d" providerId="AD"/>
      </p:ext>
    </p:extLst>
  </p:cmAuthor>
  <p:cmAuthor id="2" name="宇都宮　福敬" initials="宇都宮　福敬" lastIdx="2" clrIdx="1">
    <p:extLst>
      <p:ext uri="{19B8F6BF-5375-455C-9EA6-DF929625EA0E}">
        <p15:presenceInfo xmlns:p15="http://schemas.microsoft.com/office/powerpoint/2012/main" userId="S::UtsunomiyaY@lan.pref.osaka.jp::4ae4006a-f9b9-44bf-9307-76087a106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4660"/>
  </p:normalViewPr>
  <p:slideViewPr>
    <p:cSldViewPr snapToGrid="0">
      <p:cViewPr varScale="1">
        <p:scale>
          <a:sx n="100" d="100"/>
          <a:sy n="100" d="100"/>
        </p:scale>
        <p:origin x="14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834E557F-5872-430A-9BA2-37F879BE762B}" type="datetimeFigureOut">
              <a:rPr kumimoji="1" lang="ja-JP" altLang="en-US" smtClean="0"/>
              <a:t>2023/12/20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2023/12/20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2023/12/20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2023/12/20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2023/12/20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tmp"/><Relationship Id="rId3" Type="http://schemas.openxmlformats.org/officeDocument/2006/relationships/image" Target="../media/image17.tmp"/><Relationship Id="rId7" Type="http://schemas.openxmlformats.org/officeDocument/2006/relationships/image" Target="../media/image21.tm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52255" y="1122363"/>
            <a:ext cx="8876211" cy="2387600"/>
          </a:xfrm>
        </p:spPr>
        <p:txBody>
          <a:bodyPr>
            <a:normAutofit/>
          </a:bodyPr>
          <a:lstStyle/>
          <a:p>
            <a:r>
              <a:rPr lang="ja-JP" altLang="en-US" sz="4800" b="1" dirty="0"/>
              <a:t>新モビリティ導入について</a:t>
            </a:r>
            <a:br>
              <a:rPr lang="en-US" altLang="ja-JP" sz="4000" b="1" dirty="0"/>
            </a:br>
            <a:r>
              <a:rPr lang="ja-JP" altLang="en-US" sz="2800" b="1" dirty="0"/>
              <a:t>（先導的モデル事業として南河内地域で実証）</a:t>
            </a:r>
            <a:endParaRPr lang="ja-JP" altLang="en-US" sz="4000" b="1" dirty="0"/>
          </a:p>
        </p:txBody>
      </p:sp>
      <p:sp>
        <p:nvSpPr>
          <p:cNvPr id="7" name="字幕 6">
            <a:extLst>
              <a:ext uri="{FF2B5EF4-FFF2-40B4-BE49-F238E27FC236}">
                <a16:creationId xmlns:a16="http://schemas.microsoft.com/office/drawing/2014/main" id="{A7E0C57D-F74C-4A76-8D96-F6F24E05AFA8}"/>
              </a:ext>
            </a:extLst>
          </p:cNvPr>
          <p:cNvSpPr>
            <a:spLocks noGrp="1"/>
          </p:cNvSpPr>
          <p:nvPr>
            <p:ph type="subTitle" idx="1"/>
          </p:nvPr>
        </p:nvSpPr>
        <p:spPr>
          <a:xfrm>
            <a:off x="1143000" y="5745798"/>
            <a:ext cx="6858000" cy="802639"/>
          </a:xfrm>
        </p:spPr>
        <p:txBody>
          <a:bodyPr anchor="ctr">
            <a:normAutofit/>
          </a:bodyPr>
          <a:lstStyle/>
          <a:p>
            <a:pPr>
              <a:lnSpc>
                <a:spcPct val="100000"/>
              </a:lnSpc>
            </a:pPr>
            <a:r>
              <a:rPr lang="ja-JP" altLang="en-US" sz="2000" b="1" dirty="0"/>
              <a:t>令和５年１２月２１日</a:t>
            </a:r>
            <a:endParaRPr lang="en-US" altLang="ja-JP" sz="2000" b="1" dirty="0"/>
          </a:p>
          <a:p>
            <a:r>
              <a:rPr lang="ja-JP" altLang="en-US" sz="2000" b="1" dirty="0"/>
              <a:t>新モビリティ導入検討プロジェクトチーム</a:t>
            </a: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令和５年</a:t>
            </a:r>
            <a:r>
              <a:rPr kumimoji="1" lang="en-US" altLang="ja-JP" sz="1600" dirty="0"/>
              <a:t>12</a:t>
            </a:r>
            <a:r>
              <a:rPr kumimoji="1" lang="ja-JP" altLang="en-US" sz="1600" dirty="0"/>
              <a:t>月</a:t>
            </a:r>
            <a:r>
              <a:rPr kumimoji="1" lang="en-US" altLang="ja-JP" sz="1600" dirty="0"/>
              <a:t>21</a:t>
            </a:r>
            <a:r>
              <a:rPr kumimoji="1" lang="ja-JP" altLang="en-US" sz="1600" dirty="0"/>
              <a:t>日</a:t>
            </a:r>
            <a:endParaRPr kumimoji="1" lang="en-US" altLang="ja-JP" sz="1600" dirty="0"/>
          </a:p>
          <a:p>
            <a:pPr algn="ctr"/>
            <a:r>
              <a:rPr kumimoji="1" lang="ja-JP" altLang="en-US" sz="1600" dirty="0"/>
              <a:t>第</a:t>
            </a:r>
            <a:r>
              <a:rPr kumimoji="1" lang="en-US" altLang="ja-JP" sz="1600" dirty="0"/>
              <a:t>1</a:t>
            </a:r>
            <a:r>
              <a:rPr kumimoji="1" lang="ja-JP" altLang="en-US" sz="1600" dirty="0"/>
              <a:t>回検討協議会議資料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8115300" y="218821"/>
            <a:ext cx="796688" cy="375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369332"/>
          </a:xfrm>
          <a:prstGeom prst="rect">
            <a:avLst/>
          </a:prstGeom>
          <a:noFill/>
        </p:spPr>
        <p:txBody>
          <a:bodyPr wrap="square" rtlCol="0">
            <a:spAutoFit/>
          </a:bodyPr>
          <a:lstStyle/>
          <a:p>
            <a:r>
              <a:rPr kumimoji="1" lang="ja-JP" altLang="en-US" b="1" dirty="0"/>
              <a:t>６．導入検討の流れ（法令手続き）</a:t>
            </a:r>
          </a:p>
        </p:txBody>
      </p:sp>
      <p:sp>
        <p:nvSpPr>
          <p:cNvPr id="19" name="スライド番号プレースホルダー 3">
            <a:extLst>
              <a:ext uri="{FF2B5EF4-FFF2-40B4-BE49-F238E27FC236}">
                <a16:creationId xmlns:a16="http://schemas.microsoft.com/office/drawing/2014/main" id="{EFD73DDE-75FF-463B-A1EB-1A5A9BF8ACA2}"/>
              </a:ext>
            </a:extLst>
          </p:cNvPr>
          <p:cNvSpPr>
            <a:spLocks noGrp="1"/>
          </p:cNvSpPr>
          <p:nvPr>
            <p:ph type="sldNum" sz="quarter" idx="12"/>
          </p:nvPr>
        </p:nvSpPr>
        <p:spPr>
          <a:xfrm>
            <a:off x="7086600" y="6489370"/>
            <a:ext cx="2057400" cy="365125"/>
          </a:xfrm>
        </p:spPr>
        <p:txBody>
          <a:bodyPr/>
          <a:lstStyle/>
          <a:p>
            <a:r>
              <a:rPr kumimoji="1" lang="en-US" altLang="ja-JP" dirty="0"/>
              <a:t>8</a:t>
            </a:r>
            <a:endParaRPr kumimoji="1" lang="ja-JP" altLang="en-US" dirty="0"/>
          </a:p>
        </p:txBody>
      </p:sp>
      <p:sp>
        <p:nvSpPr>
          <p:cNvPr id="25" name="正方形/長方形 27">
            <a:extLst>
              <a:ext uri="{FF2B5EF4-FFF2-40B4-BE49-F238E27FC236}">
                <a16:creationId xmlns:a16="http://schemas.microsoft.com/office/drawing/2014/main" id="{A7FD13E5-7C5C-4C89-AC55-DF51ECF8029F}"/>
              </a:ext>
            </a:extLst>
          </p:cNvPr>
          <p:cNvSpPr/>
          <p:nvPr/>
        </p:nvSpPr>
        <p:spPr>
          <a:xfrm>
            <a:off x="6353387" y="6619754"/>
            <a:ext cx="2729653"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　自動車局資料より大阪府作成</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 角を丸くする 9">
            <a:extLst>
              <a:ext uri="{FF2B5EF4-FFF2-40B4-BE49-F238E27FC236}">
                <a16:creationId xmlns:a16="http://schemas.microsoft.com/office/drawing/2014/main" id="{A6368A9D-CB39-4A19-A2C6-786A1AC35A25}"/>
              </a:ext>
            </a:extLst>
          </p:cNvPr>
          <p:cNvSpPr/>
          <p:nvPr/>
        </p:nvSpPr>
        <p:spPr>
          <a:xfrm>
            <a:off x="153694" y="1085995"/>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交通需要・走行空間等の把握</a:t>
            </a:r>
          </a:p>
        </p:txBody>
      </p:sp>
      <p:sp>
        <p:nvSpPr>
          <p:cNvPr id="11" name="四角形: 角を丸くする 10">
            <a:extLst>
              <a:ext uri="{FF2B5EF4-FFF2-40B4-BE49-F238E27FC236}">
                <a16:creationId xmlns:a16="http://schemas.microsoft.com/office/drawing/2014/main" id="{11CE8F4D-12E1-4D88-B817-6EEFA83543DD}"/>
              </a:ext>
            </a:extLst>
          </p:cNvPr>
          <p:cNvSpPr/>
          <p:nvPr/>
        </p:nvSpPr>
        <p:spPr>
          <a:xfrm>
            <a:off x="153695" y="1794655"/>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運行ルートの候補を選定</a:t>
            </a:r>
          </a:p>
        </p:txBody>
      </p:sp>
      <p:sp>
        <p:nvSpPr>
          <p:cNvPr id="12" name="四角形: 角を丸くする 11">
            <a:extLst>
              <a:ext uri="{FF2B5EF4-FFF2-40B4-BE49-F238E27FC236}">
                <a16:creationId xmlns:a16="http://schemas.microsoft.com/office/drawing/2014/main" id="{6D124034-36CF-4CB4-9276-4C21974FEE08}"/>
              </a:ext>
            </a:extLst>
          </p:cNvPr>
          <p:cNvSpPr/>
          <p:nvPr/>
        </p:nvSpPr>
        <p:spPr>
          <a:xfrm>
            <a:off x="127566" y="2526328"/>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現地調査</a:t>
            </a:r>
          </a:p>
        </p:txBody>
      </p:sp>
      <p:sp>
        <p:nvSpPr>
          <p:cNvPr id="13" name="四角形: 角を丸くする 12">
            <a:extLst>
              <a:ext uri="{FF2B5EF4-FFF2-40B4-BE49-F238E27FC236}">
                <a16:creationId xmlns:a16="http://schemas.microsoft.com/office/drawing/2014/main" id="{64FFC61D-F6AA-4C17-969D-D9F716480AD2}"/>
              </a:ext>
            </a:extLst>
          </p:cNvPr>
          <p:cNvSpPr/>
          <p:nvPr/>
        </p:nvSpPr>
        <p:spPr>
          <a:xfrm>
            <a:off x="101443" y="3234988"/>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安全確保策の検討</a:t>
            </a:r>
          </a:p>
        </p:txBody>
      </p:sp>
      <p:sp>
        <p:nvSpPr>
          <p:cNvPr id="15" name="四角形: 角を丸くする 14">
            <a:extLst>
              <a:ext uri="{FF2B5EF4-FFF2-40B4-BE49-F238E27FC236}">
                <a16:creationId xmlns:a16="http://schemas.microsoft.com/office/drawing/2014/main" id="{5A3683B8-3563-4908-A6A4-778ACFBE44C3}"/>
              </a:ext>
            </a:extLst>
          </p:cNvPr>
          <p:cNvSpPr/>
          <p:nvPr/>
        </p:nvSpPr>
        <p:spPr>
          <a:xfrm>
            <a:off x="127565" y="3935100"/>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運行ルートの選定</a:t>
            </a:r>
          </a:p>
        </p:txBody>
      </p:sp>
      <p:sp>
        <p:nvSpPr>
          <p:cNvPr id="18" name="四角形: 角を丸くする 17">
            <a:extLst>
              <a:ext uri="{FF2B5EF4-FFF2-40B4-BE49-F238E27FC236}">
                <a16:creationId xmlns:a16="http://schemas.microsoft.com/office/drawing/2014/main" id="{562C5A5E-FD1F-463B-B377-5D4CBA6915CC}"/>
              </a:ext>
            </a:extLst>
          </p:cNvPr>
          <p:cNvSpPr/>
          <p:nvPr/>
        </p:nvSpPr>
        <p:spPr>
          <a:xfrm>
            <a:off x="163580" y="6145881"/>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実証運行の開始</a:t>
            </a:r>
          </a:p>
        </p:txBody>
      </p:sp>
      <p:sp>
        <p:nvSpPr>
          <p:cNvPr id="20" name="二等辺三角形 19">
            <a:extLst>
              <a:ext uri="{FF2B5EF4-FFF2-40B4-BE49-F238E27FC236}">
                <a16:creationId xmlns:a16="http://schemas.microsoft.com/office/drawing/2014/main" id="{C1BA2735-41DF-4262-9181-0BA5DF49FF79}"/>
              </a:ext>
            </a:extLst>
          </p:cNvPr>
          <p:cNvSpPr/>
          <p:nvPr/>
        </p:nvSpPr>
        <p:spPr>
          <a:xfrm rot="10800000">
            <a:off x="932489" y="1536860"/>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二等辺三角形 20">
            <a:extLst>
              <a:ext uri="{FF2B5EF4-FFF2-40B4-BE49-F238E27FC236}">
                <a16:creationId xmlns:a16="http://schemas.microsoft.com/office/drawing/2014/main" id="{4481C218-597B-467A-8522-07D6FEC59119}"/>
              </a:ext>
            </a:extLst>
          </p:cNvPr>
          <p:cNvSpPr/>
          <p:nvPr/>
        </p:nvSpPr>
        <p:spPr>
          <a:xfrm rot="10800000">
            <a:off x="958613" y="224588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二等辺三角形 21">
            <a:extLst>
              <a:ext uri="{FF2B5EF4-FFF2-40B4-BE49-F238E27FC236}">
                <a16:creationId xmlns:a16="http://schemas.microsoft.com/office/drawing/2014/main" id="{4C2F0B7F-8C1B-46A1-9DD2-DF2B6AB60045}"/>
              </a:ext>
            </a:extLst>
          </p:cNvPr>
          <p:cNvSpPr/>
          <p:nvPr/>
        </p:nvSpPr>
        <p:spPr>
          <a:xfrm rot="10800000">
            <a:off x="945549" y="2970548"/>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二等辺三角形 22">
            <a:extLst>
              <a:ext uri="{FF2B5EF4-FFF2-40B4-BE49-F238E27FC236}">
                <a16:creationId xmlns:a16="http://schemas.microsoft.com/office/drawing/2014/main" id="{535E5E2F-6765-4CB2-8E1B-B2A336CFBD1E}"/>
              </a:ext>
            </a:extLst>
          </p:cNvPr>
          <p:cNvSpPr/>
          <p:nvPr/>
        </p:nvSpPr>
        <p:spPr>
          <a:xfrm rot="10800000">
            <a:off x="919425" y="3650554"/>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二等辺三角形 23">
            <a:extLst>
              <a:ext uri="{FF2B5EF4-FFF2-40B4-BE49-F238E27FC236}">
                <a16:creationId xmlns:a16="http://schemas.microsoft.com/office/drawing/2014/main" id="{2A497498-55C8-48E1-B304-2C51491BA548}"/>
              </a:ext>
            </a:extLst>
          </p:cNvPr>
          <p:cNvSpPr/>
          <p:nvPr/>
        </p:nvSpPr>
        <p:spPr>
          <a:xfrm rot="10800000">
            <a:off x="912989" y="438071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二等辺三角形 26">
            <a:extLst>
              <a:ext uri="{FF2B5EF4-FFF2-40B4-BE49-F238E27FC236}">
                <a16:creationId xmlns:a16="http://schemas.microsoft.com/office/drawing/2014/main" id="{4F85A9F3-9130-42AC-8C41-EF12BA92CEA7}"/>
              </a:ext>
            </a:extLst>
          </p:cNvPr>
          <p:cNvSpPr/>
          <p:nvPr/>
        </p:nvSpPr>
        <p:spPr>
          <a:xfrm rot="10800000">
            <a:off x="926052" y="5864181"/>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正方形/長方形 28">
            <a:extLst>
              <a:ext uri="{FF2B5EF4-FFF2-40B4-BE49-F238E27FC236}">
                <a16:creationId xmlns:a16="http://schemas.microsoft.com/office/drawing/2014/main" id="{68B40E8C-BE01-4C77-BECD-A3BF9F743225}"/>
              </a:ext>
            </a:extLst>
          </p:cNvPr>
          <p:cNvSpPr/>
          <p:nvPr/>
        </p:nvSpPr>
        <p:spPr>
          <a:xfrm>
            <a:off x="2629640" y="991190"/>
            <a:ext cx="6360665" cy="1347382"/>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運転者がいない自動運転（レベル４）</a:t>
            </a:r>
            <a:r>
              <a:rPr kumimoji="1" lang="ja-JP" altLang="en-US" dirty="0">
                <a:solidFill>
                  <a:schemeClr val="tx1"/>
                </a:solidFill>
              </a:rPr>
              <a:t>を行う場合、自動運転車について、あらかじめ国土交通省より</a:t>
            </a:r>
            <a:r>
              <a:rPr kumimoji="1" lang="ja-JP" altLang="en-US" b="1" u="sng" dirty="0">
                <a:solidFill>
                  <a:schemeClr val="tx1"/>
                </a:solidFill>
              </a:rPr>
              <a:t>安全基準適合の許可</a:t>
            </a:r>
            <a:r>
              <a:rPr kumimoji="1" lang="ja-JP" altLang="en-US" dirty="0">
                <a:solidFill>
                  <a:schemeClr val="tx1"/>
                </a:solidFill>
              </a:rPr>
              <a:t>を受けたうえで、</a:t>
            </a:r>
            <a:r>
              <a:rPr kumimoji="1" lang="ja-JP" altLang="en-US" b="1" u="sng" dirty="0">
                <a:solidFill>
                  <a:schemeClr val="tx1"/>
                </a:solidFill>
              </a:rPr>
              <a:t>都道府県公安委員会の許可</a:t>
            </a:r>
            <a:r>
              <a:rPr kumimoji="1" lang="ja-JP" altLang="en-US" dirty="0">
                <a:solidFill>
                  <a:schemeClr val="tx1"/>
                </a:solidFill>
              </a:rPr>
              <a:t>を受けなければならない</a:t>
            </a:r>
            <a:endParaRPr kumimoji="1" lang="ja-JP" altLang="en-US" b="1" u="sng" dirty="0">
              <a:solidFill>
                <a:schemeClr val="tx1"/>
              </a:solidFill>
            </a:endParaRPr>
          </a:p>
        </p:txBody>
      </p:sp>
      <p:sp>
        <p:nvSpPr>
          <p:cNvPr id="30" name="四角形: 角を丸くする 29">
            <a:extLst>
              <a:ext uri="{FF2B5EF4-FFF2-40B4-BE49-F238E27FC236}">
                <a16:creationId xmlns:a16="http://schemas.microsoft.com/office/drawing/2014/main" id="{7576B85F-F3FF-404A-93DC-7D07A0F560E4}"/>
              </a:ext>
            </a:extLst>
          </p:cNvPr>
          <p:cNvSpPr/>
          <p:nvPr/>
        </p:nvSpPr>
        <p:spPr>
          <a:xfrm>
            <a:off x="205783" y="649487"/>
            <a:ext cx="2153147" cy="30190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導入検討の流れ</a:t>
            </a:r>
          </a:p>
        </p:txBody>
      </p:sp>
      <p:sp>
        <p:nvSpPr>
          <p:cNvPr id="3" name="テキスト ボックス 2">
            <a:extLst>
              <a:ext uri="{FF2B5EF4-FFF2-40B4-BE49-F238E27FC236}">
                <a16:creationId xmlns:a16="http://schemas.microsoft.com/office/drawing/2014/main" id="{D1318705-9CF1-4244-BD89-BDDA0430E555}"/>
              </a:ext>
            </a:extLst>
          </p:cNvPr>
          <p:cNvSpPr txBox="1"/>
          <p:nvPr/>
        </p:nvSpPr>
        <p:spPr>
          <a:xfrm>
            <a:off x="2728772" y="6209592"/>
            <a:ext cx="5706567" cy="276999"/>
          </a:xfrm>
          <a:prstGeom prst="rect">
            <a:avLst/>
          </a:prstGeom>
          <a:noFill/>
        </p:spPr>
        <p:txBody>
          <a:bodyPr wrap="square" rtlCol="0">
            <a:spAutoFit/>
          </a:bodyPr>
          <a:lstStyle/>
          <a:p>
            <a:r>
              <a:rPr kumimoji="1" lang="en-US" altLang="ja-JP" sz="1200" dirty="0"/>
              <a:t>※</a:t>
            </a:r>
            <a:r>
              <a:rPr kumimoji="1" lang="ja-JP" altLang="en-US" sz="1200" dirty="0"/>
              <a:t>別途、輸送サービスを提供するための道路運送法上の手続きが必要</a:t>
            </a:r>
          </a:p>
        </p:txBody>
      </p:sp>
      <p:grpSp>
        <p:nvGrpSpPr>
          <p:cNvPr id="4" name="グループ化 3">
            <a:extLst>
              <a:ext uri="{FF2B5EF4-FFF2-40B4-BE49-F238E27FC236}">
                <a16:creationId xmlns:a16="http://schemas.microsoft.com/office/drawing/2014/main" id="{AE43D446-6946-4162-8818-23F5CC2537DD}"/>
              </a:ext>
            </a:extLst>
          </p:cNvPr>
          <p:cNvGrpSpPr/>
          <p:nvPr/>
        </p:nvGrpSpPr>
        <p:grpSpPr>
          <a:xfrm>
            <a:off x="2559783" y="2395736"/>
            <a:ext cx="6356469" cy="3857656"/>
            <a:chOff x="2559783" y="2395736"/>
            <a:chExt cx="6356469" cy="3857656"/>
          </a:xfrm>
        </p:grpSpPr>
        <p:pic>
          <p:nvPicPr>
            <p:cNvPr id="5" name="図 4">
              <a:extLst>
                <a:ext uri="{FF2B5EF4-FFF2-40B4-BE49-F238E27FC236}">
                  <a16:creationId xmlns:a16="http://schemas.microsoft.com/office/drawing/2014/main" id="{D9FBFE7E-5E25-4AD2-AE8A-003E90E72DC0}"/>
                </a:ext>
              </a:extLst>
            </p:cNvPr>
            <p:cNvPicPr>
              <a:picLocks noChangeAspect="1"/>
            </p:cNvPicPr>
            <p:nvPr/>
          </p:nvPicPr>
          <p:blipFill rotWithShape="1">
            <a:blip r:embed="rId2"/>
            <a:srcRect l="17401" t="33614" r="21472" b="5090"/>
            <a:stretch/>
          </p:blipFill>
          <p:spPr>
            <a:xfrm>
              <a:off x="2559783" y="2395736"/>
              <a:ext cx="6356469" cy="3857656"/>
            </a:xfrm>
            <a:prstGeom prst="rect">
              <a:avLst/>
            </a:prstGeom>
          </p:spPr>
        </p:pic>
        <p:sp>
          <p:nvSpPr>
            <p:cNvPr id="2" name="正方形/長方形 1">
              <a:extLst>
                <a:ext uri="{FF2B5EF4-FFF2-40B4-BE49-F238E27FC236}">
                  <a16:creationId xmlns:a16="http://schemas.microsoft.com/office/drawing/2014/main" id="{365087FE-A1C6-4D3D-B215-0DB6D0E5AB5A}"/>
                </a:ext>
              </a:extLst>
            </p:cNvPr>
            <p:cNvSpPr/>
            <p:nvPr/>
          </p:nvSpPr>
          <p:spPr>
            <a:xfrm>
              <a:off x="7693152" y="2468956"/>
              <a:ext cx="1176528" cy="259064"/>
            </a:xfrm>
            <a:prstGeom prst="rect">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FF5B96-2828-4542-9DF9-8CD76953EB15}"/>
                </a:ext>
              </a:extLst>
            </p:cNvPr>
            <p:cNvSpPr/>
            <p:nvPr/>
          </p:nvSpPr>
          <p:spPr>
            <a:xfrm>
              <a:off x="7636311" y="3486439"/>
              <a:ext cx="1176528" cy="259064"/>
            </a:xfrm>
            <a:prstGeom prst="rect">
              <a:avLst/>
            </a:prstGeom>
            <a:solidFill>
              <a:schemeClr val="bg1">
                <a:lumMod val="5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F4ED64C4-4F5B-438D-BB84-8F360F011E6B}"/>
              </a:ext>
            </a:extLst>
          </p:cNvPr>
          <p:cNvSpPr/>
          <p:nvPr/>
        </p:nvSpPr>
        <p:spPr>
          <a:xfrm>
            <a:off x="101444" y="4633481"/>
            <a:ext cx="1214278" cy="563359"/>
          </a:xfrm>
          <a:prstGeom prst="roundRect">
            <a:avLst>
              <a:gd name="adj" fmla="val 258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走行環境の整備</a:t>
            </a:r>
          </a:p>
        </p:txBody>
      </p:sp>
      <p:sp>
        <p:nvSpPr>
          <p:cNvPr id="32" name="四角形: 角を丸くする 31">
            <a:extLst>
              <a:ext uri="{FF2B5EF4-FFF2-40B4-BE49-F238E27FC236}">
                <a16:creationId xmlns:a16="http://schemas.microsoft.com/office/drawing/2014/main" id="{E3C0E8C3-42BE-4EF8-A9C7-D313199A3EC2}"/>
              </a:ext>
            </a:extLst>
          </p:cNvPr>
          <p:cNvSpPr/>
          <p:nvPr/>
        </p:nvSpPr>
        <p:spPr>
          <a:xfrm>
            <a:off x="132643" y="5236602"/>
            <a:ext cx="1183078" cy="537950"/>
          </a:xfrm>
          <a:prstGeom prst="roundRect">
            <a:avLst>
              <a:gd name="adj" fmla="val 190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運行計画案の策定</a:t>
            </a:r>
          </a:p>
        </p:txBody>
      </p:sp>
      <p:sp>
        <p:nvSpPr>
          <p:cNvPr id="33" name="四角形: 角を丸くする 32">
            <a:extLst>
              <a:ext uri="{FF2B5EF4-FFF2-40B4-BE49-F238E27FC236}">
                <a16:creationId xmlns:a16="http://schemas.microsoft.com/office/drawing/2014/main" id="{9AED727E-6816-49E8-8ADE-30603F9C9361}"/>
              </a:ext>
            </a:extLst>
          </p:cNvPr>
          <p:cNvSpPr/>
          <p:nvPr/>
        </p:nvSpPr>
        <p:spPr>
          <a:xfrm>
            <a:off x="1386946" y="4633481"/>
            <a:ext cx="1008000" cy="1145121"/>
          </a:xfrm>
          <a:prstGeom prst="roundRect">
            <a:avLst>
              <a:gd name="adj" fmla="val 10906"/>
            </a:avLst>
          </a:prstGeom>
          <a:solidFill>
            <a:srgbClr val="E2F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法令手続き</a:t>
            </a:r>
          </a:p>
        </p:txBody>
      </p:sp>
      <p:sp>
        <p:nvSpPr>
          <p:cNvPr id="34" name="テキスト ボックス 33">
            <a:extLst>
              <a:ext uri="{FF2B5EF4-FFF2-40B4-BE49-F238E27FC236}">
                <a16:creationId xmlns:a16="http://schemas.microsoft.com/office/drawing/2014/main" id="{FA72FF08-9539-4357-BD1C-4E2D1A16D229}"/>
              </a:ext>
            </a:extLst>
          </p:cNvPr>
          <p:cNvSpPr txBox="1"/>
          <p:nvPr/>
        </p:nvSpPr>
        <p:spPr>
          <a:xfrm>
            <a:off x="5171792" y="3885659"/>
            <a:ext cx="3641047" cy="1233671"/>
          </a:xfrm>
          <a:prstGeom prst="rect">
            <a:avLst/>
          </a:prstGeom>
          <a:solidFill>
            <a:schemeClr val="bg1">
              <a:lumMod val="85000"/>
            </a:schemeClr>
          </a:solidFill>
        </p:spPr>
        <p:txBody>
          <a:bodyPr wrap="square" rtlCol="0">
            <a:spAutoFit/>
          </a:bodyPr>
          <a:lstStyle/>
          <a:p>
            <a:pPr>
              <a:lnSpc>
                <a:spcPts val="1500"/>
              </a:lnSpc>
            </a:pPr>
            <a:r>
              <a:rPr kumimoji="1" lang="ja-JP" altLang="en-US" sz="1000" b="1" dirty="0"/>
              <a:t>（許可を受けた者の遵守事項）</a:t>
            </a:r>
            <a:endParaRPr kumimoji="1" lang="en-US" altLang="ja-JP" sz="1000" b="1" dirty="0"/>
          </a:p>
          <a:p>
            <a:pPr>
              <a:lnSpc>
                <a:spcPts val="1500"/>
              </a:lnSpc>
            </a:pPr>
            <a:r>
              <a:rPr kumimoji="1" lang="ja-JP" altLang="en-US" sz="1000" b="1" dirty="0"/>
              <a:t>・　保安基準に適合する「自動運転車」を使用すること</a:t>
            </a:r>
            <a:endParaRPr kumimoji="1" lang="en-US" altLang="ja-JP" sz="1000" b="1" dirty="0"/>
          </a:p>
          <a:p>
            <a:pPr>
              <a:lnSpc>
                <a:spcPts val="1500"/>
              </a:lnSpc>
            </a:pPr>
            <a:r>
              <a:rPr kumimoji="1" lang="ja-JP" altLang="en-US" sz="1000" b="1" dirty="0"/>
              <a:t>・　遠隔監視のための体制を整えること</a:t>
            </a:r>
            <a:endParaRPr kumimoji="1" lang="en-US" altLang="ja-JP" sz="1000" b="1" dirty="0"/>
          </a:p>
          <a:p>
            <a:pPr>
              <a:lnSpc>
                <a:spcPts val="1500"/>
              </a:lnSpc>
            </a:pPr>
            <a:r>
              <a:rPr kumimoji="1" lang="ja-JP" altLang="en-US" sz="1000" b="1" dirty="0"/>
              <a:t>　　</a:t>
            </a:r>
            <a:r>
              <a:rPr kumimoji="1" lang="ja-JP" altLang="en-US" sz="900" b="1" dirty="0"/>
              <a:t>（</a:t>
            </a:r>
            <a:r>
              <a:rPr kumimoji="1" lang="en-US" altLang="ja-JP" sz="900" b="1" dirty="0"/>
              <a:t>※</a:t>
            </a:r>
            <a:r>
              <a:rPr kumimoji="1" lang="ja-JP" altLang="en-US" sz="900" b="1" dirty="0"/>
              <a:t>運転手がいる場合、必ずしも遠隔監視の必要はない）</a:t>
            </a:r>
            <a:endParaRPr kumimoji="1" lang="en-US" altLang="ja-JP" sz="1000" b="1" dirty="0"/>
          </a:p>
          <a:p>
            <a:pPr>
              <a:lnSpc>
                <a:spcPts val="1500"/>
              </a:lnSpc>
            </a:pPr>
            <a:r>
              <a:rPr kumimoji="1" lang="ja-JP" altLang="en-US" sz="1000" b="1" dirty="0"/>
              <a:t>・　自動運転車が対応できない状況が生じた場合に必要な措 </a:t>
            </a:r>
            <a:endParaRPr kumimoji="1" lang="en-US" altLang="ja-JP" sz="1000" b="1" dirty="0"/>
          </a:p>
          <a:p>
            <a:pPr>
              <a:lnSpc>
                <a:spcPts val="1500"/>
              </a:lnSpc>
            </a:pPr>
            <a:r>
              <a:rPr kumimoji="1" lang="en-US" altLang="ja-JP" sz="1000" b="1" dirty="0"/>
              <a:t>         </a:t>
            </a:r>
            <a:r>
              <a:rPr kumimoji="1" lang="ja-JP" altLang="en-US" sz="1000" b="1" dirty="0"/>
              <a:t>置を講ずること　等</a:t>
            </a:r>
            <a:endParaRPr kumimoji="1" lang="ja-JP" altLang="en-US" sz="1000" dirty="0"/>
          </a:p>
        </p:txBody>
      </p:sp>
    </p:spTree>
    <p:extLst>
      <p:ext uri="{BB962C8B-B14F-4D97-AF65-F5344CB8AC3E}">
        <p14:creationId xmlns:p14="http://schemas.microsoft.com/office/powerpoint/2010/main" val="388770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矢印: 山形 36">
            <a:extLst>
              <a:ext uri="{FF2B5EF4-FFF2-40B4-BE49-F238E27FC236}">
                <a16:creationId xmlns:a16="http://schemas.microsoft.com/office/drawing/2014/main" id="{C5898E13-2E21-4294-BE40-2A70F724F544}"/>
              </a:ext>
            </a:extLst>
          </p:cNvPr>
          <p:cNvSpPr/>
          <p:nvPr/>
        </p:nvSpPr>
        <p:spPr>
          <a:xfrm>
            <a:off x="2078790" y="5438664"/>
            <a:ext cx="1712899" cy="1096282"/>
          </a:xfrm>
          <a:prstGeom prst="chevron">
            <a:avLst>
              <a:gd name="adj" fmla="val 22901"/>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矢印: 山形 47">
            <a:extLst>
              <a:ext uri="{FF2B5EF4-FFF2-40B4-BE49-F238E27FC236}">
                <a16:creationId xmlns:a16="http://schemas.microsoft.com/office/drawing/2014/main" id="{5143FF46-FE3A-4812-A4D5-C20D101EF480}"/>
              </a:ext>
            </a:extLst>
          </p:cNvPr>
          <p:cNvSpPr/>
          <p:nvPr/>
        </p:nvSpPr>
        <p:spPr>
          <a:xfrm>
            <a:off x="3649174" y="5452945"/>
            <a:ext cx="2263452" cy="1087776"/>
          </a:xfrm>
          <a:prstGeom prst="chevron">
            <a:avLst>
              <a:gd name="adj" fmla="val 22901"/>
            </a:avLst>
          </a:prstGeom>
          <a:gradFill flip="none" rotWithShape="1">
            <a:gsLst>
              <a:gs pos="0">
                <a:schemeClr val="accent2">
                  <a:lumMod val="60000"/>
                  <a:lumOff val="40000"/>
                </a:schemeClr>
              </a:gs>
              <a:gs pos="41250">
                <a:schemeClr val="accent2">
                  <a:lumMod val="60000"/>
                  <a:lumOff val="40000"/>
                </a:schemeClr>
              </a:gs>
              <a:gs pos="52471">
                <a:schemeClr val="accent1">
                  <a:lumMod val="60000"/>
                  <a:lumOff val="40000"/>
                </a:schemeClr>
              </a:gs>
              <a:gs pos="100000">
                <a:schemeClr val="accent1">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矢印: 山形 48">
            <a:extLst>
              <a:ext uri="{FF2B5EF4-FFF2-40B4-BE49-F238E27FC236}">
                <a16:creationId xmlns:a16="http://schemas.microsoft.com/office/drawing/2014/main" id="{ED25EC4B-D24E-456E-9625-17C6237E925B}"/>
              </a:ext>
            </a:extLst>
          </p:cNvPr>
          <p:cNvSpPr/>
          <p:nvPr/>
        </p:nvSpPr>
        <p:spPr>
          <a:xfrm>
            <a:off x="5751821" y="5438716"/>
            <a:ext cx="1628183" cy="1096369"/>
          </a:xfrm>
          <a:prstGeom prst="chevron">
            <a:avLst>
              <a:gd name="adj" fmla="val 22901"/>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E327A646-F998-4D00-ACDB-0EAE9CBEF1D2}"/>
              </a:ext>
            </a:extLst>
          </p:cNvPr>
          <p:cNvSpPr>
            <a:spLocks noGrp="1"/>
          </p:cNvSpPr>
          <p:nvPr>
            <p:ph type="sldNum" sz="quarter" idx="12"/>
          </p:nvPr>
        </p:nvSpPr>
        <p:spPr>
          <a:xfrm>
            <a:off x="7048387"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9</a:t>
            </a: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273C6B8E-0B39-4D76-AF33-6948D62D8246}"/>
              </a:ext>
            </a:extLst>
          </p:cNvPr>
          <p:cNvSpPr txBox="1"/>
          <p:nvPr/>
        </p:nvSpPr>
        <p:spPr>
          <a:xfrm>
            <a:off x="227748" y="150376"/>
            <a:ext cx="63231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７．</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今後の検討の進め方</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矢印: 山形 1">
            <a:extLst>
              <a:ext uri="{FF2B5EF4-FFF2-40B4-BE49-F238E27FC236}">
                <a16:creationId xmlns:a16="http://schemas.microsoft.com/office/drawing/2014/main" id="{B957ED38-E035-427A-AE44-4546FC08AAE9}"/>
              </a:ext>
            </a:extLst>
          </p:cNvPr>
          <p:cNvSpPr/>
          <p:nvPr/>
        </p:nvSpPr>
        <p:spPr>
          <a:xfrm>
            <a:off x="473770" y="5440968"/>
            <a:ext cx="1712899" cy="1087776"/>
          </a:xfrm>
          <a:prstGeom prst="chevron">
            <a:avLst>
              <a:gd name="adj" fmla="val 22901"/>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213F5D10-5B54-4EE5-B066-0C1D78E85844}"/>
              </a:ext>
            </a:extLst>
          </p:cNvPr>
          <p:cNvSpPr txBox="1"/>
          <p:nvPr/>
        </p:nvSpPr>
        <p:spPr>
          <a:xfrm>
            <a:off x="2315089" y="5681377"/>
            <a:ext cx="1545595" cy="646331"/>
          </a:xfrm>
          <a:prstGeom prst="rect">
            <a:avLst/>
          </a:prstGeom>
          <a:noFill/>
        </p:spPr>
        <p:txBody>
          <a:bodyPr wrap="square">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南河内地域での</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実証</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実験</a:t>
            </a: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に向けた</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調査検討</a:t>
            </a:r>
          </a:p>
        </p:txBody>
      </p:sp>
      <p:sp>
        <p:nvSpPr>
          <p:cNvPr id="39" name="テキスト ボックス 38">
            <a:extLst>
              <a:ext uri="{FF2B5EF4-FFF2-40B4-BE49-F238E27FC236}">
                <a16:creationId xmlns:a16="http://schemas.microsoft.com/office/drawing/2014/main" id="{C3B574E3-DCBD-4439-8BBD-20376EC65A2C}"/>
              </a:ext>
            </a:extLst>
          </p:cNvPr>
          <p:cNvSpPr txBox="1"/>
          <p:nvPr/>
        </p:nvSpPr>
        <p:spPr>
          <a:xfrm>
            <a:off x="5960402" y="5675371"/>
            <a:ext cx="1248790" cy="646331"/>
          </a:xfrm>
          <a:prstGeom prst="rect">
            <a:avLst/>
          </a:prstGeom>
          <a:noFill/>
        </p:spPr>
        <p:txBody>
          <a:bodyPr wrap="square">
            <a:spAutoFit/>
          </a:bodyPr>
          <a:lstStyle/>
          <a:p>
            <a:pPr marL="133350" indent="-133350" algn="just">
              <a:defRPr/>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乗客乗車の</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defRPr/>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実証実験開始</a:t>
            </a:r>
            <a:endParaRPr kumimoji="0" lang="en-US" altLang="ja-JP" sz="12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実験結果の検証</a:t>
            </a:r>
          </a:p>
        </p:txBody>
      </p:sp>
      <p:sp>
        <p:nvSpPr>
          <p:cNvPr id="44" name="テキスト ボックス 43">
            <a:extLst>
              <a:ext uri="{FF2B5EF4-FFF2-40B4-BE49-F238E27FC236}">
                <a16:creationId xmlns:a16="http://schemas.microsoft.com/office/drawing/2014/main" id="{D6AEB9FA-E266-4A41-B611-1378896B8EB7}"/>
              </a:ext>
            </a:extLst>
          </p:cNvPr>
          <p:cNvSpPr txBox="1"/>
          <p:nvPr/>
        </p:nvSpPr>
        <p:spPr>
          <a:xfrm>
            <a:off x="668635" y="5753873"/>
            <a:ext cx="1403559" cy="461665"/>
          </a:xfrm>
          <a:prstGeom prst="rect">
            <a:avLst/>
          </a:prstGeom>
          <a:noFill/>
        </p:spPr>
        <p:txBody>
          <a:bodyPr wrap="square">
            <a:spAutoFit/>
          </a:bodyPr>
          <a:lstStyle/>
          <a:p>
            <a:pPr marL="133350" marR="0" lvl="0" indent="-133350" algn="l" defTabSz="457200" rtl="0" eaLnBrk="1" fontAlgn="auto" latinLnBrk="0" hangingPunct="1">
              <a:lnSpc>
                <a:spcPct val="100000"/>
              </a:lnSpc>
              <a:spcBef>
                <a:spcPts val="0"/>
              </a:spcBef>
              <a:spcAft>
                <a:spcPts val="0"/>
              </a:spcAft>
              <a:buClrTx/>
              <a:buSzTx/>
              <a:buFontTx/>
              <a:buNone/>
              <a:tabL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協議会の立上げ</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事例収集</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矢印: 山形 44">
            <a:extLst>
              <a:ext uri="{FF2B5EF4-FFF2-40B4-BE49-F238E27FC236}">
                <a16:creationId xmlns:a16="http://schemas.microsoft.com/office/drawing/2014/main" id="{E3BF8532-8C71-43F8-980A-5BFE942A9548}"/>
              </a:ext>
            </a:extLst>
          </p:cNvPr>
          <p:cNvSpPr/>
          <p:nvPr/>
        </p:nvSpPr>
        <p:spPr>
          <a:xfrm>
            <a:off x="3882053" y="5963514"/>
            <a:ext cx="899270" cy="523220"/>
          </a:xfrm>
          <a:prstGeom prst="chevron">
            <a:avLst>
              <a:gd name="adj" fmla="val 20128"/>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32A96463-8E1C-417D-9E12-48CC7328F911}"/>
              </a:ext>
            </a:extLst>
          </p:cNvPr>
          <p:cNvSpPr txBox="1"/>
          <p:nvPr/>
        </p:nvSpPr>
        <p:spPr>
          <a:xfrm>
            <a:off x="3932570" y="6013359"/>
            <a:ext cx="808917" cy="461665"/>
          </a:xfrm>
          <a:prstGeom prst="rect">
            <a:avLst/>
          </a:prstGeom>
          <a:noFill/>
        </p:spPr>
        <p:txBody>
          <a:bodyPr wrap="square">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万博での</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実証実験</a:t>
            </a:r>
          </a:p>
        </p:txBody>
      </p:sp>
      <p:sp>
        <p:nvSpPr>
          <p:cNvPr id="21" name="テキスト ボックス 20">
            <a:extLst>
              <a:ext uri="{FF2B5EF4-FFF2-40B4-BE49-F238E27FC236}">
                <a16:creationId xmlns:a16="http://schemas.microsoft.com/office/drawing/2014/main" id="{36C6FF52-9F79-4B97-A644-D1E76BD6F634}"/>
              </a:ext>
            </a:extLst>
          </p:cNvPr>
          <p:cNvSpPr txBox="1"/>
          <p:nvPr/>
        </p:nvSpPr>
        <p:spPr>
          <a:xfrm>
            <a:off x="371749" y="1741307"/>
            <a:ext cx="4634591" cy="307777"/>
          </a:xfrm>
          <a:prstGeom prst="rect">
            <a:avLst/>
          </a:prstGeom>
          <a:solidFill>
            <a:schemeClr val="accent6">
              <a:lumMod val="20000"/>
              <a:lumOff val="80000"/>
            </a:schemeClr>
          </a:solid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■南河内地域での自動運転バス実証実験について検討・調整</a:t>
            </a:r>
            <a:endParaRPr lang="en-US" altLang="ja-JP" sz="1400" dirty="0">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79CEB029-CC2E-4809-AC1C-44804EC85F60}"/>
              </a:ext>
            </a:extLst>
          </p:cNvPr>
          <p:cNvSpPr/>
          <p:nvPr/>
        </p:nvSpPr>
        <p:spPr>
          <a:xfrm>
            <a:off x="477750" y="2058168"/>
            <a:ext cx="346817" cy="337252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4" name="テキスト ボックス 23">
            <a:extLst>
              <a:ext uri="{FF2B5EF4-FFF2-40B4-BE49-F238E27FC236}">
                <a16:creationId xmlns:a16="http://schemas.microsoft.com/office/drawing/2014/main" id="{05B02EFC-B54A-4DC4-9ED8-7C0222CBA263}"/>
              </a:ext>
            </a:extLst>
          </p:cNvPr>
          <p:cNvSpPr txBox="1"/>
          <p:nvPr/>
        </p:nvSpPr>
        <p:spPr>
          <a:xfrm>
            <a:off x="1175938" y="2307968"/>
            <a:ext cx="4273924" cy="738664"/>
          </a:xfrm>
          <a:prstGeom prst="rect">
            <a:avLst/>
          </a:prstGeom>
          <a:solidFill>
            <a:schemeClr val="accent6">
              <a:lumMod val="20000"/>
              <a:lumOff val="80000"/>
            </a:schemeClr>
          </a:solid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■調査検討業務</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地域の交通需要・輸送資源の調査</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自動運転運行ルートの検討　他</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1A091F1-67C6-42B6-827C-E6D53B07CFC2}"/>
              </a:ext>
            </a:extLst>
          </p:cNvPr>
          <p:cNvSpPr txBox="1"/>
          <p:nvPr/>
        </p:nvSpPr>
        <p:spPr>
          <a:xfrm>
            <a:off x="2775807" y="3323034"/>
            <a:ext cx="3263686" cy="738664"/>
          </a:xfrm>
          <a:prstGeom prst="rect">
            <a:avLst/>
          </a:prstGeom>
          <a:solidFill>
            <a:schemeClr val="accent6">
              <a:lumMod val="20000"/>
              <a:lumOff val="80000"/>
            </a:schemeClr>
          </a:solid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■環境整備、法令手続き</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万博での実証実験との連携</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府道等の環境整備　他</a:t>
            </a:r>
            <a:endParaRPr lang="en-US" altLang="ja-JP" sz="1400" dirty="0">
              <a:latin typeface="Meiryo UI" panose="020B0604030504040204" pitchFamily="50" charset="-128"/>
              <a:ea typeface="Meiryo UI" panose="020B0604030504040204" pitchFamily="50" charset="-128"/>
            </a:endParaRPr>
          </a:p>
        </p:txBody>
      </p:sp>
      <p:sp>
        <p:nvSpPr>
          <p:cNvPr id="26" name="矢印: 下 25">
            <a:extLst>
              <a:ext uri="{FF2B5EF4-FFF2-40B4-BE49-F238E27FC236}">
                <a16:creationId xmlns:a16="http://schemas.microsoft.com/office/drawing/2014/main" id="{FC921AD0-A55D-48D8-BA71-99030B181B06}"/>
              </a:ext>
            </a:extLst>
          </p:cNvPr>
          <p:cNvSpPr/>
          <p:nvPr/>
        </p:nvSpPr>
        <p:spPr>
          <a:xfrm>
            <a:off x="2126430" y="3056909"/>
            <a:ext cx="363396" cy="2383469"/>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5A6C3B78-CF56-49BC-879A-D74C1FA9BFB4}"/>
              </a:ext>
            </a:extLst>
          </p:cNvPr>
          <p:cNvSpPr/>
          <p:nvPr/>
        </p:nvSpPr>
        <p:spPr>
          <a:xfrm>
            <a:off x="3649173" y="4075926"/>
            <a:ext cx="363396" cy="13627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E621CF9-6519-49B4-95EB-AF42EFCB2FAB}"/>
              </a:ext>
            </a:extLst>
          </p:cNvPr>
          <p:cNvSpPr txBox="1"/>
          <p:nvPr/>
        </p:nvSpPr>
        <p:spPr>
          <a:xfrm>
            <a:off x="4412105" y="4330721"/>
            <a:ext cx="2380643" cy="307777"/>
          </a:xfrm>
          <a:prstGeom prst="rect">
            <a:avLst/>
          </a:prstGeom>
          <a:solidFill>
            <a:schemeClr val="accent6">
              <a:lumMod val="20000"/>
              <a:lumOff val="80000"/>
            </a:schemeClr>
          </a:solid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■南河内地域での実証実験</a:t>
            </a:r>
            <a:endParaRPr lang="en-US" altLang="ja-JP" sz="1400" dirty="0">
              <a:latin typeface="Meiryo UI" panose="020B0604030504040204" pitchFamily="50" charset="-128"/>
              <a:ea typeface="Meiryo UI" panose="020B0604030504040204" pitchFamily="50" charset="-128"/>
            </a:endParaRPr>
          </a:p>
        </p:txBody>
      </p:sp>
      <p:sp>
        <p:nvSpPr>
          <p:cNvPr id="29" name="矢印: 下 28">
            <a:extLst>
              <a:ext uri="{FF2B5EF4-FFF2-40B4-BE49-F238E27FC236}">
                <a16:creationId xmlns:a16="http://schemas.microsoft.com/office/drawing/2014/main" id="{797A6A08-8051-4D48-A6C9-C5C540F5603E}"/>
              </a:ext>
            </a:extLst>
          </p:cNvPr>
          <p:cNvSpPr/>
          <p:nvPr/>
        </p:nvSpPr>
        <p:spPr>
          <a:xfrm>
            <a:off x="4766156" y="4649506"/>
            <a:ext cx="363396" cy="70506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E3D06BF0-0E5F-4FF2-A5C1-9BFAECFF5A31}"/>
              </a:ext>
            </a:extLst>
          </p:cNvPr>
          <p:cNvSpPr/>
          <p:nvPr/>
        </p:nvSpPr>
        <p:spPr>
          <a:xfrm>
            <a:off x="7483010" y="5425185"/>
            <a:ext cx="1275646" cy="1097280"/>
          </a:xfrm>
          <a:prstGeom prst="chevron">
            <a:avLst>
              <a:gd name="adj" fmla="val 16509"/>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テキスト ボックス 32">
            <a:extLst>
              <a:ext uri="{FF2B5EF4-FFF2-40B4-BE49-F238E27FC236}">
                <a16:creationId xmlns:a16="http://schemas.microsoft.com/office/drawing/2014/main" id="{C78FD736-0122-4694-8DA0-4846F9D257B5}"/>
              </a:ext>
            </a:extLst>
          </p:cNvPr>
          <p:cNvSpPr txBox="1"/>
          <p:nvPr/>
        </p:nvSpPr>
        <p:spPr>
          <a:xfrm>
            <a:off x="683402" y="5172081"/>
            <a:ext cx="6685138" cy="523220"/>
          </a:xfrm>
          <a:prstGeom prst="rect">
            <a:avLst/>
          </a:prstGeom>
          <a:noFill/>
        </p:spPr>
        <p:txBody>
          <a:bodyPr wrap="square">
            <a:spAutoFit/>
          </a:bodyPr>
          <a:lstStyle/>
          <a:p>
            <a:pPr marL="133350" marR="0" lvl="0" indent="-13335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       　　　</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24</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　　　　　　 　 </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25</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　　　　　　　　   </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26</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一定期間</a:t>
            </a:r>
            <a:r>
              <a:rPr kumimoji="0" lang="en-US" altLang="ja-JP" sz="14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5" name="正方形/長方形 4">
            <a:extLst>
              <a:ext uri="{FF2B5EF4-FFF2-40B4-BE49-F238E27FC236}">
                <a16:creationId xmlns:a16="http://schemas.microsoft.com/office/drawing/2014/main" id="{F0F1A586-7BAB-41F3-A987-6F9D8BEB311F}"/>
              </a:ext>
            </a:extLst>
          </p:cNvPr>
          <p:cNvSpPr/>
          <p:nvPr/>
        </p:nvSpPr>
        <p:spPr>
          <a:xfrm>
            <a:off x="227748" y="1503430"/>
            <a:ext cx="7174186" cy="5204194"/>
          </a:xfrm>
          <a:prstGeom prst="rect">
            <a:avLst/>
          </a:prstGeom>
          <a:no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E2C4A16-02D7-433D-BA17-390A4F7C34CC}"/>
              </a:ext>
            </a:extLst>
          </p:cNvPr>
          <p:cNvSpPr txBox="1"/>
          <p:nvPr/>
        </p:nvSpPr>
        <p:spPr>
          <a:xfrm>
            <a:off x="7638569" y="5637796"/>
            <a:ext cx="1039011" cy="646331"/>
          </a:xfrm>
          <a:prstGeom prst="rect">
            <a:avLst/>
          </a:prstGeom>
          <a:noFill/>
        </p:spPr>
        <p:txBody>
          <a:bodyPr wrap="square">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実験結果の</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検証</a:t>
            </a: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を</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踏まえた取組</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A577D576-5536-4FA8-86F4-9B339EB7401A}"/>
              </a:ext>
            </a:extLst>
          </p:cNvPr>
          <p:cNvSpPr/>
          <p:nvPr/>
        </p:nvSpPr>
        <p:spPr>
          <a:xfrm>
            <a:off x="371749" y="1291370"/>
            <a:ext cx="2818234" cy="338554"/>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新モビリティ導入検討協議会</a:t>
            </a:r>
          </a:p>
        </p:txBody>
      </p:sp>
      <p:sp>
        <p:nvSpPr>
          <p:cNvPr id="31" name="テキスト ボックス 30">
            <a:extLst>
              <a:ext uri="{FF2B5EF4-FFF2-40B4-BE49-F238E27FC236}">
                <a16:creationId xmlns:a16="http://schemas.microsoft.com/office/drawing/2014/main" id="{7DCDEC75-96F3-46DA-BB4A-D2FA8A92F168}"/>
              </a:ext>
            </a:extLst>
          </p:cNvPr>
          <p:cNvSpPr txBox="1"/>
          <p:nvPr/>
        </p:nvSpPr>
        <p:spPr>
          <a:xfrm>
            <a:off x="371748" y="580842"/>
            <a:ext cx="6499027" cy="523220"/>
          </a:xfrm>
          <a:prstGeom prst="rect">
            <a:avLst/>
          </a:prstGeom>
          <a:solidFill>
            <a:schemeClr val="accent6">
              <a:lumMod val="20000"/>
              <a:lumOff val="80000"/>
            </a:schemeClr>
          </a:solidFill>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rPr>
              <a:t>■交通課題を抱える地域への対応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■万博で導入される自動運転バスといった新しいモビリティの活用</a:t>
            </a:r>
            <a:endParaRPr lang="en-US" altLang="ja-JP" sz="1400" dirty="0">
              <a:latin typeface="Meiryo UI" panose="020B0604030504040204" pitchFamily="50" charset="-128"/>
              <a:ea typeface="Meiryo UI" panose="020B0604030504040204" pitchFamily="50" charset="-128"/>
            </a:endParaRPr>
          </a:p>
        </p:txBody>
      </p:sp>
      <p:sp>
        <p:nvSpPr>
          <p:cNvPr id="32" name="矢印: 下 31">
            <a:extLst>
              <a:ext uri="{FF2B5EF4-FFF2-40B4-BE49-F238E27FC236}">
                <a16:creationId xmlns:a16="http://schemas.microsoft.com/office/drawing/2014/main" id="{7BEEDBE7-A3A7-4628-8668-785E3C02F9C4}"/>
              </a:ext>
            </a:extLst>
          </p:cNvPr>
          <p:cNvSpPr/>
          <p:nvPr/>
        </p:nvSpPr>
        <p:spPr>
          <a:xfrm>
            <a:off x="1458516" y="1110975"/>
            <a:ext cx="972264" cy="17037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34" name="正方形/長方形 33">
            <a:extLst>
              <a:ext uri="{FF2B5EF4-FFF2-40B4-BE49-F238E27FC236}">
                <a16:creationId xmlns:a16="http://schemas.microsoft.com/office/drawing/2014/main" id="{A7372E9A-AEA6-415F-BD54-A4297C801F9B}"/>
              </a:ext>
            </a:extLst>
          </p:cNvPr>
          <p:cNvSpPr/>
          <p:nvPr/>
        </p:nvSpPr>
        <p:spPr>
          <a:xfrm>
            <a:off x="7802510" y="1503429"/>
            <a:ext cx="1224202" cy="1239771"/>
          </a:xfrm>
          <a:prstGeom prst="rect">
            <a:avLst/>
          </a:prstGeom>
          <a:noFill/>
          <a:ln w="1905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D4CAFC7-1390-4154-B849-157E79DD329C}"/>
              </a:ext>
            </a:extLst>
          </p:cNvPr>
          <p:cNvSpPr txBox="1"/>
          <p:nvPr/>
        </p:nvSpPr>
        <p:spPr>
          <a:xfrm>
            <a:off x="7741300" y="1701805"/>
            <a:ext cx="1346622" cy="833305"/>
          </a:xfrm>
          <a:prstGeom prst="rect">
            <a:avLst/>
          </a:prstGeom>
          <a:noFill/>
        </p:spPr>
        <p:txBody>
          <a:bodyPr wrap="square" rtlCol="0">
            <a:spAutoFit/>
          </a:bodyPr>
          <a:lstStyle/>
          <a:p>
            <a:pPr>
              <a:lnSpc>
                <a:spcPts val="2000"/>
              </a:lnSpc>
            </a:pPr>
            <a:r>
              <a:rPr kumimoji="1" lang="ja-JP" altLang="en-US" sz="1400" dirty="0">
                <a:latin typeface="Meiryo UI" panose="020B0604030504040204" pitchFamily="50" charset="-128"/>
                <a:ea typeface="Meiryo UI" panose="020B0604030504040204" pitchFamily="50" charset="-128"/>
              </a:rPr>
              <a:t>市町村、</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ja-JP" altLang="en-US" sz="1400" dirty="0">
                <a:latin typeface="Meiryo UI" panose="020B0604030504040204" pitchFamily="50" charset="-128"/>
                <a:ea typeface="Meiryo UI" panose="020B0604030504040204" pitchFamily="50" charset="-128"/>
              </a:rPr>
              <a:t>バス事業者など関係者</a:t>
            </a:r>
          </a:p>
        </p:txBody>
      </p:sp>
      <p:sp>
        <p:nvSpPr>
          <p:cNvPr id="9" name="矢印: 右 8">
            <a:extLst>
              <a:ext uri="{FF2B5EF4-FFF2-40B4-BE49-F238E27FC236}">
                <a16:creationId xmlns:a16="http://schemas.microsoft.com/office/drawing/2014/main" id="{CC2F9FF1-459B-4B86-B7B4-7006F9753D2D}"/>
              </a:ext>
            </a:extLst>
          </p:cNvPr>
          <p:cNvSpPr/>
          <p:nvPr/>
        </p:nvSpPr>
        <p:spPr>
          <a:xfrm>
            <a:off x="6792748" y="1711515"/>
            <a:ext cx="887342" cy="250762"/>
          </a:xfrm>
          <a:prstGeom prst="rightArrow">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92687295-D0CA-4B3F-9736-AC1C0534B4E8}"/>
              </a:ext>
            </a:extLst>
          </p:cNvPr>
          <p:cNvSpPr/>
          <p:nvPr/>
        </p:nvSpPr>
        <p:spPr>
          <a:xfrm rot="10800000">
            <a:off x="6792746" y="2279025"/>
            <a:ext cx="887342" cy="250762"/>
          </a:xfrm>
          <a:prstGeom prst="rightArrow">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1C5C8D9-9444-404D-9245-017DA731A429}"/>
              </a:ext>
            </a:extLst>
          </p:cNvPr>
          <p:cNvSpPr txBox="1"/>
          <p:nvPr/>
        </p:nvSpPr>
        <p:spPr>
          <a:xfrm>
            <a:off x="6883211" y="1984534"/>
            <a:ext cx="103744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協議・調整</a:t>
            </a:r>
          </a:p>
        </p:txBody>
      </p:sp>
      <p:sp>
        <p:nvSpPr>
          <p:cNvPr id="41" name="矢印: 山形 40">
            <a:extLst>
              <a:ext uri="{FF2B5EF4-FFF2-40B4-BE49-F238E27FC236}">
                <a16:creationId xmlns:a16="http://schemas.microsoft.com/office/drawing/2014/main" id="{F3351142-BFE0-4AB3-B163-767924BB41AE}"/>
              </a:ext>
            </a:extLst>
          </p:cNvPr>
          <p:cNvSpPr/>
          <p:nvPr/>
        </p:nvSpPr>
        <p:spPr>
          <a:xfrm>
            <a:off x="4795571" y="5976165"/>
            <a:ext cx="951382" cy="513149"/>
          </a:xfrm>
          <a:prstGeom prst="chevron">
            <a:avLst>
              <a:gd name="adj" fmla="val 25576"/>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59703E61-1BA6-4502-9A42-C48EEFEBAAF4}"/>
              </a:ext>
            </a:extLst>
          </p:cNvPr>
          <p:cNvSpPr txBox="1"/>
          <p:nvPr/>
        </p:nvSpPr>
        <p:spPr>
          <a:xfrm>
            <a:off x="4861709" y="6008307"/>
            <a:ext cx="895801" cy="461665"/>
          </a:xfrm>
          <a:prstGeom prst="rect">
            <a:avLst/>
          </a:prstGeom>
          <a:noFill/>
        </p:spPr>
        <p:txBody>
          <a:bodyPr wrap="square">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テスト走行</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defRPr/>
            </a:pPr>
            <a:r>
              <a:rPr kumimoji="0" lang="ja-JP" altLang="en-US" sz="12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車両調整</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CFA8EBC3-E151-4BB6-B6CD-F9DCD7AE9E4B}"/>
              </a:ext>
            </a:extLst>
          </p:cNvPr>
          <p:cNvCxnSpPr/>
          <p:nvPr/>
        </p:nvCxnSpPr>
        <p:spPr>
          <a:xfrm>
            <a:off x="4785012" y="5440336"/>
            <a:ext cx="0" cy="109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922603F1-4EF0-49D6-9586-57E81EBAC070}"/>
              </a:ext>
            </a:extLst>
          </p:cNvPr>
          <p:cNvSpPr txBox="1"/>
          <p:nvPr/>
        </p:nvSpPr>
        <p:spPr>
          <a:xfrm>
            <a:off x="4635984" y="5276517"/>
            <a:ext cx="987199" cy="230832"/>
          </a:xfrm>
          <a:prstGeom prst="rect">
            <a:avLst/>
          </a:prstGeom>
          <a:noFill/>
        </p:spPr>
        <p:txBody>
          <a:bodyPr wrap="square">
            <a:spAutoFit/>
          </a:bodyPr>
          <a:lstStyle/>
          <a:p>
            <a:pPr marL="133350" marR="0" lvl="0" indent="-133350" algn="ctr" defTabSz="457200" rtl="0" eaLnBrk="1" fontAlgn="auto" latinLnBrk="0" hangingPunct="1">
              <a:lnSpc>
                <a:spcPct val="100000"/>
              </a:lnSpc>
              <a:spcBef>
                <a:spcPts val="0"/>
              </a:spcBef>
              <a:spcAft>
                <a:spcPts val="0"/>
              </a:spcAft>
              <a:buClrTx/>
              <a:buSzTx/>
              <a:buFontTx/>
              <a:buNone/>
              <a:tabLst/>
              <a:defRPr/>
            </a:pPr>
            <a:r>
              <a:rPr lang="ja-JP" altLang="en-US" sz="9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▼万博終了後～</a:t>
            </a:r>
            <a:endParaRPr kumimoji="0" lang="ja-JP" altLang="en-US" sz="9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04CE1FA0-01E6-43D3-8EC7-DFBADD9062C7}"/>
              </a:ext>
            </a:extLst>
          </p:cNvPr>
          <p:cNvSpPr txBox="1"/>
          <p:nvPr/>
        </p:nvSpPr>
        <p:spPr>
          <a:xfrm>
            <a:off x="4065098" y="5463953"/>
            <a:ext cx="1593225" cy="461665"/>
          </a:xfrm>
          <a:prstGeom prst="rect">
            <a:avLst/>
          </a:prstGeom>
          <a:noFill/>
        </p:spPr>
        <p:txBody>
          <a:bodyPr wrap="square">
            <a:spAutoFit/>
          </a:bodyPr>
          <a:lstStyle/>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実証</a:t>
            </a:r>
            <a:r>
              <a:rPr lang="ja-JP" altLang="en-US" sz="12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実験 </a:t>
            </a: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の法手続き</a:t>
            </a:r>
            <a:endParaRPr kumimoji="0" lang="en-US" altLang="ja-JP"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333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府道等の 環境整備</a:t>
            </a:r>
          </a:p>
        </p:txBody>
      </p:sp>
    </p:spTree>
    <p:extLst>
      <p:ext uri="{BB962C8B-B14F-4D97-AF65-F5344CB8AC3E}">
        <p14:creationId xmlns:p14="http://schemas.microsoft.com/office/powerpoint/2010/main" val="82619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6">
            <a:extLst>
              <a:ext uri="{FF2B5EF4-FFF2-40B4-BE49-F238E27FC236}">
                <a16:creationId xmlns:a16="http://schemas.microsoft.com/office/drawing/2014/main" id="{A7E0C57D-F74C-4A76-8D96-F6F24E05AFA8}"/>
              </a:ext>
            </a:extLst>
          </p:cNvPr>
          <p:cNvSpPr>
            <a:spLocks noGrp="1"/>
          </p:cNvSpPr>
          <p:nvPr>
            <p:ph type="subTitle" idx="1"/>
          </p:nvPr>
        </p:nvSpPr>
        <p:spPr>
          <a:xfrm>
            <a:off x="868680" y="194310"/>
            <a:ext cx="7680960" cy="5962650"/>
          </a:xfrm>
        </p:spPr>
        <p:txBody>
          <a:bodyPr anchor="ctr">
            <a:noAutofit/>
          </a:bodyPr>
          <a:lstStyle/>
          <a:p>
            <a:pPr algn="l">
              <a:lnSpc>
                <a:spcPts val="3000"/>
              </a:lnSpc>
            </a:pPr>
            <a:r>
              <a:rPr kumimoji="1" lang="ja-JP" altLang="en-US" sz="1600" b="1" dirty="0">
                <a:latin typeface="+mn-ea"/>
              </a:rPr>
              <a:t>１．バス業界を取り巻く大阪の状況・・・・・・・・・・・・・・・・・・・１</a:t>
            </a:r>
            <a:endParaRPr kumimoji="1" lang="en-US" altLang="ja-JP" sz="1600" b="1" dirty="0">
              <a:latin typeface="+mn-ea"/>
            </a:endParaRPr>
          </a:p>
          <a:p>
            <a:pPr algn="l">
              <a:lnSpc>
                <a:spcPts val="3000"/>
              </a:lnSpc>
            </a:pPr>
            <a:r>
              <a:rPr kumimoji="1" lang="ja-JP" altLang="en-US" sz="1600" b="1" dirty="0">
                <a:latin typeface="+mn-ea"/>
              </a:rPr>
              <a:t>２．大阪府内の路線バス廃止・・・・・・・・・・・・・・・・・・・・・・２</a:t>
            </a:r>
            <a:endParaRPr kumimoji="1" lang="en-US" altLang="ja-JP" sz="1600" b="1" dirty="0">
              <a:latin typeface="+mn-ea"/>
            </a:endParaRPr>
          </a:p>
          <a:p>
            <a:pPr algn="l">
              <a:lnSpc>
                <a:spcPts val="3000"/>
              </a:lnSpc>
            </a:pPr>
            <a:r>
              <a:rPr kumimoji="1" lang="ja-JP" altLang="en-US" sz="1600" b="1" dirty="0">
                <a:latin typeface="+mn-ea"/>
              </a:rPr>
              <a:t>３</a:t>
            </a:r>
            <a:r>
              <a:rPr kumimoji="1" lang="en-US" altLang="ja-JP" sz="1600" b="1" dirty="0">
                <a:latin typeface="+mn-ea"/>
              </a:rPr>
              <a:t>.</a:t>
            </a:r>
            <a:r>
              <a:rPr kumimoji="1" lang="ja-JP" altLang="en-US" sz="1600" b="1" dirty="0">
                <a:latin typeface="+mn-ea"/>
              </a:rPr>
              <a:t>　新しいモビリティサービスへの期待  ・・・・・・・・・・・・・・・・３</a:t>
            </a:r>
            <a:endParaRPr kumimoji="1" lang="en-US" altLang="ja-JP" sz="1600" b="1" dirty="0">
              <a:latin typeface="+mn-ea"/>
            </a:endParaRPr>
          </a:p>
          <a:p>
            <a:pPr algn="l">
              <a:lnSpc>
                <a:spcPts val="3000"/>
              </a:lnSpc>
            </a:pPr>
            <a:r>
              <a:rPr lang="ja-JP" altLang="en-US" sz="1600" b="1" dirty="0">
                <a:latin typeface="+mn-ea"/>
              </a:rPr>
              <a:t>４</a:t>
            </a:r>
            <a:r>
              <a:rPr lang="en-US" altLang="ja-JP" sz="1600" b="1" dirty="0">
                <a:latin typeface="+mn-ea"/>
              </a:rPr>
              <a:t>.</a:t>
            </a:r>
            <a:r>
              <a:rPr lang="ja-JP" altLang="en-US" sz="1600" b="1" dirty="0">
                <a:latin typeface="+mn-ea"/>
              </a:rPr>
              <a:t>　</a:t>
            </a:r>
            <a:r>
              <a:rPr kumimoji="1" lang="ja-JP" altLang="en-US" sz="1600" b="1" dirty="0">
                <a:solidFill>
                  <a:schemeClr val="tx1"/>
                </a:solidFill>
                <a:latin typeface="+mn-ea"/>
              </a:rPr>
              <a:t>新しいモビリティサービスの活用  </a:t>
            </a:r>
            <a:r>
              <a:rPr kumimoji="1" lang="ja-JP" altLang="en-US" sz="1600" b="1" dirty="0">
                <a:latin typeface="+mn-ea"/>
              </a:rPr>
              <a:t>・・・・・・・・・・・・・・・・・４</a:t>
            </a:r>
            <a:endParaRPr kumimoji="1" lang="en-US" altLang="ja-JP" sz="1600" b="1" dirty="0">
              <a:solidFill>
                <a:schemeClr val="tx1"/>
              </a:solidFill>
              <a:latin typeface="+mn-ea"/>
            </a:endParaRPr>
          </a:p>
          <a:p>
            <a:pPr algn="l">
              <a:lnSpc>
                <a:spcPts val="3000"/>
              </a:lnSpc>
            </a:pPr>
            <a:r>
              <a:rPr kumimoji="1" lang="ja-JP" altLang="en-US" sz="1600" b="1" dirty="0">
                <a:latin typeface="+mn-ea"/>
              </a:rPr>
              <a:t>５．自動運転の現状（事例紹介）   ・・・・・・・・・・・・・・・・・・・５</a:t>
            </a:r>
          </a:p>
          <a:p>
            <a:pPr algn="l">
              <a:lnSpc>
                <a:spcPts val="3000"/>
              </a:lnSpc>
            </a:pPr>
            <a:r>
              <a:rPr lang="ja-JP" altLang="en-US" sz="1600" b="1" dirty="0">
                <a:latin typeface="+mn-ea"/>
              </a:rPr>
              <a:t>６</a:t>
            </a:r>
            <a:r>
              <a:rPr kumimoji="1" lang="ja-JP" altLang="en-US" sz="1600" b="1" dirty="0">
                <a:latin typeface="+mn-ea"/>
              </a:rPr>
              <a:t>．導入検討の流れ・・・・・・・・・・・・・・・・・・・・・・・・・・６</a:t>
            </a:r>
            <a:endParaRPr kumimoji="1" lang="en-US" altLang="ja-JP" sz="1600" b="1" dirty="0">
              <a:latin typeface="+mn-ea"/>
            </a:endParaRPr>
          </a:p>
          <a:p>
            <a:pPr algn="l">
              <a:lnSpc>
                <a:spcPts val="3000"/>
              </a:lnSpc>
            </a:pPr>
            <a:r>
              <a:rPr lang="ja-JP" altLang="en-US" sz="1600" b="1" dirty="0">
                <a:latin typeface="+mn-ea"/>
              </a:rPr>
              <a:t>７．</a:t>
            </a:r>
            <a:r>
              <a:rPr kumimoji="1" lang="ja-JP" altLang="en-US" sz="1600" b="1" dirty="0">
                <a:latin typeface="+mn-ea"/>
              </a:rPr>
              <a:t>今後の検討の進め方・・・・・・・・・・・・・・・・・・・・・・・・９</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C6766F4-8371-43AE-8F78-50031C05CB20}"/>
              </a:ext>
            </a:extLst>
          </p:cNvPr>
          <p:cNvPicPr>
            <a:picLocks noChangeAspect="1"/>
          </p:cNvPicPr>
          <p:nvPr/>
        </p:nvPicPr>
        <p:blipFill>
          <a:blip r:embed="rId2"/>
          <a:stretch>
            <a:fillRect/>
          </a:stretch>
        </p:blipFill>
        <p:spPr>
          <a:xfrm>
            <a:off x="902629" y="2412063"/>
            <a:ext cx="2922215" cy="1795297"/>
          </a:xfrm>
          <a:prstGeom prst="rect">
            <a:avLst/>
          </a:prstGeom>
        </p:spPr>
      </p:pic>
      <p:sp>
        <p:nvSpPr>
          <p:cNvPr id="4" name="スライド番号プレースホルダー 3">
            <a:extLst>
              <a:ext uri="{FF2B5EF4-FFF2-40B4-BE49-F238E27FC236}">
                <a16:creationId xmlns:a16="http://schemas.microsoft.com/office/drawing/2014/main" id="{E327A646-F998-4D00-ACDB-0EAE9CBEF1D2}"/>
              </a:ext>
            </a:extLst>
          </p:cNvPr>
          <p:cNvSpPr>
            <a:spLocks noGrp="1"/>
          </p:cNvSpPr>
          <p:nvPr>
            <p:ph type="sldNum" sz="quarter" idx="12"/>
          </p:nvPr>
        </p:nvSpPr>
        <p:spPr/>
        <p:txBody>
          <a:bodyPr/>
          <a:lstStyle/>
          <a:p>
            <a:r>
              <a:rPr kumimoji="1" lang="en-US" altLang="ja-JP" dirty="0"/>
              <a:t>1</a:t>
            </a:r>
          </a:p>
          <a:p>
            <a:endParaRPr kumimoji="1" lang="ja-JP" altLang="en-US" dirty="0"/>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369332"/>
          </a:xfrm>
          <a:prstGeom prst="rect">
            <a:avLst/>
          </a:prstGeom>
          <a:noFill/>
        </p:spPr>
        <p:txBody>
          <a:bodyPr wrap="square" rtlCol="0">
            <a:spAutoFit/>
          </a:bodyPr>
          <a:lstStyle/>
          <a:p>
            <a:r>
              <a:rPr kumimoji="1" lang="ja-JP" altLang="en-US" b="1" dirty="0"/>
              <a:t>１．バス業界を取り巻く大阪の状況</a:t>
            </a:r>
          </a:p>
        </p:txBody>
      </p:sp>
      <p:sp>
        <p:nvSpPr>
          <p:cNvPr id="23" name="正方形/長方形 6">
            <a:extLst>
              <a:ext uri="{FF2B5EF4-FFF2-40B4-BE49-F238E27FC236}">
                <a16:creationId xmlns:a16="http://schemas.microsoft.com/office/drawing/2014/main" id="{99CED863-0CC4-490F-A134-57BE1BDFB34C}"/>
              </a:ext>
            </a:extLst>
          </p:cNvPr>
          <p:cNvSpPr/>
          <p:nvPr/>
        </p:nvSpPr>
        <p:spPr>
          <a:xfrm>
            <a:off x="251925" y="593699"/>
            <a:ext cx="8688504" cy="1420459"/>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indent="-285750">
              <a:spcBef>
                <a:spcPts val="600"/>
              </a:spcBef>
              <a:buFont typeface="Meiryo UI" panose="020B0604030504040204" pitchFamily="50" charset="-128"/>
              <a:buChar char="○"/>
              <a:defRPr/>
            </a:pPr>
            <a:r>
              <a:rPr lang="ja-JP" altLang="en-US" sz="1400" dirty="0">
                <a:solidFill>
                  <a:srgbClr val="000000"/>
                </a:solidFill>
                <a:latin typeface="Meiryo UI" panose="020B0604030504040204" pitchFamily="50" charset="-128"/>
                <a:ea typeface="Meiryo UI" panose="020B0604030504040204" pitchFamily="50" charset="-128"/>
              </a:rPr>
              <a:t>第二種大型自動車運転免許保有者は</a:t>
            </a:r>
            <a:r>
              <a:rPr lang="en-US" altLang="ja-JP" sz="1400" dirty="0">
                <a:solidFill>
                  <a:srgbClr val="000000"/>
                </a:solidFill>
                <a:latin typeface="Meiryo UI" panose="020B0604030504040204" pitchFamily="50" charset="-128"/>
                <a:ea typeface="Meiryo UI" panose="020B0604030504040204" pitchFamily="50" charset="-128"/>
              </a:rPr>
              <a:t>14</a:t>
            </a:r>
            <a:r>
              <a:rPr lang="ja-JP" altLang="en-US" sz="1400" dirty="0">
                <a:solidFill>
                  <a:srgbClr val="000000"/>
                </a:solidFill>
                <a:latin typeface="Meiryo UI" panose="020B0604030504040204" pitchFamily="50" charset="-128"/>
                <a:ea typeface="Meiryo UI" panose="020B0604030504040204" pitchFamily="50" charset="-128"/>
              </a:rPr>
              <a:t>年間で約</a:t>
            </a:r>
            <a:r>
              <a:rPr lang="en-US" altLang="ja-JP" sz="1400" dirty="0">
                <a:solidFill>
                  <a:srgbClr val="000000"/>
                </a:solidFill>
                <a:latin typeface="Meiryo UI" panose="020B0604030504040204" pitchFamily="50" charset="-128"/>
                <a:ea typeface="Meiryo UI" panose="020B0604030504040204" pitchFamily="50" charset="-128"/>
              </a:rPr>
              <a:t>30</a:t>
            </a:r>
            <a:r>
              <a:rPr lang="ja-JP" altLang="en-US" sz="1400" dirty="0">
                <a:solidFill>
                  <a:srgbClr val="000000"/>
                </a:solidFill>
                <a:latin typeface="Meiryo UI" panose="020B0604030504040204" pitchFamily="50" charset="-128"/>
                <a:ea typeface="Meiryo UI" panose="020B0604030504040204" pitchFamily="50" charset="-128"/>
              </a:rPr>
              <a:t>％減少しており、特に、これから定年退職を迎える</a:t>
            </a:r>
            <a:r>
              <a:rPr lang="en-US" altLang="ja-JP" sz="1400" dirty="0">
                <a:solidFill>
                  <a:srgbClr val="000000"/>
                </a:solidFill>
                <a:latin typeface="Meiryo UI" panose="020B0604030504040204" pitchFamily="50" charset="-128"/>
                <a:ea typeface="Meiryo UI" panose="020B0604030504040204" pitchFamily="50" charset="-128"/>
              </a:rPr>
              <a:t>50</a:t>
            </a:r>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64</a:t>
            </a:r>
            <a:r>
              <a:rPr lang="ja-JP" altLang="en-US" sz="1400" dirty="0">
                <a:solidFill>
                  <a:srgbClr val="000000"/>
                </a:solidFill>
                <a:latin typeface="Meiryo UI" panose="020B0604030504040204" pitchFamily="50" charset="-128"/>
                <a:ea typeface="Meiryo UI" panose="020B0604030504040204" pitchFamily="50" charset="-128"/>
              </a:rPr>
              <a:t>歳の割合が増加。大阪の自動車運転事業の有効求人倍率は全職業平均の約</a:t>
            </a:r>
            <a:r>
              <a:rPr lang="en-US" altLang="ja-JP" sz="1400" dirty="0">
                <a:solidFill>
                  <a:srgbClr val="000000"/>
                </a:solidFill>
                <a:latin typeface="Meiryo UI" panose="020B0604030504040204" pitchFamily="50" charset="-128"/>
                <a:ea typeface="Meiryo UI" panose="020B0604030504040204" pitchFamily="50" charset="-128"/>
              </a:rPr>
              <a:t>3</a:t>
            </a:r>
            <a:r>
              <a:rPr lang="ja-JP" altLang="en-US" sz="1400" dirty="0">
                <a:solidFill>
                  <a:srgbClr val="000000"/>
                </a:solidFill>
                <a:latin typeface="Meiryo UI" panose="020B0604030504040204" pitchFamily="50" charset="-128"/>
                <a:ea typeface="Meiryo UI" panose="020B0604030504040204" pitchFamily="50" charset="-128"/>
              </a:rPr>
              <a:t>倍で、</a:t>
            </a:r>
            <a:r>
              <a:rPr lang="ja-JP" altLang="en-US" sz="1400" b="1" dirty="0">
                <a:solidFill>
                  <a:srgbClr val="000000"/>
                </a:solidFill>
                <a:latin typeface="Meiryo UI" panose="020B0604030504040204" pitchFamily="50" charset="-128"/>
                <a:ea typeface="Meiryo UI" panose="020B0604030504040204" pitchFamily="50" charset="-128"/>
              </a:rPr>
              <a:t>運転手不足が年々深刻化</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highlight>
                <a:srgbClr val="FFFF00"/>
              </a:highlight>
              <a:latin typeface="Meiryo UI" panose="020B0604030504040204" pitchFamily="50" charset="-128"/>
              <a:ea typeface="Meiryo UI" panose="020B0604030504040204" pitchFamily="50" charset="-128"/>
            </a:endParaRPr>
          </a:p>
          <a:p>
            <a:pPr marL="324000" lvl="0" indent="-285750">
              <a:spcBef>
                <a:spcPts val="600"/>
              </a:spcBef>
              <a:buFont typeface="Meiryo UI" panose="020B0604030504040204" pitchFamily="50" charset="-128"/>
              <a:buChar char="○"/>
              <a:defRPr/>
            </a:pPr>
            <a:r>
              <a:rPr lang="ja-JP" altLang="en-US" sz="1400" b="1" dirty="0">
                <a:solidFill>
                  <a:srgbClr val="000000"/>
                </a:solidFill>
                <a:latin typeface="Meiryo UI" panose="020B0604030504040204" pitchFamily="50" charset="-128"/>
                <a:ea typeface="Meiryo UI" panose="020B0604030504040204" pitchFamily="50" charset="-128"/>
              </a:rPr>
              <a:t>乗合バスの利用者は、減少傾向で、</a:t>
            </a:r>
            <a:r>
              <a:rPr lang="ja-JP" altLang="en-US" sz="1400" dirty="0">
                <a:solidFill>
                  <a:srgbClr val="000000"/>
                </a:solidFill>
                <a:latin typeface="Meiryo UI" panose="020B0604030504040204" pitchFamily="50" charset="-128"/>
                <a:ea typeface="Meiryo UI" panose="020B0604030504040204" pitchFamily="50" charset="-128"/>
              </a:rPr>
              <a:t>令和元年度には平成</a:t>
            </a:r>
            <a:r>
              <a:rPr lang="en-US" altLang="ja-JP" sz="1400" dirty="0">
                <a:solidFill>
                  <a:srgbClr val="000000"/>
                </a:solidFill>
                <a:latin typeface="Meiryo UI" panose="020B0604030504040204" pitchFamily="50" charset="-128"/>
                <a:ea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rPr>
              <a:t>年度比で</a:t>
            </a:r>
            <a:r>
              <a:rPr lang="en-US" altLang="ja-JP" sz="1400" dirty="0">
                <a:solidFill>
                  <a:srgbClr val="000000"/>
                </a:solidFill>
                <a:latin typeface="Meiryo UI" panose="020B0604030504040204" pitchFamily="50" charset="-128"/>
                <a:ea typeface="Meiryo UI" panose="020B0604030504040204" pitchFamily="50" charset="-128"/>
              </a:rPr>
              <a:t>75%</a:t>
            </a:r>
            <a:r>
              <a:rPr lang="ja-JP" altLang="en-US" sz="1400" dirty="0">
                <a:solidFill>
                  <a:srgbClr val="000000"/>
                </a:solidFill>
                <a:latin typeface="Meiryo UI" panose="020B0604030504040204" pitchFamily="50" charset="-128"/>
                <a:ea typeface="Meiryo UI" panose="020B0604030504040204" pitchFamily="50" charset="-128"/>
              </a:rPr>
              <a:t>まで減少している。また、</a:t>
            </a:r>
            <a:r>
              <a:rPr lang="ja-JP" altLang="en-US" sz="1400" b="1" dirty="0">
                <a:solidFill>
                  <a:srgbClr val="000000"/>
                </a:solidFill>
                <a:latin typeface="Meiryo UI" panose="020B0604030504040204" pitchFamily="50" charset="-128"/>
                <a:ea typeface="Meiryo UI" panose="020B0604030504040204" pitchFamily="50" charset="-128"/>
              </a:rPr>
              <a:t>一般路線バスの経営状況についても、</a:t>
            </a:r>
            <a:r>
              <a:rPr lang="ja-JP" altLang="en-US" sz="1400" dirty="0">
                <a:solidFill>
                  <a:srgbClr val="000000"/>
                </a:solidFill>
                <a:latin typeface="Meiryo UI" panose="020B0604030504040204" pitchFamily="50" charset="-128"/>
                <a:ea typeface="Meiryo UI" panose="020B0604030504040204" pitchFamily="50" charset="-128"/>
              </a:rPr>
              <a:t>令和元年度には</a:t>
            </a:r>
            <a:r>
              <a:rPr lang="ja-JP" altLang="en-US" sz="1400" b="1" dirty="0">
                <a:solidFill>
                  <a:srgbClr val="000000"/>
                </a:solidFill>
                <a:latin typeface="Meiryo UI" panose="020B0604030504040204" pitchFamily="50" charset="-128"/>
                <a:ea typeface="Meiryo UI" panose="020B0604030504040204" pitchFamily="50" charset="-128"/>
              </a:rPr>
              <a:t>全国で約７割が赤字、京阪神エリアでも８事業者が赤字。</a:t>
            </a:r>
            <a:r>
              <a:rPr lang="ja-JP" altLang="en-US" sz="1400" dirty="0">
                <a:solidFill>
                  <a:srgbClr val="FF0000"/>
                </a:solidFill>
                <a:latin typeface="Meiryo UI" panose="020B0604030504040204" pitchFamily="50" charset="-128"/>
                <a:ea typeface="Meiryo UI" panose="020B0604030504040204" pitchFamily="50" charset="-128"/>
              </a:rPr>
              <a:t>特に、コロナ禍は外出や出勤などの行動制限により、さらに経営が悪化するなど、</a:t>
            </a:r>
            <a:r>
              <a:rPr lang="ja-JP" altLang="en-US" sz="1400" b="1" dirty="0">
                <a:solidFill>
                  <a:srgbClr val="000000"/>
                </a:solidFill>
                <a:latin typeface="Meiryo UI" panose="020B0604030504040204" pitchFamily="50" charset="-128"/>
                <a:ea typeface="Meiryo UI" panose="020B0604030504040204" pitchFamily="50" charset="-128"/>
              </a:rPr>
              <a:t>大変厳しい状況</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4" name="正方形/長方形 27">
            <a:extLst>
              <a:ext uri="{FF2B5EF4-FFF2-40B4-BE49-F238E27FC236}">
                <a16:creationId xmlns:a16="http://schemas.microsoft.com/office/drawing/2014/main" id="{6AD9C638-8302-4004-9DD7-9519AEBABBA0}"/>
              </a:ext>
            </a:extLst>
          </p:cNvPr>
          <p:cNvSpPr/>
          <p:nvPr/>
        </p:nvSpPr>
        <p:spPr>
          <a:xfrm>
            <a:off x="1068082" y="4185769"/>
            <a:ext cx="2881650"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（出典）警察庁公開資料（運転免許統計）より大阪府作成</a:t>
            </a:r>
          </a:p>
        </p:txBody>
      </p:sp>
      <p:cxnSp>
        <p:nvCxnSpPr>
          <p:cNvPr id="9" name="直線矢印コネクタ 8">
            <a:extLst>
              <a:ext uri="{FF2B5EF4-FFF2-40B4-BE49-F238E27FC236}">
                <a16:creationId xmlns:a16="http://schemas.microsoft.com/office/drawing/2014/main" id="{1C958D9B-0390-4C0C-B6C5-F707CDA5C36E}"/>
              </a:ext>
            </a:extLst>
          </p:cNvPr>
          <p:cNvCxnSpPr>
            <a:cxnSpLocks/>
          </p:cNvCxnSpPr>
          <p:nvPr/>
        </p:nvCxnSpPr>
        <p:spPr>
          <a:xfrm>
            <a:off x="1604687" y="2553602"/>
            <a:ext cx="1896371" cy="3281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7">
            <a:extLst>
              <a:ext uri="{FF2B5EF4-FFF2-40B4-BE49-F238E27FC236}">
                <a16:creationId xmlns:a16="http://schemas.microsoft.com/office/drawing/2014/main" id="{12411EAB-1E6E-45B2-9A8B-D7BBCDAC9C4D}"/>
              </a:ext>
            </a:extLst>
          </p:cNvPr>
          <p:cNvSpPr/>
          <p:nvPr/>
        </p:nvSpPr>
        <p:spPr>
          <a:xfrm>
            <a:off x="3481813" y="2780229"/>
            <a:ext cx="653371"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36,987</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BECC52E4-69D9-4A28-AF1A-03E53403787C}"/>
              </a:ext>
            </a:extLst>
          </p:cNvPr>
          <p:cNvSpPr/>
          <p:nvPr/>
        </p:nvSpPr>
        <p:spPr>
          <a:xfrm>
            <a:off x="1126273" y="2448271"/>
            <a:ext cx="653371"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52,971</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196891C-2507-4173-9358-F758A60FC397}"/>
              </a:ext>
            </a:extLst>
          </p:cNvPr>
          <p:cNvPicPr>
            <a:picLocks noChangeAspect="1"/>
          </p:cNvPicPr>
          <p:nvPr/>
        </p:nvPicPr>
        <p:blipFill>
          <a:blip r:embed="rId3"/>
          <a:stretch>
            <a:fillRect/>
          </a:stretch>
        </p:blipFill>
        <p:spPr>
          <a:xfrm>
            <a:off x="882283" y="4714324"/>
            <a:ext cx="3496244" cy="1889099"/>
          </a:xfrm>
          <a:prstGeom prst="rect">
            <a:avLst/>
          </a:prstGeom>
        </p:spPr>
      </p:pic>
      <p:sp>
        <p:nvSpPr>
          <p:cNvPr id="26" name="正方形/長方形 27">
            <a:extLst>
              <a:ext uri="{FF2B5EF4-FFF2-40B4-BE49-F238E27FC236}">
                <a16:creationId xmlns:a16="http://schemas.microsoft.com/office/drawing/2014/main" id="{80A6E849-8F81-4529-8BFA-2087AC466E7E}"/>
              </a:ext>
            </a:extLst>
          </p:cNvPr>
          <p:cNvSpPr/>
          <p:nvPr/>
        </p:nvSpPr>
        <p:spPr>
          <a:xfrm>
            <a:off x="1278429" y="6624761"/>
            <a:ext cx="2222629"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（出典）自動車輸送統計年表より大阪府作成</a:t>
            </a:r>
          </a:p>
        </p:txBody>
      </p:sp>
      <p:sp>
        <p:nvSpPr>
          <p:cNvPr id="33" name="正方形/長方形 27">
            <a:extLst>
              <a:ext uri="{FF2B5EF4-FFF2-40B4-BE49-F238E27FC236}">
                <a16:creationId xmlns:a16="http://schemas.microsoft.com/office/drawing/2014/main" id="{7E7923EC-44DB-4AB5-BE96-F268DBE4B468}"/>
              </a:ext>
            </a:extLst>
          </p:cNvPr>
          <p:cNvSpPr/>
          <p:nvPr/>
        </p:nvSpPr>
        <p:spPr>
          <a:xfrm>
            <a:off x="5521374" y="6593179"/>
            <a:ext cx="2652819"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（出典）国土交通省自動車局発表資料より大阪府作成</a:t>
            </a:r>
          </a:p>
        </p:txBody>
      </p:sp>
      <p:pic>
        <p:nvPicPr>
          <p:cNvPr id="18" name="図 17">
            <a:extLst>
              <a:ext uri="{FF2B5EF4-FFF2-40B4-BE49-F238E27FC236}">
                <a16:creationId xmlns:a16="http://schemas.microsoft.com/office/drawing/2014/main" id="{535F7E38-8577-4ED8-8934-E07CCC1C6355}"/>
              </a:ext>
            </a:extLst>
          </p:cNvPr>
          <p:cNvPicPr>
            <a:picLocks noChangeAspect="1"/>
          </p:cNvPicPr>
          <p:nvPr/>
        </p:nvPicPr>
        <p:blipFill>
          <a:blip r:embed="rId4"/>
          <a:stretch>
            <a:fillRect/>
          </a:stretch>
        </p:blipFill>
        <p:spPr>
          <a:xfrm>
            <a:off x="5376961" y="4926510"/>
            <a:ext cx="2751967" cy="1575982"/>
          </a:xfrm>
          <a:prstGeom prst="rect">
            <a:avLst/>
          </a:prstGeom>
        </p:spPr>
      </p:pic>
      <p:sp>
        <p:nvSpPr>
          <p:cNvPr id="52" name="正方形/長方形 27">
            <a:extLst>
              <a:ext uri="{FF2B5EF4-FFF2-40B4-BE49-F238E27FC236}">
                <a16:creationId xmlns:a16="http://schemas.microsoft.com/office/drawing/2014/main" id="{2858AC83-3A68-4B62-A9A1-240FD2C43845}"/>
              </a:ext>
            </a:extLst>
          </p:cNvPr>
          <p:cNvSpPr/>
          <p:nvPr/>
        </p:nvSpPr>
        <p:spPr>
          <a:xfrm>
            <a:off x="6211936" y="4860165"/>
            <a:ext cx="1902754"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保有車両</a:t>
            </a:r>
            <a:r>
              <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両以上の事業者</a:t>
            </a:r>
          </a:p>
        </p:txBody>
      </p:sp>
      <p:sp>
        <p:nvSpPr>
          <p:cNvPr id="44" name="正方形/長方形 27">
            <a:extLst>
              <a:ext uri="{FF2B5EF4-FFF2-40B4-BE49-F238E27FC236}">
                <a16:creationId xmlns:a16="http://schemas.microsoft.com/office/drawing/2014/main" id="{24323D37-5556-4061-9848-7A1DFE525F3B}"/>
              </a:ext>
            </a:extLst>
          </p:cNvPr>
          <p:cNvSpPr/>
          <p:nvPr/>
        </p:nvSpPr>
        <p:spPr>
          <a:xfrm>
            <a:off x="7813642" y="5815040"/>
            <a:ext cx="1289987" cy="784830"/>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＜参考＞令和３年度</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t>＜うち京阪神地域＞</a:t>
            </a:r>
            <a:endParaRPr kumimoji="1" lang="en-US" altLang="ja-JP" sz="900" dirty="0"/>
          </a:p>
          <a:p>
            <a:pPr algn="ctr"/>
            <a:r>
              <a:rPr kumimoji="1" lang="ja-JP" altLang="en-US" sz="900" dirty="0"/>
              <a:t>赤字：１４事業者</a:t>
            </a:r>
            <a:endParaRPr kumimoji="1" lang="en-US" altLang="ja-JP" sz="900" dirty="0"/>
          </a:p>
          <a:p>
            <a:pPr algn="ctr"/>
            <a:r>
              <a:rPr kumimoji="1" lang="ja-JP" altLang="en-US" sz="900" dirty="0"/>
              <a:t>黒字：０事業者</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吹き出し: 線 41">
            <a:extLst>
              <a:ext uri="{FF2B5EF4-FFF2-40B4-BE49-F238E27FC236}">
                <a16:creationId xmlns:a16="http://schemas.microsoft.com/office/drawing/2014/main" id="{8802B4BC-281D-40FC-883A-23E77C324D9E}"/>
              </a:ext>
            </a:extLst>
          </p:cNvPr>
          <p:cNvSpPr/>
          <p:nvPr/>
        </p:nvSpPr>
        <p:spPr>
          <a:xfrm>
            <a:off x="4731822" y="5824423"/>
            <a:ext cx="1289987" cy="585895"/>
          </a:xfrm>
          <a:prstGeom prst="borderCallout1">
            <a:avLst>
              <a:gd name="adj1" fmla="val -7060"/>
              <a:gd name="adj2" fmla="val 13134"/>
              <a:gd name="adj3" fmla="val -36716"/>
              <a:gd name="adj4" fmla="val 130395"/>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1000" b="1" dirty="0"/>
              <a:t>＜うち京阪神地域＞</a:t>
            </a:r>
            <a:endParaRPr kumimoji="1" lang="en-US" altLang="ja-JP" sz="1000" b="1" dirty="0"/>
          </a:p>
          <a:p>
            <a:pPr algn="ctr"/>
            <a:r>
              <a:rPr kumimoji="1" lang="ja-JP" altLang="en-US" sz="1000" dirty="0"/>
              <a:t>赤字：８事業者</a:t>
            </a:r>
            <a:endParaRPr kumimoji="1" lang="en-US" altLang="ja-JP" sz="1000" dirty="0"/>
          </a:p>
          <a:p>
            <a:pPr algn="ctr"/>
            <a:r>
              <a:rPr kumimoji="1" lang="ja-JP" altLang="en-US" sz="1000" dirty="0"/>
              <a:t>黒字：６事業者</a:t>
            </a:r>
          </a:p>
        </p:txBody>
      </p:sp>
      <p:sp>
        <p:nvSpPr>
          <p:cNvPr id="40" name="四角形: 角を丸くする 39">
            <a:extLst>
              <a:ext uri="{FF2B5EF4-FFF2-40B4-BE49-F238E27FC236}">
                <a16:creationId xmlns:a16="http://schemas.microsoft.com/office/drawing/2014/main" id="{3BCBA9EE-2468-4FEB-B756-A74E651A5362}"/>
              </a:ext>
            </a:extLst>
          </p:cNvPr>
          <p:cNvSpPr/>
          <p:nvPr/>
        </p:nvSpPr>
        <p:spPr>
          <a:xfrm>
            <a:off x="1273410" y="4424357"/>
            <a:ext cx="2582484"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乗合バスの輸送人員（大阪）</a:t>
            </a:r>
          </a:p>
        </p:txBody>
      </p:sp>
      <p:sp>
        <p:nvSpPr>
          <p:cNvPr id="41" name="四角形: 角を丸くする 40">
            <a:extLst>
              <a:ext uri="{FF2B5EF4-FFF2-40B4-BE49-F238E27FC236}">
                <a16:creationId xmlns:a16="http://schemas.microsoft.com/office/drawing/2014/main" id="{351229D9-EC41-4C1B-A9D6-CA9112B20DC6}"/>
              </a:ext>
            </a:extLst>
          </p:cNvPr>
          <p:cNvSpPr/>
          <p:nvPr/>
        </p:nvSpPr>
        <p:spPr>
          <a:xfrm>
            <a:off x="5101801" y="4411288"/>
            <a:ext cx="2772799" cy="417844"/>
          </a:xfrm>
          <a:prstGeom prst="roundRect">
            <a:avLst>
              <a:gd name="adj" fmla="val 19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一般路線バス事業が赤字である</a:t>
            </a:r>
            <a:endParaRPr kumimoji="1" lang="en-US" altLang="ja-JP" sz="1400" b="1" dirty="0"/>
          </a:p>
          <a:p>
            <a:pPr algn="ctr"/>
            <a:r>
              <a:rPr kumimoji="1" lang="ja-JP" altLang="en-US" sz="1400" b="1" dirty="0"/>
              <a:t>バス事業者の割合（全国）</a:t>
            </a:r>
          </a:p>
        </p:txBody>
      </p:sp>
      <p:sp>
        <p:nvSpPr>
          <p:cNvPr id="43" name="四角形: 角を丸くする 42">
            <a:extLst>
              <a:ext uri="{FF2B5EF4-FFF2-40B4-BE49-F238E27FC236}">
                <a16:creationId xmlns:a16="http://schemas.microsoft.com/office/drawing/2014/main" id="{690365B6-6B25-436A-82F2-0F44C538FF43}"/>
              </a:ext>
            </a:extLst>
          </p:cNvPr>
          <p:cNvSpPr/>
          <p:nvPr/>
        </p:nvSpPr>
        <p:spPr>
          <a:xfrm>
            <a:off x="627597" y="2084056"/>
            <a:ext cx="3669868"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dirty="0">
                <a:latin typeface="游ゴシック" panose="020B0400000000000000" pitchFamily="50" charset="-128"/>
                <a:ea typeface="游ゴシック" panose="020B0400000000000000" pitchFamily="50" charset="-128"/>
              </a:rPr>
              <a:t>第二種大型自動車運転免許保有者数（大阪）</a:t>
            </a:r>
          </a:p>
        </p:txBody>
      </p:sp>
      <p:sp>
        <p:nvSpPr>
          <p:cNvPr id="45" name="四角形: 角を丸くする 44">
            <a:extLst>
              <a:ext uri="{FF2B5EF4-FFF2-40B4-BE49-F238E27FC236}">
                <a16:creationId xmlns:a16="http://schemas.microsoft.com/office/drawing/2014/main" id="{50824596-9B22-4FD0-993B-724CBB00FFD1}"/>
              </a:ext>
            </a:extLst>
          </p:cNvPr>
          <p:cNvSpPr/>
          <p:nvPr/>
        </p:nvSpPr>
        <p:spPr>
          <a:xfrm>
            <a:off x="4690833" y="2091940"/>
            <a:ext cx="3099970"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自動車運転事業の人手不足（大阪）</a:t>
            </a:r>
          </a:p>
        </p:txBody>
      </p:sp>
      <p:sp>
        <p:nvSpPr>
          <p:cNvPr id="47" name="正方形/長方形 27">
            <a:extLst>
              <a:ext uri="{FF2B5EF4-FFF2-40B4-BE49-F238E27FC236}">
                <a16:creationId xmlns:a16="http://schemas.microsoft.com/office/drawing/2014/main" id="{6D1AB077-2BD3-4B31-A412-FBC511A3930F}"/>
              </a:ext>
            </a:extLst>
          </p:cNvPr>
          <p:cNvSpPr/>
          <p:nvPr/>
        </p:nvSpPr>
        <p:spPr>
          <a:xfrm>
            <a:off x="2277899" y="2440837"/>
            <a:ext cx="1289987" cy="261610"/>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endPar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a:extLst>
              <a:ext uri="{FF2B5EF4-FFF2-40B4-BE49-F238E27FC236}">
                <a16:creationId xmlns:a16="http://schemas.microsoft.com/office/drawing/2014/main" id="{A1300096-BED9-46C6-8342-0C6139088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899" y="2378988"/>
            <a:ext cx="2999100" cy="1891185"/>
          </a:xfrm>
          <a:prstGeom prst="rect">
            <a:avLst/>
          </a:prstGeom>
        </p:spPr>
      </p:pic>
      <p:sp>
        <p:nvSpPr>
          <p:cNvPr id="51" name="正方形/長方形 27">
            <a:extLst>
              <a:ext uri="{FF2B5EF4-FFF2-40B4-BE49-F238E27FC236}">
                <a16:creationId xmlns:a16="http://schemas.microsoft.com/office/drawing/2014/main" id="{1FB43CE9-7C3F-4980-A9EA-52D2359D16FE}"/>
              </a:ext>
            </a:extLst>
          </p:cNvPr>
          <p:cNvSpPr/>
          <p:nvPr/>
        </p:nvSpPr>
        <p:spPr>
          <a:xfrm>
            <a:off x="5506216" y="4873993"/>
            <a:ext cx="873725"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令和元年度</a:t>
            </a:r>
          </a:p>
        </p:txBody>
      </p:sp>
      <p:sp>
        <p:nvSpPr>
          <p:cNvPr id="54" name="正方形/長方形 27">
            <a:extLst>
              <a:ext uri="{FF2B5EF4-FFF2-40B4-BE49-F238E27FC236}">
                <a16:creationId xmlns:a16="http://schemas.microsoft.com/office/drawing/2014/main" id="{377EBCAB-39A6-4B63-96BA-57434EC88D59}"/>
              </a:ext>
            </a:extLst>
          </p:cNvPr>
          <p:cNvSpPr/>
          <p:nvPr/>
        </p:nvSpPr>
        <p:spPr>
          <a:xfrm>
            <a:off x="1262239" y="3976296"/>
            <a:ext cx="2219574" cy="215444"/>
          </a:xfrm>
          <a:prstGeom prst="rect">
            <a:avLst/>
          </a:prstGeom>
          <a:solidFill>
            <a:schemeClr val="bg1"/>
          </a:solid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en-US" altLang="ja-JP"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   　　　　</a:t>
            </a:r>
            <a:r>
              <a:rPr kumimoji="0" lang="en-US" altLang="ja-JP"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50-64</a:t>
            </a:r>
            <a:r>
              <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   　　　　</a:t>
            </a:r>
            <a:r>
              <a:rPr kumimoji="0" lang="en-US" altLang="ja-JP"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a:t>
            </a:r>
            <a:endPar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EA0D9E63-C012-4359-9639-ABECA217626C}"/>
              </a:ext>
            </a:extLst>
          </p:cNvPr>
          <p:cNvSpPr/>
          <p:nvPr/>
        </p:nvSpPr>
        <p:spPr>
          <a:xfrm>
            <a:off x="1126273" y="4050030"/>
            <a:ext cx="188177" cy="83820"/>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067358C4-8F0E-4BE5-949C-4621234BA1E6}"/>
              </a:ext>
            </a:extLst>
          </p:cNvPr>
          <p:cNvSpPr/>
          <p:nvPr/>
        </p:nvSpPr>
        <p:spPr>
          <a:xfrm>
            <a:off x="1901105" y="4048467"/>
            <a:ext cx="188177" cy="8382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74B8FAF4-31D8-40E3-8F8E-5EF0864650CC}"/>
              </a:ext>
            </a:extLst>
          </p:cNvPr>
          <p:cNvSpPr/>
          <p:nvPr/>
        </p:nvSpPr>
        <p:spPr>
          <a:xfrm>
            <a:off x="2675937" y="4051744"/>
            <a:ext cx="188177" cy="83820"/>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27">
            <a:extLst>
              <a:ext uri="{FF2B5EF4-FFF2-40B4-BE49-F238E27FC236}">
                <a16:creationId xmlns:a16="http://schemas.microsoft.com/office/drawing/2014/main" id="{E792CD65-A3D6-4EFB-AC7C-B3102978E781}"/>
              </a:ext>
            </a:extLst>
          </p:cNvPr>
          <p:cNvSpPr/>
          <p:nvPr/>
        </p:nvSpPr>
        <p:spPr>
          <a:xfrm>
            <a:off x="1501672" y="6355150"/>
            <a:ext cx="2437082" cy="215444"/>
          </a:xfrm>
          <a:prstGeom prst="rect">
            <a:avLst/>
          </a:prstGeom>
          <a:solidFill>
            <a:schemeClr val="bg1"/>
          </a:solid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輸送人員</a:t>
            </a:r>
            <a:r>
              <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0" lang="en-US" altLang="ja-JP"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年度を</a:t>
            </a:r>
            <a:r>
              <a:rPr kumimoji="0" lang="en-US" altLang="ja-JP"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8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とした輸送人員</a:t>
            </a:r>
          </a:p>
        </p:txBody>
      </p:sp>
      <p:cxnSp>
        <p:nvCxnSpPr>
          <p:cNvPr id="13" name="直線コネクタ 12">
            <a:extLst>
              <a:ext uri="{FF2B5EF4-FFF2-40B4-BE49-F238E27FC236}">
                <a16:creationId xmlns:a16="http://schemas.microsoft.com/office/drawing/2014/main" id="{4C7CE0D0-632A-42E9-B4EB-222F2D1792AE}"/>
              </a:ext>
            </a:extLst>
          </p:cNvPr>
          <p:cNvCxnSpPr/>
          <p:nvPr/>
        </p:nvCxnSpPr>
        <p:spPr>
          <a:xfrm>
            <a:off x="1349620" y="6464358"/>
            <a:ext cx="21843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A2D3D42-9548-44E3-98A8-FE5C8E747D21}"/>
              </a:ext>
            </a:extLst>
          </p:cNvPr>
          <p:cNvCxnSpPr/>
          <p:nvPr/>
        </p:nvCxnSpPr>
        <p:spPr>
          <a:xfrm>
            <a:off x="2121587" y="6461770"/>
            <a:ext cx="21843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838D5F0-F8E0-402B-B55F-92EABA9C024B}"/>
              </a:ext>
            </a:extLst>
          </p:cNvPr>
          <p:cNvSpPr>
            <a:spLocks noChangeAspect="1"/>
          </p:cNvSpPr>
          <p:nvPr/>
        </p:nvSpPr>
        <p:spPr>
          <a:xfrm>
            <a:off x="2215433" y="6452148"/>
            <a:ext cx="24622" cy="2462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9ADD248B-1F86-4822-9D24-87FC7F2EE11C}"/>
              </a:ext>
            </a:extLst>
          </p:cNvPr>
          <p:cNvSpPr/>
          <p:nvPr/>
        </p:nvSpPr>
        <p:spPr>
          <a:xfrm>
            <a:off x="1213654" y="4782606"/>
            <a:ext cx="135966" cy="589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27">
            <a:extLst>
              <a:ext uri="{FF2B5EF4-FFF2-40B4-BE49-F238E27FC236}">
                <a16:creationId xmlns:a16="http://schemas.microsoft.com/office/drawing/2014/main" id="{94559509-B662-4904-AEFB-5B1F66237B10}"/>
              </a:ext>
            </a:extLst>
          </p:cNvPr>
          <p:cNvSpPr/>
          <p:nvPr/>
        </p:nvSpPr>
        <p:spPr>
          <a:xfrm>
            <a:off x="1043000" y="4711066"/>
            <a:ext cx="392780" cy="215444"/>
          </a:xfrm>
          <a:prstGeom prst="rect">
            <a:avLst/>
          </a:prstGeom>
          <a:no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777E8C09-5831-4FFD-AE91-D65A2BA3319F}"/>
              </a:ext>
            </a:extLst>
          </p:cNvPr>
          <p:cNvSpPr/>
          <p:nvPr/>
        </p:nvSpPr>
        <p:spPr>
          <a:xfrm>
            <a:off x="3999218" y="5300170"/>
            <a:ext cx="135966" cy="589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27">
            <a:extLst>
              <a:ext uri="{FF2B5EF4-FFF2-40B4-BE49-F238E27FC236}">
                <a16:creationId xmlns:a16="http://schemas.microsoft.com/office/drawing/2014/main" id="{2B0877C5-DF2E-4466-8B81-43D26E04EEFA}"/>
              </a:ext>
            </a:extLst>
          </p:cNvPr>
          <p:cNvSpPr/>
          <p:nvPr/>
        </p:nvSpPr>
        <p:spPr>
          <a:xfrm>
            <a:off x="3938754" y="5221926"/>
            <a:ext cx="392780" cy="215444"/>
          </a:xfrm>
          <a:prstGeom prst="rect">
            <a:avLst/>
          </a:prstGeom>
          <a:no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61</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90C5F574-590F-4421-9D4C-868373826D5C}"/>
              </a:ext>
            </a:extLst>
          </p:cNvPr>
          <p:cNvSpPr/>
          <p:nvPr/>
        </p:nvSpPr>
        <p:spPr>
          <a:xfrm>
            <a:off x="3637590" y="5110394"/>
            <a:ext cx="135966" cy="589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27">
            <a:extLst>
              <a:ext uri="{FF2B5EF4-FFF2-40B4-BE49-F238E27FC236}">
                <a16:creationId xmlns:a16="http://schemas.microsoft.com/office/drawing/2014/main" id="{BD97D38C-54BB-4EC1-B510-B1C34CF0FC32}"/>
              </a:ext>
            </a:extLst>
          </p:cNvPr>
          <p:cNvSpPr/>
          <p:nvPr/>
        </p:nvSpPr>
        <p:spPr>
          <a:xfrm>
            <a:off x="3545974" y="5027652"/>
            <a:ext cx="392780" cy="215444"/>
          </a:xfrm>
          <a:prstGeom prst="rect">
            <a:avLst/>
          </a:prstGeom>
          <a:no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7F4F8A1D-C039-46C7-940E-2C8CD7C57226}"/>
              </a:ext>
            </a:extLst>
          </p:cNvPr>
          <p:cNvSpPr/>
          <p:nvPr/>
        </p:nvSpPr>
        <p:spPr>
          <a:xfrm>
            <a:off x="3593698" y="3450602"/>
            <a:ext cx="135966" cy="589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27">
            <a:extLst>
              <a:ext uri="{FF2B5EF4-FFF2-40B4-BE49-F238E27FC236}">
                <a16:creationId xmlns:a16="http://schemas.microsoft.com/office/drawing/2014/main" id="{D0A2B285-6D9D-4E93-9676-B2FE20ED290C}"/>
              </a:ext>
            </a:extLst>
          </p:cNvPr>
          <p:cNvSpPr/>
          <p:nvPr/>
        </p:nvSpPr>
        <p:spPr>
          <a:xfrm>
            <a:off x="3483657" y="3375269"/>
            <a:ext cx="545353" cy="215444"/>
          </a:xfrm>
          <a:prstGeom prst="rect">
            <a:avLst/>
          </a:prstGeom>
          <a:no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44.3%</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a:extLst>
              <a:ext uri="{FF2B5EF4-FFF2-40B4-BE49-F238E27FC236}">
                <a16:creationId xmlns:a16="http://schemas.microsoft.com/office/drawing/2014/main" id="{D346A200-5774-4EC7-AFD8-E8545430121B}"/>
              </a:ext>
            </a:extLst>
          </p:cNvPr>
          <p:cNvSpPr/>
          <p:nvPr/>
        </p:nvSpPr>
        <p:spPr>
          <a:xfrm>
            <a:off x="1210432" y="3290765"/>
            <a:ext cx="135966" cy="589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27">
            <a:extLst>
              <a:ext uri="{FF2B5EF4-FFF2-40B4-BE49-F238E27FC236}">
                <a16:creationId xmlns:a16="http://schemas.microsoft.com/office/drawing/2014/main" id="{E3908609-C223-43CD-9C44-DEC97A2A1EC4}"/>
              </a:ext>
            </a:extLst>
          </p:cNvPr>
          <p:cNvSpPr/>
          <p:nvPr/>
        </p:nvSpPr>
        <p:spPr>
          <a:xfrm>
            <a:off x="940032" y="3206667"/>
            <a:ext cx="545353" cy="215444"/>
          </a:xfrm>
          <a:prstGeom prst="rect">
            <a:avLst/>
          </a:prstGeom>
          <a:no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en-US" altLang="ja-JP" sz="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24.8</a:t>
            </a:r>
            <a:r>
              <a:rPr kumimoji="0" lang="en-US" altLang="ja-JP"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27">
            <a:extLst>
              <a:ext uri="{FF2B5EF4-FFF2-40B4-BE49-F238E27FC236}">
                <a16:creationId xmlns:a16="http://schemas.microsoft.com/office/drawing/2014/main" id="{805B0E2F-E34A-427C-A360-3E9D3B5EED37}"/>
              </a:ext>
            </a:extLst>
          </p:cNvPr>
          <p:cNvSpPr/>
          <p:nvPr/>
        </p:nvSpPr>
        <p:spPr>
          <a:xfrm>
            <a:off x="4941228" y="4106969"/>
            <a:ext cx="2866359" cy="215444"/>
          </a:xfrm>
          <a:prstGeom prst="rect">
            <a:avLst/>
          </a:prstGeom>
          <a:solidFill>
            <a:schemeClr val="bg1"/>
          </a:solidFill>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（出典）大阪労働局「職種別有効求人倍率」より大阪府作成</a:t>
            </a:r>
          </a:p>
        </p:txBody>
      </p:sp>
    </p:spTree>
    <p:extLst>
      <p:ext uri="{BB962C8B-B14F-4D97-AF65-F5344CB8AC3E}">
        <p14:creationId xmlns:p14="http://schemas.microsoft.com/office/powerpoint/2010/main" val="57731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7E4E125-2491-4E42-8AAE-34E03C89F9BA}"/>
              </a:ext>
            </a:extLst>
          </p:cNvPr>
          <p:cNvPicPr>
            <a:picLocks noChangeAspect="1"/>
          </p:cNvPicPr>
          <p:nvPr/>
        </p:nvPicPr>
        <p:blipFill>
          <a:blip r:embed="rId2"/>
          <a:stretch>
            <a:fillRect/>
          </a:stretch>
        </p:blipFill>
        <p:spPr>
          <a:xfrm>
            <a:off x="4809924" y="776724"/>
            <a:ext cx="4083069" cy="6006661"/>
          </a:xfrm>
          <a:prstGeom prst="rect">
            <a:avLst/>
          </a:prstGeom>
        </p:spPr>
      </p:pic>
      <p:sp>
        <p:nvSpPr>
          <p:cNvPr id="4" name="スライド番号プレースホルダー 3">
            <a:extLst>
              <a:ext uri="{FF2B5EF4-FFF2-40B4-BE49-F238E27FC236}">
                <a16:creationId xmlns:a16="http://schemas.microsoft.com/office/drawing/2014/main" id="{E327A646-F998-4D00-ACDB-0EAE9CBEF1D2}"/>
              </a:ext>
            </a:extLst>
          </p:cNvPr>
          <p:cNvSpPr>
            <a:spLocks noGrp="1"/>
          </p:cNvSpPr>
          <p:nvPr>
            <p:ph type="sldNum" sz="quarter" idx="12"/>
          </p:nvPr>
        </p:nvSpPr>
        <p:spPr/>
        <p:txBody>
          <a:bodyPr/>
          <a:lstStyle/>
          <a:p>
            <a:r>
              <a:rPr kumimoji="1" lang="en-US" altLang="ja-JP" dirty="0"/>
              <a:t>2</a:t>
            </a:r>
            <a:endParaRPr kumimoji="1" lang="ja-JP" altLang="en-US" dirty="0"/>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369332"/>
          </a:xfrm>
          <a:prstGeom prst="rect">
            <a:avLst/>
          </a:prstGeom>
          <a:noFill/>
        </p:spPr>
        <p:txBody>
          <a:bodyPr wrap="square" rtlCol="0">
            <a:spAutoFit/>
          </a:bodyPr>
          <a:lstStyle/>
          <a:p>
            <a:r>
              <a:rPr kumimoji="1" lang="ja-JP" altLang="en-US" b="1" dirty="0"/>
              <a:t>２．大阪府内の路線バス廃止</a:t>
            </a:r>
          </a:p>
        </p:txBody>
      </p:sp>
      <p:sp>
        <p:nvSpPr>
          <p:cNvPr id="17" name="正方形/長方形 6">
            <a:extLst>
              <a:ext uri="{FF2B5EF4-FFF2-40B4-BE49-F238E27FC236}">
                <a16:creationId xmlns:a16="http://schemas.microsoft.com/office/drawing/2014/main" id="{B07902A0-3A77-4380-B343-A52B37DDC3B9}"/>
              </a:ext>
            </a:extLst>
          </p:cNvPr>
          <p:cNvSpPr/>
          <p:nvPr/>
        </p:nvSpPr>
        <p:spPr>
          <a:xfrm>
            <a:off x="296330" y="961324"/>
            <a:ext cx="4275670" cy="5399259"/>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indent="-285750">
              <a:lnSpc>
                <a:spcPct val="150000"/>
              </a:lnSpc>
              <a:spcBef>
                <a:spcPts val="600"/>
              </a:spcBef>
              <a:buFont typeface="Meiryo UI" panose="020B0604030504040204" pitchFamily="50" charset="-128"/>
              <a:buChar char="○"/>
              <a:defRPr/>
            </a:pPr>
            <a:r>
              <a:rPr lang="ja-JP" altLang="en-US" sz="1400" dirty="0">
                <a:solidFill>
                  <a:srgbClr val="000000"/>
                </a:solidFill>
                <a:latin typeface="Meiryo UI" panose="020B0604030504040204" pitchFamily="50" charset="-128"/>
                <a:ea typeface="Meiryo UI" panose="020B0604030504040204" pitchFamily="50" charset="-128"/>
              </a:rPr>
              <a:t>南河内地域で運行する</a:t>
            </a:r>
            <a:r>
              <a:rPr lang="ja-JP" altLang="en-US" sz="1400" b="1" dirty="0">
                <a:solidFill>
                  <a:schemeClr val="tx1"/>
                </a:solidFill>
                <a:latin typeface="Meiryo UI" panose="020B0604030504040204" pitchFamily="50" charset="-128"/>
                <a:ea typeface="Meiryo UI" panose="020B0604030504040204" pitchFamily="50" charset="-128"/>
              </a:rPr>
              <a:t>金剛バス</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rPr>
              <a:t>全路線</a:t>
            </a:r>
            <a:r>
              <a:rPr lang="ja-JP" altLang="en-US" sz="1400" dirty="0">
                <a:solidFill>
                  <a:srgbClr val="000000"/>
                </a:solidFill>
                <a:latin typeface="Meiryo UI" panose="020B0604030504040204" pitchFamily="50" charset="-128"/>
                <a:ea typeface="Meiryo UI" panose="020B0604030504040204" pitchFamily="50" charset="-128"/>
              </a:rPr>
              <a:t>が、令和５年</a:t>
            </a:r>
            <a:r>
              <a:rPr lang="en-US" altLang="ja-JP" sz="1400" dirty="0">
                <a:solidFill>
                  <a:srgbClr val="000000"/>
                </a:solidFill>
                <a:latin typeface="Meiryo UI" panose="020B0604030504040204" pitchFamily="50" charset="-128"/>
                <a:ea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rPr>
              <a:t>日をもって</a:t>
            </a:r>
            <a:r>
              <a:rPr lang="ja-JP" altLang="en-US" sz="1400" b="1" dirty="0">
                <a:solidFill>
                  <a:srgbClr val="000000"/>
                </a:solidFill>
                <a:latin typeface="Meiryo UI" panose="020B0604030504040204" pitchFamily="50" charset="-128"/>
                <a:ea typeface="Meiryo UI" panose="020B0604030504040204" pitchFamily="50" charset="-128"/>
              </a:rPr>
              <a:t>運行廃止</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a:p>
            <a:pPr marL="324000" indent="-285750">
              <a:lnSpc>
                <a:spcPct val="150000"/>
              </a:lnSpc>
              <a:spcBef>
                <a:spcPts val="600"/>
              </a:spcBef>
              <a:buFont typeface="Meiryo UI" panose="020B0604030504040204" pitchFamily="50" charset="-128"/>
              <a:buChar char="○"/>
              <a:defRPr/>
            </a:pPr>
            <a:r>
              <a:rPr lang="ja-JP" altLang="en-US" sz="1400" dirty="0">
                <a:solidFill>
                  <a:srgbClr val="000000"/>
                </a:solidFill>
                <a:latin typeface="Meiryo UI" panose="020B0604030504040204" pitchFamily="50" charset="-128"/>
                <a:ea typeface="Meiryo UI" panose="020B0604030504040204" pitchFamily="50" charset="-128"/>
              </a:rPr>
              <a:t>金剛バス廃止後の代替交通については、市町村が事業主体となり、</a:t>
            </a:r>
            <a:r>
              <a:rPr lang="ja-JP" altLang="en-US" sz="1400" b="1" u="sng" dirty="0">
                <a:solidFill>
                  <a:srgbClr val="000000"/>
                </a:solidFill>
                <a:latin typeface="Meiryo UI" panose="020B0604030504040204" pitchFamily="50" charset="-128"/>
                <a:ea typeface="Meiryo UI" panose="020B0604030504040204" pitchFamily="50" charset="-128"/>
              </a:rPr>
              <a:t>金剛バスの</a:t>
            </a:r>
            <a:r>
              <a:rPr lang="en-US" altLang="ja-JP" sz="1400" b="1" u="sng" dirty="0">
                <a:solidFill>
                  <a:srgbClr val="000000"/>
                </a:solidFill>
                <a:latin typeface="Meiryo UI" panose="020B0604030504040204" pitchFamily="50" charset="-128"/>
                <a:ea typeface="Meiryo UI" panose="020B0604030504040204" pitchFamily="50" charset="-128"/>
              </a:rPr>
              <a:t>15</a:t>
            </a:r>
            <a:r>
              <a:rPr lang="ja-JP" altLang="en-US" sz="1400" b="1" u="sng" dirty="0">
                <a:solidFill>
                  <a:srgbClr val="000000"/>
                </a:solidFill>
                <a:latin typeface="Meiryo UI" panose="020B0604030504040204" pitchFamily="50" charset="-128"/>
                <a:ea typeface="Meiryo UI" panose="020B0604030504040204" pitchFamily="50" charset="-128"/>
              </a:rPr>
              <a:t>路線</a:t>
            </a:r>
            <a:r>
              <a:rPr lang="ja-JP" altLang="en-US" sz="1400" dirty="0">
                <a:solidFill>
                  <a:srgbClr val="000000"/>
                </a:solidFill>
                <a:latin typeface="Meiryo UI" panose="020B0604030504040204" pitchFamily="50" charset="-128"/>
                <a:ea typeface="Meiryo UI" panose="020B0604030504040204" pitchFamily="50" charset="-128"/>
              </a:rPr>
              <a:t>を</a:t>
            </a:r>
            <a:r>
              <a:rPr lang="ja-JP" altLang="en-US" sz="1400" b="1" dirty="0">
                <a:solidFill>
                  <a:srgbClr val="000000"/>
                </a:solidFill>
                <a:latin typeface="Meiryo UI" panose="020B0604030504040204" pitchFamily="50" charset="-128"/>
                <a:ea typeface="Meiryo UI" panose="020B0604030504040204" pitchFamily="50" charset="-128"/>
              </a:rPr>
              <a:t>南海バス及び近鉄バス</a:t>
            </a:r>
            <a:r>
              <a:rPr lang="ja-JP" altLang="en-US" sz="1400" dirty="0">
                <a:solidFill>
                  <a:srgbClr val="000000"/>
                </a:solidFill>
                <a:latin typeface="Meiryo UI" panose="020B0604030504040204" pitchFamily="50" charset="-128"/>
                <a:ea typeface="Meiryo UI" panose="020B0604030504040204" pitchFamily="50" charset="-128"/>
              </a:rPr>
              <a:t>が運行するバスと、市町村自らが運行する</a:t>
            </a:r>
            <a:r>
              <a:rPr lang="ja-JP" altLang="en-US" sz="1400" b="1" dirty="0">
                <a:solidFill>
                  <a:srgbClr val="000000"/>
                </a:solidFill>
                <a:latin typeface="Meiryo UI" panose="020B0604030504040204" pitchFamily="50" charset="-128"/>
                <a:ea typeface="Meiryo UI" panose="020B0604030504040204" pitchFamily="50" charset="-128"/>
              </a:rPr>
              <a:t>コミュニティバス</a:t>
            </a:r>
            <a:r>
              <a:rPr lang="ja-JP" altLang="en-US" sz="1400" dirty="0">
                <a:solidFill>
                  <a:srgbClr val="000000"/>
                </a:solidFill>
                <a:latin typeface="Meiryo UI" panose="020B0604030504040204" pitchFamily="50" charset="-128"/>
                <a:ea typeface="Meiryo UI" panose="020B0604030504040204" pitchFamily="50" charset="-128"/>
              </a:rPr>
              <a:t>による</a:t>
            </a:r>
            <a:r>
              <a:rPr lang="ja-JP" altLang="en-US" sz="1400" b="1" u="sng" dirty="0">
                <a:solidFill>
                  <a:srgbClr val="000000"/>
                </a:solidFill>
                <a:latin typeface="Meiryo UI" panose="020B0604030504040204" pitchFamily="50" charset="-128"/>
                <a:ea typeface="Meiryo UI" panose="020B0604030504040204" pitchFamily="50" charset="-128"/>
              </a:rPr>
              <a:t>合計</a:t>
            </a:r>
            <a:r>
              <a:rPr lang="en-US" altLang="ja-JP" sz="1400" b="1" u="sng" dirty="0">
                <a:solidFill>
                  <a:srgbClr val="000000"/>
                </a:solidFill>
                <a:latin typeface="Meiryo UI" panose="020B0604030504040204" pitchFamily="50" charset="-128"/>
                <a:ea typeface="Meiryo UI" panose="020B0604030504040204" pitchFamily="50" charset="-128"/>
              </a:rPr>
              <a:t>10</a:t>
            </a:r>
            <a:r>
              <a:rPr lang="ja-JP" altLang="en-US" sz="1400" b="1" u="sng" dirty="0">
                <a:solidFill>
                  <a:srgbClr val="000000"/>
                </a:solidFill>
                <a:latin typeface="Meiryo UI" panose="020B0604030504040204" pitchFamily="50" charset="-128"/>
                <a:ea typeface="Meiryo UI" panose="020B0604030504040204" pitchFamily="50" charset="-128"/>
              </a:rPr>
              <a:t>路線に統廃合し、約６～７割の便数を確保</a:t>
            </a:r>
            <a:endParaRPr lang="en-US" altLang="ja-JP" sz="1400" b="1" u="sng" dirty="0">
              <a:solidFill>
                <a:srgbClr val="000000"/>
              </a:solidFill>
              <a:latin typeface="Meiryo UI" panose="020B0604030504040204" pitchFamily="50" charset="-128"/>
              <a:ea typeface="Meiryo UI" panose="020B0604030504040204" pitchFamily="50" charset="-128"/>
            </a:endParaRPr>
          </a:p>
          <a:p>
            <a:pPr marL="324000" lvl="0" indent="-285750">
              <a:lnSpc>
                <a:spcPct val="150000"/>
              </a:lnSpc>
              <a:spcBef>
                <a:spcPts val="600"/>
              </a:spcBef>
              <a:buFont typeface="Meiryo UI" panose="020B0604030504040204" pitchFamily="50" charset="-128"/>
              <a:buChar char="○"/>
              <a:defRPr/>
            </a:pPr>
            <a:r>
              <a:rPr lang="ja-JP" altLang="en-US" sz="1400" b="1" dirty="0">
                <a:solidFill>
                  <a:srgbClr val="000000"/>
                </a:solidFill>
                <a:latin typeface="Meiryo UI" panose="020B0604030504040204" pitchFamily="50" charset="-128"/>
                <a:ea typeface="Meiryo UI" panose="020B0604030504040204" pitchFamily="50" charset="-128"/>
              </a:rPr>
              <a:t>阪急バス</a:t>
            </a:r>
            <a:r>
              <a:rPr lang="ja-JP" altLang="en-US" sz="1400" dirty="0">
                <a:solidFill>
                  <a:srgbClr val="000000"/>
                </a:solidFill>
                <a:latin typeface="Meiryo UI" panose="020B0604030504040204" pitchFamily="50" charset="-128"/>
                <a:ea typeface="Meiryo UI" panose="020B0604030504040204" pitchFamily="50" charset="-128"/>
              </a:rPr>
              <a:t>が運行する阪神地域の</a:t>
            </a:r>
            <a:r>
              <a:rPr lang="ja-JP" altLang="en-US" sz="1400" b="1" dirty="0">
                <a:solidFill>
                  <a:srgbClr val="000000"/>
                </a:solidFill>
                <a:latin typeface="Meiryo UI" panose="020B0604030504040204" pitchFamily="50" charset="-128"/>
                <a:ea typeface="Meiryo UI" panose="020B0604030504040204" pitchFamily="50" charset="-128"/>
              </a:rPr>
              <a:t>一部路線</a:t>
            </a:r>
            <a:r>
              <a:rPr lang="ja-JP" altLang="en-US" sz="1400" dirty="0">
                <a:solidFill>
                  <a:srgbClr val="000000"/>
                </a:solidFill>
                <a:latin typeface="Meiryo UI" panose="020B0604030504040204" pitchFamily="50" charset="-128"/>
                <a:ea typeface="Meiryo UI" panose="020B0604030504040204" pitchFamily="50" charset="-128"/>
              </a:rPr>
              <a:t>が、令和５年</a:t>
            </a:r>
            <a:r>
              <a:rPr lang="en-US" altLang="ja-JP" sz="1400" dirty="0">
                <a:solidFill>
                  <a:srgbClr val="000000"/>
                </a:solidFill>
                <a:latin typeface="Meiryo UI" panose="020B0604030504040204" pitchFamily="50" charset="-128"/>
                <a:ea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rPr>
              <a:t>5</a:t>
            </a:r>
            <a:r>
              <a:rPr lang="ja-JP" altLang="en-US" sz="1400" dirty="0">
                <a:solidFill>
                  <a:srgbClr val="000000"/>
                </a:solidFill>
                <a:latin typeface="Meiryo UI" panose="020B0604030504040204" pitchFamily="50" charset="-128"/>
                <a:ea typeface="Meiryo UI" panose="020B0604030504040204" pitchFamily="50" charset="-128"/>
              </a:rPr>
              <a:t>日をもって</a:t>
            </a:r>
            <a:r>
              <a:rPr lang="ja-JP" altLang="en-US" sz="1400" b="1" dirty="0">
                <a:solidFill>
                  <a:srgbClr val="000000"/>
                </a:solidFill>
                <a:latin typeface="Meiryo UI" panose="020B0604030504040204" pitchFamily="50" charset="-128"/>
                <a:ea typeface="Meiryo UI" panose="020B0604030504040204" pitchFamily="50" charset="-128"/>
              </a:rPr>
              <a:t>運行廃止</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a:p>
            <a:pPr marL="324000" lvl="0" indent="-285750">
              <a:lnSpc>
                <a:spcPct val="150000"/>
              </a:lnSpc>
              <a:spcBef>
                <a:spcPts val="600"/>
              </a:spcBef>
              <a:buFont typeface="Meiryo UI" panose="020B0604030504040204" pitchFamily="50" charset="-128"/>
              <a:buChar char="○"/>
              <a:defRPr/>
            </a:pPr>
            <a:r>
              <a:rPr lang="ja-JP" altLang="en-US" sz="1400" b="1" dirty="0">
                <a:solidFill>
                  <a:srgbClr val="000000"/>
                </a:solidFill>
                <a:latin typeface="Meiryo UI" panose="020B0604030504040204" pitchFamily="50" charset="-128"/>
                <a:ea typeface="Meiryo UI" panose="020B0604030504040204" pitchFamily="50" charset="-128"/>
              </a:rPr>
              <a:t>京阪バス</a:t>
            </a:r>
            <a:r>
              <a:rPr lang="ja-JP" altLang="en-US" sz="1400" dirty="0">
                <a:solidFill>
                  <a:srgbClr val="000000"/>
                </a:solidFill>
                <a:latin typeface="Meiryo UI" panose="020B0604030504040204" pitchFamily="50" charset="-128"/>
                <a:ea typeface="Meiryo UI" panose="020B0604030504040204" pitchFamily="50" charset="-128"/>
              </a:rPr>
              <a:t>が運行する守口市域や寝屋川市域等の</a:t>
            </a:r>
            <a:r>
              <a:rPr lang="ja-JP" altLang="en-US" sz="1400" b="1" dirty="0">
                <a:solidFill>
                  <a:srgbClr val="000000"/>
                </a:solidFill>
                <a:latin typeface="Meiryo UI" panose="020B0604030504040204" pitchFamily="50" charset="-128"/>
                <a:ea typeface="Meiryo UI" panose="020B0604030504040204" pitchFamily="50" charset="-128"/>
              </a:rPr>
              <a:t>一部路線</a:t>
            </a:r>
            <a:r>
              <a:rPr lang="ja-JP" altLang="en-US" sz="1400" dirty="0">
                <a:solidFill>
                  <a:srgbClr val="000000"/>
                </a:solidFill>
                <a:latin typeface="Meiryo UI" panose="020B0604030504040204" pitchFamily="50" charset="-128"/>
                <a:ea typeface="Meiryo UI" panose="020B0604030504040204" pitchFamily="50" charset="-128"/>
              </a:rPr>
              <a:t>が、令和５年</a:t>
            </a:r>
            <a:r>
              <a:rPr lang="en-US" altLang="ja-JP" sz="1400" dirty="0">
                <a:solidFill>
                  <a:srgbClr val="000000"/>
                </a:solidFill>
                <a:latin typeface="Meiryo UI" panose="020B0604030504040204" pitchFamily="50" charset="-128"/>
                <a:ea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rPr>
              <a:t>16</a:t>
            </a:r>
            <a:r>
              <a:rPr lang="ja-JP" altLang="en-US" sz="1400" dirty="0">
                <a:solidFill>
                  <a:srgbClr val="000000"/>
                </a:solidFill>
                <a:latin typeface="Meiryo UI" panose="020B0604030504040204" pitchFamily="50" charset="-128"/>
                <a:ea typeface="Meiryo UI" panose="020B0604030504040204" pitchFamily="50" charset="-128"/>
              </a:rPr>
              <a:t>日をもって</a:t>
            </a:r>
            <a:r>
              <a:rPr lang="ja-JP" altLang="en-US" sz="1400" b="1" dirty="0">
                <a:solidFill>
                  <a:srgbClr val="000000"/>
                </a:solidFill>
                <a:latin typeface="Meiryo UI" panose="020B0604030504040204" pitchFamily="50" charset="-128"/>
                <a:ea typeface="Meiryo UI" panose="020B0604030504040204" pitchFamily="50" charset="-128"/>
              </a:rPr>
              <a:t>運行廃止</a:t>
            </a:r>
            <a:r>
              <a:rPr lang="ja-JP" altLang="en-US" sz="1400" dirty="0">
                <a:solidFill>
                  <a:srgbClr val="000000"/>
                </a:solidFill>
                <a:latin typeface="Meiryo UI" panose="020B0604030504040204" pitchFamily="50" charset="-128"/>
                <a:ea typeface="Meiryo UI" panose="020B0604030504040204" pitchFamily="50" charset="-128"/>
              </a:rPr>
              <a:t>。</a:t>
            </a:r>
            <a:br>
              <a:rPr lang="en-US" altLang="ja-JP" sz="1400" dirty="0">
                <a:solidFill>
                  <a:srgbClr val="000000"/>
                </a:solidFill>
                <a:latin typeface="Meiryo UI" panose="020B0604030504040204" pitchFamily="50" charset="-128"/>
                <a:ea typeface="Meiryo UI" panose="020B0604030504040204" pitchFamily="50" charset="-128"/>
              </a:rPr>
            </a:br>
            <a:r>
              <a:rPr lang="ja-JP" altLang="en-US" sz="1400" dirty="0">
                <a:solidFill>
                  <a:srgbClr val="000000"/>
                </a:solidFill>
                <a:latin typeface="Meiryo UI" panose="020B0604030504040204" pitchFamily="50" charset="-128"/>
                <a:ea typeface="Meiryo UI" panose="020B0604030504040204" pitchFamily="50" charset="-128"/>
              </a:rPr>
              <a:t>また、令和６年春にも運行廃止の予定あり。</a:t>
            </a:r>
            <a:endParaRPr lang="en-US" altLang="ja-JP" sz="1400" dirty="0">
              <a:solidFill>
                <a:srgbClr val="000000"/>
              </a:solidFill>
              <a:latin typeface="Meiryo UI" panose="020B0604030504040204" pitchFamily="50" charset="-128"/>
              <a:ea typeface="Meiryo UI" panose="020B0604030504040204" pitchFamily="50" charset="-128"/>
            </a:endParaRPr>
          </a:p>
          <a:p>
            <a:pPr marL="324000" lvl="0" indent="-285750">
              <a:lnSpc>
                <a:spcPct val="150000"/>
              </a:lnSpc>
              <a:spcBef>
                <a:spcPts val="600"/>
              </a:spcBef>
              <a:buFont typeface="Meiryo UI" panose="020B0604030504040204" pitchFamily="50" charset="-128"/>
              <a:buChar char="○"/>
              <a:defRPr/>
            </a:pPr>
            <a:r>
              <a:rPr lang="ja-JP" altLang="en-US" sz="1400" b="1" u="sng" dirty="0">
                <a:solidFill>
                  <a:srgbClr val="FF0000"/>
                </a:solidFill>
                <a:latin typeface="Meiryo UI" panose="020B0604030504040204" pitchFamily="50" charset="-128"/>
                <a:ea typeface="Meiryo UI" panose="020B0604030504040204" pitchFamily="50" charset="-128"/>
              </a:rPr>
              <a:t>府内各地域において、今後、こうした問題がますます深刻化</a:t>
            </a:r>
            <a:r>
              <a:rPr lang="ja-JP" altLang="en-US" sz="1400" dirty="0">
                <a:solidFill>
                  <a:srgbClr val="000000"/>
                </a:solidFill>
                <a:latin typeface="Meiryo UI" panose="020B0604030504040204" pitchFamily="50" charset="-128"/>
                <a:ea typeface="Meiryo UI" panose="020B0604030504040204" pitchFamily="50" charset="-128"/>
              </a:rPr>
              <a:t>していくと考えられる</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id="{B7B6B6AE-BD70-467C-BDF5-6FDF7D02A211}"/>
              </a:ext>
            </a:extLst>
          </p:cNvPr>
          <p:cNvSpPr/>
          <p:nvPr/>
        </p:nvSpPr>
        <p:spPr>
          <a:xfrm>
            <a:off x="227748" y="643313"/>
            <a:ext cx="1960552"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路線バス廃止の状況</a:t>
            </a:r>
          </a:p>
        </p:txBody>
      </p:sp>
      <p:sp>
        <p:nvSpPr>
          <p:cNvPr id="2" name="四角形: 角を丸くする 1">
            <a:extLst>
              <a:ext uri="{FF2B5EF4-FFF2-40B4-BE49-F238E27FC236}">
                <a16:creationId xmlns:a16="http://schemas.microsoft.com/office/drawing/2014/main" id="{26C8AD90-84A0-45D2-A3D6-92DAE9460EEB}"/>
              </a:ext>
            </a:extLst>
          </p:cNvPr>
          <p:cNvSpPr/>
          <p:nvPr/>
        </p:nvSpPr>
        <p:spPr>
          <a:xfrm>
            <a:off x="4846210" y="643313"/>
            <a:ext cx="2781409"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南河内地域の代替交通について</a:t>
            </a:r>
          </a:p>
        </p:txBody>
      </p:sp>
      <p:grpSp>
        <p:nvGrpSpPr>
          <p:cNvPr id="14" name="グループ化 13">
            <a:extLst>
              <a:ext uri="{FF2B5EF4-FFF2-40B4-BE49-F238E27FC236}">
                <a16:creationId xmlns:a16="http://schemas.microsoft.com/office/drawing/2014/main" id="{2E03BA6D-F4C6-4990-A73C-9ADEF1F90611}"/>
              </a:ext>
            </a:extLst>
          </p:cNvPr>
          <p:cNvGrpSpPr/>
          <p:nvPr/>
        </p:nvGrpSpPr>
        <p:grpSpPr>
          <a:xfrm>
            <a:off x="5246748" y="5654256"/>
            <a:ext cx="1304177" cy="662940"/>
            <a:chOff x="5208496" y="5693379"/>
            <a:chExt cx="1304177" cy="662940"/>
          </a:xfrm>
        </p:grpSpPr>
        <p:sp>
          <p:nvSpPr>
            <p:cNvPr id="6" name="正方形/長方形 5">
              <a:extLst>
                <a:ext uri="{FF2B5EF4-FFF2-40B4-BE49-F238E27FC236}">
                  <a16:creationId xmlns:a16="http://schemas.microsoft.com/office/drawing/2014/main" id="{517EFA96-1102-4BD1-B81F-BEE7BE058A7E}"/>
                </a:ext>
              </a:extLst>
            </p:cNvPr>
            <p:cNvSpPr/>
            <p:nvPr/>
          </p:nvSpPr>
          <p:spPr>
            <a:xfrm>
              <a:off x="5208496" y="5693379"/>
              <a:ext cx="1304177" cy="6629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b="1" dirty="0">
                  <a:solidFill>
                    <a:srgbClr val="FF0000"/>
                  </a:solidFill>
                </a:rPr>
                <a:t>：代替交通</a:t>
              </a:r>
              <a:endParaRPr kumimoji="1" lang="en-US" altLang="ja-JP" sz="1100" b="1" dirty="0">
                <a:solidFill>
                  <a:srgbClr val="FF0000"/>
                </a:solidFill>
              </a:endParaRPr>
            </a:p>
            <a:p>
              <a:pPr algn="r"/>
              <a:endParaRPr kumimoji="1" lang="en-US" altLang="ja-JP" sz="1100" b="1" dirty="0">
                <a:solidFill>
                  <a:schemeClr val="tx1"/>
                </a:solidFill>
              </a:endParaRPr>
            </a:p>
            <a:p>
              <a:pPr algn="r"/>
              <a:r>
                <a:rPr kumimoji="1" lang="ja-JP" altLang="en-US" sz="1100" b="1" dirty="0">
                  <a:solidFill>
                    <a:schemeClr val="tx1"/>
                  </a:solidFill>
                </a:rPr>
                <a:t>：廃止路線</a:t>
              </a:r>
            </a:p>
          </p:txBody>
        </p:sp>
        <p:cxnSp>
          <p:nvCxnSpPr>
            <p:cNvPr id="11" name="直線コネクタ 10">
              <a:extLst>
                <a:ext uri="{FF2B5EF4-FFF2-40B4-BE49-F238E27FC236}">
                  <a16:creationId xmlns:a16="http://schemas.microsoft.com/office/drawing/2014/main" id="{E3897D94-8848-4D81-A69E-18A44294BFBA}"/>
                </a:ext>
              </a:extLst>
            </p:cNvPr>
            <p:cNvCxnSpPr>
              <a:cxnSpLocks/>
            </p:cNvCxnSpPr>
            <p:nvPr/>
          </p:nvCxnSpPr>
          <p:spPr>
            <a:xfrm>
              <a:off x="5299065" y="5848319"/>
              <a:ext cx="4123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1D511EC8-45A4-4CFD-998A-0271933E6026}"/>
                </a:ext>
              </a:extLst>
            </p:cNvPr>
            <p:cNvCxnSpPr>
              <a:cxnSpLocks/>
            </p:cNvCxnSpPr>
            <p:nvPr/>
          </p:nvCxnSpPr>
          <p:spPr>
            <a:xfrm>
              <a:off x="5299065" y="6186139"/>
              <a:ext cx="412352"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20" name="図 19">
            <a:extLst>
              <a:ext uri="{FF2B5EF4-FFF2-40B4-BE49-F238E27FC236}">
                <a16:creationId xmlns:a16="http://schemas.microsoft.com/office/drawing/2014/main" id="{50290434-ACEF-463C-B5CA-EA46B332B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781" y="4593852"/>
            <a:ext cx="1535200" cy="1089992"/>
          </a:xfrm>
          <a:prstGeom prst="rect">
            <a:avLst/>
          </a:prstGeom>
        </p:spPr>
      </p:pic>
      <p:sp>
        <p:nvSpPr>
          <p:cNvPr id="22" name="テキスト ボックス 21">
            <a:extLst>
              <a:ext uri="{FF2B5EF4-FFF2-40B4-BE49-F238E27FC236}">
                <a16:creationId xmlns:a16="http://schemas.microsoft.com/office/drawing/2014/main" id="{EAD50FC5-5CAC-4455-BAD9-0634BF406BE5}"/>
              </a:ext>
            </a:extLst>
          </p:cNvPr>
          <p:cNvSpPr txBox="1"/>
          <p:nvPr/>
        </p:nvSpPr>
        <p:spPr>
          <a:xfrm>
            <a:off x="4974996" y="6391447"/>
            <a:ext cx="3018122" cy="246221"/>
          </a:xfrm>
          <a:prstGeom prst="rect">
            <a:avLst/>
          </a:prstGeom>
          <a:noFill/>
        </p:spPr>
        <p:txBody>
          <a:bodyPr wrap="square" rtlCol="0">
            <a:spAutoFit/>
          </a:bodyPr>
          <a:lstStyle/>
          <a:p>
            <a:r>
              <a:rPr kumimoji="1" lang="en-US" altLang="ja-JP" sz="1000" u="sng" dirty="0"/>
              <a:t>※</a:t>
            </a:r>
            <a:r>
              <a:rPr kumimoji="1" lang="ja-JP" altLang="en-US" sz="1000" u="sng" dirty="0"/>
              <a:t>北大伴線と石川線の一体運行により１路線減</a:t>
            </a:r>
          </a:p>
        </p:txBody>
      </p:sp>
      <p:sp>
        <p:nvSpPr>
          <p:cNvPr id="19" name="テキスト ボックス 18">
            <a:extLst>
              <a:ext uri="{FF2B5EF4-FFF2-40B4-BE49-F238E27FC236}">
                <a16:creationId xmlns:a16="http://schemas.microsoft.com/office/drawing/2014/main" id="{6277BB70-49AB-4E01-B00F-07B2C10543A7}"/>
              </a:ext>
            </a:extLst>
          </p:cNvPr>
          <p:cNvSpPr txBox="1"/>
          <p:nvPr/>
        </p:nvSpPr>
        <p:spPr>
          <a:xfrm>
            <a:off x="7627619" y="705614"/>
            <a:ext cx="1427117" cy="230832"/>
          </a:xfrm>
          <a:prstGeom prst="rect">
            <a:avLst/>
          </a:prstGeom>
          <a:noFill/>
        </p:spPr>
        <p:txBody>
          <a:bodyPr wrap="square" rtlCol="0">
            <a:spAutoFit/>
          </a:bodyPr>
          <a:lstStyle/>
          <a:p>
            <a:r>
              <a:rPr kumimoji="1" lang="en-US" altLang="ja-JP" sz="900" b="1" dirty="0"/>
              <a:t>※</a:t>
            </a:r>
            <a:r>
              <a:rPr kumimoji="1" lang="ja-JP" altLang="en-US" sz="900" b="1" dirty="0"/>
              <a:t>令和</a:t>
            </a:r>
            <a:r>
              <a:rPr kumimoji="1" lang="en-US" altLang="ja-JP" sz="900" b="1" dirty="0"/>
              <a:t>5</a:t>
            </a:r>
            <a:r>
              <a:rPr kumimoji="1" lang="ja-JP" altLang="en-US" sz="900" b="1" dirty="0"/>
              <a:t>年</a:t>
            </a:r>
            <a:r>
              <a:rPr kumimoji="1" lang="en-US" altLang="ja-JP" sz="900" b="1" dirty="0"/>
              <a:t>12</a:t>
            </a:r>
            <a:r>
              <a:rPr kumimoji="1" lang="ja-JP" altLang="en-US" sz="900" b="1" dirty="0"/>
              <a:t>月</a:t>
            </a:r>
            <a:r>
              <a:rPr kumimoji="1" lang="en-US" altLang="ja-JP" sz="900" b="1" dirty="0"/>
              <a:t>21</a:t>
            </a:r>
            <a:r>
              <a:rPr kumimoji="1" lang="ja-JP" altLang="en-US" sz="900" b="1" dirty="0"/>
              <a:t>日以降</a:t>
            </a:r>
          </a:p>
        </p:txBody>
      </p:sp>
    </p:spTree>
    <p:extLst>
      <p:ext uri="{BB962C8B-B14F-4D97-AF65-F5344CB8AC3E}">
        <p14:creationId xmlns:p14="http://schemas.microsoft.com/office/powerpoint/2010/main" val="28980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369332"/>
          </a:xfrm>
          <a:prstGeom prst="rect">
            <a:avLst/>
          </a:prstGeom>
          <a:noFill/>
        </p:spPr>
        <p:txBody>
          <a:bodyPr wrap="square" rtlCol="0">
            <a:spAutoFit/>
          </a:bodyPr>
          <a:lstStyle/>
          <a:p>
            <a:r>
              <a:rPr kumimoji="1" lang="ja-JP" altLang="en-US" b="1" dirty="0"/>
              <a:t>３．新しいモビリティサービスへの期待</a:t>
            </a:r>
          </a:p>
        </p:txBody>
      </p:sp>
      <p:sp>
        <p:nvSpPr>
          <p:cNvPr id="19" name="スライド番号プレースホルダー 3">
            <a:extLst>
              <a:ext uri="{FF2B5EF4-FFF2-40B4-BE49-F238E27FC236}">
                <a16:creationId xmlns:a16="http://schemas.microsoft.com/office/drawing/2014/main" id="{EFD73DDE-75FF-463B-A1EB-1A5A9BF8ACA2}"/>
              </a:ext>
            </a:extLst>
          </p:cNvPr>
          <p:cNvSpPr>
            <a:spLocks noGrp="1"/>
          </p:cNvSpPr>
          <p:nvPr>
            <p:ph type="sldNum" sz="quarter" idx="12"/>
          </p:nvPr>
        </p:nvSpPr>
        <p:spPr>
          <a:xfrm>
            <a:off x="7086600" y="6489370"/>
            <a:ext cx="2057400" cy="365125"/>
          </a:xfrm>
        </p:spPr>
        <p:txBody>
          <a:bodyPr/>
          <a:lstStyle/>
          <a:p>
            <a:r>
              <a:rPr kumimoji="1" lang="en-US" altLang="ja-JP" dirty="0"/>
              <a:t>3</a:t>
            </a:r>
            <a:endParaRPr kumimoji="1" lang="ja-JP" altLang="en-US" dirty="0"/>
          </a:p>
        </p:txBody>
      </p:sp>
      <p:sp>
        <p:nvSpPr>
          <p:cNvPr id="25" name="正方形/長方形 27">
            <a:extLst>
              <a:ext uri="{FF2B5EF4-FFF2-40B4-BE49-F238E27FC236}">
                <a16:creationId xmlns:a16="http://schemas.microsoft.com/office/drawing/2014/main" id="{A7FD13E5-7C5C-4C89-AC55-DF51ECF8029F}"/>
              </a:ext>
            </a:extLst>
          </p:cNvPr>
          <p:cNvSpPr/>
          <p:nvPr/>
        </p:nvSpPr>
        <p:spPr>
          <a:xfrm>
            <a:off x="5214502" y="6616428"/>
            <a:ext cx="6205225"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出典：基幹的なバスにおける自動運転挿入に関する検討資料より大阪府作成</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a:extLst>
              <a:ext uri="{FF2B5EF4-FFF2-40B4-BE49-F238E27FC236}">
                <a16:creationId xmlns:a16="http://schemas.microsoft.com/office/drawing/2014/main" id="{BEF23799-4C25-478F-BB43-CE0797344A48}"/>
              </a:ext>
            </a:extLst>
          </p:cNvPr>
          <p:cNvSpPr/>
          <p:nvPr/>
        </p:nvSpPr>
        <p:spPr>
          <a:xfrm rot="10800000">
            <a:off x="3766448" y="2843129"/>
            <a:ext cx="2007752" cy="2589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9524D0C0-4CCC-4667-960B-A742E1155D04}"/>
              </a:ext>
            </a:extLst>
          </p:cNvPr>
          <p:cNvSpPr/>
          <p:nvPr/>
        </p:nvSpPr>
        <p:spPr>
          <a:xfrm rot="10800000">
            <a:off x="3766448" y="4117004"/>
            <a:ext cx="2007752" cy="2639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B5A8AB0-B569-46CE-A0D3-FBCD834FC002}"/>
              </a:ext>
            </a:extLst>
          </p:cNvPr>
          <p:cNvSpPr/>
          <p:nvPr/>
        </p:nvSpPr>
        <p:spPr>
          <a:xfrm>
            <a:off x="974244" y="3253522"/>
            <a:ext cx="7984725" cy="728201"/>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latin typeface="+mn-ea"/>
              </a:rPr>
              <a:t>　　　</a:t>
            </a:r>
            <a:endParaRPr kumimoji="1" lang="en-US" altLang="ja-JP" sz="1800" dirty="0">
              <a:solidFill>
                <a:schemeClr val="tx1"/>
              </a:solidFill>
              <a:latin typeface="+mn-ea"/>
            </a:endParaRPr>
          </a:p>
          <a:p>
            <a:r>
              <a:rPr kumimoji="1" lang="ja-JP" altLang="en-US" dirty="0">
                <a:solidFill>
                  <a:schemeClr val="tx1"/>
                </a:solidFill>
                <a:latin typeface="+mn-ea"/>
              </a:rPr>
              <a:t>　　　</a:t>
            </a:r>
            <a:endParaRPr kumimoji="1" lang="ja-JP" altLang="en-US" b="1" u="sng" dirty="0">
              <a:solidFill>
                <a:schemeClr val="tx1"/>
              </a:solidFill>
            </a:endParaRPr>
          </a:p>
        </p:txBody>
      </p:sp>
      <p:sp>
        <p:nvSpPr>
          <p:cNvPr id="30" name="四角形: 角を丸くする 29">
            <a:extLst>
              <a:ext uri="{FF2B5EF4-FFF2-40B4-BE49-F238E27FC236}">
                <a16:creationId xmlns:a16="http://schemas.microsoft.com/office/drawing/2014/main" id="{9D93DBB2-181C-4965-835A-5EB8510CB202}"/>
              </a:ext>
            </a:extLst>
          </p:cNvPr>
          <p:cNvSpPr/>
          <p:nvPr/>
        </p:nvSpPr>
        <p:spPr>
          <a:xfrm>
            <a:off x="245371" y="3245886"/>
            <a:ext cx="1114454" cy="736398"/>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課題</a:t>
            </a:r>
          </a:p>
        </p:txBody>
      </p:sp>
      <p:sp>
        <p:nvSpPr>
          <p:cNvPr id="32" name="正方形/長方形 6">
            <a:extLst>
              <a:ext uri="{FF2B5EF4-FFF2-40B4-BE49-F238E27FC236}">
                <a16:creationId xmlns:a16="http://schemas.microsoft.com/office/drawing/2014/main" id="{177DCC27-986E-4AB1-BA30-6F15F25FB28E}"/>
              </a:ext>
            </a:extLst>
          </p:cNvPr>
          <p:cNvSpPr/>
          <p:nvPr/>
        </p:nvSpPr>
        <p:spPr>
          <a:xfrm>
            <a:off x="802598" y="715018"/>
            <a:ext cx="8156371" cy="2010396"/>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indent="-285750">
              <a:spcBef>
                <a:spcPts val="600"/>
              </a:spcBef>
              <a:buFont typeface="Meiryo UI" panose="020B0604030504040204" pitchFamily="50" charset="-128"/>
              <a:buChar char="○"/>
              <a:defRPr/>
            </a:pPr>
            <a:endParaRPr lang="en-US" altLang="ja-JP" sz="1400" dirty="0">
              <a:solidFill>
                <a:srgbClr val="000000"/>
              </a:solidFill>
              <a:highlight>
                <a:srgbClr val="FFFF00"/>
              </a:highlight>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C42B98FD-CEAD-422D-9E35-B78D6EFD9116}"/>
              </a:ext>
            </a:extLst>
          </p:cNvPr>
          <p:cNvSpPr/>
          <p:nvPr/>
        </p:nvSpPr>
        <p:spPr>
          <a:xfrm>
            <a:off x="245371" y="703674"/>
            <a:ext cx="1114454" cy="2029088"/>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現状</a:t>
            </a:r>
          </a:p>
        </p:txBody>
      </p:sp>
      <p:sp>
        <p:nvSpPr>
          <p:cNvPr id="3" name="テキスト ボックス 2">
            <a:extLst>
              <a:ext uri="{FF2B5EF4-FFF2-40B4-BE49-F238E27FC236}">
                <a16:creationId xmlns:a16="http://schemas.microsoft.com/office/drawing/2014/main" id="{6A2B002C-3FCD-4628-90F6-5631517DD6E3}"/>
              </a:ext>
            </a:extLst>
          </p:cNvPr>
          <p:cNvSpPr txBox="1"/>
          <p:nvPr/>
        </p:nvSpPr>
        <p:spPr>
          <a:xfrm>
            <a:off x="1537442" y="760468"/>
            <a:ext cx="5165798" cy="1926874"/>
          </a:xfrm>
          <a:prstGeom prst="rect">
            <a:avLst/>
          </a:prstGeom>
          <a:noFill/>
        </p:spPr>
        <p:txBody>
          <a:bodyPr wrap="square" rtlCol="0">
            <a:spAutoFit/>
          </a:bodyPr>
          <a:lstStyle/>
          <a:p>
            <a:pPr>
              <a:lnSpc>
                <a:spcPts val="2400"/>
              </a:lnSpc>
            </a:pPr>
            <a:r>
              <a:rPr kumimoji="1" lang="ja-JP" altLang="en-US" dirty="0">
                <a:latin typeface="+mn-ea"/>
              </a:rPr>
              <a:t>○運輸事業における現状</a:t>
            </a:r>
            <a:endParaRPr kumimoji="1" lang="en-US" altLang="ja-JP" dirty="0">
              <a:latin typeface="+mn-ea"/>
            </a:endParaRPr>
          </a:p>
          <a:p>
            <a:pPr>
              <a:lnSpc>
                <a:spcPts val="2400"/>
              </a:lnSpc>
            </a:pPr>
            <a:r>
              <a:rPr kumimoji="1" lang="ja-JP" altLang="en-US" dirty="0">
                <a:latin typeface="+mn-ea"/>
              </a:rPr>
              <a:t>　・運転手不足、運転手の高齢化</a:t>
            </a:r>
            <a:endParaRPr kumimoji="1" lang="en-US" altLang="ja-JP" dirty="0">
              <a:latin typeface="+mn-ea"/>
            </a:endParaRPr>
          </a:p>
          <a:p>
            <a:pPr>
              <a:lnSpc>
                <a:spcPts val="2400"/>
              </a:lnSpc>
            </a:pPr>
            <a:r>
              <a:rPr kumimoji="1" lang="ja-JP" altLang="en-US" dirty="0">
                <a:latin typeface="+mn-ea"/>
              </a:rPr>
              <a:t>　・運行経費の増加</a:t>
            </a:r>
            <a:endParaRPr kumimoji="1" lang="en-US" altLang="ja-JP" dirty="0">
              <a:latin typeface="+mn-ea"/>
            </a:endParaRPr>
          </a:p>
          <a:p>
            <a:pPr>
              <a:lnSpc>
                <a:spcPts val="2400"/>
              </a:lnSpc>
            </a:pPr>
            <a:r>
              <a:rPr kumimoji="1" lang="ja-JP" altLang="en-US" dirty="0">
                <a:latin typeface="+mn-ea"/>
              </a:rPr>
              <a:t>　・利用者減少による事業採算性の低下</a:t>
            </a:r>
            <a:endParaRPr kumimoji="1" lang="en-US" altLang="ja-JP" dirty="0">
              <a:latin typeface="+mn-ea"/>
            </a:endParaRPr>
          </a:p>
          <a:p>
            <a:pPr>
              <a:lnSpc>
                <a:spcPts val="2400"/>
              </a:lnSpc>
            </a:pPr>
            <a:r>
              <a:rPr kumimoji="1" lang="ja-JP" altLang="en-US" dirty="0">
                <a:latin typeface="+mn-ea"/>
              </a:rPr>
              <a:t>○地域公共交通における現状</a:t>
            </a:r>
            <a:endParaRPr kumimoji="1" lang="en-US" altLang="ja-JP" dirty="0">
              <a:latin typeface="+mn-ea"/>
            </a:endParaRPr>
          </a:p>
          <a:p>
            <a:pPr>
              <a:lnSpc>
                <a:spcPts val="2400"/>
              </a:lnSpc>
            </a:pPr>
            <a:r>
              <a:rPr kumimoji="1" lang="ja-JP" altLang="en-US" dirty="0">
                <a:latin typeface="+mn-ea"/>
              </a:rPr>
              <a:t>　・高齢化の進展による免許返納者の増加</a:t>
            </a:r>
            <a:endParaRPr kumimoji="1" lang="ja-JP" altLang="en-US" b="1" u="sng" dirty="0">
              <a:latin typeface="+mn-ea"/>
            </a:endParaRPr>
          </a:p>
        </p:txBody>
      </p:sp>
      <p:pic>
        <p:nvPicPr>
          <p:cNvPr id="10" name="図 9">
            <a:extLst>
              <a:ext uri="{FF2B5EF4-FFF2-40B4-BE49-F238E27FC236}">
                <a16:creationId xmlns:a16="http://schemas.microsoft.com/office/drawing/2014/main" id="{36049ACE-024F-439F-9C95-2DEC3025C675}"/>
              </a:ext>
            </a:extLst>
          </p:cNvPr>
          <p:cNvPicPr>
            <a:picLocks noChangeAspect="1"/>
          </p:cNvPicPr>
          <p:nvPr/>
        </p:nvPicPr>
        <p:blipFill>
          <a:blip r:embed="rId2">
            <a:clrChange>
              <a:clrFrom>
                <a:srgbClr val="FFFFFF"/>
              </a:clrFrom>
              <a:clrTo>
                <a:srgbClr val="FFFFFF">
                  <a:alpha val="0"/>
                </a:srgbClr>
              </a:clrTo>
            </a:clrChange>
            <a:alphaModFix/>
          </a:blip>
          <a:stretch>
            <a:fillRect/>
          </a:stretch>
        </p:blipFill>
        <p:spPr>
          <a:xfrm flipH="1">
            <a:off x="7125785" y="1011538"/>
            <a:ext cx="1450844" cy="1488528"/>
          </a:xfrm>
          <a:prstGeom prst="rect">
            <a:avLst/>
          </a:prstGeom>
        </p:spPr>
      </p:pic>
      <p:sp>
        <p:nvSpPr>
          <p:cNvPr id="33" name="正方形/長方形 32">
            <a:extLst>
              <a:ext uri="{FF2B5EF4-FFF2-40B4-BE49-F238E27FC236}">
                <a16:creationId xmlns:a16="http://schemas.microsoft.com/office/drawing/2014/main" id="{6C6C4975-A26E-415B-9EEC-2C77BEAC62E6}"/>
              </a:ext>
            </a:extLst>
          </p:cNvPr>
          <p:cNvSpPr/>
          <p:nvPr/>
        </p:nvSpPr>
        <p:spPr>
          <a:xfrm>
            <a:off x="948381" y="4548554"/>
            <a:ext cx="7984725" cy="834209"/>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u="sng" dirty="0">
                <a:solidFill>
                  <a:schemeClr val="tx1"/>
                </a:solidFill>
                <a:latin typeface="+mn-ea"/>
              </a:rPr>
              <a:t>              </a:t>
            </a:r>
            <a:endParaRPr kumimoji="1" lang="ja-JP" altLang="en-US" b="1" u="sng" dirty="0">
              <a:solidFill>
                <a:schemeClr val="tx1"/>
              </a:solidFill>
            </a:endParaRPr>
          </a:p>
        </p:txBody>
      </p:sp>
      <p:sp>
        <p:nvSpPr>
          <p:cNvPr id="34" name="四角形: 角を丸くする 33">
            <a:extLst>
              <a:ext uri="{FF2B5EF4-FFF2-40B4-BE49-F238E27FC236}">
                <a16:creationId xmlns:a16="http://schemas.microsoft.com/office/drawing/2014/main" id="{D68DA035-93D9-45AB-A39E-4BDCCA95B130}"/>
              </a:ext>
            </a:extLst>
          </p:cNvPr>
          <p:cNvSpPr/>
          <p:nvPr/>
        </p:nvSpPr>
        <p:spPr>
          <a:xfrm>
            <a:off x="227748" y="4547126"/>
            <a:ext cx="1114454" cy="834208"/>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方向性</a:t>
            </a:r>
          </a:p>
        </p:txBody>
      </p:sp>
      <p:sp>
        <p:nvSpPr>
          <p:cNvPr id="35" name="テキスト ボックス 34">
            <a:extLst>
              <a:ext uri="{FF2B5EF4-FFF2-40B4-BE49-F238E27FC236}">
                <a16:creationId xmlns:a16="http://schemas.microsoft.com/office/drawing/2014/main" id="{D284B41B-F211-4511-BE29-D964D2BF5AD7}"/>
              </a:ext>
            </a:extLst>
          </p:cNvPr>
          <p:cNvSpPr txBox="1"/>
          <p:nvPr/>
        </p:nvSpPr>
        <p:spPr>
          <a:xfrm>
            <a:off x="1465647" y="3272549"/>
            <a:ext cx="6167491" cy="714298"/>
          </a:xfrm>
          <a:prstGeom prst="rect">
            <a:avLst/>
          </a:prstGeom>
          <a:noFill/>
        </p:spPr>
        <p:txBody>
          <a:bodyPr wrap="square">
            <a:spAutoFit/>
          </a:bodyPr>
          <a:lstStyle/>
          <a:p>
            <a:pPr>
              <a:lnSpc>
                <a:spcPts val="2500"/>
              </a:lnSpc>
            </a:pPr>
            <a:r>
              <a:rPr kumimoji="1" lang="ja-JP" altLang="en-US" dirty="0">
                <a:latin typeface="+mn-ea"/>
              </a:rPr>
              <a:t> </a:t>
            </a:r>
            <a:r>
              <a:rPr kumimoji="1" lang="ja-JP" altLang="en-US" sz="1800" b="1" dirty="0">
                <a:solidFill>
                  <a:schemeClr val="tx1"/>
                </a:solidFill>
                <a:latin typeface="+mn-ea"/>
              </a:rPr>
              <a:t>○</a:t>
            </a:r>
            <a:r>
              <a:rPr kumimoji="1" lang="ja-JP" altLang="en-US" b="1" u="sng" dirty="0">
                <a:latin typeface="+mn-ea"/>
              </a:rPr>
              <a:t>運転</a:t>
            </a:r>
            <a:r>
              <a:rPr kumimoji="1" lang="ja-JP" altLang="en-US" sz="1800" b="1" u="sng" dirty="0">
                <a:solidFill>
                  <a:schemeClr val="tx1"/>
                </a:solidFill>
                <a:latin typeface="+mn-ea"/>
              </a:rPr>
              <a:t>手不足の解消</a:t>
            </a:r>
            <a:endParaRPr kumimoji="1" lang="en-US" altLang="ja-JP" sz="1800" b="1" u="sng" dirty="0">
              <a:solidFill>
                <a:schemeClr val="tx1"/>
              </a:solidFill>
              <a:latin typeface="+mn-ea"/>
            </a:endParaRPr>
          </a:p>
          <a:p>
            <a:pPr>
              <a:lnSpc>
                <a:spcPts val="2500"/>
              </a:lnSpc>
            </a:pPr>
            <a:r>
              <a:rPr lang="ja-JP" altLang="en-US" dirty="0"/>
              <a:t> </a:t>
            </a:r>
            <a:r>
              <a:rPr kumimoji="1" lang="ja-JP" altLang="en-US" dirty="0">
                <a:latin typeface="+mn-ea"/>
              </a:rPr>
              <a:t>○利用者の声を反映した</a:t>
            </a:r>
            <a:r>
              <a:rPr kumimoji="1" lang="ja-JP" altLang="en-US" b="1" u="sng" dirty="0">
                <a:latin typeface="+mn-ea"/>
              </a:rPr>
              <a:t>持続可能な地域公共交通の確保</a:t>
            </a:r>
            <a:endParaRPr lang="ja-JP" altLang="en-US" dirty="0"/>
          </a:p>
        </p:txBody>
      </p:sp>
      <p:sp>
        <p:nvSpPr>
          <p:cNvPr id="36" name="テキスト ボックス 35">
            <a:extLst>
              <a:ext uri="{FF2B5EF4-FFF2-40B4-BE49-F238E27FC236}">
                <a16:creationId xmlns:a16="http://schemas.microsoft.com/office/drawing/2014/main" id="{C7500308-DBB6-42A4-AF1E-D7A2AEDA7203}"/>
              </a:ext>
            </a:extLst>
          </p:cNvPr>
          <p:cNvSpPr txBox="1"/>
          <p:nvPr/>
        </p:nvSpPr>
        <p:spPr>
          <a:xfrm>
            <a:off x="1488254" y="4674684"/>
            <a:ext cx="6167491" cy="396840"/>
          </a:xfrm>
          <a:prstGeom prst="rect">
            <a:avLst/>
          </a:prstGeom>
          <a:noFill/>
        </p:spPr>
        <p:txBody>
          <a:bodyPr wrap="square">
            <a:spAutoFit/>
          </a:bodyPr>
          <a:lstStyle/>
          <a:p>
            <a:pPr>
              <a:lnSpc>
                <a:spcPts val="2500"/>
              </a:lnSpc>
            </a:pPr>
            <a:r>
              <a:rPr kumimoji="1" lang="ja-JP" altLang="en-US" dirty="0">
                <a:latin typeface="+mn-ea"/>
              </a:rPr>
              <a:t> </a:t>
            </a:r>
            <a:endParaRPr lang="ja-JP" altLang="en-US" dirty="0"/>
          </a:p>
        </p:txBody>
      </p:sp>
      <p:sp>
        <p:nvSpPr>
          <p:cNvPr id="37" name="テキスト ボックス 36">
            <a:extLst>
              <a:ext uri="{FF2B5EF4-FFF2-40B4-BE49-F238E27FC236}">
                <a16:creationId xmlns:a16="http://schemas.microsoft.com/office/drawing/2014/main" id="{A8E8CCD1-F89E-4B8B-840B-7D138A202709}"/>
              </a:ext>
            </a:extLst>
          </p:cNvPr>
          <p:cNvSpPr txBox="1"/>
          <p:nvPr/>
        </p:nvSpPr>
        <p:spPr>
          <a:xfrm>
            <a:off x="1461091" y="4607373"/>
            <a:ext cx="7353125" cy="717440"/>
          </a:xfrm>
          <a:prstGeom prst="rect">
            <a:avLst/>
          </a:prstGeom>
          <a:noFill/>
        </p:spPr>
        <p:txBody>
          <a:bodyPr wrap="square">
            <a:spAutoFit/>
          </a:bodyPr>
          <a:lstStyle/>
          <a:p>
            <a:pPr>
              <a:lnSpc>
                <a:spcPts val="2500"/>
              </a:lnSpc>
            </a:pPr>
            <a:r>
              <a:rPr kumimoji="1" lang="ja-JP" altLang="en-US" dirty="0">
                <a:latin typeface="+mn-ea"/>
              </a:rPr>
              <a:t>地域公共交通を取り巻く環境が大きく変化する中、</a:t>
            </a:r>
            <a:r>
              <a:rPr kumimoji="1" lang="ja-JP" altLang="en-US" b="1" u="sng" dirty="0">
                <a:latin typeface="+mn-ea"/>
              </a:rPr>
              <a:t>急速に進展するデジタル技術を活用</a:t>
            </a:r>
            <a:r>
              <a:rPr kumimoji="1" lang="ja-JP" altLang="en-US" dirty="0">
                <a:latin typeface="+mn-ea"/>
              </a:rPr>
              <a:t>し、効果的かつ効率的に課題解決に取り組む</a:t>
            </a:r>
            <a:endParaRPr lang="ja-JP" altLang="en-US" dirty="0"/>
          </a:p>
        </p:txBody>
      </p:sp>
      <p:sp>
        <p:nvSpPr>
          <p:cNvPr id="38" name="正方形/長方形 37">
            <a:extLst>
              <a:ext uri="{FF2B5EF4-FFF2-40B4-BE49-F238E27FC236}">
                <a16:creationId xmlns:a16="http://schemas.microsoft.com/office/drawing/2014/main" id="{D3AFC696-AC21-46D6-A682-53E44CA8B81C}"/>
              </a:ext>
            </a:extLst>
          </p:cNvPr>
          <p:cNvSpPr/>
          <p:nvPr/>
        </p:nvSpPr>
        <p:spPr>
          <a:xfrm>
            <a:off x="960101" y="5907734"/>
            <a:ext cx="7984725" cy="728201"/>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latin typeface="+mn-ea"/>
              </a:rPr>
              <a:t>　　　</a:t>
            </a:r>
            <a:endParaRPr kumimoji="1" lang="en-US" altLang="ja-JP" sz="1800" dirty="0">
              <a:solidFill>
                <a:schemeClr val="tx1"/>
              </a:solidFill>
              <a:latin typeface="+mn-ea"/>
            </a:endParaRPr>
          </a:p>
          <a:p>
            <a:r>
              <a:rPr kumimoji="1" lang="ja-JP" altLang="en-US" dirty="0">
                <a:solidFill>
                  <a:schemeClr val="tx1"/>
                </a:solidFill>
                <a:latin typeface="+mn-ea"/>
              </a:rPr>
              <a:t>　　　</a:t>
            </a:r>
            <a:endParaRPr kumimoji="1" lang="ja-JP" altLang="en-US" b="1" u="sng" dirty="0">
              <a:solidFill>
                <a:schemeClr val="tx1"/>
              </a:solidFill>
            </a:endParaRPr>
          </a:p>
        </p:txBody>
      </p:sp>
      <p:sp>
        <p:nvSpPr>
          <p:cNvPr id="31" name="四角形: 角を丸くする 30">
            <a:extLst>
              <a:ext uri="{FF2B5EF4-FFF2-40B4-BE49-F238E27FC236}">
                <a16:creationId xmlns:a16="http://schemas.microsoft.com/office/drawing/2014/main" id="{0E9D76BB-E358-41F0-86C5-AFD765828AC5}"/>
              </a:ext>
            </a:extLst>
          </p:cNvPr>
          <p:cNvSpPr/>
          <p:nvPr/>
        </p:nvSpPr>
        <p:spPr>
          <a:xfrm>
            <a:off x="245371" y="5906301"/>
            <a:ext cx="1114454" cy="72820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対応策</a:t>
            </a:r>
          </a:p>
        </p:txBody>
      </p:sp>
      <p:sp>
        <p:nvSpPr>
          <p:cNvPr id="39" name="二等辺三角形 38">
            <a:extLst>
              <a:ext uri="{FF2B5EF4-FFF2-40B4-BE49-F238E27FC236}">
                <a16:creationId xmlns:a16="http://schemas.microsoft.com/office/drawing/2014/main" id="{2F42C58E-C8A7-4F3C-A0F4-EF77014E358D}"/>
              </a:ext>
            </a:extLst>
          </p:cNvPr>
          <p:cNvSpPr/>
          <p:nvPr/>
        </p:nvSpPr>
        <p:spPr>
          <a:xfrm rot="10800000">
            <a:off x="3775583" y="5507018"/>
            <a:ext cx="2007752" cy="2639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AC552CB-E7A3-4320-89BE-0BD1E6B0FBE9}"/>
              </a:ext>
            </a:extLst>
          </p:cNvPr>
          <p:cNvSpPr txBox="1"/>
          <p:nvPr/>
        </p:nvSpPr>
        <p:spPr>
          <a:xfrm>
            <a:off x="2004512" y="6097532"/>
            <a:ext cx="5752542" cy="369332"/>
          </a:xfrm>
          <a:prstGeom prst="rect">
            <a:avLst/>
          </a:prstGeom>
          <a:noFill/>
        </p:spPr>
        <p:txBody>
          <a:bodyPr wrap="square" rtlCol="0">
            <a:spAutoFit/>
          </a:bodyPr>
          <a:lstStyle/>
          <a:p>
            <a:r>
              <a:rPr kumimoji="1" lang="ja-JP" altLang="en-US" sz="1800" b="1" u="sng" dirty="0">
                <a:solidFill>
                  <a:schemeClr val="tx1"/>
                </a:solidFill>
                <a:latin typeface="+mn-ea"/>
              </a:rPr>
              <a:t>新技術を活用した新しいモビリティサービスの導入</a:t>
            </a:r>
            <a:endParaRPr kumimoji="1" lang="ja-JP" altLang="en-US" dirty="0"/>
          </a:p>
        </p:txBody>
      </p:sp>
    </p:spTree>
    <p:extLst>
      <p:ext uri="{BB962C8B-B14F-4D97-AF65-F5344CB8AC3E}">
        <p14:creationId xmlns:p14="http://schemas.microsoft.com/office/powerpoint/2010/main" val="305201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F633444F-4580-4041-B4DC-F54F36728444}"/>
              </a:ext>
            </a:extLst>
          </p:cNvPr>
          <p:cNvSpPr/>
          <p:nvPr/>
        </p:nvSpPr>
        <p:spPr>
          <a:xfrm>
            <a:off x="5883370" y="993798"/>
            <a:ext cx="1476000" cy="2438266"/>
          </a:xfrm>
          <a:prstGeom prst="roundRect">
            <a:avLst>
              <a:gd name="adj" fmla="val 5910"/>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kumimoji="1" lang="en-US" altLang="ja-JP" sz="800" b="1" dirty="0">
                <a:solidFill>
                  <a:schemeClr val="tx1"/>
                </a:solidFill>
              </a:rPr>
              <a:t>【</a:t>
            </a:r>
            <a:r>
              <a:rPr kumimoji="1" lang="ja-JP" altLang="en-US" sz="800" b="1" dirty="0">
                <a:solidFill>
                  <a:schemeClr val="tx1"/>
                </a:solidFill>
              </a:rPr>
              <a:t>定員：車種毎の乗車定員内</a:t>
            </a:r>
            <a:r>
              <a:rPr kumimoji="1" lang="en-US" altLang="ja-JP" sz="800" b="1" dirty="0">
                <a:solidFill>
                  <a:schemeClr val="tx1"/>
                </a:solidFill>
              </a:rPr>
              <a:t>】</a:t>
            </a:r>
            <a:endParaRPr kumimoji="1" lang="ja-JP" altLang="en-US" sz="800" b="1" dirty="0">
              <a:solidFill>
                <a:schemeClr val="tx1"/>
              </a:solidFill>
            </a:endParaRPr>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1"/>
            <a:ext cx="8688504" cy="369332"/>
          </a:xfrm>
          <a:prstGeom prst="rect">
            <a:avLst/>
          </a:prstGeom>
          <a:noFill/>
        </p:spPr>
        <p:txBody>
          <a:bodyPr wrap="square" rtlCol="0">
            <a:spAutoFit/>
          </a:bodyPr>
          <a:lstStyle/>
          <a:p>
            <a:r>
              <a:rPr kumimoji="1" lang="ja-JP" altLang="en-US" b="1" dirty="0"/>
              <a:t>４．</a:t>
            </a:r>
            <a:r>
              <a:rPr kumimoji="1" lang="ja-JP" altLang="en-US" b="1" dirty="0">
                <a:solidFill>
                  <a:schemeClr val="tx1"/>
                </a:solidFill>
                <a:latin typeface="+mn-ea"/>
              </a:rPr>
              <a:t>新しいモビリティサービスの活用</a:t>
            </a:r>
            <a:endParaRPr kumimoji="1" lang="ja-JP" altLang="en-US" b="1" dirty="0">
              <a:latin typeface="+mn-ea"/>
            </a:endParaRPr>
          </a:p>
        </p:txBody>
      </p:sp>
      <p:sp>
        <p:nvSpPr>
          <p:cNvPr id="19" name="スライド番号プレースホルダー 3">
            <a:extLst>
              <a:ext uri="{FF2B5EF4-FFF2-40B4-BE49-F238E27FC236}">
                <a16:creationId xmlns:a16="http://schemas.microsoft.com/office/drawing/2014/main" id="{EFD73DDE-75FF-463B-A1EB-1A5A9BF8ACA2}"/>
              </a:ext>
            </a:extLst>
          </p:cNvPr>
          <p:cNvSpPr>
            <a:spLocks noGrp="1"/>
          </p:cNvSpPr>
          <p:nvPr>
            <p:ph type="sldNum" sz="quarter" idx="12"/>
          </p:nvPr>
        </p:nvSpPr>
        <p:spPr>
          <a:xfrm>
            <a:off x="7086600" y="6489370"/>
            <a:ext cx="2057400" cy="365125"/>
          </a:xfrm>
        </p:spPr>
        <p:txBody>
          <a:bodyPr/>
          <a:lstStyle/>
          <a:p>
            <a:r>
              <a:rPr kumimoji="1" lang="en-US" altLang="ja-JP" dirty="0"/>
              <a:t>4</a:t>
            </a:r>
            <a:endParaRPr kumimoji="1" lang="ja-JP" altLang="en-US" dirty="0"/>
          </a:p>
        </p:txBody>
      </p:sp>
      <p:sp>
        <p:nvSpPr>
          <p:cNvPr id="25" name="正方形/長方形 27">
            <a:extLst>
              <a:ext uri="{FF2B5EF4-FFF2-40B4-BE49-F238E27FC236}">
                <a16:creationId xmlns:a16="http://schemas.microsoft.com/office/drawing/2014/main" id="{A7FD13E5-7C5C-4C89-AC55-DF51ECF8029F}"/>
              </a:ext>
            </a:extLst>
          </p:cNvPr>
          <p:cNvSpPr/>
          <p:nvPr/>
        </p:nvSpPr>
        <p:spPr>
          <a:xfrm>
            <a:off x="3184635" y="6619754"/>
            <a:ext cx="5898406"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出典：独立行政法人国民生活センター資料、東住吉区</a:t>
            </a:r>
            <a:r>
              <a:rPr lang="en-US" altLang="ja-JP"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　中国運輸局</a:t>
            </a:r>
            <a:r>
              <a:rPr lang="en-US" altLang="ja-JP"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6">
            <a:extLst>
              <a:ext uri="{FF2B5EF4-FFF2-40B4-BE49-F238E27FC236}">
                <a16:creationId xmlns:a16="http://schemas.microsoft.com/office/drawing/2014/main" id="{144B1B9C-4A9E-4AB8-800C-28C9AACEE5C8}"/>
              </a:ext>
            </a:extLst>
          </p:cNvPr>
          <p:cNvSpPr/>
          <p:nvPr/>
        </p:nvSpPr>
        <p:spPr>
          <a:xfrm>
            <a:off x="315015" y="5306939"/>
            <a:ext cx="8697165" cy="1348795"/>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indent="-285750">
              <a:spcBef>
                <a:spcPts val="600"/>
              </a:spcBef>
              <a:buFont typeface="Meiryo UI" panose="020B0604030504040204" pitchFamily="50" charset="-128"/>
              <a:buChar char="○"/>
              <a:defRPr/>
            </a:pPr>
            <a:r>
              <a:rPr lang="ja-JP" altLang="en-US" sz="1600" dirty="0">
                <a:solidFill>
                  <a:srgbClr val="000000"/>
                </a:solidFill>
                <a:latin typeface="Meiryo UI" panose="020B0604030504040204" pitchFamily="50" charset="-128"/>
                <a:ea typeface="Meiryo UI" panose="020B0604030504040204" pitchFamily="50" charset="-128"/>
              </a:rPr>
              <a:t>持続可能な地域公共交通を確保することを目的に、</a:t>
            </a:r>
            <a:r>
              <a:rPr lang="ja-JP" altLang="en-US" sz="1600" b="1" u="sng" dirty="0">
                <a:solidFill>
                  <a:srgbClr val="000000"/>
                </a:solidFill>
                <a:latin typeface="Meiryo UI" panose="020B0604030504040204" pitchFamily="50" charset="-128"/>
                <a:ea typeface="Meiryo UI" panose="020B0604030504040204" pitchFamily="50" charset="-128"/>
              </a:rPr>
              <a:t>万博において運行される自動運転バスを万博のレガシーとして南河内地域で活用</a:t>
            </a:r>
            <a:endParaRPr lang="en-US" altLang="ja-JP" sz="1600" b="1" u="sng" dirty="0">
              <a:solidFill>
                <a:srgbClr val="000000"/>
              </a:solidFill>
              <a:latin typeface="Meiryo UI" panose="020B0604030504040204" pitchFamily="50" charset="-128"/>
              <a:ea typeface="Meiryo UI" panose="020B0604030504040204" pitchFamily="50" charset="-128"/>
            </a:endParaRPr>
          </a:p>
          <a:p>
            <a:pPr marL="324000" marR="0" lvl="0" indent="-285750" algn="l" defTabSz="457200" rtl="0" eaLnBrk="1" fontAlgn="auto" latinLnBrk="0" hangingPunct="1">
              <a:spcBef>
                <a:spcPts val="600"/>
              </a:spcBef>
              <a:spcAft>
                <a:spcPts val="0"/>
              </a:spcAft>
              <a:buClrTx/>
              <a:buSzTx/>
              <a:buFont typeface="Meiryo UI" panose="020B0604030504040204" pitchFamily="50" charset="-128"/>
              <a:buChar char="○"/>
              <a:tabLst/>
              <a:defRPr/>
            </a:pPr>
            <a:r>
              <a:rPr kumimoji="0"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南河内地域を先導的モデル事業とし、自動運転バス</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a:t>
            </a:r>
            <a:r>
              <a:rPr kumimoji="0" lang="ja-JP" altLang="en-US" sz="16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実証結果をフィードバックのうえ、持続可能な地域公共交通の確保に向けた市町村の取組につなげる</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6">
            <a:extLst>
              <a:ext uri="{FF2B5EF4-FFF2-40B4-BE49-F238E27FC236}">
                <a16:creationId xmlns:a16="http://schemas.microsoft.com/office/drawing/2014/main" id="{EB4F95A7-AA57-498E-B717-43AE36A5906C}"/>
              </a:ext>
            </a:extLst>
          </p:cNvPr>
          <p:cNvSpPr/>
          <p:nvPr/>
        </p:nvSpPr>
        <p:spPr>
          <a:xfrm>
            <a:off x="4903021" y="3815021"/>
            <a:ext cx="4109159" cy="876056"/>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8250">
              <a:spcBef>
                <a:spcPts val="600"/>
              </a:spcBef>
              <a:defRPr/>
            </a:pPr>
            <a:r>
              <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万博</a:t>
            </a: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においては、</a:t>
            </a:r>
            <a:r>
              <a:rPr lang="en-US" altLang="ja-JP" sz="1600" b="1" u="sng" kern="100" dirty="0" err="1">
                <a:solidFill>
                  <a:schemeClr val="tx1"/>
                </a:solidFill>
                <a:latin typeface="Meiryo UI" panose="020B0604030504040204" pitchFamily="50" charset="-128"/>
                <a:ea typeface="Meiryo UI" panose="020B0604030504040204" pitchFamily="50" charset="-128"/>
                <a:cs typeface="Times New Roman" panose="02020603050405020304" pitchFamily="18" charset="0"/>
              </a:rPr>
              <a:t>OsakaMetro</a:t>
            </a:r>
            <a:r>
              <a:rPr lang="ja-JP" altLang="en-US" sz="1600" b="1" u="sng"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が会場内輸送に無人の自動運転バスを導入</a:t>
            </a:r>
            <a:endParaRPr lang="en-US" altLang="ja-JP" sz="1600" b="1" u="sng" dirty="0">
              <a:solidFill>
                <a:schemeClr val="tx1"/>
              </a:solidFill>
              <a:latin typeface="Meiryo UI" panose="020B0604030504040204" pitchFamily="50" charset="-128"/>
              <a:ea typeface="Meiryo UI" panose="020B0604030504040204" pitchFamily="50" charset="-128"/>
            </a:endParaRPr>
          </a:p>
        </p:txBody>
      </p:sp>
      <p:cxnSp>
        <p:nvCxnSpPr>
          <p:cNvPr id="23" name="直線コネクタ 22">
            <a:extLst>
              <a:ext uri="{FF2B5EF4-FFF2-40B4-BE49-F238E27FC236}">
                <a16:creationId xmlns:a16="http://schemas.microsoft.com/office/drawing/2014/main" id="{92BE0AB2-8961-4042-9D83-67816E5C92A9}"/>
              </a:ext>
            </a:extLst>
          </p:cNvPr>
          <p:cNvCxnSpPr>
            <a:cxnSpLocks/>
          </p:cNvCxnSpPr>
          <p:nvPr/>
        </p:nvCxnSpPr>
        <p:spPr>
          <a:xfrm flipH="1">
            <a:off x="335233" y="3523334"/>
            <a:ext cx="8627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6695331-D466-49B9-A8FC-1B45F9428C87}"/>
              </a:ext>
            </a:extLst>
          </p:cNvPr>
          <p:cNvSpPr txBox="1"/>
          <p:nvPr/>
        </p:nvSpPr>
        <p:spPr>
          <a:xfrm>
            <a:off x="736849" y="3521259"/>
            <a:ext cx="8332344"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a:t>
            </a:r>
            <a:r>
              <a:rPr kumimoji="1" lang="ja-JP" altLang="en-US" sz="1200" b="1" dirty="0">
                <a:solidFill>
                  <a:srgbClr val="FF0000"/>
                </a:solidFill>
                <a:latin typeface="Meiryo UI" panose="020B0604030504040204" pitchFamily="50" charset="-128"/>
                <a:ea typeface="Meiryo UI" panose="020B0604030504040204" pitchFamily="50" charset="-128"/>
              </a:rPr>
              <a:t>←　個別・少量輸送　　　　　　　　　　　　　　　　</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輸送人員</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b="1" dirty="0">
                <a:solidFill>
                  <a:srgbClr val="FF0000"/>
                </a:solidFill>
                <a:latin typeface="Meiryo UI" panose="020B0604030504040204" pitchFamily="50" charset="-128"/>
                <a:ea typeface="Meiryo UI" panose="020B0604030504040204" pitchFamily="50" charset="-128"/>
              </a:rPr>
              <a:t>大量輸送　→</a:t>
            </a:r>
          </a:p>
        </p:txBody>
      </p:sp>
      <p:sp>
        <p:nvSpPr>
          <p:cNvPr id="62" name="矢印: 下 61">
            <a:extLst>
              <a:ext uri="{FF2B5EF4-FFF2-40B4-BE49-F238E27FC236}">
                <a16:creationId xmlns:a16="http://schemas.microsoft.com/office/drawing/2014/main" id="{2975F051-4E7D-42F7-AD5A-1501EC248A70}"/>
              </a:ext>
            </a:extLst>
          </p:cNvPr>
          <p:cNvSpPr/>
          <p:nvPr/>
        </p:nvSpPr>
        <p:spPr>
          <a:xfrm>
            <a:off x="7925719" y="3430209"/>
            <a:ext cx="573159" cy="396000"/>
          </a:xfrm>
          <a:prstGeom prst="downArrow">
            <a:avLst>
              <a:gd name="adj1" fmla="val 50000"/>
              <a:gd name="adj2" fmla="val 4189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1290E609-14BC-40D2-A97A-94DEC86E948C}"/>
              </a:ext>
            </a:extLst>
          </p:cNvPr>
          <p:cNvPicPr>
            <a:picLocks noChangeAspect="1"/>
          </p:cNvPicPr>
          <p:nvPr/>
        </p:nvPicPr>
        <p:blipFill rotWithShape="1">
          <a:blip r:embed="rId2"/>
          <a:srcRect l="15633" t="64873" r="68300" b="16749"/>
          <a:stretch/>
        </p:blipFill>
        <p:spPr>
          <a:xfrm>
            <a:off x="5978432" y="2008566"/>
            <a:ext cx="1285876" cy="890085"/>
          </a:xfrm>
          <a:prstGeom prst="rect">
            <a:avLst/>
          </a:prstGeom>
        </p:spPr>
      </p:pic>
      <p:pic>
        <p:nvPicPr>
          <p:cNvPr id="36" name="図 35">
            <a:extLst>
              <a:ext uri="{FF2B5EF4-FFF2-40B4-BE49-F238E27FC236}">
                <a16:creationId xmlns:a16="http://schemas.microsoft.com/office/drawing/2014/main" id="{14F3673E-A75C-4D2B-AA2F-CB60BFB7367F}"/>
              </a:ext>
            </a:extLst>
          </p:cNvPr>
          <p:cNvPicPr>
            <a:picLocks noChangeAspect="1"/>
          </p:cNvPicPr>
          <p:nvPr/>
        </p:nvPicPr>
        <p:blipFill rotWithShape="1">
          <a:blip r:embed="rId2"/>
          <a:srcRect l="33749" t="65072" r="51724" b="17000"/>
          <a:stretch/>
        </p:blipFill>
        <p:spPr>
          <a:xfrm>
            <a:off x="2924567" y="1997153"/>
            <a:ext cx="1230415" cy="918996"/>
          </a:xfrm>
          <a:prstGeom prst="rect">
            <a:avLst/>
          </a:prstGeom>
        </p:spPr>
      </p:pic>
      <p:sp>
        <p:nvSpPr>
          <p:cNvPr id="32" name="四角形: 角を丸くする 31">
            <a:extLst>
              <a:ext uri="{FF2B5EF4-FFF2-40B4-BE49-F238E27FC236}">
                <a16:creationId xmlns:a16="http://schemas.microsoft.com/office/drawing/2014/main" id="{0B658A10-96D1-4C32-8099-2D2E25C34D2B}"/>
              </a:ext>
            </a:extLst>
          </p:cNvPr>
          <p:cNvSpPr/>
          <p:nvPr/>
        </p:nvSpPr>
        <p:spPr>
          <a:xfrm>
            <a:off x="451104" y="987112"/>
            <a:ext cx="2290111" cy="2438266"/>
          </a:xfrm>
          <a:prstGeom prst="roundRect">
            <a:avLst>
              <a:gd name="adj" fmla="val 6604"/>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kumimoji="1" lang="en-US" altLang="ja-JP" sz="1050" b="1" dirty="0">
                <a:solidFill>
                  <a:schemeClr val="tx1"/>
                </a:solidFill>
              </a:rPr>
              <a:t>【</a:t>
            </a:r>
            <a:r>
              <a:rPr kumimoji="1" lang="ja-JP" altLang="en-US" sz="1050" b="1" dirty="0">
                <a:solidFill>
                  <a:schemeClr val="tx1"/>
                </a:solidFill>
              </a:rPr>
              <a:t>定員：</a:t>
            </a:r>
            <a:r>
              <a:rPr kumimoji="1" lang="en-US" altLang="ja-JP" sz="1050" b="1" dirty="0">
                <a:solidFill>
                  <a:schemeClr val="tx1"/>
                </a:solidFill>
              </a:rPr>
              <a:t>1</a:t>
            </a:r>
            <a:r>
              <a:rPr kumimoji="1" lang="ja-JP" altLang="en-US" sz="1050" b="1" dirty="0">
                <a:solidFill>
                  <a:schemeClr val="tx1"/>
                </a:solidFill>
              </a:rPr>
              <a:t>～</a:t>
            </a:r>
            <a:r>
              <a:rPr kumimoji="1" lang="en-US" altLang="ja-JP" sz="1050" b="1" dirty="0">
                <a:solidFill>
                  <a:schemeClr val="tx1"/>
                </a:solidFill>
              </a:rPr>
              <a:t>2</a:t>
            </a:r>
            <a:r>
              <a:rPr kumimoji="1" lang="ja-JP" altLang="en-US" sz="1050" b="1" dirty="0">
                <a:solidFill>
                  <a:schemeClr val="tx1"/>
                </a:solidFill>
              </a:rPr>
              <a:t>人程度</a:t>
            </a:r>
            <a:r>
              <a:rPr kumimoji="1" lang="en-US" altLang="ja-JP" sz="1050" b="1" dirty="0">
                <a:solidFill>
                  <a:schemeClr val="tx1"/>
                </a:solidFill>
              </a:rPr>
              <a:t>】</a:t>
            </a:r>
            <a:endParaRPr kumimoji="1" lang="ja-JP" altLang="en-US" sz="1050" b="1" dirty="0">
              <a:solidFill>
                <a:schemeClr val="tx1"/>
              </a:solidFill>
            </a:endParaRPr>
          </a:p>
        </p:txBody>
      </p:sp>
      <p:sp>
        <p:nvSpPr>
          <p:cNvPr id="3" name="減算記号 2">
            <a:extLst>
              <a:ext uri="{FF2B5EF4-FFF2-40B4-BE49-F238E27FC236}">
                <a16:creationId xmlns:a16="http://schemas.microsoft.com/office/drawing/2014/main" id="{67A1D23E-19EF-4343-82B7-E9191D8D9972}"/>
              </a:ext>
            </a:extLst>
          </p:cNvPr>
          <p:cNvSpPr/>
          <p:nvPr/>
        </p:nvSpPr>
        <p:spPr>
          <a:xfrm>
            <a:off x="1652237" y="4729638"/>
            <a:ext cx="6235262" cy="449074"/>
          </a:xfrm>
          <a:prstGeom prst="mathMinus">
            <a:avLst>
              <a:gd name="adj1" fmla="val 4809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減算記号 40">
            <a:extLst>
              <a:ext uri="{FF2B5EF4-FFF2-40B4-BE49-F238E27FC236}">
                <a16:creationId xmlns:a16="http://schemas.microsoft.com/office/drawing/2014/main" id="{AA3699BE-323C-48B1-AB60-AA28C21EC18D}"/>
              </a:ext>
            </a:extLst>
          </p:cNvPr>
          <p:cNvSpPr/>
          <p:nvPr/>
        </p:nvSpPr>
        <p:spPr>
          <a:xfrm rot="5400000">
            <a:off x="2360138" y="4553042"/>
            <a:ext cx="480851" cy="613362"/>
          </a:xfrm>
          <a:prstGeom prst="mathMinus">
            <a:avLst>
              <a:gd name="adj1" fmla="val 3894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下 43">
            <a:extLst>
              <a:ext uri="{FF2B5EF4-FFF2-40B4-BE49-F238E27FC236}">
                <a16:creationId xmlns:a16="http://schemas.microsoft.com/office/drawing/2014/main" id="{04A4B35D-E204-4C22-92BF-EB939453F913}"/>
              </a:ext>
            </a:extLst>
          </p:cNvPr>
          <p:cNvSpPr/>
          <p:nvPr/>
        </p:nvSpPr>
        <p:spPr>
          <a:xfrm>
            <a:off x="4491712" y="5020136"/>
            <a:ext cx="642999" cy="284078"/>
          </a:xfrm>
          <a:prstGeom prst="downArrow">
            <a:avLst>
              <a:gd name="adj1" fmla="val 45527"/>
              <a:gd name="adj2" fmla="val 506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減算記号 44">
            <a:extLst>
              <a:ext uri="{FF2B5EF4-FFF2-40B4-BE49-F238E27FC236}">
                <a16:creationId xmlns:a16="http://schemas.microsoft.com/office/drawing/2014/main" id="{14C0577D-1DDC-4A05-8495-B1F3529ECBFE}"/>
              </a:ext>
            </a:extLst>
          </p:cNvPr>
          <p:cNvSpPr/>
          <p:nvPr/>
        </p:nvSpPr>
        <p:spPr>
          <a:xfrm rot="5400000">
            <a:off x="6702471" y="4564875"/>
            <a:ext cx="480851" cy="613362"/>
          </a:xfrm>
          <a:prstGeom prst="mathMinus">
            <a:avLst>
              <a:gd name="adj1" fmla="val 3894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403B751-3622-4D9E-923E-5EC9DFF446EE}"/>
              </a:ext>
            </a:extLst>
          </p:cNvPr>
          <p:cNvSpPr/>
          <p:nvPr/>
        </p:nvSpPr>
        <p:spPr>
          <a:xfrm>
            <a:off x="295086" y="649122"/>
            <a:ext cx="2801682"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新しい車両と輸送サービスの例</a:t>
            </a:r>
          </a:p>
        </p:txBody>
      </p:sp>
      <p:pic>
        <p:nvPicPr>
          <p:cNvPr id="48" name="図 47">
            <a:extLst>
              <a:ext uri="{FF2B5EF4-FFF2-40B4-BE49-F238E27FC236}">
                <a16:creationId xmlns:a16="http://schemas.microsoft.com/office/drawing/2014/main" id="{4790EBE6-94AD-42C8-9F31-A2024F18618C}"/>
              </a:ext>
            </a:extLst>
          </p:cNvPr>
          <p:cNvPicPr>
            <a:picLocks noChangeAspect="1"/>
          </p:cNvPicPr>
          <p:nvPr/>
        </p:nvPicPr>
        <p:blipFill rotWithShape="1">
          <a:blip r:embed="rId2"/>
          <a:srcRect l="53081" t="71044" r="36896" b="18370"/>
          <a:stretch/>
        </p:blipFill>
        <p:spPr>
          <a:xfrm>
            <a:off x="1541946" y="2350854"/>
            <a:ext cx="1155364" cy="738539"/>
          </a:xfrm>
          <a:prstGeom prst="rect">
            <a:avLst/>
          </a:prstGeom>
        </p:spPr>
      </p:pic>
      <p:pic>
        <p:nvPicPr>
          <p:cNvPr id="1026" name="Picture 2" descr="シェアサイクル">
            <a:extLst>
              <a:ext uri="{FF2B5EF4-FFF2-40B4-BE49-F238E27FC236}">
                <a16:creationId xmlns:a16="http://schemas.microsoft.com/office/drawing/2014/main" id="{E1CD552F-B0B1-4788-94EE-2E1B99A59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98" t="23870" r="1330" b="12628"/>
          <a:stretch/>
        </p:blipFill>
        <p:spPr bwMode="auto">
          <a:xfrm>
            <a:off x="500154" y="2338668"/>
            <a:ext cx="984533" cy="74745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B19CFEF-EF1A-4610-8796-4ABA075762EF}"/>
              </a:ext>
            </a:extLst>
          </p:cNvPr>
          <p:cNvSpPr txBox="1"/>
          <p:nvPr/>
        </p:nvSpPr>
        <p:spPr>
          <a:xfrm>
            <a:off x="1558725" y="2874009"/>
            <a:ext cx="1182490" cy="230832"/>
          </a:xfrm>
          <a:prstGeom prst="rect">
            <a:avLst/>
          </a:prstGeom>
          <a:noFill/>
        </p:spPr>
        <p:txBody>
          <a:bodyPr wrap="square" rtlCol="0">
            <a:spAutoFit/>
          </a:bodyPr>
          <a:lstStyle/>
          <a:p>
            <a:r>
              <a:rPr kumimoji="1" lang="ja-JP" altLang="en-US" sz="900" b="1" u="sng" dirty="0">
                <a:solidFill>
                  <a:schemeClr val="bg1"/>
                </a:solidFill>
              </a:rPr>
              <a:t>超小型モビリティ</a:t>
            </a:r>
          </a:p>
        </p:txBody>
      </p:sp>
      <p:sp>
        <p:nvSpPr>
          <p:cNvPr id="51" name="テキスト ボックス 50">
            <a:extLst>
              <a:ext uri="{FF2B5EF4-FFF2-40B4-BE49-F238E27FC236}">
                <a16:creationId xmlns:a16="http://schemas.microsoft.com/office/drawing/2014/main" id="{4044E324-2111-414B-985D-C7E325D0D0E1}"/>
              </a:ext>
            </a:extLst>
          </p:cNvPr>
          <p:cNvSpPr txBox="1"/>
          <p:nvPr/>
        </p:nvSpPr>
        <p:spPr>
          <a:xfrm>
            <a:off x="2806429" y="1234189"/>
            <a:ext cx="1419881" cy="215444"/>
          </a:xfrm>
          <a:prstGeom prst="rect">
            <a:avLst/>
          </a:prstGeom>
          <a:noFill/>
        </p:spPr>
        <p:txBody>
          <a:bodyPr wrap="square" rtlCol="0">
            <a:spAutoFit/>
          </a:bodyPr>
          <a:lstStyle/>
          <a:p>
            <a:r>
              <a:rPr kumimoji="1" lang="ja-JP" altLang="en-US" sz="800" b="1" u="sng" dirty="0"/>
              <a:t>グリーンスローモビリティ</a:t>
            </a:r>
          </a:p>
        </p:txBody>
      </p:sp>
      <p:sp>
        <p:nvSpPr>
          <p:cNvPr id="52" name="テキスト ボックス 51">
            <a:extLst>
              <a:ext uri="{FF2B5EF4-FFF2-40B4-BE49-F238E27FC236}">
                <a16:creationId xmlns:a16="http://schemas.microsoft.com/office/drawing/2014/main" id="{6EBB8243-83EA-4F84-BEC8-B6690E1C3F38}"/>
              </a:ext>
            </a:extLst>
          </p:cNvPr>
          <p:cNvSpPr txBox="1"/>
          <p:nvPr/>
        </p:nvSpPr>
        <p:spPr>
          <a:xfrm>
            <a:off x="4367108" y="1423243"/>
            <a:ext cx="1503435" cy="461665"/>
          </a:xfrm>
          <a:prstGeom prst="rect">
            <a:avLst/>
          </a:prstGeom>
          <a:noFill/>
        </p:spPr>
        <p:txBody>
          <a:bodyPr wrap="square">
            <a:spAutoFit/>
          </a:bodyPr>
          <a:lstStyle/>
          <a:p>
            <a:r>
              <a:rPr lang="ja-JP" altLang="en-US" sz="800" b="1" dirty="0"/>
              <a:t>自家用車を活用した機動的な移動手段として、ライドシェアの活用が期待</a:t>
            </a:r>
          </a:p>
        </p:txBody>
      </p:sp>
      <p:sp>
        <p:nvSpPr>
          <p:cNvPr id="53" name="テキスト ボックス 52">
            <a:extLst>
              <a:ext uri="{FF2B5EF4-FFF2-40B4-BE49-F238E27FC236}">
                <a16:creationId xmlns:a16="http://schemas.microsoft.com/office/drawing/2014/main" id="{CF243ACC-BA69-4708-A9CC-669E30F52D2E}"/>
              </a:ext>
            </a:extLst>
          </p:cNvPr>
          <p:cNvSpPr txBox="1"/>
          <p:nvPr/>
        </p:nvSpPr>
        <p:spPr>
          <a:xfrm>
            <a:off x="616837" y="1018774"/>
            <a:ext cx="1835888" cy="337874"/>
          </a:xfrm>
          <a:prstGeom prst="rect">
            <a:avLst/>
          </a:prstGeom>
          <a:noFill/>
        </p:spPr>
        <p:txBody>
          <a:bodyPr wrap="square">
            <a:spAutoFit/>
          </a:bodyPr>
          <a:lstStyle/>
          <a:p>
            <a:r>
              <a:rPr lang="ja-JP" altLang="en-US" sz="800" b="1" dirty="0"/>
              <a:t>狭い路地の多い大都市の密集地域や観光地の移動に適合したサービス</a:t>
            </a:r>
          </a:p>
        </p:txBody>
      </p:sp>
      <p:sp>
        <p:nvSpPr>
          <p:cNvPr id="54" name="テキスト ボックス 53">
            <a:extLst>
              <a:ext uri="{FF2B5EF4-FFF2-40B4-BE49-F238E27FC236}">
                <a16:creationId xmlns:a16="http://schemas.microsoft.com/office/drawing/2014/main" id="{C3C503B3-B87C-4339-8644-4116AD4ADECB}"/>
              </a:ext>
            </a:extLst>
          </p:cNvPr>
          <p:cNvSpPr txBox="1"/>
          <p:nvPr/>
        </p:nvSpPr>
        <p:spPr>
          <a:xfrm>
            <a:off x="544779" y="2904446"/>
            <a:ext cx="983866" cy="230832"/>
          </a:xfrm>
          <a:prstGeom prst="rect">
            <a:avLst/>
          </a:prstGeom>
          <a:noFill/>
        </p:spPr>
        <p:txBody>
          <a:bodyPr wrap="square" rtlCol="0">
            <a:spAutoFit/>
          </a:bodyPr>
          <a:lstStyle/>
          <a:p>
            <a:r>
              <a:rPr kumimoji="1" lang="ja-JP" altLang="en-US" sz="900" b="1" u="sng" dirty="0">
                <a:solidFill>
                  <a:schemeClr val="bg1"/>
                </a:solidFill>
              </a:rPr>
              <a:t>シェアサイクル</a:t>
            </a:r>
          </a:p>
        </p:txBody>
      </p:sp>
      <p:pic>
        <p:nvPicPr>
          <p:cNvPr id="13" name="図 12">
            <a:extLst>
              <a:ext uri="{FF2B5EF4-FFF2-40B4-BE49-F238E27FC236}">
                <a16:creationId xmlns:a16="http://schemas.microsoft.com/office/drawing/2014/main" id="{C44A10D2-1EEC-414B-98AC-0932F9DE36A1}"/>
              </a:ext>
            </a:extLst>
          </p:cNvPr>
          <p:cNvPicPr>
            <a:picLocks noChangeAspect="1"/>
          </p:cNvPicPr>
          <p:nvPr/>
        </p:nvPicPr>
        <p:blipFill rotWithShape="1">
          <a:blip r:embed="rId4"/>
          <a:srcRect l="20293" r="28734"/>
          <a:stretch/>
        </p:blipFill>
        <p:spPr>
          <a:xfrm>
            <a:off x="857867" y="1331642"/>
            <a:ext cx="977100" cy="972714"/>
          </a:xfrm>
          <a:prstGeom prst="rect">
            <a:avLst/>
          </a:prstGeom>
        </p:spPr>
      </p:pic>
      <p:sp>
        <p:nvSpPr>
          <p:cNvPr id="55" name="テキスト ボックス 54">
            <a:extLst>
              <a:ext uri="{FF2B5EF4-FFF2-40B4-BE49-F238E27FC236}">
                <a16:creationId xmlns:a16="http://schemas.microsoft.com/office/drawing/2014/main" id="{A3F5F8BA-E414-4598-B907-5A8E8E03BB3B}"/>
              </a:ext>
            </a:extLst>
          </p:cNvPr>
          <p:cNvSpPr txBox="1"/>
          <p:nvPr/>
        </p:nvSpPr>
        <p:spPr>
          <a:xfrm>
            <a:off x="796463" y="2103720"/>
            <a:ext cx="1169347" cy="230832"/>
          </a:xfrm>
          <a:prstGeom prst="rect">
            <a:avLst/>
          </a:prstGeom>
          <a:noFill/>
        </p:spPr>
        <p:txBody>
          <a:bodyPr wrap="square" rtlCol="0">
            <a:spAutoFit/>
          </a:bodyPr>
          <a:lstStyle/>
          <a:p>
            <a:r>
              <a:rPr kumimoji="1" lang="ja-JP" altLang="en-US" sz="900" b="1" u="sng" dirty="0">
                <a:solidFill>
                  <a:schemeClr val="bg1"/>
                </a:solidFill>
              </a:rPr>
              <a:t>電動キックボード</a:t>
            </a:r>
          </a:p>
        </p:txBody>
      </p:sp>
      <p:sp>
        <p:nvSpPr>
          <p:cNvPr id="50" name="テキスト ボックス 49">
            <a:extLst>
              <a:ext uri="{FF2B5EF4-FFF2-40B4-BE49-F238E27FC236}">
                <a16:creationId xmlns:a16="http://schemas.microsoft.com/office/drawing/2014/main" id="{0CF92CC6-31A3-4D33-AE03-DFE38082952D}"/>
              </a:ext>
            </a:extLst>
          </p:cNvPr>
          <p:cNvSpPr txBox="1"/>
          <p:nvPr/>
        </p:nvSpPr>
        <p:spPr>
          <a:xfrm>
            <a:off x="4577787" y="1209808"/>
            <a:ext cx="1113848" cy="230832"/>
          </a:xfrm>
          <a:prstGeom prst="rect">
            <a:avLst/>
          </a:prstGeom>
          <a:noFill/>
        </p:spPr>
        <p:txBody>
          <a:bodyPr wrap="square" rtlCol="0">
            <a:spAutoFit/>
          </a:bodyPr>
          <a:lstStyle/>
          <a:p>
            <a:r>
              <a:rPr kumimoji="1" lang="ja-JP" altLang="en-US" sz="900" b="1" u="sng" dirty="0"/>
              <a:t>ライドシェア　　　</a:t>
            </a:r>
          </a:p>
        </p:txBody>
      </p:sp>
      <p:sp>
        <p:nvSpPr>
          <p:cNvPr id="56" name="テキスト ボックス 55">
            <a:extLst>
              <a:ext uri="{FF2B5EF4-FFF2-40B4-BE49-F238E27FC236}">
                <a16:creationId xmlns:a16="http://schemas.microsoft.com/office/drawing/2014/main" id="{D95B8705-4C9B-4089-A328-32DB2E3445D8}"/>
              </a:ext>
            </a:extLst>
          </p:cNvPr>
          <p:cNvSpPr txBox="1"/>
          <p:nvPr/>
        </p:nvSpPr>
        <p:spPr>
          <a:xfrm>
            <a:off x="2824782" y="1436469"/>
            <a:ext cx="1407200" cy="338554"/>
          </a:xfrm>
          <a:prstGeom prst="rect">
            <a:avLst/>
          </a:prstGeom>
          <a:noFill/>
        </p:spPr>
        <p:txBody>
          <a:bodyPr wrap="square">
            <a:spAutoFit/>
          </a:bodyPr>
          <a:lstStyle/>
          <a:p>
            <a:r>
              <a:rPr lang="ja-JP" altLang="en-US" sz="800" b="1" dirty="0"/>
              <a:t>高齢化が進む地方部や観光地での活用が期待</a:t>
            </a:r>
          </a:p>
        </p:txBody>
      </p:sp>
      <p:sp>
        <p:nvSpPr>
          <p:cNvPr id="59" name="テキスト ボックス 58">
            <a:extLst>
              <a:ext uri="{FF2B5EF4-FFF2-40B4-BE49-F238E27FC236}">
                <a16:creationId xmlns:a16="http://schemas.microsoft.com/office/drawing/2014/main" id="{60440EBF-B015-490E-BDB3-8DFC5872C48C}"/>
              </a:ext>
            </a:extLst>
          </p:cNvPr>
          <p:cNvSpPr txBox="1"/>
          <p:nvPr/>
        </p:nvSpPr>
        <p:spPr>
          <a:xfrm>
            <a:off x="5958145" y="1210346"/>
            <a:ext cx="1259048" cy="230832"/>
          </a:xfrm>
          <a:prstGeom prst="rect">
            <a:avLst/>
          </a:prstGeom>
          <a:noFill/>
        </p:spPr>
        <p:txBody>
          <a:bodyPr wrap="square" rtlCol="0">
            <a:spAutoFit/>
          </a:bodyPr>
          <a:lstStyle/>
          <a:p>
            <a:r>
              <a:rPr kumimoji="1" lang="en-US" altLang="ja-JP" sz="900" b="1" u="sng" dirty="0"/>
              <a:t>AI</a:t>
            </a:r>
            <a:r>
              <a:rPr kumimoji="1" lang="ja-JP" altLang="en-US" sz="900" b="1" u="sng" dirty="0"/>
              <a:t>オンデマンド交通</a:t>
            </a:r>
            <a:endParaRPr kumimoji="1" lang="en-US" altLang="ja-JP" sz="900" b="1" u="sng" dirty="0"/>
          </a:p>
        </p:txBody>
      </p:sp>
      <p:sp>
        <p:nvSpPr>
          <p:cNvPr id="61" name="テキスト ボックス 60">
            <a:extLst>
              <a:ext uri="{FF2B5EF4-FFF2-40B4-BE49-F238E27FC236}">
                <a16:creationId xmlns:a16="http://schemas.microsoft.com/office/drawing/2014/main" id="{EED8F799-15CC-4766-B081-5869DF9B6A97}"/>
              </a:ext>
            </a:extLst>
          </p:cNvPr>
          <p:cNvSpPr txBox="1"/>
          <p:nvPr/>
        </p:nvSpPr>
        <p:spPr>
          <a:xfrm>
            <a:off x="5883063" y="1421869"/>
            <a:ext cx="1556151" cy="461665"/>
          </a:xfrm>
          <a:prstGeom prst="rect">
            <a:avLst/>
          </a:prstGeom>
          <a:noFill/>
        </p:spPr>
        <p:txBody>
          <a:bodyPr wrap="square">
            <a:spAutoFit/>
          </a:bodyPr>
          <a:lstStyle/>
          <a:p>
            <a:r>
              <a:rPr lang="ja-JP" altLang="en-US" sz="800" b="1" dirty="0"/>
              <a:t>都市部の交通空白地域や、</a:t>
            </a:r>
            <a:endParaRPr lang="en-US" altLang="ja-JP" sz="800" b="1" dirty="0"/>
          </a:p>
          <a:p>
            <a:r>
              <a:rPr lang="ja-JP" altLang="en-US" sz="800" b="1" dirty="0"/>
              <a:t>多様で不確実な移動ニーズがある観光地での活用が期待</a:t>
            </a:r>
          </a:p>
        </p:txBody>
      </p:sp>
      <p:sp>
        <p:nvSpPr>
          <p:cNvPr id="63" name="テキスト ボックス 62">
            <a:extLst>
              <a:ext uri="{FF2B5EF4-FFF2-40B4-BE49-F238E27FC236}">
                <a16:creationId xmlns:a16="http://schemas.microsoft.com/office/drawing/2014/main" id="{3775208F-7E69-4DF4-BE0B-25CFF6F9EF97}"/>
              </a:ext>
            </a:extLst>
          </p:cNvPr>
          <p:cNvSpPr txBox="1"/>
          <p:nvPr/>
        </p:nvSpPr>
        <p:spPr>
          <a:xfrm>
            <a:off x="7530583" y="1205637"/>
            <a:ext cx="1452785" cy="230832"/>
          </a:xfrm>
          <a:prstGeom prst="rect">
            <a:avLst/>
          </a:prstGeom>
          <a:noFill/>
        </p:spPr>
        <p:txBody>
          <a:bodyPr wrap="square" rtlCol="0">
            <a:spAutoFit/>
          </a:bodyPr>
          <a:lstStyle/>
          <a:p>
            <a:pPr algn="ctr"/>
            <a:r>
              <a:rPr kumimoji="1" lang="ja-JP" altLang="en-US" sz="900" b="1" u="sng" dirty="0"/>
              <a:t>自動運転バス</a:t>
            </a:r>
            <a:endParaRPr kumimoji="1" lang="en-US" altLang="ja-JP" sz="900" b="1" u="sng" dirty="0"/>
          </a:p>
        </p:txBody>
      </p:sp>
      <p:sp>
        <p:nvSpPr>
          <p:cNvPr id="64" name="テキスト ボックス 63">
            <a:extLst>
              <a:ext uri="{FF2B5EF4-FFF2-40B4-BE49-F238E27FC236}">
                <a16:creationId xmlns:a16="http://schemas.microsoft.com/office/drawing/2014/main" id="{0601FD0A-7F72-41D5-BC5B-9E03DF32C605}"/>
              </a:ext>
            </a:extLst>
          </p:cNvPr>
          <p:cNvSpPr txBox="1"/>
          <p:nvPr/>
        </p:nvSpPr>
        <p:spPr>
          <a:xfrm>
            <a:off x="7557158" y="1423496"/>
            <a:ext cx="1331126" cy="461665"/>
          </a:xfrm>
          <a:prstGeom prst="rect">
            <a:avLst/>
          </a:prstGeom>
          <a:noFill/>
        </p:spPr>
        <p:txBody>
          <a:bodyPr wrap="square">
            <a:spAutoFit/>
          </a:bodyPr>
          <a:lstStyle/>
          <a:p>
            <a:r>
              <a:rPr lang="ja-JP" altLang="en-US" sz="800" b="1" dirty="0"/>
              <a:t>近年急速に進む運転者不足への対応として、自動運転の活用が期待</a:t>
            </a:r>
          </a:p>
        </p:txBody>
      </p:sp>
      <p:pic>
        <p:nvPicPr>
          <p:cNvPr id="14" name="図 13">
            <a:extLst>
              <a:ext uri="{FF2B5EF4-FFF2-40B4-BE49-F238E27FC236}">
                <a16:creationId xmlns:a16="http://schemas.microsoft.com/office/drawing/2014/main" id="{7A1B5150-3867-4C72-B942-53A009BC2747}"/>
              </a:ext>
            </a:extLst>
          </p:cNvPr>
          <p:cNvPicPr>
            <a:picLocks noChangeAspect="1"/>
          </p:cNvPicPr>
          <p:nvPr/>
        </p:nvPicPr>
        <p:blipFill rotWithShape="1">
          <a:blip r:embed="rId5"/>
          <a:srcRect r="9087" b="3155"/>
          <a:stretch/>
        </p:blipFill>
        <p:spPr>
          <a:xfrm>
            <a:off x="4425517" y="2005097"/>
            <a:ext cx="1284406" cy="911052"/>
          </a:xfrm>
          <a:prstGeom prst="rect">
            <a:avLst/>
          </a:prstGeom>
        </p:spPr>
      </p:pic>
      <p:sp>
        <p:nvSpPr>
          <p:cNvPr id="35" name="四角形: 角を丸くする 34">
            <a:extLst>
              <a:ext uri="{FF2B5EF4-FFF2-40B4-BE49-F238E27FC236}">
                <a16:creationId xmlns:a16="http://schemas.microsoft.com/office/drawing/2014/main" id="{4A62BB0A-D372-4BBC-A4C7-AE50EEE82031}"/>
              </a:ext>
            </a:extLst>
          </p:cNvPr>
          <p:cNvSpPr/>
          <p:nvPr/>
        </p:nvSpPr>
        <p:spPr>
          <a:xfrm>
            <a:off x="7439214" y="987111"/>
            <a:ext cx="1548000" cy="2444953"/>
          </a:xfrm>
          <a:prstGeom prst="roundRect">
            <a:avLst>
              <a:gd name="adj" fmla="val 935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kumimoji="1" lang="en-US" altLang="ja-JP" sz="1050" b="1" dirty="0">
                <a:solidFill>
                  <a:srgbClr val="FF0000"/>
                </a:solidFill>
              </a:rPr>
              <a:t>【</a:t>
            </a:r>
            <a:r>
              <a:rPr kumimoji="1" lang="ja-JP" altLang="en-US" sz="1050" b="1" dirty="0">
                <a:solidFill>
                  <a:srgbClr val="FF0000"/>
                </a:solidFill>
              </a:rPr>
              <a:t>定員：</a:t>
            </a:r>
            <a:r>
              <a:rPr kumimoji="1" lang="en-US" altLang="ja-JP" sz="1050" b="1" dirty="0">
                <a:solidFill>
                  <a:srgbClr val="FF0000"/>
                </a:solidFill>
              </a:rPr>
              <a:t>30</a:t>
            </a:r>
            <a:r>
              <a:rPr kumimoji="1" lang="ja-JP" altLang="en-US" sz="1050" b="1" dirty="0">
                <a:solidFill>
                  <a:srgbClr val="FF0000"/>
                </a:solidFill>
              </a:rPr>
              <a:t>人程度</a:t>
            </a:r>
            <a:r>
              <a:rPr kumimoji="1" lang="en-US" altLang="ja-JP" sz="1050" b="1" dirty="0">
                <a:solidFill>
                  <a:srgbClr val="FF0000"/>
                </a:solidFill>
              </a:rPr>
              <a:t>】</a:t>
            </a:r>
            <a:endParaRPr kumimoji="1" lang="ja-JP" altLang="en-US" sz="1050" b="1" dirty="0">
              <a:solidFill>
                <a:srgbClr val="FF0000"/>
              </a:solidFill>
            </a:endParaRPr>
          </a:p>
        </p:txBody>
      </p:sp>
      <p:sp>
        <p:nvSpPr>
          <p:cNvPr id="60" name="正方形/長方形 6">
            <a:extLst>
              <a:ext uri="{FF2B5EF4-FFF2-40B4-BE49-F238E27FC236}">
                <a16:creationId xmlns:a16="http://schemas.microsoft.com/office/drawing/2014/main" id="{7674EFC6-606F-4F2F-BE9C-117F60A73459}"/>
              </a:ext>
            </a:extLst>
          </p:cNvPr>
          <p:cNvSpPr/>
          <p:nvPr/>
        </p:nvSpPr>
        <p:spPr>
          <a:xfrm>
            <a:off x="315017" y="3814560"/>
            <a:ext cx="4454852" cy="873792"/>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marR="0" lvl="0" indent="-285750" algn="l" defTabSz="457200" rtl="0" eaLnBrk="1" fontAlgn="auto" latinLnBrk="0" hangingPunct="1">
              <a:spcBef>
                <a:spcPts val="600"/>
              </a:spcBef>
              <a:spcAft>
                <a:spcPts val="0"/>
              </a:spcAft>
              <a:buClrTx/>
              <a:buSzTx/>
              <a:buFont typeface="Meiryo UI" panose="020B0604030504040204" pitchFamily="50" charset="-128"/>
              <a:buChar char="○"/>
              <a:tabLst/>
              <a:defRPr/>
            </a:pPr>
            <a:r>
              <a:rPr kumimoji="0"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南河内地域において</a:t>
            </a:r>
            <a:r>
              <a:rPr kumimoji="0" lang="ja-JP" altLang="en-US" sz="16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運転手不足により金剛バスが路線廃止</a:t>
            </a:r>
            <a:endParaRPr kumimoji="0" lang="en-US" altLang="ja-JP" sz="16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24000" marR="0" lvl="0" indent="-285750" algn="l" defTabSz="457200" rtl="0" eaLnBrk="1" fontAlgn="auto" latinLnBrk="0" hangingPunct="1">
              <a:spcBef>
                <a:spcPts val="600"/>
              </a:spcBef>
              <a:spcAft>
                <a:spcPts val="0"/>
              </a:spcAft>
              <a:buClrTx/>
              <a:buSzTx/>
              <a:buFont typeface="Meiryo UI" panose="020B0604030504040204" pitchFamily="50" charset="-128"/>
              <a:buChar char="○"/>
              <a:tabLst/>
              <a:defRPr/>
            </a:pPr>
            <a:r>
              <a:rPr lang="ja-JP" altLang="en-US" sz="1600" b="1" u="sng" dirty="0">
                <a:solidFill>
                  <a:srgbClr val="000000"/>
                </a:solidFill>
                <a:latin typeface="Meiryo UI" panose="020B0604030504040204" pitchFamily="50" charset="-128"/>
                <a:ea typeface="Meiryo UI" panose="020B0604030504040204" pitchFamily="50" charset="-128"/>
              </a:rPr>
              <a:t>地域の移動手段の確保</a:t>
            </a:r>
            <a:endParaRPr kumimoji="0" lang="en-US" altLang="ja-JP" sz="16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2" name="四角形: 角を丸くする 41">
            <a:extLst>
              <a:ext uri="{FF2B5EF4-FFF2-40B4-BE49-F238E27FC236}">
                <a16:creationId xmlns:a16="http://schemas.microsoft.com/office/drawing/2014/main" id="{BC47E32A-E221-4CF3-BA30-03CE504DBA8B}"/>
              </a:ext>
            </a:extLst>
          </p:cNvPr>
          <p:cNvSpPr/>
          <p:nvPr/>
        </p:nvSpPr>
        <p:spPr>
          <a:xfrm>
            <a:off x="4337321" y="987111"/>
            <a:ext cx="1476000" cy="2449509"/>
          </a:xfrm>
          <a:prstGeom prst="roundRect">
            <a:avLst>
              <a:gd name="adj" fmla="val 5910"/>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kumimoji="1" lang="en-US" altLang="ja-JP" sz="800" b="1" dirty="0">
                <a:solidFill>
                  <a:schemeClr val="tx1"/>
                </a:solidFill>
              </a:rPr>
              <a:t>【</a:t>
            </a:r>
            <a:r>
              <a:rPr kumimoji="1" lang="ja-JP" altLang="en-US" sz="800" b="1" dirty="0">
                <a:solidFill>
                  <a:schemeClr val="tx1"/>
                </a:solidFill>
              </a:rPr>
              <a:t>定員：車種毎の乗車定員内</a:t>
            </a:r>
            <a:r>
              <a:rPr kumimoji="1" lang="en-US" altLang="ja-JP" sz="800" b="1" dirty="0">
                <a:solidFill>
                  <a:schemeClr val="tx1"/>
                </a:solidFill>
              </a:rPr>
              <a:t>】</a:t>
            </a:r>
            <a:endParaRPr kumimoji="1" lang="ja-JP" altLang="en-US" sz="800" b="1" dirty="0">
              <a:solidFill>
                <a:schemeClr val="tx1"/>
              </a:solidFill>
            </a:endParaRPr>
          </a:p>
        </p:txBody>
      </p:sp>
      <p:sp>
        <p:nvSpPr>
          <p:cNvPr id="43" name="四角形: 角を丸くする 42">
            <a:extLst>
              <a:ext uri="{FF2B5EF4-FFF2-40B4-BE49-F238E27FC236}">
                <a16:creationId xmlns:a16="http://schemas.microsoft.com/office/drawing/2014/main" id="{87350E3F-7970-485E-B39E-F186A0A7EDB6}"/>
              </a:ext>
            </a:extLst>
          </p:cNvPr>
          <p:cNvSpPr/>
          <p:nvPr/>
        </p:nvSpPr>
        <p:spPr>
          <a:xfrm>
            <a:off x="2801775" y="993798"/>
            <a:ext cx="1476000" cy="2438266"/>
          </a:xfrm>
          <a:prstGeom prst="roundRect">
            <a:avLst>
              <a:gd name="adj" fmla="val 5910"/>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kumimoji="1" lang="en-US" altLang="ja-JP" sz="800" b="1" dirty="0">
                <a:solidFill>
                  <a:schemeClr val="tx1"/>
                </a:solidFill>
              </a:rPr>
              <a:t>【</a:t>
            </a:r>
            <a:r>
              <a:rPr kumimoji="1" lang="ja-JP" altLang="en-US" sz="800" b="1" dirty="0">
                <a:solidFill>
                  <a:schemeClr val="tx1"/>
                </a:solidFill>
              </a:rPr>
              <a:t>定員：車種毎の乗車定員内</a:t>
            </a:r>
            <a:r>
              <a:rPr kumimoji="1" lang="en-US" altLang="ja-JP" sz="800" b="1" dirty="0">
                <a:solidFill>
                  <a:schemeClr val="tx1"/>
                </a:solidFill>
              </a:rPr>
              <a:t>】</a:t>
            </a:r>
            <a:endParaRPr kumimoji="1" lang="ja-JP" altLang="en-US" sz="800" b="1" dirty="0">
              <a:solidFill>
                <a:schemeClr val="tx1"/>
              </a:solidFill>
            </a:endParaRPr>
          </a:p>
        </p:txBody>
      </p:sp>
      <p:pic>
        <p:nvPicPr>
          <p:cNvPr id="4" name="図 3">
            <a:extLst>
              <a:ext uri="{FF2B5EF4-FFF2-40B4-BE49-F238E27FC236}">
                <a16:creationId xmlns:a16="http://schemas.microsoft.com/office/drawing/2014/main" id="{C7C91B88-FBD3-4CAF-AC9D-A000ABB097F3}"/>
              </a:ext>
            </a:extLst>
          </p:cNvPr>
          <p:cNvPicPr>
            <a:picLocks noChangeAspect="1"/>
          </p:cNvPicPr>
          <p:nvPr/>
        </p:nvPicPr>
        <p:blipFill>
          <a:blip r:embed="rId6"/>
          <a:stretch>
            <a:fillRect/>
          </a:stretch>
        </p:blipFill>
        <p:spPr>
          <a:xfrm>
            <a:off x="7579783" y="2008076"/>
            <a:ext cx="1285876" cy="954740"/>
          </a:xfrm>
          <a:prstGeom prst="rect">
            <a:avLst/>
          </a:prstGeom>
        </p:spPr>
      </p:pic>
    </p:spTree>
    <p:extLst>
      <p:ext uri="{BB962C8B-B14F-4D97-AF65-F5344CB8AC3E}">
        <p14:creationId xmlns:p14="http://schemas.microsoft.com/office/powerpoint/2010/main" val="175028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a:extLst>
              <a:ext uri="{FF2B5EF4-FFF2-40B4-BE49-F238E27FC236}">
                <a16:creationId xmlns:a16="http://schemas.microsoft.com/office/drawing/2014/main" id="{111DCC17-5247-4240-9C05-13038E46418E}"/>
              </a:ext>
            </a:extLst>
          </p:cNvPr>
          <p:cNvSpPr txBox="1">
            <a:spLocks/>
          </p:cNvSpPr>
          <p:nvPr/>
        </p:nvSpPr>
        <p:spPr>
          <a:xfrm>
            <a:off x="7086600" y="64893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5</a:t>
            </a:r>
            <a:endParaRPr kumimoji="1" lang="ja-JP" altLang="en-US" dirty="0"/>
          </a:p>
        </p:txBody>
      </p:sp>
      <p:sp>
        <p:nvSpPr>
          <p:cNvPr id="17" name="正方形/長方形 27">
            <a:extLst>
              <a:ext uri="{FF2B5EF4-FFF2-40B4-BE49-F238E27FC236}">
                <a16:creationId xmlns:a16="http://schemas.microsoft.com/office/drawing/2014/main" id="{DDC997AC-3709-4062-AD57-5219A6074F2D}"/>
              </a:ext>
            </a:extLst>
          </p:cNvPr>
          <p:cNvSpPr/>
          <p:nvPr/>
        </p:nvSpPr>
        <p:spPr>
          <a:xfrm>
            <a:off x="5524499" y="6556516"/>
            <a:ext cx="3680460"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出典：自動運転に関する経済産業省の取組・方針より大阪府作成</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DCEF7EF3-C894-46F3-966A-3509F6B58803}"/>
              </a:ext>
            </a:extLst>
          </p:cNvPr>
          <p:cNvSpPr/>
          <p:nvPr/>
        </p:nvSpPr>
        <p:spPr>
          <a:xfrm>
            <a:off x="6250417" y="3476134"/>
            <a:ext cx="2845497" cy="30479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369332"/>
          </a:xfrm>
          <a:prstGeom prst="rect">
            <a:avLst/>
          </a:prstGeom>
          <a:noFill/>
        </p:spPr>
        <p:txBody>
          <a:bodyPr wrap="square" rtlCol="0">
            <a:spAutoFit/>
          </a:bodyPr>
          <a:lstStyle/>
          <a:p>
            <a:r>
              <a:rPr kumimoji="1" lang="ja-JP" altLang="en-US" b="1" dirty="0"/>
              <a:t>５．自動運転の現状（事例紹介）</a:t>
            </a:r>
          </a:p>
        </p:txBody>
      </p:sp>
      <p:sp>
        <p:nvSpPr>
          <p:cNvPr id="12" name="正方形/長方形 6">
            <a:extLst>
              <a:ext uri="{FF2B5EF4-FFF2-40B4-BE49-F238E27FC236}">
                <a16:creationId xmlns:a16="http://schemas.microsoft.com/office/drawing/2014/main" id="{CA3DD337-5E7B-4A86-9C9F-E34258C26CDD}"/>
              </a:ext>
            </a:extLst>
          </p:cNvPr>
          <p:cNvSpPr/>
          <p:nvPr/>
        </p:nvSpPr>
        <p:spPr>
          <a:xfrm>
            <a:off x="227748" y="621337"/>
            <a:ext cx="8688504" cy="74085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8250">
              <a:spcBef>
                <a:spcPts val="600"/>
              </a:spcBef>
              <a:defRPr/>
            </a:pPr>
            <a:r>
              <a:rPr lang="en-US" altLang="ja-JP" sz="1600" dirty="0">
                <a:solidFill>
                  <a:schemeClr val="tx1"/>
                </a:solidFill>
                <a:latin typeface="Meiryo UI" panose="020B0604030504040204" pitchFamily="50" charset="-128"/>
                <a:ea typeface="Meiryo UI" panose="020B0604030504040204" pitchFamily="50" charset="-128"/>
              </a:rPr>
              <a:t>   2023</a:t>
            </a:r>
            <a:r>
              <a:rPr lang="ja-JP" altLang="en-US" sz="1600" dirty="0">
                <a:solidFill>
                  <a:schemeClr val="tx1"/>
                </a:solidFill>
                <a:latin typeface="Meiryo UI" panose="020B0604030504040204" pitchFamily="50" charset="-128"/>
                <a:ea typeface="Meiryo UI" panose="020B0604030504040204" pitchFamily="50" charset="-128"/>
              </a:rPr>
              <a:t>年４月１日に改正「道路交通法」が施行され、公道での無人自動運転「レベル４」が解禁</a:t>
            </a:r>
          </a:p>
        </p:txBody>
      </p:sp>
      <p:sp>
        <p:nvSpPr>
          <p:cNvPr id="13" name="四角形: 角を丸くする 12">
            <a:extLst>
              <a:ext uri="{FF2B5EF4-FFF2-40B4-BE49-F238E27FC236}">
                <a16:creationId xmlns:a16="http://schemas.microsoft.com/office/drawing/2014/main" id="{B1FA2229-D4CF-4CAB-B6FC-1DBBCFC3E00E}"/>
              </a:ext>
            </a:extLst>
          </p:cNvPr>
          <p:cNvSpPr/>
          <p:nvPr/>
        </p:nvSpPr>
        <p:spPr>
          <a:xfrm>
            <a:off x="6967905" y="3156819"/>
            <a:ext cx="1556752" cy="266823"/>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自動運転技術</a:t>
            </a:r>
          </a:p>
        </p:txBody>
      </p:sp>
      <p:sp>
        <p:nvSpPr>
          <p:cNvPr id="14" name="四角形: 角を丸くする 13">
            <a:extLst>
              <a:ext uri="{FF2B5EF4-FFF2-40B4-BE49-F238E27FC236}">
                <a16:creationId xmlns:a16="http://schemas.microsoft.com/office/drawing/2014/main" id="{9691D6C3-6169-42FE-8284-51BF30F54FBD}"/>
              </a:ext>
            </a:extLst>
          </p:cNvPr>
          <p:cNvSpPr/>
          <p:nvPr/>
        </p:nvSpPr>
        <p:spPr>
          <a:xfrm>
            <a:off x="338115" y="1524424"/>
            <a:ext cx="4165182" cy="27245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我が国における自動運転に関する環境整備の取組</a:t>
            </a:r>
          </a:p>
        </p:txBody>
      </p:sp>
      <p:pic>
        <p:nvPicPr>
          <p:cNvPr id="15" name="図 14">
            <a:extLst>
              <a:ext uri="{FF2B5EF4-FFF2-40B4-BE49-F238E27FC236}">
                <a16:creationId xmlns:a16="http://schemas.microsoft.com/office/drawing/2014/main" id="{A62BE3B3-29E0-43DC-85E7-DC91A8580EF5}"/>
              </a:ext>
            </a:extLst>
          </p:cNvPr>
          <p:cNvPicPr>
            <a:picLocks noChangeAspect="1"/>
          </p:cNvPicPr>
          <p:nvPr/>
        </p:nvPicPr>
        <p:blipFill rotWithShape="1">
          <a:blip r:embed="rId2">
            <a:extLst>
              <a:ext uri="{28A0092B-C50C-407E-A947-70E740481C1C}">
                <a14:useLocalDpi xmlns:a14="http://schemas.microsoft.com/office/drawing/2010/main" val="0"/>
              </a:ext>
            </a:extLst>
          </a:blip>
          <a:srcRect l="16911" t="29748" r="20461" b="53701"/>
          <a:stretch/>
        </p:blipFill>
        <p:spPr>
          <a:xfrm>
            <a:off x="855296" y="2486729"/>
            <a:ext cx="5836522" cy="754945"/>
          </a:xfrm>
          <a:prstGeom prst="rect">
            <a:avLst/>
          </a:prstGeom>
        </p:spPr>
      </p:pic>
      <p:pic>
        <p:nvPicPr>
          <p:cNvPr id="19" name="図 18">
            <a:extLst>
              <a:ext uri="{FF2B5EF4-FFF2-40B4-BE49-F238E27FC236}">
                <a16:creationId xmlns:a16="http://schemas.microsoft.com/office/drawing/2014/main" id="{5848D0C1-EC6A-4923-9327-C5A71B958C1C}"/>
              </a:ext>
            </a:extLst>
          </p:cNvPr>
          <p:cNvPicPr>
            <a:picLocks noChangeAspect="1"/>
          </p:cNvPicPr>
          <p:nvPr/>
        </p:nvPicPr>
        <p:blipFill rotWithShape="1">
          <a:blip r:embed="rId2">
            <a:extLst>
              <a:ext uri="{28A0092B-C50C-407E-A947-70E740481C1C}">
                <a14:useLocalDpi xmlns:a14="http://schemas.microsoft.com/office/drawing/2010/main" val="0"/>
              </a:ext>
            </a:extLst>
          </a:blip>
          <a:srcRect l="24742" t="8357" r="12042" b="77928"/>
          <a:stretch/>
        </p:blipFill>
        <p:spPr>
          <a:xfrm>
            <a:off x="1300656" y="1842220"/>
            <a:ext cx="6124904" cy="663097"/>
          </a:xfrm>
          <a:prstGeom prst="rect">
            <a:avLst/>
          </a:prstGeom>
        </p:spPr>
      </p:pic>
      <p:pic>
        <p:nvPicPr>
          <p:cNvPr id="24" name="図 23">
            <a:extLst>
              <a:ext uri="{FF2B5EF4-FFF2-40B4-BE49-F238E27FC236}">
                <a16:creationId xmlns:a16="http://schemas.microsoft.com/office/drawing/2014/main" id="{FA70AC3C-C6A1-4D70-9D6C-44F57AA1681B}"/>
              </a:ext>
            </a:extLst>
          </p:cNvPr>
          <p:cNvPicPr>
            <a:picLocks noChangeAspect="1"/>
          </p:cNvPicPr>
          <p:nvPr/>
        </p:nvPicPr>
        <p:blipFill rotWithShape="1">
          <a:blip r:embed="rId2">
            <a:extLst>
              <a:ext uri="{28A0092B-C50C-407E-A947-70E740481C1C}">
                <a14:useLocalDpi xmlns:a14="http://schemas.microsoft.com/office/drawing/2010/main" val="0"/>
              </a:ext>
            </a:extLst>
          </a:blip>
          <a:srcRect l="3034" t="59100" r="29082" b="-1"/>
          <a:stretch/>
        </p:blipFill>
        <p:spPr>
          <a:xfrm>
            <a:off x="15028" y="3222801"/>
            <a:ext cx="6196766" cy="1784936"/>
          </a:xfrm>
          <a:prstGeom prst="rect">
            <a:avLst/>
          </a:prstGeom>
        </p:spPr>
      </p:pic>
      <p:pic>
        <p:nvPicPr>
          <p:cNvPr id="22" name="図 21">
            <a:extLst>
              <a:ext uri="{FF2B5EF4-FFF2-40B4-BE49-F238E27FC236}">
                <a16:creationId xmlns:a16="http://schemas.microsoft.com/office/drawing/2014/main" id="{B347684D-C40D-44E2-ABD7-E03B0F5AA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85" y="3570424"/>
            <a:ext cx="2778993" cy="2857148"/>
          </a:xfrm>
          <a:prstGeom prst="rect">
            <a:avLst/>
          </a:prstGeom>
        </p:spPr>
      </p:pic>
      <p:pic>
        <p:nvPicPr>
          <p:cNvPr id="25" name="図 24">
            <a:extLst>
              <a:ext uri="{FF2B5EF4-FFF2-40B4-BE49-F238E27FC236}">
                <a16:creationId xmlns:a16="http://schemas.microsoft.com/office/drawing/2014/main" id="{0DF71F60-CDEF-4AD3-AD17-EE4CD8DE1A5D}"/>
              </a:ext>
            </a:extLst>
          </p:cNvPr>
          <p:cNvPicPr>
            <a:picLocks noChangeAspect="1"/>
          </p:cNvPicPr>
          <p:nvPr/>
        </p:nvPicPr>
        <p:blipFill rotWithShape="1">
          <a:blip r:embed="rId2">
            <a:extLst>
              <a:ext uri="{28A0092B-C50C-407E-A947-70E740481C1C}">
                <a14:useLocalDpi xmlns:a14="http://schemas.microsoft.com/office/drawing/2010/main" val="0"/>
              </a:ext>
            </a:extLst>
          </a:blip>
          <a:srcRect l="80214" t="40281" r="1698" b="29877"/>
          <a:stretch/>
        </p:blipFill>
        <p:spPr>
          <a:xfrm>
            <a:off x="855295" y="5525894"/>
            <a:ext cx="1185715" cy="957448"/>
          </a:xfrm>
          <a:prstGeom prst="rect">
            <a:avLst/>
          </a:prstGeom>
        </p:spPr>
      </p:pic>
      <p:pic>
        <p:nvPicPr>
          <p:cNvPr id="28" name="図 27">
            <a:extLst>
              <a:ext uri="{FF2B5EF4-FFF2-40B4-BE49-F238E27FC236}">
                <a16:creationId xmlns:a16="http://schemas.microsoft.com/office/drawing/2014/main" id="{8D7B77F2-BECF-4C04-9B46-BBF2789CCCD2}"/>
              </a:ext>
            </a:extLst>
          </p:cNvPr>
          <p:cNvPicPr>
            <a:picLocks noChangeAspect="1"/>
          </p:cNvPicPr>
          <p:nvPr/>
        </p:nvPicPr>
        <p:blipFill rotWithShape="1">
          <a:blip r:embed="rId2">
            <a:extLst>
              <a:ext uri="{28A0092B-C50C-407E-A947-70E740481C1C}">
                <a14:useLocalDpi xmlns:a14="http://schemas.microsoft.com/office/drawing/2010/main" val="0"/>
              </a:ext>
            </a:extLst>
          </a:blip>
          <a:srcRect l="86932" t="32157" r="12507" b="58843"/>
          <a:stretch/>
        </p:blipFill>
        <p:spPr>
          <a:xfrm>
            <a:off x="6680048" y="2577383"/>
            <a:ext cx="45719" cy="358947"/>
          </a:xfrm>
          <a:prstGeom prst="rect">
            <a:avLst/>
          </a:prstGeom>
        </p:spPr>
      </p:pic>
      <p:pic>
        <p:nvPicPr>
          <p:cNvPr id="29" name="図 28">
            <a:extLst>
              <a:ext uri="{FF2B5EF4-FFF2-40B4-BE49-F238E27FC236}">
                <a16:creationId xmlns:a16="http://schemas.microsoft.com/office/drawing/2014/main" id="{764AABCD-2448-4ABB-A166-E6FD4326E012}"/>
              </a:ext>
            </a:extLst>
          </p:cNvPr>
          <p:cNvPicPr>
            <a:picLocks noChangeAspect="1"/>
          </p:cNvPicPr>
          <p:nvPr/>
        </p:nvPicPr>
        <p:blipFill rotWithShape="1">
          <a:blip r:embed="rId2">
            <a:extLst>
              <a:ext uri="{28A0092B-C50C-407E-A947-70E740481C1C}">
                <a14:useLocalDpi xmlns:a14="http://schemas.microsoft.com/office/drawing/2010/main" val="0"/>
              </a:ext>
            </a:extLst>
          </a:blip>
          <a:srcRect l="86932" t="32157" r="12507" b="58843"/>
          <a:stretch/>
        </p:blipFill>
        <p:spPr>
          <a:xfrm>
            <a:off x="6682413" y="2863794"/>
            <a:ext cx="45719" cy="358947"/>
          </a:xfrm>
          <a:prstGeom prst="rect">
            <a:avLst/>
          </a:prstGeom>
        </p:spPr>
      </p:pic>
      <p:sp>
        <p:nvSpPr>
          <p:cNvPr id="30" name="正方形/長方形 6">
            <a:extLst>
              <a:ext uri="{FF2B5EF4-FFF2-40B4-BE49-F238E27FC236}">
                <a16:creationId xmlns:a16="http://schemas.microsoft.com/office/drawing/2014/main" id="{ABA9B0C4-A8C6-4F67-BEC4-8CCA72BCB8FE}"/>
              </a:ext>
            </a:extLst>
          </p:cNvPr>
          <p:cNvSpPr/>
          <p:nvPr/>
        </p:nvSpPr>
        <p:spPr>
          <a:xfrm>
            <a:off x="748861" y="5461869"/>
            <a:ext cx="4534067" cy="1067550"/>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8250" lvl="0">
              <a:spcBef>
                <a:spcPts val="600"/>
              </a:spcBef>
              <a:defRPr/>
            </a:pPr>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D0A923E-E2DD-4D62-9E8A-52CC466C20A5}"/>
              </a:ext>
            </a:extLst>
          </p:cNvPr>
          <p:cNvSpPr txBox="1"/>
          <p:nvPr/>
        </p:nvSpPr>
        <p:spPr>
          <a:xfrm>
            <a:off x="2072541" y="5525894"/>
            <a:ext cx="3178855" cy="863441"/>
          </a:xfrm>
          <a:prstGeom prst="rect">
            <a:avLst/>
          </a:prstGeom>
          <a:noFill/>
        </p:spPr>
        <p:txBody>
          <a:bodyPr wrap="square">
            <a:spAutoFit/>
          </a:bodyPr>
          <a:lstStyle/>
          <a:p>
            <a:pPr marL="38250" lvl="0">
              <a:lnSpc>
                <a:spcPts val="1400"/>
              </a:lnSpc>
              <a:spcBef>
                <a:spcPts val="600"/>
              </a:spcBef>
              <a:defRPr/>
            </a:pP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参考</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事例紹介</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福井県永平寺町の取組み</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　レベル４自動運転サービス実現</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en-US" altLang="ja-JP" sz="1200" dirty="0">
                <a:latin typeface="Meiryo UI" panose="020B0604030504040204" pitchFamily="50" charset="-128"/>
                <a:ea typeface="Meiryo UI" panose="020B0604030504040204" pitchFamily="50" charset="-128"/>
              </a:rPr>
              <a:t>  2021</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  レベル３自動運転サービス実現</a:t>
            </a:r>
            <a:endParaRPr lang="en-US" altLang="ja-JP" sz="12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648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7585292" cy="369332"/>
          </a:xfrm>
          <a:prstGeom prst="rect">
            <a:avLst/>
          </a:prstGeom>
          <a:noFill/>
        </p:spPr>
        <p:txBody>
          <a:bodyPr wrap="square" rtlCol="0">
            <a:spAutoFit/>
          </a:bodyPr>
          <a:lstStyle/>
          <a:p>
            <a:r>
              <a:rPr kumimoji="1" lang="ja-JP" altLang="en-US" b="1" dirty="0"/>
              <a:t>６．導入検討の流れ（交通需要等の把握～現地調査）</a:t>
            </a:r>
          </a:p>
        </p:txBody>
      </p:sp>
      <p:sp>
        <p:nvSpPr>
          <p:cNvPr id="19" name="スライド番号プレースホルダー 3">
            <a:extLst>
              <a:ext uri="{FF2B5EF4-FFF2-40B4-BE49-F238E27FC236}">
                <a16:creationId xmlns:a16="http://schemas.microsoft.com/office/drawing/2014/main" id="{EFD73DDE-75FF-463B-A1EB-1A5A9BF8ACA2}"/>
              </a:ext>
            </a:extLst>
          </p:cNvPr>
          <p:cNvSpPr>
            <a:spLocks noGrp="1"/>
          </p:cNvSpPr>
          <p:nvPr>
            <p:ph type="sldNum" sz="quarter" idx="12"/>
          </p:nvPr>
        </p:nvSpPr>
        <p:spPr>
          <a:xfrm>
            <a:off x="7086600" y="6489370"/>
            <a:ext cx="2057400" cy="365125"/>
          </a:xfrm>
        </p:spPr>
        <p:txBody>
          <a:bodyPr/>
          <a:lstStyle/>
          <a:p>
            <a:r>
              <a:rPr kumimoji="1" lang="en-US" altLang="ja-JP" dirty="0"/>
              <a:t>6</a:t>
            </a:r>
            <a:endParaRPr kumimoji="1" lang="ja-JP" altLang="en-US" dirty="0"/>
          </a:p>
        </p:txBody>
      </p:sp>
      <p:pic>
        <p:nvPicPr>
          <p:cNvPr id="3" name="図 2">
            <a:extLst>
              <a:ext uri="{FF2B5EF4-FFF2-40B4-BE49-F238E27FC236}">
                <a16:creationId xmlns:a16="http://schemas.microsoft.com/office/drawing/2014/main" id="{108C4449-5930-49C1-9EE0-111E42856C9E}"/>
              </a:ext>
            </a:extLst>
          </p:cNvPr>
          <p:cNvPicPr>
            <a:picLocks noChangeAspect="1"/>
          </p:cNvPicPr>
          <p:nvPr/>
        </p:nvPicPr>
        <p:blipFill rotWithShape="1">
          <a:blip r:embed="rId2"/>
          <a:srcRect l="17691" t="22846" r="21879" b="12554"/>
          <a:stretch/>
        </p:blipFill>
        <p:spPr>
          <a:xfrm>
            <a:off x="2629640" y="2363573"/>
            <a:ext cx="6412917" cy="4148896"/>
          </a:xfrm>
          <a:prstGeom prst="rect">
            <a:avLst/>
          </a:prstGeom>
        </p:spPr>
      </p:pic>
      <p:sp>
        <p:nvSpPr>
          <p:cNvPr id="9" name="四角形: 角を丸くする 8">
            <a:extLst>
              <a:ext uri="{FF2B5EF4-FFF2-40B4-BE49-F238E27FC236}">
                <a16:creationId xmlns:a16="http://schemas.microsoft.com/office/drawing/2014/main" id="{46FF680E-323F-4FDC-BE27-87679FAC797A}"/>
              </a:ext>
            </a:extLst>
          </p:cNvPr>
          <p:cNvSpPr/>
          <p:nvPr/>
        </p:nvSpPr>
        <p:spPr>
          <a:xfrm>
            <a:off x="153694" y="1085995"/>
            <a:ext cx="2231366" cy="358136"/>
          </a:xfrm>
          <a:prstGeom prst="roundRect">
            <a:avLst>
              <a:gd name="adj" fmla="val 326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交通需要・走行空間等の把握</a:t>
            </a:r>
          </a:p>
        </p:txBody>
      </p:sp>
      <p:sp>
        <p:nvSpPr>
          <p:cNvPr id="10" name="四角形: 角を丸くする 9">
            <a:extLst>
              <a:ext uri="{FF2B5EF4-FFF2-40B4-BE49-F238E27FC236}">
                <a16:creationId xmlns:a16="http://schemas.microsoft.com/office/drawing/2014/main" id="{A068C4BA-2788-4738-82FF-EA5AFE051829}"/>
              </a:ext>
            </a:extLst>
          </p:cNvPr>
          <p:cNvSpPr/>
          <p:nvPr/>
        </p:nvSpPr>
        <p:spPr>
          <a:xfrm>
            <a:off x="153695" y="1794655"/>
            <a:ext cx="2231366" cy="358136"/>
          </a:xfrm>
          <a:prstGeom prst="roundRect">
            <a:avLst>
              <a:gd name="adj" fmla="val 326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運行ルートの候補を選定</a:t>
            </a:r>
          </a:p>
        </p:txBody>
      </p:sp>
      <p:sp>
        <p:nvSpPr>
          <p:cNvPr id="11" name="四角形: 角を丸くする 10">
            <a:extLst>
              <a:ext uri="{FF2B5EF4-FFF2-40B4-BE49-F238E27FC236}">
                <a16:creationId xmlns:a16="http://schemas.microsoft.com/office/drawing/2014/main" id="{24FD34CD-5D08-44E3-AC08-C5BC7DA8246E}"/>
              </a:ext>
            </a:extLst>
          </p:cNvPr>
          <p:cNvSpPr/>
          <p:nvPr/>
        </p:nvSpPr>
        <p:spPr>
          <a:xfrm>
            <a:off x="127566" y="2526328"/>
            <a:ext cx="2231366" cy="358136"/>
          </a:xfrm>
          <a:prstGeom prst="roundRect">
            <a:avLst>
              <a:gd name="adj" fmla="val 326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現地調査</a:t>
            </a:r>
          </a:p>
        </p:txBody>
      </p:sp>
      <p:sp>
        <p:nvSpPr>
          <p:cNvPr id="12" name="四角形: 角を丸くする 11">
            <a:extLst>
              <a:ext uri="{FF2B5EF4-FFF2-40B4-BE49-F238E27FC236}">
                <a16:creationId xmlns:a16="http://schemas.microsoft.com/office/drawing/2014/main" id="{B66E8430-CF5A-4548-B3FD-92DE45091997}"/>
              </a:ext>
            </a:extLst>
          </p:cNvPr>
          <p:cNvSpPr/>
          <p:nvPr/>
        </p:nvSpPr>
        <p:spPr>
          <a:xfrm>
            <a:off x="101443" y="3234988"/>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安全確保策の検討</a:t>
            </a:r>
          </a:p>
        </p:txBody>
      </p:sp>
      <p:sp>
        <p:nvSpPr>
          <p:cNvPr id="14" name="四角形: 角を丸くする 13">
            <a:extLst>
              <a:ext uri="{FF2B5EF4-FFF2-40B4-BE49-F238E27FC236}">
                <a16:creationId xmlns:a16="http://schemas.microsoft.com/office/drawing/2014/main" id="{72C11939-CD83-40A8-B6E9-F80D806F7FA1}"/>
              </a:ext>
            </a:extLst>
          </p:cNvPr>
          <p:cNvSpPr/>
          <p:nvPr/>
        </p:nvSpPr>
        <p:spPr>
          <a:xfrm>
            <a:off x="127565" y="3935100"/>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運行ルートの選定</a:t>
            </a:r>
          </a:p>
        </p:txBody>
      </p:sp>
      <p:sp>
        <p:nvSpPr>
          <p:cNvPr id="17" name="四角形: 角を丸くする 16">
            <a:extLst>
              <a:ext uri="{FF2B5EF4-FFF2-40B4-BE49-F238E27FC236}">
                <a16:creationId xmlns:a16="http://schemas.microsoft.com/office/drawing/2014/main" id="{7F9DF0E5-6A3E-4A60-B511-8B962B5F8D68}"/>
              </a:ext>
            </a:extLst>
          </p:cNvPr>
          <p:cNvSpPr/>
          <p:nvPr/>
        </p:nvSpPr>
        <p:spPr>
          <a:xfrm>
            <a:off x="163580" y="6145881"/>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実証運行の開始</a:t>
            </a:r>
          </a:p>
        </p:txBody>
      </p:sp>
      <p:sp>
        <p:nvSpPr>
          <p:cNvPr id="18" name="二等辺三角形 17">
            <a:extLst>
              <a:ext uri="{FF2B5EF4-FFF2-40B4-BE49-F238E27FC236}">
                <a16:creationId xmlns:a16="http://schemas.microsoft.com/office/drawing/2014/main" id="{321E1A33-5EF4-4ABF-BC73-87DCB3842D45}"/>
              </a:ext>
            </a:extLst>
          </p:cNvPr>
          <p:cNvSpPr/>
          <p:nvPr/>
        </p:nvSpPr>
        <p:spPr>
          <a:xfrm rot="10800000">
            <a:off x="932489" y="1536860"/>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二等辺三角形 19">
            <a:extLst>
              <a:ext uri="{FF2B5EF4-FFF2-40B4-BE49-F238E27FC236}">
                <a16:creationId xmlns:a16="http://schemas.microsoft.com/office/drawing/2014/main" id="{0E84AC37-C6C0-45E7-8CFB-7F5F3F3644EA}"/>
              </a:ext>
            </a:extLst>
          </p:cNvPr>
          <p:cNvSpPr/>
          <p:nvPr/>
        </p:nvSpPr>
        <p:spPr>
          <a:xfrm rot="10800000">
            <a:off x="958613" y="224588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二等辺三角形 20">
            <a:extLst>
              <a:ext uri="{FF2B5EF4-FFF2-40B4-BE49-F238E27FC236}">
                <a16:creationId xmlns:a16="http://schemas.microsoft.com/office/drawing/2014/main" id="{FE2B48EC-AA19-4007-AC16-B99920532358}"/>
              </a:ext>
            </a:extLst>
          </p:cNvPr>
          <p:cNvSpPr/>
          <p:nvPr/>
        </p:nvSpPr>
        <p:spPr>
          <a:xfrm rot="10800000">
            <a:off x="945549" y="2970548"/>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二等辺三角形 21">
            <a:extLst>
              <a:ext uri="{FF2B5EF4-FFF2-40B4-BE49-F238E27FC236}">
                <a16:creationId xmlns:a16="http://schemas.microsoft.com/office/drawing/2014/main" id="{E5CB88DB-E3D4-4AF9-A70A-05A22E3D7E5F}"/>
              </a:ext>
            </a:extLst>
          </p:cNvPr>
          <p:cNvSpPr/>
          <p:nvPr/>
        </p:nvSpPr>
        <p:spPr>
          <a:xfrm rot="10800000">
            <a:off x="919425" y="3650554"/>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二等辺三角形 22">
            <a:extLst>
              <a:ext uri="{FF2B5EF4-FFF2-40B4-BE49-F238E27FC236}">
                <a16:creationId xmlns:a16="http://schemas.microsoft.com/office/drawing/2014/main" id="{DA171310-5E8C-4CA7-9878-3500C6AF6553}"/>
              </a:ext>
            </a:extLst>
          </p:cNvPr>
          <p:cNvSpPr/>
          <p:nvPr/>
        </p:nvSpPr>
        <p:spPr>
          <a:xfrm rot="10800000">
            <a:off x="912989" y="438071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二等辺三角形 25">
            <a:extLst>
              <a:ext uri="{FF2B5EF4-FFF2-40B4-BE49-F238E27FC236}">
                <a16:creationId xmlns:a16="http://schemas.microsoft.com/office/drawing/2014/main" id="{D8C116F7-765F-4714-9D7D-10E606F40E04}"/>
              </a:ext>
            </a:extLst>
          </p:cNvPr>
          <p:cNvSpPr/>
          <p:nvPr/>
        </p:nvSpPr>
        <p:spPr>
          <a:xfrm rot="10800000">
            <a:off x="926052" y="5864181"/>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正方形/長方形 27">
            <a:extLst>
              <a:ext uri="{FF2B5EF4-FFF2-40B4-BE49-F238E27FC236}">
                <a16:creationId xmlns:a16="http://schemas.microsoft.com/office/drawing/2014/main" id="{0171E86E-4354-4157-9D1D-4DCE69E6AFD3}"/>
              </a:ext>
            </a:extLst>
          </p:cNvPr>
          <p:cNvSpPr/>
          <p:nvPr/>
        </p:nvSpPr>
        <p:spPr>
          <a:xfrm>
            <a:off x="2629640" y="991190"/>
            <a:ext cx="6360665" cy="979848"/>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交通需要・走行空間等を踏まえた運行ルートの候補を選定し、</a:t>
            </a:r>
            <a:r>
              <a:rPr kumimoji="1" lang="ja-JP" altLang="en-US" b="1" u="sng" dirty="0">
                <a:solidFill>
                  <a:schemeClr val="tx1"/>
                </a:solidFill>
              </a:rPr>
              <a:t>自動運転の技術的な課題となりうる項目</a:t>
            </a:r>
            <a:r>
              <a:rPr kumimoji="1" lang="ja-JP" altLang="en-US" dirty="0">
                <a:solidFill>
                  <a:schemeClr val="tx1"/>
                </a:solidFill>
              </a:rPr>
              <a:t>がないか、</a:t>
            </a:r>
            <a:r>
              <a:rPr kumimoji="1" lang="ja-JP" altLang="en-US" b="1" u="sng" dirty="0">
                <a:solidFill>
                  <a:schemeClr val="tx1"/>
                </a:solidFill>
              </a:rPr>
              <a:t>現地調査を実施</a:t>
            </a:r>
          </a:p>
        </p:txBody>
      </p:sp>
      <p:sp>
        <p:nvSpPr>
          <p:cNvPr id="29" name="四角形: 角を丸くする 28">
            <a:extLst>
              <a:ext uri="{FF2B5EF4-FFF2-40B4-BE49-F238E27FC236}">
                <a16:creationId xmlns:a16="http://schemas.microsoft.com/office/drawing/2014/main" id="{4AA9B196-C798-42A3-92A0-AD3EF279078C}"/>
              </a:ext>
            </a:extLst>
          </p:cNvPr>
          <p:cNvSpPr/>
          <p:nvPr/>
        </p:nvSpPr>
        <p:spPr>
          <a:xfrm>
            <a:off x="205783" y="649487"/>
            <a:ext cx="2153147" cy="30190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導入検討の流れ</a:t>
            </a:r>
          </a:p>
        </p:txBody>
      </p:sp>
      <p:sp>
        <p:nvSpPr>
          <p:cNvPr id="30" name="四角形: 角を丸くする 29">
            <a:extLst>
              <a:ext uri="{FF2B5EF4-FFF2-40B4-BE49-F238E27FC236}">
                <a16:creationId xmlns:a16="http://schemas.microsoft.com/office/drawing/2014/main" id="{82B5B1BD-7E30-4844-8DE8-6457F2C967D1}"/>
              </a:ext>
            </a:extLst>
          </p:cNvPr>
          <p:cNvSpPr/>
          <p:nvPr/>
        </p:nvSpPr>
        <p:spPr>
          <a:xfrm>
            <a:off x="2629640" y="2063203"/>
            <a:ext cx="1332760" cy="285249"/>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現地調査項目</a:t>
            </a:r>
          </a:p>
        </p:txBody>
      </p:sp>
      <p:sp>
        <p:nvSpPr>
          <p:cNvPr id="25" name="四角形: 角を丸くする 24">
            <a:extLst>
              <a:ext uri="{FF2B5EF4-FFF2-40B4-BE49-F238E27FC236}">
                <a16:creationId xmlns:a16="http://schemas.microsoft.com/office/drawing/2014/main" id="{F49671FA-63BC-4205-BB5B-11CE86A43BA7}"/>
              </a:ext>
            </a:extLst>
          </p:cNvPr>
          <p:cNvSpPr/>
          <p:nvPr/>
        </p:nvSpPr>
        <p:spPr>
          <a:xfrm>
            <a:off x="101444" y="4633481"/>
            <a:ext cx="1214278" cy="563359"/>
          </a:xfrm>
          <a:prstGeom prst="roundRect">
            <a:avLst>
              <a:gd name="adj" fmla="val 258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走行環境の整備</a:t>
            </a:r>
          </a:p>
        </p:txBody>
      </p:sp>
      <p:sp>
        <p:nvSpPr>
          <p:cNvPr id="27" name="四角形: 角を丸くする 26">
            <a:extLst>
              <a:ext uri="{FF2B5EF4-FFF2-40B4-BE49-F238E27FC236}">
                <a16:creationId xmlns:a16="http://schemas.microsoft.com/office/drawing/2014/main" id="{A867F022-8AA3-4A45-91B9-3B33CACE73CC}"/>
              </a:ext>
            </a:extLst>
          </p:cNvPr>
          <p:cNvSpPr/>
          <p:nvPr/>
        </p:nvSpPr>
        <p:spPr>
          <a:xfrm>
            <a:off x="132643" y="5236602"/>
            <a:ext cx="1183078" cy="537950"/>
          </a:xfrm>
          <a:prstGeom prst="roundRect">
            <a:avLst>
              <a:gd name="adj" fmla="val 190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運行計画案の策定</a:t>
            </a:r>
          </a:p>
        </p:txBody>
      </p:sp>
      <p:sp>
        <p:nvSpPr>
          <p:cNvPr id="31" name="四角形: 角を丸くする 30">
            <a:extLst>
              <a:ext uri="{FF2B5EF4-FFF2-40B4-BE49-F238E27FC236}">
                <a16:creationId xmlns:a16="http://schemas.microsoft.com/office/drawing/2014/main" id="{811040E9-ADCB-448C-96D5-57BECC72229F}"/>
              </a:ext>
            </a:extLst>
          </p:cNvPr>
          <p:cNvSpPr/>
          <p:nvPr/>
        </p:nvSpPr>
        <p:spPr>
          <a:xfrm>
            <a:off x="1386946" y="4633481"/>
            <a:ext cx="1008000" cy="1145121"/>
          </a:xfrm>
          <a:prstGeom prst="roundRect">
            <a:avLst>
              <a:gd name="adj" fmla="val 109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法令手続き</a:t>
            </a:r>
          </a:p>
        </p:txBody>
      </p:sp>
    </p:spTree>
    <p:extLst>
      <p:ext uri="{BB962C8B-B14F-4D97-AF65-F5344CB8AC3E}">
        <p14:creationId xmlns:p14="http://schemas.microsoft.com/office/powerpoint/2010/main" val="151206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7199212" cy="369332"/>
          </a:xfrm>
          <a:prstGeom prst="rect">
            <a:avLst/>
          </a:prstGeom>
          <a:noFill/>
        </p:spPr>
        <p:txBody>
          <a:bodyPr wrap="square" rtlCol="0">
            <a:spAutoFit/>
          </a:bodyPr>
          <a:lstStyle/>
          <a:p>
            <a:r>
              <a:rPr kumimoji="1" lang="ja-JP" altLang="en-US" b="1" dirty="0"/>
              <a:t>６．導入検討の流れ（安全確保策の検討～運行計画案の策定）</a:t>
            </a:r>
          </a:p>
        </p:txBody>
      </p:sp>
      <p:sp>
        <p:nvSpPr>
          <p:cNvPr id="19" name="スライド番号プレースホルダー 3">
            <a:extLst>
              <a:ext uri="{FF2B5EF4-FFF2-40B4-BE49-F238E27FC236}">
                <a16:creationId xmlns:a16="http://schemas.microsoft.com/office/drawing/2014/main" id="{EFD73DDE-75FF-463B-A1EB-1A5A9BF8ACA2}"/>
              </a:ext>
            </a:extLst>
          </p:cNvPr>
          <p:cNvSpPr>
            <a:spLocks noGrp="1"/>
          </p:cNvSpPr>
          <p:nvPr>
            <p:ph type="sldNum" sz="quarter" idx="12"/>
          </p:nvPr>
        </p:nvSpPr>
        <p:spPr>
          <a:xfrm>
            <a:off x="7086600" y="6489370"/>
            <a:ext cx="2057400" cy="365125"/>
          </a:xfrm>
        </p:spPr>
        <p:txBody>
          <a:bodyPr/>
          <a:lstStyle/>
          <a:p>
            <a:r>
              <a:rPr kumimoji="1" lang="en-US" altLang="ja-JP" dirty="0"/>
              <a:t>7</a:t>
            </a:r>
            <a:endParaRPr kumimoji="1" lang="ja-JP" altLang="en-US" dirty="0"/>
          </a:p>
        </p:txBody>
      </p:sp>
      <p:sp>
        <p:nvSpPr>
          <p:cNvPr id="25" name="正方形/長方形 27">
            <a:extLst>
              <a:ext uri="{FF2B5EF4-FFF2-40B4-BE49-F238E27FC236}">
                <a16:creationId xmlns:a16="http://schemas.microsoft.com/office/drawing/2014/main" id="{A7FD13E5-7C5C-4C89-AC55-DF51ECF8029F}"/>
              </a:ext>
            </a:extLst>
          </p:cNvPr>
          <p:cNvSpPr/>
          <p:nvPr/>
        </p:nvSpPr>
        <p:spPr>
          <a:xfrm>
            <a:off x="5303521" y="6619754"/>
            <a:ext cx="3779520" cy="230832"/>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　第</a:t>
            </a:r>
            <a:r>
              <a:rPr lang="en-US" altLang="ja-JP"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回基本政策部会資料より大阪府作成</a:t>
            </a:r>
            <a:endPar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6D5E23D2-4CA4-48F5-B00E-0B81E27551DF}"/>
              </a:ext>
            </a:extLst>
          </p:cNvPr>
          <p:cNvSpPr/>
          <p:nvPr/>
        </p:nvSpPr>
        <p:spPr>
          <a:xfrm>
            <a:off x="153694" y="1085995"/>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交通需要・走行空間等の把握</a:t>
            </a:r>
          </a:p>
        </p:txBody>
      </p:sp>
      <p:sp>
        <p:nvSpPr>
          <p:cNvPr id="13" name="四角形: 角を丸くする 12">
            <a:extLst>
              <a:ext uri="{FF2B5EF4-FFF2-40B4-BE49-F238E27FC236}">
                <a16:creationId xmlns:a16="http://schemas.microsoft.com/office/drawing/2014/main" id="{2C11885B-0519-4AD9-956A-242B88FCBA18}"/>
              </a:ext>
            </a:extLst>
          </p:cNvPr>
          <p:cNvSpPr/>
          <p:nvPr/>
        </p:nvSpPr>
        <p:spPr>
          <a:xfrm>
            <a:off x="153695" y="1794655"/>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運行ルートの候補を選定</a:t>
            </a:r>
          </a:p>
        </p:txBody>
      </p:sp>
      <p:sp>
        <p:nvSpPr>
          <p:cNvPr id="14" name="四角形: 角を丸くする 13">
            <a:extLst>
              <a:ext uri="{FF2B5EF4-FFF2-40B4-BE49-F238E27FC236}">
                <a16:creationId xmlns:a16="http://schemas.microsoft.com/office/drawing/2014/main" id="{31F6D3EA-AA48-4093-A0B8-186192DDEC80}"/>
              </a:ext>
            </a:extLst>
          </p:cNvPr>
          <p:cNvSpPr/>
          <p:nvPr/>
        </p:nvSpPr>
        <p:spPr>
          <a:xfrm>
            <a:off x="127566" y="2526328"/>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現地調査</a:t>
            </a:r>
          </a:p>
        </p:txBody>
      </p:sp>
      <p:sp>
        <p:nvSpPr>
          <p:cNvPr id="15" name="四角形: 角を丸くする 14">
            <a:extLst>
              <a:ext uri="{FF2B5EF4-FFF2-40B4-BE49-F238E27FC236}">
                <a16:creationId xmlns:a16="http://schemas.microsoft.com/office/drawing/2014/main" id="{5110E383-662D-494F-BB32-24306F930780}"/>
              </a:ext>
            </a:extLst>
          </p:cNvPr>
          <p:cNvSpPr/>
          <p:nvPr/>
        </p:nvSpPr>
        <p:spPr>
          <a:xfrm>
            <a:off x="101443" y="3234988"/>
            <a:ext cx="2231366" cy="358136"/>
          </a:xfrm>
          <a:prstGeom prst="roundRect">
            <a:avLst>
              <a:gd name="adj" fmla="val 326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安全確保策の検討</a:t>
            </a:r>
          </a:p>
        </p:txBody>
      </p:sp>
      <p:sp>
        <p:nvSpPr>
          <p:cNvPr id="16" name="四角形: 角を丸くする 15">
            <a:extLst>
              <a:ext uri="{FF2B5EF4-FFF2-40B4-BE49-F238E27FC236}">
                <a16:creationId xmlns:a16="http://schemas.microsoft.com/office/drawing/2014/main" id="{5AAC593E-57CD-4237-AE1C-72FDE55ACBB3}"/>
              </a:ext>
            </a:extLst>
          </p:cNvPr>
          <p:cNvSpPr/>
          <p:nvPr/>
        </p:nvSpPr>
        <p:spPr>
          <a:xfrm>
            <a:off x="101444" y="4633481"/>
            <a:ext cx="1214278" cy="563359"/>
          </a:xfrm>
          <a:prstGeom prst="roundRect">
            <a:avLst>
              <a:gd name="adj" fmla="val 2588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走行環境の整備</a:t>
            </a:r>
          </a:p>
        </p:txBody>
      </p:sp>
      <p:sp>
        <p:nvSpPr>
          <p:cNvPr id="17" name="四角形: 角を丸くする 16">
            <a:extLst>
              <a:ext uri="{FF2B5EF4-FFF2-40B4-BE49-F238E27FC236}">
                <a16:creationId xmlns:a16="http://schemas.microsoft.com/office/drawing/2014/main" id="{03748DA2-CC45-4B9D-8FF2-C393E3F85C93}"/>
              </a:ext>
            </a:extLst>
          </p:cNvPr>
          <p:cNvSpPr/>
          <p:nvPr/>
        </p:nvSpPr>
        <p:spPr>
          <a:xfrm>
            <a:off x="127565" y="3935100"/>
            <a:ext cx="2231366" cy="358136"/>
          </a:xfrm>
          <a:prstGeom prst="roundRect">
            <a:avLst>
              <a:gd name="adj" fmla="val 326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運行ルートの選定</a:t>
            </a:r>
          </a:p>
        </p:txBody>
      </p:sp>
      <p:sp>
        <p:nvSpPr>
          <p:cNvPr id="18" name="四角形: 角を丸くする 17">
            <a:extLst>
              <a:ext uri="{FF2B5EF4-FFF2-40B4-BE49-F238E27FC236}">
                <a16:creationId xmlns:a16="http://schemas.microsoft.com/office/drawing/2014/main" id="{82BAA81A-3326-4508-9191-9647BD8EE795}"/>
              </a:ext>
            </a:extLst>
          </p:cNvPr>
          <p:cNvSpPr/>
          <p:nvPr/>
        </p:nvSpPr>
        <p:spPr>
          <a:xfrm>
            <a:off x="132643" y="5236602"/>
            <a:ext cx="1183078" cy="537950"/>
          </a:xfrm>
          <a:prstGeom prst="roundRect">
            <a:avLst>
              <a:gd name="adj" fmla="val 190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運行計画案の策定</a:t>
            </a:r>
          </a:p>
        </p:txBody>
      </p:sp>
      <p:sp>
        <p:nvSpPr>
          <p:cNvPr id="20" name="四角形: 角を丸くする 19">
            <a:extLst>
              <a:ext uri="{FF2B5EF4-FFF2-40B4-BE49-F238E27FC236}">
                <a16:creationId xmlns:a16="http://schemas.microsoft.com/office/drawing/2014/main" id="{98059452-AA2D-428A-BFA5-02C38BC5BA9B}"/>
              </a:ext>
            </a:extLst>
          </p:cNvPr>
          <p:cNvSpPr/>
          <p:nvPr/>
        </p:nvSpPr>
        <p:spPr>
          <a:xfrm>
            <a:off x="1386946" y="4633481"/>
            <a:ext cx="1008000" cy="1145121"/>
          </a:xfrm>
          <a:prstGeom prst="roundRect">
            <a:avLst>
              <a:gd name="adj" fmla="val 109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法令手続き</a:t>
            </a:r>
          </a:p>
        </p:txBody>
      </p:sp>
      <p:sp>
        <p:nvSpPr>
          <p:cNvPr id="21" name="四角形: 角を丸くする 20">
            <a:extLst>
              <a:ext uri="{FF2B5EF4-FFF2-40B4-BE49-F238E27FC236}">
                <a16:creationId xmlns:a16="http://schemas.microsoft.com/office/drawing/2014/main" id="{7EE104AE-5456-4290-8544-0D70924B8FA2}"/>
              </a:ext>
            </a:extLst>
          </p:cNvPr>
          <p:cNvSpPr/>
          <p:nvPr/>
        </p:nvSpPr>
        <p:spPr>
          <a:xfrm>
            <a:off x="163580" y="6145881"/>
            <a:ext cx="2231366" cy="358136"/>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実証運行の開始</a:t>
            </a:r>
          </a:p>
        </p:txBody>
      </p:sp>
      <p:sp>
        <p:nvSpPr>
          <p:cNvPr id="22" name="二等辺三角形 21">
            <a:extLst>
              <a:ext uri="{FF2B5EF4-FFF2-40B4-BE49-F238E27FC236}">
                <a16:creationId xmlns:a16="http://schemas.microsoft.com/office/drawing/2014/main" id="{49F9662B-D4C7-4FE9-9BE9-5B2F36DD6EEC}"/>
              </a:ext>
            </a:extLst>
          </p:cNvPr>
          <p:cNvSpPr/>
          <p:nvPr/>
        </p:nvSpPr>
        <p:spPr>
          <a:xfrm rot="10800000">
            <a:off x="932489" y="1536860"/>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二等辺三角形 22">
            <a:extLst>
              <a:ext uri="{FF2B5EF4-FFF2-40B4-BE49-F238E27FC236}">
                <a16:creationId xmlns:a16="http://schemas.microsoft.com/office/drawing/2014/main" id="{DB13ED10-E59E-4A1E-8724-E795E95DD3E6}"/>
              </a:ext>
            </a:extLst>
          </p:cNvPr>
          <p:cNvSpPr/>
          <p:nvPr/>
        </p:nvSpPr>
        <p:spPr>
          <a:xfrm rot="10800000">
            <a:off x="958613" y="224588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二等辺三角形 23">
            <a:extLst>
              <a:ext uri="{FF2B5EF4-FFF2-40B4-BE49-F238E27FC236}">
                <a16:creationId xmlns:a16="http://schemas.microsoft.com/office/drawing/2014/main" id="{629EA0C8-7D78-4DFF-9B29-602F47A3F7AC}"/>
              </a:ext>
            </a:extLst>
          </p:cNvPr>
          <p:cNvSpPr/>
          <p:nvPr/>
        </p:nvSpPr>
        <p:spPr>
          <a:xfrm rot="10800000">
            <a:off x="945549" y="2970548"/>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二等辺三角形 25">
            <a:extLst>
              <a:ext uri="{FF2B5EF4-FFF2-40B4-BE49-F238E27FC236}">
                <a16:creationId xmlns:a16="http://schemas.microsoft.com/office/drawing/2014/main" id="{D15ABDC2-3DBF-47D9-950F-211160DB50D7}"/>
              </a:ext>
            </a:extLst>
          </p:cNvPr>
          <p:cNvSpPr/>
          <p:nvPr/>
        </p:nvSpPr>
        <p:spPr>
          <a:xfrm rot="10800000">
            <a:off x="919425" y="3650554"/>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二等辺三角形 26">
            <a:extLst>
              <a:ext uri="{FF2B5EF4-FFF2-40B4-BE49-F238E27FC236}">
                <a16:creationId xmlns:a16="http://schemas.microsoft.com/office/drawing/2014/main" id="{45C84976-9A9E-4738-B619-8AF1D636B813}"/>
              </a:ext>
            </a:extLst>
          </p:cNvPr>
          <p:cNvSpPr/>
          <p:nvPr/>
        </p:nvSpPr>
        <p:spPr>
          <a:xfrm rot="10800000">
            <a:off x="912989" y="4380713"/>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二等辺三角形 28">
            <a:extLst>
              <a:ext uri="{FF2B5EF4-FFF2-40B4-BE49-F238E27FC236}">
                <a16:creationId xmlns:a16="http://schemas.microsoft.com/office/drawing/2014/main" id="{613F896F-AC0F-467A-B383-EE3D1CF1E0B2}"/>
              </a:ext>
            </a:extLst>
          </p:cNvPr>
          <p:cNvSpPr/>
          <p:nvPr/>
        </p:nvSpPr>
        <p:spPr>
          <a:xfrm rot="10800000">
            <a:off x="926052" y="5864181"/>
            <a:ext cx="816987" cy="205138"/>
          </a:xfrm>
          <a:prstGeom prst="triangl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正方形/長方形 30">
            <a:extLst>
              <a:ext uri="{FF2B5EF4-FFF2-40B4-BE49-F238E27FC236}">
                <a16:creationId xmlns:a16="http://schemas.microsoft.com/office/drawing/2014/main" id="{80DC8F81-205C-439B-AEB1-A1B2D4D2E5FE}"/>
              </a:ext>
            </a:extLst>
          </p:cNvPr>
          <p:cNvSpPr/>
          <p:nvPr/>
        </p:nvSpPr>
        <p:spPr>
          <a:xfrm>
            <a:off x="2629640" y="808311"/>
            <a:ext cx="6360665" cy="1036174"/>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現地調査を踏まえ、自動運転に必要なセンサや磁気マーカー、安全な走行環境の整備などの安全確保策について、</a:t>
            </a:r>
            <a:r>
              <a:rPr kumimoji="1" lang="ja-JP" altLang="en-US" b="1" u="sng" dirty="0">
                <a:solidFill>
                  <a:schemeClr val="tx1"/>
                </a:solidFill>
              </a:rPr>
              <a:t>車両と道路の双方から検討</a:t>
            </a:r>
          </a:p>
        </p:txBody>
      </p:sp>
      <p:sp>
        <p:nvSpPr>
          <p:cNvPr id="4" name="加算記号 3">
            <a:extLst>
              <a:ext uri="{FF2B5EF4-FFF2-40B4-BE49-F238E27FC236}">
                <a16:creationId xmlns:a16="http://schemas.microsoft.com/office/drawing/2014/main" id="{07C8BD1F-44F8-4038-BD5D-4897BF7C96A5}"/>
              </a:ext>
            </a:extLst>
          </p:cNvPr>
          <p:cNvSpPr>
            <a:spLocks noChangeAspect="1"/>
          </p:cNvSpPr>
          <p:nvPr/>
        </p:nvSpPr>
        <p:spPr>
          <a:xfrm>
            <a:off x="6683590" y="3724648"/>
            <a:ext cx="327105" cy="32710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4E0B298F-05E6-4091-BE4B-58C0A21CB82C}"/>
              </a:ext>
            </a:extLst>
          </p:cNvPr>
          <p:cNvSpPr/>
          <p:nvPr/>
        </p:nvSpPr>
        <p:spPr>
          <a:xfrm rot="10800000">
            <a:off x="4813300" y="5662849"/>
            <a:ext cx="4000501" cy="159000"/>
          </a:xfrm>
          <a:prstGeom prst="triangl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2837083D-1342-46FD-AB5F-6C472BDCC361}"/>
              </a:ext>
            </a:extLst>
          </p:cNvPr>
          <p:cNvSpPr/>
          <p:nvPr/>
        </p:nvSpPr>
        <p:spPr>
          <a:xfrm>
            <a:off x="2617850" y="5864181"/>
            <a:ext cx="6360665" cy="751664"/>
          </a:xfrm>
          <a:prstGeom prst="rect">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安全性を確保のうえ運行ルートを選定し、</a:t>
            </a:r>
            <a:r>
              <a:rPr kumimoji="1" lang="ja-JP" altLang="en-US" b="1" u="sng" dirty="0">
                <a:solidFill>
                  <a:schemeClr val="tx1"/>
                </a:solidFill>
              </a:rPr>
              <a:t>走行環境を整備するとともに、運行計画案を策定</a:t>
            </a:r>
          </a:p>
        </p:txBody>
      </p:sp>
      <p:sp>
        <p:nvSpPr>
          <p:cNvPr id="34" name="四角形: 角を丸くする 33">
            <a:extLst>
              <a:ext uri="{FF2B5EF4-FFF2-40B4-BE49-F238E27FC236}">
                <a16:creationId xmlns:a16="http://schemas.microsoft.com/office/drawing/2014/main" id="{26EF4085-F386-4738-A9E3-3762FAFAC5D3}"/>
              </a:ext>
            </a:extLst>
          </p:cNvPr>
          <p:cNvSpPr/>
          <p:nvPr/>
        </p:nvSpPr>
        <p:spPr>
          <a:xfrm>
            <a:off x="205783" y="649487"/>
            <a:ext cx="2153147" cy="30190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導入検討の流れ</a:t>
            </a:r>
          </a:p>
        </p:txBody>
      </p:sp>
      <p:grpSp>
        <p:nvGrpSpPr>
          <p:cNvPr id="39" name="グループ化 38">
            <a:extLst>
              <a:ext uri="{FF2B5EF4-FFF2-40B4-BE49-F238E27FC236}">
                <a16:creationId xmlns:a16="http://schemas.microsoft.com/office/drawing/2014/main" id="{F772DC65-8018-4951-A9C6-2EDEA6136EE2}"/>
              </a:ext>
            </a:extLst>
          </p:cNvPr>
          <p:cNvGrpSpPr/>
          <p:nvPr/>
        </p:nvGrpSpPr>
        <p:grpSpPr>
          <a:xfrm>
            <a:off x="4486480" y="2165244"/>
            <a:ext cx="4510218" cy="1604085"/>
            <a:chOff x="3122500" y="2058564"/>
            <a:chExt cx="4510218" cy="1604085"/>
          </a:xfrm>
        </p:grpSpPr>
        <p:pic>
          <p:nvPicPr>
            <p:cNvPr id="10" name="図 9">
              <a:extLst>
                <a:ext uri="{FF2B5EF4-FFF2-40B4-BE49-F238E27FC236}">
                  <a16:creationId xmlns:a16="http://schemas.microsoft.com/office/drawing/2014/main" id="{8E3A480D-BEEB-4327-860D-1E843622AC63}"/>
                </a:ext>
              </a:extLst>
            </p:cNvPr>
            <p:cNvPicPr>
              <a:picLocks noChangeAspect="1"/>
            </p:cNvPicPr>
            <p:nvPr/>
          </p:nvPicPr>
          <p:blipFill rotWithShape="1">
            <a:blip r:embed="rId2"/>
            <a:srcRect l="15272" t="35688" r="41141" b="37666"/>
            <a:stretch/>
          </p:blipFill>
          <p:spPr>
            <a:xfrm>
              <a:off x="3122500" y="2058564"/>
              <a:ext cx="4304460" cy="1592564"/>
            </a:xfrm>
            <a:prstGeom prst="rect">
              <a:avLst/>
            </a:prstGeom>
          </p:spPr>
        </p:pic>
        <p:pic>
          <p:nvPicPr>
            <p:cNvPr id="3" name="図 2">
              <a:extLst>
                <a:ext uri="{FF2B5EF4-FFF2-40B4-BE49-F238E27FC236}">
                  <a16:creationId xmlns:a16="http://schemas.microsoft.com/office/drawing/2014/main" id="{65650F54-A3A8-40EB-8489-B6CA64F35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960" y="2069931"/>
              <a:ext cx="205758" cy="1592718"/>
            </a:xfrm>
            <a:prstGeom prst="rect">
              <a:avLst/>
            </a:prstGeom>
          </p:spPr>
        </p:pic>
      </p:grpSp>
      <p:grpSp>
        <p:nvGrpSpPr>
          <p:cNvPr id="40" name="グループ化 39">
            <a:extLst>
              <a:ext uri="{FF2B5EF4-FFF2-40B4-BE49-F238E27FC236}">
                <a16:creationId xmlns:a16="http://schemas.microsoft.com/office/drawing/2014/main" id="{2EDBBD4D-97ED-4256-B38E-CE4E23AF7AD8}"/>
              </a:ext>
            </a:extLst>
          </p:cNvPr>
          <p:cNvGrpSpPr/>
          <p:nvPr/>
        </p:nvGrpSpPr>
        <p:grpSpPr>
          <a:xfrm>
            <a:off x="4537889" y="4022789"/>
            <a:ext cx="4458809" cy="1566724"/>
            <a:chOff x="3122500" y="4060369"/>
            <a:chExt cx="4458809" cy="1566724"/>
          </a:xfrm>
        </p:grpSpPr>
        <p:pic>
          <p:nvPicPr>
            <p:cNvPr id="11" name="図 10">
              <a:extLst>
                <a:ext uri="{FF2B5EF4-FFF2-40B4-BE49-F238E27FC236}">
                  <a16:creationId xmlns:a16="http://schemas.microsoft.com/office/drawing/2014/main" id="{A03A3A4D-9218-4E2D-9622-D2EAE7DA7BBE}"/>
                </a:ext>
              </a:extLst>
            </p:cNvPr>
            <p:cNvPicPr>
              <a:picLocks noChangeAspect="1"/>
            </p:cNvPicPr>
            <p:nvPr/>
          </p:nvPicPr>
          <p:blipFill rotWithShape="1">
            <a:blip r:embed="rId2"/>
            <a:srcRect l="15326" t="70602" r="41343" b="3871"/>
            <a:stretch/>
          </p:blipFill>
          <p:spPr>
            <a:xfrm>
              <a:off x="3122500" y="4067794"/>
              <a:ext cx="4304460" cy="1525684"/>
            </a:xfrm>
            <a:prstGeom prst="rect">
              <a:avLst/>
            </a:prstGeom>
          </p:spPr>
        </p:pic>
        <p:pic>
          <p:nvPicPr>
            <p:cNvPr id="36" name="図 35">
              <a:extLst>
                <a:ext uri="{FF2B5EF4-FFF2-40B4-BE49-F238E27FC236}">
                  <a16:creationId xmlns:a16="http://schemas.microsoft.com/office/drawing/2014/main" id="{159DDF50-8AA1-47C8-B047-87EAAF9D8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655" y="4060369"/>
              <a:ext cx="160034" cy="1280271"/>
            </a:xfrm>
            <a:prstGeom prst="rect">
              <a:avLst/>
            </a:prstGeom>
          </p:spPr>
        </p:pic>
        <p:pic>
          <p:nvPicPr>
            <p:cNvPr id="38" name="図 37">
              <a:extLst>
                <a:ext uri="{FF2B5EF4-FFF2-40B4-BE49-F238E27FC236}">
                  <a16:creationId xmlns:a16="http://schemas.microsoft.com/office/drawing/2014/main" id="{206EE243-14FA-418F-B58F-278B45E8B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306965" y="5352749"/>
              <a:ext cx="320068" cy="228620"/>
            </a:xfrm>
            <a:prstGeom prst="rect">
              <a:avLst/>
            </a:prstGeom>
          </p:spPr>
        </p:pic>
      </p:grpSp>
      <p:sp>
        <p:nvSpPr>
          <p:cNvPr id="42" name="四角形: 角を丸くする 41">
            <a:extLst>
              <a:ext uri="{FF2B5EF4-FFF2-40B4-BE49-F238E27FC236}">
                <a16:creationId xmlns:a16="http://schemas.microsoft.com/office/drawing/2014/main" id="{1DB7B105-F17C-42EA-A766-D8A2F8086388}"/>
              </a:ext>
            </a:extLst>
          </p:cNvPr>
          <p:cNvSpPr/>
          <p:nvPr/>
        </p:nvSpPr>
        <p:spPr>
          <a:xfrm>
            <a:off x="2763265" y="2356275"/>
            <a:ext cx="934548" cy="32332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54FC287F-6322-417D-9DE7-FB4AF1A0A464}"/>
              </a:ext>
            </a:extLst>
          </p:cNvPr>
          <p:cNvSpPr/>
          <p:nvPr/>
        </p:nvSpPr>
        <p:spPr>
          <a:xfrm>
            <a:off x="2629640" y="2012042"/>
            <a:ext cx="1355006" cy="301901"/>
          </a:xfrm>
          <a:prstGeom prst="roundRect">
            <a:avLst>
              <a:gd name="adj" fmla="val 30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必要な技術</a:t>
            </a:r>
          </a:p>
        </p:txBody>
      </p:sp>
      <p:sp>
        <p:nvSpPr>
          <p:cNvPr id="46" name="四角形: 角を丸くする 45">
            <a:extLst>
              <a:ext uri="{FF2B5EF4-FFF2-40B4-BE49-F238E27FC236}">
                <a16:creationId xmlns:a16="http://schemas.microsoft.com/office/drawing/2014/main" id="{013A2DDE-EA24-4506-B914-E177C6ACF2EA}"/>
              </a:ext>
            </a:extLst>
          </p:cNvPr>
          <p:cNvSpPr/>
          <p:nvPr/>
        </p:nvSpPr>
        <p:spPr>
          <a:xfrm>
            <a:off x="2821987" y="2552702"/>
            <a:ext cx="828588" cy="824053"/>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認知</a:t>
            </a:r>
          </a:p>
        </p:txBody>
      </p:sp>
      <p:sp>
        <p:nvSpPr>
          <p:cNvPr id="47" name="四角形: 角を丸くする 46">
            <a:extLst>
              <a:ext uri="{FF2B5EF4-FFF2-40B4-BE49-F238E27FC236}">
                <a16:creationId xmlns:a16="http://schemas.microsoft.com/office/drawing/2014/main" id="{8B7221BA-E413-43A9-8A0C-DB5ED0509D26}"/>
              </a:ext>
            </a:extLst>
          </p:cNvPr>
          <p:cNvSpPr/>
          <p:nvPr/>
        </p:nvSpPr>
        <p:spPr>
          <a:xfrm>
            <a:off x="2821392" y="3536949"/>
            <a:ext cx="828588" cy="824053"/>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判断</a:t>
            </a:r>
          </a:p>
        </p:txBody>
      </p:sp>
      <p:sp>
        <p:nvSpPr>
          <p:cNvPr id="48" name="四角形: 角を丸くする 47">
            <a:extLst>
              <a:ext uri="{FF2B5EF4-FFF2-40B4-BE49-F238E27FC236}">
                <a16:creationId xmlns:a16="http://schemas.microsoft.com/office/drawing/2014/main" id="{5B65FD1B-AA48-4F05-8FEE-9344C9632E26}"/>
              </a:ext>
            </a:extLst>
          </p:cNvPr>
          <p:cNvSpPr/>
          <p:nvPr/>
        </p:nvSpPr>
        <p:spPr>
          <a:xfrm>
            <a:off x="2819338" y="4528485"/>
            <a:ext cx="828588" cy="824053"/>
          </a:xfrm>
          <a:prstGeom prst="roundRect">
            <a:avLst>
              <a:gd name="adj" fmla="val 32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操作</a:t>
            </a:r>
          </a:p>
        </p:txBody>
      </p:sp>
      <p:sp>
        <p:nvSpPr>
          <p:cNvPr id="52" name="矢印: 下 51">
            <a:extLst>
              <a:ext uri="{FF2B5EF4-FFF2-40B4-BE49-F238E27FC236}">
                <a16:creationId xmlns:a16="http://schemas.microsoft.com/office/drawing/2014/main" id="{70D8E4E7-4599-44D4-88FD-FA368ED547B9}"/>
              </a:ext>
            </a:extLst>
          </p:cNvPr>
          <p:cNvSpPr/>
          <p:nvPr/>
        </p:nvSpPr>
        <p:spPr>
          <a:xfrm rot="16200000">
            <a:off x="2659216" y="3535337"/>
            <a:ext cx="2787944" cy="680270"/>
          </a:xfrm>
          <a:prstGeom prst="downArrow">
            <a:avLst>
              <a:gd name="adj1" fmla="val 45527"/>
              <a:gd name="adj2" fmla="val 506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6213592-ED9B-4B75-B8A0-3AEC3FB052D7}"/>
              </a:ext>
            </a:extLst>
          </p:cNvPr>
          <p:cNvSpPr txBox="1"/>
          <p:nvPr/>
        </p:nvSpPr>
        <p:spPr>
          <a:xfrm>
            <a:off x="3856046" y="3391446"/>
            <a:ext cx="381541" cy="1038858"/>
          </a:xfrm>
          <a:prstGeom prst="rect">
            <a:avLst/>
          </a:prstGeom>
          <a:noFill/>
        </p:spPr>
        <p:txBody>
          <a:bodyPr vert="eaVert" wrap="square" rtlCol="0">
            <a:spAutoFit/>
          </a:bodyPr>
          <a:lstStyle/>
          <a:p>
            <a:r>
              <a:rPr kumimoji="1" lang="ja-JP" altLang="en-US" dirty="0"/>
              <a:t>イメージ</a:t>
            </a:r>
          </a:p>
        </p:txBody>
      </p:sp>
      <p:sp>
        <p:nvSpPr>
          <p:cNvPr id="49" name="四角形: 角を丸くする 48">
            <a:extLst>
              <a:ext uri="{FF2B5EF4-FFF2-40B4-BE49-F238E27FC236}">
                <a16:creationId xmlns:a16="http://schemas.microsoft.com/office/drawing/2014/main" id="{BEA3AE2A-4594-453E-B88D-BE29BDBFEEC6}"/>
              </a:ext>
            </a:extLst>
          </p:cNvPr>
          <p:cNvSpPr/>
          <p:nvPr/>
        </p:nvSpPr>
        <p:spPr>
          <a:xfrm>
            <a:off x="4440220" y="2067568"/>
            <a:ext cx="4576213" cy="3522470"/>
          </a:xfrm>
          <a:prstGeom prst="roundRect">
            <a:avLst>
              <a:gd name="adj" fmla="val 66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326037F-4087-4F63-834B-0C02C151921F}"/>
              </a:ext>
            </a:extLst>
          </p:cNvPr>
          <p:cNvSpPr txBox="1"/>
          <p:nvPr/>
        </p:nvSpPr>
        <p:spPr>
          <a:xfrm>
            <a:off x="3078154" y="5616709"/>
            <a:ext cx="1919587" cy="246221"/>
          </a:xfrm>
          <a:prstGeom prst="rect">
            <a:avLst/>
          </a:prstGeom>
          <a:noFill/>
        </p:spPr>
        <p:txBody>
          <a:bodyPr wrap="square" rtlCol="0">
            <a:spAutoFit/>
          </a:bodyPr>
          <a:lstStyle/>
          <a:p>
            <a:r>
              <a:rPr kumimoji="1" lang="en-US" altLang="ja-JP" sz="1000" dirty="0"/>
              <a:t>※</a:t>
            </a:r>
            <a:r>
              <a:rPr kumimoji="1" lang="ja-JP" altLang="en-US" sz="1000" dirty="0"/>
              <a:t>別途、充電設備が必要</a:t>
            </a:r>
          </a:p>
        </p:txBody>
      </p:sp>
      <p:sp>
        <p:nvSpPr>
          <p:cNvPr id="53" name="四角形: 角を丸くする 52">
            <a:extLst>
              <a:ext uri="{FF2B5EF4-FFF2-40B4-BE49-F238E27FC236}">
                <a16:creationId xmlns:a16="http://schemas.microsoft.com/office/drawing/2014/main" id="{14C4F230-200A-44D7-923C-886A69BC6FB1}"/>
              </a:ext>
            </a:extLst>
          </p:cNvPr>
          <p:cNvSpPr/>
          <p:nvPr/>
        </p:nvSpPr>
        <p:spPr>
          <a:xfrm>
            <a:off x="4592837" y="2201013"/>
            <a:ext cx="4327488" cy="1530000"/>
          </a:xfrm>
          <a:prstGeom prst="roundRect">
            <a:avLst>
              <a:gd name="adj" fmla="val 9651"/>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EB138CD-1760-47FB-923F-43709BC26BE3}"/>
              </a:ext>
            </a:extLst>
          </p:cNvPr>
          <p:cNvSpPr txBox="1"/>
          <p:nvPr/>
        </p:nvSpPr>
        <p:spPr>
          <a:xfrm>
            <a:off x="4528481" y="2802537"/>
            <a:ext cx="227923" cy="374461"/>
          </a:xfrm>
          <a:prstGeom prst="rect">
            <a:avLst/>
          </a:prstGeom>
          <a:solidFill>
            <a:schemeClr val="bg1"/>
          </a:solidFill>
          <a:ln>
            <a:noFill/>
          </a:ln>
        </p:spPr>
        <p:txBody>
          <a:bodyPr wrap="square" lIns="0" rIns="0" rtlCol="0">
            <a:spAutoFit/>
          </a:bodyPr>
          <a:lstStyle/>
          <a:p>
            <a:pPr>
              <a:lnSpc>
                <a:spcPts val="1100"/>
              </a:lnSpc>
            </a:pPr>
            <a:r>
              <a:rPr kumimoji="1" lang="ja-JP" altLang="en-US" sz="1100" b="1" dirty="0">
                <a:solidFill>
                  <a:srgbClr val="00B050"/>
                </a:solidFill>
                <a:latin typeface="Meiryo UI" panose="020B0604030504040204" pitchFamily="50" charset="-128"/>
                <a:ea typeface="Meiryo UI" panose="020B0604030504040204" pitchFamily="50" charset="-128"/>
              </a:rPr>
              <a:t>車両</a:t>
            </a:r>
          </a:p>
        </p:txBody>
      </p:sp>
      <p:sp>
        <p:nvSpPr>
          <p:cNvPr id="6" name="テキスト ボックス 5">
            <a:extLst>
              <a:ext uri="{FF2B5EF4-FFF2-40B4-BE49-F238E27FC236}">
                <a16:creationId xmlns:a16="http://schemas.microsoft.com/office/drawing/2014/main" id="{6D3C0932-286F-447B-9288-3F42EB0BBD32}"/>
              </a:ext>
            </a:extLst>
          </p:cNvPr>
          <p:cNvSpPr txBox="1"/>
          <p:nvPr/>
        </p:nvSpPr>
        <p:spPr>
          <a:xfrm>
            <a:off x="7099186" y="4299811"/>
            <a:ext cx="1668892" cy="535852"/>
          </a:xfrm>
          <a:prstGeom prst="rect">
            <a:avLst/>
          </a:prstGeom>
          <a:solidFill>
            <a:schemeClr val="bg1"/>
          </a:solidFill>
        </p:spPr>
        <p:txBody>
          <a:bodyPr wrap="square" lIns="0" rtlCol="0">
            <a:spAutoFit/>
          </a:bodyPr>
          <a:lstStyle/>
          <a:p>
            <a:pPr>
              <a:lnSpc>
                <a:spcPts val="1200"/>
              </a:lnSpc>
            </a:pPr>
            <a:r>
              <a:rPr kumimoji="1" lang="ja-JP" altLang="en-US" sz="800" b="1" dirty="0">
                <a:latin typeface="Meiryo UI" panose="020B0604030504040204" pitchFamily="50" charset="-128"/>
                <a:ea typeface="Meiryo UI" panose="020B0604030504040204" pitchFamily="50" charset="-128"/>
              </a:rPr>
              <a:t>道路構造</a:t>
            </a:r>
            <a:endParaRPr kumimoji="1" lang="en-US" altLang="ja-JP" sz="800" b="1" dirty="0">
              <a:latin typeface="Meiryo UI" panose="020B0604030504040204" pitchFamily="50" charset="-128"/>
              <a:ea typeface="Meiryo UI" panose="020B0604030504040204" pitchFamily="50" charset="-128"/>
            </a:endParaRPr>
          </a:p>
          <a:p>
            <a:pPr>
              <a:lnSpc>
                <a:spcPts val="1200"/>
              </a:lnSpc>
            </a:pPr>
            <a:r>
              <a:rPr kumimoji="1" lang="ja-JP" altLang="en-US" sz="800" b="1" dirty="0">
                <a:latin typeface="Meiryo UI" panose="020B0604030504040204" pitchFamily="50" charset="-128"/>
                <a:ea typeface="Meiryo UI" panose="020B0604030504040204" pitchFamily="50" charset="-128"/>
              </a:rPr>
              <a:t>周辺交通の情報</a:t>
            </a:r>
            <a:endParaRPr kumimoji="1" lang="en-US" altLang="ja-JP" sz="800" b="1" dirty="0">
              <a:latin typeface="Meiryo UI" panose="020B0604030504040204" pitchFamily="50" charset="-128"/>
              <a:ea typeface="Meiryo UI" panose="020B0604030504040204" pitchFamily="50" charset="-128"/>
            </a:endParaRPr>
          </a:p>
          <a:p>
            <a:pPr>
              <a:lnSpc>
                <a:spcPts val="1200"/>
              </a:lnSpc>
            </a:pPr>
            <a:r>
              <a:rPr kumimoji="1" lang="ja-JP" altLang="en-US" sz="800" b="1" dirty="0">
                <a:latin typeface="Meiryo UI" panose="020B0604030504040204" pitchFamily="50" charset="-128"/>
                <a:ea typeface="Meiryo UI" panose="020B0604030504040204" pitchFamily="50" charset="-128"/>
              </a:rPr>
              <a:t>道路位置の情報</a:t>
            </a:r>
          </a:p>
        </p:txBody>
      </p:sp>
      <p:sp>
        <p:nvSpPr>
          <p:cNvPr id="9" name="テキスト ボックス 8">
            <a:extLst>
              <a:ext uri="{FF2B5EF4-FFF2-40B4-BE49-F238E27FC236}">
                <a16:creationId xmlns:a16="http://schemas.microsoft.com/office/drawing/2014/main" id="{9D276A81-4708-4B35-BDC2-3D85328B4779}"/>
              </a:ext>
            </a:extLst>
          </p:cNvPr>
          <p:cNvSpPr txBox="1"/>
          <p:nvPr/>
        </p:nvSpPr>
        <p:spPr>
          <a:xfrm>
            <a:off x="8768078" y="2356275"/>
            <a:ext cx="75788" cy="727441"/>
          </a:xfrm>
          <a:prstGeom prst="rect">
            <a:avLst/>
          </a:prstGeom>
          <a:solidFill>
            <a:schemeClr val="bg1"/>
          </a:solidFill>
        </p:spPr>
        <p:txBody>
          <a:bodyPr wrap="square" rtlCol="0">
            <a:spAutoFit/>
          </a:bodyPr>
          <a:lstStyle/>
          <a:p>
            <a:endParaRPr kumimoji="1" lang="ja-JP" altLang="en-US" dirty="0"/>
          </a:p>
        </p:txBody>
      </p:sp>
      <p:sp>
        <p:nvSpPr>
          <p:cNvPr id="54" name="テキスト ボックス 53">
            <a:extLst>
              <a:ext uri="{FF2B5EF4-FFF2-40B4-BE49-F238E27FC236}">
                <a16:creationId xmlns:a16="http://schemas.microsoft.com/office/drawing/2014/main" id="{9978CBFC-AC2C-40A9-BFBC-3B0E2A879620}"/>
              </a:ext>
            </a:extLst>
          </p:cNvPr>
          <p:cNvSpPr txBox="1"/>
          <p:nvPr/>
        </p:nvSpPr>
        <p:spPr>
          <a:xfrm>
            <a:off x="8821142" y="4164764"/>
            <a:ext cx="75788" cy="727441"/>
          </a:xfrm>
          <a:prstGeom prst="rect">
            <a:avLst/>
          </a:prstGeom>
          <a:solidFill>
            <a:schemeClr val="bg1"/>
          </a:solidFill>
        </p:spPr>
        <p:txBody>
          <a:bodyPr wrap="square" rtlCol="0">
            <a:spAutoFit/>
          </a:bodyPr>
          <a:lstStyle/>
          <a:p>
            <a:endParaRPr kumimoji="1" lang="ja-JP" altLang="en-US" dirty="0"/>
          </a:p>
        </p:txBody>
      </p:sp>
      <p:pic>
        <p:nvPicPr>
          <p:cNvPr id="35" name="図 34">
            <a:extLst>
              <a:ext uri="{FF2B5EF4-FFF2-40B4-BE49-F238E27FC236}">
                <a16:creationId xmlns:a16="http://schemas.microsoft.com/office/drawing/2014/main" id="{E3A67F6E-B6E1-4BF8-B6DF-2B9A7ADBD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61" y="4869742"/>
            <a:ext cx="741866" cy="504469"/>
          </a:xfrm>
          <a:prstGeom prst="rect">
            <a:avLst/>
          </a:prstGeom>
        </p:spPr>
      </p:pic>
      <p:pic>
        <p:nvPicPr>
          <p:cNvPr id="41" name="図 40">
            <a:extLst>
              <a:ext uri="{FF2B5EF4-FFF2-40B4-BE49-F238E27FC236}">
                <a16:creationId xmlns:a16="http://schemas.microsoft.com/office/drawing/2014/main" id="{3B7EA591-AF42-44C4-A184-E5B1FB70F5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2897" y="4293236"/>
            <a:ext cx="625714" cy="538405"/>
          </a:xfrm>
          <a:prstGeom prst="rect">
            <a:avLst/>
          </a:prstGeom>
        </p:spPr>
      </p:pic>
      <p:pic>
        <p:nvPicPr>
          <p:cNvPr id="57" name="図 56">
            <a:extLst>
              <a:ext uri="{FF2B5EF4-FFF2-40B4-BE49-F238E27FC236}">
                <a16:creationId xmlns:a16="http://schemas.microsoft.com/office/drawing/2014/main" id="{347B721B-833D-4F52-872E-FCCEAE6C6B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132298" y="4869742"/>
            <a:ext cx="748115" cy="492464"/>
          </a:xfrm>
          <a:prstGeom prst="rect">
            <a:avLst/>
          </a:prstGeom>
        </p:spPr>
      </p:pic>
      <p:sp>
        <p:nvSpPr>
          <p:cNvPr id="58" name="テキスト ボックス 57">
            <a:extLst>
              <a:ext uri="{FF2B5EF4-FFF2-40B4-BE49-F238E27FC236}">
                <a16:creationId xmlns:a16="http://schemas.microsoft.com/office/drawing/2014/main" id="{16737E5B-1F48-4C94-A888-EBB8E585A8C4}"/>
              </a:ext>
            </a:extLst>
          </p:cNvPr>
          <p:cNvSpPr txBox="1"/>
          <p:nvPr/>
        </p:nvSpPr>
        <p:spPr>
          <a:xfrm>
            <a:off x="7112563" y="5370519"/>
            <a:ext cx="815439" cy="100027"/>
          </a:xfrm>
          <a:prstGeom prst="rect">
            <a:avLst/>
          </a:prstGeom>
          <a:solidFill>
            <a:schemeClr val="bg1"/>
          </a:solidFill>
        </p:spPr>
        <p:txBody>
          <a:bodyPr wrap="square" lIns="0" tIns="0" rIns="0" bIns="0" rtlCol="0">
            <a:spAutoFit/>
          </a:bodyPr>
          <a:lstStyle/>
          <a:p>
            <a:r>
              <a:rPr kumimoji="1" lang="ja-JP" altLang="en-US" sz="650" b="1" dirty="0">
                <a:latin typeface="Meiryo UI" panose="020B0604030504040204" pitchFamily="50" charset="-128"/>
                <a:ea typeface="Meiryo UI" panose="020B0604030504040204" pitchFamily="50" charset="-128"/>
              </a:rPr>
              <a:t>　　　信号協調</a:t>
            </a:r>
          </a:p>
        </p:txBody>
      </p:sp>
      <p:sp>
        <p:nvSpPr>
          <p:cNvPr id="59" name="テキスト ボックス 58">
            <a:extLst>
              <a:ext uri="{FF2B5EF4-FFF2-40B4-BE49-F238E27FC236}">
                <a16:creationId xmlns:a16="http://schemas.microsoft.com/office/drawing/2014/main" id="{26D0EB5A-EC88-4149-AD71-4022C3302F4E}"/>
              </a:ext>
            </a:extLst>
          </p:cNvPr>
          <p:cNvSpPr txBox="1"/>
          <p:nvPr/>
        </p:nvSpPr>
        <p:spPr>
          <a:xfrm>
            <a:off x="7973173" y="5378120"/>
            <a:ext cx="740324" cy="100027"/>
          </a:xfrm>
          <a:prstGeom prst="rect">
            <a:avLst/>
          </a:prstGeom>
          <a:solidFill>
            <a:schemeClr val="bg1"/>
          </a:solidFill>
        </p:spPr>
        <p:txBody>
          <a:bodyPr wrap="square" lIns="0" tIns="0" rIns="0" bIns="0" rtlCol="0">
            <a:spAutoFit/>
          </a:bodyPr>
          <a:lstStyle/>
          <a:p>
            <a:r>
              <a:rPr kumimoji="1" lang="ja-JP" altLang="en-US" sz="650" b="1" dirty="0">
                <a:latin typeface="Meiryo UI" panose="020B0604030504040204" pitchFamily="50" charset="-128"/>
                <a:ea typeface="Meiryo UI" panose="020B0604030504040204" pitchFamily="50" charset="-128"/>
              </a:rPr>
              <a:t>　　　磁気マーカー等</a:t>
            </a:r>
          </a:p>
        </p:txBody>
      </p:sp>
      <p:sp>
        <p:nvSpPr>
          <p:cNvPr id="60" name="テキスト ボックス 59">
            <a:extLst>
              <a:ext uri="{FF2B5EF4-FFF2-40B4-BE49-F238E27FC236}">
                <a16:creationId xmlns:a16="http://schemas.microsoft.com/office/drawing/2014/main" id="{AD7843B3-AE7A-447F-81FE-3793CCFFF9EE}"/>
              </a:ext>
            </a:extLst>
          </p:cNvPr>
          <p:cNvSpPr txBox="1"/>
          <p:nvPr/>
        </p:nvSpPr>
        <p:spPr>
          <a:xfrm>
            <a:off x="7203567" y="4091530"/>
            <a:ext cx="1539211" cy="153888"/>
          </a:xfrm>
          <a:prstGeom prst="rect">
            <a:avLst/>
          </a:prstGeom>
          <a:solidFill>
            <a:schemeClr val="bg1"/>
          </a:solidFill>
        </p:spPr>
        <p:txBody>
          <a:bodyPr wrap="square" lIns="0" tIns="0" rIns="0" bIns="0" rtlCol="0">
            <a:spAutoFit/>
          </a:bodyPr>
          <a:lstStyle/>
          <a:p>
            <a:r>
              <a:rPr kumimoji="1" lang="ja-JP" altLang="en-US" sz="700" dirty="0">
                <a:latin typeface="Meiryo UI" panose="020B0604030504040204" pitchFamily="50" charset="-128"/>
                <a:ea typeface="Meiryo UI" panose="020B0604030504040204" pitchFamily="50" charset="-128"/>
              </a:rPr>
              <a:t>　　　</a:t>
            </a:r>
            <a:r>
              <a:rPr kumimoji="1" lang="ja-JP" altLang="en-US" sz="1000" b="1" dirty="0">
                <a:solidFill>
                  <a:srgbClr val="0070C0"/>
                </a:solidFill>
                <a:latin typeface="Meiryo UI" panose="020B0604030504040204" pitchFamily="50" charset="-128"/>
                <a:ea typeface="Meiryo UI" panose="020B0604030504040204" pitchFamily="50" charset="-128"/>
              </a:rPr>
              <a:t>道路構造／道路情報</a:t>
            </a:r>
          </a:p>
        </p:txBody>
      </p:sp>
      <p:sp>
        <p:nvSpPr>
          <p:cNvPr id="55" name="加算記号 54">
            <a:extLst>
              <a:ext uri="{FF2B5EF4-FFF2-40B4-BE49-F238E27FC236}">
                <a16:creationId xmlns:a16="http://schemas.microsoft.com/office/drawing/2014/main" id="{880699C4-5E3F-41D7-83F1-1F32250B13D0}"/>
              </a:ext>
            </a:extLst>
          </p:cNvPr>
          <p:cNvSpPr>
            <a:spLocks noChangeAspect="1"/>
          </p:cNvSpPr>
          <p:nvPr/>
        </p:nvSpPr>
        <p:spPr>
          <a:xfrm>
            <a:off x="6663392" y="2552702"/>
            <a:ext cx="327105" cy="327105"/>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E1B52A14-67E0-4B6A-978B-899125870821}"/>
              </a:ext>
            </a:extLst>
          </p:cNvPr>
          <p:cNvSpPr txBox="1"/>
          <p:nvPr/>
        </p:nvSpPr>
        <p:spPr>
          <a:xfrm>
            <a:off x="4998981" y="2224449"/>
            <a:ext cx="1550409" cy="156127"/>
          </a:xfrm>
          <a:prstGeom prst="rect">
            <a:avLst/>
          </a:prstGeom>
          <a:solidFill>
            <a:schemeClr val="bg1"/>
          </a:solidFill>
          <a:ln>
            <a:noFill/>
          </a:ln>
        </p:spPr>
        <p:txBody>
          <a:bodyPr wrap="square" lIns="36000" tIns="36000" rIns="0" bIns="0" rtlCol="0">
            <a:noAutofit/>
          </a:bodyPr>
          <a:lstStyle/>
          <a:p>
            <a:pPr>
              <a:lnSpc>
                <a:spcPts val="1100"/>
              </a:lnSpc>
            </a:pPr>
            <a:r>
              <a:rPr kumimoji="1" lang="ja-JP" altLang="en-US" sz="1100" b="1" dirty="0">
                <a:solidFill>
                  <a:srgbClr val="00B050"/>
                </a:solidFill>
                <a:latin typeface="Meiryo UI" panose="020B0604030504040204" pitchFamily="50" charset="-128"/>
                <a:ea typeface="Meiryo UI" panose="020B0604030504040204" pitchFamily="50" charset="-128"/>
              </a:rPr>
              <a:t> 車載センサ／ソフトウェア　</a:t>
            </a:r>
          </a:p>
        </p:txBody>
      </p:sp>
      <p:sp>
        <p:nvSpPr>
          <p:cNvPr id="61" name="テキスト ボックス 60">
            <a:extLst>
              <a:ext uri="{FF2B5EF4-FFF2-40B4-BE49-F238E27FC236}">
                <a16:creationId xmlns:a16="http://schemas.microsoft.com/office/drawing/2014/main" id="{257A2901-707F-46FA-8A2F-B63C7A1CF8D6}"/>
              </a:ext>
            </a:extLst>
          </p:cNvPr>
          <p:cNvSpPr txBox="1"/>
          <p:nvPr/>
        </p:nvSpPr>
        <p:spPr>
          <a:xfrm>
            <a:off x="7616432" y="2224449"/>
            <a:ext cx="426459" cy="156127"/>
          </a:xfrm>
          <a:prstGeom prst="rect">
            <a:avLst/>
          </a:prstGeom>
          <a:solidFill>
            <a:schemeClr val="bg1"/>
          </a:solidFill>
          <a:ln>
            <a:noFill/>
          </a:ln>
        </p:spPr>
        <p:txBody>
          <a:bodyPr wrap="square" lIns="36000" tIns="36000" rIns="0" bIns="0" rtlCol="0">
            <a:noAutofit/>
          </a:bodyPr>
          <a:lstStyle/>
          <a:p>
            <a:pPr>
              <a:lnSpc>
                <a:spcPts val="1100"/>
              </a:lnSpc>
            </a:pPr>
            <a:r>
              <a:rPr kumimoji="1" lang="ja-JP" altLang="en-US" sz="1100" b="1" dirty="0">
                <a:solidFill>
                  <a:srgbClr val="00B050"/>
                </a:solidFill>
                <a:latin typeface="Meiryo UI" panose="020B0604030504040204" pitchFamily="50" charset="-128"/>
                <a:ea typeface="Meiryo UI" panose="020B0604030504040204" pitchFamily="50" charset="-128"/>
              </a:rPr>
              <a:t> Ａ</a:t>
            </a:r>
            <a:r>
              <a:rPr kumimoji="1" lang="en-US" altLang="ja-JP" sz="1100" b="1" dirty="0">
                <a:solidFill>
                  <a:srgbClr val="00B050"/>
                </a:solidFill>
                <a:latin typeface="Meiryo UI" panose="020B0604030504040204" pitchFamily="50" charset="-128"/>
                <a:ea typeface="Meiryo UI" panose="020B0604030504040204" pitchFamily="50" charset="-128"/>
              </a:rPr>
              <a:t>I</a:t>
            </a:r>
            <a:endParaRPr kumimoji="1" lang="ja-JP" altLang="en-US" sz="1100" b="1"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51470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35D5FD3B2A2E47B92564BD1BD842C3" ma:contentTypeVersion="2" ma:contentTypeDescription="新しいドキュメントを作成します。" ma:contentTypeScope="" ma:versionID="53e11ce1ad2ff9e4f85c245d19715fb3">
  <xsd:schema xmlns:xsd="http://www.w3.org/2001/XMLSchema" xmlns:xs="http://www.w3.org/2001/XMLSchema" xmlns:p="http://schemas.microsoft.com/office/2006/metadata/properties" xmlns:ns1="http://schemas.microsoft.com/sharepoint/v3" xmlns:ns2="a8fe0910-6dc7-42cc-835c-ae79711a8dcb" targetNamespace="http://schemas.microsoft.com/office/2006/metadata/properties" ma:root="true" ma:fieldsID="4013be1e4235d3fa3a8ee5358ffff956" ns1:_="" ns2:_="">
    <xsd:import namespace="http://schemas.microsoft.com/sharepoint/v3"/>
    <xsd:import namespace="a8fe0910-6dc7-42cc-835c-ae79711a8dc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e0910-6dc7-42cc-835c-ae79711a8dc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F40CA-E60C-46EC-9D3F-E70300DCF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fe0910-6dc7-42cc-835c-ae79711a8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1FA40B-86D9-403E-98EA-1A0EA909507D}">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sharepoint/v3"/>
    <ds:schemaRef ds:uri="http://purl.org/dc/elements/1.1/"/>
    <ds:schemaRef ds:uri="http://purl.org/dc/terms/"/>
    <ds:schemaRef ds:uri="http://schemas.microsoft.com/office/infopath/2007/PartnerControls"/>
    <ds:schemaRef ds:uri="http://www.w3.org/XML/1998/namespace"/>
    <ds:schemaRef ds:uri="a8fe0910-6dc7-42cc-835c-ae79711a8dcb"/>
  </ds:schemaRefs>
</ds:datastoreItem>
</file>

<file path=customXml/itemProps3.xml><?xml version="1.0" encoding="utf-8"?>
<ds:datastoreItem xmlns:ds="http://schemas.openxmlformats.org/officeDocument/2006/customXml" ds:itemID="{50E46DC2-B384-407F-9197-42A2F093B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3545</TotalTime>
  <Words>2030</Words>
  <Application>Microsoft Office PowerPoint</Application>
  <PresentationFormat>画面に合わせる (4:3)</PresentationFormat>
  <Paragraphs>222</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游ゴシック</vt:lpstr>
      <vt:lpstr>Arial</vt:lpstr>
      <vt:lpstr>Calibri</vt:lpstr>
      <vt:lpstr>Calibri Light</vt:lpstr>
      <vt:lpstr>Wingdings</vt:lpstr>
      <vt:lpstr>Office テーマ</vt:lpstr>
      <vt:lpstr>新モビリティ導入について （先導的モデル事業として南河内地域で実証）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自動運転バスの導入について</dc:title>
  <dc:creator>村内　真貴子</dc:creator>
  <cp:lastModifiedBy>宇都宮　福敬</cp:lastModifiedBy>
  <cp:revision>201</cp:revision>
  <cp:lastPrinted>2023-12-19T04:37:19Z</cp:lastPrinted>
  <dcterms:created xsi:type="dcterms:W3CDTF">2023-10-26T05:19:09Z</dcterms:created>
  <dcterms:modified xsi:type="dcterms:W3CDTF">2023-12-20T03:04:14Z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0x0101002735D5FD3B2A2E47B92564BD1BD842C3</vt:lpwstr>
  </property>
</Properties>
</file>