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4"/>
    <p:sldMasterId id="2147483697" r:id="rId5"/>
  </p:sldMasterIdLst>
  <p:notesMasterIdLst>
    <p:notesMasterId r:id="rId32"/>
  </p:notesMasterIdLst>
  <p:handoutMasterIdLst>
    <p:handoutMasterId r:id="rId33"/>
  </p:handoutMasterIdLst>
  <p:sldIdLst>
    <p:sldId id="267" r:id="rId6"/>
    <p:sldId id="1146" r:id="rId7"/>
    <p:sldId id="448" r:id="rId8"/>
    <p:sldId id="461" r:id="rId9"/>
    <p:sldId id="462" r:id="rId10"/>
    <p:sldId id="440" r:id="rId11"/>
    <p:sldId id="464" r:id="rId12"/>
    <p:sldId id="1147" r:id="rId13"/>
    <p:sldId id="1148" r:id="rId14"/>
    <p:sldId id="455" r:id="rId15"/>
    <p:sldId id="289" r:id="rId16"/>
    <p:sldId id="457" r:id="rId17"/>
    <p:sldId id="458" r:id="rId18"/>
    <p:sldId id="456" r:id="rId19"/>
    <p:sldId id="450" r:id="rId20"/>
    <p:sldId id="444" r:id="rId21"/>
    <p:sldId id="451" r:id="rId22"/>
    <p:sldId id="422" r:id="rId23"/>
    <p:sldId id="436" r:id="rId24"/>
    <p:sldId id="459" r:id="rId25"/>
    <p:sldId id="438" r:id="rId26"/>
    <p:sldId id="431" r:id="rId27"/>
    <p:sldId id="1145" r:id="rId28"/>
    <p:sldId id="530" r:id="rId29"/>
    <p:sldId id="409" r:id="rId30"/>
    <p:sldId id="429" r:id="rId31"/>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DEEBF7"/>
    <a:srgbClr val="E4E4E4"/>
    <a:srgbClr val="DAE3F3"/>
    <a:srgbClr val="0000CC"/>
    <a:srgbClr val="5B9BD5"/>
    <a:srgbClr val="FFCC66"/>
    <a:srgbClr val="66CCFF"/>
    <a:srgbClr val="99FFCC"/>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9" autoAdjust="0"/>
    <p:restoredTop sz="93784" autoAdjust="0"/>
  </p:normalViewPr>
  <p:slideViewPr>
    <p:cSldViewPr snapToGrid="0">
      <p:cViewPr varScale="1">
        <p:scale>
          <a:sx n="82" d="100"/>
          <a:sy n="82" d="100"/>
        </p:scale>
        <p:origin x="11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E79E73F6-E227-4238-8557-B579A0085B3E}" type="datetimeFigureOut">
              <a:rPr kumimoji="1" lang="ja-JP" altLang="en-US" smtClean="0"/>
              <a:t>2023/11/16</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711D5BD9-7CD7-4747-A4C9-CE1DFC7B80EB}" type="slidenum">
              <a:rPr kumimoji="1" lang="ja-JP" altLang="en-US" smtClean="0"/>
              <a:t>‹#›</a:t>
            </a:fld>
            <a:endParaRPr kumimoji="1" lang="ja-JP" altLang="en-US"/>
          </a:p>
        </p:txBody>
      </p:sp>
    </p:spTree>
    <p:extLst>
      <p:ext uri="{BB962C8B-B14F-4D97-AF65-F5344CB8AC3E}">
        <p14:creationId xmlns:p14="http://schemas.microsoft.com/office/powerpoint/2010/main" val="4065801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0"/>
            <a:ext cx="2950375" cy="498966"/>
          </a:xfrm>
          <a:prstGeom prst="rect">
            <a:avLst/>
          </a:prstGeom>
        </p:spPr>
        <p:txBody>
          <a:bodyPr vert="horz" lIns="92187" tIns="46097" rIns="92187" bIns="46097"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221" y="0"/>
            <a:ext cx="2950374" cy="498966"/>
          </a:xfrm>
          <a:prstGeom prst="rect">
            <a:avLst/>
          </a:prstGeom>
        </p:spPr>
        <p:txBody>
          <a:bodyPr vert="horz" lIns="92187" tIns="46097" rIns="92187" bIns="46097" rtlCol="0"/>
          <a:lstStyle>
            <a:lvl1pPr algn="r">
              <a:defRPr sz="1200"/>
            </a:lvl1pPr>
          </a:lstStyle>
          <a:p>
            <a:fld id="{B0338111-97D9-4D54-8D73-1CDBE5F242F3}" type="datetimeFigureOut">
              <a:rPr kumimoji="1" lang="ja-JP" altLang="en-US" smtClean="0"/>
              <a:t>2023/11/16</a:t>
            </a:fld>
            <a:endParaRPr kumimoji="1" lang="ja-JP" altLang="en-US" dirty="0"/>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2187" tIns="46097" rIns="92187" bIns="46097" rtlCol="0" anchor="ctr"/>
          <a:lstStyle/>
          <a:p>
            <a:endParaRPr lang="ja-JP" altLang="en-US" dirty="0"/>
          </a:p>
        </p:txBody>
      </p:sp>
      <p:sp>
        <p:nvSpPr>
          <p:cNvPr id="5" name="ノート プレースホルダー 4"/>
          <p:cNvSpPr>
            <a:spLocks noGrp="1"/>
          </p:cNvSpPr>
          <p:nvPr>
            <p:ph type="body" sz="quarter" idx="3"/>
          </p:nvPr>
        </p:nvSpPr>
        <p:spPr>
          <a:xfrm>
            <a:off x="680246" y="4783357"/>
            <a:ext cx="5446723" cy="3913364"/>
          </a:xfrm>
          <a:prstGeom prst="rect">
            <a:avLst/>
          </a:prstGeom>
        </p:spPr>
        <p:txBody>
          <a:bodyPr vert="horz" lIns="92187" tIns="46097" rIns="92187" bIns="4609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8" y="9440372"/>
            <a:ext cx="2950375" cy="498966"/>
          </a:xfrm>
          <a:prstGeom prst="rect">
            <a:avLst/>
          </a:prstGeom>
        </p:spPr>
        <p:txBody>
          <a:bodyPr vert="horz" lIns="92187" tIns="46097" rIns="92187" bIns="46097"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221" y="9440372"/>
            <a:ext cx="2950374" cy="498966"/>
          </a:xfrm>
          <a:prstGeom prst="rect">
            <a:avLst/>
          </a:prstGeom>
        </p:spPr>
        <p:txBody>
          <a:bodyPr vert="horz" lIns="92187" tIns="46097" rIns="92187" bIns="46097" rtlCol="0" anchor="b"/>
          <a:lstStyle>
            <a:lvl1pPr algn="r">
              <a:defRPr sz="1200"/>
            </a:lvl1pPr>
          </a:lstStyle>
          <a:p>
            <a:fld id="{2581634D-05D3-4D41-9B38-B57F14B38952}" type="slidenum">
              <a:rPr kumimoji="1" lang="ja-JP" altLang="en-US" smtClean="0"/>
              <a:t>‹#›</a:t>
            </a:fld>
            <a:endParaRPr kumimoji="1" lang="ja-JP" altLang="en-US" dirty="0"/>
          </a:p>
        </p:txBody>
      </p:sp>
    </p:spTree>
    <p:extLst>
      <p:ext uri="{BB962C8B-B14F-4D97-AF65-F5344CB8AC3E}">
        <p14:creationId xmlns:p14="http://schemas.microsoft.com/office/powerpoint/2010/main" val="16479971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581634D-05D3-4D41-9B38-B57F14B38952}" type="slidenum">
              <a:rPr kumimoji="1" lang="ja-JP" altLang="en-US" smtClean="0"/>
              <a:t>0</a:t>
            </a:fld>
            <a:endParaRPr kumimoji="1" lang="ja-JP" altLang="en-US" dirty="0"/>
          </a:p>
        </p:txBody>
      </p:sp>
    </p:spTree>
    <p:extLst>
      <p:ext uri="{BB962C8B-B14F-4D97-AF65-F5344CB8AC3E}">
        <p14:creationId xmlns:p14="http://schemas.microsoft.com/office/powerpoint/2010/main" val="1838542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99328-A050-45A6-8241-A7095D12A61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50148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99328-A050-45A6-8241-A7095D12A61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60382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99328-A050-45A6-8241-A7095D12A61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72486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E9399328-A050-45A6-8241-A7095D12A614}" type="slidenum">
              <a:rPr kumimoji="1" lang="ja-JP" altLang="en-US">
                <a:solidFill>
                  <a:prstClr val="black"/>
                </a:solidFill>
                <a:latin typeface="游ゴシック" panose="020F0502020204030204"/>
                <a:ea typeface="游ゴシック" panose="020B0400000000000000" pitchFamily="50" charset="-128"/>
              </a:rPr>
              <a:pPr defTabSz="914328">
                <a:defRPr/>
              </a:pPr>
              <a:t>17</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134775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838661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E9399328-A050-45A6-8241-A7095D12A614}" type="slidenum">
              <a:rPr kumimoji="1" lang="ja-JP" altLang="en-US">
                <a:solidFill>
                  <a:prstClr val="black"/>
                </a:solidFill>
                <a:latin typeface="游ゴシック" panose="020F0502020204030204"/>
                <a:ea typeface="游ゴシック" panose="020B0400000000000000" pitchFamily="50" charset="-128"/>
              </a:rPr>
              <a:pPr defTabSz="914328">
                <a:defRPr/>
              </a:pPr>
              <a:t>2</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866480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60F4C0DD-6003-41E8-86BC-18E58E1B72B4}" type="slidenum">
              <a:rPr lang="en-US" altLang="ja-JP" smtClean="0">
                <a:solidFill>
                  <a:srgbClr val="000000"/>
                </a:solidFill>
              </a:rPr>
              <a:pPr>
                <a:defRPr/>
              </a:pPr>
              <a:t>4</a:t>
            </a:fld>
            <a:endParaRPr lang="en-US" altLang="ja-JP">
              <a:solidFill>
                <a:srgbClr val="000000"/>
              </a:solidFill>
            </a:endParaRPr>
          </a:p>
        </p:txBody>
      </p:sp>
    </p:spTree>
    <p:extLst>
      <p:ext uri="{BB962C8B-B14F-4D97-AF65-F5344CB8AC3E}">
        <p14:creationId xmlns:p14="http://schemas.microsoft.com/office/powerpoint/2010/main" val="1037846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E9399328-A050-45A6-8241-A7095D12A614}" type="slidenum">
              <a:rPr kumimoji="1" lang="ja-JP" altLang="en-US">
                <a:solidFill>
                  <a:prstClr val="black"/>
                </a:solidFill>
                <a:latin typeface="游ゴシック" panose="020F0502020204030204"/>
                <a:ea typeface="游ゴシック" panose="020B0400000000000000" pitchFamily="50" charset="-128"/>
              </a:rPr>
              <a:pPr defTabSz="914328">
                <a:defRPr/>
              </a:pPr>
              <a:t>5</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158118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E9399328-A050-45A6-8241-A7095D12A614}" type="slidenum">
              <a:rPr kumimoji="1" lang="ja-JP" altLang="en-US">
                <a:solidFill>
                  <a:prstClr val="black"/>
                </a:solidFill>
                <a:latin typeface="游ゴシック" panose="020F0502020204030204"/>
                <a:ea typeface="游ゴシック" panose="020B0400000000000000" pitchFamily="50" charset="-128"/>
              </a:rPr>
              <a:pPr defTabSz="914328">
                <a:defRPr/>
              </a:pPr>
              <a:t>6</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571307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60F4C0DD-6003-41E8-86BC-18E58E1B72B4}" type="slidenum">
              <a:rPr lang="en-US" altLang="ja-JP" smtClean="0">
                <a:solidFill>
                  <a:srgbClr val="000000"/>
                </a:solidFill>
              </a:rPr>
              <a:pPr>
                <a:defRPr/>
              </a:pPr>
              <a:t>7</a:t>
            </a:fld>
            <a:endParaRPr lang="en-US" altLang="ja-JP">
              <a:solidFill>
                <a:srgbClr val="000000"/>
              </a:solidFill>
            </a:endParaRPr>
          </a:p>
        </p:txBody>
      </p:sp>
    </p:spTree>
    <p:extLst>
      <p:ext uri="{BB962C8B-B14F-4D97-AF65-F5344CB8AC3E}">
        <p14:creationId xmlns:p14="http://schemas.microsoft.com/office/powerpoint/2010/main" val="570081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99328-A050-45A6-8241-A7095D12A61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19783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99328-A050-45A6-8241-A7095D12A61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47290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99328-A050-45A6-8241-A7095D12A61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9681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EB81C0B-2D4B-49BF-9C8D-68C0B5C13C7B}" type="datetimeFigureOut">
              <a:rPr kumimoji="1" lang="ja-JP" altLang="en-US" smtClean="0"/>
              <a:t>2023/11/16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1301598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B81C0B-2D4B-49BF-9C8D-68C0B5C13C7B}" type="datetimeFigureOut">
              <a:rPr kumimoji="1" lang="ja-JP" altLang="en-US" smtClean="0"/>
              <a:t>2023/11/16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768883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B81C0B-2D4B-49BF-9C8D-68C0B5C13C7B}" type="datetimeFigureOut">
              <a:rPr kumimoji="1" lang="ja-JP" altLang="en-US" smtClean="0"/>
              <a:t>2023/11/16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1717739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539"/>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6C12AE1-6084-492D-96DD-E5F447F4C147}" type="datetime1">
              <a:rPr kumimoji="1" lang="ja-JP" altLang="en-US" smtClean="0"/>
              <a:t>2023/11/16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05A0C3-014B-4449-8009-2E442196B472}" type="slidenum">
              <a:rPr kumimoji="1" lang="ja-JP" altLang="en-US" smtClean="0"/>
              <a:t>‹#›</a:t>
            </a:fld>
            <a:endParaRPr kumimoji="1" lang="ja-JP" altLang="en-US"/>
          </a:p>
        </p:txBody>
      </p:sp>
    </p:spTree>
    <p:extLst>
      <p:ext uri="{BB962C8B-B14F-4D97-AF65-F5344CB8AC3E}">
        <p14:creationId xmlns:p14="http://schemas.microsoft.com/office/powerpoint/2010/main" val="622521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222031E-44B0-4E5F-8DB0-F1B25D16231A}" type="datetime1">
              <a:rPr kumimoji="1" lang="ja-JP" altLang="en-US" smtClean="0"/>
              <a:t>2023/11/16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Slide Number Placeholder 5"/>
          <p:cNvSpPr>
            <a:spLocks noGrp="1"/>
          </p:cNvSpPr>
          <p:nvPr>
            <p:ph type="sldNum" sz="quarter" idx="12"/>
          </p:nvPr>
        </p:nvSpPr>
        <p:spPr>
          <a:xfrm>
            <a:off x="8726993" y="6489251"/>
            <a:ext cx="417006" cy="365125"/>
          </a:xfrm>
        </p:spPr>
        <p:txBody>
          <a:bodyPr/>
          <a:lstStyle>
            <a:lvl1pPr>
              <a:defRPr b="1">
                <a:latin typeface="+mn-ea"/>
                <a:ea typeface="+mn-ea"/>
              </a:defRPr>
            </a:lvl1pPr>
          </a:lstStyle>
          <a:p>
            <a:fld id="{2C05A0C3-014B-4449-8009-2E442196B472}" type="slidenum">
              <a:rPr kumimoji="1" lang="ja-JP" altLang="en-US" smtClean="0"/>
              <a:pPr/>
              <a:t>‹#›</a:t>
            </a:fld>
            <a:endParaRPr kumimoji="1" lang="ja-JP" altLang="en-US"/>
          </a:p>
        </p:txBody>
      </p:sp>
    </p:spTree>
    <p:extLst>
      <p:ext uri="{BB962C8B-B14F-4D97-AF65-F5344CB8AC3E}">
        <p14:creationId xmlns:p14="http://schemas.microsoft.com/office/powerpoint/2010/main" val="3037206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3"/>
            <a:ext cx="7886700" cy="2852737"/>
          </a:xfrm>
        </p:spPr>
        <p:txBody>
          <a:bodyPr anchor="b"/>
          <a:lstStyle>
            <a:lvl1pPr>
              <a:defRPr sz="553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90" y="4589468"/>
            <a:ext cx="7886700" cy="1500187"/>
          </a:xfrm>
        </p:spPr>
        <p:txBody>
          <a:bodyPr/>
          <a:lstStyle>
            <a:lvl1pPr marL="0" indent="0">
              <a:buNone/>
              <a:defRPr sz="2215">
                <a:solidFill>
                  <a:schemeClr val="tx1"/>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75BA64A-B5E4-46A2-978C-B52BF07F8761}" type="datetime1">
              <a:rPr kumimoji="1" lang="ja-JP" altLang="en-US" smtClean="0"/>
              <a:t>2023/11/16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6993" y="6489251"/>
            <a:ext cx="417006" cy="365125"/>
          </a:xfrm>
        </p:spPr>
        <p:txBody>
          <a:bodyPr/>
          <a:lstStyle>
            <a:lvl1pPr>
              <a:defRPr b="1">
                <a:latin typeface="+mn-ea"/>
                <a:ea typeface="+mn-ea"/>
              </a:defRPr>
            </a:lvl1pPr>
          </a:lstStyle>
          <a:p>
            <a:fld id="{2C05A0C3-014B-4449-8009-2E442196B472}" type="slidenum">
              <a:rPr kumimoji="1" lang="ja-JP" altLang="en-US" smtClean="0"/>
              <a:pPr/>
              <a:t>‹#›</a:t>
            </a:fld>
            <a:endParaRPr kumimoji="1" lang="ja-JP" altLang="en-US"/>
          </a:p>
        </p:txBody>
      </p:sp>
    </p:spTree>
    <p:extLst>
      <p:ext uri="{BB962C8B-B14F-4D97-AF65-F5344CB8AC3E}">
        <p14:creationId xmlns:p14="http://schemas.microsoft.com/office/powerpoint/2010/main" val="2023827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CFC34648-6945-4C91-BE7A-44A94E2979AB}" type="slidenum">
              <a:rPr lang="en-US" altLang="ja-JP"/>
              <a:pPr>
                <a:defRPr/>
              </a:pPr>
              <a:t>‹#›</a:t>
            </a:fld>
            <a:endParaRPr lang="en-US" altLang="ja-JP"/>
          </a:p>
        </p:txBody>
      </p:sp>
    </p:spTree>
    <p:extLst>
      <p:ext uri="{BB962C8B-B14F-4D97-AF65-F5344CB8AC3E}">
        <p14:creationId xmlns:p14="http://schemas.microsoft.com/office/powerpoint/2010/main" val="1134963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B81C0B-2D4B-49BF-9C8D-68C0B5C13C7B}" type="datetimeFigureOut">
              <a:rPr kumimoji="1" lang="ja-JP" altLang="en-US" smtClean="0"/>
              <a:t>2023/11/16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330445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EB81C0B-2D4B-49BF-9C8D-68C0B5C13C7B}" type="datetimeFigureOut">
              <a:rPr kumimoji="1" lang="ja-JP" altLang="en-US" smtClean="0"/>
              <a:t>2023/11/16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3029351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EB81C0B-2D4B-49BF-9C8D-68C0B5C13C7B}" type="datetimeFigureOut">
              <a:rPr kumimoji="1" lang="ja-JP" altLang="en-US" smtClean="0"/>
              <a:t>2023/11/16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791198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EB81C0B-2D4B-49BF-9C8D-68C0B5C13C7B}" type="datetimeFigureOut">
              <a:rPr kumimoji="1" lang="ja-JP" altLang="en-US" smtClean="0"/>
              <a:t>2023/11/16</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3969028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EB81C0B-2D4B-49BF-9C8D-68C0B5C13C7B}" type="datetimeFigureOut">
              <a:rPr kumimoji="1" lang="ja-JP" altLang="en-US" smtClean="0"/>
              <a:t>2023/11/16</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1900296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B81C0B-2D4B-49BF-9C8D-68C0B5C13C7B}" type="datetimeFigureOut">
              <a:rPr kumimoji="1" lang="ja-JP" altLang="en-US" smtClean="0"/>
              <a:t>2023/11/16</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2216997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B81C0B-2D4B-49BF-9C8D-68C0B5C13C7B}" type="datetimeFigureOut">
              <a:rPr kumimoji="1" lang="ja-JP" altLang="en-US" smtClean="0"/>
              <a:t>2023/11/16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898681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B81C0B-2D4B-49BF-9C8D-68C0B5C13C7B}" type="datetimeFigureOut">
              <a:rPr kumimoji="1" lang="ja-JP" altLang="en-US" smtClean="0"/>
              <a:t>2023/11/16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812872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81C0B-2D4B-49BF-9C8D-68C0B5C13C7B}" type="datetimeFigureOut">
              <a:rPr kumimoji="1" lang="ja-JP" altLang="en-US" smtClean="0"/>
              <a:t>2023/11/16</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2403099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9"/>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FA7EC117-3549-4DAB-84AD-B19D4553C9AA}" type="datetime1">
              <a:rPr kumimoji="1" lang="ja-JP" altLang="en-US" smtClean="0"/>
              <a:t>2023/11/16</a:t>
            </a:fld>
            <a:endParaRPr kumimoji="1" lang="ja-JP" altLang="en-US"/>
          </a:p>
        </p:txBody>
      </p:sp>
      <p:sp>
        <p:nvSpPr>
          <p:cNvPr id="5" name="Footer Placeholder 4"/>
          <p:cNvSpPr>
            <a:spLocks noGrp="1"/>
          </p:cNvSpPr>
          <p:nvPr>
            <p:ph type="ftr" sz="quarter" idx="3"/>
          </p:nvPr>
        </p:nvSpPr>
        <p:spPr>
          <a:xfrm>
            <a:off x="3028951" y="6356355"/>
            <a:ext cx="30861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2C05A0C3-014B-4449-8009-2E442196B472}" type="slidenum">
              <a:rPr kumimoji="1" lang="ja-JP" altLang="en-US" smtClean="0"/>
              <a:t>‹#›</a:t>
            </a:fld>
            <a:endParaRPr kumimoji="1" lang="ja-JP" altLang="en-US"/>
          </a:p>
        </p:txBody>
      </p:sp>
    </p:spTree>
    <p:extLst>
      <p:ext uri="{BB962C8B-B14F-4D97-AF65-F5344CB8AC3E}">
        <p14:creationId xmlns:p14="http://schemas.microsoft.com/office/powerpoint/2010/main" val="24180387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hf hdr="0" ftr="0" dt="0"/>
  <p:txStyles>
    <p:title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522000" y="3625360"/>
            <a:ext cx="8100000" cy="0"/>
          </a:xfrm>
          <a:prstGeom prst="line">
            <a:avLst/>
          </a:prstGeom>
          <a:ln w="85725" cmpd="thinThick">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タイトル 1"/>
          <p:cNvSpPr txBox="1">
            <a:spLocks/>
          </p:cNvSpPr>
          <p:nvPr/>
        </p:nvSpPr>
        <p:spPr>
          <a:xfrm>
            <a:off x="0" y="5462204"/>
            <a:ext cx="9144000" cy="130993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18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11</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16</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18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大阪府・大阪市　ライドシェア導入検討プロジェクトチーム　</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タイトル 1"/>
          <p:cNvSpPr txBox="1">
            <a:spLocks/>
          </p:cNvSpPr>
          <p:nvPr/>
        </p:nvSpPr>
        <p:spPr>
          <a:xfrm>
            <a:off x="0" y="2429754"/>
            <a:ext cx="9144000" cy="9580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18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大阪府・大阪市ライドシェア有識者会議　資料</a:t>
            </a:r>
          </a:p>
        </p:txBody>
      </p:sp>
      <p:sp>
        <p:nvSpPr>
          <p:cNvPr id="2" name="正方形/長方形 1">
            <a:extLst>
              <a:ext uri="{FF2B5EF4-FFF2-40B4-BE49-F238E27FC236}">
                <a16:creationId xmlns:a16="http://schemas.microsoft.com/office/drawing/2014/main" id="{E9C3F82A-6EFA-5538-278B-01BC1C60B134}"/>
              </a:ext>
            </a:extLst>
          </p:cNvPr>
          <p:cNvSpPr/>
          <p:nvPr/>
        </p:nvSpPr>
        <p:spPr>
          <a:xfrm>
            <a:off x="7400925" y="409575"/>
            <a:ext cx="1314450" cy="371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資料２</a:t>
            </a:r>
          </a:p>
        </p:txBody>
      </p:sp>
    </p:spTree>
    <p:extLst>
      <p:ext uri="{BB962C8B-B14F-4D97-AF65-F5344CB8AC3E}">
        <p14:creationId xmlns:p14="http://schemas.microsoft.com/office/powerpoint/2010/main" val="1112004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D202515-DBD8-4055-875D-8961D7F6F1F6}"/>
              </a:ext>
            </a:extLst>
          </p:cNvPr>
          <p:cNvSpPr txBox="1"/>
          <p:nvPr/>
        </p:nvSpPr>
        <p:spPr>
          <a:xfrm>
            <a:off x="209636" y="47251"/>
            <a:ext cx="84204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現行制度における自家用有償運送</a:t>
            </a:r>
          </a:p>
        </p:txBody>
      </p:sp>
      <p:cxnSp>
        <p:nvCxnSpPr>
          <p:cNvPr id="7" name="直線コネクタ 6">
            <a:extLst>
              <a:ext uri="{FF2B5EF4-FFF2-40B4-BE49-F238E27FC236}">
                <a16:creationId xmlns:a16="http://schemas.microsoft.com/office/drawing/2014/main" id="{AC9AC310-E4C9-4FFC-B70D-052D9FEF5D1A}"/>
              </a:ext>
            </a:extLst>
          </p:cNvPr>
          <p:cNvCxnSpPr/>
          <p:nvPr/>
        </p:nvCxnSpPr>
        <p:spPr>
          <a:xfrm>
            <a:off x="240668" y="416699"/>
            <a:ext cx="8726251" cy="0"/>
          </a:xfrm>
          <a:prstGeom prst="line">
            <a:avLst/>
          </a:prstGeom>
        </p:spPr>
        <p:style>
          <a:lnRef idx="1">
            <a:schemeClr val="dk1"/>
          </a:lnRef>
          <a:fillRef idx="0">
            <a:schemeClr val="dk1"/>
          </a:fillRef>
          <a:effectRef idx="0">
            <a:schemeClr val="dk1"/>
          </a:effectRef>
          <a:fontRef idx="minor">
            <a:schemeClr val="tx1"/>
          </a:fontRef>
        </p:style>
      </p:cxnSp>
      <p:sp>
        <p:nvSpPr>
          <p:cNvPr id="3" name="スライド番号プレースホルダー 3">
            <a:extLst>
              <a:ext uri="{FF2B5EF4-FFF2-40B4-BE49-F238E27FC236}">
                <a16:creationId xmlns:a16="http://schemas.microsoft.com/office/drawing/2014/main" id="{7E5F7354-9A0E-1628-D285-D9DE246325AF}"/>
              </a:ext>
            </a:extLst>
          </p:cNvPr>
          <p:cNvSpPr>
            <a:spLocks noGrp="1"/>
          </p:cNvSpPr>
          <p:nvPr>
            <p:ph type="sldNum" sz="quarter" idx="12"/>
          </p:nvPr>
        </p:nvSpPr>
        <p:spPr>
          <a:xfrm>
            <a:off x="8695680" y="6545841"/>
            <a:ext cx="417006" cy="365125"/>
          </a:xfrm>
        </p:spPr>
        <p:txBody>
          <a:bodyPr/>
          <a:lstStyle/>
          <a:p>
            <a:fld id="{2C05A0C3-014B-4449-8009-2E442196B472}" type="slidenum">
              <a:rPr kumimoji="1" lang="ja-JP" altLang="en-US" smtClean="0"/>
              <a:pPr/>
              <a:t>9</a:t>
            </a:fld>
            <a:endParaRPr kumimoji="1" lang="ja-JP" altLang="en-US" dirty="0"/>
          </a:p>
        </p:txBody>
      </p:sp>
      <p:sp>
        <p:nvSpPr>
          <p:cNvPr id="4" name="テキスト ボックス 3">
            <a:extLst>
              <a:ext uri="{FF2B5EF4-FFF2-40B4-BE49-F238E27FC236}">
                <a16:creationId xmlns:a16="http://schemas.microsoft.com/office/drawing/2014/main" id="{ABFDDC21-0C35-16A2-DBA2-184105934B62}"/>
              </a:ext>
            </a:extLst>
          </p:cNvPr>
          <p:cNvSpPr txBox="1"/>
          <p:nvPr/>
        </p:nvSpPr>
        <p:spPr>
          <a:xfrm>
            <a:off x="240667" y="635172"/>
            <a:ext cx="8726251" cy="1221736"/>
          </a:xfrm>
          <a:prstGeom prst="rect">
            <a:avLst/>
          </a:prstGeom>
          <a:noFill/>
          <a:ln w="19050">
            <a:solidFill>
              <a:schemeClr val="accent1"/>
            </a:solidFill>
          </a:ln>
        </p:spPr>
        <p:txBody>
          <a:bodyPr wrap="square" tIns="72000">
            <a:spAutoFit/>
          </a:bodyPr>
          <a:lstStyle/>
          <a:p>
            <a:pPr marL="285750" indent="-285750">
              <a:lnSpc>
                <a:spcPts val="2000"/>
              </a:lnSpc>
              <a:buFont typeface="Wingdings" panose="05000000000000000000" pitchFamily="2" charset="2"/>
              <a:buChar char="n"/>
            </a:pPr>
            <a:r>
              <a:rPr kumimoji="1" lang="ja-JP" altLang="en-US" sz="1600" dirty="0">
                <a:solidFill>
                  <a:schemeClr val="tx1"/>
                </a:solidFill>
              </a:rPr>
              <a:t>現行の道路運送法では、法第七十八条により、</a:t>
            </a:r>
            <a:r>
              <a:rPr kumimoji="1" lang="ja-JP" altLang="en-US" sz="1600" b="1" dirty="0">
                <a:solidFill>
                  <a:schemeClr val="tx1"/>
                </a:solidFill>
              </a:rPr>
              <a:t>自家用車を使用しての有償運送は原則禁止</a:t>
            </a:r>
            <a:r>
              <a:rPr kumimoji="1" lang="ja-JP" altLang="en-US" sz="1600" dirty="0">
                <a:solidFill>
                  <a:schemeClr val="tx1"/>
                </a:solidFill>
              </a:rPr>
              <a:t>とされ認められていない。</a:t>
            </a:r>
            <a:endParaRPr lang="en-US" altLang="ja-JP" sz="1600" dirty="0">
              <a:latin typeface="Meiryo UI" panose="020B0604030504040204" pitchFamily="50" charset="-128"/>
              <a:ea typeface="Meiryo UI" panose="020B0604030504040204" pitchFamily="50" charset="-128"/>
            </a:endParaRPr>
          </a:p>
          <a:p>
            <a:pPr marL="285750" indent="-285750">
              <a:lnSpc>
                <a:spcPts val="2000"/>
              </a:lnSpc>
              <a:spcBef>
                <a:spcPts val="600"/>
              </a:spcBef>
              <a:buFont typeface="Wingdings" panose="05000000000000000000" pitchFamily="2" charset="2"/>
              <a:buChar char="n"/>
            </a:pPr>
            <a:r>
              <a:rPr kumimoji="1" lang="ja-JP" altLang="en-US" sz="1600" dirty="0">
                <a:solidFill>
                  <a:schemeClr val="tx1"/>
                </a:solidFill>
              </a:rPr>
              <a:t>ただし、交通空白地域において地域住民や外国人観光客等を対象とする場合や、公共の福祉を確保する場合など、例外的に有償運送が可能。</a:t>
            </a:r>
          </a:p>
        </p:txBody>
      </p:sp>
      <p:sp>
        <p:nvSpPr>
          <p:cNvPr id="8" name="正方形/長方形 7">
            <a:extLst>
              <a:ext uri="{FF2B5EF4-FFF2-40B4-BE49-F238E27FC236}">
                <a16:creationId xmlns:a16="http://schemas.microsoft.com/office/drawing/2014/main" id="{FB635E77-9904-F6C6-3B9B-EB70BF863834}"/>
              </a:ext>
            </a:extLst>
          </p:cNvPr>
          <p:cNvSpPr/>
          <p:nvPr/>
        </p:nvSpPr>
        <p:spPr>
          <a:xfrm flipH="1">
            <a:off x="288038" y="2116782"/>
            <a:ext cx="8678880" cy="1179566"/>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rtlCol="0" anchor="t" anchorCtr="0"/>
          <a:lstStyle/>
          <a:p>
            <a:pPr>
              <a:spcBef>
                <a:spcPts val="600"/>
              </a:spcBef>
            </a:pPr>
            <a:r>
              <a:rPr kumimoji="1" lang="ja-JP" altLang="en-US" sz="1050" dirty="0">
                <a:latin typeface="Meiryo UI" panose="020B0604030504040204" pitchFamily="50" charset="-128"/>
                <a:ea typeface="Meiryo UI" panose="020B0604030504040204" pitchFamily="50" charset="-128"/>
              </a:rPr>
              <a:t>道路運送法</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第七十八条　自家用自動車（事業用自動車以外の自動車をいう。以下同じ。）は、</a:t>
            </a:r>
            <a:r>
              <a:rPr kumimoji="1" lang="ja-JP" altLang="en-US" sz="1050" b="1" u="sng" dirty="0">
                <a:latin typeface="Meiryo UI" panose="020B0604030504040204" pitchFamily="50" charset="-128"/>
                <a:ea typeface="Meiryo UI" panose="020B0604030504040204" pitchFamily="50" charset="-128"/>
              </a:rPr>
              <a:t>次に掲げる場合を除き、有償で運送の用に供してはならない。</a:t>
            </a:r>
          </a:p>
          <a:p>
            <a:r>
              <a:rPr kumimoji="1" lang="ja-JP" altLang="en-US" sz="1050" dirty="0">
                <a:latin typeface="Meiryo UI" panose="020B0604030504040204" pitchFamily="50" charset="-128"/>
                <a:ea typeface="Meiryo UI" panose="020B0604030504040204" pitchFamily="50" charset="-128"/>
              </a:rPr>
              <a:t>　一　災害のため緊急を要するとき。</a:t>
            </a:r>
          </a:p>
          <a:p>
            <a:r>
              <a:rPr kumimoji="1" lang="ja-JP" altLang="en-US" sz="1050" dirty="0">
                <a:latin typeface="Meiryo UI" panose="020B0604030504040204" pitchFamily="50" charset="-128"/>
                <a:ea typeface="Meiryo UI" panose="020B0604030504040204" pitchFamily="50" charset="-128"/>
              </a:rPr>
              <a:t>　二　市町村、特定非営利活動促進法（平成十年法律第七号）第二条第二項に規定する特定非営利活動法人その他国土交通省令で定める者が、次条の</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規定により地域住民又は観光旅客その他の当該地域を来訪する者の運送その他の国土交通省令で定める旅客の運送（以下「自家用有償旅客運送」とい</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う。）を行うとき。</a:t>
            </a:r>
          </a:p>
          <a:p>
            <a:r>
              <a:rPr kumimoji="1" lang="ja-JP" altLang="en-US" sz="1050" dirty="0">
                <a:latin typeface="Meiryo UI" panose="020B0604030504040204" pitchFamily="50" charset="-128"/>
                <a:ea typeface="Meiryo UI" panose="020B0604030504040204" pitchFamily="50" charset="-128"/>
              </a:rPr>
              <a:t>　三　公共の福祉を確保するためやむを得ない場合において、国土交通大臣の許可を受けて地域又は期間を限定して運送の用に供するとき。</a:t>
            </a:r>
          </a:p>
        </p:txBody>
      </p:sp>
      <p:sp>
        <p:nvSpPr>
          <p:cNvPr id="14" name="テキスト ボックス 13">
            <a:extLst>
              <a:ext uri="{FF2B5EF4-FFF2-40B4-BE49-F238E27FC236}">
                <a16:creationId xmlns:a16="http://schemas.microsoft.com/office/drawing/2014/main" id="{A89376F9-F313-46AA-0319-C23579F229E8}"/>
              </a:ext>
            </a:extLst>
          </p:cNvPr>
          <p:cNvSpPr txBox="1"/>
          <p:nvPr/>
        </p:nvSpPr>
        <p:spPr>
          <a:xfrm>
            <a:off x="209636" y="3755815"/>
            <a:ext cx="84204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noProof="0" dirty="0">
                <a:solidFill>
                  <a:prstClr val="black"/>
                </a:solidFill>
                <a:latin typeface="Meiryo UI" panose="020B0604030504040204" pitchFamily="50" charset="-128"/>
                <a:ea typeface="Meiryo UI" panose="020B0604030504040204" pitchFamily="50" charset="-128"/>
              </a:rPr>
              <a:t>＜海外での主な事例＞</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テキスト ボックス 14">
            <a:extLst>
              <a:ext uri="{FF2B5EF4-FFF2-40B4-BE49-F238E27FC236}">
                <a16:creationId xmlns:a16="http://schemas.microsoft.com/office/drawing/2014/main" id="{9B39D486-3291-4EAD-0276-633F90BBEECC}"/>
              </a:ext>
            </a:extLst>
          </p:cNvPr>
          <p:cNvSpPr txBox="1"/>
          <p:nvPr/>
        </p:nvSpPr>
        <p:spPr>
          <a:xfrm>
            <a:off x="218499" y="4347020"/>
            <a:ext cx="8726251" cy="576825"/>
          </a:xfrm>
          <a:prstGeom prst="rect">
            <a:avLst/>
          </a:prstGeom>
          <a:noFill/>
          <a:ln w="19050">
            <a:solidFill>
              <a:schemeClr val="accent1"/>
            </a:solidFill>
          </a:ln>
        </p:spPr>
        <p:txBody>
          <a:bodyPr wrap="square">
            <a:spAutoFit/>
          </a:bodyPr>
          <a:lstStyle/>
          <a:p>
            <a:pPr marL="285750" indent="-285750">
              <a:lnSpc>
                <a:spcPts val="2000"/>
              </a:lnSpc>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諸外国では、事業主体や事業形態は異なるが、それぞれの国の実情に応じて、</a:t>
            </a:r>
            <a:r>
              <a:rPr lang="ja-JP" altLang="en-US" sz="1400" b="1" u="sng" dirty="0">
                <a:latin typeface="Meiryo UI" panose="020B0604030504040204" pitchFamily="50" charset="-128"/>
                <a:ea typeface="Meiryo UI" panose="020B0604030504040204" pitchFamily="50" charset="-128"/>
              </a:rPr>
              <a:t>法律の整備を行っている。</a:t>
            </a:r>
            <a:endParaRPr lang="en-US" altLang="ja-JP" sz="1400" b="1" u="sng" dirty="0">
              <a:latin typeface="Meiryo UI" panose="020B0604030504040204" pitchFamily="50" charset="-128"/>
              <a:ea typeface="Meiryo UI" panose="020B0604030504040204" pitchFamily="50" charset="-128"/>
            </a:endParaRPr>
          </a:p>
          <a:p>
            <a:pPr marL="285750" indent="-285750">
              <a:lnSpc>
                <a:spcPts val="2000"/>
              </a:lnSpc>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各国の実情に応じて</a:t>
            </a:r>
            <a:r>
              <a:rPr lang="ja-JP" altLang="en-US" sz="1400" b="1" u="sng" dirty="0">
                <a:latin typeface="Meiryo UI" panose="020B0604030504040204" pitchFamily="50" charset="-128"/>
                <a:ea typeface="Meiryo UI" panose="020B0604030504040204" pitchFamily="50" charset="-128"/>
              </a:rPr>
              <a:t>安全対策も義務付け</a:t>
            </a:r>
            <a:r>
              <a:rPr lang="ja-JP" altLang="en-US" sz="1400" dirty="0">
                <a:latin typeface="Meiryo UI" panose="020B0604030504040204" pitchFamily="50" charset="-128"/>
                <a:ea typeface="Meiryo UI" panose="020B0604030504040204" pitchFamily="50" charset="-128"/>
              </a:rPr>
              <a:t>られている。</a:t>
            </a:r>
            <a:endParaRPr lang="en-US" altLang="ja-JP" sz="1400" dirty="0">
              <a:latin typeface="Meiryo UI" panose="020B0604030504040204" pitchFamily="50" charset="-128"/>
              <a:ea typeface="Meiryo UI" panose="020B0604030504040204" pitchFamily="50" charset="-128"/>
            </a:endParaRPr>
          </a:p>
        </p:txBody>
      </p:sp>
      <p:graphicFrame>
        <p:nvGraphicFramePr>
          <p:cNvPr id="17" name="表 7">
            <a:extLst>
              <a:ext uri="{FF2B5EF4-FFF2-40B4-BE49-F238E27FC236}">
                <a16:creationId xmlns:a16="http://schemas.microsoft.com/office/drawing/2014/main" id="{374ABC06-490C-EF9A-E739-352A5DD85BC7}"/>
              </a:ext>
            </a:extLst>
          </p:cNvPr>
          <p:cNvGraphicFramePr>
            <a:graphicFrameLocks noGrp="1"/>
          </p:cNvGraphicFramePr>
          <p:nvPr>
            <p:extLst>
              <p:ext uri="{D42A27DB-BD31-4B8C-83A1-F6EECF244321}">
                <p14:modId xmlns:p14="http://schemas.microsoft.com/office/powerpoint/2010/main" val="3361441312"/>
              </p:ext>
            </p:extLst>
          </p:nvPr>
        </p:nvGraphicFramePr>
        <p:xfrm>
          <a:off x="274733" y="5028464"/>
          <a:ext cx="8678880" cy="1356360"/>
        </p:xfrm>
        <a:graphic>
          <a:graphicData uri="http://schemas.openxmlformats.org/drawingml/2006/table">
            <a:tbl>
              <a:tblPr firstRow="1" bandRow="1">
                <a:tableStyleId>{5C22544A-7EE6-4342-B048-85BDC9FD1C3A}</a:tableStyleId>
              </a:tblPr>
              <a:tblGrid>
                <a:gridCol w="1552234">
                  <a:extLst>
                    <a:ext uri="{9D8B030D-6E8A-4147-A177-3AD203B41FA5}">
                      <a16:colId xmlns:a16="http://schemas.microsoft.com/office/drawing/2014/main" val="3612027606"/>
                    </a:ext>
                  </a:extLst>
                </a:gridCol>
                <a:gridCol w="3515257">
                  <a:extLst>
                    <a:ext uri="{9D8B030D-6E8A-4147-A177-3AD203B41FA5}">
                      <a16:colId xmlns:a16="http://schemas.microsoft.com/office/drawing/2014/main" val="1067637656"/>
                    </a:ext>
                  </a:extLst>
                </a:gridCol>
                <a:gridCol w="3611389">
                  <a:extLst>
                    <a:ext uri="{9D8B030D-6E8A-4147-A177-3AD203B41FA5}">
                      <a16:colId xmlns:a16="http://schemas.microsoft.com/office/drawing/2014/main" val="2394789905"/>
                    </a:ext>
                  </a:extLst>
                </a:gridCol>
              </a:tblGrid>
              <a:tr h="0">
                <a:tc>
                  <a:txBody>
                    <a:bodyPr/>
                    <a:lstStyle/>
                    <a:p>
                      <a:pPr algn="ctr"/>
                      <a:r>
                        <a:rPr kumimoji="1" lang="en-US" altLang="ja-JP" sz="1400" b="1" dirty="0">
                          <a:latin typeface="Meiryo UI" panose="020B0604030504040204" pitchFamily="50" charset="-128"/>
                          <a:ea typeface="Meiryo UI" panose="020B0604030504040204" pitchFamily="50" charset="-128"/>
                        </a:rPr>
                        <a:t> </a:t>
                      </a:r>
                    </a:p>
                  </a:txBody>
                  <a:tcPr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米国　カリフォルニア州</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400" b="1" dirty="0">
                          <a:latin typeface="Meiryo UI" panose="020B0604030504040204" pitchFamily="50" charset="-128"/>
                          <a:ea typeface="Meiryo UI" panose="020B0604030504040204" pitchFamily="50" charset="-128"/>
                        </a:rPr>
                        <a:t>英国　ロンドン市</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2324644"/>
                  </a:ext>
                </a:extLst>
              </a:tr>
              <a:tr h="259019">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事業形態</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pPr algn="l"/>
                      <a:r>
                        <a:rPr kumimoji="1" lang="ja-JP" altLang="en-US" sz="1200" b="0" dirty="0">
                          <a:latin typeface="Meiryo UI" panose="020B0604030504040204" pitchFamily="50" charset="-128"/>
                          <a:ea typeface="Meiryo UI" panose="020B0604030504040204" pitchFamily="50" charset="-128"/>
                        </a:rPr>
                        <a:t>　プラットフォーム（</a:t>
                      </a:r>
                      <a:r>
                        <a:rPr kumimoji="1" lang="en-US" altLang="ja-JP" sz="1200" b="0" dirty="0">
                          <a:latin typeface="Meiryo UI" panose="020B0604030504040204" pitchFamily="50" charset="-128"/>
                          <a:ea typeface="Meiryo UI" panose="020B0604030504040204" pitchFamily="50" charset="-128"/>
                        </a:rPr>
                        <a:t>PF</a:t>
                      </a:r>
                      <a:r>
                        <a:rPr kumimoji="1" lang="ja-JP" altLang="en-US" sz="1200" b="0" dirty="0">
                          <a:latin typeface="Meiryo UI" panose="020B0604030504040204" pitchFamily="50" charset="-128"/>
                          <a:ea typeface="Meiryo UI" panose="020B0604030504040204" pitchFamily="50" charset="-128"/>
                        </a:rPr>
                        <a:t>）事業者を</a:t>
                      </a:r>
                      <a:r>
                        <a:rPr kumimoji="1" lang="en-US" altLang="ja-JP" sz="1200" b="0" dirty="0">
                          <a:latin typeface="Meiryo UI" panose="020B0604030504040204" pitchFamily="50" charset="-128"/>
                          <a:ea typeface="Meiryo UI" panose="020B0604030504040204" pitchFamily="50" charset="-128"/>
                        </a:rPr>
                        <a:t>TNC</a:t>
                      </a:r>
                      <a:r>
                        <a:rPr kumimoji="1" lang="ja-JP" altLang="en-US" sz="1200" b="0" dirty="0">
                          <a:latin typeface="Meiryo UI" panose="020B0604030504040204" pitchFamily="50" charset="-128"/>
                          <a:ea typeface="Meiryo UI" panose="020B0604030504040204" pitchFamily="50" charset="-128"/>
                        </a:rPr>
                        <a:t>型と定義し許可</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200" b="0" dirty="0">
                          <a:latin typeface="Meiryo UI" panose="020B0604030504040204" pitchFamily="50" charset="-128"/>
                          <a:ea typeface="Meiryo UI" panose="020B0604030504040204" pitchFamily="50" charset="-128"/>
                        </a:rPr>
                        <a:t> </a:t>
                      </a:r>
                      <a:r>
                        <a:rPr kumimoji="1" lang="ja-JP" altLang="en-US" sz="1200" b="0" dirty="0">
                          <a:latin typeface="Meiryo UI" panose="020B0604030504040204" pitchFamily="50" charset="-128"/>
                          <a:ea typeface="Meiryo UI" panose="020B0604030504040204" pitchFamily="50" charset="-128"/>
                        </a:rPr>
                        <a:t>　</a:t>
                      </a:r>
                      <a:r>
                        <a:rPr kumimoji="1" lang="en-US" altLang="ja-JP" sz="1200" b="0" dirty="0">
                          <a:latin typeface="Meiryo UI" panose="020B0604030504040204" pitchFamily="50" charset="-128"/>
                          <a:ea typeface="Meiryo UI" panose="020B0604030504040204" pitchFamily="50" charset="-128"/>
                        </a:rPr>
                        <a:t>PHV</a:t>
                      </a:r>
                      <a:r>
                        <a:rPr kumimoji="1" lang="ja-JP" altLang="en-US" sz="1200" b="0" dirty="0">
                          <a:latin typeface="Meiryo UI" panose="020B0604030504040204" pitchFamily="50" charset="-128"/>
                          <a:ea typeface="Meiryo UI" panose="020B0604030504040204" pitchFamily="50" charset="-128"/>
                        </a:rPr>
                        <a:t>型として許可を取得</a:t>
                      </a:r>
                      <a:endParaRPr kumimoji="1" lang="en-US" altLang="ja-JP" sz="1200" b="0" dirty="0">
                        <a:latin typeface="Meiryo UI" panose="020B0604030504040204" pitchFamily="50" charset="-128"/>
                        <a:ea typeface="Meiryo UI" panose="020B0604030504040204" pitchFamily="50" charset="-128"/>
                      </a:endParaRPr>
                    </a:p>
                    <a:p>
                      <a:pPr algn="l"/>
                      <a:r>
                        <a:rPr kumimoji="1" lang="en-US" altLang="ja-JP" sz="1100" b="0" dirty="0">
                          <a:latin typeface="Meiryo UI" panose="020B0604030504040204" pitchFamily="50" charset="-128"/>
                          <a:ea typeface="Meiryo UI" panose="020B0604030504040204" pitchFamily="50" charset="-128"/>
                        </a:rPr>
                        <a:t>※</a:t>
                      </a:r>
                      <a:r>
                        <a:rPr kumimoji="1" lang="ja-JP" altLang="en-US" sz="1100" b="0" dirty="0">
                          <a:latin typeface="Meiryo UI" panose="020B0604030504040204" pitchFamily="50" charset="-128"/>
                          <a:ea typeface="Meiryo UI" panose="020B0604030504040204" pitchFamily="50" charset="-128"/>
                        </a:rPr>
                        <a:t>「流し」のないハイヤー事業の運用者</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8695905"/>
                  </a:ext>
                </a:extLst>
              </a:tr>
              <a:tr h="288728">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ユーザーの安全</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pPr algn="l"/>
                      <a:r>
                        <a:rPr kumimoji="1" lang="ja-JP" altLang="en-US" sz="1200" b="0" dirty="0">
                          <a:latin typeface="Meiryo UI" panose="020B0604030504040204" pitchFamily="50" charset="-128"/>
                          <a:ea typeface="Meiryo UI" panose="020B0604030504040204" pitchFamily="50" charset="-128"/>
                        </a:rPr>
                        <a:t>・犯罪歴、事故歴のチェック</a:t>
                      </a:r>
                      <a:endParaRPr kumimoji="1" lang="en-US" altLang="ja-JP" sz="1200" b="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b="0" dirty="0">
                          <a:latin typeface="Meiryo UI" panose="020B0604030504040204" pitchFamily="50" charset="-128"/>
                          <a:ea typeface="Meiryo UI" panose="020B0604030504040204" pitchFamily="50" charset="-128"/>
                        </a:rPr>
                        <a:t>・乗車中の連絡体制の構築</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7565018"/>
                  </a:ext>
                </a:extLst>
              </a:tr>
              <a:tr h="218138">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保険加入</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pPr algn="l"/>
                      <a:r>
                        <a:rPr kumimoji="1" lang="ja-JP" altLang="en-US" sz="1200" b="0" dirty="0">
                          <a:latin typeface="Meiryo UI" panose="020B0604030504040204" pitchFamily="50" charset="-128"/>
                          <a:ea typeface="Meiryo UI" panose="020B0604030504040204" pitchFamily="50" charset="-128"/>
                        </a:rPr>
                        <a:t>・保険加入義務（ログイン中）</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b="0" dirty="0">
                          <a:latin typeface="Meiryo UI" panose="020B0604030504040204" pitchFamily="50" charset="-128"/>
                          <a:ea typeface="Meiryo UI" panose="020B0604030504040204" pitchFamily="50" charset="-128"/>
                        </a:rPr>
                        <a:t>・ドライバーの加入をオペレーターが確認</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7865831"/>
                  </a:ext>
                </a:extLst>
              </a:tr>
            </a:tbl>
          </a:graphicData>
        </a:graphic>
      </p:graphicFrame>
      <p:cxnSp>
        <p:nvCxnSpPr>
          <p:cNvPr id="18" name="直線コネクタ 17">
            <a:extLst>
              <a:ext uri="{FF2B5EF4-FFF2-40B4-BE49-F238E27FC236}">
                <a16:creationId xmlns:a16="http://schemas.microsoft.com/office/drawing/2014/main" id="{C9C4D984-7618-4026-826A-6F285114F1ED}"/>
              </a:ext>
            </a:extLst>
          </p:cNvPr>
          <p:cNvCxnSpPr/>
          <p:nvPr/>
        </p:nvCxnSpPr>
        <p:spPr>
          <a:xfrm>
            <a:off x="221618" y="4194576"/>
            <a:ext cx="8726251" cy="0"/>
          </a:xfrm>
          <a:prstGeom prst="line">
            <a:avLst/>
          </a:prstGeom>
        </p:spPr>
        <p:style>
          <a:lnRef idx="1">
            <a:schemeClr val="dk1"/>
          </a:lnRef>
          <a:fillRef idx="0">
            <a:schemeClr val="dk1"/>
          </a:fillRef>
          <a:effectRef idx="0">
            <a:schemeClr val="dk1"/>
          </a:effectRef>
          <a:fontRef idx="minor">
            <a:schemeClr val="tx1"/>
          </a:fontRef>
        </p:style>
      </p:cxnSp>
      <p:sp>
        <p:nvSpPr>
          <p:cNvPr id="19" name="テキスト ボックス 18">
            <a:extLst>
              <a:ext uri="{FF2B5EF4-FFF2-40B4-BE49-F238E27FC236}">
                <a16:creationId xmlns:a16="http://schemas.microsoft.com/office/drawing/2014/main" id="{46973FD6-D006-6D15-571D-87D5531E344F}"/>
              </a:ext>
            </a:extLst>
          </p:cNvPr>
          <p:cNvSpPr txBox="1"/>
          <p:nvPr/>
        </p:nvSpPr>
        <p:spPr>
          <a:xfrm>
            <a:off x="429349" y="6444123"/>
            <a:ext cx="5717451" cy="369332"/>
          </a:xfrm>
          <a:prstGeom prst="rect">
            <a:avLst/>
          </a:prstGeom>
          <a:noFill/>
        </p:spPr>
        <p:txBody>
          <a:bodyPr wrap="square" rtlCol="0">
            <a:spAutoFit/>
          </a:bodyPr>
          <a:lstStyle/>
          <a:p>
            <a:r>
              <a:rPr kumimoji="1" lang="en-US" altLang="ja-JP" sz="900" dirty="0">
                <a:latin typeface="+mj-ea"/>
                <a:ea typeface="+mj-ea"/>
              </a:rPr>
              <a:t>TNC</a:t>
            </a:r>
            <a:r>
              <a:rPr kumimoji="1" lang="ja-JP" altLang="en-US" sz="900" dirty="0">
                <a:latin typeface="+mj-ea"/>
                <a:ea typeface="+mj-ea"/>
              </a:rPr>
              <a:t>型</a:t>
            </a:r>
            <a:r>
              <a:rPr kumimoji="1" lang="en-US" altLang="ja-JP" sz="900" dirty="0">
                <a:latin typeface="+mj-ea"/>
                <a:ea typeface="+mj-ea"/>
              </a:rPr>
              <a:t>(Transportation Network Company)</a:t>
            </a:r>
            <a:r>
              <a:rPr kumimoji="1" lang="ja-JP" altLang="en-US" sz="900" dirty="0">
                <a:latin typeface="+mj-ea"/>
                <a:ea typeface="+mj-ea"/>
              </a:rPr>
              <a:t>・・・ＰＦ事業者による運転手管理や運行管理を義務付け</a:t>
            </a:r>
            <a:endParaRPr kumimoji="1" lang="en-US" altLang="ja-JP" sz="900" dirty="0">
              <a:latin typeface="+mj-ea"/>
              <a:ea typeface="+mj-ea"/>
            </a:endParaRPr>
          </a:p>
          <a:p>
            <a:r>
              <a:rPr kumimoji="1" lang="en-US" altLang="ja-JP" sz="900" dirty="0">
                <a:latin typeface="+mj-ea"/>
                <a:ea typeface="+mj-ea"/>
              </a:rPr>
              <a:t>PHV</a:t>
            </a:r>
            <a:r>
              <a:rPr kumimoji="1" lang="ja-JP" altLang="en-US" sz="900" dirty="0">
                <a:latin typeface="+mj-ea"/>
                <a:ea typeface="+mj-ea"/>
              </a:rPr>
              <a:t>型</a:t>
            </a:r>
            <a:r>
              <a:rPr kumimoji="1" lang="en-US" altLang="ja-JP" sz="900" dirty="0">
                <a:latin typeface="+mj-ea"/>
                <a:ea typeface="+mj-ea"/>
              </a:rPr>
              <a:t>(Private Hire Vehicle)</a:t>
            </a:r>
            <a:r>
              <a:rPr kumimoji="1" lang="ja-JP" altLang="en-US" sz="900" dirty="0">
                <a:latin typeface="+mj-ea"/>
                <a:ea typeface="+mj-ea"/>
              </a:rPr>
              <a:t>・・個人タクシーの派生形として運転手に登録や車両・運行管理を義務付け</a:t>
            </a:r>
            <a:endParaRPr kumimoji="1" lang="en-US" altLang="ja-JP" sz="900" dirty="0">
              <a:latin typeface="+mj-ea"/>
              <a:ea typeface="+mj-ea"/>
            </a:endParaRPr>
          </a:p>
        </p:txBody>
      </p:sp>
      <p:sp>
        <p:nvSpPr>
          <p:cNvPr id="20" name="テキスト ボックス 19">
            <a:extLst>
              <a:ext uri="{FF2B5EF4-FFF2-40B4-BE49-F238E27FC236}">
                <a16:creationId xmlns:a16="http://schemas.microsoft.com/office/drawing/2014/main" id="{7361FCCE-3B19-6524-D883-3A3261B30121}"/>
              </a:ext>
            </a:extLst>
          </p:cNvPr>
          <p:cNvSpPr txBox="1"/>
          <p:nvPr/>
        </p:nvSpPr>
        <p:spPr>
          <a:xfrm>
            <a:off x="6416676" y="6447390"/>
            <a:ext cx="2362200" cy="338554"/>
          </a:xfrm>
          <a:prstGeom prst="rect">
            <a:avLst/>
          </a:prstGeom>
          <a:noFill/>
          <a:ln>
            <a:noFill/>
          </a:ln>
        </p:spPr>
        <p:txBody>
          <a:bodyPr wrap="square" rtlCol="0">
            <a:spAutoFit/>
          </a:bodyPr>
          <a:lstStyle/>
          <a:p>
            <a:r>
              <a:rPr kumimoji="1" lang="ja-JP" altLang="en-US" sz="800" dirty="0"/>
              <a:t>出典元：令和</a:t>
            </a:r>
            <a:r>
              <a:rPr kumimoji="1" lang="en-US" altLang="ja-JP" sz="800" dirty="0"/>
              <a:t>5</a:t>
            </a:r>
            <a:r>
              <a:rPr kumimoji="1" lang="ja-JP" altLang="en-US" sz="800" dirty="0"/>
              <a:t>年</a:t>
            </a:r>
            <a:r>
              <a:rPr kumimoji="1" lang="en-US" altLang="ja-JP" sz="800" dirty="0"/>
              <a:t>11</a:t>
            </a:r>
            <a:r>
              <a:rPr kumimoji="1" lang="ja-JP" altLang="en-US" sz="800" dirty="0"/>
              <a:t>月</a:t>
            </a:r>
            <a:r>
              <a:rPr kumimoji="1" lang="en-US" altLang="ja-JP" sz="800" dirty="0"/>
              <a:t>6</a:t>
            </a:r>
            <a:r>
              <a:rPr kumimoji="1" lang="ja-JP" altLang="en-US" sz="800" dirty="0"/>
              <a:t>日 規制改革推進会議</a:t>
            </a:r>
            <a:endParaRPr kumimoji="1" lang="en-US" altLang="ja-JP" sz="800" dirty="0"/>
          </a:p>
          <a:p>
            <a:r>
              <a:rPr kumimoji="1" lang="zh-TW" altLang="en-US" sz="800" dirty="0"/>
              <a:t>（第</a:t>
            </a:r>
            <a:r>
              <a:rPr kumimoji="1" lang="en-US" altLang="zh-TW" sz="800" dirty="0"/>
              <a:t>1</a:t>
            </a:r>
            <a:r>
              <a:rPr kumimoji="1" lang="zh-TW" altLang="en-US" sz="800" dirty="0"/>
              <a:t>回地域産業活性化</a:t>
            </a:r>
            <a:r>
              <a:rPr kumimoji="1" lang="en-US" altLang="zh-TW" sz="800" dirty="0"/>
              <a:t>WG</a:t>
            </a:r>
            <a:r>
              <a:rPr kumimoji="1" lang="zh-TW" altLang="en-US" sz="800" dirty="0"/>
              <a:t>資料）</a:t>
            </a:r>
            <a:r>
              <a:rPr kumimoji="1" lang="ja-JP" altLang="en-US" sz="800" dirty="0"/>
              <a:t>をもとに加工</a:t>
            </a:r>
          </a:p>
        </p:txBody>
      </p:sp>
    </p:spTree>
    <p:extLst>
      <p:ext uri="{BB962C8B-B14F-4D97-AF65-F5344CB8AC3E}">
        <p14:creationId xmlns:p14="http://schemas.microsoft.com/office/powerpoint/2010/main" val="33563668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10">
            <a:extLst>
              <a:ext uri="{FF2B5EF4-FFF2-40B4-BE49-F238E27FC236}">
                <a16:creationId xmlns:a16="http://schemas.microsoft.com/office/drawing/2014/main" id="{2A2415E0-A449-4CB5-9193-164EF83B9AE5}"/>
              </a:ext>
            </a:extLst>
          </p:cNvPr>
          <p:cNvGraphicFramePr>
            <a:graphicFrameLocks noGrp="1"/>
          </p:cNvGraphicFramePr>
          <p:nvPr>
            <p:extLst>
              <p:ext uri="{D42A27DB-BD31-4B8C-83A1-F6EECF244321}">
                <p14:modId xmlns:p14="http://schemas.microsoft.com/office/powerpoint/2010/main" val="3184834373"/>
              </p:ext>
            </p:extLst>
          </p:nvPr>
        </p:nvGraphicFramePr>
        <p:xfrm>
          <a:off x="60960" y="550103"/>
          <a:ext cx="9022079" cy="5907132"/>
        </p:xfrm>
        <a:graphic>
          <a:graphicData uri="http://schemas.openxmlformats.org/drawingml/2006/table">
            <a:tbl>
              <a:tblPr firstRow="1" bandRow="1">
                <a:tableStyleId>{5940675A-B579-460E-94D1-54222C63F5DA}</a:tableStyleId>
              </a:tblPr>
              <a:tblGrid>
                <a:gridCol w="919163">
                  <a:extLst>
                    <a:ext uri="{9D8B030D-6E8A-4147-A177-3AD203B41FA5}">
                      <a16:colId xmlns:a16="http://schemas.microsoft.com/office/drawing/2014/main" val="3991261256"/>
                    </a:ext>
                  </a:extLst>
                </a:gridCol>
                <a:gridCol w="2700972">
                  <a:extLst>
                    <a:ext uri="{9D8B030D-6E8A-4147-A177-3AD203B41FA5}">
                      <a16:colId xmlns:a16="http://schemas.microsoft.com/office/drawing/2014/main" val="3598981902"/>
                    </a:ext>
                  </a:extLst>
                </a:gridCol>
                <a:gridCol w="2700972">
                  <a:extLst>
                    <a:ext uri="{9D8B030D-6E8A-4147-A177-3AD203B41FA5}">
                      <a16:colId xmlns:a16="http://schemas.microsoft.com/office/drawing/2014/main" val="467910922"/>
                    </a:ext>
                  </a:extLst>
                </a:gridCol>
                <a:gridCol w="2700972">
                  <a:extLst>
                    <a:ext uri="{9D8B030D-6E8A-4147-A177-3AD203B41FA5}">
                      <a16:colId xmlns:a16="http://schemas.microsoft.com/office/drawing/2014/main" val="3932542766"/>
                    </a:ext>
                  </a:extLst>
                </a:gridCol>
              </a:tblGrid>
              <a:tr h="445990">
                <a:tc>
                  <a:txBody>
                    <a:bodyPr/>
                    <a:lstStyle/>
                    <a:p>
                      <a:pPr algn="ctr"/>
                      <a:endParaRPr kumimoji="1" lang="en-US" altLang="ja-JP" sz="1300" b="1" dirty="0">
                        <a:solidFill>
                          <a:schemeClr val="bg1"/>
                        </a:solidFill>
                        <a:latin typeface="Meiryo UI" panose="020B0604030504040204" pitchFamily="50" charset="-128"/>
                        <a:ea typeface="Meiryo UI" panose="020B0604030504040204" pitchFamily="50" charset="-128"/>
                      </a:endParaRPr>
                    </a:p>
                  </a:txBody>
                  <a:tcPr marL="84406" marR="84406" marT="42203" marB="42203">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kumimoji="1" lang="en-US" altLang="ja-JP" sz="1300" b="1" dirty="0">
                          <a:solidFill>
                            <a:schemeClr val="bg1"/>
                          </a:solidFill>
                          <a:latin typeface="Meiryo UI" panose="020B0604030504040204" pitchFamily="50" charset="-128"/>
                          <a:ea typeface="Meiryo UI" panose="020B0604030504040204" pitchFamily="50" charset="-128"/>
                        </a:rPr>
                        <a:t>【</a:t>
                      </a:r>
                      <a:r>
                        <a:rPr kumimoji="1" lang="ja-JP" altLang="en-US" sz="1300" b="1" dirty="0">
                          <a:solidFill>
                            <a:schemeClr val="bg1"/>
                          </a:solidFill>
                          <a:latin typeface="Meiryo UI" panose="020B0604030504040204" pitchFamily="50" charset="-128"/>
                          <a:ea typeface="Meiryo UI" panose="020B0604030504040204" pitchFamily="50" charset="-128"/>
                        </a:rPr>
                        <a:t>１</a:t>
                      </a:r>
                      <a:r>
                        <a:rPr kumimoji="1" lang="en-US" altLang="ja-JP" sz="1300" b="1" dirty="0">
                          <a:solidFill>
                            <a:schemeClr val="bg1"/>
                          </a:solidFill>
                          <a:latin typeface="Meiryo UI" panose="020B0604030504040204" pitchFamily="50" charset="-128"/>
                          <a:ea typeface="Meiryo UI" panose="020B0604030504040204" pitchFamily="50" charset="-128"/>
                        </a:rPr>
                        <a:t>】</a:t>
                      </a:r>
                      <a:r>
                        <a:rPr kumimoji="1" lang="ja-JP" altLang="en-US" sz="1300" b="1" dirty="0">
                          <a:solidFill>
                            <a:schemeClr val="bg1"/>
                          </a:solidFill>
                          <a:latin typeface="Meiryo UI" panose="020B0604030504040204" pitchFamily="50" charset="-128"/>
                          <a:ea typeface="Meiryo UI" panose="020B0604030504040204" pitchFamily="50" charset="-128"/>
                        </a:rPr>
                        <a:t>自家用有償旅客運送</a:t>
                      </a:r>
                      <a:endParaRPr kumimoji="1" lang="en-US" altLang="ja-JP" sz="1300" b="1" dirty="0">
                        <a:solidFill>
                          <a:schemeClr val="bg1"/>
                        </a:solidFill>
                        <a:latin typeface="Meiryo UI" panose="020B0604030504040204" pitchFamily="50" charset="-128"/>
                        <a:ea typeface="Meiryo UI" panose="020B0604030504040204" pitchFamily="50" charset="-128"/>
                      </a:endParaRPr>
                    </a:p>
                    <a:p>
                      <a:pPr algn="ctr"/>
                      <a:r>
                        <a:rPr kumimoji="1" lang="ja-JP" altLang="en-US" sz="1100" b="1" dirty="0">
                          <a:solidFill>
                            <a:schemeClr val="bg1"/>
                          </a:solidFill>
                          <a:latin typeface="Meiryo UI" panose="020B0604030504040204" pitchFamily="50" charset="-128"/>
                          <a:ea typeface="Meiryo UI" panose="020B0604030504040204" pitchFamily="50" charset="-128"/>
                        </a:rPr>
                        <a:t>（法第</a:t>
                      </a:r>
                      <a:r>
                        <a:rPr kumimoji="1" lang="en-US" altLang="ja-JP" sz="1100" b="1" dirty="0">
                          <a:solidFill>
                            <a:schemeClr val="bg1"/>
                          </a:solidFill>
                          <a:latin typeface="Meiryo UI" panose="020B0604030504040204" pitchFamily="50" charset="-128"/>
                          <a:ea typeface="Meiryo UI" panose="020B0604030504040204" pitchFamily="50" charset="-128"/>
                        </a:rPr>
                        <a:t>78</a:t>
                      </a:r>
                      <a:r>
                        <a:rPr kumimoji="1" lang="ja-JP" altLang="en-US" sz="1100" b="1" dirty="0">
                          <a:solidFill>
                            <a:schemeClr val="bg1"/>
                          </a:solidFill>
                          <a:latin typeface="Meiryo UI" panose="020B0604030504040204" pitchFamily="50" charset="-128"/>
                          <a:ea typeface="Meiryo UI" panose="020B0604030504040204" pitchFamily="50" charset="-128"/>
                        </a:rPr>
                        <a:t>条第２号）</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1300" b="1" dirty="0">
                          <a:solidFill>
                            <a:schemeClr val="bg1"/>
                          </a:solidFill>
                          <a:latin typeface="Meiryo UI" panose="020B0604030504040204" pitchFamily="50" charset="-128"/>
                          <a:ea typeface="Meiryo UI" panose="020B0604030504040204" pitchFamily="50" charset="-128"/>
                        </a:rPr>
                        <a:t>【</a:t>
                      </a:r>
                      <a:r>
                        <a:rPr kumimoji="1" lang="ja-JP" altLang="en-US" sz="1300" b="1" dirty="0">
                          <a:solidFill>
                            <a:schemeClr val="bg1"/>
                          </a:solidFill>
                          <a:latin typeface="Meiryo UI" panose="020B0604030504040204" pitchFamily="50" charset="-128"/>
                          <a:ea typeface="Meiryo UI" panose="020B0604030504040204" pitchFamily="50" charset="-128"/>
                        </a:rPr>
                        <a:t>２</a:t>
                      </a:r>
                      <a:r>
                        <a:rPr kumimoji="1" lang="en-US" altLang="ja-JP" sz="1300" b="1" dirty="0">
                          <a:solidFill>
                            <a:schemeClr val="bg1"/>
                          </a:solidFill>
                          <a:latin typeface="Meiryo UI" panose="020B0604030504040204" pitchFamily="50" charset="-128"/>
                          <a:ea typeface="Meiryo UI" panose="020B0604030504040204" pitchFamily="50" charset="-128"/>
                        </a:rPr>
                        <a:t>】</a:t>
                      </a:r>
                      <a:r>
                        <a:rPr kumimoji="1" lang="ja-JP" altLang="en-US" sz="1300" b="1" dirty="0">
                          <a:solidFill>
                            <a:schemeClr val="bg1"/>
                          </a:solidFill>
                          <a:latin typeface="Meiryo UI" panose="020B0604030504040204" pitchFamily="50" charset="-128"/>
                          <a:ea typeface="Meiryo UI" panose="020B0604030504040204" pitchFamily="50" charset="-128"/>
                        </a:rPr>
                        <a:t>国家戦略特区制度</a:t>
                      </a:r>
                      <a:endParaRPr kumimoji="1" lang="en-US" altLang="ja-JP" sz="1300" b="1" dirty="0">
                        <a:solidFill>
                          <a:schemeClr val="bg1"/>
                        </a:solidFill>
                        <a:latin typeface="Meiryo UI" panose="020B0604030504040204" pitchFamily="50" charset="-128"/>
                        <a:ea typeface="Meiryo UI" panose="020B0604030504040204" pitchFamily="50" charset="-128"/>
                      </a:endParaRPr>
                    </a:p>
                    <a:p>
                      <a:pPr algn="ctr"/>
                      <a:r>
                        <a:rPr kumimoji="1" lang="ja-JP" altLang="en-US" sz="1100" b="1" dirty="0">
                          <a:solidFill>
                            <a:schemeClr val="bg1"/>
                          </a:solidFill>
                          <a:latin typeface="Meiryo UI" panose="020B0604030504040204" pitchFamily="50" charset="-128"/>
                          <a:ea typeface="Meiryo UI" panose="020B0604030504040204" pitchFamily="50" charset="-128"/>
                        </a:rPr>
                        <a:t>（特区法第</a:t>
                      </a:r>
                      <a:r>
                        <a:rPr kumimoji="1" lang="en-US" altLang="ja-JP" sz="1100" b="1" dirty="0">
                          <a:solidFill>
                            <a:schemeClr val="bg1"/>
                          </a:solidFill>
                          <a:latin typeface="Meiryo UI" panose="020B0604030504040204" pitchFamily="50" charset="-128"/>
                          <a:ea typeface="Meiryo UI" panose="020B0604030504040204" pitchFamily="50" charset="-128"/>
                        </a:rPr>
                        <a:t>16</a:t>
                      </a:r>
                      <a:r>
                        <a:rPr kumimoji="1" lang="ja-JP" altLang="en-US" sz="1100" b="1" dirty="0">
                          <a:solidFill>
                            <a:schemeClr val="bg1"/>
                          </a:solidFill>
                          <a:latin typeface="Meiryo UI" panose="020B0604030504040204" pitchFamily="50" charset="-128"/>
                          <a:ea typeface="Meiryo UI" panose="020B0604030504040204" pitchFamily="50" charset="-128"/>
                        </a:rPr>
                        <a:t>条の２の２）</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a:r>
                        <a:rPr kumimoji="1" lang="en-US" altLang="ja-JP" sz="1300" b="1" dirty="0">
                          <a:solidFill>
                            <a:schemeClr val="bg1"/>
                          </a:solidFill>
                          <a:latin typeface="Meiryo UI" panose="020B0604030504040204" pitchFamily="50" charset="-128"/>
                          <a:ea typeface="Meiryo UI" panose="020B0604030504040204" pitchFamily="50" charset="-128"/>
                        </a:rPr>
                        <a:t>【</a:t>
                      </a:r>
                      <a:r>
                        <a:rPr kumimoji="1" lang="ja-JP" altLang="en-US" sz="1300" b="1" dirty="0">
                          <a:solidFill>
                            <a:schemeClr val="bg1"/>
                          </a:solidFill>
                          <a:latin typeface="Meiryo UI" panose="020B0604030504040204" pitchFamily="50" charset="-128"/>
                          <a:ea typeface="Meiryo UI" panose="020B0604030504040204" pitchFamily="50" charset="-128"/>
                        </a:rPr>
                        <a:t>３</a:t>
                      </a:r>
                      <a:r>
                        <a:rPr kumimoji="1" lang="en-US" altLang="ja-JP" sz="1300" b="1" dirty="0">
                          <a:solidFill>
                            <a:schemeClr val="bg1"/>
                          </a:solidFill>
                          <a:latin typeface="Meiryo UI" panose="020B0604030504040204" pitchFamily="50" charset="-128"/>
                          <a:ea typeface="Meiryo UI" panose="020B0604030504040204" pitchFamily="50" charset="-128"/>
                        </a:rPr>
                        <a:t>】</a:t>
                      </a:r>
                      <a:r>
                        <a:rPr kumimoji="1" lang="ja-JP" altLang="en-US" sz="1300" b="1" dirty="0">
                          <a:solidFill>
                            <a:schemeClr val="bg1"/>
                          </a:solidFill>
                          <a:latin typeface="Meiryo UI" panose="020B0604030504040204" pitchFamily="50" charset="-128"/>
                          <a:ea typeface="Meiryo UI" panose="020B0604030504040204" pitchFamily="50" charset="-128"/>
                        </a:rPr>
                        <a:t>「公共の福祉」による運送</a:t>
                      </a:r>
                      <a:endParaRPr kumimoji="1" lang="en-US" altLang="ja-JP" sz="1300" b="1" dirty="0">
                        <a:solidFill>
                          <a:schemeClr val="bg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latin typeface="Meiryo UI" panose="020B0604030504040204" pitchFamily="50" charset="-128"/>
                          <a:ea typeface="Meiryo UI" panose="020B0604030504040204" pitchFamily="50" charset="-128"/>
                        </a:rPr>
                        <a:t>（法第</a:t>
                      </a:r>
                      <a:r>
                        <a:rPr kumimoji="1" lang="en-US" altLang="ja-JP" sz="1100" b="1" dirty="0">
                          <a:solidFill>
                            <a:schemeClr val="bg1"/>
                          </a:solidFill>
                          <a:latin typeface="Meiryo UI" panose="020B0604030504040204" pitchFamily="50" charset="-128"/>
                          <a:ea typeface="Meiryo UI" panose="020B0604030504040204" pitchFamily="50" charset="-128"/>
                        </a:rPr>
                        <a:t>78</a:t>
                      </a:r>
                      <a:r>
                        <a:rPr kumimoji="1" lang="ja-JP" altLang="en-US" sz="1100" b="1" dirty="0">
                          <a:solidFill>
                            <a:schemeClr val="bg1"/>
                          </a:solidFill>
                          <a:latin typeface="Meiryo UI" panose="020B0604030504040204" pitchFamily="50" charset="-128"/>
                          <a:ea typeface="Meiryo UI" panose="020B0604030504040204" pitchFamily="50" charset="-128"/>
                        </a:rPr>
                        <a:t>条第３号）</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2737518651"/>
                  </a:ext>
                </a:extLst>
              </a:tr>
              <a:tr h="964375">
                <a:tc>
                  <a:txBody>
                    <a:bodyPr/>
                    <a:lstStyle/>
                    <a:p>
                      <a:pPr algn="ctr"/>
                      <a:r>
                        <a:rPr kumimoji="1" lang="ja-JP" altLang="en-US" sz="1300" b="1" dirty="0">
                          <a:solidFill>
                            <a:schemeClr val="bg1"/>
                          </a:solidFill>
                          <a:latin typeface="Meiryo UI" panose="020B0604030504040204" pitchFamily="50" charset="-128"/>
                          <a:ea typeface="Meiryo UI" panose="020B0604030504040204" pitchFamily="50" charset="-128"/>
                        </a:rPr>
                        <a:t>目的等</a:t>
                      </a:r>
                      <a:endParaRPr kumimoji="1" lang="en-US" altLang="ja-JP" sz="13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lnSpc>
                          <a:spcPts val="1400"/>
                        </a:lnSpc>
                      </a:pPr>
                      <a:r>
                        <a:rPr kumimoji="1" lang="ja-JP" altLang="en-US" sz="1200" b="1" dirty="0">
                          <a:latin typeface="Meiryo UI" panose="020B0604030504040204" pitchFamily="50" charset="-128"/>
                          <a:ea typeface="Meiryo UI" panose="020B0604030504040204" pitchFamily="50" charset="-128"/>
                        </a:rPr>
                        <a:t>地域住民に対する</a:t>
                      </a:r>
                      <a:endParaRPr kumimoji="1" lang="en-US" altLang="ja-JP" sz="1200" b="1" dirty="0">
                        <a:latin typeface="Meiryo UI" panose="020B0604030504040204" pitchFamily="50" charset="-128"/>
                        <a:ea typeface="Meiryo UI" panose="020B0604030504040204" pitchFamily="50" charset="-128"/>
                      </a:endParaRPr>
                    </a:p>
                    <a:p>
                      <a:pPr algn="ctr">
                        <a:lnSpc>
                          <a:spcPts val="1400"/>
                        </a:lnSpc>
                      </a:pPr>
                      <a:r>
                        <a:rPr kumimoji="1" lang="ja-JP" altLang="en-US" sz="1200" b="1" dirty="0">
                          <a:latin typeface="Meiryo UI" panose="020B0604030504040204" pitchFamily="50" charset="-128"/>
                          <a:ea typeface="Meiryo UI" panose="020B0604030504040204" pitchFamily="50" charset="-128"/>
                        </a:rPr>
                        <a:t>過疎地域での輸送又は福祉輸送</a:t>
                      </a:r>
                      <a:endParaRPr kumimoji="1" lang="en-US" altLang="ja-JP" sz="600" dirty="0">
                        <a:latin typeface="Meiryo UI" panose="020B0604030504040204" pitchFamily="50" charset="-128"/>
                        <a:ea typeface="Meiryo UI" panose="020B0604030504040204" pitchFamily="50" charset="-128"/>
                      </a:endParaRPr>
                    </a:p>
                    <a:p>
                      <a:pPr algn="l">
                        <a:lnSpc>
                          <a:spcPts val="1400"/>
                        </a:lnSpc>
                      </a:pPr>
                      <a:r>
                        <a:rPr kumimoji="1" lang="ja-JP" altLang="en-US" sz="1200" dirty="0">
                          <a:latin typeface="Meiryo UI" panose="020B0604030504040204" pitchFamily="50" charset="-128"/>
                          <a:ea typeface="Meiryo UI" panose="020B0604030504040204" pitchFamily="50" charset="-128"/>
                        </a:rPr>
                        <a:t>以下の２類型を定義</a:t>
                      </a:r>
                      <a:endParaRPr kumimoji="1" lang="en-US" altLang="ja-JP" sz="1200" dirty="0">
                        <a:latin typeface="Meiryo UI" panose="020B0604030504040204" pitchFamily="50" charset="-128"/>
                        <a:ea typeface="Meiryo UI" panose="020B0604030504040204" pitchFamily="50" charset="-128"/>
                      </a:endParaRPr>
                    </a:p>
                    <a:p>
                      <a:pPr algn="l">
                        <a:lnSpc>
                          <a:spcPts val="1400"/>
                        </a:lnSpc>
                      </a:pPr>
                      <a:r>
                        <a:rPr kumimoji="1" lang="ja-JP" altLang="en-US" sz="1200" b="1" dirty="0">
                          <a:latin typeface="Meiryo UI" panose="020B0604030504040204" pitchFamily="50" charset="-128"/>
                          <a:ea typeface="Meiryo UI" panose="020B0604030504040204" pitchFamily="50" charset="-128"/>
                        </a:rPr>
                        <a:t>　✔ 交通空白地有償運送</a:t>
                      </a:r>
                      <a:endParaRPr kumimoji="1" lang="en-US" altLang="ja-JP" sz="1200" b="1" dirty="0">
                        <a:latin typeface="Meiryo UI" panose="020B0604030504040204" pitchFamily="50" charset="-128"/>
                        <a:ea typeface="Meiryo UI" panose="020B0604030504040204" pitchFamily="50" charset="-128"/>
                      </a:endParaRPr>
                    </a:p>
                    <a:p>
                      <a:pPr algn="l">
                        <a:lnSpc>
                          <a:spcPts val="1400"/>
                        </a:lnSpc>
                      </a:pPr>
                      <a:r>
                        <a:rPr kumimoji="1" lang="ja-JP" altLang="en-US" sz="1200" b="1" dirty="0">
                          <a:latin typeface="Meiryo UI" panose="020B0604030504040204" pitchFamily="50" charset="-128"/>
                          <a:ea typeface="Meiryo UI" panose="020B0604030504040204" pitchFamily="50" charset="-128"/>
                        </a:rPr>
                        <a:t>  ✔ 福祉有償運送</a:t>
                      </a:r>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ts val="1400"/>
                        </a:lnSpc>
                      </a:pPr>
                      <a:r>
                        <a:rPr kumimoji="1" lang="ja-JP" altLang="en-US" sz="1200" b="1" dirty="0">
                          <a:latin typeface="Meiryo UI" panose="020B0604030504040204" pitchFamily="50" charset="-128"/>
                          <a:ea typeface="Meiryo UI" panose="020B0604030504040204" pitchFamily="50" charset="-128"/>
                        </a:rPr>
                        <a:t>外国人観光客の輸送等</a:t>
                      </a:r>
                      <a:endParaRPr kumimoji="1" lang="en-US" altLang="ja-JP" sz="1200" b="1" dirty="0">
                        <a:latin typeface="Meiryo UI" panose="020B0604030504040204" pitchFamily="50" charset="-128"/>
                        <a:ea typeface="Meiryo UI" panose="020B0604030504040204" pitchFamily="50" charset="-128"/>
                      </a:endParaRPr>
                    </a:p>
                    <a:p>
                      <a:pPr algn="ctr">
                        <a:lnSpc>
                          <a:spcPts val="1400"/>
                        </a:lnSpc>
                      </a:pPr>
                      <a:endParaRPr kumimoji="1" lang="en-US" altLang="ja-JP" sz="1200" b="1" dirty="0">
                        <a:latin typeface="Meiryo UI" panose="020B0604030504040204" pitchFamily="50" charset="-128"/>
                        <a:ea typeface="Meiryo UI" panose="020B0604030504040204" pitchFamily="50" charset="-128"/>
                      </a:endParaRPr>
                    </a:p>
                    <a:p>
                      <a:pPr algn="ctr">
                        <a:lnSpc>
                          <a:spcPts val="1400"/>
                        </a:lnSpc>
                      </a:pPr>
                      <a:endParaRPr kumimoji="1" lang="en-US" altLang="ja-JP" sz="600" b="1" dirty="0">
                        <a:latin typeface="Meiryo UI" panose="020B0604030504040204" pitchFamily="50" charset="-128"/>
                        <a:ea typeface="Meiryo UI" panose="020B0604030504040204" pitchFamily="50" charset="-128"/>
                      </a:endParaRPr>
                    </a:p>
                    <a:p>
                      <a:pPr algn="l">
                        <a:lnSpc>
                          <a:spcPts val="1400"/>
                        </a:lnSpc>
                      </a:pPr>
                      <a:r>
                        <a:rPr kumimoji="1" lang="ja-JP" altLang="en-US" sz="1200" b="0" dirty="0">
                          <a:latin typeface="Meiryo UI" panose="020B0604030504040204" pitchFamily="50" charset="-128"/>
                          <a:ea typeface="Meiryo UI" panose="020B0604030504040204" pitchFamily="50" charset="-128"/>
                        </a:rPr>
                        <a:t>ただし、既存のバス・タクシー事業者等による運送が困難なものに限る</a:t>
                      </a:r>
                      <a:endParaRPr kumimoji="1" lang="en-US" altLang="ja-JP" sz="1200" b="0" dirty="0">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ts val="1400"/>
                        </a:lnSpc>
                      </a:pPr>
                      <a:r>
                        <a:rPr kumimoji="1" lang="ja-JP" altLang="en-US" sz="1200" b="1" dirty="0">
                          <a:latin typeface="Meiryo UI" panose="020B0604030504040204" pitchFamily="50" charset="-128"/>
                          <a:ea typeface="Meiryo UI" panose="020B0604030504040204" pitchFamily="50" charset="-128"/>
                        </a:rPr>
                        <a:t>「公共の福祉」の確保</a:t>
                      </a:r>
                      <a:endParaRPr kumimoji="1" lang="en-US" altLang="ja-JP" sz="1200" b="1" dirty="0">
                        <a:latin typeface="Meiryo UI" panose="020B0604030504040204" pitchFamily="50" charset="-128"/>
                        <a:ea typeface="Meiryo UI" panose="020B0604030504040204" pitchFamily="50" charset="-128"/>
                      </a:endParaRPr>
                    </a:p>
                    <a:p>
                      <a:pPr algn="l">
                        <a:lnSpc>
                          <a:spcPts val="1400"/>
                        </a:lnSpc>
                      </a:pPr>
                      <a:endParaRPr kumimoji="1" lang="en-US" altLang="ja-JP" sz="1200" dirty="0">
                        <a:latin typeface="Meiryo UI" panose="020B0604030504040204" pitchFamily="50" charset="-128"/>
                        <a:ea typeface="Meiryo UI" panose="020B0604030504040204" pitchFamily="50" charset="-128"/>
                      </a:endParaRPr>
                    </a:p>
                    <a:p>
                      <a:pPr algn="l">
                        <a:lnSpc>
                          <a:spcPts val="1400"/>
                        </a:lnSpc>
                      </a:pPr>
                      <a:endParaRPr kumimoji="1" lang="en-US" altLang="ja-JP" sz="600" dirty="0">
                        <a:latin typeface="Meiryo UI" panose="020B0604030504040204" pitchFamily="50" charset="-128"/>
                        <a:ea typeface="Meiryo UI" panose="020B0604030504040204" pitchFamily="50" charset="-128"/>
                      </a:endParaRPr>
                    </a:p>
                    <a:p>
                      <a:pPr algn="l">
                        <a:lnSpc>
                          <a:spcPts val="1400"/>
                        </a:lnSpc>
                      </a:pPr>
                      <a:r>
                        <a:rPr kumimoji="1" lang="ja-JP" altLang="en-US" sz="1200" dirty="0">
                          <a:latin typeface="Meiryo UI" panose="020B0604030504040204" pitchFamily="50" charset="-128"/>
                          <a:ea typeface="Meiryo UI" panose="020B0604030504040204" pitchFamily="50" charset="-128"/>
                        </a:rPr>
                        <a:t>ただし、</a:t>
                      </a:r>
                      <a:r>
                        <a:rPr kumimoji="1" lang="ja-JP" altLang="en-US" sz="1200" b="1" dirty="0">
                          <a:latin typeface="Meiryo UI" panose="020B0604030504040204" pitchFamily="50" charset="-128"/>
                          <a:ea typeface="Meiryo UI" panose="020B0604030504040204" pitchFamily="50" charset="-128"/>
                        </a:rPr>
                        <a:t>地域又は期間を限定</a:t>
                      </a:r>
                      <a:r>
                        <a:rPr kumimoji="1" lang="ja-JP" altLang="en-US" sz="1200" dirty="0">
                          <a:latin typeface="Meiryo UI" panose="020B0604030504040204" pitchFamily="50" charset="-128"/>
                          <a:ea typeface="Meiryo UI" panose="020B0604030504040204" pitchFamily="50" charset="-128"/>
                        </a:rPr>
                        <a:t>し、国交大臣の</a:t>
                      </a:r>
                      <a:r>
                        <a:rPr kumimoji="1" lang="ja-JP" altLang="en-US" sz="1200" b="1" dirty="0">
                          <a:latin typeface="Meiryo UI" panose="020B0604030504040204" pitchFamily="50" charset="-128"/>
                          <a:ea typeface="Meiryo UI" panose="020B0604030504040204" pitchFamily="50" charset="-128"/>
                        </a:rPr>
                        <a:t>許可</a:t>
                      </a:r>
                      <a:r>
                        <a:rPr kumimoji="1" lang="ja-JP" altLang="en-US" sz="1200" dirty="0">
                          <a:latin typeface="Meiryo UI" panose="020B0604030504040204" pitchFamily="50" charset="-128"/>
                          <a:ea typeface="Meiryo UI" panose="020B0604030504040204" pitchFamily="50" charset="-128"/>
                        </a:rPr>
                        <a:t>が必要</a:t>
                      </a:r>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2467122"/>
                  </a:ext>
                </a:extLst>
              </a:tr>
              <a:tr h="279905">
                <a:tc>
                  <a:txBody>
                    <a:bodyPr/>
                    <a:lstStyle/>
                    <a:p>
                      <a:pPr algn="ctr"/>
                      <a:r>
                        <a:rPr kumimoji="1" lang="ja-JP" altLang="en-US" sz="1300" b="1" dirty="0">
                          <a:solidFill>
                            <a:schemeClr val="bg1"/>
                          </a:solidFill>
                          <a:latin typeface="Meiryo UI" panose="020B0604030504040204" pitchFamily="50" charset="-128"/>
                          <a:ea typeface="Meiryo UI" panose="020B0604030504040204" pitchFamily="50" charset="-128"/>
                        </a:rPr>
                        <a:t>実施主体</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lnSpc>
                          <a:spcPts val="1400"/>
                        </a:lnSpc>
                      </a:pPr>
                      <a:r>
                        <a:rPr kumimoji="1" lang="ja-JP" altLang="en-US" sz="1200" b="1" dirty="0">
                          <a:latin typeface="Meiryo UI" panose="020B0604030504040204" pitchFamily="50" charset="-128"/>
                          <a:ea typeface="Meiryo UI" panose="020B0604030504040204" pitchFamily="50" charset="-128"/>
                        </a:rPr>
                        <a:t>市町村、特定非営利活動法人　等</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ts val="1400"/>
                        </a:lnSpc>
                      </a:pPr>
                      <a:r>
                        <a:rPr kumimoji="1" lang="ja-JP" altLang="en-US" sz="1200" b="1" dirty="0">
                          <a:latin typeface="Meiryo UI" panose="020B0604030504040204" pitchFamily="50" charset="-128"/>
                          <a:ea typeface="Meiryo UI" panose="020B0604030504040204" pitchFamily="50" charset="-128"/>
                        </a:rPr>
                        <a:t>同左</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ts val="1400"/>
                        </a:lnSpc>
                      </a:pPr>
                      <a:r>
                        <a:rPr kumimoji="1" lang="ja-JP" altLang="en-US" sz="1200" b="1" dirty="0">
                          <a:latin typeface="Meiryo UI" panose="020B0604030504040204" pitchFamily="50" charset="-128"/>
                          <a:ea typeface="Meiryo UI" panose="020B0604030504040204" pitchFamily="50" charset="-128"/>
                        </a:rPr>
                        <a:t>規定なし</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536362526"/>
                  </a:ext>
                </a:extLst>
              </a:tr>
              <a:tr h="788225">
                <a:tc>
                  <a:txBody>
                    <a:bodyPr/>
                    <a:lstStyle/>
                    <a:p>
                      <a:pPr algn="ctr"/>
                      <a:r>
                        <a:rPr kumimoji="1" lang="ja-JP" altLang="en-US" sz="1300" b="1" dirty="0">
                          <a:solidFill>
                            <a:schemeClr val="bg1"/>
                          </a:solidFill>
                          <a:latin typeface="Meiryo UI" panose="020B0604030504040204" pitchFamily="50" charset="-128"/>
                          <a:ea typeface="Meiryo UI" panose="020B0604030504040204" pitchFamily="50" charset="-128"/>
                        </a:rPr>
                        <a:t>運送対象</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l">
                        <a:lnSpc>
                          <a:spcPts val="1400"/>
                        </a:lnSpc>
                      </a:pPr>
                      <a:r>
                        <a:rPr kumimoji="1" lang="ja-JP" altLang="en-US" sz="1200" b="1" dirty="0">
                          <a:solidFill>
                            <a:schemeClr val="tx1"/>
                          </a:solidFill>
                          <a:latin typeface="Meiryo UI" panose="020B0604030504040204" pitchFamily="50" charset="-128"/>
                          <a:ea typeface="Meiryo UI" panose="020B0604030504040204" pitchFamily="50" charset="-128"/>
                        </a:rPr>
                        <a:t>（交通空白地有償運送）</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algn="l">
                        <a:lnSpc>
                          <a:spcPts val="1400"/>
                        </a:lnSpc>
                      </a:pPr>
                      <a:r>
                        <a:rPr kumimoji="1" lang="ja-JP" altLang="en-US" sz="1200" b="1" dirty="0">
                          <a:solidFill>
                            <a:schemeClr val="tx1"/>
                          </a:solidFill>
                          <a:latin typeface="Meiryo UI" panose="020B0604030504040204" pitchFamily="50" charset="-128"/>
                          <a:ea typeface="Meiryo UI" panose="020B0604030504040204" pitchFamily="50" charset="-128"/>
                        </a:rPr>
                        <a:t>　　地域住民、観光客</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algn="l">
                        <a:lnSpc>
                          <a:spcPts val="1400"/>
                        </a:lnSpc>
                      </a:pPr>
                      <a:r>
                        <a:rPr kumimoji="1" lang="ja-JP" altLang="en-US" sz="1200" b="1" dirty="0">
                          <a:solidFill>
                            <a:schemeClr val="tx1"/>
                          </a:solidFill>
                          <a:latin typeface="Meiryo UI" panose="020B0604030504040204" pitchFamily="50" charset="-128"/>
                          <a:ea typeface="Meiryo UI" panose="020B0604030504040204" pitchFamily="50" charset="-128"/>
                        </a:rPr>
                        <a:t>（福祉有償運送）</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algn="l">
                        <a:lnSpc>
                          <a:spcPts val="1400"/>
                        </a:lnSpc>
                      </a:pPr>
                      <a:r>
                        <a:rPr kumimoji="1" lang="ja-JP" altLang="en-US" sz="1200" b="1" dirty="0">
                          <a:solidFill>
                            <a:schemeClr val="tx1"/>
                          </a:solidFill>
                          <a:latin typeface="Meiryo UI" panose="020B0604030504040204" pitchFamily="50" charset="-128"/>
                          <a:ea typeface="Meiryo UI" panose="020B0604030504040204" pitchFamily="50" charset="-128"/>
                        </a:rPr>
                        <a:t>　　介護を必要とする者</a:t>
                      </a:r>
                      <a:endParaRPr kumimoji="1" lang="en-US" altLang="ja-JP" sz="1200" b="1" dirty="0">
                        <a:solidFill>
                          <a:schemeClr val="tx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ts val="1400"/>
                        </a:lnSpc>
                      </a:pPr>
                      <a:r>
                        <a:rPr kumimoji="1" lang="ja-JP" altLang="en-US" sz="1200" b="1" dirty="0">
                          <a:latin typeface="Meiryo UI" panose="020B0604030504040204" pitchFamily="50" charset="-128"/>
                          <a:ea typeface="Meiryo UI" panose="020B0604030504040204" pitchFamily="50" charset="-128"/>
                        </a:rPr>
                        <a:t>訪日外国人などの観光客</a:t>
                      </a:r>
                      <a:endParaRPr kumimoji="1" lang="en-US" altLang="ja-JP" sz="1200" b="1" dirty="0">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ts val="1400"/>
                        </a:lnSpc>
                      </a:pPr>
                      <a:r>
                        <a:rPr kumimoji="1" lang="ja-JP" altLang="en-US" sz="1200" b="1" dirty="0">
                          <a:latin typeface="Meiryo UI" panose="020B0604030504040204" pitchFamily="50" charset="-128"/>
                          <a:ea typeface="Meiryo UI" panose="020B0604030504040204" pitchFamily="50" charset="-128"/>
                        </a:rPr>
                        <a:t>規定なし</a:t>
                      </a:r>
                      <a:endParaRPr kumimoji="1" lang="en-US" altLang="ja-JP" sz="1200" b="1" dirty="0">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41782859"/>
                  </a:ext>
                </a:extLst>
              </a:tr>
              <a:tr h="279905">
                <a:tc>
                  <a:txBody>
                    <a:bodyPr/>
                    <a:lstStyle/>
                    <a:p>
                      <a:pPr algn="ctr"/>
                      <a:r>
                        <a:rPr kumimoji="1" lang="ja-JP" altLang="en-US" sz="1300" b="1" dirty="0">
                          <a:solidFill>
                            <a:schemeClr val="bg1"/>
                          </a:solidFill>
                          <a:latin typeface="Meiryo UI" panose="020B0604030504040204" pitchFamily="50" charset="-128"/>
                          <a:ea typeface="Meiryo UI" panose="020B0604030504040204" pitchFamily="50" charset="-128"/>
                        </a:rPr>
                        <a:t>運行区域</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lnSpc>
                          <a:spcPts val="1400"/>
                        </a:lnSpc>
                      </a:pPr>
                      <a:r>
                        <a:rPr kumimoji="1" lang="ja-JP" altLang="en-US" sz="1200" b="1" dirty="0">
                          <a:latin typeface="Meiryo UI" panose="020B0604030504040204" pitchFamily="50" charset="-128"/>
                          <a:ea typeface="Meiryo UI" panose="020B0604030504040204" pitchFamily="50" charset="-128"/>
                        </a:rPr>
                        <a:t>交通空白地　等</a:t>
                      </a:r>
                      <a:endParaRPr kumimoji="1" lang="en-US" altLang="ja-JP" sz="1200" b="1" dirty="0">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ts val="1400"/>
                        </a:lnSpc>
                      </a:pPr>
                      <a:r>
                        <a:rPr kumimoji="1" lang="ja-JP" altLang="en-US" sz="1200" b="1" dirty="0">
                          <a:latin typeface="Meiryo UI" panose="020B0604030504040204" pitchFamily="50" charset="-128"/>
                          <a:ea typeface="Meiryo UI" panose="020B0604030504040204" pitchFamily="50" charset="-128"/>
                        </a:rPr>
                        <a:t>同左</a:t>
                      </a:r>
                      <a:endParaRPr kumimoji="1" lang="en-US" altLang="ja-JP" sz="1200" b="1" dirty="0">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ts val="1400"/>
                        </a:lnSpc>
                      </a:pPr>
                      <a:r>
                        <a:rPr kumimoji="1" lang="ja-JP" altLang="en-US" sz="1200" b="1" dirty="0">
                          <a:latin typeface="Meiryo UI" panose="020B0604030504040204" pitchFamily="50" charset="-128"/>
                          <a:ea typeface="Meiryo UI" panose="020B0604030504040204" pitchFamily="50" charset="-128"/>
                        </a:rPr>
                        <a:t>地域</a:t>
                      </a:r>
                      <a:r>
                        <a:rPr kumimoji="1" lang="ja-JP" altLang="en-US" sz="1200" b="0" dirty="0">
                          <a:latin typeface="Meiryo UI" panose="020B0604030504040204" pitchFamily="50" charset="-128"/>
                          <a:ea typeface="Meiryo UI" panose="020B0604030504040204" pitchFamily="50" charset="-128"/>
                        </a:rPr>
                        <a:t>（又は期間）</a:t>
                      </a:r>
                      <a:r>
                        <a:rPr kumimoji="1" lang="ja-JP" altLang="en-US" sz="1200" b="1" dirty="0">
                          <a:latin typeface="Meiryo UI" panose="020B0604030504040204" pitchFamily="50" charset="-128"/>
                          <a:ea typeface="Meiryo UI" panose="020B0604030504040204" pitchFamily="50" charset="-128"/>
                        </a:rPr>
                        <a:t>を限定</a:t>
                      </a:r>
                      <a:endParaRPr kumimoji="1" lang="en-US" altLang="ja-JP" sz="1200" b="1" dirty="0">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387866658"/>
                  </a:ext>
                </a:extLst>
              </a:tr>
              <a:tr h="279905">
                <a:tc>
                  <a:txBody>
                    <a:bodyPr/>
                    <a:lstStyle/>
                    <a:p>
                      <a:pPr algn="ctr"/>
                      <a:r>
                        <a:rPr kumimoji="1" lang="ja-JP" altLang="en-US" sz="1300" b="1" dirty="0">
                          <a:solidFill>
                            <a:schemeClr val="bg1"/>
                          </a:solidFill>
                          <a:latin typeface="Meiryo UI" panose="020B0604030504040204" pitchFamily="50" charset="-128"/>
                          <a:ea typeface="Meiryo UI" panose="020B0604030504040204" pitchFamily="50" charset="-128"/>
                        </a:rPr>
                        <a:t>対　価</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lnSpc>
                          <a:spcPts val="1400"/>
                        </a:lnSpc>
                      </a:pPr>
                      <a:r>
                        <a:rPr kumimoji="1" lang="ja-JP" altLang="en-US" sz="1200" b="1" dirty="0">
                          <a:latin typeface="Meiryo UI" panose="020B0604030504040204" pitchFamily="50" charset="-128"/>
                          <a:ea typeface="Meiryo UI" panose="020B0604030504040204" pitchFamily="50" charset="-128"/>
                        </a:rPr>
                        <a:t>実費の範囲内</a:t>
                      </a:r>
                      <a:r>
                        <a:rPr kumimoji="1" lang="ja-JP" altLang="en-US" sz="1000" b="0" dirty="0">
                          <a:latin typeface="Meiryo UI" panose="020B0604030504040204" pitchFamily="50" charset="-128"/>
                          <a:ea typeface="Meiryo UI" panose="020B0604030504040204" pitchFamily="50" charset="-128"/>
                        </a:rPr>
                        <a:t>（タクシーの</a:t>
                      </a:r>
                      <a:r>
                        <a:rPr kumimoji="1" lang="en-US" altLang="ja-JP" sz="1000" b="0" dirty="0">
                          <a:latin typeface="Meiryo UI" panose="020B0604030504040204" pitchFamily="50" charset="-128"/>
                          <a:ea typeface="Meiryo UI" panose="020B0604030504040204" pitchFamily="50" charset="-128"/>
                        </a:rPr>
                        <a:t>1/2</a:t>
                      </a:r>
                      <a:r>
                        <a:rPr kumimoji="1" lang="ja-JP" altLang="en-US" sz="1000" b="0" dirty="0">
                          <a:latin typeface="Meiryo UI" panose="020B0604030504040204" pitchFamily="50" charset="-128"/>
                          <a:ea typeface="Meiryo UI" panose="020B0604030504040204" pitchFamily="50" charset="-128"/>
                        </a:rPr>
                        <a:t>が目安）</a:t>
                      </a:r>
                      <a:endParaRPr kumimoji="1" lang="ja-JP" altLang="en-US" sz="1200" b="0" dirty="0">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ts val="1400"/>
                        </a:lnSpc>
                      </a:pPr>
                      <a:r>
                        <a:rPr kumimoji="1" lang="ja-JP" altLang="en-US" sz="1200" b="1" dirty="0">
                          <a:latin typeface="Meiryo UI" panose="020B0604030504040204" pitchFamily="50" charset="-128"/>
                          <a:ea typeface="Meiryo UI" panose="020B0604030504040204" pitchFamily="50" charset="-128"/>
                        </a:rPr>
                        <a:t>同左</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ts val="1400"/>
                        </a:lnSpc>
                      </a:pPr>
                      <a:r>
                        <a:rPr kumimoji="1" lang="ja-JP" altLang="en-US" sz="1200" b="1" dirty="0">
                          <a:latin typeface="Meiryo UI" panose="020B0604030504040204" pitchFamily="50" charset="-128"/>
                          <a:ea typeface="Meiryo UI" panose="020B0604030504040204" pitchFamily="50" charset="-128"/>
                        </a:rPr>
                        <a:t>規定なし</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594899517"/>
                  </a:ext>
                </a:extLst>
              </a:tr>
              <a:tr h="1689170">
                <a:tc>
                  <a:txBody>
                    <a:bodyPr/>
                    <a:lstStyle/>
                    <a:p>
                      <a:pPr algn="ctr"/>
                      <a:r>
                        <a:rPr kumimoji="1" lang="ja-JP" altLang="en-US" sz="1300" b="1" dirty="0">
                          <a:solidFill>
                            <a:schemeClr val="bg1"/>
                          </a:solidFill>
                          <a:latin typeface="Meiryo UI" panose="020B0604030504040204" pitchFamily="50" charset="-128"/>
                          <a:ea typeface="Meiryo UI" panose="020B0604030504040204" pitchFamily="50" charset="-128"/>
                        </a:rPr>
                        <a:t>実施手続</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l">
                        <a:lnSpc>
                          <a:spcPts val="1400"/>
                        </a:lnSpc>
                      </a:pPr>
                      <a:r>
                        <a:rPr kumimoji="1" lang="ja-JP" altLang="en-US" sz="1200" b="1" dirty="0">
                          <a:latin typeface="Meiryo UI" panose="020B0604030504040204" pitchFamily="50" charset="-128"/>
                          <a:ea typeface="Meiryo UI" panose="020B0604030504040204" pitchFamily="50" charset="-128"/>
                        </a:rPr>
                        <a:t>①</a:t>
                      </a:r>
                      <a:r>
                        <a:rPr kumimoji="1" lang="ja-JP" altLang="en-US" sz="1200" b="1" kern="1200" dirty="0">
                          <a:solidFill>
                            <a:schemeClr val="tx1"/>
                          </a:solidFill>
                          <a:latin typeface="Meiryo UI" panose="020B0604030504040204" pitchFamily="50" charset="-128"/>
                          <a:ea typeface="Meiryo UI" panose="020B0604030504040204" pitchFamily="50" charset="-128"/>
                          <a:cs typeface="+mn-cs"/>
                        </a:rPr>
                        <a:t>地域公共交通会議等における</a:t>
                      </a:r>
                      <a:endParaRPr kumimoji="1" lang="en-US" altLang="ja-JP" sz="1200" b="1" kern="1200" dirty="0">
                        <a:solidFill>
                          <a:schemeClr val="tx1"/>
                        </a:solidFill>
                        <a:latin typeface="Meiryo UI" panose="020B0604030504040204" pitchFamily="50" charset="-128"/>
                        <a:ea typeface="Meiryo UI" panose="020B0604030504040204" pitchFamily="50" charset="-128"/>
                        <a:cs typeface="+mn-cs"/>
                      </a:endParaRPr>
                    </a:p>
                    <a:p>
                      <a:pPr algn="l">
                        <a:lnSpc>
                          <a:spcPts val="1400"/>
                        </a:lnSpc>
                      </a:pPr>
                      <a:r>
                        <a:rPr kumimoji="1" lang="en-US" altLang="ja-JP" sz="1200" b="0" kern="1200" dirty="0">
                          <a:solidFill>
                            <a:schemeClr val="tx1"/>
                          </a:solidFill>
                          <a:latin typeface="Meiryo UI" panose="020B0604030504040204" pitchFamily="50" charset="-128"/>
                          <a:ea typeface="Meiryo UI" panose="020B0604030504040204" pitchFamily="50" charset="-128"/>
                          <a:cs typeface="+mn-cs"/>
                        </a:rPr>
                        <a:t>   </a:t>
                      </a:r>
                      <a:r>
                        <a:rPr kumimoji="1" lang="ja-JP" altLang="en-US" sz="1200" b="1" dirty="0">
                          <a:latin typeface="Meiryo UI" panose="020B0604030504040204" pitchFamily="50" charset="-128"/>
                          <a:ea typeface="Meiryo UI" panose="020B0604030504040204" pitchFamily="50" charset="-128"/>
                        </a:rPr>
                        <a:t>地域関係者</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dirty="0">
                          <a:latin typeface="Meiryo UI" panose="020B0604030504040204" pitchFamily="50" charset="-128"/>
                          <a:ea typeface="Meiryo UI" panose="020B0604030504040204" pitchFamily="50" charset="-128"/>
                        </a:rPr>
                        <a:t>の協議</a:t>
                      </a:r>
                      <a:r>
                        <a:rPr kumimoji="1" lang="ja-JP" altLang="en-US" sz="1000" b="0" dirty="0">
                          <a:latin typeface="Meiryo UI" panose="020B0604030504040204" pitchFamily="50" charset="-128"/>
                          <a:ea typeface="Meiryo UI" panose="020B0604030504040204" pitchFamily="50" charset="-128"/>
                        </a:rPr>
                        <a:t>（法令必置）</a:t>
                      </a:r>
                      <a:endParaRPr kumimoji="1" lang="en-US" altLang="ja-JP" sz="1000" b="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1" dirty="0">
                          <a:latin typeface="Meiryo UI" panose="020B0604030504040204" pitchFamily="50" charset="-128"/>
                          <a:ea typeface="Meiryo UI" panose="020B0604030504040204" pitchFamily="50" charset="-128"/>
                        </a:rPr>
                        <a:t>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市町村、運送事業者、地域住民　等</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algn="l">
                        <a:lnSpc>
                          <a:spcPts val="1400"/>
                        </a:lnSpc>
                      </a:pPr>
                      <a:endParaRPr kumimoji="1" lang="en-US" altLang="ja-JP" sz="600" b="0" dirty="0">
                        <a:latin typeface="Meiryo UI" panose="020B0604030504040204" pitchFamily="50" charset="-128"/>
                        <a:ea typeface="Meiryo UI" panose="020B0604030504040204" pitchFamily="50" charset="-128"/>
                      </a:endParaRPr>
                    </a:p>
                    <a:p>
                      <a:pPr algn="l">
                        <a:lnSpc>
                          <a:spcPts val="1400"/>
                        </a:lnSpc>
                      </a:pPr>
                      <a:r>
                        <a:rPr kumimoji="1" lang="ja-JP" altLang="en-US" sz="1200" b="1" dirty="0">
                          <a:latin typeface="Meiryo UI" panose="020B0604030504040204" pitchFamily="50" charset="-128"/>
                          <a:ea typeface="Meiryo UI" panose="020B0604030504040204" pitchFamily="50" charset="-128"/>
                        </a:rPr>
                        <a:t>②</a:t>
                      </a:r>
                      <a:r>
                        <a:rPr kumimoji="1" lang="ja-JP" altLang="en-US" sz="1200" b="1" u="none" dirty="0">
                          <a:latin typeface="Meiryo UI" panose="020B0604030504040204" pitchFamily="50" charset="-128"/>
                          <a:ea typeface="Meiryo UI" panose="020B0604030504040204" pitchFamily="50" charset="-128"/>
                        </a:rPr>
                        <a:t>登録</a:t>
                      </a:r>
                      <a:r>
                        <a:rPr kumimoji="1" lang="ja-JP" altLang="en-US" sz="1200" b="1" dirty="0">
                          <a:latin typeface="Meiryo UI" panose="020B0604030504040204" pitchFamily="50" charset="-128"/>
                          <a:ea typeface="Meiryo UI" panose="020B0604030504040204" pitchFamily="50" charset="-128"/>
                        </a:rPr>
                        <a:t>申請</a:t>
                      </a:r>
                      <a:endParaRPr kumimoji="1" lang="en-US" altLang="ja-JP" sz="1200" b="1" dirty="0">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①国家戦略特別区域会議による計画</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策定</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・特区大臣、自治体の長、事業実施予定者</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NPO</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等）などが参画</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市町村、事業実施予定者が運送事業者と</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別途協議を実施</a:t>
                      </a:r>
                      <a:endParaRPr kumimoji="1" lang="ja-JP" altLang="en-US" sz="400" b="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②国交大臣の同意</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③内閣総理大臣による認定</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④登録申請</a:t>
                      </a:r>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a:lnSpc>
                          <a:spcPts val="1400"/>
                        </a:lnSpc>
                      </a:pPr>
                      <a:r>
                        <a:rPr kumimoji="1" lang="ja-JP" altLang="en-US" sz="1200" b="1" dirty="0">
                          <a:latin typeface="Meiryo UI" panose="020B0604030504040204" pitchFamily="50" charset="-128"/>
                          <a:ea typeface="Meiryo UI" panose="020B0604030504040204" pitchFamily="50" charset="-128"/>
                        </a:rPr>
                        <a:t>国交大臣へ</a:t>
                      </a:r>
                      <a:r>
                        <a:rPr kumimoji="1" lang="ja-JP" altLang="en-US" sz="1200" b="1" u="none" dirty="0">
                          <a:latin typeface="Meiryo UI" panose="020B0604030504040204" pitchFamily="50" charset="-128"/>
                          <a:ea typeface="Meiryo UI" panose="020B0604030504040204" pitchFamily="50" charset="-128"/>
                        </a:rPr>
                        <a:t>許可</a:t>
                      </a:r>
                      <a:r>
                        <a:rPr kumimoji="1" lang="ja-JP" altLang="en-US" sz="1200" b="1" dirty="0">
                          <a:latin typeface="Meiryo UI" panose="020B0604030504040204" pitchFamily="50" charset="-128"/>
                          <a:ea typeface="Meiryo UI" panose="020B0604030504040204" pitchFamily="50" charset="-128"/>
                        </a:rPr>
                        <a:t>申請</a:t>
                      </a:r>
                      <a:endParaRPr kumimoji="1" lang="en-US" altLang="ja-JP" sz="1200"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1" dirty="0">
                          <a:latin typeface="Meiryo UI" panose="020B0604030504040204" pitchFamily="50" charset="-128"/>
                          <a:ea typeface="Meiryo UI" panose="020B0604030504040204" pitchFamily="50" charset="-128"/>
                        </a:rPr>
                        <a:t>　</a:t>
                      </a:r>
                      <a:r>
                        <a:rPr kumimoji="1" lang="ja-JP" altLang="en-US" sz="1000" b="0" dirty="0">
                          <a:latin typeface="Meiryo UI" panose="020B0604030504040204" pitchFamily="50" charset="-128"/>
                          <a:ea typeface="Meiryo UI" panose="020B0604030504040204" pitchFamily="50" charset="-128"/>
                        </a:rPr>
                        <a:t>（申請内容）</a:t>
                      </a:r>
                      <a:endParaRPr kumimoji="1" lang="en-US" altLang="ja-JP" sz="1200" b="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・氏名、住所</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・運送需要者</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・運送する人の数、物の種類・数量</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・運送期間、区域</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・有償運送を必要とする理由　　　など</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その他の詳細な手続き規定なし</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015832144"/>
                  </a:ext>
                </a:extLst>
              </a:tr>
              <a:tr h="1140526">
                <a:tc>
                  <a:txBody>
                    <a:bodyPr/>
                    <a:lstStyle/>
                    <a:p>
                      <a:pPr algn="ctr"/>
                      <a:r>
                        <a:rPr kumimoji="1" lang="ja-JP" altLang="en-US" sz="1300" b="1" dirty="0">
                          <a:solidFill>
                            <a:schemeClr val="bg1"/>
                          </a:solidFill>
                          <a:latin typeface="Meiryo UI" panose="020B0604030504040204" pitchFamily="50" charset="-128"/>
                          <a:ea typeface="Meiryo UI" panose="020B0604030504040204" pitchFamily="50" charset="-128"/>
                        </a:rPr>
                        <a:t>活用例</a:t>
                      </a:r>
                      <a:r>
                        <a:rPr kumimoji="1" lang="en-US" altLang="ja-JP" sz="1300" b="1" dirty="0">
                          <a:solidFill>
                            <a:schemeClr val="bg1"/>
                          </a:solidFill>
                          <a:latin typeface="Meiryo UI" panose="020B0604030504040204" pitchFamily="50" charset="-128"/>
                          <a:ea typeface="Meiryo UI" panose="020B0604030504040204" pitchFamily="50" charset="-128"/>
                        </a:rPr>
                        <a:t>※</a:t>
                      </a:r>
                      <a:endParaRPr kumimoji="1" lang="ja-JP" altLang="en-US" sz="13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l">
                        <a:lnSpc>
                          <a:spcPts val="1400"/>
                        </a:lnSpc>
                      </a:pPr>
                      <a:r>
                        <a:rPr kumimoji="1" lang="ja-JP" altLang="en-US" sz="1200" b="1" dirty="0">
                          <a:latin typeface="Meiryo UI" panose="020B0604030504040204" pitchFamily="50" charset="-128"/>
                          <a:ea typeface="Meiryo UI" panose="020B0604030504040204" pitchFamily="50" charset="-128"/>
                        </a:rPr>
                        <a:t>（交通空白地有償運送）</a:t>
                      </a:r>
                      <a:endParaRPr kumimoji="1" lang="en-US" altLang="ja-JP" sz="1200" b="1" dirty="0">
                        <a:latin typeface="Meiryo UI" panose="020B0604030504040204" pitchFamily="50" charset="-128"/>
                        <a:ea typeface="Meiryo UI" panose="020B0604030504040204" pitchFamily="50" charset="-128"/>
                      </a:endParaRPr>
                    </a:p>
                    <a:p>
                      <a:pPr algn="l">
                        <a:lnSpc>
                          <a:spcPts val="1400"/>
                        </a:lnSpc>
                      </a:pPr>
                      <a:r>
                        <a:rPr kumimoji="1" lang="ja-JP" altLang="en-US" sz="1200" b="0" dirty="0">
                          <a:latin typeface="Meiryo UI" panose="020B0604030504040204" pitchFamily="50" charset="-128"/>
                          <a:ea typeface="Meiryo UI" panose="020B0604030504040204" pitchFamily="50" charset="-128"/>
                        </a:rPr>
                        <a:t>○ 能勢町「ふれあい号」　等</a:t>
                      </a:r>
                      <a:endParaRPr kumimoji="1" lang="en-US" altLang="ja-JP" sz="1200" b="1" dirty="0">
                        <a:latin typeface="Meiryo UI" panose="020B0604030504040204" pitchFamily="50" charset="-128"/>
                        <a:ea typeface="Meiryo UI" panose="020B0604030504040204" pitchFamily="50" charset="-128"/>
                      </a:endParaRPr>
                    </a:p>
                    <a:p>
                      <a:pPr marL="0" marR="0" lvl="0" indent="0" algn="l" defTabSz="844083" rtl="0" eaLnBrk="1" fontAlgn="auto" latinLnBrk="0" hangingPunct="1">
                        <a:lnSpc>
                          <a:spcPts val="1400"/>
                        </a:lnSpc>
                        <a:spcBef>
                          <a:spcPts val="0"/>
                        </a:spcBef>
                        <a:spcAft>
                          <a:spcPts val="0"/>
                        </a:spcAft>
                        <a:buClrTx/>
                        <a:buSzTx/>
                        <a:buFontTx/>
                        <a:buNone/>
                        <a:tabLst/>
                        <a:defRPr/>
                      </a:pPr>
                      <a:r>
                        <a:rPr kumimoji="1" lang="ja-JP" altLang="en-US" sz="1200" b="1" dirty="0">
                          <a:latin typeface="Meiryo UI" panose="020B0604030504040204" pitchFamily="50" charset="-128"/>
                          <a:ea typeface="Meiryo UI" panose="020B0604030504040204" pitchFamily="50" charset="-128"/>
                        </a:rPr>
                        <a:t>（福祉有償運送）</a:t>
                      </a:r>
                      <a:endParaRPr kumimoji="1" lang="en-US" altLang="ja-JP" sz="1200" b="1" dirty="0">
                        <a:latin typeface="Meiryo UI" panose="020B0604030504040204" pitchFamily="50" charset="-128"/>
                        <a:ea typeface="Meiryo UI" panose="020B0604030504040204" pitchFamily="50" charset="-128"/>
                      </a:endParaRPr>
                    </a:p>
                    <a:p>
                      <a:pPr algn="l">
                        <a:lnSpc>
                          <a:spcPts val="1400"/>
                        </a:lnSpc>
                      </a:pPr>
                      <a:r>
                        <a:rPr kumimoji="1" lang="ja-JP" altLang="en-US" sz="1200" b="0" dirty="0">
                          <a:latin typeface="Meiryo UI" panose="020B0604030504040204" pitchFamily="50" charset="-128"/>
                          <a:ea typeface="Meiryo UI" panose="020B0604030504040204" pitchFamily="50" charset="-128"/>
                        </a:rPr>
                        <a:t>○ 三重県松阪市、滋賀県蒲生郡竜王</a:t>
                      </a:r>
                      <a:endParaRPr kumimoji="1" lang="en-US" altLang="ja-JP" sz="1200" b="0" dirty="0">
                        <a:latin typeface="Meiryo UI" panose="020B0604030504040204" pitchFamily="50" charset="-128"/>
                        <a:ea typeface="Meiryo UI" panose="020B0604030504040204" pitchFamily="50" charset="-128"/>
                      </a:endParaRPr>
                    </a:p>
                    <a:p>
                      <a:pPr algn="l">
                        <a:lnSpc>
                          <a:spcPts val="1400"/>
                        </a:lnSpc>
                      </a:pPr>
                      <a:r>
                        <a:rPr kumimoji="1" lang="ja-JP" altLang="en-US" sz="1200" b="0" dirty="0">
                          <a:latin typeface="Meiryo UI" panose="020B0604030504040204" pitchFamily="50" charset="-128"/>
                          <a:ea typeface="Meiryo UI" panose="020B0604030504040204" pitchFamily="50" charset="-128"/>
                        </a:rPr>
                        <a:t>　　町、鳥取県米子市　等</a:t>
                      </a:r>
                      <a:endParaRPr kumimoji="1" lang="en-US" altLang="ja-JP" sz="1200" b="0" dirty="0">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兵庫県養父市</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「やぶくる」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スクールバス</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訪問介護員等による有償運送</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繁忙期（年末年始等）における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貨物運送</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コロナ緊急事態宣言期間中のタク</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シーによる貨物輸送　　等</a:t>
                      </a:r>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295510758"/>
                  </a:ext>
                </a:extLst>
              </a:tr>
            </a:tbl>
          </a:graphicData>
        </a:graphic>
      </p:graphicFrame>
      <p:sp>
        <p:nvSpPr>
          <p:cNvPr id="16" name="テキスト ボックス 15">
            <a:extLst>
              <a:ext uri="{FF2B5EF4-FFF2-40B4-BE49-F238E27FC236}">
                <a16:creationId xmlns:a16="http://schemas.microsoft.com/office/drawing/2014/main" id="{70FF163C-37C2-4C89-B364-CB92B5167048}"/>
              </a:ext>
            </a:extLst>
          </p:cNvPr>
          <p:cNvSpPr txBox="1"/>
          <p:nvPr/>
        </p:nvSpPr>
        <p:spPr>
          <a:xfrm>
            <a:off x="218851" y="6515354"/>
            <a:ext cx="4131072" cy="215444"/>
          </a:xfrm>
          <a:prstGeom prst="rect">
            <a:avLst/>
          </a:prstGeom>
          <a:noFill/>
        </p:spPr>
        <p:txBody>
          <a:bodyPr wrap="square">
            <a:spAutoFit/>
          </a:bodyPr>
          <a:lstStyle/>
          <a:p>
            <a:pPr defTabSz="844083"/>
            <a:r>
              <a:rPr kumimoji="1" lang="ja-JP" altLang="en-US" sz="800" dirty="0">
                <a:solidFill>
                  <a:prstClr val="black"/>
                </a:solidFill>
                <a:latin typeface="Meiryo UI" panose="020B0604030504040204" pitchFamily="50" charset="-128"/>
                <a:ea typeface="Meiryo UI" panose="020B0604030504040204" pitchFamily="50" charset="-128"/>
              </a:rPr>
              <a:t>法：道路運送法　規則：道路運送法施行規則　　特区法：国家戦略特別区域法</a:t>
            </a:r>
          </a:p>
        </p:txBody>
      </p:sp>
      <p:sp>
        <p:nvSpPr>
          <p:cNvPr id="9" name="テキスト ボックス 8">
            <a:extLst>
              <a:ext uri="{FF2B5EF4-FFF2-40B4-BE49-F238E27FC236}">
                <a16:creationId xmlns:a16="http://schemas.microsoft.com/office/drawing/2014/main" id="{F96C0799-698B-4BB4-A325-3354618B9B92}"/>
              </a:ext>
            </a:extLst>
          </p:cNvPr>
          <p:cNvSpPr txBox="1"/>
          <p:nvPr/>
        </p:nvSpPr>
        <p:spPr>
          <a:xfrm>
            <a:off x="205455" y="6646832"/>
            <a:ext cx="5958253" cy="215444"/>
          </a:xfrm>
          <a:prstGeom prst="rect">
            <a:avLst/>
          </a:prstGeom>
          <a:noFill/>
        </p:spPr>
        <p:txBody>
          <a:bodyPr wrap="square">
            <a:spAutoFit/>
          </a:bodyPr>
          <a:lstStyle/>
          <a:p>
            <a:pPr defTabSz="844083"/>
            <a:r>
              <a:rPr kumimoji="1" lang="en-US" altLang="ja-JP" sz="800" dirty="0">
                <a:solidFill>
                  <a:prstClr val="black"/>
                </a:solidFill>
                <a:latin typeface="Meiryo UI" panose="020B0604030504040204" pitchFamily="50" charset="-128"/>
                <a:ea typeface="Meiryo UI" panose="020B0604030504040204" pitchFamily="50" charset="-128"/>
              </a:rPr>
              <a:t>※【</a:t>
            </a:r>
            <a:r>
              <a:rPr kumimoji="1" lang="ja-JP" altLang="en-US" sz="800" dirty="0">
                <a:solidFill>
                  <a:prstClr val="black"/>
                </a:solidFill>
                <a:latin typeface="Meiryo UI" panose="020B0604030504040204" pitchFamily="50" charset="-128"/>
                <a:ea typeface="Meiryo UI" panose="020B0604030504040204" pitchFamily="50" charset="-128"/>
              </a:rPr>
              <a:t>１</a:t>
            </a:r>
            <a:r>
              <a:rPr kumimoji="1" lang="en-US" altLang="ja-JP" sz="800" dirty="0">
                <a:solidFill>
                  <a:prstClr val="black"/>
                </a:solidFill>
                <a:latin typeface="Meiryo UI" panose="020B0604030504040204" pitchFamily="50" charset="-128"/>
                <a:ea typeface="Meiryo UI" panose="020B0604030504040204" pitchFamily="50" charset="-128"/>
              </a:rPr>
              <a:t>】【</a:t>
            </a:r>
            <a:r>
              <a:rPr kumimoji="1" lang="ja-JP" altLang="en-US" sz="800" dirty="0">
                <a:solidFill>
                  <a:prstClr val="black"/>
                </a:solidFill>
                <a:latin typeface="Meiryo UI" panose="020B0604030504040204" pitchFamily="50" charset="-128"/>
                <a:ea typeface="Meiryo UI" panose="020B0604030504040204" pitchFamily="50" charset="-128"/>
              </a:rPr>
              <a:t>２</a:t>
            </a:r>
            <a:r>
              <a:rPr kumimoji="1" lang="en-US" altLang="ja-JP" sz="800" dirty="0">
                <a:solidFill>
                  <a:prstClr val="black"/>
                </a:solidFill>
                <a:latin typeface="Meiryo UI" panose="020B0604030504040204" pitchFamily="50" charset="-128"/>
                <a:ea typeface="Meiryo UI" panose="020B0604030504040204" pitchFamily="50" charset="-128"/>
              </a:rPr>
              <a:t>】</a:t>
            </a:r>
            <a:r>
              <a:rPr kumimoji="1" lang="ja-JP" altLang="en-US" sz="800" dirty="0">
                <a:solidFill>
                  <a:prstClr val="black"/>
                </a:solidFill>
                <a:latin typeface="Meiryo UI" panose="020B0604030504040204" pitchFamily="50" charset="-128"/>
                <a:ea typeface="Meiryo UI" panose="020B0604030504040204" pitchFamily="50" charset="-128"/>
              </a:rPr>
              <a:t>の事例は、国交省ＨＰ「</a:t>
            </a:r>
            <a:r>
              <a:rPr kumimoji="1" lang="zh-TW" altLang="en-US" sz="800" dirty="0">
                <a:solidFill>
                  <a:prstClr val="black"/>
                </a:solidFill>
                <a:latin typeface="Meiryo UI" panose="020B0604030504040204" pitchFamily="50" charset="-128"/>
                <a:ea typeface="Meiryo UI" panose="020B0604030504040204" pitchFamily="50" charset="-128"/>
              </a:rPr>
              <a:t>自家用有償旅客運送事例集</a:t>
            </a:r>
            <a:r>
              <a:rPr kumimoji="1" lang="ja-JP" altLang="en-US" sz="800" dirty="0">
                <a:solidFill>
                  <a:prstClr val="black"/>
                </a:solidFill>
                <a:latin typeface="Meiryo UI" panose="020B0604030504040204" pitchFamily="50" charset="-128"/>
                <a:ea typeface="Meiryo UI" panose="020B0604030504040204" pitchFamily="50" charset="-128"/>
              </a:rPr>
              <a:t>」（令和２年３月時点）等を基に府作成（記載は実施地域）</a:t>
            </a:r>
          </a:p>
        </p:txBody>
      </p:sp>
      <p:sp>
        <p:nvSpPr>
          <p:cNvPr id="3" name="スライド番号プレースホルダー 3">
            <a:extLst>
              <a:ext uri="{FF2B5EF4-FFF2-40B4-BE49-F238E27FC236}">
                <a16:creationId xmlns:a16="http://schemas.microsoft.com/office/drawing/2014/main" id="{7E5F7354-9A0E-1628-D285-D9DE246325AF}"/>
              </a:ext>
            </a:extLst>
          </p:cNvPr>
          <p:cNvSpPr>
            <a:spLocks noGrp="1"/>
          </p:cNvSpPr>
          <p:nvPr>
            <p:ph type="sldNum" sz="quarter" idx="12"/>
          </p:nvPr>
        </p:nvSpPr>
        <p:spPr>
          <a:xfrm>
            <a:off x="8726993" y="6489251"/>
            <a:ext cx="417006" cy="365125"/>
          </a:xfrm>
        </p:spPr>
        <p:txBody>
          <a:bodyPr/>
          <a:lstStyle/>
          <a:p>
            <a:fld id="{2C05A0C3-014B-4449-8009-2E442196B472}" type="slidenum">
              <a:rPr kumimoji="1" lang="ja-JP" altLang="en-US" smtClean="0"/>
              <a:pPr/>
              <a:t>10</a:t>
            </a:fld>
            <a:endParaRPr kumimoji="1" lang="ja-JP" altLang="en-US" dirty="0"/>
          </a:p>
        </p:txBody>
      </p:sp>
      <p:sp>
        <p:nvSpPr>
          <p:cNvPr id="8" name="テキスト ボックス 7">
            <a:extLst>
              <a:ext uri="{FF2B5EF4-FFF2-40B4-BE49-F238E27FC236}">
                <a16:creationId xmlns:a16="http://schemas.microsoft.com/office/drawing/2014/main" id="{25D42359-F987-44CB-9D1A-86F52E2CB60C}"/>
              </a:ext>
            </a:extLst>
          </p:cNvPr>
          <p:cNvSpPr txBox="1"/>
          <p:nvPr/>
        </p:nvSpPr>
        <p:spPr>
          <a:xfrm>
            <a:off x="209636" y="47251"/>
            <a:ext cx="84204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現行制度における自家用有償運送</a:t>
            </a:r>
          </a:p>
        </p:txBody>
      </p:sp>
      <p:cxnSp>
        <p:nvCxnSpPr>
          <p:cNvPr id="11" name="直線コネクタ 10">
            <a:extLst>
              <a:ext uri="{FF2B5EF4-FFF2-40B4-BE49-F238E27FC236}">
                <a16:creationId xmlns:a16="http://schemas.microsoft.com/office/drawing/2014/main" id="{9B278BB2-2F2A-4E7E-A1D1-F9B2A7097292}"/>
              </a:ext>
            </a:extLst>
          </p:cNvPr>
          <p:cNvCxnSpPr/>
          <p:nvPr/>
        </p:nvCxnSpPr>
        <p:spPr>
          <a:xfrm>
            <a:off x="240668" y="416699"/>
            <a:ext cx="872625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020950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1BC572E7-A9EB-4C1C-A5ED-B6D0DE74FD99}"/>
              </a:ext>
            </a:extLst>
          </p:cNvPr>
          <p:cNvSpPr txBox="1"/>
          <p:nvPr/>
        </p:nvSpPr>
        <p:spPr>
          <a:xfrm>
            <a:off x="271800" y="662440"/>
            <a:ext cx="8600399" cy="3829428"/>
          </a:xfrm>
          <a:prstGeom prst="rect">
            <a:avLst/>
          </a:prstGeom>
          <a:solidFill>
            <a:schemeClr val="accent5">
              <a:lumMod val="20000"/>
              <a:lumOff val="80000"/>
            </a:schemeClr>
          </a:solidFill>
          <a:ln w="25400" cmpd="thinThick">
            <a:solidFill>
              <a:schemeClr val="bg1">
                <a:lumMod val="50000"/>
              </a:schemeClr>
            </a:solidFill>
            <a:prstDash val="solid"/>
          </a:ln>
        </p:spPr>
        <p:txBody>
          <a:bodyPr wrap="square" tIns="144000">
            <a:spAutoFit/>
          </a:bodyPr>
          <a:lstStyle/>
          <a:p>
            <a:pPr>
              <a:lnSpc>
                <a:spcPts val="2200"/>
              </a:lnSpc>
            </a:pP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将来的にめざす姿</a:t>
            </a:r>
            <a:r>
              <a:rPr lang="en-US" altLang="ja-JP" b="1" dirty="0">
                <a:latin typeface="Meiryo UI" panose="020B0604030504040204" pitchFamily="50" charset="-128"/>
                <a:ea typeface="Meiryo UI" panose="020B0604030504040204" pitchFamily="50" charset="-128"/>
              </a:rPr>
              <a:t>】</a:t>
            </a:r>
          </a:p>
          <a:p>
            <a:pPr>
              <a:lnSpc>
                <a:spcPts val="2200"/>
              </a:lnSpc>
            </a:pPr>
            <a:r>
              <a:rPr lang="ja-JP" altLang="en-US" sz="1600" b="1"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現在、地域公共交通の維持が困難になるとともに、都市部や観光地におけるインバウンド等のタクシー</a:t>
            </a:r>
            <a:endParaRPr lang="en-US" altLang="ja-JP" sz="1600" dirty="0">
              <a:latin typeface="Meiryo UI" panose="020B0604030504040204" pitchFamily="50" charset="-128"/>
              <a:ea typeface="Meiryo UI" panose="020B0604030504040204" pitchFamily="50" charset="-128"/>
            </a:endParaRPr>
          </a:p>
          <a:p>
            <a:pPr>
              <a:lnSpc>
                <a:spcPts val="2200"/>
              </a:lnSpc>
            </a:pP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需要に対応できていない事態も発生。さらに、</a:t>
            </a:r>
            <a:r>
              <a:rPr lang="ja-JP" altLang="en-US" sz="1600" b="1" dirty="0">
                <a:latin typeface="Meiryo UI" panose="020B0604030504040204" pitchFamily="50" charset="-128"/>
                <a:ea typeface="Meiryo UI" panose="020B0604030504040204" pitchFamily="50" charset="-128"/>
              </a:rPr>
              <a:t>タクシードライバーの年齢構成のうち</a:t>
            </a:r>
            <a:r>
              <a:rPr lang="en-US" altLang="ja-JP" sz="1600" b="1" dirty="0">
                <a:latin typeface="Meiryo UI" panose="020B0604030504040204" pitchFamily="50" charset="-128"/>
                <a:ea typeface="Meiryo UI" panose="020B0604030504040204" pitchFamily="50" charset="-128"/>
              </a:rPr>
              <a:t>70</a:t>
            </a:r>
            <a:r>
              <a:rPr lang="ja-JP" altLang="en-US" sz="1600" b="1" dirty="0">
                <a:latin typeface="Meiryo UI" panose="020B0604030504040204" pitchFamily="50" charset="-128"/>
                <a:ea typeface="Meiryo UI" panose="020B0604030504040204" pitchFamily="50" charset="-128"/>
              </a:rPr>
              <a:t>歳以上の高齢　</a:t>
            </a:r>
            <a:endParaRPr lang="en-US" altLang="ja-JP" sz="1600" b="1" dirty="0">
              <a:latin typeface="Meiryo UI" panose="020B0604030504040204" pitchFamily="50" charset="-128"/>
              <a:ea typeface="Meiryo UI" panose="020B0604030504040204" pitchFamily="50" charset="-128"/>
            </a:endParaRPr>
          </a:p>
          <a:p>
            <a:pPr>
              <a:lnSpc>
                <a:spcPts val="2200"/>
              </a:lnSpc>
            </a:pPr>
            <a:r>
              <a:rPr lang="ja-JP" altLang="en-US" sz="1600" b="1" dirty="0">
                <a:latin typeface="Meiryo UI" panose="020B0604030504040204" pitchFamily="50" charset="-128"/>
                <a:ea typeface="Meiryo UI" panose="020B0604030504040204" pitchFamily="50" charset="-128"/>
              </a:rPr>
              <a:t>　 者が増加している。</a:t>
            </a:r>
            <a:r>
              <a:rPr lang="ja-JP" altLang="en-US" sz="1600" dirty="0">
                <a:latin typeface="Meiryo UI" panose="020B0604030504040204" pitchFamily="50" charset="-128"/>
                <a:ea typeface="Meiryo UI" panose="020B0604030504040204" pitchFamily="50" charset="-128"/>
              </a:rPr>
              <a:t>このままでは、府内各地でタクシー需要に対応できなくなるなど、観光客だけでなく、　</a:t>
            </a:r>
          </a:p>
          <a:p>
            <a:pPr>
              <a:lnSpc>
                <a:spcPts val="2200"/>
              </a:lnSpc>
            </a:pPr>
            <a:r>
              <a:rPr lang="ja-JP" altLang="en-US" sz="1600" b="1" dirty="0">
                <a:latin typeface="Meiryo UI" panose="020B0604030504040204" pitchFamily="50" charset="-128"/>
                <a:ea typeface="Meiryo UI" panose="020B0604030504040204" pitchFamily="50" charset="-128"/>
              </a:rPr>
              <a:t>　 障がいをお持ちの方や高齢者、通院する方などの移動にも深刻な影響</a:t>
            </a:r>
            <a:r>
              <a:rPr lang="ja-JP" altLang="en-US" sz="1600" dirty="0">
                <a:latin typeface="Meiryo UI" panose="020B0604030504040204" pitchFamily="50" charset="-128"/>
                <a:ea typeface="Meiryo UI" panose="020B0604030504040204" pitchFamily="50" charset="-128"/>
              </a:rPr>
              <a:t>を及ぼしかねない状況。</a:t>
            </a:r>
            <a:endParaRPr lang="en-US" altLang="ja-JP" sz="1600" dirty="0">
              <a:latin typeface="Meiryo UI" panose="020B0604030504040204" pitchFamily="50" charset="-128"/>
              <a:ea typeface="Meiryo UI" panose="020B0604030504040204" pitchFamily="50" charset="-128"/>
            </a:endParaRPr>
          </a:p>
          <a:p>
            <a:pPr>
              <a:lnSpc>
                <a:spcPts val="2200"/>
              </a:lnSpc>
            </a:pPr>
            <a:endParaRPr lang="en-US" altLang="ja-JP" sz="1600" b="1" dirty="0">
              <a:latin typeface="Meiryo UI" panose="020B0604030504040204" pitchFamily="50" charset="-128"/>
              <a:ea typeface="Meiryo UI" panose="020B0604030504040204" pitchFamily="50" charset="-128"/>
            </a:endParaRPr>
          </a:p>
          <a:p>
            <a:pPr>
              <a:lnSpc>
                <a:spcPts val="2200"/>
              </a:lnSpc>
            </a:pPr>
            <a:r>
              <a:rPr lang="ja-JP" altLang="en-US" sz="1600" b="1" dirty="0">
                <a:latin typeface="Meiryo UI" panose="020B0604030504040204" pitchFamily="50" charset="-128"/>
                <a:ea typeface="Meiryo UI" panose="020B0604030504040204" pitchFamily="50" charset="-128"/>
              </a:rPr>
              <a:t>○この状況を打開するためには、</a:t>
            </a:r>
            <a:r>
              <a:rPr lang="ja-JP" altLang="en-US" sz="1600" dirty="0">
                <a:latin typeface="Meiryo UI" panose="020B0604030504040204" pitchFamily="50" charset="-128"/>
                <a:ea typeface="Meiryo UI" panose="020B0604030504040204" pitchFamily="50" charset="-128"/>
              </a:rPr>
              <a:t>タクシードライバー不足の解消等に向けた規制緩和を行うとともに、観光</a:t>
            </a:r>
            <a:endParaRPr lang="en-US" altLang="ja-JP" sz="1600" dirty="0">
              <a:latin typeface="Meiryo UI" panose="020B0604030504040204" pitchFamily="50" charset="-128"/>
              <a:ea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rPr>
              <a:t>　 客や地域住民など、</a:t>
            </a:r>
            <a:r>
              <a:rPr lang="ja-JP" altLang="en-US" sz="1600" b="1" dirty="0">
                <a:latin typeface="Meiryo UI" panose="020B0604030504040204" pitchFamily="50" charset="-128"/>
                <a:ea typeface="Meiryo UI" panose="020B0604030504040204" pitchFamily="50" charset="-128"/>
              </a:rPr>
              <a:t>あらゆる移動需要に対応できる、新たな制度を導入することが今の日本に極めて</a:t>
            </a:r>
            <a:endParaRPr lang="en-US" altLang="ja-JP" sz="1600" b="1" dirty="0">
              <a:latin typeface="Meiryo UI" panose="020B0604030504040204" pitchFamily="50" charset="-128"/>
              <a:ea typeface="Meiryo UI" panose="020B0604030504040204" pitchFamily="50" charset="-128"/>
            </a:endParaRPr>
          </a:p>
          <a:p>
            <a:pPr>
              <a:lnSpc>
                <a:spcPts val="2200"/>
              </a:lnSpc>
            </a:pPr>
            <a:r>
              <a:rPr lang="en-US" altLang="ja-JP" sz="16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必要。</a:t>
            </a:r>
            <a:r>
              <a:rPr lang="ja-JP" altLang="en-US" sz="1600" dirty="0">
                <a:latin typeface="Meiryo UI" panose="020B0604030504040204" pitchFamily="50" charset="-128"/>
                <a:ea typeface="Meiryo UI" panose="020B0604030504040204" pitchFamily="50" charset="-128"/>
              </a:rPr>
              <a:t>また導入にあたっては、</a:t>
            </a:r>
            <a:r>
              <a:rPr lang="ja-JP" altLang="en-US" sz="1600" b="1" dirty="0">
                <a:latin typeface="Meiryo UI" panose="020B0604030504040204" pitchFamily="50" charset="-128"/>
                <a:ea typeface="Meiryo UI" panose="020B0604030504040204" pitchFamily="50" charset="-128"/>
              </a:rPr>
              <a:t>民間事業者にとってビジネスチャンスとなるものを構築</a:t>
            </a:r>
            <a:r>
              <a:rPr lang="ja-JP" altLang="en-US" sz="1600" dirty="0">
                <a:latin typeface="Meiryo UI" panose="020B0604030504040204" pitchFamily="50" charset="-128"/>
                <a:ea typeface="Meiryo UI" panose="020B0604030504040204" pitchFamily="50" charset="-128"/>
              </a:rPr>
              <a:t>する。</a:t>
            </a:r>
            <a:endParaRPr lang="en-US" altLang="ja-JP" sz="1600" dirty="0">
              <a:latin typeface="Meiryo UI" panose="020B0604030504040204" pitchFamily="50" charset="-128"/>
              <a:ea typeface="Meiryo UI" panose="020B0604030504040204" pitchFamily="50" charset="-128"/>
            </a:endParaRPr>
          </a:p>
          <a:p>
            <a:pPr>
              <a:lnSpc>
                <a:spcPts val="2200"/>
              </a:lnSpc>
            </a:pPr>
            <a:endParaRPr lang="en-US" altLang="ja-JP" sz="1600" dirty="0">
              <a:latin typeface="Meiryo UI" panose="020B0604030504040204" pitchFamily="50" charset="-128"/>
              <a:ea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rPr>
              <a:t>○そのためには、</a:t>
            </a:r>
            <a:r>
              <a:rPr lang="ja-JP" altLang="en-US" sz="1600" b="1" dirty="0">
                <a:latin typeface="Meiryo UI" panose="020B0604030504040204" pitchFamily="50" charset="-128"/>
                <a:ea typeface="Meiryo UI" panose="020B0604030504040204" pitchFamily="50" charset="-128"/>
              </a:rPr>
              <a:t>自家用自動車という地域資源を活用し、エリア・運送対象の制限がなく、タクシー会社</a:t>
            </a:r>
            <a:endParaRPr lang="en-US" altLang="ja-JP" sz="1600" b="1" dirty="0">
              <a:latin typeface="Meiryo UI" panose="020B0604030504040204" pitchFamily="50" charset="-128"/>
              <a:ea typeface="Meiryo UI" panose="020B0604030504040204" pitchFamily="50" charset="-128"/>
            </a:endParaRPr>
          </a:p>
          <a:p>
            <a:pPr>
              <a:lnSpc>
                <a:spcPts val="2200"/>
              </a:lnSpc>
            </a:pPr>
            <a:r>
              <a:rPr lang="en-US" altLang="ja-JP" sz="16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以外のプラットフォーマーなどの新規民間事業者も自由に参入することを可能とするライドシェアの</a:t>
            </a:r>
            <a:endParaRPr lang="en-US" altLang="ja-JP" sz="1600" b="1" dirty="0">
              <a:latin typeface="Meiryo UI" panose="020B0604030504040204" pitchFamily="50" charset="-128"/>
              <a:ea typeface="Meiryo UI" panose="020B0604030504040204" pitchFamily="50" charset="-128"/>
            </a:endParaRPr>
          </a:p>
          <a:p>
            <a:pPr>
              <a:lnSpc>
                <a:spcPts val="2200"/>
              </a:lnSpc>
            </a:pPr>
            <a:r>
              <a:rPr lang="en-US" altLang="ja-JP" sz="16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導入が不可欠。</a:t>
            </a:r>
            <a:endParaRPr lang="en-US" altLang="ja-JP" sz="1600" dirty="0">
              <a:latin typeface="Meiryo UI" panose="020B0604030504040204" pitchFamily="50" charset="-128"/>
              <a:ea typeface="Meiryo UI" panose="020B0604030504040204" pitchFamily="50" charset="-128"/>
            </a:endParaRPr>
          </a:p>
        </p:txBody>
      </p:sp>
      <p:sp>
        <p:nvSpPr>
          <p:cNvPr id="2" name="スライド番号プレースホルダー 3">
            <a:extLst>
              <a:ext uri="{FF2B5EF4-FFF2-40B4-BE49-F238E27FC236}">
                <a16:creationId xmlns:a16="http://schemas.microsoft.com/office/drawing/2014/main" id="{EE91636C-B648-A4E0-9DB5-801CC1CC139A}"/>
              </a:ext>
            </a:extLst>
          </p:cNvPr>
          <p:cNvSpPr>
            <a:spLocks noGrp="1"/>
          </p:cNvSpPr>
          <p:nvPr>
            <p:ph type="sldNum" sz="quarter" idx="12"/>
          </p:nvPr>
        </p:nvSpPr>
        <p:spPr>
          <a:xfrm>
            <a:off x="8726993" y="6489251"/>
            <a:ext cx="417006" cy="365125"/>
          </a:xfrm>
        </p:spPr>
        <p:txBody>
          <a:bodyPr/>
          <a:lstStyle/>
          <a:p>
            <a:fld id="{2C05A0C3-014B-4449-8009-2E442196B472}" type="slidenum">
              <a:rPr kumimoji="1" lang="ja-JP" altLang="en-US" smtClean="0"/>
              <a:pPr/>
              <a:t>11</a:t>
            </a:fld>
            <a:endParaRPr kumimoji="1" lang="ja-JP" altLang="en-US" dirty="0"/>
          </a:p>
        </p:txBody>
      </p:sp>
      <p:sp>
        <p:nvSpPr>
          <p:cNvPr id="4" name="テキスト ボックス 3">
            <a:extLst>
              <a:ext uri="{FF2B5EF4-FFF2-40B4-BE49-F238E27FC236}">
                <a16:creationId xmlns:a16="http://schemas.microsoft.com/office/drawing/2014/main" id="{DBA4AEAE-41EB-5E2A-613E-23A4128D2E48}"/>
              </a:ext>
            </a:extLst>
          </p:cNvPr>
          <p:cNvSpPr txBox="1"/>
          <p:nvPr/>
        </p:nvSpPr>
        <p:spPr>
          <a:xfrm>
            <a:off x="209635" y="5313011"/>
            <a:ext cx="4709244" cy="1294970"/>
          </a:xfrm>
          <a:prstGeom prst="rect">
            <a:avLst/>
          </a:prstGeom>
          <a:solidFill>
            <a:schemeClr val="accent1">
              <a:lumMod val="20000"/>
              <a:lumOff val="80000"/>
            </a:schemeClr>
          </a:solidFill>
          <a:ln w="38100" cmpd="sng">
            <a:noFill/>
            <a:prstDash val="solid"/>
          </a:ln>
        </p:spPr>
        <p:txBody>
          <a:bodyPr wrap="square">
            <a:spAutoFit/>
          </a:bodyPr>
          <a:lstStyle/>
          <a:p>
            <a:pPr marR="0" lvl="0" algn="l" defTabSz="457200" rtl="0" eaLnBrk="1" fontAlgn="auto" latinLnBrk="0" hangingPunct="1">
              <a:lnSpc>
                <a:spcPts val="2300"/>
              </a:lnSpc>
              <a:spcBef>
                <a:spcPts val="0"/>
              </a:spcBef>
              <a:spcAft>
                <a:spcPts val="0"/>
              </a:spcAft>
              <a:buClrTx/>
              <a:buSzTx/>
              <a:tabLst/>
              <a:defRPr/>
            </a:pPr>
            <a:endParaRPr lang="ja-JP" altLang="en-US" sz="1400" b="1" u="sng" dirty="0">
              <a:latin typeface="Meiryo UI" panose="020B0604030504040204" pitchFamily="50" charset="-128"/>
              <a:ea typeface="Meiryo UI" panose="020B0604030504040204" pitchFamily="50" charset="-128"/>
            </a:endParaRPr>
          </a:p>
          <a:p>
            <a:pPr marR="0" lvl="0" algn="l" defTabSz="457200" rtl="0" eaLnBrk="1" fontAlgn="auto" latinLnBrk="0" hangingPunct="1">
              <a:lnSpc>
                <a:spcPts val="2300"/>
              </a:lnSpc>
              <a:spcBef>
                <a:spcPts val="0"/>
              </a:spcBef>
              <a:spcAft>
                <a:spcPts val="0"/>
              </a:spcAft>
              <a:buClrTx/>
              <a:buSzTx/>
              <a:tabLst/>
              <a:defRPr/>
            </a:pPr>
            <a:r>
              <a:rPr lang="ja-JP" altLang="en-US" sz="1400" b="1"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・利用者の安全確保を第一の条件としつつ自家用車を活用し、</a:t>
            </a:r>
            <a:endParaRPr lang="en-US" altLang="ja-JP" sz="1400" dirty="0">
              <a:latin typeface="Meiryo UI" panose="020B0604030504040204" pitchFamily="50" charset="-128"/>
              <a:ea typeface="Meiryo UI" panose="020B0604030504040204" pitchFamily="50" charset="-128"/>
            </a:endParaRPr>
          </a:p>
          <a:p>
            <a:pPr marR="0" lvl="0" algn="l" defTabSz="457200" rtl="0" eaLnBrk="1" fontAlgn="auto" latinLnBrk="0" hangingPunct="1">
              <a:lnSpc>
                <a:spcPts val="1300"/>
              </a:lnSpc>
              <a:spcBef>
                <a:spcPts val="0"/>
              </a:spcBef>
              <a:spcAft>
                <a:spcPts val="0"/>
              </a:spcAft>
              <a:buClrTx/>
              <a:buSzTx/>
              <a:tabLst/>
              <a:defRPr/>
            </a:pPr>
            <a:r>
              <a:rPr lang="ja-JP" altLang="en-US" sz="1400" dirty="0">
                <a:latin typeface="Meiryo UI" panose="020B0604030504040204" pitchFamily="50" charset="-128"/>
                <a:ea typeface="Meiryo UI" panose="020B0604030504040204" pitchFamily="50" charset="-128"/>
              </a:rPr>
              <a:t>   都市部や観光地、交通空白地やイベント開催など、各地の</a:t>
            </a:r>
            <a:endParaRPr lang="en-US" altLang="ja-JP" sz="1400" dirty="0">
              <a:latin typeface="Meiryo UI" panose="020B0604030504040204" pitchFamily="50" charset="-128"/>
              <a:ea typeface="Meiryo UI" panose="020B0604030504040204" pitchFamily="50" charset="-128"/>
            </a:endParaRPr>
          </a:p>
          <a:p>
            <a:pPr marR="0" lvl="0" algn="l" defTabSz="457200" rtl="0" eaLnBrk="1" fontAlgn="auto" latinLnBrk="0" hangingPunct="1">
              <a:lnSpc>
                <a:spcPts val="1500"/>
              </a:lnSpc>
              <a:spcBef>
                <a:spcPts val="0"/>
              </a:spcBef>
              <a:spcAft>
                <a:spcPts val="0"/>
              </a:spcAft>
              <a:buClrTx/>
              <a:buSzTx/>
              <a:tabLst/>
              <a:defRPr/>
            </a:pPr>
            <a:r>
              <a:rPr lang="ja-JP" altLang="en-US" sz="1400" dirty="0">
                <a:latin typeface="Meiryo UI" panose="020B0604030504040204" pitchFamily="50" charset="-128"/>
                <a:ea typeface="Meiryo UI" panose="020B0604030504040204" pitchFamily="50" charset="-128"/>
              </a:rPr>
              <a:t>　 状況に応じて発生する移動需要の増減に柔軟に対応</a:t>
            </a:r>
            <a:endParaRPr lang="en-US" altLang="ja-JP" sz="1400" dirty="0">
              <a:latin typeface="Meiryo UI" panose="020B0604030504040204" pitchFamily="50" charset="-128"/>
              <a:ea typeface="Meiryo UI" panose="020B0604030504040204" pitchFamily="50" charset="-128"/>
            </a:endParaRPr>
          </a:p>
          <a:p>
            <a:pPr marR="0" lvl="0" algn="l" defTabSz="457200" rtl="0" eaLnBrk="1" fontAlgn="auto" latinLnBrk="0" hangingPunct="1">
              <a:lnSpc>
                <a:spcPts val="2200"/>
              </a:lnSpc>
              <a:spcBef>
                <a:spcPts val="0"/>
              </a:spcBef>
              <a:spcAft>
                <a:spcPts val="0"/>
              </a:spcAft>
              <a:buClrTx/>
              <a:buSzTx/>
              <a:tabLst/>
              <a:defRPr/>
            </a:pPr>
            <a:r>
              <a:rPr lang="ja-JP" altLang="en-US" sz="1400" dirty="0">
                <a:latin typeface="Meiryo UI" panose="020B0604030504040204" pitchFamily="50" charset="-128"/>
                <a:ea typeface="Meiryo UI" panose="020B0604030504040204" pitchFamily="50" charset="-128"/>
              </a:rPr>
              <a:t>　・多様な移動ニーズに対する選択肢の一つ</a:t>
            </a:r>
            <a:endParaRPr lang="en-US" altLang="ja-JP" sz="14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9934160A-805F-7C7C-73AF-0CF34971A500}"/>
              </a:ext>
            </a:extLst>
          </p:cNvPr>
          <p:cNvSpPr txBox="1"/>
          <p:nvPr/>
        </p:nvSpPr>
        <p:spPr>
          <a:xfrm>
            <a:off x="4902602" y="5314853"/>
            <a:ext cx="4064317" cy="1296000"/>
          </a:xfrm>
          <a:prstGeom prst="rect">
            <a:avLst/>
          </a:prstGeom>
          <a:solidFill>
            <a:schemeClr val="accent1">
              <a:lumMod val="20000"/>
              <a:lumOff val="80000"/>
            </a:schemeClr>
          </a:solidFill>
          <a:ln w="38100" cmpd="sng">
            <a:noFill/>
            <a:prstDash val="solid"/>
          </a:ln>
        </p:spPr>
        <p:txBody>
          <a:bodyPr wrap="square">
            <a:spAutoFit/>
          </a:bodyPr>
          <a:lstStyle/>
          <a:p>
            <a:pPr marR="0" lvl="0" algn="l" defTabSz="457200" rtl="0" eaLnBrk="1" fontAlgn="auto" latinLnBrk="0" hangingPunct="1">
              <a:lnSpc>
                <a:spcPts val="2300"/>
              </a:lnSpc>
              <a:spcBef>
                <a:spcPts val="0"/>
              </a:spcBef>
              <a:spcAft>
                <a:spcPts val="0"/>
              </a:spcAft>
              <a:buClrTx/>
              <a:buSzTx/>
              <a:tabLst/>
              <a:defRPr/>
            </a:pPr>
            <a:endParaRPr lang="ja-JP" altLang="en-US" sz="1400" b="1" u="sng" dirty="0">
              <a:latin typeface="Meiryo UI" panose="020B0604030504040204" pitchFamily="50" charset="-128"/>
              <a:ea typeface="Meiryo UI" panose="020B0604030504040204" pitchFamily="50" charset="-128"/>
            </a:endParaRPr>
          </a:p>
          <a:p>
            <a:pPr marR="0" lvl="0" algn="l" defTabSz="457200" rtl="0" eaLnBrk="1" fontAlgn="auto" latinLnBrk="0" hangingPunct="1">
              <a:lnSpc>
                <a:spcPts val="2300"/>
              </a:lnSpc>
              <a:spcBef>
                <a:spcPts val="0"/>
              </a:spcBef>
              <a:spcAft>
                <a:spcPts val="0"/>
              </a:spcAft>
              <a:buClrTx/>
              <a:buSzTx/>
              <a:tabLst/>
              <a:defRPr/>
            </a:pPr>
            <a:r>
              <a:rPr lang="ja-JP" altLang="en-US" sz="1400" b="1"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・自由な価格設定</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ダイナミックプライシング等</a:t>
            </a:r>
            <a:r>
              <a:rPr lang="en-US" altLang="ja-JP" sz="1400" dirty="0">
                <a:latin typeface="Meiryo UI" panose="020B0604030504040204" pitchFamily="50" charset="-128"/>
                <a:ea typeface="Meiryo UI" panose="020B0604030504040204" pitchFamily="50" charset="-128"/>
              </a:rPr>
              <a:t>)</a:t>
            </a:r>
          </a:p>
          <a:p>
            <a:pPr marR="0" lvl="0" algn="l" defTabSz="457200" rtl="0" eaLnBrk="1" fontAlgn="auto" latinLnBrk="0" hangingPunct="1">
              <a:lnSpc>
                <a:spcPts val="2200"/>
              </a:lnSpc>
              <a:spcBef>
                <a:spcPts val="0"/>
              </a:spcBef>
              <a:spcAft>
                <a:spcPts val="0"/>
              </a:spcAft>
              <a:buClrTx/>
              <a:buSzTx/>
              <a:tabLst/>
              <a:defRPr/>
            </a:pPr>
            <a:r>
              <a:rPr lang="ja-JP" altLang="en-US" sz="1400" dirty="0">
                <a:latin typeface="Meiryo UI" panose="020B0604030504040204" pitchFamily="50" charset="-128"/>
                <a:ea typeface="Meiryo UI" panose="020B0604030504040204" pitchFamily="50" charset="-128"/>
              </a:rPr>
              <a:t>  ・新規事業者の参入が可能</a:t>
            </a:r>
            <a:endParaRPr lang="en-US" altLang="ja-JP" sz="1400" dirty="0">
              <a:latin typeface="Meiryo UI" panose="020B0604030504040204" pitchFamily="50" charset="-128"/>
              <a:ea typeface="Meiryo UI" panose="020B0604030504040204" pitchFamily="50" charset="-128"/>
            </a:endParaRPr>
          </a:p>
          <a:p>
            <a:pPr marR="0" lvl="0" algn="l" defTabSz="457200" rtl="0" eaLnBrk="1" fontAlgn="auto" latinLnBrk="0" hangingPunct="1">
              <a:lnSpc>
                <a:spcPts val="2200"/>
              </a:lnSpc>
              <a:spcBef>
                <a:spcPts val="0"/>
              </a:spcBef>
              <a:spcAft>
                <a:spcPts val="0"/>
              </a:spcAft>
              <a:buClrTx/>
              <a:buSzTx/>
              <a:tabLst/>
              <a:defRPr/>
            </a:pP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・エリアや運送対象の制限なし</a:t>
            </a:r>
            <a:endParaRPr lang="en-US" altLang="ja-JP" sz="1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E0E9DAFE-DD02-C7EF-F9FF-C818008B95CE}"/>
              </a:ext>
            </a:extLst>
          </p:cNvPr>
          <p:cNvSpPr txBox="1"/>
          <p:nvPr/>
        </p:nvSpPr>
        <p:spPr>
          <a:xfrm>
            <a:off x="193358" y="5358436"/>
            <a:ext cx="8773561" cy="354264"/>
          </a:xfrm>
          <a:prstGeom prst="rect">
            <a:avLst/>
          </a:prstGeom>
          <a:solidFill>
            <a:schemeClr val="accent1">
              <a:lumMod val="20000"/>
              <a:lumOff val="80000"/>
            </a:schemeClr>
          </a:solidFill>
          <a:ln w="38100" cmpd="sng">
            <a:noFill/>
            <a:prstDash val="solid"/>
          </a:ln>
        </p:spPr>
        <p:txBody>
          <a:bodyPr wrap="square">
            <a:spAutoFit/>
          </a:bodyPr>
          <a:lstStyle/>
          <a:p>
            <a:pPr marR="0" lvl="0" algn="l" defTabSz="457200" rtl="0" eaLnBrk="1" fontAlgn="auto" latinLnBrk="0" hangingPunct="1">
              <a:lnSpc>
                <a:spcPts val="2300"/>
              </a:lnSpc>
              <a:spcBef>
                <a:spcPts val="0"/>
              </a:spcBef>
              <a:spcAft>
                <a:spcPts val="0"/>
              </a:spcAft>
              <a:buClrTx/>
              <a:buSzTx/>
              <a:tabLst/>
              <a:defRPr/>
            </a:pPr>
            <a:r>
              <a:rPr lang="ja-JP" altLang="en-US" sz="1600" b="1" u="sng" dirty="0">
                <a:solidFill>
                  <a:sysClr val="windowText" lastClr="000000"/>
                </a:solidFill>
                <a:latin typeface="Meiryo UI" panose="020B0604030504040204" pitchFamily="50" charset="-128"/>
                <a:ea typeface="Meiryo UI" panose="020B0604030504040204" pitchFamily="50" charset="-128"/>
              </a:rPr>
              <a:t>○利用者の</a:t>
            </a:r>
            <a:r>
              <a:rPr lang="ja-JP" altLang="en-US" sz="1600" b="1" u="sng" dirty="0">
                <a:latin typeface="Meiryo UI" panose="020B0604030504040204" pitchFamily="50" charset="-128"/>
                <a:ea typeface="Meiryo UI" panose="020B0604030504040204" pitchFamily="50" charset="-128"/>
              </a:rPr>
              <a:t>安全確保を第一に、多様な移動ニーズに対応するライドシェアの導入</a:t>
            </a:r>
          </a:p>
        </p:txBody>
      </p:sp>
      <p:sp>
        <p:nvSpPr>
          <p:cNvPr id="9" name="矢印: 下 8">
            <a:extLst>
              <a:ext uri="{FF2B5EF4-FFF2-40B4-BE49-F238E27FC236}">
                <a16:creationId xmlns:a16="http://schemas.microsoft.com/office/drawing/2014/main" id="{7E68FBFA-318C-4C57-0B53-6E1802FFF84C}"/>
              </a:ext>
            </a:extLst>
          </p:cNvPr>
          <p:cNvSpPr/>
          <p:nvPr/>
        </p:nvSpPr>
        <p:spPr>
          <a:xfrm>
            <a:off x="3236955" y="4627229"/>
            <a:ext cx="2733675" cy="550421"/>
          </a:xfrm>
          <a:prstGeom prst="downArrow">
            <a:avLst>
              <a:gd name="adj1" fmla="val 36760"/>
              <a:gd name="adj2" fmla="val 43666"/>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C1FBD5A6-A3ED-4E2D-ACE3-FA814B393F46}"/>
              </a:ext>
            </a:extLst>
          </p:cNvPr>
          <p:cNvSpPr txBox="1"/>
          <p:nvPr/>
        </p:nvSpPr>
        <p:spPr>
          <a:xfrm>
            <a:off x="209635" y="85350"/>
            <a:ext cx="852787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dirty="0">
                <a:solidFill>
                  <a:prstClr val="black"/>
                </a:solidFill>
                <a:latin typeface="Meiryo UI" panose="020B0604030504040204" pitchFamily="50" charset="-128"/>
                <a:ea typeface="Meiryo UI" panose="020B0604030504040204" pitchFamily="50" charset="-128"/>
              </a:rPr>
              <a:t>４</a:t>
            </a:r>
            <a:r>
              <a:rPr kumimoji="1" lang="en-US" altLang="ja-JP" sz="2000" b="1" dirty="0">
                <a:solidFill>
                  <a:prstClr val="black"/>
                </a:solidFill>
                <a:latin typeface="Meiryo UI" panose="020B0604030504040204" pitchFamily="50" charset="-128"/>
                <a:ea typeface="Meiryo UI" panose="020B0604030504040204" pitchFamily="50" charset="-128"/>
              </a:rPr>
              <a:t>.</a:t>
            </a:r>
            <a:r>
              <a:rPr kumimoji="1" lang="ja-JP" altLang="en-US" sz="2000" b="1" dirty="0">
                <a:solidFill>
                  <a:prstClr val="black"/>
                </a:solidFill>
                <a:latin typeface="Meiryo UI" panose="020B0604030504040204" pitchFamily="50" charset="-128"/>
                <a:ea typeface="Meiryo UI" panose="020B0604030504040204" pitchFamily="50" charset="-128"/>
              </a:rPr>
              <a:t>大阪が考えるライドシェアの将来像</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1" name="直線コネクタ 10">
            <a:extLst>
              <a:ext uri="{FF2B5EF4-FFF2-40B4-BE49-F238E27FC236}">
                <a16:creationId xmlns:a16="http://schemas.microsoft.com/office/drawing/2014/main" id="{ECE999B2-1F7D-480C-A96A-0DECC849C6FA}"/>
              </a:ext>
            </a:extLst>
          </p:cNvPr>
          <p:cNvCxnSpPr/>
          <p:nvPr/>
        </p:nvCxnSpPr>
        <p:spPr>
          <a:xfrm>
            <a:off x="240668" y="527078"/>
            <a:ext cx="8726251" cy="0"/>
          </a:xfrm>
          <a:prstGeom prst="line">
            <a:avLst/>
          </a:prstGeom>
        </p:spPr>
        <p:style>
          <a:lnRef idx="1">
            <a:schemeClr val="dk1"/>
          </a:lnRef>
          <a:fillRef idx="0">
            <a:schemeClr val="dk1"/>
          </a:fillRef>
          <a:effectRef idx="0">
            <a:schemeClr val="dk1"/>
          </a:effectRef>
          <a:fontRef idx="minor">
            <a:schemeClr val="tx1"/>
          </a:fontRef>
        </p:style>
      </p:cxnSp>
      <p:sp>
        <p:nvSpPr>
          <p:cNvPr id="12" name="正方形/長方形 11">
            <a:extLst>
              <a:ext uri="{FF2B5EF4-FFF2-40B4-BE49-F238E27FC236}">
                <a16:creationId xmlns:a16="http://schemas.microsoft.com/office/drawing/2014/main" id="{8D23C6FE-97DC-4E99-A1D8-1FEF5897040A}"/>
              </a:ext>
            </a:extLst>
          </p:cNvPr>
          <p:cNvSpPr/>
          <p:nvPr/>
        </p:nvSpPr>
        <p:spPr>
          <a:xfrm>
            <a:off x="8737508" y="11700"/>
            <a:ext cx="269625"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 </a:t>
            </a:r>
            <a:endPar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2511069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E1A9268E-856A-4739-849C-B74C5FB65920}"/>
              </a:ext>
            </a:extLst>
          </p:cNvPr>
          <p:cNvSpPr txBox="1"/>
          <p:nvPr/>
        </p:nvSpPr>
        <p:spPr>
          <a:xfrm>
            <a:off x="209635" y="85350"/>
            <a:ext cx="852787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dirty="0">
                <a:solidFill>
                  <a:prstClr val="black"/>
                </a:solidFill>
                <a:latin typeface="Meiryo UI" panose="020B0604030504040204" pitchFamily="50" charset="-128"/>
                <a:ea typeface="Meiryo UI" panose="020B0604030504040204" pitchFamily="50" charset="-128"/>
              </a:rPr>
              <a:t>４</a:t>
            </a:r>
            <a:r>
              <a:rPr kumimoji="1" lang="en-US" altLang="ja-JP" sz="2000" b="1" dirty="0">
                <a:solidFill>
                  <a:prstClr val="black"/>
                </a:solidFill>
                <a:latin typeface="Meiryo UI" panose="020B0604030504040204" pitchFamily="50" charset="-128"/>
                <a:ea typeface="Meiryo UI" panose="020B0604030504040204" pitchFamily="50" charset="-128"/>
              </a:rPr>
              <a:t>.</a:t>
            </a:r>
            <a:r>
              <a:rPr kumimoji="1" lang="ja-JP" altLang="en-US" sz="2000" b="1" dirty="0">
                <a:solidFill>
                  <a:prstClr val="black"/>
                </a:solidFill>
                <a:latin typeface="Meiryo UI" panose="020B0604030504040204" pitchFamily="50" charset="-128"/>
                <a:ea typeface="Meiryo UI" panose="020B0604030504040204" pitchFamily="50" charset="-128"/>
              </a:rPr>
              <a:t>大阪が考えるライドシェアの将来像</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4" name="直線コネクタ 13">
            <a:extLst>
              <a:ext uri="{FF2B5EF4-FFF2-40B4-BE49-F238E27FC236}">
                <a16:creationId xmlns:a16="http://schemas.microsoft.com/office/drawing/2014/main" id="{FF9B53CB-F02C-438F-A095-0F75850236F2}"/>
              </a:ext>
            </a:extLst>
          </p:cNvPr>
          <p:cNvCxnSpPr/>
          <p:nvPr/>
        </p:nvCxnSpPr>
        <p:spPr>
          <a:xfrm>
            <a:off x="240668" y="527078"/>
            <a:ext cx="8726251" cy="0"/>
          </a:xfrm>
          <a:prstGeom prst="line">
            <a:avLst/>
          </a:prstGeom>
        </p:spPr>
        <p:style>
          <a:lnRef idx="1">
            <a:schemeClr val="dk1"/>
          </a:lnRef>
          <a:fillRef idx="0">
            <a:schemeClr val="dk1"/>
          </a:fillRef>
          <a:effectRef idx="0">
            <a:schemeClr val="dk1"/>
          </a:effectRef>
          <a:fontRef idx="minor">
            <a:schemeClr val="tx1"/>
          </a:fontRef>
        </p:style>
      </p:cxnSp>
      <p:sp>
        <p:nvSpPr>
          <p:cNvPr id="12" name="正方形/長方形 11">
            <a:extLst>
              <a:ext uri="{FF2B5EF4-FFF2-40B4-BE49-F238E27FC236}">
                <a16:creationId xmlns:a16="http://schemas.microsoft.com/office/drawing/2014/main" id="{CEEBA841-B9FB-4907-891D-252638F9F593}"/>
              </a:ext>
            </a:extLst>
          </p:cNvPr>
          <p:cNvSpPr/>
          <p:nvPr/>
        </p:nvSpPr>
        <p:spPr>
          <a:xfrm>
            <a:off x="8737508" y="11700"/>
            <a:ext cx="269625"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 </a:t>
            </a:r>
            <a:endPar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15" name="表 10">
            <a:extLst>
              <a:ext uri="{FF2B5EF4-FFF2-40B4-BE49-F238E27FC236}">
                <a16:creationId xmlns:a16="http://schemas.microsoft.com/office/drawing/2014/main" id="{30118AA6-406E-4A64-BD31-F1ED4EBA91C6}"/>
              </a:ext>
            </a:extLst>
          </p:cNvPr>
          <p:cNvGraphicFramePr>
            <a:graphicFrameLocks noGrp="1"/>
          </p:cNvGraphicFramePr>
          <p:nvPr>
            <p:extLst>
              <p:ext uri="{D42A27DB-BD31-4B8C-83A1-F6EECF244321}">
                <p14:modId xmlns:p14="http://schemas.microsoft.com/office/powerpoint/2010/main" val="2062858489"/>
              </p:ext>
            </p:extLst>
          </p:nvPr>
        </p:nvGraphicFramePr>
        <p:xfrm>
          <a:off x="290463" y="631074"/>
          <a:ext cx="8563073" cy="2758208"/>
        </p:xfrm>
        <a:graphic>
          <a:graphicData uri="http://schemas.openxmlformats.org/drawingml/2006/table">
            <a:tbl>
              <a:tblPr firstRow="1" bandRow="1">
                <a:tableStyleId>{5940675A-B579-460E-94D1-54222C63F5DA}</a:tableStyleId>
              </a:tblPr>
              <a:tblGrid>
                <a:gridCol w="971466">
                  <a:extLst>
                    <a:ext uri="{9D8B030D-6E8A-4147-A177-3AD203B41FA5}">
                      <a16:colId xmlns:a16="http://schemas.microsoft.com/office/drawing/2014/main" val="3991261256"/>
                    </a:ext>
                  </a:extLst>
                </a:gridCol>
                <a:gridCol w="7591607">
                  <a:extLst>
                    <a:ext uri="{9D8B030D-6E8A-4147-A177-3AD203B41FA5}">
                      <a16:colId xmlns:a16="http://schemas.microsoft.com/office/drawing/2014/main" val="3598981902"/>
                    </a:ext>
                  </a:extLst>
                </a:gridCol>
              </a:tblGrid>
              <a:tr h="343144">
                <a:tc>
                  <a:txBody>
                    <a:bodyPr/>
                    <a:lstStyle/>
                    <a:p>
                      <a:pPr algn="ctr"/>
                      <a:endParaRPr kumimoji="1" lang="en-US" altLang="ja-JP" sz="1300" b="1" dirty="0">
                        <a:solidFill>
                          <a:schemeClr val="bg1"/>
                        </a:solidFill>
                        <a:latin typeface="Meiryo UI" panose="020B0604030504040204" pitchFamily="50" charset="-128"/>
                        <a:ea typeface="Meiryo UI" panose="020B0604030504040204" pitchFamily="50" charset="-128"/>
                      </a:endParaRPr>
                    </a:p>
                  </a:txBody>
                  <a:tcPr marL="84406" marR="84406" marT="42203" marB="42203">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ライドシェア事業者</a:t>
                      </a:r>
                      <a:endParaRPr kumimoji="1" lang="en-US" altLang="ja-JP" sz="14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737518651"/>
                  </a:ext>
                </a:extLst>
              </a:tr>
              <a:tr h="1224000">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実施主体</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l">
                        <a:lnSpc>
                          <a:spcPts val="1800"/>
                        </a:lnSpc>
                      </a:pP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安全にライドシェアによる旅客運送ができる法人等</a:t>
                      </a:r>
                      <a:r>
                        <a:rPr kumimoji="1" lang="en-US" altLang="ja-JP" sz="1400" b="1" dirty="0">
                          <a:solidFill>
                            <a:schemeClr val="tx1"/>
                          </a:solidFill>
                          <a:latin typeface="Meiryo UI" panose="020B0604030504040204" pitchFamily="50" charset="-128"/>
                          <a:ea typeface="Meiryo UI" panose="020B0604030504040204" pitchFamily="50" charset="-128"/>
                        </a:rPr>
                        <a:t>》</a:t>
                      </a:r>
                    </a:p>
                    <a:p>
                      <a:pPr marL="0" marR="0" lvl="0" indent="0" algn="l" defTabSz="844083" rtl="0" eaLnBrk="1" fontAlgn="auto" latinLnBrk="0" hangingPunct="1">
                        <a:lnSpc>
                          <a:spcPts val="18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　</a:t>
                      </a:r>
                      <a:r>
                        <a:rPr kumimoji="1" lang="ja-JP" altLang="en-US" sz="1400" b="0" dirty="0">
                          <a:solidFill>
                            <a:schemeClr val="tx1"/>
                          </a:solidFill>
                          <a:latin typeface="Meiryo UI" panose="020B0604030504040204" pitchFamily="50" charset="-128"/>
                          <a:ea typeface="Meiryo UI" panose="020B0604030504040204" pitchFamily="50" charset="-128"/>
                        </a:rPr>
                        <a:t>○ドライバーとの役割・責任分担の下、運行管理、安全対策（車両面、運転技術面、犯罪抑止等）が</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0" marR="0" lvl="0" indent="0" algn="l" defTabSz="844083" rtl="0" eaLnBrk="1" fontAlgn="auto" latinLnBrk="0" hangingPunct="1">
                        <a:lnSpc>
                          <a:spcPts val="1800"/>
                        </a:lnSpc>
                        <a:spcBef>
                          <a:spcPts val="0"/>
                        </a:spcBef>
                        <a:spcAft>
                          <a:spcPts val="0"/>
                        </a:spcAft>
                        <a:buClrTx/>
                        <a:buSzTx/>
                        <a:buFontTx/>
                        <a:buNone/>
                        <a:tabLst/>
                        <a:defRPr/>
                      </a:pPr>
                      <a:r>
                        <a:rPr kumimoji="1" lang="en-US" altLang="ja-JP" sz="1400" b="0" dirty="0">
                          <a:solidFill>
                            <a:schemeClr val="tx1"/>
                          </a:solidFill>
                          <a:latin typeface="Meiryo UI" panose="020B0604030504040204" pitchFamily="50" charset="-128"/>
                          <a:ea typeface="Meiryo UI" panose="020B0604030504040204" pitchFamily="50" charset="-128"/>
                        </a:rPr>
                        <a:t>    </a:t>
                      </a:r>
                      <a:r>
                        <a:rPr kumimoji="1" lang="ja-JP" altLang="en-US" sz="1400" b="0" dirty="0">
                          <a:solidFill>
                            <a:schemeClr val="tx1"/>
                          </a:solidFill>
                          <a:latin typeface="Meiryo UI" panose="020B0604030504040204" pitchFamily="50" charset="-128"/>
                          <a:ea typeface="Meiryo UI" panose="020B0604030504040204" pitchFamily="50" charset="-128"/>
                        </a:rPr>
                        <a:t>行えることを前提として、</a:t>
                      </a:r>
                      <a:r>
                        <a:rPr kumimoji="1" lang="ja-JP" altLang="en-US" sz="1400" b="1" dirty="0">
                          <a:solidFill>
                            <a:schemeClr val="tx1"/>
                          </a:solidFill>
                          <a:latin typeface="Meiryo UI" panose="020B0604030504040204" pitchFamily="50" charset="-128"/>
                          <a:ea typeface="Meiryo UI" panose="020B0604030504040204" pitchFamily="50" charset="-128"/>
                        </a:rPr>
                        <a:t>様々な分野の事業者が自由に参入できる</a:t>
                      </a:r>
                    </a:p>
                    <a:p>
                      <a:pPr marL="0" marR="0" lvl="0" indent="0" algn="l" defTabSz="844083" rtl="0" eaLnBrk="1" fontAlgn="auto" latinLnBrk="0" hangingPunct="1">
                        <a:lnSpc>
                          <a:spcPts val="18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　　・配車サービス事業者、損害保険会社、貨物運送事業者、</a:t>
                      </a:r>
                      <a:r>
                        <a:rPr kumimoji="1" lang="en-US" altLang="ja-JP" sz="1400" b="0" dirty="0">
                          <a:solidFill>
                            <a:schemeClr val="tx1"/>
                          </a:solidFill>
                          <a:latin typeface="Meiryo UI" panose="020B0604030504040204" pitchFamily="50" charset="-128"/>
                          <a:ea typeface="Meiryo UI" panose="020B0604030504040204" pitchFamily="50" charset="-128"/>
                        </a:rPr>
                        <a:t>IT</a:t>
                      </a:r>
                      <a:r>
                        <a:rPr kumimoji="1" lang="ja-JP" altLang="en-US" sz="1400" b="0" dirty="0">
                          <a:solidFill>
                            <a:schemeClr val="tx1"/>
                          </a:solidFill>
                          <a:latin typeface="Meiryo UI" panose="020B0604030504040204" pitchFamily="50" charset="-128"/>
                          <a:ea typeface="Meiryo UI" panose="020B0604030504040204" pitchFamily="50" charset="-128"/>
                        </a:rPr>
                        <a:t>・通信分野事業者、タクシー・バス事業</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0" marR="0" lvl="0" indent="0" algn="l" defTabSz="844083" rtl="0" eaLnBrk="1" fontAlgn="auto" latinLnBrk="0" hangingPunct="1">
                        <a:lnSpc>
                          <a:spcPts val="1800"/>
                        </a:lnSpc>
                        <a:spcBef>
                          <a:spcPts val="0"/>
                        </a:spcBef>
                        <a:spcAft>
                          <a:spcPts val="0"/>
                        </a:spcAft>
                        <a:buClrTx/>
                        <a:buSzTx/>
                        <a:buFontTx/>
                        <a:buNone/>
                        <a:tabLst/>
                        <a:defRPr/>
                      </a:pPr>
                      <a:r>
                        <a:rPr kumimoji="1" lang="en-US" altLang="ja-JP" sz="1400" b="0" dirty="0">
                          <a:solidFill>
                            <a:schemeClr val="tx1"/>
                          </a:solidFill>
                          <a:latin typeface="Meiryo UI" panose="020B0604030504040204" pitchFamily="50" charset="-128"/>
                          <a:ea typeface="Meiryo UI" panose="020B0604030504040204" pitchFamily="50" charset="-128"/>
                        </a:rPr>
                        <a:t>     </a:t>
                      </a:r>
                      <a:r>
                        <a:rPr kumimoji="1" lang="ja-JP" altLang="en-US" sz="1400" b="0" dirty="0">
                          <a:solidFill>
                            <a:schemeClr val="tx1"/>
                          </a:solidFill>
                          <a:latin typeface="Meiryo UI" panose="020B0604030504040204" pitchFamily="50" charset="-128"/>
                          <a:ea typeface="Meiryo UI" panose="020B0604030504040204" pitchFamily="50" charset="-128"/>
                        </a:rPr>
                        <a:t>者、これらのＪＶ　　など</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2467122"/>
                  </a:ext>
                </a:extLst>
              </a:tr>
              <a:tr h="263090">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latin typeface="Meiryo UI" panose="020B0604030504040204" pitchFamily="50" charset="-128"/>
                          <a:ea typeface="Meiryo UI" panose="020B0604030504040204" pitchFamily="50" charset="-128"/>
                        </a:rPr>
                        <a:t>運行区域</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l"/>
                      <a:r>
                        <a:rPr kumimoji="1" lang="ja-JP" altLang="en-US" sz="1400" b="1" dirty="0">
                          <a:solidFill>
                            <a:schemeClr val="tx1"/>
                          </a:solidFill>
                          <a:latin typeface="Meiryo UI" panose="020B0604030504040204" pitchFamily="50" charset="-128"/>
                          <a:ea typeface="Meiryo UI" panose="020B0604030504040204" pitchFamily="50" charset="-128"/>
                        </a:rPr>
                        <a:t>制限なし（営業区域に限定されない）</a:t>
                      </a:r>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41782859"/>
                  </a:ext>
                </a:extLst>
              </a:tr>
              <a:tr h="263090">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latin typeface="Meiryo UI" panose="020B0604030504040204" pitchFamily="50" charset="-128"/>
                          <a:ea typeface="Meiryo UI" panose="020B0604030504040204" pitchFamily="50" charset="-128"/>
                        </a:rPr>
                        <a:t>運送対象</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rPr>
                        <a:t>制限なし（府民、観光客 等）</a:t>
                      </a:r>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387866658"/>
                  </a:ext>
                </a:extLst>
              </a:tr>
              <a:tr h="284144">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運行期間</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l"/>
                      <a:r>
                        <a:rPr kumimoji="1" lang="ja-JP" altLang="en-US" sz="1400" b="1" dirty="0">
                          <a:solidFill>
                            <a:schemeClr val="tx1"/>
                          </a:solidFill>
                          <a:latin typeface="Meiryo UI" panose="020B0604030504040204" pitchFamily="50" charset="-128"/>
                          <a:ea typeface="Meiryo UI" panose="020B0604030504040204" pitchFamily="50" charset="-128"/>
                        </a:rPr>
                        <a:t>制限なし（</a:t>
                      </a:r>
                      <a:r>
                        <a:rPr kumimoji="1" lang="en-US" altLang="ja-JP" sz="1400" b="1" dirty="0">
                          <a:solidFill>
                            <a:schemeClr val="tx1"/>
                          </a:solidFill>
                          <a:latin typeface="Meiryo UI" panose="020B0604030504040204" pitchFamily="50" charset="-128"/>
                          <a:ea typeface="Meiryo UI" panose="020B0604030504040204" pitchFamily="50" charset="-128"/>
                        </a:rPr>
                        <a:t>24</a:t>
                      </a:r>
                      <a:r>
                        <a:rPr kumimoji="1" lang="ja-JP" altLang="en-US" sz="1400" b="1" dirty="0">
                          <a:solidFill>
                            <a:schemeClr val="tx1"/>
                          </a:solidFill>
                          <a:latin typeface="Meiryo UI" panose="020B0604030504040204" pitchFamily="50" charset="-128"/>
                          <a:ea typeface="Meiryo UI" panose="020B0604030504040204" pitchFamily="50" charset="-128"/>
                        </a:rPr>
                        <a:t>時間運行）</a:t>
                      </a:r>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38672513"/>
                  </a:ext>
                </a:extLst>
              </a:tr>
              <a:tr h="282821">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対　価</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l"/>
                      <a:r>
                        <a:rPr kumimoji="1" lang="ja-JP" altLang="en-US" sz="1400" b="1" dirty="0">
                          <a:solidFill>
                            <a:schemeClr val="tx1"/>
                          </a:solidFill>
                          <a:latin typeface="Meiryo UI" panose="020B0604030504040204" pitchFamily="50" charset="-128"/>
                          <a:ea typeface="Meiryo UI" panose="020B0604030504040204" pitchFamily="50" charset="-128"/>
                        </a:rPr>
                        <a:t>需給に応じた自由な価格設定（需給ひっ迫状況に応じたダイナミックプライシングなど）</a:t>
                      </a:r>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594899517"/>
                  </a:ext>
                </a:extLst>
              </a:tr>
            </a:tbl>
          </a:graphicData>
        </a:graphic>
      </p:graphicFrame>
      <p:sp>
        <p:nvSpPr>
          <p:cNvPr id="3" name="四角形: 角を丸くする 2">
            <a:extLst>
              <a:ext uri="{FF2B5EF4-FFF2-40B4-BE49-F238E27FC236}">
                <a16:creationId xmlns:a16="http://schemas.microsoft.com/office/drawing/2014/main" id="{8EAFBD7F-A696-7958-5EE2-7B4AF4EBB54A}"/>
              </a:ext>
            </a:extLst>
          </p:cNvPr>
          <p:cNvSpPr/>
          <p:nvPr/>
        </p:nvSpPr>
        <p:spPr>
          <a:xfrm>
            <a:off x="1447708" y="3896186"/>
            <a:ext cx="7289800" cy="834389"/>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b="1" dirty="0">
                <a:solidFill>
                  <a:schemeClr val="tx1"/>
                </a:solidFill>
              </a:rPr>
              <a:t>          ・オンデマンドでの移動が可能</a:t>
            </a:r>
            <a:r>
              <a:rPr kumimoji="1" lang="ja-JP" altLang="en-US" sz="1400" dirty="0">
                <a:solidFill>
                  <a:schemeClr val="tx1"/>
                </a:solidFill>
                <a:latin typeface="+mn-ea"/>
                <a:cs typeface="Microsoft Himalaya" panose="01010100010101010101" pitchFamily="2" charset="0"/>
              </a:rPr>
              <a:t>（待ち時間や「捕まらない」が少なくなる）</a:t>
            </a:r>
            <a:endParaRPr kumimoji="1" lang="en-US" altLang="ja-JP" sz="1400" dirty="0">
              <a:solidFill>
                <a:schemeClr val="tx1"/>
              </a:solidFill>
              <a:latin typeface="+mn-ea"/>
              <a:cs typeface="Microsoft Himalaya" panose="01010100010101010101" pitchFamily="2" charset="0"/>
            </a:endParaRPr>
          </a:p>
          <a:p>
            <a:r>
              <a:rPr kumimoji="1" lang="ja-JP" altLang="en-US" sz="1400" b="1" dirty="0">
                <a:solidFill>
                  <a:schemeClr val="tx1"/>
                </a:solidFill>
              </a:rPr>
              <a:t> 　　・ニーズに応じ、提供されるサービス内容から自由に選択可能</a:t>
            </a:r>
          </a:p>
          <a:p>
            <a:r>
              <a:rPr kumimoji="1" lang="ja-JP" altLang="en-US" sz="1400" dirty="0">
                <a:solidFill>
                  <a:schemeClr val="tx1"/>
                </a:solidFill>
              </a:rPr>
              <a:t>　　　（価格・車種・過去利用者の評価・ドライバーの性別・その他）</a:t>
            </a:r>
          </a:p>
        </p:txBody>
      </p:sp>
      <p:sp>
        <p:nvSpPr>
          <p:cNvPr id="10" name="四角形: 角を丸くする 9">
            <a:extLst>
              <a:ext uri="{FF2B5EF4-FFF2-40B4-BE49-F238E27FC236}">
                <a16:creationId xmlns:a16="http://schemas.microsoft.com/office/drawing/2014/main" id="{C45467A3-455E-48F4-AE18-90B560C6364E}"/>
              </a:ext>
            </a:extLst>
          </p:cNvPr>
          <p:cNvSpPr/>
          <p:nvPr/>
        </p:nvSpPr>
        <p:spPr>
          <a:xfrm>
            <a:off x="337174" y="4143110"/>
            <a:ext cx="1607100" cy="381860"/>
          </a:xfrm>
          <a:prstGeom prst="roundRec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lnSpc>
                <a:spcPts val="2500"/>
              </a:lnSpc>
            </a:pPr>
            <a:r>
              <a:rPr kumimoji="1" lang="ja-JP" altLang="en-US" sz="1600" b="1" dirty="0">
                <a:solidFill>
                  <a:schemeClr val="tx1"/>
                </a:solidFill>
                <a:latin typeface="Meiryo UI" panose="020B0604030504040204" pitchFamily="50" charset="-128"/>
                <a:ea typeface="Meiryo UI" panose="020B0604030504040204" pitchFamily="50" charset="-128"/>
              </a:rPr>
              <a:t>利用者</a:t>
            </a:r>
          </a:p>
        </p:txBody>
      </p:sp>
      <p:sp>
        <p:nvSpPr>
          <p:cNvPr id="11" name="四角形: 角を丸くする 10">
            <a:extLst>
              <a:ext uri="{FF2B5EF4-FFF2-40B4-BE49-F238E27FC236}">
                <a16:creationId xmlns:a16="http://schemas.microsoft.com/office/drawing/2014/main" id="{FAAC2C2D-0EA1-4C1B-886B-A6647D3F4A61}"/>
              </a:ext>
            </a:extLst>
          </p:cNvPr>
          <p:cNvSpPr/>
          <p:nvPr/>
        </p:nvSpPr>
        <p:spPr>
          <a:xfrm>
            <a:off x="5846044" y="3448812"/>
            <a:ext cx="2878857" cy="381860"/>
          </a:xfrm>
          <a:prstGeom prst="roundRect">
            <a:avLst/>
          </a:prstGeom>
          <a:noFill/>
          <a:ln w="22225">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lnSpc>
                <a:spcPts val="2500"/>
              </a:lnSpc>
            </a:pPr>
            <a:r>
              <a:rPr kumimoji="1" lang="ja-JP" altLang="en-US" dirty="0">
                <a:solidFill>
                  <a:schemeClr val="tx1"/>
                </a:solidFill>
                <a:latin typeface="Meiryo UI" panose="020B0604030504040204" pitchFamily="50" charset="-128"/>
                <a:ea typeface="Meiryo UI" panose="020B0604030504040204" pitchFamily="50" charset="-128"/>
              </a:rPr>
              <a:t>規制改革・輸送力増強　等</a:t>
            </a:r>
          </a:p>
        </p:txBody>
      </p:sp>
      <p:sp>
        <p:nvSpPr>
          <p:cNvPr id="5" name="矢印: 左 4">
            <a:extLst>
              <a:ext uri="{FF2B5EF4-FFF2-40B4-BE49-F238E27FC236}">
                <a16:creationId xmlns:a16="http://schemas.microsoft.com/office/drawing/2014/main" id="{BCEC4245-C9FF-4AE8-8CD9-381D5A81849D}"/>
              </a:ext>
            </a:extLst>
          </p:cNvPr>
          <p:cNvSpPr/>
          <p:nvPr/>
        </p:nvSpPr>
        <p:spPr>
          <a:xfrm>
            <a:off x="5603966" y="3424781"/>
            <a:ext cx="3132470" cy="484605"/>
          </a:xfrm>
          <a:prstGeom prst="leftArrow">
            <a:avLst>
              <a:gd name="adj1" fmla="val 70772"/>
              <a:gd name="adj2" fmla="val 50000"/>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D68ECCBB-A3FF-4B1B-BFA0-13376A5179B7}"/>
              </a:ext>
            </a:extLst>
          </p:cNvPr>
          <p:cNvSpPr/>
          <p:nvPr/>
        </p:nvSpPr>
        <p:spPr>
          <a:xfrm>
            <a:off x="1435101" y="4861603"/>
            <a:ext cx="7289800" cy="834389"/>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a:solidFill>
                  <a:schemeClr val="tx1"/>
                </a:solidFill>
              </a:rPr>
              <a:t>　　</a:t>
            </a:r>
            <a:r>
              <a:rPr kumimoji="1" lang="ja-JP" altLang="en-US" sz="1400" b="1" dirty="0">
                <a:solidFill>
                  <a:schemeClr val="tx1"/>
                </a:solidFill>
              </a:rPr>
              <a:t> ・規制改革により業界が活性化し、サービス向上や若手ドライバー確保につながる　　　</a:t>
            </a:r>
          </a:p>
          <a:p>
            <a:r>
              <a:rPr kumimoji="1" lang="ja-JP" altLang="en-US" sz="1400" dirty="0">
                <a:solidFill>
                  <a:schemeClr val="tx1"/>
                </a:solidFill>
              </a:rPr>
              <a:t>　　　（稼働率･実車率の安定、ドライバー・車両保有数等）</a:t>
            </a:r>
            <a:r>
              <a:rPr kumimoji="1" lang="ja-JP" altLang="en-US" sz="1400" b="1" dirty="0">
                <a:solidFill>
                  <a:schemeClr val="tx1"/>
                </a:solidFill>
              </a:rPr>
              <a:t>　　</a:t>
            </a:r>
          </a:p>
          <a:p>
            <a:r>
              <a:rPr kumimoji="1" lang="ja-JP" altLang="en-US" sz="1400" b="1" dirty="0">
                <a:solidFill>
                  <a:schemeClr val="tx1"/>
                </a:solidFill>
              </a:rPr>
              <a:t>　　  ・輸送力の増強が図られ、イベント開催等での需要増加にも対応できる</a:t>
            </a:r>
            <a:endParaRPr kumimoji="1" lang="ja-JP" altLang="en-US" sz="1400" dirty="0">
              <a:solidFill>
                <a:schemeClr val="tx1"/>
              </a:solidFill>
            </a:endParaRPr>
          </a:p>
        </p:txBody>
      </p:sp>
      <p:sp>
        <p:nvSpPr>
          <p:cNvPr id="19" name="四角形: 角を丸くする 18">
            <a:extLst>
              <a:ext uri="{FF2B5EF4-FFF2-40B4-BE49-F238E27FC236}">
                <a16:creationId xmlns:a16="http://schemas.microsoft.com/office/drawing/2014/main" id="{EE9E1429-F264-4CD4-BDFA-ED0BA7C29F56}"/>
              </a:ext>
            </a:extLst>
          </p:cNvPr>
          <p:cNvSpPr/>
          <p:nvPr/>
        </p:nvSpPr>
        <p:spPr>
          <a:xfrm>
            <a:off x="337174" y="5061507"/>
            <a:ext cx="1607100" cy="381860"/>
          </a:xfrm>
          <a:prstGeom prst="roundRec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lnSpc>
                <a:spcPts val="2500"/>
              </a:lnSpc>
            </a:pPr>
            <a:r>
              <a:rPr kumimoji="1" lang="ja-JP" altLang="en-US" sz="1600" b="1" dirty="0">
                <a:solidFill>
                  <a:schemeClr val="tx1"/>
                </a:solidFill>
                <a:latin typeface="Meiryo UI" panose="020B0604030504040204" pitchFamily="50" charset="-128"/>
                <a:ea typeface="Meiryo UI" panose="020B0604030504040204" pitchFamily="50" charset="-128"/>
              </a:rPr>
              <a:t>タクシー事業者</a:t>
            </a:r>
          </a:p>
        </p:txBody>
      </p:sp>
      <p:sp>
        <p:nvSpPr>
          <p:cNvPr id="2" name="二等辺三角形 1">
            <a:extLst>
              <a:ext uri="{FF2B5EF4-FFF2-40B4-BE49-F238E27FC236}">
                <a16:creationId xmlns:a16="http://schemas.microsoft.com/office/drawing/2014/main" id="{4352F5EA-23BD-9828-D9EC-7EA57BEC0604}"/>
              </a:ext>
            </a:extLst>
          </p:cNvPr>
          <p:cNvSpPr/>
          <p:nvPr/>
        </p:nvSpPr>
        <p:spPr>
          <a:xfrm rot="10800000">
            <a:off x="2714527" y="3445898"/>
            <a:ext cx="2888367" cy="320298"/>
          </a:xfrm>
          <a:prstGeom prst="triangle">
            <a:avLst>
              <a:gd name="adj" fmla="val 51802"/>
            </a:avLst>
          </a:prstGeom>
          <a:solidFill>
            <a:schemeClr val="accent1">
              <a:lumMod val="7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5E8D8751-26C8-4374-AB03-BB219D14AF47}"/>
              </a:ext>
            </a:extLst>
          </p:cNvPr>
          <p:cNvSpPr/>
          <p:nvPr/>
        </p:nvSpPr>
        <p:spPr>
          <a:xfrm>
            <a:off x="1435101" y="5882417"/>
            <a:ext cx="7289800" cy="834389"/>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a:solidFill>
                  <a:schemeClr val="tx1"/>
                </a:solidFill>
              </a:rPr>
              <a:t>　　</a:t>
            </a:r>
            <a:r>
              <a:rPr kumimoji="1" lang="ja-JP" altLang="en-US" sz="1400" b="1" dirty="0">
                <a:solidFill>
                  <a:schemeClr val="tx1"/>
                </a:solidFill>
              </a:rPr>
              <a:t>・新たなビジネスチャンスとして、新分野進出のきっかけとなる</a:t>
            </a:r>
            <a:endParaRPr kumimoji="1" lang="en-US" altLang="ja-JP" sz="1400" b="1" dirty="0">
              <a:solidFill>
                <a:schemeClr val="tx1"/>
              </a:solidFill>
            </a:endParaRPr>
          </a:p>
          <a:p>
            <a:r>
              <a:rPr kumimoji="1" lang="ja-JP" altLang="en-US" sz="1400" b="1" dirty="0">
                <a:solidFill>
                  <a:schemeClr val="tx1"/>
                </a:solidFill>
              </a:rPr>
              <a:t>　　 ・既存のノウハウと融合させて、新サービスの創出につながる</a:t>
            </a:r>
            <a:endParaRPr kumimoji="1" lang="ja-JP" altLang="en-US" sz="1400" dirty="0">
              <a:solidFill>
                <a:schemeClr val="tx1"/>
              </a:solidFill>
            </a:endParaRPr>
          </a:p>
        </p:txBody>
      </p:sp>
      <p:sp>
        <p:nvSpPr>
          <p:cNvPr id="21" name="四角形: 角を丸くする 20">
            <a:extLst>
              <a:ext uri="{FF2B5EF4-FFF2-40B4-BE49-F238E27FC236}">
                <a16:creationId xmlns:a16="http://schemas.microsoft.com/office/drawing/2014/main" id="{3D900644-874E-4D4A-86E1-1F3B57CDCAC3}"/>
              </a:ext>
            </a:extLst>
          </p:cNvPr>
          <p:cNvSpPr/>
          <p:nvPr/>
        </p:nvSpPr>
        <p:spPr>
          <a:xfrm>
            <a:off x="337174" y="6104176"/>
            <a:ext cx="1607100" cy="381860"/>
          </a:xfrm>
          <a:prstGeom prst="roundRec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lnSpc>
                <a:spcPts val="2500"/>
              </a:lnSpc>
            </a:pPr>
            <a:r>
              <a:rPr kumimoji="1" lang="ja-JP" altLang="en-US" sz="1600" b="1" dirty="0">
                <a:solidFill>
                  <a:schemeClr val="tx1"/>
                </a:solidFill>
                <a:latin typeface="Meiryo UI" panose="020B0604030504040204" pitchFamily="50" charset="-128"/>
                <a:ea typeface="Meiryo UI" panose="020B0604030504040204" pitchFamily="50" charset="-128"/>
              </a:rPr>
              <a:t>新規事業者</a:t>
            </a:r>
          </a:p>
        </p:txBody>
      </p:sp>
      <p:sp>
        <p:nvSpPr>
          <p:cNvPr id="23" name="スライド番号プレースホルダー 3">
            <a:extLst>
              <a:ext uri="{FF2B5EF4-FFF2-40B4-BE49-F238E27FC236}">
                <a16:creationId xmlns:a16="http://schemas.microsoft.com/office/drawing/2014/main" id="{B72CECAB-E7E0-425F-8C31-AFC6F5962144}"/>
              </a:ext>
            </a:extLst>
          </p:cNvPr>
          <p:cNvSpPr>
            <a:spLocks noGrp="1"/>
          </p:cNvSpPr>
          <p:nvPr>
            <p:ph type="sldNum" sz="quarter" idx="12"/>
          </p:nvPr>
        </p:nvSpPr>
        <p:spPr>
          <a:xfrm>
            <a:off x="8736436" y="6527356"/>
            <a:ext cx="417006" cy="365125"/>
          </a:xfrm>
        </p:spPr>
        <p:txBody>
          <a:bodyPr/>
          <a:lstStyle/>
          <a:p>
            <a:fld id="{2C05A0C3-014B-4449-8009-2E442196B472}" type="slidenum">
              <a:rPr kumimoji="1" lang="ja-JP" altLang="en-US" smtClean="0"/>
              <a:pPr/>
              <a:t>12</a:t>
            </a:fld>
            <a:endParaRPr kumimoji="1" lang="ja-JP" altLang="en-US" dirty="0"/>
          </a:p>
        </p:txBody>
      </p:sp>
    </p:spTree>
    <p:extLst>
      <p:ext uri="{BB962C8B-B14F-4D97-AF65-F5344CB8AC3E}">
        <p14:creationId xmlns:p14="http://schemas.microsoft.com/office/powerpoint/2010/main" val="550561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D202515-DBD8-4055-875D-8961D7F6F1F6}"/>
              </a:ext>
            </a:extLst>
          </p:cNvPr>
          <p:cNvSpPr txBox="1"/>
          <p:nvPr/>
        </p:nvSpPr>
        <p:spPr>
          <a:xfrm>
            <a:off x="209636" y="66300"/>
            <a:ext cx="84204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dirty="0">
                <a:solidFill>
                  <a:prstClr val="black"/>
                </a:solidFill>
                <a:latin typeface="Meiryo UI" panose="020B0604030504040204" pitchFamily="50" charset="-128"/>
                <a:ea typeface="Meiryo UI" panose="020B0604030504040204" pitchFamily="50" charset="-128"/>
              </a:rPr>
              <a:t>５</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万博開催に向けたライドシェア</a:t>
            </a:r>
          </a:p>
        </p:txBody>
      </p:sp>
      <p:cxnSp>
        <p:nvCxnSpPr>
          <p:cNvPr id="7" name="直線コネクタ 6">
            <a:extLst>
              <a:ext uri="{FF2B5EF4-FFF2-40B4-BE49-F238E27FC236}">
                <a16:creationId xmlns:a16="http://schemas.microsoft.com/office/drawing/2014/main" id="{AC9AC310-E4C9-4FFC-B70D-052D9FEF5D1A}"/>
              </a:ext>
            </a:extLst>
          </p:cNvPr>
          <p:cNvCxnSpPr/>
          <p:nvPr/>
        </p:nvCxnSpPr>
        <p:spPr>
          <a:xfrm>
            <a:off x="240668" y="460403"/>
            <a:ext cx="8726251" cy="0"/>
          </a:xfrm>
          <a:prstGeom prst="line">
            <a:avLst/>
          </a:prstGeom>
        </p:spPr>
        <p:style>
          <a:lnRef idx="1">
            <a:schemeClr val="dk1"/>
          </a:lnRef>
          <a:fillRef idx="0">
            <a:schemeClr val="dk1"/>
          </a:fillRef>
          <a:effectRef idx="0">
            <a:schemeClr val="dk1"/>
          </a:effectRef>
          <a:fontRef idx="minor">
            <a:schemeClr val="tx1"/>
          </a:fontRef>
        </p:style>
      </p:cxnSp>
      <p:sp>
        <p:nvSpPr>
          <p:cNvPr id="17" name="テキスト ボックス 16">
            <a:extLst>
              <a:ext uri="{FF2B5EF4-FFF2-40B4-BE49-F238E27FC236}">
                <a16:creationId xmlns:a16="http://schemas.microsoft.com/office/drawing/2014/main" id="{1BC572E7-A9EB-4C1C-A5ED-B6D0DE74FD99}"/>
              </a:ext>
            </a:extLst>
          </p:cNvPr>
          <p:cNvSpPr txBox="1"/>
          <p:nvPr/>
        </p:nvSpPr>
        <p:spPr>
          <a:xfrm>
            <a:off x="289601" y="834576"/>
            <a:ext cx="8568649" cy="2507322"/>
          </a:xfrm>
          <a:prstGeom prst="rect">
            <a:avLst/>
          </a:prstGeom>
          <a:solidFill>
            <a:schemeClr val="accent5">
              <a:lumMod val="20000"/>
              <a:lumOff val="80000"/>
            </a:schemeClr>
          </a:solidFill>
          <a:ln w="22225">
            <a:solidFill>
              <a:schemeClr val="bg1">
                <a:lumMod val="50000"/>
              </a:schemeClr>
            </a:solidFill>
            <a:prstDash val="solid"/>
          </a:ln>
        </p:spPr>
        <p:txBody>
          <a:bodyPr wrap="square" tIns="144000" bIns="108000">
            <a:spAutoFit/>
          </a:bodyPr>
          <a:lstStyle/>
          <a:p>
            <a:pPr>
              <a:lnSpc>
                <a:spcPts val="3000"/>
              </a:lnSpc>
              <a:spcBef>
                <a:spcPts val="1200"/>
              </a:spcBef>
            </a:pP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万博時の大阪での特殊事情を踏まえた方向性</a:t>
            </a:r>
            <a:r>
              <a:rPr lang="en-US" altLang="ja-JP" b="1" dirty="0">
                <a:latin typeface="Meiryo UI" panose="020B0604030504040204" pitchFamily="50" charset="-128"/>
                <a:ea typeface="Meiryo UI" panose="020B0604030504040204" pitchFamily="50" charset="-128"/>
              </a:rPr>
              <a:t>】</a:t>
            </a:r>
            <a:endParaRPr lang="en-US" altLang="ja-JP" b="1" u="sng" dirty="0">
              <a:latin typeface="Meiryo UI" panose="020B0604030504040204" pitchFamily="50" charset="-128"/>
              <a:ea typeface="Meiryo UI" panose="020B0604030504040204" pitchFamily="50" charset="-128"/>
            </a:endParaRPr>
          </a:p>
          <a:p>
            <a:pPr>
              <a:lnSpc>
                <a:spcPts val="3000"/>
              </a:lnSpc>
            </a:pPr>
            <a:r>
              <a:rPr lang="ja-JP" altLang="en-US" sz="1600" b="1" dirty="0">
                <a:latin typeface="Meiryo UI" panose="020B0604030504040204" pitchFamily="50" charset="-128"/>
                <a:ea typeface="Meiryo UI" panose="020B0604030504040204" pitchFamily="50" charset="-128"/>
              </a:rPr>
              <a:t>○約</a:t>
            </a:r>
            <a:r>
              <a:rPr lang="en-US" altLang="ja-JP" sz="1600" b="1" dirty="0">
                <a:latin typeface="Meiryo UI" panose="020B0604030504040204" pitchFamily="50" charset="-128"/>
                <a:ea typeface="Meiryo UI" panose="020B0604030504040204" pitchFamily="50" charset="-128"/>
              </a:rPr>
              <a:t>2,800</a:t>
            </a:r>
            <a:r>
              <a:rPr lang="ja-JP" altLang="en-US" sz="1600" b="1" dirty="0">
                <a:latin typeface="Meiryo UI" panose="020B0604030504040204" pitchFamily="50" charset="-128"/>
                <a:ea typeface="Meiryo UI" panose="020B0604030504040204" pitchFamily="50" charset="-128"/>
              </a:rPr>
              <a:t>万人の来場が見込まれている万博開催が約１年半後。</a:t>
            </a:r>
            <a:r>
              <a:rPr lang="ja-JP" altLang="en-US" sz="1600" dirty="0">
                <a:latin typeface="Meiryo UI" panose="020B0604030504040204" pitchFamily="50" charset="-128"/>
                <a:ea typeface="Meiryo UI" panose="020B0604030504040204" pitchFamily="50" charset="-128"/>
              </a:rPr>
              <a:t>万博期間中の交通需要の増大が　</a:t>
            </a:r>
            <a:endParaRPr lang="en-US" altLang="ja-JP" sz="1600" dirty="0">
              <a:latin typeface="Meiryo UI" panose="020B0604030504040204" pitchFamily="50" charset="-128"/>
              <a:ea typeface="Meiryo UI" panose="020B0604030504040204" pitchFamily="50" charset="-128"/>
            </a:endParaRPr>
          </a:p>
          <a:p>
            <a:pPr>
              <a:lnSpc>
                <a:spcPts val="3000"/>
              </a:lnSpc>
            </a:pPr>
            <a:r>
              <a:rPr lang="ja-JP" altLang="en-US" sz="1600" dirty="0">
                <a:latin typeface="Meiryo UI" panose="020B0604030504040204" pitchFamily="50" charset="-128"/>
                <a:ea typeface="Meiryo UI" panose="020B0604030504040204" pitchFamily="50" charset="-128"/>
              </a:rPr>
              <a:t>　 予想されており、タクシーの需給がひっ迫すると見込まれる。</a:t>
            </a:r>
            <a:endParaRPr lang="en-US" altLang="ja-JP" sz="1600" dirty="0">
              <a:latin typeface="Meiryo UI" panose="020B0604030504040204" pitchFamily="50" charset="-128"/>
              <a:ea typeface="Meiryo UI" panose="020B0604030504040204" pitchFamily="50" charset="-128"/>
            </a:endParaRPr>
          </a:p>
          <a:p>
            <a:pPr>
              <a:lnSpc>
                <a:spcPts val="3000"/>
              </a:lnSpc>
            </a:pPr>
            <a:r>
              <a:rPr lang="ja-JP" altLang="en-US"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本来であればライドシェアの本格導入により対応すべき</a:t>
            </a:r>
            <a:r>
              <a:rPr lang="ja-JP" altLang="en-US" sz="1600" dirty="0">
                <a:latin typeface="Meiryo UI" panose="020B0604030504040204" pitchFamily="50" charset="-128"/>
                <a:ea typeface="Meiryo UI" panose="020B0604030504040204" pitchFamily="50" charset="-128"/>
              </a:rPr>
              <a:t>であるが、開催までの暇がない（</a:t>
            </a:r>
            <a:r>
              <a:rPr lang="ja-JP" altLang="en-US" sz="1600" b="1" dirty="0">
                <a:latin typeface="Meiryo UI" panose="020B0604030504040204" pitchFamily="50" charset="-128"/>
                <a:ea typeface="Meiryo UI" panose="020B0604030504040204" pitchFamily="50" charset="-128"/>
              </a:rPr>
              <a:t>タクシーの規</a:t>
            </a:r>
            <a:endParaRPr lang="en-US" altLang="ja-JP" sz="1600" b="1" dirty="0">
              <a:latin typeface="Meiryo UI" panose="020B0604030504040204" pitchFamily="50" charset="-128"/>
              <a:ea typeface="Meiryo UI" panose="020B0604030504040204" pitchFamily="50" charset="-128"/>
            </a:endParaRPr>
          </a:p>
          <a:p>
            <a:pPr>
              <a:lnSpc>
                <a:spcPts val="3000"/>
              </a:lnSpc>
            </a:pPr>
            <a:r>
              <a:rPr lang="ja-JP" altLang="en-US" sz="1600" b="1" dirty="0">
                <a:latin typeface="Meiryo UI" panose="020B0604030504040204" pitchFamily="50" charset="-128"/>
                <a:ea typeface="Meiryo UI" panose="020B0604030504040204" pitchFamily="50" charset="-128"/>
              </a:rPr>
              <a:t>　 制緩和による輸送力の増強には時間がかかる）</a:t>
            </a:r>
            <a:r>
              <a:rPr lang="ja-JP" altLang="en-US" sz="1600" dirty="0">
                <a:latin typeface="Meiryo UI" panose="020B0604030504040204" pitchFamily="50" charset="-128"/>
                <a:ea typeface="Meiryo UI" panose="020B0604030504040204" pitchFamily="50" charset="-128"/>
              </a:rPr>
              <a:t>ことに加え、万博期間中は府内各地でタクシー需要 </a:t>
            </a:r>
            <a:endParaRPr lang="en-US" altLang="ja-JP" sz="1600" dirty="0">
              <a:latin typeface="Meiryo UI" panose="020B0604030504040204" pitchFamily="50" charset="-128"/>
              <a:ea typeface="Meiryo UI" panose="020B0604030504040204" pitchFamily="50" charset="-128"/>
            </a:endParaRPr>
          </a:p>
          <a:p>
            <a:pPr>
              <a:lnSpc>
                <a:spcPts val="3000"/>
              </a:lnSpc>
            </a:pP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の増加に伴う時間的、エリア的なタクシー不足が発生するおそれれが高く、新たな対応が求められる。</a:t>
            </a:r>
            <a:endParaRPr lang="en-US" altLang="ja-JP" sz="1600" dirty="0">
              <a:latin typeface="Meiryo UI" panose="020B0604030504040204" pitchFamily="50" charset="-128"/>
              <a:ea typeface="Meiryo UI" panose="020B0604030504040204" pitchFamily="50" charset="-128"/>
            </a:endParaRPr>
          </a:p>
        </p:txBody>
      </p:sp>
      <p:sp>
        <p:nvSpPr>
          <p:cNvPr id="2" name="スライド番号プレースホルダー 3">
            <a:extLst>
              <a:ext uri="{FF2B5EF4-FFF2-40B4-BE49-F238E27FC236}">
                <a16:creationId xmlns:a16="http://schemas.microsoft.com/office/drawing/2014/main" id="{EE91636C-B648-A4E0-9DB5-801CC1CC139A}"/>
              </a:ext>
            </a:extLst>
          </p:cNvPr>
          <p:cNvSpPr>
            <a:spLocks noGrp="1"/>
          </p:cNvSpPr>
          <p:nvPr>
            <p:ph type="sldNum" sz="quarter" idx="12"/>
          </p:nvPr>
        </p:nvSpPr>
        <p:spPr>
          <a:xfrm>
            <a:off x="8726993" y="6489251"/>
            <a:ext cx="417006" cy="365125"/>
          </a:xfrm>
        </p:spPr>
        <p:txBody>
          <a:bodyPr/>
          <a:lstStyle/>
          <a:p>
            <a:fld id="{2C05A0C3-014B-4449-8009-2E442196B472}" type="slidenum">
              <a:rPr kumimoji="1" lang="ja-JP" altLang="en-US" smtClean="0"/>
              <a:pPr/>
              <a:t>13</a:t>
            </a:fld>
            <a:endParaRPr kumimoji="1" lang="ja-JP" altLang="en-US" dirty="0"/>
          </a:p>
        </p:txBody>
      </p:sp>
      <p:sp>
        <p:nvSpPr>
          <p:cNvPr id="4" name="正方形/長方形 3">
            <a:extLst>
              <a:ext uri="{FF2B5EF4-FFF2-40B4-BE49-F238E27FC236}">
                <a16:creationId xmlns:a16="http://schemas.microsoft.com/office/drawing/2014/main" id="{EDB08CC2-E2BC-25A0-08D5-098EA03696A6}"/>
              </a:ext>
            </a:extLst>
          </p:cNvPr>
          <p:cNvSpPr/>
          <p:nvPr/>
        </p:nvSpPr>
        <p:spPr>
          <a:xfrm>
            <a:off x="182198" y="4314572"/>
            <a:ext cx="4123111" cy="217467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457200" rtl="0" eaLnBrk="1" fontAlgn="auto" latinLnBrk="0" hangingPunct="1">
              <a:lnSpc>
                <a:spcPts val="26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1"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タクシーの規制改革による輸送力増強</a:t>
            </a:r>
            <a:r>
              <a:rPr kumimoji="1" lang="en-US" altLang="ja-JP" sz="1400" b="1" i="1"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R="0" lvl="0" algn="l" defTabSz="457200" rtl="0" eaLnBrk="1" fontAlgn="auto" latinLnBrk="0" hangingPunct="1">
              <a:lnSpc>
                <a:spcPts val="2600"/>
              </a:lnSpc>
              <a:spcBef>
                <a:spcPts val="0"/>
              </a:spcBef>
              <a:spcAft>
                <a:spcPts val="0"/>
              </a:spcAft>
              <a:buClrTx/>
              <a:buSzTx/>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　女性運転者等の拡大のための勤務形態柔軟化等</a:t>
            </a:r>
          </a:p>
          <a:p>
            <a:pPr marL="285750" marR="0" lvl="0" indent="-285750" algn="l" defTabSz="457200" rtl="0" eaLnBrk="1" fontAlgn="auto" latinLnBrk="0" hangingPunct="1">
              <a:lnSpc>
                <a:spcPts val="2600"/>
              </a:lnSpc>
              <a:spcBef>
                <a:spcPts val="0"/>
              </a:spcBef>
              <a:spcAft>
                <a:spcPts val="0"/>
              </a:spcAft>
              <a:buClrTx/>
              <a:buSzTx/>
              <a:buFont typeface="Meiryo UI" panose="020B0604030504040204" pitchFamily="50" charset="-128"/>
              <a:buChar char="○"/>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第二種免許の取得支援</a:t>
            </a:r>
          </a:p>
          <a:p>
            <a:pPr marR="0" lvl="0" algn="l" defTabSz="457200" rtl="0" eaLnBrk="1" fontAlgn="auto" latinLnBrk="0" hangingPunct="1">
              <a:lnSpc>
                <a:spcPts val="2600"/>
              </a:lnSpc>
              <a:spcBef>
                <a:spcPts val="0"/>
              </a:spcBef>
              <a:spcAft>
                <a:spcPts val="0"/>
              </a:spcAft>
              <a:buClrTx/>
              <a:buSzTx/>
              <a:tabLst/>
              <a:defRPr/>
            </a:pPr>
            <a:r>
              <a:rPr kumimoji="1" lang="ja-JP" altLang="en-US" sz="1400" dirty="0">
                <a:solidFill>
                  <a:prstClr val="black"/>
                </a:solidFill>
                <a:latin typeface="Meiryo UI" panose="020B0604030504040204" pitchFamily="50" charset="-128"/>
                <a:ea typeface="Meiryo UI" panose="020B0604030504040204" pitchFamily="50" charset="-128"/>
              </a:rPr>
              <a:t>〇　配車アプリの複数導入・タブレット統合の促進</a:t>
            </a:r>
            <a:endParaRPr kumimoji="1" lang="en-US" altLang="ja-JP" sz="1400" b="0" i="1"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ts val="2600"/>
              </a:lnSpc>
              <a:spcBef>
                <a:spcPts val="0"/>
              </a:spcBef>
              <a:spcAft>
                <a:spcPts val="0"/>
              </a:spcAft>
              <a:buClrTx/>
              <a:buSzTx/>
              <a:buFont typeface="Meiryo UI" panose="020B0604030504040204" pitchFamily="50" charset="-128"/>
              <a:buChar char="○"/>
              <a:tabLst/>
              <a:defRPr/>
            </a:pPr>
            <a:r>
              <a:rPr kumimoji="1" lang="ja-JP" altLang="en-US" sz="1400" b="0" i="1"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事業者間における運行管理共同化　　　　　　など</a:t>
            </a:r>
          </a:p>
          <a:p>
            <a:pPr marR="0" lvl="0" algn="l" defTabSz="457200" rtl="0" eaLnBrk="1" fontAlgn="auto" latinLnBrk="0" hangingPunct="1">
              <a:lnSpc>
                <a:spcPts val="1600"/>
              </a:lnSpc>
              <a:spcBef>
                <a:spcPts val="0"/>
              </a:spcBef>
              <a:spcAft>
                <a:spcPts val="0"/>
              </a:spcAft>
              <a:buClrTx/>
              <a:buSzTx/>
              <a:tabLst/>
              <a:defRPr/>
            </a:pPr>
            <a:r>
              <a:rPr kumimoji="1" lang="ja-JP" altLang="en-US" sz="1200" dirty="0">
                <a:solidFill>
                  <a:schemeClr val="tx1"/>
                </a:solidFill>
              </a:rPr>
              <a:t>　　　</a:t>
            </a:r>
            <a:r>
              <a:rPr kumimoji="1" lang="en-US" altLang="ja-JP" sz="1200" dirty="0">
                <a:solidFill>
                  <a:schemeClr val="tx1"/>
                </a:solidFill>
              </a:rPr>
              <a:t>※</a:t>
            </a:r>
            <a:r>
              <a:rPr kumimoji="1" lang="ja-JP" altLang="en-US" sz="1200" dirty="0">
                <a:solidFill>
                  <a:schemeClr val="tx1"/>
                </a:solidFill>
              </a:rPr>
              <a:t>　令和</a:t>
            </a:r>
            <a:r>
              <a:rPr kumimoji="1" lang="en-US" altLang="ja-JP" sz="1200" dirty="0">
                <a:solidFill>
                  <a:schemeClr val="tx1"/>
                </a:solidFill>
              </a:rPr>
              <a:t>5</a:t>
            </a:r>
            <a:r>
              <a:rPr kumimoji="1" lang="ja-JP" altLang="en-US" sz="1200" dirty="0">
                <a:solidFill>
                  <a:schemeClr val="tx1"/>
                </a:solidFill>
              </a:rPr>
              <a:t>年</a:t>
            </a:r>
            <a:r>
              <a:rPr kumimoji="1" lang="en-US" altLang="ja-JP" sz="1200" dirty="0">
                <a:solidFill>
                  <a:schemeClr val="tx1"/>
                </a:solidFill>
              </a:rPr>
              <a:t>11</a:t>
            </a:r>
            <a:r>
              <a:rPr kumimoji="1" lang="ja-JP" altLang="en-US" sz="1200" dirty="0">
                <a:solidFill>
                  <a:schemeClr val="tx1"/>
                </a:solidFill>
              </a:rPr>
              <a:t>月</a:t>
            </a:r>
            <a:r>
              <a:rPr kumimoji="1" lang="en-US" altLang="ja-JP" sz="1200" dirty="0">
                <a:solidFill>
                  <a:schemeClr val="tx1"/>
                </a:solidFill>
              </a:rPr>
              <a:t>6</a:t>
            </a:r>
            <a:r>
              <a:rPr kumimoji="1" lang="ja-JP" altLang="en-US" sz="1200" dirty="0">
                <a:solidFill>
                  <a:schemeClr val="tx1"/>
                </a:solidFill>
              </a:rPr>
              <a:t>日 規制改革推進会議資料（第</a:t>
            </a:r>
            <a:r>
              <a:rPr kumimoji="1" lang="en-US" altLang="ja-JP" sz="1200" dirty="0">
                <a:solidFill>
                  <a:schemeClr val="tx1"/>
                </a:solidFill>
              </a:rPr>
              <a:t>1</a:t>
            </a:r>
            <a:r>
              <a:rPr kumimoji="1" lang="ja-JP" altLang="en-US" sz="1200" dirty="0">
                <a:solidFill>
                  <a:schemeClr val="tx1"/>
                </a:solidFill>
              </a:rPr>
              <a:t>回</a:t>
            </a:r>
          </a:p>
          <a:p>
            <a:pPr marR="0" lvl="0" algn="l" defTabSz="457200" rtl="0" eaLnBrk="1" fontAlgn="auto" latinLnBrk="0" hangingPunct="1">
              <a:lnSpc>
                <a:spcPts val="1600"/>
              </a:lnSpc>
              <a:spcBef>
                <a:spcPts val="0"/>
              </a:spcBef>
              <a:spcAft>
                <a:spcPts val="0"/>
              </a:spcAft>
              <a:buClrTx/>
              <a:buSzTx/>
              <a:tabLst/>
              <a:defRPr/>
            </a:pPr>
            <a:r>
              <a:rPr kumimoji="1" lang="ja-JP" altLang="en-US" sz="1200" dirty="0">
                <a:solidFill>
                  <a:schemeClr val="tx1"/>
                </a:solidFill>
              </a:rPr>
              <a:t>　　　　　地域産業活性化</a:t>
            </a:r>
            <a:r>
              <a:rPr kumimoji="1" lang="en-US" altLang="ja-JP" sz="1200" dirty="0">
                <a:solidFill>
                  <a:schemeClr val="tx1"/>
                </a:solidFill>
              </a:rPr>
              <a:t>WG</a:t>
            </a:r>
            <a:r>
              <a:rPr kumimoji="1" lang="ja-JP" altLang="en-US" sz="1200" dirty="0">
                <a:solidFill>
                  <a:schemeClr val="tx1"/>
                </a:solidFill>
              </a:rPr>
              <a:t>資料）を参考に整理</a:t>
            </a:r>
          </a:p>
        </p:txBody>
      </p:sp>
      <p:sp>
        <p:nvSpPr>
          <p:cNvPr id="11" name="加算記号 10">
            <a:extLst>
              <a:ext uri="{FF2B5EF4-FFF2-40B4-BE49-F238E27FC236}">
                <a16:creationId xmlns:a16="http://schemas.microsoft.com/office/drawing/2014/main" id="{84EED9AC-6994-72B4-268E-72A2F92ABFC2}"/>
              </a:ext>
            </a:extLst>
          </p:cNvPr>
          <p:cNvSpPr/>
          <p:nvPr/>
        </p:nvSpPr>
        <p:spPr>
          <a:xfrm>
            <a:off x="4251466" y="5141271"/>
            <a:ext cx="612000" cy="612000"/>
          </a:xfrm>
          <a:prstGeom prst="mathPlus">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矢印: 下 12">
            <a:extLst>
              <a:ext uri="{FF2B5EF4-FFF2-40B4-BE49-F238E27FC236}">
                <a16:creationId xmlns:a16="http://schemas.microsoft.com/office/drawing/2014/main" id="{6BA92FCF-010A-4B99-8632-C5824C1A1C3F}"/>
              </a:ext>
            </a:extLst>
          </p:cNvPr>
          <p:cNvSpPr/>
          <p:nvPr/>
        </p:nvSpPr>
        <p:spPr>
          <a:xfrm>
            <a:off x="3191351" y="3603512"/>
            <a:ext cx="2761298" cy="501747"/>
          </a:xfrm>
          <a:prstGeom prst="downArrow">
            <a:avLst>
              <a:gd name="adj1" fmla="val 36760"/>
              <a:gd name="adj2" fmla="val 43666"/>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0526CE56-210A-4BEE-B17C-78B44AA963D3}"/>
              </a:ext>
            </a:extLst>
          </p:cNvPr>
          <p:cNvSpPr/>
          <p:nvPr/>
        </p:nvSpPr>
        <p:spPr>
          <a:xfrm>
            <a:off x="4863466" y="4291333"/>
            <a:ext cx="4203539" cy="219791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2600"/>
              </a:lnSpc>
            </a:pPr>
            <a:r>
              <a:rPr kumimoji="1" lang="en-US" altLang="ja-JP" sz="1400" b="1" i="1" dirty="0">
                <a:solidFill>
                  <a:schemeClr val="tx1"/>
                </a:solidFill>
                <a:latin typeface="Meiryo UI" panose="020B0604030504040204" pitchFamily="50" charset="-128"/>
                <a:ea typeface="Meiryo UI" panose="020B0604030504040204" pitchFamily="50" charset="-128"/>
              </a:rPr>
              <a:t>【</a:t>
            </a:r>
            <a:r>
              <a:rPr kumimoji="1" lang="ja-JP" altLang="en-US" sz="1400" b="1" i="1" dirty="0">
                <a:solidFill>
                  <a:schemeClr val="tx1"/>
                </a:solidFill>
                <a:latin typeface="Meiryo UI" panose="020B0604030504040204" pitchFamily="50" charset="-128"/>
                <a:ea typeface="Meiryo UI" panose="020B0604030504040204" pitchFamily="50" charset="-128"/>
              </a:rPr>
              <a:t>ライドシェアの導入</a:t>
            </a:r>
            <a:r>
              <a:rPr kumimoji="1" lang="en-US" altLang="ja-JP" sz="1400" b="1" i="1" dirty="0">
                <a:solidFill>
                  <a:schemeClr val="tx1"/>
                </a:solidFill>
                <a:latin typeface="Meiryo UI" panose="020B0604030504040204" pitchFamily="50" charset="-128"/>
                <a:ea typeface="Meiryo UI" panose="020B0604030504040204" pitchFamily="50" charset="-128"/>
              </a:rPr>
              <a:t>】</a:t>
            </a:r>
          </a:p>
          <a:p>
            <a:pPr marL="285750" indent="-285750">
              <a:lnSpc>
                <a:spcPts val="2600"/>
              </a:lnSpc>
              <a:buFont typeface="Meiryo UI" panose="020B0604030504040204" pitchFamily="50" charset="-128"/>
              <a:buChar char="○"/>
            </a:pPr>
            <a:r>
              <a:rPr kumimoji="1" lang="ja-JP" altLang="en-US" sz="1400" dirty="0">
                <a:solidFill>
                  <a:schemeClr val="tx1"/>
                </a:solidFill>
                <a:latin typeface="Meiryo UI" panose="020B0604030504040204" pitchFamily="50" charset="-128"/>
                <a:ea typeface="Meiryo UI" panose="020B0604030504040204" pitchFamily="50" charset="-128"/>
              </a:rPr>
              <a:t>道路運送法第７８条３号の規定を適用し、府内全域を対象にした万博期間を対象としたライドシェアの先行導入が必要。</a:t>
            </a:r>
            <a:endParaRPr kumimoji="1" lang="en-US" altLang="ja-JP" sz="1400" b="1" i="1" dirty="0">
              <a:solidFill>
                <a:schemeClr val="tx1"/>
              </a:solidFill>
              <a:latin typeface="Meiryo UI" panose="020B0604030504040204" pitchFamily="50" charset="-128"/>
              <a:ea typeface="Meiryo UI" panose="020B0604030504040204" pitchFamily="50" charset="-128"/>
            </a:endParaRPr>
          </a:p>
          <a:p>
            <a:pPr algn="ctr">
              <a:lnSpc>
                <a:spcPts val="2600"/>
              </a:lnSpc>
            </a:pPr>
            <a:endParaRPr kumimoji="1" lang="ja-JP" altLang="en-US" sz="1400" dirty="0"/>
          </a:p>
        </p:txBody>
      </p:sp>
    </p:spTree>
    <p:extLst>
      <p:ext uri="{BB962C8B-B14F-4D97-AF65-F5344CB8AC3E}">
        <p14:creationId xmlns:p14="http://schemas.microsoft.com/office/powerpoint/2010/main" val="4496949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10">
            <a:extLst>
              <a:ext uri="{FF2B5EF4-FFF2-40B4-BE49-F238E27FC236}">
                <a16:creationId xmlns:a16="http://schemas.microsoft.com/office/drawing/2014/main" id="{CD2C889D-570D-42F8-B462-FB4FC55379E5}"/>
              </a:ext>
            </a:extLst>
          </p:cNvPr>
          <p:cNvGraphicFramePr>
            <a:graphicFrameLocks noGrp="1"/>
          </p:cNvGraphicFramePr>
          <p:nvPr>
            <p:extLst>
              <p:ext uri="{D42A27DB-BD31-4B8C-83A1-F6EECF244321}">
                <p14:modId xmlns:p14="http://schemas.microsoft.com/office/powerpoint/2010/main" val="1989947270"/>
              </p:ext>
            </p:extLst>
          </p:nvPr>
        </p:nvGraphicFramePr>
        <p:xfrm>
          <a:off x="209636" y="1858349"/>
          <a:ext cx="8757284" cy="4894037"/>
        </p:xfrm>
        <a:graphic>
          <a:graphicData uri="http://schemas.openxmlformats.org/drawingml/2006/table">
            <a:tbl>
              <a:tblPr firstRow="1" bandRow="1">
                <a:tableStyleId>{5940675A-B579-460E-94D1-54222C63F5DA}</a:tableStyleId>
              </a:tblPr>
              <a:tblGrid>
                <a:gridCol w="1148272">
                  <a:extLst>
                    <a:ext uri="{9D8B030D-6E8A-4147-A177-3AD203B41FA5}">
                      <a16:colId xmlns:a16="http://schemas.microsoft.com/office/drawing/2014/main" val="3991261256"/>
                    </a:ext>
                  </a:extLst>
                </a:gridCol>
                <a:gridCol w="7609012">
                  <a:extLst>
                    <a:ext uri="{9D8B030D-6E8A-4147-A177-3AD203B41FA5}">
                      <a16:colId xmlns:a16="http://schemas.microsoft.com/office/drawing/2014/main" val="3598981902"/>
                    </a:ext>
                  </a:extLst>
                </a:gridCol>
              </a:tblGrid>
              <a:tr h="267631">
                <a:tc>
                  <a:txBody>
                    <a:bodyPr/>
                    <a:lstStyle/>
                    <a:p>
                      <a:pPr algn="ctr"/>
                      <a:endParaRPr kumimoji="1" lang="en-US" altLang="ja-JP" sz="1300" b="1" dirty="0">
                        <a:solidFill>
                          <a:schemeClr val="bg1"/>
                        </a:solidFill>
                        <a:latin typeface="Meiryo UI" panose="020B0604030504040204" pitchFamily="50" charset="-128"/>
                        <a:ea typeface="Meiryo UI" panose="020B0604030504040204" pitchFamily="50" charset="-128"/>
                      </a:endParaRPr>
                    </a:p>
                  </a:txBody>
                  <a:tcPr marL="84406" marR="84406" marT="42203" marB="42203">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大阪・関西万博ライドシェア制度（仮称／法第</a:t>
                      </a:r>
                      <a:r>
                        <a:rPr kumimoji="1" lang="en-US" altLang="ja-JP" sz="1400" b="1" dirty="0">
                          <a:solidFill>
                            <a:schemeClr val="bg1"/>
                          </a:solidFill>
                          <a:latin typeface="Meiryo UI" panose="020B0604030504040204" pitchFamily="50" charset="-128"/>
                          <a:ea typeface="Meiryo UI" panose="020B0604030504040204" pitchFamily="50" charset="-128"/>
                        </a:rPr>
                        <a:t>78</a:t>
                      </a:r>
                      <a:r>
                        <a:rPr kumimoji="1" lang="ja-JP" altLang="en-US" sz="1400" b="1" dirty="0">
                          <a:solidFill>
                            <a:schemeClr val="bg1"/>
                          </a:solidFill>
                          <a:latin typeface="Meiryo UI" panose="020B0604030504040204" pitchFamily="50" charset="-128"/>
                          <a:ea typeface="Meiryo UI" panose="020B0604030504040204" pitchFamily="50" charset="-128"/>
                        </a:rPr>
                        <a:t>条第</a:t>
                      </a:r>
                      <a:r>
                        <a:rPr kumimoji="1" lang="en-US" altLang="ja-JP" sz="1400" b="1" dirty="0">
                          <a:solidFill>
                            <a:schemeClr val="bg1"/>
                          </a:solidFill>
                          <a:latin typeface="Meiryo UI" panose="020B0604030504040204" pitchFamily="50" charset="-128"/>
                          <a:ea typeface="Meiryo UI" panose="020B0604030504040204" pitchFamily="50" charset="-128"/>
                        </a:rPr>
                        <a:t>3</a:t>
                      </a:r>
                      <a:r>
                        <a:rPr kumimoji="1" lang="ja-JP" altLang="en-US" sz="1400" b="1" dirty="0">
                          <a:solidFill>
                            <a:schemeClr val="bg1"/>
                          </a:solidFill>
                          <a:latin typeface="Meiryo UI" panose="020B0604030504040204" pitchFamily="50" charset="-128"/>
                          <a:ea typeface="Meiryo UI" panose="020B0604030504040204" pitchFamily="50" charset="-128"/>
                        </a:rPr>
                        <a:t>号に基づく）</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737518651"/>
                  </a:ext>
                </a:extLst>
              </a:tr>
              <a:tr h="362821">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目的等</a:t>
                      </a:r>
                      <a:endParaRPr kumimoji="1" lang="en-US" altLang="ja-JP" sz="14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l">
                        <a:lnSpc>
                          <a:spcPts val="1800"/>
                        </a:lnSpc>
                      </a:pP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大阪・関西万博開催期間中における府民及び観光客の移動手段の確保</a:t>
                      </a:r>
                      <a:r>
                        <a:rPr kumimoji="1" lang="en-US" altLang="ja-JP" sz="1400" b="1" dirty="0">
                          <a:solidFill>
                            <a:schemeClr val="tx1"/>
                          </a:solidFill>
                          <a:latin typeface="Meiryo UI" panose="020B0604030504040204" pitchFamily="50" charset="-128"/>
                          <a:ea typeface="Meiryo UI" panose="020B0604030504040204" pitchFamily="50" charset="-128"/>
                        </a:rPr>
                        <a:t>》</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2467122"/>
                  </a:ext>
                </a:extLst>
              </a:tr>
              <a:tr h="2632049">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実施主体</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l">
                        <a:lnSpc>
                          <a:spcPts val="1800"/>
                        </a:lnSpc>
                      </a:pP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安全にライドシェアによる旅客運送ができる法人等</a:t>
                      </a:r>
                      <a:r>
                        <a:rPr kumimoji="1" lang="en-US" altLang="ja-JP" sz="1400" b="1" dirty="0">
                          <a:solidFill>
                            <a:schemeClr val="tx1"/>
                          </a:solidFill>
                          <a:latin typeface="Meiryo UI" panose="020B0604030504040204" pitchFamily="50" charset="-128"/>
                          <a:ea typeface="Meiryo UI" panose="020B0604030504040204" pitchFamily="50" charset="-128"/>
                        </a:rPr>
                        <a:t>》</a:t>
                      </a:r>
                      <a:endParaRPr kumimoji="1" lang="en-US" altLang="ja-JP" sz="1200" b="1" u="wavyHeavy" baseline="0" dirty="0">
                        <a:solidFill>
                          <a:schemeClr val="tx1"/>
                        </a:solidFill>
                        <a:latin typeface="Meiryo UI" panose="020B0604030504040204" pitchFamily="50" charset="-128"/>
                        <a:ea typeface="Meiryo UI" panose="020B0604030504040204" pitchFamily="50" charset="-128"/>
                      </a:endParaRPr>
                    </a:p>
                    <a:p>
                      <a:pPr marL="0" marR="0" lvl="0" indent="0" algn="l" defTabSz="844083" rtl="0" eaLnBrk="1" fontAlgn="auto" latinLnBrk="0" hangingPunct="1">
                        <a:lnSpc>
                          <a:spcPts val="18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　</a:t>
                      </a:r>
                      <a:r>
                        <a:rPr kumimoji="1" lang="ja-JP" altLang="en-US" sz="1200" b="1" dirty="0">
                          <a:solidFill>
                            <a:schemeClr val="tx1"/>
                          </a:solidFill>
                          <a:latin typeface="Meiryo UI" panose="020B0604030504040204" pitchFamily="50" charset="-128"/>
                          <a:ea typeface="Meiryo UI" panose="020B0604030504040204" pitchFamily="50" charset="-128"/>
                        </a:rPr>
                        <a:t>○ドライバーの資格確認</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0" marR="0" lvl="0" indent="0" algn="l" defTabSz="844083" rtl="0" eaLnBrk="1" fontAlgn="auto" latinLnBrk="0" hangingPunct="1">
                        <a:lnSpc>
                          <a:spcPts val="18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　　・資格要件（運転歴・運転技術</a:t>
                      </a:r>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講習受講歴</a:t>
                      </a:r>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事故歴、犯罪歴チェック等）</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844083" rtl="0" eaLnBrk="1" fontAlgn="auto" latinLnBrk="0" hangingPunct="1">
                        <a:lnSpc>
                          <a:spcPts val="18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　</a:t>
                      </a:r>
                      <a:r>
                        <a:rPr kumimoji="1" lang="ja-JP" altLang="en-US" sz="1200" b="1" dirty="0">
                          <a:solidFill>
                            <a:schemeClr val="tx1"/>
                          </a:solidFill>
                          <a:latin typeface="Meiryo UI" panose="020B0604030504040204" pitchFamily="50" charset="-128"/>
                          <a:ea typeface="Meiryo UI" panose="020B0604030504040204" pitchFamily="50" charset="-128"/>
                        </a:rPr>
                        <a:t>○運行管理</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0" marR="0" lvl="0" indent="0" algn="l" defTabSz="844083" rtl="0" eaLnBrk="1" fontAlgn="auto" latinLnBrk="0" hangingPunct="1">
                        <a:lnSpc>
                          <a:spcPts val="18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　　・運行管理者の設置　　・ドライバーの連続運転時間の管理</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844083" rtl="0" eaLnBrk="1" fontAlgn="auto" latinLnBrk="0" hangingPunct="1">
                        <a:lnSpc>
                          <a:spcPts val="18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　　・運転前チェック（アルコールチェック、健康チェック等）</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844083" rtl="0" eaLnBrk="1" fontAlgn="auto" latinLnBrk="0" hangingPunct="1">
                        <a:lnSpc>
                          <a:spcPts val="18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　　・運行アプリの導入：客</a:t>
                      </a:r>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利用申込･ドライバー選択 ⇒ 運営</a:t>
                      </a:r>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配車 ⇒ 客</a:t>
                      </a:r>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乗車後決済･利用後評価</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844083" rtl="0" eaLnBrk="1" fontAlgn="auto" latinLnBrk="0" hangingPunct="1">
                        <a:lnSpc>
                          <a:spcPts val="18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　</a:t>
                      </a:r>
                      <a:r>
                        <a:rPr kumimoji="1" lang="ja-JP" altLang="en-US" sz="1200" b="1" dirty="0">
                          <a:solidFill>
                            <a:schemeClr val="tx1"/>
                          </a:solidFill>
                          <a:latin typeface="Meiryo UI" panose="020B0604030504040204" pitchFamily="50" charset="-128"/>
                          <a:ea typeface="Meiryo UI" panose="020B0604030504040204" pitchFamily="50" charset="-128"/>
                        </a:rPr>
                        <a:t>○車両整備</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0" marR="0" lvl="0" indent="0" algn="l" defTabSz="844083" rtl="0" eaLnBrk="1" fontAlgn="auto" latinLnBrk="0" hangingPunct="1">
                        <a:lnSpc>
                          <a:spcPts val="1800"/>
                        </a:lnSpc>
                        <a:spcBef>
                          <a:spcPts val="0"/>
                        </a:spcBef>
                        <a:spcAft>
                          <a:spcPts val="0"/>
                        </a:spcAft>
                        <a:buClrTx/>
                        <a:buSzTx/>
                        <a:buFontTx/>
                        <a:buNone/>
                        <a:tabLst/>
                        <a:defRPr/>
                      </a:pPr>
                      <a:r>
                        <a:rPr kumimoji="1" lang="ja-JP" altLang="en-US" sz="1200" b="1" dirty="0">
                          <a:solidFill>
                            <a:schemeClr val="tx1"/>
                          </a:solidFill>
                          <a:latin typeface="Meiryo UI" panose="020B0604030504040204" pitchFamily="50" charset="-128"/>
                          <a:ea typeface="Meiryo UI" panose="020B0604030504040204" pitchFamily="50" charset="-128"/>
                        </a:rPr>
                        <a:t>　　</a:t>
                      </a:r>
                      <a:r>
                        <a:rPr kumimoji="1" lang="ja-JP" altLang="en-US" sz="1200" b="0" dirty="0">
                          <a:solidFill>
                            <a:schemeClr val="tx1"/>
                          </a:solidFill>
                          <a:latin typeface="Meiryo UI" panose="020B0604030504040204" pitchFamily="50" charset="-128"/>
                          <a:ea typeface="Meiryo UI" panose="020B0604030504040204" pitchFamily="50" charset="-128"/>
                        </a:rPr>
                        <a:t>・自家用車使用の安全性確認、ドライブレコーダー、保険等</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844083" rtl="0" eaLnBrk="1" fontAlgn="auto" latinLnBrk="0" hangingPunct="1">
                        <a:lnSpc>
                          <a:spcPts val="18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　</a:t>
                      </a:r>
                      <a:r>
                        <a:rPr kumimoji="1" lang="ja-JP" altLang="en-US" sz="1200" b="1" dirty="0">
                          <a:solidFill>
                            <a:schemeClr val="tx1"/>
                          </a:solidFill>
                          <a:latin typeface="Meiryo UI" panose="020B0604030504040204" pitchFamily="50" charset="-128"/>
                          <a:ea typeface="Meiryo UI" panose="020B0604030504040204" pitchFamily="50" charset="-128"/>
                        </a:rPr>
                        <a:t>○事故対応・防犯対策・クレーム対応</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0" marR="0" lvl="0" indent="0" algn="l" defTabSz="844083" rtl="0" eaLnBrk="1" fontAlgn="auto" latinLnBrk="0" hangingPunct="1">
                        <a:lnSpc>
                          <a:spcPts val="18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　　・ドライバーの保険加入確認、事業者の保険加入等</a:t>
                      </a:r>
                      <a:endParaRPr kumimoji="1" lang="en-US" altLang="ja-JP" sz="120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536362526"/>
                  </a:ext>
                </a:extLst>
              </a:tr>
              <a:tr h="290695">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latin typeface="Meiryo UI" panose="020B0604030504040204" pitchFamily="50" charset="-128"/>
                          <a:ea typeface="Meiryo UI" panose="020B0604030504040204" pitchFamily="50" charset="-128"/>
                        </a:rPr>
                        <a:t>運行区域</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l">
                        <a:lnSpc>
                          <a:spcPts val="1800"/>
                        </a:lnSpc>
                      </a:pPr>
                      <a:r>
                        <a:rPr kumimoji="1" lang="ja-JP" altLang="en-US" sz="1400" b="1" dirty="0">
                          <a:solidFill>
                            <a:schemeClr val="tx1"/>
                          </a:solidFill>
                          <a:latin typeface="Meiryo UI" panose="020B0604030504040204" pitchFamily="50" charset="-128"/>
                          <a:ea typeface="Meiryo UI" panose="020B0604030504040204" pitchFamily="50" charset="-128"/>
                        </a:rPr>
                        <a:t>大阪府内</a:t>
                      </a:r>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41782859"/>
                  </a:ext>
                </a:extLst>
              </a:tr>
              <a:tr h="296730">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latin typeface="Meiryo UI" panose="020B0604030504040204" pitchFamily="50" charset="-128"/>
                          <a:ea typeface="Meiryo UI" panose="020B0604030504040204" pitchFamily="50" charset="-128"/>
                        </a:rPr>
                        <a:t>運送対象</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marL="0" marR="0" lvl="0" indent="0" algn="l" defTabSz="844083" rtl="0" eaLnBrk="1" fontAlgn="auto" latinLnBrk="0" hangingPunct="1">
                        <a:lnSpc>
                          <a:spcPts val="1800"/>
                        </a:lnSpc>
                        <a:spcBef>
                          <a:spcPts val="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rPr>
                        <a:t>制限なし（府民、万博来場者 等）</a:t>
                      </a:r>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387866658"/>
                  </a:ext>
                </a:extLst>
              </a:tr>
              <a:tr h="321595">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運行期間</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l">
                        <a:lnSpc>
                          <a:spcPts val="1800"/>
                        </a:lnSpc>
                      </a:pPr>
                      <a:r>
                        <a:rPr kumimoji="1" lang="ja-JP" altLang="en-US" sz="1400" b="1" dirty="0">
                          <a:solidFill>
                            <a:schemeClr val="tx1"/>
                          </a:solidFill>
                          <a:latin typeface="Meiryo UI" panose="020B0604030504040204" pitchFamily="50" charset="-128"/>
                          <a:ea typeface="Meiryo UI" panose="020B0604030504040204" pitchFamily="50" charset="-128"/>
                        </a:rPr>
                        <a:t>万博開催半年前～万博開催期間終了まで（約１年間）</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l">
                        <a:lnSpc>
                          <a:spcPts val="1800"/>
                        </a:lnSpc>
                      </a:pPr>
                      <a:r>
                        <a:rPr kumimoji="1" lang="ja-JP" altLang="en-US" sz="1400" b="1" dirty="0">
                          <a:solidFill>
                            <a:schemeClr val="tx1"/>
                          </a:solidFill>
                          <a:latin typeface="Meiryo UI" panose="020B0604030504040204" pitchFamily="50" charset="-128"/>
                          <a:ea typeface="Meiryo UI" panose="020B0604030504040204" pitchFamily="50" charset="-128"/>
                        </a:rPr>
                        <a:t>時間制限なし（ただしドライバーの運行時間は制限）</a:t>
                      </a:r>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38672513"/>
                  </a:ext>
                </a:extLst>
              </a:tr>
              <a:tr h="446866">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対　価</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l">
                        <a:lnSpc>
                          <a:spcPts val="1800"/>
                        </a:lnSpc>
                      </a:pPr>
                      <a:r>
                        <a:rPr kumimoji="1" lang="ja-JP" altLang="en-US" sz="1400" b="1" dirty="0">
                          <a:solidFill>
                            <a:schemeClr val="tx1"/>
                          </a:solidFill>
                          <a:latin typeface="Meiryo UI" panose="020B0604030504040204" pitchFamily="50" charset="-128"/>
                          <a:ea typeface="Meiryo UI" panose="020B0604030504040204" pitchFamily="50" charset="-128"/>
                        </a:rPr>
                        <a:t>実施主体が距離や需給動向に応じて設定</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l">
                        <a:lnSpc>
                          <a:spcPts val="1500"/>
                        </a:lnSpc>
                      </a:pPr>
                      <a:r>
                        <a:rPr kumimoji="1" lang="ja-JP" altLang="en-US" sz="1200" b="0" dirty="0">
                          <a:solidFill>
                            <a:schemeClr val="tx1"/>
                          </a:solidFill>
                          <a:latin typeface="Meiryo UI" panose="020B0604030504040204" pitchFamily="50" charset="-128"/>
                          <a:ea typeface="Meiryo UI" panose="020B0604030504040204" pitchFamily="50" charset="-128"/>
                        </a:rPr>
                        <a:t>　○ドライバーが車種や評価などを参考に一定範囲で加減算</a:t>
                      </a:r>
                      <a:endParaRPr kumimoji="1" lang="en-US" altLang="ja-JP" sz="120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594899517"/>
                  </a:ext>
                </a:extLst>
              </a:tr>
            </a:tbl>
          </a:graphicData>
        </a:graphic>
      </p:graphicFrame>
      <p:sp>
        <p:nvSpPr>
          <p:cNvPr id="5" name="テキスト ボックス 4">
            <a:extLst>
              <a:ext uri="{FF2B5EF4-FFF2-40B4-BE49-F238E27FC236}">
                <a16:creationId xmlns:a16="http://schemas.microsoft.com/office/drawing/2014/main" id="{B2F9A323-1B38-423B-B224-3DDCB977148D}"/>
              </a:ext>
            </a:extLst>
          </p:cNvPr>
          <p:cNvSpPr txBox="1"/>
          <p:nvPr/>
        </p:nvSpPr>
        <p:spPr>
          <a:xfrm>
            <a:off x="209637" y="557461"/>
            <a:ext cx="8757282" cy="1212255"/>
          </a:xfrm>
          <a:prstGeom prst="rect">
            <a:avLst/>
          </a:prstGeom>
          <a:solidFill>
            <a:schemeClr val="accent1">
              <a:lumMod val="20000"/>
              <a:lumOff val="80000"/>
            </a:schemeClr>
          </a:solidFill>
          <a:ln w="25400" cmpd="sng">
            <a:noFill/>
            <a:prstDash val="solid"/>
          </a:ln>
        </p:spPr>
        <p:txBody>
          <a:bodyPr wrap="square">
            <a:spAutoFit/>
          </a:bodyPr>
          <a:lstStyle/>
          <a:p>
            <a:pPr marR="0" lvl="0" algn="l" defTabSz="457200" rtl="0" eaLnBrk="1" fontAlgn="auto" latinLnBrk="0" hangingPunct="1">
              <a:lnSpc>
                <a:spcPts val="2000"/>
              </a:lnSpc>
              <a:spcBef>
                <a:spcPts val="0"/>
              </a:spcBef>
              <a:spcAft>
                <a:spcPts val="0"/>
              </a:spcAft>
              <a:buClrTx/>
              <a:buSzTx/>
              <a:tabLst/>
              <a:defRPr/>
            </a:pPr>
            <a:r>
              <a:rPr lang="ja-JP" altLang="en-US" sz="1200" b="1" dirty="0">
                <a:solidFill>
                  <a:sysClr val="windowText" lastClr="000000"/>
                </a:solidFill>
                <a:latin typeface="Meiryo UI" panose="020B0604030504040204" pitchFamily="50" charset="-128"/>
                <a:ea typeface="Meiryo UI" panose="020B0604030504040204" pitchFamily="50" charset="-128"/>
              </a:rPr>
              <a:t>○　万博開催時におけるタクシー需給のひっ迫への対応が急務。タクシーのドライバー確保に向けた待遇面の向上や規制緩和等の取組み</a:t>
            </a:r>
            <a:endParaRPr lang="en-US" altLang="ja-JP" sz="1200" b="1" dirty="0">
              <a:solidFill>
                <a:sysClr val="windowText" lastClr="000000"/>
              </a:solidFill>
              <a:latin typeface="Meiryo UI" panose="020B0604030504040204" pitchFamily="50" charset="-128"/>
              <a:ea typeface="Meiryo UI" panose="020B0604030504040204" pitchFamily="50" charset="-128"/>
            </a:endParaRPr>
          </a:p>
          <a:p>
            <a:pPr marR="0" lvl="0" algn="l" defTabSz="457200" rtl="0" eaLnBrk="1" fontAlgn="auto" latinLnBrk="0" hangingPunct="1">
              <a:lnSpc>
                <a:spcPts val="1400"/>
              </a:lnSpc>
              <a:spcBef>
                <a:spcPts val="0"/>
              </a:spcBef>
              <a:spcAft>
                <a:spcPts val="0"/>
              </a:spcAft>
              <a:buClrTx/>
              <a:buSzTx/>
              <a:tabLst/>
              <a:defRPr/>
            </a:pPr>
            <a:r>
              <a:rPr lang="ja-JP" altLang="en-US" sz="1200" b="1" dirty="0">
                <a:solidFill>
                  <a:sysClr val="windowText" lastClr="000000"/>
                </a:solidFill>
                <a:latin typeface="Meiryo UI" panose="020B0604030504040204" pitchFamily="50" charset="-128"/>
                <a:ea typeface="Meiryo UI" panose="020B0604030504040204" pitchFamily="50" charset="-128"/>
              </a:rPr>
              <a:t>　　 とともに、ライドシェアの早期導入が必要</a:t>
            </a:r>
            <a:endParaRPr lang="en-US" altLang="ja-JP" sz="1200" b="1" dirty="0">
              <a:solidFill>
                <a:sysClr val="windowText" lastClr="000000"/>
              </a:solidFill>
              <a:latin typeface="Meiryo UI" panose="020B0604030504040204" pitchFamily="50" charset="-128"/>
              <a:ea typeface="Meiryo UI" panose="020B0604030504040204" pitchFamily="50" charset="-128"/>
            </a:endParaRPr>
          </a:p>
          <a:p>
            <a:pPr>
              <a:lnSpc>
                <a:spcPts val="1600"/>
              </a:lnSpc>
              <a:defRPr/>
            </a:pPr>
            <a:r>
              <a:rPr lang="ja-JP" altLang="en-US" sz="1200" dirty="0">
                <a:solidFill>
                  <a:sysClr val="windowText" lastClr="000000"/>
                </a:solidFill>
                <a:latin typeface="Meiryo UI" panose="020B0604030504040204" pitchFamily="50" charset="-128"/>
                <a:ea typeface="Meiryo UI" panose="020B0604030504040204" pitchFamily="50" charset="-128"/>
              </a:rPr>
              <a:t>○　現行制度上</a:t>
            </a:r>
            <a:r>
              <a:rPr kumimoji="0" lang="ja-JP" altLang="en-US" sz="120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「自家用有償旅客輸送」</a:t>
            </a:r>
            <a:r>
              <a:rPr kumimoji="0" lang="en-US" altLang="ja-JP" sz="120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a:t>
            </a:r>
            <a:r>
              <a:rPr kumimoji="0" lang="ja-JP" altLang="en-US" sz="120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道路運送法</a:t>
            </a:r>
            <a:r>
              <a:rPr kumimoji="0" lang="en-US" altLang="ja-JP" sz="120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78</a:t>
            </a:r>
            <a:r>
              <a:rPr kumimoji="0" lang="ja-JP" altLang="en-US" sz="120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条</a:t>
            </a:r>
            <a:r>
              <a:rPr kumimoji="0" lang="en-US" altLang="ja-JP" sz="120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2</a:t>
            </a:r>
            <a:r>
              <a:rPr kumimoji="0" lang="ja-JP" altLang="en-US" sz="120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号</a:t>
            </a:r>
            <a:r>
              <a:rPr kumimoji="0" lang="en-US" altLang="ja-JP" sz="120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a:t>
            </a:r>
            <a:r>
              <a:rPr kumimoji="0" lang="ja-JP" altLang="en-US" sz="120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、国家戦略特区</a:t>
            </a:r>
            <a:r>
              <a:rPr kumimoji="0" lang="en-US" altLang="ja-JP" sz="120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a:t>
            </a:r>
            <a:r>
              <a:rPr kumimoji="0" lang="ja-JP" altLang="en-US" sz="120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特区法</a:t>
            </a:r>
            <a:r>
              <a:rPr kumimoji="0" lang="en-US" altLang="ja-JP" sz="120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16</a:t>
            </a:r>
            <a:r>
              <a:rPr kumimoji="0" lang="ja-JP" altLang="en-US" sz="120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条</a:t>
            </a:r>
            <a:r>
              <a:rPr kumimoji="0" lang="en-US" altLang="ja-JP" sz="120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2</a:t>
            </a:r>
            <a:r>
              <a:rPr kumimoji="0" lang="ja-JP" altLang="en-US" sz="120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の</a:t>
            </a:r>
            <a:r>
              <a:rPr kumimoji="0" lang="en-US" altLang="ja-JP" sz="120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2)</a:t>
            </a:r>
            <a:r>
              <a:rPr kumimoji="0" lang="ja-JP" altLang="en-US" sz="120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は都市部への適用対象外</a:t>
            </a:r>
            <a:endParaRPr kumimoji="0" lang="en-US" altLang="ja-JP" sz="120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a:lnSpc>
                <a:spcPts val="1600"/>
              </a:lnSpc>
              <a:defRPr/>
            </a:pPr>
            <a:r>
              <a:rPr lang="ja-JP" altLang="en-US" sz="1200" dirty="0">
                <a:solidFill>
                  <a:sysClr val="windowText" lastClr="000000"/>
                </a:solidFill>
                <a:latin typeface="Meiryo UI" panose="020B0604030504040204" pitchFamily="50" charset="-128"/>
                <a:ea typeface="Meiryo UI" panose="020B0604030504040204" pitchFamily="50" charset="-128"/>
              </a:rPr>
              <a:t>○　国において、ライドシェアの導入が検討されているが、法改正され適用できるまでの期間を踏まえると、万博開催までに導入できないおそれ</a:t>
            </a:r>
            <a:endParaRPr lang="en-US" altLang="ja-JP" sz="1200" dirty="0">
              <a:solidFill>
                <a:sysClr val="windowText" lastClr="000000"/>
              </a:solidFill>
              <a:latin typeface="Meiryo UI" panose="020B0604030504040204" pitchFamily="50" charset="-128"/>
              <a:ea typeface="Meiryo UI" panose="020B0604030504040204" pitchFamily="50" charset="-128"/>
            </a:endParaRPr>
          </a:p>
          <a:p>
            <a:pPr>
              <a:lnSpc>
                <a:spcPts val="2200"/>
              </a:lnSpc>
              <a:defRPr/>
            </a:pPr>
            <a:r>
              <a:rPr lang="ja-JP" altLang="en-US" sz="1200" b="1" dirty="0">
                <a:solidFill>
                  <a:sysClr val="windowText" lastClr="000000"/>
                </a:solidFill>
                <a:latin typeface="Meiryo UI" panose="020B0604030504040204" pitchFamily="50" charset="-128"/>
                <a:ea typeface="Meiryo UI" panose="020B0604030504040204" pitchFamily="50" charset="-128"/>
              </a:rPr>
              <a:t> </a:t>
            </a:r>
            <a:r>
              <a:rPr lang="ja-JP" altLang="en-US" sz="1300" b="1" dirty="0">
                <a:solidFill>
                  <a:sysClr val="windowText" lastClr="000000"/>
                </a:solidFill>
                <a:latin typeface="Meiryo UI" panose="020B0604030504040204" pitchFamily="50" charset="-128"/>
                <a:ea typeface="Meiryo UI" panose="020B0604030504040204" pitchFamily="50" charset="-128"/>
              </a:rPr>
              <a:t>⇒</a:t>
            </a:r>
            <a:r>
              <a:rPr kumimoji="1" lang="ja-JP" altLang="en-US" sz="1300" b="1" dirty="0">
                <a:solidFill>
                  <a:schemeClr val="tx1"/>
                </a:solidFill>
                <a:latin typeface="Meiryo UI" panose="020B0604030504040204" pitchFamily="50" charset="-128"/>
                <a:ea typeface="Meiryo UI" panose="020B0604030504040204" pitchFamily="50" charset="-128"/>
              </a:rPr>
              <a:t>万博開催期間における府民及び観光客の移動手段の確保を目的とし、</a:t>
            </a:r>
            <a:r>
              <a:rPr lang="ja-JP" altLang="en-US" sz="1300" b="1" dirty="0">
                <a:solidFill>
                  <a:sysClr val="windowText" lastClr="000000"/>
                </a:solidFill>
                <a:latin typeface="Meiryo UI" panose="020B0604030504040204" pitchFamily="50" charset="-128"/>
                <a:ea typeface="Meiryo UI" panose="020B0604030504040204" pitchFamily="50" charset="-128"/>
              </a:rPr>
              <a:t>「公共の福祉」による運送</a:t>
            </a:r>
            <a:r>
              <a:rPr lang="en-US" altLang="ja-JP" sz="1300" b="1" dirty="0">
                <a:solidFill>
                  <a:sysClr val="windowText" lastClr="000000"/>
                </a:solidFill>
                <a:latin typeface="Meiryo UI" panose="020B0604030504040204" pitchFamily="50" charset="-128"/>
                <a:ea typeface="Meiryo UI" panose="020B0604030504040204" pitchFamily="50" charset="-128"/>
              </a:rPr>
              <a:t>(</a:t>
            </a:r>
            <a:r>
              <a:rPr lang="ja-JP" altLang="en-US" sz="1300" b="1" dirty="0">
                <a:solidFill>
                  <a:sysClr val="windowText" lastClr="000000"/>
                </a:solidFill>
                <a:latin typeface="Meiryo UI" panose="020B0604030504040204" pitchFamily="50" charset="-128"/>
                <a:ea typeface="Meiryo UI" panose="020B0604030504040204" pitchFamily="50" charset="-128"/>
              </a:rPr>
              <a:t>法</a:t>
            </a:r>
            <a:r>
              <a:rPr lang="en-US" altLang="ja-JP" sz="1300" b="1" dirty="0">
                <a:solidFill>
                  <a:sysClr val="windowText" lastClr="000000"/>
                </a:solidFill>
                <a:latin typeface="Meiryo UI" panose="020B0604030504040204" pitchFamily="50" charset="-128"/>
                <a:ea typeface="Meiryo UI" panose="020B0604030504040204" pitchFamily="50" charset="-128"/>
              </a:rPr>
              <a:t>78-3</a:t>
            </a:r>
            <a:r>
              <a:rPr lang="ja-JP" altLang="en-US" sz="1300" b="1" dirty="0">
                <a:solidFill>
                  <a:sysClr val="windowText" lastClr="000000"/>
                </a:solidFill>
                <a:latin typeface="Meiryo UI" panose="020B0604030504040204" pitchFamily="50" charset="-128"/>
                <a:ea typeface="Meiryo UI" panose="020B0604030504040204" pitchFamily="50" charset="-128"/>
              </a:rPr>
              <a:t>適用</a:t>
            </a:r>
            <a:r>
              <a:rPr lang="en-US" altLang="ja-JP" sz="1300" b="1" dirty="0">
                <a:solidFill>
                  <a:sysClr val="windowText" lastClr="000000"/>
                </a:solidFill>
                <a:latin typeface="Meiryo UI" panose="020B0604030504040204" pitchFamily="50" charset="-128"/>
                <a:ea typeface="Meiryo UI" panose="020B0604030504040204" pitchFamily="50" charset="-128"/>
              </a:rPr>
              <a:t>)</a:t>
            </a:r>
            <a:r>
              <a:rPr lang="ja-JP" altLang="en-US" sz="1300" b="1" dirty="0">
                <a:solidFill>
                  <a:sysClr val="windowText" lastClr="000000"/>
                </a:solidFill>
                <a:latin typeface="Meiryo UI" panose="020B0604030504040204" pitchFamily="50" charset="-128"/>
                <a:ea typeface="Meiryo UI" panose="020B0604030504040204" pitchFamily="50" charset="-128"/>
              </a:rPr>
              <a:t>として導入</a:t>
            </a:r>
            <a:r>
              <a:rPr kumimoji="0" lang="ja-JP" altLang="en-US" sz="130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　</a:t>
            </a:r>
            <a:endParaRPr lang="en-US" altLang="ja-JP" sz="1300" dirty="0">
              <a:solidFill>
                <a:sysClr val="windowText" lastClr="000000"/>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B92719A6-E190-4C32-BDE9-7891128A980D}"/>
              </a:ext>
            </a:extLst>
          </p:cNvPr>
          <p:cNvSpPr txBox="1"/>
          <p:nvPr/>
        </p:nvSpPr>
        <p:spPr>
          <a:xfrm>
            <a:off x="4233266" y="5241858"/>
            <a:ext cx="4653473" cy="415498"/>
          </a:xfrm>
          <a:prstGeom prst="rect">
            <a:avLst/>
          </a:prstGeom>
          <a:solidFill>
            <a:schemeClr val="bg1">
              <a:lumMod val="95000"/>
            </a:schemeClr>
          </a:solidFill>
          <a:ln w="19050">
            <a:solidFill>
              <a:schemeClr val="tx1"/>
            </a:solidFill>
            <a:prstDash val="sysDash"/>
          </a:ln>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万博需要により、市町村域を越える移動・域内移動も発生し、タクシー需要がひっ迫するとともに、府民や観光客等が通常利用できるタクシーも不足すると想定される</a:t>
            </a:r>
          </a:p>
        </p:txBody>
      </p:sp>
      <p:sp>
        <p:nvSpPr>
          <p:cNvPr id="3" name="スライド番号プレースホルダー 3">
            <a:extLst>
              <a:ext uri="{FF2B5EF4-FFF2-40B4-BE49-F238E27FC236}">
                <a16:creationId xmlns:a16="http://schemas.microsoft.com/office/drawing/2014/main" id="{A3FEBEA7-8EDF-91E9-BF08-A83C26C170B1}"/>
              </a:ext>
            </a:extLst>
          </p:cNvPr>
          <p:cNvSpPr>
            <a:spLocks noGrp="1"/>
          </p:cNvSpPr>
          <p:nvPr>
            <p:ph type="sldNum" sz="quarter" idx="12"/>
          </p:nvPr>
        </p:nvSpPr>
        <p:spPr>
          <a:xfrm>
            <a:off x="8719373" y="6498776"/>
            <a:ext cx="417006" cy="365125"/>
          </a:xfrm>
        </p:spPr>
        <p:txBody>
          <a:bodyPr/>
          <a:lstStyle/>
          <a:p>
            <a:fld id="{2C05A0C3-014B-4449-8009-2E442196B472}" type="slidenum">
              <a:rPr kumimoji="1" lang="ja-JP" altLang="en-US" smtClean="0"/>
              <a:pPr/>
              <a:t>14</a:t>
            </a:fld>
            <a:endParaRPr kumimoji="1" lang="ja-JP" altLang="en-US" dirty="0"/>
          </a:p>
        </p:txBody>
      </p:sp>
      <p:sp>
        <p:nvSpPr>
          <p:cNvPr id="8" name="テキスト ボックス 7">
            <a:extLst>
              <a:ext uri="{FF2B5EF4-FFF2-40B4-BE49-F238E27FC236}">
                <a16:creationId xmlns:a16="http://schemas.microsoft.com/office/drawing/2014/main" id="{3AEAB902-EBF1-4275-AF95-E0D0D3EE54CC}"/>
              </a:ext>
            </a:extLst>
          </p:cNvPr>
          <p:cNvSpPr txBox="1"/>
          <p:nvPr/>
        </p:nvSpPr>
        <p:spPr>
          <a:xfrm>
            <a:off x="209636" y="66300"/>
            <a:ext cx="84204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dirty="0">
                <a:solidFill>
                  <a:prstClr val="black"/>
                </a:solidFill>
                <a:latin typeface="Meiryo UI" panose="020B0604030504040204" pitchFamily="50" charset="-128"/>
                <a:ea typeface="Meiryo UI" panose="020B0604030504040204" pitchFamily="50" charset="-128"/>
              </a:rPr>
              <a:t>５</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万博開催に向けたライドシェア</a:t>
            </a:r>
          </a:p>
        </p:txBody>
      </p:sp>
      <p:cxnSp>
        <p:nvCxnSpPr>
          <p:cNvPr id="9" name="直線コネクタ 8">
            <a:extLst>
              <a:ext uri="{FF2B5EF4-FFF2-40B4-BE49-F238E27FC236}">
                <a16:creationId xmlns:a16="http://schemas.microsoft.com/office/drawing/2014/main" id="{A5482E7A-FECA-4E38-BCC6-D30F7D9D998E}"/>
              </a:ext>
            </a:extLst>
          </p:cNvPr>
          <p:cNvCxnSpPr/>
          <p:nvPr/>
        </p:nvCxnSpPr>
        <p:spPr>
          <a:xfrm>
            <a:off x="240668" y="460403"/>
            <a:ext cx="872625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573352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9FF02EB-ED65-4C27-9D05-35A3E23DE103}"/>
              </a:ext>
            </a:extLst>
          </p:cNvPr>
          <p:cNvSpPr>
            <a:spLocks noGrp="1"/>
          </p:cNvSpPr>
          <p:nvPr>
            <p:ph type="sldNum" sz="quarter" idx="12"/>
          </p:nvPr>
        </p:nvSpPr>
        <p:spPr>
          <a:xfrm>
            <a:off x="8736436" y="6527356"/>
            <a:ext cx="417006" cy="365125"/>
          </a:xfrm>
        </p:spPr>
        <p:txBody>
          <a:bodyPr/>
          <a:lstStyle/>
          <a:p>
            <a:fld id="{2C05A0C3-014B-4449-8009-2E442196B472}" type="slidenum">
              <a:rPr kumimoji="1" lang="ja-JP" altLang="en-US" smtClean="0"/>
              <a:pPr/>
              <a:t>15</a:t>
            </a:fld>
            <a:endParaRPr kumimoji="1" lang="ja-JP" altLang="en-US" dirty="0"/>
          </a:p>
        </p:txBody>
      </p:sp>
      <p:graphicFrame>
        <p:nvGraphicFramePr>
          <p:cNvPr id="9" name="表 10">
            <a:extLst>
              <a:ext uri="{FF2B5EF4-FFF2-40B4-BE49-F238E27FC236}">
                <a16:creationId xmlns:a16="http://schemas.microsoft.com/office/drawing/2014/main" id="{13747174-61EF-43F7-9829-EDA6F1DF1DFE}"/>
              </a:ext>
            </a:extLst>
          </p:cNvPr>
          <p:cNvGraphicFramePr>
            <a:graphicFrameLocks noGrp="1"/>
          </p:cNvGraphicFramePr>
          <p:nvPr>
            <p:extLst>
              <p:ext uri="{D42A27DB-BD31-4B8C-83A1-F6EECF244321}">
                <p14:modId xmlns:p14="http://schemas.microsoft.com/office/powerpoint/2010/main" val="2478247994"/>
              </p:ext>
            </p:extLst>
          </p:nvPr>
        </p:nvGraphicFramePr>
        <p:xfrm>
          <a:off x="157917" y="653144"/>
          <a:ext cx="8828165" cy="5874212"/>
        </p:xfrm>
        <a:graphic>
          <a:graphicData uri="http://schemas.openxmlformats.org/drawingml/2006/table">
            <a:tbl>
              <a:tblPr firstRow="1" bandRow="1">
                <a:tableStyleId>{5940675A-B579-460E-94D1-54222C63F5DA}</a:tableStyleId>
              </a:tblPr>
              <a:tblGrid>
                <a:gridCol w="1035020">
                  <a:extLst>
                    <a:ext uri="{9D8B030D-6E8A-4147-A177-3AD203B41FA5}">
                      <a16:colId xmlns:a16="http://schemas.microsoft.com/office/drawing/2014/main" val="3991261256"/>
                    </a:ext>
                  </a:extLst>
                </a:gridCol>
                <a:gridCol w="2497246">
                  <a:extLst>
                    <a:ext uri="{9D8B030D-6E8A-4147-A177-3AD203B41FA5}">
                      <a16:colId xmlns:a16="http://schemas.microsoft.com/office/drawing/2014/main" val="3598981902"/>
                    </a:ext>
                  </a:extLst>
                </a:gridCol>
                <a:gridCol w="2657277">
                  <a:extLst>
                    <a:ext uri="{9D8B030D-6E8A-4147-A177-3AD203B41FA5}">
                      <a16:colId xmlns:a16="http://schemas.microsoft.com/office/drawing/2014/main" val="2592018985"/>
                    </a:ext>
                  </a:extLst>
                </a:gridCol>
                <a:gridCol w="2638622">
                  <a:extLst>
                    <a:ext uri="{9D8B030D-6E8A-4147-A177-3AD203B41FA5}">
                      <a16:colId xmlns:a16="http://schemas.microsoft.com/office/drawing/2014/main" val="1291414201"/>
                    </a:ext>
                  </a:extLst>
                </a:gridCol>
              </a:tblGrid>
              <a:tr h="412300">
                <a:tc rowSpan="2" gridSpan="2">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実施業務</a:t>
                      </a:r>
                      <a:endParaRPr kumimoji="1" lang="en-US" altLang="ja-JP" sz="14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rowSpan="2" hMerge="1">
                  <a:txBody>
                    <a:bodyPr/>
                    <a:lstStyle/>
                    <a:p>
                      <a:pPr algn="ct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gridSpan="2">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実施主体構成事業者・ドライバーの役割分担・責任分担の想定</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hMerge="1">
                  <a:txBody>
                    <a:bodyPr/>
                    <a:lstStyle/>
                    <a:p>
                      <a:pPr algn="ct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2737518651"/>
                  </a:ext>
                </a:extLst>
              </a:tr>
              <a:tr h="639559">
                <a:tc gridSpan="2" vMerge="1">
                  <a:txBody>
                    <a:bodyPr/>
                    <a:lstStyle/>
                    <a:p>
                      <a:endParaRPr kumimoji="1" lang="ja-JP" altLang="en-US"/>
                    </a:p>
                  </a:txBody>
                  <a:tcPr/>
                </a:tc>
                <a:tc hMerge="1" vMerge="1">
                  <a:txBody>
                    <a:bodyPr/>
                    <a:lstStyle/>
                    <a:p>
                      <a:endParaRPr kumimoji="1" lang="ja-JP" altLang="en-US"/>
                    </a:p>
                  </a:txBody>
                  <a:tcPr/>
                </a:tc>
                <a:tc>
                  <a:txBody>
                    <a:bodyPr/>
                    <a:lstStyle/>
                    <a:p>
                      <a:pPr algn="ctr">
                        <a:lnSpc>
                          <a:spcPts val="1200"/>
                        </a:lnSpc>
                      </a:pPr>
                      <a:r>
                        <a:rPr kumimoji="1" lang="ja-JP" altLang="en-US" sz="1400" b="1" dirty="0">
                          <a:solidFill>
                            <a:schemeClr val="bg1"/>
                          </a:solidFill>
                          <a:latin typeface="Meiryo UI" panose="020B0604030504040204" pitchFamily="50" charset="-128"/>
                          <a:ea typeface="Meiryo UI" panose="020B0604030504040204" pitchFamily="50" charset="-128"/>
                        </a:rPr>
                        <a:t>タクシー事業者主体</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ctr">
                        <a:lnSpc>
                          <a:spcPts val="1200"/>
                        </a:lnSpc>
                      </a:pPr>
                      <a:r>
                        <a:rPr kumimoji="1" lang="ja-JP" altLang="en-US" sz="1000" b="1" dirty="0">
                          <a:solidFill>
                            <a:schemeClr val="bg1"/>
                          </a:solidFill>
                          <a:latin typeface="Meiryo UI" panose="020B0604030504040204" pitchFamily="50" charset="-128"/>
                          <a:ea typeface="Meiryo UI" panose="020B0604030504040204" pitchFamily="50" charset="-128"/>
                        </a:rPr>
                        <a:t>＋</a:t>
                      </a:r>
                      <a:endParaRPr kumimoji="1" lang="en-US" altLang="ja-JP" sz="1000" b="1" dirty="0">
                        <a:solidFill>
                          <a:schemeClr val="bg1"/>
                        </a:solidFill>
                        <a:latin typeface="Meiryo UI" panose="020B0604030504040204" pitchFamily="50" charset="-128"/>
                        <a:ea typeface="Meiryo UI" panose="020B0604030504040204" pitchFamily="50" charset="-128"/>
                      </a:endParaRPr>
                    </a:p>
                    <a:p>
                      <a:pPr algn="ctr">
                        <a:lnSpc>
                          <a:spcPts val="1200"/>
                        </a:lnSpc>
                      </a:pPr>
                      <a:r>
                        <a:rPr kumimoji="1" lang="ja-JP" altLang="en-US" sz="1200" b="1" dirty="0">
                          <a:solidFill>
                            <a:schemeClr val="bg1"/>
                          </a:solidFill>
                          <a:latin typeface="Meiryo UI" panose="020B0604030504040204" pitchFamily="50" charset="-128"/>
                          <a:ea typeface="Meiryo UI" panose="020B0604030504040204" pitchFamily="50" charset="-128"/>
                        </a:rPr>
                        <a:t>配車サービス事業者</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algn="ctr">
                        <a:lnSpc>
                          <a:spcPts val="1200"/>
                        </a:lnSpc>
                      </a:pPr>
                      <a:r>
                        <a:rPr kumimoji="1" lang="ja-JP" altLang="en-US" sz="1400" b="1" dirty="0">
                          <a:solidFill>
                            <a:schemeClr val="bg1"/>
                          </a:solidFill>
                          <a:latin typeface="Meiryo UI" panose="020B0604030504040204" pitchFamily="50" charset="-128"/>
                          <a:ea typeface="Meiryo UI" panose="020B0604030504040204" pitchFamily="50" charset="-128"/>
                        </a:rPr>
                        <a:t>配車サービス事業者主体　など</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ctr">
                        <a:lnSpc>
                          <a:spcPts val="1200"/>
                        </a:lnSpc>
                      </a:pPr>
                      <a:r>
                        <a:rPr kumimoji="1" lang="ja-JP" altLang="en-US" sz="800" b="1" dirty="0">
                          <a:solidFill>
                            <a:schemeClr val="bg1"/>
                          </a:solidFill>
                          <a:latin typeface="Meiryo UI" panose="020B0604030504040204" pitchFamily="50" charset="-128"/>
                          <a:ea typeface="Meiryo UI" panose="020B0604030504040204" pitchFamily="50" charset="-128"/>
                        </a:rPr>
                        <a:t>＋</a:t>
                      </a:r>
                      <a:endParaRPr kumimoji="1" lang="en-US" altLang="ja-JP" sz="800" b="1" dirty="0">
                        <a:solidFill>
                          <a:schemeClr val="bg1"/>
                        </a:solidFill>
                        <a:latin typeface="Meiryo UI" panose="020B0604030504040204" pitchFamily="50" charset="-128"/>
                        <a:ea typeface="Meiryo UI" panose="020B0604030504040204" pitchFamily="50" charset="-128"/>
                      </a:endParaRPr>
                    </a:p>
                    <a:p>
                      <a:pPr algn="ctr">
                        <a:lnSpc>
                          <a:spcPts val="1200"/>
                        </a:lnSpc>
                      </a:pPr>
                      <a:r>
                        <a:rPr kumimoji="1" lang="ja-JP" altLang="en-US" sz="1400" b="1" dirty="0">
                          <a:solidFill>
                            <a:schemeClr val="bg1"/>
                          </a:solidFill>
                          <a:latin typeface="Meiryo UI" panose="020B0604030504040204" pitchFamily="50" charset="-128"/>
                          <a:ea typeface="Meiryo UI" panose="020B0604030504040204" pitchFamily="50" charset="-128"/>
                        </a:rPr>
                        <a:t>その他の業種</a:t>
                      </a:r>
                      <a:endParaRPr kumimoji="1" lang="en-US" altLang="ja-JP" sz="14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3528756833"/>
                  </a:ext>
                </a:extLst>
              </a:tr>
              <a:tr h="844482">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ドライバー資格確認</a:t>
                      </a:r>
                      <a:endParaRPr kumimoji="1" lang="en-US" altLang="ja-JP" sz="14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l">
                        <a:lnSpc>
                          <a:spcPts val="1400"/>
                        </a:lnSpc>
                      </a:pPr>
                      <a:r>
                        <a:rPr kumimoji="1" lang="ja-JP" altLang="en-US" sz="1200" b="1" dirty="0">
                          <a:latin typeface="Meiryo UI" panose="020B0604030504040204" pitchFamily="50" charset="-128"/>
                          <a:ea typeface="Meiryo UI" panose="020B0604030504040204" pitchFamily="50" charset="-128"/>
                        </a:rPr>
                        <a:t>・資格要件の設定、登録</a:t>
                      </a:r>
                      <a:r>
                        <a:rPr kumimoji="1" lang="ja-JP" altLang="en-US" sz="1200" b="0" dirty="0">
                          <a:latin typeface="Meiryo UI" panose="020B0604030504040204" pitchFamily="50" charset="-128"/>
                          <a:ea typeface="Meiryo UI" panose="020B0604030504040204" pitchFamily="50" charset="-128"/>
                        </a:rPr>
                        <a:t>（運転歴、運転技術、講習受講歴、持込み車の要件等</a:t>
                      </a:r>
                      <a:r>
                        <a:rPr kumimoji="1" lang="en-US" altLang="ja-JP" sz="1200" b="0" dirty="0">
                          <a:latin typeface="Meiryo UI" panose="020B0604030504040204" pitchFamily="50" charset="-128"/>
                          <a:ea typeface="Meiryo UI" panose="020B0604030504040204" pitchFamily="50" charset="-128"/>
                        </a:rPr>
                        <a:t>)</a:t>
                      </a:r>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a:r>
                        <a:rPr kumimoji="1" lang="ja-JP" altLang="en-US" sz="1200" b="1" dirty="0">
                          <a:latin typeface="Meiryo UI" panose="020B0604030504040204" pitchFamily="50" charset="-128"/>
                          <a:ea typeface="Meiryo UI" panose="020B0604030504040204" pitchFamily="50" charset="-128"/>
                        </a:rPr>
                        <a:t>○実施主体の役割・責任</a:t>
                      </a:r>
                      <a:endParaRPr kumimoji="1" lang="en-US" altLang="ja-JP" sz="1200" b="1" dirty="0">
                        <a:latin typeface="Meiryo UI" panose="020B0604030504040204" pitchFamily="50" charset="-128"/>
                        <a:ea typeface="Meiryo UI" panose="020B0604030504040204" pitchFamily="50" charset="-128"/>
                      </a:endParaRPr>
                    </a:p>
                    <a:p>
                      <a:pPr algn="l"/>
                      <a:r>
                        <a:rPr kumimoji="1" lang="ja-JP" altLang="en-US" sz="1200" b="0" dirty="0">
                          <a:latin typeface="Meiryo UI" panose="020B0604030504040204" pitchFamily="50" charset="-128"/>
                          <a:ea typeface="Meiryo UI" panose="020B0604030504040204" pitchFamily="50" charset="-128"/>
                        </a:rPr>
                        <a:t>　・資格要件の設定・チェックの実績あり </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b="1" dirty="0">
                          <a:latin typeface="Meiryo UI" panose="020B0604030504040204" pitchFamily="50" charset="-128"/>
                          <a:ea typeface="Meiryo UI" panose="020B0604030504040204" pitchFamily="50" charset="-128"/>
                        </a:rPr>
                        <a:t>○実施主体の役割・責任</a:t>
                      </a:r>
                      <a:endParaRPr kumimoji="1" lang="en-US" altLang="ja-JP" sz="1200" b="1" dirty="0">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2467122"/>
                  </a:ext>
                </a:extLst>
              </a:tr>
              <a:tr h="664612">
                <a:tc rowSpan="3">
                  <a:txBody>
                    <a:bodyPr/>
                    <a:lstStyle/>
                    <a:p>
                      <a:pPr algn="ctr"/>
                      <a:r>
                        <a:rPr kumimoji="1" lang="ja-JP" altLang="en-US" sz="1400" b="1" u="none" dirty="0">
                          <a:solidFill>
                            <a:schemeClr val="bg1"/>
                          </a:solidFill>
                          <a:latin typeface="Meiryo UI" panose="020B0604030504040204" pitchFamily="50" charset="-128"/>
                          <a:ea typeface="Meiryo UI" panose="020B0604030504040204" pitchFamily="50" charset="-128"/>
                        </a:rPr>
                        <a:t>運行管理</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marL="0" marR="0" lvl="0" indent="0" algn="l" defTabSz="844083" rtl="0" eaLnBrk="1" fontAlgn="auto" latinLnBrk="0" hangingPunct="1">
                        <a:lnSpc>
                          <a:spcPts val="1400"/>
                        </a:lnSpc>
                        <a:spcBef>
                          <a:spcPts val="0"/>
                        </a:spcBef>
                        <a:spcAft>
                          <a:spcPts val="0"/>
                        </a:spcAft>
                        <a:buClrTx/>
                        <a:buSzTx/>
                        <a:buFontTx/>
                        <a:buNone/>
                        <a:tabLst/>
                        <a:defRPr/>
                      </a:pPr>
                      <a:r>
                        <a:rPr kumimoji="1" lang="ja-JP" altLang="en-US" sz="1200" b="1" dirty="0">
                          <a:latin typeface="Meiryo UI" panose="020B0604030504040204" pitchFamily="50" charset="-128"/>
                          <a:ea typeface="Meiryo UI" panose="020B0604030504040204" pitchFamily="50" charset="-128"/>
                        </a:rPr>
                        <a:t>・運行管理者の設置</a:t>
                      </a:r>
                      <a:endParaRPr kumimoji="1" lang="en-US" altLang="ja-JP" sz="1200" b="1" dirty="0">
                        <a:latin typeface="Meiryo UI" panose="020B0604030504040204" pitchFamily="50" charset="-128"/>
                        <a:ea typeface="Meiryo UI" panose="020B0604030504040204" pitchFamily="50" charset="-128"/>
                      </a:endParaRPr>
                    </a:p>
                    <a:p>
                      <a:pPr marL="0" marR="0" lvl="0" indent="0" algn="l" defTabSz="844083" rtl="0" eaLnBrk="1" fontAlgn="auto" latinLnBrk="0" hangingPunct="1">
                        <a:lnSpc>
                          <a:spcPts val="14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rPr>
                        <a:t>（ドライバーの連続運転時間の管理等）</a:t>
                      </a:r>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algn="l"/>
                      <a:r>
                        <a:rPr kumimoji="1" lang="ja-JP" altLang="en-US" sz="1200" b="1" dirty="0">
                          <a:latin typeface="Meiryo UI" panose="020B0604030504040204" pitchFamily="50" charset="-128"/>
                          <a:ea typeface="Meiryo UI" panose="020B0604030504040204" pitchFamily="50" charset="-128"/>
                        </a:rPr>
                        <a:t>○実施主体の役割・責任</a:t>
                      </a:r>
                      <a:endParaRPr kumimoji="1" lang="en-US" altLang="ja-JP" sz="1200" b="1" dirty="0">
                        <a:latin typeface="Meiryo UI" panose="020B0604030504040204" pitchFamily="50" charset="-128"/>
                        <a:ea typeface="Meiryo UI" panose="020B0604030504040204" pitchFamily="50" charset="-128"/>
                      </a:endParaRPr>
                    </a:p>
                    <a:p>
                      <a:pPr algn="l"/>
                      <a:r>
                        <a:rPr kumimoji="1" lang="ja-JP" altLang="en-US" sz="1200" b="0">
                          <a:latin typeface="Meiryo UI" panose="020B0604030504040204" pitchFamily="50" charset="-128"/>
                          <a:ea typeface="Meiryo UI" panose="020B0604030504040204" pitchFamily="50" charset="-128"/>
                        </a:rPr>
                        <a:t>　・</a:t>
                      </a:r>
                      <a:r>
                        <a:rPr kumimoji="1" lang="ja-JP" altLang="en-US" sz="1200" b="0" dirty="0">
                          <a:latin typeface="Meiryo UI" panose="020B0604030504040204" pitchFamily="50" charset="-128"/>
                          <a:ea typeface="Meiryo UI" panose="020B0604030504040204" pitchFamily="50" charset="-128"/>
                        </a:rPr>
                        <a:t>運行管理者は設置済み</a:t>
                      </a:r>
                      <a:endParaRPr kumimoji="1" lang="en-US" altLang="ja-JP" sz="1200" b="0" dirty="0">
                        <a:latin typeface="Meiryo UI" panose="020B0604030504040204" pitchFamily="50" charset="-128"/>
                        <a:ea typeface="Meiryo UI" panose="020B0604030504040204" pitchFamily="50" charset="-128"/>
                      </a:endParaRPr>
                    </a:p>
                    <a:p>
                      <a:pPr algn="l"/>
                      <a:r>
                        <a:rPr kumimoji="1" lang="ja-JP" altLang="en-US" sz="1200" b="0" dirty="0">
                          <a:latin typeface="Meiryo UI" panose="020B0604030504040204" pitchFamily="50" charset="-128"/>
                          <a:ea typeface="Meiryo UI" panose="020B0604030504040204" pitchFamily="50" charset="-128"/>
                        </a:rPr>
                        <a:t>　・運転前チェック等の実績あり</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algn="ctr"/>
                      <a:r>
                        <a:rPr kumimoji="1" lang="ja-JP" altLang="en-US" sz="1200" b="1" dirty="0">
                          <a:latin typeface="Meiryo UI" panose="020B0604030504040204" pitchFamily="50" charset="-128"/>
                          <a:ea typeface="Meiryo UI" panose="020B0604030504040204" pitchFamily="50" charset="-128"/>
                        </a:rPr>
                        <a:t>○実施主体の役割・責任</a:t>
                      </a:r>
                      <a:endParaRPr kumimoji="1" lang="en-US" altLang="ja-JP" sz="1200" b="1" dirty="0">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80829947"/>
                  </a:ext>
                </a:extLst>
              </a:tr>
              <a:tr h="770546">
                <a:tc vMerge="1">
                  <a:txBody>
                    <a:bodyPr/>
                    <a:lstStyle/>
                    <a:p>
                      <a:pPr algn="ctr"/>
                      <a:r>
                        <a:rPr kumimoji="1" lang="ja-JP" altLang="en-US" sz="1400" b="1" u="sng" dirty="0">
                          <a:solidFill>
                            <a:schemeClr val="bg1"/>
                          </a:solidFill>
                          <a:latin typeface="Meiryo UI" panose="020B0604030504040204" pitchFamily="50" charset="-128"/>
                          <a:ea typeface="Meiryo UI" panose="020B0604030504040204" pitchFamily="50" charset="-128"/>
                        </a:rPr>
                        <a:t>運行管理</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marL="0" marR="0" lvl="0" indent="0" algn="l" defTabSz="844083" rtl="0" eaLnBrk="1" fontAlgn="auto" latinLnBrk="0" hangingPunct="1">
                        <a:lnSpc>
                          <a:spcPts val="1400"/>
                        </a:lnSpc>
                        <a:spcBef>
                          <a:spcPts val="0"/>
                        </a:spcBef>
                        <a:spcAft>
                          <a:spcPts val="0"/>
                        </a:spcAft>
                        <a:buClrTx/>
                        <a:buSzTx/>
                        <a:buFontTx/>
                        <a:buNone/>
                        <a:tabLst/>
                        <a:defRPr/>
                      </a:pPr>
                      <a:r>
                        <a:rPr kumimoji="1" lang="ja-JP" altLang="en-US" sz="1200" b="1" dirty="0">
                          <a:latin typeface="Meiryo UI" panose="020B0604030504040204" pitchFamily="50" charset="-128"/>
                          <a:ea typeface="Meiryo UI" panose="020B0604030504040204" pitchFamily="50" charset="-128"/>
                        </a:rPr>
                        <a:t>・運転前チェック</a:t>
                      </a:r>
                      <a:endParaRPr kumimoji="1" lang="en-US" altLang="ja-JP" sz="1200" b="1" dirty="0">
                        <a:latin typeface="Meiryo UI" panose="020B0604030504040204" pitchFamily="50" charset="-128"/>
                        <a:ea typeface="Meiryo UI" panose="020B0604030504040204" pitchFamily="50" charset="-128"/>
                      </a:endParaRPr>
                    </a:p>
                    <a:p>
                      <a:pPr marL="0" marR="0" lvl="0" indent="0" algn="l" defTabSz="844083" rtl="0" eaLnBrk="1" fontAlgn="auto" latinLnBrk="0" hangingPunct="1">
                        <a:lnSpc>
                          <a:spcPts val="14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rPr>
                        <a:t>（アルコールチェック、健康チェック等）</a:t>
                      </a:r>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pPr algn="l"/>
                      <a:r>
                        <a:rPr kumimoji="1" lang="ja-JP" altLang="en-US" sz="1200" b="1" dirty="0">
                          <a:latin typeface="Meiryo UI" panose="020B0604030504040204" pitchFamily="50" charset="-128"/>
                          <a:ea typeface="Meiryo UI" panose="020B0604030504040204" pitchFamily="50" charset="-128"/>
                        </a:rPr>
                        <a:t>○実施主体の役割・責任</a:t>
                      </a:r>
                      <a:endParaRPr kumimoji="1" lang="en-US" altLang="ja-JP" sz="1200" b="1" dirty="0">
                        <a:latin typeface="Meiryo UI" panose="020B0604030504040204" pitchFamily="50" charset="-128"/>
                        <a:ea typeface="Meiryo UI" panose="020B0604030504040204" pitchFamily="50" charset="-128"/>
                      </a:endParaRPr>
                    </a:p>
                    <a:p>
                      <a:pPr algn="l"/>
                      <a:r>
                        <a:rPr kumimoji="1" lang="ja-JP" altLang="en-US" sz="1200" b="0" dirty="0">
                          <a:latin typeface="Meiryo UI" panose="020B0604030504040204" pitchFamily="50" charset="-128"/>
                          <a:ea typeface="Meiryo UI" panose="020B0604030504040204" pitchFamily="50" charset="-128"/>
                        </a:rPr>
                        <a:t>　・ドライバーの運転可否判断</a:t>
                      </a:r>
                      <a:endParaRPr kumimoji="1" lang="en-US" altLang="ja-JP" sz="1200" b="0" dirty="0">
                        <a:latin typeface="Meiryo UI" panose="020B0604030504040204" pitchFamily="50" charset="-128"/>
                        <a:ea typeface="Meiryo UI" panose="020B0604030504040204" pitchFamily="50" charset="-128"/>
                      </a:endParaRPr>
                    </a:p>
                    <a:p>
                      <a:pPr algn="l"/>
                      <a:r>
                        <a:rPr kumimoji="1" lang="ja-JP" altLang="en-US" sz="1200" b="0" dirty="0">
                          <a:latin typeface="Meiryo UI" panose="020B0604030504040204" pitchFamily="50" charset="-128"/>
                          <a:ea typeface="Meiryo UI" panose="020B0604030504040204" pitchFamily="50" charset="-128"/>
                        </a:rPr>
                        <a:t>（タクシー事業者ノウハウ有）</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pPr algn="l"/>
                      <a:r>
                        <a:rPr kumimoji="1" lang="ja-JP" altLang="en-US" sz="1200" b="1" dirty="0">
                          <a:latin typeface="Meiryo UI" panose="020B0604030504040204" pitchFamily="50" charset="-128"/>
                          <a:ea typeface="Meiryo UI" panose="020B0604030504040204" pitchFamily="50" charset="-128"/>
                        </a:rPr>
                        <a:t>○実施主体の役割・責任</a:t>
                      </a:r>
                      <a:endParaRPr kumimoji="1" lang="en-US" altLang="ja-JP" sz="1200" b="1" dirty="0">
                        <a:latin typeface="Meiryo UI" panose="020B0604030504040204" pitchFamily="50" charset="-128"/>
                        <a:ea typeface="Meiryo UI" panose="020B0604030504040204" pitchFamily="50" charset="-128"/>
                      </a:endParaRPr>
                    </a:p>
                    <a:p>
                      <a:pPr algn="l"/>
                      <a:r>
                        <a:rPr kumimoji="1" lang="ja-JP" altLang="en-US" sz="1200" b="1" dirty="0">
                          <a:highlight>
                            <a:srgbClr val="FFFF00"/>
                          </a:highlight>
                          <a:latin typeface="Meiryo UI" panose="020B0604030504040204" pitchFamily="50" charset="-128"/>
                          <a:ea typeface="Meiryo UI" panose="020B0604030504040204" pitchFamily="50" charset="-128"/>
                        </a:rPr>
                        <a:t>（</a:t>
                      </a:r>
                      <a:r>
                        <a:rPr kumimoji="1" lang="en-US" altLang="ja-JP" sz="1200" b="1" dirty="0">
                          <a:highlight>
                            <a:srgbClr val="FFFF00"/>
                          </a:highlight>
                          <a:latin typeface="Meiryo UI" panose="020B0604030504040204" pitchFamily="50" charset="-128"/>
                          <a:ea typeface="Meiryo UI" panose="020B0604030504040204" pitchFamily="50" charset="-128"/>
                        </a:rPr>
                        <a:t>※</a:t>
                      </a:r>
                      <a:r>
                        <a:rPr kumimoji="1" lang="ja-JP" altLang="en-US" sz="1200" b="1" dirty="0">
                          <a:highlight>
                            <a:srgbClr val="FFFF00"/>
                          </a:highlight>
                          <a:latin typeface="Meiryo UI" panose="020B0604030504040204" pitchFamily="50" charset="-128"/>
                          <a:ea typeface="Meiryo UI" panose="020B0604030504040204" pitchFamily="50" charset="-128"/>
                        </a:rPr>
                        <a:t>ドライバー管理の</a:t>
                      </a:r>
                      <a:endParaRPr kumimoji="1" lang="en-US" altLang="ja-JP" sz="1200" b="1" dirty="0">
                        <a:highlight>
                          <a:srgbClr val="FFFF00"/>
                        </a:highlight>
                        <a:latin typeface="Meiryo UI" panose="020B0604030504040204" pitchFamily="50" charset="-128"/>
                        <a:ea typeface="Meiryo UI" panose="020B0604030504040204" pitchFamily="50" charset="-128"/>
                      </a:endParaRPr>
                    </a:p>
                    <a:p>
                      <a:pPr algn="l"/>
                      <a:r>
                        <a:rPr kumimoji="1" lang="ja-JP" altLang="en-US" sz="1200" b="1" dirty="0">
                          <a:highlight>
                            <a:srgbClr val="FFFF00"/>
                          </a:highlight>
                          <a:latin typeface="Meiryo UI" panose="020B0604030504040204" pitchFamily="50" charset="-128"/>
                          <a:ea typeface="Meiryo UI" panose="020B0604030504040204" pitchFamily="50" charset="-128"/>
                        </a:rPr>
                        <a:t>　　　ノウハウが必要）</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16745628"/>
                  </a:ext>
                </a:extLst>
              </a:tr>
              <a:tr h="727153">
                <a:tc vMerge="1">
                  <a:txBody>
                    <a:bodyPr/>
                    <a:lstStyle/>
                    <a:p>
                      <a:pPr algn="ctr"/>
                      <a:endParaRPr kumimoji="1" lang="ja-JP" altLang="en-US" sz="1400" b="1" u="sng"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marL="0" marR="0" lvl="0" indent="0" algn="l" defTabSz="844083" rtl="0" eaLnBrk="1" fontAlgn="auto" latinLnBrk="0" hangingPunct="1">
                        <a:lnSpc>
                          <a:spcPts val="1400"/>
                        </a:lnSpc>
                        <a:spcBef>
                          <a:spcPts val="0"/>
                        </a:spcBef>
                        <a:spcAft>
                          <a:spcPts val="0"/>
                        </a:spcAft>
                        <a:buClrTx/>
                        <a:buSzTx/>
                        <a:buFontTx/>
                        <a:buNone/>
                        <a:tabLst/>
                        <a:defRPr/>
                      </a:pPr>
                      <a:r>
                        <a:rPr kumimoji="1" lang="ja-JP" altLang="en-US" sz="1200" b="1" dirty="0">
                          <a:latin typeface="Meiryo UI" panose="020B0604030504040204" pitchFamily="50" charset="-128"/>
                          <a:ea typeface="Meiryo UI" panose="020B0604030504040204" pitchFamily="50" charset="-128"/>
                        </a:rPr>
                        <a:t>・運行アプリの導入</a:t>
                      </a:r>
                      <a:endParaRPr kumimoji="1" lang="en-US" altLang="ja-JP" sz="1200" b="1" dirty="0">
                        <a:latin typeface="Meiryo UI" panose="020B0604030504040204" pitchFamily="50" charset="-128"/>
                        <a:ea typeface="Meiryo UI" panose="020B0604030504040204" pitchFamily="50" charset="-128"/>
                      </a:endParaRPr>
                    </a:p>
                    <a:p>
                      <a:pPr marL="0" marR="0" lvl="0" indent="0" algn="l" defTabSz="844083" rtl="0" eaLnBrk="1" fontAlgn="auto" latinLnBrk="0" hangingPunct="1">
                        <a:lnSpc>
                          <a:spcPts val="14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rPr>
                        <a:t>（利用申込み・ドライバー選択 ⇒ 配車 ⇒ 決済</a:t>
                      </a:r>
                      <a:r>
                        <a:rPr kumimoji="1" lang="en-US" altLang="ja-JP" sz="1200" b="0" dirty="0">
                          <a:latin typeface="Meiryo UI" panose="020B0604030504040204" pitchFamily="50" charset="-128"/>
                          <a:ea typeface="Meiryo UI" panose="020B0604030504040204" pitchFamily="50" charset="-128"/>
                        </a:rPr>
                        <a:t> </a:t>
                      </a:r>
                      <a:r>
                        <a:rPr kumimoji="1" lang="ja-JP" altLang="en-US" sz="1200" b="0" dirty="0">
                          <a:latin typeface="Meiryo UI" panose="020B0604030504040204" pitchFamily="50" charset="-128"/>
                          <a:ea typeface="Meiryo UI" panose="020B0604030504040204" pitchFamily="50" charset="-128"/>
                        </a:rPr>
                        <a:t>⇒評価）</a:t>
                      </a:r>
                      <a:endParaRPr kumimoji="1" lang="en-US" altLang="ja-JP" sz="1200" b="1" dirty="0">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gridSpan="2">
                  <a:txBody>
                    <a:bodyPr/>
                    <a:lstStyle/>
                    <a:p>
                      <a:pPr algn="ctr"/>
                      <a:r>
                        <a:rPr kumimoji="1" lang="ja-JP" altLang="en-US" sz="1200" b="1" dirty="0">
                          <a:latin typeface="Meiryo UI" panose="020B0604030504040204" pitchFamily="50" charset="-128"/>
                          <a:ea typeface="Meiryo UI" panose="020B0604030504040204" pitchFamily="50" charset="-128"/>
                        </a:rPr>
                        <a:t>○実施主体の役割・責任</a:t>
                      </a:r>
                      <a:endParaRPr kumimoji="1" lang="en-US" altLang="ja-JP" sz="1200" b="1" dirty="0">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algn="l"/>
                      <a:endParaRPr kumimoji="1" lang="ja-JP" altLang="en-US" sz="1200" b="0" dirty="0">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55951171"/>
                  </a:ext>
                </a:extLst>
              </a:tr>
              <a:tr h="856420">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400" b="1" baseline="0" dirty="0">
                          <a:solidFill>
                            <a:schemeClr val="bg1"/>
                          </a:solidFill>
                          <a:latin typeface="Meiryo UI" panose="020B0604030504040204" pitchFamily="50" charset="-128"/>
                          <a:ea typeface="Meiryo UI" panose="020B0604030504040204" pitchFamily="50" charset="-128"/>
                        </a:rPr>
                        <a:t>車両整備</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l">
                        <a:lnSpc>
                          <a:spcPts val="1400"/>
                        </a:lnSpc>
                      </a:pPr>
                      <a:r>
                        <a:rPr kumimoji="1" lang="ja-JP" altLang="en-US" sz="1200" b="1" dirty="0">
                          <a:latin typeface="Meiryo UI" panose="020B0604030504040204" pitchFamily="50" charset="-128"/>
                          <a:ea typeface="Meiryo UI" panose="020B0604030504040204" pitchFamily="50" charset="-128"/>
                        </a:rPr>
                        <a:t>・ドライバーの運転技術、</a:t>
                      </a:r>
                      <a:endParaRPr kumimoji="1" lang="en-US" altLang="ja-JP" sz="1200" b="1" dirty="0">
                        <a:latin typeface="Meiryo UI" panose="020B0604030504040204" pitchFamily="50" charset="-128"/>
                        <a:ea typeface="Meiryo UI" panose="020B0604030504040204" pitchFamily="50" charset="-128"/>
                      </a:endParaRPr>
                    </a:p>
                    <a:p>
                      <a:pPr algn="l">
                        <a:lnSpc>
                          <a:spcPts val="1400"/>
                        </a:lnSpc>
                      </a:pPr>
                      <a:r>
                        <a:rPr kumimoji="1" lang="ja-JP" altLang="en-US" sz="1200" b="1" dirty="0">
                          <a:latin typeface="Meiryo UI" panose="020B0604030504040204" pitchFamily="50" charset="-128"/>
                          <a:ea typeface="Meiryo UI" panose="020B0604030504040204" pitchFamily="50" charset="-128"/>
                        </a:rPr>
                        <a:t>　車両の品質維持</a:t>
                      </a:r>
                      <a:endParaRPr kumimoji="1" lang="en-US" altLang="ja-JP" sz="1200" b="1" dirty="0">
                        <a:latin typeface="Meiryo UI" panose="020B0604030504040204" pitchFamily="50" charset="-128"/>
                        <a:ea typeface="Meiryo UI" panose="020B0604030504040204" pitchFamily="50" charset="-128"/>
                      </a:endParaRPr>
                    </a:p>
                    <a:p>
                      <a:pPr algn="l">
                        <a:lnSpc>
                          <a:spcPts val="1400"/>
                        </a:lnSpc>
                      </a:pPr>
                      <a:r>
                        <a:rPr kumimoji="1" lang="ja-JP" altLang="en-US" sz="1200" b="0" dirty="0">
                          <a:latin typeface="Meiryo UI" panose="020B0604030504040204" pitchFamily="50" charset="-128"/>
                          <a:ea typeface="Meiryo UI" panose="020B0604030504040204" pitchFamily="50" charset="-128"/>
                        </a:rPr>
                        <a:t>（講習、点検等）</a:t>
                      </a:r>
                      <a:endParaRPr kumimoji="1" lang="en-US" altLang="ja-JP" sz="1400" b="1" dirty="0">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gridSpan="2">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00" b="1" dirty="0">
                          <a:latin typeface="Meiryo UI" panose="020B0604030504040204" pitchFamily="50" charset="-128"/>
                          <a:ea typeface="Meiryo UI" panose="020B0604030504040204" pitchFamily="50" charset="-128"/>
                        </a:rPr>
                        <a:t>○ドライバーの役割・責任</a:t>
                      </a:r>
                      <a:endParaRPr kumimoji="1" lang="en-US" altLang="ja-JP" sz="1200" b="1" dirty="0">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rPr>
                        <a:t>                    　・車検・講習受講義務</a:t>
                      </a:r>
                      <a:r>
                        <a:rPr kumimoji="1" lang="ja-JP" altLang="en-US" sz="1200" b="1" dirty="0">
                          <a:latin typeface="Meiryo UI" panose="020B0604030504040204" pitchFamily="50" charset="-128"/>
                          <a:ea typeface="Meiryo UI" panose="020B0604030504040204" pitchFamily="50" charset="-128"/>
                        </a:rPr>
                        <a:t>＋実施主体が支援</a:t>
                      </a:r>
                      <a:endParaRPr kumimoji="1" lang="en-US" altLang="ja-JP" sz="1200" b="1" dirty="0">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rPr>
                        <a:t>・講習開講などの支援                          </a:t>
                      </a:r>
                      <a:endParaRPr kumimoji="1" lang="en-US" altLang="ja-JP" sz="1200" b="0" dirty="0">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en-US" altLang="ja-JP" sz="1200" b="0" dirty="0">
                        <a:highlight>
                          <a:srgbClr val="FFFF00"/>
                        </a:highlight>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41782859"/>
                  </a:ext>
                </a:extLst>
              </a:tr>
              <a:tr h="576654">
                <a:tc>
                  <a:txBody>
                    <a:bodyPr/>
                    <a:lstStyle/>
                    <a:p>
                      <a:r>
                        <a:rPr kumimoji="1" lang="ja-JP" altLang="en-US" sz="1400" b="1" dirty="0">
                          <a:solidFill>
                            <a:schemeClr val="bg1"/>
                          </a:solidFill>
                          <a:latin typeface="Meiryo UI" panose="020B0604030504040204" pitchFamily="50" charset="-128"/>
                          <a:ea typeface="Meiryo UI" panose="020B0604030504040204" pitchFamily="50" charset="-128"/>
                        </a:rPr>
                        <a:t>事故・防犯対応等</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marL="0" marR="0" lvl="0" indent="0" algn="l" defTabSz="844083" rtl="0" eaLnBrk="1" fontAlgn="auto" latinLnBrk="0" hangingPunct="1">
                        <a:lnSpc>
                          <a:spcPts val="1400"/>
                        </a:lnSpc>
                        <a:spcBef>
                          <a:spcPts val="0"/>
                        </a:spcBef>
                        <a:spcAft>
                          <a:spcPts val="0"/>
                        </a:spcAft>
                        <a:buClrTx/>
                        <a:buSzTx/>
                        <a:buFontTx/>
                        <a:buNone/>
                        <a:tabLst/>
                        <a:defRPr/>
                      </a:pPr>
                      <a:r>
                        <a:rPr kumimoji="1" lang="ja-JP" altLang="en-US" sz="1200" b="1" dirty="0">
                          <a:latin typeface="Meiryo UI" panose="020B0604030504040204" pitchFamily="50" charset="-128"/>
                          <a:ea typeface="Meiryo UI" panose="020B0604030504040204" pitchFamily="50" charset="-128"/>
                        </a:rPr>
                        <a:t>・事故対応、防犯対策、クレーム対応</a:t>
                      </a:r>
                      <a:endParaRPr kumimoji="1" lang="en-US" altLang="ja-JP" sz="1200" b="1" dirty="0">
                        <a:latin typeface="Meiryo UI" panose="020B0604030504040204" pitchFamily="50" charset="-128"/>
                        <a:ea typeface="Meiryo UI" panose="020B0604030504040204" pitchFamily="50" charset="-128"/>
                      </a:endParaRPr>
                    </a:p>
                    <a:p>
                      <a:pPr marL="0" marR="0" lvl="0" indent="0" algn="l" defTabSz="844083" rtl="0" eaLnBrk="1" fontAlgn="auto" latinLnBrk="0" hangingPunct="1">
                        <a:lnSpc>
                          <a:spcPts val="14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rPr>
                        <a:t>（保険加入等）</a:t>
                      </a:r>
                      <a:endParaRPr kumimoji="1" lang="en-US" altLang="ja-JP" sz="1400" b="1" dirty="0">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gridSpan="2">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事故・防犯　　○ドライバーの役割・責任</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・保険加入義務</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＋実施主体も加入</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クレーム対応　○実施主体の役割・責任</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mn-cs"/>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605612030"/>
                  </a:ext>
                </a:extLst>
              </a:tr>
              <a:tr h="382486">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latin typeface="Meiryo UI" panose="020B0604030504040204" pitchFamily="50" charset="-128"/>
                          <a:ea typeface="Meiryo UI" panose="020B0604030504040204" pitchFamily="50" charset="-128"/>
                        </a:rPr>
                        <a:t>対価設定</a:t>
                      </a:r>
                      <a:endParaRPr kumimoji="1" lang="ja-JP" altLang="en-US" sz="1400" b="1" baseline="0"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marL="0" marR="0" lvl="0" indent="0" algn="l" defTabSz="844083" rtl="0" eaLnBrk="1" fontAlgn="auto" latinLnBrk="0" hangingPunct="1">
                        <a:lnSpc>
                          <a:spcPts val="1400"/>
                        </a:lnSpc>
                        <a:spcBef>
                          <a:spcPts val="0"/>
                        </a:spcBef>
                        <a:spcAft>
                          <a:spcPts val="0"/>
                        </a:spcAft>
                        <a:buClrTx/>
                        <a:buSzTx/>
                        <a:buFontTx/>
                        <a:buNone/>
                        <a:tabLst/>
                        <a:defRPr/>
                      </a:pPr>
                      <a:r>
                        <a:rPr kumimoji="1" lang="ja-JP" altLang="en-US" sz="1200" b="1" dirty="0">
                          <a:latin typeface="Meiryo UI" panose="020B0604030504040204" pitchFamily="50" charset="-128"/>
                          <a:ea typeface="Meiryo UI" panose="020B0604030504040204" pitchFamily="50" charset="-128"/>
                        </a:rPr>
                        <a:t>・利用料金の設定</a:t>
                      </a:r>
                      <a:endParaRPr kumimoji="1" lang="en-US" altLang="ja-JP" sz="1400" b="1" dirty="0">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gridSpan="2">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○実施主体が設定</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535658773"/>
                  </a:ext>
                </a:extLst>
              </a:tr>
            </a:tbl>
          </a:graphicData>
        </a:graphic>
      </p:graphicFrame>
      <p:sp>
        <p:nvSpPr>
          <p:cNvPr id="7" name="テキスト ボックス 6">
            <a:extLst>
              <a:ext uri="{FF2B5EF4-FFF2-40B4-BE49-F238E27FC236}">
                <a16:creationId xmlns:a16="http://schemas.microsoft.com/office/drawing/2014/main" id="{7AA6276C-74A4-4818-A47B-7867AF28E980}"/>
              </a:ext>
            </a:extLst>
          </p:cNvPr>
          <p:cNvSpPr txBox="1"/>
          <p:nvPr/>
        </p:nvSpPr>
        <p:spPr>
          <a:xfrm>
            <a:off x="209636" y="66300"/>
            <a:ext cx="84204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dirty="0">
                <a:solidFill>
                  <a:prstClr val="black"/>
                </a:solidFill>
                <a:latin typeface="Meiryo UI" panose="020B0604030504040204" pitchFamily="50" charset="-128"/>
                <a:ea typeface="Meiryo UI" panose="020B0604030504040204" pitchFamily="50" charset="-128"/>
              </a:rPr>
              <a:t>５</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万博開催に向けたライドシェア</a:t>
            </a:r>
          </a:p>
        </p:txBody>
      </p:sp>
      <p:cxnSp>
        <p:nvCxnSpPr>
          <p:cNvPr id="10" name="直線コネクタ 9">
            <a:extLst>
              <a:ext uri="{FF2B5EF4-FFF2-40B4-BE49-F238E27FC236}">
                <a16:creationId xmlns:a16="http://schemas.microsoft.com/office/drawing/2014/main" id="{FEDD3C21-4989-48A4-9433-7C5D697F0E8C}"/>
              </a:ext>
            </a:extLst>
          </p:cNvPr>
          <p:cNvCxnSpPr/>
          <p:nvPr/>
        </p:nvCxnSpPr>
        <p:spPr>
          <a:xfrm>
            <a:off x="240668" y="460403"/>
            <a:ext cx="872625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68022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153EBF5-A9AF-2EF4-2F9B-2201B6BF44E5}"/>
              </a:ext>
            </a:extLst>
          </p:cNvPr>
          <p:cNvSpPr>
            <a:spLocks noGrp="1"/>
          </p:cNvSpPr>
          <p:nvPr>
            <p:ph type="body" idx="1"/>
          </p:nvPr>
        </p:nvSpPr>
        <p:spPr>
          <a:xfrm>
            <a:off x="623890" y="2732093"/>
            <a:ext cx="7886700" cy="1500187"/>
          </a:xfrm>
        </p:spPr>
        <p:txBody>
          <a:bodyPr>
            <a:normAutofit/>
          </a:bodyPr>
          <a:lstStyle/>
          <a:p>
            <a:pPr algn="ctr"/>
            <a:r>
              <a:rPr lang="en-US" altLang="ja-JP" sz="3600" b="1" dirty="0">
                <a:latin typeface="Meiryo UI" panose="020B0604030504040204" pitchFamily="50" charset="-128"/>
                <a:ea typeface="Meiryo UI" panose="020B0604030504040204" pitchFamily="50" charset="-128"/>
              </a:rPr>
              <a:t>【</a:t>
            </a:r>
            <a:r>
              <a:rPr lang="ja-JP" altLang="en-US" sz="3600" b="1" dirty="0">
                <a:latin typeface="Meiryo UI" panose="020B0604030504040204" pitchFamily="50" charset="-128"/>
                <a:ea typeface="Meiryo UI" panose="020B0604030504040204" pitchFamily="50" charset="-128"/>
              </a:rPr>
              <a:t>参考資料</a:t>
            </a:r>
            <a:r>
              <a:rPr lang="en-US" altLang="ja-JP" sz="3600" b="1" dirty="0">
                <a:latin typeface="Meiryo UI" panose="020B0604030504040204" pitchFamily="50" charset="-128"/>
                <a:ea typeface="Meiryo UI" panose="020B0604030504040204" pitchFamily="50" charset="-128"/>
              </a:rPr>
              <a:t>】</a:t>
            </a:r>
            <a:endParaRPr kumimoji="1" lang="ja-JP" altLang="en-US" sz="2800" b="1"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DC8A8939-EF21-46E8-C977-917615A0F09E}"/>
              </a:ext>
            </a:extLst>
          </p:cNvPr>
          <p:cNvSpPr>
            <a:spLocks noGrp="1"/>
          </p:cNvSpPr>
          <p:nvPr>
            <p:ph type="sldNum" sz="quarter" idx="12"/>
          </p:nvPr>
        </p:nvSpPr>
        <p:spPr/>
        <p:txBody>
          <a:bodyPr/>
          <a:lstStyle/>
          <a:p>
            <a:fld id="{2C05A0C3-014B-4449-8009-2E442196B472}" type="slidenum">
              <a:rPr kumimoji="1" lang="ja-JP" altLang="en-US" smtClean="0"/>
              <a:pPr/>
              <a:t>16</a:t>
            </a:fld>
            <a:endParaRPr kumimoji="1" lang="ja-JP" altLang="en-US"/>
          </a:p>
        </p:txBody>
      </p:sp>
    </p:spTree>
    <p:extLst>
      <p:ext uri="{BB962C8B-B14F-4D97-AF65-F5344CB8AC3E}">
        <p14:creationId xmlns:p14="http://schemas.microsoft.com/office/powerpoint/2010/main" val="1431196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D202515-DBD8-4055-875D-8961D7F6F1F6}"/>
              </a:ext>
            </a:extLst>
          </p:cNvPr>
          <p:cNvSpPr txBox="1"/>
          <p:nvPr/>
        </p:nvSpPr>
        <p:spPr>
          <a:xfrm>
            <a:off x="209636" y="66300"/>
            <a:ext cx="84204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dirty="0">
                <a:solidFill>
                  <a:prstClr val="black"/>
                </a:solidFill>
                <a:latin typeface="Meiryo UI" panose="020B0604030504040204" pitchFamily="50" charset="-128"/>
                <a:ea typeface="Meiryo UI" panose="020B0604030504040204" pitchFamily="50" charset="-128"/>
              </a:rPr>
              <a:t>タクシー業界を取り巻く状況（全国）</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7" name="直線コネクタ 6">
            <a:extLst>
              <a:ext uri="{FF2B5EF4-FFF2-40B4-BE49-F238E27FC236}">
                <a16:creationId xmlns:a16="http://schemas.microsoft.com/office/drawing/2014/main" id="{AC9AC310-E4C9-4FFC-B70D-052D9FEF5D1A}"/>
              </a:ext>
            </a:extLst>
          </p:cNvPr>
          <p:cNvCxnSpPr/>
          <p:nvPr/>
        </p:nvCxnSpPr>
        <p:spPr>
          <a:xfrm>
            <a:off x="240668" y="460403"/>
            <a:ext cx="8726251" cy="0"/>
          </a:xfrm>
          <a:prstGeom prst="line">
            <a:avLst/>
          </a:prstGeom>
        </p:spPr>
        <p:style>
          <a:lnRef idx="1">
            <a:schemeClr val="dk1"/>
          </a:lnRef>
          <a:fillRef idx="0">
            <a:schemeClr val="dk1"/>
          </a:fillRef>
          <a:effectRef idx="0">
            <a:schemeClr val="dk1"/>
          </a:effectRef>
          <a:fontRef idx="minor">
            <a:schemeClr val="tx1"/>
          </a:fontRef>
        </p:style>
      </p:cxnSp>
      <p:pic>
        <p:nvPicPr>
          <p:cNvPr id="38" name="図 37">
            <a:extLst>
              <a:ext uri="{FF2B5EF4-FFF2-40B4-BE49-F238E27FC236}">
                <a16:creationId xmlns:a16="http://schemas.microsoft.com/office/drawing/2014/main" id="{188F7B26-5952-453A-8521-8DB86EA33141}"/>
              </a:ext>
            </a:extLst>
          </p:cNvPr>
          <p:cNvPicPr>
            <a:picLocks noChangeAspect="1"/>
          </p:cNvPicPr>
          <p:nvPr/>
        </p:nvPicPr>
        <p:blipFill>
          <a:blip r:embed="rId3"/>
          <a:stretch>
            <a:fillRect/>
          </a:stretch>
        </p:blipFill>
        <p:spPr>
          <a:xfrm>
            <a:off x="751434" y="1489567"/>
            <a:ext cx="7704714" cy="4687279"/>
          </a:xfrm>
          <a:prstGeom prst="rect">
            <a:avLst/>
          </a:prstGeom>
        </p:spPr>
      </p:pic>
      <p:sp>
        <p:nvSpPr>
          <p:cNvPr id="57" name="テキスト ボックス 56">
            <a:extLst>
              <a:ext uri="{FF2B5EF4-FFF2-40B4-BE49-F238E27FC236}">
                <a16:creationId xmlns:a16="http://schemas.microsoft.com/office/drawing/2014/main" id="{227F9284-331A-4371-B853-A233F36AD7EE}"/>
              </a:ext>
            </a:extLst>
          </p:cNvPr>
          <p:cNvSpPr txBox="1"/>
          <p:nvPr/>
        </p:nvSpPr>
        <p:spPr>
          <a:xfrm>
            <a:off x="4419881" y="6397597"/>
            <a:ext cx="4548040" cy="215444"/>
          </a:xfrm>
          <a:prstGeom prst="rect">
            <a:avLst/>
          </a:prstGeom>
          <a:noFill/>
        </p:spPr>
        <p:txBody>
          <a:bodyPr wrap="none" rtlCol="0">
            <a:spAutoFit/>
          </a:bodyPr>
          <a:lstStyle/>
          <a:p>
            <a:pPr defTabSz="422041">
              <a:defRPr/>
            </a:pPr>
            <a:r>
              <a:rPr kumimoji="1" lang="ja-JP" altLang="en-US" sz="800" dirty="0">
                <a:solidFill>
                  <a:prstClr val="black"/>
                </a:solidFill>
                <a:latin typeface="Meiryo UI" panose="020B0604030504040204" pitchFamily="50" charset="-128"/>
                <a:ea typeface="Meiryo UI" panose="020B0604030504040204" pitchFamily="50" charset="-128"/>
              </a:rPr>
              <a:t>出典：</a:t>
            </a:r>
            <a:r>
              <a:rPr kumimoji="1" lang="en-US" altLang="ja-JP" sz="800" dirty="0">
                <a:solidFill>
                  <a:prstClr val="black"/>
                </a:solidFill>
                <a:latin typeface="Meiryo UI" panose="020B0604030504040204" pitchFamily="50" charset="-128"/>
                <a:ea typeface="Meiryo UI" panose="020B0604030504040204" pitchFamily="50" charset="-128"/>
              </a:rPr>
              <a:t>2023</a:t>
            </a:r>
            <a:r>
              <a:rPr kumimoji="1" lang="ja-JP" altLang="en-US" sz="800" dirty="0">
                <a:solidFill>
                  <a:prstClr val="black"/>
                </a:solidFill>
                <a:latin typeface="Meiryo UI" panose="020B0604030504040204" pitchFamily="50" charset="-128"/>
                <a:ea typeface="Meiryo UI" panose="020B0604030504040204" pitchFamily="50" charset="-128"/>
              </a:rPr>
              <a:t>年</a:t>
            </a:r>
            <a:r>
              <a:rPr kumimoji="1" lang="en-US" altLang="ja-JP" sz="800" dirty="0">
                <a:solidFill>
                  <a:prstClr val="black"/>
                </a:solidFill>
                <a:latin typeface="Meiryo UI" panose="020B0604030504040204" pitchFamily="50" charset="-128"/>
                <a:ea typeface="Meiryo UI" panose="020B0604030504040204" pitchFamily="50" charset="-128"/>
              </a:rPr>
              <a:t>2</a:t>
            </a:r>
            <a:r>
              <a:rPr kumimoji="1" lang="ja-JP" altLang="en-US" sz="800" dirty="0">
                <a:solidFill>
                  <a:prstClr val="black"/>
                </a:solidFill>
                <a:latin typeface="Meiryo UI" panose="020B0604030504040204" pitchFamily="50" charset="-128"/>
                <a:ea typeface="Meiryo UI" panose="020B0604030504040204" pitchFamily="50" charset="-128"/>
              </a:rPr>
              <a:t>月</a:t>
            </a:r>
            <a:r>
              <a:rPr kumimoji="1" lang="en-US" altLang="ja-JP" sz="800" dirty="0">
                <a:solidFill>
                  <a:prstClr val="black"/>
                </a:solidFill>
                <a:latin typeface="Meiryo UI" panose="020B0604030504040204" pitchFamily="50" charset="-128"/>
                <a:ea typeface="Meiryo UI" panose="020B0604030504040204" pitchFamily="50" charset="-128"/>
              </a:rPr>
              <a:t>20</a:t>
            </a:r>
            <a:r>
              <a:rPr kumimoji="1" lang="ja-JP" altLang="en-US" sz="800" dirty="0">
                <a:solidFill>
                  <a:prstClr val="black"/>
                </a:solidFill>
                <a:latin typeface="Meiryo UI" panose="020B0604030504040204" pitchFamily="50" charset="-128"/>
                <a:ea typeface="Meiryo UI" panose="020B0604030504040204" pitchFamily="50" charset="-128"/>
              </a:rPr>
              <a:t>日「ラストワンマイル</a:t>
            </a:r>
            <a:r>
              <a:rPr lang="ja-JP" altLang="en-US" sz="800" dirty="0">
                <a:solidFill>
                  <a:prstClr val="black"/>
                </a:solidFill>
                <a:latin typeface="Meiryo UI" panose="020B0604030504040204" pitchFamily="50" charset="-128"/>
                <a:ea typeface="Meiryo UI" panose="020B0604030504040204" pitchFamily="50" charset="-128"/>
              </a:rPr>
              <a:t>・モビリティ</a:t>
            </a:r>
            <a:r>
              <a:rPr lang="en-US" altLang="ja-JP" sz="800" dirty="0">
                <a:solidFill>
                  <a:prstClr val="black"/>
                </a:solidFill>
                <a:latin typeface="Meiryo UI" panose="020B0604030504040204" pitchFamily="50" charset="-128"/>
                <a:ea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rPr>
              <a:t>自動車ＤＸ・ＧＸに関する検討会」国土交通省資料</a:t>
            </a:r>
            <a:endParaRPr kumimoji="1" lang="ja-JP" altLang="en-US" sz="800" dirty="0">
              <a:solidFill>
                <a:prstClr val="black"/>
              </a:solidFill>
              <a:latin typeface="Meiryo UI" panose="020B0604030504040204" pitchFamily="50" charset="-128"/>
              <a:ea typeface="Meiryo UI" panose="020B0604030504040204" pitchFamily="50" charset="-128"/>
            </a:endParaRPr>
          </a:p>
        </p:txBody>
      </p:sp>
      <p:sp>
        <p:nvSpPr>
          <p:cNvPr id="16" name="角丸四角形 20">
            <a:extLst>
              <a:ext uri="{FF2B5EF4-FFF2-40B4-BE49-F238E27FC236}">
                <a16:creationId xmlns:a16="http://schemas.microsoft.com/office/drawing/2014/main" id="{EF54668A-03EF-41E7-B643-7971DC0CA105}"/>
              </a:ext>
            </a:extLst>
          </p:cNvPr>
          <p:cNvSpPr/>
          <p:nvPr/>
        </p:nvSpPr>
        <p:spPr>
          <a:xfrm>
            <a:off x="439392" y="1042738"/>
            <a:ext cx="2848895" cy="306467"/>
          </a:xfrm>
          <a:prstGeom prst="roundRect">
            <a:avLst/>
          </a:prstGeom>
          <a:solidFill>
            <a:srgbClr val="0070C0">
              <a:alpha val="90000"/>
            </a:srgbClr>
          </a:solidFill>
        </p:spPr>
        <p:style>
          <a:lnRef idx="0">
            <a:schemeClr val="accent2"/>
          </a:lnRef>
          <a:fillRef idx="3">
            <a:schemeClr val="accent2"/>
          </a:fillRef>
          <a:effectRef idx="3">
            <a:schemeClr val="accent2"/>
          </a:effectRef>
          <a:fontRef idx="minor">
            <a:schemeClr val="lt1"/>
          </a:fontRef>
        </p:style>
        <p:txBody>
          <a:bodyPr wrap="none" anchor="ctr" anchorCtr="1">
            <a:spAutoFit/>
          </a:bodyPr>
          <a:lstStyle/>
          <a:p>
            <a:pPr algn="ctr" defTabSz="422041"/>
            <a:r>
              <a:rPr lang="ja-JP" altLang="en-US" sz="1200" b="1" dirty="0">
                <a:solidFill>
                  <a:prstClr val="white"/>
                </a:solidFill>
                <a:latin typeface="Meiryo UI" panose="020B0604030504040204" pitchFamily="50" charset="-128"/>
                <a:ea typeface="Meiryo UI" panose="020B0604030504040204" pitchFamily="50" charset="-128"/>
              </a:rPr>
              <a:t>全国におけるタクシー運転者数・平均年齢</a:t>
            </a:r>
            <a:endParaRPr kumimoji="0" lang="en-US" altLang="ja-JP" sz="1200" b="1" dirty="0">
              <a:solidFill>
                <a:prstClr val="white"/>
              </a:solidFill>
              <a:latin typeface="Meiryo UI" panose="020B0604030504040204" pitchFamily="50" charset="-128"/>
              <a:ea typeface="Meiryo UI" panose="020B0604030504040204" pitchFamily="50" charset="-128"/>
            </a:endParaRPr>
          </a:p>
        </p:txBody>
      </p:sp>
      <p:sp>
        <p:nvSpPr>
          <p:cNvPr id="8" name="スライド番号プレースホルダー 3">
            <a:extLst>
              <a:ext uri="{FF2B5EF4-FFF2-40B4-BE49-F238E27FC236}">
                <a16:creationId xmlns:a16="http://schemas.microsoft.com/office/drawing/2014/main" id="{475001AA-1960-4C33-85FD-8AF323A99424}"/>
              </a:ext>
            </a:extLst>
          </p:cNvPr>
          <p:cNvSpPr>
            <a:spLocks noGrp="1"/>
          </p:cNvSpPr>
          <p:nvPr>
            <p:ph type="sldNum" sz="quarter" idx="12"/>
          </p:nvPr>
        </p:nvSpPr>
        <p:spPr>
          <a:xfrm>
            <a:off x="8736436" y="6527356"/>
            <a:ext cx="417006" cy="365125"/>
          </a:xfrm>
        </p:spPr>
        <p:txBody>
          <a:bodyPr/>
          <a:lstStyle/>
          <a:p>
            <a:fld id="{2C05A0C3-014B-4449-8009-2E442196B472}" type="slidenum">
              <a:rPr kumimoji="1" lang="ja-JP" altLang="en-US" smtClean="0"/>
              <a:pPr/>
              <a:t>17</a:t>
            </a:fld>
            <a:endParaRPr kumimoji="1" lang="ja-JP" altLang="en-US" dirty="0"/>
          </a:p>
        </p:txBody>
      </p:sp>
    </p:spTree>
    <p:extLst>
      <p:ext uri="{BB962C8B-B14F-4D97-AF65-F5344CB8AC3E}">
        <p14:creationId xmlns:p14="http://schemas.microsoft.com/office/powerpoint/2010/main" val="41595906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E280856-DB3A-4709-9415-84AA4EEBB0E5}"/>
              </a:ext>
            </a:extLst>
          </p:cNvPr>
          <p:cNvPicPr>
            <a:picLocks noChangeAspect="1"/>
          </p:cNvPicPr>
          <p:nvPr/>
        </p:nvPicPr>
        <p:blipFill>
          <a:blip r:embed="rId2"/>
          <a:stretch>
            <a:fillRect/>
          </a:stretch>
        </p:blipFill>
        <p:spPr>
          <a:xfrm>
            <a:off x="361755" y="1507103"/>
            <a:ext cx="8420490" cy="4524017"/>
          </a:xfrm>
          <a:prstGeom prst="rect">
            <a:avLst/>
          </a:prstGeom>
        </p:spPr>
      </p:pic>
      <p:sp>
        <p:nvSpPr>
          <p:cNvPr id="12" name="テキスト ボックス 11">
            <a:extLst>
              <a:ext uri="{FF2B5EF4-FFF2-40B4-BE49-F238E27FC236}">
                <a16:creationId xmlns:a16="http://schemas.microsoft.com/office/drawing/2014/main" id="{E836662F-BDAA-46D4-BA60-8430F2B7A742}"/>
              </a:ext>
            </a:extLst>
          </p:cNvPr>
          <p:cNvSpPr txBox="1"/>
          <p:nvPr/>
        </p:nvSpPr>
        <p:spPr>
          <a:xfrm>
            <a:off x="5470449" y="6311912"/>
            <a:ext cx="3496470" cy="215444"/>
          </a:xfrm>
          <a:prstGeom prst="rect">
            <a:avLst/>
          </a:prstGeom>
          <a:noFill/>
        </p:spPr>
        <p:txBody>
          <a:bodyPr wrap="none" rtlCol="0">
            <a:spAutoFit/>
          </a:bodyPr>
          <a:lstStyle/>
          <a:p>
            <a:pPr defTabSz="422041">
              <a:defRPr/>
            </a:pPr>
            <a:r>
              <a:rPr kumimoji="1" lang="ja-JP" altLang="en-US" sz="800" dirty="0">
                <a:solidFill>
                  <a:prstClr val="black"/>
                </a:solidFill>
                <a:latin typeface="Meiryo UI" panose="020B0604030504040204" pitchFamily="50" charset="-128"/>
                <a:ea typeface="Meiryo UI" panose="020B0604030504040204" pitchFamily="50" charset="-128"/>
              </a:rPr>
              <a:t>出典：大阪・関西万博　夢洲会場タクシー運用ルール検討会　国土</a:t>
            </a:r>
            <a:r>
              <a:rPr lang="ja-JP" altLang="en-US" sz="800" dirty="0">
                <a:solidFill>
                  <a:prstClr val="black"/>
                </a:solidFill>
                <a:latin typeface="Meiryo UI" panose="020B0604030504040204" pitchFamily="50" charset="-128"/>
                <a:ea typeface="Meiryo UI" panose="020B0604030504040204" pitchFamily="50" charset="-128"/>
              </a:rPr>
              <a:t>交通省資料</a:t>
            </a:r>
            <a:endParaRPr kumimoji="1" lang="ja-JP" altLang="en-US" sz="800" dirty="0">
              <a:solidFill>
                <a:prstClr val="black"/>
              </a:solidFill>
              <a:latin typeface="Meiryo UI" panose="020B0604030504040204" pitchFamily="50" charset="-128"/>
              <a:ea typeface="Meiryo UI" panose="020B0604030504040204" pitchFamily="50" charset="-128"/>
            </a:endParaRPr>
          </a:p>
        </p:txBody>
      </p:sp>
      <p:sp>
        <p:nvSpPr>
          <p:cNvPr id="13" name="角丸四角形 20">
            <a:extLst>
              <a:ext uri="{FF2B5EF4-FFF2-40B4-BE49-F238E27FC236}">
                <a16:creationId xmlns:a16="http://schemas.microsoft.com/office/drawing/2014/main" id="{A06EEFBD-2C4C-46DE-88A7-18858F0CBBC4}"/>
              </a:ext>
            </a:extLst>
          </p:cNvPr>
          <p:cNvSpPr/>
          <p:nvPr/>
        </p:nvSpPr>
        <p:spPr>
          <a:xfrm>
            <a:off x="240666" y="1074493"/>
            <a:ext cx="2779298" cy="290789"/>
          </a:xfrm>
          <a:prstGeom prst="roundRect">
            <a:avLst/>
          </a:prstGeom>
          <a:solidFill>
            <a:srgbClr val="0070C0">
              <a:alpha val="90000"/>
            </a:srgbClr>
          </a:solidFill>
        </p:spPr>
        <p:style>
          <a:lnRef idx="0">
            <a:schemeClr val="accent2"/>
          </a:lnRef>
          <a:fillRef idx="3">
            <a:schemeClr val="accent2"/>
          </a:fillRef>
          <a:effectRef idx="3">
            <a:schemeClr val="accent2"/>
          </a:effectRef>
          <a:fontRef idx="minor">
            <a:schemeClr val="lt1"/>
          </a:fontRef>
        </p:style>
        <p:txBody>
          <a:bodyPr wrap="none" anchor="ctr" anchorCtr="1">
            <a:spAutoFit/>
          </a:bodyPr>
          <a:lstStyle/>
          <a:p>
            <a:pPr algn="ctr" defTabSz="422041"/>
            <a:r>
              <a:rPr lang="ja-JP" altLang="en-US" sz="1108" b="1" dirty="0">
                <a:solidFill>
                  <a:prstClr val="white"/>
                </a:solidFill>
                <a:latin typeface="Meiryo UI" panose="020B0604030504040204" pitchFamily="50" charset="-128"/>
                <a:ea typeface="Meiryo UI" panose="020B0604030504040204" pitchFamily="50" charset="-128"/>
              </a:rPr>
              <a:t>大阪における総走行キロ・総実車キロの推移</a:t>
            </a:r>
            <a:endParaRPr kumimoji="0" lang="en-US" altLang="ja-JP" sz="1108" b="1" dirty="0">
              <a:solidFill>
                <a:prstClr val="white"/>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DCDB3272-231D-4934-8CA4-E19D60C1C6B2}"/>
              </a:ext>
            </a:extLst>
          </p:cNvPr>
          <p:cNvSpPr txBox="1"/>
          <p:nvPr/>
        </p:nvSpPr>
        <p:spPr>
          <a:xfrm>
            <a:off x="209636" y="66300"/>
            <a:ext cx="84204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dirty="0">
                <a:solidFill>
                  <a:prstClr val="black"/>
                </a:solidFill>
                <a:latin typeface="Meiryo UI" panose="020B0604030504040204" pitchFamily="50" charset="-128"/>
                <a:ea typeface="Meiryo UI" panose="020B0604030504040204" pitchFamily="50" charset="-128"/>
              </a:rPr>
              <a:t>タクシーの輸送実績（大阪）</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8" name="直線コネクタ 7">
            <a:extLst>
              <a:ext uri="{FF2B5EF4-FFF2-40B4-BE49-F238E27FC236}">
                <a16:creationId xmlns:a16="http://schemas.microsoft.com/office/drawing/2014/main" id="{DE9FEAD3-8AB5-4EF2-B6FB-4366CC7DD771}"/>
              </a:ext>
            </a:extLst>
          </p:cNvPr>
          <p:cNvCxnSpPr/>
          <p:nvPr/>
        </p:nvCxnSpPr>
        <p:spPr>
          <a:xfrm>
            <a:off x="240668" y="460403"/>
            <a:ext cx="8726251" cy="0"/>
          </a:xfrm>
          <a:prstGeom prst="line">
            <a:avLst/>
          </a:prstGeom>
        </p:spPr>
        <p:style>
          <a:lnRef idx="1">
            <a:schemeClr val="dk1"/>
          </a:lnRef>
          <a:fillRef idx="0">
            <a:schemeClr val="dk1"/>
          </a:fillRef>
          <a:effectRef idx="0">
            <a:schemeClr val="dk1"/>
          </a:effectRef>
          <a:fontRef idx="minor">
            <a:schemeClr val="tx1"/>
          </a:fontRef>
        </p:style>
      </p:cxnSp>
      <p:sp>
        <p:nvSpPr>
          <p:cNvPr id="9" name="スライド番号プレースホルダー 3">
            <a:extLst>
              <a:ext uri="{FF2B5EF4-FFF2-40B4-BE49-F238E27FC236}">
                <a16:creationId xmlns:a16="http://schemas.microsoft.com/office/drawing/2014/main" id="{44335850-E0C4-4448-990D-BC559068ECC6}"/>
              </a:ext>
            </a:extLst>
          </p:cNvPr>
          <p:cNvSpPr>
            <a:spLocks noGrp="1"/>
          </p:cNvSpPr>
          <p:nvPr>
            <p:ph type="sldNum" sz="quarter" idx="12"/>
          </p:nvPr>
        </p:nvSpPr>
        <p:spPr>
          <a:xfrm>
            <a:off x="8736436" y="6527356"/>
            <a:ext cx="417006" cy="365125"/>
          </a:xfrm>
        </p:spPr>
        <p:txBody>
          <a:bodyPr/>
          <a:lstStyle/>
          <a:p>
            <a:fld id="{2C05A0C3-014B-4449-8009-2E442196B472}" type="slidenum">
              <a:rPr kumimoji="1" lang="ja-JP" altLang="en-US" smtClean="0"/>
              <a:pPr/>
              <a:t>18</a:t>
            </a:fld>
            <a:endParaRPr kumimoji="1" lang="ja-JP" altLang="en-US" dirty="0"/>
          </a:p>
        </p:txBody>
      </p:sp>
      <p:sp>
        <p:nvSpPr>
          <p:cNvPr id="10" name="テキスト ボックス 9">
            <a:extLst>
              <a:ext uri="{FF2B5EF4-FFF2-40B4-BE49-F238E27FC236}">
                <a16:creationId xmlns:a16="http://schemas.microsoft.com/office/drawing/2014/main" id="{D4085AE1-F937-44A2-AA80-FC81B415A3A8}"/>
              </a:ext>
            </a:extLst>
          </p:cNvPr>
          <p:cNvSpPr txBox="1"/>
          <p:nvPr/>
        </p:nvSpPr>
        <p:spPr>
          <a:xfrm>
            <a:off x="8630126" y="5715955"/>
            <a:ext cx="415498" cy="230832"/>
          </a:xfrm>
          <a:prstGeom prst="rect">
            <a:avLst/>
          </a:prstGeom>
          <a:noFill/>
        </p:spPr>
        <p:txBody>
          <a:bodyPr wrap="none" rtlCol="0">
            <a:spAutoFit/>
          </a:bodyPr>
          <a:lstStyle/>
          <a:p>
            <a:pPr defTabSz="422041">
              <a:defRPr/>
            </a:pPr>
            <a:r>
              <a:rPr kumimoji="1" lang="ja-JP" altLang="en-US" sz="900" dirty="0">
                <a:solidFill>
                  <a:prstClr val="black"/>
                </a:solidFill>
                <a:latin typeface="Meiryo UI" panose="020B0604030504040204" pitchFamily="50" charset="-128"/>
                <a:ea typeface="Meiryo UI" panose="020B0604030504040204" pitchFamily="50" charset="-128"/>
              </a:rPr>
              <a:t>年度</a:t>
            </a:r>
          </a:p>
        </p:txBody>
      </p:sp>
    </p:spTree>
    <p:extLst>
      <p:ext uri="{BB962C8B-B14F-4D97-AF65-F5344CB8AC3E}">
        <p14:creationId xmlns:p14="http://schemas.microsoft.com/office/powerpoint/2010/main" val="59516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712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E7A86F51-EDFD-433E-B263-94428607AD67}"/>
              </a:ext>
            </a:extLst>
          </p:cNvPr>
          <p:cNvSpPr txBox="1"/>
          <p:nvPr/>
        </p:nvSpPr>
        <p:spPr>
          <a:xfrm>
            <a:off x="3428890" y="1514297"/>
            <a:ext cx="2056973" cy="278731"/>
          </a:xfrm>
          <a:prstGeom prst="rect">
            <a:avLst/>
          </a:prstGeom>
          <a:noFill/>
        </p:spPr>
        <p:txBody>
          <a:bodyPr wrap="none" anchor="ctr" anchorCtr="0">
            <a:spAutoFit/>
          </a:bodyPr>
          <a:lstStyle>
            <a:defPPr>
              <a:defRPr lang="en-US"/>
            </a:defPPr>
            <a:lvl1pPr algn="ctr" defTabSz="844083">
              <a:defRPr kumimoji="1" sz="1400" b="1">
                <a:solidFill>
                  <a:sysClr val="windowText" lastClr="000000"/>
                </a:solidFill>
                <a:latin typeface="Meiryo UI" panose="020B0604030504040204" pitchFamily="50" charset="-128"/>
                <a:ea typeface="Meiryo UI" panose="020B0604030504040204" pitchFamily="50" charset="-128"/>
              </a:defRPr>
            </a:lvl1pPr>
          </a:lstStyle>
          <a:p>
            <a:pPr>
              <a:lnSpc>
                <a:spcPts val="1700"/>
              </a:lnSpc>
            </a:pPr>
            <a:r>
              <a:rPr lang="ja-JP" altLang="en-US" sz="900" b="0" dirty="0"/>
              <a:t>～大阪府下および大阪市域の事業者～</a:t>
            </a:r>
            <a:endParaRPr lang="en-US" altLang="ja-JP" sz="900" b="0" dirty="0"/>
          </a:p>
        </p:txBody>
      </p:sp>
      <p:sp>
        <p:nvSpPr>
          <p:cNvPr id="13" name="角丸四角形 20">
            <a:extLst>
              <a:ext uri="{FF2B5EF4-FFF2-40B4-BE49-F238E27FC236}">
                <a16:creationId xmlns:a16="http://schemas.microsoft.com/office/drawing/2014/main" id="{3B80B44F-D4F4-430D-A65E-4AC1BBD37655}"/>
              </a:ext>
            </a:extLst>
          </p:cNvPr>
          <p:cNvSpPr/>
          <p:nvPr/>
        </p:nvSpPr>
        <p:spPr>
          <a:xfrm>
            <a:off x="696944" y="1315482"/>
            <a:ext cx="1394136" cy="290789"/>
          </a:xfrm>
          <a:prstGeom prst="roundRect">
            <a:avLst/>
          </a:prstGeom>
          <a:solidFill>
            <a:srgbClr val="0070C0">
              <a:alpha val="90000"/>
            </a:srgbClr>
          </a:solidFill>
        </p:spPr>
        <p:style>
          <a:lnRef idx="0">
            <a:schemeClr val="accent2"/>
          </a:lnRef>
          <a:fillRef idx="3">
            <a:schemeClr val="accent2"/>
          </a:fillRef>
          <a:effectRef idx="3">
            <a:schemeClr val="accent2"/>
          </a:effectRef>
          <a:fontRef idx="minor">
            <a:schemeClr val="lt1"/>
          </a:fontRef>
        </p:style>
        <p:txBody>
          <a:bodyPr wrap="none" anchor="ctr" anchorCtr="1">
            <a:spAutoFit/>
          </a:bodyPr>
          <a:lstStyle/>
          <a:p>
            <a:pPr algn="ctr" defTabSz="422041"/>
            <a:r>
              <a:rPr lang="ja-JP" altLang="en-US" sz="1108" b="1" dirty="0">
                <a:solidFill>
                  <a:prstClr val="white"/>
                </a:solidFill>
                <a:latin typeface="Meiryo UI" panose="020B0604030504040204" pitchFamily="50" charset="-128"/>
                <a:ea typeface="Meiryo UI" panose="020B0604030504040204" pitchFamily="50" charset="-128"/>
              </a:rPr>
              <a:t>大阪における事業者</a:t>
            </a:r>
            <a:endParaRPr kumimoji="0" lang="en-US" altLang="ja-JP" sz="1108" b="1" dirty="0">
              <a:solidFill>
                <a:prstClr val="white"/>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E28E0E1B-970C-4D55-83CE-6722D9EDFC77}"/>
              </a:ext>
            </a:extLst>
          </p:cNvPr>
          <p:cNvSpPr txBox="1"/>
          <p:nvPr/>
        </p:nvSpPr>
        <p:spPr>
          <a:xfrm>
            <a:off x="5032075" y="6381529"/>
            <a:ext cx="3496470" cy="215444"/>
          </a:xfrm>
          <a:prstGeom prst="rect">
            <a:avLst/>
          </a:prstGeom>
          <a:noFill/>
        </p:spPr>
        <p:txBody>
          <a:bodyPr wrap="none" rtlCol="0">
            <a:spAutoFit/>
          </a:bodyPr>
          <a:lstStyle/>
          <a:p>
            <a:pPr defTabSz="422041">
              <a:defRPr/>
            </a:pPr>
            <a:r>
              <a:rPr kumimoji="1" lang="ja-JP" altLang="en-US" sz="800" dirty="0">
                <a:solidFill>
                  <a:prstClr val="black"/>
                </a:solidFill>
                <a:latin typeface="Meiryo UI" panose="020B0604030504040204" pitchFamily="50" charset="-128"/>
                <a:ea typeface="Meiryo UI" panose="020B0604030504040204" pitchFamily="50" charset="-128"/>
              </a:rPr>
              <a:t>出典：大阪・関西万博　夢洲会場タクシー運用ルール検討会　国土</a:t>
            </a:r>
            <a:r>
              <a:rPr lang="ja-JP" altLang="en-US" sz="800" dirty="0">
                <a:solidFill>
                  <a:prstClr val="black"/>
                </a:solidFill>
                <a:latin typeface="Meiryo UI" panose="020B0604030504040204" pitchFamily="50" charset="-128"/>
                <a:ea typeface="Meiryo UI" panose="020B0604030504040204" pitchFamily="50" charset="-128"/>
              </a:rPr>
              <a:t>交通省資料</a:t>
            </a:r>
            <a:endParaRPr kumimoji="1" lang="ja-JP" altLang="en-US" sz="800" dirty="0">
              <a:solidFill>
                <a:prstClr val="black"/>
              </a:solidFill>
              <a:latin typeface="Meiryo UI" panose="020B0604030504040204" pitchFamily="50" charset="-128"/>
              <a:ea typeface="Meiryo UI" panose="020B0604030504040204" pitchFamily="50" charset="-128"/>
            </a:endParaRPr>
          </a:p>
        </p:txBody>
      </p:sp>
      <p:sp>
        <p:nvSpPr>
          <p:cNvPr id="3" name="スライド番号プレースホルダー 3">
            <a:extLst>
              <a:ext uri="{FF2B5EF4-FFF2-40B4-BE49-F238E27FC236}">
                <a16:creationId xmlns:a16="http://schemas.microsoft.com/office/drawing/2014/main" id="{5D2EDBAA-CCB9-2ABC-2C10-89383AC8B675}"/>
              </a:ext>
            </a:extLst>
          </p:cNvPr>
          <p:cNvSpPr>
            <a:spLocks noGrp="1"/>
          </p:cNvSpPr>
          <p:nvPr>
            <p:ph type="sldNum" sz="quarter" idx="12"/>
          </p:nvPr>
        </p:nvSpPr>
        <p:spPr>
          <a:xfrm>
            <a:off x="8726993" y="6489251"/>
            <a:ext cx="417006" cy="365125"/>
          </a:xfrm>
        </p:spPr>
        <p:txBody>
          <a:bodyPr/>
          <a:lstStyle/>
          <a:p>
            <a:fld id="{2C05A0C3-014B-4449-8009-2E442196B472}" type="slidenum">
              <a:rPr kumimoji="1" lang="ja-JP" altLang="en-US" smtClean="0"/>
              <a:pPr/>
              <a:t>19</a:t>
            </a:fld>
            <a:endParaRPr kumimoji="1" lang="ja-JP" altLang="en-US" dirty="0"/>
          </a:p>
        </p:txBody>
      </p:sp>
      <p:pic>
        <p:nvPicPr>
          <p:cNvPr id="5" name="図 4">
            <a:extLst>
              <a:ext uri="{FF2B5EF4-FFF2-40B4-BE49-F238E27FC236}">
                <a16:creationId xmlns:a16="http://schemas.microsoft.com/office/drawing/2014/main" id="{D08B87BB-6C7E-ADB7-A71F-D51F39D81C9C}"/>
              </a:ext>
            </a:extLst>
          </p:cNvPr>
          <p:cNvPicPr>
            <a:picLocks noChangeAspect="1"/>
          </p:cNvPicPr>
          <p:nvPr/>
        </p:nvPicPr>
        <p:blipFill>
          <a:blip r:embed="rId2"/>
          <a:stretch>
            <a:fillRect/>
          </a:stretch>
        </p:blipFill>
        <p:spPr>
          <a:xfrm>
            <a:off x="615455" y="1723394"/>
            <a:ext cx="7883652" cy="4674203"/>
          </a:xfrm>
          <a:prstGeom prst="rect">
            <a:avLst/>
          </a:prstGeom>
        </p:spPr>
      </p:pic>
      <p:sp>
        <p:nvSpPr>
          <p:cNvPr id="9" name="テキスト ボックス 8">
            <a:extLst>
              <a:ext uri="{FF2B5EF4-FFF2-40B4-BE49-F238E27FC236}">
                <a16:creationId xmlns:a16="http://schemas.microsoft.com/office/drawing/2014/main" id="{A0B90199-76A6-45D6-97FD-20CF4A29243F}"/>
              </a:ext>
            </a:extLst>
          </p:cNvPr>
          <p:cNvSpPr txBox="1"/>
          <p:nvPr/>
        </p:nvSpPr>
        <p:spPr>
          <a:xfrm>
            <a:off x="209636" y="66300"/>
            <a:ext cx="84204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dirty="0">
                <a:solidFill>
                  <a:prstClr val="black"/>
                </a:solidFill>
                <a:latin typeface="Meiryo UI" panose="020B0604030504040204" pitchFamily="50" charset="-128"/>
                <a:ea typeface="Meiryo UI" panose="020B0604030504040204" pitchFamily="50" charset="-128"/>
              </a:rPr>
              <a:t>タクシー事業者数の推移（大阪）</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2" name="直線コネクタ 11">
            <a:extLst>
              <a:ext uri="{FF2B5EF4-FFF2-40B4-BE49-F238E27FC236}">
                <a16:creationId xmlns:a16="http://schemas.microsoft.com/office/drawing/2014/main" id="{6B681EB4-01CE-4D18-A3C0-A1E588630D2E}"/>
              </a:ext>
            </a:extLst>
          </p:cNvPr>
          <p:cNvCxnSpPr/>
          <p:nvPr/>
        </p:nvCxnSpPr>
        <p:spPr>
          <a:xfrm>
            <a:off x="240668" y="460403"/>
            <a:ext cx="872625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13132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20">
            <a:extLst>
              <a:ext uri="{FF2B5EF4-FFF2-40B4-BE49-F238E27FC236}">
                <a16:creationId xmlns:a16="http://schemas.microsoft.com/office/drawing/2014/main" id="{232026A7-539A-490A-83AC-7531149EBF74}"/>
              </a:ext>
            </a:extLst>
          </p:cNvPr>
          <p:cNvSpPr/>
          <p:nvPr/>
        </p:nvSpPr>
        <p:spPr>
          <a:xfrm>
            <a:off x="240666" y="1233463"/>
            <a:ext cx="2251665" cy="290789"/>
          </a:xfrm>
          <a:prstGeom prst="roundRect">
            <a:avLst/>
          </a:prstGeom>
          <a:solidFill>
            <a:srgbClr val="0070C0">
              <a:alpha val="90000"/>
            </a:srgbClr>
          </a:solidFill>
        </p:spPr>
        <p:style>
          <a:lnRef idx="0">
            <a:schemeClr val="accent2"/>
          </a:lnRef>
          <a:fillRef idx="3">
            <a:schemeClr val="accent2"/>
          </a:fillRef>
          <a:effectRef idx="3">
            <a:schemeClr val="accent2"/>
          </a:effectRef>
          <a:fontRef idx="minor">
            <a:schemeClr val="lt1"/>
          </a:fontRef>
        </p:style>
        <p:txBody>
          <a:bodyPr wrap="none" anchor="ctr" anchorCtr="1">
            <a:spAutoFit/>
          </a:bodyPr>
          <a:lstStyle/>
          <a:p>
            <a:pPr algn="ctr" defTabSz="422041"/>
            <a:r>
              <a:rPr lang="ja-JP" altLang="en-US" sz="1108" b="1" dirty="0">
                <a:solidFill>
                  <a:prstClr val="white"/>
                </a:solidFill>
                <a:latin typeface="Meiryo UI" panose="020B0604030504040204" pitchFamily="50" charset="-128"/>
                <a:ea typeface="Meiryo UI" panose="020B0604030504040204" pitchFamily="50" charset="-128"/>
              </a:rPr>
              <a:t>大都市圏・観光地の実車率の比較</a:t>
            </a:r>
            <a:endParaRPr kumimoji="0" lang="en-US" altLang="ja-JP" sz="1108" b="1" dirty="0">
              <a:solidFill>
                <a:prstClr val="white"/>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76D60A17-9CBF-40DF-B32A-9B59F7937861}"/>
              </a:ext>
            </a:extLst>
          </p:cNvPr>
          <p:cNvPicPr>
            <a:picLocks noChangeAspect="1"/>
          </p:cNvPicPr>
          <p:nvPr/>
        </p:nvPicPr>
        <p:blipFill rotWithShape="1">
          <a:blip r:embed="rId2"/>
          <a:srcRect t="3257" b="5722"/>
          <a:stretch/>
        </p:blipFill>
        <p:spPr>
          <a:xfrm>
            <a:off x="1188720" y="1615440"/>
            <a:ext cx="7025640" cy="4634630"/>
          </a:xfrm>
          <a:prstGeom prst="rect">
            <a:avLst/>
          </a:prstGeom>
        </p:spPr>
      </p:pic>
      <p:sp>
        <p:nvSpPr>
          <p:cNvPr id="28" name="テキスト ボックス 27">
            <a:extLst>
              <a:ext uri="{FF2B5EF4-FFF2-40B4-BE49-F238E27FC236}">
                <a16:creationId xmlns:a16="http://schemas.microsoft.com/office/drawing/2014/main" id="{95E43B47-E9A9-4CDE-8161-EFA8D14971C7}"/>
              </a:ext>
            </a:extLst>
          </p:cNvPr>
          <p:cNvSpPr txBox="1"/>
          <p:nvPr/>
        </p:nvSpPr>
        <p:spPr>
          <a:xfrm>
            <a:off x="1593690" y="6394394"/>
            <a:ext cx="3248005" cy="215444"/>
          </a:xfrm>
          <a:prstGeom prst="rect">
            <a:avLst/>
          </a:prstGeom>
          <a:noFill/>
        </p:spPr>
        <p:txBody>
          <a:bodyPr wrap="none" rtlCol="0">
            <a:spAutoFit/>
          </a:bodyPr>
          <a:lstStyle/>
          <a:p>
            <a:pPr defTabSz="422041">
              <a:defRPr/>
            </a:pPr>
            <a:r>
              <a:rPr kumimoji="1" lang="ja-JP" altLang="en-US" sz="800" dirty="0">
                <a:solidFill>
                  <a:prstClr val="black"/>
                </a:solidFill>
                <a:latin typeface="Meiryo UI" panose="020B0604030504040204" pitchFamily="50" charset="-128"/>
                <a:ea typeface="Meiryo UI" panose="020B0604030504040204" pitchFamily="50" charset="-128"/>
              </a:rPr>
              <a:t>出典：内閣府　規制改革推進会議資料に運輸局データを加工して作成</a:t>
            </a:r>
          </a:p>
        </p:txBody>
      </p:sp>
      <p:sp>
        <p:nvSpPr>
          <p:cNvPr id="9" name="テキスト ボックス 8">
            <a:extLst>
              <a:ext uri="{FF2B5EF4-FFF2-40B4-BE49-F238E27FC236}">
                <a16:creationId xmlns:a16="http://schemas.microsoft.com/office/drawing/2014/main" id="{C690CCCF-396C-4D93-BE45-EA02CA3B2207}"/>
              </a:ext>
            </a:extLst>
          </p:cNvPr>
          <p:cNvSpPr txBox="1"/>
          <p:nvPr/>
        </p:nvSpPr>
        <p:spPr>
          <a:xfrm>
            <a:off x="209636" y="66300"/>
            <a:ext cx="84204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dirty="0">
                <a:solidFill>
                  <a:prstClr val="black"/>
                </a:solidFill>
                <a:latin typeface="Meiryo UI" panose="020B0604030504040204" pitchFamily="50" charset="-128"/>
                <a:ea typeface="Meiryo UI" panose="020B0604030504040204" pitchFamily="50" charset="-128"/>
              </a:rPr>
              <a:t>タクシーの実車率</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0" name="直線コネクタ 9">
            <a:extLst>
              <a:ext uri="{FF2B5EF4-FFF2-40B4-BE49-F238E27FC236}">
                <a16:creationId xmlns:a16="http://schemas.microsoft.com/office/drawing/2014/main" id="{769632BB-46BB-42F7-928B-DC9ED6860333}"/>
              </a:ext>
            </a:extLst>
          </p:cNvPr>
          <p:cNvCxnSpPr/>
          <p:nvPr/>
        </p:nvCxnSpPr>
        <p:spPr>
          <a:xfrm>
            <a:off x="240668" y="460403"/>
            <a:ext cx="8726251" cy="0"/>
          </a:xfrm>
          <a:prstGeom prst="line">
            <a:avLst/>
          </a:prstGeom>
        </p:spPr>
        <p:style>
          <a:lnRef idx="1">
            <a:schemeClr val="dk1"/>
          </a:lnRef>
          <a:fillRef idx="0">
            <a:schemeClr val="dk1"/>
          </a:fillRef>
          <a:effectRef idx="0">
            <a:schemeClr val="dk1"/>
          </a:effectRef>
          <a:fontRef idx="minor">
            <a:schemeClr val="tx1"/>
          </a:fontRef>
        </p:style>
      </p:cxnSp>
      <p:sp>
        <p:nvSpPr>
          <p:cNvPr id="11" name="スライド番号プレースホルダー 3">
            <a:extLst>
              <a:ext uri="{FF2B5EF4-FFF2-40B4-BE49-F238E27FC236}">
                <a16:creationId xmlns:a16="http://schemas.microsoft.com/office/drawing/2014/main" id="{50A0CB11-20D5-4984-A08E-CA6F8345A069}"/>
              </a:ext>
            </a:extLst>
          </p:cNvPr>
          <p:cNvSpPr>
            <a:spLocks noGrp="1"/>
          </p:cNvSpPr>
          <p:nvPr>
            <p:ph type="sldNum" sz="quarter" idx="12"/>
          </p:nvPr>
        </p:nvSpPr>
        <p:spPr>
          <a:xfrm>
            <a:off x="8736436" y="6527356"/>
            <a:ext cx="417006" cy="365125"/>
          </a:xfrm>
        </p:spPr>
        <p:txBody>
          <a:bodyPr/>
          <a:lstStyle/>
          <a:p>
            <a:fld id="{2C05A0C3-014B-4449-8009-2E442196B472}" type="slidenum">
              <a:rPr kumimoji="1" lang="ja-JP" altLang="en-US" smtClean="0"/>
              <a:pPr/>
              <a:t>20</a:t>
            </a:fld>
            <a:endParaRPr kumimoji="1" lang="ja-JP" altLang="en-US" dirty="0"/>
          </a:p>
        </p:txBody>
      </p:sp>
    </p:spTree>
    <p:extLst>
      <p:ext uri="{BB962C8B-B14F-4D97-AF65-F5344CB8AC3E}">
        <p14:creationId xmlns:p14="http://schemas.microsoft.com/office/powerpoint/2010/main" val="566526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83166" y="2458395"/>
            <a:ext cx="8556588" cy="1063727"/>
          </a:xfrm>
          <a:prstGeom prst="rect">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662"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3" name="正方形/長方形 22"/>
          <p:cNvSpPr/>
          <p:nvPr/>
        </p:nvSpPr>
        <p:spPr>
          <a:xfrm>
            <a:off x="283166" y="993654"/>
            <a:ext cx="8556588" cy="1163150"/>
          </a:xfrm>
          <a:prstGeom prst="rect">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662"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 name="Rectangle 3">
            <a:extLst>
              <a:ext uri="{FF2B5EF4-FFF2-40B4-BE49-F238E27FC236}">
                <a16:creationId xmlns:a16="http://schemas.microsoft.com/office/drawing/2014/main" id="{E014B3AB-A0B4-4200-B6A1-1E1D6B4CAAB7}"/>
              </a:ext>
            </a:extLst>
          </p:cNvPr>
          <p:cNvSpPr>
            <a:spLocks noChangeArrowheads="1"/>
          </p:cNvSpPr>
          <p:nvPr/>
        </p:nvSpPr>
        <p:spPr bwMode="auto">
          <a:xfrm>
            <a:off x="263498" y="836712"/>
            <a:ext cx="1354541" cy="317842"/>
          </a:xfrm>
          <a:prstGeom prst="rect">
            <a:avLst/>
          </a:prstGeom>
          <a:solidFill>
            <a:schemeClr val="accent2"/>
          </a:solidFill>
          <a:ln w="9525">
            <a:noFill/>
            <a:miter lim="800000"/>
            <a:headEnd/>
            <a:tailEnd/>
          </a:ln>
          <a:effectLst/>
        </p:spPr>
        <p:txBody>
          <a:bodyPr wrap="square" lIns="61260" tIns="30630" rIns="61260" bIns="30630" anchor="ctr">
            <a:noAutofit/>
          </a:bodyPr>
          <a:lstStyle/>
          <a:p>
            <a:pPr marL="229833" marR="0" lvl="0" indent="-229833" algn="ctr" defTabSz="719255" rtl="0" eaLnBrk="1" fontAlgn="base" latinLnBrk="0" hangingPunct="1">
              <a:lnSpc>
                <a:spcPct val="100000"/>
              </a:lnSpc>
              <a:spcBef>
                <a:spcPct val="0"/>
              </a:spcBef>
              <a:spcAft>
                <a:spcPct val="0"/>
              </a:spcAft>
              <a:buClrTx/>
              <a:buSzTx/>
              <a:buFontTx/>
              <a:buNone/>
              <a:tabLst>
                <a:tab pos="121300" algn="l"/>
              </a:tabLst>
              <a:defRPr/>
            </a:pPr>
            <a:r>
              <a:rPr kumimoji="1" lang="ja-JP" altLang="en-US" sz="1477"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Meiryo UI" panose="020B0604030504040204" pitchFamily="50" charset="-128"/>
                <a:ea typeface="Meiryo UI" panose="020B0604030504040204" pitchFamily="50" charset="-128"/>
                <a:cs typeface="+mn-cs"/>
              </a:rPr>
              <a:t>支援の目的</a:t>
            </a:r>
          </a:p>
        </p:txBody>
      </p:sp>
      <p:sp>
        <p:nvSpPr>
          <p:cNvPr id="9" name="Rectangle 3">
            <a:extLst>
              <a:ext uri="{FF2B5EF4-FFF2-40B4-BE49-F238E27FC236}">
                <a16:creationId xmlns:a16="http://schemas.microsoft.com/office/drawing/2014/main" id="{930340C3-CA04-4C3F-BD6B-1D412275A8C2}"/>
              </a:ext>
            </a:extLst>
          </p:cNvPr>
          <p:cNvSpPr>
            <a:spLocks noChangeArrowheads="1"/>
          </p:cNvSpPr>
          <p:nvPr/>
        </p:nvSpPr>
        <p:spPr bwMode="auto">
          <a:xfrm>
            <a:off x="265752" y="2299028"/>
            <a:ext cx="1354541" cy="317710"/>
          </a:xfrm>
          <a:prstGeom prst="rect">
            <a:avLst/>
          </a:prstGeom>
          <a:solidFill>
            <a:schemeClr val="accent2"/>
          </a:solidFill>
          <a:ln w="9525">
            <a:noFill/>
            <a:miter lim="800000"/>
            <a:headEnd/>
            <a:tailEnd/>
          </a:ln>
          <a:effectLst/>
        </p:spPr>
        <p:txBody>
          <a:bodyPr wrap="square" lIns="61260" tIns="30630" rIns="61260" bIns="30630" anchor="ctr">
            <a:noAutofit/>
          </a:bodyPr>
          <a:lstStyle/>
          <a:p>
            <a:pPr marL="229833" marR="0" lvl="0" indent="-229833" algn="ctr" defTabSz="719255" rtl="0" eaLnBrk="1" fontAlgn="base" latinLnBrk="0" hangingPunct="1">
              <a:lnSpc>
                <a:spcPct val="100000"/>
              </a:lnSpc>
              <a:spcBef>
                <a:spcPct val="0"/>
              </a:spcBef>
              <a:spcAft>
                <a:spcPct val="0"/>
              </a:spcAft>
              <a:buClrTx/>
              <a:buSzTx/>
              <a:buFontTx/>
              <a:buNone/>
              <a:tabLst>
                <a:tab pos="121300" algn="l"/>
              </a:tabLst>
              <a:defRPr/>
            </a:pPr>
            <a:r>
              <a:rPr kumimoji="1" lang="ja-JP" altLang="en-US" sz="1477"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Meiryo UI" panose="020B0604030504040204" pitchFamily="50" charset="-128"/>
                <a:ea typeface="Meiryo UI" panose="020B0604030504040204" pitchFamily="50" charset="-128"/>
                <a:cs typeface="+mn-cs"/>
              </a:rPr>
              <a:t>支援内容</a:t>
            </a:r>
          </a:p>
        </p:txBody>
      </p:sp>
      <p:sp>
        <p:nvSpPr>
          <p:cNvPr id="11" name="Rectangle 4">
            <a:extLst>
              <a:ext uri="{FF2B5EF4-FFF2-40B4-BE49-F238E27FC236}">
                <a16:creationId xmlns:a16="http://schemas.microsoft.com/office/drawing/2014/main" id="{924294BB-6111-4AFE-B12D-98F2BE0FEEE1}"/>
              </a:ext>
            </a:extLst>
          </p:cNvPr>
          <p:cNvSpPr>
            <a:spLocks noChangeArrowheads="1"/>
          </p:cNvSpPr>
          <p:nvPr/>
        </p:nvSpPr>
        <p:spPr bwMode="auto">
          <a:xfrm>
            <a:off x="317769" y="1155991"/>
            <a:ext cx="8375304" cy="964367"/>
          </a:xfrm>
          <a:prstGeom prst="rect">
            <a:avLst/>
          </a:prstGeom>
          <a:noFill/>
          <a:ln w="9525">
            <a:noFill/>
            <a:miter lim="800000"/>
            <a:headEnd/>
            <a:tailEnd/>
          </a:ln>
        </p:spPr>
        <p:txBody>
          <a:bodyPr wrap="square">
            <a:spAutoFit/>
          </a:bodyPr>
          <a:lstStyle/>
          <a:p>
            <a:pPr marL="263776" marR="0" lvl="0" indent="-263776" algn="just" defTabSz="719255" rtl="0" eaLnBrk="1" fontAlgn="base" latinLnBrk="0" hangingPunct="1">
              <a:lnSpc>
                <a:spcPts val="1662"/>
              </a:lnSpc>
              <a:spcBef>
                <a:spcPct val="0"/>
              </a:spcBef>
              <a:spcAft>
                <a:spcPct val="0"/>
              </a:spcAft>
              <a:buClrTx/>
              <a:buSzTx/>
              <a:buFont typeface="Wingdings" panose="05000000000000000000" pitchFamily="2" charset="2"/>
              <a:buChar char="n"/>
              <a:tabLst/>
              <a:defRPr/>
            </a:pP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現在</a:t>
            </a:r>
            <a:r>
              <a:rPr kumimoji="1" lang="ja-JP" altLang="en-US" sz="1477" b="0" i="0" u="none" strike="noStrike" kern="120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地域の足のニーズを満たすための人材に加えて、外国人旅行者の移動ニーズに対応する人材が必要とされている状況。</a:t>
            </a:r>
            <a:endParaRPr kumimoji="1" lang="en-US" altLang="ja-JP"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263776" marR="0" lvl="0" indent="-263776" algn="just" defTabSz="719255" rtl="0" eaLnBrk="1" fontAlgn="base" latinLnBrk="0" hangingPunct="1">
              <a:lnSpc>
                <a:spcPts val="1662"/>
              </a:lnSpc>
              <a:spcBef>
                <a:spcPct val="0"/>
              </a:spcBef>
              <a:spcAft>
                <a:spcPct val="0"/>
              </a:spcAft>
              <a:buClrTx/>
              <a:buSzTx/>
              <a:buFont typeface="Wingdings" panose="05000000000000000000" pitchFamily="2" charset="2"/>
              <a:buChar char="n"/>
              <a:tabLst/>
              <a:defRPr/>
            </a:pP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事業者の経営基盤を安定させ、移動手段を提供する体制を整えるために、ドライバーの採用を緊急的に行う必要がある。</a:t>
            </a:r>
            <a:endParaRPr kumimoji="1" lang="en-US" altLang="ja-JP"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Rectangle 4">
            <a:extLst>
              <a:ext uri="{FF2B5EF4-FFF2-40B4-BE49-F238E27FC236}">
                <a16:creationId xmlns:a16="http://schemas.microsoft.com/office/drawing/2014/main" id="{B6D2DC19-3FFC-4D04-97F0-51D16C414A0C}"/>
              </a:ext>
            </a:extLst>
          </p:cNvPr>
          <p:cNvSpPr>
            <a:spLocks noChangeArrowheads="1"/>
          </p:cNvSpPr>
          <p:nvPr/>
        </p:nvSpPr>
        <p:spPr bwMode="auto">
          <a:xfrm>
            <a:off x="442181" y="2601887"/>
            <a:ext cx="8250892" cy="774251"/>
          </a:xfrm>
          <a:prstGeom prst="rect">
            <a:avLst/>
          </a:prstGeom>
          <a:noFill/>
          <a:ln w="9525">
            <a:noFill/>
            <a:miter lim="800000"/>
            <a:headEnd/>
            <a:tailEnd/>
          </a:ln>
        </p:spPr>
        <p:txBody>
          <a:bodyPr wrap="square">
            <a:spAutoFit/>
          </a:bodyPr>
          <a:lstStyle/>
          <a:p>
            <a:pPr marL="329720" marR="0" lvl="0" indent="-329720" algn="just" defTabSz="719255" rtl="0" eaLnBrk="1" fontAlgn="base" latinLnBrk="0" hangingPunct="1">
              <a:lnSpc>
                <a:spcPct val="100000"/>
              </a:lnSpc>
              <a:spcBef>
                <a:spcPct val="0"/>
              </a:spcBef>
              <a:spcAft>
                <a:spcPct val="0"/>
              </a:spcAft>
              <a:buClrTx/>
              <a:buSzTx/>
              <a:buFontTx/>
              <a:buNone/>
              <a:tabLst/>
              <a:defRPr/>
            </a:pP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旅客運送事業者等が人材確保のために行う以下の取組について支援</a:t>
            </a:r>
          </a:p>
          <a:p>
            <a:pPr marL="329720" marR="0" lvl="0" indent="-329720" algn="just" defTabSz="719255" rtl="0" eaLnBrk="1" fontAlgn="base" latinLnBrk="0" hangingPunct="1">
              <a:lnSpc>
                <a:spcPct val="100000"/>
              </a:lnSpc>
              <a:spcBef>
                <a:spcPct val="0"/>
              </a:spcBef>
              <a:spcAft>
                <a:spcPct val="0"/>
              </a:spcAft>
              <a:buClrTx/>
              <a:buSzTx/>
              <a:buFontTx/>
              <a:buNone/>
              <a:tabLst/>
              <a:defRPr/>
            </a:pP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・バス事業者、タクシー事業者等が行う人材確保セミナー、</a:t>
            </a:r>
            <a:r>
              <a:rPr kumimoji="1" lang="en-US" altLang="ja-JP"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資料の作成等の広報業務</a:t>
            </a:r>
          </a:p>
          <a:p>
            <a:pPr marL="329720" marR="0" lvl="0" indent="-329720" algn="just" defTabSz="719255" rtl="0" eaLnBrk="1" fontAlgn="base" latinLnBrk="0" hangingPunct="1">
              <a:lnSpc>
                <a:spcPct val="100000"/>
              </a:lnSpc>
              <a:spcBef>
                <a:spcPct val="0"/>
              </a:spcBef>
              <a:spcAft>
                <a:spcPct val="0"/>
              </a:spcAft>
              <a:buClrTx/>
              <a:buSzTx/>
              <a:buFontTx/>
              <a:buNone/>
              <a:tabLst/>
              <a:defRPr/>
            </a:pP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・バス事業者、タクシー事業者等が行う二種免許取得費用の負担</a:t>
            </a:r>
          </a:p>
        </p:txBody>
      </p:sp>
      <p:sp>
        <p:nvSpPr>
          <p:cNvPr id="20" name="テキスト ボックス 19"/>
          <p:cNvSpPr txBox="1"/>
          <p:nvPr/>
        </p:nvSpPr>
        <p:spPr>
          <a:xfrm>
            <a:off x="317770" y="4535411"/>
            <a:ext cx="5213587" cy="1001556"/>
          </a:xfrm>
          <a:prstGeom prst="rect">
            <a:avLst/>
          </a:prstGeom>
          <a:noFill/>
        </p:spPr>
        <p:txBody>
          <a:bodyPr wrap="square" rtlCol="0">
            <a:spAutoFit/>
          </a:bodyPr>
          <a:lstStyle/>
          <a:p>
            <a:pPr marL="0" marR="0" lvl="0" indent="0" algn="l" defTabSz="880877"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＜補助対象経費＞</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880877"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・人材確保セミナーの開催経費</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880877"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・ＰＲ資料の作成等の広報業務に関する経費</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880877"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・二種免許取得に関する経費　等</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p:cNvSpPr txBox="1"/>
          <p:nvPr/>
        </p:nvSpPr>
        <p:spPr>
          <a:xfrm>
            <a:off x="317770" y="3788199"/>
            <a:ext cx="2791914" cy="546945"/>
          </a:xfrm>
          <a:prstGeom prst="rect">
            <a:avLst/>
          </a:prstGeom>
          <a:noFill/>
        </p:spPr>
        <p:txBody>
          <a:bodyPr wrap="square" rtlCol="0">
            <a:spAutoFit/>
          </a:bodyPr>
          <a:lstStyle/>
          <a:p>
            <a:pPr marL="0" marR="0" lvl="0" indent="0" algn="l" defTabSz="880877"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＜補助対象事業者＞　</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880877"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バス事業者、タクシー事業者 等　</a:t>
            </a:r>
          </a:p>
        </p:txBody>
      </p:sp>
      <p:sp>
        <p:nvSpPr>
          <p:cNvPr id="3" name="正方形/長方形 2"/>
          <p:cNvSpPr/>
          <p:nvPr/>
        </p:nvSpPr>
        <p:spPr>
          <a:xfrm>
            <a:off x="446551" y="5679722"/>
            <a:ext cx="2951449" cy="774315"/>
          </a:xfrm>
          <a:prstGeom prst="rect">
            <a:avLst/>
          </a:prstGeom>
          <a:ln>
            <a:solidFill>
              <a:schemeClr val="tx1">
                <a:lumMod val="50000"/>
                <a:lumOff val="50000"/>
              </a:schemeClr>
            </a:solidFill>
            <a:prstDash val="sysDash"/>
          </a:ln>
        </p:spPr>
        <p:txBody>
          <a:bodyPr wrap="none">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en-US" altLang="ja-JP" sz="1108" b="0" i="0" u="none" strike="noStrike" kern="1200" cap="none" spc="0" normalizeH="0" baseline="0" noProof="0" dirty="0">
                <a:ln>
                  <a:noFill/>
                </a:ln>
                <a:solidFill>
                  <a:srgbClr val="202124"/>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1200" cap="none" spc="0" normalizeH="0" baseline="0" noProof="0" dirty="0">
                <a:ln>
                  <a:noFill/>
                </a:ln>
                <a:solidFill>
                  <a:srgbClr val="202124"/>
                </a:solidFill>
                <a:effectLst/>
                <a:uLnTx/>
                <a:uFillTx/>
                <a:latin typeface="Meiryo UI" panose="020B0604030504040204" pitchFamily="50" charset="-128"/>
                <a:ea typeface="Meiryo UI" panose="020B0604030504040204" pitchFamily="50" charset="-128"/>
                <a:cs typeface="+mn-cs"/>
              </a:rPr>
              <a:t>参考</a:t>
            </a:r>
            <a:r>
              <a:rPr kumimoji="1" lang="en-US" altLang="ja-JP" sz="1108" b="0" i="0" u="none" strike="noStrike" kern="1200" cap="none" spc="0" normalizeH="0" baseline="0" noProof="0" dirty="0">
                <a:ln>
                  <a:noFill/>
                </a:ln>
                <a:solidFill>
                  <a:srgbClr val="202124"/>
                </a:solidFill>
                <a:effectLst/>
                <a:uLnTx/>
                <a:uFillTx/>
                <a:latin typeface="Meiryo UI" panose="020B0604030504040204" pitchFamily="50" charset="-128"/>
                <a:ea typeface="Meiryo UI" panose="020B0604030504040204" pitchFamily="50" charset="-128"/>
                <a:cs typeface="+mn-cs"/>
              </a:rPr>
              <a:t>】</a:t>
            </a: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108" b="0" i="0" u="none" strike="noStrike" kern="1200" cap="none" spc="0" normalizeH="0" baseline="0" noProof="0" dirty="0">
                <a:ln>
                  <a:noFill/>
                </a:ln>
                <a:solidFill>
                  <a:srgbClr val="202124"/>
                </a:solidFill>
                <a:effectLst/>
                <a:uLnTx/>
                <a:uFillTx/>
                <a:latin typeface="Meiryo UI" panose="020B0604030504040204" pitchFamily="50" charset="-128"/>
                <a:ea typeface="Meiryo UI" panose="020B0604030504040204" pitchFamily="50" charset="-128"/>
                <a:cs typeface="+mn-cs"/>
              </a:rPr>
              <a:t>二種免許取得にかかる教習費用（一人あたり）</a:t>
            </a:r>
            <a:endParaRPr kumimoji="1" lang="en-US" altLang="ja-JP" sz="1108" b="0" i="0" u="none" strike="noStrike" kern="1200" cap="none" spc="0" normalizeH="0" baseline="0" noProof="0" dirty="0">
              <a:ln>
                <a:noFill/>
              </a:ln>
              <a:solidFill>
                <a:srgbClr val="202124"/>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108" b="0" i="0" u="none" strike="noStrike" kern="1200" cap="none" spc="0" normalizeH="0" baseline="0" noProof="0" dirty="0">
                <a:ln>
                  <a:noFill/>
                </a:ln>
                <a:solidFill>
                  <a:srgbClr val="202124"/>
                </a:solidFill>
                <a:effectLst/>
                <a:uLnTx/>
                <a:uFillTx/>
                <a:latin typeface="Meiryo UI" panose="020B0604030504040204" pitchFamily="50" charset="-128"/>
                <a:ea typeface="Meiryo UI" panose="020B0604030504040204" pitchFamily="50" charset="-128"/>
                <a:cs typeface="+mn-cs"/>
              </a:rPr>
              <a:t>　・バス　　　約５０万円（大型二種）</a:t>
            </a:r>
            <a:endParaRPr kumimoji="1" lang="en-US" altLang="ja-JP" sz="1108" b="0" i="0" u="none" strike="noStrike" kern="1200" cap="none" spc="0" normalizeH="0" baseline="0" noProof="0" dirty="0">
              <a:ln>
                <a:noFill/>
              </a:ln>
              <a:solidFill>
                <a:srgbClr val="202124"/>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108" b="0" i="0" u="none" strike="noStrike" kern="1200" cap="none" spc="0" normalizeH="0" baseline="0" noProof="0" dirty="0">
                <a:ln>
                  <a:noFill/>
                </a:ln>
                <a:solidFill>
                  <a:srgbClr val="202124"/>
                </a:solidFill>
                <a:effectLst/>
                <a:uLnTx/>
                <a:uFillTx/>
                <a:latin typeface="Meiryo UI" panose="020B0604030504040204" pitchFamily="50" charset="-128"/>
                <a:ea typeface="Meiryo UI" panose="020B0604030504040204" pitchFamily="50" charset="-128"/>
                <a:cs typeface="+mn-cs"/>
              </a:rPr>
              <a:t>　・タクシー　約３０万円（普通二種）</a:t>
            </a:r>
            <a:endPar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pic>
        <p:nvPicPr>
          <p:cNvPr id="2" name="図 1"/>
          <p:cNvPicPr>
            <a:picLocks noChangeAspect="1"/>
          </p:cNvPicPr>
          <p:nvPr/>
        </p:nvPicPr>
        <p:blipFill rotWithShape="1">
          <a:blip r:embed="rId2"/>
          <a:srcRect b="3826"/>
          <a:stretch/>
        </p:blipFill>
        <p:spPr>
          <a:xfrm>
            <a:off x="4904345" y="3658758"/>
            <a:ext cx="3120431" cy="2681382"/>
          </a:xfrm>
          <a:prstGeom prst="rect">
            <a:avLst/>
          </a:prstGeom>
        </p:spPr>
      </p:pic>
      <p:sp>
        <p:nvSpPr>
          <p:cNvPr id="8" name="スライド番号プレースホルダー 7">
            <a:extLst>
              <a:ext uri="{FF2B5EF4-FFF2-40B4-BE49-F238E27FC236}">
                <a16:creationId xmlns:a16="http://schemas.microsoft.com/office/drawing/2014/main" id="{EA0085F3-1C3A-BD4B-D3DA-00EA118DFAE6}"/>
              </a:ext>
            </a:extLst>
          </p:cNvPr>
          <p:cNvSpPr>
            <a:spLocks noGrp="1"/>
          </p:cNvSpPr>
          <p:nvPr>
            <p:ph type="sldNum" sz="quarter" idx="12"/>
          </p:nvPr>
        </p:nvSpPr>
        <p:spPr>
          <a:xfrm>
            <a:off x="7010400" y="6583432"/>
            <a:ext cx="2133600" cy="274568"/>
          </a:xfrm>
        </p:spPr>
        <p:txBody>
          <a:bodyPr/>
          <a:lstStyle/>
          <a:p>
            <a:pPr>
              <a:defRPr/>
            </a:pPr>
            <a:fld id="{F0F49B85-B6EA-42C7-B9BB-6DDB486984BD}" type="slidenum">
              <a:rPr lang="en-US" altLang="ja-JP" smtClean="0"/>
              <a:pPr>
                <a:defRPr/>
              </a:pPr>
              <a:t>21</a:t>
            </a:fld>
            <a:endParaRPr lang="en-US" altLang="ja-JP" dirty="0"/>
          </a:p>
        </p:txBody>
      </p:sp>
      <p:sp>
        <p:nvSpPr>
          <p:cNvPr id="14" name="テキスト ボックス 13">
            <a:extLst>
              <a:ext uri="{FF2B5EF4-FFF2-40B4-BE49-F238E27FC236}">
                <a16:creationId xmlns:a16="http://schemas.microsoft.com/office/drawing/2014/main" id="{882401D4-08BE-43A2-8104-FE265AA5F825}"/>
              </a:ext>
            </a:extLst>
          </p:cNvPr>
          <p:cNvSpPr txBox="1"/>
          <p:nvPr/>
        </p:nvSpPr>
        <p:spPr>
          <a:xfrm>
            <a:off x="5262165" y="6537908"/>
            <a:ext cx="3496470" cy="215444"/>
          </a:xfrm>
          <a:prstGeom prst="rect">
            <a:avLst/>
          </a:prstGeom>
          <a:noFill/>
        </p:spPr>
        <p:txBody>
          <a:bodyPr wrap="none" rtlCol="0">
            <a:spAutoFit/>
          </a:bodyPr>
          <a:lstStyle/>
          <a:p>
            <a:pPr defTabSz="422041">
              <a:defRPr/>
            </a:pPr>
            <a:r>
              <a:rPr kumimoji="1" lang="ja-JP" altLang="en-US" sz="800" dirty="0">
                <a:solidFill>
                  <a:prstClr val="black"/>
                </a:solidFill>
                <a:latin typeface="Meiryo UI" panose="020B0604030504040204" pitchFamily="50" charset="-128"/>
                <a:ea typeface="Meiryo UI" panose="020B0604030504040204" pitchFamily="50" charset="-128"/>
              </a:rPr>
              <a:t>出典：大阪・関西万博　夢洲会場タクシー運用ルール検討会　国土</a:t>
            </a:r>
            <a:r>
              <a:rPr lang="ja-JP" altLang="en-US" sz="800" dirty="0">
                <a:solidFill>
                  <a:prstClr val="black"/>
                </a:solidFill>
                <a:latin typeface="Meiryo UI" panose="020B0604030504040204" pitchFamily="50" charset="-128"/>
                <a:ea typeface="Meiryo UI" panose="020B0604030504040204" pitchFamily="50" charset="-128"/>
              </a:rPr>
              <a:t>交通省資料</a:t>
            </a:r>
            <a:endParaRPr kumimoji="1" lang="ja-JP" altLang="en-US" sz="800" dirty="0">
              <a:solidFill>
                <a:prstClr val="black"/>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C2B3A767-0A68-4B6B-B687-B101C5D2CEB6}"/>
              </a:ext>
            </a:extLst>
          </p:cNvPr>
          <p:cNvSpPr txBox="1"/>
          <p:nvPr/>
        </p:nvSpPr>
        <p:spPr>
          <a:xfrm>
            <a:off x="209636" y="66300"/>
            <a:ext cx="84204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dirty="0">
                <a:solidFill>
                  <a:prstClr val="black"/>
                </a:solidFill>
                <a:latin typeface="Meiryo UI" panose="020B0604030504040204" pitchFamily="50" charset="-128"/>
                <a:ea typeface="Meiryo UI" panose="020B0604030504040204" pitchFamily="50" charset="-128"/>
              </a:rPr>
              <a:t>タクシー運転者の人材確保</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6" name="直線コネクタ 15">
            <a:extLst>
              <a:ext uri="{FF2B5EF4-FFF2-40B4-BE49-F238E27FC236}">
                <a16:creationId xmlns:a16="http://schemas.microsoft.com/office/drawing/2014/main" id="{33CF84FF-5D76-479D-BDDB-1C03622DA756}"/>
              </a:ext>
            </a:extLst>
          </p:cNvPr>
          <p:cNvCxnSpPr/>
          <p:nvPr/>
        </p:nvCxnSpPr>
        <p:spPr>
          <a:xfrm>
            <a:off x="240668" y="460403"/>
            <a:ext cx="8726251" cy="0"/>
          </a:xfrm>
          <a:prstGeom prst="line">
            <a:avLst/>
          </a:prstGeom>
        </p:spPr>
        <p:style>
          <a:lnRef idx="1">
            <a:schemeClr val="dk1"/>
          </a:lnRef>
          <a:fillRef idx="0">
            <a:schemeClr val="dk1"/>
          </a:fillRef>
          <a:effectRef idx="0">
            <a:schemeClr val="dk1"/>
          </a:effectRef>
          <a:fontRef idx="minor">
            <a:schemeClr val="tx1"/>
          </a:fontRef>
        </p:style>
      </p:cxnSp>
      <p:sp>
        <p:nvSpPr>
          <p:cNvPr id="17" name="タイトル 1">
            <a:extLst>
              <a:ext uri="{FF2B5EF4-FFF2-40B4-BE49-F238E27FC236}">
                <a16:creationId xmlns:a16="http://schemas.microsoft.com/office/drawing/2014/main" id="{B8CD9765-4818-4934-BC09-6E2549943B9A}"/>
              </a:ext>
            </a:extLst>
          </p:cNvPr>
          <p:cNvSpPr txBox="1">
            <a:spLocks/>
          </p:cNvSpPr>
          <p:nvPr/>
        </p:nvSpPr>
        <p:spPr bwMode="auto">
          <a:xfrm>
            <a:off x="187500" y="517860"/>
            <a:ext cx="5505337" cy="331492"/>
          </a:xfrm>
          <a:prstGeom prst="rect">
            <a:avLst/>
          </a:prstGeom>
          <a:noFill/>
          <a:ln>
            <a:noFill/>
          </a:ln>
        </p:spPr>
        <p:txBody>
          <a:bodyPr vert="horz" wrap="none" lIns="84447" tIns="42223" rIns="84447" bIns="42223" numCol="1" anchor="ctr" anchorCtr="0" compatLnSpc="1">
            <a:prstTxWarp prst="textNoShape">
              <a:avLst/>
            </a:prstTxWarp>
            <a:spAutoFit/>
          </a:bodyPr>
          <a:lstStyle>
            <a:lvl1pPr algn="l" rtl="0" eaLnBrk="0" fontAlgn="base" hangingPunct="0">
              <a:spcBef>
                <a:spcPct val="0"/>
              </a:spcBef>
              <a:spcAft>
                <a:spcPct val="0"/>
              </a:spcAft>
              <a:defRPr kumimoji="1" sz="2499">
                <a:solidFill>
                  <a:srgbClr val="4087C8"/>
                </a:solidFill>
                <a:latin typeface="+mj-lt"/>
                <a:ea typeface="+mj-ea"/>
                <a:cs typeface="+mj-cs"/>
              </a:defRPr>
            </a:lvl1pPr>
            <a:lvl2pPr algn="l" rtl="0" eaLnBrk="0" fontAlgn="base" hangingPunct="0">
              <a:spcBef>
                <a:spcPct val="0"/>
              </a:spcBef>
              <a:spcAft>
                <a:spcPct val="0"/>
              </a:spcAft>
              <a:defRPr kumimoji="1" sz="2499">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99">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99">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99">
                <a:solidFill>
                  <a:srgbClr val="4087C8"/>
                </a:solidFill>
                <a:latin typeface="HGP創英角ｺﾞｼｯｸUB" pitchFamily="50" charset="-128"/>
                <a:ea typeface="HGP創英角ｺﾞｼｯｸUB" pitchFamily="50" charset="-128"/>
              </a:defRPr>
            </a:lvl5pPr>
            <a:lvl6pPr marL="421830" algn="l" rtl="0" eaLnBrk="1" fontAlgn="base" hangingPunct="1">
              <a:spcBef>
                <a:spcPct val="0"/>
              </a:spcBef>
              <a:spcAft>
                <a:spcPct val="0"/>
              </a:spcAft>
              <a:defRPr kumimoji="1" sz="2584">
                <a:solidFill>
                  <a:srgbClr val="4087C8"/>
                </a:solidFill>
                <a:latin typeface="HGP創英角ｺﾞｼｯｸUB" pitchFamily="50" charset="-128"/>
                <a:ea typeface="HGP創英角ｺﾞｼｯｸUB" pitchFamily="50" charset="-128"/>
              </a:defRPr>
            </a:lvl6pPr>
            <a:lvl7pPr marL="843661" algn="l" rtl="0" eaLnBrk="1" fontAlgn="base" hangingPunct="1">
              <a:spcBef>
                <a:spcPct val="0"/>
              </a:spcBef>
              <a:spcAft>
                <a:spcPct val="0"/>
              </a:spcAft>
              <a:defRPr kumimoji="1" sz="2584">
                <a:solidFill>
                  <a:srgbClr val="4087C8"/>
                </a:solidFill>
                <a:latin typeface="HGP創英角ｺﾞｼｯｸUB" pitchFamily="50" charset="-128"/>
                <a:ea typeface="HGP創英角ｺﾞｼｯｸUB" pitchFamily="50" charset="-128"/>
              </a:defRPr>
            </a:lvl7pPr>
            <a:lvl8pPr marL="1265491" algn="l" rtl="0" eaLnBrk="1" fontAlgn="base" hangingPunct="1">
              <a:spcBef>
                <a:spcPct val="0"/>
              </a:spcBef>
              <a:spcAft>
                <a:spcPct val="0"/>
              </a:spcAft>
              <a:defRPr kumimoji="1" sz="2584">
                <a:solidFill>
                  <a:srgbClr val="4087C8"/>
                </a:solidFill>
                <a:latin typeface="HGP創英角ｺﾞｼｯｸUB" pitchFamily="50" charset="-128"/>
                <a:ea typeface="HGP創英角ｺﾞｼｯｸUB" pitchFamily="50" charset="-128"/>
              </a:defRPr>
            </a:lvl8pPr>
            <a:lvl9pPr marL="1687321" algn="l" rtl="0" eaLnBrk="1" fontAlgn="base" hangingPunct="1">
              <a:spcBef>
                <a:spcPct val="0"/>
              </a:spcBef>
              <a:spcAft>
                <a:spcPct val="0"/>
              </a:spcAft>
              <a:defRPr kumimoji="1" sz="2584">
                <a:solidFill>
                  <a:srgbClr val="4087C8"/>
                </a:solidFill>
                <a:latin typeface="HGP創英角ｺﾞｼｯｸUB" pitchFamily="50" charset="-128"/>
                <a:ea typeface="HGP創英角ｺﾞｼｯｸUB" pitchFamily="50" charset="-128"/>
              </a:defRPr>
            </a:lvl9pPr>
          </a:lstStyle>
          <a:p>
            <a:r>
              <a:rPr lang="ja-JP" altLang="en-US" sz="1600" b="1" kern="0" dirty="0">
                <a:solidFill>
                  <a:srgbClr val="0070C0"/>
                </a:solidFill>
                <a:latin typeface="+mn-ea"/>
                <a:ea typeface="+mn-ea"/>
                <a:cs typeface="Meiryo UI" panose="020B0604030504040204" pitchFamily="50" charset="-128"/>
              </a:rPr>
              <a:t>◇旅客運送事業者の人材確保支援（二種免許取得支援等）</a:t>
            </a:r>
          </a:p>
        </p:txBody>
      </p:sp>
      <p:sp>
        <p:nvSpPr>
          <p:cNvPr id="18" name="テキスト ボックス 17">
            <a:extLst>
              <a:ext uri="{FF2B5EF4-FFF2-40B4-BE49-F238E27FC236}">
                <a16:creationId xmlns:a16="http://schemas.microsoft.com/office/drawing/2014/main" id="{0A73015E-B376-4899-946D-260D09C5330B}"/>
              </a:ext>
            </a:extLst>
          </p:cNvPr>
          <p:cNvSpPr txBox="1"/>
          <p:nvPr/>
        </p:nvSpPr>
        <p:spPr>
          <a:xfrm>
            <a:off x="5531357" y="6266764"/>
            <a:ext cx="790601" cy="230832"/>
          </a:xfrm>
          <a:prstGeom prst="rect">
            <a:avLst/>
          </a:prstGeom>
          <a:noFill/>
        </p:spPr>
        <p:txBody>
          <a:bodyPr wrap="none" rtlCol="0">
            <a:spAutoFit/>
          </a:bodyPr>
          <a:lstStyle/>
          <a:p>
            <a:pPr defTabSz="422041">
              <a:defRPr/>
            </a:pPr>
            <a:r>
              <a:rPr kumimoji="1" lang="ja-JP" altLang="en-US" sz="900" dirty="0">
                <a:solidFill>
                  <a:prstClr val="black"/>
                </a:solidFill>
                <a:latin typeface="Meiryo UI" panose="020B0604030504040204" pitchFamily="50" charset="-128"/>
                <a:ea typeface="Meiryo UI" panose="020B0604030504040204" pitchFamily="50" charset="-128"/>
              </a:rPr>
              <a:t>平成</a:t>
            </a:r>
            <a:r>
              <a:rPr kumimoji="1" lang="en-US" altLang="ja-JP" sz="900" dirty="0">
                <a:solidFill>
                  <a:prstClr val="black"/>
                </a:solidFill>
                <a:latin typeface="Meiryo UI" panose="020B0604030504040204" pitchFamily="50" charset="-128"/>
                <a:ea typeface="Meiryo UI" panose="020B0604030504040204" pitchFamily="50" charset="-128"/>
              </a:rPr>
              <a:t>30</a:t>
            </a:r>
            <a:r>
              <a:rPr kumimoji="1" lang="ja-JP" altLang="en-US" sz="900" dirty="0">
                <a:solidFill>
                  <a:prstClr val="black"/>
                </a:solidFill>
                <a:latin typeface="Meiryo UI" panose="020B0604030504040204" pitchFamily="50" charset="-128"/>
                <a:ea typeface="Meiryo UI" panose="020B0604030504040204" pitchFamily="50" charset="-128"/>
              </a:rPr>
              <a:t>年度</a:t>
            </a:r>
          </a:p>
        </p:txBody>
      </p:sp>
      <p:sp>
        <p:nvSpPr>
          <p:cNvPr id="19" name="テキスト ボックス 18">
            <a:extLst>
              <a:ext uri="{FF2B5EF4-FFF2-40B4-BE49-F238E27FC236}">
                <a16:creationId xmlns:a16="http://schemas.microsoft.com/office/drawing/2014/main" id="{0F44BEF3-FA24-443A-9B56-195ADD2B7512}"/>
              </a:ext>
            </a:extLst>
          </p:cNvPr>
          <p:cNvSpPr txBox="1"/>
          <p:nvPr/>
        </p:nvSpPr>
        <p:spPr>
          <a:xfrm>
            <a:off x="6697098" y="6245944"/>
            <a:ext cx="761747" cy="230832"/>
          </a:xfrm>
          <a:prstGeom prst="rect">
            <a:avLst/>
          </a:prstGeom>
          <a:noFill/>
        </p:spPr>
        <p:txBody>
          <a:bodyPr wrap="none" rtlCol="0">
            <a:spAutoFit/>
          </a:bodyPr>
          <a:lstStyle/>
          <a:p>
            <a:pPr defTabSz="422041">
              <a:defRPr/>
            </a:pPr>
            <a:r>
              <a:rPr kumimoji="1" lang="ja-JP" altLang="en-US" sz="900" dirty="0">
                <a:solidFill>
                  <a:prstClr val="black"/>
                </a:solidFill>
                <a:latin typeface="Meiryo UI" panose="020B0604030504040204" pitchFamily="50" charset="-128"/>
                <a:ea typeface="Meiryo UI" panose="020B0604030504040204" pitchFamily="50" charset="-128"/>
              </a:rPr>
              <a:t>令和２年度</a:t>
            </a:r>
          </a:p>
        </p:txBody>
      </p:sp>
    </p:spTree>
    <p:extLst>
      <p:ext uri="{BB962C8B-B14F-4D97-AF65-F5344CB8AC3E}">
        <p14:creationId xmlns:p14="http://schemas.microsoft.com/office/powerpoint/2010/main" val="4153497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3914179-2395-4200-A6DD-71D518E41AD2}"/>
              </a:ext>
            </a:extLst>
          </p:cNvPr>
          <p:cNvSpPr>
            <a:spLocks noGrp="1"/>
          </p:cNvSpPr>
          <p:nvPr>
            <p:ph type="sldNum" sz="quarter" idx="12"/>
          </p:nvPr>
        </p:nvSpPr>
        <p:spPr/>
        <p:txBody>
          <a:bodyPr/>
          <a:lstStyle/>
          <a:p>
            <a:fld id="{2C05A0C3-014B-4449-8009-2E442196B472}" type="slidenum">
              <a:rPr kumimoji="1" lang="ja-JP" altLang="en-US" smtClean="0"/>
              <a:pPr/>
              <a:t>22</a:t>
            </a:fld>
            <a:endParaRPr kumimoji="1" lang="ja-JP" altLang="en-US"/>
          </a:p>
        </p:txBody>
      </p:sp>
      <p:sp>
        <p:nvSpPr>
          <p:cNvPr id="11" name="テキスト ボックス 10">
            <a:extLst>
              <a:ext uri="{FF2B5EF4-FFF2-40B4-BE49-F238E27FC236}">
                <a16:creationId xmlns:a16="http://schemas.microsoft.com/office/drawing/2014/main" id="{426ADEAE-4AD2-4307-9DF3-92E320A1F485}"/>
              </a:ext>
            </a:extLst>
          </p:cNvPr>
          <p:cNvSpPr txBox="1"/>
          <p:nvPr/>
        </p:nvSpPr>
        <p:spPr>
          <a:xfrm>
            <a:off x="240668" y="588008"/>
            <a:ext cx="8420490"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大阪・関西万博来場者輸送具体方針（主な来場者想定ルート）</a:t>
            </a:r>
          </a:p>
        </p:txBody>
      </p:sp>
      <p:pic>
        <p:nvPicPr>
          <p:cNvPr id="5" name="図 4">
            <a:extLst>
              <a:ext uri="{FF2B5EF4-FFF2-40B4-BE49-F238E27FC236}">
                <a16:creationId xmlns:a16="http://schemas.microsoft.com/office/drawing/2014/main" id="{95418146-F154-4327-BDC8-9A02DEEA2B88}"/>
              </a:ext>
            </a:extLst>
          </p:cNvPr>
          <p:cNvPicPr>
            <a:picLocks noChangeAspect="1"/>
          </p:cNvPicPr>
          <p:nvPr/>
        </p:nvPicPr>
        <p:blipFill rotWithShape="1">
          <a:blip r:embed="rId2"/>
          <a:srcRect r="925"/>
          <a:stretch/>
        </p:blipFill>
        <p:spPr>
          <a:xfrm>
            <a:off x="208875" y="880683"/>
            <a:ext cx="8645566" cy="5813126"/>
          </a:xfrm>
          <a:prstGeom prst="rect">
            <a:avLst/>
          </a:prstGeom>
        </p:spPr>
      </p:pic>
      <p:sp>
        <p:nvSpPr>
          <p:cNvPr id="10" name="テキスト ボックス 9">
            <a:extLst>
              <a:ext uri="{FF2B5EF4-FFF2-40B4-BE49-F238E27FC236}">
                <a16:creationId xmlns:a16="http://schemas.microsoft.com/office/drawing/2014/main" id="{04DAC662-A466-4528-ABE7-F100BBD5B95E}"/>
              </a:ext>
            </a:extLst>
          </p:cNvPr>
          <p:cNvSpPr txBox="1"/>
          <p:nvPr/>
        </p:nvSpPr>
        <p:spPr>
          <a:xfrm>
            <a:off x="6179388" y="6579480"/>
            <a:ext cx="2481770" cy="184666"/>
          </a:xfrm>
          <a:prstGeom prst="rect">
            <a:avLst/>
          </a:prstGeom>
          <a:noFill/>
        </p:spPr>
        <p:txBody>
          <a:bodyPr wrap="none" rtlCol="0">
            <a:spAutoFit/>
          </a:bodyPr>
          <a:lstStyle/>
          <a:p>
            <a:pPr defTabSz="389586">
              <a:defRPr/>
            </a:pPr>
            <a:r>
              <a:rPr kumimoji="1" lang="ja-JP" altLang="en-US" sz="600" dirty="0">
                <a:solidFill>
                  <a:prstClr val="black"/>
                </a:solidFill>
                <a:latin typeface="Meiryo UI" panose="020B0604030504040204" pitchFamily="50" charset="-128"/>
                <a:ea typeface="Meiryo UI" panose="020B0604030504040204" pitchFamily="50" charset="-128"/>
              </a:rPr>
              <a:t>出典：大阪・関西万博　来場者輸送具体方針（アクションプラン）第２版</a:t>
            </a:r>
          </a:p>
        </p:txBody>
      </p:sp>
      <p:sp>
        <p:nvSpPr>
          <p:cNvPr id="7" name="テキスト ボックス 6">
            <a:extLst>
              <a:ext uri="{FF2B5EF4-FFF2-40B4-BE49-F238E27FC236}">
                <a16:creationId xmlns:a16="http://schemas.microsoft.com/office/drawing/2014/main" id="{4F3469FC-75D1-4201-9BBF-E846396ACB40}"/>
              </a:ext>
            </a:extLst>
          </p:cNvPr>
          <p:cNvSpPr txBox="1"/>
          <p:nvPr/>
        </p:nvSpPr>
        <p:spPr>
          <a:xfrm>
            <a:off x="209636" y="66300"/>
            <a:ext cx="84204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dirty="0">
                <a:solidFill>
                  <a:prstClr val="black"/>
                </a:solidFill>
                <a:latin typeface="Meiryo UI" panose="020B0604030504040204" pitchFamily="50" charset="-128"/>
                <a:ea typeface="Meiryo UI" panose="020B0604030504040204" pitchFamily="50" charset="-128"/>
              </a:rPr>
              <a:t>2025</a:t>
            </a:r>
            <a:r>
              <a:rPr kumimoji="1" lang="ja-JP" altLang="en-US" sz="2000" b="1" dirty="0">
                <a:solidFill>
                  <a:prstClr val="black"/>
                </a:solidFill>
                <a:latin typeface="Meiryo UI" panose="020B0604030504040204" pitchFamily="50" charset="-128"/>
                <a:ea typeface="Meiryo UI" panose="020B0604030504040204" pitchFamily="50" charset="-128"/>
              </a:rPr>
              <a:t>大阪・関西万博の輸送計画</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8" name="直線コネクタ 7">
            <a:extLst>
              <a:ext uri="{FF2B5EF4-FFF2-40B4-BE49-F238E27FC236}">
                <a16:creationId xmlns:a16="http://schemas.microsoft.com/office/drawing/2014/main" id="{A7474BFB-2FAD-4AA6-8772-0AC33F0C63FA}"/>
              </a:ext>
            </a:extLst>
          </p:cNvPr>
          <p:cNvCxnSpPr/>
          <p:nvPr/>
        </p:nvCxnSpPr>
        <p:spPr>
          <a:xfrm>
            <a:off x="240668" y="460403"/>
            <a:ext cx="8726251" cy="0"/>
          </a:xfrm>
          <a:prstGeom prst="line">
            <a:avLst/>
          </a:prstGeom>
        </p:spPr>
        <p:style>
          <a:lnRef idx="1">
            <a:schemeClr val="dk1"/>
          </a:lnRef>
          <a:fillRef idx="0">
            <a:schemeClr val="dk1"/>
          </a:fillRef>
          <a:effectRef idx="0">
            <a:schemeClr val="dk1"/>
          </a:effectRef>
          <a:fontRef idx="minor">
            <a:schemeClr val="tx1"/>
          </a:fontRef>
        </p:style>
      </p:cxnSp>
      <p:sp>
        <p:nvSpPr>
          <p:cNvPr id="9" name="スライド番号プレースホルダー 3">
            <a:extLst>
              <a:ext uri="{FF2B5EF4-FFF2-40B4-BE49-F238E27FC236}">
                <a16:creationId xmlns:a16="http://schemas.microsoft.com/office/drawing/2014/main" id="{ADC58D49-F6A1-4DAA-8F1D-771E7CA6DC20}"/>
              </a:ext>
            </a:extLst>
          </p:cNvPr>
          <p:cNvSpPr txBox="1">
            <a:spLocks/>
          </p:cNvSpPr>
          <p:nvPr/>
        </p:nvSpPr>
        <p:spPr>
          <a:xfrm>
            <a:off x="8736436" y="6527356"/>
            <a:ext cx="41700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05A0C3-014B-4449-8009-2E442196B472}" type="slidenum">
              <a:rPr kumimoji="1" lang="ja-JP" altLang="en-US" smtClean="0"/>
              <a:pPr/>
              <a:t>22</a:t>
            </a:fld>
            <a:endParaRPr kumimoji="1" lang="ja-JP" altLang="en-US" dirty="0"/>
          </a:p>
        </p:txBody>
      </p:sp>
    </p:spTree>
    <p:extLst>
      <p:ext uri="{BB962C8B-B14F-4D97-AF65-F5344CB8AC3E}">
        <p14:creationId xmlns:p14="http://schemas.microsoft.com/office/powerpoint/2010/main" val="3371531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7056944" y="6372862"/>
            <a:ext cx="1665842" cy="415498"/>
          </a:xfrm>
          <a:prstGeom prst="rect">
            <a:avLst/>
          </a:prstGeom>
        </p:spPr>
        <p:txBody>
          <a:bodyPr wrap="none">
            <a:spAutoFit/>
          </a:bodyPr>
          <a:lstStyle/>
          <a:p>
            <a:pPr algn="l"/>
            <a:r>
              <a:rPr lang="ja-JP" altLang="ja-JP" sz="1050" dirty="0"/>
              <a:t>法＝道路運送法</a:t>
            </a:r>
            <a:endParaRPr lang="en-US" altLang="ja-JP" sz="1050" dirty="0"/>
          </a:p>
          <a:p>
            <a:r>
              <a:rPr lang="ja-JP" altLang="ja-JP" sz="1050" dirty="0"/>
              <a:t>省＝道路運送法施行規則</a:t>
            </a:r>
            <a:endParaRPr lang="ja-JP" altLang="en-US" sz="1050" dirty="0"/>
          </a:p>
        </p:txBody>
      </p:sp>
      <p:graphicFrame>
        <p:nvGraphicFramePr>
          <p:cNvPr id="190" name="表 189"/>
          <p:cNvGraphicFramePr>
            <a:graphicFrameLocks noGrp="1"/>
          </p:cNvGraphicFramePr>
          <p:nvPr/>
        </p:nvGraphicFramePr>
        <p:xfrm>
          <a:off x="421214" y="909602"/>
          <a:ext cx="8208912" cy="5472606"/>
        </p:xfrm>
        <a:graphic>
          <a:graphicData uri="http://schemas.openxmlformats.org/drawingml/2006/table">
            <a:tbl>
              <a:tblPr/>
              <a:tblGrid>
                <a:gridCol w="1394474">
                  <a:extLst>
                    <a:ext uri="{9D8B030D-6E8A-4147-A177-3AD203B41FA5}">
                      <a16:colId xmlns:a16="http://schemas.microsoft.com/office/drawing/2014/main" val="20000"/>
                    </a:ext>
                  </a:extLst>
                </a:gridCol>
                <a:gridCol w="1729271">
                  <a:extLst>
                    <a:ext uri="{9D8B030D-6E8A-4147-A177-3AD203B41FA5}">
                      <a16:colId xmlns:a16="http://schemas.microsoft.com/office/drawing/2014/main" val="20001"/>
                    </a:ext>
                  </a:extLst>
                </a:gridCol>
                <a:gridCol w="307753">
                  <a:extLst>
                    <a:ext uri="{9D8B030D-6E8A-4147-A177-3AD203B41FA5}">
                      <a16:colId xmlns:a16="http://schemas.microsoft.com/office/drawing/2014/main" val="20002"/>
                    </a:ext>
                  </a:extLst>
                </a:gridCol>
                <a:gridCol w="1653669">
                  <a:extLst>
                    <a:ext uri="{9D8B030D-6E8A-4147-A177-3AD203B41FA5}">
                      <a16:colId xmlns:a16="http://schemas.microsoft.com/office/drawing/2014/main" val="20003"/>
                    </a:ext>
                  </a:extLst>
                </a:gridCol>
                <a:gridCol w="1307614">
                  <a:extLst>
                    <a:ext uri="{9D8B030D-6E8A-4147-A177-3AD203B41FA5}">
                      <a16:colId xmlns:a16="http://schemas.microsoft.com/office/drawing/2014/main" val="20004"/>
                    </a:ext>
                  </a:extLst>
                </a:gridCol>
                <a:gridCol w="1816131">
                  <a:extLst>
                    <a:ext uri="{9D8B030D-6E8A-4147-A177-3AD203B41FA5}">
                      <a16:colId xmlns:a16="http://schemas.microsoft.com/office/drawing/2014/main" val="20005"/>
                    </a:ext>
                  </a:extLst>
                </a:gridCol>
              </a:tblGrid>
              <a:tr h="333263">
                <a:tc>
                  <a:txBody>
                    <a:bodyPr/>
                    <a:lstStyle/>
                    <a:p>
                      <a:pPr algn="ctr" fontAlgn="ctr"/>
                      <a:r>
                        <a:rPr lang="ja-JP" altLang="en-US" sz="1100" b="0" i="0" u="none" strike="noStrike" dirty="0">
                          <a:solidFill>
                            <a:srgbClr val="000000"/>
                          </a:solidFill>
                          <a:latin typeface="+mn-ea"/>
                          <a:ea typeface="+mn-ea"/>
                        </a:rPr>
                        <a:t>　区　　　　　分</a:t>
                      </a:r>
                    </a:p>
                  </a:txBody>
                  <a:tcPr marL="42203" marR="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algn="ctr" fontAlgn="ctr"/>
                      <a:r>
                        <a:rPr lang="ja-JP" altLang="en-US" sz="1100" b="0" i="0" u="none" strike="noStrike" dirty="0">
                          <a:solidFill>
                            <a:srgbClr val="000000"/>
                          </a:solidFill>
                          <a:latin typeface="+mn-ea"/>
                          <a:ea typeface="+mn-ea"/>
                        </a:rPr>
                        <a:t>種　　　　　　類</a:t>
                      </a:r>
                    </a:p>
                  </a:txBody>
                  <a:tcPr marL="42203" marR="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gridSpan="2">
                  <a:txBody>
                    <a:bodyPr/>
                    <a:lstStyle/>
                    <a:p>
                      <a:pPr algn="ctr" fontAlgn="ctr"/>
                      <a:r>
                        <a:rPr lang="ja-JP" altLang="en-US" sz="1100" b="0" i="0" u="none" strike="noStrike" dirty="0">
                          <a:solidFill>
                            <a:srgbClr val="000000"/>
                          </a:solidFill>
                          <a:latin typeface="+mn-ea"/>
                          <a:ea typeface="+mn-ea"/>
                        </a:rPr>
                        <a:t>種　　　　　　　別</a:t>
                      </a:r>
                    </a:p>
                  </a:txBody>
                  <a:tcPr marL="42203" marR="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hMerge="1">
                  <a:txBody>
                    <a:bodyPr/>
                    <a:lstStyle/>
                    <a:p>
                      <a:pPr algn="l" fontAlgn="ctr"/>
                      <a:endParaRPr lang="ja-JP" altLang="en-US" sz="1100" b="0" i="0" u="none" strike="noStrike" dirty="0">
                        <a:solidFill>
                          <a:srgbClr val="000000"/>
                        </a:solidFill>
                        <a:latin typeface="+mn-ea"/>
                        <a:ea typeface="+mn-ea"/>
                      </a:endParaRPr>
                    </a:p>
                  </a:txBody>
                  <a:tcPr marL="42203" marR="42203"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1100" b="0" i="0" u="none" strike="noStrike" dirty="0">
                          <a:solidFill>
                            <a:srgbClr val="000000"/>
                          </a:solidFill>
                          <a:latin typeface="+mn-ea"/>
                          <a:ea typeface="+mn-ea"/>
                        </a:rPr>
                        <a:t>運行の態様別</a:t>
                      </a:r>
                    </a:p>
                  </a:txBody>
                  <a:tcPr marL="42203" marR="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algn="ctr" fontAlgn="ctr"/>
                      <a:r>
                        <a:rPr lang="ja-JP" altLang="en-US" sz="1100" b="0" i="0" u="none" strike="noStrike" dirty="0">
                          <a:solidFill>
                            <a:srgbClr val="000000"/>
                          </a:solidFill>
                          <a:latin typeface="+mn-ea"/>
                          <a:ea typeface="+mn-ea"/>
                        </a:rPr>
                        <a:t>代表的な運行形態</a:t>
                      </a:r>
                    </a:p>
                  </a:txBody>
                  <a:tcPr marL="42203" marR="42203"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10000"/>
                  </a:ext>
                </a:extLst>
              </a:tr>
              <a:tr h="610652">
                <a:tc rowSpan="6">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旅客自動車運送事業</a:t>
                      </a:r>
                      <a:br>
                        <a:rPr lang="zh-TW" altLang="en-US" sz="1100" b="0" i="0" u="none" strike="noStrike" dirty="0">
                          <a:solidFill>
                            <a:srgbClr val="000000"/>
                          </a:solidFill>
                          <a:latin typeface="ＭＳ Ｐゴシック" pitchFamily="50" charset="-128"/>
                          <a:ea typeface="ＭＳ Ｐゴシック" pitchFamily="50" charset="-128"/>
                        </a:rPr>
                      </a:br>
                      <a:r>
                        <a:rPr lang="zh-TW" altLang="en-US" sz="1100" b="0" i="0" u="none" strike="noStrike" dirty="0">
                          <a:solidFill>
                            <a:srgbClr val="000000"/>
                          </a:solidFill>
                          <a:latin typeface="ＭＳ Ｐゴシック" pitchFamily="50" charset="-128"/>
                          <a:ea typeface="ＭＳ Ｐゴシック" pitchFamily="50" charset="-128"/>
                        </a:rPr>
                        <a:t>（法</a:t>
                      </a:r>
                      <a:r>
                        <a:rPr lang="en-US" altLang="zh-TW" sz="1100" b="0" i="0" u="none" strike="noStrike" dirty="0">
                          <a:solidFill>
                            <a:srgbClr val="000000"/>
                          </a:solidFill>
                          <a:latin typeface="ＭＳ Ｐゴシック" pitchFamily="50" charset="-128"/>
                          <a:ea typeface="ＭＳ Ｐゴシック" pitchFamily="50" charset="-128"/>
                        </a:rPr>
                        <a:t>§2</a:t>
                      </a:r>
                      <a:r>
                        <a:rPr lang="zh-TW" altLang="en-US" sz="1100" b="0" i="0" u="none" strike="noStrike" dirty="0">
                          <a:solidFill>
                            <a:srgbClr val="000000"/>
                          </a:solidFill>
                          <a:latin typeface="ＭＳ Ｐゴシック" pitchFamily="50" charset="-128"/>
                          <a:ea typeface="ＭＳ Ｐゴシック" pitchFamily="50" charset="-128"/>
                        </a:rPr>
                        <a:t>）</a:t>
                      </a:r>
                    </a:p>
                  </a:txBody>
                  <a:tcPr marL="42203" marR="422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rowSpan="5">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一般旅客自動車運送事業（法</a:t>
                      </a:r>
                      <a:r>
                        <a:rPr lang="en-US" altLang="zh-TW" sz="1100" b="0" i="0" u="none" strike="noStrike" dirty="0">
                          <a:solidFill>
                            <a:srgbClr val="000000"/>
                          </a:solidFill>
                          <a:latin typeface="ＭＳ Ｐゴシック" pitchFamily="50" charset="-128"/>
                          <a:ea typeface="ＭＳ Ｐゴシック" pitchFamily="50" charset="-128"/>
                        </a:rPr>
                        <a:t>§3</a:t>
                      </a:r>
                      <a:r>
                        <a:rPr lang="zh-TW" altLang="en-US" sz="1100" b="0" i="0" u="none" strike="noStrike" dirty="0">
                          <a:solidFill>
                            <a:srgbClr val="000000"/>
                          </a:solidFill>
                          <a:latin typeface="ＭＳ Ｐゴシック" pitchFamily="50" charset="-128"/>
                          <a:ea typeface="ＭＳ Ｐゴシック" pitchFamily="50" charset="-128"/>
                        </a:rPr>
                        <a:t>）</a:t>
                      </a:r>
                    </a:p>
                  </a:txBody>
                  <a:tcPr marL="42203" marR="422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rowSpan="3" gridSpan="2">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一般乗合旅客自動車運送事業</a:t>
                      </a:r>
                      <a:br>
                        <a:rPr lang="zh-TW" altLang="en-US" sz="1100" b="0" i="0" u="none" strike="noStrike" dirty="0">
                          <a:solidFill>
                            <a:srgbClr val="000000"/>
                          </a:solidFill>
                          <a:latin typeface="ＭＳ Ｐゴシック" pitchFamily="50" charset="-128"/>
                          <a:ea typeface="ＭＳ Ｐゴシック" pitchFamily="50" charset="-128"/>
                        </a:rPr>
                      </a:br>
                      <a:r>
                        <a:rPr lang="zh-TW" altLang="en-US" sz="1100" b="0" i="0" u="none" strike="noStrike" dirty="0">
                          <a:solidFill>
                            <a:srgbClr val="000000"/>
                          </a:solidFill>
                          <a:latin typeface="ＭＳ Ｐゴシック" pitchFamily="50" charset="-128"/>
                          <a:ea typeface="ＭＳ Ｐゴシック" pitchFamily="50" charset="-128"/>
                        </a:rPr>
                        <a:t>（法</a:t>
                      </a:r>
                      <a:r>
                        <a:rPr lang="en-US" altLang="zh-TW" sz="1100" b="0" i="0" u="none" strike="noStrike" dirty="0">
                          <a:solidFill>
                            <a:srgbClr val="000000"/>
                          </a:solidFill>
                          <a:latin typeface="ＭＳ Ｐゴシック" pitchFamily="50" charset="-128"/>
                          <a:ea typeface="ＭＳ Ｐゴシック" pitchFamily="50" charset="-128"/>
                        </a:rPr>
                        <a:t>§</a:t>
                      </a:r>
                      <a:r>
                        <a:rPr lang="en-US" altLang="ja-JP" sz="1100" b="0" i="0" u="none" strike="noStrike" dirty="0">
                          <a:solidFill>
                            <a:srgbClr val="000000"/>
                          </a:solidFill>
                          <a:latin typeface="ＭＳ Ｐゴシック" pitchFamily="50" charset="-128"/>
                          <a:ea typeface="ＭＳ Ｐゴシック" pitchFamily="50" charset="-128"/>
                        </a:rPr>
                        <a:t>4</a:t>
                      </a:r>
                      <a:r>
                        <a:rPr lang="zh-TW" altLang="en-US" sz="1100" b="0" i="0" u="none" strike="noStrike" dirty="0">
                          <a:solidFill>
                            <a:srgbClr val="000000"/>
                          </a:solidFill>
                          <a:latin typeface="ＭＳ Ｐゴシック" pitchFamily="50" charset="-128"/>
                          <a:ea typeface="ＭＳ Ｐゴシック" pitchFamily="50" charset="-128"/>
                        </a:rPr>
                        <a:t>）</a:t>
                      </a:r>
                    </a:p>
                  </a:txBody>
                  <a:tcPr marL="42203" marR="422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rowSpan="3" hMerge="1">
                  <a:txBody>
                    <a:bodyPr/>
                    <a:lstStyle/>
                    <a:p>
                      <a:pPr algn="l" fontAlgn="ctr"/>
                      <a:endParaRPr lang="zh-TW" altLang="en-US" sz="1100" b="0" i="0" u="none" strike="noStrike" dirty="0">
                        <a:solidFill>
                          <a:srgbClr val="000000"/>
                        </a:solidFill>
                        <a:latin typeface="ＭＳ Ｐゴシック" pitchFamily="50" charset="-128"/>
                        <a:ea typeface="ＭＳ Ｐゴシック" pitchFamily="50" charset="-128"/>
                      </a:endParaRPr>
                    </a:p>
                  </a:txBody>
                  <a:tcPr marL="42203" marR="422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fontAlgn="ctr"/>
                      <a:r>
                        <a:rPr lang="ja-JP" altLang="en-US" sz="1100" b="0" i="0" u="none" strike="noStrike" dirty="0">
                          <a:solidFill>
                            <a:schemeClr val="tx1"/>
                          </a:solidFill>
                          <a:latin typeface="ＭＳ Ｐゴシック" pitchFamily="50" charset="-128"/>
                          <a:ea typeface="ＭＳ Ｐゴシック" pitchFamily="50" charset="-128"/>
                        </a:rPr>
                        <a:t>路線定期運行</a:t>
                      </a:r>
                      <a:br>
                        <a:rPr lang="ja-JP" altLang="en-US" sz="1100" b="0" i="0" u="none" strike="noStrike" dirty="0">
                          <a:solidFill>
                            <a:srgbClr val="000000"/>
                          </a:solidFill>
                          <a:latin typeface="ＭＳ Ｐゴシック" pitchFamily="50" charset="-128"/>
                          <a:ea typeface="ＭＳ Ｐゴシック" pitchFamily="50" charset="-128"/>
                        </a:rPr>
                      </a:br>
                      <a:r>
                        <a:rPr lang="ja-JP" altLang="en-US" sz="1100" b="0" i="0" u="none" strike="noStrike" dirty="0">
                          <a:solidFill>
                            <a:srgbClr val="000000"/>
                          </a:solidFill>
                          <a:latin typeface="ＭＳ Ｐゴシック" pitchFamily="50" charset="-128"/>
                          <a:ea typeface="ＭＳ Ｐゴシック" pitchFamily="50" charset="-128"/>
                        </a:rPr>
                        <a:t>（省</a:t>
                      </a:r>
                      <a:r>
                        <a:rPr lang="en-US" altLang="ja-JP" sz="1100" b="0" i="0" u="none" strike="noStrike" dirty="0">
                          <a:solidFill>
                            <a:srgbClr val="000000"/>
                          </a:solidFill>
                          <a:latin typeface="ＭＳ Ｐゴシック" pitchFamily="50" charset="-128"/>
                          <a:ea typeface="ＭＳ Ｐゴシック" pitchFamily="50" charset="-128"/>
                        </a:rPr>
                        <a:t>§3</a:t>
                      </a:r>
                      <a:r>
                        <a:rPr lang="ja-JP" altLang="en-US" sz="1100" b="0" i="0" u="none" strike="noStrike" dirty="0">
                          <a:solidFill>
                            <a:srgbClr val="000000"/>
                          </a:solidFill>
                          <a:latin typeface="ＭＳ Ｐゴシック" pitchFamily="50" charset="-128"/>
                          <a:ea typeface="ＭＳ Ｐゴシック" pitchFamily="50" charset="-128"/>
                        </a:rPr>
                        <a:t>の</a:t>
                      </a:r>
                      <a:r>
                        <a:rPr lang="en-US" altLang="ja-JP" sz="1100" b="0" i="0" u="none" strike="noStrike" dirty="0">
                          <a:solidFill>
                            <a:srgbClr val="000000"/>
                          </a:solidFill>
                          <a:latin typeface="ＭＳ Ｐゴシック" pitchFamily="50" charset="-128"/>
                          <a:ea typeface="ＭＳ Ｐゴシック" pitchFamily="50" charset="-128"/>
                        </a:rPr>
                        <a:t>3</a:t>
                      </a:r>
                      <a:r>
                        <a:rPr lang="ja-JP" altLang="en-US" sz="1100" b="0" i="0" u="none" strike="noStrike" dirty="0">
                          <a:solidFill>
                            <a:srgbClr val="000000"/>
                          </a:solidFill>
                          <a:latin typeface="ＭＳ Ｐゴシック" pitchFamily="50" charset="-128"/>
                          <a:ea typeface="ＭＳ Ｐゴシック" pitchFamily="50" charset="-128"/>
                        </a:rPr>
                        <a:t>）</a:t>
                      </a:r>
                    </a:p>
                  </a:txBody>
                  <a:tcPr marL="42203" marR="422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l" fontAlgn="t"/>
                      <a:r>
                        <a:rPr lang="ja-JP" altLang="en-US" sz="1100" b="0" i="0" u="none" strike="noStrike" dirty="0">
                          <a:solidFill>
                            <a:srgbClr val="000000"/>
                          </a:solidFill>
                          <a:latin typeface="ＭＳ Ｐゴシック" pitchFamily="50" charset="-128"/>
                          <a:ea typeface="ＭＳ Ｐゴシック" pitchFamily="50" charset="-128"/>
                        </a:rPr>
                        <a:t>・路線バス</a:t>
                      </a:r>
                      <a:br>
                        <a:rPr lang="ja-JP" altLang="en-US" sz="1100" b="0" i="0" u="none" strike="noStrike" dirty="0">
                          <a:solidFill>
                            <a:srgbClr val="000000"/>
                          </a:solidFill>
                          <a:latin typeface="ＭＳ Ｐゴシック" pitchFamily="50" charset="-128"/>
                          <a:ea typeface="ＭＳ Ｐゴシック" pitchFamily="50" charset="-128"/>
                        </a:rPr>
                      </a:br>
                      <a:r>
                        <a:rPr lang="ja-JP" altLang="en-US" sz="1100" b="0" i="0" u="none" strike="noStrike" dirty="0">
                          <a:solidFill>
                            <a:srgbClr val="000000"/>
                          </a:solidFill>
                          <a:latin typeface="ＭＳ Ｐゴシック" pitchFamily="50" charset="-128"/>
                          <a:ea typeface="ＭＳ Ｐゴシック" pitchFamily="50" charset="-128"/>
                        </a:rPr>
                        <a:t>・コミュニティバス</a:t>
                      </a:r>
                      <a:br>
                        <a:rPr lang="ja-JP" altLang="en-US" sz="1100" b="0" i="0" u="none" strike="noStrike" dirty="0">
                          <a:solidFill>
                            <a:srgbClr val="000000"/>
                          </a:solidFill>
                          <a:latin typeface="ＭＳ Ｐゴシック" pitchFamily="50" charset="-128"/>
                          <a:ea typeface="ＭＳ Ｐゴシック" pitchFamily="50" charset="-128"/>
                        </a:rPr>
                      </a:br>
                      <a:r>
                        <a:rPr lang="ja-JP" altLang="en-US" sz="1100" b="0" i="0" u="none" strike="noStrike" dirty="0">
                          <a:solidFill>
                            <a:srgbClr val="000000"/>
                          </a:solidFill>
                          <a:latin typeface="ＭＳ Ｐゴシック" pitchFamily="50" charset="-128"/>
                          <a:ea typeface="ＭＳ Ｐゴシック" pitchFamily="50" charset="-128"/>
                        </a:rPr>
                        <a:t>・乗合タクシー</a:t>
                      </a:r>
                    </a:p>
                  </a:txBody>
                  <a:tcPr marL="42203" marR="422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06941">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1100" b="0" i="0" u="none" strike="noStrike" dirty="0">
                          <a:solidFill>
                            <a:schemeClr val="tx1"/>
                          </a:solidFill>
                          <a:latin typeface="ＭＳ Ｐゴシック" pitchFamily="50" charset="-128"/>
                          <a:ea typeface="ＭＳ Ｐゴシック" pitchFamily="50" charset="-128"/>
                        </a:rPr>
                        <a:t>路線不定期運行</a:t>
                      </a:r>
                      <a:br>
                        <a:rPr lang="ja-JP" altLang="en-US" sz="1100" b="0" i="0" u="none" strike="noStrike" dirty="0">
                          <a:solidFill>
                            <a:srgbClr val="000000"/>
                          </a:solidFill>
                          <a:latin typeface="ＭＳ Ｐゴシック" pitchFamily="50" charset="-128"/>
                          <a:ea typeface="ＭＳ Ｐゴシック" pitchFamily="50" charset="-128"/>
                        </a:rPr>
                      </a:br>
                      <a:r>
                        <a:rPr lang="ja-JP" altLang="en-US" sz="1100" b="0" i="0" u="none" strike="noStrike" dirty="0">
                          <a:solidFill>
                            <a:srgbClr val="000000"/>
                          </a:solidFill>
                          <a:latin typeface="ＭＳ Ｐゴシック" pitchFamily="50" charset="-128"/>
                          <a:ea typeface="ＭＳ Ｐゴシック" pitchFamily="50" charset="-128"/>
                        </a:rPr>
                        <a:t>（省</a:t>
                      </a:r>
                      <a:r>
                        <a:rPr lang="en-US" altLang="ja-JP" sz="1100" b="0" i="0" u="none" strike="noStrike" dirty="0">
                          <a:solidFill>
                            <a:srgbClr val="000000"/>
                          </a:solidFill>
                          <a:latin typeface="ＭＳ Ｐゴシック" pitchFamily="50" charset="-128"/>
                          <a:ea typeface="ＭＳ Ｐゴシック" pitchFamily="50" charset="-128"/>
                        </a:rPr>
                        <a:t>§3</a:t>
                      </a:r>
                      <a:r>
                        <a:rPr lang="ja-JP" altLang="en-US" sz="1100" b="0" i="0" u="none" strike="noStrike" dirty="0">
                          <a:solidFill>
                            <a:srgbClr val="000000"/>
                          </a:solidFill>
                          <a:latin typeface="ＭＳ Ｐゴシック" pitchFamily="50" charset="-128"/>
                          <a:ea typeface="ＭＳ Ｐゴシック" pitchFamily="50" charset="-128"/>
                        </a:rPr>
                        <a:t>の</a:t>
                      </a:r>
                      <a:r>
                        <a:rPr lang="en-US" altLang="ja-JP" sz="1100" b="0" i="0" u="none" strike="noStrike" dirty="0">
                          <a:solidFill>
                            <a:srgbClr val="000000"/>
                          </a:solidFill>
                          <a:latin typeface="ＭＳ Ｐゴシック" pitchFamily="50" charset="-128"/>
                          <a:ea typeface="ＭＳ Ｐゴシック" pitchFamily="50" charset="-128"/>
                        </a:rPr>
                        <a:t>3</a:t>
                      </a:r>
                      <a:r>
                        <a:rPr lang="ja-JP" altLang="en-US" sz="1100" b="0" i="0" u="none" strike="noStrike" dirty="0">
                          <a:solidFill>
                            <a:srgbClr val="000000"/>
                          </a:solidFill>
                          <a:latin typeface="ＭＳ Ｐゴシック" pitchFamily="50" charset="-128"/>
                          <a:ea typeface="ＭＳ Ｐゴシック" pitchFamily="50" charset="-128"/>
                        </a:rPr>
                        <a:t>）</a:t>
                      </a:r>
                    </a:p>
                  </a:txBody>
                  <a:tcPr marL="42203" marR="422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rowSpan="2">
                  <a:txBody>
                    <a:bodyPr/>
                    <a:lstStyle/>
                    <a:p>
                      <a:pPr algn="l" fontAlgn="t"/>
                      <a:r>
                        <a:rPr lang="ja-JP" altLang="en-US" sz="1100" b="0" i="0" u="none" strike="noStrike" dirty="0">
                          <a:solidFill>
                            <a:srgbClr val="000000"/>
                          </a:solidFill>
                          <a:latin typeface="ＭＳ Ｐゴシック" pitchFamily="50" charset="-128"/>
                          <a:ea typeface="ＭＳ Ｐゴシック" pitchFamily="50" charset="-128"/>
                        </a:rPr>
                        <a:t>・コミュニティバス</a:t>
                      </a:r>
                    </a:p>
                    <a:p>
                      <a:pPr algn="l" fontAlgn="t"/>
                      <a:r>
                        <a:rPr lang="ja-JP" altLang="en-US" sz="1100" b="0" i="0" u="none" strike="noStrike" dirty="0">
                          <a:solidFill>
                            <a:srgbClr val="000000"/>
                          </a:solidFill>
                          <a:latin typeface="ＭＳ Ｐゴシック" pitchFamily="50" charset="-128"/>
                          <a:ea typeface="ＭＳ Ｐゴシック" pitchFamily="50" charset="-128"/>
                        </a:rPr>
                        <a:t>・乗合タクシー</a:t>
                      </a:r>
                      <a:endParaRPr lang="en-US" altLang="ja-JP" sz="1100" b="0" i="0" u="none" strike="noStrike" dirty="0">
                        <a:solidFill>
                          <a:srgbClr val="000000"/>
                        </a:solidFill>
                        <a:latin typeface="ＭＳ Ｐゴシック" pitchFamily="50" charset="-128"/>
                        <a:ea typeface="ＭＳ Ｐゴシック" pitchFamily="50" charset="-128"/>
                      </a:endParaRPr>
                    </a:p>
                    <a:p>
                      <a:pPr algn="l" fontAlgn="t"/>
                      <a:r>
                        <a:rPr lang="ja-JP" altLang="en-US" sz="1100" b="0" i="0" u="none" strike="noStrike" dirty="0">
                          <a:solidFill>
                            <a:srgbClr val="000000"/>
                          </a:solidFill>
                          <a:latin typeface="ＭＳ Ｐゴシック" pitchFamily="50" charset="-128"/>
                          <a:ea typeface="ＭＳ Ｐゴシック" pitchFamily="50" charset="-128"/>
                        </a:rPr>
                        <a:t>・デマンド型交通</a:t>
                      </a:r>
                    </a:p>
                  </a:txBody>
                  <a:tcPr marL="42203" marR="422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06941">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1100" b="0" i="0" u="none" strike="noStrike" dirty="0">
                          <a:solidFill>
                            <a:schemeClr val="tx1"/>
                          </a:solidFill>
                          <a:latin typeface="ＭＳ Ｐゴシック" pitchFamily="50" charset="-128"/>
                          <a:ea typeface="ＭＳ Ｐゴシック" pitchFamily="50" charset="-128"/>
                        </a:rPr>
                        <a:t>区域運行</a:t>
                      </a:r>
                      <a:br>
                        <a:rPr lang="ja-JP" altLang="en-US" sz="1100" b="0" i="0" u="none" strike="noStrike" dirty="0">
                          <a:solidFill>
                            <a:srgbClr val="000000"/>
                          </a:solidFill>
                          <a:latin typeface="ＭＳ Ｐゴシック" pitchFamily="50" charset="-128"/>
                          <a:ea typeface="ＭＳ Ｐゴシック" pitchFamily="50" charset="-128"/>
                        </a:rPr>
                      </a:br>
                      <a:r>
                        <a:rPr lang="ja-JP" altLang="en-US" sz="1100" b="0" i="0" u="none" strike="noStrike" dirty="0">
                          <a:solidFill>
                            <a:srgbClr val="000000"/>
                          </a:solidFill>
                          <a:latin typeface="ＭＳ Ｐゴシック" pitchFamily="50" charset="-128"/>
                          <a:ea typeface="ＭＳ Ｐゴシック" pitchFamily="50" charset="-128"/>
                        </a:rPr>
                        <a:t>（省</a:t>
                      </a:r>
                      <a:r>
                        <a:rPr lang="en-US" altLang="ja-JP" sz="1100" b="0" i="0" u="none" strike="noStrike" dirty="0">
                          <a:solidFill>
                            <a:srgbClr val="000000"/>
                          </a:solidFill>
                          <a:latin typeface="ＭＳ Ｐゴシック" pitchFamily="50" charset="-128"/>
                          <a:ea typeface="ＭＳ Ｐゴシック" pitchFamily="50" charset="-128"/>
                        </a:rPr>
                        <a:t>§3</a:t>
                      </a:r>
                      <a:r>
                        <a:rPr lang="ja-JP" altLang="en-US" sz="1100" b="0" i="0" u="none" strike="noStrike" dirty="0">
                          <a:solidFill>
                            <a:srgbClr val="000000"/>
                          </a:solidFill>
                          <a:latin typeface="ＭＳ Ｐゴシック" pitchFamily="50" charset="-128"/>
                          <a:ea typeface="ＭＳ Ｐゴシック" pitchFamily="50" charset="-128"/>
                        </a:rPr>
                        <a:t>の</a:t>
                      </a:r>
                      <a:r>
                        <a:rPr lang="en-US" altLang="ja-JP" sz="1100" b="0" i="0" u="none" strike="noStrike" dirty="0">
                          <a:solidFill>
                            <a:srgbClr val="000000"/>
                          </a:solidFill>
                          <a:latin typeface="ＭＳ Ｐゴシック" pitchFamily="50" charset="-128"/>
                          <a:ea typeface="ＭＳ Ｐゴシック" pitchFamily="50" charset="-128"/>
                        </a:rPr>
                        <a:t>3</a:t>
                      </a:r>
                      <a:r>
                        <a:rPr lang="ja-JP" altLang="en-US" sz="1100" b="0" i="0" u="none" strike="noStrike" dirty="0">
                          <a:solidFill>
                            <a:srgbClr val="000000"/>
                          </a:solidFill>
                          <a:latin typeface="ＭＳ Ｐゴシック" pitchFamily="50" charset="-128"/>
                          <a:ea typeface="ＭＳ Ｐゴシック" pitchFamily="50" charset="-128"/>
                        </a:rPr>
                        <a:t>）</a:t>
                      </a:r>
                    </a:p>
                  </a:txBody>
                  <a:tcPr marL="42203" marR="422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vMerge="1">
                  <a:txBody>
                    <a:bodyPr/>
                    <a:lstStyle/>
                    <a:p>
                      <a:pPr algn="l" fontAlgn="t"/>
                      <a:endParaRPr lang="ja-JP" altLang="en-US" sz="1100" b="0" i="0" u="none" strike="noStrike" dirty="0">
                        <a:solidFill>
                          <a:srgbClr val="000000"/>
                        </a:solidFill>
                        <a:latin typeface="ＭＳ Ｐゴシック" pitchFamily="50" charset="-128"/>
                        <a:ea typeface="ＭＳ Ｐゴシック" pitchFamily="50" charset="-128"/>
                      </a:endParaRPr>
                    </a:p>
                  </a:txBody>
                  <a:tcPr marL="42203" marR="422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08062">
                <a:tc vMerge="1">
                  <a:txBody>
                    <a:bodyPr/>
                    <a:lstStyle/>
                    <a:p>
                      <a:endParaRPr kumimoji="1" lang="ja-JP" altLang="en-US"/>
                    </a:p>
                  </a:txBody>
                  <a:tcPr/>
                </a:tc>
                <a:tc vMerge="1">
                  <a:txBody>
                    <a:bodyPr/>
                    <a:lstStyle/>
                    <a:p>
                      <a:endParaRPr kumimoji="1" lang="ja-JP" altLang="en-US"/>
                    </a:p>
                  </a:txBody>
                  <a:tcPr/>
                </a:tc>
                <a:tc gridSpan="3">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一般貸切旅客自動車運送事業</a:t>
                      </a:r>
                      <a:br>
                        <a:rPr lang="zh-TW" altLang="en-US" sz="1100" b="0" i="0" u="none" strike="noStrike" dirty="0">
                          <a:solidFill>
                            <a:srgbClr val="000000"/>
                          </a:solidFill>
                          <a:latin typeface="ＭＳ Ｐゴシック" pitchFamily="50" charset="-128"/>
                          <a:ea typeface="ＭＳ Ｐゴシック" pitchFamily="50" charset="-128"/>
                        </a:rPr>
                      </a:br>
                      <a:r>
                        <a:rPr lang="zh-TW" altLang="en-US" sz="1100" b="0" i="0" u="none" strike="noStrike" dirty="0">
                          <a:solidFill>
                            <a:srgbClr val="000000"/>
                          </a:solidFill>
                          <a:latin typeface="ＭＳ Ｐゴシック" pitchFamily="50" charset="-128"/>
                          <a:ea typeface="ＭＳ Ｐゴシック" pitchFamily="50" charset="-128"/>
                        </a:rPr>
                        <a:t>（法</a:t>
                      </a:r>
                      <a:r>
                        <a:rPr lang="en-US" altLang="zh-TW" sz="1100" b="0" i="0" u="none" strike="noStrike" dirty="0">
                          <a:solidFill>
                            <a:srgbClr val="000000"/>
                          </a:solidFill>
                          <a:latin typeface="ＭＳ Ｐゴシック" pitchFamily="50" charset="-128"/>
                          <a:ea typeface="ＭＳ Ｐゴシック" pitchFamily="50" charset="-128"/>
                        </a:rPr>
                        <a:t>§</a:t>
                      </a:r>
                      <a:r>
                        <a:rPr lang="en-US" altLang="ja-JP" sz="1100" b="0" i="0" u="none" strike="noStrike" dirty="0">
                          <a:solidFill>
                            <a:srgbClr val="000000"/>
                          </a:solidFill>
                          <a:latin typeface="ＭＳ Ｐゴシック" pitchFamily="50" charset="-128"/>
                          <a:ea typeface="ＭＳ Ｐゴシック" pitchFamily="50" charset="-128"/>
                        </a:rPr>
                        <a:t>4</a:t>
                      </a:r>
                      <a:r>
                        <a:rPr lang="zh-TW" altLang="en-US" sz="1100" b="0" i="0" u="none" strike="noStrike" dirty="0">
                          <a:solidFill>
                            <a:srgbClr val="000000"/>
                          </a:solidFill>
                          <a:latin typeface="ＭＳ Ｐゴシック" pitchFamily="50" charset="-128"/>
                          <a:ea typeface="ＭＳ Ｐゴシック" pitchFamily="50" charset="-128"/>
                        </a:rPr>
                        <a:t>）</a:t>
                      </a:r>
                    </a:p>
                  </a:txBody>
                  <a:tcPr marL="42203" marR="422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hMerge="1">
                  <a:txBody>
                    <a:bodyPr/>
                    <a:lstStyle/>
                    <a:p>
                      <a:pPr algn="l" fontAlgn="ctr"/>
                      <a:endParaRPr lang="zh-TW" altLang="en-US" sz="1100" b="0" i="0" u="none" strike="noStrike" dirty="0">
                        <a:solidFill>
                          <a:srgbClr val="000000"/>
                        </a:solidFill>
                        <a:latin typeface="ＭＳ Ｐゴシック" pitchFamily="50" charset="-128"/>
                        <a:ea typeface="ＭＳ Ｐゴシック" pitchFamily="50" charset="-128"/>
                      </a:endParaRPr>
                    </a:p>
                  </a:txBody>
                  <a:tcPr marL="42203" marR="422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hMerge="1">
                  <a:txBody>
                    <a:bodyPr/>
                    <a:lstStyle/>
                    <a:p>
                      <a:endParaRPr kumimoji="1" lang="ja-JP" altLang="en-US"/>
                    </a:p>
                  </a:txBody>
                  <a:tcPr/>
                </a:tc>
                <a:tc>
                  <a:txBody>
                    <a:bodyPr/>
                    <a:lstStyle/>
                    <a:p>
                      <a:pPr algn="l" fontAlgn="t"/>
                      <a:r>
                        <a:rPr lang="ja-JP" altLang="en-US" sz="1050" b="0" i="0" u="none" strike="noStrike" dirty="0">
                          <a:solidFill>
                            <a:srgbClr val="000000"/>
                          </a:solidFill>
                          <a:latin typeface="ＭＳ Ｐゴシック" pitchFamily="50" charset="-128"/>
                          <a:ea typeface="ＭＳ Ｐゴシック" pitchFamily="50" charset="-128"/>
                        </a:rPr>
                        <a:t>・貸切バス　　　　　　　　　　　　　　　</a:t>
                      </a:r>
                    </a:p>
                  </a:txBody>
                  <a:tcPr marL="42203" marR="422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89248">
                <a:tc vMerge="1">
                  <a:txBody>
                    <a:bodyPr/>
                    <a:lstStyle/>
                    <a:p>
                      <a:endParaRPr kumimoji="1" lang="ja-JP" altLang="en-US"/>
                    </a:p>
                  </a:txBody>
                  <a:tcPr/>
                </a:tc>
                <a:tc vMerge="1">
                  <a:txBody>
                    <a:bodyPr/>
                    <a:lstStyle/>
                    <a:p>
                      <a:endParaRPr kumimoji="1" lang="ja-JP" altLang="en-US"/>
                    </a:p>
                  </a:txBody>
                  <a:tcPr/>
                </a:tc>
                <a:tc gridSpan="3">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一般乗用旅客自動車運送事業</a:t>
                      </a:r>
                      <a:br>
                        <a:rPr lang="zh-TW" altLang="en-US" sz="1100" b="0" i="0" u="none" strike="noStrike" dirty="0">
                          <a:solidFill>
                            <a:srgbClr val="000000"/>
                          </a:solidFill>
                          <a:latin typeface="ＭＳ Ｐゴシック" pitchFamily="50" charset="-128"/>
                          <a:ea typeface="ＭＳ Ｐゴシック" pitchFamily="50" charset="-128"/>
                        </a:rPr>
                      </a:br>
                      <a:r>
                        <a:rPr lang="zh-TW" altLang="en-US" sz="1100" b="0" i="0" u="none" strike="noStrike" dirty="0">
                          <a:solidFill>
                            <a:srgbClr val="000000"/>
                          </a:solidFill>
                          <a:latin typeface="ＭＳ Ｐゴシック" pitchFamily="50" charset="-128"/>
                          <a:ea typeface="ＭＳ Ｐゴシック" pitchFamily="50" charset="-128"/>
                        </a:rPr>
                        <a:t>（法</a:t>
                      </a:r>
                      <a:r>
                        <a:rPr lang="en-US" altLang="zh-TW" sz="1100" b="0" i="0" u="none" strike="noStrike" dirty="0">
                          <a:solidFill>
                            <a:srgbClr val="000000"/>
                          </a:solidFill>
                          <a:latin typeface="ＭＳ Ｐゴシック" pitchFamily="50" charset="-128"/>
                          <a:ea typeface="ＭＳ Ｐゴシック" pitchFamily="50" charset="-128"/>
                        </a:rPr>
                        <a:t>§</a:t>
                      </a:r>
                      <a:r>
                        <a:rPr lang="en-US" altLang="ja-JP" sz="1100" b="0" i="0" u="none" strike="noStrike" dirty="0">
                          <a:solidFill>
                            <a:srgbClr val="000000"/>
                          </a:solidFill>
                          <a:latin typeface="ＭＳ Ｐゴシック" pitchFamily="50" charset="-128"/>
                          <a:ea typeface="ＭＳ Ｐゴシック" pitchFamily="50" charset="-128"/>
                        </a:rPr>
                        <a:t>4</a:t>
                      </a:r>
                      <a:r>
                        <a:rPr lang="zh-TW" altLang="en-US" sz="1100" b="0" i="0" u="none" strike="noStrike" dirty="0">
                          <a:solidFill>
                            <a:srgbClr val="000000"/>
                          </a:solidFill>
                          <a:latin typeface="ＭＳ Ｐゴシック" pitchFamily="50" charset="-128"/>
                          <a:ea typeface="ＭＳ Ｐゴシック" pitchFamily="50" charset="-128"/>
                        </a:rPr>
                        <a:t>）</a:t>
                      </a:r>
                    </a:p>
                  </a:txBody>
                  <a:tcPr marL="42203" marR="422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hMerge="1">
                  <a:txBody>
                    <a:bodyPr/>
                    <a:lstStyle/>
                    <a:p>
                      <a:pPr algn="l" fontAlgn="ctr"/>
                      <a:endParaRPr lang="zh-TW" altLang="en-US" sz="1100" b="0" i="0" u="none" strike="noStrike" dirty="0">
                        <a:solidFill>
                          <a:srgbClr val="000000"/>
                        </a:solidFill>
                        <a:latin typeface="ＭＳ Ｐゴシック" pitchFamily="50" charset="-128"/>
                        <a:ea typeface="ＭＳ Ｐゴシック" pitchFamily="50" charset="-128"/>
                      </a:endParaRPr>
                    </a:p>
                  </a:txBody>
                  <a:tcPr marL="42203" marR="422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hMerge="1">
                  <a:txBody>
                    <a:bodyPr/>
                    <a:lstStyle/>
                    <a:p>
                      <a:endParaRPr kumimoji="1" lang="ja-JP" altLang="en-US"/>
                    </a:p>
                  </a:txBody>
                  <a:tcPr/>
                </a:tc>
                <a:tc>
                  <a:txBody>
                    <a:bodyPr/>
                    <a:lstStyle/>
                    <a:p>
                      <a:pPr algn="l" fontAlgn="t"/>
                      <a:r>
                        <a:rPr lang="ja-JP" altLang="en-US" sz="1100" b="0" i="0" u="none" strike="noStrike" dirty="0">
                          <a:solidFill>
                            <a:srgbClr val="000000"/>
                          </a:solidFill>
                          <a:latin typeface="ＭＳ Ｐゴシック" pitchFamily="50" charset="-128"/>
                          <a:ea typeface="ＭＳ Ｐゴシック" pitchFamily="50" charset="-128"/>
                        </a:rPr>
                        <a:t>・タクシー</a:t>
                      </a:r>
                    </a:p>
                  </a:txBody>
                  <a:tcPr marL="42203" marR="422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10967">
                <a:tc vMerge="1">
                  <a:txBody>
                    <a:bodyPr/>
                    <a:lstStyle/>
                    <a:p>
                      <a:endParaRPr kumimoji="1" lang="ja-JP" altLang="en-US"/>
                    </a:p>
                  </a:txBody>
                  <a:tcPr/>
                </a:tc>
                <a:tc gridSpan="4">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特定旅客自動車運送事業（法</a:t>
                      </a:r>
                      <a:r>
                        <a:rPr lang="en-US" altLang="zh-TW" sz="1100" b="0" i="0" u="none" strike="noStrike" dirty="0">
                          <a:solidFill>
                            <a:srgbClr val="000000"/>
                          </a:solidFill>
                          <a:latin typeface="ＭＳ Ｐゴシック" pitchFamily="50" charset="-128"/>
                          <a:ea typeface="ＭＳ Ｐゴシック" pitchFamily="50" charset="-128"/>
                        </a:rPr>
                        <a:t>§</a:t>
                      </a:r>
                      <a:r>
                        <a:rPr lang="en-US" altLang="ja-JP" sz="1100" b="0" i="0" u="none" strike="noStrike" dirty="0">
                          <a:solidFill>
                            <a:srgbClr val="000000"/>
                          </a:solidFill>
                          <a:latin typeface="ＭＳ Ｐゴシック" pitchFamily="50" charset="-128"/>
                          <a:ea typeface="ＭＳ Ｐゴシック" pitchFamily="50" charset="-128"/>
                        </a:rPr>
                        <a:t>4</a:t>
                      </a:r>
                      <a:r>
                        <a:rPr lang="en-US" altLang="zh-TW" sz="1100" b="0" i="0" u="none" strike="noStrike" dirty="0">
                          <a:solidFill>
                            <a:srgbClr val="000000"/>
                          </a:solidFill>
                          <a:latin typeface="ＭＳ Ｐゴシック" pitchFamily="50" charset="-128"/>
                          <a:ea typeface="ＭＳ Ｐゴシック" pitchFamily="50" charset="-128"/>
                        </a:rPr>
                        <a:t>3</a:t>
                      </a:r>
                      <a:r>
                        <a:rPr lang="zh-TW" altLang="en-US" sz="1100" b="0" i="0" u="none" strike="noStrike" dirty="0">
                          <a:solidFill>
                            <a:srgbClr val="000000"/>
                          </a:solidFill>
                          <a:latin typeface="ＭＳ Ｐゴシック" pitchFamily="50" charset="-128"/>
                          <a:ea typeface="ＭＳ Ｐゴシック" pitchFamily="50" charset="-128"/>
                        </a:rPr>
                        <a:t>）</a:t>
                      </a:r>
                    </a:p>
                  </a:txBody>
                  <a:tcPr marL="42203" marR="422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t"/>
                      <a:r>
                        <a:rPr lang="ja-JP" altLang="en-US" sz="1100" b="0" i="0" u="none" strike="noStrike" dirty="0">
                          <a:solidFill>
                            <a:srgbClr val="000000"/>
                          </a:solidFill>
                          <a:latin typeface="ＭＳ Ｐゴシック" pitchFamily="50" charset="-128"/>
                          <a:ea typeface="ＭＳ Ｐゴシック" pitchFamily="50" charset="-128"/>
                        </a:rPr>
                        <a:t>・工場従業員の送迎バス</a:t>
                      </a:r>
                    </a:p>
                  </a:txBody>
                  <a:tcPr marL="42203" marR="422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683891">
                <a:tc gridSpan="5">
                  <a:txBody>
                    <a:bodyPr/>
                    <a:lstStyle/>
                    <a:p>
                      <a:pPr algn="l" fontAlgn="ctr"/>
                      <a:r>
                        <a:rPr lang="ja-JP" altLang="en-US" sz="1100" b="0" i="0" u="none" strike="noStrike" dirty="0">
                          <a:solidFill>
                            <a:srgbClr val="000000"/>
                          </a:solidFill>
                          <a:latin typeface="ＭＳ Ｐゴシック" pitchFamily="50" charset="-128"/>
                          <a:ea typeface="ＭＳ Ｐゴシック" pitchFamily="50" charset="-128"/>
                        </a:rPr>
                        <a:t>国土交通大臣の許可を受けた場合等における、貸切バス事業者、タクシー事業者による乗合旅客の運送</a:t>
                      </a:r>
                      <a:endParaRPr lang="en-US" altLang="ja-JP" sz="1100" b="0" i="0" u="none" strike="noStrike" dirty="0">
                        <a:solidFill>
                          <a:srgbClr val="000000"/>
                        </a:solidFill>
                        <a:latin typeface="ＭＳ Ｐゴシック" pitchFamily="50" charset="-128"/>
                        <a:ea typeface="ＭＳ Ｐゴシック" pitchFamily="50" charset="-128"/>
                      </a:endParaRPr>
                    </a:p>
                    <a:p>
                      <a:pPr algn="l" fontAlgn="ctr"/>
                      <a:r>
                        <a:rPr lang="ja-JP" altLang="en-US" sz="1100" b="0" i="0" u="none" strike="noStrike" dirty="0">
                          <a:solidFill>
                            <a:srgbClr val="000000"/>
                          </a:solidFill>
                          <a:latin typeface="ＭＳ Ｐゴシック" pitchFamily="50" charset="-128"/>
                          <a:ea typeface="ＭＳ Ｐゴシック" pitchFamily="50" charset="-128"/>
                        </a:rPr>
                        <a:t>（法</a:t>
                      </a:r>
                      <a:r>
                        <a:rPr lang="en-US" altLang="ja-JP" sz="1100" b="0" i="0" u="none" strike="noStrike" dirty="0">
                          <a:solidFill>
                            <a:srgbClr val="000000"/>
                          </a:solidFill>
                          <a:latin typeface="ＭＳ Ｐゴシック" pitchFamily="50" charset="-128"/>
                          <a:ea typeface="ＭＳ Ｐゴシック" pitchFamily="50" charset="-128"/>
                        </a:rPr>
                        <a:t>§21</a:t>
                      </a:r>
                      <a:r>
                        <a:rPr lang="ja-JP" altLang="en-US" sz="1100" b="0" i="0" u="none" strike="noStrike" dirty="0">
                          <a:solidFill>
                            <a:srgbClr val="000000"/>
                          </a:solidFill>
                          <a:latin typeface="ＭＳ Ｐゴシック" pitchFamily="50" charset="-128"/>
                          <a:ea typeface="ＭＳ Ｐゴシック" pitchFamily="50" charset="-128"/>
                        </a:rPr>
                        <a:t>）</a:t>
                      </a:r>
                    </a:p>
                  </a:txBody>
                  <a:tcPr marL="42203" marR="422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t"/>
                      <a:r>
                        <a:rPr lang="ja-JP" altLang="en-US" sz="1100" b="0" i="0" u="none" strike="noStrike" dirty="0">
                          <a:solidFill>
                            <a:srgbClr val="000000"/>
                          </a:solidFill>
                          <a:latin typeface="ＭＳ Ｐゴシック" pitchFamily="50" charset="-128"/>
                          <a:ea typeface="ＭＳ Ｐゴシック" pitchFamily="50" charset="-128"/>
                        </a:rPr>
                        <a:t>・鉄道代行バス　</a:t>
                      </a:r>
                      <a:endParaRPr lang="en-US" altLang="ja-JP" sz="1100" b="0" i="0" u="none" strike="noStrike" dirty="0">
                        <a:solidFill>
                          <a:srgbClr val="000000"/>
                        </a:solidFill>
                        <a:latin typeface="ＭＳ Ｐゴシック" pitchFamily="50" charset="-128"/>
                        <a:ea typeface="ＭＳ Ｐゴシック" pitchFamily="50" charset="-128"/>
                      </a:endParaRPr>
                    </a:p>
                    <a:p>
                      <a:pPr algn="l" fontAlgn="t"/>
                      <a:r>
                        <a:rPr lang="ja-JP" altLang="en-US" sz="1100" b="0" i="0" u="none" strike="noStrike" dirty="0">
                          <a:solidFill>
                            <a:srgbClr val="000000"/>
                          </a:solidFill>
                          <a:latin typeface="ＭＳ Ｐゴシック" pitchFamily="50" charset="-128"/>
                          <a:ea typeface="ＭＳ Ｐゴシック" pitchFamily="50" charset="-128"/>
                        </a:rPr>
                        <a:t>・イベント送迎シャトルバス　　　　　　　　　　　　　　　　　　　　　　　　　　　　　</a:t>
                      </a:r>
                    </a:p>
                  </a:txBody>
                  <a:tcPr marL="42203" marR="422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23165">
                <a:tc rowSpan="5">
                  <a:txBody>
                    <a:bodyPr/>
                    <a:lstStyle/>
                    <a:p>
                      <a:pPr algn="l" fontAlgn="ctr"/>
                      <a:r>
                        <a:rPr lang="ja-JP" altLang="en-US" sz="1100" b="0" i="0" u="none" strike="noStrike" dirty="0">
                          <a:solidFill>
                            <a:srgbClr val="000000"/>
                          </a:solidFill>
                          <a:latin typeface="ＭＳ Ｐゴシック" pitchFamily="50" charset="-128"/>
                          <a:ea typeface="ＭＳ Ｐゴシック" pitchFamily="50" charset="-128"/>
                        </a:rPr>
                        <a:t>自家用自動車による有償の旅客運送</a:t>
                      </a:r>
                      <a:br>
                        <a:rPr lang="ja-JP" altLang="en-US" sz="1100" b="0" i="0" u="none" strike="noStrike" dirty="0">
                          <a:solidFill>
                            <a:srgbClr val="000000"/>
                          </a:solidFill>
                          <a:latin typeface="ＭＳ Ｐゴシック" pitchFamily="50" charset="-128"/>
                          <a:ea typeface="ＭＳ Ｐゴシック" pitchFamily="50" charset="-128"/>
                        </a:rPr>
                      </a:br>
                      <a:r>
                        <a:rPr lang="ja-JP" altLang="en-US" sz="1100" b="0" i="0" u="none" strike="noStrike" dirty="0">
                          <a:solidFill>
                            <a:srgbClr val="000000"/>
                          </a:solidFill>
                          <a:latin typeface="ＭＳ Ｐゴシック" pitchFamily="50" charset="-128"/>
                          <a:ea typeface="ＭＳ Ｐゴシック" pitchFamily="50" charset="-128"/>
                        </a:rPr>
                        <a:t>（法</a:t>
                      </a:r>
                      <a:r>
                        <a:rPr lang="en-US" altLang="ja-JP" sz="1100" b="0" i="0" u="none" strike="noStrike" dirty="0">
                          <a:solidFill>
                            <a:srgbClr val="000000"/>
                          </a:solidFill>
                          <a:latin typeface="ＭＳ Ｐゴシック" pitchFamily="50" charset="-128"/>
                          <a:ea typeface="ＭＳ Ｐゴシック" pitchFamily="50" charset="-128"/>
                        </a:rPr>
                        <a:t>§78</a:t>
                      </a:r>
                      <a:r>
                        <a:rPr lang="ja-JP" altLang="en-US" sz="1100" b="0" i="0" u="none" strike="noStrike" dirty="0">
                          <a:solidFill>
                            <a:srgbClr val="000000"/>
                          </a:solidFill>
                          <a:latin typeface="ＭＳ Ｐゴシック" pitchFamily="50" charset="-128"/>
                          <a:ea typeface="ＭＳ Ｐゴシック" pitchFamily="50" charset="-128"/>
                        </a:rPr>
                        <a:t>）</a:t>
                      </a:r>
                    </a:p>
                  </a:txBody>
                  <a:tcPr marL="42203" marR="422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rowSpan="3" gridSpan="2">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自家用有償旅客運送（法</a:t>
                      </a:r>
                      <a:r>
                        <a:rPr lang="en-US" altLang="zh-TW" sz="1100" b="0" i="0" u="none" strike="noStrike" dirty="0">
                          <a:solidFill>
                            <a:srgbClr val="000000"/>
                          </a:solidFill>
                          <a:latin typeface="ＭＳ Ｐゴシック" pitchFamily="50" charset="-128"/>
                          <a:ea typeface="ＭＳ Ｐゴシック" pitchFamily="50" charset="-128"/>
                        </a:rPr>
                        <a:t>§7</a:t>
                      </a:r>
                      <a:r>
                        <a:rPr lang="en-US" altLang="ja-JP" sz="1100" b="0" i="0" u="none" strike="noStrike" dirty="0">
                          <a:solidFill>
                            <a:srgbClr val="000000"/>
                          </a:solidFill>
                          <a:latin typeface="ＭＳ Ｐゴシック" pitchFamily="50" charset="-128"/>
                          <a:ea typeface="ＭＳ Ｐゴシック" pitchFamily="50" charset="-128"/>
                        </a:rPr>
                        <a:t>9</a:t>
                      </a:r>
                      <a:r>
                        <a:rPr lang="zh-TW" altLang="en-US" sz="1100" b="0" i="0" u="none" strike="noStrike" dirty="0">
                          <a:solidFill>
                            <a:srgbClr val="000000"/>
                          </a:solidFill>
                          <a:latin typeface="ＭＳ Ｐゴシック" pitchFamily="50" charset="-128"/>
                          <a:ea typeface="ＭＳ Ｐゴシック" pitchFamily="50" charset="-128"/>
                        </a:rPr>
                        <a:t>）</a:t>
                      </a:r>
                    </a:p>
                  </a:txBody>
                  <a:tcPr marL="42203" marR="422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rowSpan="3" hMerge="1">
                  <a:txBody>
                    <a:bodyPr/>
                    <a:lstStyle/>
                    <a:p>
                      <a:endParaRPr kumimoji="1" lang="ja-JP" altLang="en-US"/>
                    </a:p>
                  </a:txBody>
                  <a:tcPr/>
                </a:tc>
                <a:tc gridSpan="2">
                  <a:txBody>
                    <a:bodyPr/>
                    <a:lstStyle/>
                    <a:p>
                      <a:pPr algn="l" fontAlgn="ctr"/>
                      <a:r>
                        <a:rPr lang="zh-TW" altLang="en-US" sz="1100" b="0" i="0" u="none" strike="noStrike" dirty="0">
                          <a:solidFill>
                            <a:schemeClr val="tx1"/>
                          </a:solidFill>
                          <a:latin typeface="ＭＳ Ｐゴシック" pitchFamily="50" charset="-128"/>
                          <a:ea typeface="ＭＳ Ｐゴシック" pitchFamily="50" charset="-128"/>
                        </a:rPr>
                        <a:t>市町村運営有償運送</a:t>
                      </a:r>
                      <a:r>
                        <a:rPr lang="zh-TW" altLang="en-US" sz="1100" b="0" i="0" u="none" strike="noStrike" dirty="0">
                          <a:solidFill>
                            <a:srgbClr val="000000"/>
                          </a:solidFill>
                          <a:latin typeface="ＭＳ Ｐゴシック" pitchFamily="50" charset="-128"/>
                          <a:ea typeface="ＭＳ Ｐゴシック" pitchFamily="50" charset="-128"/>
                        </a:rPr>
                        <a:t>（省</a:t>
                      </a:r>
                      <a:r>
                        <a:rPr lang="en-US" altLang="zh-TW" sz="1100" b="0" i="0" u="none" strike="noStrike" dirty="0">
                          <a:solidFill>
                            <a:srgbClr val="000000"/>
                          </a:solidFill>
                          <a:latin typeface="ＭＳ Ｐゴシック" pitchFamily="50" charset="-128"/>
                          <a:ea typeface="ＭＳ Ｐゴシック" pitchFamily="50" charset="-128"/>
                        </a:rPr>
                        <a:t>§51</a:t>
                      </a:r>
                      <a:r>
                        <a:rPr lang="zh-TW" altLang="en-US" sz="1100" b="0" i="0" u="none" strike="noStrike" dirty="0">
                          <a:solidFill>
                            <a:srgbClr val="000000"/>
                          </a:solidFill>
                          <a:latin typeface="ＭＳ Ｐゴシック" pitchFamily="50" charset="-128"/>
                          <a:ea typeface="ＭＳ Ｐゴシック" pitchFamily="50" charset="-128"/>
                        </a:rPr>
                        <a:t>）</a:t>
                      </a:r>
                    </a:p>
                  </a:txBody>
                  <a:tcPr marL="42203" marR="422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hMerge="1">
                  <a:txBody>
                    <a:bodyPr/>
                    <a:lstStyle/>
                    <a:p>
                      <a:endParaRPr kumimoji="1" lang="ja-JP" altLang="en-US"/>
                    </a:p>
                  </a:txBody>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latin typeface="+mn-ea"/>
                          <a:ea typeface="+mn-ea"/>
                        </a:rPr>
                        <a:t>・自治体</a:t>
                      </a:r>
                      <a:r>
                        <a:rPr lang="ja-JP" altLang="en-US" sz="1100" dirty="0">
                          <a:latin typeface="+mn-ea"/>
                          <a:ea typeface="+mn-ea"/>
                        </a:rPr>
                        <a:t>バス</a:t>
                      </a:r>
                      <a:endParaRPr lang="ja-JP" altLang="en-US" sz="1100" b="0" i="0" u="none" strike="noStrike" dirty="0">
                        <a:solidFill>
                          <a:srgbClr val="000000"/>
                        </a:solidFill>
                        <a:latin typeface="+mn-ea"/>
                        <a:ea typeface="+mn-ea"/>
                      </a:endParaRPr>
                    </a:p>
                  </a:txBody>
                  <a:tcPr marL="42203" marR="422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13086">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algn="l" fontAlgn="ctr"/>
                      <a:r>
                        <a:rPr lang="ja-JP" altLang="en-US" sz="1100" b="0" i="0" u="none" strike="noStrike" dirty="0">
                          <a:solidFill>
                            <a:schemeClr val="tx1"/>
                          </a:solidFill>
                          <a:latin typeface="ＭＳ Ｐゴシック" pitchFamily="50" charset="-128"/>
                          <a:ea typeface="ＭＳ Ｐゴシック" pitchFamily="50" charset="-128"/>
                        </a:rPr>
                        <a:t>公共交通空白地</a:t>
                      </a:r>
                      <a:r>
                        <a:rPr lang="zh-TW" altLang="en-US" sz="1100" b="0" i="0" u="none" strike="noStrike" dirty="0">
                          <a:solidFill>
                            <a:schemeClr val="tx1"/>
                          </a:solidFill>
                          <a:latin typeface="ＭＳ Ｐゴシック" pitchFamily="50" charset="-128"/>
                          <a:ea typeface="ＭＳ Ｐゴシック" pitchFamily="50" charset="-128"/>
                        </a:rPr>
                        <a:t>有償運送</a:t>
                      </a:r>
                      <a:r>
                        <a:rPr lang="zh-TW" altLang="en-US" sz="1100" b="0" i="0" u="none" strike="noStrike" dirty="0">
                          <a:solidFill>
                            <a:srgbClr val="000000"/>
                          </a:solidFill>
                          <a:latin typeface="ＭＳ Ｐゴシック" pitchFamily="50" charset="-128"/>
                          <a:ea typeface="ＭＳ Ｐゴシック" pitchFamily="50" charset="-128"/>
                        </a:rPr>
                        <a:t>（省</a:t>
                      </a:r>
                      <a:r>
                        <a:rPr lang="en-US" altLang="zh-TW" sz="1100" b="0" i="0" u="none" strike="noStrike" dirty="0">
                          <a:solidFill>
                            <a:srgbClr val="000000"/>
                          </a:solidFill>
                          <a:latin typeface="ＭＳ Ｐゴシック" pitchFamily="50" charset="-128"/>
                          <a:ea typeface="ＭＳ Ｐゴシック" pitchFamily="50" charset="-128"/>
                        </a:rPr>
                        <a:t>§51</a:t>
                      </a:r>
                      <a:r>
                        <a:rPr lang="zh-TW" altLang="en-US" sz="1100" b="0" i="0" u="none" strike="noStrike" dirty="0">
                          <a:solidFill>
                            <a:srgbClr val="000000"/>
                          </a:solidFill>
                          <a:latin typeface="ＭＳ Ｐゴシック" pitchFamily="50" charset="-128"/>
                          <a:ea typeface="ＭＳ Ｐゴシック" pitchFamily="50" charset="-128"/>
                        </a:rPr>
                        <a:t>）</a:t>
                      </a:r>
                    </a:p>
                  </a:txBody>
                  <a:tcPr marL="42203" marR="422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hMerge="1">
                  <a:txBody>
                    <a:bodyPr/>
                    <a:lstStyle/>
                    <a:p>
                      <a:endParaRPr kumimoji="1" lang="ja-JP" altLang="en-US"/>
                    </a:p>
                  </a:txBody>
                  <a:tcPr/>
                </a:tc>
                <a:tc>
                  <a:txBody>
                    <a:bodyPr/>
                    <a:lstStyle/>
                    <a:p>
                      <a:pPr algn="l" fontAlgn="t"/>
                      <a:r>
                        <a:rPr lang="ja-JP" altLang="en-US" sz="1100" b="0" i="0" u="none" strike="noStrike" dirty="0">
                          <a:solidFill>
                            <a:srgbClr val="000000"/>
                          </a:solidFill>
                          <a:latin typeface="+mn-ea"/>
                          <a:ea typeface="+mn-ea"/>
                        </a:rPr>
                        <a:t>・公共交通空白地有償運送</a:t>
                      </a:r>
                    </a:p>
                  </a:txBody>
                  <a:tcPr marL="42203" marR="422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97043">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福祉有償運送（省</a:t>
                      </a:r>
                      <a:r>
                        <a:rPr lang="en-US" altLang="zh-TW" sz="1100" b="0" i="0" u="none" strike="noStrike" dirty="0">
                          <a:solidFill>
                            <a:srgbClr val="000000"/>
                          </a:solidFill>
                          <a:latin typeface="ＭＳ Ｐゴシック" pitchFamily="50" charset="-128"/>
                          <a:ea typeface="ＭＳ Ｐゴシック" pitchFamily="50" charset="-128"/>
                        </a:rPr>
                        <a:t>§51</a:t>
                      </a:r>
                      <a:r>
                        <a:rPr lang="zh-TW" altLang="en-US" sz="1100" b="0" i="0" u="none" strike="noStrike" dirty="0">
                          <a:solidFill>
                            <a:srgbClr val="000000"/>
                          </a:solidFill>
                          <a:latin typeface="ＭＳ Ｐゴシック" pitchFamily="50" charset="-128"/>
                          <a:ea typeface="ＭＳ Ｐゴシック" pitchFamily="50" charset="-128"/>
                        </a:rPr>
                        <a:t>）</a:t>
                      </a:r>
                    </a:p>
                  </a:txBody>
                  <a:tcPr marL="42203" marR="422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hMerge="1">
                  <a:txBody>
                    <a:bodyPr/>
                    <a:lstStyle/>
                    <a:p>
                      <a:endParaRPr kumimoji="1" lang="ja-JP" altLang="en-US"/>
                    </a:p>
                  </a:txBody>
                  <a:tcPr/>
                </a:tc>
                <a:tc>
                  <a:txBody>
                    <a:bodyPr/>
                    <a:lstStyle/>
                    <a:p>
                      <a:pPr algn="l" fontAlgn="t"/>
                      <a:r>
                        <a:rPr lang="ja-JP" altLang="en-US" sz="1100" b="0" i="0" u="none" strike="noStrike" dirty="0">
                          <a:solidFill>
                            <a:srgbClr val="000000"/>
                          </a:solidFill>
                          <a:latin typeface="+mn-ea"/>
                          <a:ea typeface="+mn-ea"/>
                        </a:rPr>
                        <a:t>・福祉有償運送</a:t>
                      </a:r>
                    </a:p>
                  </a:txBody>
                  <a:tcPr marL="42203" marR="422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323165">
                <a:tc vMerge="1">
                  <a:txBody>
                    <a:bodyPr/>
                    <a:lstStyle/>
                    <a:p>
                      <a:endParaRPr kumimoji="1" lang="ja-JP" altLang="en-US"/>
                    </a:p>
                  </a:txBody>
                  <a:tcPr/>
                </a:tc>
                <a:tc gridSpan="4">
                  <a:txBody>
                    <a:bodyPr/>
                    <a:lstStyle/>
                    <a:p>
                      <a:pPr algn="l" fontAlgn="ctr"/>
                      <a:r>
                        <a:rPr lang="ja-JP" altLang="en-US" sz="1100" b="0" i="0" u="none" strike="noStrike" dirty="0">
                          <a:solidFill>
                            <a:srgbClr val="000000"/>
                          </a:solidFill>
                          <a:latin typeface="ＭＳ Ｐゴシック" pitchFamily="50" charset="-128"/>
                          <a:ea typeface="ＭＳ Ｐゴシック" pitchFamily="50" charset="-128"/>
                        </a:rPr>
                        <a:t>国土交通大臣の許可を受けて行う運送（法</a:t>
                      </a:r>
                      <a:r>
                        <a:rPr lang="en-US" altLang="ja-JP" sz="1100" b="0" i="0" u="none" strike="noStrike" dirty="0">
                          <a:solidFill>
                            <a:srgbClr val="000000"/>
                          </a:solidFill>
                          <a:latin typeface="ＭＳ Ｐゴシック" pitchFamily="50" charset="-128"/>
                          <a:ea typeface="ＭＳ Ｐゴシック" pitchFamily="50" charset="-128"/>
                        </a:rPr>
                        <a:t>§78</a:t>
                      </a:r>
                      <a:r>
                        <a:rPr lang="ja-JP" altLang="en-US" sz="1100" b="0" i="0" u="none" strike="noStrike" dirty="0">
                          <a:solidFill>
                            <a:srgbClr val="000000"/>
                          </a:solidFill>
                          <a:latin typeface="ＭＳ Ｐゴシック" pitchFamily="50" charset="-128"/>
                          <a:ea typeface="ＭＳ Ｐゴシック" pitchFamily="50" charset="-128"/>
                        </a:rPr>
                        <a:t>）</a:t>
                      </a:r>
                    </a:p>
                  </a:txBody>
                  <a:tcPr marL="42203" marR="422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t"/>
                      <a:r>
                        <a:rPr lang="ja-JP" altLang="en-US" sz="1100" b="0" i="0" u="none" strike="noStrike" dirty="0">
                          <a:solidFill>
                            <a:srgbClr val="000000"/>
                          </a:solidFill>
                          <a:latin typeface="ＭＳ Ｐゴシック" pitchFamily="50" charset="-128"/>
                          <a:ea typeface="ＭＳ Ｐゴシック" pitchFamily="50" charset="-128"/>
                        </a:rPr>
                        <a:t>・幼稚園バス</a:t>
                      </a:r>
                    </a:p>
                  </a:txBody>
                  <a:tcPr marL="42203" marR="422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66182">
                <a:tc vMerge="1">
                  <a:txBody>
                    <a:bodyPr/>
                    <a:lstStyle/>
                    <a:p>
                      <a:endParaRPr kumimoji="1" lang="ja-JP" altLang="en-US"/>
                    </a:p>
                  </a:txBody>
                  <a:tcPr/>
                </a:tc>
                <a:tc gridSpan="4">
                  <a:txBody>
                    <a:bodyPr/>
                    <a:lstStyle/>
                    <a:p>
                      <a:pPr algn="l" fontAlgn="ctr"/>
                      <a:r>
                        <a:rPr lang="ja-JP" altLang="en-US" sz="1100" b="0" i="0" u="none" strike="noStrike" dirty="0">
                          <a:solidFill>
                            <a:srgbClr val="000000"/>
                          </a:solidFill>
                          <a:latin typeface="ＭＳ Ｐゴシック" pitchFamily="50" charset="-128"/>
                          <a:ea typeface="ＭＳ Ｐゴシック" pitchFamily="50" charset="-128"/>
                        </a:rPr>
                        <a:t>災害のため緊急を要するときに行う運送（法</a:t>
                      </a:r>
                      <a:r>
                        <a:rPr lang="en-US" altLang="ja-JP" sz="1100" b="0" i="0" u="none" strike="noStrike" dirty="0">
                          <a:solidFill>
                            <a:srgbClr val="000000"/>
                          </a:solidFill>
                          <a:latin typeface="ＭＳ Ｐゴシック" pitchFamily="50" charset="-128"/>
                          <a:ea typeface="ＭＳ Ｐゴシック" pitchFamily="50" charset="-128"/>
                        </a:rPr>
                        <a:t>§78</a:t>
                      </a:r>
                      <a:r>
                        <a:rPr lang="ja-JP" altLang="en-US" sz="1100" b="0" i="0" u="none" strike="noStrike" dirty="0">
                          <a:solidFill>
                            <a:srgbClr val="000000"/>
                          </a:solidFill>
                          <a:latin typeface="ＭＳ Ｐゴシック" pitchFamily="50" charset="-128"/>
                          <a:ea typeface="ＭＳ Ｐゴシック" pitchFamily="50" charset="-128"/>
                        </a:rPr>
                        <a:t>）</a:t>
                      </a:r>
                    </a:p>
                  </a:txBody>
                  <a:tcPr marL="42203" marR="422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t"/>
                      <a:r>
                        <a:rPr lang="ja-JP" altLang="en-US" sz="1100" b="0" i="0" u="none" strike="noStrike" dirty="0">
                          <a:solidFill>
                            <a:srgbClr val="000000"/>
                          </a:solidFill>
                          <a:latin typeface="ＭＳ Ｐゴシック" pitchFamily="50" charset="-128"/>
                          <a:ea typeface="ＭＳ Ｐゴシック" pitchFamily="50" charset="-128"/>
                        </a:rPr>
                        <a:t>　</a:t>
                      </a:r>
                    </a:p>
                  </a:txBody>
                  <a:tcPr marL="42203" marR="422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
        <p:nvSpPr>
          <p:cNvPr id="10" name="正方形/長方形 9"/>
          <p:cNvSpPr/>
          <p:nvPr/>
        </p:nvSpPr>
        <p:spPr>
          <a:xfrm>
            <a:off x="240668" y="546730"/>
            <a:ext cx="1800493" cy="307777"/>
          </a:xfrm>
          <a:prstGeom prst="rect">
            <a:avLst/>
          </a:prstGeom>
        </p:spPr>
        <p:txBody>
          <a:bodyPr wrap="none">
            <a:spAutoFit/>
          </a:bodyPr>
          <a:lstStyle/>
          <a:p>
            <a:r>
              <a:rPr lang="ja-JP" altLang="en-US" sz="1400" dirty="0">
                <a:solidFill>
                  <a:srgbClr val="0033CC"/>
                </a:solidFill>
                <a:latin typeface="HG創英角ｺﾞｼｯｸUB" pitchFamily="49" charset="-128"/>
                <a:ea typeface="HG創英角ｺﾞｼｯｸUB" pitchFamily="49" charset="-128"/>
              </a:rPr>
              <a:t>道路運送法の法体系</a:t>
            </a:r>
            <a:endParaRPr lang="en-US" altLang="ja-JP" sz="1400" dirty="0">
              <a:solidFill>
                <a:srgbClr val="0033CC"/>
              </a:solidFill>
              <a:latin typeface="HG創英角ｺﾞｼｯｸUB" pitchFamily="49" charset="-128"/>
              <a:ea typeface="HG創英角ｺﾞｼｯｸUB" pitchFamily="49" charset="-128"/>
            </a:endParaRPr>
          </a:p>
        </p:txBody>
      </p:sp>
      <p:sp>
        <p:nvSpPr>
          <p:cNvPr id="6" name="テキスト ボックス 5">
            <a:extLst>
              <a:ext uri="{FF2B5EF4-FFF2-40B4-BE49-F238E27FC236}">
                <a16:creationId xmlns:a16="http://schemas.microsoft.com/office/drawing/2014/main" id="{E21EA6EC-732D-4F13-BA24-C06E0E0E9BF3}"/>
              </a:ext>
            </a:extLst>
          </p:cNvPr>
          <p:cNvSpPr txBox="1"/>
          <p:nvPr/>
        </p:nvSpPr>
        <p:spPr>
          <a:xfrm>
            <a:off x="209636" y="66300"/>
            <a:ext cx="84204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dirty="0">
                <a:solidFill>
                  <a:prstClr val="black"/>
                </a:solidFill>
                <a:latin typeface="Meiryo UI" panose="020B0604030504040204" pitchFamily="50" charset="-128"/>
                <a:ea typeface="Meiryo UI" panose="020B0604030504040204" pitchFamily="50" charset="-128"/>
              </a:rPr>
              <a:t>関係法令</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7" name="直線コネクタ 6">
            <a:extLst>
              <a:ext uri="{FF2B5EF4-FFF2-40B4-BE49-F238E27FC236}">
                <a16:creationId xmlns:a16="http://schemas.microsoft.com/office/drawing/2014/main" id="{D709644B-AA6D-4AFC-93A9-2B871430F3FF}"/>
              </a:ext>
            </a:extLst>
          </p:cNvPr>
          <p:cNvCxnSpPr/>
          <p:nvPr/>
        </p:nvCxnSpPr>
        <p:spPr>
          <a:xfrm>
            <a:off x="240668" y="460403"/>
            <a:ext cx="8726251" cy="0"/>
          </a:xfrm>
          <a:prstGeom prst="line">
            <a:avLst/>
          </a:prstGeom>
        </p:spPr>
        <p:style>
          <a:lnRef idx="1">
            <a:schemeClr val="dk1"/>
          </a:lnRef>
          <a:fillRef idx="0">
            <a:schemeClr val="dk1"/>
          </a:fillRef>
          <a:effectRef idx="0">
            <a:schemeClr val="dk1"/>
          </a:effectRef>
          <a:fontRef idx="minor">
            <a:schemeClr val="tx1"/>
          </a:fontRef>
        </p:style>
      </p:cxnSp>
      <p:sp>
        <p:nvSpPr>
          <p:cNvPr id="9" name="スライド番号プレースホルダー 1">
            <a:extLst>
              <a:ext uri="{FF2B5EF4-FFF2-40B4-BE49-F238E27FC236}">
                <a16:creationId xmlns:a16="http://schemas.microsoft.com/office/drawing/2014/main" id="{7B4B4C48-4026-4886-935D-94FF21CA5893}"/>
              </a:ext>
            </a:extLst>
          </p:cNvPr>
          <p:cNvSpPr>
            <a:spLocks noGrp="1"/>
          </p:cNvSpPr>
          <p:nvPr>
            <p:ph type="sldNum" sz="quarter" idx="12"/>
          </p:nvPr>
        </p:nvSpPr>
        <p:spPr>
          <a:xfrm>
            <a:off x="8880787" y="6562421"/>
            <a:ext cx="263213" cy="276999"/>
          </a:xfrm>
        </p:spPr>
        <p:txBody>
          <a:bodyPr wrap="none">
            <a:spAutoFit/>
          </a:bodyPr>
          <a:lstStyle/>
          <a:p>
            <a:pPr>
              <a:defRPr/>
            </a:pPr>
            <a:fld id="{C06362CC-9BA8-4F39-9847-9FFA642DA3A1}" type="slidenum">
              <a:rPr lang="en-US" altLang="ja-JP" smtClean="0"/>
              <a:pPr>
                <a:defRPr/>
              </a:pPr>
              <a:t>23</a:t>
            </a:fld>
            <a:endParaRPr lang="en-US" altLang="ja-JP" dirty="0"/>
          </a:p>
        </p:txBody>
      </p:sp>
    </p:spTree>
    <p:extLst>
      <p:ext uri="{BB962C8B-B14F-4D97-AF65-F5344CB8AC3E}">
        <p14:creationId xmlns:p14="http://schemas.microsoft.com/office/powerpoint/2010/main" val="1029797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EFBF6EF5-BA5E-437F-BEFA-D2CBB42AAF0D}"/>
              </a:ext>
            </a:extLst>
          </p:cNvPr>
          <p:cNvGraphicFramePr>
            <a:graphicFrameLocks noGrp="1"/>
          </p:cNvGraphicFramePr>
          <p:nvPr>
            <p:extLst>
              <p:ext uri="{D42A27DB-BD31-4B8C-83A1-F6EECF244321}">
                <p14:modId xmlns:p14="http://schemas.microsoft.com/office/powerpoint/2010/main" val="846427437"/>
              </p:ext>
            </p:extLst>
          </p:nvPr>
        </p:nvGraphicFramePr>
        <p:xfrm>
          <a:off x="579780" y="1173388"/>
          <a:ext cx="3946711" cy="5451792"/>
        </p:xfrm>
        <a:graphic>
          <a:graphicData uri="http://schemas.openxmlformats.org/drawingml/2006/table">
            <a:tbl>
              <a:tblPr firstCol="1">
                <a:tableStyleId>{5C22544A-7EE6-4342-B048-85BDC9FD1C3A}</a:tableStyleId>
              </a:tblPr>
              <a:tblGrid>
                <a:gridCol w="880923">
                  <a:extLst>
                    <a:ext uri="{9D8B030D-6E8A-4147-A177-3AD203B41FA5}">
                      <a16:colId xmlns:a16="http://schemas.microsoft.com/office/drawing/2014/main" val="2241780783"/>
                    </a:ext>
                  </a:extLst>
                </a:gridCol>
                <a:gridCol w="3065788">
                  <a:extLst>
                    <a:ext uri="{9D8B030D-6E8A-4147-A177-3AD203B41FA5}">
                      <a16:colId xmlns:a16="http://schemas.microsoft.com/office/drawing/2014/main" val="3173417083"/>
                    </a:ext>
                  </a:extLst>
                </a:gridCol>
              </a:tblGrid>
              <a:tr h="264120">
                <a:tc>
                  <a:txBody>
                    <a:bodyPr/>
                    <a:lstStyle/>
                    <a:p>
                      <a:pPr algn="ctr"/>
                      <a:r>
                        <a:rPr kumimoji="1" lang="ja-JP" altLang="en-US" sz="900" b="1" u="none" dirty="0">
                          <a:solidFill>
                            <a:schemeClr val="bg1"/>
                          </a:solidFill>
                          <a:latin typeface="Meiryo UI" panose="020B0604030504040204" pitchFamily="50" charset="-128"/>
                          <a:ea typeface="Meiryo UI" panose="020B0604030504040204" pitchFamily="50" charset="-128"/>
                        </a:rPr>
                        <a:t>実施主体</a:t>
                      </a:r>
                    </a:p>
                  </a:txBody>
                  <a:tcPr marL="77913" marR="77913" marT="38957" marB="38957" anchor="ctr">
                    <a:solidFill>
                      <a:schemeClr val="accent5">
                        <a:lumMod val="75000"/>
                      </a:schemeClr>
                    </a:solidFill>
                  </a:tcPr>
                </a:tc>
                <a:tc>
                  <a:txBody>
                    <a:bodyPr/>
                    <a:lstStyle/>
                    <a:p>
                      <a:pPr algn="l"/>
                      <a:r>
                        <a:rPr kumimoji="1" lang="en-US" altLang="ja-JP" sz="900" b="0" u="none" dirty="0">
                          <a:solidFill>
                            <a:schemeClr val="tx1"/>
                          </a:solidFill>
                          <a:latin typeface="Meiryo UI" panose="020B0604030504040204" pitchFamily="50" charset="-128"/>
                          <a:ea typeface="Meiryo UI" panose="020B0604030504040204" pitchFamily="50" charset="-128"/>
                        </a:rPr>
                        <a:t>NPO</a:t>
                      </a:r>
                      <a:r>
                        <a:rPr kumimoji="1" lang="ja-JP" altLang="en-US" sz="900" b="0" u="none" dirty="0">
                          <a:solidFill>
                            <a:schemeClr val="tx1"/>
                          </a:solidFill>
                          <a:latin typeface="Meiryo UI" panose="020B0604030504040204" pitchFamily="50" charset="-128"/>
                          <a:ea typeface="Meiryo UI" panose="020B0604030504040204" pitchFamily="50" charset="-128"/>
                        </a:rPr>
                        <a:t>法人　気張る！ふるさと丹後町</a:t>
                      </a:r>
                    </a:p>
                  </a:txBody>
                  <a:tcPr marL="77913" marR="77913" marT="38957" marB="38957" anchor="ctr">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57985678"/>
                  </a:ext>
                </a:extLst>
              </a:tr>
              <a:tr h="499944">
                <a:tc>
                  <a:txBody>
                    <a:bodyPr/>
                    <a:lstStyle/>
                    <a:p>
                      <a:pPr algn="ctr"/>
                      <a:r>
                        <a:rPr kumimoji="1" lang="ja-JP" altLang="en-US" sz="900" b="1" u="none" dirty="0">
                          <a:solidFill>
                            <a:schemeClr val="bg1"/>
                          </a:solidFill>
                          <a:latin typeface="Meiryo UI" panose="020B0604030504040204" pitchFamily="50" charset="-128"/>
                          <a:ea typeface="Meiryo UI" panose="020B0604030504040204" pitchFamily="50" charset="-128"/>
                        </a:rPr>
                        <a:t>運行管理</a:t>
                      </a:r>
                    </a:p>
                  </a:txBody>
                  <a:tcPr marL="77913" marR="77913" marT="38957" marB="38957" anchor="ctr">
                    <a:solidFill>
                      <a:schemeClr val="accent5">
                        <a:lumMod val="75000"/>
                      </a:schemeClr>
                    </a:solidFill>
                  </a:tcPr>
                </a:tc>
                <a:tc>
                  <a:txBody>
                    <a:bodyPr/>
                    <a:lstStyle/>
                    <a:p>
                      <a:pPr algn="l"/>
                      <a:r>
                        <a:rPr kumimoji="1" lang="ja-JP" altLang="en-US" sz="900" b="0" u="none" dirty="0">
                          <a:solidFill>
                            <a:schemeClr val="tx1"/>
                          </a:solidFill>
                          <a:latin typeface="Meiryo UI" panose="020B0604030504040204" pitchFamily="50" charset="-128"/>
                          <a:ea typeface="Meiryo UI" panose="020B0604030504040204" pitchFamily="50" charset="-128"/>
                        </a:rPr>
                        <a:t>同上（</a:t>
                      </a:r>
                      <a:r>
                        <a:rPr kumimoji="1" lang="en-US" altLang="ja-JP" sz="900" b="0" u="none" dirty="0">
                          <a:solidFill>
                            <a:schemeClr val="tx1"/>
                          </a:solidFill>
                          <a:latin typeface="Meiryo UI" panose="020B0604030504040204" pitchFamily="50" charset="-128"/>
                          <a:ea typeface="Meiryo UI" panose="020B0604030504040204" pitchFamily="50" charset="-128"/>
                        </a:rPr>
                        <a:t>Uber</a:t>
                      </a:r>
                      <a:r>
                        <a:rPr kumimoji="1" lang="ja-JP" altLang="en-US" sz="900" b="0" u="none" dirty="0">
                          <a:solidFill>
                            <a:schemeClr val="tx1"/>
                          </a:solidFill>
                          <a:latin typeface="Meiryo UI" panose="020B0604030504040204" pitchFamily="50" charset="-128"/>
                          <a:ea typeface="Meiryo UI" panose="020B0604030504040204" pitchFamily="50" charset="-128"/>
                        </a:rPr>
                        <a:t>アプリを活用）</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algn="l"/>
                      <a:r>
                        <a:rPr kumimoji="1" lang="ja-JP" altLang="en-US" sz="900" b="0" u="none" dirty="0">
                          <a:solidFill>
                            <a:schemeClr val="tx1"/>
                          </a:solidFill>
                          <a:latin typeface="Meiryo UI" panose="020B0604030504040204" pitchFamily="50" charset="-128"/>
                          <a:ea typeface="Meiryo UI" panose="020B0604030504040204" pitchFamily="50" charset="-128"/>
                        </a:rPr>
                        <a:t>システム使用料は、運行運賃に応じて一定比率を支払</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algn="l"/>
                      <a:r>
                        <a:rPr kumimoji="1" lang="ja-JP" altLang="en-US" sz="900" b="0" u="none" dirty="0">
                          <a:solidFill>
                            <a:schemeClr val="tx1"/>
                          </a:solidFill>
                          <a:latin typeface="Meiryo UI" panose="020B0604030504040204" pitchFamily="50" charset="-128"/>
                          <a:ea typeface="Meiryo UI" panose="020B0604030504040204" pitchFamily="50" charset="-128"/>
                        </a:rPr>
                        <a:t>法に基づくドライバーチェック、アルコール、点呼を実施</a:t>
                      </a:r>
                      <a:endParaRPr kumimoji="1" lang="en-US" altLang="ja-JP" sz="900" b="0" u="none" dirty="0">
                        <a:solidFill>
                          <a:schemeClr val="tx1"/>
                        </a:solidFill>
                        <a:latin typeface="Meiryo UI" panose="020B0604030504040204" pitchFamily="50" charset="-128"/>
                        <a:ea typeface="Meiryo UI" panose="020B0604030504040204" pitchFamily="50" charset="-128"/>
                      </a:endParaRPr>
                    </a:p>
                  </a:txBody>
                  <a:tcPr marL="77913" marR="77913" marT="38957" marB="38957"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78509117"/>
                  </a:ext>
                </a:extLst>
              </a:tr>
              <a:tr h="359267">
                <a:tc>
                  <a:txBody>
                    <a:bodyPr/>
                    <a:lstStyle/>
                    <a:p>
                      <a:pPr algn="ctr"/>
                      <a:r>
                        <a:rPr kumimoji="1" lang="ja-JP" altLang="en-US" sz="900" b="1" u="none" dirty="0">
                          <a:solidFill>
                            <a:schemeClr val="bg1"/>
                          </a:solidFill>
                          <a:latin typeface="Meiryo UI" panose="020B0604030504040204" pitchFamily="50" charset="-128"/>
                          <a:ea typeface="Meiryo UI" panose="020B0604030504040204" pitchFamily="50" charset="-128"/>
                        </a:rPr>
                        <a:t>運行エリア</a:t>
                      </a:r>
                    </a:p>
                  </a:txBody>
                  <a:tcPr marL="77913" marR="77913" marT="38957" marB="38957" anchor="ctr">
                    <a:solidFill>
                      <a:schemeClr val="accent5">
                        <a:lumMod val="75000"/>
                      </a:schemeClr>
                    </a:solidFill>
                  </a:tcPr>
                </a:tc>
                <a:tc>
                  <a:txBody>
                    <a:bodyPr/>
                    <a:lstStyle/>
                    <a:p>
                      <a:pPr algn="l"/>
                      <a:r>
                        <a:rPr kumimoji="1" lang="ja-JP" altLang="en-US" sz="900" b="0" u="none" dirty="0">
                          <a:solidFill>
                            <a:schemeClr val="tx1"/>
                          </a:solidFill>
                          <a:latin typeface="Meiryo UI" panose="020B0604030504040204" pitchFamily="50" charset="-128"/>
                          <a:ea typeface="Meiryo UI" panose="020B0604030504040204" pitchFamily="50" charset="-128"/>
                        </a:rPr>
                        <a:t>乗車は丹後町のみ、降車は京丹後市全体</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algn="l"/>
                      <a:r>
                        <a:rPr kumimoji="1" lang="ja-JP" altLang="en-US" sz="900" b="0" u="none" dirty="0">
                          <a:solidFill>
                            <a:schemeClr val="tx1"/>
                          </a:solidFill>
                          <a:latin typeface="Meiryo UI" panose="020B0604030504040204" pitchFamily="50" charset="-128"/>
                          <a:ea typeface="Meiryo UI" panose="020B0604030504040204" pitchFamily="50" charset="-128"/>
                        </a:rPr>
                        <a:t>（６町合併により京丹後市になった。）</a:t>
                      </a:r>
                      <a:endParaRPr kumimoji="1" lang="en-US" altLang="ja-JP" sz="900" b="0" u="none" dirty="0">
                        <a:solidFill>
                          <a:schemeClr val="tx1"/>
                        </a:solidFill>
                        <a:latin typeface="Meiryo UI" panose="020B0604030504040204" pitchFamily="50" charset="-128"/>
                        <a:ea typeface="Meiryo UI" panose="020B0604030504040204" pitchFamily="50" charset="-128"/>
                      </a:endParaRPr>
                    </a:p>
                  </a:txBody>
                  <a:tcPr marL="77913" marR="77913" marT="38957" marB="38957"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51571584"/>
                  </a:ext>
                </a:extLst>
              </a:tr>
              <a:tr h="264120">
                <a:tc>
                  <a:txBody>
                    <a:bodyPr/>
                    <a:lstStyle/>
                    <a:p>
                      <a:pPr algn="ctr"/>
                      <a:r>
                        <a:rPr kumimoji="1" lang="ja-JP" altLang="en-US" sz="900" b="1" u="none" dirty="0">
                          <a:solidFill>
                            <a:schemeClr val="bg1"/>
                          </a:solidFill>
                          <a:latin typeface="Meiryo UI" panose="020B0604030504040204" pitchFamily="50" charset="-128"/>
                          <a:ea typeface="Meiryo UI" panose="020B0604030504040204" pitchFamily="50" charset="-128"/>
                        </a:rPr>
                        <a:t>運行日</a:t>
                      </a:r>
                    </a:p>
                  </a:txBody>
                  <a:tcPr marL="77913" marR="77913" marT="38957" marB="38957" anchor="ctr">
                    <a:solidFill>
                      <a:schemeClr val="accent5">
                        <a:lumMod val="75000"/>
                      </a:schemeClr>
                    </a:solidFill>
                  </a:tcPr>
                </a:tc>
                <a:tc>
                  <a:txBody>
                    <a:bodyPr/>
                    <a:lstStyle/>
                    <a:p>
                      <a:r>
                        <a:rPr kumimoji="1" lang="zh-TW" altLang="en-US" sz="900" b="0" u="none" dirty="0">
                          <a:solidFill>
                            <a:schemeClr val="tx1"/>
                          </a:solidFill>
                          <a:latin typeface="Meiryo UI" panose="020B0604030504040204" pitchFamily="50" charset="-128"/>
                          <a:ea typeface="Meiryo UI" panose="020B0604030504040204" pitchFamily="50" charset="-128"/>
                        </a:rPr>
                        <a:t>午前</a:t>
                      </a:r>
                      <a:r>
                        <a:rPr kumimoji="1" lang="en-US" altLang="zh-TW" sz="900" b="0" u="none" dirty="0">
                          <a:solidFill>
                            <a:schemeClr val="tx1"/>
                          </a:solidFill>
                          <a:latin typeface="Meiryo UI" panose="020B0604030504040204" pitchFamily="50" charset="-128"/>
                          <a:ea typeface="Meiryo UI" panose="020B0604030504040204" pitchFamily="50" charset="-128"/>
                        </a:rPr>
                        <a:t>8</a:t>
                      </a:r>
                      <a:r>
                        <a:rPr kumimoji="1" lang="zh-TW" altLang="en-US" sz="900" b="0" u="none" dirty="0">
                          <a:solidFill>
                            <a:schemeClr val="tx1"/>
                          </a:solidFill>
                          <a:latin typeface="Meiryo UI" panose="020B0604030504040204" pitchFamily="50" charset="-128"/>
                          <a:ea typeface="Meiryo UI" panose="020B0604030504040204" pitchFamily="50" charset="-128"/>
                        </a:rPr>
                        <a:t>時～午後</a:t>
                      </a:r>
                      <a:r>
                        <a:rPr kumimoji="1" lang="en-US" altLang="zh-TW" sz="900" b="0" u="none" dirty="0">
                          <a:solidFill>
                            <a:schemeClr val="tx1"/>
                          </a:solidFill>
                          <a:latin typeface="Meiryo UI" panose="020B0604030504040204" pitchFamily="50" charset="-128"/>
                          <a:ea typeface="Meiryo UI" panose="020B0604030504040204" pitchFamily="50" charset="-128"/>
                        </a:rPr>
                        <a:t>8</a:t>
                      </a:r>
                      <a:r>
                        <a:rPr kumimoji="1" lang="zh-TW" altLang="en-US" sz="900" b="0" u="none" dirty="0">
                          <a:solidFill>
                            <a:schemeClr val="tx1"/>
                          </a:solidFill>
                          <a:latin typeface="Meiryo UI" panose="020B0604030504040204" pitchFamily="50" charset="-128"/>
                          <a:ea typeface="Meiryo UI" panose="020B0604030504040204" pitchFamily="50" charset="-128"/>
                        </a:rPr>
                        <a:t>時（年中無休）</a:t>
                      </a:r>
                      <a:endParaRPr kumimoji="1" lang="ja-JP" altLang="en-US" sz="900" b="0" u="none" dirty="0">
                        <a:solidFill>
                          <a:schemeClr val="tx1"/>
                        </a:solidFill>
                        <a:latin typeface="Meiryo UI" panose="020B0604030504040204" pitchFamily="50" charset="-128"/>
                        <a:ea typeface="Meiryo UI" panose="020B0604030504040204" pitchFamily="50" charset="-128"/>
                      </a:endParaRPr>
                    </a:p>
                  </a:txBody>
                  <a:tcPr marL="77913" marR="77913" marT="38957" marB="38957"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31028495"/>
                  </a:ext>
                </a:extLst>
              </a:tr>
              <a:tr h="640621">
                <a:tc>
                  <a:txBody>
                    <a:bodyPr/>
                    <a:lstStyle/>
                    <a:p>
                      <a:pPr algn="ctr"/>
                      <a:r>
                        <a:rPr kumimoji="1" lang="ja-JP" altLang="en-US" sz="900" b="1" u="none" dirty="0">
                          <a:solidFill>
                            <a:schemeClr val="bg1"/>
                          </a:solidFill>
                          <a:latin typeface="Meiryo UI" panose="020B0604030504040204" pitchFamily="50" charset="-128"/>
                          <a:ea typeface="Meiryo UI" panose="020B0604030504040204" pitchFamily="50" charset="-128"/>
                        </a:rPr>
                        <a:t>車両</a:t>
                      </a:r>
                    </a:p>
                  </a:txBody>
                  <a:tcPr marL="77913" marR="77913" marT="38957" marB="38957" anchor="ctr">
                    <a:solidFill>
                      <a:schemeClr val="accent5">
                        <a:lumMod val="75000"/>
                      </a:schemeClr>
                    </a:solidFill>
                  </a:tcPr>
                </a:tc>
                <a:tc>
                  <a:txBody>
                    <a:bodyPr/>
                    <a:lstStyle/>
                    <a:p>
                      <a:r>
                        <a:rPr kumimoji="1" lang="ja-JP" altLang="en-US" sz="900" b="0" u="none" dirty="0">
                          <a:solidFill>
                            <a:schemeClr val="tx1"/>
                          </a:solidFill>
                          <a:latin typeface="Meiryo UI" panose="020B0604030504040204" pitchFamily="50" charset="-128"/>
                          <a:ea typeface="Meiryo UI" panose="020B0604030504040204" pitchFamily="50" charset="-128"/>
                        </a:rPr>
                        <a:t>ドライバー持込の自家用車</a:t>
                      </a:r>
                    </a:p>
                    <a:p>
                      <a:r>
                        <a:rPr kumimoji="1" lang="ja-JP" altLang="en-US" sz="900" b="0" u="none" dirty="0">
                          <a:solidFill>
                            <a:schemeClr val="tx1"/>
                          </a:solidFill>
                          <a:latin typeface="Meiryo UI" panose="020B0604030504040204" pitchFamily="50" charset="-128"/>
                          <a:ea typeface="Meiryo UI" panose="020B0604030504040204" pitchFamily="50" charset="-128"/>
                        </a:rPr>
                        <a:t>（通常の車検以外に、１年毎の自動車点検整備、</a:t>
                      </a:r>
                      <a:r>
                        <a:rPr kumimoji="1" lang="en-US" altLang="ja-JP" sz="900" b="0" u="none" dirty="0">
                          <a:solidFill>
                            <a:schemeClr val="tx1"/>
                          </a:solidFill>
                          <a:latin typeface="Meiryo UI" panose="020B0604030504040204" pitchFamily="50" charset="-128"/>
                          <a:ea typeface="Meiryo UI" panose="020B0604030504040204" pitchFamily="50" charset="-128"/>
                        </a:rPr>
                        <a:t>NPO</a:t>
                      </a:r>
                      <a:r>
                        <a:rPr kumimoji="1" lang="ja-JP" altLang="en-US" sz="900" b="0" u="none" dirty="0">
                          <a:solidFill>
                            <a:schemeClr val="tx1"/>
                          </a:solidFill>
                          <a:latin typeface="Meiryo UI" panose="020B0604030504040204" pitchFamily="50" charset="-128"/>
                          <a:ea typeface="Meiryo UI" panose="020B0604030504040204" pitchFamily="50" charset="-128"/>
                        </a:rPr>
                        <a:t>法人負担の半年に１回の点検を実施、自動車点検整備結果報告書を提出）</a:t>
                      </a:r>
                    </a:p>
                  </a:txBody>
                  <a:tcPr marL="77913" marR="77913" marT="38957" marB="38957"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64524252"/>
                  </a:ext>
                </a:extLst>
              </a:tr>
              <a:tr h="1897669">
                <a:tc>
                  <a:txBody>
                    <a:bodyPr/>
                    <a:lstStyle/>
                    <a:p>
                      <a:pPr algn="ctr"/>
                      <a:r>
                        <a:rPr kumimoji="1" lang="ja-JP" altLang="en-US" sz="900" b="1" u="none" dirty="0">
                          <a:solidFill>
                            <a:schemeClr val="bg1"/>
                          </a:solidFill>
                          <a:latin typeface="Meiryo UI" panose="020B0604030504040204" pitchFamily="50" charset="-128"/>
                          <a:ea typeface="Meiryo UI" panose="020B0604030504040204" pitchFamily="50" charset="-128"/>
                        </a:rPr>
                        <a:t>運転者</a:t>
                      </a:r>
                    </a:p>
                  </a:txBody>
                  <a:tcPr marL="77913" marR="77913" marT="38957" marB="38957" anchor="ctr">
                    <a:solidFill>
                      <a:schemeClr val="accent5">
                        <a:lumMod val="75000"/>
                      </a:schemeClr>
                    </a:solidFill>
                  </a:tcPr>
                </a:tc>
                <a:tc>
                  <a:txBody>
                    <a:bodyPr/>
                    <a:lstStyle/>
                    <a:p>
                      <a:r>
                        <a:rPr kumimoji="1" lang="en-US" altLang="ja-JP" sz="900" b="0" u="none" dirty="0">
                          <a:solidFill>
                            <a:schemeClr val="tx1"/>
                          </a:solidFill>
                          <a:latin typeface="Meiryo UI" panose="020B0604030504040204" pitchFamily="50" charset="-128"/>
                          <a:ea typeface="Meiryo UI" panose="020B0604030504040204" pitchFamily="50" charset="-128"/>
                        </a:rPr>
                        <a:t>【</a:t>
                      </a:r>
                      <a:r>
                        <a:rPr kumimoji="1" lang="ja-JP" altLang="en-US" sz="900" b="0" u="none" dirty="0">
                          <a:solidFill>
                            <a:schemeClr val="tx1"/>
                          </a:solidFill>
                          <a:latin typeface="Meiryo UI" panose="020B0604030504040204" pitchFamily="50" charset="-128"/>
                          <a:ea typeface="Meiryo UI" panose="020B0604030504040204" pitchFamily="50" charset="-128"/>
                        </a:rPr>
                        <a:t>資格</a:t>
                      </a:r>
                      <a:r>
                        <a:rPr kumimoji="1" lang="en-US" altLang="ja-JP" sz="900" b="0" u="none" dirty="0">
                          <a:solidFill>
                            <a:schemeClr val="tx1"/>
                          </a:solidFill>
                          <a:latin typeface="Meiryo UI" panose="020B0604030504040204" pitchFamily="50" charset="-128"/>
                          <a:ea typeface="Meiryo UI" panose="020B0604030504040204" pitchFamily="50" charset="-128"/>
                        </a:rPr>
                        <a:t>】 </a:t>
                      </a:r>
                      <a:r>
                        <a:rPr kumimoji="1" lang="ja-JP" altLang="en-US" sz="900" b="0" u="none" dirty="0">
                          <a:solidFill>
                            <a:schemeClr val="tx1"/>
                          </a:solidFill>
                          <a:latin typeface="Meiryo UI" panose="020B0604030504040204" pitchFamily="50" charset="-128"/>
                          <a:ea typeface="Meiryo UI" panose="020B0604030504040204" pitchFamily="50" charset="-128"/>
                        </a:rPr>
                        <a:t>一種（普通免許保有者は 「国土交通大臣認定講</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r>
                        <a:rPr kumimoji="1" lang="ja-JP" altLang="en-US" sz="900" b="0" u="none" dirty="0">
                          <a:solidFill>
                            <a:schemeClr val="tx1"/>
                          </a:solidFill>
                          <a:latin typeface="Meiryo UI" panose="020B0604030504040204" pitchFamily="50" charset="-128"/>
                          <a:ea typeface="Meiryo UI" panose="020B0604030504040204" pitchFamily="50" charset="-128"/>
                        </a:rPr>
                        <a:t>　　　　　　　　　 習」 の受講が必要）</a:t>
                      </a:r>
                    </a:p>
                    <a:p>
                      <a:r>
                        <a:rPr kumimoji="1" lang="ja-JP" altLang="en-US" sz="900" b="0" u="none" dirty="0">
                          <a:solidFill>
                            <a:schemeClr val="tx1"/>
                          </a:solidFill>
                          <a:latin typeface="Meiryo UI" panose="020B0604030504040204" pitchFamily="50" charset="-128"/>
                          <a:ea typeface="Meiryo UI" panose="020B0604030504040204" pitchFamily="50" charset="-128"/>
                        </a:rPr>
                        <a:t>　　　　　二種免許保有者</a:t>
                      </a:r>
                    </a:p>
                    <a:p>
                      <a:endParaRPr kumimoji="1" lang="en-US" altLang="ja-JP" sz="900" b="0" u="none" dirty="0">
                        <a:solidFill>
                          <a:schemeClr val="tx1"/>
                        </a:solidFill>
                        <a:latin typeface="Meiryo UI" panose="020B0604030504040204" pitchFamily="50" charset="-128"/>
                        <a:ea typeface="Meiryo UI" panose="020B0604030504040204" pitchFamily="50" charset="-128"/>
                      </a:endParaRPr>
                    </a:p>
                    <a:p>
                      <a:r>
                        <a:rPr kumimoji="1" lang="en-US" altLang="ja-JP" sz="900" b="0" u="none" dirty="0">
                          <a:solidFill>
                            <a:schemeClr val="tx1"/>
                          </a:solidFill>
                          <a:latin typeface="Meiryo UI" panose="020B0604030504040204" pitchFamily="50" charset="-128"/>
                          <a:ea typeface="Meiryo UI" panose="020B0604030504040204" pitchFamily="50" charset="-128"/>
                        </a:rPr>
                        <a:t>【</a:t>
                      </a:r>
                      <a:r>
                        <a:rPr kumimoji="1" lang="ja-JP" altLang="en-US" sz="900" b="0" u="none" dirty="0">
                          <a:solidFill>
                            <a:schemeClr val="tx1"/>
                          </a:solidFill>
                          <a:latin typeface="Meiryo UI" panose="020B0604030504040204" pitchFamily="50" charset="-128"/>
                          <a:ea typeface="Meiryo UI" panose="020B0604030504040204" pitchFamily="50" charset="-128"/>
                        </a:rPr>
                        <a:t>人数</a:t>
                      </a:r>
                      <a:r>
                        <a:rPr kumimoji="1" lang="en-US" altLang="ja-JP" sz="900" b="0" u="none" dirty="0">
                          <a:solidFill>
                            <a:schemeClr val="tx1"/>
                          </a:solidFill>
                          <a:latin typeface="Meiryo UI" panose="020B0604030504040204" pitchFamily="50" charset="-128"/>
                          <a:ea typeface="Meiryo UI" panose="020B0604030504040204" pitchFamily="50" charset="-128"/>
                        </a:rPr>
                        <a:t>】16 </a:t>
                      </a:r>
                      <a:r>
                        <a:rPr kumimoji="1" lang="ja-JP" altLang="en-US" sz="900" b="0" u="none" dirty="0">
                          <a:solidFill>
                            <a:schemeClr val="tx1"/>
                          </a:solidFill>
                          <a:latin typeface="Meiryo UI" panose="020B0604030504040204" pitchFamily="50" charset="-128"/>
                          <a:ea typeface="Meiryo UI" panose="020B0604030504040204" pitchFamily="50" charset="-128"/>
                        </a:rPr>
                        <a:t>名（男性 </a:t>
                      </a:r>
                      <a:r>
                        <a:rPr kumimoji="1" lang="en-US" altLang="ja-JP" sz="900" b="0" u="none" dirty="0">
                          <a:solidFill>
                            <a:schemeClr val="tx1"/>
                          </a:solidFill>
                          <a:latin typeface="Meiryo UI" panose="020B0604030504040204" pitchFamily="50" charset="-128"/>
                          <a:ea typeface="Meiryo UI" panose="020B0604030504040204" pitchFamily="50" charset="-128"/>
                        </a:rPr>
                        <a:t>13 </a:t>
                      </a:r>
                      <a:r>
                        <a:rPr kumimoji="1" lang="ja-JP" altLang="en-US" sz="900" b="0" u="none" dirty="0">
                          <a:solidFill>
                            <a:schemeClr val="tx1"/>
                          </a:solidFill>
                          <a:latin typeface="Meiryo UI" panose="020B0604030504040204" pitchFamily="50" charset="-128"/>
                          <a:ea typeface="Meiryo UI" panose="020B0604030504040204" pitchFamily="50" charset="-128"/>
                        </a:rPr>
                        <a:t>名、女性 </a:t>
                      </a:r>
                      <a:r>
                        <a:rPr kumimoji="1" lang="en-US" altLang="ja-JP" sz="900" b="0" u="none" dirty="0">
                          <a:solidFill>
                            <a:schemeClr val="tx1"/>
                          </a:solidFill>
                          <a:latin typeface="Meiryo UI" panose="020B0604030504040204" pitchFamily="50" charset="-128"/>
                          <a:ea typeface="Meiryo UI" panose="020B0604030504040204" pitchFamily="50" charset="-128"/>
                        </a:rPr>
                        <a:t>3 </a:t>
                      </a:r>
                      <a:r>
                        <a:rPr kumimoji="1" lang="ja-JP" altLang="en-US" sz="900" b="0" u="none" dirty="0">
                          <a:solidFill>
                            <a:schemeClr val="tx1"/>
                          </a:solidFill>
                          <a:latin typeface="Meiryo UI" panose="020B0604030504040204" pitchFamily="50" charset="-128"/>
                          <a:ea typeface="Meiryo UI" panose="020B0604030504040204" pitchFamily="50" charset="-128"/>
                        </a:rPr>
                        <a:t>名）国へ登録</a:t>
                      </a:r>
                    </a:p>
                    <a:p>
                      <a:r>
                        <a:rPr kumimoji="1" lang="ja-JP" altLang="en-US" sz="900" b="0" u="none" dirty="0">
                          <a:solidFill>
                            <a:schemeClr val="tx1"/>
                          </a:solidFill>
                          <a:latin typeface="Meiryo UI" panose="020B0604030504040204" pitchFamily="50" charset="-128"/>
                          <a:ea typeface="Meiryo UI" panose="020B0604030504040204" pitchFamily="50" charset="-128"/>
                        </a:rPr>
                        <a:t>　　　　　</a:t>
                      </a:r>
                      <a:r>
                        <a:rPr kumimoji="1" lang="en-US" altLang="ja-JP" sz="900" b="0" u="none" dirty="0">
                          <a:solidFill>
                            <a:schemeClr val="tx1"/>
                          </a:solidFill>
                          <a:latin typeface="Meiryo UI" panose="020B0604030504040204" pitchFamily="50" charset="-128"/>
                          <a:ea typeface="Meiryo UI" panose="020B0604030504040204" pitchFamily="50" charset="-128"/>
                        </a:rPr>
                        <a:t>…</a:t>
                      </a:r>
                      <a:r>
                        <a:rPr kumimoji="1" lang="ja-JP" altLang="en-US" sz="900" b="0" u="none" dirty="0">
                          <a:solidFill>
                            <a:schemeClr val="tx1"/>
                          </a:solidFill>
                          <a:latin typeface="Meiryo UI" panose="020B0604030504040204" pitchFamily="50" charset="-128"/>
                          <a:ea typeface="Meiryo UI" panose="020B0604030504040204" pitchFamily="50" charset="-128"/>
                        </a:rPr>
                        <a:t>うち </a:t>
                      </a:r>
                      <a:r>
                        <a:rPr kumimoji="1" lang="en-US" altLang="ja-JP" sz="900" b="0" u="none" dirty="0">
                          <a:solidFill>
                            <a:schemeClr val="tx1"/>
                          </a:solidFill>
                          <a:latin typeface="Meiryo UI" panose="020B0604030504040204" pitchFamily="50" charset="-128"/>
                          <a:ea typeface="Meiryo UI" panose="020B0604030504040204" pitchFamily="50" charset="-128"/>
                        </a:rPr>
                        <a:t>13 </a:t>
                      </a:r>
                      <a:r>
                        <a:rPr kumimoji="1" lang="ja-JP" altLang="en-US" sz="900" b="0" u="none" dirty="0">
                          <a:solidFill>
                            <a:schemeClr val="tx1"/>
                          </a:solidFill>
                          <a:latin typeface="Meiryo UI" panose="020B0604030504040204" pitchFamily="50" charset="-128"/>
                          <a:ea typeface="Meiryo UI" panose="020B0604030504040204" pitchFamily="50" charset="-128"/>
                        </a:rPr>
                        <a:t>名が </a:t>
                      </a:r>
                      <a:r>
                        <a:rPr kumimoji="1" lang="en-US" altLang="ja-JP" sz="900" b="0" u="none" dirty="0">
                          <a:solidFill>
                            <a:schemeClr val="tx1"/>
                          </a:solidFill>
                          <a:latin typeface="Meiryo UI" panose="020B0604030504040204" pitchFamily="50" charset="-128"/>
                          <a:ea typeface="Meiryo UI" panose="020B0604030504040204" pitchFamily="50" charset="-128"/>
                        </a:rPr>
                        <a:t>NPO </a:t>
                      </a:r>
                      <a:r>
                        <a:rPr kumimoji="1" lang="ja-JP" altLang="en-US" sz="900" b="0" u="none" dirty="0">
                          <a:solidFill>
                            <a:schemeClr val="tx1"/>
                          </a:solidFill>
                          <a:latin typeface="Meiryo UI" panose="020B0604030504040204" pitchFamily="50" charset="-128"/>
                          <a:ea typeface="Meiryo UI" panose="020B0604030504040204" pitchFamily="50" charset="-128"/>
                        </a:rPr>
                        <a:t>会員以外</a:t>
                      </a:r>
                    </a:p>
                    <a:p>
                      <a:endParaRPr kumimoji="1" lang="en-US" altLang="ja-JP" sz="900" b="0" u="none" dirty="0">
                        <a:solidFill>
                          <a:schemeClr val="tx1"/>
                        </a:solidFill>
                        <a:latin typeface="Meiryo UI" panose="020B0604030504040204" pitchFamily="50" charset="-128"/>
                        <a:ea typeface="Meiryo UI" panose="020B0604030504040204" pitchFamily="50" charset="-128"/>
                      </a:endParaRPr>
                    </a:p>
                    <a:p>
                      <a:r>
                        <a:rPr kumimoji="1" lang="en-US" altLang="ja-JP" sz="900" b="0" u="none" dirty="0">
                          <a:solidFill>
                            <a:schemeClr val="tx1"/>
                          </a:solidFill>
                          <a:latin typeface="Meiryo UI" panose="020B0604030504040204" pitchFamily="50" charset="-128"/>
                          <a:ea typeface="Meiryo UI" panose="020B0604030504040204" pitchFamily="50" charset="-128"/>
                        </a:rPr>
                        <a:t>【</a:t>
                      </a:r>
                      <a:r>
                        <a:rPr kumimoji="1" lang="ja-JP" altLang="en-US" sz="900" b="0" u="none" dirty="0">
                          <a:solidFill>
                            <a:schemeClr val="tx1"/>
                          </a:solidFill>
                          <a:latin typeface="Meiryo UI" panose="020B0604030504040204" pitchFamily="50" charset="-128"/>
                          <a:ea typeface="Meiryo UI" panose="020B0604030504040204" pitchFamily="50" charset="-128"/>
                        </a:rPr>
                        <a:t>年齢</a:t>
                      </a:r>
                      <a:r>
                        <a:rPr kumimoji="1" lang="en-US" altLang="ja-JP" sz="900" b="0" u="none" dirty="0">
                          <a:solidFill>
                            <a:schemeClr val="tx1"/>
                          </a:solidFill>
                          <a:latin typeface="Meiryo UI" panose="020B0604030504040204" pitchFamily="50" charset="-128"/>
                          <a:ea typeface="Meiryo UI" panose="020B0604030504040204" pitchFamily="50" charset="-128"/>
                        </a:rPr>
                        <a:t>】</a:t>
                      </a:r>
                      <a:r>
                        <a:rPr kumimoji="1" lang="ja-JP" altLang="en-US" sz="900" b="0" u="none" dirty="0">
                          <a:solidFill>
                            <a:schemeClr val="tx1"/>
                          </a:solidFill>
                          <a:latin typeface="Meiryo UI" panose="020B0604030504040204" pitchFamily="50" charset="-128"/>
                          <a:ea typeface="Meiryo UI" panose="020B0604030504040204" pitchFamily="50" charset="-128"/>
                        </a:rPr>
                        <a:t>平均年齢</a:t>
                      </a:r>
                      <a:r>
                        <a:rPr kumimoji="1" lang="en-US" altLang="ja-JP" sz="900" b="0" u="none" dirty="0">
                          <a:solidFill>
                            <a:schemeClr val="tx1"/>
                          </a:solidFill>
                          <a:latin typeface="Meiryo UI" panose="020B0604030504040204" pitchFamily="50" charset="-128"/>
                          <a:ea typeface="Meiryo UI" panose="020B0604030504040204" pitchFamily="50" charset="-128"/>
                        </a:rPr>
                        <a:t>63</a:t>
                      </a:r>
                      <a:r>
                        <a:rPr kumimoji="1" lang="ja-JP" altLang="en-US" sz="900" b="0" u="none" dirty="0">
                          <a:solidFill>
                            <a:schemeClr val="tx1"/>
                          </a:solidFill>
                          <a:latin typeface="Meiryo UI" panose="020B0604030504040204" pitchFamily="50" charset="-128"/>
                          <a:ea typeface="Meiryo UI" panose="020B0604030504040204" pitchFamily="50" charset="-128"/>
                        </a:rPr>
                        <a:t>歳</a:t>
                      </a:r>
                      <a:r>
                        <a:rPr kumimoji="1" lang="en-US" altLang="ja-JP" sz="900" b="0" u="none" dirty="0">
                          <a:solidFill>
                            <a:schemeClr val="tx1"/>
                          </a:solidFill>
                          <a:latin typeface="Meiryo UI" panose="020B0604030504040204" pitchFamily="50" charset="-128"/>
                          <a:ea typeface="Meiryo UI" panose="020B0604030504040204" pitchFamily="50" charset="-128"/>
                        </a:rPr>
                        <a:t>〔36</a:t>
                      </a:r>
                      <a:r>
                        <a:rPr kumimoji="1" lang="ja-JP" altLang="en-US" sz="900" b="0" u="none" dirty="0">
                          <a:solidFill>
                            <a:schemeClr val="tx1"/>
                          </a:solidFill>
                          <a:latin typeface="Meiryo UI" panose="020B0604030504040204" pitchFamily="50" charset="-128"/>
                          <a:ea typeface="Meiryo UI" panose="020B0604030504040204" pitchFamily="50" charset="-128"/>
                        </a:rPr>
                        <a:t>歳～</a:t>
                      </a:r>
                      <a:r>
                        <a:rPr kumimoji="1" lang="en-US" altLang="ja-JP" sz="900" b="0" u="none" dirty="0">
                          <a:solidFill>
                            <a:schemeClr val="tx1"/>
                          </a:solidFill>
                          <a:latin typeface="Meiryo UI" panose="020B0604030504040204" pitchFamily="50" charset="-128"/>
                          <a:ea typeface="Meiryo UI" panose="020B0604030504040204" pitchFamily="50" charset="-128"/>
                        </a:rPr>
                        <a:t>71</a:t>
                      </a:r>
                      <a:r>
                        <a:rPr kumimoji="1" lang="ja-JP" altLang="en-US" sz="900" b="0" u="none" dirty="0">
                          <a:solidFill>
                            <a:schemeClr val="tx1"/>
                          </a:solidFill>
                          <a:latin typeface="Meiryo UI" panose="020B0604030504040204" pitchFamily="50" charset="-128"/>
                          <a:ea typeface="Meiryo UI" panose="020B0604030504040204" pitchFamily="50" charset="-128"/>
                        </a:rPr>
                        <a:t>歳</a:t>
                      </a:r>
                      <a:r>
                        <a:rPr kumimoji="1" lang="en-US" altLang="ja-JP" sz="900" b="0" u="none" dirty="0">
                          <a:solidFill>
                            <a:schemeClr val="tx1"/>
                          </a:solidFill>
                          <a:latin typeface="Meiryo UI" panose="020B0604030504040204" pitchFamily="50" charset="-128"/>
                          <a:ea typeface="Meiryo UI" panose="020B0604030504040204" pitchFamily="50" charset="-128"/>
                        </a:rPr>
                        <a:t>〕</a:t>
                      </a:r>
                    </a:p>
                    <a:p>
                      <a:r>
                        <a:rPr kumimoji="1" lang="ja-JP" altLang="en-US" sz="900" b="0" u="none" dirty="0">
                          <a:solidFill>
                            <a:schemeClr val="tx1"/>
                          </a:solidFill>
                          <a:latin typeface="Meiryo UI" panose="020B0604030504040204" pitchFamily="50" charset="-128"/>
                          <a:ea typeface="Meiryo UI" panose="020B0604030504040204" pitchFamily="50" charset="-128"/>
                        </a:rPr>
                        <a:t>（年齢制限を設定：</a:t>
                      </a:r>
                      <a:r>
                        <a:rPr kumimoji="1" lang="en-US" altLang="ja-JP" sz="900" b="0" u="none" dirty="0">
                          <a:solidFill>
                            <a:schemeClr val="tx1"/>
                          </a:solidFill>
                          <a:latin typeface="Meiryo UI" panose="020B0604030504040204" pitchFamily="50" charset="-128"/>
                          <a:ea typeface="Meiryo UI" panose="020B0604030504040204" pitchFamily="50" charset="-128"/>
                        </a:rPr>
                        <a:t>75</a:t>
                      </a:r>
                      <a:r>
                        <a:rPr kumimoji="1" lang="ja-JP" altLang="en-US" sz="900" b="0" u="none" dirty="0">
                          <a:solidFill>
                            <a:schemeClr val="tx1"/>
                          </a:solidFill>
                          <a:latin typeface="Meiryo UI" panose="020B0604030504040204" pitchFamily="50" charset="-128"/>
                          <a:ea typeface="Meiryo UI" panose="020B0604030504040204" pitchFamily="50" charset="-128"/>
                        </a:rPr>
                        <a:t>歳）</a:t>
                      </a:r>
                    </a:p>
                    <a:p>
                      <a:endParaRPr kumimoji="1" lang="en-US" altLang="ja-JP" sz="900" b="0" u="none" dirty="0">
                        <a:solidFill>
                          <a:schemeClr val="tx1"/>
                        </a:solidFill>
                        <a:latin typeface="Meiryo UI" panose="020B0604030504040204" pitchFamily="50" charset="-128"/>
                        <a:ea typeface="Meiryo UI" panose="020B0604030504040204" pitchFamily="50" charset="-128"/>
                      </a:endParaRPr>
                    </a:p>
                    <a:p>
                      <a:r>
                        <a:rPr kumimoji="1" lang="en-US" altLang="ja-JP" sz="900" b="0" u="none" dirty="0">
                          <a:solidFill>
                            <a:schemeClr val="tx1"/>
                          </a:solidFill>
                          <a:latin typeface="Meiryo UI" panose="020B0604030504040204" pitchFamily="50" charset="-128"/>
                          <a:ea typeface="Meiryo UI" panose="020B0604030504040204" pitchFamily="50" charset="-128"/>
                        </a:rPr>
                        <a:t>【</a:t>
                      </a:r>
                      <a:r>
                        <a:rPr kumimoji="1" lang="ja-JP" altLang="en-US" sz="900" b="0" u="none" dirty="0">
                          <a:solidFill>
                            <a:schemeClr val="tx1"/>
                          </a:solidFill>
                          <a:latin typeface="Meiryo UI" panose="020B0604030504040204" pitchFamily="50" charset="-128"/>
                          <a:ea typeface="Meiryo UI" panose="020B0604030504040204" pitchFamily="50" charset="-128"/>
                        </a:rPr>
                        <a:t>車両</a:t>
                      </a:r>
                      <a:r>
                        <a:rPr kumimoji="1" lang="en-US" altLang="ja-JP" sz="900" b="0" u="none" dirty="0">
                          <a:solidFill>
                            <a:schemeClr val="tx1"/>
                          </a:solidFill>
                          <a:latin typeface="Meiryo UI" panose="020B0604030504040204" pitchFamily="50" charset="-128"/>
                          <a:ea typeface="Meiryo UI" panose="020B0604030504040204" pitchFamily="50" charset="-128"/>
                        </a:rPr>
                        <a:t>】</a:t>
                      </a:r>
                      <a:r>
                        <a:rPr kumimoji="1" lang="ja-JP" altLang="en-US" sz="900" b="0" u="none" dirty="0">
                          <a:solidFill>
                            <a:schemeClr val="tx1"/>
                          </a:solidFill>
                          <a:latin typeface="Meiryo UI" panose="020B0604030504040204" pitchFamily="50" charset="-128"/>
                          <a:ea typeface="Meiryo UI" panose="020B0604030504040204" pitchFamily="50" charset="-128"/>
                        </a:rPr>
                        <a:t>ドライバーが所有する自家用車</a:t>
                      </a:r>
                    </a:p>
                    <a:p>
                      <a:r>
                        <a:rPr kumimoji="1" lang="ja-JP" altLang="en-US" sz="900" b="0" u="none" dirty="0">
                          <a:solidFill>
                            <a:schemeClr val="tx1"/>
                          </a:solidFill>
                          <a:latin typeface="Meiryo UI" panose="020B0604030504040204" pitchFamily="50" charset="-128"/>
                          <a:ea typeface="Meiryo UI" panose="020B0604030504040204" pitchFamily="50" charset="-128"/>
                        </a:rPr>
                        <a:t>（</a:t>
                      </a:r>
                      <a:r>
                        <a:rPr kumimoji="1" lang="en-US" altLang="ja-JP" sz="900" b="0" u="none" dirty="0">
                          <a:solidFill>
                            <a:schemeClr val="tx1"/>
                          </a:solidFill>
                          <a:latin typeface="Meiryo UI" panose="020B0604030504040204" pitchFamily="50" charset="-128"/>
                          <a:ea typeface="Meiryo UI" panose="020B0604030504040204" pitchFamily="50" charset="-128"/>
                        </a:rPr>
                        <a:t>10</a:t>
                      </a:r>
                      <a:r>
                        <a:rPr kumimoji="1" lang="ja-JP" altLang="en-US" sz="900" b="0" u="none" dirty="0">
                          <a:solidFill>
                            <a:schemeClr val="tx1"/>
                          </a:solidFill>
                          <a:latin typeface="Meiryo UI" panose="020B0604030504040204" pitchFamily="50" charset="-128"/>
                          <a:ea typeface="Meiryo UI" panose="020B0604030504040204" pitchFamily="50" charset="-128"/>
                        </a:rPr>
                        <a:t>人乗りもあり、 軽自動車も可）</a:t>
                      </a:r>
                    </a:p>
                  </a:txBody>
                  <a:tcPr marL="77913" marR="77913" marT="38957" marB="38957"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061000882"/>
                  </a:ext>
                </a:extLst>
              </a:tr>
              <a:tr h="921975">
                <a:tc>
                  <a:txBody>
                    <a:bodyPr/>
                    <a:lstStyle/>
                    <a:p>
                      <a:pPr algn="ctr"/>
                      <a:r>
                        <a:rPr kumimoji="1" lang="ja-JP" altLang="en-US" sz="900" b="1" u="none" dirty="0">
                          <a:solidFill>
                            <a:schemeClr val="bg1"/>
                          </a:solidFill>
                          <a:latin typeface="Meiryo UI" panose="020B0604030504040204" pitchFamily="50" charset="-128"/>
                          <a:ea typeface="Meiryo UI" panose="020B0604030504040204" pitchFamily="50" charset="-128"/>
                        </a:rPr>
                        <a:t>保険</a:t>
                      </a:r>
                    </a:p>
                  </a:txBody>
                  <a:tcPr marL="77913" marR="77913" marT="38957" marB="38957" anchor="ctr">
                    <a:solidFill>
                      <a:schemeClr val="accent5">
                        <a:lumMod val="75000"/>
                      </a:schemeClr>
                    </a:solidFill>
                  </a:tcPr>
                </a:tc>
                <a:tc>
                  <a:txBody>
                    <a:bodyPr/>
                    <a:lstStyle/>
                    <a:p>
                      <a:r>
                        <a:rPr kumimoji="1" lang="en-US" altLang="ja-JP" sz="900" b="0" u="none" dirty="0">
                          <a:solidFill>
                            <a:schemeClr val="tx1"/>
                          </a:solidFill>
                          <a:latin typeface="Meiryo UI" panose="020B0604030504040204" pitchFamily="50" charset="-128"/>
                          <a:ea typeface="Meiryo UI" panose="020B0604030504040204" pitchFamily="50" charset="-128"/>
                        </a:rPr>
                        <a:t>【</a:t>
                      </a:r>
                      <a:r>
                        <a:rPr kumimoji="1" lang="ja-JP" altLang="en-US" sz="900" b="0" u="none" dirty="0">
                          <a:solidFill>
                            <a:schemeClr val="tx1"/>
                          </a:solidFill>
                          <a:latin typeface="Meiryo UI" panose="020B0604030504040204" pitchFamily="50" charset="-128"/>
                          <a:ea typeface="Meiryo UI" panose="020B0604030504040204" pitchFamily="50" charset="-128"/>
                        </a:rPr>
                        <a:t>保険</a:t>
                      </a:r>
                      <a:r>
                        <a:rPr kumimoji="1" lang="en-US" altLang="ja-JP" sz="900" b="0" u="none" dirty="0">
                          <a:solidFill>
                            <a:schemeClr val="tx1"/>
                          </a:solidFill>
                          <a:latin typeface="Meiryo UI" panose="020B0604030504040204" pitchFamily="50" charset="-128"/>
                          <a:ea typeface="Meiryo UI" panose="020B0604030504040204" pitchFamily="50" charset="-128"/>
                        </a:rPr>
                        <a:t>】</a:t>
                      </a:r>
                      <a:r>
                        <a:rPr kumimoji="1" lang="ja-JP" altLang="en-US" sz="900" b="0" u="none" dirty="0">
                          <a:solidFill>
                            <a:schemeClr val="tx1"/>
                          </a:solidFill>
                          <a:latin typeface="Meiryo UI" panose="020B0604030504040204" pitchFamily="50" charset="-128"/>
                          <a:ea typeface="Meiryo UI" panose="020B0604030504040204" pitchFamily="50" charset="-128"/>
                        </a:rPr>
                        <a:t> </a:t>
                      </a:r>
                      <a:r>
                        <a:rPr kumimoji="1" lang="en-US" altLang="ja-JP" sz="900" b="0" u="none" dirty="0">
                          <a:solidFill>
                            <a:schemeClr val="tx1"/>
                          </a:solidFill>
                          <a:latin typeface="Meiryo UI" panose="020B0604030504040204" pitchFamily="50" charset="-128"/>
                          <a:ea typeface="Meiryo UI" panose="020B0604030504040204" pitchFamily="50" charset="-128"/>
                        </a:rPr>
                        <a:t>NPO</a:t>
                      </a:r>
                      <a:r>
                        <a:rPr kumimoji="1" lang="ja-JP" altLang="en-US" sz="900" b="0" u="none" dirty="0">
                          <a:solidFill>
                            <a:schemeClr val="tx1"/>
                          </a:solidFill>
                          <a:latin typeface="Meiryo UI" panose="020B0604030504040204" pitchFamily="50" charset="-128"/>
                          <a:ea typeface="Meiryo UI" panose="020B0604030504040204" pitchFamily="50" charset="-128"/>
                        </a:rPr>
                        <a:t>が団体保険（</a:t>
                      </a:r>
                      <a:r>
                        <a:rPr kumimoji="1" lang="en-US" altLang="ja-JP" sz="900" b="0" u="none" dirty="0">
                          <a:solidFill>
                            <a:schemeClr val="tx1"/>
                          </a:solidFill>
                          <a:latin typeface="Meiryo UI" panose="020B0604030504040204" pitchFamily="50" charset="-128"/>
                          <a:ea typeface="Meiryo UI" panose="020B0604030504040204" pitchFamily="50" charset="-128"/>
                        </a:rPr>
                        <a:t>2</a:t>
                      </a:r>
                      <a:r>
                        <a:rPr kumimoji="1" lang="ja-JP" altLang="en-US" sz="900" b="0" u="none" dirty="0">
                          <a:solidFill>
                            <a:schemeClr val="tx1"/>
                          </a:solidFill>
                          <a:latin typeface="Meiryo UI" panose="020B0604030504040204" pitchFamily="50" charset="-128"/>
                          <a:ea typeface="Meiryo UI" panose="020B0604030504040204" pitchFamily="50" charset="-128"/>
                        </a:rPr>
                        <a:t>種類）に加入</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r>
                        <a:rPr kumimoji="1" lang="en-US" altLang="ja-JP" sz="900" b="0" u="none" dirty="0">
                          <a:solidFill>
                            <a:schemeClr val="tx1"/>
                          </a:solidFill>
                          <a:latin typeface="Meiryo UI" panose="020B0604030504040204" pitchFamily="50" charset="-128"/>
                          <a:ea typeface="Meiryo UI" panose="020B0604030504040204" pitchFamily="50" charset="-128"/>
                        </a:rPr>
                        <a:t>         (</a:t>
                      </a:r>
                      <a:r>
                        <a:rPr kumimoji="1" lang="ja-JP" altLang="en-US" sz="900" b="0" u="none" dirty="0">
                          <a:solidFill>
                            <a:schemeClr val="tx1"/>
                          </a:solidFill>
                          <a:latin typeface="Meiryo UI" panose="020B0604030504040204" pitchFamily="50" charset="-128"/>
                          <a:ea typeface="Meiryo UI" panose="020B0604030504040204" pitchFamily="50" charset="-128"/>
                        </a:rPr>
                        <a:t>ドライバーの個人保険に優先して補償）</a:t>
                      </a:r>
                    </a:p>
                    <a:p>
                      <a:r>
                        <a:rPr kumimoji="1" lang="ja-JP" altLang="en-US" sz="900" b="0" u="none" dirty="0">
                          <a:solidFill>
                            <a:schemeClr val="tx1"/>
                          </a:solidFill>
                          <a:latin typeface="Meiryo UI" panose="020B0604030504040204" pitchFamily="50" charset="-128"/>
                          <a:ea typeface="Meiryo UI" panose="020B0604030504040204" pitchFamily="50" charset="-128"/>
                        </a:rPr>
                        <a:t>①自動車保険：対人・対物 「 無制限 」で同乗者も事故補償    </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r>
                        <a:rPr kumimoji="1" lang="en-US" altLang="ja-JP" sz="900" b="0" u="none" dirty="0">
                          <a:solidFill>
                            <a:schemeClr val="tx1"/>
                          </a:solidFill>
                          <a:latin typeface="Meiryo UI" panose="020B0604030504040204" pitchFamily="50" charset="-128"/>
                          <a:ea typeface="Meiryo UI" panose="020B0604030504040204" pitchFamily="50" charset="-128"/>
                        </a:rPr>
                        <a:t>                    </a:t>
                      </a:r>
                      <a:r>
                        <a:rPr kumimoji="1" lang="ja-JP" altLang="en-US" sz="900" b="0" u="none" dirty="0">
                          <a:solidFill>
                            <a:schemeClr val="tx1"/>
                          </a:solidFill>
                          <a:latin typeface="Meiryo UI" panose="020B0604030504040204" pitchFamily="50" charset="-128"/>
                          <a:ea typeface="Meiryo UI" panose="020B0604030504040204" pitchFamily="50" charset="-128"/>
                        </a:rPr>
                        <a:t>（所有してない車両も対象</a:t>
                      </a:r>
                      <a:r>
                        <a:rPr kumimoji="1" lang="en-US" altLang="ja-JP" sz="900" b="0" u="none" dirty="0">
                          <a:solidFill>
                            <a:schemeClr val="tx1"/>
                          </a:solidFill>
                          <a:latin typeface="Meiryo UI" panose="020B0604030504040204" pitchFamily="50" charset="-128"/>
                          <a:ea typeface="Meiryo UI" panose="020B0604030504040204" pitchFamily="50" charset="-128"/>
                        </a:rPr>
                        <a:t>)</a:t>
                      </a:r>
                      <a:endParaRPr kumimoji="1" lang="ja-JP" altLang="en-US" sz="900" b="0" u="none" dirty="0">
                        <a:solidFill>
                          <a:schemeClr val="tx1"/>
                        </a:solidFill>
                        <a:latin typeface="Meiryo UI" panose="020B0604030504040204" pitchFamily="50" charset="-128"/>
                        <a:ea typeface="Meiryo UI" panose="020B0604030504040204" pitchFamily="50" charset="-128"/>
                      </a:endParaRPr>
                    </a:p>
                    <a:p>
                      <a:r>
                        <a:rPr kumimoji="1" lang="ja-JP" altLang="en-US" sz="900" b="0" u="none" dirty="0">
                          <a:solidFill>
                            <a:schemeClr val="tx1"/>
                          </a:solidFill>
                          <a:latin typeface="Meiryo UI" panose="020B0604030504040204" pitchFamily="50" charset="-128"/>
                          <a:ea typeface="Meiryo UI" panose="020B0604030504040204" pitchFamily="50" charset="-128"/>
                        </a:rPr>
                        <a:t>②賠償責任保険：乗車前後の傷害等も補償</a:t>
                      </a:r>
                      <a:endParaRPr kumimoji="1" lang="en-US" altLang="ja-JP" sz="900" b="0" u="none" dirty="0">
                        <a:solidFill>
                          <a:schemeClr val="tx1"/>
                        </a:solidFill>
                        <a:latin typeface="Meiryo UI" panose="020B0604030504040204" pitchFamily="50" charset="-128"/>
                        <a:ea typeface="Meiryo UI" panose="020B0604030504040204" pitchFamily="50" charset="-128"/>
                      </a:endParaRPr>
                    </a:p>
                  </a:txBody>
                  <a:tcPr marL="77913" marR="77913" marT="38957" marB="38957"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35555424"/>
                  </a:ext>
                </a:extLst>
              </a:tr>
              <a:tr h="604076">
                <a:tc>
                  <a:txBody>
                    <a:bodyPr/>
                    <a:lstStyle/>
                    <a:p>
                      <a:pPr algn="ctr"/>
                      <a:r>
                        <a:rPr kumimoji="1" lang="ja-JP" altLang="en-US" sz="900" b="1" u="none" dirty="0">
                          <a:solidFill>
                            <a:schemeClr val="bg1"/>
                          </a:solidFill>
                          <a:latin typeface="Meiryo UI" panose="020B0604030504040204" pitchFamily="50" charset="-128"/>
                          <a:ea typeface="Meiryo UI" panose="020B0604030504040204" pitchFamily="50" charset="-128"/>
                        </a:rPr>
                        <a:t>利用料金</a:t>
                      </a:r>
                    </a:p>
                  </a:txBody>
                  <a:tcPr marL="77913" marR="77913" marT="38957" marB="38957" anchor="ctr">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　最初の</a:t>
                      </a:r>
                      <a:r>
                        <a:rPr kumimoji="1" lang="en-US" altLang="ja-JP" sz="900" b="0" u="none" dirty="0">
                          <a:solidFill>
                            <a:schemeClr val="tx1"/>
                          </a:solidFill>
                          <a:latin typeface="Meiryo UI" panose="020B0604030504040204" pitchFamily="50" charset="-128"/>
                          <a:ea typeface="Meiryo UI" panose="020B0604030504040204" pitchFamily="50" charset="-128"/>
                        </a:rPr>
                        <a:t>1.5km</a:t>
                      </a:r>
                      <a:r>
                        <a:rPr kumimoji="1" lang="ja-JP" altLang="en-US" sz="900" b="0" u="none" dirty="0">
                          <a:solidFill>
                            <a:schemeClr val="tx1"/>
                          </a:solidFill>
                          <a:latin typeface="Meiryo UI" panose="020B0604030504040204" pitchFamily="50" charset="-128"/>
                          <a:ea typeface="Meiryo UI" panose="020B0604030504040204" pitchFamily="50" charset="-128"/>
                        </a:rPr>
                        <a:t>まで</a:t>
                      </a:r>
                      <a:r>
                        <a:rPr kumimoji="1" lang="en-US" altLang="ja-JP" sz="900" b="0" u="none" dirty="0">
                          <a:solidFill>
                            <a:schemeClr val="tx1"/>
                          </a:solidFill>
                          <a:latin typeface="Meiryo UI" panose="020B0604030504040204" pitchFamily="50" charset="-128"/>
                          <a:ea typeface="Meiryo UI" panose="020B0604030504040204" pitchFamily="50" charset="-128"/>
                        </a:rPr>
                        <a:t>480</a:t>
                      </a:r>
                      <a:r>
                        <a:rPr kumimoji="1" lang="ja-JP" altLang="en-US" sz="900" b="0" u="none" dirty="0">
                          <a:solidFill>
                            <a:schemeClr val="tx1"/>
                          </a:solidFill>
                          <a:latin typeface="Meiryo UI" panose="020B0604030504040204" pitchFamily="50" charset="-128"/>
                          <a:ea typeface="Meiryo UI" panose="020B0604030504040204" pitchFamily="50" charset="-128"/>
                        </a:rPr>
                        <a:t>円、</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　以遠は</a:t>
                      </a:r>
                      <a:r>
                        <a:rPr kumimoji="1" lang="en-US" altLang="ja-JP" sz="900" b="0" u="none" dirty="0">
                          <a:solidFill>
                            <a:schemeClr val="tx1"/>
                          </a:solidFill>
                          <a:latin typeface="Meiryo UI" panose="020B0604030504040204" pitchFamily="50" charset="-128"/>
                          <a:ea typeface="Meiryo UI" panose="020B0604030504040204" pitchFamily="50" charset="-128"/>
                        </a:rPr>
                        <a:t>120</a:t>
                      </a:r>
                      <a:r>
                        <a:rPr kumimoji="1" lang="ja-JP" altLang="en-US" sz="900" b="0" u="none" dirty="0">
                          <a:solidFill>
                            <a:schemeClr val="tx1"/>
                          </a:solidFill>
                          <a:latin typeface="Meiryo UI" panose="020B0604030504040204" pitchFamily="50" charset="-128"/>
                          <a:ea typeface="Meiryo UI" panose="020B0604030504040204" pitchFamily="50" charset="-128"/>
                        </a:rPr>
                        <a:t>円</a:t>
                      </a:r>
                      <a:r>
                        <a:rPr kumimoji="1" lang="en-US" altLang="ja-JP" sz="900" b="0" u="none" dirty="0">
                          <a:solidFill>
                            <a:schemeClr val="tx1"/>
                          </a:solidFill>
                          <a:latin typeface="Meiryo UI" panose="020B0604030504040204" pitchFamily="50" charset="-128"/>
                          <a:ea typeface="Meiryo UI" panose="020B0604030504040204" pitchFamily="50" charset="-128"/>
                        </a:rPr>
                        <a:t>/km</a:t>
                      </a:r>
                      <a:r>
                        <a:rPr kumimoji="1" lang="ja-JP" altLang="en-US" sz="900" b="0" u="none" dirty="0">
                          <a:solidFill>
                            <a:schemeClr val="tx1"/>
                          </a:solidFill>
                          <a:latin typeface="Meiryo UI" panose="020B0604030504040204" pitchFamily="50" charset="-128"/>
                          <a:ea typeface="Meiryo UI" panose="020B0604030504040204" pitchFamily="50" charset="-128"/>
                        </a:rPr>
                        <a:t>を加算</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（概ねタクシー料金の半額、</a:t>
                      </a:r>
                      <a:r>
                        <a:rPr kumimoji="1" lang="en-US" altLang="ja-JP" sz="900" b="0" u="none" dirty="0">
                          <a:solidFill>
                            <a:schemeClr val="tx1"/>
                          </a:solidFill>
                          <a:latin typeface="Meiryo UI" panose="020B0604030504040204" pitchFamily="50" charset="-128"/>
                          <a:ea typeface="Meiryo UI" panose="020B0604030504040204" pitchFamily="50" charset="-128"/>
                        </a:rPr>
                        <a:t>1</a:t>
                      </a:r>
                      <a:r>
                        <a:rPr kumimoji="1" lang="ja-JP" altLang="en-US" sz="900" b="0" u="none" dirty="0">
                          <a:solidFill>
                            <a:schemeClr val="tx1"/>
                          </a:solidFill>
                          <a:latin typeface="Meiryo UI" panose="020B0604030504040204" pitchFamily="50" charset="-128"/>
                          <a:ea typeface="Meiryo UI" panose="020B0604030504040204" pitchFamily="50" charset="-128"/>
                        </a:rPr>
                        <a:t>台当り）　　　</a:t>
                      </a:r>
                    </a:p>
                  </a:txBody>
                  <a:tcPr marL="77913" marR="77913" marT="38957" marB="38957" anchor="ctr">
                    <a:lnT w="12700"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566319379"/>
                  </a:ext>
                </a:extLst>
              </a:tr>
            </a:tbl>
          </a:graphicData>
        </a:graphic>
      </p:graphicFrame>
      <p:sp>
        <p:nvSpPr>
          <p:cNvPr id="14" name="正方形/長方形 13">
            <a:extLst>
              <a:ext uri="{FF2B5EF4-FFF2-40B4-BE49-F238E27FC236}">
                <a16:creationId xmlns:a16="http://schemas.microsoft.com/office/drawing/2014/main" id="{001F6EF3-406B-4D51-94BA-11758BCB29C7}"/>
              </a:ext>
            </a:extLst>
          </p:cNvPr>
          <p:cNvSpPr/>
          <p:nvPr/>
        </p:nvSpPr>
        <p:spPr>
          <a:xfrm>
            <a:off x="545202" y="802033"/>
            <a:ext cx="5290549" cy="284693"/>
          </a:xfrm>
          <a:prstGeom prst="rect">
            <a:avLst/>
          </a:prstGeom>
        </p:spPr>
        <p:txBody>
          <a:bodyPr wrap="square">
            <a:spAutoFit/>
          </a:bodyPr>
          <a:lstStyle/>
          <a:p>
            <a:pPr defTabSz="779173">
              <a:lnSpc>
                <a:spcPts val="1534"/>
              </a:lnSpc>
            </a:pPr>
            <a:r>
              <a:rPr kumimoji="1" lang="en-US" altLang="ja-JP" sz="1363" b="1" dirty="0">
                <a:solidFill>
                  <a:prstClr val="black"/>
                </a:solidFill>
                <a:latin typeface="Meiryo UI" panose="020B0604030504040204" pitchFamily="50" charset="-128"/>
                <a:ea typeface="Meiryo UI" panose="020B0604030504040204" pitchFamily="50" charset="-128"/>
              </a:rPr>
              <a:t>【NPO</a:t>
            </a:r>
            <a:r>
              <a:rPr kumimoji="1" lang="ja-JP" altLang="en-US" sz="1363" b="1" dirty="0">
                <a:solidFill>
                  <a:prstClr val="black"/>
                </a:solidFill>
                <a:latin typeface="Meiryo UI" panose="020B0604030504040204" pitchFamily="50" charset="-128"/>
                <a:ea typeface="Meiryo UI" panose="020B0604030504040204" pitchFamily="50" charset="-128"/>
              </a:rPr>
              <a:t>法人気張る！ふるさと丹後町（ささえ合い交通）</a:t>
            </a:r>
            <a:r>
              <a:rPr kumimoji="1" lang="en-US" altLang="ja-JP" sz="1363" b="1" dirty="0">
                <a:solidFill>
                  <a:prstClr val="black"/>
                </a:solidFill>
                <a:latin typeface="Meiryo UI" panose="020B0604030504040204" pitchFamily="50" charset="-128"/>
                <a:ea typeface="Meiryo UI" panose="020B0604030504040204" pitchFamily="50" charset="-128"/>
              </a:rPr>
              <a:t>】</a:t>
            </a:r>
          </a:p>
        </p:txBody>
      </p:sp>
      <p:sp>
        <p:nvSpPr>
          <p:cNvPr id="15" name="正方形/長方形 14">
            <a:extLst>
              <a:ext uri="{FF2B5EF4-FFF2-40B4-BE49-F238E27FC236}">
                <a16:creationId xmlns:a16="http://schemas.microsoft.com/office/drawing/2014/main" id="{D74D1C77-1327-469F-9A5D-46AC05BBF75D}"/>
              </a:ext>
            </a:extLst>
          </p:cNvPr>
          <p:cNvSpPr/>
          <p:nvPr/>
        </p:nvSpPr>
        <p:spPr>
          <a:xfrm>
            <a:off x="4636772" y="1028620"/>
            <a:ext cx="1126402" cy="262636"/>
          </a:xfrm>
          <a:prstGeom prst="rect">
            <a:avLst/>
          </a:prstGeom>
        </p:spPr>
        <p:txBody>
          <a:bodyPr wrap="square">
            <a:spAutoFit/>
          </a:bodyPr>
          <a:lstStyle/>
          <a:p>
            <a:pPr defTabSz="779173">
              <a:lnSpc>
                <a:spcPts val="1534"/>
              </a:lnSpc>
            </a:pPr>
            <a:r>
              <a:rPr kumimoji="1" lang="ja-JP" altLang="en-US" sz="1023" b="1" dirty="0">
                <a:solidFill>
                  <a:prstClr val="black"/>
                </a:solidFill>
                <a:latin typeface="Meiryo UI" panose="020B0604030504040204" pitchFamily="50" charset="-128"/>
                <a:ea typeface="Meiryo UI" panose="020B0604030504040204" pitchFamily="50" charset="-128"/>
              </a:rPr>
              <a:t>（運行エリア）</a:t>
            </a:r>
            <a:endParaRPr kumimoji="1" lang="en-US" altLang="ja-JP" sz="1023" b="1" dirty="0">
              <a:solidFill>
                <a:prstClr val="black"/>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9A87E0CE-6EFF-4856-936D-91E63AC2C3F4}"/>
              </a:ext>
            </a:extLst>
          </p:cNvPr>
          <p:cNvSpPr/>
          <p:nvPr/>
        </p:nvSpPr>
        <p:spPr>
          <a:xfrm>
            <a:off x="4617510" y="2764455"/>
            <a:ext cx="1126402" cy="262636"/>
          </a:xfrm>
          <a:prstGeom prst="rect">
            <a:avLst/>
          </a:prstGeom>
        </p:spPr>
        <p:txBody>
          <a:bodyPr wrap="square">
            <a:spAutoFit/>
          </a:bodyPr>
          <a:lstStyle/>
          <a:p>
            <a:pPr defTabSz="779173">
              <a:lnSpc>
                <a:spcPts val="1534"/>
              </a:lnSpc>
            </a:pPr>
            <a:r>
              <a:rPr kumimoji="1" lang="ja-JP" altLang="en-US" sz="1023" b="1" dirty="0">
                <a:solidFill>
                  <a:prstClr val="black"/>
                </a:solidFill>
                <a:latin typeface="Meiryo UI" panose="020B0604030504040204" pitchFamily="50" charset="-128"/>
                <a:ea typeface="Meiryo UI" panose="020B0604030504040204" pitchFamily="50" charset="-128"/>
              </a:rPr>
              <a:t>（仕組み）</a:t>
            </a:r>
            <a:endParaRPr kumimoji="1" lang="en-US" altLang="ja-JP" sz="1023" b="1" dirty="0">
              <a:solidFill>
                <a:prstClr val="black"/>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AD6836E1-678F-4F5B-9DBF-E15318616A2D}"/>
              </a:ext>
            </a:extLst>
          </p:cNvPr>
          <p:cNvSpPr txBox="1"/>
          <p:nvPr/>
        </p:nvSpPr>
        <p:spPr>
          <a:xfrm>
            <a:off x="7381996" y="6595108"/>
            <a:ext cx="2273425" cy="262892"/>
          </a:xfrm>
          <a:prstGeom prst="rect">
            <a:avLst/>
          </a:prstGeom>
          <a:noFill/>
        </p:spPr>
        <p:txBody>
          <a:bodyPr wrap="square">
            <a:spAutoFit/>
          </a:bodyPr>
          <a:lstStyle/>
          <a:p>
            <a:r>
              <a:rPr lang="ja-JP" altLang="en-US" sz="554" dirty="0">
                <a:latin typeface="Meiryo UI" panose="020B0604030504040204" pitchFamily="50" charset="-128"/>
                <a:ea typeface="Meiryo UI" panose="020B0604030504040204" pitchFamily="50" charset="-128"/>
              </a:rPr>
              <a:t>出典：以下を主に大阪府作成</a:t>
            </a:r>
            <a:endParaRPr lang="en-US" altLang="ja-JP" sz="554" dirty="0">
              <a:latin typeface="Meiryo UI" panose="020B0604030504040204" pitchFamily="50" charset="-128"/>
              <a:ea typeface="Meiryo UI" panose="020B0604030504040204" pitchFamily="50" charset="-128"/>
            </a:endParaRPr>
          </a:p>
          <a:p>
            <a:r>
              <a:rPr lang="ja-JP" altLang="en-US" sz="554" dirty="0">
                <a:latin typeface="Meiryo UI" panose="020B0604030504040204" pitchFamily="50" charset="-128"/>
                <a:ea typeface="Meiryo UI" panose="020B0604030504040204" pitchFamily="50" charset="-128"/>
              </a:rPr>
              <a:t>内閣府</a:t>
            </a:r>
            <a:r>
              <a:rPr lang="en-US" altLang="ja-JP" sz="554" dirty="0">
                <a:latin typeface="Meiryo UI" panose="020B0604030504040204" pitchFamily="50" charset="-128"/>
                <a:ea typeface="Meiryo UI" panose="020B0604030504040204" pitchFamily="50" charset="-128"/>
              </a:rPr>
              <a:t>HP:</a:t>
            </a:r>
            <a:r>
              <a:rPr lang="ja-JP" altLang="en-US" sz="554" dirty="0">
                <a:latin typeface="Meiryo UI" panose="020B0604030504040204" pitchFamily="50" charset="-128"/>
                <a:ea typeface="Meiryo UI" panose="020B0604030504040204" pitchFamily="50" charset="-128"/>
              </a:rPr>
              <a:t>規制改革会議</a:t>
            </a:r>
            <a:r>
              <a:rPr lang="en-US" altLang="ja-JP" sz="554" dirty="0">
                <a:latin typeface="Meiryo UI" panose="020B0604030504040204" pitchFamily="50" charset="-128"/>
                <a:ea typeface="Meiryo UI" panose="020B0604030504040204" pitchFamily="50" charset="-128"/>
              </a:rPr>
              <a:t>_</a:t>
            </a:r>
            <a:r>
              <a:rPr lang="ja-JP" altLang="en-US" sz="554" dirty="0">
                <a:latin typeface="Meiryo UI" panose="020B0604030504040204" pitchFamily="50" charset="-128"/>
                <a:ea typeface="Meiryo UI" panose="020B0604030504040204" pitchFamily="50" charset="-128"/>
              </a:rPr>
              <a:t>地域活性化</a:t>
            </a:r>
            <a:r>
              <a:rPr lang="en-US" altLang="ja-JP" sz="554" dirty="0">
                <a:latin typeface="Meiryo UI" panose="020B0604030504040204" pitchFamily="50" charset="-128"/>
                <a:ea typeface="Meiryo UI" panose="020B0604030504040204" pitchFamily="50" charset="-128"/>
              </a:rPr>
              <a:t>WG</a:t>
            </a:r>
            <a:r>
              <a:rPr lang="ja-JP" altLang="en-US" sz="554" dirty="0">
                <a:latin typeface="Meiryo UI" panose="020B0604030504040204" pitchFamily="50" charset="-128"/>
                <a:ea typeface="Meiryo UI" panose="020B0604030504040204" pitchFamily="50" charset="-128"/>
              </a:rPr>
              <a:t>資料　　　　　</a:t>
            </a:r>
            <a:endParaRPr lang="en-US" altLang="ja-JP" sz="554"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B2AC20BF-41F8-488E-B62C-C9D815B71C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3662" y="933637"/>
            <a:ext cx="2189880" cy="1830818"/>
          </a:xfrm>
          <a:prstGeom prst="rect">
            <a:avLst/>
          </a:prstGeom>
        </p:spPr>
      </p:pic>
      <p:pic>
        <p:nvPicPr>
          <p:cNvPr id="6" name="図 5">
            <a:extLst>
              <a:ext uri="{FF2B5EF4-FFF2-40B4-BE49-F238E27FC236}">
                <a16:creationId xmlns:a16="http://schemas.microsoft.com/office/drawing/2014/main" id="{45AD5586-C815-4D05-B6A3-93DA390938EE}"/>
              </a:ext>
            </a:extLst>
          </p:cNvPr>
          <p:cNvPicPr>
            <a:picLocks noChangeAspect="1"/>
          </p:cNvPicPr>
          <p:nvPr/>
        </p:nvPicPr>
        <p:blipFill>
          <a:blip r:embed="rId3"/>
          <a:stretch>
            <a:fillRect/>
          </a:stretch>
        </p:blipFill>
        <p:spPr>
          <a:xfrm>
            <a:off x="5225172" y="3027376"/>
            <a:ext cx="3454007" cy="1743817"/>
          </a:xfrm>
          <a:prstGeom prst="rect">
            <a:avLst/>
          </a:prstGeom>
        </p:spPr>
      </p:pic>
      <p:pic>
        <p:nvPicPr>
          <p:cNvPr id="9" name="図 8">
            <a:extLst>
              <a:ext uri="{FF2B5EF4-FFF2-40B4-BE49-F238E27FC236}">
                <a16:creationId xmlns:a16="http://schemas.microsoft.com/office/drawing/2014/main" id="{881FE6CF-F5A1-4E20-B6E8-A35D87F0CAFA}"/>
              </a:ext>
            </a:extLst>
          </p:cNvPr>
          <p:cNvPicPr>
            <a:picLocks noChangeAspect="1"/>
          </p:cNvPicPr>
          <p:nvPr/>
        </p:nvPicPr>
        <p:blipFill>
          <a:blip r:embed="rId4"/>
          <a:stretch>
            <a:fillRect/>
          </a:stretch>
        </p:blipFill>
        <p:spPr>
          <a:xfrm>
            <a:off x="5225172" y="4823322"/>
            <a:ext cx="3454007" cy="1737789"/>
          </a:xfrm>
          <a:prstGeom prst="rect">
            <a:avLst/>
          </a:prstGeom>
        </p:spPr>
      </p:pic>
      <p:sp>
        <p:nvSpPr>
          <p:cNvPr id="19" name="テキスト ボックス 18">
            <a:extLst>
              <a:ext uri="{FF2B5EF4-FFF2-40B4-BE49-F238E27FC236}">
                <a16:creationId xmlns:a16="http://schemas.microsoft.com/office/drawing/2014/main" id="{3A71A8E8-DB9F-4BEA-8061-D4459CEE7021}"/>
              </a:ext>
            </a:extLst>
          </p:cNvPr>
          <p:cNvSpPr txBox="1"/>
          <p:nvPr/>
        </p:nvSpPr>
        <p:spPr>
          <a:xfrm>
            <a:off x="209636" y="66300"/>
            <a:ext cx="84204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dirty="0">
                <a:solidFill>
                  <a:prstClr val="black"/>
                </a:solidFill>
                <a:latin typeface="Meiryo UI" panose="020B0604030504040204" pitchFamily="50" charset="-128"/>
                <a:ea typeface="Meiryo UI" panose="020B0604030504040204" pitchFamily="50" charset="-128"/>
              </a:rPr>
              <a:t>自家用有償旅客運送（</a:t>
            </a:r>
            <a:r>
              <a:rPr kumimoji="1" lang="zh-CN" altLang="en-US" sz="2000" b="1" dirty="0">
                <a:solidFill>
                  <a:prstClr val="black"/>
                </a:solidFill>
                <a:latin typeface="Meiryo UI" panose="020B0604030504040204" pitchFamily="50" charset="-128"/>
                <a:ea typeface="Meiryo UI" panose="020B0604030504040204" pitchFamily="50" charset="-128"/>
              </a:rPr>
              <a:t>道路運送法第</a:t>
            </a:r>
            <a:r>
              <a:rPr kumimoji="1" lang="en-US" altLang="zh-CN" sz="2000" b="1" dirty="0">
                <a:solidFill>
                  <a:prstClr val="black"/>
                </a:solidFill>
                <a:latin typeface="Meiryo UI" panose="020B0604030504040204" pitchFamily="50" charset="-128"/>
                <a:ea typeface="Meiryo UI" panose="020B0604030504040204" pitchFamily="50" charset="-128"/>
              </a:rPr>
              <a:t>78</a:t>
            </a:r>
            <a:r>
              <a:rPr kumimoji="1" lang="zh-CN" altLang="en-US" sz="2000" b="1" dirty="0">
                <a:solidFill>
                  <a:prstClr val="black"/>
                </a:solidFill>
                <a:latin typeface="Meiryo UI" panose="020B0604030504040204" pitchFamily="50" charset="-128"/>
                <a:ea typeface="Meiryo UI" panose="020B0604030504040204" pitchFamily="50" charset="-128"/>
              </a:rPr>
              <a:t>条第</a:t>
            </a:r>
            <a:r>
              <a:rPr kumimoji="1" lang="en-US" altLang="zh-CN" sz="2000" b="1" dirty="0">
                <a:solidFill>
                  <a:prstClr val="black"/>
                </a:solidFill>
                <a:latin typeface="Meiryo UI" panose="020B0604030504040204" pitchFamily="50" charset="-128"/>
                <a:ea typeface="Meiryo UI" panose="020B0604030504040204" pitchFamily="50" charset="-128"/>
              </a:rPr>
              <a:t>2</a:t>
            </a:r>
            <a:r>
              <a:rPr kumimoji="1" lang="zh-CN" altLang="en-US" sz="2000" b="1" dirty="0">
                <a:solidFill>
                  <a:prstClr val="black"/>
                </a:solidFill>
                <a:latin typeface="Meiryo UI" panose="020B0604030504040204" pitchFamily="50" charset="-128"/>
                <a:ea typeface="Meiryo UI" panose="020B0604030504040204" pitchFamily="50" charset="-128"/>
              </a:rPr>
              <a:t>号</a:t>
            </a:r>
            <a:r>
              <a:rPr kumimoji="1" lang="ja-JP" altLang="en-US" sz="2000" b="1" dirty="0">
                <a:solidFill>
                  <a:prstClr val="black"/>
                </a:solidFill>
                <a:latin typeface="Meiryo UI" panose="020B0604030504040204" pitchFamily="50" charset="-128"/>
                <a:ea typeface="Meiryo UI" panose="020B0604030504040204" pitchFamily="50" charset="-128"/>
              </a:rPr>
              <a:t>）の事例</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1" name="直線コネクタ 20">
            <a:extLst>
              <a:ext uri="{FF2B5EF4-FFF2-40B4-BE49-F238E27FC236}">
                <a16:creationId xmlns:a16="http://schemas.microsoft.com/office/drawing/2014/main" id="{90EC735B-0A0C-45DF-8051-3DC8CFB8CD26}"/>
              </a:ext>
            </a:extLst>
          </p:cNvPr>
          <p:cNvCxnSpPr/>
          <p:nvPr/>
        </p:nvCxnSpPr>
        <p:spPr>
          <a:xfrm>
            <a:off x="240668" y="460403"/>
            <a:ext cx="8726251" cy="0"/>
          </a:xfrm>
          <a:prstGeom prst="line">
            <a:avLst/>
          </a:prstGeom>
        </p:spPr>
        <p:style>
          <a:lnRef idx="1">
            <a:schemeClr val="dk1"/>
          </a:lnRef>
          <a:fillRef idx="0">
            <a:schemeClr val="dk1"/>
          </a:fillRef>
          <a:effectRef idx="0">
            <a:schemeClr val="dk1"/>
          </a:effectRef>
          <a:fontRef idx="minor">
            <a:schemeClr val="tx1"/>
          </a:fontRef>
        </p:style>
      </p:cxnSp>
      <p:sp>
        <p:nvSpPr>
          <p:cNvPr id="22" name="スライド番号プレースホルダー 3">
            <a:extLst>
              <a:ext uri="{FF2B5EF4-FFF2-40B4-BE49-F238E27FC236}">
                <a16:creationId xmlns:a16="http://schemas.microsoft.com/office/drawing/2014/main" id="{649D3B20-EEE9-42C2-B72F-13D2C4B5A4D5}"/>
              </a:ext>
            </a:extLst>
          </p:cNvPr>
          <p:cNvSpPr>
            <a:spLocks noGrp="1"/>
          </p:cNvSpPr>
          <p:nvPr>
            <p:ph type="sldNum" sz="quarter" idx="12"/>
          </p:nvPr>
        </p:nvSpPr>
        <p:spPr>
          <a:xfrm>
            <a:off x="8736436" y="6527356"/>
            <a:ext cx="417006" cy="365125"/>
          </a:xfrm>
        </p:spPr>
        <p:txBody>
          <a:bodyPr/>
          <a:lstStyle/>
          <a:p>
            <a:fld id="{2C05A0C3-014B-4449-8009-2E442196B472}" type="slidenum">
              <a:rPr kumimoji="1" lang="ja-JP" altLang="en-US" smtClean="0"/>
              <a:pPr/>
              <a:t>24</a:t>
            </a:fld>
            <a:endParaRPr kumimoji="1" lang="ja-JP" altLang="en-US" dirty="0"/>
          </a:p>
        </p:txBody>
      </p:sp>
    </p:spTree>
    <p:extLst>
      <p:ext uri="{BB962C8B-B14F-4D97-AF65-F5344CB8AC3E}">
        <p14:creationId xmlns:p14="http://schemas.microsoft.com/office/powerpoint/2010/main" val="815232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EFBF6EF5-BA5E-437F-BEFA-D2CBB42AAF0D}"/>
              </a:ext>
            </a:extLst>
          </p:cNvPr>
          <p:cNvGraphicFramePr>
            <a:graphicFrameLocks noGrp="1"/>
          </p:cNvGraphicFramePr>
          <p:nvPr>
            <p:extLst>
              <p:ext uri="{D42A27DB-BD31-4B8C-83A1-F6EECF244321}">
                <p14:modId xmlns:p14="http://schemas.microsoft.com/office/powerpoint/2010/main" val="1472432235"/>
              </p:ext>
            </p:extLst>
          </p:nvPr>
        </p:nvGraphicFramePr>
        <p:xfrm>
          <a:off x="625291" y="1202892"/>
          <a:ext cx="3946711" cy="5177052"/>
        </p:xfrm>
        <a:graphic>
          <a:graphicData uri="http://schemas.openxmlformats.org/drawingml/2006/table">
            <a:tbl>
              <a:tblPr firstCol="1">
                <a:tableStyleId>{5C22544A-7EE6-4342-B048-85BDC9FD1C3A}</a:tableStyleId>
              </a:tblPr>
              <a:tblGrid>
                <a:gridCol w="880923">
                  <a:extLst>
                    <a:ext uri="{9D8B030D-6E8A-4147-A177-3AD203B41FA5}">
                      <a16:colId xmlns:a16="http://schemas.microsoft.com/office/drawing/2014/main" val="2241780783"/>
                    </a:ext>
                  </a:extLst>
                </a:gridCol>
                <a:gridCol w="3065788">
                  <a:extLst>
                    <a:ext uri="{9D8B030D-6E8A-4147-A177-3AD203B41FA5}">
                      <a16:colId xmlns:a16="http://schemas.microsoft.com/office/drawing/2014/main" val="3173417083"/>
                    </a:ext>
                  </a:extLst>
                </a:gridCol>
              </a:tblGrid>
              <a:tr h="264120">
                <a:tc>
                  <a:txBody>
                    <a:bodyPr/>
                    <a:lstStyle/>
                    <a:p>
                      <a:pPr algn="ctr"/>
                      <a:r>
                        <a:rPr kumimoji="1" lang="ja-JP" altLang="en-US" sz="900" b="1" u="none" dirty="0">
                          <a:solidFill>
                            <a:schemeClr val="bg1"/>
                          </a:solidFill>
                          <a:latin typeface="Meiryo UI" panose="020B0604030504040204" pitchFamily="50" charset="-128"/>
                          <a:ea typeface="Meiryo UI" panose="020B0604030504040204" pitchFamily="50" charset="-128"/>
                        </a:rPr>
                        <a:t>実施主体</a:t>
                      </a:r>
                    </a:p>
                  </a:txBody>
                  <a:tcPr marL="77913" marR="77913" marT="38957" marB="38957" anchor="ctr">
                    <a:solidFill>
                      <a:schemeClr val="accent5">
                        <a:lumMod val="75000"/>
                      </a:schemeClr>
                    </a:solidFill>
                  </a:tcPr>
                </a:tc>
                <a:tc>
                  <a:txBody>
                    <a:bodyPr/>
                    <a:lstStyle/>
                    <a:p>
                      <a:pPr algn="l"/>
                      <a:r>
                        <a:rPr kumimoji="1" lang="ja-JP" altLang="en-US" sz="900" b="0" u="none" dirty="0">
                          <a:solidFill>
                            <a:schemeClr val="tx1"/>
                          </a:solidFill>
                          <a:latin typeface="Meiryo UI" panose="020B0604030504040204" pitchFamily="50" charset="-128"/>
                          <a:ea typeface="Meiryo UI" panose="020B0604030504040204" pitchFamily="50" charset="-128"/>
                        </a:rPr>
                        <a:t>特定非営利活動法人　養父市マイカー運送ネットワーク</a:t>
                      </a:r>
                    </a:p>
                  </a:txBody>
                  <a:tcPr marL="77913" marR="77913" marT="38957" marB="38957" anchor="ctr">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57985678"/>
                  </a:ext>
                </a:extLst>
              </a:tr>
              <a:tr h="434098">
                <a:tc>
                  <a:txBody>
                    <a:bodyPr/>
                    <a:lstStyle/>
                    <a:p>
                      <a:pPr algn="ctr"/>
                      <a:r>
                        <a:rPr kumimoji="1" lang="ja-JP" altLang="en-US" sz="900" b="1" u="none" dirty="0">
                          <a:solidFill>
                            <a:schemeClr val="bg1"/>
                          </a:solidFill>
                          <a:latin typeface="Meiryo UI" panose="020B0604030504040204" pitchFamily="50" charset="-128"/>
                          <a:ea typeface="Meiryo UI" panose="020B0604030504040204" pitchFamily="50" charset="-128"/>
                        </a:rPr>
                        <a:t>運行管理</a:t>
                      </a:r>
                    </a:p>
                  </a:txBody>
                  <a:tcPr marL="77913" marR="77913" marT="38957" marB="38957" anchor="ctr">
                    <a:solidFill>
                      <a:schemeClr val="accent5">
                        <a:lumMod val="75000"/>
                      </a:schemeClr>
                    </a:solidFill>
                  </a:tcPr>
                </a:tc>
                <a:tc>
                  <a:txBody>
                    <a:bodyPr/>
                    <a:lstStyle/>
                    <a:p>
                      <a:pPr algn="l"/>
                      <a:r>
                        <a:rPr kumimoji="1" lang="ja-JP" altLang="en-US" sz="900" b="0" u="none" dirty="0">
                          <a:solidFill>
                            <a:schemeClr val="tx1"/>
                          </a:solidFill>
                          <a:latin typeface="Meiryo UI" panose="020B0604030504040204" pitchFamily="50" charset="-128"/>
                          <a:ea typeface="Meiryo UI" panose="020B0604030504040204" pitchFamily="50" charset="-128"/>
                        </a:rPr>
                        <a:t>市内のタクシー会社（全但タクシー（株）、（有）あいあい）</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algn="l"/>
                      <a:r>
                        <a:rPr kumimoji="1" lang="ja-JP" altLang="en-US" sz="900" b="0" u="none" dirty="0">
                          <a:solidFill>
                            <a:schemeClr val="tx1"/>
                          </a:solidFill>
                          <a:latin typeface="Meiryo UI" panose="020B0604030504040204" pitchFamily="50" charset="-128"/>
                          <a:ea typeface="Meiryo UI" panose="020B0604030504040204" pitchFamily="50" charset="-128"/>
                        </a:rPr>
                        <a:t>遠隔での点呼実施（アルコールチェック・健康状態等）</a:t>
                      </a:r>
                      <a:endParaRPr kumimoji="1" lang="en-US" altLang="ja-JP" sz="900" b="0" u="none" dirty="0">
                        <a:solidFill>
                          <a:schemeClr val="tx1"/>
                        </a:solidFill>
                        <a:latin typeface="Meiryo UI" panose="020B0604030504040204" pitchFamily="50" charset="-128"/>
                        <a:ea typeface="Meiryo UI" panose="020B0604030504040204" pitchFamily="50" charset="-128"/>
                      </a:endParaRPr>
                    </a:p>
                  </a:txBody>
                  <a:tcPr marL="77913" marR="77913" marT="38957" marB="38957"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78509117"/>
                  </a:ext>
                </a:extLst>
              </a:tr>
              <a:tr h="264120">
                <a:tc>
                  <a:txBody>
                    <a:bodyPr/>
                    <a:lstStyle/>
                    <a:p>
                      <a:pPr algn="ctr"/>
                      <a:r>
                        <a:rPr kumimoji="1" lang="ja-JP" altLang="en-US" sz="900" b="1" u="none" dirty="0">
                          <a:solidFill>
                            <a:schemeClr val="bg1"/>
                          </a:solidFill>
                          <a:latin typeface="Meiryo UI" panose="020B0604030504040204" pitchFamily="50" charset="-128"/>
                          <a:ea typeface="Meiryo UI" panose="020B0604030504040204" pitchFamily="50" charset="-128"/>
                        </a:rPr>
                        <a:t>運行エリア</a:t>
                      </a:r>
                    </a:p>
                  </a:txBody>
                  <a:tcPr marL="77913" marR="77913" marT="38957" marB="38957" anchor="ctr">
                    <a:solidFill>
                      <a:schemeClr val="accent5">
                        <a:lumMod val="75000"/>
                      </a:schemeClr>
                    </a:solidFill>
                  </a:tcPr>
                </a:tc>
                <a:tc>
                  <a:txBody>
                    <a:bodyPr/>
                    <a:lstStyle/>
                    <a:p>
                      <a:pPr algn="l"/>
                      <a:r>
                        <a:rPr kumimoji="1" lang="ja-JP" altLang="en-US" sz="900" b="0" u="none" dirty="0">
                          <a:solidFill>
                            <a:schemeClr val="tx1"/>
                          </a:solidFill>
                          <a:latin typeface="Meiryo UI" panose="020B0604030504040204" pitchFamily="50" charset="-128"/>
                          <a:ea typeface="Meiryo UI" panose="020B0604030504040204" pitchFamily="50" charset="-128"/>
                        </a:rPr>
                        <a:t>関宮地域、大屋地域（地域外への移動は不可）</a:t>
                      </a:r>
                      <a:endParaRPr kumimoji="1" lang="en-US" altLang="ja-JP" sz="900" b="0" u="none" dirty="0">
                        <a:solidFill>
                          <a:schemeClr val="tx1"/>
                        </a:solidFill>
                        <a:latin typeface="Meiryo UI" panose="020B0604030504040204" pitchFamily="50" charset="-128"/>
                        <a:ea typeface="Meiryo UI" panose="020B0604030504040204" pitchFamily="50" charset="-128"/>
                      </a:endParaRPr>
                    </a:p>
                  </a:txBody>
                  <a:tcPr marL="77913" marR="77913" marT="38957" marB="38957"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51571584"/>
                  </a:ext>
                </a:extLst>
              </a:tr>
              <a:tr h="264120">
                <a:tc>
                  <a:txBody>
                    <a:bodyPr/>
                    <a:lstStyle/>
                    <a:p>
                      <a:pPr algn="ctr"/>
                      <a:r>
                        <a:rPr kumimoji="1" lang="ja-JP" altLang="en-US" sz="900" b="1" u="none" dirty="0">
                          <a:solidFill>
                            <a:schemeClr val="bg1"/>
                          </a:solidFill>
                          <a:latin typeface="Meiryo UI" panose="020B0604030504040204" pitchFamily="50" charset="-128"/>
                          <a:ea typeface="Meiryo UI" panose="020B0604030504040204" pitchFamily="50" charset="-128"/>
                        </a:rPr>
                        <a:t>運行日</a:t>
                      </a:r>
                    </a:p>
                  </a:txBody>
                  <a:tcPr marL="77913" marR="77913" marT="38957" marB="38957" anchor="ctr">
                    <a:solidFill>
                      <a:schemeClr val="accent5">
                        <a:lumMod val="75000"/>
                      </a:schemeClr>
                    </a:solidFill>
                  </a:tcPr>
                </a:tc>
                <a:tc>
                  <a:txBody>
                    <a:bodyPr/>
                    <a:lstStyle/>
                    <a:p>
                      <a:r>
                        <a:rPr kumimoji="1" lang="ja-JP" altLang="en-US" sz="900" b="0" u="none" dirty="0">
                          <a:solidFill>
                            <a:schemeClr val="tx1"/>
                          </a:solidFill>
                          <a:latin typeface="Meiryo UI" panose="020B0604030504040204" pitchFamily="50" charset="-128"/>
                          <a:ea typeface="Meiryo UI" panose="020B0604030504040204" pitchFamily="50" charset="-128"/>
                        </a:rPr>
                        <a:t>毎日（</a:t>
                      </a:r>
                      <a:r>
                        <a:rPr kumimoji="1" lang="en-US" altLang="ja-JP" sz="900" b="0" u="none" dirty="0">
                          <a:solidFill>
                            <a:schemeClr val="tx1"/>
                          </a:solidFill>
                          <a:latin typeface="Meiryo UI" panose="020B0604030504040204" pitchFamily="50" charset="-128"/>
                          <a:ea typeface="Meiryo UI" panose="020B0604030504040204" pitchFamily="50" charset="-128"/>
                        </a:rPr>
                        <a:t>12/30</a:t>
                      </a:r>
                      <a:r>
                        <a:rPr kumimoji="1" lang="ja-JP" altLang="en-US" sz="900" b="0" u="none" dirty="0">
                          <a:solidFill>
                            <a:schemeClr val="tx1"/>
                          </a:solidFill>
                          <a:latin typeface="Meiryo UI" panose="020B0604030504040204" pitchFamily="50" charset="-128"/>
                          <a:ea typeface="Meiryo UI" panose="020B0604030504040204" pitchFamily="50" charset="-128"/>
                        </a:rPr>
                        <a:t>～</a:t>
                      </a:r>
                      <a:r>
                        <a:rPr kumimoji="1" lang="en-US" altLang="ja-JP" sz="900" b="0" u="none" dirty="0">
                          <a:solidFill>
                            <a:schemeClr val="tx1"/>
                          </a:solidFill>
                          <a:latin typeface="Meiryo UI" panose="020B0604030504040204" pitchFamily="50" charset="-128"/>
                          <a:ea typeface="Meiryo UI" panose="020B0604030504040204" pitchFamily="50" charset="-128"/>
                        </a:rPr>
                        <a:t>1/3</a:t>
                      </a:r>
                      <a:r>
                        <a:rPr kumimoji="1" lang="ja-JP" altLang="en-US" sz="900" b="0" u="none" dirty="0">
                          <a:solidFill>
                            <a:schemeClr val="tx1"/>
                          </a:solidFill>
                          <a:latin typeface="Meiryo UI" panose="020B0604030504040204" pitchFamily="50" charset="-128"/>
                          <a:ea typeface="Meiryo UI" panose="020B0604030504040204" pitchFamily="50" charset="-128"/>
                        </a:rPr>
                        <a:t>除く）　受付時間</a:t>
                      </a:r>
                      <a:r>
                        <a:rPr kumimoji="1" lang="en-US" altLang="ja-JP" sz="900" b="0" u="none" dirty="0">
                          <a:solidFill>
                            <a:schemeClr val="tx1"/>
                          </a:solidFill>
                          <a:latin typeface="Meiryo UI" panose="020B0604030504040204" pitchFamily="50" charset="-128"/>
                          <a:ea typeface="Meiryo UI" panose="020B0604030504040204" pitchFamily="50" charset="-128"/>
                        </a:rPr>
                        <a:t>8</a:t>
                      </a:r>
                      <a:r>
                        <a:rPr kumimoji="1" lang="ja-JP" altLang="en-US" sz="900" b="0" u="none" dirty="0">
                          <a:solidFill>
                            <a:schemeClr val="tx1"/>
                          </a:solidFill>
                          <a:latin typeface="Meiryo UI" panose="020B0604030504040204" pitchFamily="50" charset="-128"/>
                          <a:ea typeface="Meiryo UI" panose="020B0604030504040204" pitchFamily="50" charset="-128"/>
                        </a:rPr>
                        <a:t>時～</a:t>
                      </a:r>
                      <a:r>
                        <a:rPr kumimoji="1" lang="en-US" altLang="ja-JP" sz="900" b="0" u="none" dirty="0">
                          <a:solidFill>
                            <a:schemeClr val="tx1"/>
                          </a:solidFill>
                          <a:latin typeface="Meiryo UI" panose="020B0604030504040204" pitchFamily="50" charset="-128"/>
                          <a:ea typeface="Meiryo UI" panose="020B0604030504040204" pitchFamily="50" charset="-128"/>
                        </a:rPr>
                        <a:t>17</a:t>
                      </a:r>
                      <a:r>
                        <a:rPr kumimoji="1" lang="ja-JP" altLang="en-US" sz="900" b="0" u="none" dirty="0">
                          <a:solidFill>
                            <a:schemeClr val="tx1"/>
                          </a:solidFill>
                          <a:latin typeface="Meiryo UI" panose="020B0604030504040204" pitchFamily="50" charset="-128"/>
                          <a:ea typeface="Meiryo UI" panose="020B0604030504040204" pitchFamily="50" charset="-128"/>
                        </a:rPr>
                        <a:t>時</a:t>
                      </a:r>
                    </a:p>
                  </a:txBody>
                  <a:tcPr marL="77913" marR="77913" marT="38957" marB="38957"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31028495"/>
                  </a:ext>
                </a:extLst>
              </a:tr>
              <a:tr h="434098">
                <a:tc>
                  <a:txBody>
                    <a:bodyPr/>
                    <a:lstStyle/>
                    <a:p>
                      <a:pPr algn="ctr"/>
                      <a:r>
                        <a:rPr kumimoji="1" lang="ja-JP" altLang="en-US" sz="900" b="1" u="none" dirty="0">
                          <a:solidFill>
                            <a:schemeClr val="bg1"/>
                          </a:solidFill>
                          <a:latin typeface="Meiryo UI" panose="020B0604030504040204" pitchFamily="50" charset="-128"/>
                          <a:ea typeface="Meiryo UI" panose="020B0604030504040204" pitchFamily="50" charset="-128"/>
                        </a:rPr>
                        <a:t>車両</a:t>
                      </a:r>
                    </a:p>
                  </a:txBody>
                  <a:tcPr marL="77913" marR="77913" marT="38957" marB="38957" anchor="ctr">
                    <a:solidFill>
                      <a:schemeClr val="accent5">
                        <a:lumMod val="75000"/>
                      </a:schemeClr>
                    </a:solidFill>
                  </a:tcPr>
                </a:tc>
                <a:tc>
                  <a:txBody>
                    <a:bodyPr/>
                    <a:lstStyle/>
                    <a:p>
                      <a:r>
                        <a:rPr kumimoji="1" lang="ja-JP" altLang="en-US" sz="900" b="0" u="none" dirty="0">
                          <a:solidFill>
                            <a:schemeClr val="tx1"/>
                          </a:solidFill>
                          <a:latin typeface="Meiryo UI" panose="020B0604030504040204" pitchFamily="50" charset="-128"/>
                          <a:ea typeface="Meiryo UI" panose="020B0604030504040204" pitchFamily="50" charset="-128"/>
                        </a:rPr>
                        <a:t>ドライバー持込の自家用車</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r>
                        <a:rPr kumimoji="1" lang="ja-JP" altLang="en-US" sz="900" b="0" u="none" dirty="0">
                          <a:solidFill>
                            <a:schemeClr val="tx1"/>
                          </a:solidFill>
                          <a:latin typeface="Meiryo UI" panose="020B0604030504040204" pitchFamily="50" charset="-128"/>
                          <a:ea typeface="Meiryo UI" panose="020B0604030504040204" pitchFamily="50" charset="-128"/>
                        </a:rPr>
                        <a:t>（通常の車検以外にも、１年の法定点検が必要）</a:t>
                      </a:r>
                    </a:p>
                  </a:txBody>
                  <a:tcPr marL="77913" marR="77913" marT="38957" marB="38957"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64524252"/>
                  </a:ext>
                </a:extLst>
              </a:tr>
              <a:tr h="2308344">
                <a:tc>
                  <a:txBody>
                    <a:bodyPr/>
                    <a:lstStyle/>
                    <a:p>
                      <a:pPr algn="ctr"/>
                      <a:r>
                        <a:rPr kumimoji="1" lang="ja-JP" altLang="en-US" sz="900" b="1" u="none" dirty="0">
                          <a:solidFill>
                            <a:schemeClr val="bg1"/>
                          </a:solidFill>
                          <a:latin typeface="Meiryo UI" panose="020B0604030504040204" pitchFamily="50" charset="-128"/>
                          <a:ea typeface="Meiryo UI" panose="020B0604030504040204" pitchFamily="50" charset="-128"/>
                        </a:rPr>
                        <a:t>運転者</a:t>
                      </a:r>
                    </a:p>
                  </a:txBody>
                  <a:tcPr marL="77913" marR="77913" marT="38957" marB="38957" anchor="ctr">
                    <a:solidFill>
                      <a:schemeClr val="accent5">
                        <a:lumMod val="75000"/>
                      </a:schemeClr>
                    </a:solidFill>
                  </a:tcPr>
                </a:tc>
                <a:tc>
                  <a:txBody>
                    <a:bodyPr/>
                    <a:lstStyle/>
                    <a:p>
                      <a:r>
                        <a:rPr kumimoji="1" lang="en-US" altLang="ja-JP" sz="900" b="0" u="none" dirty="0">
                          <a:solidFill>
                            <a:schemeClr val="tx1"/>
                          </a:solidFill>
                          <a:latin typeface="Meiryo UI" panose="020B0604030504040204" pitchFamily="50" charset="-128"/>
                          <a:ea typeface="Meiryo UI" panose="020B0604030504040204" pitchFamily="50" charset="-128"/>
                        </a:rPr>
                        <a:t>【</a:t>
                      </a:r>
                      <a:r>
                        <a:rPr kumimoji="1" lang="ja-JP" altLang="en-US" sz="900" b="0" u="none" dirty="0">
                          <a:solidFill>
                            <a:schemeClr val="tx1"/>
                          </a:solidFill>
                          <a:latin typeface="Meiryo UI" panose="020B0604030504040204" pitchFamily="50" charset="-128"/>
                          <a:ea typeface="Meiryo UI" panose="020B0604030504040204" pitchFamily="50" charset="-128"/>
                        </a:rPr>
                        <a:t>要件</a:t>
                      </a:r>
                      <a:r>
                        <a:rPr kumimoji="1" lang="en-US" altLang="ja-JP" sz="900" b="0" u="none" dirty="0">
                          <a:solidFill>
                            <a:schemeClr val="tx1"/>
                          </a:solidFill>
                          <a:latin typeface="Meiryo UI" panose="020B0604030504040204" pitchFamily="50" charset="-128"/>
                          <a:ea typeface="Meiryo UI" panose="020B0604030504040204" pitchFamily="50" charset="-128"/>
                        </a:rPr>
                        <a:t>】</a:t>
                      </a:r>
                    </a:p>
                    <a:p>
                      <a:r>
                        <a:rPr kumimoji="1" lang="ja-JP" altLang="en-US" sz="900" b="0" u="none" dirty="0">
                          <a:solidFill>
                            <a:schemeClr val="tx1"/>
                          </a:solidFill>
                          <a:latin typeface="Meiryo UI" panose="020B0604030504040204" pitchFamily="50" charset="-128"/>
                          <a:ea typeface="Meiryo UI" panose="020B0604030504040204" pitchFamily="50" charset="-128"/>
                        </a:rPr>
                        <a:t>　</a:t>
                      </a:r>
                      <a:r>
                        <a:rPr kumimoji="1" lang="en-US" altLang="ja-JP" sz="900" b="0" u="none" dirty="0">
                          <a:solidFill>
                            <a:schemeClr val="tx1"/>
                          </a:solidFill>
                          <a:latin typeface="Meiryo UI" panose="020B0604030504040204" pitchFamily="50" charset="-128"/>
                          <a:ea typeface="Meiryo UI" panose="020B0604030504040204" pitchFamily="50" charset="-128"/>
                        </a:rPr>
                        <a:t>21</a:t>
                      </a:r>
                      <a:r>
                        <a:rPr kumimoji="1" lang="ja-JP" altLang="en-US" sz="900" b="0" u="none" dirty="0">
                          <a:solidFill>
                            <a:schemeClr val="tx1"/>
                          </a:solidFill>
                          <a:latin typeface="Meiryo UI" panose="020B0604030504040204" pitchFamily="50" charset="-128"/>
                          <a:ea typeface="Meiryo UI" panose="020B0604030504040204" pitchFamily="50" charset="-128"/>
                        </a:rPr>
                        <a:t>歳以上</a:t>
                      </a:r>
                      <a:r>
                        <a:rPr kumimoji="1" lang="en-US" altLang="ja-JP" sz="900" b="0" u="none" dirty="0">
                          <a:solidFill>
                            <a:schemeClr val="tx1"/>
                          </a:solidFill>
                          <a:latin typeface="Meiryo UI" panose="020B0604030504040204" pitchFamily="50" charset="-128"/>
                          <a:ea typeface="Meiryo UI" panose="020B0604030504040204" pitchFamily="50" charset="-128"/>
                        </a:rPr>
                        <a:t>75</a:t>
                      </a:r>
                      <a:r>
                        <a:rPr kumimoji="1" lang="ja-JP" altLang="en-US" sz="900" b="0" u="none" dirty="0">
                          <a:solidFill>
                            <a:schemeClr val="tx1"/>
                          </a:solidFill>
                          <a:latin typeface="Meiryo UI" panose="020B0604030504040204" pitchFamily="50" charset="-128"/>
                          <a:ea typeface="Meiryo UI" panose="020B0604030504040204" pitchFamily="50" charset="-128"/>
                        </a:rPr>
                        <a:t>歳以下の市民</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r>
                        <a:rPr kumimoji="1" lang="ja-JP" altLang="en-US" sz="900" b="0" u="none" dirty="0">
                          <a:solidFill>
                            <a:schemeClr val="tx1"/>
                          </a:solidFill>
                          <a:latin typeface="Meiryo UI" panose="020B0604030504040204" pitchFamily="50" charset="-128"/>
                          <a:ea typeface="Meiryo UI" panose="020B0604030504040204" pitchFamily="50" charset="-128"/>
                        </a:rPr>
                        <a:t>　普通自動車運転免許取得後３年以上</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r>
                        <a:rPr kumimoji="1" lang="ja-JP" altLang="en-US" sz="900" b="0" u="none" dirty="0">
                          <a:solidFill>
                            <a:schemeClr val="tx1"/>
                          </a:solidFill>
                          <a:latin typeface="Meiryo UI" panose="020B0604030504040204" pitchFamily="50" charset="-128"/>
                          <a:ea typeface="Meiryo UI" panose="020B0604030504040204" pitchFamily="50" charset="-128"/>
                        </a:rPr>
                        <a:t>　過去２年以内に免停履歴なし</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r>
                        <a:rPr kumimoji="1" lang="ja-JP" altLang="en-US" sz="900" b="0" u="none" dirty="0">
                          <a:solidFill>
                            <a:schemeClr val="tx1"/>
                          </a:solidFill>
                          <a:latin typeface="Meiryo UI" panose="020B0604030504040204" pitchFamily="50" charset="-128"/>
                          <a:ea typeface="Meiryo UI" panose="020B0604030504040204" pitchFamily="50" charset="-128"/>
                        </a:rPr>
                        <a:t>　ドライバー講習の受講　　等</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endParaRPr kumimoji="1" lang="en-US" altLang="ja-JP" sz="900" b="0" u="none" dirty="0">
                        <a:solidFill>
                          <a:schemeClr val="tx1"/>
                        </a:solidFill>
                        <a:latin typeface="Meiryo UI" panose="020B0604030504040204" pitchFamily="50" charset="-128"/>
                        <a:ea typeface="Meiryo UI" panose="020B0604030504040204" pitchFamily="50" charset="-128"/>
                      </a:endParaRPr>
                    </a:p>
                    <a:p>
                      <a:r>
                        <a:rPr kumimoji="1" lang="en-US" altLang="ja-JP" sz="900" b="0" u="none" dirty="0">
                          <a:solidFill>
                            <a:schemeClr val="tx1"/>
                          </a:solidFill>
                          <a:latin typeface="Meiryo UI" panose="020B0604030504040204" pitchFamily="50" charset="-128"/>
                          <a:ea typeface="Meiryo UI" panose="020B0604030504040204" pitchFamily="50" charset="-128"/>
                        </a:rPr>
                        <a:t>【</a:t>
                      </a:r>
                      <a:r>
                        <a:rPr kumimoji="1" lang="ja-JP" altLang="en-US" sz="900" b="0" u="none" dirty="0">
                          <a:solidFill>
                            <a:schemeClr val="tx1"/>
                          </a:solidFill>
                          <a:latin typeface="Meiryo UI" panose="020B0604030504040204" pitchFamily="50" charset="-128"/>
                          <a:ea typeface="Meiryo UI" panose="020B0604030504040204" pitchFamily="50" charset="-128"/>
                        </a:rPr>
                        <a:t>報酬</a:t>
                      </a:r>
                      <a:r>
                        <a:rPr kumimoji="1" lang="en-US" altLang="ja-JP" sz="900" b="0" u="none" dirty="0">
                          <a:solidFill>
                            <a:schemeClr val="tx1"/>
                          </a:solidFill>
                          <a:latin typeface="Meiryo UI" panose="020B0604030504040204" pitchFamily="50" charset="-128"/>
                          <a:ea typeface="Meiryo UI" panose="020B0604030504040204" pitchFamily="50" charset="-128"/>
                        </a:rPr>
                        <a:t>】</a:t>
                      </a:r>
                    </a:p>
                    <a:p>
                      <a:r>
                        <a:rPr kumimoji="1" lang="ja-JP" altLang="en-US" sz="900" b="0" u="none" dirty="0">
                          <a:solidFill>
                            <a:schemeClr val="tx1"/>
                          </a:solidFill>
                          <a:latin typeface="Meiryo UI" panose="020B0604030504040204" pitchFamily="50" charset="-128"/>
                          <a:ea typeface="Meiryo UI" panose="020B0604030504040204" pitchFamily="50" charset="-128"/>
                        </a:rPr>
                        <a:t>　利用料金の</a:t>
                      </a:r>
                      <a:r>
                        <a:rPr kumimoji="1" lang="en-US" altLang="ja-JP" sz="900" b="0" u="none" dirty="0">
                          <a:solidFill>
                            <a:schemeClr val="tx1"/>
                          </a:solidFill>
                          <a:latin typeface="Meiryo UI" panose="020B0604030504040204" pitchFamily="50" charset="-128"/>
                          <a:ea typeface="Meiryo UI" panose="020B0604030504040204" pitchFamily="50" charset="-128"/>
                        </a:rPr>
                        <a:t>70</a:t>
                      </a:r>
                      <a:r>
                        <a:rPr kumimoji="1" lang="ja-JP" altLang="en-US" sz="900" b="0" u="none" dirty="0">
                          <a:solidFill>
                            <a:schemeClr val="tx1"/>
                          </a:solidFill>
                          <a:latin typeface="Meiryo UI" panose="020B0604030504040204" pitchFamily="50" charset="-128"/>
                          <a:ea typeface="Meiryo UI" panose="020B0604030504040204" pitchFamily="50" charset="-128"/>
                        </a:rPr>
                        <a:t>％</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r>
                        <a:rPr kumimoji="1" lang="ja-JP" altLang="en-US" sz="900" b="0" u="none" dirty="0">
                          <a:solidFill>
                            <a:schemeClr val="tx1"/>
                          </a:solidFill>
                          <a:latin typeface="Meiryo UI" panose="020B0604030504040204" pitchFamily="50" charset="-128"/>
                          <a:ea typeface="Meiryo UI" panose="020B0604030504040204" pitchFamily="50" charset="-128"/>
                        </a:rPr>
                        <a:t>　</a:t>
                      </a:r>
                      <a:r>
                        <a:rPr kumimoji="1" lang="ja-JP" altLang="en-US" sz="800" b="0" u="none" dirty="0">
                          <a:solidFill>
                            <a:schemeClr val="tx1"/>
                          </a:solidFill>
                          <a:latin typeface="Meiryo UI" panose="020B0604030504040204" pitchFamily="50" charset="-128"/>
                          <a:ea typeface="Meiryo UI" panose="020B0604030504040204" pitchFamily="50" charset="-128"/>
                        </a:rPr>
                        <a:t>（</a:t>
                      </a:r>
                      <a:r>
                        <a:rPr kumimoji="1" lang="en-US" altLang="ja-JP" sz="800" b="0" u="none" dirty="0">
                          <a:solidFill>
                            <a:schemeClr val="tx1"/>
                          </a:solidFill>
                          <a:latin typeface="Meiryo UI" panose="020B0604030504040204" pitchFamily="50" charset="-128"/>
                          <a:ea typeface="Meiryo UI" panose="020B0604030504040204" pitchFamily="50" charset="-128"/>
                        </a:rPr>
                        <a:t>NPO</a:t>
                      </a:r>
                      <a:r>
                        <a:rPr kumimoji="1" lang="ja-JP" altLang="en-US" sz="800" b="0" u="none" dirty="0">
                          <a:solidFill>
                            <a:schemeClr val="tx1"/>
                          </a:solidFill>
                          <a:latin typeface="Meiryo UI" panose="020B0604030504040204" pitchFamily="50" charset="-128"/>
                          <a:ea typeface="Meiryo UI" panose="020B0604030504040204" pitchFamily="50" charset="-128"/>
                        </a:rPr>
                        <a:t>（運営費）：</a:t>
                      </a:r>
                      <a:r>
                        <a:rPr kumimoji="1" lang="en-US" altLang="ja-JP" sz="800" b="0" u="none" dirty="0">
                          <a:solidFill>
                            <a:schemeClr val="tx1"/>
                          </a:solidFill>
                          <a:latin typeface="Meiryo UI" panose="020B0604030504040204" pitchFamily="50" charset="-128"/>
                          <a:ea typeface="Meiryo UI" panose="020B0604030504040204" pitchFamily="50" charset="-128"/>
                        </a:rPr>
                        <a:t>25</a:t>
                      </a:r>
                      <a:r>
                        <a:rPr kumimoji="1" lang="ja-JP" altLang="en-US" sz="800" b="0" u="none" dirty="0">
                          <a:solidFill>
                            <a:schemeClr val="tx1"/>
                          </a:solidFill>
                          <a:latin typeface="Meiryo UI" panose="020B0604030504040204" pitchFamily="50" charset="-128"/>
                          <a:ea typeface="Meiryo UI" panose="020B0604030504040204" pitchFamily="50" charset="-128"/>
                        </a:rPr>
                        <a:t>％、タクシー事業者（手数料）：</a:t>
                      </a:r>
                      <a:r>
                        <a:rPr kumimoji="1" lang="en-US" altLang="ja-JP" sz="800" b="0" u="none" dirty="0">
                          <a:solidFill>
                            <a:schemeClr val="tx1"/>
                          </a:solidFill>
                          <a:latin typeface="Meiryo UI" panose="020B0604030504040204" pitchFamily="50" charset="-128"/>
                          <a:ea typeface="Meiryo UI" panose="020B0604030504040204" pitchFamily="50" charset="-128"/>
                        </a:rPr>
                        <a:t>5</a:t>
                      </a:r>
                      <a:r>
                        <a:rPr kumimoji="1" lang="ja-JP" altLang="en-US" sz="800" b="0" u="none" dirty="0">
                          <a:solidFill>
                            <a:schemeClr val="tx1"/>
                          </a:solidFill>
                          <a:latin typeface="Meiryo UI" panose="020B0604030504040204" pitchFamily="50" charset="-128"/>
                          <a:ea typeface="Meiryo UI" panose="020B0604030504040204" pitchFamily="50" charset="-128"/>
                        </a:rPr>
                        <a:t>％）</a:t>
                      </a:r>
                      <a:endParaRPr kumimoji="1" lang="ja-JP" altLang="en-US" sz="900" b="0" u="none" dirty="0">
                        <a:solidFill>
                          <a:schemeClr val="tx1"/>
                        </a:solidFill>
                        <a:latin typeface="Meiryo UI" panose="020B0604030504040204" pitchFamily="50" charset="-128"/>
                        <a:ea typeface="Meiryo UI" panose="020B0604030504040204" pitchFamily="50" charset="-128"/>
                      </a:endParaRPr>
                    </a:p>
                    <a:p>
                      <a:endParaRPr kumimoji="1" lang="en-US" altLang="ja-JP" sz="900" b="0" u="none" dirty="0">
                        <a:solidFill>
                          <a:schemeClr val="tx1"/>
                        </a:solidFill>
                        <a:latin typeface="Meiryo UI" panose="020B0604030504040204" pitchFamily="50" charset="-128"/>
                        <a:ea typeface="Meiryo UI" panose="020B0604030504040204" pitchFamily="50" charset="-128"/>
                      </a:endParaRPr>
                    </a:p>
                    <a:p>
                      <a:r>
                        <a:rPr kumimoji="1" lang="en-US" altLang="ja-JP" sz="900" b="0" u="none" dirty="0">
                          <a:solidFill>
                            <a:schemeClr val="tx1"/>
                          </a:solidFill>
                          <a:latin typeface="Meiryo UI" panose="020B0604030504040204" pitchFamily="50" charset="-128"/>
                          <a:ea typeface="Meiryo UI" panose="020B0604030504040204" pitchFamily="50" charset="-128"/>
                        </a:rPr>
                        <a:t>【</a:t>
                      </a:r>
                      <a:r>
                        <a:rPr kumimoji="1" lang="ja-JP" altLang="en-US" sz="900" b="0" u="none" dirty="0">
                          <a:solidFill>
                            <a:schemeClr val="tx1"/>
                          </a:solidFill>
                          <a:latin typeface="Meiryo UI" panose="020B0604030504040204" pitchFamily="50" charset="-128"/>
                          <a:ea typeface="Meiryo UI" panose="020B0604030504040204" pitchFamily="50" charset="-128"/>
                        </a:rPr>
                        <a:t>運転者の費用負担</a:t>
                      </a:r>
                      <a:r>
                        <a:rPr kumimoji="1" lang="en-US" altLang="ja-JP" sz="900" b="0" u="none" dirty="0">
                          <a:solidFill>
                            <a:schemeClr val="tx1"/>
                          </a:solidFill>
                          <a:latin typeface="Meiryo UI" panose="020B0604030504040204" pitchFamily="50" charset="-128"/>
                          <a:ea typeface="Meiryo UI" panose="020B0604030504040204" pitchFamily="50" charset="-128"/>
                        </a:rPr>
                        <a:t>】</a:t>
                      </a:r>
                    </a:p>
                    <a:p>
                      <a:r>
                        <a:rPr kumimoji="1" lang="ja-JP" altLang="en-US" sz="900" b="0" u="none" dirty="0">
                          <a:solidFill>
                            <a:schemeClr val="tx1"/>
                          </a:solidFill>
                          <a:latin typeface="Meiryo UI" panose="020B0604030504040204" pitchFamily="50" charset="-128"/>
                          <a:ea typeface="Meiryo UI" panose="020B0604030504040204" pitchFamily="50" charset="-128"/>
                        </a:rPr>
                        <a:t>　運行に伴う必要な経費</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r>
                        <a:rPr kumimoji="1" lang="ja-JP" altLang="en-US" sz="700" b="0" u="none" dirty="0">
                          <a:solidFill>
                            <a:schemeClr val="tx1"/>
                          </a:solidFill>
                          <a:latin typeface="Meiryo UI" panose="020B0604030504040204" pitchFamily="50" charset="-128"/>
                          <a:ea typeface="Meiryo UI" panose="020B0604030504040204" pitchFamily="50" charset="-128"/>
                        </a:rPr>
                        <a:t>（燃料費、車両点検・整備費、任意保険料、スマホ使用料等）</a:t>
                      </a:r>
                      <a:endParaRPr kumimoji="1" lang="en-US" altLang="ja-JP" sz="700" b="0" u="none" dirty="0">
                        <a:solidFill>
                          <a:schemeClr val="tx1"/>
                        </a:solidFill>
                        <a:latin typeface="Meiryo UI" panose="020B0604030504040204" pitchFamily="50" charset="-128"/>
                        <a:ea typeface="Meiryo UI" panose="020B0604030504040204" pitchFamily="50" charset="-128"/>
                      </a:endParaRPr>
                    </a:p>
                    <a:p>
                      <a:endParaRPr kumimoji="1" lang="ja-JP" altLang="en-US" sz="700" b="0" u="none" dirty="0">
                        <a:solidFill>
                          <a:schemeClr val="tx1"/>
                        </a:solidFill>
                        <a:latin typeface="Meiryo UI" panose="020B0604030504040204" pitchFamily="50" charset="-128"/>
                        <a:ea typeface="Meiryo UI" panose="020B0604030504040204" pitchFamily="50" charset="-128"/>
                      </a:endParaRPr>
                    </a:p>
                    <a:p>
                      <a:pPr marL="0" algn="l" defTabSz="914400" rtl="0" eaLnBrk="1" latinLnBrk="0" hangingPunct="1"/>
                      <a:r>
                        <a:rPr kumimoji="1" lang="en-US" altLang="ja-JP" sz="900" b="0" u="none" kern="1200" dirty="0">
                          <a:solidFill>
                            <a:schemeClr val="tx1"/>
                          </a:solidFill>
                          <a:latin typeface="Meiryo UI" panose="020B0604030504040204" pitchFamily="50" charset="-128"/>
                          <a:ea typeface="Meiryo UI" panose="020B0604030504040204" pitchFamily="50" charset="-128"/>
                          <a:cs typeface="+mn-cs"/>
                        </a:rPr>
                        <a:t>※</a:t>
                      </a:r>
                      <a:r>
                        <a:rPr kumimoji="1" lang="ja-JP" altLang="en-US" sz="900" b="0" u="none" kern="1200" dirty="0">
                          <a:solidFill>
                            <a:schemeClr val="tx1"/>
                          </a:solidFill>
                          <a:latin typeface="Meiryo UI" panose="020B0604030504040204" pitchFamily="50" charset="-128"/>
                          <a:ea typeface="Meiryo UI" panose="020B0604030504040204" pitchFamily="50" charset="-128"/>
                          <a:cs typeface="+mn-cs"/>
                        </a:rPr>
                        <a:t>実施主体との業務委託契約を締結</a:t>
                      </a:r>
                    </a:p>
                  </a:txBody>
                  <a:tcPr marL="77913" marR="77913" marT="38957" marB="38957"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061000882"/>
                  </a:ext>
                </a:extLst>
              </a:tr>
              <a:tr h="604076">
                <a:tc>
                  <a:txBody>
                    <a:bodyPr/>
                    <a:lstStyle/>
                    <a:p>
                      <a:pPr algn="ctr"/>
                      <a:r>
                        <a:rPr kumimoji="1" lang="ja-JP" altLang="en-US" sz="900" b="1" u="none" dirty="0">
                          <a:solidFill>
                            <a:schemeClr val="bg1"/>
                          </a:solidFill>
                          <a:latin typeface="Meiryo UI" panose="020B0604030504040204" pitchFamily="50" charset="-128"/>
                          <a:ea typeface="Meiryo UI" panose="020B0604030504040204" pitchFamily="50" charset="-128"/>
                        </a:rPr>
                        <a:t>保険</a:t>
                      </a:r>
                    </a:p>
                  </a:txBody>
                  <a:tcPr marL="77913" marR="77913" marT="38957" marB="38957" anchor="ctr">
                    <a:solidFill>
                      <a:schemeClr val="accent5">
                        <a:lumMod val="75000"/>
                      </a:schemeClr>
                    </a:solidFill>
                  </a:tcPr>
                </a:tc>
                <a:tc>
                  <a:txBody>
                    <a:bodyPr/>
                    <a:lstStyle/>
                    <a:p>
                      <a:r>
                        <a:rPr kumimoji="1" lang="ja-JP" altLang="en-US" sz="900" b="0" u="none" dirty="0">
                          <a:solidFill>
                            <a:schemeClr val="tx1"/>
                          </a:solidFill>
                          <a:latin typeface="Meiryo UI" panose="020B0604030504040204" pitchFamily="50" charset="-128"/>
                          <a:ea typeface="Meiryo UI" panose="020B0604030504040204" pitchFamily="50" charset="-128"/>
                        </a:rPr>
                        <a:t>運転者募集時に任意保険の加入を条件</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r>
                        <a:rPr kumimoji="1" lang="ja-JP" altLang="en-US" sz="900" b="0" u="none" dirty="0">
                          <a:solidFill>
                            <a:schemeClr val="tx1"/>
                          </a:solidFill>
                          <a:latin typeface="Meiryo UI" panose="020B0604030504040204" pitchFamily="50" charset="-128"/>
                          <a:ea typeface="Meiryo UI" panose="020B0604030504040204" pitchFamily="50" charset="-128"/>
                        </a:rPr>
                        <a:t>（対人対物無制限、同乗者への補償が３千万円以上）</a:t>
                      </a:r>
                      <a:endParaRPr kumimoji="1" lang="en-US" altLang="ja-JP" sz="900" b="0" u="none" dirty="0">
                        <a:solidFill>
                          <a:schemeClr val="tx1"/>
                        </a:solidFill>
                        <a:latin typeface="Meiryo UI" panose="020B0604030504040204" pitchFamily="50" charset="-128"/>
                        <a:ea typeface="Meiryo UI" panose="020B0604030504040204" pitchFamily="50" charset="-128"/>
                      </a:endParaRPr>
                    </a:p>
                  </a:txBody>
                  <a:tcPr marL="77913" marR="77913" marT="38957" marB="38957"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35555424"/>
                  </a:ext>
                </a:extLst>
              </a:tr>
              <a:tr h="604076">
                <a:tc>
                  <a:txBody>
                    <a:bodyPr/>
                    <a:lstStyle/>
                    <a:p>
                      <a:pPr algn="ctr"/>
                      <a:r>
                        <a:rPr kumimoji="1" lang="ja-JP" altLang="en-US" sz="900" b="1" u="none" dirty="0">
                          <a:solidFill>
                            <a:schemeClr val="bg1"/>
                          </a:solidFill>
                          <a:latin typeface="Meiryo UI" panose="020B0604030504040204" pitchFamily="50" charset="-128"/>
                          <a:ea typeface="Meiryo UI" panose="020B0604030504040204" pitchFamily="50" charset="-128"/>
                        </a:rPr>
                        <a:t>利用料金</a:t>
                      </a:r>
                    </a:p>
                  </a:txBody>
                  <a:tcPr marL="77913" marR="77913" marT="38957" marB="38957" anchor="ctr">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　初乗り</a:t>
                      </a:r>
                      <a:r>
                        <a:rPr kumimoji="1" lang="en-US" altLang="ja-JP" sz="900" b="0" u="none" dirty="0">
                          <a:solidFill>
                            <a:schemeClr val="tx1"/>
                          </a:solidFill>
                          <a:latin typeface="Meiryo UI" panose="020B0604030504040204" pitchFamily="50" charset="-128"/>
                          <a:ea typeface="Meiryo UI" panose="020B0604030504040204" pitchFamily="50" charset="-128"/>
                        </a:rPr>
                        <a:t>2km</a:t>
                      </a:r>
                      <a:r>
                        <a:rPr kumimoji="1" lang="ja-JP" altLang="en-US" sz="900" b="0" u="none" dirty="0">
                          <a:solidFill>
                            <a:schemeClr val="tx1"/>
                          </a:solidFill>
                          <a:latin typeface="Meiryo UI" panose="020B0604030504040204" pitchFamily="50" charset="-128"/>
                          <a:ea typeface="Meiryo UI" panose="020B0604030504040204" pitchFamily="50" charset="-128"/>
                        </a:rPr>
                        <a:t>まで</a:t>
                      </a:r>
                      <a:r>
                        <a:rPr kumimoji="1" lang="en-US" altLang="ja-JP" sz="900" b="0" u="none" dirty="0">
                          <a:solidFill>
                            <a:schemeClr val="tx1"/>
                          </a:solidFill>
                          <a:latin typeface="Meiryo UI" panose="020B0604030504040204" pitchFamily="50" charset="-128"/>
                          <a:ea typeface="Meiryo UI" panose="020B0604030504040204" pitchFamily="50" charset="-128"/>
                        </a:rPr>
                        <a:t>600</a:t>
                      </a:r>
                      <a:r>
                        <a:rPr kumimoji="1" lang="ja-JP" altLang="en-US" sz="900" b="0" u="none" dirty="0">
                          <a:solidFill>
                            <a:schemeClr val="tx1"/>
                          </a:solidFill>
                          <a:latin typeface="Meiryo UI" panose="020B0604030504040204" pitchFamily="50" charset="-128"/>
                          <a:ea typeface="Meiryo UI" panose="020B0604030504040204" pitchFamily="50" charset="-128"/>
                        </a:rPr>
                        <a:t>円</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algn="l"/>
                      <a:r>
                        <a:rPr kumimoji="1" lang="ja-JP" altLang="en-US" sz="900" b="0" u="none" dirty="0">
                          <a:solidFill>
                            <a:schemeClr val="tx1"/>
                          </a:solidFill>
                          <a:latin typeface="Meiryo UI" panose="020B0604030504040204" pitchFamily="50" charset="-128"/>
                          <a:ea typeface="Meiryo UI" panose="020B0604030504040204" pitchFamily="50" charset="-128"/>
                        </a:rPr>
                        <a:t>　以後、</a:t>
                      </a:r>
                      <a:r>
                        <a:rPr kumimoji="1" lang="en-US" altLang="ja-JP" sz="900" b="0" u="none" dirty="0">
                          <a:solidFill>
                            <a:schemeClr val="tx1"/>
                          </a:solidFill>
                          <a:latin typeface="Meiryo UI" panose="020B0604030504040204" pitchFamily="50" charset="-128"/>
                          <a:ea typeface="Meiryo UI" panose="020B0604030504040204" pitchFamily="50" charset="-128"/>
                        </a:rPr>
                        <a:t>750m</a:t>
                      </a:r>
                      <a:r>
                        <a:rPr kumimoji="1" lang="ja-JP" altLang="en-US" sz="900" b="0" u="none" dirty="0">
                          <a:solidFill>
                            <a:schemeClr val="tx1"/>
                          </a:solidFill>
                          <a:latin typeface="Meiryo UI" panose="020B0604030504040204" pitchFamily="50" charset="-128"/>
                          <a:ea typeface="Meiryo UI" panose="020B0604030504040204" pitchFamily="50" charset="-128"/>
                        </a:rPr>
                        <a:t>毎に</a:t>
                      </a:r>
                      <a:r>
                        <a:rPr kumimoji="1" lang="en-US" altLang="ja-JP" sz="900" b="0" u="none" dirty="0">
                          <a:solidFill>
                            <a:schemeClr val="tx1"/>
                          </a:solidFill>
                          <a:latin typeface="Meiryo UI" panose="020B0604030504040204" pitchFamily="50" charset="-128"/>
                          <a:ea typeface="Meiryo UI" panose="020B0604030504040204" pitchFamily="50" charset="-128"/>
                        </a:rPr>
                        <a:t>100</a:t>
                      </a:r>
                      <a:r>
                        <a:rPr kumimoji="1" lang="ja-JP" altLang="en-US" sz="900" b="0" u="none" dirty="0">
                          <a:solidFill>
                            <a:schemeClr val="tx1"/>
                          </a:solidFill>
                          <a:latin typeface="Meiryo UI" panose="020B0604030504040204" pitchFamily="50" charset="-128"/>
                          <a:ea typeface="Meiryo UI" panose="020B0604030504040204" pitchFamily="50" charset="-128"/>
                        </a:rPr>
                        <a:t>円加算</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　待機料金</a:t>
                      </a:r>
                      <a:r>
                        <a:rPr kumimoji="1" lang="en-US" altLang="ja-JP" sz="900" b="0" u="none" dirty="0">
                          <a:solidFill>
                            <a:schemeClr val="tx1"/>
                          </a:solidFill>
                          <a:latin typeface="Meiryo UI" panose="020B0604030504040204" pitchFamily="50" charset="-128"/>
                          <a:ea typeface="Meiryo UI" panose="020B0604030504040204" pitchFamily="50" charset="-128"/>
                        </a:rPr>
                        <a:t>15</a:t>
                      </a:r>
                      <a:r>
                        <a:rPr kumimoji="1" lang="ja-JP" altLang="en-US" sz="900" b="0" u="none" dirty="0">
                          <a:solidFill>
                            <a:schemeClr val="tx1"/>
                          </a:solidFill>
                          <a:latin typeface="Meiryo UI" panose="020B0604030504040204" pitchFamily="50" charset="-128"/>
                          <a:ea typeface="Meiryo UI" panose="020B0604030504040204" pitchFamily="50" charset="-128"/>
                        </a:rPr>
                        <a:t>分毎</a:t>
                      </a:r>
                      <a:r>
                        <a:rPr kumimoji="1" lang="en-US" altLang="ja-JP" sz="900" b="0" u="none" dirty="0">
                          <a:solidFill>
                            <a:schemeClr val="tx1"/>
                          </a:solidFill>
                          <a:latin typeface="Meiryo UI" panose="020B0604030504040204" pitchFamily="50" charset="-128"/>
                          <a:ea typeface="Meiryo UI" panose="020B0604030504040204" pitchFamily="50" charset="-128"/>
                        </a:rPr>
                        <a:t>500</a:t>
                      </a:r>
                      <a:r>
                        <a:rPr kumimoji="1" lang="ja-JP" altLang="en-US" sz="900" b="0" u="none" dirty="0">
                          <a:solidFill>
                            <a:schemeClr val="tx1"/>
                          </a:solidFill>
                          <a:latin typeface="Meiryo UI" panose="020B0604030504040204" pitchFamily="50" charset="-128"/>
                          <a:ea typeface="Meiryo UI" panose="020B0604030504040204" pitchFamily="50" charset="-128"/>
                        </a:rPr>
                        <a:t>円（最初の</a:t>
                      </a:r>
                      <a:r>
                        <a:rPr kumimoji="1" lang="en-US" altLang="ja-JP" sz="900" b="0" u="none" dirty="0">
                          <a:solidFill>
                            <a:schemeClr val="tx1"/>
                          </a:solidFill>
                          <a:latin typeface="Meiryo UI" panose="020B0604030504040204" pitchFamily="50" charset="-128"/>
                          <a:ea typeface="Meiryo UI" panose="020B0604030504040204" pitchFamily="50" charset="-128"/>
                        </a:rPr>
                        <a:t>15</a:t>
                      </a:r>
                      <a:r>
                        <a:rPr kumimoji="1" lang="ja-JP" altLang="en-US" sz="900" b="0" u="none" dirty="0">
                          <a:solidFill>
                            <a:schemeClr val="tx1"/>
                          </a:solidFill>
                          <a:latin typeface="Meiryo UI" panose="020B0604030504040204" pitchFamily="50" charset="-128"/>
                          <a:ea typeface="Meiryo UI" panose="020B0604030504040204" pitchFamily="50" charset="-128"/>
                        </a:rPr>
                        <a:t>分は無料）　　　　</a:t>
                      </a:r>
                    </a:p>
                  </a:txBody>
                  <a:tcPr marL="77913" marR="77913" marT="38957" marB="38957" anchor="ctr">
                    <a:lnT w="12700"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566319379"/>
                  </a:ext>
                </a:extLst>
              </a:tr>
            </a:tbl>
          </a:graphicData>
        </a:graphic>
      </p:graphicFrame>
      <p:sp>
        <p:nvSpPr>
          <p:cNvPr id="14" name="正方形/長方形 13">
            <a:extLst>
              <a:ext uri="{FF2B5EF4-FFF2-40B4-BE49-F238E27FC236}">
                <a16:creationId xmlns:a16="http://schemas.microsoft.com/office/drawing/2014/main" id="{001F6EF3-406B-4D51-94BA-11758BCB29C7}"/>
              </a:ext>
            </a:extLst>
          </p:cNvPr>
          <p:cNvSpPr/>
          <p:nvPr/>
        </p:nvSpPr>
        <p:spPr>
          <a:xfrm>
            <a:off x="545202" y="802033"/>
            <a:ext cx="5290549" cy="284693"/>
          </a:xfrm>
          <a:prstGeom prst="rect">
            <a:avLst/>
          </a:prstGeom>
        </p:spPr>
        <p:txBody>
          <a:bodyPr wrap="square">
            <a:spAutoFit/>
          </a:bodyPr>
          <a:lstStyle/>
          <a:p>
            <a:pPr defTabSz="779173">
              <a:lnSpc>
                <a:spcPts val="1534"/>
              </a:lnSpc>
            </a:pPr>
            <a:r>
              <a:rPr kumimoji="1" lang="en-US" altLang="ja-JP" sz="1363" b="1" dirty="0">
                <a:solidFill>
                  <a:prstClr val="black"/>
                </a:solidFill>
                <a:latin typeface="Meiryo UI" panose="020B0604030504040204" pitchFamily="50" charset="-128"/>
                <a:ea typeface="Meiryo UI" panose="020B0604030504040204" pitchFamily="50" charset="-128"/>
              </a:rPr>
              <a:t>【NPO</a:t>
            </a:r>
            <a:r>
              <a:rPr kumimoji="1" lang="ja-JP" altLang="en-US" sz="1363" b="1" dirty="0">
                <a:solidFill>
                  <a:prstClr val="black"/>
                </a:solidFill>
                <a:latin typeface="Meiryo UI" panose="020B0604030504040204" pitchFamily="50" charset="-128"/>
                <a:ea typeface="Meiryo UI" panose="020B0604030504040204" pitchFamily="50" charset="-128"/>
              </a:rPr>
              <a:t>法人養父市マイカー運送ネットワーク（やぶくる）</a:t>
            </a:r>
            <a:r>
              <a:rPr kumimoji="1" lang="en-US" altLang="ja-JP" sz="1363" b="1" dirty="0">
                <a:solidFill>
                  <a:prstClr val="black"/>
                </a:solidFill>
                <a:latin typeface="Meiryo UI" panose="020B0604030504040204" pitchFamily="50" charset="-128"/>
                <a:ea typeface="Meiryo UI" panose="020B0604030504040204" pitchFamily="50" charset="-128"/>
              </a:rPr>
              <a:t>】</a:t>
            </a:r>
          </a:p>
        </p:txBody>
      </p:sp>
      <p:sp>
        <p:nvSpPr>
          <p:cNvPr id="15" name="正方形/長方形 14">
            <a:extLst>
              <a:ext uri="{FF2B5EF4-FFF2-40B4-BE49-F238E27FC236}">
                <a16:creationId xmlns:a16="http://schemas.microsoft.com/office/drawing/2014/main" id="{D74D1C77-1327-469F-9A5D-46AC05BBF75D}"/>
              </a:ext>
            </a:extLst>
          </p:cNvPr>
          <p:cNvSpPr/>
          <p:nvPr/>
        </p:nvSpPr>
        <p:spPr>
          <a:xfrm>
            <a:off x="4616989" y="1210647"/>
            <a:ext cx="1126402" cy="262636"/>
          </a:xfrm>
          <a:prstGeom prst="rect">
            <a:avLst/>
          </a:prstGeom>
        </p:spPr>
        <p:txBody>
          <a:bodyPr wrap="square">
            <a:spAutoFit/>
          </a:bodyPr>
          <a:lstStyle/>
          <a:p>
            <a:pPr defTabSz="779173">
              <a:lnSpc>
                <a:spcPts val="1534"/>
              </a:lnSpc>
            </a:pPr>
            <a:r>
              <a:rPr kumimoji="1" lang="ja-JP" altLang="en-US" sz="1023" b="1" dirty="0">
                <a:solidFill>
                  <a:prstClr val="black"/>
                </a:solidFill>
                <a:latin typeface="Meiryo UI" panose="020B0604030504040204" pitchFamily="50" charset="-128"/>
                <a:ea typeface="Meiryo UI" panose="020B0604030504040204" pitchFamily="50" charset="-128"/>
              </a:rPr>
              <a:t>（運行エリア）</a:t>
            </a:r>
            <a:endParaRPr kumimoji="1" lang="en-US" altLang="ja-JP" sz="1023" b="1" dirty="0">
              <a:solidFill>
                <a:prstClr val="black"/>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9A87E0CE-6EFF-4856-936D-91E63AC2C3F4}"/>
              </a:ext>
            </a:extLst>
          </p:cNvPr>
          <p:cNvSpPr/>
          <p:nvPr/>
        </p:nvSpPr>
        <p:spPr>
          <a:xfrm>
            <a:off x="4616989" y="3791420"/>
            <a:ext cx="1126402" cy="262636"/>
          </a:xfrm>
          <a:prstGeom prst="rect">
            <a:avLst/>
          </a:prstGeom>
        </p:spPr>
        <p:txBody>
          <a:bodyPr wrap="square">
            <a:spAutoFit/>
          </a:bodyPr>
          <a:lstStyle/>
          <a:p>
            <a:pPr defTabSz="779173">
              <a:lnSpc>
                <a:spcPts val="1534"/>
              </a:lnSpc>
            </a:pPr>
            <a:r>
              <a:rPr kumimoji="1" lang="ja-JP" altLang="en-US" sz="1023" b="1" dirty="0">
                <a:solidFill>
                  <a:prstClr val="black"/>
                </a:solidFill>
                <a:latin typeface="Meiryo UI" panose="020B0604030504040204" pitchFamily="50" charset="-128"/>
                <a:ea typeface="Meiryo UI" panose="020B0604030504040204" pitchFamily="50" charset="-128"/>
              </a:rPr>
              <a:t>（スキーム）</a:t>
            </a:r>
            <a:endParaRPr kumimoji="1" lang="en-US" altLang="ja-JP" sz="1023" b="1" dirty="0">
              <a:solidFill>
                <a:prstClr val="black"/>
              </a:solidFill>
              <a:latin typeface="Meiryo UI" panose="020B0604030504040204" pitchFamily="50" charset="-128"/>
              <a:ea typeface="Meiryo UI" panose="020B0604030504040204" pitchFamily="50" charset="-128"/>
            </a:endParaRPr>
          </a:p>
        </p:txBody>
      </p:sp>
      <p:pic>
        <p:nvPicPr>
          <p:cNvPr id="18" name="図 17">
            <a:extLst>
              <a:ext uri="{FF2B5EF4-FFF2-40B4-BE49-F238E27FC236}">
                <a16:creationId xmlns:a16="http://schemas.microsoft.com/office/drawing/2014/main" id="{02350538-9238-4A36-940C-FF18F44094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9564" y="1421070"/>
            <a:ext cx="3608313" cy="2213928"/>
          </a:xfrm>
          <a:prstGeom prst="rect">
            <a:avLst/>
          </a:prstGeom>
        </p:spPr>
      </p:pic>
      <p:pic>
        <p:nvPicPr>
          <p:cNvPr id="19" name="図 18">
            <a:extLst>
              <a:ext uri="{FF2B5EF4-FFF2-40B4-BE49-F238E27FC236}">
                <a16:creationId xmlns:a16="http://schemas.microsoft.com/office/drawing/2014/main" id="{C14DD346-3593-4225-8560-3ECF9FC208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0252" y="4043613"/>
            <a:ext cx="3636341" cy="2178577"/>
          </a:xfrm>
          <a:prstGeom prst="rect">
            <a:avLst/>
          </a:prstGeom>
        </p:spPr>
      </p:pic>
      <p:sp>
        <p:nvSpPr>
          <p:cNvPr id="20" name="テキスト ボックス 19">
            <a:extLst>
              <a:ext uri="{FF2B5EF4-FFF2-40B4-BE49-F238E27FC236}">
                <a16:creationId xmlns:a16="http://schemas.microsoft.com/office/drawing/2014/main" id="{AD6836E1-678F-4F5B-9DBF-E15318616A2D}"/>
              </a:ext>
            </a:extLst>
          </p:cNvPr>
          <p:cNvSpPr txBox="1"/>
          <p:nvPr/>
        </p:nvSpPr>
        <p:spPr>
          <a:xfrm>
            <a:off x="6518884" y="6253309"/>
            <a:ext cx="2273425" cy="348172"/>
          </a:xfrm>
          <a:prstGeom prst="rect">
            <a:avLst/>
          </a:prstGeom>
          <a:noFill/>
        </p:spPr>
        <p:txBody>
          <a:bodyPr wrap="square">
            <a:spAutoFit/>
          </a:bodyPr>
          <a:lstStyle/>
          <a:p>
            <a:r>
              <a:rPr lang="ja-JP" altLang="en-US" sz="554" dirty="0">
                <a:latin typeface="Meiryo UI" panose="020B0604030504040204" pitchFamily="50" charset="-128"/>
                <a:ea typeface="Meiryo UI" panose="020B0604030504040204" pitchFamily="50" charset="-128"/>
              </a:rPr>
              <a:t>出典：以下を主に大阪府作成</a:t>
            </a:r>
            <a:endParaRPr lang="en-US" altLang="ja-JP" sz="554" dirty="0">
              <a:latin typeface="Meiryo UI" panose="020B0604030504040204" pitchFamily="50" charset="-128"/>
              <a:ea typeface="Meiryo UI" panose="020B0604030504040204" pitchFamily="50" charset="-128"/>
            </a:endParaRPr>
          </a:p>
          <a:p>
            <a:r>
              <a:rPr lang="ja-JP" altLang="en-US" sz="554" dirty="0">
                <a:latin typeface="Meiryo UI" panose="020B0604030504040204" pitchFamily="50" charset="-128"/>
                <a:ea typeface="Meiryo UI" panose="020B0604030504040204" pitchFamily="50" charset="-128"/>
              </a:rPr>
              <a:t>　　　　 ・</a:t>
            </a:r>
            <a:r>
              <a:rPr lang="en-US" altLang="ja-JP" sz="554" dirty="0">
                <a:latin typeface="Meiryo UI" panose="020B0604030504040204" pitchFamily="50" charset="-128"/>
                <a:ea typeface="Meiryo UI" panose="020B0604030504040204" pitchFamily="50" charset="-128"/>
              </a:rPr>
              <a:t>YABUKUTU</a:t>
            </a:r>
            <a:r>
              <a:rPr lang="ja-JP" altLang="en-US" sz="554" dirty="0">
                <a:latin typeface="Meiryo UI" panose="020B0604030504040204" pitchFamily="50" charset="-128"/>
                <a:ea typeface="Meiryo UI" panose="020B0604030504040204" pitchFamily="50" charset="-128"/>
              </a:rPr>
              <a:t>ホームページ（令和５年</a:t>
            </a:r>
            <a:r>
              <a:rPr lang="en-US" altLang="ja-JP" sz="554" dirty="0">
                <a:latin typeface="Meiryo UI" panose="020B0604030504040204" pitchFamily="50" charset="-128"/>
                <a:ea typeface="Meiryo UI" panose="020B0604030504040204" pitchFamily="50" charset="-128"/>
              </a:rPr>
              <a:t>10</a:t>
            </a:r>
            <a:r>
              <a:rPr lang="ja-JP" altLang="en-US" sz="554" dirty="0">
                <a:latin typeface="Meiryo UI" panose="020B0604030504040204" pitchFamily="50" charset="-128"/>
                <a:ea typeface="Meiryo UI" panose="020B0604030504040204" pitchFamily="50" charset="-128"/>
              </a:rPr>
              <a:t>月</a:t>
            </a:r>
            <a:r>
              <a:rPr lang="en-US" altLang="ja-JP" sz="554" dirty="0">
                <a:latin typeface="Meiryo UI" panose="020B0604030504040204" pitchFamily="50" charset="-128"/>
                <a:ea typeface="Meiryo UI" panose="020B0604030504040204" pitchFamily="50" charset="-128"/>
              </a:rPr>
              <a:t>17</a:t>
            </a:r>
            <a:r>
              <a:rPr lang="ja-JP" altLang="en-US" sz="554" dirty="0">
                <a:latin typeface="Meiryo UI" panose="020B0604030504040204" pitchFamily="50" charset="-128"/>
                <a:ea typeface="Meiryo UI" panose="020B0604030504040204" pitchFamily="50" charset="-128"/>
              </a:rPr>
              <a:t>日閲覧） </a:t>
            </a:r>
            <a:endParaRPr lang="en-US" altLang="ja-JP" sz="554" dirty="0">
              <a:latin typeface="Meiryo UI" panose="020B0604030504040204" pitchFamily="50" charset="-128"/>
              <a:ea typeface="Meiryo UI" panose="020B0604030504040204" pitchFamily="50" charset="-128"/>
            </a:endParaRPr>
          </a:p>
          <a:p>
            <a:r>
              <a:rPr lang="en-US" altLang="ja-JP" sz="554" dirty="0">
                <a:latin typeface="Meiryo UI" panose="020B0604030504040204" pitchFamily="50" charset="-128"/>
                <a:ea typeface="Meiryo UI" panose="020B0604030504040204" pitchFamily="50" charset="-128"/>
              </a:rPr>
              <a:t>        </a:t>
            </a:r>
            <a:r>
              <a:rPr lang="ja-JP" altLang="en-US" sz="554" dirty="0">
                <a:latin typeface="Meiryo UI" panose="020B0604030504040204" pitchFamily="50" charset="-128"/>
                <a:ea typeface="Meiryo UI" panose="020B0604030504040204" pitchFamily="50" charset="-128"/>
              </a:rPr>
              <a:t> ・国交省ＨＰ「総合交通メールマガジン」</a:t>
            </a:r>
          </a:p>
        </p:txBody>
      </p:sp>
      <p:sp>
        <p:nvSpPr>
          <p:cNvPr id="12" name="テキスト ボックス 11">
            <a:extLst>
              <a:ext uri="{FF2B5EF4-FFF2-40B4-BE49-F238E27FC236}">
                <a16:creationId xmlns:a16="http://schemas.microsoft.com/office/drawing/2014/main" id="{FA598241-0FB4-425C-A61B-BBAB9AAE294A}"/>
              </a:ext>
            </a:extLst>
          </p:cNvPr>
          <p:cNvSpPr txBox="1"/>
          <p:nvPr/>
        </p:nvSpPr>
        <p:spPr>
          <a:xfrm>
            <a:off x="209636" y="66300"/>
            <a:ext cx="84204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CN" altLang="en-US" sz="2000" b="1" dirty="0">
                <a:solidFill>
                  <a:prstClr val="black"/>
                </a:solidFill>
                <a:latin typeface="Meiryo UI" panose="020B0604030504040204" pitchFamily="50" charset="-128"/>
                <a:ea typeface="Meiryo UI" panose="020B0604030504040204" pitchFamily="50" charset="-128"/>
              </a:rPr>
              <a:t>国家戦略特区</a:t>
            </a:r>
            <a:r>
              <a:rPr kumimoji="1" lang="ja-JP" altLang="en-US" sz="2000" b="1" dirty="0">
                <a:solidFill>
                  <a:prstClr val="black"/>
                </a:solidFill>
                <a:latin typeface="Meiryo UI" panose="020B0604030504040204" pitchFamily="50" charset="-128"/>
                <a:ea typeface="Meiryo UI" panose="020B0604030504040204" pitchFamily="50" charset="-128"/>
              </a:rPr>
              <a:t>による自家用有償運送の事例</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7" name="直線コネクタ 16">
            <a:extLst>
              <a:ext uri="{FF2B5EF4-FFF2-40B4-BE49-F238E27FC236}">
                <a16:creationId xmlns:a16="http://schemas.microsoft.com/office/drawing/2014/main" id="{38595DB2-698B-43E6-AD01-9D5114F51F4A}"/>
              </a:ext>
            </a:extLst>
          </p:cNvPr>
          <p:cNvCxnSpPr/>
          <p:nvPr/>
        </p:nvCxnSpPr>
        <p:spPr>
          <a:xfrm>
            <a:off x="240668" y="460403"/>
            <a:ext cx="8726251" cy="0"/>
          </a:xfrm>
          <a:prstGeom prst="line">
            <a:avLst/>
          </a:prstGeom>
        </p:spPr>
        <p:style>
          <a:lnRef idx="1">
            <a:schemeClr val="dk1"/>
          </a:lnRef>
          <a:fillRef idx="0">
            <a:schemeClr val="dk1"/>
          </a:fillRef>
          <a:effectRef idx="0">
            <a:schemeClr val="dk1"/>
          </a:effectRef>
          <a:fontRef idx="minor">
            <a:schemeClr val="tx1"/>
          </a:fontRef>
        </p:style>
      </p:cxnSp>
      <p:sp>
        <p:nvSpPr>
          <p:cNvPr id="25" name="スライド番号プレースホルダー 3">
            <a:extLst>
              <a:ext uri="{FF2B5EF4-FFF2-40B4-BE49-F238E27FC236}">
                <a16:creationId xmlns:a16="http://schemas.microsoft.com/office/drawing/2014/main" id="{78DC5C73-C086-4B00-A0AE-41E81B42E014}"/>
              </a:ext>
            </a:extLst>
          </p:cNvPr>
          <p:cNvSpPr>
            <a:spLocks noGrp="1"/>
          </p:cNvSpPr>
          <p:nvPr>
            <p:ph type="sldNum" sz="quarter" idx="12"/>
          </p:nvPr>
        </p:nvSpPr>
        <p:spPr>
          <a:xfrm>
            <a:off x="8736436" y="6527356"/>
            <a:ext cx="417006" cy="365125"/>
          </a:xfrm>
        </p:spPr>
        <p:txBody>
          <a:bodyPr/>
          <a:lstStyle/>
          <a:p>
            <a:fld id="{2C05A0C3-014B-4449-8009-2E442196B472}" type="slidenum">
              <a:rPr kumimoji="1" lang="ja-JP" altLang="en-US" smtClean="0"/>
              <a:pPr/>
              <a:t>25</a:t>
            </a:fld>
            <a:endParaRPr kumimoji="1" lang="ja-JP" altLang="en-US" dirty="0"/>
          </a:p>
        </p:txBody>
      </p:sp>
    </p:spTree>
    <p:extLst>
      <p:ext uri="{BB962C8B-B14F-4D97-AF65-F5344CB8AC3E}">
        <p14:creationId xmlns:p14="http://schemas.microsoft.com/office/powerpoint/2010/main" val="3729932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EBCDE297-BF8F-480B-8DDB-640C5C8CC597}"/>
              </a:ext>
            </a:extLst>
          </p:cNvPr>
          <p:cNvSpPr txBox="1">
            <a:spLocks/>
          </p:cNvSpPr>
          <p:nvPr/>
        </p:nvSpPr>
        <p:spPr>
          <a:xfrm>
            <a:off x="4171890" y="764754"/>
            <a:ext cx="800219" cy="424732"/>
          </a:xfrm>
          <a:prstGeom prst="rect">
            <a:avLst/>
          </a:prstGeom>
        </p:spPr>
        <p:txBody>
          <a:bodyPr vert="horz" wrap="none" lIns="91440" tIns="45720" rIns="91440" bIns="45720" rtlCol="0" anchor="ctr" anchorCtr="0">
            <a:sp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18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目次</a:t>
            </a:r>
          </a:p>
        </p:txBody>
      </p:sp>
      <p:sp>
        <p:nvSpPr>
          <p:cNvPr id="10" name="タイトル 1">
            <a:extLst>
              <a:ext uri="{FF2B5EF4-FFF2-40B4-BE49-F238E27FC236}">
                <a16:creationId xmlns:a16="http://schemas.microsoft.com/office/drawing/2014/main" id="{F9DD92B0-BFF6-4215-86E4-E903E62ABC45}"/>
              </a:ext>
            </a:extLst>
          </p:cNvPr>
          <p:cNvSpPr txBox="1">
            <a:spLocks/>
          </p:cNvSpPr>
          <p:nvPr/>
        </p:nvSpPr>
        <p:spPr>
          <a:xfrm>
            <a:off x="1824549" y="1903069"/>
            <a:ext cx="3143809" cy="3051861"/>
          </a:xfrm>
          <a:prstGeom prst="rect">
            <a:avLst/>
          </a:prstGeom>
        </p:spPr>
        <p:txBody>
          <a:bodyPr vert="horz" wrap="none" lIns="91440" tIns="45720" rIns="91440" bIns="45720" rtlCol="0" anchor="ctr" anchorCtr="0">
            <a:sp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ts val="2400"/>
              </a:lnSpc>
              <a:spcBef>
                <a:spcPts val="18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１．タクシー業界を取り巻く状況</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l">
              <a:lnSpc>
                <a:spcPts val="2400"/>
              </a:lnSpc>
              <a:spcBef>
                <a:spcPts val="18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２．</a:t>
            </a:r>
            <a:r>
              <a:rPr kumimoji="1" lang="en-US" altLang="ja-JP" sz="1400" b="1" dirty="0">
                <a:solidFill>
                  <a:prstClr val="black"/>
                </a:solidFill>
                <a:latin typeface="Meiryo UI" panose="020B0604030504040204" pitchFamily="50" charset="-128"/>
                <a:ea typeface="Meiryo UI" panose="020B0604030504040204" pitchFamily="50" charset="-128"/>
              </a:rPr>
              <a:t> 2025</a:t>
            </a:r>
            <a:r>
              <a:rPr kumimoji="1" lang="ja-JP" altLang="en-US" sz="1400" b="1" dirty="0">
                <a:solidFill>
                  <a:prstClr val="black"/>
                </a:solidFill>
                <a:latin typeface="Meiryo UI" panose="020B0604030504040204" pitchFamily="50" charset="-128"/>
                <a:ea typeface="Meiryo UI" panose="020B0604030504040204" pitchFamily="50" charset="-128"/>
              </a:rPr>
              <a:t>大阪・関西万博開催の影響</a:t>
            </a:r>
            <a:endParaRPr kumimoji="1" lang="en-US" altLang="ja-JP" sz="1400" b="1" dirty="0">
              <a:solidFill>
                <a:prstClr val="black"/>
              </a:solidFill>
              <a:latin typeface="Meiryo UI" panose="020B0604030504040204" pitchFamily="50" charset="-128"/>
              <a:ea typeface="Meiryo UI" panose="020B0604030504040204" pitchFamily="50" charset="-128"/>
            </a:endParaRPr>
          </a:p>
          <a:p>
            <a:pPr algn="l">
              <a:lnSpc>
                <a:spcPts val="2400"/>
              </a:lnSpc>
              <a:spcBef>
                <a:spcPts val="18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現行制度における自家用有償運送</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algn="l">
              <a:lnSpc>
                <a:spcPts val="2400"/>
              </a:lnSpc>
              <a:spcBef>
                <a:spcPts val="1800"/>
              </a:spcBef>
            </a:pPr>
            <a:r>
              <a:rPr lang="ja-JP" altLang="en-US" sz="1400" b="1" dirty="0">
                <a:solidFill>
                  <a:prstClr val="black"/>
                </a:solidFill>
                <a:latin typeface="Meiryo UI" panose="020B0604030504040204" pitchFamily="50" charset="-128"/>
                <a:ea typeface="Meiryo UI" panose="020B0604030504040204" pitchFamily="50" charset="-128"/>
                <a:cs typeface="+mn-cs"/>
              </a:rPr>
              <a:t>４．</a:t>
            </a:r>
            <a:r>
              <a:rPr kumimoji="1" lang="ja-JP" altLang="en-US" sz="1400" b="1" dirty="0">
                <a:solidFill>
                  <a:prstClr val="black"/>
                </a:solidFill>
                <a:latin typeface="Meiryo UI" panose="020B0604030504040204" pitchFamily="50" charset="-128"/>
                <a:ea typeface="Meiryo UI" panose="020B0604030504040204" pitchFamily="50" charset="-128"/>
              </a:rPr>
              <a:t>大阪が考えるライドシェアの将来像</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algn="l">
              <a:lnSpc>
                <a:spcPts val="2400"/>
              </a:lnSpc>
              <a:spcBef>
                <a:spcPts val="18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５．</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万博開催に向けたライドシェア</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algn="l">
              <a:lnSpc>
                <a:spcPts val="2400"/>
              </a:lnSpc>
              <a:spcBef>
                <a:spcPts val="1800"/>
              </a:spcBef>
            </a:pPr>
            <a:r>
              <a:rPr lang="en-US" altLang="ja-JP" sz="1400" b="1" dirty="0">
                <a:solidFill>
                  <a:prstClr val="black"/>
                </a:solidFill>
                <a:latin typeface="Meiryo UI" panose="020B0604030504040204" pitchFamily="50" charset="-128"/>
                <a:ea typeface="Meiryo UI" panose="020B0604030504040204" pitchFamily="50" charset="-128"/>
                <a:cs typeface="+mn-cs"/>
              </a:rPr>
              <a:t>【</a:t>
            </a:r>
            <a:r>
              <a:rPr lang="ja-JP" altLang="en-US" sz="1400" b="1" dirty="0">
                <a:solidFill>
                  <a:prstClr val="black"/>
                </a:solidFill>
                <a:latin typeface="Meiryo UI" panose="020B0604030504040204" pitchFamily="50" charset="-128"/>
                <a:ea typeface="Meiryo UI" panose="020B0604030504040204" pitchFamily="50" charset="-128"/>
                <a:cs typeface="+mn-cs"/>
              </a:rPr>
              <a:t>参考資料</a:t>
            </a:r>
            <a:r>
              <a:rPr lang="en-US" altLang="ja-JP" sz="1400" b="1" dirty="0">
                <a:solidFill>
                  <a:prstClr val="black"/>
                </a:solidFill>
                <a:latin typeface="Meiryo UI" panose="020B0604030504040204" pitchFamily="50" charset="-128"/>
                <a:ea typeface="Meiryo UI" panose="020B0604030504040204" pitchFamily="50" charset="-128"/>
                <a:cs typeface="+mn-cs"/>
              </a:rPr>
              <a: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タイトル 1">
            <a:extLst>
              <a:ext uri="{FF2B5EF4-FFF2-40B4-BE49-F238E27FC236}">
                <a16:creationId xmlns:a16="http://schemas.microsoft.com/office/drawing/2014/main" id="{A7F3FC45-8111-4102-82E3-58EC2448CD31}"/>
              </a:ext>
            </a:extLst>
          </p:cNvPr>
          <p:cNvSpPr txBox="1">
            <a:spLocks/>
          </p:cNvSpPr>
          <p:nvPr/>
        </p:nvSpPr>
        <p:spPr>
          <a:xfrm>
            <a:off x="6131868" y="1903069"/>
            <a:ext cx="707245" cy="3051861"/>
          </a:xfrm>
          <a:prstGeom prst="rect">
            <a:avLst/>
          </a:prstGeom>
        </p:spPr>
        <p:txBody>
          <a:bodyPr vert="horz" wrap="none" lIns="91440" tIns="45720" rIns="91440" bIns="45720" rtlCol="0" anchor="ctr" anchorCtr="0">
            <a:sp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ts val="2400"/>
              </a:lnSpc>
              <a:spcBef>
                <a:spcPts val="18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・・・３</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l">
              <a:lnSpc>
                <a:spcPts val="2400"/>
              </a:lnSpc>
              <a:spcBef>
                <a:spcPts val="18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・・・５</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l">
              <a:lnSpc>
                <a:spcPts val="2400"/>
              </a:lnSpc>
              <a:spcBef>
                <a:spcPts val="18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・・・９</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l">
              <a:lnSpc>
                <a:spcPts val="2400"/>
              </a:lnSpc>
              <a:spcBef>
                <a:spcPts val="18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11</a:t>
            </a:r>
          </a:p>
          <a:p>
            <a:pPr algn="l">
              <a:lnSpc>
                <a:spcPts val="2400"/>
              </a:lnSpc>
              <a:spcBef>
                <a:spcPts val="18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13</a:t>
            </a:r>
          </a:p>
          <a:p>
            <a:pPr algn="l">
              <a:lnSpc>
                <a:spcPts val="2400"/>
              </a:lnSpc>
              <a:spcBef>
                <a:spcPts val="18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16</a:t>
            </a:r>
          </a:p>
        </p:txBody>
      </p:sp>
      <p:sp>
        <p:nvSpPr>
          <p:cNvPr id="5" name="スライド番号プレースホルダー 1">
            <a:extLst>
              <a:ext uri="{FF2B5EF4-FFF2-40B4-BE49-F238E27FC236}">
                <a16:creationId xmlns:a16="http://schemas.microsoft.com/office/drawing/2014/main" id="{08319217-936C-4927-A08C-4BFF911714EF}"/>
              </a:ext>
            </a:extLst>
          </p:cNvPr>
          <p:cNvSpPr>
            <a:spLocks noGrp="1"/>
          </p:cNvSpPr>
          <p:nvPr>
            <p:ph type="sldNum" sz="quarter" idx="12"/>
          </p:nvPr>
        </p:nvSpPr>
        <p:spPr>
          <a:xfrm>
            <a:off x="8880787" y="6562421"/>
            <a:ext cx="263213" cy="276999"/>
          </a:xfrm>
        </p:spPr>
        <p:txBody>
          <a:bodyPr wrap="none">
            <a:spAutoFit/>
          </a:bodyPr>
          <a:lstStyle/>
          <a:p>
            <a:pPr>
              <a:defRPr/>
            </a:pPr>
            <a:fld id="{C06362CC-9BA8-4F39-9847-9FFA642DA3A1}" type="slidenum">
              <a:rPr lang="en-US" altLang="ja-JP" smtClean="0"/>
              <a:pPr>
                <a:defRPr/>
              </a:pPr>
              <a:t>2</a:t>
            </a:fld>
            <a:endParaRPr lang="en-US" altLang="ja-JP" dirty="0"/>
          </a:p>
        </p:txBody>
      </p:sp>
    </p:spTree>
    <p:extLst>
      <p:ext uri="{BB962C8B-B14F-4D97-AF65-F5344CB8AC3E}">
        <p14:creationId xmlns:p14="http://schemas.microsoft.com/office/powerpoint/2010/main" val="6111297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93D42CE-8F80-45AA-AD81-36396F47A429}"/>
              </a:ext>
            </a:extLst>
          </p:cNvPr>
          <p:cNvPicPr>
            <a:picLocks noChangeAspect="1"/>
          </p:cNvPicPr>
          <p:nvPr/>
        </p:nvPicPr>
        <p:blipFill>
          <a:blip r:embed="rId2"/>
          <a:stretch>
            <a:fillRect/>
          </a:stretch>
        </p:blipFill>
        <p:spPr>
          <a:xfrm>
            <a:off x="140503" y="1619946"/>
            <a:ext cx="8826414" cy="5085660"/>
          </a:xfrm>
          <a:prstGeom prst="rect">
            <a:avLst/>
          </a:prstGeom>
        </p:spPr>
      </p:pic>
      <p:sp>
        <p:nvSpPr>
          <p:cNvPr id="8" name="テキスト ボックス 7">
            <a:extLst>
              <a:ext uri="{FF2B5EF4-FFF2-40B4-BE49-F238E27FC236}">
                <a16:creationId xmlns:a16="http://schemas.microsoft.com/office/drawing/2014/main" id="{E7A86F51-EDFD-433E-B263-94428607AD67}"/>
              </a:ext>
            </a:extLst>
          </p:cNvPr>
          <p:cNvSpPr txBox="1"/>
          <p:nvPr/>
        </p:nvSpPr>
        <p:spPr>
          <a:xfrm>
            <a:off x="3061955" y="1400730"/>
            <a:ext cx="2983509" cy="283860"/>
          </a:xfrm>
          <a:prstGeom prst="rect">
            <a:avLst/>
          </a:prstGeom>
          <a:noFill/>
        </p:spPr>
        <p:txBody>
          <a:bodyPr wrap="none" anchor="ctr" anchorCtr="0">
            <a:spAutoFit/>
          </a:bodyPr>
          <a:lstStyle>
            <a:defPPr>
              <a:defRPr lang="en-US"/>
            </a:defPPr>
            <a:lvl1pPr algn="ctr" defTabSz="844083">
              <a:defRPr kumimoji="1" sz="1400" b="1">
                <a:solidFill>
                  <a:sysClr val="windowText" lastClr="000000"/>
                </a:solidFill>
                <a:latin typeface="Meiryo UI" panose="020B0604030504040204" pitchFamily="50" charset="-128"/>
                <a:ea typeface="Meiryo UI" panose="020B0604030504040204" pitchFamily="50" charset="-128"/>
              </a:defRPr>
            </a:lvl1pPr>
          </a:lstStyle>
          <a:p>
            <a:pPr>
              <a:lnSpc>
                <a:spcPts val="1700"/>
              </a:lnSpc>
            </a:pPr>
            <a:r>
              <a:rPr lang="ja-JP" altLang="en-US" sz="1100" b="0" dirty="0"/>
              <a:t>～大阪府下および大阪市域の車両数と実働率～</a:t>
            </a:r>
            <a:endParaRPr lang="en-US" altLang="ja-JP" sz="1100" b="0" dirty="0"/>
          </a:p>
        </p:txBody>
      </p:sp>
      <p:cxnSp>
        <p:nvCxnSpPr>
          <p:cNvPr id="11" name="直線コネクタ 10">
            <a:extLst>
              <a:ext uri="{FF2B5EF4-FFF2-40B4-BE49-F238E27FC236}">
                <a16:creationId xmlns:a16="http://schemas.microsoft.com/office/drawing/2014/main" id="{CF2F2DA2-10C0-4A1E-992B-F862DCA71849}"/>
              </a:ext>
            </a:extLst>
          </p:cNvPr>
          <p:cNvCxnSpPr/>
          <p:nvPr/>
        </p:nvCxnSpPr>
        <p:spPr>
          <a:xfrm>
            <a:off x="240668" y="460403"/>
            <a:ext cx="8726251" cy="0"/>
          </a:xfrm>
          <a:prstGeom prst="line">
            <a:avLst/>
          </a:prstGeom>
        </p:spPr>
        <p:style>
          <a:lnRef idx="1">
            <a:schemeClr val="dk1"/>
          </a:lnRef>
          <a:fillRef idx="0">
            <a:schemeClr val="dk1"/>
          </a:fillRef>
          <a:effectRef idx="0">
            <a:schemeClr val="dk1"/>
          </a:effectRef>
          <a:fontRef idx="minor">
            <a:schemeClr val="tx1"/>
          </a:fontRef>
        </p:style>
      </p:cxnSp>
      <p:sp>
        <p:nvSpPr>
          <p:cNvPr id="12" name="テキスト ボックス 11">
            <a:extLst>
              <a:ext uri="{FF2B5EF4-FFF2-40B4-BE49-F238E27FC236}">
                <a16:creationId xmlns:a16="http://schemas.microsoft.com/office/drawing/2014/main" id="{50391938-75F8-4E7D-BADA-90EF980818C6}"/>
              </a:ext>
            </a:extLst>
          </p:cNvPr>
          <p:cNvSpPr txBox="1"/>
          <p:nvPr/>
        </p:nvSpPr>
        <p:spPr>
          <a:xfrm>
            <a:off x="271700" y="552294"/>
            <a:ext cx="8726251" cy="581891"/>
          </a:xfrm>
          <a:prstGeom prst="rect">
            <a:avLst/>
          </a:prstGeom>
          <a:noFill/>
          <a:ln w="19050">
            <a:solidFill>
              <a:schemeClr val="accent1"/>
            </a:solidFill>
          </a:ln>
        </p:spPr>
        <p:txBody>
          <a:bodyPr wrap="square">
            <a:spAutoFit/>
          </a:bodyPr>
          <a:lstStyle/>
          <a:p>
            <a:pPr marL="285750" indent="-285750">
              <a:lnSpc>
                <a:spcPts val="2000"/>
              </a:lnSpc>
              <a:buFont typeface="Wingdings" panose="05000000000000000000" pitchFamily="2" charset="2"/>
              <a:buChar char="n"/>
            </a:pPr>
            <a:r>
              <a:rPr lang="ja-JP" altLang="en-US" sz="1600" b="1" u="sng" dirty="0">
                <a:latin typeface="Meiryo UI" panose="020B0604030504040204" pitchFamily="50" charset="-128"/>
                <a:ea typeface="Meiryo UI" panose="020B0604030504040204" pitchFamily="50" charset="-128"/>
              </a:rPr>
              <a:t>車両数については、</a:t>
            </a:r>
            <a:r>
              <a:rPr lang="en-US" altLang="ja-JP" sz="1600" dirty="0">
                <a:latin typeface="Meiryo UI" panose="020B0604030504040204" pitchFamily="50" charset="-128"/>
                <a:ea typeface="Meiryo UI" panose="020B0604030504040204" pitchFamily="50" charset="-128"/>
              </a:rPr>
              <a:t>H21</a:t>
            </a:r>
            <a:r>
              <a:rPr lang="ja-JP" altLang="en-US" sz="1600" dirty="0">
                <a:latin typeface="Meiryo UI" panose="020B0604030504040204" pitchFamily="50" charset="-128"/>
                <a:ea typeface="Meiryo UI" panose="020B0604030504040204" pitchFamily="50" charset="-128"/>
              </a:rPr>
              <a:t>年のタクシー特措法制定以降の</a:t>
            </a:r>
            <a:r>
              <a:rPr lang="en-US" altLang="ja-JP" sz="1600" b="1" u="sng" dirty="0">
                <a:latin typeface="Meiryo UI" panose="020B0604030504040204" pitchFamily="50" charset="-128"/>
                <a:ea typeface="Meiryo UI" panose="020B0604030504040204" pitchFamily="50" charset="-128"/>
              </a:rPr>
              <a:t>H22</a:t>
            </a:r>
            <a:r>
              <a:rPr lang="ja-JP" altLang="en-US" sz="1600" b="1" u="sng" dirty="0">
                <a:latin typeface="Meiryo UI" panose="020B0604030504040204" pitchFamily="50" charset="-128"/>
                <a:ea typeface="Meiryo UI" panose="020B0604030504040204" pitchFamily="50" charset="-128"/>
              </a:rPr>
              <a:t>年度より大幅に減少</a:t>
            </a:r>
            <a:endParaRPr lang="en-US" altLang="ja-JP" sz="1600" b="1" u="sng" dirty="0">
              <a:latin typeface="Meiryo UI" panose="020B0604030504040204" pitchFamily="50" charset="-128"/>
              <a:ea typeface="Meiryo UI" panose="020B0604030504040204" pitchFamily="50" charset="-128"/>
            </a:endParaRPr>
          </a:p>
          <a:p>
            <a:pPr marL="285750" indent="-285750">
              <a:lnSpc>
                <a:spcPts val="2000"/>
              </a:lnSpc>
              <a:buFont typeface="Wingdings" panose="05000000000000000000" pitchFamily="2" charset="2"/>
              <a:buChar char="n"/>
            </a:pPr>
            <a:r>
              <a:rPr lang="ja-JP" altLang="en-US" sz="1600" b="1" u="sng" dirty="0">
                <a:latin typeface="Meiryo UI" panose="020B0604030504040204" pitchFamily="50" charset="-128"/>
                <a:ea typeface="Meiryo UI" panose="020B0604030504040204" pitchFamily="50" charset="-128"/>
              </a:rPr>
              <a:t>実働率は、</a:t>
            </a:r>
            <a:r>
              <a:rPr lang="en-US" altLang="ja-JP" sz="1600" b="1" u="sng" dirty="0">
                <a:latin typeface="Meiryo UI" panose="020B0604030504040204" pitchFamily="50" charset="-128"/>
                <a:ea typeface="Meiryo UI" panose="020B0604030504040204" pitchFamily="50" charset="-128"/>
              </a:rPr>
              <a:t>H23</a:t>
            </a:r>
            <a:r>
              <a:rPr lang="ja-JP" altLang="en-US" sz="1600" b="1" u="sng" dirty="0">
                <a:latin typeface="Meiryo UI" panose="020B0604030504040204" pitchFamily="50" charset="-128"/>
                <a:ea typeface="Meiryo UI" panose="020B0604030504040204" pitchFamily="50" charset="-128"/>
              </a:rPr>
              <a:t>年度より減少</a:t>
            </a:r>
            <a:r>
              <a:rPr lang="ja-JP" altLang="en-US" sz="1600" dirty="0">
                <a:latin typeface="Meiryo UI" panose="020B0604030504040204" pitchFamily="50" charset="-128"/>
                <a:ea typeface="Meiryo UI" panose="020B0604030504040204" pitchFamily="50" charset="-128"/>
              </a:rPr>
              <a:t>しており、</a:t>
            </a:r>
            <a:r>
              <a:rPr lang="en-US" altLang="ja-JP" sz="1600" dirty="0">
                <a:latin typeface="Meiryo UI" panose="020B0604030504040204" pitchFamily="50" charset="-128"/>
                <a:ea typeface="Meiryo UI" panose="020B0604030504040204" pitchFamily="50" charset="-128"/>
              </a:rPr>
              <a:t>R2</a:t>
            </a:r>
            <a:r>
              <a:rPr lang="ja-JP" altLang="en-US" sz="1600" dirty="0">
                <a:latin typeface="Meiryo UI" panose="020B0604030504040204" pitchFamily="50" charset="-128"/>
                <a:ea typeface="Meiryo UI" panose="020B0604030504040204" pitchFamily="50" charset="-128"/>
              </a:rPr>
              <a:t>年はコロナ禍の影響により急激に減少。</a:t>
            </a:r>
            <a:endParaRPr lang="ja-JP" altLang="en-US" sz="1600" b="1" u="sng" dirty="0">
              <a:latin typeface="Meiryo UI" panose="020B0604030504040204" pitchFamily="50" charset="-128"/>
              <a:ea typeface="Meiryo UI" panose="020B0604030504040204" pitchFamily="50" charset="-128"/>
            </a:endParaRPr>
          </a:p>
        </p:txBody>
      </p:sp>
      <p:sp>
        <p:nvSpPr>
          <p:cNvPr id="13" name="角丸四角形 20">
            <a:extLst>
              <a:ext uri="{FF2B5EF4-FFF2-40B4-BE49-F238E27FC236}">
                <a16:creationId xmlns:a16="http://schemas.microsoft.com/office/drawing/2014/main" id="{3B80B44F-D4F4-430D-A65E-4AC1BBD37655}"/>
              </a:ext>
            </a:extLst>
          </p:cNvPr>
          <p:cNvSpPr/>
          <p:nvPr/>
        </p:nvSpPr>
        <p:spPr>
          <a:xfrm>
            <a:off x="209636" y="1247497"/>
            <a:ext cx="2698373" cy="306467"/>
          </a:xfrm>
          <a:prstGeom prst="roundRect">
            <a:avLst/>
          </a:prstGeom>
          <a:solidFill>
            <a:srgbClr val="0070C0">
              <a:alpha val="90000"/>
            </a:srgbClr>
          </a:solidFill>
        </p:spPr>
        <p:style>
          <a:lnRef idx="0">
            <a:schemeClr val="accent2"/>
          </a:lnRef>
          <a:fillRef idx="3">
            <a:schemeClr val="accent2"/>
          </a:fillRef>
          <a:effectRef idx="3">
            <a:schemeClr val="accent2"/>
          </a:effectRef>
          <a:fontRef idx="minor">
            <a:schemeClr val="lt1"/>
          </a:fontRef>
        </p:style>
        <p:txBody>
          <a:bodyPr wrap="none" anchor="ctr" anchorCtr="1">
            <a:spAutoFit/>
          </a:bodyPr>
          <a:lstStyle/>
          <a:p>
            <a:pPr algn="ctr" defTabSz="422041"/>
            <a:r>
              <a:rPr lang="ja-JP" altLang="en-US" sz="1200" b="1" dirty="0">
                <a:solidFill>
                  <a:prstClr val="white"/>
                </a:solidFill>
                <a:latin typeface="Meiryo UI" panose="020B0604030504040204" pitchFamily="50" charset="-128"/>
                <a:ea typeface="Meiryo UI" panose="020B0604030504040204" pitchFamily="50" charset="-128"/>
              </a:rPr>
              <a:t>大阪における車両数及び実働率の推移</a:t>
            </a:r>
            <a:endParaRPr kumimoji="0" lang="en-US" altLang="ja-JP" sz="1200" b="1" dirty="0">
              <a:solidFill>
                <a:prstClr val="white"/>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E28E0E1B-970C-4D55-83CE-6722D9EDFC77}"/>
              </a:ext>
            </a:extLst>
          </p:cNvPr>
          <p:cNvSpPr txBox="1"/>
          <p:nvPr/>
        </p:nvSpPr>
        <p:spPr>
          <a:xfrm>
            <a:off x="5470447" y="6638932"/>
            <a:ext cx="3496470" cy="215444"/>
          </a:xfrm>
          <a:prstGeom prst="rect">
            <a:avLst/>
          </a:prstGeom>
          <a:noFill/>
        </p:spPr>
        <p:txBody>
          <a:bodyPr wrap="none" rtlCol="0">
            <a:spAutoFit/>
          </a:bodyPr>
          <a:lstStyle/>
          <a:p>
            <a:pPr defTabSz="422041">
              <a:defRPr/>
            </a:pPr>
            <a:r>
              <a:rPr kumimoji="1" lang="ja-JP" altLang="en-US" sz="800" dirty="0">
                <a:solidFill>
                  <a:prstClr val="black"/>
                </a:solidFill>
                <a:latin typeface="Meiryo UI" panose="020B0604030504040204" pitchFamily="50" charset="-128"/>
                <a:ea typeface="Meiryo UI" panose="020B0604030504040204" pitchFamily="50" charset="-128"/>
              </a:rPr>
              <a:t>出典：大阪・関西万博　夢洲会場タクシー運用ルール検討会　国土</a:t>
            </a:r>
            <a:r>
              <a:rPr lang="ja-JP" altLang="en-US" sz="800" dirty="0">
                <a:solidFill>
                  <a:prstClr val="black"/>
                </a:solidFill>
                <a:latin typeface="Meiryo UI" panose="020B0604030504040204" pitchFamily="50" charset="-128"/>
                <a:ea typeface="Meiryo UI" panose="020B0604030504040204" pitchFamily="50" charset="-128"/>
              </a:rPr>
              <a:t>交通省資料</a:t>
            </a:r>
            <a:endParaRPr kumimoji="1" lang="ja-JP" altLang="en-US" sz="800" dirty="0">
              <a:solidFill>
                <a:prstClr val="black"/>
              </a:solidFill>
              <a:latin typeface="Meiryo UI" panose="020B0604030504040204" pitchFamily="50" charset="-128"/>
              <a:ea typeface="Meiryo UI" panose="020B0604030504040204" pitchFamily="50" charset="-128"/>
            </a:endParaRPr>
          </a:p>
        </p:txBody>
      </p:sp>
      <p:sp>
        <p:nvSpPr>
          <p:cNvPr id="3" name="スライド番号プレースホルダー 3">
            <a:extLst>
              <a:ext uri="{FF2B5EF4-FFF2-40B4-BE49-F238E27FC236}">
                <a16:creationId xmlns:a16="http://schemas.microsoft.com/office/drawing/2014/main" id="{5D2EDBAA-CCB9-2ABC-2C10-89383AC8B675}"/>
              </a:ext>
            </a:extLst>
          </p:cNvPr>
          <p:cNvSpPr>
            <a:spLocks noGrp="1"/>
          </p:cNvSpPr>
          <p:nvPr>
            <p:ph type="sldNum" sz="quarter" idx="12"/>
          </p:nvPr>
        </p:nvSpPr>
        <p:spPr>
          <a:xfrm>
            <a:off x="8726993" y="6489251"/>
            <a:ext cx="417006" cy="365125"/>
          </a:xfrm>
        </p:spPr>
        <p:txBody>
          <a:bodyPr/>
          <a:lstStyle/>
          <a:p>
            <a:fld id="{2C05A0C3-014B-4449-8009-2E442196B472}" type="slidenum">
              <a:rPr kumimoji="1" lang="ja-JP" altLang="en-US" smtClean="0"/>
              <a:pPr/>
              <a:t>3</a:t>
            </a:fld>
            <a:endParaRPr kumimoji="1" lang="ja-JP" altLang="en-US" dirty="0"/>
          </a:p>
        </p:txBody>
      </p:sp>
      <p:pic>
        <p:nvPicPr>
          <p:cNvPr id="2" name="図 1">
            <a:extLst>
              <a:ext uri="{FF2B5EF4-FFF2-40B4-BE49-F238E27FC236}">
                <a16:creationId xmlns:a16="http://schemas.microsoft.com/office/drawing/2014/main" id="{7669A4D6-49F6-489D-A216-51675920A760}"/>
              </a:ext>
            </a:extLst>
          </p:cNvPr>
          <p:cNvPicPr>
            <a:picLocks noChangeAspect="1"/>
          </p:cNvPicPr>
          <p:nvPr/>
        </p:nvPicPr>
        <p:blipFill rotWithShape="1">
          <a:blip r:embed="rId3"/>
          <a:srcRect l="72517" t="26743" b="65994"/>
          <a:stretch/>
        </p:blipFill>
        <p:spPr>
          <a:xfrm>
            <a:off x="6959865" y="2097459"/>
            <a:ext cx="1864096" cy="271626"/>
          </a:xfrm>
          <a:prstGeom prst="rect">
            <a:avLst/>
          </a:prstGeom>
        </p:spPr>
      </p:pic>
      <p:sp>
        <p:nvSpPr>
          <p:cNvPr id="15" name="テキスト ボックス 14">
            <a:extLst>
              <a:ext uri="{FF2B5EF4-FFF2-40B4-BE49-F238E27FC236}">
                <a16:creationId xmlns:a16="http://schemas.microsoft.com/office/drawing/2014/main" id="{EB9B520A-1BDB-441A-984B-F5B153357333}"/>
              </a:ext>
            </a:extLst>
          </p:cNvPr>
          <p:cNvSpPr txBox="1"/>
          <p:nvPr/>
        </p:nvSpPr>
        <p:spPr>
          <a:xfrm>
            <a:off x="209636" y="66300"/>
            <a:ext cx="84204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dirty="0">
                <a:solidFill>
                  <a:prstClr val="black"/>
                </a:solidFill>
                <a:latin typeface="Meiryo UI" panose="020B0604030504040204" pitchFamily="50" charset="-128"/>
                <a:ea typeface="Meiryo UI" panose="020B0604030504040204" pitchFamily="50" charset="-128"/>
              </a:rPr>
              <a:t>１</a:t>
            </a:r>
            <a:r>
              <a:rPr kumimoji="1" lang="en-US" altLang="ja-JP" sz="2000" b="1" dirty="0">
                <a:solidFill>
                  <a:prstClr val="black"/>
                </a:solidFill>
                <a:latin typeface="Meiryo UI" panose="020B0604030504040204" pitchFamily="50" charset="-128"/>
                <a:ea typeface="Meiryo UI" panose="020B0604030504040204" pitchFamily="50" charset="-128"/>
              </a:rPr>
              <a:t>.</a:t>
            </a:r>
            <a:r>
              <a:rPr kumimoji="1" lang="ja-JP" altLang="en-US" sz="2000" b="1" dirty="0">
                <a:solidFill>
                  <a:prstClr val="black"/>
                </a:solidFill>
                <a:latin typeface="Meiryo UI" panose="020B0604030504040204" pitchFamily="50" charset="-128"/>
                <a:ea typeface="Meiryo UI" panose="020B0604030504040204" pitchFamily="50" charset="-128"/>
              </a:rPr>
              <a:t>　タクシー業界を取り巻く状況</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テキスト ボックス 15">
            <a:extLst>
              <a:ext uri="{FF2B5EF4-FFF2-40B4-BE49-F238E27FC236}">
                <a16:creationId xmlns:a16="http://schemas.microsoft.com/office/drawing/2014/main" id="{19043638-1E95-4DCA-B9BF-400E87499B80}"/>
              </a:ext>
            </a:extLst>
          </p:cNvPr>
          <p:cNvSpPr txBox="1"/>
          <p:nvPr/>
        </p:nvSpPr>
        <p:spPr>
          <a:xfrm>
            <a:off x="8635923" y="6202604"/>
            <a:ext cx="415498" cy="230832"/>
          </a:xfrm>
          <a:prstGeom prst="rect">
            <a:avLst/>
          </a:prstGeom>
          <a:noFill/>
        </p:spPr>
        <p:txBody>
          <a:bodyPr wrap="none" rtlCol="0">
            <a:spAutoFit/>
          </a:bodyPr>
          <a:lstStyle/>
          <a:p>
            <a:pPr defTabSz="422041">
              <a:defRPr/>
            </a:pPr>
            <a:r>
              <a:rPr kumimoji="1" lang="ja-JP" altLang="en-US" sz="900" dirty="0">
                <a:solidFill>
                  <a:prstClr val="black"/>
                </a:solidFill>
                <a:latin typeface="Meiryo UI" panose="020B0604030504040204" pitchFamily="50" charset="-128"/>
                <a:ea typeface="Meiryo UI" panose="020B0604030504040204" pitchFamily="50" charset="-128"/>
              </a:rPr>
              <a:t>年度</a:t>
            </a:r>
          </a:p>
        </p:txBody>
      </p:sp>
    </p:spTree>
    <p:extLst>
      <p:ext uri="{BB962C8B-B14F-4D97-AF65-F5344CB8AC3E}">
        <p14:creationId xmlns:p14="http://schemas.microsoft.com/office/powerpoint/2010/main" val="23781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Text Box 16"/>
          <p:cNvSpPr txBox="1">
            <a:spLocks noChangeArrowheads="1"/>
          </p:cNvSpPr>
          <p:nvPr/>
        </p:nvSpPr>
        <p:spPr bwMode="auto">
          <a:xfrm>
            <a:off x="6407995" y="6671813"/>
            <a:ext cx="2361544" cy="215444"/>
          </a:xfrm>
          <a:prstGeom prst="rect">
            <a:avLst/>
          </a:prstGeom>
          <a:noFill/>
          <a:ln w="9525">
            <a:noFill/>
            <a:miter lim="800000"/>
            <a:headEnd/>
            <a:tailEnd/>
          </a:ln>
        </p:spPr>
        <p:txBody>
          <a:bodyPr wrap="none" anchor="ctr" anchorCtr="0">
            <a:spAutoFit/>
          </a:bodyPr>
          <a:lstStyle/>
          <a:p>
            <a:r>
              <a:rPr lang="ja-JP" altLang="en-US" sz="800" dirty="0">
                <a:solidFill>
                  <a:srgbClr val="000000"/>
                </a:solidFill>
              </a:rPr>
              <a:t>資料：公益財団法人 大阪タクシーセンター調べ</a:t>
            </a:r>
          </a:p>
        </p:txBody>
      </p:sp>
      <p:sp>
        <p:nvSpPr>
          <p:cNvPr id="10" name="テキスト ボックス 9">
            <a:extLst>
              <a:ext uri="{FF2B5EF4-FFF2-40B4-BE49-F238E27FC236}">
                <a16:creationId xmlns:a16="http://schemas.microsoft.com/office/drawing/2014/main" id="{D006CC08-4E21-45E7-A666-F6077C8BF275}"/>
              </a:ext>
            </a:extLst>
          </p:cNvPr>
          <p:cNvSpPr txBox="1"/>
          <p:nvPr/>
        </p:nvSpPr>
        <p:spPr>
          <a:xfrm>
            <a:off x="209636" y="66300"/>
            <a:ext cx="84204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dirty="0">
                <a:solidFill>
                  <a:prstClr val="black"/>
                </a:solidFill>
                <a:latin typeface="Meiryo UI" panose="020B0604030504040204" pitchFamily="50" charset="-128"/>
                <a:ea typeface="Meiryo UI" panose="020B0604030504040204" pitchFamily="50" charset="-128"/>
              </a:rPr>
              <a:t>１</a:t>
            </a:r>
            <a:r>
              <a:rPr kumimoji="1" lang="en-US" altLang="ja-JP" sz="2000" b="1" dirty="0">
                <a:solidFill>
                  <a:prstClr val="black"/>
                </a:solidFill>
                <a:latin typeface="Meiryo UI" panose="020B0604030504040204" pitchFamily="50" charset="-128"/>
                <a:ea typeface="Meiryo UI" panose="020B0604030504040204" pitchFamily="50" charset="-128"/>
              </a:rPr>
              <a:t>.</a:t>
            </a:r>
            <a:r>
              <a:rPr kumimoji="1" lang="ja-JP" altLang="en-US" sz="2000" b="1" dirty="0">
                <a:solidFill>
                  <a:prstClr val="black"/>
                </a:solidFill>
                <a:latin typeface="Meiryo UI" panose="020B0604030504040204" pitchFamily="50" charset="-128"/>
                <a:ea typeface="Meiryo UI" panose="020B0604030504040204" pitchFamily="50" charset="-128"/>
              </a:rPr>
              <a:t>　タクシー業界を取り巻く状況</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1" name="直線コネクタ 10">
            <a:extLst>
              <a:ext uri="{FF2B5EF4-FFF2-40B4-BE49-F238E27FC236}">
                <a16:creationId xmlns:a16="http://schemas.microsoft.com/office/drawing/2014/main" id="{4EF5B8ED-8F65-4FBF-B9FF-509D59417B8C}"/>
              </a:ext>
            </a:extLst>
          </p:cNvPr>
          <p:cNvCxnSpPr/>
          <p:nvPr/>
        </p:nvCxnSpPr>
        <p:spPr>
          <a:xfrm>
            <a:off x="240668" y="460403"/>
            <a:ext cx="8726251" cy="0"/>
          </a:xfrm>
          <a:prstGeom prst="line">
            <a:avLst/>
          </a:prstGeom>
        </p:spPr>
        <p:style>
          <a:lnRef idx="1">
            <a:schemeClr val="dk1"/>
          </a:lnRef>
          <a:fillRef idx="0">
            <a:schemeClr val="dk1"/>
          </a:fillRef>
          <a:effectRef idx="0">
            <a:schemeClr val="dk1"/>
          </a:effectRef>
          <a:fontRef idx="minor">
            <a:schemeClr val="tx1"/>
          </a:fontRef>
        </p:style>
      </p:cxnSp>
      <p:sp>
        <p:nvSpPr>
          <p:cNvPr id="12" name="テキスト ボックス 11">
            <a:extLst>
              <a:ext uri="{FF2B5EF4-FFF2-40B4-BE49-F238E27FC236}">
                <a16:creationId xmlns:a16="http://schemas.microsoft.com/office/drawing/2014/main" id="{5FE28FC9-235A-41BD-83CA-471E12DFE3F6}"/>
              </a:ext>
            </a:extLst>
          </p:cNvPr>
          <p:cNvSpPr txBox="1"/>
          <p:nvPr/>
        </p:nvSpPr>
        <p:spPr>
          <a:xfrm>
            <a:off x="283518" y="536461"/>
            <a:ext cx="8726251" cy="581891"/>
          </a:xfrm>
          <a:prstGeom prst="rect">
            <a:avLst/>
          </a:prstGeom>
          <a:noFill/>
          <a:ln w="19050">
            <a:solidFill>
              <a:schemeClr val="accent1"/>
            </a:solidFill>
          </a:ln>
        </p:spPr>
        <p:txBody>
          <a:bodyPr wrap="square">
            <a:spAutoFit/>
          </a:bodyPr>
          <a:lstStyle/>
          <a:p>
            <a:pPr marL="285750" indent="-285750">
              <a:lnSpc>
                <a:spcPts val="2000"/>
              </a:lnSpc>
              <a:buFont typeface="Wingdings" panose="05000000000000000000" pitchFamily="2" charset="2"/>
              <a:buChar char="n"/>
            </a:pPr>
            <a:r>
              <a:rPr lang="ja-JP" altLang="en-US" sz="1600" b="1" u="sng" dirty="0">
                <a:latin typeface="Meiryo UI" panose="020B0604030504040204" pitchFamily="50" charset="-128"/>
                <a:ea typeface="Meiryo UI" panose="020B0604030504040204" pitchFamily="50" charset="-128"/>
              </a:rPr>
              <a:t>大阪における運転者数の減少</a:t>
            </a:r>
            <a:r>
              <a:rPr lang="ja-JP" altLang="en-US" sz="1600" dirty="0">
                <a:latin typeface="Meiryo UI" panose="020B0604030504040204" pitchFamily="50" charset="-128"/>
                <a:ea typeface="Meiryo UI" panose="020B0604030504040204" pitchFamily="50" charset="-128"/>
              </a:rPr>
              <a:t>が続いている状況。</a:t>
            </a:r>
            <a:endParaRPr lang="en-US" altLang="ja-JP" sz="1600" dirty="0">
              <a:latin typeface="Meiryo UI" panose="020B0604030504040204" pitchFamily="50" charset="-128"/>
              <a:ea typeface="Meiryo UI" panose="020B0604030504040204" pitchFamily="50" charset="-128"/>
            </a:endParaRPr>
          </a:p>
          <a:p>
            <a:pPr marL="285750" indent="-285750">
              <a:lnSpc>
                <a:spcPts val="2000"/>
              </a:lnSpc>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令和５年３月末現在で、</a:t>
            </a:r>
            <a:r>
              <a:rPr lang="en-US" altLang="ja-JP" sz="1600" b="1" u="sng" dirty="0">
                <a:latin typeface="Meiryo UI" panose="020B0604030504040204" pitchFamily="50" charset="-128"/>
                <a:ea typeface="Meiryo UI" panose="020B0604030504040204" pitchFamily="50" charset="-128"/>
              </a:rPr>
              <a:t>60</a:t>
            </a:r>
            <a:r>
              <a:rPr lang="ja-JP" altLang="en-US" sz="1600" b="1" u="sng" dirty="0">
                <a:latin typeface="Meiryo UI" panose="020B0604030504040204" pitchFamily="50" charset="-128"/>
                <a:ea typeface="Meiryo UI" panose="020B0604030504040204" pitchFamily="50" charset="-128"/>
              </a:rPr>
              <a:t>歳以上の割合が</a:t>
            </a:r>
            <a:r>
              <a:rPr lang="en-US" altLang="ja-JP" sz="1600" b="1" u="sng" dirty="0">
                <a:latin typeface="Meiryo UI" panose="020B0604030504040204" pitchFamily="50" charset="-128"/>
                <a:ea typeface="Meiryo UI" panose="020B0604030504040204" pitchFamily="50" charset="-128"/>
              </a:rPr>
              <a:t>61</a:t>
            </a:r>
            <a:r>
              <a:rPr lang="ja-JP" altLang="en-US" sz="1600" b="1" u="sng" dirty="0">
                <a:latin typeface="Meiryo UI" panose="020B0604030504040204" pitchFamily="50" charset="-128"/>
                <a:ea typeface="Meiryo UI" panose="020B0604030504040204" pitchFamily="50" charset="-128"/>
              </a:rPr>
              <a:t>％を超え、</a:t>
            </a:r>
            <a:r>
              <a:rPr lang="en-US" altLang="ja-JP" sz="1600" b="1" u="sng" dirty="0">
                <a:latin typeface="Meiryo UI" panose="020B0604030504040204" pitchFamily="50" charset="-128"/>
                <a:ea typeface="Meiryo UI" panose="020B0604030504040204" pitchFamily="50" charset="-128"/>
              </a:rPr>
              <a:t>70</a:t>
            </a:r>
            <a:r>
              <a:rPr lang="ja-JP" altLang="en-US" sz="1600" b="1" u="sng" dirty="0">
                <a:latin typeface="Meiryo UI" panose="020B0604030504040204" pitchFamily="50" charset="-128"/>
                <a:ea typeface="Meiryo UI" panose="020B0604030504040204" pitchFamily="50" charset="-128"/>
              </a:rPr>
              <a:t>歳以上の運転手も増加</a:t>
            </a:r>
            <a:r>
              <a:rPr lang="ja-JP" altLang="en-US" sz="1600" dirty="0">
                <a:latin typeface="Meiryo UI" panose="020B0604030504040204" pitchFamily="50" charset="-128"/>
                <a:ea typeface="Meiryo UI" panose="020B0604030504040204" pitchFamily="50" charset="-128"/>
              </a:rPr>
              <a:t>している。</a:t>
            </a:r>
          </a:p>
        </p:txBody>
      </p:sp>
      <p:sp>
        <p:nvSpPr>
          <p:cNvPr id="13" name="角丸四角形 20">
            <a:extLst>
              <a:ext uri="{FF2B5EF4-FFF2-40B4-BE49-F238E27FC236}">
                <a16:creationId xmlns:a16="http://schemas.microsoft.com/office/drawing/2014/main" id="{D6CDCD4C-BA6F-4BAB-BEC9-4D4BC76EE1E0}"/>
              </a:ext>
            </a:extLst>
          </p:cNvPr>
          <p:cNvSpPr/>
          <p:nvPr/>
        </p:nvSpPr>
        <p:spPr>
          <a:xfrm>
            <a:off x="484855" y="1403463"/>
            <a:ext cx="2146463" cy="306467"/>
          </a:xfrm>
          <a:prstGeom prst="roundRect">
            <a:avLst/>
          </a:prstGeom>
          <a:solidFill>
            <a:srgbClr val="0070C0">
              <a:alpha val="90000"/>
            </a:srgbClr>
          </a:solidFill>
        </p:spPr>
        <p:style>
          <a:lnRef idx="0">
            <a:schemeClr val="accent2"/>
          </a:lnRef>
          <a:fillRef idx="3">
            <a:schemeClr val="accent2"/>
          </a:fillRef>
          <a:effectRef idx="3">
            <a:schemeClr val="accent2"/>
          </a:effectRef>
          <a:fontRef idx="minor">
            <a:schemeClr val="lt1"/>
          </a:fontRef>
        </p:style>
        <p:txBody>
          <a:bodyPr wrap="none" anchor="ctr" anchorCtr="1">
            <a:spAutoFit/>
          </a:bodyPr>
          <a:lstStyle/>
          <a:p>
            <a:pPr algn="ctr" defTabSz="422041"/>
            <a:r>
              <a:rPr lang="ja-JP" altLang="en-US" sz="1200" b="1" dirty="0">
                <a:solidFill>
                  <a:prstClr val="white"/>
                </a:solidFill>
                <a:latin typeface="Meiryo UI" panose="020B0604030504040204" pitchFamily="50" charset="-128"/>
                <a:ea typeface="Meiryo UI" panose="020B0604030504040204" pitchFamily="50" charset="-128"/>
              </a:rPr>
              <a:t>大阪におけるタクシー運転者数</a:t>
            </a:r>
            <a:endParaRPr kumimoji="0" lang="en-US" altLang="ja-JP" sz="1200" b="1" dirty="0">
              <a:solidFill>
                <a:prstClr val="white"/>
              </a:solidFill>
              <a:latin typeface="Meiryo UI" panose="020B0604030504040204" pitchFamily="50" charset="-128"/>
              <a:ea typeface="Meiryo UI" panose="020B0604030504040204" pitchFamily="50" charset="-128"/>
            </a:endParaRPr>
          </a:p>
        </p:txBody>
      </p:sp>
      <p:sp>
        <p:nvSpPr>
          <p:cNvPr id="17" name="Text Box 15">
            <a:extLst>
              <a:ext uri="{FF2B5EF4-FFF2-40B4-BE49-F238E27FC236}">
                <a16:creationId xmlns:a16="http://schemas.microsoft.com/office/drawing/2014/main" id="{14BBB307-9753-4F76-9582-A4DFB4CE3F24}"/>
              </a:ext>
            </a:extLst>
          </p:cNvPr>
          <p:cNvSpPr txBox="1">
            <a:spLocks noChangeArrowheads="1"/>
          </p:cNvSpPr>
          <p:nvPr/>
        </p:nvSpPr>
        <p:spPr bwMode="auto">
          <a:xfrm>
            <a:off x="2707652" y="1429787"/>
            <a:ext cx="3300904" cy="230832"/>
          </a:xfrm>
          <a:prstGeom prst="rect">
            <a:avLst/>
          </a:prstGeom>
          <a:noFill/>
          <a:ln w="9525">
            <a:noFill/>
            <a:miter lim="800000"/>
            <a:headEnd/>
            <a:tailEnd/>
          </a:ln>
        </p:spPr>
        <p:txBody>
          <a:bodyPr wrap="none" anchor="ctr" anchorCtr="0">
            <a:spAutoFit/>
          </a:bodyPr>
          <a:lstStyle/>
          <a:p>
            <a:r>
              <a:rPr lang="ja-JP" altLang="en-US" sz="900" dirty="0">
                <a:solidFill>
                  <a:srgbClr val="000000"/>
                </a:solidFill>
              </a:rPr>
              <a:t>～大阪地域の法人タクシー運転者証の交付を受けた者の数</a:t>
            </a:r>
          </a:p>
        </p:txBody>
      </p:sp>
      <p:sp>
        <p:nvSpPr>
          <p:cNvPr id="2" name="スライド番号プレースホルダー 3">
            <a:extLst>
              <a:ext uri="{FF2B5EF4-FFF2-40B4-BE49-F238E27FC236}">
                <a16:creationId xmlns:a16="http://schemas.microsoft.com/office/drawing/2014/main" id="{E7748CA6-BD1F-C142-8069-907404F4E579}"/>
              </a:ext>
            </a:extLst>
          </p:cNvPr>
          <p:cNvSpPr>
            <a:spLocks noGrp="1"/>
          </p:cNvSpPr>
          <p:nvPr>
            <p:ph type="sldNum" sz="quarter" idx="12"/>
          </p:nvPr>
        </p:nvSpPr>
        <p:spPr>
          <a:xfrm>
            <a:off x="8726993" y="6489251"/>
            <a:ext cx="417006" cy="365125"/>
          </a:xfrm>
        </p:spPr>
        <p:txBody>
          <a:bodyPr/>
          <a:lstStyle/>
          <a:p>
            <a:fld id="{2C05A0C3-014B-4449-8009-2E442196B472}" type="slidenum">
              <a:rPr kumimoji="1" lang="ja-JP" altLang="en-US" smtClean="0"/>
              <a:pPr/>
              <a:t>4</a:t>
            </a:fld>
            <a:endParaRPr kumimoji="1" lang="ja-JP" altLang="en-US" dirty="0"/>
          </a:p>
        </p:txBody>
      </p:sp>
      <p:sp>
        <p:nvSpPr>
          <p:cNvPr id="23" name="Text Box 7">
            <a:extLst>
              <a:ext uri="{FF2B5EF4-FFF2-40B4-BE49-F238E27FC236}">
                <a16:creationId xmlns:a16="http://schemas.microsoft.com/office/drawing/2014/main" id="{EDDAED00-A85F-4637-A9D3-C8E73E00C39C}"/>
              </a:ext>
            </a:extLst>
          </p:cNvPr>
          <p:cNvSpPr txBox="1">
            <a:spLocks noChangeArrowheads="1"/>
          </p:cNvSpPr>
          <p:nvPr/>
        </p:nvSpPr>
        <p:spPr bwMode="auto">
          <a:xfrm>
            <a:off x="1558086" y="4155145"/>
            <a:ext cx="6468437" cy="246221"/>
          </a:xfrm>
          <a:prstGeom prst="rect">
            <a:avLst/>
          </a:prstGeom>
          <a:noFill/>
          <a:ln w="9525">
            <a:noFill/>
            <a:miter lim="800000"/>
            <a:headEnd/>
            <a:tailEnd/>
          </a:ln>
        </p:spPr>
        <p:txBody>
          <a:bodyPr wrap="none" anchor="ctr" anchorCtr="0">
            <a:spAutoFit/>
          </a:bodyPr>
          <a:lstStyle/>
          <a:p>
            <a:pPr>
              <a:spcBef>
                <a:spcPct val="50000"/>
              </a:spcBef>
            </a:pPr>
            <a:r>
              <a:rPr lang="ja-JP" altLang="en-US" sz="1000" dirty="0">
                <a:solidFill>
                  <a:srgbClr val="000000"/>
                </a:solidFill>
              </a:rPr>
              <a:t>～大阪地域法人タクシー運転者証の交付を受けた者の年齢別構成比（全運転者）と平均年齢（男性運転者）～</a:t>
            </a:r>
          </a:p>
        </p:txBody>
      </p:sp>
      <p:pic>
        <p:nvPicPr>
          <p:cNvPr id="24" name="図 23">
            <a:extLst>
              <a:ext uri="{FF2B5EF4-FFF2-40B4-BE49-F238E27FC236}">
                <a16:creationId xmlns:a16="http://schemas.microsoft.com/office/drawing/2014/main" id="{AC2DCB9E-C09D-405B-B874-BC42819D301E}"/>
              </a:ext>
            </a:extLst>
          </p:cNvPr>
          <p:cNvPicPr>
            <a:picLocks noChangeAspect="1"/>
          </p:cNvPicPr>
          <p:nvPr/>
        </p:nvPicPr>
        <p:blipFill>
          <a:blip r:embed="rId3"/>
          <a:stretch>
            <a:fillRect/>
          </a:stretch>
        </p:blipFill>
        <p:spPr>
          <a:xfrm>
            <a:off x="978495" y="4256512"/>
            <a:ext cx="6859516" cy="2491156"/>
          </a:xfrm>
          <a:prstGeom prst="rect">
            <a:avLst/>
          </a:prstGeom>
        </p:spPr>
      </p:pic>
      <p:sp>
        <p:nvSpPr>
          <p:cNvPr id="25" name="テキスト ボックス 24">
            <a:extLst>
              <a:ext uri="{FF2B5EF4-FFF2-40B4-BE49-F238E27FC236}">
                <a16:creationId xmlns:a16="http://schemas.microsoft.com/office/drawing/2014/main" id="{BFE44F16-00B8-49D8-9A2C-9B1D495DFC33}"/>
              </a:ext>
            </a:extLst>
          </p:cNvPr>
          <p:cNvSpPr txBox="1"/>
          <p:nvPr/>
        </p:nvSpPr>
        <p:spPr>
          <a:xfrm>
            <a:off x="7559307" y="4256512"/>
            <a:ext cx="1210232" cy="2218556"/>
          </a:xfrm>
          <a:prstGeom prst="rect">
            <a:avLst/>
          </a:prstGeom>
          <a:noFill/>
        </p:spPr>
        <p:txBody>
          <a:bodyPr wrap="square" rtlCol="0">
            <a:spAutoFit/>
          </a:bodyPr>
          <a:lstStyle/>
          <a:p>
            <a:pPr algn="ctr">
              <a:lnSpc>
                <a:spcPts val="2800"/>
              </a:lnSpc>
            </a:pPr>
            <a:r>
              <a:rPr kumimoji="1" lang="ja-JP" altLang="en-US" sz="1600" u="sng" dirty="0"/>
              <a:t>平均年齢</a:t>
            </a:r>
            <a:endParaRPr kumimoji="1" lang="en-US" altLang="ja-JP" sz="1600" u="sng" dirty="0"/>
          </a:p>
          <a:p>
            <a:pPr algn="ctr">
              <a:lnSpc>
                <a:spcPts val="2800"/>
              </a:lnSpc>
            </a:pPr>
            <a:r>
              <a:rPr kumimoji="1" lang="en-US" altLang="ja-JP" sz="1600" dirty="0"/>
              <a:t>61.8</a:t>
            </a:r>
            <a:r>
              <a:rPr kumimoji="1" lang="ja-JP" altLang="en-US" sz="1600" dirty="0"/>
              <a:t>歳</a:t>
            </a:r>
            <a:endParaRPr kumimoji="1" lang="en-US" altLang="ja-JP" sz="1600" dirty="0"/>
          </a:p>
          <a:p>
            <a:pPr algn="ctr">
              <a:lnSpc>
                <a:spcPts val="2800"/>
              </a:lnSpc>
            </a:pPr>
            <a:r>
              <a:rPr kumimoji="1" lang="en-US" altLang="ja-JP" sz="1600" dirty="0"/>
              <a:t>62.2</a:t>
            </a:r>
            <a:r>
              <a:rPr kumimoji="1" lang="ja-JP" altLang="en-US" sz="1600" dirty="0"/>
              <a:t>歳</a:t>
            </a:r>
            <a:endParaRPr kumimoji="1" lang="en-US" altLang="ja-JP" sz="1600" dirty="0"/>
          </a:p>
          <a:p>
            <a:pPr algn="ctr">
              <a:lnSpc>
                <a:spcPts val="2800"/>
              </a:lnSpc>
            </a:pPr>
            <a:r>
              <a:rPr kumimoji="1" lang="en-US" altLang="ja-JP" sz="1600" dirty="0"/>
              <a:t>62.2</a:t>
            </a:r>
            <a:r>
              <a:rPr kumimoji="1" lang="ja-JP" altLang="en-US" sz="1600" dirty="0"/>
              <a:t>歳</a:t>
            </a:r>
            <a:endParaRPr kumimoji="1" lang="en-US" altLang="ja-JP" sz="1600" dirty="0"/>
          </a:p>
          <a:p>
            <a:pPr algn="ctr">
              <a:lnSpc>
                <a:spcPts val="2800"/>
              </a:lnSpc>
            </a:pPr>
            <a:r>
              <a:rPr kumimoji="1" lang="en-US" altLang="ja-JP" sz="1600" dirty="0"/>
              <a:t>61.2</a:t>
            </a:r>
            <a:r>
              <a:rPr kumimoji="1" lang="ja-JP" altLang="en-US" sz="1600" dirty="0"/>
              <a:t>歳</a:t>
            </a:r>
            <a:endParaRPr kumimoji="1" lang="en-US" altLang="ja-JP" sz="1600" dirty="0"/>
          </a:p>
          <a:p>
            <a:pPr algn="ctr">
              <a:lnSpc>
                <a:spcPts val="2800"/>
              </a:lnSpc>
            </a:pPr>
            <a:r>
              <a:rPr kumimoji="1" lang="en-US" altLang="ja-JP" sz="1600" dirty="0"/>
              <a:t>62.0</a:t>
            </a:r>
            <a:r>
              <a:rPr kumimoji="1" lang="ja-JP" altLang="en-US" sz="1600" dirty="0"/>
              <a:t>歳</a:t>
            </a:r>
          </a:p>
        </p:txBody>
      </p:sp>
      <p:sp>
        <p:nvSpPr>
          <p:cNvPr id="26" name="Text Box 7">
            <a:extLst>
              <a:ext uri="{FF2B5EF4-FFF2-40B4-BE49-F238E27FC236}">
                <a16:creationId xmlns:a16="http://schemas.microsoft.com/office/drawing/2014/main" id="{8C6C6236-CE17-4FB6-8C7F-C33941926079}"/>
              </a:ext>
            </a:extLst>
          </p:cNvPr>
          <p:cNvSpPr txBox="1">
            <a:spLocks noChangeArrowheads="1"/>
          </p:cNvSpPr>
          <p:nvPr/>
        </p:nvSpPr>
        <p:spPr bwMode="auto">
          <a:xfrm>
            <a:off x="7755270" y="4570166"/>
            <a:ext cx="877163" cy="230832"/>
          </a:xfrm>
          <a:prstGeom prst="rect">
            <a:avLst/>
          </a:prstGeom>
          <a:noFill/>
          <a:ln w="9525">
            <a:noFill/>
            <a:miter lim="800000"/>
            <a:headEnd/>
            <a:tailEnd/>
          </a:ln>
        </p:spPr>
        <p:txBody>
          <a:bodyPr wrap="none" anchor="ctr" anchorCtr="0">
            <a:spAutoFit/>
          </a:bodyPr>
          <a:lstStyle/>
          <a:p>
            <a:pPr>
              <a:spcBef>
                <a:spcPct val="50000"/>
              </a:spcBef>
            </a:pPr>
            <a:r>
              <a:rPr lang="en-US" altLang="ja-JP" sz="900" dirty="0">
                <a:solidFill>
                  <a:srgbClr val="000000"/>
                </a:solidFill>
              </a:rPr>
              <a:t>※</a:t>
            </a:r>
            <a:r>
              <a:rPr lang="ja-JP" altLang="en-US" sz="900" dirty="0">
                <a:solidFill>
                  <a:srgbClr val="000000"/>
                </a:solidFill>
              </a:rPr>
              <a:t>男性運転者</a:t>
            </a:r>
          </a:p>
        </p:txBody>
      </p:sp>
      <p:sp>
        <p:nvSpPr>
          <p:cNvPr id="27" name="角丸四角形 20">
            <a:extLst>
              <a:ext uri="{FF2B5EF4-FFF2-40B4-BE49-F238E27FC236}">
                <a16:creationId xmlns:a16="http://schemas.microsoft.com/office/drawing/2014/main" id="{45185B60-9DA1-44EA-926E-3E071804F057}"/>
              </a:ext>
            </a:extLst>
          </p:cNvPr>
          <p:cNvSpPr/>
          <p:nvPr/>
        </p:nvSpPr>
        <p:spPr>
          <a:xfrm>
            <a:off x="572688" y="3823087"/>
            <a:ext cx="2755021" cy="306467"/>
          </a:xfrm>
          <a:prstGeom prst="roundRect">
            <a:avLst/>
          </a:prstGeom>
          <a:solidFill>
            <a:srgbClr val="0070C0">
              <a:alpha val="90000"/>
            </a:srgbClr>
          </a:solidFill>
        </p:spPr>
        <p:style>
          <a:lnRef idx="0">
            <a:schemeClr val="accent2"/>
          </a:lnRef>
          <a:fillRef idx="3">
            <a:schemeClr val="accent2"/>
          </a:fillRef>
          <a:effectRef idx="3">
            <a:schemeClr val="accent2"/>
          </a:effectRef>
          <a:fontRef idx="minor">
            <a:schemeClr val="lt1"/>
          </a:fontRef>
        </p:style>
        <p:txBody>
          <a:bodyPr wrap="none" anchor="ctr" anchorCtr="1">
            <a:spAutoFit/>
          </a:bodyPr>
          <a:lstStyle/>
          <a:p>
            <a:pPr algn="ctr" defTabSz="422041"/>
            <a:r>
              <a:rPr lang="ja-JP" altLang="en-US" sz="1200" b="1" dirty="0">
                <a:solidFill>
                  <a:prstClr val="white"/>
                </a:solidFill>
                <a:latin typeface="Meiryo UI" panose="020B0604030504040204" pitchFamily="50" charset="-128"/>
                <a:ea typeface="Meiryo UI" panose="020B0604030504040204" pitchFamily="50" charset="-128"/>
              </a:rPr>
              <a:t>大阪におけるタクシー運転者の年齢構成</a:t>
            </a:r>
            <a:endParaRPr kumimoji="0" lang="en-US" altLang="ja-JP" sz="1200" b="1" dirty="0">
              <a:solidFill>
                <a:prstClr val="white"/>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07212494-CEAD-41F4-870D-E2D7CDFD5C79}"/>
              </a:ext>
            </a:extLst>
          </p:cNvPr>
          <p:cNvPicPr>
            <a:picLocks noChangeAspect="1"/>
          </p:cNvPicPr>
          <p:nvPr/>
        </p:nvPicPr>
        <p:blipFill>
          <a:blip r:embed="rId4"/>
          <a:stretch>
            <a:fillRect/>
          </a:stretch>
        </p:blipFill>
        <p:spPr>
          <a:xfrm>
            <a:off x="572688" y="1556696"/>
            <a:ext cx="8304488" cy="2284795"/>
          </a:xfrm>
          <a:prstGeom prst="rect">
            <a:avLst/>
          </a:prstGeom>
        </p:spPr>
      </p:pic>
    </p:spTree>
    <p:extLst>
      <p:ext uri="{BB962C8B-B14F-4D97-AF65-F5344CB8AC3E}">
        <p14:creationId xmlns:p14="http://schemas.microsoft.com/office/powerpoint/2010/main" val="707795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75B8DE5D-626E-4F02-9FA5-D4797906FB83}"/>
              </a:ext>
            </a:extLst>
          </p:cNvPr>
          <p:cNvSpPr txBox="1"/>
          <p:nvPr/>
        </p:nvSpPr>
        <p:spPr>
          <a:xfrm>
            <a:off x="1264483" y="5727855"/>
            <a:ext cx="2258544" cy="939800"/>
          </a:xfrm>
          <a:prstGeom prst="rect">
            <a:avLst/>
          </a:prstGeom>
          <a:solidFill>
            <a:schemeClr val="accent1">
              <a:lumMod val="40000"/>
              <a:lumOff val="60000"/>
            </a:schemeClr>
          </a:solidFill>
          <a:ln>
            <a:solidFill>
              <a:schemeClr val="tx1"/>
            </a:solidFill>
          </a:ln>
        </p:spPr>
        <p:txBody>
          <a:bodyPr wrap="square" rtlCol="0">
            <a:spAutoFit/>
          </a:bodyPr>
          <a:lstStyle/>
          <a:p>
            <a:endParaRPr kumimoji="1" lang="ja-JP" altLang="en-US" dirty="0"/>
          </a:p>
        </p:txBody>
      </p:sp>
      <p:cxnSp>
        <p:nvCxnSpPr>
          <p:cNvPr id="13" name="直線コネクタ 12">
            <a:extLst>
              <a:ext uri="{FF2B5EF4-FFF2-40B4-BE49-F238E27FC236}">
                <a16:creationId xmlns:a16="http://schemas.microsoft.com/office/drawing/2014/main" id="{9939F67F-D9FC-4A4F-BB40-896102E8689C}"/>
              </a:ext>
            </a:extLst>
          </p:cNvPr>
          <p:cNvCxnSpPr/>
          <p:nvPr/>
        </p:nvCxnSpPr>
        <p:spPr>
          <a:xfrm>
            <a:off x="240668" y="460403"/>
            <a:ext cx="8726251" cy="0"/>
          </a:xfrm>
          <a:prstGeom prst="line">
            <a:avLst/>
          </a:prstGeom>
        </p:spPr>
        <p:style>
          <a:lnRef idx="1">
            <a:schemeClr val="dk1"/>
          </a:lnRef>
          <a:fillRef idx="0">
            <a:schemeClr val="dk1"/>
          </a:fillRef>
          <a:effectRef idx="0">
            <a:schemeClr val="dk1"/>
          </a:effectRef>
          <a:fontRef idx="minor">
            <a:schemeClr val="tx1"/>
          </a:fontRef>
        </p:style>
      </p:cxnSp>
      <p:sp>
        <p:nvSpPr>
          <p:cNvPr id="14" name="テキスト ボックス 13">
            <a:extLst>
              <a:ext uri="{FF2B5EF4-FFF2-40B4-BE49-F238E27FC236}">
                <a16:creationId xmlns:a16="http://schemas.microsoft.com/office/drawing/2014/main" id="{A448CC12-02D9-4F53-BA6E-75C6E2F10136}"/>
              </a:ext>
            </a:extLst>
          </p:cNvPr>
          <p:cNvSpPr txBox="1"/>
          <p:nvPr/>
        </p:nvSpPr>
        <p:spPr>
          <a:xfrm>
            <a:off x="240667" y="518781"/>
            <a:ext cx="8726251" cy="1089786"/>
          </a:xfrm>
          <a:prstGeom prst="rect">
            <a:avLst/>
          </a:prstGeom>
          <a:noFill/>
          <a:ln w="19050">
            <a:solidFill>
              <a:schemeClr val="accent1"/>
            </a:solidFill>
          </a:ln>
        </p:spPr>
        <p:txBody>
          <a:bodyPr wrap="square">
            <a:spAutoFit/>
          </a:bodyPr>
          <a:lstStyle/>
          <a:p>
            <a:pPr marL="285750" indent="-285750">
              <a:lnSpc>
                <a:spcPts val="2000"/>
              </a:lnSpc>
              <a:buFont typeface="Wingdings" panose="05000000000000000000" pitchFamily="2" charset="2"/>
              <a:buChar char="n"/>
            </a:pPr>
            <a:r>
              <a:rPr lang="en-US" altLang="ja-JP" sz="1400" b="1" u="sng" dirty="0">
                <a:latin typeface="Meiryo UI" panose="020B0604030504040204" pitchFamily="50" charset="-128"/>
                <a:ea typeface="Meiryo UI" panose="020B0604030504040204" pitchFamily="50" charset="-128"/>
              </a:rPr>
              <a:t>2025</a:t>
            </a:r>
            <a:r>
              <a:rPr lang="ja-JP" altLang="en-US" sz="1400" b="1" u="sng" dirty="0">
                <a:latin typeface="Meiryo UI" panose="020B0604030504040204" pitchFamily="50" charset="-128"/>
                <a:ea typeface="Meiryo UI" panose="020B0604030504040204" pitchFamily="50" charset="-128"/>
              </a:rPr>
              <a:t>年に開催される大阪・関西万博</a:t>
            </a:r>
            <a:r>
              <a:rPr lang="ja-JP" altLang="en-US" sz="1400" dirty="0">
                <a:latin typeface="Meiryo UI" panose="020B0604030504040204" pitchFamily="50" charset="-128"/>
                <a:ea typeface="Meiryo UI" panose="020B0604030504040204" pitchFamily="50" charset="-128"/>
              </a:rPr>
              <a:t>には、国内外から開催期間中に</a:t>
            </a:r>
            <a:r>
              <a:rPr lang="ja-JP" altLang="en-US" sz="1400" b="1" u="sng" dirty="0">
                <a:latin typeface="Meiryo UI" panose="020B0604030504040204" pitchFamily="50" charset="-128"/>
                <a:ea typeface="Meiryo UI" panose="020B0604030504040204" pitchFamily="50" charset="-128"/>
              </a:rPr>
              <a:t>延べ約</a:t>
            </a:r>
            <a:r>
              <a:rPr lang="en-US" altLang="ja-JP" sz="1400" b="1" u="sng" dirty="0">
                <a:latin typeface="Meiryo UI" panose="020B0604030504040204" pitchFamily="50" charset="-128"/>
                <a:ea typeface="Meiryo UI" panose="020B0604030504040204" pitchFamily="50" charset="-128"/>
              </a:rPr>
              <a:t>2,800</a:t>
            </a:r>
            <a:r>
              <a:rPr lang="ja-JP" altLang="en-US" sz="1400" b="1" u="sng" dirty="0">
                <a:latin typeface="Meiryo UI" panose="020B0604030504040204" pitchFamily="50" charset="-128"/>
                <a:ea typeface="Meiryo UI" panose="020B0604030504040204" pitchFamily="50" charset="-128"/>
              </a:rPr>
              <a:t>万人</a:t>
            </a:r>
            <a:r>
              <a:rPr lang="ja-JP" altLang="en-US" sz="1400" dirty="0">
                <a:latin typeface="Meiryo UI" panose="020B0604030504040204" pitchFamily="50" charset="-128"/>
                <a:ea typeface="Meiryo UI" panose="020B0604030504040204" pitchFamily="50" charset="-128"/>
              </a:rPr>
              <a:t>、ピーク時には</a:t>
            </a:r>
            <a:r>
              <a:rPr lang="ja-JP" altLang="en-US" sz="1400" b="1" u="sng" dirty="0">
                <a:latin typeface="Meiryo UI" panose="020B0604030504040204" pitchFamily="50" charset="-128"/>
                <a:ea typeface="Meiryo UI" panose="020B0604030504040204" pitchFamily="50" charset="-128"/>
              </a:rPr>
              <a:t>１日あたり約</a:t>
            </a:r>
            <a:r>
              <a:rPr lang="en-US" altLang="ja-JP" sz="1400" b="1" u="sng" dirty="0">
                <a:latin typeface="Meiryo UI" panose="020B0604030504040204" pitchFamily="50" charset="-128"/>
                <a:ea typeface="Meiryo UI" panose="020B0604030504040204" pitchFamily="50" charset="-128"/>
              </a:rPr>
              <a:t>22.9</a:t>
            </a:r>
            <a:r>
              <a:rPr lang="ja-JP" altLang="en-US" sz="1400" b="1" u="sng" dirty="0">
                <a:latin typeface="Meiryo UI" panose="020B0604030504040204" pitchFamily="50" charset="-128"/>
                <a:ea typeface="Meiryo UI" panose="020B0604030504040204" pitchFamily="50" charset="-128"/>
              </a:rPr>
              <a:t>万人の方々が来場</a:t>
            </a:r>
            <a:r>
              <a:rPr lang="ja-JP" altLang="en-US" sz="1400" dirty="0">
                <a:latin typeface="Meiryo UI" panose="020B0604030504040204" pitchFamily="50" charset="-128"/>
                <a:ea typeface="Meiryo UI" panose="020B0604030504040204" pitchFamily="50" charset="-128"/>
              </a:rPr>
              <a:t>する見込み。</a:t>
            </a:r>
          </a:p>
          <a:p>
            <a:pPr marL="285750" indent="-285750">
              <a:lnSpc>
                <a:spcPts val="2000"/>
              </a:lnSpc>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さらに、大阪・関西万博への来場にあわせ、とりわけ海外を含む遠方の方々の多くが、</a:t>
            </a:r>
            <a:r>
              <a:rPr lang="ja-JP" altLang="en-US" sz="1400" b="1" u="sng" dirty="0">
                <a:latin typeface="Meiryo UI" panose="020B0604030504040204" pitchFamily="50" charset="-128"/>
                <a:ea typeface="Meiryo UI" panose="020B0604030504040204" pitchFamily="50" charset="-128"/>
              </a:rPr>
              <a:t>観光やビジネス目的で大阪市内やその周辺の観光地や企業を訪れる</a:t>
            </a:r>
            <a:r>
              <a:rPr lang="ja-JP" altLang="en-US" sz="1400" dirty="0">
                <a:latin typeface="Meiryo UI" panose="020B0604030504040204" pitchFamily="50" charset="-128"/>
                <a:ea typeface="Meiryo UI" panose="020B0604030504040204" pitchFamily="50" charset="-128"/>
              </a:rPr>
              <a:t>ことが想定される。</a:t>
            </a:r>
          </a:p>
        </p:txBody>
      </p:sp>
      <p:sp>
        <p:nvSpPr>
          <p:cNvPr id="15" name="角丸四角形 20">
            <a:extLst>
              <a:ext uri="{FF2B5EF4-FFF2-40B4-BE49-F238E27FC236}">
                <a16:creationId xmlns:a16="http://schemas.microsoft.com/office/drawing/2014/main" id="{26520494-CFDB-4A3A-971B-5FC2354FC6E9}"/>
              </a:ext>
            </a:extLst>
          </p:cNvPr>
          <p:cNvSpPr/>
          <p:nvPr/>
        </p:nvSpPr>
        <p:spPr>
          <a:xfrm>
            <a:off x="275846" y="1651926"/>
            <a:ext cx="2978375" cy="306467"/>
          </a:xfrm>
          <a:prstGeom prst="roundRect">
            <a:avLst/>
          </a:prstGeom>
          <a:solidFill>
            <a:srgbClr val="0070C0">
              <a:alpha val="90000"/>
            </a:srgbClr>
          </a:solidFill>
        </p:spPr>
        <p:style>
          <a:lnRef idx="0">
            <a:schemeClr val="accent2"/>
          </a:lnRef>
          <a:fillRef idx="3">
            <a:schemeClr val="accent2"/>
          </a:fillRef>
          <a:effectRef idx="3">
            <a:schemeClr val="accent2"/>
          </a:effectRef>
          <a:fontRef idx="minor">
            <a:schemeClr val="lt1"/>
          </a:fontRef>
        </p:style>
        <p:txBody>
          <a:bodyPr wrap="none" anchor="ctr" anchorCtr="1">
            <a:spAutoFit/>
          </a:bodyPr>
          <a:lstStyle/>
          <a:p>
            <a:pPr algn="ctr" defTabSz="422041"/>
            <a:r>
              <a:rPr lang="ja-JP" altLang="en-US" sz="1200" b="1" dirty="0">
                <a:solidFill>
                  <a:prstClr val="white"/>
                </a:solidFill>
                <a:latin typeface="Meiryo UI" panose="020B0604030504040204" pitchFamily="50" charset="-128"/>
                <a:ea typeface="Meiryo UI" panose="020B0604030504040204" pitchFamily="50" charset="-128"/>
              </a:rPr>
              <a:t>大阪・関西万博への総来場者数と方面内訳</a:t>
            </a:r>
            <a:endParaRPr kumimoji="0" lang="en-US" altLang="ja-JP" sz="1200" b="1" dirty="0">
              <a:solidFill>
                <a:prstClr val="white"/>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FC4CFE44-C5D5-44A0-A705-2E580D9314CF}"/>
              </a:ext>
            </a:extLst>
          </p:cNvPr>
          <p:cNvSpPr txBox="1"/>
          <p:nvPr/>
        </p:nvSpPr>
        <p:spPr>
          <a:xfrm>
            <a:off x="4861772" y="5161574"/>
            <a:ext cx="2481770" cy="184666"/>
          </a:xfrm>
          <a:prstGeom prst="rect">
            <a:avLst/>
          </a:prstGeom>
          <a:noFill/>
        </p:spPr>
        <p:txBody>
          <a:bodyPr wrap="none" rtlCol="0">
            <a:spAutoFit/>
          </a:bodyPr>
          <a:lstStyle/>
          <a:p>
            <a:pPr defTabSz="389586">
              <a:defRPr/>
            </a:pPr>
            <a:r>
              <a:rPr kumimoji="1" lang="ja-JP" altLang="en-US" sz="600" dirty="0">
                <a:solidFill>
                  <a:prstClr val="black"/>
                </a:solidFill>
                <a:latin typeface="Meiryo UI" panose="020B0604030504040204" pitchFamily="50" charset="-128"/>
                <a:ea typeface="Meiryo UI" panose="020B0604030504040204" pitchFamily="50" charset="-128"/>
              </a:rPr>
              <a:t>出典：大阪・関西万博　来場者輸送具体方針（アクションプラン）第２版</a:t>
            </a:r>
          </a:p>
        </p:txBody>
      </p:sp>
      <p:sp>
        <p:nvSpPr>
          <p:cNvPr id="10" name="テキスト ボックス 9">
            <a:extLst>
              <a:ext uri="{FF2B5EF4-FFF2-40B4-BE49-F238E27FC236}">
                <a16:creationId xmlns:a16="http://schemas.microsoft.com/office/drawing/2014/main" id="{AD295263-CC13-4FB0-9B05-830C30B707B1}"/>
              </a:ext>
            </a:extLst>
          </p:cNvPr>
          <p:cNvSpPr txBox="1"/>
          <p:nvPr/>
        </p:nvSpPr>
        <p:spPr>
          <a:xfrm>
            <a:off x="6191692" y="6667655"/>
            <a:ext cx="2755213" cy="191810"/>
          </a:xfrm>
          <a:prstGeom prst="bracketPair">
            <a:avLst>
              <a:gd name="adj" fmla="val 6890"/>
            </a:avLst>
          </a:prstGeom>
          <a:noFill/>
          <a:ln w="6350" cap="flat" cmpd="sng" algn="ctr">
            <a:noFill/>
            <a:prstDash val="solid"/>
            <a:miter lim="800000"/>
          </a:ln>
          <a:effectLst/>
        </p:spPr>
        <p:txBody>
          <a:bodyPr wrap="square">
            <a:spAutoFit/>
          </a:bodyPr>
          <a:lstStyle/>
          <a:p>
            <a:pPr defTabSz="844083">
              <a:defRPr/>
            </a:pPr>
            <a:r>
              <a:rPr lang="en-US" altLang="ja-JP" sz="554" kern="0" dirty="0">
                <a:solidFill>
                  <a:prstClr val="black"/>
                </a:solidFill>
                <a:latin typeface="Meiryo UI"/>
                <a:ea typeface="Meiryo UI"/>
              </a:rPr>
              <a:t>※</a:t>
            </a:r>
            <a:r>
              <a:rPr lang="ja-JP" altLang="en-US" sz="554" kern="0" dirty="0">
                <a:solidFill>
                  <a:prstClr val="black"/>
                </a:solidFill>
                <a:latin typeface="Meiryo UI"/>
                <a:ea typeface="Meiryo UI"/>
              </a:rPr>
              <a:t>出典：大阪・関西</a:t>
            </a:r>
            <a:r>
              <a:rPr lang="ja-JP" altLang="en-US" sz="600" kern="0" dirty="0">
                <a:solidFill>
                  <a:prstClr val="black"/>
                </a:solidFill>
                <a:latin typeface="Meiryo UI"/>
                <a:ea typeface="Meiryo UI"/>
              </a:rPr>
              <a:t>万博</a:t>
            </a:r>
            <a:r>
              <a:rPr lang="ja-JP" altLang="en-US" sz="554" kern="0" dirty="0">
                <a:solidFill>
                  <a:prstClr val="black"/>
                </a:solidFill>
                <a:latin typeface="Meiryo UI"/>
                <a:ea typeface="Meiryo UI"/>
              </a:rPr>
              <a:t>　来場者輸送具体方針（アクションプラン）第２版を基に作成</a:t>
            </a:r>
          </a:p>
        </p:txBody>
      </p:sp>
      <p:pic>
        <p:nvPicPr>
          <p:cNvPr id="11" name="図 10">
            <a:extLst>
              <a:ext uri="{FF2B5EF4-FFF2-40B4-BE49-F238E27FC236}">
                <a16:creationId xmlns:a16="http://schemas.microsoft.com/office/drawing/2014/main" id="{9B7D90AE-3463-4995-9FC0-6DB4254C4CAC}"/>
              </a:ext>
            </a:extLst>
          </p:cNvPr>
          <p:cNvPicPr>
            <a:picLocks noChangeAspect="1"/>
          </p:cNvPicPr>
          <p:nvPr/>
        </p:nvPicPr>
        <p:blipFill>
          <a:blip r:embed="rId3"/>
          <a:stretch>
            <a:fillRect/>
          </a:stretch>
        </p:blipFill>
        <p:spPr>
          <a:xfrm>
            <a:off x="1997201" y="1996493"/>
            <a:ext cx="5203699" cy="3205973"/>
          </a:xfrm>
          <a:prstGeom prst="rect">
            <a:avLst/>
          </a:prstGeom>
        </p:spPr>
      </p:pic>
      <p:sp>
        <p:nvSpPr>
          <p:cNvPr id="20" name="テキスト ボックス 19">
            <a:extLst>
              <a:ext uri="{FF2B5EF4-FFF2-40B4-BE49-F238E27FC236}">
                <a16:creationId xmlns:a16="http://schemas.microsoft.com/office/drawing/2014/main" id="{E84AC2C4-CD0A-4118-A92F-AEBE640D4CBC}"/>
              </a:ext>
            </a:extLst>
          </p:cNvPr>
          <p:cNvSpPr txBox="1"/>
          <p:nvPr/>
        </p:nvSpPr>
        <p:spPr>
          <a:xfrm>
            <a:off x="3524857" y="5728845"/>
            <a:ext cx="1082674" cy="939800"/>
          </a:xfrm>
          <a:prstGeom prst="rect">
            <a:avLst/>
          </a:prstGeom>
          <a:solidFill>
            <a:schemeClr val="accent4">
              <a:lumMod val="20000"/>
              <a:lumOff val="80000"/>
            </a:schemeClr>
          </a:solidFill>
          <a:ln>
            <a:solidFill>
              <a:schemeClr val="tx1"/>
            </a:solidFill>
          </a:ln>
        </p:spPr>
        <p:txBody>
          <a:bodyPr wrap="square" rtlCol="0">
            <a:spAutoFit/>
          </a:bodyPr>
          <a:lstStyle/>
          <a:p>
            <a:endParaRPr kumimoji="1" lang="ja-JP" altLang="en-US" dirty="0"/>
          </a:p>
        </p:txBody>
      </p:sp>
      <p:sp>
        <p:nvSpPr>
          <p:cNvPr id="21" name="テキスト ボックス 20">
            <a:extLst>
              <a:ext uri="{FF2B5EF4-FFF2-40B4-BE49-F238E27FC236}">
                <a16:creationId xmlns:a16="http://schemas.microsoft.com/office/drawing/2014/main" id="{DE40B900-F9D7-444A-A46A-B59009A6413B}"/>
              </a:ext>
            </a:extLst>
          </p:cNvPr>
          <p:cNvSpPr txBox="1"/>
          <p:nvPr/>
        </p:nvSpPr>
        <p:spPr>
          <a:xfrm>
            <a:off x="4603792" y="5727855"/>
            <a:ext cx="4169524" cy="939800"/>
          </a:xfrm>
          <a:prstGeom prst="rect">
            <a:avLst/>
          </a:prstGeom>
          <a:solidFill>
            <a:schemeClr val="accent2">
              <a:lumMod val="60000"/>
              <a:lumOff val="40000"/>
            </a:schemeClr>
          </a:solidFill>
          <a:ln>
            <a:solidFill>
              <a:schemeClr val="tx1"/>
            </a:solidFill>
          </a:ln>
        </p:spPr>
        <p:txBody>
          <a:bodyPr wrap="square" rtlCol="0">
            <a:spAutoFit/>
          </a:bodyPr>
          <a:lstStyle/>
          <a:p>
            <a:endParaRPr kumimoji="1" lang="ja-JP" altLang="en-US" dirty="0"/>
          </a:p>
        </p:txBody>
      </p:sp>
      <p:sp>
        <p:nvSpPr>
          <p:cNvPr id="22" name="テキスト ボックス 21">
            <a:extLst>
              <a:ext uri="{FF2B5EF4-FFF2-40B4-BE49-F238E27FC236}">
                <a16:creationId xmlns:a16="http://schemas.microsoft.com/office/drawing/2014/main" id="{BD4B2932-BDD9-416F-A1A6-A0165A6A2717}"/>
              </a:ext>
            </a:extLst>
          </p:cNvPr>
          <p:cNvSpPr txBox="1"/>
          <p:nvPr/>
        </p:nvSpPr>
        <p:spPr>
          <a:xfrm>
            <a:off x="1718086" y="5861766"/>
            <a:ext cx="1531848" cy="705847"/>
          </a:xfrm>
          <a:prstGeom prst="rect">
            <a:avLst/>
          </a:prstGeom>
          <a:noFill/>
        </p:spPr>
        <p:txBody>
          <a:bodyPr wrap="square" lIns="36000" tIns="36000" rIns="36000" bIns="36000" rtlCol="0" anchor="ctr">
            <a:noAutofit/>
          </a:bodyPr>
          <a:lstStyle/>
          <a:p>
            <a:pPr algn="ctr"/>
            <a:r>
              <a:rPr kumimoji="1" lang="ja-JP" altLang="en-US" sz="1000" b="1" dirty="0">
                <a:latin typeface="Meiryo UI" panose="020B0604030504040204" pitchFamily="50" charset="-128"/>
                <a:ea typeface="Meiryo UI" panose="020B0604030504040204" pitchFamily="50" charset="-128"/>
              </a:rPr>
              <a:t>自動車系</a:t>
            </a:r>
            <a:endParaRPr kumimoji="1" lang="en-US" altLang="ja-JP" sz="1000" b="1" dirty="0">
              <a:latin typeface="Meiryo UI" panose="020B0604030504040204" pitchFamily="50" charset="-128"/>
              <a:ea typeface="Meiryo UI" panose="020B0604030504040204" pitchFamily="50" charset="-128"/>
            </a:endParaRPr>
          </a:p>
          <a:p>
            <a:pPr algn="ctr"/>
            <a:r>
              <a:rPr kumimoji="1" lang="en-US" altLang="ja-JP" sz="1000" b="1" dirty="0">
                <a:latin typeface="Meiryo UI" panose="020B0604030504040204" pitchFamily="50" charset="-128"/>
                <a:ea typeface="Meiryo UI" panose="020B0604030504040204" pitchFamily="50" charset="-128"/>
              </a:rPr>
              <a:t>6.8</a:t>
            </a:r>
            <a:r>
              <a:rPr kumimoji="1" lang="ja-JP" altLang="en-US" sz="1000" b="1" dirty="0">
                <a:latin typeface="Meiryo UI" panose="020B0604030504040204" pitchFamily="50" charset="-128"/>
                <a:ea typeface="Meiryo UI" panose="020B0604030504040204" pitchFamily="50" charset="-128"/>
              </a:rPr>
              <a:t>万人</a:t>
            </a:r>
          </a:p>
        </p:txBody>
      </p:sp>
      <p:sp>
        <p:nvSpPr>
          <p:cNvPr id="23" name="テキスト ボックス 22">
            <a:extLst>
              <a:ext uri="{FF2B5EF4-FFF2-40B4-BE49-F238E27FC236}">
                <a16:creationId xmlns:a16="http://schemas.microsoft.com/office/drawing/2014/main" id="{80F66969-E165-4368-93E4-99E604CC7CCD}"/>
              </a:ext>
            </a:extLst>
          </p:cNvPr>
          <p:cNvSpPr txBox="1"/>
          <p:nvPr/>
        </p:nvSpPr>
        <p:spPr>
          <a:xfrm>
            <a:off x="3542502" y="5834537"/>
            <a:ext cx="1041815" cy="760307"/>
          </a:xfrm>
          <a:prstGeom prst="rect">
            <a:avLst/>
          </a:prstGeom>
          <a:noFill/>
        </p:spPr>
        <p:txBody>
          <a:bodyPr wrap="square" lIns="36000" tIns="36000" rIns="36000" bIns="36000" rtlCol="0" anchor="ctr">
            <a:noAutofit/>
          </a:bodyPr>
          <a:lstStyle/>
          <a:p>
            <a:pPr algn="ctr"/>
            <a:r>
              <a:rPr kumimoji="1" lang="ja-JP" altLang="en-US" sz="1000" b="1" dirty="0">
                <a:latin typeface="Meiryo UI" panose="020B0604030504040204" pitchFamily="50" charset="-128"/>
                <a:ea typeface="Meiryo UI" panose="020B0604030504040204" pitchFamily="50" charset="-128"/>
              </a:rPr>
              <a:t>シャトルバス</a:t>
            </a:r>
            <a:endParaRPr kumimoji="1" lang="en-US" altLang="ja-JP" sz="1000" b="1" dirty="0">
              <a:latin typeface="Meiryo UI" panose="020B0604030504040204" pitchFamily="50" charset="-128"/>
              <a:ea typeface="Meiryo UI" panose="020B0604030504040204" pitchFamily="50" charset="-128"/>
            </a:endParaRPr>
          </a:p>
          <a:p>
            <a:pPr algn="ctr"/>
            <a:r>
              <a:rPr kumimoji="1" lang="en-US" altLang="ja-JP" sz="900" b="1">
                <a:latin typeface="Meiryo UI" panose="020B0604030504040204" pitchFamily="50" charset="-128"/>
                <a:ea typeface="Meiryo UI" panose="020B0604030504040204" pitchFamily="50" charset="-128"/>
              </a:rPr>
              <a:t>3.5</a:t>
            </a:r>
            <a:r>
              <a:rPr kumimoji="1" lang="ja-JP" altLang="en-US" sz="900" b="1" dirty="0">
                <a:latin typeface="Meiryo UI" panose="020B0604030504040204" pitchFamily="50" charset="-128"/>
                <a:ea typeface="Meiryo UI" panose="020B0604030504040204" pitchFamily="50" charset="-128"/>
              </a:rPr>
              <a:t>万人</a:t>
            </a:r>
          </a:p>
        </p:txBody>
      </p:sp>
      <p:sp>
        <p:nvSpPr>
          <p:cNvPr id="24" name="テキスト ボックス 23">
            <a:extLst>
              <a:ext uri="{FF2B5EF4-FFF2-40B4-BE49-F238E27FC236}">
                <a16:creationId xmlns:a16="http://schemas.microsoft.com/office/drawing/2014/main" id="{D1D21E4C-26D4-4240-9165-086AD4FC1DBB}"/>
              </a:ext>
            </a:extLst>
          </p:cNvPr>
          <p:cNvSpPr txBox="1"/>
          <p:nvPr/>
        </p:nvSpPr>
        <p:spPr>
          <a:xfrm>
            <a:off x="5783400" y="5884720"/>
            <a:ext cx="1666695" cy="585346"/>
          </a:xfrm>
          <a:prstGeom prst="rect">
            <a:avLst/>
          </a:prstGeom>
          <a:noFill/>
        </p:spPr>
        <p:txBody>
          <a:bodyPr wrap="square" lIns="36000" tIns="36000" rIns="36000" bIns="36000" rtlCol="0" anchor="ctr">
            <a:noAutofit/>
          </a:bodyPr>
          <a:lstStyle/>
          <a:p>
            <a:pPr algn="ctr"/>
            <a:r>
              <a:rPr kumimoji="1" lang="ja-JP" altLang="en-US" sz="1000" b="1" dirty="0">
                <a:latin typeface="Meiryo UI" panose="020B0604030504040204" pitchFamily="50" charset="-128"/>
                <a:ea typeface="Meiryo UI" panose="020B0604030504040204" pitchFamily="50" charset="-128"/>
              </a:rPr>
              <a:t>鉄道</a:t>
            </a:r>
            <a:endParaRPr kumimoji="1" lang="en-US" altLang="ja-JP" sz="1000" b="1" dirty="0">
              <a:latin typeface="Meiryo UI" panose="020B0604030504040204" pitchFamily="50" charset="-128"/>
              <a:ea typeface="Meiryo UI" panose="020B0604030504040204" pitchFamily="50" charset="-128"/>
            </a:endParaRPr>
          </a:p>
          <a:p>
            <a:pPr algn="ctr"/>
            <a:r>
              <a:rPr kumimoji="1" lang="en-US" altLang="ja-JP" sz="1000" b="1" dirty="0">
                <a:latin typeface="Meiryo UI" panose="020B0604030504040204" pitchFamily="50" charset="-128"/>
                <a:ea typeface="Meiryo UI" panose="020B0604030504040204" pitchFamily="50" charset="-128"/>
              </a:rPr>
              <a:t>12.6</a:t>
            </a:r>
            <a:r>
              <a:rPr kumimoji="1" lang="ja-JP" altLang="en-US" sz="1000" b="1" dirty="0">
                <a:latin typeface="Meiryo UI" panose="020B0604030504040204" pitchFamily="50" charset="-128"/>
                <a:ea typeface="Meiryo UI" panose="020B0604030504040204" pitchFamily="50" charset="-128"/>
              </a:rPr>
              <a:t>万人</a:t>
            </a:r>
          </a:p>
        </p:txBody>
      </p:sp>
      <p:sp>
        <p:nvSpPr>
          <p:cNvPr id="25" name="テキスト ボックス 24">
            <a:extLst>
              <a:ext uri="{FF2B5EF4-FFF2-40B4-BE49-F238E27FC236}">
                <a16:creationId xmlns:a16="http://schemas.microsoft.com/office/drawing/2014/main" id="{4BC37C51-A596-40BD-91B8-26EF36A12D91}"/>
              </a:ext>
            </a:extLst>
          </p:cNvPr>
          <p:cNvSpPr txBox="1"/>
          <p:nvPr/>
        </p:nvSpPr>
        <p:spPr>
          <a:xfrm>
            <a:off x="16589" y="5728764"/>
            <a:ext cx="1319920" cy="155956"/>
          </a:xfrm>
          <a:prstGeom prst="rect">
            <a:avLst/>
          </a:prstGeom>
          <a:noFill/>
        </p:spPr>
        <p:txBody>
          <a:bodyPr wrap="square" lIns="36000" tIns="36000" rIns="36000" bIns="36000" rtlCol="0" anchor="ctr">
            <a:noAutofit/>
          </a:bodyPr>
          <a:lstStyle/>
          <a:p>
            <a:pPr algn="ctr"/>
            <a:r>
              <a:rPr kumimoji="1" lang="en-US" altLang="ja-JP" sz="1050" b="1" dirty="0">
                <a:latin typeface="Meiryo UI" panose="020B0604030504040204" pitchFamily="50" charset="-128"/>
                <a:ea typeface="Meiryo UI" panose="020B0604030504040204" pitchFamily="50" charset="-128"/>
              </a:rPr>
              <a:t>22.9</a:t>
            </a:r>
            <a:r>
              <a:rPr kumimoji="1" lang="ja-JP" altLang="en-US" sz="1050" b="1" dirty="0">
                <a:latin typeface="Meiryo UI" panose="020B0604030504040204" pitchFamily="50" charset="-128"/>
                <a:ea typeface="Meiryo UI" panose="020B0604030504040204" pitchFamily="50" charset="-128"/>
              </a:rPr>
              <a:t>万人</a:t>
            </a:r>
            <a:endParaRPr kumimoji="1" lang="ja-JP" altLang="en-US" sz="1200" b="1" dirty="0">
              <a:latin typeface="Meiryo UI" panose="020B0604030504040204" pitchFamily="50" charset="-128"/>
              <a:ea typeface="Meiryo UI" panose="020B0604030504040204" pitchFamily="50" charset="-128"/>
            </a:endParaRPr>
          </a:p>
        </p:txBody>
      </p:sp>
      <p:sp>
        <p:nvSpPr>
          <p:cNvPr id="16" name="角丸四角形 20">
            <a:extLst>
              <a:ext uri="{FF2B5EF4-FFF2-40B4-BE49-F238E27FC236}">
                <a16:creationId xmlns:a16="http://schemas.microsoft.com/office/drawing/2014/main" id="{C9A44B8D-9119-441B-916C-51E0F6FB2139}"/>
              </a:ext>
            </a:extLst>
          </p:cNvPr>
          <p:cNvSpPr/>
          <p:nvPr/>
        </p:nvSpPr>
        <p:spPr>
          <a:xfrm>
            <a:off x="314346" y="5280698"/>
            <a:ext cx="3781806" cy="306467"/>
          </a:xfrm>
          <a:prstGeom prst="roundRect">
            <a:avLst/>
          </a:prstGeom>
          <a:solidFill>
            <a:srgbClr val="0070C0">
              <a:alpha val="90000"/>
            </a:srgbClr>
          </a:solidFill>
        </p:spPr>
        <p:style>
          <a:lnRef idx="0">
            <a:schemeClr val="accent2"/>
          </a:lnRef>
          <a:fillRef idx="3">
            <a:schemeClr val="accent2"/>
          </a:fillRef>
          <a:effectRef idx="3">
            <a:schemeClr val="accent2"/>
          </a:effectRef>
          <a:fontRef idx="minor">
            <a:schemeClr val="lt1"/>
          </a:fontRef>
        </p:style>
        <p:txBody>
          <a:bodyPr wrap="none" anchor="ctr" anchorCtr="1">
            <a:spAutoFit/>
          </a:bodyPr>
          <a:lstStyle/>
          <a:p>
            <a:pPr algn="ctr" defTabSz="422041"/>
            <a:r>
              <a:rPr lang="ja-JP" altLang="en-US" sz="1200" b="1" dirty="0">
                <a:solidFill>
                  <a:prstClr val="white"/>
                </a:solidFill>
                <a:latin typeface="Meiryo UI" panose="020B0604030504040204" pitchFamily="50" charset="-128"/>
                <a:ea typeface="Meiryo UI" panose="020B0604030504040204" pitchFamily="50" charset="-128"/>
              </a:rPr>
              <a:t>大阪・関西万博への１日あたり来場者数と輸送手段内訳</a:t>
            </a:r>
            <a:endParaRPr kumimoji="0" lang="en-US" altLang="ja-JP" sz="1200" b="1" dirty="0">
              <a:solidFill>
                <a:prstClr val="white"/>
              </a:solidFill>
              <a:latin typeface="Meiryo UI" panose="020B0604030504040204" pitchFamily="50" charset="-128"/>
              <a:ea typeface="Meiryo UI" panose="020B0604030504040204" pitchFamily="50" charset="-128"/>
            </a:endParaRPr>
          </a:p>
        </p:txBody>
      </p:sp>
      <p:sp>
        <p:nvSpPr>
          <p:cNvPr id="2" name="スライド番号プレースホルダー 3">
            <a:extLst>
              <a:ext uri="{FF2B5EF4-FFF2-40B4-BE49-F238E27FC236}">
                <a16:creationId xmlns:a16="http://schemas.microsoft.com/office/drawing/2014/main" id="{3A2D26DD-BF76-F7D0-DE6B-1E91A0BBDAA5}"/>
              </a:ext>
            </a:extLst>
          </p:cNvPr>
          <p:cNvSpPr>
            <a:spLocks noGrp="1"/>
          </p:cNvSpPr>
          <p:nvPr>
            <p:ph type="sldNum" sz="quarter" idx="12"/>
          </p:nvPr>
        </p:nvSpPr>
        <p:spPr>
          <a:xfrm>
            <a:off x="8726993" y="6489251"/>
            <a:ext cx="417006" cy="365125"/>
          </a:xfrm>
        </p:spPr>
        <p:txBody>
          <a:bodyPr/>
          <a:lstStyle/>
          <a:p>
            <a:fld id="{2C05A0C3-014B-4449-8009-2E442196B472}" type="slidenum">
              <a:rPr kumimoji="1" lang="ja-JP" altLang="en-US" smtClean="0"/>
              <a:pPr/>
              <a:t>5</a:t>
            </a:fld>
            <a:endParaRPr kumimoji="1" lang="ja-JP" altLang="en-US" dirty="0"/>
          </a:p>
        </p:txBody>
      </p:sp>
      <p:sp>
        <p:nvSpPr>
          <p:cNvPr id="18" name="テキスト ボックス 17">
            <a:extLst>
              <a:ext uri="{FF2B5EF4-FFF2-40B4-BE49-F238E27FC236}">
                <a16:creationId xmlns:a16="http://schemas.microsoft.com/office/drawing/2014/main" id="{F3CDB270-C6B0-47ED-9600-1002FFA8FD41}"/>
              </a:ext>
            </a:extLst>
          </p:cNvPr>
          <p:cNvSpPr txBox="1"/>
          <p:nvPr/>
        </p:nvSpPr>
        <p:spPr>
          <a:xfrm>
            <a:off x="251307" y="50399"/>
            <a:ext cx="84204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dirty="0">
                <a:solidFill>
                  <a:prstClr val="black"/>
                </a:solidFill>
                <a:latin typeface="Meiryo UI" panose="020B0604030504040204" pitchFamily="50" charset="-128"/>
                <a:ea typeface="Meiryo UI" panose="020B0604030504040204" pitchFamily="50" charset="-128"/>
              </a:rPr>
              <a:t>２</a:t>
            </a:r>
            <a:r>
              <a:rPr kumimoji="1" lang="en-US" altLang="ja-JP" sz="2000" b="1" dirty="0">
                <a:solidFill>
                  <a:prstClr val="black"/>
                </a:solidFill>
                <a:latin typeface="Meiryo UI" panose="020B0604030504040204" pitchFamily="50" charset="-128"/>
                <a:ea typeface="Meiryo UI" panose="020B0604030504040204" pitchFamily="50" charset="-128"/>
              </a:rPr>
              <a:t>.</a:t>
            </a:r>
            <a:r>
              <a:rPr kumimoji="1" lang="ja-JP" altLang="en-US" sz="2000" b="1" dirty="0">
                <a:solidFill>
                  <a:prstClr val="black"/>
                </a:solidFill>
                <a:latin typeface="Meiryo UI" panose="020B0604030504040204" pitchFamily="50" charset="-128"/>
                <a:ea typeface="Meiryo UI" panose="020B0604030504040204" pitchFamily="50" charset="-128"/>
              </a:rPr>
              <a:t>　</a:t>
            </a:r>
            <a:r>
              <a:rPr kumimoji="1" lang="en-US" altLang="ja-JP" sz="2000" b="1" dirty="0">
                <a:solidFill>
                  <a:prstClr val="black"/>
                </a:solidFill>
                <a:latin typeface="Meiryo UI" panose="020B0604030504040204" pitchFamily="50" charset="-128"/>
                <a:ea typeface="Meiryo UI" panose="020B0604030504040204" pitchFamily="50" charset="-128"/>
              </a:rPr>
              <a:t>2025</a:t>
            </a:r>
            <a:r>
              <a:rPr kumimoji="1" lang="ja-JP" altLang="en-US" sz="2000" b="1" dirty="0">
                <a:solidFill>
                  <a:prstClr val="black"/>
                </a:solidFill>
                <a:latin typeface="Meiryo UI" panose="020B0604030504040204" pitchFamily="50" charset="-128"/>
                <a:ea typeface="Meiryo UI" panose="020B0604030504040204" pitchFamily="50" charset="-128"/>
              </a:rPr>
              <a:t>大阪・関西万博開催の影響</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3201210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E8877D34-F778-43CB-970E-321BCA16C436}"/>
              </a:ext>
            </a:extLst>
          </p:cNvPr>
          <p:cNvPicPr>
            <a:picLocks noChangeAspect="1"/>
          </p:cNvPicPr>
          <p:nvPr/>
        </p:nvPicPr>
        <p:blipFill rotWithShape="1">
          <a:blip r:embed="rId3"/>
          <a:srcRect t="17825"/>
          <a:stretch/>
        </p:blipFill>
        <p:spPr>
          <a:xfrm>
            <a:off x="5032155" y="2070107"/>
            <a:ext cx="4088205" cy="4481189"/>
          </a:xfrm>
          <a:prstGeom prst="rect">
            <a:avLst/>
          </a:prstGeom>
        </p:spPr>
      </p:pic>
      <p:sp>
        <p:nvSpPr>
          <p:cNvPr id="12" name="テキスト ボックス 11">
            <a:extLst>
              <a:ext uri="{FF2B5EF4-FFF2-40B4-BE49-F238E27FC236}">
                <a16:creationId xmlns:a16="http://schemas.microsoft.com/office/drawing/2014/main" id="{93075A29-C8E8-42FD-988B-942C21CBB969}"/>
              </a:ext>
            </a:extLst>
          </p:cNvPr>
          <p:cNvSpPr txBox="1"/>
          <p:nvPr/>
        </p:nvSpPr>
        <p:spPr>
          <a:xfrm>
            <a:off x="251307" y="50399"/>
            <a:ext cx="84204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dirty="0">
                <a:solidFill>
                  <a:prstClr val="black"/>
                </a:solidFill>
                <a:latin typeface="Meiryo UI" panose="020B0604030504040204" pitchFamily="50" charset="-128"/>
                <a:ea typeface="Meiryo UI" panose="020B0604030504040204" pitchFamily="50" charset="-128"/>
              </a:rPr>
              <a:t>２</a:t>
            </a:r>
            <a:r>
              <a:rPr kumimoji="1" lang="en-US" altLang="ja-JP" sz="2000" b="1" dirty="0">
                <a:solidFill>
                  <a:prstClr val="black"/>
                </a:solidFill>
                <a:latin typeface="Meiryo UI" panose="020B0604030504040204" pitchFamily="50" charset="-128"/>
                <a:ea typeface="Meiryo UI" panose="020B0604030504040204" pitchFamily="50" charset="-128"/>
              </a:rPr>
              <a:t>.</a:t>
            </a:r>
            <a:r>
              <a:rPr kumimoji="1" lang="ja-JP" altLang="en-US" sz="2000" b="1" dirty="0">
                <a:solidFill>
                  <a:prstClr val="black"/>
                </a:solidFill>
                <a:latin typeface="Meiryo UI" panose="020B0604030504040204" pitchFamily="50" charset="-128"/>
                <a:ea typeface="Meiryo UI" panose="020B0604030504040204" pitchFamily="50" charset="-128"/>
              </a:rPr>
              <a:t>　</a:t>
            </a:r>
            <a:r>
              <a:rPr kumimoji="1" lang="en-US" altLang="ja-JP" sz="2000" b="1" dirty="0">
                <a:solidFill>
                  <a:prstClr val="black"/>
                </a:solidFill>
                <a:latin typeface="Meiryo UI" panose="020B0604030504040204" pitchFamily="50" charset="-128"/>
                <a:ea typeface="Meiryo UI" panose="020B0604030504040204" pitchFamily="50" charset="-128"/>
              </a:rPr>
              <a:t>2025</a:t>
            </a:r>
            <a:r>
              <a:rPr kumimoji="1" lang="ja-JP" altLang="en-US" sz="2000" b="1" dirty="0">
                <a:solidFill>
                  <a:prstClr val="black"/>
                </a:solidFill>
                <a:latin typeface="Meiryo UI" panose="020B0604030504040204" pitchFamily="50" charset="-128"/>
                <a:ea typeface="Meiryo UI" panose="020B0604030504040204" pitchFamily="50" charset="-128"/>
              </a:rPr>
              <a:t>大阪・関西万博開催の影響</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3" name="直線コネクタ 12">
            <a:extLst>
              <a:ext uri="{FF2B5EF4-FFF2-40B4-BE49-F238E27FC236}">
                <a16:creationId xmlns:a16="http://schemas.microsoft.com/office/drawing/2014/main" id="{9939F67F-D9FC-4A4F-BB40-896102E8689C}"/>
              </a:ext>
            </a:extLst>
          </p:cNvPr>
          <p:cNvCxnSpPr/>
          <p:nvPr/>
        </p:nvCxnSpPr>
        <p:spPr>
          <a:xfrm>
            <a:off x="240668" y="460403"/>
            <a:ext cx="8726251" cy="0"/>
          </a:xfrm>
          <a:prstGeom prst="line">
            <a:avLst/>
          </a:prstGeom>
        </p:spPr>
        <p:style>
          <a:lnRef idx="1">
            <a:schemeClr val="dk1"/>
          </a:lnRef>
          <a:fillRef idx="0">
            <a:schemeClr val="dk1"/>
          </a:fillRef>
          <a:effectRef idx="0">
            <a:schemeClr val="dk1"/>
          </a:effectRef>
          <a:fontRef idx="minor">
            <a:schemeClr val="tx1"/>
          </a:fontRef>
        </p:style>
      </p:cxnSp>
      <p:sp>
        <p:nvSpPr>
          <p:cNvPr id="14" name="テキスト ボックス 13">
            <a:extLst>
              <a:ext uri="{FF2B5EF4-FFF2-40B4-BE49-F238E27FC236}">
                <a16:creationId xmlns:a16="http://schemas.microsoft.com/office/drawing/2014/main" id="{A448CC12-02D9-4F53-BA6E-75C6E2F10136}"/>
              </a:ext>
            </a:extLst>
          </p:cNvPr>
          <p:cNvSpPr txBox="1"/>
          <p:nvPr/>
        </p:nvSpPr>
        <p:spPr>
          <a:xfrm>
            <a:off x="240667" y="536740"/>
            <a:ext cx="8726251" cy="1089786"/>
          </a:xfrm>
          <a:prstGeom prst="rect">
            <a:avLst/>
          </a:prstGeom>
          <a:noFill/>
          <a:ln w="19050">
            <a:solidFill>
              <a:schemeClr val="accent1"/>
            </a:solidFill>
          </a:ln>
        </p:spPr>
        <p:txBody>
          <a:bodyPr wrap="square">
            <a:spAutoFit/>
          </a:bodyPr>
          <a:lstStyle/>
          <a:p>
            <a:pPr marL="285750" indent="-285750">
              <a:lnSpc>
                <a:spcPts val="2000"/>
              </a:lnSpc>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大阪・関西万博開催時には、</a:t>
            </a:r>
            <a:r>
              <a:rPr lang="ja-JP" altLang="en-US" sz="1400" b="1" u="sng" dirty="0">
                <a:latin typeface="Meiryo UI" panose="020B0604030504040204" pitchFamily="50" charset="-128"/>
                <a:ea typeface="Meiryo UI" panose="020B0604030504040204" pitchFamily="50" charset="-128"/>
              </a:rPr>
              <a:t>来場者に加え、観光やビジネス目的で大阪市内及び周辺を訪れる方々</a:t>
            </a:r>
            <a:r>
              <a:rPr lang="ja-JP" altLang="en-US" sz="1400" dirty="0">
                <a:latin typeface="Meiryo UI" panose="020B0604030504040204" pitchFamily="50" charset="-128"/>
                <a:ea typeface="Meiryo UI" panose="020B0604030504040204" pitchFamily="50" charset="-128"/>
              </a:rPr>
              <a:t>による</a:t>
            </a:r>
            <a:r>
              <a:rPr lang="ja-JP" altLang="en-US" sz="1400" b="1" u="sng" dirty="0">
                <a:latin typeface="Meiryo UI" panose="020B0604030504040204" pitchFamily="50" charset="-128"/>
                <a:ea typeface="Meiryo UI" panose="020B0604030504040204" pitchFamily="50" charset="-128"/>
              </a:rPr>
              <a:t>タクシー需要が大幅に増える可能性</a:t>
            </a:r>
            <a:r>
              <a:rPr lang="ja-JP" altLang="en-US" sz="1400" dirty="0">
                <a:latin typeface="Meiryo UI" panose="020B0604030504040204" pitchFamily="50" charset="-128"/>
                <a:ea typeface="Meiryo UI" panose="020B0604030504040204" pitchFamily="50" charset="-128"/>
              </a:rPr>
              <a:t>が高い。</a:t>
            </a:r>
          </a:p>
          <a:p>
            <a:pPr>
              <a:lnSpc>
                <a:spcPts val="2000"/>
              </a:lnSpc>
            </a:pPr>
            <a:r>
              <a:rPr lang="ja-JP" altLang="en-US" sz="1400" b="1"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試算対象年（</a:t>
            </a:r>
            <a:r>
              <a:rPr lang="en-US" altLang="ja-JP" sz="1400" dirty="0">
                <a:latin typeface="Meiryo UI" panose="020B0604030504040204" pitchFamily="50" charset="-128"/>
                <a:ea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rPr>
              <a:t>）から、</a:t>
            </a:r>
            <a:r>
              <a:rPr lang="ja-JP" altLang="en-US" sz="1400" b="1" dirty="0">
                <a:latin typeface="Meiryo UI" panose="020B0604030504040204" pitchFamily="50" charset="-128"/>
                <a:ea typeface="Meiryo UI" panose="020B0604030504040204" pitchFamily="50" charset="-128"/>
              </a:rPr>
              <a:t>タクシードライバーは</a:t>
            </a:r>
            <a:r>
              <a:rPr lang="en-US" altLang="ja-JP" sz="1400" b="1" dirty="0">
                <a:latin typeface="Meiryo UI" panose="020B0604030504040204" pitchFamily="50" charset="-128"/>
                <a:ea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rPr>
              <a:t>割以上減っており、現状のまま対応しなければ、タクシーの需給</a:t>
            </a:r>
          </a:p>
          <a:p>
            <a:pPr>
              <a:lnSpc>
                <a:spcPts val="2000"/>
              </a:lnSpc>
            </a:pPr>
            <a:r>
              <a:rPr lang="ja-JP" altLang="en-US" sz="1400" b="1" dirty="0">
                <a:latin typeface="Meiryo UI" panose="020B0604030504040204" pitchFamily="50" charset="-128"/>
                <a:ea typeface="Meiryo UI" panose="020B0604030504040204" pitchFamily="50" charset="-128"/>
              </a:rPr>
              <a:t>　　 はより厳しくなる可能性</a:t>
            </a:r>
            <a:r>
              <a:rPr lang="ja-JP" altLang="en-US" sz="1400" dirty="0">
                <a:latin typeface="Meiryo UI" panose="020B0604030504040204" pitchFamily="50" charset="-128"/>
                <a:ea typeface="Meiryo UI" panose="020B0604030504040204" pitchFamily="50" charset="-128"/>
              </a:rPr>
              <a:t>が高い。</a:t>
            </a:r>
            <a:endParaRPr lang="ja-JP" altLang="en-US" sz="1400" u="sng"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ACEA9AF0-D27C-49B6-9CD0-7D09C6D2840B}"/>
              </a:ext>
            </a:extLst>
          </p:cNvPr>
          <p:cNvSpPr txBox="1"/>
          <p:nvPr/>
        </p:nvSpPr>
        <p:spPr>
          <a:xfrm>
            <a:off x="7359834" y="2333838"/>
            <a:ext cx="1698938" cy="223778"/>
          </a:xfrm>
          <a:prstGeom prst="bracketPair">
            <a:avLst>
              <a:gd name="adj" fmla="val 6890"/>
            </a:avLst>
          </a:prstGeom>
          <a:noFill/>
          <a:ln w="6350" cap="flat" cmpd="sng" algn="ctr">
            <a:noFill/>
            <a:prstDash val="solid"/>
            <a:miter lim="800000"/>
          </a:ln>
          <a:effectLst/>
        </p:spPr>
        <p:txBody>
          <a:bodyPr wrap="square">
            <a:spAutoFit/>
          </a:bodyPr>
          <a:lstStyle/>
          <a:p>
            <a:pPr marL="0" marR="0" lvl="0" indent="0" defTabSz="914400" eaLnBrk="1" fontAlgn="auto" latinLnBrk="0" hangingPunct="1">
              <a:spcBef>
                <a:spcPts val="0"/>
              </a:spcBef>
              <a:spcAft>
                <a:spcPts val="0"/>
              </a:spcAft>
              <a:buClrTx/>
              <a:buSzTx/>
              <a:buFontTx/>
              <a:buNone/>
              <a:tabLst/>
              <a:defRPr/>
            </a:pPr>
            <a:r>
              <a:rPr lang="ja-JP" altLang="en-US" sz="800" kern="0" dirty="0">
                <a:solidFill>
                  <a:prstClr val="black"/>
                </a:solidFill>
                <a:latin typeface="Meiryo UI"/>
                <a:ea typeface="Meiryo UI"/>
              </a:rPr>
              <a:t>：</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万博来場者による増加分</a:t>
            </a:r>
          </a:p>
        </p:txBody>
      </p:sp>
      <p:sp>
        <p:nvSpPr>
          <p:cNvPr id="29" name="正方形/長方形 28">
            <a:extLst>
              <a:ext uri="{FF2B5EF4-FFF2-40B4-BE49-F238E27FC236}">
                <a16:creationId xmlns:a16="http://schemas.microsoft.com/office/drawing/2014/main" id="{1660FCF5-0C9D-4883-8763-BB683F0ADC07}"/>
              </a:ext>
            </a:extLst>
          </p:cNvPr>
          <p:cNvSpPr/>
          <p:nvPr/>
        </p:nvSpPr>
        <p:spPr>
          <a:xfrm rot="5400000" flipH="1">
            <a:off x="7181050" y="2284703"/>
            <a:ext cx="193513" cy="348973"/>
          </a:xfrm>
          <a:prstGeom prst="rect">
            <a:avLst/>
          </a:prstGeom>
          <a:noFill/>
          <a:ln w="254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20">
            <a:extLst>
              <a:ext uri="{FF2B5EF4-FFF2-40B4-BE49-F238E27FC236}">
                <a16:creationId xmlns:a16="http://schemas.microsoft.com/office/drawing/2014/main" id="{4179EF26-7776-458D-95DA-EB3B2FC71870}"/>
              </a:ext>
            </a:extLst>
          </p:cNvPr>
          <p:cNvSpPr/>
          <p:nvPr/>
        </p:nvSpPr>
        <p:spPr>
          <a:xfrm>
            <a:off x="177082" y="4297044"/>
            <a:ext cx="2852132" cy="306467"/>
          </a:xfrm>
          <a:prstGeom prst="roundRect">
            <a:avLst/>
          </a:prstGeom>
          <a:solidFill>
            <a:srgbClr val="0070C0">
              <a:alpha val="90000"/>
            </a:srgbClr>
          </a:solidFill>
        </p:spPr>
        <p:style>
          <a:lnRef idx="0">
            <a:schemeClr val="accent2"/>
          </a:lnRef>
          <a:fillRef idx="3">
            <a:schemeClr val="accent2"/>
          </a:fillRef>
          <a:effectRef idx="3">
            <a:schemeClr val="accent2"/>
          </a:effectRef>
          <a:fontRef idx="minor">
            <a:schemeClr val="lt1"/>
          </a:fontRef>
        </p:style>
        <p:txBody>
          <a:bodyPr wrap="none" anchor="ctr" anchorCtr="1">
            <a:spAutoFit/>
          </a:bodyPr>
          <a:lstStyle/>
          <a:p>
            <a:pPr algn="ctr" defTabSz="422041"/>
            <a:r>
              <a:rPr lang="ja-JP" altLang="en-US" sz="1200" b="1" dirty="0">
                <a:solidFill>
                  <a:prstClr val="white"/>
                </a:solidFill>
                <a:latin typeface="Meiryo UI" panose="020B0604030504040204" pitchFamily="50" charset="-128"/>
                <a:ea typeface="Meiryo UI" panose="020B0604030504040204" pitchFamily="50" charset="-128"/>
              </a:rPr>
              <a:t>タクシー実働１台・１日あたりの輸送人口</a:t>
            </a:r>
            <a:endParaRPr kumimoji="0" lang="en-US" altLang="ja-JP" sz="1200" b="1" dirty="0">
              <a:solidFill>
                <a:prstClr val="white"/>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94E6C546-12D8-4137-8E28-B1468D58C3E5}"/>
              </a:ext>
            </a:extLst>
          </p:cNvPr>
          <p:cNvSpPr txBox="1"/>
          <p:nvPr/>
        </p:nvSpPr>
        <p:spPr>
          <a:xfrm>
            <a:off x="6438733" y="6627750"/>
            <a:ext cx="2933699" cy="200055"/>
          </a:xfrm>
          <a:prstGeom prst="rect">
            <a:avLst/>
          </a:prstGeom>
          <a:noFill/>
        </p:spPr>
        <p:txBody>
          <a:bodyPr wrap="square">
            <a:spAutoFit/>
          </a:bodyPr>
          <a:lstStyle/>
          <a:p>
            <a:r>
              <a:rPr lang="ja-JP" altLang="en-US" sz="700" dirty="0">
                <a:latin typeface="Meiryo UI" panose="020B0604030504040204" pitchFamily="50" charset="-128"/>
                <a:ea typeface="Meiryo UI" panose="020B0604030504040204" pitchFamily="50" charset="-128"/>
              </a:rPr>
              <a:t>出典：運輸局データをもとに仮定に基づく試算値を計上して作成</a:t>
            </a:r>
          </a:p>
        </p:txBody>
      </p:sp>
      <p:sp>
        <p:nvSpPr>
          <p:cNvPr id="22" name="正方形/長方形 21">
            <a:extLst>
              <a:ext uri="{FF2B5EF4-FFF2-40B4-BE49-F238E27FC236}">
                <a16:creationId xmlns:a16="http://schemas.microsoft.com/office/drawing/2014/main" id="{F5B624E4-88F2-49D8-80E7-42E154428254}"/>
              </a:ext>
            </a:extLst>
          </p:cNvPr>
          <p:cNvSpPr/>
          <p:nvPr/>
        </p:nvSpPr>
        <p:spPr>
          <a:xfrm>
            <a:off x="5072218" y="1725107"/>
            <a:ext cx="3894700" cy="310341"/>
          </a:xfrm>
          <a:prstGeom prst="rect">
            <a:avLst/>
          </a:prstGeom>
          <a:noFill/>
        </p:spPr>
        <p:txBody>
          <a:bodyPr wrap="square">
            <a:spAutoFit/>
          </a:bodyPr>
          <a:lstStyle/>
          <a:p>
            <a:pPr defTabSz="844083">
              <a:lnSpc>
                <a:spcPts val="1700"/>
              </a:lnSpc>
            </a:pPr>
            <a:r>
              <a:rPr kumimoji="1" lang="ja-JP" altLang="en-US" sz="1600" b="1" u="sng" dirty="0">
                <a:solidFill>
                  <a:sysClr val="windowText" lastClr="000000"/>
                </a:solidFill>
                <a:latin typeface="Meiryo UI" panose="020B0604030504040204" pitchFamily="50" charset="-128"/>
                <a:ea typeface="Meiryo UI" panose="020B0604030504040204" pitchFamily="50" charset="-128"/>
              </a:rPr>
              <a:t>・新たに約</a:t>
            </a:r>
            <a:r>
              <a:rPr kumimoji="1" lang="en-US" altLang="ja-JP" sz="1600" b="1" u="sng" dirty="0">
                <a:solidFill>
                  <a:sysClr val="windowText" lastClr="000000"/>
                </a:solidFill>
                <a:latin typeface="Meiryo UI" panose="020B0604030504040204" pitchFamily="50" charset="-128"/>
                <a:ea typeface="Meiryo UI" panose="020B0604030504040204" pitchFamily="50" charset="-128"/>
              </a:rPr>
              <a:t>52,000</a:t>
            </a:r>
            <a:r>
              <a:rPr kumimoji="1" lang="ja-JP" altLang="en-US" sz="1600" b="1" u="sng" dirty="0">
                <a:solidFill>
                  <a:sysClr val="windowText" lastClr="000000"/>
                </a:solidFill>
                <a:latin typeface="Meiryo UI" panose="020B0604030504040204" pitchFamily="50" charset="-128"/>
                <a:ea typeface="Meiryo UI" panose="020B0604030504040204" pitchFamily="50" charset="-128"/>
              </a:rPr>
              <a:t>人の方がタクシーを利用　</a:t>
            </a:r>
            <a:r>
              <a:rPr kumimoji="1" lang="ja-JP" altLang="en-US" sz="1200" b="1" u="sng" dirty="0">
                <a:solidFill>
                  <a:sysClr val="windowText" lastClr="000000"/>
                </a:solidFill>
                <a:latin typeface="Meiryo UI" panose="020B0604030504040204" pitchFamily="50" charset="-128"/>
                <a:ea typeface="Meiryo UI" panose="020B0604030504040204" pitchFamily="50" charset="-128"/>
              </a:rPr>
              <a:t>　</a:t>
            </a:r>
          </a:p>
        </p:txBody>
      </p:sp>
      <p:sp>
        <p:nvSpPr>
          <p:cNvPr id="2" name="スライド番号プレースホルダー 3">
            <a:extLst>
              <a:ext uri="{FF2B5EF4-FFF2-40B4-BE49-F238E27FC236}">
                <a16:creationId xmlns:a16="http://schemas.microsoft.com/office/drawing/2014/main" id="{80B94DEE-50E4-BCBF-CF22-8FF2B6031D13}"/>
              </a:ext>
            </a:extLst>
          </p:cNvPr>
          <p:cNvSpPr>
            <a:spLocks noGrp="1"/>
          </p:cNvSpPr>
          <p:nvPr>
            <p:ph type="sldNum" sz="quarter" idx="12"/>
          </p:nvPr>
        </p:nvSpPr>
        <p:spPr>
          <a:xfrm>
            <a:off x="8726993" y="6489251"/>
            <a:ext cx="417006" cy="365125"/>
          </a:xfrm>
        </p:spPr>
        <p:txBody>
          <a:bodyPr/>
          <a:lstStyle/>
          <a:p>
            <a:fld id="{2C05A0C3-014B-4449-8009-2E442196B472}" type="slidenum">
              <a:rPr kumimoji="1" lang="ja-JP" altLang="en-US" smtClean="0"/>
              <a:pPr/>
              <a:t>6</a:t>
            </a:fld>
            <a:endParaRPr kumimoji="1" lang="ja-JP" altLang="en-US" dirty="0"/>
          </a:p>
        </p:txBody>
      </p:sp>
      <p:sp>
        <p:nvSpPr>
          <p:cNvPr id="35" name="テキスト ボックス 34">
            <a:extLst>
              <a:ext uri="{FF2B5EF4-FFF2-40B4-BE49-F238E27FC236}">
                <a16:creationId xmlns:a16="http://schemas.microsoft.com/office/drawing/2014/main" id="{30D43395-B841-4CE3-B0CB-C5A394FC2239}"/>
              </a:ext>
            </a:extLst>
          </p:cNvPr>
          <p:cNvSpPr txBox="1"/>
          <p:nvPr/>
        </p:nvSpPr>
        <p:spPr>
          <a:xfrm>
            <a:off x="177082" y="1803886"/>
            <a:ext cx="4376993" cy="2285786"/>
          </a:xfrm>
          <a:prstGeom prst="rect">
            <a:avLst/>
          </a:prstGeom>
          <a:solidFill>
            <a:schemeClr val="accent5">
              <a:lumMod val="20000"/>
              <a:lumOff val="80000"/>
            </a:schemeClr>
          </a:solidFill>
          <a:ln w="22225">
            <a:solidFill>
              <a:schemeClr val="bg1">
                <a:lumMod val="50000"/>
              </a:schemeClr>
            </a:solidFill>
            <a:prstDash val="solid"/>
          </a:ln>
        </p:spPr>
        <p:txBody>
          <a:bodyPr wrap="square" tIns="144000" bIns="108000">
            <a:spAutoFit/>
          </a:bodyPr>
          <a:lstStyle/>
          <a:p>
            <a:pPr>
              <a:spcBef>
                <a:spcPts val="1200"/>
              </a:spcBef>
            </a:pPr>
            <a:r>
              <a:rPr lang="ja-JP" altLang="en-US" sz="1400" dirty="0">
                <a:latin typeface="Meiryo UI" panose="020B0604030504040204" pitchFamily="50" charset="-128"/>
                <a:ea typeface="Meiryo UI" panose="020B0604030504040204" pitchFamily="50" charset="-128"/>
              </a:rPr>
              <a:t>○大阪においては、ドライバーの減少に応じてタクシーの実働　　車数も減少している。</a:t>
            </a:r>
          </a:p>
          <a:p>
            <a:pPr>
              <a:spcBef>
                <a:spcPts val="1200"/>
              </a:spcBef>
            </a:pPr>
            <a:r>
              <a:rPr lang="ja-JP" altLang="en-US" sz="1400" dirty="0">
                <a:latin typeface="Meiryo UI" panose="020B0604030504040204" pitchFamily="50" charset="-128"/>
                <a:ea typeface="Meiryo UI" panose="020B0604030504040204" pitchFamily="50" charset="-128"/>
              </a:rPr>
              <a:t>〇このような中、万博来場者の周辺観光等による利用や、宿泊等による滞在人口増加に伴う利用増も想定され、観光客やビジネス客に加え、府民の日常生活のタクシー利用にも影響が生じるおそれがある。</a:t>
            </a:r>
            <a:endParaRPr lang="en-US" altLang="ja-JP" sz="1400" dirty="0">
              <a:latin typeface="Meiryo UI" panose="020B0604030504040204" pitchFamily="50" charset="-128"/>
              <a:ea typeface="Meiryo UI" panose="020B0604030504040204" pitchFamily="50" charset="-128"/>
            </a:endParaRPr>
          </a:p>
          <a:p>
            <a:pPr>
              <a:spcBef>
                <a:spcPts val="1200"/>
              </a:spcBef>
            </a:pPr>
            <a:r>
              <a:rPr lang="ja-JP" altLang="en-US" sz="1400" dirty="0">
                <a:latin typeface="Meiryo UI" panose="020B0604030504040204" pitchFamily="50" charset="-128"/>
                <a:ea typeface="Meiryo UI" panose="020B0604030504040204" pitchFamily="50" charset="-128"/>
              </a:rPr>
              <a:t>〇都心部や宿泊施設周辺などのエリアや天候、時間帯によっても一時的にタクシー供給量がひっ迫するおそれがある。</a:t>
            </a:r>
            <a:endParaRPr lang="en-US" altLang="ja-JP" sz="1400" dirty="0">
              <a:latin typeface="Meiryo UI" panose="020B0604030504040204" pitchFamily="50" charset="-128"/>
              <a:ea typeface="Meiryo UI" panose="020B0604030504040204" pitchFamily="50" charset="-128"/>
            </a:endParaRPr>
          </a:p>
        </p:txBody>
      </p:sp>
      <p:grpSp>
        <p:nvGrpSpPr>
          <p:cNvPr id="9" name="グループ化 8">
            <a:extLst>
              <a:ext uri="{FF2B5EF4-FFF2-40B4-BE49-F238E27FC236}">
                <a16:creationId xmlns:a16="http://schemas.microsoft.com/office/drawing/2014/main" id="{793E9F2E-C6D3-44E4-9657-51134C830CCE}"/>
              </a:ext>
            </a:extLst>
          </p:cNvPr>
          <p:cNvGrpSpPr/>
          <p:nvPr/>
        </p:nvGrpSpPr>
        <p:grpSpPr>
          <a:xfrm>
            <a:off x="177082" y="4733308"/>
            <a:ext cx="4262705" cy="2400657"/>
            <a:chOff x="307060" y="4530511"/>
            <a:chExt cx="4262705" cy="2400657"/>
          </a:xfrm>
        </p:grpSpPr>
        <p:sp>
          <p:nvSpPr>
            <p:cNvPr id="34" name="テキスト ボックス 33">
              <a:extLst>
                <a:ext uri="{FF2B5EF4-FFF2-40B4-BE49-F238E27FC236}">
                  <a16:creationId xmlns:a16="http://schemas.microsoft.com/office/drawing/2014/main" id="{702DE34C-7F0B-4030-AA91-1397BD84640D}"/>
                </a:ext>
              </a:extLst>
            </p:cNvPr>
            <p:cNvSpPr txBox="1"/>
            <p:nvPr/>
          </p:nvSpPr>
          <p:spPr>
            <a:xfrm>
              <a:off x="307060" y="4530511"/>
              <a:ext cx="4262705" cy="2400657"/>
            </a:xfrm>
            <a:prstGeom prst="rect">
              <a:avLst/>
            </a:prstGeom>
            <a:noFill/>
          </p:spPr>
          <p:txBody>
            <a:bodyPr wrap="none" rtlCol="0">
              <a:spAutoFit/>
            </a:bodyPr>
            <a:lstStyle/>
            <a:p>
              <a:r>
                <a:rPr kumimoji="1" lang="en-US" altLang="ja-JP" sz="1400" b="1" dirty="0">
                  <a:solidFill>
                    <a:schemeClr val="accent1">
                      <a:lumMod val="50000"/>
                    </a:schemeClr>
                  </a:solidFill>
                </a:rPr>
                <a:t>【</a:t>
              </a:r>
              <a:r>
                <a:rPr kumimoji="1" lang="ja-JP" altLang="en-US" sz="1400" b="1" dirty="0">
                  <a:solidFill>
                    <a:schemeClr val="accent1">
                      <a:lumMod val="50000"/>
                    </a:schemeClr>
                  </a:solidFill>
                </a:rPr>
                <a:t>万博来場者数を元にした仮定に基づく試算</a:t>
              </a:r>
              <a:r>
                <a:rPr kumimoji="1" lang="en-US" altLang="ja-JP" sz="1400" b="1" dirty="0">
                  <a:solidFill>
                    <a:schemeClr val="accent1">
                      <a:lumMod val="50000"/>
                    </a:schemeClr>
                  </a:solidFill>
                </a:rPr>
                <a:t>】</a:t>
              </a:r>
            </a:p>
            <a:p>
              <a:endParaRPr kumimoji="1" lang="en-US" altLang="ja-JP" sz="1400" b="1" dirty="0">
                <a:solidFill>
                  <a:schemeClr val="accent1">
                    <a:lumMod val="50000"/>
                  </a:schemeClr>
                </a:solidFill>
              </a:endParaRPr>
            </a:p>
            <a:p>
              <a:r>
                <a:rPr kumimoji="1" lang="ja-JP" altLang="en-US" sz="1200" dirty="0">
                  <a:solidFill>
                    <a:schemeClr val="accent1">
                      <a:lumMod val="50000"/>
                    </a:schemeClr>
                  </a:solidFill>
                </a:rPr>
                <a:t>　○万博来場者のうち、自動車以外で来場する方を対象</a:t>
              </a:r>
              <a:endParaRPr kumimoji="1" lang="en-US" altLang="ja-JP" sz="1200" dirty="0">
                <a:solidFill>
                  <a:schemeClr val="accent1">
                    <a:lumMod val="50000"/>
                  </a:schemeClr>
                </a:solidFill>
              </a:endParaRPr>
            </a:p>
            <a:p>
              <a:r>
                <a:rPr kumimoji="1" lang="ja-JP" altLang="en-US" sz="1200" dirty="0">
                  <a:solidFill>
                    <a:schemeClr val="accent1">
                      <a:lumMod val="50000"/>
                    </a:schemeClr>
                  </a:solidFill>
                </a:rPr>
                <a:t>　○上記来場者の一部は、宿泊も見込まれることから、</a:t>
              </a:r>
              <a:endParaRPr kumimoji="1" lang="en-US" altLang="ja-JP" sz="1200" dirty="0">
                <a:solidFill>
                  <a:schemeClr val="accent1">
                    <a:lumMod val="50000"/>
                  </a:schemeClr>
                </a:solidFill>
              </a:endParaRPr>
            </a:p>
            <a:p>
              <a:r>
                <a:rPr kumimoji="1" lang="ja-JP" altLang="en-US" sz="1200" dirty="0">
                  <a:solidFill>
                    <a:schemeClr val="accent1">
                      <a:lumMod val="50000"/>
                    </a:schemeClr>
                  </a:solidFill>
                </a:rPr>
                <a:t>　　万博来場の前後でのタクシー利用を行うことを仮定</a:t>
              </a:r>
              <a:endParaRPr kumimoji="1" lang="en-US" altLang="ja-JP" sz="1200" dirty="0">
                <a:solidFill>
                  <a:schemeClr val="accent1">
                    <a:lumMod val="50000"/>
                  </a:schemeClr>
                </a:solidFill>
              </a:endParaRPr>
            </a:p>
            <a:p>
              <a:r>
                <a:rPr kumimoji="1" lang="ja-JP" altLang="en-US" sz="1200" dirty="0">
                  <a:solidFill>
                    <a:schemeClr val="accent1">
                      <a:lumMod val="50000"/>
                    </a:schemeClr>
                  </a:solidFill>
                </a:rPr>
                <a:t>　</a:t>
              </a:r>
              <a:endParaRPr kumimoji="1" lang="en-US" altLang="ja-JP" sz="1200" dirty="0">
                <a:solidFill>
                  <a:schemeClr val="accent1">
                    <a:lumMod val="50000"/>
                  </a:schemeClr>
                </a:solidFill>
              </a:endParaRPr>
            </a:p>
            <a:p>
              <a:r>
                <a:rPr kumimoji="1" lang="ja-JP" altLang="en-US" sz="1200" dirty="0">
                  <a:solidFill>
                    <a:schemeClr val="accent1">
                      <a:lumMod val="50000"/>
                    </a:schemeClr>
                  </a:solidFill>
                </a:rPr>
                <a:t>　</a:t>
              </a:r>
              <a:r>
                <a:rPr kumimoji="1" lang="en-US" altLang="ja-JP" sz="1200" dirty="0">
                  <a:solidFill>
                    <a:schemeClr val="accent1">
                      <a:lumMod val="50000"/>
                    </a:schemeClr>
                  </a:solidFill>
                </a:rPr>
                <a:t>※</a:t>
              </a:r>
              <a:r>
                <a:rPr kumimoji="1" lang="ja-JP" altLang="en-US" sz="1200" dirty="0">
                  <a:solidFill>
                    <a:schemeClr val="accent1">
                      <a:lumMod val="50000"/>
                    </a:schemeClr>
                  </a:solidFill>
                </a:rPr>
                <a:t>以下の割合によりタクシー利用を行うと仮定</a:t>
              </a:r>
              <a:endParaRPr kumimoji="1" lang="en-US" altLang="ja-JP" sz="1200" dirty="0">
                <a:solidFill>
                  <a:schemeClr val="accent1">
                    <a:lumMod val="50000"/>
                  </a:schemeClr>
                </a:solidFill>
              </a:endParaRPr>
            </a:p>
            <a:p>
              <a:r>
                <a:rPr kumimoji="1" lang="ja-JP" altLang="en-US" sz="1200" dirty="0">
                  <a:solidFill>
                    <a:schemeClr val="accent1">
                      <a:lumMod val="50000"/>
                    </a:schemeClr>
                  </a:solidFill>
                </a:rPr>
                <a:t>　・外国人来場者が</a:t>
              </a:r>
              <a:r>
                <a:rPr kumimoji="1" lang="en-US" altLang="ja-JP" sz="1200" dirty="0">
                  <a:solidFill>
                    <a:schemeClr val="accent1">
                      <a:lumMod val="50000"/>
                    </a:schemeClr>
                  </a:solidFill>
                </a:rPr>
                <a:t>25.0%</a:t>
              </a:r>
              <a:r>
                <a:rPr kumimoji="1" lang="ja-JP" altLang="en-US" sz="1200" dirty="0">
                  <a:solidFill>
                    <a:schemeClr val="accent1">
                      <a:lumMod val="50000"/>
                    </a:schemeClr>
                  </a:solidFill>
                </a:rPr>
                <a:t>（２泊の宿泊も想定）</a:t>
              </a:r>
              <a:endParaRPr kumimoji="1" lang="en-US" altLang="ja-JP" sz="1200" dirty="0">
                <a:solidFill>
                  <a:schemeClr val="accent1">
                    <a:lumMod val="50000"/>
                  </a:schemeClr>
                </a:solidFill>
              </a:endParaRPr>
            </a:p>
            <a:p>
              <a:r>
                <a:rPr kumimoji="1" lang="ja-JP" altLang="en-US" sz="1200" dirty="0">
                  <a:solidFill>
                    <a:schemeClr val="accent1">
                      <a:lumMod val="50000"/>
                    </a:schemeClr>
                  </a:solidFill>
                </a:rPr>
                <a:t>　・近畿圏外からの来場者数が</a:t>
              </a:r>
              <a:r>
                <a:rPr kumimoji="1" lang="en-US" altLang="ja-JP" sz="1200" dirty="0">
                  <a:solidFill>
                    <a:schemeClr val="accent1">
                      <a:lumMod val="50000"/>
                    </a:schemeClr>
                  </a:solidFill>
                </a:rPr>
                <a:t>25.0%</a:t>
              </a:r>
              <a:r>
                <a:rPr kumimoji="1" lang="ja-JP" altLang="en-US" sz="1200" dirty="0">
                  <a:solidFill>
                    <a:schemeClr val="accent1">
                      <a:lumMod val="50000"/>
                    </a:schemeClr>
                  </a:solidFill>
                </a:rPr>
                <a:t>（１泊の宿泊も想定）</a:t>
              </a:r>
            </a:p>
            <a:p>
              <a:r>
                <a:rPr kumimoji="1" lang="ja-JP" altLang="en-US" sz="1200" dirty="0">
                  <a:solidFill>
                    <a:schemeClr val="accent1">
                      <a:lumMod val="50000"/>
                    </a:schemeClr>
                  </a:solidFill>
                </a:rPr>
                <a:t>　・近畿圏内からの来場者の</a:t>
              </a:r>
              <a:r>
                <a:rPr kumimoji="1" lang="en-US" altLang="ja-JP" sz="1200" dirty="0">
                  <a:solidFill>
                    <a:schemeClr val="accent1">
                      <a:lumMod val="50000"/>
                    </a:schemeClr>
                  </a:solidFill>
                </a:rPr>
                <a:t>12.5%</a:t>
              </a:r>
              <a:r>
                <a:rPr kumimoji="1" lang="ja-JP" altLang="en-US" sz="1200" dirty="0">
                  <a:solidFill>
                    <a:schemeClr val="accent1">
                      <a:lumMod val="50000"/>
                    </a:schemeClr>
                  </a:solidFill>
                </a:rPr>
                <a:t>（日帰りを想定）</a:t>
              </a:r>
              <a:endParaRPr kumimoji="1" lang="en-US" altLang="ja-JP" sz="1200" dirty="0">
                <a:solidFill>
                  <a:schemeClr val="accent1">
                    <a:lumMod val="50000"/>
                  </a:schemeClr>
                </a:solidFill>
              </a:endParaRPr>
            </a:p>
            <a:p>
              <a:r>
                <a:rPr kumimoji="1" lang="ja-JP" altLang="en-US" sz="1200" dirty="0">
                  <a:solidFill>
                    <a:schemeClr val="accent1">
                      <a:lumMod val="50000"/>
                    </a:schemeClr>
                  </a:solidFill>
                </a:rPr>
                <a:t>　</a:t>
              </a:r>
              <a:endParaRPr kumimoji="1" lang="en-US" altLang="ja-JP" sz="1400" b="1" dirty="0">
                <a:solidFill>
                  <a:schemeClr val="accent1">
                    <a:lumMod val="50000"/>
                  </a:schemeClr>
                </a:solidFill>
              </a:endParaRPr>
            </a:p>
            <a:p>
              <a:endParaRPr kumimoji="1" lang="en-US" altLang="ja-JP" sz="1400" b="1" dirty="0">
                <a:solidFill>
                  <a:schemeClr val="accent1">
                    <a:lumMod val="50000"/>
                  </a:schemeClr>
                </a:solidFill>
              </a:endParaRPr>
            </a:p>
          </p:txBody>
        </p:sp>
        <p:sp>
          <p:nvSpPr>
            <p:cNvPr id="5" name="大かっこ 4">
              <a:extLst>
                <a:ext uri="{FF2B5EF4-FFF2-40B4-BE49-F238E27FC236}">
                  <a16:creationId xmlns:a16="http://schemas.microsoft.com/office/drawing/2014/main" id="{351A31E0-63C3-45C8-A1CF-19A1DBB26415}"/>
                </a:ext>
              </a:extLst>
            </p:cNvPr>
            <p:cNvSpPr/>
            <p:nvPr/>
          </p:nvSpPr>
          <p:spPr>
            <a:xfrm>
              <a:off x="415340" y="5619114"/>
              <a:ext cx="4071264" cy="868223"/>
            </a:xfrm>
            <a:prstGeom prst="bracketPair">
              <a:avLst>
                <a:gd name="adj" fmla="val 9245"/>
              </a:avLst>
            </a:prstGeom>
            <a:ln w="19050">
              <a:solidFill>
                <a:schemeClr val="accent5">
                  <a:lumMod val="50000"/>
                </a:schemeClr>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36" name="二等辺三角形 35">
            <a:extLst>
              <a:ext uri="{FF2B5EF4-FFF2-40B4-BE49-F238E27FC236}">
                <a16:creationId xmlns:a16="http://schemas.microsoft.com/office/drawing/2014/main" id="{3167E694-E834-4E8C-B064-D32E322E9127}"/>
              </a:ext>
            </a:extLst>
          </p:cNvPr>
          <p:cNvSpPr/>
          <p:nvPr/>
        </p:nvSpPr>
        <p:spPr>
          <a:xfrm rot="5400000">
            <a:off x="3900547" y="4568986"/>
            <a:ext cx="1936044" cy="34769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71AFDCAC-50E2-4E4F-A466-29E43E0F0AF0}"/>
              </a:ext>
            </a:extLst>
          </p:cNvPr>
          <p:cNvSpPr/>
          <p:nvPr/>
        </p:nvSpPr>
        <p:spPr>
          <a:xfrm>
            <a:off x="6017508" y="2747765"/>
            <a:ext cx="534190" cy="603701"/>
          </a:xfrm>
          <a:prstGeom prst="rect">
            <a:avLst/>
          </a:prstGeom>
          <a:noFill/>
          <a:ln w="317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D872454E-CD5D-46B2-A621-C5D357DC5592}"/>
              </a:ext>
            </a:extLst>
          </p:cNvPr>
          <p:cNvSpPr txBox="1"/>
          <p:nvPr/>
        </p:nvSpPr>
        <p:spPr>
          <a:xfrm>
            <a:off x="5630369" y="2792484"/>
            <a:ext cx="1326004" cy="800219"/>
          </a:xfrm>
          <a:prstGeom prst="rect">
            <a:avLst/>
          </a:prstGeom>
          <a:noFill/>
        </p:spPr>
        <p:txBody>
          <a:bodyPr wrap="none" rtlCol="0">
            <a:spAutoFit/>
          </a:bodyPr>
          <a:lstStyle/>
          <a:p>
            <a:pPr algn="ctr"/>
            <a:r>
              <a:rPr kumimoji="1" lang="ja-JP" altLang="en-US" sz="1400" b="1" dirty="0">
                <a:latin typeface="Meiryo UI" panose="020B0604030504040204" pitchFamily="50" charset="-128"/>
                <a:ea typeface="Meiryo UI" panose="020B0604030504040204" pitchFamily="50" charset="-128"/>
              </a:rPr>
              <a:t>約</a:t>
            </a:r>
            <a:r>
              <a:rPr kumimoji="1" lang="en-US" altLang="ja-JP" sz="1400" b="1" dirty="0">
                <a:latin typeface="Meiryo UI" panose="020B0604030504040204" pitchFamily="50" charset="-128"/>
                <a:ea typeface="Meiryo UI" panose="020B0604030504040204" pitchFamily="50" charset="-128"/>
              </a:rPr>
              <a:t>5.6</a:t>
            </a:r>
            <a:r>
              <a:rPr kumimoji="1" lang="ja-JP" altLang="en-US" sz="1400" b="1" dirty="0">
                <a:latin typeface="Meiryo UI" panose="020B0604030504040204" pitchFamily="50" charset="-128"/>
                <a:ea typeface="Meiryo UI" panose="020B0604030504040204" pitchFamily="50" charset="-128"/>
              </a:rPr>
              <a:t>人</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（約</a:t>
            </a:r>
            <a:r>
              <a:rPr kumimoji="1" lang="en-US" altLang="ja-JP" sz="1400" b="1" dirty="0">
                <a:latin typeface="Meiryo UI" panose="020B0604030504040204" pitchFamily="50" charset="-128"/>
                <a:ea typeface="Meiryo UI" panose="020B0604030504040204" pitchFamily="50" charset="-128"/>
              </a:rPr>
              <a:t>20</a:t>
            </a:r>
            <a:r>
              <a:rPr kumimoji="1" lang="ja-JP" altLang="en-US" sz="1400" b="1" dirty="0">
                <a:latin typeface="Meiryo UI" panose="020B0604030504040204" pitchFamily="50" charset="-128"/>
                <a:ea typeface="Meiryo UI" panose="020B0604030504040204" pitchFamily="50" charset="-128"/>
              </a:rPr>
              <a:t>％増）</a:t>
            </a:r>
            <a:endParaRPr kumimoji="1" lang="en-US" altLang="ja-JP" sz="1400" b="1" dirty="0">
              <a:latin typeface="Meiryo UI" panose="020B0604030504040204" pitchFamily="50" charset="-128"/>
              <a:ea typeface="Meiryo UI" panose="020B0604030504040204" pitchFamily="50" charset="-128"/>
            </a:endParaRPr>
          </a:p>
          <a:p>
            <a:endParaRPr kumimoji="1" lang="ja-JP" altLang="en-US" b="1"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967314E3-E4D2-4101-949F-6FDFA4AE0F6B}"/>
              </a:ext>
            </a:extLst>
          </p:cNvPr>
          <p:cNvSpPr txBox="1"/>
          <p:nvPr/>
        </p:nvSpPr>
        <p:spPr>
          <a:xfrm>
            <a:off x="5330451" y="6277466"/>
            <a:ext cx="4041981" cy="307777"/>
          </a:xfrm>
          <a:prstGeom prst="rect">
            <a:avLst/>
          </a:prstGeom>
          <a:noFill/>
        </p:spPr>
        <p:txBody>
          <a:bodyPr wrap="square">
            <a:spAutoFit/>
          </a:bodyPr>
          <a:lstStyle/>
          <a:p>
            <a:r>
              <a:rPr lang="en-US" altLang="ja-JP" sz="700" dirty="0">
                <a:latin typeface="Meiryo UI" panose="020B0604030504040204" pitchFamily="50" charset="-128"/>
                <a:ea typeface="Meiryo UI" panose="020B0604030504040204" pitchFamily="50" charset="-128"/>
              </a:rPr>
              <a:t>※</a:t>
            </a:r>
            <a:r>
              <a:rPr lang="ja-JP" altLang="en-US" sz="700" dirty="0">
                <a:latin typeface="Meiryo UI" panose="020B0604030504040204" pitchFamily="50" charset="-128"/>
                <a:ea typeface="Meiryo UI" panose="020B0604030504040204" pitchFamily="50" charset="-128"/>
              </a:rPr>
              <a:t>大阪市域交通圏：大阪府内の以下の市の区域で構成されるタクシーの営業区域</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a:t>
            </a:r>
            <a:r>
              <a:rPr lang="en-US" altLang="ja-JP" sz="700" dirty="0">
                <a:latin typeface="Meiryo UI" panose="020B0604030504040204" pitchFamily="50" charset="-128"/>
                <a:ea typeface="Meiryo UI" panose="020B0604030504040204" pitchFamily="50" charset="-128"/>
              </a:rPr>
              <a:t>(</a:t>
            </a:r>
            <a:r>
              <a:rPr lang="zh-TW" altLang="en-US" sz="700" dirty="0">
                <a:latin typeface="Meiryo UI" panose="020B0604030504040204" pitchFamily="50" charset="-128"/>
                <a:ea typeface="Meiryo UI" panose="020B0604030504040204" pitchFamily="50" charset="-128"/>
              </a:rPr>
              <a:t>大阪市、堺市、吹田市、豊中市、門真市、東大阪市、八尾市等</a:t>
            </a:r>
            <a:r>
              <a:rPr lang="en-US" altLang="zh-TW" sz="700" dirty="0">
                <a:latin typeface="Meiryo UI" panose="020B0604030504040204" pitchFamily="50" charset="-128"/>
                <a:ea typeface="Meiryo UI" panose="020B0604030504040204" pitchFamily="50" charset="-128"/>
              </a:rPr>
              <a:t>)</a:t>
            </a:r>
            <a:endParaRPr lang="ja-JP" altLang="en-US" sz="700" dirty="0">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6948C86E-3BE9-492A-81C5-B2D59EB1F4F1}"/>
              </a:ext>
            </a:extLst>
          </p:cNvPr>
          <p:cNvSpPr/>
          <p:nvPr/>
        </p:nvSpPr>
        <p:spPr>
          <a:xfrm>
            <a:off x="7810857" y="2894896"/>
            <a:ext cx="564671" cy="690188"/>
          </a:xfrm>
          <a:prstGeom prst="rect">
            <a:avLst/>
          </a:prstGeom>
          <a:noFill/>
          <a:ln w="317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テキスト ボックス 24">
            <a:extLst>
              <a:ext uri="{FF2B5EF4-FFF2-40B4-BE49-F238E27FC236}">
                <a16:creationId xmlns:a16="http://schemas.microsoft.com/office/drawing/2014/main" id="{5C0C3051-8666-4BB3-85DB-6F8D61D27C5D}"/>
              </a:ext>
            </a:extLst>
          </p:cNvPr>
          <p:cNvSpPr txBox="1"/>
          <p:nvPr/>
        </p:nvSpPr>
        <p:spPr>
          <a:xfrm>
            <a:off x="7497445" y="2986000"/>
            <a:ext cx="1326004" cy="523220"/>
          </a:xfrm>
          <a:prstGeom prst="rect">
            <a:avLst/>
          </a:prstGeom>
          <a:noFill/>
        </p:spPr>
        <p:txBody>
          <a:bodyPr wrap="none" rtlCol="0">
            <a:spAutoFit/>
          </a:bodyPr>
          <a:lstStyle/>
          <a:p>
            <a:pPr algn="ctr"/>
            <a:r>
              <a:rPr kumimoji="1" lang="ja-JP" altLang="en-US" sz="1400" b="1" dirty="0">
                <a:latin typeface="Meiryo UI" panose="020B0604030504040204" pitchFamily="50" charset="-128"/>
                <a:ea typeface="Meiryo UI" panose="020B0604030504040204" pitchFamily="50" charset="-128"/>
              </a:rPr>
              <a:t>約</a:t>
            </a:r>
            <a:r>
              <a:rPr kumimoji="1" lang="en-US" altLang="ja-JP" sz="1400" b="1" dirty="0">
                <a:latin typeface="Meiryo UI" panose="020B0604030504040204" pitchFamily="50" charset="-128"/>
                <a:ea typeface="Meiryo UI" panose="020B0604030504040204" pitchFamily="50" charset="-128"/>
              </a:rPr>
              <a:t>6.3</a:t>
            </a:r>
            <a:r>
              <a:rPr kumimoji="1" lang="ja-JP" altLang="en-US" sz="1400" b="1" dirty="0">
                <a:latin typeface="Meiryo UI" panose="020B0604030504040204" pitchFamily="50" charset="-128"/>
                <a:ea typeface="Meiryo UI" panose="020B0604030504040204" pitchFamily="50" charset="-128"/>
              </a:rPr>
              <a:t>人</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（約</a:t>
            </a:r>
            <a:r>
              <a:rPr kumimoji="1" lang="en-US" altLang="ja-JP" sz="1400" b="1" dirty="0">
                <a:latin typeface="Meiryo UI" panose="020B0604030504040204" pitchFamily="50" charset="-128"/>
                <a:ea typeface="Meiryo UI" panose="020B0604030504040204" pitchFamily="50" charset="-128"/>
              </a:rPr>
              <a:t>25</a:t>
            </a:r>
            <a:r>
              <a:rPr kumimoji="1" lang="ja-JP" altLang="en-US" sz="1400" b="1" dirty="0">
                <a:latin typeface="Meiryo UI" panose="020B0604030504040204" pitchFamily="50" charset="-128"/>
                <a:ea typeface="Meiryo UI" panose="020B0604030504040204" pitchFamily="50" charset="-128"/>
              </a:rPr>
              <a:t>％増）</a:t>
            </a:r>
            <a:endParaRPr kumimoji="1" lang="en-US" altLang="ja-JP" sz="1400"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1251E2F1-FA81-489C-9B39-172C5F060B0E}"/>
              </a:ext>
            </a:extLst>
          </p:cNvPr>
          <p:cNvSpPr txBox="1"/>
          <p:nvPr/>
        </p:nvSpPr>
        <p:spPr>
          <a:xfrm>
            <a:off x="5337992" y="6510285"/>
            <a:ext cx="2933699" cy="200055"/>
          </a:xfrm>
          <a:prstGeom prst="rect">
            <a:avLst/>
          </a:prstGeom>
          <a:noFill/>
        </p:spPr>
        <p:txBody>
          <a:bodyPr wrap="square">
            <a:spAutoFit/>
          </a:bodyPr>
          <a:lstStyle/>
          <a:p>
            <a:r>
              <a:rPr lang="en-US" altLang="ja-JP" sz="700" dirty="0">
                <a:latin typeface="Meiryo UI" panose="020B0604030504040204" pitchFamily="50" charset="-128"/>
                <a:ea typeface="Meiryo UI" panose="020B0604030504040204" pitchFamily="50" charset="-128"/>
              </a:rPr>
              <a:t>※</a:t>
            </a:r>
            <a:r>
              <a:rPr lang="ja-JP" altLang="en-US" sz="700" dirty="0">
                <a:latin typeface="Meiryo UI" panose="020B0604030504040204" pitchFamily="50" charset="-128"/>
                <a:ea typeface="Meiryo UI" panose="020B0604030504040204" pitchFamily="50" charset="-128"/>
              </a:rPr>
              <a:t>法人タクシーの輸送実績（</a:t>
            </a:r>
            <a:r>
              <a:rPr lang="en-US" altLang="ja-JP" sz="700" dirty="0">
                <a:latin typeface="Meiryo UI" panose="020B0604030504040204" pitchFamily="50" charset="-128"/>
                <a:ea typeface="Meiryo UI" panose="020B0604030504040204" pitchFamily="50" charset="-128"/>
              </a:rPr>
              <a:t>2019</a:t>
            </a:r>
            <a:r>
              <a:rPr lang="ja-JP" altLang="en-US" sz="700" dirty="0">
                <a:latin typeface="Meiryo UI" panose="020B0604030504040204" pitchFamily="50" charset="-128"/>
                <a:ea typeface="Meiryo UI" panose="020B0604030504040204" pitchFamily="50" charset="-128"/>
              </a:rPr>
              <a:t>）を元に試算</a:t>
            </a:r>
          </a:p>
        </p:txBody>
      </p:sp>
      <p:sp>
        <p:nvSpPr>
          <p:cNvPr id="30" name="正方形/長方形 29">
            <a:extLst>
              <a:ext uri="{FF2B5EF4-FFF2-40B4-BE49-F238E27FC236}">
                <a16:creationId xmlns:a16="http://schemas.microsoft.com/office/drawing/2014/main" id="{7316645C-745B-4BF6-BF6A-B999D90A76CD}"/>
              </a:ext>
            </a:extLst>
          </p:cNvPr>
          <p:cNvSpPr/>
          <p:nvPr/>
        </p:nvSpPr>
        <p:spPr>
          <a:xfrm>
            <a:off x="5399853" y="2099667"/>
            <a:ext cx="3532883" cy="286360"/>
          </a:xfrm>
          <a:prstGeom prst="rect">
            <a:avLst/>
          </a:prstGeom>
          <a:noFill/>
        </p:spPr>
        <p:txBody>
          <a:bodyPr wrap="square">
            <a:spAutoFit/>
          </a:bodyPr>
          <a:lstStyle/>
          <a:p>
            <a:pPr defTabSz="844083">
              <a:lnSpc>
                <a:spcPts val="1700"/>
              </a:lnSpc>
            </a:pPr>
            <a:r>
              <a:rPr kumimoji="1" lang="ja-JP" altLang="en-US" sz="1200" b="1" dirty="0">
                <a:solidFill>
                  <a:sysClr val="windowText" lastClr="000000"/>
                </a:solidFill>
                <a:latin typeface="Meiryo UI" panose="020B0604030504040204" pitchFamily="50" charset="-128"/>
                <a:ea typeface="Meiryo UI" panose="020B0604030504040204" pitchFamily="50" charset="-128"/>
              </a:rPr>
              <a:t>車両１台・１日あたりの輸送人口に置き換えた場合</a:t>
            </a:r>
          </a:p>
        </p:txBody>
      </p:sp>
    </p:spTree>
    <p:extLst>
      <p:ext uri="{BB962C8B-B14F-4D97-AF65-F5344CB8AC3E}">
        <p14:creationId xmlns:p14="http://schemas.microsoft.com/office/powerpoint/2010/main" val="21449432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D006CC08-4E21-45E7-A666-F6077C8BF275}"/>
              </a:ext>
            </a:extLst>
          </p:cNvPr>
          <p:cNvSpPr txBox="1"/>
          <p:nvPr/>
        </p:nvSpPr>
        <p:spPr>
          <a:xfrm>
            <a:off x="209636" y="66300"/>
            <a:ext cx="84204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dirty="0">
                <a:solidFill>
                  <a:prstClr val="black"/>
                </a:solidFill>
                <a:latin typeface="Meiryo UI" panose="020B0604030504040204" pitchFamily="50" charset="-128"/>
                <a:ea typeface="Meiryo UI" panose="020B0604030504040204" pitchFamily="50" charset="-128"/>
              </a:rPr>
              <a:t>２</a:t>
            </a:r>
            <a:r>
              <a:rPr kumimoji="1" lang="en-US" altLang="ja-JP" sz="2000" b="1" dirty="0">
                <a:solidFill>
                  <a:prstClr val="black"/>
                </a:solidFill>
                <a:latin typeface="Meiryo UI" panose="020B0604030504040204" pitchFamily="50" charset="-128"/>
                <a:ea typeface="Meiryo UI" panose="020B0604030504040204" pitchFamily="50" charset="-128"/>
              </a:rPr>
              <a:t>.</a:t>
            </a:r>
            <a:r>
              <a:rPr kumimoji="1" lang="ja-JP" altLang="en-US" sz="2000" b="1" dirty="0">
                <a:solidFill>
                  <a:prstClr val="black"/>
                </a:solidFill>
                <a:latin typeface="Meiryo UI" panose="020B0604030504040204" pitchFamily="50" charset="-128"/>
                <a:ea typeface="Meiryo UI" panose="020B0604030504040204" pitchFamily="50" charset="-128"/>
              </a:rPr>
              <a:t>　</a:t>
            </a:r>
            <a:r>
              <a:rPr kumimoji="1" lang="en-US" altLang="ja-JP" sz="2000" b="1" dirty="0">
                <a:solidFill>
                  <a:prstClr val="black"/>
                </a:solidFill>
                <a:latin typeface="Meiryo UI" panose="020B0604030504040204" pitchFamily="50" charset="-128"/>
                <a:ea typeface="Meiryo UI" panose="020B0604030504040204" pitchFamily="50" charset="-128"/>
              </a:rPr>
              <a:t>2025</a:t>
            </a:r>
            <a:r>
              <a:rPr kumimoji="1" lang="ja-JP" altLang="en-US" sz="2000" b="1" dirty="0">
                <a:solidFill>
                  <a:prstClr val="black"/>
                </a:solidFill>
                <a:latin typeface="Meiryo UI" panose="020B0604030504040204" pitchFamily="50" charset="-128"/>
                <a:ea typeface="Meiryo UI" panose="020B0604030504040204" pitchFamily="50" charset="-128"/>
              </a:rPr>
              <a:t>大阪・関西万博開催の影響</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1" name="直線コネクタ 10">
            <a:extLst>
              <a:ext uri="{FF2B5EF4-FFF2-40B4-BE49-F238E27FC236}">
                <a16:creationId xmlns:a16="http://schemas.microsoft.com/office/drawing/2014/main" id="{4EF5B8ED-8F65-4FBF-B9FF-509D59417B8C}"/>
              </a:ext>
            </a:extLst>
          </p:cNvPr>
          <p:cNvCxnSpPr/>
          <p:nvPr/>
        </p:nvCxnSpPr>
        <p:spPr>
          <a:xfrm>
            <a:off x="240668" y="460403"/>
            <a:ext cx="8726251" cy="0"/>
          </a:xfrm>
          <a:prstGeom prst="line">
            <a:avLst/>
          </a:prstGeom>
        </p:spPr>
        <p:style>
          <a:lnRef idx="1">
            <a:schemeClr val="dk1"/>
          </a:lnRef>
          <a:fillRef idx="0">
            <a:schemeClr val="dk1"/>
          </a:fillRef>
          <a:effectRef idx="0">
            <a:schemeClr val="dk1"/>
          </a:effectRef>
          <a:fontRef idx="minor">
            <a:schemeClr val="tx1"/>
          </a:fontRef>
        </p:style>
      </p:cxnSp>
      <p:sp>
        <p:nvSpPr>
          <p:cNvPr id="12" name="テキスト ボックス 11">
            <a:extLst>
              <a:ext uri="{FF2B5EF4-FFF2-40B4-BE49-F238E27FC236}">
                <a16:creationId xmlns:a16="http://schemas.microsoft.com/office/drawing/2014/main" id="{5FE28FC9-235A-41BD-83CA-471E12DFE3F6}"/>
              </a:ext>
            </a:extLst>
          </p:cNvPr>
          <p:cNvSpPr txBox="1"/>
          <p:nvPr/>
        </p:nvSpPr>
        <p:spPr>
          <a:xfrm>
            <a:off x="411083" y="640021"/>
            <a:ext cx="8552195" cy="325410"/>
          </a:xfrm>
          <a:prstGeom prst="rect">
            <a:avLst/>
          </a:prstGeom>
          <a:noFill/>
          <a:ln w="19050">
            <a:solidFill>
              <a:schemeClr val="accent1"/>
            </a:solidFill>
          </a:ln>
        </p:spPr>
        <p:txBody>
          <a:bodyPr wrap="square">
            <a:spAutoFit/>
          </a:bodyPr>
          <a:lstStyle/>
          <a:p>
            <a:pPr marL="285750" indent="-285750">
              <a:lnSpc>
                <a:spcPts val="2000"/>
              </a:lnSpc>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利用者にとっての不便は様々な局面で発生するおそれがある。</a:t>
            </a:r>
          </a:p>
        </p:txBody>
      </p:sp>
      <p:sp>
        <p:nvSpPr>
          <p:cNvPr id="13" name="角丸四角形 20">
            <a:extLst>
              <a:ext uri="{FF2B5EF4-FFF2-40B4-BE49-F238E27FC236}">
                <a16:creationId xmlns:a16="http://schemas.microsoft.com/office/drawing/2014/main" id="{D6CDCD4C-BA6F-4BAB-BEC9-4D4BC76EE1E0}"/>
              </a:ext>
            </a:extLst>
          </p:cNvPr>
          <p:cNvSpPr/>
          <p:nvPr/>
        </p:nvSpPr>
        <p:spPr>
          <a:xfrm>
            <a:off x="180723" y="1299035"/>
            <a:ext cx="3086814" cy="306467"/>
          </a:xfrm>
          <a:prstGeom prst="roundRect">
            <a:avLst/>
          </a:prstGeom>
          <a:solidFill>
            <a:srgbClr val="0070C0">
              <a:alpha val="90000"/>
            </a:srgbClr>
          </a:solidFill>
        </p:spPr>
        <p:style>
          <a:lnRef idx="0">
            <a:schemeClr val="accent2"/>
          </a:lnRef>
          <a:fillRef idx="3">
            <a:schemeClr val="accent2"/>
          </a:fillRef>
          <a:effectRef idx="3">
            <a:schemeClr val="accent2"/>
          </a:effectRef>
          <a:fontRef idx="minor">
            <a:schemeClr val="lt1"/>
          </a:fontRef>
        </p:style>
        <p:txBody>
          <a:bodyPr wrap="none" anchor="ctr" anchorCtr="1">
            <a:spAutoFit/>
          </a:bodyPr>
          <a:lstStyle/>
          <a:p>
            <a:pPr algn="ctr" defTabSz="422041"/>
            <a:r>
              <a:rPr lang="ja-JP" altLang="en-US" sz="1200" b="1" dirty="0">
                <a:solidFill>
                  <a:prstClr val="white"/>
                </a:solidFill>
                <a:latin typeface="Meiryo UI" panose="020B0604030504040204" pitchFamily="50" charset="-128"/>
                <a:ea typeface="Meiryo UI" panose="020B0604030504040204" pitchFamily="50" charset="-128"/>
              </a:rPr>
              <a:t>利用者にとってタクシーが不足する２つの側面</a:t>
            </a:r>
            <a:endParaRPr kumimoji="0" lang="en-US" altLang="ja-JP" sz="1200" b="1" dirty="0">
              <a:solidFill>
                <a:prstClr val="white"/>
              </a:solidFill>
              <a:latin typeface="Meiryo UI" panose="020B0604030504040204" pitchFamily="50" charset="-128"/>
              <a:ea typeface="Meiryo UI" panose="020B0604030504040204" pitchFamily="50" charset="-128"/>
            </a:endParaRPr>
          </a:p>
        </p:txBody>
      </p:sp>
      <p:sp>
        <p:nvSpPr>
          <p:cNvPr id="2" name="スライド番号プレースホルダー 3">
            <a:extLst>
              <a:ext uri="{FF2B5EF4-FFF2-40B4-BE49-F238E27FC236}">
                <a16:creationId xmlns:a16="http://schemas.microsoft.com/office/drawing/2014/main" id="{E7748CA6-BD1F-C142-8069-907404F4E579}"/>
              </a:ext>
            </a:extLst>
          </p:cNvPr>
          <p:cNvSpPr>
            <a:spLocks noGrp="1"/>
          </p:cNvSpPr>
          <p:nvPr>
            <p:ph type="sldNum" sz="quarter" idx="12"/>
          </p:nvPr>
        </p:nvSpPr>
        <p:spPr>
          <a:xfrm>
            <a:off x="8726993" y="6489251"/>
            <a:ext cx="417006" cy="365125"/>
          </a:xfrm>
        </p:spPr>
        <p:txBody>
          <a:bodyPr/>
          <a:lstStyle/>
          <a:p>
            <a:fld id="{2C05A0C3-014B-4449-8009-2E442196B472}" type="slidenum">
              <a:rPr kumimoji="1" lang="ja-JP" altLang="en-US" smtClean="0"/>
              <a:pPr/>
              <a:t>7</a:t>
            </a:fld>
            <a:endParaRPr kumimoji="1" lang="ja-JP" altLang="en-US" dirty="0"/>
          </a:p>
        </p:txBody>
      </p:sp>
      <p:cxnSp>
        <p:nvCxnSpPr>
          <p:cNvPr id="14" name="直線コネクタ 13">
            <a:extLst>
              <a:ext uri="{FF2B5EF4-FFF2-40B4-BE49-F238E27FC236}">
                <a16:creationId xmlns:a16="http://schemas.microsoft.com/office/drawing/2014/main" id="{B3FADD95-3676-4ECD-AFB6-83BCBD08F426}"/>
              </a:ext>
            </a:extLst>
          </p:cNvPr>
          <p:cNvCxnSpPr/>
          <p:nvPr/>
        </p:nvCxnSpPr>
        <p:spPr>
          <a:xfrm>
            <a:off x="776303" y="2181503"/>
            <a:ext cx="0" cy="2448000"/>
          </a:xfrm>
          <a:prstGeom prst="line">
            <a:avLst/>
          </a:prstGeom>
          <a:ln w="63500">
            <a:solidFill>
              <a:schemeClr val="accent5">
                <a:lumMod val="50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8F5CD3A-C9A4-4C69-A12F-D5E69247F2FF}"/>
              </a:ext>
            </a:extLst>
          </p:cNvPr>
          <p:cNvCxnSpPr>
            <a:cxnSpLocks/>
          </p:cNvCxnSpPr>
          <p:nvPr/>
        </p:nvCxnSpPr>
        <p:spPr>
          <a:xfrm flipH="1">
            <a:off x="794543" y="2204363"/>
            <a:ext cx="360000" cy="0"/>
          </a:xfrm>
          <a:prstGeom prst="line">
            <a:avLst/>
          </a:prstGeom>
          <a:ln w="63500">
            <a:solidFill>
              <a:schemeClr val="accent5">
                <a:lumMod val="50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F48F3E9E-6122-4885-AE5B-1E52A57BA2C9}"/>
              </a:ext>
            </a:extLst>
          </p:cNvPr>
          <p:cNvCxnSpPr>
            <a:cxnSpLocks/>
          </p:cNvCxnSpPr>
          <p:nvPr/>
        </p:nvCxnSpPr>
        <p:spPr>
          <a:xfrm flipH="1">
            <a:off x="786923" y="4597043"/>
            <a:ext cx="360000" cy="0"/>
          </a:xfrm>
          <a:prstGeom prst="line">
            <a:avLst/>
          </a:prstGeom>
          <a:ln w="63500">
            <a:solidFill>
              <a:schemeClr val="accent5">
                <a:lumMod val="50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369A21EE-C4E9-479E-A899-175A1AB30407}"/>
              </a:ext>
            </a:extLst>
          </p:cNvPr>
          <p:cNvCxnSpPr>
            <a:cxnSpLocks/>
          </p:cNvCxnSpPr>
          <p:nvPr/>
        </p:nvCxnSpPr>
        <p:spPr>
          <a:xfrm flipH="1">
            <a:off x="573153" y="3380447"/>
            <a:ext cx="216000" cy="0"/>
          </a:xfrm>
          <a:prstGeom prst="line">
            <a:avLst/>
          </a:prstGeom>
          <a:ln w="63500">
            <a:solidFill>
              <a:schemeClr val="accent5">
                <a:lumMod val="50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8" name="四角形: 角を丸くする 37">
            <a:extLst>
              <a:ext uri="{FF2B5EF4-FFF2-40B4-BE49-F238E27FC236}">
                <a16:creationId xmlns:a16="http://schemas.microsoft.com/office/drawing/2014/main" id="{F00CC8F7-8D59-444F-A8AF-962450AC5FED}"/>
              </a:ext>
            </a:extLst>
          </p:cNvPr>
          <p:cNvSpPr/>
          <p:nvPr/>
        </p:nvSpPr>
        <p:spPr>
          <a:xfrm>
            <a:off x="180723" y="2359109"/>
            <a:ext cx="394372" cy="2270394"/>
          </a:xfrm>
          <a:prstGeom prst="roundRect">
            <a:avLst/>
          </a:prstGeom>
          <a:solidFill>
            <a:schemeClr val="accent1">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vert="wordArtVertRtl" rtlCol="0" anchor="ctr"/>
          <a:lstStyle/>
          <a:p>
            <a:pPr algn="ctr">
              <a:lnSpc>
                <a:spcPts val="2500"/>
              </a:lnSpc>
            </a:pPr>
            <a:r>
              <a:rPr kumimoji="1" lang="ja-JP" altLang="en-US" sz="1400" b="1" dirty="0">
                <a:solidFill>
                  <a:schemeClr val="tx1"/>
                </a:solidFill>
                <a:latin typeface="Meiryo UI" panose="020B0604030504040204" pitchFamily="50" charset="-128"/>
                <a:ea typeface="Meiryo UI" panose="020B0604030504040204" pitchFamily="50" charset="-128"/>
              </a:rPr>
              <a:t>利用者の不便</a:t>
            </a:r>
          </a:p>
        </p:txBody>
      </p:sp>
      <p:sp>
        <p:nvSpPr>
          <p:cNvPr id="39" name="二等辺三角形 38">
            <a:extLst>
              <a:ext uri="{FF2B5EF4-FFF2-40B4-BE49-F238E27FC236}">
                <a16:creationId xmlns:a16="http://schemas.microsoft.com/office/drawing/2014/main" id="{5392332F-D051-45DE-865A-D84F6071979A}"/>
              </a:ext>
            </a:extLst>
          </p:cNvPr>
          <p:cNvSpPr/>
          <p:nvPr/>
        </p:nvSpPr>
        <p:spPr>
          <a:xfrm rot="5400000">
            <a:off x="5370332" y="4193590"/>
            <a:ext cx="2703246" cy="282128"/>
          </a:xfrm>
          <a:prstGeom prst="triangl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 name="直線コネクタ 41">
            <a:extLst>
              <a:ext uri="{FF2B5EF4-FFF2-40B4-BE49-F238E27FC236}">
                <a16:creationId xmlns:a16="http://schemas.microsoft.com/office/drawing/2014/main" id="{5160186C-286E-4772-BE9D-A6943D186F40}"/>
              </a:ext>
            </a:extLst>
          </p:cNvPr>
          <p:cNvCxnSpPr>
            <a:cxnSpLocks/>
          </p:cNvCxnSpPr>
          <p:nvPr/>
        </p:nvCxnSpPr>
        <p:spPr>
          <a:xfrm>
            <a:off x="2954323" y="2234267"/>
            <a:ext cx="0" cy="1224000"/>
          </a:xfrm>
          <a:prstGeom prst="line">
            <a:avLst/>
          </a:prstGeom>
          <a:ln w="63500">
            <a:solidFill>
              <a:schemeClr val="accent5">
                <a:lumMod val="50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02A5A555-5B15-4AA2-AF26-B65CA2602B85}"/>
              </a:ext>
            </a:extLst>
          </p:cNvPr>
          <p:cNvCxnSpPr>
            <a:cxnSpLocks/>
          </p:cNvCxnSpPr>
          <p:nvPr/>
        </p:nvCxnSpPr>
        <p:spPr>
          <a:xfrm flipH="1">
            <a:off x="2671843" y="2234267"/>
            <a:ext cx="648000" cy="0"/>
          </a:xfrm>
          <a:prstGeom prst="line">
            <a:avLst/>
          </a:prstGeom>
          <a:ln w="63500">
            <a:solidFill>
              <a:schemeClr val="accent5">
                <a:lumMod val="50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AA0F3972-D7CE-41D9-9CBB-C200E8957278}"/>
              </a:ext>
            </a:extLst>
          </p:cNvPr>
          <p:cNvCxnSpPr>
            <a:cxnSpLocks/>
          </p:cNvCxnSpPr>
          <p:nvPr/>
        </p:nvCxnSpPr>
        <p:spPr>
          <a:xfrm flipH="1">
            <a:off x="2923843" y="3438784"/>
            <a:ext cx="396000" cy="0"/>
          </a:xfrm>
          <a:prstGeom prst="line">
            <a:avLst/>
          </a:prstGeom>
          <a:ln w="63500">
            <a:solidFill>
              <a:schemeClr val="accent5">
                <a:lumMod val="50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FADE92C1-B170-4BA9-8EF9-59429F28200D}"/>
              </a:ext>
            </a:extLst>
          </p:cNvPr>
          <p:cNvCxnSpPr>
            <a:cxnSpLocks/>
          </p:cNvCxnSpPr>
          <p:nvPr/>
        </p:nvCxnSpPr>
        <p:spPr>
          <a:xfrm flipH="1">
            <a:off x="2977843" y="2805975"/>
            <a:ext cx="360000" cy="0"/>
          </a:xfrm>
          <a:prstGeom prst="line">
            <a:avLst/>
          </a:prstGeom>
          <a:ln w="63500">
            <a:solidFill>
              <a:schemeClr val="accent5">
                <a:lumMod val="50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6" name="四角形: 角を丸くする 45">
            <a:extLst>
              <a:ext uri="{FF2B5EF4-FFF2-40B4-BE49-F238E27FC236}">
                <a16:creationId xmlns:a16="http://schemas.microsoft.com/office/drawing/2014/main" id="{C179B2DF-3E82-4503-A32B-C7063EF72B7F}"/>
              </a:ext>
            </a:extLst>
          </p:cNvPr>
          <p:cNvSpPr/>
          <p:nvPr/>
        </p:nvSpPr>
        <p:spPr>
          <a:xfrm>
            <a:off x="3348421" y="1986356"/>
            <a:ext cx="1523730" cy="436013"/>
          </a:xfrm>
          <a:prstGeom prst="roundRect">
            <a:avLst/>
          </a:prstGeom>
          <a:solidFill>
            <a:schemeClr val="accent1">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vert="horz" rtlCol="0" anchor="ctr"/>
          <a:lstStyle/>
          <a:p>
            <a:pPr algn="ctr">
              <a:lnSpc>
                <a:spcPts val="2500"/>
              </a:lnSpc>
            </a:pPr>
            <a:r>
              <a:rPr kumimoji="1" lang="en-US" altLang="ja-JP" sz="1400" b="1" dirty="0">
                <a:solidFill>
                  <a:schemeClr val="tx1"/>
                </a:solidFill>
                <a:latin typeface="Meiryo UI" panose="020B0604030504040204" pitchFamily="50" charset="-128"/>
                <a:ea typeface="Meiryo UI" panose="020B0604030504040204" pitchFamily="50" charset="-128"/>
              </a:rPr>
              <a:t>A:</a:t>
            </a:r>
            <a:r>
              <a:rPr kumimoji="1" lang="ja-JP" altLang="en-US" sz="1400" b="1" dirty="0">
                <a:solidFill>
                  <a:schemeClr val="tx1"/>
                </a:solidFill>
                <a:latin typeface="Meiryo UI" panose="020B0604030504040204" pitchFamily="50" charset="-128"/>
                <a:ea typeface="Meiryo UI" panose="020B0604030504040204" pitchFamily="50" charset="-128"/>
              </a:rPr>
              <a:t>車両数</a:t>
            </a:r>
          </a:p>
        </p:txBody>
      </p:sp>
      <p:sp>
        <p:nvSpPr>
          <p:cNvPr id="47" name="四角形: 角を丸くする 46">
            <a:extLst>
              <a:ext uri="{FF2B5EF4-FFF2-40B4-BE49-F238E27FC236}">
                <a16:creationId xmlns:a16="http://schemas.microsoft.com/office/drawing/2014/main" id="{06298853-E521-48B9-9BAC-9BC0883AD804}"/>
              </a:ext>
            </a:extLst>
          </p:cNvPr>
          <p:cNvSpPr/>
          <p:nvPr/>
        </p:nvSpPr>
        <p:spPr>
          <a:xfrm>
            <a:off x="3361362" y="2626316"/>
            <a:ext cx="1523730" cy="436013"/>
          </a:xfrm>
          <a:prstGeom prst="roundRect">
            <a:avLst/>
          </a:prstGeom>
          <a:solidFill>
            <a:schemeClr val="accent1">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vert="horz" rtlCol="0" anchor="ctr"/>
          <a:lstStyle/>
          <a:p>
            <a:pPr algn="ctr">
              <a:lnSpc>
                <a:spcPts val="2500"/>
              </a:lnSpc>
            </a:pPr>
            <a:r>
              <a:rPr kumimoji="1" lang="en-US" altLang="ja-JP" sz="1400" b="1" dirty="0">
                <a:solidFill>
                  <a:schemeClr val="tx1"/>
                </a:solidFill>
                <a:latin typeface="Meiryo UI" panose="020B0604030504040204" pitchFamily="50" charset="-128"/>
                <a:ea typeface="Meiryo UI" panose="020B0604030504040204" pitchFamily="50" charset="-128"/>
              </a:rPr>
              <a:t>B:</a:t>
            </a:r>
            <a:r>
              <a:rPr kumimoji="1" lang="ja-JP" altLang="en-US" sz="1400" b="1" dirty="0">
                <a:solidFill>
                  <a:schemeClr val="tx1"/>
                </a:solidFill>
                <a:latin typeface="Meiryo UI" panose="020B0604030504040204" pitchFamily="50" charset="-128"/>
                <a:ea typeface="Meiryo UI" panose="020B0604030504040204" pitchFamily="50" charset="-128"/>
              </a:rPr>
              <a:t>乗務員数</a:t>
            </a:r>
          </a:p>
        </p:txBody>
      </p:sp>
      <p:sp>
        <p:nvSpPr>
          <p:cNvPr id="48" name="四角形: 角を丸くする 47">
            <a:extLst>
              <a:ext uri="{FF2B5EF4-FFF2-40B4-BE49-F238E27FC236}">
                <a16:creationId xmlns:a16="http://schemas.microsoft.com/office/drawing/2014/main" id="{96FB749E-5EDF-4488-A044-F2936E93CF6C}"/>
              </a:ext>
            </a:extLst>
          </p:cNvPr>
          <p:cNvSpPr/>
          <p:nvPr/>
        </p:nvSpPr>
        <p:spPr>
          <a:xfrm>
            <a:off x="3343187" y="3280069"/>
            <a:ext cx="1523730" cy="436013"/>
          </a:xfrm>
          <a:prstGeom prst="roundRect">
            <a:avLst/>
          </a:prstGeom>
          <a:solidFill>
            <a:schemeClr val="accent1">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vert="horz" rtlCol="0" anchor="ctr"/>
          <a:lstStyle/>
          <a:p>
            <a:pPr algn="ctr">
              <a:lnSpc>
                <a:spcPts val="2500"/>
              </a:lnSpc>
            </a:pPr>
            <a:r>
              <a:rPr kumimoji="1" lang="en-US" altLang="ja-JP" sz="1400" b="1" dirty="0">
                <a:solidFill>
                  <a:schemeClr val="tx1"/>
                </a:solidFill>
                <a:latin typeface="Meiryo UI" panose="020B0604030504040204" pitchFamily="50" charset="-128"/>
                <a:ea typeface="Meiryo UI" panose="020B0604030504040204" pitchFamily="50" charset="-128"/>
              </a:rPr>
              <a:t>C:</a:t>
            </a:r>
            <a:r>
              <a:rPr kumimoji="1" lang="ja-JP" altLang="en-US" sz="1400" b="1" dirty="0">
                <a:solidFill>
                  <a:schemeClr val="tx1"/>
                </a:solidFill>
                <a:latin typeface="Meiryo UI" panose="020B0604030504040204" pitchFamily="50" charset="-128"/>
                <a:ea typeface="Meiryo UI" panose="020B0604030504040204" pitchFamily="50" charset="-128"/>
              </a:rPr>
              <a:t>稼働率</a:t>
            </a:r>
          </a:p>
        </p:txBody>
      </p:sp>
      <p:cxnSp>
        <p:nvCxnSpPr>
          <p:cNvPr id="49" name="直線コネクタ 48">
            <a:extLst>
              <a:ext uri="{FF2B5EF4-FFF2-40B4-BE49-F238E27FC236}">
                <a16:creationId xmlns:a16="http://schemas.microsoft.com/office/drawing/2014/main" id="{ABA31B2D-F2EB-4D43-BA08-7746C9C22005}"/>
              </a:ext>
            </a:extLst>
          </p:cNvPr>
          <p:cNvCxnSpPr>
            <a:cxnSpLocks/>
          </p:cNvCxnSpPr>
          <p:nvPr/>
        </p:nvCxnSpPr>
        <p:spPr>
          <a:xfrm>
            <a:off x="2893077" y="4581972"/>
            <a:ext cx="0" cy="1224000"/>
          </a:xfrm>
          <a:prstGeom prst="line">
            <a:avLst/>
          </a:prstGeom>
          <a:ln w="63500">
            <a:solidFill>
              <a:schemeClr val="accent5">
                <a:lumMod val="50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2920AA10-45B5-48AF-A3E7-8032BF165F31}"/>
              </a:ext>
            </a:extLst>
          </p:cNvPr>
          <p:cNvCxnSpPr>
            <a:cxnSpLocks/>
          </p:cNvCxnSpPr>
          <p:nvPr/>
        </p:nvCxnSpPr>
        <p:spPr>
          <a:xfrm flipH="1">
            <a:off x="2610597" y="4581972"/>
            <a:ext cx="648000" cy="0"/>
          </a:xfrm>
          <a:prstGeom prst="line">
            <a:avLst/>
          </a:prstGeom>
          <a:ln w="63500">
            <a:solidFill>
              <a:schemeClr val="accent5">
                <a:lumMod val="50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84576547-730F-4EBF-9036-B63A9D460D93}"/>
              </a:ext>
            </a:extLst>
          </p:cNvPr>
          <p:cNvCxnSpPr>
            <a:cxnSpLocks/>
          </p:cNvCxnSpPr>
          <p:nvPr/>
        </p:nvCxnSpPr>
        <p:spPr>
          <a:xfrm flipH="1">
            <a:off x="2862597" y="5786489"/>
            <a:ext cx="360000" cy="0"/>
          </a:xfrm>
          <a:prstGeom prst="line">
            <a:avLst/>
          </a:prstGeom>
          <a:ln w="63500">
            <a:solidFill>
              <a:schemeClr val="accent5">
                <a:lumMod val="50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FD783154-97CB-4E39-96AA-3116FEDA0DD2}"/>
              </a:ext>
            </a:extLst>
          </p:cNvPr>
          <p:cNvCxnSpPr>
            <a:cxnSpLocks/>
          </p:cNvCxnSpPr>
          <p:nvPr/>
        </p:nvCxnSpPr>
        <p:spPr>
          <a:xfrm flipH="1">
            <a:off x="2916597" y="5153680"/>
            <a:ext cx="324000" cy="0"/>
          </a:xfrm>
          <a:prstGeom prst="line">
            <a:avLst/>
          </a:prstGeom>
          <a:ln w="63500">
            <a:solidFill>
              <a:schemeClr val="accent5">
                <a:lumMod val="50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53" name="四角形: 角を丸くする 52">
            <a:extLst>
              <a:ext uri="{FF2B5EF4-FFF2-40B4-BE49-F238E27FC236}">
                <a16:creationId xmlns:a16="http://schemas.microsoft.com/office/drawing/2014/main" id="{62D1BC3C-4ACF-4981-B103-93AF6C585D9A}"/>
              </a:ext>
            </a:extLst>
          </p:cNvPr>
          <p:cNvSpPr/>
          <p:nvPr/>
        </p:nvSpPr>
        <p:spPr>
          <a:xfrm>
            <a:off x="3289077" y="4313534"/>
            <a:ext cx="1523730" cy="436013"/>
          </a:xfrm>
          <a:prstGeom prst="roundRect">
            <a:avLst/>
          </a:prstGeom>
          <a:solidFill>
            <a:schemeClr val="accent1">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vert="horz" rtlCol="0" anchor="ctr"/>
          <a:lstStyle/>
          <a:p>
            <a:pPr algn="ctr">
              <a:lnSpc>
                <a:spcPts val="2500"/>
              </a:lnSpc>
            </a:pPr>
            <a:r>
              <a:rPr kumimoji="1" lang="ja-JP" altLang="en-US" sz="1400" b="1" dirty="0">
                <a:solidFill>
                  <a:schemeClr val="tx1"/>
                </a:solidFill>
                <a:latin typeface="Meiryo UI" panose="020B0604030504040204" pitchFamily="50" charset="-128"/>
                <a:ea typeface="Meiryo UI" panose="020B0604030504040204" pitchFamily="50" charset="-128"/>
              </a:rPr>
              <a:t>特定の場所</a:t>
            </a:r>
          </a:p>
        </p:txBody>
      </p:sp>
      <p:sp>
        <p:nvSpPr>
          <p:cNvPr id="54" name="四角形: 角を丸くする 53">
            <a:extLst>
              <a:ext uri="{FF2B5EF4-FFF2-40B4-BE49-F238E27FC236}">
                <a16:creationId xmlns:a16="http://schemas.microsoft.com/office/drawing/2014/main" id="{0F192D0A-B950-4E96-8551-5F237D275CCB}"/>
              </a:ext>
            </a:extLst>
          </p:cNvPr>
          <p:cNvSpPr/>
          <p:nvPr/>
        </p:nvSpPr>
        <p:spPr>
          <a:xfrm>
            <a:off x="3289077" y="4953494"/>
            <a:ext cx="1523730" cy="436013"/>
          </a:xfrm>
          <a:prstGeom prst="roundRect">
            <a:avLst/>
          </a:prstGeom>
          <a:solidFill>
            <a:schemeClr val="accent1">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vert="horz" rtlCol="0" anchor="ctr"/>
          <a:lstStyle/>
          <a:p>
            <a:pPr algn="ctr">
              <a:lnSpc>
                <a:spcPts val="2500"/>
              </a:lnSpc>
            </a:pPr>
            <a:r>
              <a:rPr kumimoji="1" lang="ja-JP" altLang="en-US" sz="1400" b="1" dirty="0">
                <a:solidFill>
                  <a:schemeClr val="tx1"/>
                </a:solidFill>
                <a:latin typeface="Meiryo UI" panose="020B0604030504040204" pitchFamily="50" charset="-128"/>
                <a:ea typeface="Meiryo UI" panose="020B0604030504040204" pitchFamily="50" charset="-128"/>
              </a:rPr>
              <a:t>特定の時間帯</a:t>
            </a:r>
          </a:p>
        </p:txBody>
      </p:sp>
      <p:sp>
        <p:nvSpPr>
          <p:cNvPr id="55" name="四角形: 角を丸くする 54">
            <a:extLst>
              <a:ext uri="{FF2B5EF4-FFF2-40B4-BE49-F238E27FC236}">
                <a16:creationId xmlns:a16="http://schemas.microsoft.com/office/drawing/2014/main" id="{2CB182A4-1A9E-4CE6-BF23-817856FD14E0}"/>
              </a:ext>
            </a:extLst>
          </p:cNvPr>
          <p:cNvSpPr/>
          <p:nvPr/>
        </p:nvSpPr>
        <p:spPr>
          <a:xfrm>
            <a:off x="3289077" y="5607247"/>
            <a:ext cx="1630864" cy="436013"/>
          </a:xfrm>
          <a:prstGeom prst="roundRect">
            <a:avLst/>
          </a:prstGeom>
          <a:solidFill>
            <a:schemeClr val="accent1">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vert="horz" rtlCol="0" anchor="ctr"/>
          <a:lstStyle/>
          <a:p>
            <a:pPr algn="ctr">
              <a:lnSpc>
                <a:spcPts val="2500"/>
              </a:lnSpc>
            </a:pP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路線バスの減少</a:t>
            </a:r>
            <a:r>
              <a:rPr kumimoji="1" lang="en-US" altLang="ja-JP" sz="1400" b="1" dirty="0">
                <a:solidFill>
                  <a:schemeClr val="tx1"/>
                </a:solidFill>
                <a:latin typeface="Meiryo UI" panose="020B0604030504040204" pitchFamily="50" charset="-128"/>
                <a:ea typeface="Meiryo UI" panose="020B0604030504040204" pitchFamily="50" charset="-128"/>
              </a:rPr>
              <a:t>)</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cxnSp>
        <p:nvCxnSpPr>
          <p:cNvPr id="56" name="直線コネクタ 55">
            <a:extLst>
              <a:ext uri="{FF2B5EF4-FFF2-40B4-BE49-F238E27FC236}">
                <a16:creationId xmlns:a16="http://schemas.microsoft.com/office/drawing/2014/main" id="{EE1D9FEF-19A1-462A-9F91-AB250F60D683}"/>
              </a:ext>
            </a:extLst>
          </p:cNvPr>
          <p:cNvCxnSpPr>
            <a:cxnSpLocks/>
          </p:cNvCxnSpPr>
          <p:nvPr/>
        </p:nvCxnSpPr>
        <p:spPr>
          <a:xfrm>
            <a:off x="5100783" y="2765033"/>
            <a:ext cx="0" cy="792000"/>
          </a:xfrm>
          <a:prstGeom prst="line">
            <a:avLst/>
          </a:prstGeom>
          <a:ln w="63500">
            <a:solidFill>
              <a:schemeClr val="accent5">
                <a:lumMod val="50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6A666C43-0049-49CA-875A-A22E61734624}"/>
              </a:ext>
            </a:extLst>
          </p:cNvPr>
          <p:cNvCxnSpPr>
            <a:cxnSpLocks/>
          </p:cNvCxnSpPr>
          <p:nvPr/>
        </p:nvCxnSpPr>
        <p:spPr>
          <a:xfrm flipH="1">
            <a:off x="4920783" y="2748854"/>
            <a:ext cx="396000" cy="0"/>
          </a:xfrm>
          <a:prstGeom prst="line">
            <a:avLst/>
          </a:prstGeom>
          <a:ln w="63500">
            <a:solidFill>
              <a:schemeClr val="accent5">
                <a:lumMod val="50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71D694A0-6201-41F4-9425-4D6B708F3F07}"/>
              </a:ext>
            </a:extLst>
          </p:cNvPr>
          <p:cNvCxnSpPr>
            <a:cxnSpLocks/>
          </p:cNvCxnSpPr>
          <p:nvPr/>
        </p:nvCxnSpPr>
        <p:spPr>
          <a:xfrm flipH="1">
            <a:off x="5071295" y="3535256"/>
            <a:ext cx="216000" cy="0"/>
          </a:xfrm>
          <a:prstGeom prst="line">
            <a:avLst/>
          </a:prstGeom>
          <a:ln w="63500">
            <a:solidFill>
              <a:schemeClr val="accent5">
                <a:lumMod val="50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5D8BCEBB-343F-491A-B9C3-913A492E651E}"/>
              </a:ext>
            </a:extLst>
          </p:cNvPr>
          <p:cNvSpPr txBox="1"/>
          <p:nvPr/>
        </p:nvSpPr>
        <p:spPr>
          <a:xfrm>
            <a:off x="5316475" y="2422369"/>
            <a:ext cx="1800493" cy="738664"/>
          </a:xfrm>
          <a:prstGeom prst="rect">
            <a:avLst/>
          </a:prstGeom>
          <a:noFill/>
        </p:spPr>
        <p:txBody>
          <a:bodyPr wrap="none" rtlCol="0">
            <a:spAutoFit/>
          </a:bodyPr>
          <a:lstStyle/>
          <a:p>
            <a:r>
              <a:rPr kumimoji="1" lang="ja-JP" altLang="en-US" sz="1400" b="1" dirty="0"/>
              <a:t>高齢化が進み、</a:t>
            </a:r>
            <a:endParaRPr kumimoji="1" lang="en-US" altLang="ja-JP" sz="1400" b="1" dirty="0"/>
          </a:p>
          <a:p>
            <a:r>
              <a:rPr kumimoji="1" lang="ja-JP" altLang="en-US" sz="1400" b="1" dirty="0"/>
              <a:t>運転手の新陳代謝が</a:t>
            </a:r>
            <a:endParaRPr kumimoji="1" lang="en-US" altLang="ja-JP" sz="1400" b="1" dirty="0"/>
          </a:p>
          <a:p>
            <a:r>
              <a:rPr kumimoji="1" lang="ja-JP" altLang="en-US" sz="1400" b="1" dirty="0"/>
              <a:t>進まない</a:t>
            </a:r>
          </a:p>
        </p:txBody>
      </p:sp>
      <p:sp>
        <p:nvSpPr>
          <p:cNvPr id="60" name="テキスト ボックス 59">
            <a:extLst>
              <a:ext uri="{FF2B5EF4-FFF2-40B4-BE49-F238E27FC236}">
                <a16:creationId xmlns:a16="http://schemas.microsoft.com/office/drawing/2014/main" id="{579A79AA-0579-444E-BB3C-0F43C27AEFC7}"/>
              </a:ext>
            </a:extLst>
          </p:cNvPr>
          <p:cNvSpPr txBox="1"/>
          <p:nvPr/>
        </p:nvSpPr>
        <p:spPr>
          <a:xfrm>
            <a:off x="5287295" y="3337543"/>
            <a:ext cx="1261884" cy="523220"/>
          </a:xfrm>
          <a:prstGeom prst="rect">
            <a:avLst/>
          </a:prstGeom>
          <a:noFill/>
        </p:spPr>
        <p:txBody>
          <a:bodyPr wrap="none" rtlCol="0">
            <a:spAutoFit/>
          </a:bodyPr>
          <a:lstStyle/>
          <a:p>
            <a:r>
              <a:rPr kumimoji="1" lang="ja-JP" altLang="en-US" sz="1400" b="1" dirty="0"/>
              <a:t>２種免許取得</a:t>
            </a:r>
            <a:endParaRPr kumimoji="1" lang="en-US" altLang="ja-JP" sz="1400" b="1" dirty="0"/>
          </a:p>
          <a:p>
            <a:r>
              <a:rPr kumimoji="1" lang="ja-JP" altLang="en-US" sz="1400" b="1" dirty="0"/>
              <a:t>の問題</a:t>
            </a:r>
          </a:p>
        </p:txBody>
      </p:sp>
      <p:sp>
        <p:nvSpPr>
          <p:cNvPr id="63" name="正方形/長方形 62">
            <a:extLst>
              <a:ext uri="{FF2B5EF4-FFF2-40B4-BE49-F238E27FC236}">
                <a16:creationId xmlns:a16="http://schemas.microsoft.com/office/drawing/2014/main" id="{51B133F9-8A3A-44D9-8A4D-4DF173ADCE68}"/>
              </a:ext>
            </a:extLst>
          </p:cNvPr>
          <p:cNvSpPr/>
          <p:nvPr/>
        </p:nvSpPr>
        <p:spPr>
          <a:xfrm>
            <a:off x="6914311" y="3040941"/>
            <a:ext cx="2129096" cy="254518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R="0" lvl="0" algn="l" defTabSz="457200" rtl="0" eaLnBrk="1" fontAlgn="auto" latinLnBrk="0" hangingPunct="1">
              <a:lnSpc>
                <a:spcPts val="2600"/>
              </a:lnSpc>
              <a:spcBef>
                <a:spcPts val="0"/>
              </a:spcBef>
              <a:spcAft>
                <a:spcPts val="0"/>
              </a:spcAft>
              <a:buClrTx/>
              <a:buSzTx/>
              <a:tabLst/>
              <a:defRPr/>
            </a:pPr>
            <a:r>
              <a:rPr kumimoji="1" lang="ja-JP" altLang="en-US" sz="1600" dirty="0">
                <a:solidFill>
                  <a:prstClr val="black"/>
                </a:solidFill>
                <a:latin typeface="Meiryo UI" panose="020B0604030504040204" pitchFamily="50" charset="-128"/>
                <a:ea typeface="Meiryo UI" panose="020B0604030504040204" pitchFamily="50" charset="-128"/>
              </a:rPr>
              <a:t>　</a:t>
            </a:r>
            <a:endParaRPr kumimoji="1" lang="en-US" altLang="ja-JP" sz="1600" dirty="0">
              <a:solidFill>
                <a:prstClr val="black"/>
              </a:solidFill>
              <a:latin typeface="Meiryo UI" panose="020B0604030504040204" pitchFamily="50" charset="-128"/>
              <a:ea typeface="Meiryo UI" panose="020B0604030504040204" pitchFamily="50" charset="-128"/>
            </a:endParaRPr>
          </a:p>
          <a:p>
            <a:pPr marR="0" lvl="0" algn="l" defTabSz="457200" rtl="0" eaLnBrk="1" fontAlgn="auto" latinLnBrk="0" hangingPunct="1">
              <a:lnSpc>
                <a:spcPts val="2600"/>
              </a:lnSpc>
              <a:spcBef>
                <a:spcPts val="0"/>
              </a:spcBef>
              <a:spcAft>
                <a:spcPts val="0"/>
              </a:spcAft>
              <a:buClrTx/>
              <a:buSzTx/>
              <a:tabLst/>
              <a:defRPr/>
            </a:pPr>
            <a:r>
              <a:rPr kumimoji="1" lang="ja-JP" altLang="en-US" sz="1600" b="1" dirty="0">
                <a:solidFill>
                  <a:prstClr val="black"/>
                </a:solidFill>
                <a:latin typeface="Meiryo UI" panose="020B0604030504040204" pitchFamily="50" charset="-128"/>
                <a:ea typeface="Meiryo UI" panose="020B0604030504040204" pitchFamily="50" charset="-128"/>
              </a:rPr>
              <a:t>○ 予約</a:t>
            </a:r>
            <a:r>
              <a:rPr kumimoji="1" lang="ja-JP" altLang="en-US" sz="1600" b="1" i="1" dirty="0">
                <a:solidFill>
                  <a:prstClr val="black"/>
                </a:solidFill>
                <a:latin typeface="Meiryo UI" panose="020B0604030504040204" pitchFamily="50" charset="-128"/>
                <a:ea typeface="Meiryo UI" panose="020B0604030504040204" pitchFamily="50" charset="-128"/>
              </a:rPr>
              <a:t>ができない</a:t>
            </a:r>
            <a:endParaRPr kumimoji="1" lang="en-US" altLang="ja-JP" sz="1600" b="1" i="1" dirty="0">
              <a:solidFill>
                <a:prstClr val="black"/>
              </a:solidFill>
              <a:latin typeface="Meiryo UI" panose="020B0604030504040204" pitchFamily="50" charset="-128"/>
              <a:ea typeface="Meiryo UI" panose="020B0604030504040204" pitchFamily="50" charset="-128"/>
            </a:endParaRPr>
          </a:p>
          <a:p>
            <a:pPr marL="285750" marR="0" lvl="0" indent="-285750" algn="l" defTabSz="457200" rtl="0" eaLnBrk="1" fontAlgn="auto" latinLnBrk="0" hangingPunct="1">
              <a:lnSpc>
                <a:spcPts val="2600"/>
              </a:lnSpc>
              <a:spcBef>
                <a:spcPts val="0"/>
              </a:spcBef>
              <a:spcAft>
                <a:spcPts val="0"/>
              </a:spcAft>
              <a:buClrTx/>
              <a:buSzTx/>
              <a:buFont typeface="Meiryo UI" panose="020B0604030504040204" pitchFamily="50" charset="-128"/>
              <a:buChar char="○"/>
              <a:tabLst/>
              <a:defRPr/>
            </a:pPr>
            <a:r>
              <a:rPr kumimoji="1" lang="ja-JP" altLang="en-US" sz="1600" b="1" i="1"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流しのタクシー不足</a:t>
            </a:r>
          </a:p>
          <a:p>
            <a:pPr marL="285750" marR="0" lvl="0" indent="-285750" algn="l" defTabSz="457200" rtl="0" eaLnBrk="1" fontAlgn="auto" latinLnBrk="0" hangingPunct="1">
              <a:lnSpc>
                <a:spcPts val="2600"/>
              </a:lnSpc>
              <a:spcBef>
                <a:spcPts val="0"/>
              </a:spcBef>
              <a:spcAft>
                <a:spcPts val="0"/>
              </a:spcAft>
              <a:buClrTx/>
              <a:buSzTx/>
              <a:buFont typeface="Meiryo UI" panose="020B0604030504040204" pitchFamily="50" charset="-128"/>
              <a:buChar char="○"/>
              <a:tabLst/>
              <a:defRPr/>
            </a:pPr>
            <a:r>
              <a:rPr kumimoji="1" lang="ja-JP" altLang="en-US" sz="1600" b="1" i="1"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高齢者の通院、</a:t>
            </a:r>
            <a:endParaRPr kumimoji="1" lang="en-US" altLang="ja-JP" sz="1600" b="1" i="1" dirty="0">
              <a:solidFill>
                <a:prstClr val="black"/>
              </a:solidFill>
              <a:latin typeface="Meiryo UI" panose="020B0604030504040204" pitchFamily="50" charset="-128"/>
              <a:ea typeface="Meiryo UI" panose="020B0604030504040204" pitchFamily="50" charset="-128"/>
            </a:endParaRPr>
          </a:p>
          <a:p>
            <a:pPr marR="0" lvl="0" algn="l" defTabSz="457200" rtl="0" eaLnBrk="1" fontAlgn="auto" latinLnBrk="0" hangingPunct="1">
              <a:lnSpc>
                <a:spcPts val="2600"/>
              </a:lnSpc>
              <a:spcBef>
                <a:spcPts val="0"/>
              </a:spcBef>
              <a:spcAft>
                <a:spcPts val="0"/>
              </a:spcAft>
              <a:buClrTx/>
              <a:buSzTx/>
              <a:tabLst/>
              <a:defRPr/>
            </a:pPr>
            <a:r>
              <a:rPr kumimoji="1" lang="ja-JP" altLang="en-US" sz="1600" b="1" i="1"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1" i="1" dirty="0">
                <a:solidFill>
                  <a:prstClr val="black"/>
                </a:solidFill>
                <a:latin typeface="Meiryo UI" panose="020B0604030504040204" pitchFamily="50" charset="-128"/>
                <a:ea typeface="Meiryo UI" panose="020B0604030504040204" pitchFamily="50" charset="-128"/>
              </a:rPr>
              <a:t>障がいを持つ方の</a:t>
            </a:r>
            <a:endParaRPr kumimoji="1" lang="en-US" altLang="ja-JP" sz="1600" b="1" i="1"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R="0" lvl="0" algn="l" defTabSz="457200" rtl="0" eaLnBrk="1" fontAlgn="auto" latinLnBrk="0" hangingPunct="1">
              <a:lnSpc>
                <a:spcPts val="2600"/>
              </a:lnSpc>
              <a:spcBef>
                <a:spcPts val="0"/>
              </a:spcBef>
              <a:spcAft>
                <a:spcPts val="0"/>
              </a:spcAft>
              <a:buClrTx/>
              <a:buSzTx/>
              <a:tabLst/>
              <a:defRPr/>
            </a:pPr>
            <a:r>
              <a:rPr kumimoji="1" lang="ja-JP" altLang="en-US" sz="1600" b="1" i="1" dirty="0">
                <a:solidFill>
                  <a:prstClr val="black"/>
                </a:solidFill>
                <a:latin typeface="Meiryo UI" panose="020B0604030504040204" pitchFamily="50" charset="-128"/>
                <a:ea typeface="Meiryo UI" panose="020B0604030504040204" pitchFamily="50" charset="-128"/>
              </a:rPr>
              <a:t>　　 </a:t>
            </a:r>
            <a:r>
              <a:rPr kumimoji="1" lang="ja-JP" altLang="en-US" sz="1600" b="1" i="1"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日常生活に支障</a:t>
            </a:r>
          </a:p>
        </p:txBody>
      </p:sp>
      <p:sp>
        <p:nvSpPr>
          <p:cNvPr id="40" name="四角形: 角を丸くする 39">
            <a:extLst>
              <a:ext uri="{FF2B5EF4-FFF2-40B4-BE49-F238E27FC236}">
                <a16:creationId xmlns:a16="http://schemas.microsoft.com/office/drawing/2014/main" id="{786FFADC-09DB-44DB-877E-98F6C8C1FB75}"/>
              </a:ext>
            </a:extLst>
          </p:cNvPr>
          <p:cNvSpPr/>
          <p:nvPr/>
        </p:nvSpPr>
        <p:spPr>
          <a:xfrm>
            <a:off x="1132756" y="1931964"/>
            <a:ext cx="1616455" cy="605460"/>
          </a:xfrm>
          <a:prstGeom prst="roundRect">
            <a:avLst/>
          </a:prstGeom>
          <a:solidFill>
            <a:schemeClr val="accent1">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vert="horz" rtlCol="0" anchor="ctr"/>
          <a:lstStyle/>
          <a:p>
            <a:pPr algn="ctr">
              <a:lnSpc>
                <a:spcPts val="2500"/>
              </a:lnSpc>
            </a:pPr>
            <a:r>
              <a:rPr kumimoji="1" lang="ja-JP" altLang="en-US" sz="1400" b="1" dirty="0">
                <a:solidFill>
                  <a:schemeClr val="tx1"/>
                </a:solidFill>
                <a:latin typeface="Meiryo UI" panose="020B0604030504040204" pitchFamily="50" charset="-128"/>
                <a:ea typeface="Meiryo UI" panose="020B0604030504040204" pitchFamily="50" charset="-128"/>
              </a:rPr>
              <a:t>①全体総数の</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lnSpc>
                <a:spcPts val="2500"/>
              </a:lnSpc>
            </a:pPr>
            <a:r>
              <a:rPr kumimoji="1" lang="ja-JP" altLang="en-US" sz="1400" b="1" dirty="0">
                <a:solidFill>
                  <a:schemeClr val="tx1"/>
                </a:solidFill>
                <a:latin typeface="Meiryo UI" panose="020B0604030504040204" pitchFamily="50" charset="-128"/>
                <a:ea typeface="Meiryo UI" panose="020B0604030504040204" pitchFamily="50" charset="-128"/>
              </a:rPr>
              <a:t>不足</a:t>
            </a:r>
          </a:p>
        </p:txBody>
      </p:sp>
      <p:sp>
        <p:nvSpPr>
          <p:cNvPr id="41" name="四角形: 角を丸くする 40">
            <a:extLst>
              <a:ext uri="{FF2B5EF4-FFF2-40B4-BE49-F238E27FC236}">
                <a16:creationId xmlns:a16="http://schemas.microsoft.com/office/drawing/2014/main" id="{6C8845A8-3F09-4AFC-B70B-80E579843F78}"/>
              </a:ext>
            </a:extLst>
          </p:cNvPr>
          <p:cNvSpPr/>
          <p:nvPr/>
        </p:nvSpPr>
        <p:spPr>
          <a:xfrm>
            <a:off x="1165141" y="4307018"/>
            <a:ext cx="1523730" cy="605460"/>
          </a:xfrm>
          <a:prstGeom prst="roundRect">
            <a:avLst/>
          </a:prstGeom>
          <a:solidFill>
            <a:schemeClr val="accent1">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vert="horz" rtlCol="0" anchor="ctr"/>
          <a:lstStyle/>
          <a:p>
            <a:pPr algn="ctr">
              <a:lnSpc>
                <a:spcPts val="2500"/>
              </a:lnSpc>
            </a:pPr>
            <a:r>
              <a:rPr kumimoji="1" lang="ja-JP" altLang="en-US" sz="1400" b="1" dirty="0">
                <a:solidFill>
                  <a:schemeClr val="tx1"/>
                </a:solidFill>
                <a:latin typeface="Meiryo UI" panose="020B0604030504040204" pitchFamily="50" charset="-128"/>
                <a:ea typeface="Meiryo UI" panose="020B0604030504040204" pitchFamily="50" charset="-128"/>
              </a:rPr>
              <a:t>②局所的な</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lnSpc>
                <a:spcPts val="2500"/>
              </a:lnSpc>
            </a:pPr>
            <a:r>
              <a:rPr kumimoji="1" lang="ja-JP" altLang="en-US" sz="1400" b="1" dirty="0">
                <a:solidFill>
                  <a:schemeClr val="tx1"/>
                </a:solidFill>
                <a:latin typeface="Meiryo UI" panose="020B0604030504040204" pitchFamily="50" charset="-128"/>
                <a:ea typeface="Meiryo UI" panose="020B0604030504040204" pitchFamily="50" charset="-128"/>
              </a:rPr>
              <a:t>ひっ迫</a:t>
            </a:r>
          </a:p>
        </p:txBody>
      </p:sp>
    </p:spTree>
    <p:extLst>
      <p:ext uri="{BB962C8B-B14F-4D97-AF65-F5344CB8AC3E}">
        <p14:creationId xmlns:p14="http://schemas.microsoft.com/office/powerpoint/2010/main" val="2324922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573DBBF-B049-45D8-BDC1-37DFB10B8108}"/>
              </a:ext>
            </a:extLst>
          </p:cNvPr>
          <p:cNvSpPr>
            <a:spLocks noGrp="1"/>
          </p:cNvSpPr>
          <p:nvPr>
            <p:ph type="sldNum" sz="quarter" idx="12"/>
          </p:nvPr>
        </p:nvSpPr>
        <p:spPr/>
        <p:txBody>
          <a:bodyPr/>
          <a:lstStyle/>
          <a:p>
            <a:fld id="{2C05A0C3-014B-4449-8009-2E442196B472}" type="slidenum">
              <a:rPr kumimoji="1" lang="ja-JP" altLang="en-US" smtClean="0"/>
              <a:pPr/>
              <a:t>8</a:t>
            </a:fld>
            <a:endParaRPr kumimoji="1" lang="ja-JP" altLang="en-US"/>
          </a:p>
        </p:txBody>
      </p:sp>
    </p:spTree>
    <p:extLst>
      <p:ext uri="{BB962C8B-B14F-4D97-AF65-F5344CB8AC3E}">
        <p14:creationId xmlns:p14="http://schemas.microsoft.com/office/powerpoint/2010/main" val="140341278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175">
          <a:prstDash val="sysDot"/>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F67C1FBB985C148A7BA2DE0F5A127C6" ma:contentTypeVersion="2" ma:contentTypeDescription="新しいドキュメントを作成します。" ma:contentTypeScope="" ma:versionID="32f65d38d52ddb1ca953f009275a2fa6">
  <xsd:schema xmlns:xsd="http://www.w3.org/2001/XMLSchema" xmlns:xs="http://www.w3.org/2001/XMLSchema" xmlns:p="http://schemas.microsoft.com/office/2006/metadata/properties" xmlns:ns1="http://schemas.microsoft.com/sharepoint/v3" xmlns:ns2="4c58e7f1-7cd6-4f46-a33c-178fc21d2172" targetNamespace="http://schemas.microsoft.com/office/2006/metadata/properties" ma:root="true" ma:fieldsID="a6148e506ee90a3a910ed09cced42a7c" ns1:_="" ns2:_="">
    <xsd:import namespace="http://schemas.microsoft.com/sharepoint/v3"/>
    <xsd:import namespace="4c58e7f1-7cd6-4f46-a33c-178fc21d2172"/>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c58e7f1-7cd6-4f46-a33c-178fc21d2172"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F39D50-2F83-424E-BD7A-713B93E229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c58e7f1-7cd6-4f46-a33c-178fc21d21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10F821-C88B-4515-8CF1-511BDF075E6F}">
  <ds:schemaRefs>
    <ds:schemaRef ds:uri="http://purl.org/dc/elements/1.1/"/>
    <ds:schemaRef ds:uri="http://schemas.microsoft.com/sharepoint/v3"/>
    <ds:schemaRef ds:uri="http://schemas.microsoft.com/office/2006/documentManagement/types"/>
    <ds:schemaRef ds:uri="4c58e7f1-7cd6-4f46-a33c-178fc21d2172"/>
    <ds:schemaRef ds:uri="http://purl.org/dc/terms/"/>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4FFA1904-DBD1-41CD-BEE0-A29BA6DADC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4991</Words>
  <Application>Microsoft Office PowerPoint</Application>
  <PresentationFormat>画面に合わせる (4:3)</PresentationFormat>
  <Paragraphs>564</Paragraphs>
  <Slides>26</Slides>
  <Notes>14</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26</vt:i4>
      </vt:variant>
    </vt:vector>
  </HeadingPairs>
  <TitlesOfParts>
    <vt:vector size="37" baseType="lpstr">
      <vt:lpstr>HG創英角ｺﾞｼｯｸUB</vt:lpstr>
      <vt:lpstr>Meiryo UI</vt:lpstr>
      <vt:lpstr>ＭＳ Ｐゴシック</vt:lpstr>
      <vt:lpstr>メイリオ</vt:lpstr>
      <vt:lpstr>游ゴシック</vt:lpstr>
      <vt:lpstr>Arial</vt:lpstr>
      <vt:lpstr>Calibri</vt:lpstr>
      <vt:lpstr>Calibri Light</vt:lpstr>
      <vt:lpstr>Wingdings</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2023-11-16T01:45:08Z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0x0101002F67C1FBB985C148A7BA2DE0F5A127C6</vt:lpwstr>
  </property>
</Properties>
</file>