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handoutMasterIdLst>
    <p:handoutMasterId r:id="rId11"/>
  </p:handoutMasterIdLst>
  <p:sldIdLst>
    <p:sldId id="278" r:id="rId2"/>
    <p:sldId id="269" r:id="rId3"/>
    <p:sldId id="279" r:id="rId4"/>
    <p:sldId id="264" r:id="rId5"/>
    <p:sldId id="280" r:id="rId6"/>
    <p:sldId id="284" r:id="rId7"/>
    <p:sldId id="277" r:id="rId8"/>
    <p:sldId id="285"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8" autoAdjust="0"/>
  </p:normalViewPr>
  <p:slideViewPr>
    <p:cSldViewPr snapToGrid="0">
      <p:cViewPr varScale="1">
        <p:scale>
          <a:sx n="70" d="100"/>
          <a:sy n="70" d="100"/>
        </p:scale>
        <p:origin x="1242" y="72"/>
      </p:cViewPr>
      <p:guideLst>
        <p:guide orient="horz" pos="2160"/>
        <p:guide pos="312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0000sv0ns101\d11757$\doc\&#25391;&#33288;&#35506;&#25391;&#33288;G\11_&#22522;&#30990;&#33258;&#27835;&#27231;&#33021;&#12398;&#20805;&#23455;&#12539;&#24375;&#21270;&#12395;&#38306;&#12377;&#12427;&#21462;&#32068;&#12415;\03_&#30010;&#26449;&#12398;&#36001;&#25919;&#12471;&#12511;&#12517;&#12524;&#12540;&#12471;&#12519;&#12531;&#20316;&#25104;&#12304;&#30010;&#26449;&#12398;&#23558;&#26469;&#12398;&#12354;&#12426;&#26041;&#12395;&#38306;&#12377;&#12427;&#21193;&#24375;&#20250;&#12305;(R2&#65374;)\04_R4&#24180;&#24230;&#36001;&#25919;&#12471;&#12511;&#12517;&#12524;&#12540;&#12471;&#12519;&#12531;\&#22577;&#21578;&#26360;\&#12496;&#12483;&#12463;&#12487;&#12540;&#12479;\R4&#25512;&#35336;&#65288;&#20013;&#26449;&#65289;\&#36001;&#25919;&#12539;&#20154;&#21475;&#12464;&#12521;&#12501;&#65288;&#20013;&#26449;&#20316;&#26989;&#65306;&#22269;&#21218;&#35519;&#26619;ver.&#65289;.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757$\doc\&#25391;&#33288;&#35506;&#25391;&#33288;G\11_&#22522;&#30990;&#33258;&#27835;&#27231;&#33021;&#12398;&#20805;&#23455;&#12539;&#24375;&#21270;&#12395;&#38306;&#12377;&#12427;&#21462;&#32068;&#12415;\03_&#30010;&#26449;&#12398;&#36001;&#25919;&#12471;&#12511;&#12517;&#12524;&#12540;&#12471;&#12519;&#12531;&#20316;&#25104;&#12304;&#30010;&#26449;&#12398;&#23558;&#26469;&#12398;&#12354;&#12426;&#26041;&#12395;&#38306;&#12377;&#12427;&#21193;&#24375;&#20250;&#12305;(R2&#65374;)\04_R4&#24180;&#24230;&#36001;&#25919;&#12471;&#12511;&#12517;&#12524;&#12540;&#12471;&#12519;&#12531;\&#22577;&#21578;&#26360;\&#12496;&#12483;&#12463;&#12487;&#12540;&#12479;\R4&#25512;&#35336;&#65288;&#20013;&#26449;&#65289;\&#36001;&#25919;&#12539;&#20154;&#21475;&#12464;&#12521;&#12501;&#65288;&#20013;&#26449;&#20316;&#26989;&#65306;&#22269;&#21218;&#35519;&#26619;ver.&#6528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0000sv0ns101\d11757$\doc\&#25391;&#33288;&#35506;&#25391;&#33288;G\11_&#22522;&#30990;&#33258;&#27835;&#27231;&#33021;&#12398;&#20805;&#23455;&#12539;&#24375;&#21270;&#12395;&#38306;&#12377;&#12427;&#21462;&#32068;&#12415;\03_&#30010;&#26449;&#12398;&#36001;&#25919;&#12471;&#12511;&#12517;&#12524;&#12540;&#12471;&#12519;&#12531;&#20316;&#25104;&#12304;&#30010;&#26449;&#12398;&#23558;&#26469;&#12398;&#12354;&#12426;&#26041;&#12395;&#38306;&#12377;&#12427;&#21193;&#24375;&#20250;&#12305;(R2&#65374;)\04_R4&#24180;&#24230;&#36001;&#25919;&#12471;&#12511;&#12517;&#12524;&#12540;&#12471;&#12519;&#12531;\&#22577;&#21578;&#26360;\&#12496;&#12483;&#12463;&#12487;&#12540;&#12479;\R4&#25512;&#35336;&#65288;&#20013;&#26449;&#65289;\&#36001;&#25919;&#12539;&#20154;&#21475;&#12464;&#12521;&#12501;&#65288;&#20013;&#26449;&#20316;&#26989;&#65306;&#22269;&#21218;&#35519;&#26619;ver.&#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147105378803075E-2"/>
          <c:y val="0.17172447187551945"/>
          <c:w val="0.86950504089460412"/>
          <c:h val="0.80205127357988948"/>
        </c:manualLayout>
      </c:layout>
      <c:lineChart>
        <c:grouping val="standard"/>
        <c:varyColors val="0"/>
        <c:ser>
          <c:idx val="0"/>
          <c:order val="0"/>
          <c:spPr>
            <a:ln w="28575" cap="rnd">
              <a:solidFill>
                <a:schemeClr val="accent1"/>
              </a:solidFill>
              <a:round/>
            </a:ln>
            <a:effectLst/>
          </c:spPr>
          <c:marker>
            <c:symbol val="none"/>
          </c:marker>
          <c:cat>
            <c:strRef>
              <c:f>【仮】河南町!$C$23:$Q$23</c:f>
              <c:strCache>
                <c:ptCount val="15"/>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strCache>
            </c:strRef>
          </c:cat>
          <c:val>
            <c:numRef>
              <c:f>【仮】河南町!$C$24:$Q$24</c:f>
              <c:numCache>
                <c:formatCode>#,##0</c:formatCode>
                <c:ptCount val="15"/>
                <c:pt idx="0">
                  <c:v>6862</c:v>
                </c:pt>
                <c:pt idx="1">
                  <c:v>6917</c:v>
                </c:pt>
                <c:pt idx="2">
                  <c:v>6928</c:v>
                </c:pt>
                <c:pt idx="3">
                  <c:v>6884</c:v>
                </c:pt>
                <c:pt idx="4">
                  <c:v>6876</c:v>
                </c:pt>
                <c:pt idx="5">
                  <c:v>6793</c:v>
                </c:pt>
                <c:pt idx="6">
                  <c:v>6799</c:v>
                </c:pt>
                <c:pt idx="7">
                  <c:v>6796</c:v>
                </c:pt>
                <c:pt idx="8">
                  <c:v>6792</c:v>
                </c:pt>
                <c:pt idx="9">
                  <c:v>6786</c:v>
                </c:pt>
                <c:pt idx="10">
                  <c:v>6790</c:v>
                </c:pt>
                <c:pt idx="11">
                  <c:v>6777</c:v>
                </c:pt>
                <c:pt idx="12">
                  <c:v>6776</c:v>
                </c:pt>
                <c:pt idx="13">
                  <c:v>6778</c:v>
                </c:pt>
                <c:pt idx="14">
                  <c:v>6770</c:v>
                </c:pt>
              </c:numCache>
            </c:numRef>
          </c:val>
          <c:smooth val="0"/>
          <c:extLst>
            <c:ext xmlns:c16="http://schemas.microsoft.com/office/drawing/2014/chart" uri="{C3380CC4-5D6E-409C-BE32-E72D297353CC}">
              <c16:uniqueId val="{00000000-CDFE-4F65-BD6C-9A39A38421AA}"/>
            </c:ext>
          </c:extLst>
        </c:ser>
        <c:ser>
          <c:idx val="1"/>
          <c:order val="1"/>
          <c:spPr>
            <a:ln w="28575" cap="rnd">
              <a:solidFill>
                <a:schemeClr val="accent2"/>
              </a:solidFill>
              <a:round/>
            </a:ln>
            <a:effectLst/>
          </c:spPr>
          <c:marker>
            <c:symbol val="none"/>
          </c:marker>
          <c:cat>
            <c:strRef>
              <c:f>【仮】河南町!$C$23:$Q$23</c:f>
              <c:strCache>
                <c:ptCount val="15"/>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strCache>
            </c:strRef>
          </c:cat>
          <c:val>
            <c:numRef>
              <c:f>【仮】河南町!$C$25:$Q$25</c:f>
              <c:numCache>
                <c:formatCode>#,##0</c:formatCode>
                <c:ptCount val="15"/>
                <c:pt idx="0">
                  <c:v>6673</c:v>
                </c:pt>
                <c:pt idx="1">
                  <c:v>6750</c:v>
                </c:pt>
                <c:pt idx="2">
                  <c:v>6845</c:v>
                </c:pt>
                <c:pt idx="3">
                  <c:v>6816</c:v>
                </c:pt>
                <c:pt idx="4">
                  <c:v>6914</c:v>
                </c:pt>
                <c:pt idx="5">
                  <c:v>6815</c:v>
                </c:pt>
                <c:pt idx="6">
                  <c:v>6922</c:v>
                </c:pt>
                <c:pt idx="7">
                  <c:v>6901</c:v>
                </c:pt>
                <c:pt idx="8">
                  <c:v>7024</c:v>
                </c:pt>
                <c:pt idx="9">
                  <c:v>6960</c:v>
                </c:pt>
                <c:pt idx="10">
                  <c:v>7068</c:v>
                </c:pt>
                <c:pt idx="11">
                  <c:v>7045</c:v>
                </c:pt>
                <c:pt idx="12">
                  <c:v>7086</c:v>
                </c:pt>
                <c:pt idx="13">
                  <c:v>7164</c:v>
                </c:pt>
                <c:pt idx="14">
                  <c:v>7191</c:v>
                </c:pt>
              </c:numCache>
            </c:numRef>
          </c:val>
          <c:smooth val="0"/>
          <c:extLst>
            <c:ext xmlns:c16="http://schemas.microsoft.com/office/drawing/2014/chart" uri="{C3380CC4-5D6E-409C-BE32-E72D297353CC}">
              <c16:uniqueId val="{00000001-CDFE-4F65-BD6C-9A39A38421AA}"/>
            </c:ext>
          </c:extLst>
        </c:ser>
        <c:dLbls>
          <c:showLegendKey val="0"/>
          <c:showVal val="0"/>
          <c:showCatName val="0"/>
          <c:showSerName val="0"/>
          <c:showPercent val="0"/>
          <c:showBubbleSize val="0"/>
        </c:dLbls>
        <c:smooth val="0"/>
        <c:axId val="1631457360"/>
        <c:axId val="1469536864"/>
      </c:line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7500"/>
          <c:min val="600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50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29260365404831"/>
          <c:y val="0.17635512952185325"/>
          <c:w val="0.87603419488103385"/>
          <c:h val="0.77533569173418537"/>
        </c:manualLayout>
      </c:layout>
      <c:barChart>
        <c:barDir val="col"/>
        <c:grouping val="clustered"/>
        <c:varyColors val="0"/>
        <c:ser>
          <c:idx val="0"/>
          <c:order val="0"/>
          <c:spPr>
            <a:solidFill>
              <a:schemeClr val="accent1"/>
            </a:solidFill>
            <a:ln>
              <a:solidFill>
                <a:sysClr val="windowText" lastClr="000000"/>
              </a:solidFill>
            </a:ln>
            <a:effectLst/>
          </c:spPr>
          <c:invertIfNegative val="0"/>
          <c:dLbls>
            <c:dLbl>
              <c:idx val="6"/>
              <c:layout>
                <c:manualLayout>
                  <c:x val="-1.1744815311392131E-2"/>
                  <c:y val="1.081391977664600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8C7-405A-BE8E-54766AEB636B}"/>
                </c:ext>
              </c:extLst>
            </c:dLbl>
            <c:dLbl>
              <c:idx val="7"/>
              <c:layout>
                <c:manualLayout>
                  <c:x val="-8.6127650662904986E-17"/>
                  <c:y val="1.622024107280078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8C7-405A-BE8E-54766AEB636B}"/>
                </c:ext>
              </c:extLst>
            </c:dLbl>
            <c:dLbl>
              <c:idx val="10"/>
              <c:layout>
                <c:manualLayout>
                  <c:x val="-1.409377837367054E-2"/>
                  <c:y val="-9.912255037273332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8C7-405A-BE8E-54766AEB636B}"/>
                </c:ext>
              </c:extLst>
            </c:dLbl>
            <c:dLbl>
              <c:idx val="11"/>
              <c:layout>
                <c:manualLayout>
                  <c:x val="-8.6127650662904986E-17"/>
                  <c:y val="1.081349404853385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8C7-405A-BE8E-54766AEB636B}"/>
                </c:ext>
              </c:extLst>
            </c:dLbl>
            <c:dLbl>
              <c:idx val="13"/>
              <c:layout>
                <c:manualLayout>
                  <c:x val="-1.2668321595019493E-2"/>
                  <c:y val="8.166196896009269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802-48F4-867A-9778DF7C556C}"/>
                </c:ext>
              </c:extLst>
            </c:dLbl>
            <c:dLbl>
              <c:idx val="14"/>
              <c:layout>
                <c:manualLayout>
                  <c:x val="-2.533664319003899E-3"/>
                  <c:y val="-2.534414572096105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8C7-405A-BE8E-54766AEB636B}"/>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河南町★★!$B$3:$P$3</c:f>
              <c:strCache>
                <c:ptCount val="15"/>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strCache>
            </c:strRef>
          </c:cat>
          <c:val>
            <c:numRef>
              <c:f>河南町★★!$B$4:$P$4</c:f>
              <c:numCache>
                <c:formatCode>#,##0;"▲ "#,##0</c:formatCode>
                <c:ptCount val="15"/>
                <c:pt idx="0">
                  <c:v>189</c:v>
                </c:pt>
                <c:pt idx="1">
                  <c:v>167</c:v>
                </c:pt>
                <c:pt idx="2">
                  <c:v>83</c:v>
                </c:pt>
                <c:pt idx="3">
                  <c:v>68</c:v>
                </c:pt>
                <c:pt idx="4">
                  <c:v>-38</c:v>
                </c:pt>
                <c:pt idx="5">
                  <c:v>-22</c:v>
                </c:pt>
                <c:pt idx="6">
                  <c:v>-123</c:v>
                </c:pt>
                <c:pt idx="7">
                  <c:v>-105</c:v>
                </c:pt>
                <c:pt idx="8">
                  <c:v>-232</c:v>
                </c:pt>
                <c:pt idx="9">
                  <c:v>-174</c:v>
                </c:pt>
                <c:pt idx="10">
                  <c:v>-278</c:v>
                </c:pt>
                <c:pt idx="11">
                  <c:v>-268</c:v>
                </c:pt>
                <c:pt idx="12">
                  <c:v>-310</c:v>
                </c:pt>
                <c:pt idx="13">
                  <c:v>-386</c:v>
                </c:pt>
                <c:pt idx="14">
                  <c:v>-421</c:v>
                </c:pt>
              </c:numCache>
            </c:numRef>
          </c:val>
          <c:extLst>
            <c:ext xmlns:c16="http://schemas.microsoft.com/office/drawing/2014/chart" uri="{C3380CC4-5D6E-409C-BE32-E72D297353CC}">
              <c16:uniqueId val="{00000005-E8C7-405A-BE8E-54766AEB636B}"/>
            </c:ext>
          </c:extLst>
        </c:ser>
        <c:dLbls>
          <c:showLegendKey val="0"/>
          <c:showVal val="0"/>
          <c:showCatName val="0"/>
          <c:showSerName val="0"/>
          <c:showPercent val="0"/>
          <c:showBubbleSize val="0"/>
        </c:dLbls>
        <c:gapWidth val="60"/>
        <c:overlap val="63"/>
        <c:axId val="1633330944"/>
        <c:axId val="1636223456"/>
      </c:barChart>
      <c:catAx>
        <c:axId val="1633330944"/>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6223456"/>
        <c:crosses val="autoZero"/>
        <c:auto val="1"/>
        <c:lblAlgn val="ctr"/>
        <c:lblOffset val="100"/>
        <c:noMultiLvlLbl val="0"/>
      </c:catAx>
      <c:valAx>
        <c:axId val="1636223456"/>
        <c:scaling>
          <c:orientation val="minMax"/>
          <c:max val="400"/>
          <c:min val="-600"/>
        </c:scaling>
        <c:delete val="0"/>
        <c:axPos val="l"/>
        <c:majorGridlines>
          <c:spPr>
            <a:ln w="9525" cap="flat" cmpd="sng" algn="ctr">
              <a:solidFill>
                <a:schemeClr val="tx1">
                  <a:lumMod val="15000"/>
                  <a:lumOff val="85000"/>
                </a:schemeClr>
              </a:solidFill>
              <a:round/>
            </a:ln>
            <a:effectLst/>
          </c:spPr>
        </c:majorGridlines>
        <c:numFmt formatCode="#,##0;&quot;▲ &quot;#,##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3330944"/>
        <c:crosses val="autoZero"/>
        <c:crossBetween val="between"/>
        <c:majorUnit val="200"/>
      </c:valAx>
      <c:spPr>
        <a:noFill/>
        <a:ln w="12700">
          <a:solidFill>
            <a:sysClr val="windowText" lastClr="000000"/>
          </a:solidFill>
        </a:ln>
        <a:effectLst/>
      </c:spPr>
    </c:plotArea>
    <c:plotVisOnly val="1"/>
    <c:dispBlanksAs val="gap"/>
    <c:showDLblsOverMax val="0"/>
  </c:chart>
  <c:spPr>
    <a:noFill/>
    <a:ln w="9525" cap="flat" cmpd="sng" algn="ctr">
      <a:noFill/>
      <a:round/>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河南町★!$B$52</c:f>
              <c:strCache>
                <c:ptCount val="1"/>
                <c:pt idx="0">
                  <c:v>年少人口</c:v>
                </c:pt>
              </c:strCache>
            </c:strRef>
          </c:tx>
          <c:spPr>
            <a:ln w="28575" cap="rnd">
              <a:solidFill>
                <a:schemeClr val="accent1"/>
              </a:solidFill>
              <a:round/>
            </a:ln>
            <a:effectLst/>
          </c:spPr>
          <c:marker>
            <c:symbol val="none"/>
          </c:marker>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河南町★!$C$52:$S$52</c:f>
              <c:numCache>
                <c:formatCode>#,##0</c:formatCode>
                <c:ptCount val="17"/>
                <c:pt idx="0">
                  <c:v>1685</c:v>
                </c:pt>
                <c:pt idx="1">
                  <c:v>1585</c:v>
                </c:pt>
                <c:pt idx="2">
                  <c:v>1531</c:v>
                </c:pt>
                <c:pt idx="3">
                  <c:v>1478</c:v>
                </c:pt>
                <c:pt idx="4">
                  <c:v>1424</c:v>
                </c:pt>
                <c:pt idx="5">
                  <c:v>1370</c:v>
                </c:pt>
                <c:pt idx="6">
                  <c:v>1333</c:v>
                </c:pt>
                <c:pt idx="7">
                  <c:v>1296</c:v>
                </c:pt>
                <c:pt idx="8">
                  <c:v>1260</c:v>
                </c:pt>
                <c:pt idx="9">
                  <c:v>1223</c:v>
                </c:pt>
                <c:pt idx="10">
                  <c:v>1186</c:v>
                </c:pt>
                <c:pt idx="11">
                  <c:v>1154</c:v>
                </c:pt>
                <c:pt idx="12">
                  <c:v>1121</c:v>
                </c:pt>
                <c:pt idx="13">
                  <c:v>1089</c:v>
                </c:pt>
                <c:pt idx="14">
                  <c:v>1056</c:v>
                </c:pt>
                <c:pt idx="15">
                  <c:v>1024</c:v>
                </c:pt>
                <c:pt idx="16">
                  <c:v>999</c:v>
                </c:pt>
              </c:numCache>
            </c:numRef>
          </c:val>
          <c:smooth val="0"/>
          <c:extLst>
            <c:ext xmlns:c16="http://schemas.microsoft.com/office/drawing/2014/chart" uri="{C3380CC4-5D6E-409C-BE32-E72D297353CC}">
              <c16:uniqueId val="{00000000-0BC2-4CE0-825F-00F9BAA67846}"/>
            </c:ext>
          </c:extLst>
        </c:ser>
        <c:ser>
          <c:idx val="1"/>
          <c:order val="1"/>
          <c:tx>
            <c:strRef>
              <c:f>河南町★!$B$53</c:f>
              <c:strCache>
                <c:ptCount val="1"/>
                <c:pt idx="0">
                  <c:v>生産年齢人口</c:v>
                </c:pt>
              </c:strCache>
            </c:strRef>
          </c:tx>
          <c:spPr>
            <a:ln w="28575" cap="rnd">
              <a:solidFill>
                <a:schemeClr val="accent2"/>
              </a:solidFill>
              <a:round/>
            </a:ln>
            <a:effectLst/>
          </c:spPr>
          <c:marker>
            <c:symbol val="none"/>
          </c:marker>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河南町★!$C$53:$S$53</c:f>
              <c:numCache>
                <c:formatCode>#,##0</c:formatCode>
                <c:ptCount val="17"/>
                <c:pt idx="0">
                  <c:v>8615</c:v>
                </c:pt>
                <c:pt idx="1">
                  <c:v>8599</c:v>
                </c:pt>
                <c:pt idx="2">
                  <c:v>8462</c:v>
                </c:pt>
                <c:pt idx="3">
                  <c:v>8326</c:v>
                </c:pt>
                <c:pt idx="4">
                  <c:v>8189</c:v>
                </c:pt>
                <c:pt idx="5">
                  <c:v>8053</c:v>
                </c:pt>
                <c:pt idx="6">
                  <c:v>7881</c:v>
                </c:pt>
                <c:pt idx="7">
                  <c:v>7708</c:v>
                </c:pt>
                <c:pt idx="8">
                  <c:v>7536</c:v>
                </c:pt>
                <c:pt idx="9">
                  <c:v>7363</c:v>
                </c:pt>
                <c:pt idx="10">
                  <c:v>7191</c:v>
                </c:pt>
                <c:pt idx="11">
                  <c:v>7010</c:v>
                </c:pt>
                <c:pt idx="12">
                  <c:v>6828</c:v>
                </c:pt>
                <c:pt idx="13">
                  <c:v>6647</c:v>
                </c:pt>
                <c:pt idx="14">
                  <c:v>6465</c:v>
                </c:pt>
                <c:pt idx="15">
                  <c:v>6284</c:v>
                </c:pt>
                <c:pt idx="16">
                  <c:v>6095</c:v>
                </c:pt>
              </c:numCache>
            </c:numRef>
          </c:val>
          <c:smooth val="0"/>
          <c:extLst>
            <c:ext xmlns:c16="http://schemas.microsoft.com/office/drawing/2014/chart" uri="{C3380CC4-5D6E-409C-BE32-E72D297353CC}">
              <c16:uniqueId val="{00000001-0BC2-4CE0-825F-00F9BAA67846}"/>
            </c:ext>
          </c:extLst>
        </c:ser>
        <c:ser>
          <c:idx val="2"/>
          <c:order val="2"/>
          <c:tx>
            <c:strRef>
              <c:f>河南町★!$B$57</c:f>
              <c:strCache>
                <c:ptCount val="1"/>
                <c:pt idx="0">
                  <c:v>高齢者人口</c:v>
                </c:pt>
              </c:strCache>
            </c:strRef>
          </c:tx>
          <c:spPr>
            <a:ln w="28575" cap="rnd">
              <a:solidFill>
                <a:schemeClr val="accent3"/>
              </a:solidFill>
              <a:round/>
            </a:ln>
            <a:effectLst/>
          </c:spPr>
          <c:marker>
            <c:symbol val="none"/>
          </c:marker>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河南町★!$C$57:$S$57</c:f>
              <c:numCache>
                <c:formatCode>#,##0</c:formatCode>
                <c:ptCount val="17"/>
                <c:pt idx="0">
                  <c:v>4901</c:v>
                </c:pt>
                <c:pt idx="1">
                  <c:v>5049</c:v>
                </c:pt>
                <c:pt idx="2">
                  <c:v>5061</c:v>
                </c:pt>
                <c:pt idx="3">
                  <c:v>5073</c:v>
                </c:pt>
                <c:pt idx="4">
                  <c:v>5085</c:v>
                </c:pt>
                <c:pt idx="5">
                  <c:v>5096</c:v>
                </c:pt>
                <c:pt idx="6">
                  <c:v>5115</c:v>
                </c:pt>
                <c:pt idx="7">
                  <c:v>5133</c:v>
                </c:pt>
                <c:pt idx="8">
                  <c:v>5151</c:v>
                </c:pt>
                <c:pt idx="9">
                  <c:v>5169</c:v>
                </c:pt>
                <c:pt idx="10">
                  <c:v>5188</c:v>
                </c:pt>
                <c:pt idx="11">
                  <c:v>5196</c:v>
                </c:pt>
                <c:pt idx="12">
                  <c:v>5204</c:v>
                </c:pt>
                <c:pt idx="13">
                  <c:v>5212</c:v>
                </c:pt>
                <c:pt idx="14">
                  <c:v>5220</c:v>
                </c:pt>
                <c:pt idx="15">
                  <c:v>5228</c:v>
                </c:pt>
                <c:pt idx="16">
                  <c:v>5239</c:v>
                </c:pt>
              </c:numCache>
            </c:numRef>
          </c:val>
          <c:smooth val="0"/>
          <c:extLst>
            <c:ext xmlns:c16="http://schemas.microsoft.com/office/drawing/2014/chart" uri="{C3380CC4-5D6E-409C-BE32-E72D297353CC}">
              <c16:uniqueId val="{00000002-0BC2-4CE0-825F-00F9BAA67846}"/>
            </c:ext>
          </c:extLst>
        </c:ser>
        <c:dLbls>
          <c:showLegendKey val="0"/>
          <c:showVal val="0"/>
          <c:showCatName val="0"/>
          <c:showSerName val="0"/>
          <c:showPercent val="0"/>
          <c:showBubbleSize val="0"/>
        </c:dLbls>
        <c:smooth val="0"/>
        <c:axId val="291955280"/>
        <c:axId val="291952784"/>
      </c:lineChart>
      <c:catAx>
        <c:axId val="291955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291952784"/>
        <c:crosses val="autoZero"/>
        <c:auto val="1"/>
        <c:lblAlgn val="ctr"/>
        <c:lblOffset val="100"/>
        <c:noMultiLvlLbl val="0"/>
      </c:catAx>
      <c:valAx>
        <c:axId val="291952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291955280"/>
        <c:crosses val="autoZero"/>
        <c:crossBetween val="between"/>
        <c:majorUnit val="1000"/>
      </c:valAx>
      <c:spPr>
        <a:noFill/>
        <a:ln>
          <a:solidFill>
            <a:schemeClr val="tx1"/>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959795990680322"/>
          <c:y val="0.10048286694979347"/>
          <c:w val="0.85380322167478118"/>
          <c:h val="0.77669160509628254"/>
        </c:manualLayout>
      </c:layout>
      <c:barChart>
        <c:barDir val="col"/>
        <c:grouping val="stacked"/>
        <c:varyColors val="0"/>
        <c:ser>
          <c:idx val="0"/>
          <c:order val="0"/>
          <c:tx>
            <c:strRef>
              <c:f>河南町★★!$B$52</c:f>
              <c:strCache>
                <c:ptCount val="1"/>
                <c:pt idx="0">
                  <c:v>年少人口</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solidFill>
                <a:sysClr val="windowText" lastClr="000000"/>
              </a:solidFill>
            </a:ln>
            <a:effectLst/>
          </c:spPr>
          <c:invertIfNegative val="0"/>
          <c:dLbls>
            <c:delete val="1"/>
          </c:dLbls>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河南町★★!$C$52:$S$52</c:f>
              <c:numCache>
                <c:formatCode>#,##0</c:formatCode>
                <c:ptCount val="17"/>
                <c:pt idx="0">
                  <c:v>1685</c:v>
                </c:pt>
                <c:pt idx="1">
                  <c:v>1585</c:v>
                </c:pt>
                <c:pt idx="2">
                  <c:v>1531</c:v>
                </c:pt>
                <c:pt idx="3">
                  <c:v>1478</c:v>
                </c:pt>
                <c:pt idx="4">
                  <c:v>1424</c:v>
                </c:pt>
                <c:pt idx="5">
                  <c:v>1370</c:v>
                </c:pt>
                <c:pt idx="6">
                  <c:v>1333</c:v>
                </c:pt>
                <c:pt idx="7">
                  <c:v>1296</c:v>
                </c:pt>
                <c:pt idx="8">
                  <c:v>1260</c:v>
                </c:pt>
                <c:pt idx="9">
                  <c:v>1223</c:v>
                </c:pt>
                <c:pt idx="10">
                  <c:v>1186</c:v>
                </c:pt>
                <c:pt idx="11">
                  <c:v>1154</c:v>
                </c:pt>
                <c:pt idx="12">
                  <c:v>1121</c:v>
                </c:pt>
                <c:pt idx="13">
                  <c:v>1089</c:v>
                </c:pt>
                <c:pt idx="14">
                  <c:v>1056</c:v>
                </c:pt>
                <c:pt idx="15">
                  <c:v>1024</c:v>
                </c:pt>
                <c:pt idx="16">
                  <c:v>999</c:v>
                </c:pt>
              </c:numCache>
            </c:numRef>
          </c:val>
          <c:extLst>
            <c:ext xmlns:c16="http://schemas.microsoft.com/office/drawing/2014/chart" uri="{C3380CC4-5D6E-409C-BE32-E72D297353CC}">
              <c16:uniqueId val="{00000000-612A-4314-BD3B-DB4EF5BD08DD}"/>
            </c:ext>
          </c:extLst>
        </c:ser>
        <c:ser>
          <c:idx val="1"/>
          <c:order val="1"/>
          <c:tx>
            <c:strRef>
              <c:f>河南町★★!$B$53</c:f>
              <c:strCache>
                <c:ptCount val="1"/>
                <c:pt idx="0">
                  <c:v>生産年齢人口</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solidFill>
                <a:sysClr val="windowText" lastClr="000000"/>
              </a:solidFill>
            </a:ln>
            <a:effectLst/>
          </c:spPr>
          <c:invertIfNegative val="0"/>
          <c:dLbls>
            <c:delete val="1"/>
          </c:dLbls>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河南町★★!$C$53:$S$53</c:f>
              <c:numCache>
                <c:formatCode>#,##0</c:formatCode>
                <c:ptCount val="17"/>
                <c:pt idx="0">
                  <c:v>8615</c:v>
                </c:pt>
                <c:pt idx="1">
                  <c:v>8599</c:v>
                </c:pt>
                <c:pt idx="2">
                  <c:v>8462</c:v>
                </c:pt>
                <c:pt idx="3">
                  <c:v>8326</c:v>
                </c:pt>
                <c:pt idx="4">
                  <c:v>8189</c:v>
                </c:pt>
                <c:pt idx="5">
                  <c:v>8053</c:v>
                </c:pt>
                <c:pt idx="6">
                  <c:v>7881</c:v>
                </c:pt>
                <c:pt idx="7">
                  <c:v>7708</c:v>
                </c:pt>
                <c:pt idx="8">
                  <c:v>7536</c:v>
                </c:pt>
                <c:pt idx="9">
                  <c:v>7363</c:v>
                </c:pt>
                <c:pt idx="10">
                  <c:v>7191</c:v>
                </c:pt>
                <c:pt idx="11">
                  <c:v>7010</c:v>
                </c:pt>
                <c:pt idx="12">
                  <c:v>6828</c:v>
                </c:pt>
                <c:pt idx="13">
                  <c:v>6647</c:v>
                </c:pt>
                <c:pt idx="14">
                  <c:v>6465</c:v>
                </c:pt>
                <c:pt idx="15">
                  <c:v>6284</c:v>
                </c:pt>
                <c:pt idx="16">
                  <c:v>6095</c:v>
                </c:pt>
              </c:numCache>
            </c:numRef>
          </c:val>
          <c:extLst>
            <c:ext xmlns:c16="http://schemas.microsoft.com/office/drawing/2014/chart" uri="{C3380CC4-5D6E-409C-BE32-E72D297353CC}">
              <c16:uniqueId val="{00000001-612A-4314-BD3B-DB4EF5BD08DD}"/>
            </c:ext>
          </c:extLst>
        </c:ser>
        <c:ser>
          <c:idx val="2"/>
          <c:order val="2"/>
          <c:tx>
            <c:strRef>
              <c:f>河南町★★!$B$54</c:f>
              <c:strCache>
                <c:ptCount val="1"/>
                <c:pt idx="0">
                  <c:v>前期高齢者人口</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solidFill>
                <a:sysClr val="windowText" lastClr="000000"/>
              </a:solidFill>
            </a:ln>
            <a:effectLst/>
          </c:spPr>
          <c:invertIfNegative val="0"/>
          <c:dLbls>
            <c:delete val="1"/>
          </c:dLbls>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河南町★★!$C$54:$S$54</c:f>
              <c:numCache>
                <c:formatCode>#,##0</c:formatCode>
                <c:ptCount val="17"/>
                <c:pt idx="0">
                  <c:v>2289</c:v>
                </c:pt>
                <c:pt idx="1">
                  <c:v>2321</c:v>
                </c:pt>
                <c:pt idx="2">
                  <c:v>2254</c:v>
                </c:pt>
                <c:pt idx="3">
                  <c:v>2188</c:v>
                </c:pt>
                <c:pt idx="4">
                  <c:v>2121</c:v>
                </c:pt>
                <c:pt idx="5">
                  <c:v>2054</c:v>
                </c:pt>
                <c:pt idx="6">
                  <c:v>2047</c:v>
                </c:pt>
                <c:pt idx="7">
                  <c:v>2039</c:v>
                </c:pt>
                <c:pt idx="8">
                  <c:v>2032</c:v>
                </c:pt>
                <c:pt idx="9">
                  <c:v>2024</c:v>
                </c:pt>
                <c:pt idx="10">
                  <c:v>2017</c:v>
                </c:pt>
                <c:pt idx="11">
                  <c:v>2042</c:v>
                </c:pt>
                <c:pt idx="12">
                  <c:v>2068</c:v>
                </c:pt>
                <c:pt idx="13">
                  <c:v>2093</c:v>
                </c:pt>
                <c:pt idx="14">
                  <c:v>2119</c:v>
                </c:pt>
                <c:pt idx="15">
                  <c:v>2144</c:v>
                </c:pt>
                <c:pt idx="16">
                  <c:v>2152</c:v>
                </c:pt>
              </c:numCache>
            </c:numRef>
          </c:val>
          <c:extLst>
            <c:ext xmlns:c16="http://schemas.microsoft.com/office/drawing/2014/chart" uri="{C3380CC4-5D6E-409C-BE32-E72D297353CC}">
              <c16:uniqueId val="{00000002-612A-4314-BD3B-DB4EF5BD08DD}"/>
            </c:ext>
          </c:extLst>
        </c:ser>
        <c:ser>
          <c:idx val="3"/>
          <c:order val="3"/>
          <c:tx>
            <c:strRef>
              <c:f>河南町★★!$B$55</c:f>
              <c:strCache>
                <c:ptCount val="1"/>
                <c:pt idx="0">
                  <c:v>後期高齢者人口</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solidFill>
                <a:sysClr val="windowText" lastClr="000000"/>
              </a:solidFill>
            </a:ln>
            <a:effectLst/>
          </c:spPr>
          <c:invertIfNegative val="0"/>
          <c:dLbls>
            <c:delete val="1"/>
          </c:dLbls>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河南町★★!$C$55:$S$55</c:f>
              <c:numCache>
                <c:formatCode>#,##0</c:formatCode>
                <c:ptCount val="17"/>
                <c:pt idx="0">
                  <c:v>2612</c:v>
                </c:pt>
                <c:pt idx="1">
                  <c:v>2728</c:v>
                </c:pt>
                <c:pt idx="2">
                  <c:v>2807</c:v>
                </c:pt>
                <c:pt idx="3">
                  <c:v>2885</c:v>
                </c:pt>
                <c:pt idx="4">
                  <c:v>2964</c:v>
                </c:pt>
                <c:pt idx="5">
                  <c:v>3042</c:v>
                </c:pt>
                <c:pt idx="6">
                  <c:v>3068</c:v>
                </c:pt>
                <c:pt idx="7">
                  <c:v>3094</c:v>
                </c:pt>
                <c:pt idx="8">
                  <c:v>3119</c:v>
                </c:pt>
                <c:pt idx="9">
                  <c:v>3145</c:v>
                </c:pt>
                <c:pt idx="10">
                  <c:v>3171</c:v>
                </c:pt>
                <c:pt idx="11">
                  <c:v>3154</c:v>
                </c:pt>
                <c:pt idx="12">
                  <c:v>3136</c:v>
                </c:pt>
                <c:pt idx="13">
                  <c:v>3119</c:v>
                </c:pt>
                <c:pt idx="14">
                  <c:v>3101</c:v>
                </c:pt>
                <c:pt idx="15">
                  <c:v>3084</c:v>
                </c:pt>
                <c:pt idx="16">
                  <c:v>3087</c:v>
                </c:pt>
              </c:numCache>
            </c:numRef>
          </c:val>
          <c:extLst>
            <c:ext xmlns:c16="http://schemas.microsoft.com/office/drawing/2014/chart" uri="{C3380CC4-5D6E-409C-BE32-E72D297353CC}">
              <c16:uniqueId val="{00000003-612A-4314-BD3B-DB4EF5BD08DD}"/>
            </c:ext>
          </c:extLst>
        </c:ser>
        <c:ser>
          <c:idx val="4"/>
          <c:order val="4"/>
          <c:tx>
            <c:strRef>
              <c:f>河南町★★!$B$56</c:f>
              <c:strCache>
                <c:ptCount val="1"/>
                <c:pt idx="0">
                  <c:v>年齢不詳</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solidFill>
                <a:schemeClr val="tx1"/>
              </a:solidFill>
            </a:ln>
            <a:effectLst/>
          </c:spPr>
          <c:invertIfNegative val="0"/>
          <c:dLbls>
            <c:dLbl>
              <c:idx val="0"/>
              <c:layout>
                <c:manualLayout>
                  <c:x val="0.12573986888705552"/>
                  <c:y val="-0.15367967886439002"/>
                </c:manualLayout>
              </c:layout>
              <c:tx>
                <c:rich>
                  <a:bodyPr/>
                  <a:lstStyle/>
                  <a:p>
                    <a:r>
                      <a:rPr lang="ja-JP" altLang="en-US"/>
                      <a:t>年齢不詳：</a:t>
                    </a:r>
                    <a:fld id="{24D7FAC1-5012-400B-AC3E-8F85553F676C}" type="VALUE">
                      <a:rPr lang="en-US" altLang="ja-JP"/>
                      <a:pPr/>
                      <a:t>[値]</a:t>
                    </a:fld>
                    <a:endParaRPr lang="ja-JP" altLang="en-US"/>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12A-4314-BD3B-DB4EF5BD08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solidFill>
                    </a:ln>
                    <a:effectLst/>
                  </c:spPr>
                </c15:leaderLines>
              </c:ext>
            </c:extLst>
          </c:dLbls>
          <c:cat>
            <c:strRef>
              <c:f>河南町★★!$C$51:$S$51</c:f>
              <c:strCache>
                <c:ptCount val="17"/>
                <c:pt idx="0">
                  <c:v>R2</c:v>
                </c:pt>
                <c:pt idx="1">
                  <c:v>R3</c:v>
                </c:pt>
                <c:pt idx="2">
                  <c:v>R4</c:v>
                </c:pt>
                <c:pt idx="3">
                  <c:v>R5</c:v>
                </c:pt>
                <c:pt idx="4">
                  <c:v>R6</c:v>
                </c:pt>
                <c:pt idx="5">
                  <c:v>R7</c:v>
                </c:pt>
                <c:pt idx="6">
                  <c:v>R8</c:v>
                </c:pt>
                <c:pt idx="7">
                  <c:v>R9</c:v>
                </c:pt>
                <c:pt idx="8">
                  <c:v>R10</c:v>
                </c:pt>
                <c:pt idx="9">
                  <c:v>R11</c:v>
                </c:pt>
                <c:pt idx="10">
                  <c:v>R12</c:v>
                </c:pt>
                <c:pt idx="11">
                  <c:v>R13</c:v>
                </c:pt>
                <c:pt idx="12">
                  <c:v>R14</c:v>
                </c:pt>
                <c:pt idx="13">
                  <c:v>R15</c:v>
                </c:pt>
                <c:pt idx="14">
                  <c:v>R16</c:v>
                </c:pt>
                <c:pt idx="15">
                  <c:v>R17</c:v>
                </c:pt>
                <c:pt idx="16">
                  <c:v>R18</c:v>
                </c:pt>
              </c:strCache>
            </c:strRef>
          </c:cat>
          <c:val>
            <c:numRef>
              <c:f>河南町★★!$C$56:$S$56</c:f>
              <c:numCache>
                <c:formatCode>General</c:formatCode>
                <c:ptCount val="17"/>
                <c:pt idx="0" formatCode="#,##0">
                  <c:v>496</c:v>
                </c:pt>
              </c:numCache>
            </c:numRef>
          </c:val>
          <c:extLst>
            <c:ext xmlns:c16="http://schemas.microsoft.com/office/drawing/2014/chart" uri="{C3380CC4-5D6E-409C-BE32-E72D297353CC}">
              <c16:uniqueId val="{00000005-612A-4314-BD3B-DB4EF5BD08DD}"/>
            </c:ext>
          </c:extLst>
        </c:ser>
        <c:dLbls>
          <c:dLblPos val="ctr"/>
          <c:showLegendKey val="0"/>
          <c:showVal val="1"/>
          <c:showCatName val="0"/>
          <c:showSerName val="0"/>
          <c:showPercent val="0"/>
          <c:showBubbleSize val="0"/>
        </c:dLbls>
        <c:gapWidth val="80"/>
        <c:overlap val="100"/>
        <c:axId val="1191257919"/>
        <c:axId val="1390907967"/>
      </c:barChart>
      <c:catAx>
        <c:axId val="1191257919"/>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390907967"/>
        <c:crosses val="autoZero"/>
        <c:auto val="1"/>
        <c:lblAlgn val="ctr"/>
        <c:lblOffset val="100"/>
        <c:noMultiLvlLbl val="0"/>
      </c:catAx>
      <c:valAx>
        <c:axId val="1390907967"/>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191257919"/>
        <c:crosses val="autoZero"/>
        <c:crossBetween val="between"/>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BIZ UDPゴシック" panose="020B0400000000000000" pitchFamily="50" charset="-128"/>
          <a:ea typeface="BIZ UDPゴシック" panose="020B0400000000000000"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2023/5/16</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30FFAA-3710-4C18-AE2B-D295A7E2953F}" type="slidenum">
              <a:rPr kumimoji="1" lang="ja-JP" altLang="en-US" smtClean="0"/>
              <a:t>3</a:t>
            </a:fld>
            <a:endParaRPr kumimoji="1" lang="ja-JP" altLang="en-US"/>
          </a:p>
        </p:txBody>
      </p:sp>
    </p:spTree>
    <p:extLst>
      <p:ext uri="{BB962C8B-B14F-4D97-AF65-F5344CB8AC3E}">
        <p14:creationId xmlns:p14="http://schemas.microsoft.com/office/powerpoint/2010/main" val="2621013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2023/5/16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2023/5/16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2023/5/16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2023/5/16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image" Target="../media/image3.em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910962"/>
            <a:ext cx="9923440" cy="952499"/>
          </a:xfrm>
          <a:prstGeom prst="rect">
            <a:avLst/>
          </a:prstGeom>
          <a:gradFill flip="none" rotWithShape="1">
            <a:gsLst>
              <a:gs pos="0">
                <a:schemeClr val="accent6">
                  <a:lumMod val="50000"/>
                </a:schemeClr>
              </a:gs>
              <a:gs pos="59000">
                <a:schemeClr val="accent6">
                  <a:lumMod val="75000"/>
                </a:schemeClr>
              </a:gs>
              <a:gs pos="100000">
                <a:schemeClr val="accent6">
                  <a:lumMod val="60000"/>
                  <a:lumOff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タイトル 1"/>
          <p:cNvSpPr>
            <a:spLocks noGrp="1"/>
          </p:cNvSpPr>
          <p:nvPr>
            <p:ph type="ctrTitle"/>
          </p:nvPr>
        </p:nvSpPr>
        <p:spPr>
          <a:xfrm>
            <a:off x="322232" y="1914021"/>
            <a:ext cx="9489990" cy="753586"/>
          </a:xfrm>
        </p:spPr>
        <p:txBody>
          <a:bodyPr>
            <a:noAutofit/>
          </a:bodyPr>
          <a:lstStyle/>
          <a:p>
            <a:r>
              <a:rPr lang="ja-JP" altLang="en-US" sz="4000" b="1" dirty="0">
                <a:ln w="1270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河南町中長期財政シミュレーション</a:t>
            </a:r>
            <a:r>
              <a:rPr lang="ja-JP" altLang="en-US" sz="1200" b="1">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en-US" altLang="ja-JP" sz="1200" b="1">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R</a:t>
            </a:r>
            <a:r>
              <a:rPr lang="ja-JP" altLang="en-US" sz="1200" b="1">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４年度</a:t>
            </a:r>
            <a:r>
              <a:rPr lang="ja-JP" altLang="en-US" sz="1200" b="1" dirty="0">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推計）</a:t>
            </a:r>
          </a:p>
        </p:txBody>
      </p:sp>
      <p:sp>
        <p:nvSpPr>
          <p:cNvPr id="3" name="サブタイトル 2"/>
          <p:cNvSpPr>
            <a:spLocks noGrp="1"/>
          </p:cNvSpPr>
          <p:nvPr>
            <p:ph type="subTitle" idx="1"/>
          </p:nvPr>
        </p:nvSpPr>
        <p:spPr>
          <a:xfrm>
            <a:off x="2072604" y="5682885"/>
            <a:ext cx="7429500" cy="946516"/>
          </a:xfrm>
        </p:spPr>
        <p:txBody>
          <a:bodyPr>
            <a:normAutofit/>
          </a:bodyPr>
          <a:lstStyle/>
          <a:p>
            <a:pPr algn="r"/>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令和</a:t>
            </a:r>
            <a:r>
              <a:rPr kumimoji="1" lang="ja-JP" altLang="en-US" dirty="0" smtClean="0">
                <a:latin typeface="BIZ UDPゴシック" panose="020B0400000000000000" pitchFamily="50" charset="-128"/>
                <a:ea typeface="BIZ UDPゴシック" panose="020B0400000000000000" pitchFamily="50" charset="-128"/>
              </a:rPr>
              <a:t>５年</a:t>
            </a:r>
            <a:r>
              <a:rPr lang="ja-JP" altLang="en-US" dirty="0">
                <a:latin typeface="BIZ UDPゴシック" panose="020B0400000000000000" pitchFamily="50" charset="-128"/>
                <a:ea typeface="BIZ UDPゴシック" panose="020B0400000000000000" pitchFamily="50" charset="-128"/>
              </a:rPr>
              <a:t>５</a:t>
            </a:r>
            <a:r>
              <a:rPr kumimoji="1" lang="ja-JP" altLang="en-US" dirty="0" smtClean="0">
                <a:latin typeface="BIZ UDPゴシック" panose="020B0400000000000000" pitchFamily="50" charset="-128"/>
                <a:ea typeface="BIZ UDPゴシック" panose="020B0400000000000000" pitchFamily="50" charset="-128"/>
              </a:rPr>
              <a:t>月</a:t>
            </a:r>
            <a:r>
              <a:rPr kumimoji="1" lang="ja-JP" altLang="en-US" dirty="0">
                <a:latin typeface="BIZ UDPゴシック" panose="020B0400000000000000" pitchFamily="50" charset="-128"/>
                <a:ea typeface="BIZ UDPゴシック" panose="020B0400000000000000" pitchFamily="50" charset="-128"/>
              </a:rPr>
              <a:t>　　</a:t>
            </a:r>
            <a:endParaRPr kumimoji="1" lang="en-US" altLang="ja-JP" dirty="0">
              <a:latin typeface="BIZ UDPゴシック" panose="020B0400000000000000" pitchFamily="50" charset="-128"/>
              <a:ea typeface="BIZ UDPゴシック" panose="020B0400000000000000" pitchFamily="50" charset="-128"/>
            </a:endParaRPr>
          </a:p>
          <a:p>
            <a:pPr algn="r"/>
            <a:r>
              <a:rPr kumimoji="1" lang="ja-JP" altLang="en-US" dirty="0">
                <a:latin typeface="BIZ UDPゴシック" panose="020B0400000000000000" pitchFamily="50" charset="-128"/>
                <a:ea typeface="BIZ UDPゴシック" panose="020B0400000000000000" pitchFamily="50" charset="-128"/>
              </a:rPr>
              <a:t>大阪府</a:t>
            </a:r>
            <a:r>
              <a:rPr kumimoji="1"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河南</a:t>
            </a:r>
            <a:r>
              <a:rPr kumimoji="1" lang="ja-JP" altLang="en-US" dirty="0">
                <a:latin typeface="BIZ UDPゴシック" panose="020B0400000000000000" pitchFamily="50" charset="-128"/>
                <a:ea typeface="BIZ UDPゴシック" panose="020B0400000000000000" pitchFamily="50" charset="-128"/>
              </a:rPr>
              <a:t>町</a:t>
            </a:r>
          </a:p>
        </p:txBody>
      </p:sp>
      <p:sp>
        <p:nvSpPr>
          <p:cNvPr id="9" name="テキスト ボックス 8"/>
          <p:cNvSpPr txBox="1"/>
          <p:nvPr/>
        </p:nvSpPr>
        <p:spPr>
          <a:xfrm>
            <a:off x="796120" y="3225339"/>
            <a:ext cx="8225218" cy="203132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kumimoji="1" lang="ja-JP" altLang="en-US" sz="1300" b="1" dirty="0">
                <a:latin typeface="BIZ UDPゴシック" panose="020B0400000000000000" pitchFamily="50" charset="-128"/>
                <a:ea typeface="BIZ UDPゴシック" panose="020B0400000000000000" pitchFamily="50" charset="-128"/>
              </a:rPr>
              <a:t>大阪府と市町村が共同で取り組んできた</a:t>
            </a:r>
            <a:r>
              <a:rPr kumimoji="1" lang="en-US" altLang="ja-JP" sz="1300" b="1" dirty="0">
                <a:latin typeface="BIZ UDPゴシック" panose="020B0400000000000000" pitchFamily="50" charset="-128"/>
                <a:ea typeface="BIZ UDPゴシック" panose="020B0400000000000000" pitchFamily="50" charset="-128"/>
              </a:rPr>
              <a:t>『</a:t>
            </a:r>
            <a:r>
              <a:rPr kumimoji="1" lang="ja-JP" altLang="en-US" sz="1300" b="1" dirty="0">
                <a:latin typeface="BIZ UDPゴシック" panose="020B0400000000000000" pitchFamily="50" charset="-128"/>
                <a:ea typeface="BIZ UDPゴシック" panose="020B0400000000000000" pitchFamily="50" charset="-128"/>
              </a:rPr>
              <a:t>基礎自治機能の維持・充実に関する研究会</a:t>
            </a:r>
            <a:r>
              <a:rPr kumimoji="1" lang="en-US" altLang="ja-JP" sz="1300" b="1" dirty="0">
                <a:latin typeface="BIZ UDPゴシック" panose="020B0400000000000000" pitchFamily="50" charset="-128"/>
                <a:ea typeface="BIZ UDPゴシック" panose="020B0400000000000000" pitchFamily="50" charset="-128"/>
              </a:rPr>
              <a:t>』</a:t>
            </a:r>
            <a:r>
              <a:rPr kumimoji="1" lang="ja-JP" altLang="en-US" sz="1300" b="1" dirty="0">
                <a:latin typeface="BIZ UDPゴシック" panose="020B0400000000000000" pitchFamily="50" charset="-128"/>
                <a:ea typeface="BIZ UDPゴシック" panose="020B0400000000000000" pitchFamily="50" charset="-128"/>
              </a:rPr>
              <a:t>などの成果を踏まえ</a:t>
            </a:r>
            <a:r>
              <a:rPr kumimoji="1" lang="en-US" altLang="ja-JP" sz="1300" b="1" dirty="0">
                <a:latin typeface="BIZ UDPゴシック" panose="020B0400000000000000" pitchFamily="50" charset="-128"/>
                <a:ea typeface="BIZ UDPゴシック" panose="020B0400000000000000" pitchFamily="50" charset="-128"/>
              </a:rPr>
              <a:t/>
            </a:r>
            <a:br>
              <a:rPr kumimoji="1" lang="en-US" altLang="ja-JP" sz="1300" b="1" dirty="0">
                <a:latin typeface="BIZ UDPゴシック" panose="020B0400000000000000" pitchFamily="50" charset="-128"/>
                <a:ea typeface="BIZ UDPゴシック" panose="020B0400000000000000" pitchFamily="50" charset="-128"/>
              </a:rPr>
            </a:br>
            <a:r>
              <a:rPr kumimoji="1" lang="ja-JP" altLang="en-US" sz="1300" b="1" dirty="0">
                <a:latin typeface="BIZ UDPゴシック" panose="020B0400000000000000" pitchFamily="50" charset="-128"/>
                <a:ea typeface="BIZ UDPゴシック" panose="020B0400000000000000" pitchFamily="50" charset="-128"/>
              </a:rPr>
              <a:t>ながら、財政基盤が脆弱な町村を対象に、人口減少・高齢化などがもたらす将来課題が長期的財政収支に</a:t>
            </a:r>
            <a:r>
              <a:rPr kumimoji="1" lang="en-US" altLang="ja-JP" sz="1300" b="1" dirty="0">
                <a:latin typeface="BIZ UDPゴシック" panose="020B0400000000000000" pitchFamily="50" charset="-128"/>
                <a:ea typeface="BIZ UDPゴシック" panose="020B0400000000000000" pitchFamily="50" charset="-128"/>
              </a:rPr>
              <a:t/>
            </a:r>
            <a:br>
              <a:rPr kumimoji="1" lang="en-US" altLang="ja-JP" sz="1300" b="1" dirty="0">
                <a:latin typeface="BIZ UDPゴシック" panose="020B0400000000000000" pitchFamily="50" charset="-128"/>
                <a:ea typeface="BIZ UDPゴシック" panose="020B0400000000000000" pitchFamily="50" charset="-128"/>
              </a:rPr>
            </a:br>
            <a:r>
              <a:rPr kumimoji="1" lang="ja-JP" altLang="en-US" sz="1300" b="1" dirty="0">
                <a:latin typeface="BIZ UDPゴシック" panose="020B0400000000000000" pitchFamily="50" charset="-128"/>
                <a:ea typeface="BIZ UDPゴシック" panose="020B0400000000000000" pitchFamily="50" charset="-128"/>
              </a:rPr>
              <a:t>どのような影響を与えるかを分析するために</a:t>
            </a:r>
            <a:r>
              <a:rPr kumimoji="1" lang="ja-JP" altLang="en-US" sz="1300" b="1" dirty="0" smtClean="0">
                <a:latin typeface="BIZ UDPゴシック" panose="020B0400000000000000" pitchFamily="50" charset="-128"/>
                <a:ea typeface="BIZ UDPゴシック" panose="020B0400000000000000" pitchFamily="50" charset="-128"/>
              </a:rPr>
              <a:t>、</a:t>
            </a:r>
            <a:r>
              <a:rPr kumimoji="1" lang="ja-JP" altLang="en-US" sz="1300" b="1" dirty="0">
                <a:latin typeface="BIZ UDPゴシック" panose="020B0400000000000000" pitchFamily="50" charset="-128"/>
                <a:ea typeface="BIZ UDPゴシック" panose="020B0400000000000000" pitchFamily="50" charset="-128"/>
              </a:rPr>
              <a:t>令和</a:t>
            </a:r>
            <a:r>
              <a:rPr kumimoji="1" lang="ja-JP" altLang="en-US" sz="1300" b="1" dirty="0" smtClean="0">
                <a:latin typeface="BIZ UDPゴシック" panose="020B0400000000000000" pitchFamily="50" charset="-128"/>
                <a:ea typeface="BIZ UDPゴシック" panose="020B0400000000000000" pitchFamily="50" charset="-128"/>
              </a:rPr>
              <a:t>２年度</a:t>
            </a:r>
            <a:r>
              <a:rPr kumimoji="1" lang="ja-JP" altLang="en-US" sz="1300" b="1" dirty="0">
                <a:latin typeface="BIZ UDPゴシック" panose="020B0400000000000000" pitchFamily="50" charset="-128"/>
                <a:ea typeface="BIZ UDPゴシック" panose="020B0400000000000000" pitchFamily="50" charset="-128"/>
              </a:rPr>
              <a:t>から毎年財政シミュレーションを作成。</a:t>
            </a:r>
            <a:endParaRPr kumimoji="1" lang="en-US" altLang="ja-JP" sz="1300" b="1" dirty="0">
              <a:latin typeface="BIZ UDPゴシック" panose="020B0400000000000000" pitchFamily="50" charset="-128"/>
              <a:ea typeface="BIZ UDPゴシック" panose="020B0400000000000000" pitchFamily="50" charset="-128"/>
            </a:endParaRPr>
          </a:p>
          <a:p>
            <a:pPr>
              <a:lnSpc>
                <a:spcPct val="150000"/>
              </a:lnSpc>
            </a:pPr>
            <a:endParaRPr kumimoji="1" lang="en-US" altLang="ja-JP" sz="600" b="1"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Ø"/>
            </a:pPr>
            <a:r>
              <a:rPr kumimoji="1" lang="ja-JP" altLang="en-US" sz="1300" b="1" dirty="0">
                <a:latin typeface="BIZ UDPゴシック" panose="020B0400000000000000" pitchFamily="50" charset="-128"/>
                <a:ea typeface="BIZ UDPゴシック" panose="020B0400000000000000" pitchFamily="50" charset="-128"/>
              </a:rPr>
              <a:t>令和</a:t>
            </a:r>
            <a:r>
              <a:rPr kumimoji="1" lang="ja-JP" altLang="en-US" sz="1300" b="1" dirty="0" smtClean="0">
                <a:latin typeface="BIZ UDPゴシック" panose="020B0400000000000000" pitchFamily="50" charset="-128"/>
                <a:ea typeface="BIZ UDPゴシック" panose="020B0400000000000000" pitchFamily="50" charset="-128"/>
              </a:rPr>
              <a:t>４年度</a:t>
            </a:r>
            <a:r>
              <a:rPr kumimoji="1" lang="ja-JP" altLang="en-US" sz="1300" b="1" dirty="0">
                <a:latin typeface="BIZ UDPゴシック" panose="020B0400000000000000" pitchFamily="50" charset="-128"/>
                <a:ea typeface="BIZ UDPゴシック" panose="020B0400000000000000" pitchFamily="50" charset="-128"/>
              </a:rPr>
              <a:t>も</a:t>
            </a:r>
            <a:r>
              <a:rPr kumimoji="1" lang="ja-JP" altLang="en-US" sz="1300" b="1" dirty="0" smtClean="0">
                <a:latin typeface="BIZ UDPゴシック" panose="020B0400000000000000" pitchFamily="50" charset="-128"/>
                <a:ea typeface="BIZ UDPゴシック" panose="020B0400000000000000" pitchFamily="50" charset="-128"/>
              </a:rPr>
              <a:t>、令和３年度</a:t>
            </a:r>
            <a:r>
              <a:rPr kumimoji="1" lang="ja-JP" altLang="en-US" sz="1300" b="1" dirty="0">
                <a:latin typeface="BIZ UDPゴシック" panose="020B0400000000000000" pitchFamily="50" charset="-128"/>
                <a:ea typeface="BIZ UDPゴシック" panose="020B0400000000000000" pitchFamily="50" charset="-128"/>
              </a:rPr>
              <a:t>決算をベースにシミュレーションを更新。府と南河内地域２町１村で取り組んだ、地域の行政課題やその対応方策の検討結果とあわせて、今後、対応方策を実施しながら、将来のあり方についても検討。</a:t>
            </a:r>
          </a:p>
        </p:txBody>
      </p:sp>
    </p:spTree>
    <p:extLst>
      <p:ext uri="{BB962C8B-B14F-4D97-AF65-F5344CB8AC3E}">
        <p14:creationId xmlns:p14="http://schemas.microsoft.com/office/powerpoint/2010/main" val="177272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グラフ 26">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194169328"/>
              </p:ext>
            </p:extLst>
          </p:nvPr>
        </p:nvGraphicFramePr>
        <p:xfrm>
          <a:off x="5084941" y="2390658"/>
          <a:ext cx="4625166" cy="2978960"/>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19"/>
          <p:cNvSpPr txBox="1"/>
          <p:nvPr/>
        </p:nvSpPr>
        <p:spPr>
          <a:xfrm>
            <a:off x="1022029" y="6426800"/>
            <a:ext cx="93600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この試算は不確定要素を多く含んでおり、将来に向かって相当の幅をもってみる必要がある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１．河南町の中長期財政シミュレーション</a:t>
            </a:r>
          </a:p>
        </p:txBody>
      </p:sp>
      <p:sp>
        <p:nvSpPr>
          <p:cNvPr id="17" name="正方形/長方形 16"/>
          <p:cNvSpPr/>
          <p:nvPr/>
        </p:nvSpPr>
        <p:spPr>
          <a:xfrm>
            <a:off x="223065" y="813776"/>
            <a:ext cx="9487041" cy="1399876"/>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779120" y="2308311"/>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収支過不足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5611518" y="2308311"/>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歳入総額・歳出総額の見通し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4945056" y="2436315"/>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24" name="テキスト ボックス 23"/>
          <p:cNvSpPr txBox="1"/>
          <p:nvPr/>
        </p:nvSpPr>
        <p:spPr>
          <a:xfrm>
            <a:off x="31889" y="2454911"/>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25" name="テキスト ボックス 24"/>
          <p:cNvSpPr txBox="1"/>
          <p:nvPr/>
        </p:nvSpPr>
        <p:spPr>
          <a:xfrm>
            <a:off x="78059" y="6101309"/>
            <a:ext cx="1692000" cy="230832"/>
          </a:xfrm>
          <a:prstGeom prst="rect">
            <a:avLst/>
          </a:prstGeom>
          <a:noFill/>
        </p:spPr>
        <p:txBody>
          <a:bodyPr wrap="square" rtlCol="0" anchor="ctr">
            <a:spAutoFit/>
          </a:bodyPr>
          <a:lstStyle/>
          <a:p>
            <a:pPr algn="ctr"/>
            <a:r>
              <a:rPr kumimoji="1" lang="ja-JP" altLang="en-US" sz="900" dirty="0">
                <a:latin typeface="BIZ UDPゴシック" panose="020B0400000000000000" pitchFamily="50" charset="-128"/>
                <a:ea typeface="BIZ UDPゴシック" panose="020B0400000000000000" pitchFamily="50" charset="-128"/>
              </a:rPr>
              <a:t>（▲は累積の財源不足額）</a:t>
            </a:r>
          </a:p>
        </p:txBody>
      </p:sp>
      <p:sp>
        <p:nvSpPr>
          <p:cNvPr id="31" name="テキスト ボックス 30">
            <a:extLst>
              <a:ext uri="{FF2B5EF4-FFF2-40B4-BE49-F238E27FC236}">
                <a16:creationId xmlns:a16="http://schemas.microsoft.com/office/drawing/2014/main" id="{9DDCD8FF-5B21-4010-AA92-DA3E3CF2DE19}"/>
              </a:ext>
            </a:extLst>
          </p:cNvPr>
          <p:cNvSpPr txBox="1"/>
          <p:nvPr/>
        </p:nvSpPr>
        <p:spPr>
          <a:xfrm>
            <a:off x="8860003" y="5519175"/>
            <a:ext cx="1060168"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（単位：百万円）</a:t>
            </a:r>
          </a:p>
        </p:txBody>
      </p:sp>
      <p:sp>
        <p:nvSpPr>
          <p:cNvPr id="5" name="テキスト ボックス 4"/>
          <p:cNvSpPr txBox="1"/>
          <p:nvPr/>
        </p:nvSpPr>
        <p:spPr>
          <a:xfrm>
            <a:off x="8156588" y="3216074"/>
            <a:ext cx="95450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歳出総額</a:t>
            </a:r>
          </a:p>
        </p:txBody>
      </p:sp>
      <p:sp>
        <p:nvSpPr>
          <p:cNvPr id="22" name="テキスト ボックス 21"/>
          <p:cNvSpPr txBox="1"/>
          <p:nvPr/>
        </p:nvSpPr>
        <p:spPr>
          <a:xfrm>
            <a:off x="8189780" y="4138957"/>
            <a:ext cx="123755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歳入総額</a:t>
            </a:r>
          </a:p>
        </p:txBody>
      </p:sp>
      <p:sp>
        <p:nvSpPr>
          <p:cNvPr id="40"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pic>
        <p:nvPicPr>
          <p:cNvPr id="8" name="図 7"/>
          <p:cNvPicPr>
            <a:picLocks noChangeAspect="1"/>
          </p:cNvPicPr>
          <p:nvPr/>
        </p:nvPicPr>
        <p:blipFill>
          <a:blip r:embed="rId3"/>
          <a:stretch>
            <a:fillRect/>
          </a:stretch>
        </p:blipFill>
        <p:spPr>
          <a:xfrm>
            <a:off x="235999" y="5791139"/>
            <a:ext cx="9487041" cy="345563"/>
          </a:xfrm>
          <a:prstGeom prst="rect">
            <a:avLst/>
          </a:prstGeom>
        </p:spPr>
      </p:pic>
      <p:graphicFrame>
        <p:nvGraphicFramePr>
          <p:cNvPr id="19" name="グラフ 18">
            <a:extLst>
              <a:ext uri="{FF2B5EF4-FFF2-40B4-BE49-F238E27FC236}">
                <a16:creationId xmlns:a16="http://schemas.microsoft.com/office/drawing/2014/main" id="{00000000-0008-0000-0800-000002000000}"/>
              </a:ext>
            </a:extLst>
          </p:cNvPr>
          <p:cNvGraphicFramePr>
            <a:graphicFrameLocks/>
          </p:cNvGraphicFramePr>
          <p:nvPr>
            <p:extLst>
              <p:ext uri="{D42A27DB-BD31-4B8C-83A1-F6EECF244321}">
                <p14:modId xmlns:p14="http://schemas.microsoft.com/office/powerpoint/2010/main" val="3711632781"/>
              </p:ext>
            </p:extLst>
          </p:nvPr>
        </p:nvGraphicFramePr>
        <p:xfrm>
          <a:off x="0" y="2347629"/>
          <a:ext cx="5012503" cy="3110383"/>
        </p:xfrm>
        <a:graphic>
          <a:graphicData uri="http://schemas.openxmlformats.org/drawingml/2006/chart">
            <c:chart xmlns:c="http://schemas.openxmlformats.org/drawingml/2006/chart" xmlns:r="http://schemas.openxmlformats.org/officeDocument/2006/relationships" r:id="rId4"/>
          </a:graphicData>
        </a:graphic>
      </p:graphicFrame>
      <p:sp>
        <p:nvSpPr>
          <p:cNvPr id="26" name="正方形/長方形 25"/>
          <p:cNvSpPr/>
          <p:nvPr/>
        </p:nvSpPr>
        <p:spPr>
          <a:xfrm>
            <a:off x="318012" y="811632"/>
            <a:ext cx="9587988" cy="1451679"/>
          </a:xfrm>
          <a:prstGeom prst="rect">
            <a:avLst/>
          </a:prstGeom>
        </p:spPr>
        <p:txBody>
          <a:bodyPr wrap="square">
            <a:spAutoFit/>
          </a:bodyPr>
          <a:lstStyle/>
          <a:p>
            <a:pPr>
              <a:lnSpc>
                <a:spcPts val="25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今後の財政収支は、年齢区分別人口と連動して町税が減少する一方、地方交付税の大幅な増額は</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見込めない中、社会保障関係経費や物件費</a:t>
            </a:r>
            <a:r>
              <a:rPr kumimoji="1" lang="ja-JP" altLang="en-US" sz="1600">
                <a:latin typeface="BIZ UDPゴシック" panose="020B0400000000000000" pitchFamily="50" charset="-128"/>
                <a:ea typeface="BIZ UDPゴシック" panose="020B0400000000000000" pitchFamily="50" charset="-128"/>
              </a:rPr>
              <a:t>等が増加していく厳しい</a:t>
            </a:r>
            <a:r>
              <a:rPr kumimoji="1" lang="ja-JP" altLang="en-US" sz="1600" dirty="0">
                <a:latin typeface="BIZ UDPゴシック" panose="020B0400000000000000" pitchFamily="50" charset="-128"/>
                <a:ea typeface="BIZ UDPゴシック" panose="020B0400000000000000" pitchFamily="50" charset="-128"/>
              </a:rPr>
              <a:t>見通し</a:t>
            </a:r>
          </a:p>
          <a:p>
            <a:pPr>
              <a:lnSpc>
                <a:spcPts val="2500"/>
              </a:lnSpc>
              <a:spcAft>
                <a:spcPts val="600"/>
              </a:spcAft>
            </a:pPr>
            <a:r>
              <a:rPr kumimoji="1" lang="ja-JP" altLang="en-US" sz="1600" dirty="0">
                <a:solidFill>
                  <a:schemeClr val="accent2"/>
                </a:solidFill>
                <a:latin typeface="BIZ UDPゴシック" panose="020B0400000000000000" pitchFamily="50" charset="-128"/>
                <a:ea typeface="BIZ UDPゴシック" panose="020B0400000000000000" pitchFamily="50" charset="-128"/>
              </a:rPr>
              <a:t>➡</a:t>
            </a:r>
            <a:r>
              <a:rPr kumimoji="1" lang="ja-JP" altLang="en-US" sz="1600">
                <a:solidFill>
                  <a:srgbClr val="FFC000"/>
                </a:solidFill>
                <a:latin typeface="BIZ UDPゴシック" panose="020B0400000000000000" pitchFamily="50" charset="-128"/>
                <a:ea typeface="BIZ UDPゴシック" panose="020B0400000000000000" pitchFamily="50" charset="-128"/>
              </a:rPr>
              <a:t>　</a:t>
            </a:r>
            <a:r>
              <a:rPr kumimoji="1" lang="ja-JP" altLang="en-US" sz="1600">
                <a:latin typeface="BIZ UDPゴシック" panose="020B0400000000000000" pitchFamily="50" charset="-128"/>
                <a:ea typeface="BIZ UDPゴシック" panose="020B0400000000000000" pitchFamily="50" charset="-128"/>
              </a:rPr>
              <a:t>令和８年度以降、収支不足が発生する見通し</a:t>
            </a:r>
            <a:r>
              <a:rPr kumimoji="1" lang="en-US" altLang="ja-JP" sz="1600">
                <a:latin typeface="BIZ UDPゴシック" panose="020B0400000000000000" pitchFamily="50" charset="-128"/>
                <a:ea typeface="BIZ UDPゴシック" panose="020B0400000000000000" pitchFamily="50" charset="-128"/>
              </a:rPr>
              <a:t/>
            </a:r>
            <a:br>
              <a:rPr kumimoji="1" lang="en-US" altLang="ja-JP" sz="1600">
                <a:latin typeface="BIZ UDPゴシック" panose="020B0400000000000000" pitchFamily="50" charset="-128"/>
                <a:ea typeface="BIZ UDPゴシック" panose="020B0400000000000000" pitchFamily="50" charset="-128"/>
              </a:rPr>
            </a:br>
            <a:r>
              <a:rPr kumimoji="1" lang="ja-JP" altLang="en-US" sz="1600">
                <a:latin typeface="BIZ UDPゴシック" panose="020B0400000000000000" pitchFamily="50" charset="-128"/>
                <a:ea typeface="BIZ UDPゴシック" panose="020B0400000000000000" pitchFamily="50" charset="-128"/>
              </a:rPr>
              <a:t>　　 財政調整基金（令和３年度決算で</a:t>
            </a:r>
            <a:r>
              <a:rPr kumimoji="1" lang="en-US" altLang="ja-JP" sz="1600">
                <a:latin typeface="BIZ UDPゴシック" panose="020B0400000000000000" pitchFamily="50" charset="-128"/>
                <a:ea typeface="BIZ UDPゴシック" panose="020B0400000000000000" pitchFamily="50" charset="-128"/>
              </a:rPr>
              <a:t>1</a:t>
            </a:r>
            <a:r>
              <a:rPr kumimoji="1" lang="ja-JP" altLang="en-US" sz="1600">
                <a:latin typeface="BIZ UDPゴシック" panose="020B0400000000000000" pitchFamily="50" charset="-128"/>
                <a:ea typeface="BIZ UDPゴシック" panose="020B0400000000000000" pitchFamily="50" charset="-128"/>
              </a:rPr>
              <a:t>２</a:t>
            </a:r>
            <a:r>
              <a:rPr kumimoji="1" lang="en-US" altLang="ja-JP" sz="1600">
                <a:latin typeface="BIZ UDPゴシック" panose="020B0400000000000000" pitchFamily="50" charset="-128"/>
                <a:ea typeface="BIZ UDPゴシック" panose="020B0400000000000000" pitchFamily="50" charset="-128"/>
              </a:rPr>
              <a:t>.0</a:t>
            </a:r>
            <a:r>
              <a:rPr kumimoji="1" lang="ja-JP" altLang="en-US" sz="1600">
                <a:latin typeface="BIZ UDPゴシック" panose="020B0400000000000000" pitchFamily="50" charset="-128"/>
                <a:ea typeface="BIZ UDPゴシック" panose="020B0400000000000000" pitchFamily="50" charset="-128"/>
              </a:rPr>
              <a:t>億円）は令和１６年度に枯渇する</a:t>
            </a:r>
            <a:r>
              <a:rPr kumimoji="1" lang="ja-JP" altLang="en-US" sz="1600" dirty="0">
                <a:latin typeface="BIZ UDPゴシック" panose="020B0400000000000000" pitchFamily="50" charset="-128"/>
                <a:ea typeface="BIZ UDPゴシック" panose="020B0400000000000000" pitchFamily="50" charset="-128"/>
              </a:rPr>
              <a:t>見通し</a:t>
            </a:r>
          </a:p>
        </p:txBody>
      </p:sp>
    </p:spTree>
    <p:extLst>
      <p:ext uri="{BB962C8B-B14F-4D97-AF65-F5344CB8AC3E}">
        <p14:creationId xmlns:p14="http://schemas.microsoft.com/office/powerpoint/2010/main" val="104744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5739072"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２．財政シミュレーションの</a:t>
            </a:r>
            <a:r>
              <a:rPr kumimoji="1" lang="ja-JP" altLang="en-US" sz="2800" b="1">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試算方法</a:t>
            </a:r>
            <a:endPar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243567" y="761053"/>
            <a:ext cx="9392425" cy="2133782"/>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2089980516"/>
              </p:ext>
            </p:extLst>
          </p:nvPr>
        </p:nvGraphicFramePr>
        <p:xfrm>
          <a:off x="130118" y="3072377"/>
          <a:ext cx="4330977" cy="3100703"/>
        </p:xfrm>
        <a:graphic>
          <a:graphicData uri="http://schemas.openxmlformats.org/drawingml/2006/table">
            <a:tbl>
              <a:tblPr>
                <a:tableStyleId>{5940675A-B579-460E-94D1-54222C63F5DA}</a:tableStyleId>
              </a:tblPr>
              <a:tblGrid>
                <a:gridCol w="341616">
                  <a:extLst>
                    <a:ext uri="{9D8B030D-6E8A-4147-A177-3AD203B41FA5}">
                      <a16:colId xmlns:a16="http://schemas.microsoft.com/office/drawing/2014/main" val="3356660803"/>
                    </a:ext>
                  </a:extLst>
                </a:gridCol>
                <a:gridCol w="1792818">
                  <a:extLst>
                    <a:ext uri="{9D8B030D-6E8A-4147-A177-3AD203B41FA5}">
                      <a16:colId xmlns:a16="http://schemas.microsoft.com/office/drawing/2014/main" val="2163183408"/>
                    </a:ext>
                  </a:extLst>
                </a:gridCol>
                <a:gridCol w="2196543">
                  <a:extLst>
                    <a:ext uri="{9D8B030D-6E8A-4147-A177-3AD203B41FA5}">
                      <a16:colId xmlns:a16="http://schemas.microsoft.com/office/drawing/2014/main" val="2898818577"/>
                    </a:ext>
                  </a:extLst>
                </a:gridCol>
              </a:tblGrid>
              <a:tr h="3052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考え方・傾向</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08761">
                <a:tc rowSpan="5">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人口に連動する税目（個人町民税など）が</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減少</a:t>
                      </a:r>
                    </a:p>
                  </a:txBody>
                  <a:tcPr anchor="ctr"/>
                </a:tc>
                <a:extLst>
                  <a:ext uri="{0D108BD9-81ED-4DB2-BD59-A6C34878D82A}">
                    <a16:rowId xmlns:a16="http://schemas.microsoft.com/office/drawing/2014/main" val="1816219830"/>
                  </a:ext>
                </a:extLst>
              </a:tr>
              <a:tr h="508761">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地方交付税等</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国・地方の厳しい財政状況を踏まえ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近年と同水準</a:t>
                      </a:r>
                    </a:p>
                  </a:txBody>
                  <a:tcPr anchor="ctr"/>
                </a:tc>
                <a:extLst>
                  <a:ext uri="{0D108BD9-81ED-4DB2-BD59-A6C34878D82A}">
                    <a16:rowId xmlns:a16="http://schemas.microsoft.com/office/drawing/2014/main" val="1397604318"/>
                  </a:ext>
                </a:extLst>
              </a:tr>
              <a:tr h="50901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spc="-50" baseline="0" dirty="0">
                          <a:latin typeface="BIZ UDPゴシック" panose="020B0400000000000000" pitchFamily="50" charset="-128"/>
                          <a:ea typeface="BIZ UDPゴシック" panose="020B0400000000000000" pitchFamily="50" charset="-128"/>
                        </a:rPr>
                        <a:t>補助費等の増加と連動して</a:t>
                      </a:r>
                      <a:r>
                        <a:rPr kumimoji="1" lang="ja-JP" altLang="en-US" sz="1200" b="1" u="sng" spc="-50" baseline="0" dirty="0">
                          <a:solidFill>
                            <a:schemeClr val="accent2"/>
                          </a:solidFill>
                          <a:latin typeface="BIZ UDPゴシック" panose="020B0400000000000000" pitchFamily="50" charset="-128"/>
                          <a:ea typeface="BIZ UDPゴシック" panose="020B0400000000000000" pitchFamily="50" charset="-128"/>
                        </a:rPr>
                        <a:t>増加</a:t>
                      </a:r>
                      <a:endParaRPr kumimoji="1" lang="en-US" altLang="ja-JP" sz="1200" b="1" u="sng" spc="-50" baseline="0" dirty="0">
                        <a:solidFill>
                          <a:schemeClr val="accent2"/>
                        </a:solidFill>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509017">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71010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近年と同水準</a:t>
                      </a:r>
                    </a:p>
                  </a:txBody>
                  <a:tcPr anchor="ctr"/>
                </a:tc>
                <a:extLst>
                  <a:ext uri="{0D108BD9-81ED-4DB2-BD59-A6C34878D82A}">
                    <a16:rowId xmlns:a16="http://schemas.microsoft.com/office/drawing/2014/main" val="2649666177"/>
                  </a:ext>
                </a:extLst>
              </a:tr>
            </a:tbl>
          </a:graphicData>
        </a:graphic>
      </p:graphicFrame>
      <p:sp>
        <p:nvSpPr>
          <p:cNvPr id="12" name="テキスト ボックス 11"/>
          <p:cNvSpPr txBox="1"/>
          <p:nvPr/>
        </p:nvSpPr>
        <p:spPr>
          <a:xfrm>
            <a:off x="78059" y="6277573"/>
            <a:ext cx="4493941" cy="461665"/>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原則として特定目的基金からの繰入金は見込まず、各年度の　</a:t>
            </a:r>
            <a:r>
              <a:rPr kumimoji="1" lang="en-US" altLang="ja-JP" sz="1200" dirty="0">
                <a:latin typeface="BIZ UDPゴシック" panose="020B0400000000000000" pitchFamily="50" charset="-128"/>
                <a:ea typeface="BIZ UDPゴシック" panose="020B0400000000000000" pitchFamily="50" charset="-128"/>
              </a:rPr>
              <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　　 財源不足額には財政調整基金からの繰入金のみを充当</a:t>
            </a:r>
          </a:p>
        </p:txBody>
      </p:sp>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533993497"/>
              </p:ext>
            </p:extLst>
          </p:nvPr>
        </p:nvGraphicFramePr>
        <p:xfrm>
          <a:off x="4572000" y="3076124"/>
          <a:ext cx="5198076" cy="3485571"/>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11845">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考え方・傾向</a:t>
                      </a:r>
                    </a:p>
                  </a:txBody>
                  <a:tcPr anchor="ctr">
                    <a:solidFill>
                      <a:schemeClr val="accent1">
                        <a:lumMod val="20000"/>
                        <a:lumOff val="80000"/>
                      </a:schemeClr>
                    </a:solidFill>
                  </a:tcPr>
                </a:tc>
                <a:extLst>
                  <a:ext uri="{0D108BD9-81ED-4DB2-BD59-A6C34878D82A}">
                    <a16:rowId xmlns:a16="http://schemas.microsoft.com/office/drawing/2014/main" val="1806263996"/>
                  </a:ext>
                </a:extLst>
              </a:tr>
              <a:tr h="261707">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給与等は近年と同水準／退職手当は個別に積上げ</a:t>
                      </a:r>
                    </a:p>
                  </a:txBody>
                  <a:tcPr anchor="ctr"/>
                </a:tc>
                <a:extLst>
                  <a:ext uri="{0D108BD9-81ED-4DB2-BD59-A6C34878D82A}">
                    <a16:rowId xmlns:a16="http://schemas.microsoft.com/office/drawing/2014/main" val="1279605222"/>
                  </a:ext>
                </a:extLst>
              </a:tr>
              <a:tr h="261707">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近年の増加率や今後の高齢化を踏まえ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増加</a:t>
                      </a:r>
                    </a:p>
                  </a:txBody>
                  <a:tcPr anchor="ctr"/>
                </a:tc>
                <a:extLst>
                  <a:ext uri="{0D108BD9-81ED-4DB2-BD59-A6C34878D82A}">
                    <a16:rowId xmlns:a16="http://schemas.microsoft.com/office/drawing/2014/main" val="1816219830"/>
                  </a:ext>
                </a:extLst>
              </a:tr>
              <a:tr h="833586">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近年の増加率を踏まえ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増加</a:t>
                      </a:r>
                      <a:endParaRPr kumimoji="1" lang="en-US" altLang="ja-JP" sz="1200" b="1" u="sng" dirty="0">
                        <a:solidFill>
                          <a:schemeClr val="accent2"/>
                        </a:solidFill>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※R</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２・</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R</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３は</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、新型コロナウイルス感染症関連</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
                      </a:r>
                      <a:br>
                        <a:rPr kumimoji="1" lang="en-US" altLang="ja-JP" sz="1200" b="0" u="none" dirty="0">
                          <a:solidFill>
                            <a:schemeClr val="tx1"/>
                          </a:solidFill>
                          <a:latin typeface="BIZ UDPゴシック" panose="020B0400000000000000" pitchFamily="50" charset="-128"/>
                          <a:ea typeface="BIZ UDPゴシック" panose="020B0400000000000000" pitchFamily="50" charset="-128"/>
                        </a:rPr>
                      </a:b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　 事業費が大きく（特に補助費）、近年の傾向と比べ　</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　 特異であるため、増加率の算定対象年度から除外</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26170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近年と同水準／</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大規模事業は個別に積上げ</a:t>
                      </a:r>
                    </a:p>
                  </a:txBody>
                  <a:tcPr anchor="ctr"/>
                </a:tc>
                <a:extLst>
                  <a:ext uri="{0D108BD9-81ED-4DB2-BD59-A6C34878D82A}">
                    <a16:rowId xmlns:a16="http://schemas.microsoft.com/office/drawing/2014/main" val="4214000780"/>
                  </a:ext>
                </a:extLst>
              </a:tr>
              <a:tr h="436179">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01980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下水特会は近年と同水準</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p:cNvSpPr>
            <a:spLocks noGrp="1"/>
          </p:cNvSpPr>
          <p:nvPr>
            <p:ph type="sldNum" sz="quarter" idx="12"/>
          </p:nvPr>
        </p:nvSpPr>
        <p:spPr>
          <a:xfrm>
            <a:off x="9462259" y="6585286"/>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286222" y="896929"/>
            <a:ext cx="9385398" cy="1938992"/>
          </a:xfrm>
          <a:prstGeom prst="rect">
            <a:avLst/>
          </a:prstGeom>
        </p:spPr>
        <p:txBody>
          <a:bodyPr wrap="square">
            <a:spAutoFit/>
          </a:bodyPr>
          <a:lstStyle/>
          <a:p>
            <a:pPr>
              <a:lnSpc>
                <a:spcPts val="2200"/>
              </a:lnSpc>
              <a:spcAft>
                <a:spcPts val="400"/>
              </a:spcAft>
            </a:pPr>
            <a:r>
              <a:rPr kumimoji="1" lang="ja-JP" altLang="en-US" sz="1600">
                <a:solidFill>
                  <a:srgbClr val="FFC000"/>
                </a:solidFill>
                <a:latin typeface="BIZ UDPゴシック" panose="020B0400000000000000" pitchFamily="50" charset="-128"/>
                <a:ea typeface="BIZ UDPゴシック" panose="020B0400000000000000" pitchFamily="50" charset="-128"/>
              </a:rPr>
              <a:t>● </a:t>
            </a:r>
            <a:r>
              <a:rPr kumimoji="1" lang="ja-JP" altLang="en-US" sz="1600">
                <a:solidFill>
                  <a:schemeClr val="tx1">
                    <a:lumMod val="95000"/>
                    <a:lumOff val="5000"/>
                  </a:schemeClr>
                </a:solidFill>
                <a:latin typeface="BIZ UDPゴシック" panose="020B0400000000000000" pitchFamily="50" charset="-128"/>
                <a:ea typeface="BIZ UDPゴシック" panose="020B0400000000000000" pitchFamily="50" charset="-128"/>
              </a:rPr>
              <a:t>令和３年度</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決算をベースに</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15</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年間推計</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en-US" altLang="ja-JP" sz="1300" dirty="0">
                <a:solidFill>
                  <a:schemeClr val="accent5">
                    <a:lumMod val="75000"/>
                  </a:schemeClr>
                </a:solidFill>
                <a:latin typeface="BIZ UDPゴシック" panose="020B0400000000000000" pitchFamily="50" charset="-128"/>
                <a:ea typeface="BIZ UDPゴシック" panose="020B0400000000000000" pitchFamily="50" charset="-128"/>
              </a:rPr>
              <a:t>   </a:t>
            </a:r>
            <a: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t>※ </a:t>
            </a: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新型コロナウイルス感染症の流行</a:t>
            </a:r>
            <a:r>
              <a:rPr kumimoji="1" lang="ja-JP" altLang="en-US" sz="1400">
                <a:solidFill>
                  <a:schemeClr val="accent5">
                    <a:lumMod val="75000"/>
                  </a:schemeClr>
                </a:solidFill>
                <a:latin typeface="BIZ UDPゴシック" panose="020B0400000000000000" pitchFamily="50" charset="-128"/>
                <a:ea typeface="BIZ UDPゴシック" panose="020B0400000000000000" pitchFamily="50" charset="-128"/>
              </a:rPr>
              <a:t>が</a:t>
            </a:r>
            <a:r>
              <a:rPr kumimoji="1" lang="en-US" altLang="ja-JP" sz="1400">
                <a:solidFill>
                  <a:schemeClr val="accent5">
                    <a:lumMod val="75000"/>
                  </a:schemeClr>
                </a:solidFill>
                <a:latin typeface="BIZ UDPゴシック" panose="020B0400000000000000" pitchFamily="50" charset="-128"/>
                <a:ea typeface="BIZ UDPゴシック" panose="020B0400000000000000" pitchFamily="50" charset="-128"/>
              </a:rPr>
              <a:t>R</a:t>
            </a:r>
            <a:r>
              <a:rPr kumimoji="1" lang="ja-JP" altLang="en-US" sz="1400">
                <a:solidFill>
                  <a:schemeClr val="accent5">
                    <a:lumMod val="75000"/>
                  </a:schemeClr>
                </a:solidFill>
                <a:latin typeface="BIZ UDPゴシック" panose="020B0400000000000000" pitchFamily="50" charset="-128"/>
                <a:ea typeface="BIZ UDPゴシック" panose="020B0400000000000000" pitchFamily="50" charset="-128"/>
              </a:rPr>
              <a:t>３決算値</a:t>
            </a: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に及ぼした影響を控除することは困難であるため、控除</a:t>
            </a:r>
            <a:r>
              <a:rPr kumimoji="1" lang="ja-JP" altLang="en-US" sz="1400">
                <a:solidFill>
                  <a:schemeClr val="accent5">
                    <a:lumMod val="75000"/>
                  </a:schemeClr>
                </a:solidFill>
                <a:latin typeface="BIZ UDPゴシック" panose="020B0400000000000000" pitchFamily="50" charset="-128"/>
                <a:ea typeface="BIZ UDPゴシック" panose="020B0400000000000000" pitchFamily="50" charset="-128"/>
              </a:rPr>
              <a:t>しない。</a:t>
            </a:r>
            <a:endPar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endParaRPr>
          </a:p>
          <a:p>
            <a:pPr>
              <a:lnSpc>
                <a:spcPts val="2200"/>
              </a:lnSpc>
              <a:spcAft>
                <a:spcPts val="400"/>
              </a:spcAft>
            </a:pPr>
            <a:r>
              <a:rPr kumimoji="1" lang="ja-JP" altLang="en-US" sz="1600">
                <a:solidFill>
                  <a:srgbClr val="FFC000"/>
                </a:solidFill>
                <a:latin typeface="BIZ UDPゴシック" panose="020B0400000000000000" pitchFamily="50" charset="-128"/>
                <a:ea typeface="BIZ UDPゴシック" panose="020B0400000000000000" pitchFamily="50" charset="-128"/>
              </a:rPr>
              <a:t>● </a:t>
            </a:r>
            <a:r>
              <a:rPr kumimoji="1" lang="ja-JP" altLang="en-US" sz="1600" spc="-150">
                <a:solidFill>
                  <a:schemeClr val="tx1">
                    <a:lumMod val="95000"/>
                    <a:lumOff val="5000"/>
                  </a:schemeClr>
                </a:solidFill>
                <a:latin typeface="BIZ UDPゴシック" panose="020B0400000000000000" pitchFamily="50" charset="-128"/>
                <a:ea typeface="BIZ UDPゴシック" panose="020B0400000000000000" pitchFamily="50" charset="-128"/>
              </a:rPr>
              <a:t>人口</a:t>
            </a:r>
            <a:r>
              <a:rPr kumimoji="1" lang="ja-JP" altLang="en-US"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推計に連動しうる費目は、国立社会保障・人口問題研究所（社人研）の平成</a:t>
            </a:r>
            <a:r>
              <a:rPr kumimoji="1" lang="en-US" altLang="ja-JP"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30</a:t>
            </a:r>
            <a:r>
              <a:rPr kumimoji="1" lang="ja-JP" altLang="en-US"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年推計と連動</a:t>
            </a:r>
          </a:p>
          <a:p>
            <a:pPr>
              <a:lnSpc>
                <a:spcPts val="2200"/>
              </a:lnSpc>
              <a:spcAft>
                <a:spcPts val="400"/>
              </a:spcAft>
            </a:pPr>
            <a:r>
              <a:rPr kumimoji="1" lang="ja-JP" altLang="en-US" sz="1600">
                <a:solidFill>
                  <a:srgbClr val="FFC000"/>
                </a:solidFill>
                <a:latin typeface="BIZ UDPゴシック" panose="020B0400000000000000" pitchFamily="50" charset="-128"/>
                <a:ea typeface="BIZ UDPゴシック" panose="020B0400000000000000" pitchFamily="50" charset="-128"/>
              </a:rPr>
              <a:t>● </a:t>
            </a:r>
            <a:r>
              <a:rPr kumimoji="1" lang="ja-JP" altLang="en-US" sz="1600">
                <a:solidFill>
                  <a:schemeClr val="tx1">
                    <a:lumMod val="95000"/>
                    <a:lumOff val="5000"/>
                  </a:schemeClr>
                </a:solidFill>
                <a:latin typeface="BIZ UDPゴシック" panose="020B0400000000000000" pitchFamily="50" charset="-128"/>
                <a:ea typeface="BIZ UDPゴシック" panose="020B0400000000000000" pitchFamily="50" charset="-128"/>
              </a:rPr>
              <a:t>その他</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の費目は、近年</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原則、直近の３か年</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の増加率や平均値などから試算</a:t>
            </a:r>
            <a:endPar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lnSpc>
                <a:spcPts val="2200"/>
              </a:lnSpc>
              <a:spcAft>
                <a:spcPts val="4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a:t>
            </a:r>
            <a:r>
              <a:rPr kumimoji="1" lang="ja-JP" altLang="en-US" sz="1600">
                <a:solidFill>
                  <a:srgbClr val="FFC000"/>
                </a:solidFill>
                <a:latin typeface="BIZ UDPゴシック" panose="020B0400000000000000" pitchFamily="50" charset="-128"/>
                <a:ea typeface="BIZ UDPゴシック" panose="020B0400000000000000" pitchFamily="50" charset="-128"/>
              </a:rPr>
              <a:t>　</a:t>
            </a:r>
            <a:r>
              <a:rPr kumimoji="1" lang="ja-JP" altLang="en-US" sz="1600">
                <a:solidFill>
                  <a:schemeClr val="tx1">
                    <a:lumMod val="95000"/>
                    <a:lumOff val="5000"/>
                  </a:schemeClr>
                </a:solidFill>
                <a:latin typeface="BIZ UDPゴシック" panose="020B0400000000000000" pitchFamily="50" charset="-128"/>
                <a:ea typeface="BIZ UDPゴシック" panose="020B0400000000000000" pitchFamily="50" charset="-128"/>
              </a:rPr>
              <a:t>コロナ禍などによる景気動向、令和４年度に顕在化した物価高騰が町村財政に及ぼす影響は本試算</a:t>
            </a:r>
            <a:r>
              <a:rPr kumimoji="1" lang="en-US" altLang="ja-JP" sz="160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ja-JP" altLang="en-US" sz="1600">
                <a:solidFill>
                  <a:schemeClr val="tx1">
                    <a:lumMod val="95000"/>
                    <a:lumOff val="5000"/>
                  </a:schemeClr>
                </a:solidFill>
                <a:latin typeface="BIZ UDPゴシック" panose="020B0400000000000000" pitchFamily="50" charset="-128"/>
                <a:ea typeface="BIZ UDPゴシック" panose="020B0400000000000000" pitchFamily="50" charset="-128"/>
              </a:rPr>
              <a:t>　　 に織り込んでいないが、財政収支への影響が大きいと想定されるので留意が必要</a:t>
            </a:r>
            <a:endPar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93505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左右矢印 49"/>
          <p:cNvSpPr/>
          <p:nvPr/>
        </p:nvSpPr>
        <p:spPr>
          <a:xfrm>
            <a:off x="5756786" y="6562658"/>
            <a:ext cx="3977528" cy="206144"/>
          </a:xfrm>
          <a:prstGeom prst="leftRightArrow">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sp>
        <p:nvSpPr>
          <p:cNvPr id="35" name="正方形/長方形 34"/>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1"/>
          <p:cNvSpPr txBox="1"/>
          <p:nvPr/>
        </p:nvSpPr>
        <p:spPr>
          <a:xfrm>
            <a:off x="5725663" y="3427218"/>
            <a:ext cx="3875964"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区分別の人口の推移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78059" y="69752"/>
            <a:ext cx="10004662" cy="954107"/>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３．河南町の人口推計 </a:t>
            </a:r>
            <a:r>
              <a:rPr kumimoji="1" lang="ja-JP" altLang="en-US"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（国立社会保障・人口問題研究所　将来人口推計</a:t>
            </a:r>
            <a:r>
              <a:rPr kumimoji="1" lang="ja-JP" altLang="en-US" sz="11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（平成３０年）</a:t>
            </a:r>
            <a:r>
              <a:rPr kumimoji="1" lang="ja-JP" altLang="en-US"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より）</a:t>
            </a:r>
          </a:p>
          <a:p>
            <a:endPar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198377" y="898410"/>
            <a:ext cx="9568200" cy="2359109"/>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13" name="直線矢印コネクタ 12"/>
          <p:cNvCxnSpPr/>
          <p:nvPr/>
        </p:nvCxnSpPr>
        <p:spPr>
          <a:xfrm>
            <a:off x="7520551" y="2595721"/>
            <a:ext cx="576000"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34756" y="3433083"/>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総人口の推移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8761786" y="2178946"/>
            <a:ext cx="1004791" cy="230832"/>
          </a:xfrm>
          <a:prstGeom prst="rect">
            <a:avLst/>
          </a:prstGeom>
          <a:noFill/>
        </p:spPr>
        <p:txBody>
          <a:bodyPr wrap="square" rtlCol="0">
            <a:spAutoFit/>
          </a:bodyPr>
          <a:lstStyle/>
          <a:p>
            <a:r>
              <a:rPr kumimoji="1" lang="ja-JP" altLang="en-US" sz="900" dirty="0">
                <a:solidFill>
                  <a:schemeClr val="accent2"/>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accent2"/>
                </a:solidFill>
                <a:latin typeface="BIZ UDPゴシック" panose="020B0400000000000000" pitchFamily="50" charset="-128"/>
                <a:ea typeface="BIZ UDPゴシック" panose="020B0400000000000000" pitchFamily="50" charset="-128"/>
              </a:rPr>
              <a:t>約</a:t>
            </a:r>
            <a:r>
              <a:rPr kumimoji="1" lang="ja-JP" altLang="en-US" sz="900" dirty="0">
                <a:solidFill>
                  <a:schemeClr val="accent2"/>
                </a:solidFill>
                <a:latin typeface="BIZ UDPゴシック" panose="020B0400000000000000" pitchFamily="50" charset="-128"/>
                <a:ea typeface="BIZ UDPゴシック" panose="020B0400000000000000" pitchFamily="50" charset="-128"/>
              </a:rPr>
              <a:t>６</a:t>
            </a:r>
            <a:r>
              <a:rPr kumimoji="1" lang="en-US" altLang="ja-JP" sz="900" dirty="0" err="1" smtClean="0">
                <a:solidFill>
                  <a:schemeClr val="accent2"/>
                </a:solidFill>
                <a:latin typeface="BIZ UDPゴシック" panose="020B0400000000000000" pitchFamily="50" charset="-128"/>
                <a:ea typeface="BIZ UDPゴシック" panose="020B0400000000000000" pitchFamily="50" charset="-128"/>
              </a:rPr>
              <a:t>pt</a:t>
            </a:r>
            <a:r>
              <a:rPr kumimoji="1" lang="ja-JP" altLang="en-US" sz="900" dirty="0">
                <a:solidFill>
                  <a:schemeClr val="accent2"/>
                </a:solidFill>
                <a:latin typeface="BIZ UDPゴシック" panose="020B0400000000000000" pitchFamily="50" charset="-128"/>
                <a:ea typeface="BIZ UDPゴシック" panose="020B0400000000000000" pitchFamily="50" charset="-128"/>
              </a:rPr>
              <a:t>）</a:t>
            </a:r>
          </a:p>
        </p:txBody>
      </p:sp>
      <p:sp>
        <p:nvSpPr>
          <p:cNvPr id="19" name="テキスト ボックス 18"/>
          <p:cNvSpPr txBox="1"/>
          <p:nvPr/>
        </p:nvSpPr>
        <p:spPr>
          <a:xfrm>
            <a:off x="8764796" y="2476121"/>
            <a:ext cx="1363716" cy="246221"/>
          </a:xfrm>
          <a:prstGeom prst="rect">
            <a:avLst/>
          </a:prstGeom>
          <a:noFill/>
        </p:spPr>
        <p:txBody>
          <a:bodyPr wrap="square" rtlCol="0">
            <a:spAutoFit/>
          </a:bodyPr>
          <a:lstStyle/>
          <a:p>
            <a:r>
              <a:rPr kumimoji="1" lang="ja-JP" altLang="en-US" sz="1000" dirty="0">
                <a:solidFill>
                  <a:schemeClr val="accent2"/>
                </a:solidFill>
                <a:latin typeface="BIZ UDPゴシック" panose="020B0400000000000000" pitchFamily="50" charset="-128"/>
                <a:ea typeface="BIZ UDPゴシック" panose="020B0400000000000000" pitchFamily="50" charset="-128"/>
              </a:rPr>
              <a:t>（＋ 約</a:t>
            </a:r>
            <a:r>
              <a:rPr kumimoji="1" lang="en-US" altLang="ja-JP" sz="1000" dirty="0" smtClean="0">
                <a:solidFill>
                  <a:schemeClr val="accent2"/>
                </a:solidFill>
                <a:latin typeface="BIZ UDPゴシック" panose="020B0400000000000000" pitchFamily="50" charset="-128"/>
                <a:ea typeface="BIZ UDPゴシック" panose="020B0400000000000000" pitchFamily="50" charset="-128"/>
              </a:rPr>
              <a:t>1</a:t>
            </a:r>
            <a:r>
              <a:rPr kumimoji="1" lang="ja-JP" altLang="en-US" sz="1000" dirty="0" smtClean="0">
                <a:solidFill>
                  <a:schemeClr val="accent2"/>
                </a:solidFill>
                <a:latin typeface="BIZ UDPゴシック" panose="020B0400000000000000" pitchFamily="50" charset="-128"/>
                <a:ea typeface="BIZ UDPゴシック" panose="020B0400000000000000" pitchFamily="50" charset="-128"/>
              </a:rPr>
              <a:t>１</a:t>
            </a:r>
            <a:r>
              <a:rPr kumimoji="1" lang="en-US" altLang="ja-JP" sz="1000" dirty="0" err="1" smtClean="0">
                <a:solidFill>
                  <a:schemeClr val="accent2"/>
                </a:solidFill>
                <a:latin typeface="BIZ UDPゴシック" panose="020B0400000000000000" pitchFamily="50" charset="-128"/>
                <a:ea typeface="BIZ UDPゴシック" panose="020B0400000000000000" pitchFamily="50" charset="-128"/>
              </a:rPr>
              <a:t>pt</a:t>
            </a:r>
            <a:r>
              <a:rPr kumimoji="1" lang="ja-JP" altLang="en-US" sz="1000" dirty="0">
                <a:solidFill>
                  <a:schemeClr val="accent2"/>
                </a:solidFill>
                <a:latin typeface="BIZ UDPゴシック" panose="020B0400000000000000" pitchFamily="50" charset="-128"/>
                <a:ea typeface="BIZ UDPゴシック" panose="020B0400000000000000" pitchFamily="50" charset="-128"/>
              </a:rPr>
              <a:t>）</a:t>
            </a:r>
          </a:p>
        </p:txBody>
      </p:sp>
      <p:sp>
        <p:nvSpPr>
          <p:cNvPr id="21" name="テキスト ボックス 20"/>
          <p:cNvSpPr txBox="1"/>
          <p:nvPr/>
        </p:nvSpPr>
        <p:spPr>
          <a:xfrm>
            <a:off x="62364" y="3525412"/>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（人）</a:t>
            </a:r>
          </a:p>
        </p:txBody>
      </p:sp>
      <p:sp>
        <p:nvSpPr>
          <p:cNvPr id="22" name="テキスト ボックス 21"/>
          <p:cNvSpPr txBox="1"/>
          <p:nvPr/>
        </p:nvSpPr>
        <p:spPr>
          <a:xfrm>
            <a:off x="4828912" y="3540784"/>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（人）</a:t>
            </a:r>
          </a:p>
        </p:txBody>
      </p:sp>
      <p:sp>
        <p:nvSpPr>
          <p:cNvPr id="31" name="正方形/長方形 30"/>
          <p:cNvSpPr/>
          <p:nvPr/>
        </p:nvSpPr>
        <p:spPr>
          <a:xfrm>
            <a:off x="218017" y="981727"/>
            <a:ext cx="9250704" cy="2233945"/>
          </a:xfrm>
          <a:prstGeom prst="rect">
            <a:avLst/>
          </a:prstGeom>
        </p:spPr>
        <p:txBody>
          <a:bodyPr wrap="square">
            <a:spAutoFit/>
          </a:bodyPr>
          <a:lstStyle/>
          <a:p>
            <a:pPr>
              <a:lnSpc>
                <a:spcPts val="23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国立社会保障・人口問題研究所</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が公表している最新の人口推計によれば、河南町は今後、</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生産年齢人口が急激に減少する一方で、高齢者人口は増加</a:t>
            </a:r>
            <a:endParaRPr kumimoji="1" lang="en-US" altLang="ja-JP" sz="1600" dirty="0">
              <a:latin typeface="BIZ UDPゴシック" panose="020B0400000000000000" pitchFamily="50" charset="-128"/>
              <a:ea typeface="BIZ UDPゴシック" panose="020B0400000000000000" pitchFamily="50" charset="-128"/>
            </a:endParaRPr>
          </a:p>
          <a:p>
            <a:pPr>
              <a:lnSpc>
                <a:spcPts val="23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令和</a:t>
            </a:r>
            <a:r>
              <a:rPr kumimoji="1" lang="en-US" altLang="ja-JP" sz="1600" dirty="0" smtClean="0">
                <a:latin typeface="BIZ UDPゴシック" panose="020B0400000000000000" pitchFamily="50" charset="-128"/>
                <a:ea typeface="BIZ UDPゴシック" panose="020B0400000000000000" pitchFamily="50" charset="-128"/>
              </a:rPr>
              <a:t>2</a:t>
            </a:r>
            <a:r>
              <a:rPr kumimoji="1" lang="ja-JP" altLang="en-US" sz="1600" dirty="0" smtClean="0">
                <a:latin typeface="BIZ UDPゴシック" panose="020B0400000000000000" pitchFamily="50" charset="-128"/>
                <a:ea typeface="BIZ UDPゴシック" panose="020B0400000000000000" pitchFamily="50" charset="-128"/>
              </a:rPr>
              <a:t>年国調から</a:t>
            </a:r>
            <a:r>
              <a:rPr kumimoji="1" lang="ja-JP" altLang="en-US" sz="1600" dirty="0">
                <a:latin typeface="BIZ UDPゴシック" panose="020B0400000000000000" pitchFamily="50" charset="-128"/>
                <a:ea typeface="BIZ UDPゴシック" panose="020B0400000000000000" pitchFamily="50" charset="-128"/>
              </a:rPr>
              <a:t>令和</a:t>
            </a:r>
            <a:r>
              <a:rPr kumimoji="1" lang="en-US" altLang="ja-JP" sz="1600" dirty="0" smtClean="0">
                <a:latin typeface="BIZ UDPゴシック" panose="020B0400000000000000" pitchFamily="50" charset="-128"/>
                <a:ea typeface="BIZ UDPゴシック" panose="020B0400000000000000" pitchFamily="50" charset="-128"/>
              </a:rPr>
              <a:t>18</a:t>
            </a:r>
            <a:r>
              <a:rPr kumimoji="1" lang="ja-JP" altLang="en-US" sz="1600" dirty="0">
                <a:latin typeface="BIZ UDPゴシック" panose="020B0400000000000000" pitchFamily="50" charset="-128"/>
                <a:ea typeface="BIZ UDPゴシック" panose="020B0400000000000000" pitchFamily="50" charset="-128"/>
              </a:rPr>
              <a:t>年までの</a:t>
            </a:r>
            <a:r>
              <a:rPr kumimoji="1" lang="en-US" altLang="ja-JP" sz="1600" dirty="0">
                <a:latin typeface="BIZ UDPゴシック" panose="020B0400000000000000" pitchFamily="50" charset="-128"/>
                <a:ea typeface="BIZ UDPゴシック" panose="020B0400000000000000" pitchFamily="50" charset="-128"/>
              </a:rPr>
              <a:t>17</a:t>
            </a:r>
            <a:r>
              <a:rPr kumimoji="1" lang="ja-JP" altLang="en-US" sz="1600" dirty="0">
                <a:latin typeface="BIZ UDPゴシック" panose="020B0400000000000000" pitchFamily="50" charset="-128"/>
                <a:ea typeface="BIZ UDPゴシック" panose="020B0400000000000000" pitchFamily="50" charset="-128"/>
              </a:rPr>
              <a:t>年間で、</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・総人口に占める生産年齢人口の割合は </a:t>
            </a:r>
            <a:r>
              <a:rPr kumimoji="1" lang="ja-JP" altLang="en-US" sz="1600" dirty="0" smtClean="0">
                <a:latin typeface="BIZ UDPゴシック" panose="020B0400000000000000" pitchFamily="50" charset="-128"/>
                <a:ea typeface="BIZ UDPゴシック" panose="020B0400000000000000" pitchFamily="50" charset="-128"/>
              </a:rPr>
              <a:t>約</a:t>
            </a:r>
            <a:r>
              <a:rPr kumimoji="1" lang="ja-JP" altLang="en-US" sz="1600" dirty="0">
                <a:latin typeface="BIZ UDPゴシック" panose="020B0400000000000000" pitchFamily="50" charset="-128"/>
                <a:ea typeface="BIZ UDPゴシック" panose="020B0400000000000000" pitchFamily="50" charset="-128"/>
              </a:rPr>
              <a:t>６</a:t>
            </a:r>
            <a:r>
              <a:rPr kumimoji="1" lang="en-US" altLang="ja-JP" sz="1600" dirty="0" err="1" smtClean="0">
                <a:latin typeface="BIZ UDPゴシック" panose="020B0400000000000000" pitchFamily="50" charset="-128"/>
                <a:ea typeface="BIZ UDPゴシック" panose="020B0400000000000000" pitchFamily="50" charset="-128"/>
              </a:rPr>
              <a:t>pt</a:t>
            </a:r>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減</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・総人口に占める高齢者人口の割合は 約</a:t>
            </a:r>
            <a:r>
              <a:rPr kumimoji="1" lang="ja-JP" altLang="en-US" sz="1600" dirty="0" smtClean="0">
                <a:latin typeface="BIZ UDPゴシック" panose="020B0400000000000000" pitchFamily="50" charset="-128"/>
                <a:ea typeface="BIZ UDPゴシック" panose="020B0400000000000000" pitchFamily="50" charset="-128"/>
              </a:rPr>
              <a:t>１１ｐｔ </a:t>
            </a:r>
            <a:r>
              <a:rPr kumimoji="1" lang="ja-JP" altLang="en-US" sz="1600" dirty="0">
                <a:latin typeface="BIZ UDPゴシック" panose="020B0400000000000000" pitchFamily="50" charset="-128"/>
                <a:ea typeface="BIZ UDPゴシック" panose="020B0400000000000000" pitchFamily="50" charset="-128"/>
              </a:rPr>
              <a:t>増</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spcAft>
                <a:spcPts val="600"/>
              </a:spcAft>
            </a:pPr>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社人研推計は、</a:t>
            </a:r>
            <a:r>
              <a:rPr kumimoji="1" lang="en-US" altLang="ja-JP" sz="1100" dirty="0">
                <a:latin typeface="BIZ UDPゴシック" panose="020B0400000000000000" pitchFamily="50" charset="-128"/>
                <a:ea typeface="BIZ UDPゴシック" panose="020B0400000000000000" pitchFamily="50" charset="-128"/>
              </a:rPr>
              <a:t>H27</a:t>
            </a:r>
            <a:r>
              <a:rPr kumimoji="1" lang="ja-JP" altLang="en-US" sz="1100" dirty="0">
                <a:latin typeface="BIZ UDPゴシック" panose="020B0400000000000000" pitchFamily="50" charset="-128"/>
                <a:ea typeface="BIZ UDPゴシック" panose="020B0400000000000000" pitchFamily="50" charset="-128"/>
              </a:rPr>
              <a:t>年国調をベースに５年ごとの推計を実施しているため、</a:t>
            </a:r>
            <a:r>
              <a:rPr kumimoji="1" lang="en-US" altLang="ja-JP" sz="1100" dirty="0">
                <a:latin typeface="BIZ UDPゴシック" panose="020B0400000000000000" pitchFamily="50" charset="-128"/>
                <a:ea typeface="BIZ UDPゴシック" panose="020B0400000000000000" pitchFamily="50" charset="-128"/>
              </a:rPr>
              <a:t/>
            </a:r>
            <a:br>
              <a:rPr kumimoji="1" lang="en-US" altLang="ja-JP" sz="1100"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　　　　本試算においては、５年先の推計に向けて均等に増減するものと仮定</a:t>
            </a:r>
          </a:p>
        </p:txBody>
      </p:sp>
      <p:sp>
        <p:nvSpPr>
          <p:cNvPr id="34" name="スライド番号プレースホルダー 2"/>
          <p:cNvSpPr>
            <a:spLocks noGrp="1"/>
          </p:cNvSpPr>
          <p:nvPr>
            <p:ph type="sldNum" sz="quarter" idx="12"/>
          </p:nvPr>
        </p:nvSpPr>
        <p:spPr>
          <a:xfrm>
            <a:off x="9524953" y="6493209"/>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graphicFrame>
        <p:nvGraphicFramePr>
          <p:cNvPr id="42" name="グラフ 41">
            <a:extLst>
              <a:ext uri="{FF2B5EF4-FFF2-40B4-BE49-F238E27FC236}">
                <a16:creationId xmlns:a16="http://schemas.microsoft.com/office/drawing/2014/main" id="{1B18C276-5C6D-4270-8A62-AA409F098C7D}"/>
              </a:ext>
            </a:extLst>
          </p:cNvPr>
          <p:cNvGraphicFramePr>
            <a:graphicFrameLocks/>
          </p:cNvGraphicFramePr>
          <p:nvPr>
            <p:extLst>
              <p:ext uri="{D42A27DB-BD31-4B8C-83A1-F6EECF244321}">
                <p14:modId xmlns:p14="http://schemas.microsoft.com/office/powerpoint/2010/main" val="1161042890"/>
              </p:ext>
            </p:extLst>
          </p:nvPr>
        </p:nvGraphicFramePr>
        <p:xfrm>
          <a:off x="4867892" y="3765773"/>
          <a:ext cx="5021786" cy="2795084"/>
        </p:xfrm>
        <a:graphic>
          <a:graphicData uri="http://schemas.openxmlformats.org/drawingml/2006/chart">
            <c:chart xmlns:c="http://schemas.openxmlformats.org/drawingml/2006/chart" xmlns:r="http://schemas.openxmlformats.org/officeDocument/2006/relationships" r:id="rId3"/>
          </a:graphicData>
        </a:graphic>
      </p:graphicFrame>
      <p:sp>
        <p:nvSpPr>
          <p:cNvPr id="25" name="テキスト ボックス 24"/>
          <p:cNvSpPr txBox="1"/>
          <p:nvPr/>
        </p:nvSpPr>
        <p:spPr>
          <a:xfrm>
            <a:off x="545125" y="3405944"/>
            <a:ext cx="703293" cy="230832"/>
          </a:xfrm>
          <a:prstGeom prst="rect">
            <a:avLst/>
          </a:prstGeom>
          <a:noFill/>
        </p:spPr>
        <p:txBody>
          <a:bodyPr wrap="square" rtlCol="0">
            <a:spAutoFit/>
          </a:bodyPr>
          <a:lstStyle/>
          <a:p>
            <a:pPr algn="ct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６９７</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7260939" y="4167584"/>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生産年齢人口</a:t>
            </a:r>
          </a:p>
        </p:txBody>
      </p:sp>
      <p:sp>
        <p:nvSpPr>
          <p:cNvPr id="24" name="テキスト ボックス 23"/>
          <p:cNvSpPr txBox="1"/>
          <p:nvPr/>
        </p:nvSpPr>
        <p:spPr>
          <a:xfrm>
            <a:off x="7199172" y="4752973"/>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高齢者人口</a:t>
            </a:r>
          </a:p>
        </p:txBody>
      </p:sp>
      <p:sp>
        <p:nvSpPr>
          <p:cNvPr id="29" name="テキスト ボックス 28"/>
          <p:cNvSpPr txBox="1"/>
          <p:nvPr/>
        </p:nvSpPr>
        <p:spPr>
          <a:xfrm>
            <a:off x="7199172" y="5628549"/>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年少人口</a:t>
            </a:r>
          </a:p>
        </p:txBody>
      </p:sp>
      <p:sp>
        <p:nvSpPr>
          <p:cNvPr id="44" name="左右矢印 43"/>
          <p:cNvSpPr/>
          <p:nvPr/>
        </p:nvSpPr>
        <p:spPr>
          <a:xfrm>
            <a:off x="890364" y="6577913"/>
            <a:ext cx="3977528" cy="206144"/>
          </a:xfrm>
          <a:prstGeom prst="leftRightArrow">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cxnSp>
        <p:nvCxnSpPr>
          <p:cNvPr id="45" name="直線コネクタ 44"/>
          <p:cNvCxnSpPr/>
          <p:nvPr/>
        </p:nvCxnSpPr>
        <p:spPr>
          <a:xfrm>
            <a:off x="834756" y="4030097"/>
            <a:ext cx="0" cy="2741796"/>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323456" y="6524684"/>
            <a:ext cx="480010" cy="271223"/>
          </a:xfrm>
          <a:prstGeom prst="roundRect">
            <a:avLst/>
          </a:prstGeom>
          <a:solidFill>
            <a:srgbClr val="FF0066"/>
          </a:solidFill>
          <a:ln>
            <a:noFill/>
          </a:ln>
        </p:spPr>
        <p:txBody>
          <a:bodyPr wrap="square" rtlCol="0" anchor="ctr">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国調</a:t>
            </a:r>
          </a:p>
        </p:txBody>
      </p:sp>
      <p:sp>
        <p:nvSpPr>
          <p:cNvPr id="47" name="テキスト ボックス 46"/>
          <p:cNvSpPr txBox="1"/>
          <p:nvPr/>
        </p:nvSpPr>
        <p:spPr>
          <a:xfrm>
            <a:off x="2232738" y="6524087"/>
            <a:ext cx="1080000" cy="272415"/>
          </a:xfrm>
          <a:prstGeom prst="roundRect">
            <a:avLst/>
          </a:prstGeom>
          <a:solidFill>
            <a:srgbClr val="FF0066"/>
          </a:solidFill>
          <a:ln>
            <a:noFill/>
          </a:ln>
        </p:spPr>
        <p:txBody>
          <a:bodyPr wrap="square" rtlCol="0" anchor="ctr">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社人研推計</a:t>
            </a:r>
          </a:p>
        </p:txBody>
      </p:sp>
      <p:cxnSp>
        <p:nvCxnSpPr>
          <p:cNvPr id="48" name="直線コネクタ 47"/>
          <p:cNvCxnSpPr/>
          <p:nvPr/>
        </p:nvCxnSpPr>
        <p:spPr>
          <a:xfrm>
            <a:off x="5725663" y="4030097"/>
            <a:ext cx="0" cy="2741796"/>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5228131" y="6524684"/>
            <a:ext cx="480010" cy="271223"/>
          </a:xfrm>
          <a:prstGeom prst="roundRect">
            <a:avLst/>
          </a:prstGeom>
          <a:solidFill>
            <a:srgbClr val="FF0066"/>
          </a:solidFill>
          <a:ln>
            <a:noFill/>
          </a:ln>
        </p:spPr>
        <p:txBody>
          <a:bodyPr wrap="square" rtlCol="0" anchor="ctr">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国調</a:t>
            </a:r>
          </a:p>
        </p:txBody>
      </p:sp>
      <p:sp>
        <p:nvSpPr>
          <p:cNvPr id="51" name="テキスト ボックス 50"/>
          <p:cNvSpPr txBox="1"/>
          <p:nvPr/>
        </p:nvSpPr>
        <p:spPr>
          <a:xfrm>
            <a:off x="7260939" y="6523492"/>
            <a:ext cx="1080000" cy="272415"/>
          </a:xfrm>
          <a:prstGeom prst="roundRect">
            <a:avLst/>
          </a:prstGeom>
          <a:solidFill>
            <a:srgbClr val="FF0066"/>
          </a:solidFill>
          <a:ln>
            <a:noFill/>
          </a:ln>
        </p:spPr>
        <p:txBody>
          <a:bodyPr wrap="square" rtlCol="0" anchor="ctr">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社人研推計</a:t>
            </a:r>
          </a:p>
        </p:txBody>
      </p:sp>
      <p:pic>
        <p:nvPicPr>
          <p:cNvPr id="4" name="図 3"/>
          <p:cNvPicPr>
            <a:picLocks noChangeAspect="1"/>
          </p:cNvPicPr>
          <p:nvPr/>
        </p:nvPicPr>
        <p:blipFill>
          <a:blip r:embed="rId4"/>
          <a:stretch>
            <a:fillRect/>
          </a:stretch>
        </p:blipFill>
        <p:spPr>
          <a:xfrm>
            <a:off x="5824911" y="1757674"/>
            <a:ext cx="1640925" cy="1330009"/>
          </a:xfrm>
          <a:prstGeom prst="rect">
            <a:avLst/>
          </a:prstGeom>
        </p:spPr>
      </p:pic>
      <p:pic>
        <p:nvPicPr>
          <p:cNvPr id="5" name="図 4"/>
          <p:cNvPicPr>
            <a:picLocks noChangeAspect="1"/>
          </p:cNvPicPr>
          <p:nvPr/>
        </p:nvPicPr>
        <p:blipFill>
          <a:blip r:embed="rId5"/>
          <a:stretch>
            <a:fillRect/>
          </a:stretch>
        </p:blipFill>
        <p:spPr>
          <a:xfrm>
            <a:off x="8125627" y="1759037"/>
            <a:ext cx="698073" cy="1066049"/>
          </a:xfrm>
          <a:prstGeom prst="rect">
            <a:avLst/>
          </a:prstGeom>
        </p:spPr>
      </p:pic>
      <p:sp>
        <p:nvSpPr>
          <p:cNvPr id="20" name="角丸四角形 19"/>
          <p:cNvSpPr/>
          <p:nvPr/>
        </p:nvSpPr>
        <p:spPr>
          <a:xfrm>
            <a:off x="8112573" y="2409778"/>
            <a:ext cx="1505076" cy="401661"/>
          </a:xfrm>
          <a:prstGeom prst="roundRect">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8125627" y="2192856"/>
            <a:ext cx="1492022" cy="204259"/>
          </a:xfrm>
          <a:prstGeom prst="roundRect">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2" name="グラフ 51">
            <a:extLst>
              <a:ext uri="{FF2B5EF4-FFF2-40B4-BE49-F238E27FC236}">
                <a16:creationId xmlns:a16="http://schemas.microsoft.com/office/drawing/2014/main" id="{00000000-0008-0000-0800-000004000000}"/>
              </a:ext>
            </a:extLst>
          </p:cNvPr>
          <p:cNvGraphicFramePr>
            <a:graphicFrameLocks/>
          </p:cNvGraphicFramePr>
          <p:nvPr>
            <p:extLst>
              <p:ext uri="{D42A27DB-BD31-4B8C-83A1-F6EECF244321}">
                <p14:modId xmlns:p14="http://schemas.microsoft.com/office/powerpoint/2010/main" val="4013528060"/>
              </p:ext>
            </p:extLst>
          </p:nvPr>
        </p:nvGraphicFramePr>
        <p:xfrm>
          <a:off x="-10246" y="3621038"/>
          <a:ext cx="5044535" cy="2900199"/>
        </p:xfrm>
        <a:graphic>
          <a:graphicData uri="http://schemas.openxmlformats.org/drawingml/2006/chart">
            <c:chart xmlns:c="http://schemas.openxmlformats.org/drawingml/2006/chart" xmlns:r="http://schemas.openxmlformats.org/officeDocument/2006/relationships" r:id="rId6"/>
          </a:graphicData>
        </a:graphic>
      </p:graphicFrame>
      <p:cxnSp>
        <p:nvCxnSpPr>
          <p:cNvPr id="6" name="直線コネクタ 5"/>
          <p:cNvCxnSpPr>
            <a:cxnSpLocks/>
          </p:cNvCxnSpPr>
          <p:nvPr/>
        </p:nvCxnSpPr>
        <p:spPr>
          <a:xfrm flipV="1">
            <a:off x="662852" y="3609176"/>
            <a:ext cx="59156" cy="743003"/>
          </a:xfrm>
          <a:prstGeom prst="line">
            <a:avLst/>
          </a:prstGeom>
          <a:ln w="6350"/>
        </p:spPr>
        <p:style>
          <a:lnRef idx="1">
            <a:schemeClr val="dk1"/>
          </a:lnRef>
          <a:fillRef idx="0">
            <a:schemeClr val="dk1"/>
          </a:fillRef>
          <a:effectRef idx="0">
            <a:schemeClr val="dk1"/>
          </a:effectRef>
          <a:fontRef idx="minor">
            <a:schemeClr val="tx1"/>
          </a:fontRef>
        </p:style>
      </p:cxnSp>
      <p:cxnSp>
        <p:nvCxnSpPr>
          <p:cNvPr id="43" name="直線コネクタ 42"/>
          <p:cNvCxnSpPr>
            <a:cxnSpLocks/>
          </p:cNvCxnSpPr>
          <p:nvPr/>
        </p:nvCxnSpPr>
        <p:spPr>
          <a:xfrm>
            <a:off x="4661439" y="4324957"/>
            <a:ext cx="136200" cy="480921"/>
          </a:xfrm>
          <a:prstGeom prst="line">
            <a:avLst/>
          </a:prstGeom>
          <a:ln w="6350"/>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4175829" y="4143948"/>
            <a:ext cx="653083" cy="230832"/>
          </a:xfrm>
          <a:prstGeom prst="rect">
            <a:avLst/>
          </a:prstGeom>
          <a:noFill/>
        </p:spPr>
        <p:txBody>
          <a:bodyPr wrap="square" rtlCol="0">
            <a:spAutoFit/>
          </a:bodyPr>
          <a:lstStyle/>
          <a:p>
            <a:pPr algn="ctr"/>
            <a:r>
              <a:rPr kumimoji="1" lang="en-US" altLang="ja-JP" sz="900" dirty="0">
                <a:latin typeface="BIZ UDPゴシック" panose="020B0400000000000000" pitchFamily="50" charset="-128"/>
                <a:ea typeface="BIZ UDPゴシック" panose="020B0400000000000000" pitchFamily="50" charset="-128"/>
              </a:rPr>
              <a:t>12,333</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2197596" y="4515860"/>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後期高齢者人口</a:t>
            </a:r>
          </a:p>
        </p:txBody>
      </p:sp>
      <p:sp>
        <p:nvSpPr>
          <p:cNvPr id="37" name="テキスト ボックス 36"/>
          <p:cNvSpPr txBox="1"/>
          <p:nvPr/>
        </p:nvSpPr>
        <p:spPr>
          <a:xfrm>
            <a:off x="2197596" y="4830441"/>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前期高齢者人口</a:t>
            </a:r>
          </a:p>
        </p:txBody>
      </p:sp>
      <p:sp>
        <p:nvSpPr>
          <p:cNvPr id="38" name="テキスト ボックス 37"/>
          <p:cNvSpPr txBox="1"/>
          <p:nvPr/>
        </p:nvSpPr>
        <p:spPr>
          <a:xfrm>
            <a:off x="2194401" y="5400995"/>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生産年齢人口</a:t>
            </a:r>
          </a:p>
        </p:txBody>
      </p:sp>
      <p:sp>
        <p:nvSpPr>
          <p:cNvPr id="39" name="テキスト ボックス 38"/>
          <p:cNvSpPr txBox="1"/>
          <p:nvPr/>
        </p:nvSpPr>
        <p:spPr>
          <a:xfrm>
            <a:off x="2194401" y="5971549"/>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年少人口</a:t>
            </a:r>
          </a:p>
        </p:txBody>
      </p:sp>
    </p:spTree>
    <p:extLst>
      <p:ext uri="{BB962C8B-B14F-4D97-AF65-F5344CB8AC3E}">
        <p14:creationId xmlns:p14="http://schemas.microsoft.com/office/powerpoint/2010/main" val="811750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198377" y="832560"/>
            <a:ext cx="9487041" cy="1887696"/>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714579" y="3334160"/>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基本情報</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a:xfrm>
            <a:off x="5426280" y="3334161"/>
            <a:ext cx="3875964" cy="523220"/>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維持管理・更新等にかかる経費　</a:t>
            </a:r>
            <a:r>
              <a:rPr kumimoji="1" lang="en-US" altLang="ja-JP" sz="1400" dirty="0">
                <a:latin typeface="BIZ UDPゴシック" panose="020B0400000000000000" pitchFamily="50" charset="-128"/>
                <a:ea typeface="BIZ UDPゴシック" panose="020B0400000000000000" pitchFamily="50" charset="-128"/>
              </a:rPr>
              <a:t>】</a:t>
            </a:r>
          </a:p>
          <a:p>
            <a:pPr algn="ctr"/>
            <a:r>
              <a:rPr kumimoji="1" lang="ja-JP" altLang="en-US" sz="1400" dirty="0">
                <a:latin typeface="BIZ UDPゴシック" panose="020B0400000000000000" pitchFamily="50" charset="-128"/>
                <a:ea typeface="BIZ UDPゴシック" panose="020B0400000000000000" pitchFamily="50" charset="-128"/>
              </a:rPr>
              <a:t>（将来にわたる経費の見込み）</a:t>
            </a:r>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4</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ED0ABF41-51B1-4C5B-A09D-5FDFC46B62AC}"/>
              </a:ext>
            </a:extLst>
          </p:cNvPr>
          <p:cNvSpPr txBox="1"/>
          <p:nvPr/>
        </p:nvSpPr>
        <p:spPr>
          <a:xfrm>
            <a:off x="198377" y="2828823"/>
            <a:ext cx="9487041" cy="507831"/>
          </a:xfrm>
          <a:prstGeom prst="rect">
            <a:avLst/>
          </a:prstGeom>
          <a:noFill/>
        </p:spPr>
        <p:txBody>
          <a:bodyPr wrap="square" rtlCol="0">
            <a:spAutoFit/>
          </a:bodyPr>
          <a:lstStyle/>
          <a:p>
            <a:pPr>
              <a:lnSpc>
                <a:spcPct val="150000"/>
              </a:lnSpc>
            </a:pPr>
            <a:r>
              <a:rPr kumimoji="1" lang="ja-JP" altLang="en-US" b="1">
                <a:solidFill>
                  <a:schemeClr val="accent2"/>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b="1">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河南町公共施設総合管理計画</a:t>
            </a:r>
            <a:endParaRPr kumimoji="1" lang="en-US" altLang="ja-JP" sz="800" dirty="0">
              <a:latin typeface="BIZ UDPゴシック" panose="020B0400000000000000" pitchFamily="50" charset="-128"/>
              <a:ea typeface="BIZ UDPゴシック" panose="020B0400000000000000" pitchFamily="50" charset="-128"/>
            </a:endParaRPr>
          </a:p>
        </p:txBody>
      </p:sp>
      <p:graphicFrame>
        <p:nvGraphicFramePr>
          <p:cNvPr id="26"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2773334294"/>
              </p:ext>
            </p:extLst>
          </p:nvPr>
        </p:nvGraphicFramePr>
        <p:xfrm>
          <a:off x="331405" y="4013921"/>
          <a:ext cx="4492499" cy="2368463"/>
        </p:xfrm>
        <a:graphic>
          <a:graphicData uri="http://schemas.openxmlformats.org/drawingml/2006/table">
            <a:tbl>
              <a:tblPr>
                <a:tableStyleId>{5940675A-B579-460E-94D1-54222C63F5DA}</a:tableStyleId>
              </a:tblPr>
              <a:tblGrid>
                <a:gridCol w="1455058">
                  <a:extLst>
                    <a:ext uri="{9D8B030D-6E8A-4147-A177-3AD203B41FA5}">
                      <a16:colId xmlns:a16="http://schemas.microsoft.com/office/drawing/2014/main" val="2163183408"/>
                    </a:ext>
                  </a:extLst>
                </a:gridCol>
                <a:gridCol w="3037441">
                  <a:extLst>
                    <a:ext uri="{9D8B030D-6E8A-4147-A177-3AD203B41FA5}">
                      <a16:colId xmlns:a16="http://schemas.microsoft.com/office/drawing/2014/main" val="2898818577"/>
                    </a:ext>
                  </a:extLst>
                </a:gridCol>
              </a:tblGrid>
              <a:tr h="399158">
                <a:tc>
                  <a:txBody>
                    <a:bodyPr/>
                    <a:lstStyle/>
                    <a:p>
                      <a:r>
                        <a:rPr kumimoji="1" lang="ja-JP" altLang="en-US" sz="1200" b="0">
                          <a:latin typeface="BIZ UDPゴシック" panose="020B0400000000000000" pitchFamily="50" charset="-128"/>
                          <a:ea typeface="BIZ UDPゴシック" panose="020B0400000000000000" pitchFamily="50" charset="-128"/>
                        </a:rPr>
                        <a:t>策定年月</a:t>
                      </a: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a:latin typeface="BIZ UDPゴシック" panose="020B0400000000000000" pitchFamily="50" charset="-128"/>
                          <a:ea typeface="BIZ UDPゴシック" panose="020B0400000000000000" pitchFamily="50" charset="-128"/>
                        </a:rPr>
                        <a:t>平成２９年３月</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401444">
                <a:tc>
                  <a:txBody>
                    <a:bodyPr/>
                    <a:lstStyle/>
                    <a:p>
                      <a:r>
                        <a:rPr kumimoji="1" lang="ja-JP" altLang="en-US" sz="1200" b="0">
                          <a:latin typeface="BIZ UDPゴシック" panose="020B0400000000000000" pitchFamily="50" charset="-128"/>
                          <a:ea typeface="BIZ UDPゴシック" panose="020B0400000000000000" pitchFamily="50" charset="-128"/>
                        </a:rPr>
                        <a:t>改訂年月</a:t>
                      </a: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u="none">
                          <a:solidFill>
                            <a:schemeClr val="tx1"/>
                          </a:solidFill>
                          <a:latin typeface="BIZ UDPゴシック" panose="020B0400000000000000" pitchFamily="50" charset="-128"/>
                          <a:ea typeface="BIZ UDPゴシック" panose="020B0400000000000000" pitchFamily="50" charset="-128"/>
                        </a:rPr>
                        <a:t>ー</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379141">
                <a:tc>
                  <a:txBody>
                    <a:bodyPr/>
                    <a:lstStyle/>
                    <a:p>
                      <a:r>
                        <a:rPr kumimoji="1" lang="ja-JP" altLang="en-US" sz="1200" b="0">
                          <a:latin typeface="BIZ UDPゴシック" panose="020B0400000000000000" pitchFamily="50" charset="-128"/>
                          <a:ea typeface="BIZ UDPゴシック" panose="020B0400000000000000" pitchFamily="50" charset="-128"/>
                        </a:rPr>
                        <a:t>計画期間</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b="0">
                          <a:latin typeface="BIZ UDPゴシック" panose="020B0400000000000000" pitchFamily="50" charset="-128"/>
                          <a:ea typeface="BIZ UDPゴシック" panose="020B0400000000000000" pitchFamily="50" charset="-128"/>
                        </a:rPr>
                        <a:t>１０年</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509017">
                <a:tc>
                  <a:txBody>
                    <a:bodyPr/>
                    <a:lstStyle/>
                    <a:p>
                      <a:r>
                        <a:rPr kumimoji="1" lang="ja-JP" altLang="en-US" sz="1200" b="0" dirty="0">
                          <a:latin typeface="BIZ UDPゴシック" panose="020B0400000000000000" pitchFamily="50" charset="-128"/>
                          <a:ea typeface="BIZ UDPゴシック" panose="020B0400000000000000" pitchFamily="50" charset="-128"/>
                        </a:rPr>
                        <a:t>施設保有量</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建築施設・・・</a:t>
                      </a:r>
                      <a:r>
                        <a:rPr kumimoji="1" lang="en-US" altLang="ja-JP" sz="1200" b="0" dirty="0">
                          <a:latin typeface="BIZ UDPゴシック" panose="020B0400000000000000" pitchFamily="50" charset="-128"/>
                          <a:ea typeface="BIZ UDPゴシック" panose="020B0400000000000000" pitchFamily="50" charset="-128"/>
                        </a:rPr>
                        <a:t>66,450㎡</a:t>
                      </a:r>
                      <a:r>
                        <a:rPr kumimoji="1" lang="ja-JP" altLang="en-US" sz="1200" b="0" dirty="0">
                          <a:latin typeface="BIZ UDPゴシック" panose="020B0400000000000000" pitchFamily="50" charset="-128"/>
                          <a:ea typeface="BIZ UDPゴシック" panose="020B0400000000000000" pitchFamily="50" charset="-128"/>
                        </a:rPr>
                        <a:t>（総延床面積）</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道路・・・１５２</a:t>
                      </a:r>
                      <a:r>
                        <a:rPr kumimoji="1" lang="en-US" altLang="ja-JP" sz="1200" b="0" dirty="0">
                          <a:latin typeface="BIZ UDPゴシック" panose="020B0400000000000000" pitchFamily="50" charset="-128"/>
                          <a:ea typeface="BIZ UDPゴシック" panose="020B0400000000000000" pitchFamily="50" charset="-128"/>
                        </a:rPr>
                        <a:t>,</a:t>
                      </a:r>
                      <a:r>
                        <a:rPr kumimoji="1" lang="ja-JP" altLang="en-US" sz="1200" b="0" dirty="0">
                          <a:latin typeface="BIZ UDPゴシック" panose="020B0400000000000000" pitchFamily="50" charset="-128"/>
                          <a:ea typeface="BIZ UDPゴシック" panose="020B0400000000000000" pitchFamily="50" charset="-128"/>
                        </a:rPr>
                        <a:t>９４４ｍ（延長）</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橋梁・・・７１２ｍ（延長）</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上水道・・・</a:t>
                      </a:r>
                      <a:r>
                        <a:rPr kumimoji="1" lang="en-US" altLang="ja-JP" sz="1200" b="0" dirty="0">
                          <a:latin typeface="BIZ UDPゴシック" panose="020B0400000000000000" pitchFamily="50" charset="-128"/>
                          <a:ea typeface="BIZ UDPゴシック" panose="020B0400000000000000" pitchFamily="50" charset="-128"/>
                        </a:rPr>
                        <a:t>125,135m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簡易水道・・・</a:t>
                      </a:r>
                      <a:r>
                        <a:rPr kumimoji="1" lang="en-US" altLang="ja-JP" sz="1200" b="0" dirty="0">
                          <a:latin typeface="BIZ UDPゴシック" panose="020B0400000000000000" pitchFamily="50" charset="-128"/>
                          <a:ea typeface="BIZ UDPゴシック" panose="020B0400000000000000" pitchFamily="50" charset="-128"/>
                        </a:rPr>
                        <a:t>2,925m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下水道・・・</a:t>
                      </a:r>
                      <a:r>
                        <a:rPr kumimoji="1" lang="en-US" altLang="ja-JP" sz="1200" b="0" dirty="0">
                          <a:latin typeface="BIZ UDPゴシック" panose="020B0400000000000000" pitchFamily="50" charset="-128"/>
                          <a:ea typeface="BIZ UDPゴシック" panose="020B0400000000000000" pitchFamily="50" charset="-128"/>
                        </a:rPr>
                        <a:t>74,910m</a:t>
                      </a:r>
                      <a:r>
                        <a:rPr kumimoji="1" lang="ja-JP" altLang="en-US" sz="1200" b="0" dirty="0">
                          <a:latin typeface="BIZ UDPゴシック" panose="020B0400000000000000" pitchFamily="50" charset="-128"/>
                          <a:ea typeface="BIZ UDPゴシック" panose="020B0400000000000000" pitchFamily="50" charset="-128"/>
                        </a:rPr>
                        <a:t>（延長）</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bl>
          </a:graphicData>
        </a:graphic>
      </p:graphicFrame>
      <p:graphicFrame>
        <p:nvGraphicFramePr>
          <p:cNvPr id="27"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338905239"/>
              </p:ext>
            </p:extLst>
          </p:nvPr>
        </p:nvGraphicFramePr>
        <p:xfrm>
          <a:off x="5014884" y="4013921"/>
          <a:ext cx="4629290" cy="1463040"/>
        </p:xfrm>
        <a:graphic>
          <a:graphicData uri="http://schemas.openxmlformats.org/drawingml/2006/table">
            <a:tbl>
              <a:tblPr>
                <a:tableStyleId>{5940675A-B579-460E-94D1-54222C63F5DA}</a:tableStyleId>
              </a:tblPr>
              <a:tblGrid>
                <a:gridCol w="1499363">
                  <a:extLst>
                    <a:ext uri="{9D8B030D-6E8A-4147-A177-3AD203B41FA5}">
                      <a16:colId xmlns:a16="http://schemas.microsoft.com/office/drawing/2014/main" val="2163183408"/>
                    </a:ext>
                  </a:extLst>
                </a:gridCol>
                <a:gridCol w="3129927">
                  <a:extLst>
                    <a:ext uri="{9D8B030D-6E8A-4147-A177-3AD203B41FA5}">
                      <a16:colId xmlns:a16="http://schemas.microsoft.com/office/drawing/2014/main" val="2898818577"/>
                    </a:ext>
                  </a:extLst>
                </a:gridCol>
              </a:tblGrid>
              <a:tr h="399158">
                <a:tc>
                  <a:txBody>
                    <a:bodyPr/>
                    <a:lstStyle/>
                    <a:p>
                      <a:r>
                        <a:rPr kumimoji="1" lang="ja-JP" altLang="en-US" sz="1200" b="0" dirty="0">
                          <a:latin typeface="BIZ UDPゴシック" panose="020B0400000000000000" pitchFamily="50" charset="-128"/>
                          <a:ea typeface="BIZ UDPゴシック" panose="020B0400000000000000" pitchFamily="50" charset="-128"/>
                        </a:rPr>
                        <a:t>耐用年数経過時に単純更新した場合の（自然体の）見込み</a:t>
                      </a:r>
                    </a:p>
                  </a:txBody>
                  <a:tcPr anchor="ctr">
                    <a:solidFill>
                      <a:schemeClr val="accent1">
                        <a:lumMod val="20000"/>
                        <a:lumOff val="80000"/>
                      </a:schemeClr>
                    </a:solidFill>
                  </a:tcP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２</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0</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年間の更新費用総額：２２３億円</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（１年あたり約１１．２億円）</a:t>
                      </a:r>
                    </a:p>
                  </a:txBody>
                  <a:tcPr anchor="ctr"/>
                </a:tc>
                <a:extLst>
                  <a:ext uri="{0D108BD9-81ED-4DB2-BD59-A6C34878D82A}">
                    <a16:rowId xmlns:a16="http://schemas.microsoft.com/office/drawing/2014/main" val="1816219830"/>
                  </a:ext>
                </a:extLst>
              </a:tr>
              <a:tr h="401444">
                <a:tc>
                  <a:txBody>
                    <a:bodyPr/>
                    <a:lstStyle/>
                    <a:p>
                      <a:r>
                        <a:rPr kumimoji="1" lang="ja-JP" altLang="en-US" sz="1200" b="0" dirty="0" smtClean="0">
                          <a:latin typeface="BIZ UDPゴシック" panose="020B0400000000000000" pitchFamily="50" charset="-128"/>
                          <a:ea typeface="BIZ UDPゴシック" panose="020B0400000000000000" pitchFamily="50" charset="-128"/>
                        </a:rPr>
                        <a:t>個別施設計画等にかかる対策を反映した見込み</a:t>
                      </a: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u="sng" dirty="0">
                          <a:solidFill>
                            <a:srgbClr val="FF0000"/>
                          </a:solidFill>
                          <a:latin typeface="BIZ UDPゴシック" panose="020B0400000000000000" pitchFamily="50" charset="-128"/>
                          <a:ea typeface="BIZ UDPゴシック" panose="020B0400000000000000" pitchFamily="50" charset="-128"/>
                        </a:rPr>
                        <a:t>２</a:t>
                      </a:r>
                      <a:r>
                        <a:rPr kumimoji="1" lang="en-US" altLang="ja-JP" sz="1200" b="0" u="sng" dirty="0">
                          <a:solidFill>
                            <a:srgbClr val="FF0000"/>
                          </a:solidFill>
                          <a:latin typeface="BIZ UDPゴシック" panose="020B0400000000000000" pitchFamily="50" charset="-128"/>
                          <a:ea typeface="BIZ UDPゴシック" panose="020B0400000000000000" pitchFamily="50" charset="-128"/>
                        </a:rPr>
                        <a:t>0</a:t>
                      </a:r>
                      <a:r>
                        <a:rPr kumimoji="1" lang="ja-JP" altLang="en-US" sz="1200" b="0" u="sng" dirty="0">
                          <a:solidFill>
                            <a:srgbClr val="FF0000"/>
                          </a:solidFill>
                          <a:latin typeface="BIZ UDPゴシック" panose="020B0400000000000000" pitchFamily="50" charset="-128"/>
                          <a:ea typeface="BIZ UDPゴシック" panose="020B0400000000000000" pitchFamily="50" charset="-128"/>
                        </a:rPr>
                        <a:t>年間の更新費用総額：２０５億円</a:t>
                      </a:r>
                      <a:endParaRPr kumimoji="1" lang="en-US" altLang="ja-JP" sz="1200" b="0" u="sng" dirty="0">
                        <a:solidFill>
                          <a:srgbClr val="FF0000"/>
                        </a:solidFill>
                        <a:latin typeface="BIZ UDPゴシック" panose="020B0400000000000000" pitchFamily="50" charset="-128"/>
                        <a:ea typeface="BIZ UDPゴシック" panose="020B0400000000000000" pitchFamily="50" charset="-128"/>
                      </a:endParaRPr>
                    </a:p>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0" u="sng" dirty="0">
                          <a:solidFill>
                            <a:srgbClr val="FF0000"/>
                          </a:solidFill>
                          <a:latin typeface="BIZ UDPゴシック" panose="020B0400000000000000" pitchFamily="50" charset="-128"/>
                          <a:ea typeface="BIZ UDPゴシック" panose="020B0400000000000000" pitchFamily="50" charset="-128"/>
                        </a:rPr>
                        <a:t>１年あたり約１０．２億円</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a:t>
                      </a:r>
                    </a:p>
                  </a:txBody>
                  <a:tcPr anchor="ctr"/>
                </a:tc>
                <a:extLst>
                  <a:ext uri="{0D108BD9-81ED-4DB2-BD59-A6C34878D82A}">
                    <a16:rowId xmlns:a16="http://schemas.microsoft.com/office/drawing/2014/main" val="1397604318"/>
                  </a:ext>
                </a:extLst>
              </a:tr>
            </a:tbl>
          </a:graphicData>
        </a:graphic>
      </p:graphicFrame>
      <p:sp>
        <p:nvSpPr>
          <p:cNvPr id="12" name="正方形/長方形 11"/>
          <p:cNvSpPr/>
          <p:nvPr/>
        </p:nvSpPr>
        <p:spPr>
          <a:xfrm>
            <a:off x="196602" y="820759"/>
            <a:ext cx="9636563" cy="1887696"/>
          </a:xfrm>
          <a:prstGeom prst="rect">
            <a:avLst/>
          </a:prstGeom>
        </p:spPr>
        <p:txBody>
          <a:bodyPr wrap="square">
            <a:spAutoFit/>
          </a:bodyPr>
          <a:lstStyle/>
          <a:p>
            <a:pPr>
              <a:lnSpc>
                <a:spcPts val="2800"/>
              </a:lnSpc>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一斉に老朽化する公共施設等への対応</a:t>
            </a:r>
            <a:r>
              <a:rPr kumimoji="1" lang="ja-JP" altLang="en-US" sz="1600" dirty="0">
                <a:latin typeface="BIZ UDPゴシック" panose="020B0400000000000000" pitchFamily="50" charset="-128"/>
                <a:ea typeface="BIZ UDPゴシック" panose="020B0400000000000000" pitchFamily="50" charset="-128"/>
              </a:rPr>
              <a:t>により、普通建設事業費は今後確実に増加していくことが見込</a:t>
            </a:r>
            <a:r>
              <a:rPr kumimoji="1" lang="ja-JP" altLang="en-US" sz="1600" dirty="0" err="1">
                <a:latin typeface="BIZ UDPゴシック" panose="020B0400000000000000" pitchFamily="50" charset="-128"/>
                <a:ea typeface="BIZ UDPゴシック" panose="020B0400000000000000" pitchFamily="50" charset="-128"/>
              </a:rPr>
              <a:t>ま</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err="1">
                <a:latin typeface="BIZ UDPゴシック" panose="020B0400000000000000" pitchFamily="50" charset="-128"/>
                <a:ea typeface="BIZ UDPゴシック" panose="020B0400000000000000" pitchFamily="50" charset="-128"/>
              </a:rPr>
              <a:t>れる</a:t>
            </a:r>
            <a:r>
              <a:rPr kumimoji="1" lang="ja-JP" altLang="en-US" sz="1600" dirty="0">
                <a:latin typeface="BIZ UDPゴシック" panose="020B0400000000000000" pitchFamily="50" charset="-128"/>
                <a:ea typeface="BIZ UDPゴシック" panose="020B0400000000000000" pitchFamily="50" charset="-128"/>
              </a:rPr>
              <a:t>ものの、</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本試算ではこうした影響を的確に反映できていない</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b="1" u="sng" dirty="0">
              <a:solidFill>
                <a:srgbClr val="FF0000"/>
              </a:solidFill>
              <a:latin typeface="BIZ UDPゴシック" panose="020B0400000000000000" pitchFamily="50" charset="-128"/>
              <a:ea typeface="BIZ UDPゴシック" panose="020B0400000000000000" pitchFamily="50" charset="-128"/>
            </a:endParaRPr>
          </a:p>
          <a:p>
            <a:pPr>
              <a:lnSpc>
                <a:spcPts val="2800"/>
              </a:lnSpc>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本試算では普通建設事業費を毎年約４．３億円（大規模事業は除く）見込んでいるところ、河南町が公表</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している公共施設総合管理計画では、公共建築物やインフラの更新費用として、今後２０年間に２０５億</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円、１年あたり約１０．２億円の経費が必要と見込まれており、</a:t>
            </a:r>
            <a:r>
              <a:rPr kumimoji="1" lang="ja-JP" altLang="en-US" sz="1600" b="1" u="sng" dirty="0">
                <a:solidFill>
                  <a:srgbClr val="FF0000"/>
                </a:solidFill>
                <a:latin typeface="BIZ UDPゴシック" panose="020B0400000000000000" pitchFamily="50" charset="-128"/>
                <a:ea typeface="BIZ UDPゴシック" panose="020B0400000000000000" pitchFamily="50" charset="-128"/>
              </a:rPr>
              <a:t>財政収支への影響に留意が必要</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5651F9C2-6E52-45EE-AB99-67778BF2E07B}"/>
              </a:ext>
            </a:extLst>
          </p:cNvPr>
          <p:cNvSpPr txBox="1"/>
          <p:nvPr/>
        </p:nvSpPr>
        <p:spPr>
          <a:xfrm>
            <a:off x="0" y="48549"/>
            <a:ext cx="10120078" cy="523220"/>
          </a:xfrm>
          <a:prstGeom prst="rect">
            <a:avLst/>
          </a:prstGeom>
          <a:noFill/>
        </p:spPr>
        <p:txBody>
          <a:bodyPr wrap="none" rtlCol="0">
            <a:spAutoFit/>
          </a:bodyPr>
          <a:lstStyle/>
          <a:p>
            <a:pPr lvl="0"/>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４．財政シミュレーションの留意事項 </a:t>
            </a:r>
            <a:r>
              <a:rPr kumimoji="1" lang="ja-JP" altLang="en-US"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（一斉に老朽化する公共施設等への対応）</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9CC5EA3-E19D-4494-9D22-D45CE7976DB5}"/>
              </a:ext>
            </a:extLst>
          </p:cNvPr>
          <p:cNvSpPr txBox="1"/>
          <p:nvPr/>
        </p:nvSpPr>
        <p:spPr>
          <a:xfrm>
            <a:off x="1138920" y="6408119"/>
            <a:ext cx="3875964" cy="261610"/>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令和３年４月～大阪広域水道企業団への統合に伴い、移管</a:t>
            </a:r>
          </a:p>
        </p:txBody>
      </p:sp>
    </p:spTree>
    <p:extLst>
      <p:ext uri="{BB962C8B-B14F-4D97-AF65-F5344CB8AC3E}">
        <p14:creationId xmlns:p14="http://schemas.microsoft.com/office/powerpoint/2010/main" val="2817704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74342" y="785097"/>
            <a:ext cx="9757316" cy="3518318"/>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6" name="テキスト ボックス 45"/>
          <p:cNvSpPr txBox="1"/>
          <p:nvPr/>
        </p:nvSpPr>
        <p:spPr>
          <a:xfrm>
            <a:off x="303954" y="1968577"/>
            <a:ext cx="3929783" cy="307777"/>
          </a:xfrm>
          <a:prstGeom prst="rect">
            <a:avLst/>
          </a:prstGeom>
          <a:noFill/>
        </p:spPr>
        <p:txBody>
          <a:bodyPr wrap="square" rtlCol="0">
            <a:spAutoFit/>
          </a:bodyPr>
          <a:lstStyle/>
          <a:p>
            <a:pPr algn="ct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臨時交付金の充当額、主な対象事業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72" name="テキスト ボックス 71"/>
          <p:cNvSpPr txBox="1"/>
          <p:nvPr/>
        </p:nvSpPr>
        <p:spPr>
          <a:xfrm>
            <a:off x="5260222" y="1989792"/>
            <a:ext cx="3830637" cy="307777"/>
          </a:xfrm>
          <a:prstGeom prst="rect">
            <a:avLst/>
          </a:prstGeom>
          <a:noFill/>
        </p:spPr>
        <p:txBody>
          <a:bodyPr wrap="square" rtlCol="0">
            <a:spAutoFit/>
          </a:bodyPr>
          <a:lstStyle/>
          <a:p>
            <a:pPr algn="ct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コロナ禍により実施を見送った事業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50"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5</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3752560" y="2001837"/>
            <a:ext cx="962354" cy="264663"/>
          </a:xfrm>
          <a:prstGeom prst="rect">
            <a:avLst/>
          </a:prstGeom>
          <a:noFill/>
        </p:spPr>
        <p:txBody>
          <a:bodyPr wrap="square" rtlCol="0">
            <a:spAutoFit/>
          </a:bodyPr>
          <a:lstStyle/>
          <a:p>
            <a:pPr algn="ct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R4</a:t>
            </a:r>
            <a:r>
              <a:rPr kumimoji="1" lang="ja-JP" altLang="en-US" sz="1100">
                <a:latin typeface="BIZ UDPゴシック" panose="020B0400000000000000" pitchFamily="50" charset="-128"/>
                <a:ea typeface="BIZ UDPゴシック" panose="020B0400000000000000" pitchFamily="50" charset="-128"/>
              </a:rPr>
              <a:t>は予定）</a:t>
            </a:r>
            <a:endParaRPr kumimoji="1" lang="ja-JP" altLang="en-US" sz="1100" dirty="0">
              <a:latin typeface="BIZ UDPゴシック" panose="020B0400000000000000" pitchFamily="50" charset="-128"/>
              <a:ea typeface="BIZ UDPゴシック" panose="020B0400000000000000" pitchFamily="50" charset="-128"/>
            </a:endParaRPr>
          </a:p>
        </p:txBody>
      </p:sp>
      <p:graphicFrame>
        <p:nvGraphicFramePr>
          <p:cNvPr id="57" name="表 21">
            <a:extLst>
              <a:ext uri="{FF2B5EF4-FFF2-40B4-BE49-F238E27FC236}">
                <a16:creationId xmlns:a16="http://schemas.microsoft.com/office/drawing/2014/main" id="{742ED7FD-DFE3-4B50-8206-D642AF431D92}"/>
              </a:ext>
            </a:extLst>
          </p:cNvPr>
          <p:cNvGraphicFramePr>
            <a:graphicFrameLocks noGrp="1" noChangeAspect="1"/>
          </p:cNvGraphicFramePr>
          <p:nvPr/>
        </p:nvGraphicFramePr>
        <p:xfrm>
          <a:off x="5039053" y="2500683"/>
          <a:ext cx="4492498" cy="1434046"/>
        </p:xfrm>
        <a:graphic>
          <a:graphicData uri="http://schemas.openxmlformats.org/drawingml/2006/table">
            <a:tbl>
              <a:tblPr>
                <a:tableStyleId>{5940675A-B579-460E-94D1-54222C63F5DA}</a:tableStyleId>
              </a:tblPr>
              <a:tblGrid>
                <a:gridCol w="4492498">
                  <a:extLst>
                    <a:ext uri="{9D8B030D-6E8A-4147-A177-3AD203B41FA5}">
                      <a16:colId xmlns:a16="http://schemas.microsoft.com/office/drawing/2014/main" val="2898818577"/>
                    </a:ext>
                  </a:extLst>
                </a:gridCol>
              </a:tblGrid>
              <a:tr h="1434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BIZ UDPゴシック" panose="020B0400000000000000" pitchFamily="50" charset="-128"/>
                          <a:ea typeface="BIZ UDPゴシック" panose="020B0400000000000000" pitchFamily="50" charset="-128"/>
                        </a:rPr>
                        <a:t>・地域振興イベントや夏祭りなどの実施団体</a:t>
                      </a:r>
                      <a:endParaRPr kumimoji="1" lang="en-US" altLang="ja-JP" sz="16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BIZ UDPゴシック" panose="020B0400000000000000" pitchFamily="50" charset="-128"/>
                          <a:ea typeface="BIZ UDPゴシック" panose="020B0400000000000000" pitchFamily="50" charset="-128"/>
                        </a:rPr>
                        <a:t>　への補助事業</a:t>
                      </a:r>
                      <a:endParaRPr kumimoji="1" lang="en-US" altLang="ja-JP" sz="16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BIZ UDPゴシック" panose="020B0400000000000000" pitchFamily="50" charset="-128"/>
                          <a:ea typeface="BIZ UDPゴシック" panose="020B0400000000000000" pitchFamily="50" charset="-128"/>
                        </a:rPr>
                        <a:t>・農業祭・林業祭など地域産業振興に関する催し</a:t>
                      </a:r>
                      <a:endParaRPr kumimoji="1" lang="en-US" altLang="ja-JP" sz="16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BIZ UDPゴシック" panose="020B0400000000000000" pitchFamily="50" charset="-128"/>
                          <a:ea typeface="BIZ UDPゴシック" panose="020B0400000000000000" pitchFamily="50" charset="-128"/>
                        </a:rPr>
                        <a:t>・小・中学校における社会見学等の校外学習</a:t>
                      </a:r>
                      <a:endParaRPr kumimoji="1" lang="en-US" altLang="ja-JP" sz="16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BIZ UDPゴシック" panose="020B0400000000000000" pitchFamily="50" charset="-128"/>
                          <a:ea typeface="BIZ UDPゴシック" panose="020B0400000000000000" pitchFamily="50" charset="-128"/>
                        </a:rPr>
                        <a:t>・新年交礼会・スポーツ大会　　　　等</a:t>
                      </a:r>
                      <a:endParaRPr kumimoji="1" lang="en-US" altLang="ja-JP" sz="16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bl>
          </a:graphicData>
        </a:graphic>
      </p:graphicFrame>
      <p:sp>
        <p:nvSpPr>
          <p:cNvPr id="59" name="テキスト ボックス 58"/>
          <p:cNvSpPr txBox="1"/>
          <p:nvPr/>
        </p:nvSpPr>
        <p:spPr>
          <a:xfrm>
            <a:off x="6755125" y="2230359"/>
            <a:ext cx="2790189" cy="253916"/>
          </a:xfrm>
          <a:prstGeom prst="rect">
            <a:avLst/>
          </a:prstGeom>
          <a:noFill/>
        </p:spPr>
        <p:txBody>
          <a:bodyPr wrap="square" rtlCol="0">
            <a:spAutoFit/>
          </a:bodyPr>
          <a:lstStyle/>
          <a:p>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府内市町村が実施を見送った事業を例示</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30513" y="862058"/>
            <a:ext cx="9930337" cy="1015663"/>
          </a:xfrm>
          <a:prstGeom prst="rect">
            <a:avLst/>
          </a:prstGeom>
        </p:spPr>
        <p:txBody>
          <a:bodyPr wrap="square">
            <a:spAutoFit/>
          </a:bodyPr>
          <a:lstStyle/>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国が令和２年度に創設した「新型コロナウイルス感染症対応地方創生臨時交付金（以下「臨時交付金」）」</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を、これまで地域通貨導入などの事業に要する経費の全部または一部に活用。</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新型コロナウイルス感染症の影響により、令和２年以降実施を見送った自主事業</a:t>
            </a:r>
            <a:r>
              <a:rPr kumimoji="1" lang="ja-JP" altLang="en-US" sz="1600" dirty="0" smtClean="0">
                <a:latin typeface="BIZ UDPゴシック" panose="020B0400000000000000" pitchFamily="50" charset="-128"/>
                <a:ea typeface="BIZ UDPゴシック" panose="020B0400000000000000" pitchFamily="50" charset="-128"/>
              </a:rPr>
              <a:t>などがあり</a:t>
            </a:r>
            <a:r>
              <a:rPr kumimoji="1" lang="ja-JP" altLang="en-US" sz="1600" dirty="0">
                <a:latin typeface="BIZ UDPゴシック" panose="020B0400000000000000" pitchFamily="50" charset="-128"/>
                <a:ea typeface="BIZ UDPゴシック" panose="020B0400000000000000" pitchFamily="50" charset="-128"/>
              </a:rPr>
              <a:t>、不用額が発生。</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5" name="角丸四角形 7">
            <a:extLst>
              <a:ext uri="{FF2B5EF4-FFF2-40B4-BE49-F238E27FC236}">
                <a16:creationId xmlns:a16="http://schemas.microsoft.com/office/drawing/2014/main" id="{0C3AB782-6DD8-417A-9584-B12B43A1C8C9}"/>
              </a:ext>
            </a:extLst>
          </p:cNvPr>
          <p:cNvSpPr/>
          <p:nvPr/>
        </p:nvSpPr>
        <p:spPr>
          <a:xfrm>
            <a:off x="290132" y="4684005"/>
            <a:ext cx="9241360" cy="1806947"/>
          </a:xfrm>
          <a:prstGeom prst="roundRect">
            <a:avLst>
              <a:gd name="adj" fmla="val 0"/>
            </a:avLst>
          </a:prstGeom>
          <a:solidFill>
            <a:schemeClr val="accent4">
              <a:lumMod val="20000"/>
              <a:lumOff val="80000"/>
            </a:schemeClr>
          </a:solidFill>
          <a:ln w="63500" cmpd="thickThi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9" name="正方形/長方形 18"/>
          <p:cNvSpPr/>
          <p:nvPr/>
        </p:nvSpPr>
        <p:spPr>
          <a:xfrm>
            <a:off x="446050" y="4779973"/>
            <a:ext cx="9099264" cy="1631216"/>
          </a:xfrm>
          <a:prstGeom prst="rect">
            <a:avLst/>
          </a:prstGeom>
        </p:spPr>
        <p:txBody>
          <a:bodyPr wrap="square">
            <a:spAutoFit/>
          </a:bodyPr>
          <a:lstStyle/>
          <a:p>
            <a:pPr>
              <a:lnSpc>
                <a:spcPts val="2400"/>
              </a:lnSpc>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長引くコロナ禍や急激な物価高騰等への対応など、国の財政も厳しい状況にある。</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新型コロナウイルス感染症対応として行われた国から地方への財政移転については、感染収束後、</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早期に地方財政の歳出構造を平時に戻すとされている（「骨太の方針</a:t>
            </a:r>
            <a:r>
              <a:rPr kumimoji="1" lang="en-US" altLang="ja-JP" sz="1600" dirty="0">
                <a:latin typeface="BIZ UDPゴシック" panose="020B0400000000000000" pitchFamily="50" charset="-128"/>
                <a:ea typeface="BIZ UDPゴシック" panose="020B0400000000000000" pitchFamily="50" charset="-128"/>
              </a:rPr>
              <a:t>2022</a:t>
            </a:r>
            <a:r>
              <a:rPr kumimoji="1" lang="ja-JP" altLang="en-US" sz="1600" dirty="0">
                <a:latin typeface="BIZ UDPゴシック" panose="020B0400000000000000" pitchFamily="50" charset="-128"/>
                <a:ea typeface="BIZ UDPゴシック" panose="020B0400000000000000" pitchFamily="50" charset="-128"/>
              </a:rPr>
              <a:t>」より）。</a:t>
            </a:r>
            <a:endParaRPr kumimoji="1" lang="en-US" altLang="ja-JP" sz="1600" dirty="0">
              <a:latin typeface="BIZ UDPゴシック" panose="020B0400000000000000" pitchFamily="50" charset="-128"/>
              <a:ea typeface="BIZ UDPゴシック" panose="020B0400000000000000" pitchFamily="50" charset="-128"/>
            </a:endParaRPr>
          </a:p>
          <a:p>
            <a:pPr>
              <a:lnSpc>
                <a:spcPts val="2400"/>
              </a:lnSpc>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自主事業などの再開は、経費発生（不用額の減少要因）となる。</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solidFill>
                  <a:schemeClr val="accent2"/>
                </a:solidFill>
                <a:latin typeface="BIZ UDPゴシック" panose="020B0400000000000000" pitchFamily="50" charset="-128"/>
                <a:ea typeface="BIZ UDPゴシック" panose="020B0400000000000000" pitchFamily="50" charset="-128"/>
              </a:rPr>
              <a:t> ➡　</a:t>
            </a:r>
            <a:r>
              <a:rPr kumimoji="1" lang="ja-JP" altLang="en-US" sz="1600" dirty="0">
                <a:latin typeface="BIZ UDPゴシック" panose="020B0400000000000000" pitchFamily="50" charset="-128"/>
                <a:ea typeface="BIZ UDPゴシック" panose="020B0400000000000000" pitchFamily="50" charset="-128"/>
              </a:rPr>
              <a:t>今後、</a:t>
            </a:r>
            <a:r>
              <a:rPr kumimoji="1" lang="ja-JP" altLang="en-US" sz="1600" b="1" u="sng" dirty="0">
                <a:solidFill>
                  <a:srgbClr val="FF0000"/>
                </a:solidFill>
                <a:latin typeface="BIZ UDPゴシック" panose="020B0400000000000000" pitchFamily="50" charset="-128"/>
                <a:ea typeface="BIZ UDPゴシック" panose="020B0400000000000000" pitchFamily="50" charset="-128"/>
              </a:rPr>
              <a:t>臨時交付金はもとより、国の地方財政措置の状況には十分な留意が必要</a:t>
            </a:r>
            <a:endParaRPr kumimoji="1" lang="en-US" altLang="ja-JP" sz="1600" b="1" u="sng" dirty="0">
              <a:solidFill>
                <a:srgbClr val="FF0000"/>
              </a:solidFill>
              <a:latin typeface="BIZ UDPゴシック" panose="020B0400000000000000" pitchFamily="50" charset="-128"/>
              <a:ea typeface="BIZ UDPゴシック" panose="020B0400000000000000" pitchFamily="50" charset="-128"/>
            </a:endParaRPr>
          </a:p>
        </p:txBody>
      </p:sp>
      <p:graphicFrame>
        <p:nvGraphicFramePr>
          <p:cNvPr id="18"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2651936038"/>
              </p:ext>
            </p:extLst>
          </p:nvPr>
        </p:nvGraphicFramePr>
        <p:xfrm>
          <a:off x="425255" y="2488778"/>
          <a:ext cx="4492498" cy="1434046"/>
        </p:xfrm>
        <a:graphic>
          <a:graphicData uri="http://schemas.openxmlformats.org/drawingml/2006/table">
            <a:tbl>
              <a:tblPr>
                <a:tableStyleId>{5940675A-B579-460E-94D1-54222C63F5DA}</a:tableStyleId>
              </a:tblPr>
              <a:tblGrid>
                <a:gridCol w="493595">
                  <a:extLst>
                    <a:ext uri="{9D8B030D-6E8A-4147-A177-3AD203B41FA5}">
                      <a16:colId xmlns:a16="http://schemas.microsoft.com/office/drawing/2014/main" val="2163183408"/>
                    </a:ext>
                  </a:extLst>
                </a:gridCol>
                <a:gridCol w="1059366">
                  <a:extLst>
                    <a:ext uri="{9D8B030D-6E8A-4147-A177-3AD203B41FA5}">
                      <a16:colId xmlns:a16="http://schemas.microsoft.com/office/drawing/2014/main" val="1769939388"/>
                    </a:ext>
                  </a:extLst>
                </a:gridCol>
                <a:gridCol w="2939537">
                  <a:extLst>
                    <a:ext uri="{9D8B030D-6E8A-4147-A177-3AD203B41FA5}">
                      <a16:colId xmlns:a16="http://schemas.microsoft.com/office/drawing/2014/main" val="2898818577"/>
                    </a:ext>
                  </a:extLst>
                </a:gridCol>
              </a:tblGrid>
              <a:tr h="253088">
                <a:tc>
                  <a:txBody>
                    <a:bodyPr/>
                    <a:lstStyle/>
                    <a:p>
                      <a:pPr algn="ctr"/>
                      <a:r>
                        <a:rPr kumimoji="1" lang="ja-JP" altLang="en-US" sz="1200" b="0">
                          <a:latin typeface="BIZ UDPゴシック" panose="020B0400000000000000" pitchFamily="50" charset="-128"/>
                          <a:ea typeface="BIZ UDPゴシック" panose="020B0400000000000000" pitchFamily="50" charset="-128"/>
                        </a:rPr>
                        <a:t>年度</a:t>
                      </a: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u="none">
                          <a:solidFill>
                            <a:schemeClr val="tx1"/>
                          </a:solidFill>
                          <a:latin typeface="BIZ UDPゴシック" panose="020B0400000000000000" pitchFamily="50" charset="-128"/>
                          <a:ea typeface="BIZ UDPゴシック" panose="020B0400000000000000" pitchFamily="50" charset="-128"/>
                        </a:rPr>
                        <a:t>充当額</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主な対象事業</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extLst>
                  <a:ext uri="{0D108BD9-81ED-4DB2-BD59-A6C34878D82A}">
                    <a16:rowId xmlns:a16="http://schemas.microsoft.com/office/drawing/2014/main" val="1816219830"/>
                  </a:ext>
                </a:extLst>
              </a:tr>
              <a:tr h="401444">
                <a:tc>
                  <a:txBody>
                    <a:bodyPr/>
                    <a:lstStyle/>
                    <a:p>
                      <a:pPr algn="ctr"/>
                      <a:r>
                        <a:rPr kumimoji="1" lang="ja-JP" altLang="en-US" sz="1200" b="0">
                          <a:latin typeface="BIZ UDPゴシック" panose="020B0400000000000000" pitchFamily="50" charset="-128"/>
                          <a:ea typeface="BIZ UDPゴシック" panose="020B0400000000000000" pitchFamily="50" charset="-128"/>
                        </a:rPr>
                        <a:t>Ｒ２</a:t>
                      </a: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約</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3.5</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億円</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地域通貨導入</a:t>
                      </a:r>
                      <a:r>
                        <a:rPr kumimoji="1" lang="zh-TW" altLang="en-US" sz="1200" b="0" u="none" dirty="0">
                          <a:solidFill>
                            <a:schemeClr val="tx1"/>
                          </a:solidFill>
                          <a:latin typeface="BIZ UDPゴシック" panose="020B0400000000000000" pitchFamily="50" charset="-128"/>
                          <a:ea typeface="BIZ UDPゴシック" panose="020B0400000000000000" pitchFamily="50" charset="-128"/>
                        </a:rPr>
                        <a:t>事業</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379141">
                <a:tc>
                  <a:txBody>
                    <a:bodyPr/>
                    <a:lstStyle/>
                    <a:p>
                      <a:pPr algn="ctr"/>
                      <a:r>
                        <a:rPr kumimoji="1" lang="ja-JP" altLang="en-US" sz="1200" b="0">
                          <a:latin typeface="BIZ UDPゴシック" panose="020B0400000000000000" pitchFamily="50" charset="-128"/>
                          <a:ea typeface="BIZ UDPゴシック" panose="020B0400000000000000" pitchFamily="50" charset="-128"/>
                        </a:rPr>
                        <a:t>Ｒ３</a:t>
                      </a:r>
                      <a:endParaRPr kumimoji="1" lang="en-US" altLang="ja-JP"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約</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億円</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地域通貨・ポイント配付事業</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379141">
                <a:tc>
                  <a:txBody>
                    <a:bodyPr/>
                    <a:lstStyle/>
                    <a:p>
                      <a:pPr algn="ctr"/>
                      <a:r>
                        <a:rPr kumimoji="1" lang="ja-JP" altLang="en-US" sz="1200" b="0">
                          <a:latin typeface="BIZ UDPゴシック" panose="020B0400000000000000" pitchFamily="50" charset="-128"/>
                          <a:ea typeface="BIZ UDPゴシック" panose="020B0400000000000000" pitchFamily="50" charset="-128"/>
                        </a:rPr>
                        <a:t>Ｒ４</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約</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2.4</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億円</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地域通貨推進</a:t>
                      </a:r>
                      <a:r>
                        <a:rPr kumimoji="1" lang="zh-TW" altLang="en-US" sz="1200" b="0" dirty="0">
                          <a:latin typeface="BIZ UDPゴシック" panose="020B0400000000000000" pitchFamily="50" charset="-128"/>
                          <a:ea typeface="BIZ UDPゴシック" panose="020B0400000000000000" pitchFamily="50" charset="-128"/>
                        </a:rPr>
                        <a:t>事業</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5827712"/>
                  </a:ext>
                </a:extLst>
              </a:tr>
            </a:tbl>
          </a:graphicData>
        </a:graphic>
      </p:graphicFrame>
      <p:sp>
        <p:nvSpPr>
          <p:cNvPr id="21" name="テキスト ボックス 15"/>
          <p:cNvSpPr txBox="1"/>
          <p:nvPr/>
        </p:nvSpPr>
        <p:spPr>
          <a:xfrm>
            <a:off x="448981" y="3981020"/>
            <a:ext cx="8862256" cy="25391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充当額：各年度の実施計画に記載され、実際に事業実施に活用した額（</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年度は国からの配分額。但し本省繰越額は除く。）</a:t>
            </a:r>
          </a:p>
        </p:txBody>
      </p:sp>
      <p:sp>
        <p:nvSpPr>
          <p:cNvPr id="16" name="テキスト ボックス 15">
            <a:extLst>
              <a:ext uri="{FF2B5EF4-FFF2-40B4-BE49-F238E27FC236}">
                <a16:creationId xmlns:a16="http://schemas.microsoft.com/office/drawing/2014/main" id="{12B7E680-7DF9-4631-ACAF-30CFE66114F3}"/>
              </a:ext>
            </a:extLst>
          </p:cNvPr>
          <p:cNvSpPr txBox="1"/>
          <p:nvPr/>
        </p:nvSpPr>
        <p:spPr>
          <a:xfrm>
            <a:off x="0" y="48549"/>
            <a:ext cx="10089622" cy="523220"/>
          </a:xfrm>
          <a:prstGeom prst="rect">
            <a:avLst/>
          </a:prstGeom>
          <a:noFill/>
        </p:spPr>
        <p:txBody>
          <a:bodyPr wrap="none" rtlCol="0">
            <a:spAutoFit/>
          </a:bodyPr>
          <a:lstStyle/>
          <a:p>
            <a:pPr lvl="0"/>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４．財政シミュレーションの留意事項 </a:t>
            </a:r>
            <a:r>
              <a:rPr kumimoji="1" lang="ja-JP" altLang="en-US"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（国の地方財政措置、自主事業等の再開）</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9217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6231193" cy="523220"/>
          </a:xfrm>
          <a:prstGeom prst="rect">
            <a:avLst/>
          </a:prstGeom>
          <a:noFill/>
        </p:spPr>
        <p:txBody>
          <a:bodyPr wrap="none" rtlCol="0">
            <a:spAutoFit/>
          </a:bodyPr>
          <a:lstStyle/>
          <a:p>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参考</a:t>
            </a:r>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財政シミュレーションの推計表</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8"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6</a:t>
            </a:fld>
            <a:endParaRPr kumimoji="1" lang="ja-JP" altLang="en-US" b="1" dirty="0">
              <a:latin typeface="BIZ UDPゴシック" panose="020B0400000000000000" pitchFamily="50" charset="-128"/>
              <a:ea typeface="BIZ UDPゴシック" panose="020B0400000000000000" pitchFamily="50" charset="-128"/>
            </a:endParaRPr>
          </a:p>
        </p:txBody>
      </p:sp>
      <p:pic>
        <p:nvPicPr>
          <p:cNvPr id="3" name="図 2"/>
          <p:cNvPicPr>
            <a:picLocks noChangeAspect="1"/>
          </p:cNvPicPr>
          <p:nvPr/>
        </p:nvPicPr>
        <p:blipFill>
          <a:blip r:embed="rId2"/>
          <a:stretch>
            <a:fillRect/>
          </a:stretch>
        </p:blipFill>
        <p:spPr>
          <a:xfrm>
            <a:off x="138675" y="730630"/>
            <a:ext cx="9628649" cy="5760321"/>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6153636" y="2277166"/>
            <a:ext cx="3504002" cy="2359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大阪発“地方分権改革”ビジョン</a:t>
            </a:r>
            <a:r>
              <a:rPr kumimoji="1" lang="ja-JP" altLang="en-US" sz="800" dirty="0">
                <a:solidFill>
                  <a:schemeClr val="tx1"/>
                </a:solidFill>
                <a:latin typeface="BIZ UDPゴシック" panose="020B0400000000000000" pitchFamily="50" charset="-128"/>
                <a:ea typeface="BIZ UDPゴシック" panose="020B0400000000000000" pitchFamily="50" charset="-128"/>
              </a:rPr>
              <a:t>（平成</a:t>
            </a:r>
            <a:r>
              <a:rPr kumimoji="1" lang="en-US" altLang="ja-JP" sz="800" dirty="0">
                <a:solidFill>
                  <a:schemeClr val="tx1"/>
                </a:solidFill>
                <a:latin typeface="BIZ UDPゴシック" panose="020B0400000000000000" pitchFamily="50" charset="-128"/>
                <a:ea typeface="BIZ UDPゴシック" panose="020B0400000000000000" pitchFamily="50" charset="-128"/>
              </a:rPr>
              <a:t>29</a:t>
            </a:r>
            <a:r>
              <a:rPr kumimoji="1" lang="ja-JP" altLang="en-US" sz="800" dirty="0">
                <a:solidFill>
                  <a:schemeClr val="tx1"/>
                </a:solidFill>
                <a:latin typeface="BIZ UDPゴシック" panose="020B0400000000000000" pitchFamily="50" charset="-128"/>
                <a:ea typeface="BIZ UDPゴシック" panose="020B0400000000000000" pitchFamily="50" charset="-128"/>
              </a:rPr>
              <a:t>年</a:t>
            </a:r>
            <a:r>
              <a:rPr kumimoji="1" lang="en-US" altLang="ja-JP" sz="800" dirty="0">
                <a:solidFill>
                  <a:schemeClr val="tx1"/>
                </a:solidFill>
                <a:latin typeface="BIZ UDPゴシック" panose="020B0400000000000000" pitchFamily="50" charset="-128"/>
                <a:ea typeface="BIZ UDPゴシック" panose="020B0400000000000000" pitchFamily="50" charset="-128"/>
              </a:rPr>
              <a:t>3</a:t>
            </a:r>
            <a:r>
              <a:rPr kumimoji="1" lang="ja-JP" altLang="en-US" sz="800" dirty="0">
                <a:solidFill>
                  <a:schemeClr val="tx1"/>
                </a:solidFill>
                <a:latin typeface="BIZ UDPゴシック" panose="020B0400000000000000" pitchFamily="50" charset="-128"/>
                <a:ea typeface="BIZ UDPゴシック" panose="020B0400000000000000" pitchFamily="50" charset="-128"/>
              </a:rPr>
              <a:t>月改訂版）</a:t>
            </a:r>
          </a:p>
        </p:txBody>
      </p:sp>
      <p:sp>
        <p:nvSpPr>
          <p:cNvPr id="16" name="角丸四角形 15"/>
          <p:cNvSpPr/>
          <p:nvPr/>
        </p:nvSpPr>
        <p:spPr>
          <a:xfrm>
            <a:off x="373380" y="1473369"/>
            <a:ext cx="9194800" cy="300517"/>
          </a:xfrm>
          <a:prstGeom prst="roundRect">
            <a:avLst>
              <a:gd name="adj" fmla="val 5000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78059" y="69752"/>
            <a:ext cx="9643987" cy="523220"/>
          </a:xfrm>
          <a:prstGeom prst="rect">
            <a:avLst/>
          </a:prstGeom>
          <a:noFill/>
        </p:spPr>
        <p:txBody>
          <a:bodyPr wrap="none" rtlCol="0">
            <a:spAutoFit/>
          </a:bodyPr>
          <a:lstStyle/>
          <a:p>
            <a:r>
              <a:rPr kumimoji="1" lang="ja-JP" altLang="en-US" sz="2800" b="1">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（参考）基礎</a:t>
            </a:r>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自治機能の充実・強化</a:t>
            </a:r>
            <a:r>
              <a:rPr kumimoji="1" lang="ja-JP" altLang="en-US" sz="2800" b="1">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に向けたこれまでの取組み</a:t>
            </a:r>
            <a:endPar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29866" y="3366554"/>
            <a:ext cx="9327772" cy="249928"/>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a:latin typeface="BIZ UDPゴシック" panose="020B0400000000000000" pitchFamily="50" charset="-128"/>
                <a:ea typeface="BIZ UDPゴシック" panose="020B0400000000000000" pitchFamily="50" charset="-128"/>
              </a:rPr>
              <a:t>府の主</a:t>
            </a:r>
            <a:r>
              <a:rPr kumimoji="1" lang="ja-JP" altLang="en-US" sz="1400" b="1" dirty="0">
                <a:latin typeface="BIZ UDPゴシック" panose="020B0400000000000000" pitchFamily="50" charset="-128"/>
                <a:ea typeface="BIZ UDPゴシック" panose="020B0400000000000000" pitchFamily="50" charset="-128"/>
              </a:rPr>
              <a:t>な取組内容</a:t>
            </a:r>
          </a:p>
        </p:txBody>
      </p:sp>
      <p:sp>
        <p:nvSpPr>
          <p:cNvPr id="11" name="正方形/長方形 10"/>
          <p:cNvSpPr/>
          <p:nvPr/>
        </p:nvSpPr>
        <p:spPr>
          <a:xfrm>
            <a:off x="381000" y="872990"/>
            <a:ext cx="9194800" cy="45853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375761" y="777134"/>
            <a:ext cx="9206390" cy="255875"/>
          </a:xfrm>
          <a:prstGeom prst="rect">
            <a:avLst/>
          </a:prstGeom>
          <a:solidFill>
            <a:schemeClr val="accent2">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b"/>
          <a:lstStyle/>
          <a:p>
            <a:pPr algn="ctr"/>
            <a:r>
              <a:rPr kumimoji="1" lang="ja-JP" altLang="en-US" sz="1050" dirty="0">
                <a:latin typeface="BIZ UDPゴシック" panose="020B0400000000000000" pitchFamily="50" charset="-128"/>
                <a:ea typeface="BIZ UDPゴシック" panose="020B0400000000000000" pitchFamily="50" charset="-128"/>
              </a:rPr>
              <a:t>国立社会保障・人口問題研究所　将来人口推計</a:t>
            </a:r>
            <a:r>
              <a:rPr kumimoji="1" lang="ja-JP" altLang="en-US" sz="800" dirty="0">
                <a:latin typeface="BIZ UDPゴシック" panose="020B0400000000000000" pitchFamily="50" charset="-128"/>
                <a:ea typeface="BIZ UDPゴシック" panose="020B0400000000000000" pitchFamily="50" charset="-128"/>
              </a:rPr>
              <a:t>（平成</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smtClean="0">
                <a:latin typeface="BIZ UDPゴシック" panose="020B0400000000000000" pitchFamily="50" charset="-128"/>
                <a:ea typeface="BIZ UDPゴシック" panose="020B0400000000000000" pitchFamily="50" charset="-128"/>
              </a:rPr>
              <a:t>年）</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373380" y="1054530"/>
            <a:ext cx="9202420" cy="276999"/>
          </a:xfrm>
          <a:prstGeom prst="rect">
            <a:avLst/>
          </a:prstGeom>
        </p:spPr>
        <p:txBody>
          <a:bodyPr wrap="square">
            <a:spAutoFit/>
          </a:bodyPr>
          <a:lstStyle/>
          <a:p>
            <a:pPr algn="ctr"/>
            <a:r>
              <a:rPr kumimoji="1" lang="ja-JP" altLang="en-US" sz="1200" dirty="0">
                <a:solidFill>
                  <a:schemeClr val="accent4">
                    <a:lumMod val="75000"/>
                  </a:schemeClr>
                </a:solidFill>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２０４５年</a:t>
            </a:r>
            <a:r>
              <a:rPr kumimoji="1" lang="ja-JP" altLang="en-US" sz="105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府の人口</a:t>
            </a:r>
            <a:r>
              <a:rPr kumimoji="1" lang="ja-JP" altLang="en-US" sz="1050" dirty="0">
                <a:latin typeface="BIZ UDPゴシック" panose="020B0400000000000000" pitchFamily="50" charset="-128"/>
                <a:ea typeface="BIZ UDPゴシック" panose="020B0400000000000000" pitchFamily="50" charset="-128"/>
              </a:rPr>
              <a:t>は</a:t>
            </a: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約</a:t>
            </a:r>
            <a:r>
              <a:rPr kumimoji="1" lang="ja-JP" altLang="en-US" sz="1200" dirty="0">
                <a:latin typeface="BIZ UDPゴシック" panose="020B0400000000000000" pitchFamily="50" charset="-128"/>
                <a:ea typeface="BIZ UDPゴシック" panose="020B0400000000000000" pitchFamily="50" charset="-128"/>
              </a:rPr>
              <a:t>１５０万人（▲</a:t>
            </a:r>
            <a:r>
              <a:rPr kumimoji="1" lang="ja-JP" altLang="en-US" sz="900" dirty="0">
                <a:latin typeface="BIZ UDPゴシック" panose="020B0400000000000000" pitchFamily="50" charset="-128"/>
                <a:ea typeface="BIZ UDPゴシック" panose="020B0400000000000000" pitchFamily="50" charset="-128"/>
              </a:rPr>
              <a:t>約</a:t>
            </a:r>
            <a:r>
              <a:rPr kumimoji="1" lang="ja-JP" altLang="en-US" sz="1200" dirty="0">
                <a:latin typeface="BIZ UDPゴシック" panose="020B0400000000000000" pitchFamily="50" charset="-128"/>
                <a:ea typeface="BIZ UDPゴシック" panose="020B0400000000000000" pitchFamily="50" charset="-128"/>
              </a:rPr>
              <a:t>１７％）　　　</a:t>
            </a:r>
            <a:r>
              <a:rPr kumimoji="1" lang="ja-JP" altLang="en-US" sz="1200" dirty="0">
                <a:solidFill>
                  <a:schemeClr val="accent4">
                    <a:lumMod val="75000"/>
                  </a:schemeClr>
                </a:solidFill>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年少人口・生産年齢人口は減少する一方、高齢者人口は増加</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4" name="二等辺三角形 13"/>
          <p:cNvSpPr/>
          <p:nvPr/>
        </p:nvSpPr>
        <p:spPr>
          <a:xfrm rot="10800000">
            <a:off x="4646295" y="1374992"/>
            <a:ext cx="656590" cy="1044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596313" y="1467196"/>
            <a:ext cx="8633460" cy="306467"/>
          </a:xfrm>
          <a:prstGeom prst="roundRect">
            <a:avLst/>
          </a:prstGeom>
        </p:spPr>
        <p:txBody>
          <a:bodyPr wrap="square">
            <a:spAutoFit/>
          </a:bodyPr>
          <a:lstStyle/>
          <a:p>
            <a:pPr algn="ct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市町村の役割が大きくなる一方</a:t>
            </a:r>
            <a:r>
              <a:rPr kumimoji="1" lang="ja-JP" altLang="en-US" sz="1200" b="1" dirty="0">
                <a:latin typeface="BIZ UDPゴシック" panose="020B0400000000000000" pitchFamily="50" charset="-128"/>
                <a:ea typeface="BIZ UDPゴシック" panose="020B0400000000000000" pitchFamily="50" charset="-128"/>
              </a:rPr>
              <a:t>、特に小規模団体では</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行財政運営が難しくなる</a:t>
            </a:r>
            <a:r>
              <a:rPr kumimoji="1" lang="ja-JP" altLang="en-US" sz="1050" u="sng"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住民税の減少・社会保障関係経費の増加</a:t>
            </a:r>
            <a:r>
              <a:rPr kumimoji="1" lang="ja-JP" altLang="en-US" sz="900" dirty="0">
                <a:latin typeface="BIZ UDPゴシック" panose="020B0400000000000000" pitchFamily="50" charset="-128"/>
                <a:ea typeface="BIZ UDPゴシック" panose="020B0400000000000000" pitchFamily="50" charset="-128"/>
              </a:rPr>
              <a:t>など</a:t>
            </a:r>
            <a:r>
              <a:rPr kumimoji="1" lang="ja-JP" altLang="en-US" sz="1050" dirty="0">
                <a:latin typeface="BIZ UDPゴシック" panose="020B0400000000000000" pitchFamily="50" charset="-128"/>
                <a:ea typeface="BIZ UDPゴシック" panose="020B0400000000000000" pitchFamily="50" charset="-128"/>
              </a:rPr>
              <a:t>）</a:t>
            </a:r>
            <a:endParaRPr kumimoji="1" lang="en-US" altLang="ja-JP" sz="1050" u="sng" dirty="0">
              <a:solidFill>
                <a:srgbClr val="FF0000"/>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5256533" y="1963963"/>
            <a:ext cx="4401105" cy="27876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4" name="正方形/長方形 23"/>
          <p:cNvSpPr/>
          <p:nvPr/>
        </p:nvSpPr>
        <p:spPr>
          <a:xfrm>
            <a:off x="6064253" y="1953903"/>
            <a:ext cx="3593385" cy="292388"/>
          </a:xfrm>
          <a:prstGeom prst="rect">
            <a:avLst/>
          </a:prstGeom>
        </p:spPr>
        <p:txBody>
          <a:bodyPr wrap="square">
            <a:spAutoFit/>
          </a:bodyPr>
          <a:lstStyle/>
          <a:p>
            <a:pPr algn="ctr"/>
            <a:r>
              <a:rPr kumimoji="1" lang="ja-JP" altLang="en-US" sz="1100" dirty="0">
                <a:latin typeface="BIZ UDPゴシック" panose="020B0400000000000000" pitchFamily="50" charset="-128"/>
                <a:ea typeface="BIZ UDPゴシック" panose="020B0400000000000000" pitchFamily="50" charset="-128"/>
              </a:rPr>
              <a:t>将来にわたり、</a:t>
            </a:r>
            <a:r>
              <a:rPr kumimoji="1" lang="ja-JP" altLang="en-US" sz="1300" b="1" u="sng" dirty="0">
                <a:solidFill>
                  <a:srgbClr val="FF0000"/>
                </a:solidFill>
                <a:latin typeface="BIZ UDPゴシック" panose="020B0400000000000000" pitchFamily="50" charset="-128"/>
                <a:ea typeface="BIZ UDPゴシック" panose="020B0400000000000000" pitchFamily="50" charset="-128"/>
              </a:rPr>
              <a:t>基礎自治機能の充実</a:t>
            </a:r>
            <a:r>
              <a:rPr kumimoji="1" lang="ja-JP" altLang="en-US" sz="1100" b="1" dirty="0">
                <a:latin typeface="BIZ UDPゴシック" panose="020B0400000000000000" pitchFamily="50" charset="-128"/>
                <a:ea typeface="BIZ UDPゴシック" panose="020B0400000000000000" pitchFamily="50" charset="-128"/>
              </a:rPr>
              <a:t>を図る</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5264154" y="2279863"/>
            <a:ext cx="889482" cy="912723"/>
          </a:xfrm>
          <a:prstGeom prst="rect">
            <a:avLst/>
          </a:prstGeom>
          <a:solidFill>
            <a:schemeClr val="accent2">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00" b="1" dirty="0">
                <a:latin typeface="BIZ UDPゴシック" panose="020B0400000000000000" pitchFamily="50" charset="-128"/>
                <a:ea typeface="BIZ UDPゴシック" panose="020B0400000000000000" pitchFamily="50" charset="-128"/>
              </a:rPr>
              <a:t>府として</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ja-JP" altLang="en-US" sz="1000" b="1" dirty="0">
                <a:latin typeface="BIZ UDPゴシック" panose="020B0400000000000000" pitchFamily="50" charset="-128"/>
                <a:ea typeface="BIZ UDPゴシック" panose="020B0400000000000000" pitchFamily="50" charset="-128"/>
              </a:rPr>
              <a:t>目指す姿</a:t>
            </a:r>
          </a:p>
        </p:txBody>
      </p:sp>
      <p:sp>
        <p:nvSpPr>
          <p:cNvPr id="27" name="正方形/長方形 26"/>
          <p:cNvSpPr/>
          <p:nvPr/>
        </p:nvSpPr>
        <p:spPr>
          <a:xfrm>
            <a:off x="5256534" y="2276147"/>
            <a:ext cx="4401104" cy="91945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35" name="図 34"/>
          <p:cNvPicPr>
            <a:picLocks noChangeAspect="1"/>
          </p:cNvPicPr>
          <p:nvPr/>
        </p:nvPicPr>
        <p:blipFill rotWithShape="1">
          <a:blip r:embed="rId2"/>
          <a:srcRect l="3680" t="16814" r="2147" b="9092"/>
          <a:stretch/>
        </p:blipFill>
        <p:spPr>
          <a:xfrm>
            <a:off x="8482743" y="2548903"/>
            <a:ext cx="1109542" cy="610074"/>
          </a:xfrm>
          <a:prstGeom prst="rect">
            <a:avLst/>
          </a:prstGeom>
          <a:ln>
            <a:noFill/>
          </a:ln>
        </p:spPr>
      </p:pic>
      <p:sp>
        <p:nvSpPr>
          <p:cNvPr id="36" name="正方形/長方形 35"/>
          <p:cNvSpPr/>
          <p:nvPr/>
        </p:nvSpPr>
        <p:spPr>
          <a:xfrm>
            <a:off x="6120832" y="2654905"/>
            <a:ext cx="2456702" cy="316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中核市並みの基礎自治体</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（市町村間連携を含む）</a:t>
            </a:r>
          </a:p>
        </p:txBody>
      </p:sp>
      <p:sp>
        <p:nvSpPr>
          <p:cNvPr id="38" name="下矢印 37"/>
          <p:cNvSpPr/>
          <p:nvPr/>
        </p:nvSpPr>
        <p:spPr>
          <a:xfrm rot="16200000">
            <a:off x="4682317" y="2617260"/>
            <a:ext cx="815035" cy="174073"/>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9046060" y="2766221"/>
            <a:ext cx="364202" cy="200055"/>
          </a:xfrm>
          <a:prstGeom prst="rect">
            <a:avLst/>
          </a:prstGeom>
        </p:spPr>
        <p:txBody>
          <a:bodyPr wrap="none">
            <a:spAutoFit/>
          </a:bodyPr>
          <a:lstStyle/>
          <a:p>
            <a:r>
              <a:rPr kumimoji="1" lang="ja-JP" altLang="en-US" sz="700" dirty="0">
                <a:latin typeface="BIZ UDPゴシック" panose="020B0400000000000000" pitchFamily="50" charset="-128"/>
                <a:ea typeface="BIZ UDPゴシック" panose="020B0400000000000000" pitchFamily="50" charset="-128"/>
              </a:rPr>
              <a:t>連携</a:t>
            </a:r>
            <a:endParaRPr lang="ja-JP" altLang="en-US" sz="700" dirty="0">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5264154" y="1971108"/>
            <a:ext cx="891128" cy="266228"/>
          </a:xfrm>
          <a:prstGeom prst="rect">
            <a:avLst/>
          </a:prstGeom>
          <a:solidFill>
            <a:schemeClr val="accent2">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00" b="1" dirty="0">
                <a:latin typeface="BIZ UDPゴシック" panose="020B0400000000000000" pitchFamily="50" charset="-128"/>
                <a:ea typeface="BIZ UDPゴシック" panose="020B0400000000000000" pitchFamily="50" charset="-128"/>
              </a:rPr>
              <a:t>目指す方向</a:t>
            </a:r>
          </a:p>
        </p:txBody>
      </p:sp>
      <p:sp>
        <p:nvSpPr>
          <p:cNvPr id="40" name="正方形/長方形 39"/>
          <p:cNvSpPr/>
          <p:nvPr/>
        </p:nvSpPr>
        <p:spPr>
          <a:xfrm>
            <a:off x="329866" y="1960693"/>
            <a:ext cx="216470" cy="124835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00" dirty="0">
                <a:latin typeface="BIZ UDPゴシック" panose="020B0400000000000000" pitchFamily="50" charset="-128"/>
                <a:ea typeface="BIZ UDPゴシック" panose="020B0400000000000000" pitchFamily="50" charset="-128"/>
              </a:rPr>
              <a:t>対応の方向</a:t>
            </a:r>
          </a:p>
        </p:txBody>
      </p:sp>
      <p:sp>
        <p:nvSpPr>
          <p:cNvPr id="44" name="ホームベース 43"/>
          <p:cNvSpPr/>
          <p:nvPr/>
        </p:nvSpPr>
        <p:spPr>
          <a:xfrm>
            <a:off x="424881" y="3723161"/>
            <a:ext cx="1950818" cy="180000"/>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平成</a:t>
            </a:r>
            <a:r>
              <a:rPr kumimoji="1" lang="en-US" altLang="ja-JP" sz="1000" dirty="0">
                <a:latin typeface="BIZ UDPゴシック" panose="020B0400000000000000" pitchFamily="50" charset="-128"/>
                <a:ea typeface="BIZ UDPゴシック" panose="020B0400000000000000" pitchFamily="50" charset="-128"/>
              </a:rPr>
              <a:t>29</a:t>
            </a:r>
            <a:r>
              <a:rPr kumimoji="1" lang="ja-JP" altLang="en-US" sz="1000" dirty="0">
                <a:latin typeface="BIZ UDPゴシック" panose="020B0400000000000000" pitchFamily="50" charset="-128"/>
                <a:ea typeface="BIZ UDPゴシック" panose="020B0400000000000000" pitchFamily="50" charset="-128"/>
              </a:rPr>
              <a:t>年度</a:t>
            </a:r>
          </a:p>
        </p:txBody>
      </p:sp>
      <p:sp>
        <p:nvSpPr>
          <p:cNvPr id="45" name="正方形/長方形 44"/>
          <p:cNvSpPr/>
          <p:nvPr/>
        </p:nvSpPr>
        <p:spPr>
          <a:xfrm>
            <a:off x="329866" y="3384335"/>
            <a:ext cx="9327772" cy="3327682"/>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ホームベース 46"/>
          <p:cNvSpPr/>
          <p:nvPr/>
        </p:nvSpPr>
        <p:spPr>
          <a:xfrm>
            <a:off x="1158842" y="4443727"/>
            <a:ext cx="2860245" cy="269676"/>
          </a:xfrm>
          <a:prstGeom prst="homePlate">
            <a:avLst>
              <a:gd name="adj"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「府内市町村の課題・将来見通しに関する研究」</a:t>
            </a:r>
          </a:p>
        </p:txBody>
      </p:sp>
      <p:sp>
        <p:nvSpPr>
          <p:cNvPr id="48" name="ホームベース 47"/>
          <p:cNvSpPr/>
          <p:nvPr/>
        </p:nvSpPr>
        <p:spPr>
          <a:xfrm>
            <a:off x="2375698" y="3719624"/>
            <a:ext cx="1940478" cy="180000"/>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平成３０年度</a:t>
            </a:r>
          </a:p>
        </p:txBody>
      </p:sp>
      <p:sp>
        <p:nvSpPr>
          <p:cNvPr id="50" name="ホームベース 49"/>
          <p:cNvSpPr/>
          <p:nvPr/>
        </p:nvSpPr>
        <p:spPr>
          <a:xfrm>
            <a:off x="1164088" y="4879930"/>
            <a:ext cx="2855000" cy="982286"/>
          </a:xfrm>
          <a:prstGeom prst="homePlate">
            <a:avLst>
              <a:gd name="adj"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対応策として</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　・「広域連携に関する研究」</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　・「合併に関する研究」</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　・「市町村単独の取組に関する研究」</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　　　</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組織力強化</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行革</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公民連携</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2" name="ホームベース 51"/>
          <p:cNvSpPr/>
          <p:nvPr/>
        </p:nvSpPr>
        <p:spPr>
          <a:xfrm>
            <a:off x="4306909" y="3723161"/>
            <a:ext cx="1356048" cy="180000"/>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令和元年度</a:t>
            </a:r>
          </a:p>
        </p:txBody>
      </p:sp>
      <p:sp>
        <p:nvSpPr>
          <p:cNvPr id="54" name="ホームベース 53"/>
          <p:cNvSpPr/>
          <p:nvPr/>
        </p:nvSpPr>
        <p:spPr>
          <a:xfrm>
            <a:off x="2540273" y="5990704"/>
            <a:ext cx="3122683" cy="239311"/>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市町村職員等への「出前講義」　</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【26</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団体</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5" name="ホームベース 54"/>
          <p:cNvSpPr/>
          <p:nvPr/>
        </p:nvSpPr>
        <p:spPr>
          <a:xfrm>
            <a:off x="5662957" y="3723160"/>
            <a:ext cx="1500382" cy="195195"/>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令和２年度</a:t>
            </a:r>
          </a:p>
        </p:txBody>
      </p:sp>
      <p:sp>
        <p:nvSpPr>
          <p:cNvPr id="56" name="ホームベース 55"/>
          <p:cNvSpPr/>
          <p:nvPr/>
        </p:nvSpPr>
        <p:spPr>
          <a:xfrm>
            <a:off x="7163338" y="3716310"/>
            <a:ext cx="1448010" cy="202046"/>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令和３年度</a:t>
            </a:r>
          </a:p>
        </p:txBody>
      </p:sp>
      <p:sp>
        <p:nvSpPr>
          <p:cNvPr id="57" name="角丸四角形 56"/>
          <p:cNvSpPr/>
          <p:nvPr/>
        </p:nvSpPr>
        <p:spPr>
          <a:xfrm>
            <a:off x="470198" y="6206163"/>
            <a:ext cx="612302" cy="47966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ts val="1100"/>
              </a:lnSpc>
            </a:pPr>
            <a:r>
              <a:rPr kumimoji="1" lang="ja-JP" altLang="en-US" sz="1100" b="1" spc="-150" dirty="0">
                <a:solidFill>
                  <a:schemeClr val="bg1"/>
                </a:solidFill>
                <a:latin typeface="BIZ UDPゴシック" panose="020B0400000000000000" pitchFamily="50" charset="-128"/>
                <a:ea typeface="BIZ UDPゴシック" panose="020B0400000000000000" pitchFamily="50" charset="-128"/>
              </a:rPr>
              <a:t>さらなる</a:t>
            </a:r>
            <a:endParaRPr kumimoji="1" lang="en-US" altLang="ja-JP" sz="1100" b="1" spc="-150" dirty="0">
              <a:solidFill>
                <a:schemeClr val="bg1"/>
              </a:solidFill>
              <a:latin typeface="BIZ UDPゴシック" panose="020B0400000000000000" pitchFamily="50" charset="-128"/>
              <a:ea typeface="BIZ UDPゴシック" panose="020B0400000000000000" pitchFamily="50" charset="-128"/>
            </a:endParaRPr>
          </a:p>
          <a:p>
            <a:pPr algn="ctr">
              <a:lnSpc>
                <a:spcPts val="1100"/>
              </a:lnSpc>
            </a:pPr>
            <a:r>
              <a:rPr kumimoji="1" lang="ja-JP" altLang="en-US" sz="1100" b="1" spc="-150" dirty="0">
                <a:solidFill>
                  <a:schemeClr val="bg1"/>
                </a:solidFill>
                <a:latin typeface="BIZ UDPゴシック" panose="020B0400000000000000" pitchFamily="50" charset="-128"/>
                <a:ea typeface="BIZ UDPゴシック" panose="020B0400000000000000" pitchFamily="50" charset="-128"/>
              </a:rPr>
              <a:t>広域連携</a:t>
            </a:r>
            <a:endParaRPr kumimoji="1" lang="en-US" altLang="ja-JP" sz="1100" b="1" spc="-150" dirty="0">
              <a:solidFill>
                <a:schemeClr val="bg1"/>
              </a:solidFill>
              <a:latin typeface="BIZ UDPゴシック" panose="020B0400000000000000" pitchFamily="50" charset="-128"/>
              <a:ea typeface="BIZ UDPゴシック" panose="020B0400000000000000" pitchFamily="50" charset="-128"/>
            </a:endParaRPr>
          </a:p>
          <a:p>
            <a:pPr algn="ctr">
              <a:lnSpc>
                <a:spcPts val="1100"/>
              </a:lnSpc>
            </a:pPr>
            <a:r>
              <a:rPr kumimoji="1" lang="ja-JP" altLang="en-US" sz="1100" b="1" spc="-150" dirty="0">
                <a:solidFill>
                  <a:schemeClr val="bg1"/>
                </a:solidFill>
                <a:latin typeface="BIZ UDPゴシック" panose="020B0400000000000000" pitchFamily="50" charset="-128"/>
                <a:ea typeface="BIZ UDPゴシック" panose="020B0400000000000000" pitchFamily="50" charset="-128"/>
              </a:rPr>
              <a:t>の推進</a:t>
            </a:r>
            <a:endParaRPr kumimoji="1" lang="en-US" altLang="ja-JP" sz="1050" spc="-150" dirty="0">
              <a:solidFill>
                <a:schemeClr val="bg1"/>
              </a:solidFill>
              <a:latin typeface="BIZ UDPゴシック" panose="020B0400000000000000" pitchFamily="50" charset="-128"/>
              <a:ea typeface="BIZ UDPゴシック" panose="020B0400000000000000" pitchFamily="50" charset="-128"/>
            </a:endParaRPr>
          </a:p>
        </p:txBody>
      </p:sp>
      <p:sp>
        <p:nvSpPr>
          <p:cNvPr id="58" name="ホームベース 57"/>
          <p:cNvSpPr/>
          <p:nvPr/>
        </p:nvSpPr>
        <p:spPr>
          <a:xfrm>
            <a:off x="1316052" y="6421693"/>
            <a:ext cx="8252126" cy="236299"/>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コーディネート（地域ブロック会議の主催・地域勉強会への参加）　</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消防・文化財調査業務の広域化、物品・再エネの共同調達等</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p:txBody>
      </p:sp>
      <p:sp>
        <p:nvSpPr>
          <p:cNvPr id="62" name="ホームベース 61"/>
          <p:cNvSpPr/>
          <p:nvPr/>
        </p:nvSpPr>
        <p:spPr>
          <a:xfrm>
            <a:off x="424881" y="4376295"/>
            <a:ext cx="3891296" cy="1544001"/>
          </a:xfrm>
          <a:prstGeom prst="homePlate">
            <a:avLst>
              <a:gd name="adj" fmla="val 14343"/>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屈折矢印 62"/>
          <p:cNvSpPr/>
          <p:nvPr/>
        </p:nvSpPr>
        <p:spPr>
          <a:xfrm rot="5400000">
            <a:off x="2222096" y="5908666"/>
            <a:ext cx="321520" cy="273472"/>
          </a:xfrm>
          <a:prstGeom prst="bentUpArrow">
            <a:avLst>
              <a:gd name="adj1" fmla="val 25000"/>
              <a:gd name="adj2" fmla="val 38310"/>
              <a:gd name="adj3"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248442" y="6422109"/>
            <a:ext cx="46561" cy="21991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1188870" y="6421694"/>
            <a:ext cx="46561" cy="21991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1037183" y="2824908"/>
            <a:ext cx="3398084" cy="266842"/>
          </a:xfrm>
          <a:prstGeom prst="roundRect">
            <a:avLst>
              <a:gd name="adj" fmla="val 5000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府として、積極的に支援・サポート</a:t>
            </a:r>
          </a:p>
        </p:txBody>
      </p:sp>
      <p:sp>
        <p:nvSpPr>
          <p:cNvPr id="67" name="正方形/長方形 66"/>
          <p:cNvSpPr/>
          <p:nvPr/>
        </p:nvSpPr>
        <p:spPr>
          <a:xfrm>
            <a:off x="336476" y="1956593"/>
            <a:ext cx="4586660" cy="125245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562070" y="2002429"/>
            <a:ext cx="4399165" cy="725840"/>
          </a:xfrm>
          <a:prstGeom prst="rect">
            <a:avLst/>
          </a:prstGeom>
        </p:spPr>
        <p:txBody>
          <a:bodyPr wrap="square">
            <a:spAutoFit/>
          </a:bodyPr>
          <a:lstStyle/>
          <a:p>
            <a:pPr>
              <a:lnSpc>
                <a:spcPts val="1600"/>
              </a:lnSpc>
            </a:pPr>
            <a:r>
              <a:rPr lang="ja-JP" altLang="en-US" sz="1200" dirty="0">
                <a:solidFill>
                  <a:schemeClr val="accent4">
                    <a:lumMod val="75000"/>
                  </a:schemeClr>
                </a:solidFill>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安定した行財政運営のためには、</a:t>
            </a:r>
            <a:r>
              <a:rPr lang="ja-JP" altLang="en-US" sz="1200" b="1" u="sng" dirty="0">
                <a:solidFill>
                  <a:srgbClr val="FF0000"/>
                </a:solidFill>
                <a:latin typeface="BIZ UDPゴシック" panose="020B0400000000000000" pitchFamily="50" charset="-128"/>
                <a:ea typeface="BIZ UDPゴシック" panose="020B0400000000000000" pitchFamily="50" charset="-128"/>
              </a:rPr>
              <a:t>課題を的確に予測</a:t>
            </a:r>
            <a:r>
              <a:rPr lang="ja-JP" altLang="en-US" sz="1200" dirty="0">
                <a:latin typeface="BIZ UDPゴシック" panose="020B0400000000000000" pitchFamily="50" charset="-128"/>
                <a:ea typeface="BIZ UDPゴシック" panose="020B0400000000000000" pitchFamily="50" charset="-128"/>
              </a:rPr>
              <a:t>し、</a:t>
            </a:r>
            <a:endParaRPr lang="en-US" altLang="ja-JP" sz="1200" dirty="0">
              <a:latin typeface="BIZ UDPゴシック" panose="020B0400000000000000" pitchFamily="50" charset="-128"/>
              <a:ea typeface="BIZ UDPゴシック" panose="020B0400000000000000" pitchFamily="50" charset="-128"/>
            </a:endParaRPr>
          </a:p>
          <a:p>
            <a:pPr>
              <a:lnSpc>
                <a:spcPts val="1600"/>
              </a:lnSpc>
            </a:pPr>
            <a:r>
              <a:rPr lang="ja-JP" altLang="en-US" sz="1200" dirty="0">
                <a:latin typeface="BIZ UDPゴシック" panose="020B0400000000000000" pitchFamily="50" charset="-128"/>
                <a:ea typeface="BIZ UDPゴシック" panose="020B0400000000000000" pitchFamily="50" charset="-128"/>
              </a:rPr>
              <a:t>　 その</a:t>
            </a:r>
            <a:r>
              <a:rPr lang="ja-JP" altLang="en-US" sz="1200" b="1" u="sng" dirty="0">
                <a:solidFill>
                  <a:srgbClr val="FF0000"/>
                </a:solidFill>
                <a:latin typeface="BIZ UDPゴシック" panose="020B0400000000000000" pitchFamily="50" charset="-128"/>
                <a:ea typeface="BIZ UDPゴシック" panose="020B0400000000000000" pitchFamily="50" charset="-128"/>
              </a:rPr>
              <a:t>影響を見通す</a:t>
            </a:r>
            <a:r>
              <a:rPr lang="ja-JP" altLang="en-US" sz="1200" dirty="0">
                <a:latin typeface="BIZ UDPゴシック" panose="020B0400000000000000" pitchFamily="50" charset="-128"/>
                <a:ea typeface="BIZ UDPゴシック" panose="020B0400000000000000" pitchFamily="50" charset="-128"/>
              </a:rPr>
              <a:t>ことが重要</a:t>
            </a:r>
            <a:endParaRPr lang="en-US" altLang="ja-JP" sz="1200" dirty="0">
              <a:latin typeface="BIZ UDPゴシック" panose="020B0400000000000000" pitchFamily="50" charset="-128"/>
              <a:ea typeface="BIZ UDPゴシック" panose="020B0400000000000000" pitchFamily="50" charset="-128"/>
            </a:endParaRPr>
          </a:p>
          <a:p>
            <a:pPr>
              <a:lnSpc>
                <a:spcPts val="300"/>
              </a:lnSpc>
            </a:pPr>
            <a:endParaRPr lang="ja-JP" altLang="en-US" sz="1200" dirty="0">
              <a:latin typeface="BIZ UDPゴシック" panose="020B0400000000000000" pitchFamily="50" charset="-128"/>
              <a:ea typeface="BIZ UDPゴシック" panose="020B0400000000000000" pitchFamily="50" charset="-128"/>
            </a:endParaRPr>
          </a:p>
          <a:p>
            <a:r>
              <a:rPr lang="ja-JP" altLang="en-US" sz="1200" dirty="0">
                <a:solidFill>
                  <a:schemeClr val="accent4">
                    <a:lumMod val="75000"/>
                  </a:schemeClr>
                </a:solidFill>
                <a:latin typeface="BIZ UDPゴシック" panose="020B0400000000000000" pitchFamily="50" charset="-128"/>
                <a:ea typeface="BIZ UDPゴシック" panose="020B0400000000000000" pitchFamily="50" charset="-128"/>
              </a:rPr>
              <a:t>●</a:t>
            </a:r>
            <a:r>
              <a:rPr lang="ja-JP" altLang="en-US" sz="1200" b="1" u="sng" dirty="0">
                <a:solidFill>
                  <a:srgbClr val="FF0000"/>
                </a:solidFill>
                <a:latin typeface="BIZ UDPゴシック" panose="020B0400000000000000" pitchFamily="50" charset="-128"/>
                <a:ea typeface="BIZ UDPゴシック" panose="020B0400000000000000" pitchFamily="50" charset="-128"/>
              </a:rPr>
              <a:t>他市町村との連携</a:t>
            </a:r>
            <a:r>
              <a:rPr lang="ja-JP" altLang="en-US" sz="1200" dirty="0">
                <a:latin typeface="BIZ UDPゴシック" panose="020B0400000000000000" pitchFamily="50" charset="-128"/>
                <a:ea typeface="BIZ UDPゴシック" panose="020B0400000000000000" pitchFamily="50" charset="-128"/>
              </a:rPr>
              <a:t>をさらに進め、</a:t>
            </a:r>
            <a:r>
              <a:rPr lang="ja-JP" altLang="en-US" sz="1200" b="1" u="sng" dirty="0">
                <a:solidFill>
                  <a:srgbClr val="FF0000"/>
                </a:solidFill>
                <a:latin typeface="BIZ UDPゴシック" panose="020B0400000000000000" pitchFamily="50" charset="-128"/>
                <a:ea typeface="BIZ UDPゴシック" panose="020B0400000000000000" pitchFamily="50" charset="-128"/>
              </a:rPr>
              <a:t>地域全体で</a:t>
            </a:r>
            <a:r>
              <a:rPr lang="ja-JP" altLang="en-US" sz="1200" dirty="0">
                <a:latin typeface="BIZ UDPゴシック" panose="020B0400000000000000" pitchFamily="50" charset="-128"/>
                <a:ea typeface="BIZ UDPゴシック" panose="020B0400000000000000" pitchFamily="50" charset="-128"/>
              </a:rPr>
              <a:t>行政課題に対応</a:t>
            </a:r>
          </a:p>
        </p:txBody>
      </p:sp>
      <p:sp>
        <p:nvSpPr>
          <p:cNvPr id="70" name="ホームベース 69"/>
          <p:cNvSpPr/>
          <p:nvPr/>
        </p:nvSpPr>
        <p:spPr>
          <a:xfrm>
            <a:off x="7710867" y="5426464"/>
            <a:ext cx="1857311" cy="372045"/>
          </a:xfrm>
          <a:prstGeom prst="homePlate">
            <a:avLst>
              <a:gd name="adj" fmla="val 10173"/>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「中長期財政シミュレーション」</a:t>
            </a:r>
            <a:r>
              <a:rPr kumimoji="1" lang="ja-JP" altLang="en-US" sz="1000" b="1">
                <a:solidFill>
                  <a:schemeClr val="tx1"/>
                </a:solidFill>
                <a:latin typeface="BIZ UDPゴシック" panose="020B0400000000000000" pitchFamily="50" charset="-128"/>
                <a:ea typeface="BIZ UDPゴシック" panose="020B0400000000000000" pitchFamily="50" charset="-128"/>
              </a:rPr>
              <a:t>の更新</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p:txBody>
      </p:sp>
      <p:sp>
        <p:nvSpPr>
          <p:cNvPr id="71" name="ホームベース 70"/>
          <p:cNvSpPr/>
          <p:nvPr/>
        </p:nvSpPr>
        <p:spPr>
          <a:xfrm>
            <a:off x="6242331" y="4419344"/>
            <a:ext cx="938592" cy="1394418"/>
          </a:xfrm>
          <a:prstGeom prst="homePlate">
            <a:avLst>
              <a:gd name="adj" fmla="val 10789"/>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「中長期財政シミュレーション</a:t>
            </a:r>
            <a:r>
              <a:rPr kumimoji="1" lang="ja-JP" altLang="en-US" sz="1000" b="1">
                <a:solidFill>
                  <a:schemeClr val="tx1"/>
                </a:solidFill>
                <a:latin typeface="BIZ UDPゴシック" panose="020B0400000000000000" pitchFamily="50" charset="-128"/>
                <a:ea typeface="BIZ UDPゴシック" panose="020B0400000000000000" pitchFamily="50" charset="-128"/>
              </a:rPr>
              <a:t>」の</a:t>
            </a:r>
            <a:endParaRPr kumimoji="1" lang="en-US" altLang="ja-JP" sz="1000" b="1">
              <a:solidFill>
                <a:schemeClr val="tx1"/>
              </a:solidFill>
              <a:latin typeface="BIZ UDPゴシック" panose="020B0400000000000000" pitchFamily="50" charset="-128"/>
              <a:ea typeface="BIZ UDPゴシック" panose="020B0400000000000000" pitchFamily="50" charset="-128"/>
            </a:endParaRPr>
          </a:p>
          <a:p>
            <a:r>
              <a:rPr kumimoji="1" lang="ja-JP" altLang="en-US" sz="1000" b="1">
                <a:solidFill>
                  <a:schemeClr val="tx1"/>
                </a:solidFill>
                <a:latin typeface="BIZ UDPゴシック" panose="020B0400000000000000" pitchFamily="50" charset="-128"/>
                <a:ea typeface="BIZ UDPゴシック" panose="020B0400000000000000" pitchFamily="50" charset="-128"/>
              </a:rPr>
              <a:t>共同</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作成</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８団体公表</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p>
        </p:txBody>
      </p:sp>
      <p:sp>
        <p:nvSpPr>
          <p:cNvPr id="72" name="ホームベース 71"/>
          <p:cNvSpPr/>
          <p:nvPr/>
        </p:nvSpPr>
        <p:spPr>
          <a:xfrm>
            <a:off x="7187612" y="4419344"/>
            <a:ext cx="1448009" cy="949005"/>
          </a:xfrm>
          <a:prstGeom prst="homePlate">
            <a:avLst>
              <a:gd name="adj" fmla="val 10173"/>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r>
              <a:rPr kumimoji="1" lang="ja-JP" altLang="en-US" sz="1000" b="1">
                <a:solidFill>
                  <a:schemeClr val="tx1"/>
                </a:solidFill>
                <a:latin typeface="BIZ UDPゴシック" panose="020B0400000000000000" pitchFamily="50" charset="-128"/>
                <a:ea typeface="BIZ UDPゴシック" panose="020B0400000000000000" pitchFamily="50" charset="-128"/>
              </a:rPr>
              <a:t>「首長</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・町村議会</a:t>
            </a:r>
            <a:r>
              <a:rPr kumimoji="1" lang="ja-JP" altLang="en-US" sz="1000" b="1">
                <a:solidFill>
                  <a:schemeClr val="tx1"/>
                </a:solidFill>
                <a:latin typeface="BIZ UDPゴシック" panose="020B0400000000000000" pitchFamily="50" charset="-128"/>
                <a:ea typeface="BIZ UDPゴシック" panose="020B0400000000000000" pitchFamily="50" charset="-128"/>
              </a:rPr>
              <a:t>との意見交換会」の</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実施</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900" spc="-150" dirty="0">
                <a:solidFill>
                  <a:schemeClr val="tx1"/>
                </a:solidFill>
                <a:latin typeface="BIZ UDPゴシック" panose="020B0400000000000000" pitchFamily="50" charset="-128"/>
                <a:ea typeface="BIZ UDPゴシック" panose="020B0400000000000000" pitchFamily="50" charset="-128"/>
              </a:rPr>
              <a:t>※</a:t>
            </a:r>
            <a:r>
              <a:rPr kumimoji="1" lang="ja-JP" altLang="en-US" sz="900" spc="-150" dirty="0">
                <a:solidFill>
                  <a:schemeClr val="tx1"/>
                </a:solidFill>
                <a:latin typeface="BIZ UDPゴシック" panose="020B0400000000000000" pitchFamily="50" charset="-128"/>
                <a:ea typeface="BIZ UDPゴシック" panose="020B0400000000000000" pitchFamily="50" charset="-128"/>
              </a:rPr>
              <a:t>「財シミュ」の結果等を踏まえ、</a:t>
            </a:r>
            <a:endParaRPr kumimoji="1" lang="en-US" altLang="ja-JP" sz="900" spc="-15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spc="-150" dirty="0">
                <a:solidFill>
                  <a:schemeClr val="tx1"/>
                </a:solidFill>
                <a:latin typeface="BIZ UDPゴシック" panose="020B0400000000000000" pitchFamily="50" charset="-128"/>
                <a:ea typeface="BIZ UDPゴシック" panose="020B0400000000000000" pitchFamily="50" charset="-128"/>
              </a:rPr>
              <a:t>      今後のあり方等を議論</a:t>
            </a:r>
            <a:endParaRPr kumimoji="1" lang="en-US" altLang="ja-JP" sz="1000" b="1" spc="-150" dirty="0">
              <a:solidFill>
                <a:schemeClr val="tx1"/>
              </a:solidFill>
              <a:latin typeface="BIZ UDPゴシック" panose="020B0400000000000000" pitchFamily="50" charset="-128"/>
              <a:ea typeface="BIZ UDPゴシック" panose="020B0400000000000000" pitchFamily="50" charset="-128"/>
            </a:endParaRPr>
          </a:p>
        </p:txBody>
      </p:sp>
      <p:sp>
        <p:nvSpPr>
          <p:cNvPr id="73" name="ホームベース 72"/>
          <p:cNvSpPr/>
          <p:nvPr/>
        </p:nvSpPr>
        <p:spPr>
          <a:xfrm>
            <a:off x="7703065" y="5920296"/>
            <a:ext cx="1865113" cy="443282"/>
          </a:xfrm>
          <a:prstGeom prst="homePlate">
            <a:avLst>
              <a:gd name="adj" fmla="val 35483"/>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r>
              <a:rPr kumimoji="1" lang="ja-JP" altLang="en-US" sz="900" b="1" dirty="0">
                <a:solidFill>
                  <a:schemeClr val="tx1"/>
                </a:solidFill>
                <a:latin typeface="BIZ UDPゴシック" panose="020B0400000000000000" pitchFamily="50" charset="-128"/>
                <a:ea typeface="BIZ UDPゴシック" panose="020B0400000000000000" pitchFamily="50" charset="-128"/>
              </a:rPr>
              <a:t>「中長期財政</a:t>
            </a:r>
            <a:r>
              <a:rPr kumimoji="1" lang="ja-JP" altLang="en-US" sz="900" b="1">
                <a:solidFill>
                  <a:schemeClr val="tx1"/>
                </a:solidFill>
                <a:latin typeface="BIZ UDPゴシック" panose="020B0400000000000000" pitchFamily="50" charset="-128"/>
                <a:ea typeface="BIZ UDPゴシック" panose="020B0400000000000000" pitchFamily="50" charset="-128"/>
              </a:rPr>
              <a:t>シミュレーション」</a:t>
            </a:r>
            <a:endParaRPr kumimoji="1" lang="en-US" altLang="ja-JP" sz="900" b="1">
              <a:solidFill>
                <a:schemeClr val="tx1"/>
              </a:solidFill>
              <a:latin typeface="BIZ UDPゴシック" panose="020B0400000000000000" pitchFamily="50" charset="-128"/>
              <a:ea typeface="BIZ UDPゴシック" panose="020B0400000000000000" pitchFamily="50" charset="-128"/>
            </a:endParaRPr>
          </a:p>
          <a:p>
            <a:r>
              <a:rPr kumimoji="1" lang="ja-JP" altLang="en-US" sz="900" b="1">
                <a:solidFill>
                  <a:schemeClr val="tx1"/>
                </a:solidFill>
                <a:latin typeface="BIZ UDPゴシック" panose="020B0400000000000000" pitchFamily="50" charset="-128"/>
                <a:ea typeface="BIZ UDPゴシック" panose="020B0400000000000000" pitchFamily="50" charset="-128"/>
              </a:rPr>
              <a:t>作成</a:t>
            </a:r>
            <a:r>
              <a:rPr kumimoji="1" lang="ja-JP" altLang="en-US" sz="900" b="1" dirty="0">
                <a:solidFill>
                  <a:schemeClr val="tx1"/>
                </a:solidFill>
                <a:latin typeface="BIZ UDPゴシック" panose="020B0400000000000000" pitchFamily="50" charset="-128"/>
                <a:ea typeface="BIZ UDPゴシック" panose="020B0400000000000000" pitchFamily="50" charset="-128"/>
              </a:rPr>
              <a:t>等を市へ働きかけ</a:t>
            </a:r>
            <a:endParaRPr kumimoji="1" lang="en-US" altLang="ja-JP" sz="900" b="1" dirty="0">
              <a:solidFill>
                <a:schemeClr val="tx1"/>
              </a:solidFill>
              <a:latin typeface="BIZ UDPゴシック" panose="020B0400000000000000" pitchFamily="50" charset="-128"/>
              <a:ea typeface="BIZ UDPゴシック" panose="020B0400000000000000" pitchFamily="50" charset="-128"/>
            </a:endParaRPr>
          </a:p>
        </p:txBody>
      </p:sp>
      <p:sp>
        <p:nvSpPr>
          <p:cNvPr id="74" name="ホームベース 73"/>
          <p:cNvSpPr/>
          <p:nvPr/>
        </p:nvSpPr>
        <p:spPr>
          <a:xfrm>
            <a:off x="8611348" y="3716310"/>
            <a:ext cx="1008191" cy="183314"/>
          </a:xfrm>
          <a:prstGeom prst="homePlate">
            <a:avLst/>
          </a:prstGeom>
          <a:solidFill>
            <a:schemeClr val="bg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latin typeface="BIZ UDPゴシック" panose="020B0400000000000000" pitchFamily="50" charset="-128"/>
                <a:ea typeface="BIZ UDPゴシック" panose="020B0400000000000000" pitchFamily="50" charset="-128"/>
              </a:rPr>
              <a:t>令和４年度</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76" name="角丸四角形 75"/>
          <p:cNvSpPr/>
          <p:nvPr/>
        </p:nvSpPr>
        <p:spPr>
          <a:xfrm>
            <a:off x="424881" y="3938521"/>
            <a:ext cx="3882028" cy="162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900" dirty="0">
                <a:solidFill>
                  <a:schemeClr val="bg1"/>
                </a:solidFill>
                <a:latin typeface="BIZ UDP明朝 Medium" panose="02020500000000000000" pitchFamily="18" charset="-128"/>
                <a:ea typeface="BIZ UDP明朝 Medium" panose="02020500000000000000" pitchFamily="18" charset="-128"/>
              </a:rPr>
              <a:t>市町村の将来課題とその対応策に関する</a:t>
            </a:r>
            <a:r>
              <a:rPr kumimoji="1" lang="ja-JP" altLang="en-US" sz="900" b="1" dirty="0">
                <a:solidFill>
                  <a:schemeClr val="bg1"/>
                </a:solidFill>
                <a:latin typeface="BIZ UDP明朝 Medium" panose="02020500000000000000" pitchFamily="18" charset="-128"/>
                <a:ea typeface="BIZ UDP明朝 Medium" panose="02020500000000000000" pitchFamily="18" charset="-128"/>
              </a:rPr>
              <a:t>基本的な</a:t>
            </a:r>
            <a:r>
              <a:rPr kumimoji="1" lang="ja-JP" altLang="en-US" sz="900" dirty="0">
                <a:solidFill>
                  <a:schemeClr val="bg1"/>
                </a:solidFill>
                <a:latin typeface="BIZ UDP明朝 Medium" panose="02020500000000000000" pitchFamily="18" charset="-128"/>
                <a:ea typeface="BIZ UDP明朝 Medium" panose="02020500000000000000" pitchFamily="18" charset="-128"/>
              </a:rPr>
              <a:t>検討・研究</a:t>
            </a:r>
          </a:p>
        </p:txBody>
      </p:sp>
      <p:sp>
        <p:nvSpPr>
          <p:cNvPr id="79" name="角丸四角形 78"/>
          <p:cNvSpPr/>
          <p:nvPr/>
        </p:nvSpPr>
        <p:spPr>
          <a:xfrm>
            <a:off x="2376101" y="4136741"/>
            <a:ext cx="3286855" cy="162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900" dirty="0">
                <a:solidFill>
                  <a:schemeClr val="bg1"/>
                </a:solidFill>
                <a:latin typeface="BIZ UDP明朝 Medium" panose="02020500000000000000" pitchFamily="18" charset="-128"/>
                <a:ea typeface="BIZ UDP明朝 Medium" panose="02020500000000000000" pitchFamily="18" charset="-128"/>
              </a:rPr>
              <a:t>市町村職員への意識啓発</a:t>
            </a:r>
          </a:p>
        </p:txBody>
      </p:sp>
      <p:sp>
        <p:nvSpPr>
          <p:cNvPr id="81" name="角丸四角形 80"/>
          <p:cNvSpPr/>
          <p:nvPr/>
        </p:nvSpPr>
        <p:spPr>
          <a:xfrm>
            <a:off x="5657371" y="3950227"/>
            <a:ext cx="3934914" cy="16463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900" dirty="0">
                <a:solidFill>
                  <a:schemeClr val="bg1"/>
                </a:solidFill>
                <a:latin typeface="BIZ UDP明朝 Medium" panose="02020500000000000000" pitchFamily="18" charset="-128"/>
                <a:ea typeface="BIZ UDP明朝 Medium" panose="02020500000000000000" pitchFamily="18" charset="-128"/>
              </a:rPr>
              <a:t>課題・対応策に関する</a:t>
            </a:r>
            <a:r>
              <a:rPr kumimoji="1" lang="ja-JP" altLang="en-US" sz="900" b="1" dirty="0">
                <a:solidFill>
                  <a:schemeClr val="bg1"/>
                </a:solidFill>
                <a:latin typeface="BIZ UDP明朝 Medium" panose="02020500000000000000" pitchFamily="18" charset="-128"/>
                <a:ea typeface="BIZ UDP明朝 Medium" panose="02020500000000000000" pitchFamily="18" charset="-128"/>
              </a:rPr>
              <a:t>具体的な</a:t>
            </a:r>
            <a:r>
              <a:rPr kumimoji="1" lang="ja-JP" altLang="en-US" sz="900" dirty="0">
                <a:solidFill>
                  <a:schemeClr val="bg1"/>
                </a:solidFill>
                <a:latin typeface="BIZ UDP明朝 Medium" panose="02020500000000000000" pitchFamily="18" charset="-128"/>
                <a:ea typeface="BIZ UDP明朝 Medium" panose="02020500000000000000" pitchFamily="18" charset="-128"/>
              </a:rPr>
              <a:t>検討</a:t>
            </a:r>
          </a:p>
        </p:txBody>
      </p:sp>
      <p:sp>
        <p:nvSpPr>
          <p:cNvPr id="82" name="角丸四角形 81"/>
          <p:cNvSpPr/>
          <p:nvPr/>
        </p:nvSpPr>
        <p:spPr>
          <a:xfrm>
            <a:off x="7163338" y="4136740"/>
            <a:ext cx="2404841" cy="169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900" dirty="0">
                <a:solidFill>
                  <a:schemeClr val="bg1"/>
                </a:solidFill>
                <a:latin typeface="BIZ UDP明朝 Medium" panose="02020500000000000000" pitchFamily="18" charset="-128"/>
                <a:ea typeface="BIZ UDP明朝 Medium" panose="02020500000000000000" pitchFamily="18" charset="-128"/>
              </a:rPr>
              <a:t>首長・議会との議論・意見交換</a:t>
            </a:r>
          </a:p>
        </p:txBody>
      </p:sp>
      <p:sp>
        <p:nvSpPr>
          <p:cNvPr id="60" name="二等辺三角形 59"/>
          <p:cNvSpPr/>
          <p:nvPr/>
        </p:nvSpPr>
        <p:spPr>
          <a:xfrm rot="10800000">
            <a:off x="2406441" y="1827334"/>
            <a:ext cx="656590" cy="1044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二等辺三角形 65"/>
          <p:cNvSpPr/>
          <p:nvPr/>
        </p:nvSpPr>
        <p:spPr>
          <a:xfrm rot="10800000">
            <a:off x="2198390" y="4757672"/>
            <a:ext cx="656590" cy="1044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スライド番号プレースホルダー 1"/>
          <p:cNvSpPr>
            <a:spLocks noGrp="1"/>
          </p:cNvSpPr>
          <p:nvPr>
            <p:ph type="sldNum" sz="quarter" idx="12"/>
          </p:nvPr>
        </p:nvSpPr>
        <p:spPr>
          <a:xfrm>
            <a:off x="7703065" y="6425846"/>
            <a:ext cx="2228850" cy="365125"/>
          </a:xfrm>
        </p:spPr>
        <p:txBody>
          <a:bodyPr/>
          <a:lstStyle/>
          <a:p>
            <a:fld id="{CEF11362-7839-4052-8A35-1ED7E4DBB9BD}" type="slidenum">
              <a:rPr kumimoji="1" lang="ja-JP" altLang="en-US" sz="1400" b="1" smtClean="0">
                <a:latin typeface="BIZ UDPゴシック" panose="020B0400000000000000" pitchFamily="50" charset="-128"/>
                <a:ea typeface="BIZ UDPゴシック" panose="020B0400000000000000" pitchFamily="50" charset="-128"/>
              </a:rPr>
              <a:t>7</a:t>
            </a:fld>
            <a:endParaRPr kumimoji="1" lang="ja-JP" altLang="en-US" sz="1400" b="1">
              <a:latin typeface="BIZ UDPゴシック" panose="020B0400000000000000" pitchFamily="50" charset="-128"/>
              <a:ea typeface="BIZ UDPゴシック" panose="020B0400000000000000" pitchFamily="50" charset="-128"/>
            </a:endParaRPr>
          </a:p>
        </p:txBody>
      </p:sp>
      <p:sp>
        <p:nvSpPr>
          <p:cNvPr id="61" name="ホームベース 60"/>
          <p:cNvSpPr/>
          <p:nvPr/>
        </p:nvSpPr>
        <p:spPr>
          <a:xfrm>
            <a:off x="8642310" y="4390984"/>
            <a:ext cx="977229" cy="968901"/>
          </a:xfrm>
          <a:prstGeom prst="homePlate">
            <a:avLst>
              <a:gd name="adj" fmla="val 10173"/>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r>
              <a:rPr kumimoji="1" lang="ja-JP" altLang="en-US" sz="1000" b="1">
                <a:solidFill>
                  <a:schemeClr val="tx1"/>
                </a:solidFill>
                <a:latin typeface="BIZ UDPゴシック" panose="020B0400000000000000" pitchFamily="50" charset="-128"/>
                <a:ea typeface="BIZ UDPゴシック" panose="020B0400000000000000" pitchFamily="50" charset="-128"/>
              </a:rPr>
              <a:t>「町村や地域</a:t>
            </a:r>
            <a:endParaRPr kumimoji="1" lang="en-US" altLang="ja-JP" sz="1000" b="1">
              <a:solidFill>
                <a:schemeClr val="tx1"/>
              </a:solidFill>
              <a:latin typeface="BIZ UDPゴシック" panose="020B0400000000000000" pitchFamily="50" charset="-128"/>
              <a:ea typeface="BIZ UDPゴシック" panose="020B0400000000000000" pitchFamily="50" charset="-128"/>
            </a:endParaRPr>
          </a:p>
          <a:p>
            <a:r>
              <a:rPr kumimoji="1" lang="ja-JP" altLang="en-US" sz="1000" b="1">
                <a:solidFill>
                  <a:schemeClr val="tx1"/>
                </a:solidFill>
                <a:latin typeface="BIZ UDPゴシック" panose="020B0400000000000000" pitchFamily="50" charset="-128"/>
                <a:ea typeface="BIZ UDPゴシック" panose="020B0400000000000000" pitchFamily="50" charset="-128"/>
              </a:rPr>
              <a:t>の行政課題・</a:t>
            </a:r>
            <a:endParaRPr kumimoji="1" lang="en-US" altLang="ja-JP" sz="1000" b="1">
              <a:solidFill>
                <a:schemeClr val="tx1"/>
              </a:solidFill>
              <a:latin typeface="BIZ UDPゴシック" panose="020B0400000000000000" pitchFamily="50" charset="-128"/>
              <a:ea typeface="BIZ UDPゴシック" panose="020B0400000000000000" pitchFamily="50" charset="-128"/>
            </a:endParaRPr>
          </a:p>
          <a:p>
            <a:r>
              <a:rPr kumimoji="1" lang="ja-JP" altLang="en-US" sz="1000" b="1">
                <a:solidFill>
                  <a:schemeClr val="tx1"/>
                </a:solidFill>
                <a:latin typeface="BIZ UDPゴシック" panose="020B0400000000000000" pitchFamily="50" charset="-128"/>
                <a:ea typeface="BIZ UDPゴシック" panose="020B0400000000000000" pitchFamily="50" charset="-128"/>
              </a:rPr>
              <a:t>対応方策」の</a:t>
            </a:r>
            <a:endParaRPr kumimoji="1" lang="en-US" altLang="ja-JP" sz="1000" b="1">
              <a:solidFill>
                <a:schemeClr val="tx1"/>
              </a:solidFill>
              <a:latin typeface="BIZ UDPゴシック" panose="020B0400000000000000" pitchFamily="50" charset="-128"/>
              <a:ea typeface="BIZ UDPゴシック" panose="020B0400000000000000" pitchFamily="50" charset="-128"/>
            </a:endParaRPr>
          </a:p>
          <a:p>
            <a:r>
              <a:rPr kumimoji="1" lang="ja-JP" altLang="en-US" sz="1000" b="1">
                <a:solidFill>
                  <a:schemeClr val="tx1"/>
                </a:solidFill>
                <a:latin typeface="BIZ UDPゴシック" panose="020B0400000000000000" pitchFamily="50" charset="-128"/>
                <a:ea typeface="BIZ UDPゴシック" panose="020B0400000000000000" pitchFamily="50" charset="-128"/>
              </a:rPr>
              <a:t>共同検討</a:t>
            </a:r>
            <a:endParaRPr kumimoji="1" lang="en-US" altLang="ja-JP" sz="1000" b="1">
              <a:solidFill>
                <a:schemeClr val="tx1"/>
              </a:solidFill>
              <a:latin typeface="BIZ UDPゴシック" panose="020B0400000000000000" pitchFamily="50" charset="-128"/>
              <a:ea typeface="BIZ UDPゴシック" panose="020B0400000000000000" pitchFamily="50" charset="-128"/>
            </a:endParaRPr>
          </a:p>
          <a:p>
            <a:r>
              <a:rPr kumimoji="1" lang="en-US" altLang="ja-JP" sz="1000" b="1">
                <a:solidFill>
                  <a:schemeClr val="tx1"/>
                </a:solidFill>
                <a:latin typeface="BIZ UDPゴシック" panose="020B0400000000000000" pitchFamily="50" charset="-128"/>
                <a:ea typeface="BIZ UDPゴシック" panose="020B0400000000000000" pitchFamily="50" charset="-128"/>
              </a:rPr>
              <a:t>【</a:t>
            </a:r>
            <a:r>
              <a:rPr kumimoji="1" lang="ja-JP" altLang="en-US" sz="1000" b="1">
                <a:solidFill>
                  <a:schemeClr val="tx1"/>
                </a:solidFill>
                <a:latin typeface="BIZ UDPゴシック" panose="020B0400000000000000" pitchFamily="50" charset="-128"/>
                <a:ea typeface="BIZ UDPゴシック" panose="020B0400000000000000" pitchFamily="50" charset="-128"/>
              </a:rPr>
              <a:t>南河内地域</a:t>
            </a:r>
            <a:r>
              <a:rPr kumimoji="1" lang="en-US" altLang="ja-JP" sz="1000" b="1">
                <a:solidFill>
                  <a:schemeClr val="tx1"/>
                </a:solidFill>
                <a:latin typeface="BIZ UDPゴシック" panose="020B0400000000000000" pitchFamily="50" charset="-128"/>
                <a:ea typeface="BIZ UDPゴシック" panose="020B0400000000000000" pitchFamily="50" charset="-128"/>
              </a:rPr>
              <a:t>】</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74775CC5-C722-4067-B55B-45C765923454}"/>
              </a:ext>
            </a:extLst>
          </p:cNvPr>
          <p:cNvPicPr>
            <a:picLocks noChangeAspect="1"/>
          </p:cNvPicPr>
          <p:nvPr/>
        </p:nvPicPr>
        <p:blipFill>
          <a:blip r:embed="rId3"/>
          <a:stretch>
            <a:fillRect/>
          </a:stretch>
        </p:blipFill>
        <p:spPr>
          <a:xfrm>
            <a:off x="467150" y="4443727"/>
            <a:ext cx="591363" cy="1432684"/>
          </a:xfrm>
          <a:prstGeom prst="rect">
            <a:avLst/>
          </a:prstGeom>
        </p:spPr>
      </p:pic>
      <p:pic>
        <p:nvPicPr>
          <p:cNvPr id="5" name="図 4">
            <a:extLst>
              <a:ext uri="{FF2B5EF4-FFF2-40B4-BE49-F238E27FC236}">
                <a16:creationId xmlns:a16="http://schemas.microsoft.com/office/drawing/2014/main" id="{44FF610D-F1D6-4B59-A779-1B3F252C58AB}"/>
              </a:ext>
            </a:extLst>
          </p:cNvPr>
          <p:cNvPicPr>
            <a:picLocks noChangeAspect="1"/>
          </p:cNvPicPr>
          <p:nvPr/>
        </p:nvPicPr>
        <p:blipFill>
          <a:blip r:embed="rId4"/>
          <a:stretch>
            <a:fillRect/>
          </a:stretch>
        </p:blipFill>
        <p:spPr>
          <a:xfrm>
            <a:off x="4737921" y="4369328"/>
            <a:ext cx="877900" cy="1542422"/>
          </a:xfrm>
          <a:prstGeom prst="rect">
            <a:avLst/>
          </a:prstGeom>
        </p:spPr>
      </p:pic>
      <p:pic>
        <p:nvPicPr>
          <p:cNvPr id="9" name="図 8">
            <a:extLst>
              <a:ext uri="{FF2B5EF4-FFF2-40B4-BE49-F238E27FC236}">
                <a16:creationId xmlns:a16="http://schemas.microsoft.com/office/drawing/2014/main" id="{4030B77B-14D1-4110-9BA0-C8E6AE33F985}"/>
              </a:ext>
            </a:extLst>
          </p:cNvPr>
          <p:cNvPicPr>
            <a:picLocks noChangeAspect="1"/>
          </p:cNvPicPr>
          <p:nvPr/>
        </p:nvPicPr>
        <p:blipFill>
          <a:blip r:embed="rId5"/>
          <a:stretch>
            <a:fillRect/>
          </a:stretch>
        </p:blipFill>
        <p:spPr>
          <a:xfrm>
            <a:off x="5679277" y="4378799"/>
            <a:ext cx="481626" cy="1505843"/>
          </a:xfrm>
          <a:prstGeom prst="rect">
            <a:avLst/>
          </a:prstGeom>
        </p:spPr>
      </p:pic>
    </p:spTree>
    <p:extLst>
      <p:ext uri="{BB962C8B-B14F-4D97-AF65-F5344CB8AC3E}">
        <p14:creationId xmlns:p14="http://schemas.microsoft.com/office/powerpoint/2010/main" val="4052721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19193</TotalTime>
  <Words>2113</Words>
  <Application>Microsoft Office PowerPoint</Application>
  <PresentationFormat>A4 210 x 297 mm</PresentationFormat>
  <Paragraphs>201</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BIZ UDPゴシック</vt:lpstr>
      <vt:lpstr>BIZ UDP明朝 Medium</vt:lpstr>
      <vt:lpstr>游ゴシック</vt:lpstr>
      <vt:lpstr>游ゴシック Light</vt:lpstr>
      <vt:lpstr>Arial</vt:lpstr>
      <vt:lpstr>Calibri</vt:lpstr>
      <vt:lpstr>Calibri Light</vt:lpstr>
      <vt:lpstr>Wingdings</vt:lpstr>
      <vt:lpstr>Office テーマ</vt:lpstr>
      <vt:lpstr>河南町中長期財政シミュレーション（R４年度推計）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河南町,大阪府</dc:creator>
  <cp:lastModifiedBy>中村　奈緒</cp:lastModifiedBy>
  <cp:revision>767</cp:revision>
  <cp:lastPrinted>2023-01-16T06:36:31Z</cp:lastPrinted>
  <dcterms:created xsi:type="dcterms:W3CDTF">2020-12-07T04:45:01Z</dcterms:created>
  <dcterms:modified xsi:type="dcterms:W3CDTF">2023-05-16T00:40:12Z</dcterms:modified>
</cp:coreProperties>
</file>