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78" r:id="rId2"/>
    <p:sldId id="282" r:id="rId3"/>
    <p:sldId id="279" r:id="rId4"/>
    <p:sldId id="272" r:id="rId5"/>
    <p:sldId id="264" r:id="rId6"/>
    <p:sldId id="275" r:id="rId7"/>
    <p:sldId id="280" r:id="rId8"/>
    <p:sldId id="281" r:id="rId9"/>
    <p:sldId id="277" r:id="rId1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guide orient="horz" pos="2160"/>
        <p:guide pos="312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1"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G0000sv0ns101\d10023$\doc\&#25391;&#33288;&#12539;&#20998;&#27177;\06_&#30010;&#26449;&#12398;&#23558;&#26469;&#12398;&#12354;&#12426;&#26041;&#12395;&#38306;&#12377;&#12427;&#21193;&#24375;&#20250;&#65288;&#19968;&#37096;&#31227;&#21205;&#28168;&#65289;\R3&#25512;&#35336;\220128_&#20844;&#34920;&#26696;\01_&#21508;&#22243;&#20307;&#22577;&#21578;&#26360;\&#21442;&#32771;&#36039;&#26009;\&#36001;&#25919;&#12539;&#20154;&#21475;&#12464;&#12521;&#12501;&#65288;&#21608;&#34276;&#20316;&#26989;&#65289;.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147105378803075E-2"/>
          <c:y val="0.17172447187551945"/>
          <c:w val="0.86950504089460412"/>
          <c:h val="0.80205127357988948"/>
        </c:manualLayout>
      </c:layout>
      <c:lineChart>
        <c:grouping val="standard"/>
        <c:varyColors val="0"/>
        <c:ser>
          <c:idx val="0"/>
          <c:order val="0"/>
          <c:spPr>
            <a:ln w="28575" cap="rnd">
              <a:solidFill>
                <a:schemeClr val="accent1"/>
              </a:solidFill>
              <a:round/>
            </a:ln>
            <a:effectLst/>
          </c:spPr>
          <c:marker>
            <c:symbol val="none"/>
          </c:marker>
          <c:cat>
            <c:strRef>
              <c:f>千早赤阪村!$C$23:$Q$23</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千早赤阪村!$C$24:$Q$24</c:f>
              <c:numCache>
                <c:formatCode>#,##0</c:formatCode>
                <c:ptCount val="15"/>
                <c:pt idx="0">
                  <c:v>4145</c:v>
                </c:pt>
                <c:pt idx="1">
                  <c:v>4343</c:v>
                </c:pt>
                <c:pt idx="2">
                  <c:v>4317</c:v>
                </c:pt>
                <c:pt idx="3">
                  <c:v>4028</c:v>
                </c:pt>
                <c:pt idx="4">
                  <c:v>3867</c:v>
                </c:pt>
                <c:pt idx="5">
                  <c:v>3875</c:v>
                </c:pt>
                <c:pt idx="6">
                  <c:v>3866</c:v>
                </c:pt>
                <c:pt idx="7">
                  <c:v>3875</c:v>
                </c:pt>
                <c:pt idx="8">
                  <c:v>3880</c:v>
                </c:pt>
                <c:pt idx="9">
                  <c:v>3877</c:v>
                </c:pt>
                <c:pt idx="10">
                  <c:v>3884</c:v>
                </c:pt>
                <c:pt idx="11">
                  <c:v>3893</c:v>
                </c:pt>
                <c:pt idx="12">
                  <c:v>3888</c:v>
                </c:pt>
                <c:pt idx="13">
                  <c:v>3900</c:v>
                </c:pt>
                <c:pt idx="14">
                  <c:v>3908</c:v>
                </c:pt>
              </c:numCache>
            </c:numRef>
          </c:val>
          <c:smooth val="0"/>
          <c:extLst>
            <c:ext xmlns:c16="http://schemas.microsoft.com/office/drawing/2014/chart" uri="{C3380CC4-5D6E-409C-BE32-E72D297353CC}">
              <c16:uniqueId val="{00000000-6306-4C89-AA87-43B9F671F026}"/>
            </c:ext>
          </c:extLst>
        </c:ser>
        <c:ser>
          <c:idx val="1"/>
          <c:order val="1"/>
          <c:spPr>
            <a:ln w="28575" cap="rnd">
              <a:solidFill>
                <a:schemeClr val="accent2"/>
              </a:solidFill>
              <a:round/>
            </a:ln>
            <a:effectLst/>
          </c:spPr>
          <c:marker>
            <c:symbol val="none"/>
          </c:marker>
          <c:cat>
            <c:strRef>
              <c:f>千早赤阪村!$C$23:$Q$23</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千早赤阪村!$C$25:$Q$25</c:f>
              <c:numCache>
                <c:formatCode>#,##0</c:formatCode>
                <c:ptCount val="15"/>
                <c:pt idx="0">
                  <c:v>4106</c:v>
                </c:pt>
                <c:pt idx="1">
                  <c:v>4375</c:v>
                </c:pt>
                <c:pt idx="2">
                  <c:v>4407</c:v>
                </c:pt>
                <c:pt idx="3">
                  <c:v>4256</c:v>
                </c:pt>
                <c:pt idx="4">
                  <c:v>4019</c:v>
                </c:pt>
                <c:pt idx="5">
                  <c:v>4084</c:v>
                </c:pt>
                <c:pt idx="6">
                  <c:v>4068</c:v>
                </c:pt>
                <c:pt idx="7">
                  <c:v>4128</c:v>
                </c:pt>
                <c:pt idx="8">
                  <c:v>4079</c:v>
                </c:pt>
                <c:pt idx="9">
                  <c:v>4141</c:v>
                </c:pt>
                <c:pt idx="10">
                  <c:v>4090</c:v>
                </c:pt>
                <c:pt idx="11">
                  <c:v>4162</c:v>
                </c:pt>
                <c:pt idx="12">
                  <c:v>4116</c:v>
                </c:pt>
                <c:pt idx="13">
                  <c:v>4233</c:v>
                </c:pt>
                <c:pt idx="14">
                  <c:v>4264</c:v>
                </c:pt>
              </c:numCache>
            </c:numRef>
          </c:val>
          <c:smooth val="0"/>
          <c:extLst>
            <c:ext xmlns:c16="http://schemas.microsoft.com/office/drawing/2014/chart" uri="{C3380CC4-5D6E-409C-BE32-E72D297353CC}">
              <c16:uniqueId val="{00000001-6306-4C89-AA87-43B9F671F026}"/>
            </c:ext>
          </c:extLst>
        </c:ser>
        <c:dLbls>
          <c:showLegendKey val="0"/>
          <c:showVal val="0"/>
          <c:showCatName val="0"/>
          <c:showSerName val="0"/>
          <c:showPercent val="0"/>
          <c:showBubbleSize val="0"/>
        </c:dLbls>
        <c:smooth val="0"/>
        <c:axId val="1631457360"/>
        <c:axId val="1469536864"/>
      </c:lineChart>
      <c:catAx>
        <c:axId val="1631457360"/>
        <c:scaling>
          <c:orientation val="minMax"/>
        </c:scaling>
        <c:delete val="0"/>
        <c:axPos val="b"/>
        <c:numFmt formatCode="General" sourceLinked="1"/>
        <c:majorTickMark val="none"/>
        <c:minorTickMark val="none"/>
        <c:tickLblPos val="high"/>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469536864"/>
        <c:crosses val="autoZero"/>
        <c:auto val="1"/>
        <c:lblAlgn val="ctr"/>
        <c:lblOffset val="100"/>
        <c:noMultiLvlLbl val="0"/>
      </c:catAx>
      <c:valAx>
        <c:axId val="1469536864"/>
        <c:scaling>
          <c:orientation val="minMax"/>
          <c:max val="4500"/>
          <c:min val="350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631457360"/>
        <c:crosses val="autoZero"/>
        <c:crossBetween val="between"/>
        <c:majorUnit val="500"/>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BIZ UDPゴシック" panose="020B0400000000000000" pitchFamily="50" charset="-128"/>
          <a:ea typeface="BIZ UDPゴシック" panose="020B0400000000000000" pitchFamily="50" charset="-128"/>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49012590003789"/>
          <c:y val="6.8443275126774325E-2"/>
          <c:w val="0.84242431260263595"/>
          <c:h val="0.87766438225371834"/>
        </c:manualLayout>
      </c:layout>
      <c:lineChart>
        <c:grouping val="standard"/>
        <c:varyColors val="0"/>
        <c:ser>
          <c:idx val="0"/>
          <c:order val="0"/>
          <c:spPr>
            <a:ln w="28575" cap="rnd">
              <a:solidFill>
                <a:schemeClr val="accent1"/>
              </a:solidFill>
              <a:round/>
            </a:ln>
            <a:effectLst/>
          </c:spPr>
          <c:marker>
            <c:symbol val="none"/>
          </c:marker>
          <c:cat>
            <c:strRef>
              <c:f>千早赤阪村!$D$106:$R$106</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千早赤阪村!$D$107:$R$107</c:f>
              <c:numCache>
                <c:formatCode>#,##0</c:formatCode>
                <c:ptCount val="15"/>
                <c:pt idx="0">
                  <c:v>654</c:v>
                </c:pt>
                <c:pt idx="1">
                  <c:v>837</c:v>
                </c:pt>
                <c:pt idx="2">
                  <c:v>837</c:v>
                </c:pt>
                <c:pt idx="3">
                  <c:v>546</c:v>
                </c:pt>
                <c:pt idx="4">
                  <c:v>363</c:v>
                </c:pt>
                <c:pt idx="5" formatCode="General">
                  <c:v>363</c:v>
                </c:pt>
                <c:pt idx="6" formatCode="General">
                  <c:v>363</c:v>
                </c:pt>
                <c:pt idx="7" formatCode="General">
                  <c:v>363</c:v>
                </c:pt>
                <c:pt idx="8" formatCode="General">
                  <c:v>363</c:v>
                </c:pt>
                <c:pt idx="9" formatCode="General">
                  <c:v>363</c:v>
                </c:pt>
                <c:pt idx="10" formatCode="General">
                  <c:v>363</c:v>
                </c:pt>
                <c:pt idx="11" formatCode="General">
                  <c:v>363</c:v>
                </c:pt>
                <c:pt idx="12" formatCode="General">
                  <c:v>363</c:v>
                </c:pt>
                <c:pt idx="13" formatCode="General">
                  <c:v>363</c:v>
                </c:pt>
                <c:pt idx="14" formatCode="General">
                  <c:v>363</c:v>
                </c:pt>
              </c:numCache>
            </c:numRef>
          </c:val>
          <c:smooth val="0"/>
          <c:extLst>
            <c:ext xmlns:c16="http://schemas.microsoft.com/office/drawing/2014/chart" uri="{C3380CC4-5D6E-409C-BE32-E72D297353CC}">
              <c16:uniqueId val="{00000000-E0A8-4E32-9D39-0D124AA3E4D0}"/>
            </c:ext>
          </c:extLst>
        </c:ser>
        <c:dLbls>
          <c:showLegendKey val="0"/>
          <c:showVal val="0"/>
          <c:showCatName val="0"/>
          <c:showSerName val="0"/>
          <c:showPercent val="0"/>
          <c:showBubbleSize val="0"/>
        </c:dLbls>
        <c:smooth val="0"/>
        <c:axId val="1631457360"/>
        <c:axId val="1469536864"/>
      </c:lineChart>
      <c:catAx>
        <c:axId val="1631457360"/>
        <c:scaling>
          <c:orientation val="minMax"/>
        </c:scaling>
        <c:delete val="0"/>
        <c:axPos val="b"/>
        <c:numFmt formatCode="General" sourceLinked="1"/>
        <c:majorTickMark val="none"/>
        <c:minorTickMark val="none"/>
        <c:tickLblPos val="high"/>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469536864"/>
        <c:crosses val="autoZero"/>
        <c:auto val="1"/>
        <c:lblAlgn val="ctr"/>
        <c:lblOffset val="100"/>
        <c:noMultiLvlLbl val="0"/>
      </c:catAx>
      <c:valAx>
        <c:axId val="1469536864"/>
        <c:scaling>
          <c:orientation val="minMax"/>
          <c:max val="900"/>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631457360"/>
        <c:crosses val="autoZero"/>
        <c:crossBetween val="between"/>
        <c:majorUnit val="100"/>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BIZ UDPゴシック" panose="020B0400000000000000" pitchFamily="50" charset="-128"/>
          <a:ea typeface="BIZ UDPゴシック" panose="020B0400000000000000" pitchFamily="50" charset="-128"/>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cat>
            <c:strRef>
              <c:f>千早赤阪村!$D$134:$R$134</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千早赤阪村!$D$135:$R$135</c:f>
              <c:numCache>
                <c:formatCode>General</c:formatCode>
                <c:ptCount val="15"/>
                <c:pt idx="0" formatCode="#,##0">
                  <c:v>444</c:v>
                </c:pt>
                <c:pt idx="1">
                  <c:v>444</c:v>
                </c:pt>
                <c:pt idx="2">
                  <c:v>444</c:v>
                </c:pt>
                <c:pt idx="3">
                  <c:v>233</c:v>
                </c:pt>
                <c:pt idx="4">
                  <c:v>233</c:v>
                </c:pt>
                <c:pt idx="5">
                  <c:v>233</c:v>
                </c:pt>
                <c:pt idx="6">
                  <c:v>233</c:v>
                </c:pt>
                <c:pt idx="7">
                  <c:v>233</c:v>
                </c:pt>
                <c:pt idx="8">
                  <c:v>233</c:v>
                </c:pt>
                <c:pt idx="9">
                  <c:v>233</c:v>
                </c:pt>
                <c:pt idx="10">
                  <c:v>233</c:v>
                </c:pt>
                <c:pt idx="11">
                  <c:v>233</c:v>
                </c:pt>
                <c:pt idx="12">
                  <c:v>233</c:v>
                </c:pt>
                <c:pt idx="13">
                  <c:v>233</c:v>
                </c:pt>
                <c:pt idx="14">
                  <c:v>233</c:v>
                </c:pt>
              </c:numCache>
            </c:numRef>
          </c:val>
          <c:smooth val="0"/>
          <c:extLst>
            <c:ext xmlns:c16="http://schemas.microsoft.com/office/drawing/2014/chart" uri="{C3380CC4-5D6E-409C-BE32-E72D297353CC}">
              <c16:uniqueId val="{00000000-0DE0-4976-BAD1-972539915AD0}"/>
            </c:ext>
          </c:extLst>
        </c:ser>
        <c:ser>
          <c:idx val="1"/>
          <c:order val="1"/>
          <c:spPr>
            <a:ln w="28575" cap="rnd">
              <a:solidFill>
                <a:schemeClr val="accent2"/>
              </a:solidFill>
              <a:round/>
            </a:ln>
            <a:effectLst/>
          </c:spPr>
          <c:marker>
            <c:symbol val="none"/>
          </c:marker>
          <c:cat>
            <c:strRef>
              <c:f>千早赤阪村!$D$134:$R$134</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千早赤阪村!$D$136:$R$136</c:f>
              <c:numCache>
                <c:formatCode>General</c:formatCode>
                <c:ptCount val="15"/>
                <c:pt idx="0" formatCode="#,##0">
                  <c:v>80</c:v>
                </c:pt>
                <c:pt idx="1">
                  <c:v>245</c:v>
                </c:pt>
                <c:pt idx="2">
                  <c:v>245</c:v>
                </c:pt>
                <c:pt idx="3">
                  <c:v>165</c:v>
                </c:pt>
                <c:pt idx="4">
                  <c:v>0</c:v>
                </c:pt>
                <c:pt idx="5">
                  <c:v>0</c:v>
                </c:pt>
                <c:pt idx="6">
                  <c:v>0</c:v>
                </c:pt>
                <c:pt idx="7">
                  <c:v>0</c:v>
                </c:pt>
                <c:pt idx="8">
                  <c:v>0</c:v>
                </c:pt>
                <c:pt idx="9">
                  <c:v>0</c:v>
                </c:pt>
                <c:pt idx="10">
                  <c:v>0</c:v>
                </c:pt>
                <c:pt idx="11">
                  <c:v>0</c:v>
                </c:pt>
                <c:pt idx="12">
                  <c:v>0</c:v>
                </c:pt>
                <c:pt idx="13">
                  <c:v>0</c:v>
                </c:pt>
                <c:pt idx="14">
                  <c:v>0</c:v>
                </c:pt>
              </c:numCache>
            </c:numRef>
          </c:val>
          <c:smooth val="0"/>
          <c:extLst>
            <c:ext xmlns:c16="http://schemas.microsoft.com/office/drawing/2014/chart" uri="{C3380CC4-5D6E-409C-BE32-E72D297353CC}">
              <c16:uniqueId val="{00000001-0DE0-4976-BAD1-972539915AD0}"/>
            </c:ext>
          </c:extLst>
        </c:ser>
        <c:dLbls>
          <c:showLegendKey val="0"/>
          <c:showVal val="0"/>
          <c:showCatName val="0"/>
          <c:showSerName val="0"/>
          <c:showPercent val="0"/>
          <c:showBubbleSize val="0"/>
        </c:dLbls>
        <c:smooth val="0"/>
        <c:axId val="1631457360"/>
        <c:axId val="1469536864"/>
      </c:lineChart>
      <c:catAx>
        <c:axId val="1631457360"/>
        <c:scaling>
          <c:orientation val="minMax"/>
        </c:scaling>
        <c:delete val="0"/>
        <c:axPos val="b"/>
        <c:numFmt formatCode="General" sourceLinked="1"/>
        <c:majorTickMark val="none"/>
        <c:minorTickMark val="none"/>
        <c:tickLblPos val="high"/>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469536864"/>
        <c:crosses val="autoZero"/>
        <c:auto val="1"/>
        <c:lblAlgn val="ctr"/>
        <c:lblOffset val="100"/>
        <c:noMultiLvlLbl val="0"/>
      </c:catAx>
      <c:valAx>
        <c:axId val="1469536864"/>
        <c:scaling>
          <c:orientation val="minMax"/>
          <c:max val="900"/>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631457360"/>
        <c:crosses val="autoZero"/>
        <c:crossBetween val="between"/>
        <c:majorUnit val="100"/>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BIZ UDPゴシック" panose="020B0400000000000000" pitchFamily="50" charset="-128"/>
          <a:ea typeface="BIZ UDPゴシック" panose="020B0400000000000000" pitchFamily="50" charset="-128"/>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15098069724234E-2"/>
          <c:y val="7.501778117744945E-2"/>
          <c:w val="0.89595200395390773"/>
          <c:h val="0.87811371901713708"/>
        </c:manualLayout>
      </c:layout>
      <c:lineChart>
        <c:grouping val="standard"/>
        <c:varyColors val="0"/>
        <c:ser>
          <c:idx val="5"/>
          <c:order val="0"/>
          <c:spPr>
            <a:ln w="28575">
              <a:solidFill>
                <a:schemeClr val="accent6">
                  <a:lumMod val="75000"/>
                </a:schemeClr>
              </a:solidFill>
            </a:ln>
          </c:spPr>
          <c:marker>
            <c:symbol val="none"/>
          </c:marker>
          <c:cat>
            <c:strRef>
              <c:f>千早赤阪村!$C$239:$R$239</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千早赤阪村!$C$240:$R$240</c:f>
              <c:numCache>
                <c:formatCode>General</c:formatCode>
                <c:ptCount val="15"/>
                <c:pt idx="0">
                  <c:v>106</c:v>
                </c:pt>
                <c:pt idx="1">
                  <c:v>110</c:v>
                </c:pt>
                <c:pt idx="2">
                  <c:v>113</c:v>
                </c:pt>
                <c:pt idx="3">
                  <c:v>117</c:v>
                </c:pt>
                <c:pt idx="4">
                  <c:v>120</c:v>
                </c:pt>
                <c:pt idx="5">
                  <c:v>123</c:v>
                </c:pt>
                <c:pt idx="6">
                  <c:v>125</c:v>
                </c:pt>
                <c:pt idx="7">
                  <c:v>128</c:v>
                </c:pt>
                <c:pt idx="8">
                  <c:v>131</c:v>
                </c:pt>
                <c:pt idx="9">
                  <c:v>133</c:v>
                </c:pt>
                <c:pt idx="10">
                  <c:v>135</c:v>
                </c:pt>
                <c:pt idx="11">
                  <c:v>137</c:v>
                </c:pt>
                <c:pt idx="12">
                  <c:v>138</c:v>
                </c:pt>
                <c:pt idx="13">
                  <c:v>140</c:v>
                </c:pt>
                <c:pt idx="14">
                  <c:v>142</c:v>
                </c:pt>
              </c:numCache>
            </c:numRef>
          </c:val>
          <c:smooth val="0"/>
          <c:extLst>
            <c:ext xmlns:c16="http://schemas.microsoft.com/office/drawing/2014/chart" uri="{C3380CC4-5D6E-409C-BE32-E72D297353CC}">
              <c16:uniqueId val="{00000000-B8F1-484C-BD41-4D585351B336}"/>
            </c:ext>
          </c:extLst>
        </c:ser>
        <c:ser>
          <c:idx val="6"/>
          <c:order val="1"/>
          <c:spPr>
            <a:ln w="28575">
              <a:solidFill>
                <a:schemeClr val="accent1">
                  <a:lumMod val="60000"/>
                  <a:lumOff val="40000"/>
                </a:schemeClr>
              </a:solidFill>
            </a:ln>
          </c:spPr>
          <c:marker>
            <c:symbol val="none"/>
          </c:marker>
          <c:cat>
            <c:strRef>
              <c:f>千早赤阪村!$C$239:$R$239</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千早赤阪村!$C$241:$R$241</c:f>
              <c:numCache>
                <c:formatCode>#,##0_ ;[Red]\-#,##0\ </c:formatCode>
                <c:ptCount val="15"/>
                <c:pt idx="0">
                  <c:v>83</c:v>
                </c:pt>
                <c:pt idx="1">
                  <c:v>79</c:v>
                </c:pt>
                <c:pt idx="2">
                  <c:v>74</c:v>
                </c:pt>
                <c:pt idx="3">
                  <c:v>70</c:v>
                </c:pt>
                <c:pt idx="4">
                  <c:v>65</c:v>
                </c:pt>
                <c:pt idx="5">
                  <c:v>62</c:v>
                </c:pt>
                <c:pt idx="6">
                  <c:v>59</c:v>
                </c:pt>
                <c:pt idx="7">
                  <c:v>56</c:v>
                </c:pt>
                <c:pt idx="8">
                  <c:v>54</c:v>
                </c:pt>
                <c:pt idx="9">
                  <c:v>51</c:v>
                </c:pt>
                <c:pt idx="10">
                  <c:v>49</c:v>
                </c:pt>
                <c:pt idx="11">
                  <c:v>47</c:v>
                </c:pt>
                <c:pt idx="12">
                  <c:v>46</c:v>
                </c:pt>
                <c:pt idx="13">
                  <c:v>44</c:v>
                </c:pt>
                <c:pt idx="14">
                  <c:v>42</c:v>
                </c:pt>
              </c:numCache>
            </c:numRef>
          </c:val>
          <c:smooth val="0"/>
          <c:extLst>
            <c:ext xmlns:c16="http://schemas.microsoft.com/office/drawing/2014/chart" uri="{C3380CC4-5D6E-409C-BE32-E72D297353CC}">
              <c16:uniqueId val="{00000001-B8F1-484C-BD41-4D585351B336}"/>
            </c:ext>
          </c:extLst>
        </c:ser>
        <c:ser>
          <c:idx val="7"/>
          <c:order val="2"/>
          <c:spPr>
            <a:ln w="28575"/>
          </c:spPr>
          <c:marker>
            <c:symbol val="none"/>
          </c:marker>
          <c:cat>
            <c:strRef>
              <c:f>千早赤阪村!$C$239:$R$239</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千早赤阪村!$C$242:$R$242</c:f>
              <c:numCache>
                <c:formatCode>General</c:formatCode>
                <c:ptCount val="15"/>
                <c:pt idx="0">
                  <c:v>130</c:v>
                </c:pt>
                <c:pt idx="1">
                  <c:v>135</c:v>
                </c:pt>
                <c:pt idx="2">
                  <c:v>141</c:v>
                </c:pt>
                <c:pt idx="3">
                  <c:v>147</c:v>
                </c:pt>
                <c:pt idx="4">
                  <c:v>153</c:v>
                </c:pt>
                <c:pt idx="5">
                  <c:v>153</c:v>
                </c:pt>
                <c:pt idx="6">
                  <c:v>153</c:v>
                </c:pt>
                <c:pt idx="7">
                  <c:v>153</c:v>
                </c:pt>
                <c:pt idx="8">
                  <c:v>153</c:v>
                </c:pt>
                <c:pt idx="9">
                  <c:v>153</c:v>
                </c:pt>
                <c:pt idx="10">
                  <c:v>149</c:v>
                </c:pt>
                <c:pt idx="11">
                  <c:v>146</c:v>
                </c:pt>
                <c:pt idx="12">
                  <c:v>143</c:v>
                </c:pt>
                <c:pt idx="13">
                  <c:v>140</c:v>
                </c:pt>
                <c:pt idx="14">
                  <c:v>137</c:v>
                </c:pt>
              </c:numCache>
            </c:numRef>
          </c:val>
          <c:smooth val="0"/>
          <c:extLst>
            <c:ext xmlns:c16="http://schemas.microsoft.com/office/drawing/2014/chart" uri="{C3380CC4-5D6E-409C-BE32-E72D297353CC}">
              <c16:uniqueId val="{00000002-B8F1-484C-BD41-4D585351B336}"/>
            </c:ext>
          </c:extLst>
        </c:ser>
        <c:ser>
          <c:idx val="8"/>
          <c:order val="4"/>
          <c:spPr>
            <a:ln w="28575">
              <a:solidFill>
                <a:schemeClr val="accent4">
                  <a:lumMod val="60000"/>
                  <a:lumOff val="40000"/>
                </a:schemeClr>
              </a:solidFill>
            </a:ln>
          </c:spPr>
          <c:marker>
            <c:symbol val="none"/>
          </c:marker>
          <c:cat>
            <c:strRef>
              <c:f>千早赤阪村!$C$239:$R$239</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千早赤阪村!$C$244:$R$244</c:f>
              <c:numCache>
                <c:formatCode>General</c:formatCode>
                <c:ptCount val="15"/>
                <c:pt idx="0">
                  <c:v>112</c:v>
                </c:pt>
                <c:pt idx="1">
                  <c:v>112</c:v>
                </c:pt>
                <c:pt idx="2">
                  <c:v>112</c:v>
                </c:pt>
                <c:pt idx="3">
                  <c:v>112</c:v>
                </c:pt>
                <c:pt idx="4">
                  <c:v>112</c:v>
                </c:pt>
                <c:pt idx="5">
                  <c:v>112</c:v>
                </c:pt>
                <c:pt idx="6">
                  <c:v>112</c:v>
                </c:pt>
                <c:pt idx="7">
                  <c:v>112</c:v>
                </c:pt>
                <c:pt idx="8">
                  <c:v>112</c:v>
                </c:pt>
                <c:pt idx="9">
                  <c:v>112</c:v>
                </c:pt>
                <c:pt idx="10">
                  <c:v>112</c:v>
                </c:pt>
                <c:pt idx="11">
                  <c:v>112</c:v>
                </c:pt>
                <c:pt idx="12">
                  <c:v>112</c:v>
                </c:pt>
                <c:pt idx="13">
                  <c:v>112</c:v>
                </c:pt>
                <c:pt idx="14">
                  <c:v>112</c:v>
                </c:pt>
              </c:numCache>
            </c:numRef>
          </c:val>
          <c:smooth val="0"/>
          <c:extLst xmlns:c15="http://schemas.microsoft.com/office/drawing/2012/chart">
            <c:ext xmlns:c16="http://schemas.microsoft.com/office/drawing/2014/chart" uri="{C3380CC4-5D6E-409C-BE32-E72D297353CC}">
              <c16:uniqueId val="{00000003-B8F1-484C-BD41-4D585351B336}"/>
            </c:ext>
          </c:extLst>
        </c:ser>
        <c:dLbls>
          <c:showLegendKey val="0"/>
          <c:showVal val="0"/>
          <c:showCatName val="0"/>
          <c:showSerName val="0"/>
          <c:showPercent val="0"/>
          <c:showBubbleSize val="0"/>
        </c:dLbls>
        <c:smooth val="0"/>
        <c:axId val="1631457360"/>
        <c:axId val="1469536864"/>
        <c:extLst>
          <c:ext xmlns:c15="http://schemas.microsoft.com/office/drawing/2012/chart" uri="{02D57815-91ED-43cb-92C2-25804820EDAC}">
            <c15:filteredLineSeries>
              <c15:ser>
                <c:idx val="9"/>
                <c:order val="3"/>
                <c:marker>
                  <c:symbol val="none"/>
                </c:marker>
                <c:cat>
                  <c:strRef>
                    <c:extLst>
                      <c:ext uri="{02D57815-91ED-43cb-92C2-25804820EDAC}">
                        <c15:formulaRef>
                          <c15:sqref>千早赤阪村!$C$239:$R$239</c15:sqref>
                        </c15:formulaRef>
                      </c:ext>
                    </c:extLst>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extLst>
                      <c:ext uri="{02D57815-91ED-43cb-92C2-25804820EDAC}">
                        <c15:formulaRef>
                          <c15:sqref>千早赤阪村!$C$243:$R$243</c15:sqref>
                        </c15:formulaRef>
                      </c:ext>
                    </c:extLst>
                    <c:numCache>
                      <c:formatCode>General</c:formatCode>
                      <c:ptCount val="1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numCache>
                  </c:numRef>
                </c:val>
                <c:smooth val="0"/>
                <c:extLst>
                  <c:ext xmlns:c16="http://schemas.microsoft.com/office/drawing/2014/chart" uri="{C3380CC4-5D6E-409C-BE32-E72D297353CC}">
                    <c16:uniqueId val="{00000004-B8F1-484C-BD41-4D585351B336}"/>
                  </c:ext>
                </c:extLst>
              </c15:ser>
            </c15:filteredLineSeries>
          </c:ext>
        </c:extLst>
      </c:lineChart>
      <c:catAx>
        <c:axId val="1631457360"/>
        <c:scaling>
          <c:orientation val="minMax"/>
        </c:scaling>
        <c:delete val="0"/>
        <c:axPos val="b"/>
        <c:numFmt formatCode="General" sourceLinked="1"/>
        <c:majorTickMark val="none"/>
        <c:minorTickMark val="none"/>
        <c:tickLblPos val="high"/>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469536864"/>
        <c:crosses val="autoZero"/>
        <c:auto val="1"/>
        <c:lblAlgn val="ctr"/>
        <c:lblOffset val="100"/>
        <c:noMultiLvlLbl val="0"/>
      </c:catAx>
      <c:valAx>
        <c:axId val="1469536864"/>
        <c:scaling>
          <c:orientation val="minMax"/>
          <c:max val="200"/>
          <c:min val="0"/>
        </c:scaling>
        <c:delete val="0"/>
        <c:axPos val="l"/>
        <c:majorGridlines>
          <c:spPr>
            <a:ln>
              <a:solidFill>
                <a:schemeClr val="bg1">
                  <a:lumMod val="85000"/>
                </a:schemeClr>
              </a:solidFill>
            </a:ln>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631457360"/>
        <c:crosses val="autoZero"/>
        <c:crossBetween val="between"/>
        <c:majorUnit val="50"/>
      </c:valAx>
      <c:spPr>
        <a:ln>
          <a:solidFill>
            <a:schemeClr val="tx1"/>
          </a:solidFill>
        </a:ln>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txPr>
    <a:bodyPr/>
    <a:lstStyle/>
    <a:p>
      <a:pPr>
        <a:defRPr>
          <a:latin typeface="BIZ UDPゴシック" panose="020B0400000000000000" pitchFamily="50" charset="-128"/>
          <a:ea typeface="BIZ UDPゴシック" panose="020B0400000000000000" pitchFamily="50" charset="-128"/>
        </a:defRPr>
      </a:pPr>
      <a:endParaRPr lang="ja-JP"/>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5"/>
          <c:order val="0"/>
          <c:tx>
            <c:strRef>
              <c:f>千早赤阪村!$B$240</c:f>
              <c:strCache>
                <c:ptCount val="1"/>
                <c:pt idx="0">
                  <c:v>介護</c:v>
                </c:pt>
              </c:strCache>
            </c:strRef>
          </c:tx>
          <c:spPr>
            <a:ln>
              <a:solidFill>
                <a:sysClr val="windowText" lastClr="000000"/>
              </a:solidFill>
            </a:ln>
          </c:spPr>
          <c:invertIfNegative val="0"/>
          <c:cat>
            <c:strRef>
              <c:f>千早赤阪村!$C$239:$R$239</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千早赤阪村!$C$240:$R$240</c:f>
              <c:numCache>
                <c:formatCode>General</c:formatCode>
                <c:ptCount val="15"/>
                <c:pt idx="0">
                  <c:v>106</c:v>
                </c:pt>
                <c:pt idx="1">
                  <c:v>110</c:v>
                </c:pt>
                <c:pt idx="2">
                  <c:v>113</c:v>
                </c:pt>
                <c:pt idx="3">
                  <c:v>117</c:v>
                </c:pt>
                <c:pt idx="4">
                  <c:v>120</c:v>
                </c:pt>
                <c:pt idx="5">
                  <c:v>123</c:v>
                </c:pt>
                <c:pt idx="6">
                  <c:v>125</c:v>
                </c:pt>
                <c:pt idx="7">
                  <c:v>128</c:v>
                </c:pt>
                <c:pt idx="8">
                  <c:v>131</c:v>
                </c:pt>
                <c:pt idx="9">
                  <c:v>133</c:v>
                </c:pt>
                <c:pt idx="10">
                  <c:v>135</c:v>
                </c:pt>
                <c:pt idx="11">
                  <c:v>137</c:v>
                </c:pt>
                <c:pt idx="12">
                  <c:v>138</c:v>
                </c:pt>
                <c:pt idx="13">
                  <c:v>140</c:v>
                </c:pt>
                <c:pt idx="14">
                  <c:v>142</c:v>
                </c:pt>
              </c:numCache>
            </c:numRef>
          </c:val>
          <c:extLst>
            <c:ext xmlns:c16="http://schemas.microsoft.com/office/drawing/2014/chart" uri="{C3380CC4-5D6E-409C-BE32-E72D297353CC}">
              <c16:uniqueId val="{00000000-C27C-41F2-80C9-B1B15858B4ED}"/>
            </c:ext>
          </c:extLst>
        </c:ser>
        <c:ser>
          <c:idx val="6"/>
          <c:order val="1"/>
          <c:tx>
            <c:strRef>
              <c:f>千早赤阪村!$B$241</c:f>
              <c:strCache>
                <c:ptCount val="1"/>
                <c:pt idx="0">
                  <c:v>国保</c:v>
                </c:pt>
              </c:strCache>
            </c:strRef>
          </c:tx>
          <c:spPr>
            <a:ln>
              <a:solidFill>
                <a:sysClr val="windowText" lastClr="000000"/>
              </a:solidFill>
            </a:ln>
          </c:spPr>
          <c:invertIfNegative val="0"/>
          <c:cat>
            <c:strRef>
              <c:f>千早赤阪村!$C$239:$R$239</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千早赤阪村!$C$241:$R$241</c:f>
              <c:numCache>
                <c:formatCode>#,##0_ ;[Red]\-#,##0\ </c:formatCode>
                <c:ptCount val="15"/>
                <c:pt idx="0">
                  <c:v>83</c:v>
                </c:pt>
                <c:pt idx="1">
                  <c:v>79</c:v>
                </c:pt>
                <c:pt idx="2">
                  <c:v>74</c:v>
                </c:pt>
                <c:pt idx="3">
                  <c:v>70</c:v>
                </c:pt>
                <c:pt idx="4">
                  <c:v>65</c:v>
                </c:pt>
                <c:pt idx="5">
                  <c:v>62</c:v>
                </c:pt>
                <c:pt idx="6">
                  <c:v>59</c:v>
                </c:pt>
                <c:pt idx="7">
                  <c:v>56</c:v>
                </c:pt>
                <c:pt idx="8">
                  <c:v>54</c:v>
                </c:pt>
                <c:pt idx="9">
                  <c:v>51</c:v>
                </c:pt>
                <c:pt idx="10">
                  <c:v>49</c:v>
                </c:pt>
                <c:pt idx="11">
                  <c:v>47</c:v>
                </c:pt>
                <c:pt idx="12">
                  <c:v>46</c:v>
                </c:pt>
                <c:pt idx="13">
                  <c:v>44</c:v>
                </c:pt>
                <c:pt idx="14">
                  <c:v>42</c:v>
                </c:pt>
              </c:numCache>
            </c:numRef>
          </c:val>
          <c:extLst>
            <c:ext xmlns:c16="http://schemas.microsoft.com/office/drawing/2014/chart" uri="{C3380CC4-5D6E-409C-BE32-E72D297353CC}">
              <c16:uniqueId val="{00000001-C27C-41F2-80C9-B1B15858B4ED}"/>
            </c:ext>
          </c:extLst>
        </c:ser>
        <c:ser>
          <c:idx val="7"/>
          <c:order val="2"/>
          <c:tx>
            <c:strRef>
              <c:f>千早赤阪村!$B$242</c:f>
              <c:strCache>
                <c:ptCount val="1"/>
                <c:pt idx="0">
                  <c:v>後期高齢</c:v>
                </c:pt>
              </c:strCache>
            </c:strRef>
          </c:tx>
          <c:spPr>
            <a:ln>
              <a:solidFill>
                <a:sysClr val="windowText" lastClr="000000"/>
              </a:solidFill>
            </a:ln>
          </c:spPr>
          <c:invertIfNegative val="0"/>
          <c:cat>
            <c:strRef>
              <c:f>千早赤阪村!$C$239:$R$239</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千早赤阪村!$C$242:$R$242</c:f>
              <c:numCache>
                <c:formatCode>General</c:formatCode>
                <c:ptCount val="15"/>
                <c:pt idx="0">
                  <c:v>130</c:v>
                </c:pt>
                <c:pt idx="1">
                  <c:v>135</c:v>
                </c:pt>
                <c:pt idx="2">
                  <c:v>141</c:v>
                </c:pt>
                <c:pt idx="3">
                  <c:v>147</c:v>
                </c:pt>
                <c:pt idx="4">
                  <c:v>153</c:v>
                </c:pt>
                <c:pt idx="5">
                  <c:v>153</c:v>
                </c:pt>
                <c:pt idx="6">
                  <c:v>153</c:v>
                </c:pt>
                <c:pt idx="7">
                  <c:v>153</c:v>
                </c:pt>
                <c:pt idx="8">
                  <c:v>153</c:v>
                </c:pt>
                <c:pt idx="9">
                  <c:v>153</c:v>
                </c:pt>
                <c:pt idx="10">
                  <c:v>149</c:v>
                </c:pt>
                <c:pt idx="11">
                  <c:v>146</c:v>
                </c:pt>
                <c:pt idx="12">
                  <c:v>143</c:v>
                </c:pt>
                <c:pt idx="13">
                  <c:v>140</c:v>
                </c:pt>
                <c:pt idx="14">
                  <c:v>137</c:v>
                </c:pt>
              </c:numCache>
            </c:numRef>
          </c:val>
          <c:extLst>
            <c:ext xmlns:c16="http://schemas.microsoft.com/office/drawing/2014/chart" uri="{C3380CC4-5D6E-409C-BE32-E72D297353CC}">
              <c16:uniqueId val="{00000002-C27C-41F2-80C9-B1B15858B4ED}"/>
            </c:ext>
          </c:extLst>
        </c:ser>
        <c:ser>
          <c:idx val="9"/>
          <c:order val="3"/>
          <c:tx>
            <c:strRef>
              <c:f>千早赤阪村!$B$244</c:f>
              <c:strCache>
                <c:ptCount val="1"/>
                <c:pt idx="0">
                  <c:v>下水</c:v>
                </c:pt>
              </c:strCache>
            </c:strRef>
          </c:tx>
          <c:spPr>
            <a:ln>
              <a:solidFill>
                <a:sysClr val="windowText" lastClr="000000"/>
              </a:solidFill>
            </a:ln>
          </c:spPr>
          <c:invertIfNegative val="0"/>
          <c:cat>
            <c:strRef>
              <c:f>千早赤阪村!$C$239:$R$239</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千早赤阪村!$C$244:$R$244</c:f>
              <c:numCache>
                <c:formatCode>General</c:formatCode>
                <c:ptCount val="15"/>
                <c:pt idx="0">
                  <c:v>112</c:v>
                </c:pt>
                <c:pt idx="1">
                  <c:v>112</c:v>
                </c:pt>
                <c:pt idx="2">
                  <c:v>112</c:v>
                </c:pt>
                <c:pt idx="3">
                  <c:v>112</c:v>
                </c:pt>
                <c:pt idx="4">
                  <c:v>112</c:v>
                </c:pt>
                <c:pt idx="5">
                  <c:v>112</c:v>
                </c:pt>
                <c:pt idx="6">
                  <c:v>112</c:v>
                </c:pt>
                <c:pt idx="7">
                  <c:v>112</c:v>
                </c:pt>
                <c:pt idx="8">
                  <c:v>112</c:v>
                </c:pt>
                <c:pt idx="9">
                  <c:v>112</c:v>
                </c:pt>
                <c:pt idx="10">
                  <c:v>112</c:v>
                </c:pt>
                <c:pt idx="11">
                  <c:v>112</c:v>
                </c:pt>
                <c:pt idx="12">
                  <c:v>112</c:v>
                </c:pt>
                <c:pt idx="13">
                  <c:v>112</c:v>
                </c:pt>
                <c:pt idx="14">
                  <c:v>112</c:v>
                </c:pt>
              </c:numCache>
            </c:numRef>
          </c:val>
          <c:extLst>
            <c:ext xmlns:c16="http://schemas.microsoft.com/office/drawing/2014/chart" uri="{C3380CC4-5D6E-409C-BE32-E72D297353CC}">
              <c16:uniqueId val="{00000003-C27C-41F2-80C9-B1B15858B4ED}"/>
            </c:ext>
          </c:extLst>
        </c:ser>
        <c:dLbls>
          <c:showLegendKey val="0"/>
          <c:showVal val="0"/>
          <c:showCatName val="0"/>
          <c:showSerName val="0"/>
          <c:showPercent val="0"/>
          <c:showBubbleSize val="0"/>
        </c:dLbls>
        <c:gapWidth val="100"/>
        <c:overlap val="100"/>
        <c:axId val="1631457360"/>
        <c:axId val="1469536864"/>
        <c:extLst>
          <c:ext xmlns:c15="http://schemas.microsoft.com/office/drawing/2012/chart" uri="{02D57815-91ED-43cb-92C2-25804820EDAC}">
            <c15:filteredBarSeries>
              <c15:ser>
                <c:idx val="8"/>
                <c:order val="4"/>
                <c:tx>
                  <c:strRef>
                    <c:extLst>
                      <c:ext uri="{02D57815-91ED-43cb-92C2-25804820EDAC}">
                        <c15:formulaRef>
                          <c15:sqref>千早赤阪村!$B$243</c15:sqref>
                        </c15:formulaRef>
                      </c:ext>
                    </c:extLst>
                    <c:strCache>
                      <c:ptCount val="1"/>
                      <c:pt idx="0">
                        <c:v>水道</c:v>
                      </c:pt>
                    </c:strCache>
                  </c:strRef>
                </c:tx>
                <c:invertIfNegative val="0"/>
                <c:cat>
                  <c:strRef>
                    <c:extLst>
                      <c:ext uri="{02D57815-91ED-43cb-92C2-25804820EDAC}">
                        <c15:formulaRef>
                          <c15:sqref>千早赤阪村!$C$239:$R$239</c15:sqref>
                        </c15:formulaRef>
                      </c:ext>
                    </c:extLst>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extLst>
                      <c:ext uri="{02D57815-91ED-43cb-92C2-25804820EDAC}">
                        <c15:formulaRef>
                          <c15:sqref>千早赤阪村!$C$243:$R$243</c15:sqref>
                        </c15:formulaRef>
                      </c:ext>
                    </c:extLst>
                    <c:numCache>
                      <c:formatCode>General</c:formatCode>
                      <c:ptCount val="1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numCache>
                  </c:numRef>
                </c:val>
                <c:extLst>
                  <c:ext xmlns:c16="http://schemas.microsoft.com/office/drawing/2014/chart" uri="{C3380CC4-5D6E-409C-BE32-E72D297353CC}">
                    <c16:uniqueId val="{00000004-C27C-41F2-80C9-B1B15858B4ED}"/>
                  </c:ext>
                </c:extLst>
              </c15:ser>
            </c15:filteredBarSeries>
          </c:ext>
        </c:extLst>
      </c:barChart>
      <c:catAx>
        <c:axId val="1631457360"/>
        <c:scaling>
          <c:orientation val="minMax"/>
        </c:scaling>
        <c:delete val="0"/>
        <c:axPos val="b"/>
        <c:numFmt formatCode="General" sourceLinked="1"/>
        <c:majorTickMark val="none"/>
        <c:minorTickMark val="none"/>
        <c:tickLblPos val="high"/>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1469536864"/>
        <c:crosses val="autoZero"/>
        <c:auto val="1"/>
        <c:lblAlgn val="ctr"/>
        <c:lblOffset val="100"/>
        <c:noMultiLvlLbl val="0"/>
      </c:catAx>
      <c:valAx>
        <c:axId val="1469536864"/>
        <c:scaling>
          <c:orientation val="minMax"/>
          <c:max val="500"/>
          <c:min val="0"/>
        </c:scaling>
        <c:delete val="0"/>
        <c:axPos val="l"/>
        <c:majorGridlines>
          <c:spPr>
            <a:ln>
              <a:solidFill>
                <a:schemeClr val="bg1">
                  <a:lumMod val="85000"/>
                </a:schemeClr>
              </a:solidFill>
            </a:ln>
          </c:spPr>
        </c:majorGridlines>
        <c:numFmt formatCode="#,##0_);[Red]\(#,##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1631457360"/>
        <c:crosses val="autoZero"/>
        <c:crossBetween val="between"/>
        <c:majorUnit val="100"/>
      </c:valAx>
      <c:spPr>
        <a:ln>
          <a:solidFill>
            <a:schemeClr val="tx1"/>
          </a:solidFill>
        </a:ln>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txPr>
    <a:bodyPr/>
    <a:lstStyle/>
    <a:p>
      <a:pPr>
        <a:defRPr>
          <a:latin typeface="BIZ UDPゴシック" panose="020B0400000000000000" pitchFamily="50" charset="-128"/>
          <a:ea typeface="BIZ UDPゴシック" panose="020B0400000000000000" pitchFamily="50"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29260365404831"/>
          <c:y val="0.17635512952185325"/>
          <c:w val="0.87603419488103385"/>
          <c:h val="0.77533569173418537"/>
        </c:manualLayout>
      </c:layout>
      <c:barChart>
        <c:barDir val="col"/>
        <c:grouping val="clustered"/>
        <c:varyColors val="0"/>
        <c:ser>
          <c:idx val="0"/>
          <c:order val="0"/>
          <c:spPr>
            <a:solidFill>
              <a:schemeClr val="accent1"/>
            </a:solidFill>
            <a:ln>
              <a:solidFill>
                <a:schemeClr val="tx1"/>
              </a:solidFill>
            </a:ln>
            <a:effectLst/>
          </c:spPr>
          <c:invertIfNegative val="0"/>
          <c:dLbls>
            <c:dLbl>
              <c:idx val="5"/>
              <c:layout>
                <c:manualLayout>
                  <c:x val="-2.1100130920497364E-2"/>
                  <c:y val="-3.93325734572673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7FD-459B-8C4F-28C7A1478D4F}"/>
                </c:ext>
              </c:extLst>
            </c:dLbl>
            <c:dLbl>
              <c:idx val="6"/>
              <c:layout>
                <c:manualLayout>
                  <c:x val="-2.6375163650621705E-3"/>
                  <c:y val="7.872402801252814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7FD-459B-8C4F-28C7A1478D4F}"/>
                </c:ext>
              </c:extLst>
            </c:dLbl>
            <c:dLbl>
              <c:idx val="7"/>
              <c:layout>
                <c:manualLayout>
                  <c:x val="0"/>
                  <c:y val="1.574325609992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7FD-459B-8C4F-28C7A1478D4F}"/>
                </c:ext>
              </c:extLst>
            </c:dLbl>
            <c:dLbl>
              <c:idx val="13"/>
              <c:layout>
                <c:manualLayout>
                  <c:x val="0"/>
                  <c:y val="1.5742946199411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7FD-459B-8C4F-28C7A1478D4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千早赤阪村!$B$3:$P$3</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千早赤阪村!$B$4:$P$4</c:f>
              <c:numCache>
                <c:formatCode>#,##0;"▲ "#,##0</c:formatCode>
                <c:ptCount val="15"/>
                <c:pt idx="0">
                  <c:v>39</c:v>
                </c:pt>
                <c:pt idx="1">
                  <c:v>-32</c:v>
                </c:pt>
                <c:pt idx="2">
                  <c:v>-90</c:v>
                </c:pt>
                <c:pt idx="3">
                  <c:v>-228</c:v>
                </c:pt>
                <c:pt idx="4">
                  <c:v>-152</c:v>
                </c:pt>
                <c:pt idx="5">
                  <c:v>-209</c:v>
                </c:pt>
                <c:pt idx="6">
                  <c:v>-202</c:v>
                </c:pt>
                <c:pt idx="7">
                  <c:v>-253</c:v>
                </c:pt>
                <c:pt idx="8">
                  <c:v>-199</c:v>
                </c:pt>
                <c:pt idx="9">
                  <c:v>-264</c:v>
                </c:pt>
                <c:pt idx="10">
                  <c:v>-206</c:v>
                </c:pt>
                <c:pt idx="11">
                  <c:v>-269</c:v>
                </c:pt>
                <c:pt idx="12">
                  <c:v>-228</c:v>
                </c:pt>
                <c:pt idx="13">
                  <c:v>-333</c:v>
                </c:pt>
                <c:pt idx="14">
                  <c:v>-356</c:v>
                </c:pt>
              </c:numCache>
            </c:numRef>
          </c:val>
          <c:extLst>
            <c:ext xmlns:c16="http://schemas.microsoft.com/office/drawing/2014/chart" uri="{C3380CC4-5D6E-409C-BE32-E72D297353CC}">
              <c16:uniqueId val="{00000004-97FD-459B-8C4F-28C7A1478D4F}"/>
            </c:ext>
          </c:extLst>
        </c:ser>
        <c:dLbls>
          <c:showLegendKey val="0"/>
          <c:showVal val="0"/>
          <c:showCatName val="0"/>
          <c:showSerName val="0"/>
          <c:showPercent val="0"/>
          <c:showBubbleSize val="0"/>
        </c:dLbls>
        <c:gapWidth val="60"/>
        <c:overlap val="63"/>
        <c:axId val="1633330944"/>
        <c:axId val="1636223456"/>
      </c:barChart>
      <c:catAx>
        <c:axId val="1633330944"/>
        <c:scaling>
          <c:orientation val="minMax"/>
        </c:scaling>
        <c:delete val="0"/>
        <c:axPos val="b"/>
        <c:numFmt formatCode="General" sourceLinked="1"/>
        <c:majorTickMark val="none"/>
        <c:minorTickMark val="none"/>
        <c:tickLblPos val="high"/>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636223456"/>
        <c:crosses val="autoZero"/>
        <c:auto val="1"/>
        <c:lblAlgn val="ctr"/>
        <c:lblOffset val="100"/>
        <c:noMultiLvlLbl val="0"/>
      </c:catAx>
      <c:valAx>
        <c:axId val="1636223456"/>
        <c:scaling>
          <c:orientation val="minMax"/>
          <c:max val="100"/>
          <c:min val="-400"/>
        </c:scaling>
        <c:delete val="0"/>
        <c:axPos val="l"/>
        <c:majorGridlines>
          <c:spPr>
            <a:ln w="9525" cap="flat" cmpd="sng" algn="ctr">
              <a:solidFill>
                <a:schemeClr val="bg1">
                  <a:lumMod val="85000"/>
                </a:schemeClr>
              </a:solidFill>
              <a:round/>
            </a:ln>
            <a:effectLst/>
          </c:spPr>
        </c:majorGridlines>
        <c:numFmt formatCode="#,##0;&quot;▲ &quot;#,##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633330944"/>
        <c:crosses val="autoZero"/>
        <c:crossBetween val="between"/>
        <c:majorUnit val="100"/>
      </c:valAx>
      <c:spPr>
        <a:noFill/>
        <a:ln w="9525">
          <a:solidFill>
            <a:schemeClr val="tx1"/>
          </a:solidFill>
        </a:ln>
        <a:effectLst/>
      </c:spPr>
    </c:plotArea>
    <c:plotVisOnly val="1"/>
    <c:dispBlanksAs val="gap"/>
    <c:showDLblsOverMax val="0"/>
  </c:chart>
  <c:spPr>
    <a:noFill/>
    <a:ln w="9525" cap="flat" cmpd="sng" algn="ctr">
      <a:noFill/>
      <a:round/>
    </a:ln>
    <a:effectLst/>
  </c:spPr>
  <c:txPr>
    <a:bodyPr/>
    <a:lstStyle/>
    <a:p>
      <a:pPr>
        <a:defRPr>
          <a:latin typeface="BIZ UDPゴシック" panose="020B0400000000000000" pitchFamily="50" charset="-128"/>
          <a:ea typeface="BIZ UDPゴシック" panose="020B0400000000000000"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chemeClr val="bg2">
                <a:lumMod val="75000"/>
              </a:schemeClr>
            </a:solidFill>
            <a:ln>
              <a:noFill/>
            </a:ln>
          </c:spPr>
          <c:dPt>
            <c:idx val="0"/>
            <c:bubble3D val="0"/>
            <c:explosion val="5"/>
            <c:spPr>
              <a:solidFill>
                <a:srgbClr val="FF0000"/>
              </a:solidFill>
              <a:ln w="19050">
                <a:noFill/>
              </a:ln>
              <a:effectLst/>
            </c:spPr>
            <c:extLst>
              <c:ext xmlns:c16="http://schemas.microsoft.com/office/drawing/2014/chart" uri="{C3380CC4-5D6E-409C-BE32-E72D297353CC}">
                <c16:uniqueId val="{00000001-925E-4636-AFF8-2FE2C621A5DF}"/>
              </c:ext>
            </c:extLst>
          </c:dPt>
          <c:dPt>
            <c:idx val="1"/>
            <c:bubble3D val="0"/>
            <c:spPr>
              <a:solidFill>
                <a:schemeClr val="bg2">
                  <a:lumMod val="75000"/>
                </a:schemeClr>
              </a:solidFill>
              <a:ln w="19050">
                <a:noFill/>
              </a:ln>
              <a:effectLst/>
            </c:spPr>
            <c:extLst>
              <c:ext xmlns:c16="http://schemas.microsoft.com/office/drawing/2014/chart" uri="{C3380CC4-5D6E-409C-BE32-E72D297353CC}">
                <c16:uniqueId val="{00000003-925E-4636-AFF8-2FE2C621A5DF}"/>
              </c:ext>
            </c:extLst>
          </c:dPt>
          <c:dPt>
            <c:idx val="2"/>
            <c:bubble3D val="0"/>
            <c:spPr>
              <a:solidFill>
                <a:schemeClr val="bg2">
                  <a:lumMod val="75000"/>
                </a:schemeClr>
              </a:solidFill>
              <a:ln w="19050">
                <a:noFill/>
              </a:ln>
              <a:effectLst/>
            </c:spPr>
            <c:extLst>
              <c:ext xmlns:c16="http://schemas.microsoft.com/office/drawing/2014/chart" uri="{C3380CC4-5D6E-409C-BE32-E72D297353CC}">
                <c16:uniqueId val="{00000005-925E-4636-AFF8-2FE2C621A5DF}"/>
              </c:ext>
            </c:extLst>
          </c:dPt>
          <c:dPt>
            <c:idx val="3"/>
            <c:bubble3D val="0"/>
            <c:spPr>
              <a:solidFill>
                <a:schemeClr val="bg2">
                  <a:lumMod val="75000"/>
                </a:schemeClr>
              </a:solidFill>
              <a:ln w="19050">
                <a:noFill/>
              </a:ln>
              <a:effectLst/>
            </c:spPr>
            <c:extLst>
              <c:ext xmlns:c16="http://schemas.microsoft.com/office/drawing/2014/chart" uri="{C3380CC4-5D6E-409C-BE32-E72D297353CC}">
                <c16:uniqueId val="{00000007-925E-4636-AFF8-2FE2C621A5DF}"/>
              </c:ext>
            </c:extLst>
          </c:dPt>
          <c:dPt>
            <c:idx val="4"/>
            <c:bubble3D val="0"/>
            <c:spPr>
              <a:solidFill>
                <a:schemeClr val="bg2">
                  <a:lumMod val="75000"/>
                </a:schemeClr>
              </a:solidFill>
              <a:ln w="19050">
                <a:noFill/>
              </a:ln>
              <a:effectLst/>
            </c:spPr>
            <c:extLst>
              <c:ext xmlns:c16="http://schemas.microsoft.com/office/drawing/2014/chart" uri="{C3380CC4-5D6E-409C-BE32-E72D297353CC}">
                <c16:uniqueId val="{00000009-925E-4636-AFF8-2FE2C621A5DF}"/>
              </c:ext>
            </c:extLst>
          </c:dPt>
          <c:dPt>
            <c:idx val="5"/>
            <c:bubble3D val="0"/>
            <c:spPr>
              <a:solidFill>
                <a:schemeClr val="bg2">
                  <a:lumMod val="75000"/>
                </a:schemeClr>
              </a:solidFill>
              <a:ln w="19050">
                <a:noFill/>
              </a:ln>
              <a:effectLst/>
            </c:spPr>
            <c:extLst>
              <c:ext xmlns:c16="http://schemas.microsoft.com/office/drawing/2014/chart" uri="{C3380CC4-5D6E-409C-BE32-E72D297353CC}">
                <c16:uniqueId val="{0000000B-925E-4636-AFF8-2FE2C621A5DF}"/>
              </c:ext>
            </c:extLst>
          </c:dPt>
          <c:dPt>
            <c:idx val="6"/>
            <c:bubble3D val="0"/>
            <c:spPr>
              <a:solidFill>
                <a:schemeClr val="bg2">
                  <a:lumMod val="75000"/>
                </a:schemeClr>
              </a:solidFill>
              <a:ln w="19050">
                <a:noFill/>
              </a:ln>
              <a:effectLst/>
            </c:spPr>
            <c:extLst>
              <c:ext xmlns:c16="http://schemas.microsoft.com/office/drawing/2014/chart" uri="{C3380CC4-5D6E-409C-BE32-E72D297353CC}">
                <c16:uniqueId val="{0000000D-925E-4636-AFF8-2FE2C621A5DF}"/>
              </c:ext>
            </c:extLst>
          </c:dPt>
          <c:dPt>
            <c:idx val="7"/>
            <c:bubble3D val="0"/>
            <c:spPr>
              <a:solidFill>
                <a:schemeClr val="bg2">
                  <a:lumMod val="75000"/>
                </a:schemeClr>
              </a:solidFill>
              <a:ln w="19050">
                <a:noFill/>
              </a:ln>
              <a:effectLst/>
            </c:spPr>
            <c:extLst>
              <c:ext xmlns:c16="http://schemas.microsoft.com/office/drawing/2014/chart" uri="{C3380CC4-5D6E-409C-BE32-E72D297353CC}">
                <c16:uniqueId val="{0000000F-925E-4636-AFF8-2FE2C621A5DF}"/>
              </c:ext>
            </c:extLst>
          </c:dPt>
          <c:cat>
            <c:strRef>
              <c:f>千早赤阪村!$H$201:$H$208</c:f>
              <c:strCache>
                <c:ptCount val="8"/>
                <c:pt idx="0">
                  <c:v>補助費等</c:v>
                </c:pt>
                <c:pt idx="1">
                  <c:v>人件費</c:v>
                </c:pt>
                <c:pt idx="2">
                  <c:v>扶助費</c:v>
                </c:pt>
                <c:pt idx="3">
                  <c:v>公債費</c:v>
                </c:pt>
                <c:pt idx="4">
                  <c:v>建設事業費（災害復旧含む）</c:v>
                </c:pt>
                <c:pt idx="5">
                  <c:v>物件費</c:v>
                </c:pt>
                <c:pt idx="6">
                  <c:v>繰出金</c:v>
                </c:pt>
                <c:pt idx="7">
                  <c:v>その他</c:v>
                </c:pt>
              </c:strCache>
            </c:strRef>
          </c:cat>
          <c:val>
            <c:numRef>
              <c:f>千早赤阪村!$L$201:$L$208</c:f>
              <c:numCache>
                <c:formatCode>0.0%</c:formatCode>
                <c:ptCount val="8"/>
                <c:pt idx="0">
                  <c:v>0.2396473417045151</c:v>
                </c:pt>
                <c:pt idx="1">
                  <c:v>0.20545017365749399</c:v>
                </c:pt>
                <c:pt idx="2">
                  <c:v>9.8316858135185675E-2</c:v>
                </c:pt>
                <c:pt idx="3">
                  <c:v>8.9233235372695702E-2</c:v>
                </c:pt>
                <c:pt idx="4">
                  <c:v>6.5455516965001334E-2</c:v>
                </c:pt>
                <c:pt idx="5">
                  <c:v>0.16858135185679937</c:v>
                </c:pt>
                <c:pt idx="6">
                  <c:v>0.12156024579214533</c:v>
                </c:pt>
                <c:pt idx="7">
                  <c:v>1.1755276516163505E-2</c:v>
                </c:pt>
              </c:numCache>
            </c:numRef>
          </c:val>
          <c:extLst>
            <c:ext xmlns:c16="http://schemas.microsoft.com/office/drawing/2014/chart" uri="{C3380CC4-5D6E-409C-BE32-E72D297353CC}">
              <c16:uniqueId val="{00000010-925E-4636-AFF8-2FE2C621A5D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chemeClr val="bg2">
                <a:lumMod val="75000"/>
              </a:schemeClr>
            </a:solidFill>
            <a:ln>
              <a:noFill/>
            </a:ln>
          </c:spPr>
          <c:dPt>
            <c:idx val="0"/>
            <c:bubble3D val="0"/>
            <c:explosion val="13"/>
            <c:spPr>
              <a:solidFill>
                <a:srgbClr val="FF0000"/>
              </a:solidFill>
              <a:ln w="19050">
                <a:noFill/>
              </a:ln>
              <a:effectLst/>
            </c:spPr>
            <c:extLst>
              <c:ext xmlns:c16="http://schemas.microsoft.com/office/drawing/2014/chart" uri="{C3380CC4-5D6E-409C-BE32-E72D297353CC}">
                <c16:uniqueId val="{00000001-B0A3-4E75-90A4-2D37A4811C25}"/>
              </c:ext>
            </c:extLst>
          </c:dPt>
          <c:dPt>
            <c:idx val="1"/>
            <c:bubble3D val="0"/>
            <c:spPr>
              <a:solidFill>
                <a:schemeClr val="bg2">
                  <a:lumMod val="75000"/>
                </a:schemeClr>
              </a:solidFill>
              <a:ln w="19050">
                <a:noFill/>
              </a:ln>
              <a:effectLst/>
            </c:spPr>
            <c:extLst>
              <c:ext xmlns:c16="http://schemas.microsoft.com/office/drawing/2014/chart" uri="{C3380CC4-5D6E-409C-BE32-E72D297353CC}">
                <c16:uniqueId val="{00000003-B0A3-4E75-90A4-2D37A4811C25}"/>
              </c:ext>
            </c:extLst>
          </c:dPt>
          <c:dPt>
            <c:idx val="2"/>
            <c:bubble3D val="0"/>
            <c:spPr>
              <a:solidFill>
                <a:schemeClr val="bg2">
                  <a:lumMod val="75000"/>
                </a:schemeClr>
              </a:solidFill>
              <a:ln w="19050">
                <a:noFill/>
              </a:ln>
              <a:effectLst/>
            </c:spPr>
            <c:extLst>
              <c:ext xmlns:c16="http://schemas.microsoft.com/office/drawing/2014/chart" uri="{C3380CC4-5D6E-409C-BE32-E72D297353CC}">
                <c16:uniqueId val="{00000005-B0A3-4E75-90A4-2D37A4811C25}"/>
              </c:ext>
            </c:extLst>
          </c:dPt>
          <c:dPt>
            <c:idx val="3"/>
            <c:bubble3D val="0"/>
            <c:spPr>
              <a:solidFill>
                <a:schemeClr val="bg2">
                  <a:lumMod val="75000"/>
                </a:schemeClr>
              </a:solidFill>
              <a:ln w="19050">
                <a:noFill/>
              </a:ln>
              <a:effectLst/>
            </c:spPr>
            <c:extLst>
              <c:ext xmlns:c16="http://schemas.microsoft.com/office/drawing/2014/chart" uri="{C3380CC4-5D6E-409C-BE32-E72D297353CC}">
                <c16:uniqueId val="{00000007-B0A3-4E75-90A4-2D37A4811C25}"/>
              </c:ext>
            </c:extLst>
          </c:dPt>
          <c:dPt>
            <c:idx val="4"/>
            <c:bubble3D val="0"/>
            <c:spPr>
              <a:solidFill>
                <a:schemeClr val="bg2">
                  <a:lumMod val="75000"/>
                </a:schemeClr>
              </a:solidFill>
              <a:ln w="19050">
                <a:noFill/>
              </a:ln>
              <a:effectLst/>
            </c:spPr>
            <c:extLst>
              <c:ext xmlns:c16="http://schemas.microsoft.com/office/drawing/2014/chart" uri="{C3380CC4-5D6E-409C-BE32-E72D297353CC}">
                <c16:uniqueId val="{00000009-B0A3-4E75-90A4-2D37A4811C25}"/>
              </c:ext>
            </c:extLst>
          </c:dPt>
          <c:dPt>
            <c:idx val="5"/>
            <c:bubble3D val="0"/>
            <c:spPr>
              <a:solidFill>
                <a:schemeClr val="bg2">
                  <a:lumMod val="75000"/>
                </a:schemeClr>
              </a:solidFill>
              <a:ln w="19050">
                <a:noFill/>
              </a:ln>
              <a:effectLst/>
            </c:spPr>
            <c:extLst>
              <c:ext xmlns:c16="http://schemas.microsoft.com/office/drawing/2014/chart" uri="{C3380CC4-5D6E-409C-BE32-E72D297353CC}">
                <c16:uniqueId val="{0000000B-B0A3-4E75-90A4-2D37A4811C25}"/>
              </c:ext>
            </c:extLst>
          </c:dPt>
          <c:dPt>
            <c:idx val="6"/>
            <c:bubble3D val="0"/>
            <c:spPr>
              <a:solidFill>
                <a:schemeClr val="bg2">
                  <a:lumMod val="75000"/>
                </a:schemeClr>
              </a:solidFill>
              <a:ln w="19050">
                <a:noFill/>
              </a:ln>
              <a:effectLst/>
            </c:spPr>
            <c:extLst>
              <c:ext xmlns:c16="http://schemas.microsoft.com/office/drawing/2014/chart" uri="{C3380CC4-5D6E-409C-BE32-E72D297353CC}">
                <c16:uniqueId val="{0000000D-B0A3-4E75-90A4-2D37A4811C25}"/>
              </c:ext>
            </c:extLst>
          </c:dPt>
          <c:dPt>
            <c:idx val="7"/>
            <c:bubble3D val="0"/>
            <c:spPr>
              <a:solidFill>
                <a:schemeClr val="bg2">
                  <a:lumMod val="75000"/>
                </a:schemeClr>
              </a:solidFill>
              <a:ln w="19050">
                <a:noFill/>
              </a:ln>
              <a:effectLst/>
            </c:spPr>
            <c:extLst>
              <c:ext xmlns:c16="http://schemas.microsoft.com/office/drawing/2014/chart" uri="{C3380CC4-5D6E-409C-BE32-E72D297353CC}">
                <c16:uniqueId val="{0000000F-B0A3-4E75-90A4-2D37A4811C25}"/>
              </c:ext>
            </c:extLst>
          </c:dPt>
          <c:cat>
            <c:strRef>
              <c:f>千早赤阪村!$H$201:$H$208</c:f>
              <c:strCache>
                <c:ptCount val="8"/>
                <c:pt idx="0">
                  <c:v>補助費等</c:v>
                </c:pt>
                <c:pt idx="1">
                  <c:v>人件費</c:v>
                </c:pt>
                <c:pt idx="2">
                  <c:v>扶助費</c:v>
                </c:pt>
                <c:pt idx="3">
                  <c:v>公債費</c:v>
                </c:pt>
                <c:pt idx="4">
                  <c:v>建設事業費（災害復旧含む）</c:v>
                </c:pt>
                <c:pt idx="5">
                  <c:v>物件費</c:v>
                </c:pt>
                <c:pt idx="6">
                  <c:v>繰出金</c:v>
                </c:pt>
                <c:pt idx="7">
                  <c:v>その他</c:v>
                </c:pt>
              </c:strCache>
            </c:strRef>
          </c:cat>
          <c:val>
            <c:numRef>
              <c:f>千早赤阪村!$K$201:$K$208</c:f>
              <c:numCache>
                <c:formatCode>0.0%</c:formatCode>
                <c:ptCount val="8"/>
                <c:pt idx="0">
                  <c:v>9.7699432327457425E-2</c:v>
                </c:pt>
                <c:pt idx="1">
                  <c:v>0.22736779205258439</c:v>
                </c:pt>
                <c:pt idx="2">
                  <c:v>9.2620256946519278E-2</c:v>
                </c:pt>
                <c:pt idx="3">
                  <c:v>9.7101882282641175E-2</c:v>
                </c:pt>
                <c:pt idx="4">
                  <c:v>0.14878996115924709</c:v>
                </c:pt>
                <c:pt idx="5">
                  <c:v>0.18583806393785479</c:v>
                </c:pt>
                <c:pt idx="6">
                  <c:v>0.13175978488198387</c:v>
                </c:pt>
                <c:pt idx="7">
                  <c:v>1.8822826411711981E-2</c:v>
                </c:pt>
              </c:numCache>
            </c:numRef>
          </c:val>
          <c:extLst>
            <c:ext xmlns:c16="http://schemas.microsoft.com/office/drawing/2014/chart" uri="{C3380CC4-5D6E-409C-BE32-E72D297353CC}">
              <c16:uniqueId val="{00000010-B0A3-4E75-90A4-2D37A4811C2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chemeClr val="bg2">
                <a:lumMod val="75000"/>
              </a:schemeClr>
            </a:solidFill>
            <a:ln>
              <a:noFill/>
            </a:ln>
          </c:spPr>
          <c:dPt>
            <c:idx val="0"/>
            <c:bubble3D val="0"/>
            <c:explosion val="7"/>
            <c:spPr>
              <a:solidFill>
                <a:srgbClr val="FF0000"/>
              </a:solidFill>
              <a:ln w="19050">
                <a:noFill/>
              </a:ln>
              <a:effectLst/>
            </c:spPr>
            <c:extLst>
              <c:ext xmlns:c16="http://schemas.microsoft.com/office/drawing/2014/chart" uri="{C3380CC4-5D6E-409C-BE32-E72D297353CC}">
                <c16:uniqueId val="{00000001-3833-4AF6-8A3B-7838ED81C11B}"/>
              </c:ext>
            </c:extLst>
          </c:dPt>
          <c:dPt>
            <c:idx val="1"/>
            <c:bubble3D val="0"/>
            <c:spPr>
              <a:solidFill>
                <a:schemeClr val="bg2">
                  <a:lumMod val="75000"/>
                </a:schemeClr>
              </a:solidFill>
              <a:ln w="19050">
                <a:noFill/>
              </a:ln>
              <a:effectLst/>
            </c:spPr>
            <c:extLst>
              <c:ext xmlns:c16="http://schemas.microsoft.com/office/drawing/2014/chart" uri="{C3380CC4-5D6E-409C-BE32-E72D297353CC}">
                <c16:uniqueId val="{00000003-3833-4AF6-8A3B-7838ED81C11B}"/>
              </c:ext>
            </c:extLst>
          </c:dPt>
          <c:dPt>
            <c:idx val="2"/>
            <c:bubble3D val="0"/>
            <c:spPr>
              <a:solidFill>
                <a:schemeClr val="bg2">
                  <a:lumMod val="75000"/>
                </a:schemeClr>
              </a:solidFill>
              <a:ln w="19050">
                <a:noFill/>
              </a:ln>
              <a:effectLst/>
            </c:spPr>
            <c:extLst>
              <c:ext xmlns:c16="http://schemas.microsoft.com/office/drawing/2014/chart" uri="{C3380CC4-5D6E-409C-BE32-E72D297353CC}">
                <c16:uniqueId val="{00000005-3833-4AF6-8A3B-7838ED81C11B}"/>
              </c:ext>
            </c:extLst>
          </c:dPt>
          <c:dPt>
            <c:idx val="3"/>
            <c:bubble3D val="0"/>
            <c:spPr>
              <a:solidFill>
                <a:schemeClr val="bg2">
                  <a:lumMod val="75000"/>
                </a:schemeClr>
              </a:solidFill>
              <a:ln w="19050">
                <a:noFill/>
              </a:ln>
              <a:effectLst/>
            </c:spPr>
            <c:extLst>
              <c:ext xmlns:c16="http://schemas.microsoft.com/office/drawing/2014/chart" uri="{C3380CC4-5D6E-409C-BE32-E72D297353CC}">
                <c16:uniqueId val="{00000007-3833-4AF6-8A3B-7838ED81C11B}"/>
              </c:ext>
            </c:extLst>
          </c:dPt>
          <c:dPt>
            <c:idx val="4"/>
            <c:bubble3D val="0"/>
            <c:spPr>
              <a:solidFill>
                <a:schemeClr val="bg2">
                  <a:lumMod val="75000"/>
                </a:schemeClr>
              </a:solidFill>
              <a:ln w="19050">
                <a:noFill/>
              </a:ln>
              <a:effectLst/>
            </c:spPr>
            <c:extLst>
              <c:ext xmlns:c16="http://schemas.microsoft.com/office/drawing/2014/chart" uri="{C3380CC4-5D6E-409C-BE32-E72D297353CC}">
                <c16:uniqueId val="{00000009-3833-4AF6-8A3B-7838ED81C11B}"/>
              </c:ext>
            </c:extLst>
          </c:dPt>
          <c:dPt>
            <c:idx val="5"/>
            <c:bubble3D val="0"/>
            <c:spPr>
              <a:solidFill>
                <a:schemeClr val="bg2">
                  <a:lumMod val="75000"/>
                </a:schemeClr>
              </a:solidFill>
              <a:ln w="19050">
                <a:noFill/>
              </a:ln>
              <a:effectLst/>
            </c:spPr>
            <c:extLst>
              <c:ext xmlns:c16="http://schemas.microsoft.com/office/drawing/2014/chart" uri="{C3380CC4-5D6E-409C-BE32-E72D297353CC}">
                <c16:uniqueId val="{0000000B-3833-4AF6-8A3B-7838ED81C11B}"/>
              </c:ext>
            </c:extLst>
          </c:dPt>
          <c:dPt>
            <c:idx val="6"/>
            <c:bubble3D val="0"/>
            <c:spPr>
              <a:solidFill>
                <a:schemeClr val="bg2">
                  <a:lumMod val="75000"/>
                </a:schemeClr>
              </a:solidFill>
              <a:ln w="19050">
                <a:noFill/>
              </a:ln>
              <a:effectLst/>
            </c:spPr>
            <c:extLst>
              <c:ext xmlns:c16="http://schemas.microsoft.com/office/drawing/2014/chart" uri="{C3380CC4-5D6E-409C-BE32-E72D297353CC}">
                <c16:uniqueId val="{0000000D-3833-4AF6-8A3B-7838ED81C11B}"/>
              </c:ext>
            </c:extLst>
          </c:dPt>
          <c:dPt>
            <c:idx val="7"/>
            <c:bubble3D val="0"/>
            <c:spPr>
              <a:solidFill>
                <a:schemeClr val="bg2">
                  <a:lumMod val="75000"/>
                </a:schemeClr>
              </a:solidFill>
              <a:ln w="19050">
                <a:noFill/>
              </a:ln>
              <a:effectLst/>
            </c:spPr>
            <c:extLst>
              <c:ext xmlns:c16="http://schemas.microsoft.com/office/drawing/2014/chart" uri="{C3380CC4-5D6E-409C-BE32-E72D297353CC}">
                <c16:uniqueId val="{0000000F-3833-4AF6-8A3B-7838ED81C11B}"/>
              </c:ext>
            </c:extLst>
          </c:dPt>
          <c:dPt>
            <c:idx val="8"/>
            <c:bubble3D val="0"/>
            <c:spPr>
              <a:solidFill>
                <a:schemeClr val="bg2">
                  <a:lumMod val="75000"/>
                </a:schemeClr>
              </a:solidFill>
              <a:ln w="19050">
                <a:noFill/>
              </a:ln>
              <a:effectLst/>
            </c:spPr>
            <c:extLst>
              <c:ext xmlns:c16="http://schemas.microsoft.com/office/drawing/2014/chart" uri="{C3380CC4-5D6E-409C-BE32-E72D297353CC}">
                <c16:uniqueId val="{00000011-3833-4AF6-8A3B-7838ED81C11B}"/>
              </c:ext>
            </c:extLst>
          </c:dPt>
          <c:cat>
            <c:strRef>
              <c:f>千早赤阪村!$H$191:$H$199</c:f>
              <c:strCache>
                <c:ptCount val="9"/>
                <c:pt idx="0">
                  <c:v>国・府支出金</c:v>
                </c:pt>
                <c:pt idx="1">
                  <c:v>町税</c:v>
                </c:pt>
                <c:pt idx="2">
                  <c:v>地方交付税（臨財債含む）</c:v>
                </c:pt>
                <c:pt idx="3">
                  <c:v>交付金・地方譲与税等</c:v>
                </c:pt>
                <c:pt idx="4">
                  <c:v>町債</c:v>
                </c:pt>
                <c:pt idx="5">
                  <c:v>諸収入</c:v>
                </c:pt>
                <c:pt idx="6">
                  <c:v>前年度繰越金</c:v>
                </c:pt>
                <c:pt idx="7">
                  <c:v>基金取崩し（特定目的基金）</c:v>
                </c:pt>
                <c:pt idx="8">
                  <c:v>基金取崩し（財政調整基金）</c:v>
                </c:pt>
              </c:strCache>
            </c:strRef>
          </c:cat>
          <c:val>
            <c:numRef>
              <c:f>千早赤阪村!$L$191:$L$199</c:f>
              <c:numCache>
                <c:formatCode>0.0%</c:formatCode>
                <c:ptCount val="9"/>
                <c:pt idx="0">
                  <c:v>0.32733050847457629</c:v>
                </c:pt>
                <c:pt idx="1">
                  <c:v>0.12314618644067797</c:v>
                </c:pt>
                <c:pt idx="2">
                  <c:v>0.41922669491525422</c:v>
                </c:pt>
                <c:pt idx="3">
                  <c:v>4.2108050847457626E-2</c:v>
                </c:pt>
                <c:pt idx="4">
                  <c:v>4.5021186440677964E-2</c:v>
                </c:pt>
                <c:pt idx="5">
                  <c:v>2.4364406779661018E-2</c:v>
                </c:pt>
                <c:pt idx="6">
                  <c:v>7.1504237288135594E-3</c:v>
                </c:pt>
                <c:pt idx="7">
                  <c:v>0</c:v>
                </c:pt>
                <c:pt idx="8">
                  <c:v>1.1652542372881356E-2</c:v>
                </c:pt>
              </c:numCache>
            </c:numRef>
          </c:val>
          <c:extLst>
            <c:ext xmlns:c16="http://schemas.microsoft.com/office/drawing/2014/chart" uri="{C3380CC4-5D6E-409C-BE32-E72D297353CC}">
              <c16:uniqueId val="{00000012-3833-4AF6-8A3B-7838ED81C11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chemeClr val="bg2">
                <a:lumMod val="75000"/>
              </a:schemeClr>
            </a:solidFill>
            <a:ln>
              <a:noFill/>
            </a:ln>
          </c:spPr>
          <c:dPt>
            <c:idx val="0"/>
            <c:bubble3D val="0"/>
            <c:explosion val="6"/>
            <c:spPr>
              <a:solidFill>
                <a:srgbClr val="FF0000"/>
              </a:solidFill>
              <a:ln w="19050">
                <a:noFill/>
              </a:ln>
              <a:effectLst/>
            </c:spPr>
            <c:extLst>
              <c:ext xmlns:c16="http://schemas.microsoft.com/office/drawing/2014/chart" uri="{C3380CC4-5D6E-409C-BE32-E72D297353CC}">
                <c16:uniqueId val="{00000001-7B73-4805-9E3A-CE4FB2724B7E}"/>
              </c:ext>
            </c:extLst>
          </c:dPt>
          <c:dPt>
            <c:idx val="1"/>
            <c:bubble3D val="0"/>
            <c:spPr>
              <a:solidFill>
                <a:schemeClr val="bg2">
                  <a:lumMod val="75000"/>
                </a:schemeClr>
              </a:solidFill>
              <a:ln w="19050">
                <a:noFill/>
              </a:ln>
              <a:effectLst/>
            </c:spPr>
            <c:extLst>
              <c:ext xmlns:c16="http://schemas.microsoft.com/office/drawing/2014/chart" uri="{C3380CC4-5D6E-409C-BE32-E72D297353CC}">
                <c16:uniqueId val="{00000003-7B73-4805-9E3A-CE4FB2724B7E}"/>
              </c:ext>
            </c:extLst>
          </c:dPt>
          <c:dPt>
            <c:idx val="2"/>
            <c:bubble3D val="0"/>
            <c:spPr>
              <a:solidFill>
                <a:schemeClr val="bg2">
                  <a:lumMod val="75000"/>
                </a:schemeClr>
              </a:solidFill>
              <a:ln w="19050">
                <a:noFill/>
              </a:ln>
              <a:effectLst/>
            </c:spPr>
            <c:extLst>
              <c:ext xmlns:c16="http://schemas.microsoft.com/office/drawing/2014/chart" uri="{C3380CC4-5D6E-409C-BE32-E72D297353CC}">
                <c16:uniqueId val="{00000005-7B73-4805-9E3A-CE4FB2724B7E}"/>
              </c:ext>
            </c:extLst>
          </c:dPt>
          <c:dPt>
            <c:idx val="3"/>
            <c:bubble3D val="0"/>
            <c:spPr>
              <a:solidFill>
                <a:schemeClr val="bg2">
                  <a:lumMod val="75000"/>
                </a:schemeClr>
              </a:solidFill>
              <a:ln w="19050">
                <a:noFill/>
              </a:ln>
              <a:effectLst/>
            </c:spPr>
            <c:extLst>
              <c:ext xmlns:c16="http://schemas.microsoft.com/office/drawing/2014/chart" uri="{C3380CC4-5D6E-409C-BE32-E72D297353CC}">
                <c16:uniqueId val="{00000007-7B73-4805-9E3A-CE4FB2724B7E}"/>
              </c:ext>
            </c:extLst>
          </c:dPt>
          <c:dPt>
            <c:idx val="4"/>
            <c:bubble3D val="0"/>
            <c:spPr>
              <a:solidFill>
                <a:schemeClr val="bg2">
                  <a:lumMod val="75000"/>
                </a:schemeClr>
              </a:solidFill>
              <a:ln w="19050">
                <a:noFill/>
              </a:ln>
              <a:effectLst/>
            </c:spPr>
            <c:extLst>
              <c:ext xmlns:c16="http://schemas.microsoft.com/office/drawing/2014/chart" uri="{C3380CC4-5D6E-409C-BE32-E72D297353CC}">
                <c16:uniqueId val="{00000009-7B73-4805-9E3A-CE4FB2724B7E}"/>
              </c:ext>
            </c:extLst>
          </c:dPt>
          <c:dPt>
            <c:idx val="5"/>
            <c:bubble3D val="0"/>
            <c:spPr>
              <a:solidFill>
                <a:schemeClr val="bg2">
                  <a:lumMod val="75000"/>
                </a:schemeClr>
              </a:solidFill>
              <a:ln w="19050">
                <a:noFill/>
              </a:ln>
              <a:effectLst/>
            </c:spPr>
            <c:extLst>
              <c:ext xmlns:c16="http://schemas.microsoft.com/office/drawing/2014/chart" uri="{C3380CC4-5D6E-409C-BE32-E72D297353CC}">
                <c16:uniqueId val="{0000000B-7B73-4805-9E3A-CE4FB2724B7E}"/>
              </c:ext>
            </c:extLst>
          </c:dPt>
          <c:dPt>
            <c:idx val="6"/>
            <c:bubble3D val="0"/>
            <c:spPr>
              <a:solidFill>
                <a:schemeClr val="bg2">
                  <a:lumMod val="75000"/>
                </a:schemeClr>
              </a:solidFill>
              <a:ln w="19050">
                <a:noFill/>
              </a:ln>
              <a:effectLst/>
            </c:spPr>
            <c:extLst>
              <c:ext xmlns:c16="http://schemas.microsoft.com/office/drawing/2014/chart" uri="{C3380CC4-5D6E-409C-BE32-E72D297353CC}">
                <c16:uniqueId val="{0000000D-7B73-4805-9E3A-CE4FB2724B7E}"/>
              </c:ext>
            </c:extLst>
          </c:dPt>
          <c:dPt>
            <c:idx val="7"/>
            <c:bubble3D val="0"/>
            <c:spPr>
              <a:solidFill>
                <a:schemeClr val="bg2">
                  <a:lumMod val="75000"/>
                </a:schemeClr>
              </a:solidFill>
              <a:ln w="19050">
                <a:noFill/>
              </a:ln>
              <a:effectLst/>
            </c:spPr>
            <c:extLst>
              <c:ext xmlns:c16="http://schemas.microsoft.com/office/drawing/2014/chart" uri="{C3380CC4-5D6E-409C-BE32-E72D297353CC}">
                <c16:uniqueId val="{0000000F-7B73-4805-9E3A-CE4FB2724B7E}"/>
              </c:ext>
            </c:extLst>
          </c:dPt>
          <c:dPt>
            <c:idx val="8"/>
            <c:bubble3D val="0"/>
            <c:spPr>
              <a:solidFill>
                <a:schemeClr val="bg2">
                  <a:lumMod val="75000"/>
                </a:schemeClr>
              </a:solidFill>
              <a:ln w="19050">
                <a:noFill/>
              </a:ln>
              <a:effectLst/>
            </c:spPr>
            <c:extLst>
              <c:ext xmlns:c16="http://schemas.microsoft.com/office/drawing/2014/chart" uri="{C3380CC4-5D6E-409C-BE32-E72D297353CC}">
                <c16:uniqueId val="{00000011-7B73-4805-9E3A-CE4FB2724B7E}"/>
              </c:ext>
            </c:extLst>
          </c:dPt>
          <c:cat>
            <c:strRef>
              <c:f>千早赤阪村!$H$191:$H$199</c:f>
              <c:strCache>
                <c:ptCount val="9"/>
                <c:pt idx="0">
                  <c:v>国・府支出金</c:v>
                </c:pt>
                <c:pt idx="1">
                  <c:v>町税</c:v>
                </c:pt>
                <c:pt idx="2">
                  <c:v>地方交付税（臨財債含む）</c:v>
                </c:pt>
                <c:pt idx="3">
                  <c:v>交付金・地方譲与税等</c:v>
                </c:pt>
                <c:pt idx="4">
                  <c:v>町債</c:v>
                </c:pt>
                <c:pt idx="5">
                  <c:v>諸収入</c:v>
                </c:pt>
                <c:pt idx="6">
                  <c:v>前年度繰越金</c:v>
                </c:pt>
                <c:pt idx="7">
                  <c:v>基金取崩し（特定目的基金）</c:v>
                </c:pt>
                <c:pt idx="8">
                  <c:v>基金取崩し（財政調整基金）</c:v>
                </c:pt>
              </c:strCache>
            </c:strRef>
          </c:cat>
          <c:val>
            <c:numRef>
              <c:f>千早赤阪村!$K$191:$K$199</c:f>
              <c:numCache>
                <c:formatCode>0.0%</c:formatCode>
                <c:ptCount val="9"/>
                <c:pt idx="0">
                  <c:v>0.13600000000000001</c:v>
                </c:pt>
                <c:pt idx="1">
                  <c:v>0.14666666666666667</c:v>
                </c:pt>
                <c:pt idx="2">
                  <c:v>0.44474074074074071</c:v>
                </c:pt>
                <c:pt idx="3">
                  <c:v>4.5333333333333337E-2</c:v>
                </c:pt>
                <c:pt idx="4">
                  <c:v>0.10074074074074074</c:v>
                </c:pt>
                <c:pt idx="5">
                  <c:v>3.8518518518518521E-2</c:v>
                </c:pt>
                <c:pt idx="6">
                  <c:v>3.1407407407407405E-2</c:v>
                </c:pt>
                <c:pt idx="7">
                  <c:v>0</c:v>
                </c:pt>
                <c:pt idx="8">
                  <c:v>5.659259259259259E-2</c:v>
                </c:pt>
              </c:numCache>
            </c:numRef>
          </c:val>
          <c:extLst>
            <c:ext xmlns:c16="http://schemas.microsoft.com/office/drawing/2014/chart" uri="{C3380CC4-5D6E-409C-BE32-E72D297353CC}">
              <c16:uniqueId val="{00000012-7B73-4805-9E3A-CE4FB2724B7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49012590003789"/>
          <c:y val="0.19742662460352062"/>
          <c:w val="0.84242431260263595"/>
          <c:h val="0.74868125197705337"/>
        </c:manualLayout>
      </c:layout>
      <c:lineChart>
        <c:grouping val="standard"/>
        <c:varyColors val="0"/>
        <c:ser>
          <c:idx val="0"/>
          <c:order val="0"/>
          <c:spPr>
            <a:ln w="28575" cap="rnd">
              <a:solidFill>
                <a:schemeClr val="accent1"/>
              </a:solidFill>
              <a:round/>
            </a:ln>
            <a:effectLst/>
          </c:spPr>
          <c:marker>
            <c:symbol val="none"/>
          </c:marker>
          <c:cat>
            <c:strRef>
              <c:f>千早赤阪村!$C$162:$S$162</c:f>
              <c:strCache>
                <c:ptCount val="17"/>
                <c:pt idx="0">
                  <c:v>R1(決算)</c:v>
                </c:pt>
                <c:pt idx="1">
                  <c:v>R2(決算)</c:v>
                </c:pt>
                <c:pt idx="2">
                  <c:v>R3</c:v>
                </c:pt>
                <c:pt idx="3">
                  <c:v>R4</c:v>
                </c:pt>
                <c:pt idx="4">
                  <c:v>R5</c:v>
                </c:pt>
                <c:pt idx="5">
                  <c:v>R6</c:v>
                </c:pt>
                <c:pt idx="6">
                  <c:v>R7</c:v>
                </c:pt>
                <c:pt idx="7">
                  <c:v>R8</c:v>
                </c:pt>
                <c:pt idx="8">
                  <c:v>R9</c:v>
                </c:pt>
                <c:pt idx="9">
                  <c:v>R10</c:v>
                </c:pt>
                <c:pt idx="10">
                  <c:v>R11</c:v>
                </c:pt>
                <c:pt idx="11">
                  <c:v>R12</c:v>
                </c:pt>
                <c:pt idx="12">
                  <c:v>R13</c:v>
                </c:pt>
                <c:pt idx="13">
                  <c:v>R14</c:v>
                </c:pt>
                <c:pt idx="14">
                  <c:v>R15</c:v>
                </c:pt>
                <c:pt idx="15">
                  <c:v>R16</c:v>
                </c:pt>
                <c:pt idx="16">
                  <c:v>R17</c:v>
                </c:pt>
              </c:strCache>
            </c:strRef>
          </c:cat>
          <c:val>
            <c:numRef>
              <c:f>千早赤阪村!$C$163:$S$163</c:f>
              <c:numCache>
                <c:formatCode>#,##0</c:formatCode>
                <c:ptCount val="17"/>
                <c:pt idx="0" formatCode="General">
                  <c:v>459</c:v>
                </c:pt>
                <c:pt idx="1">
                  <c:v>1236</c:v>
                </c:pt>
                <c:pt idx="2">
                  <c:v>1263</c:v>
                </c:pt>
                <c:pt idx="3">
                  <c:v>1282</c:v>
                </c:pt>
                <c:pt idx="4">
                  <c:v>1301</c:v>
                </c:pt>
                <c:pt idx="5">
                  <c:v>1324</c:v>
                </c:pt>
                <c:pt idx="6">
                  <c:v>1336</c:v>
                </c:pt>
                <c:pt idx="7">
                  <c:v>1352</c:v>
                </c:pt>
                <c:pt idx="8">
                  <c:v>1365</c:v>
                </c:pt>
                <c:pt idx="9">
                  <c:v>1382</c:v>
                </c:pt>
                <c:pt idx="10">
                  <c:v>1394</c:v>
                </c:pt>
                <c:pt idx="11">
                  <c:v>1412</c:v>
                </c:pt>
                <c:pt idx="12">
                  <c:v>1426</c:v>
                </c:pt>
                <c:pt idx="13">
                  <c:v>1444</c:v>
                </c:pt>
                <c:pt idx="14">
                  <c:v>1458</c:v>
                </c:pt>
                <c:pt idx="15">
                  <c:v>1478</c:v>
                </c:pt>
                <c:pt idx="16">
                  <c:v>1495</c:v>
                </c:pt>
              </c:numCache>
            </c:numRef>
          </c:val>
          <c:smooth val="0"/>
          <c:extLst>
            <c:ext xmlns:c16="http://schemas.microsoft.com/office/drawing/2014/chart" uri="{C3380CC4-5D6E-409C-BE32-E72D297353CC}">
              <c16:uniqueId val="{00000000-3450-47A4-96FD-4896095AAEA3}"/>
            </c:ext>
          </c:extLst>
        </c:ser>
        <c:ser>
          <c:idx val="1"/>
          <c:order val="1"/>
          <c:spPr>
            <a:ln w="28575" cap="rnd">
              <a:solidFill>
                <a:schemeClr val="accent2"/>
              </a:solidFill>
              <a:round/>
            </a:ln>
            <a:effectLst/>
          </c:spPr>
          <c:marker>
            <c:symbol val="none"/>
          </c:marker>
          <c:cat>
            <c:strRef>
              <c:f>千早赤阪村!$C$162:$S$162</c:f>
              <c:strCache>
                <c:ptCount val="17"/>
                <c:pt idx="0">
                  <c:v>R1(決算)</c:v>
                </c:pt>
                <c:pt idx="1">
                  <c:v>R2(決算)</c:v>
                </c:pt>
                <c:pt idx="2">
                  <c:v>R3</c:v>
                </c:pt>
                <c:pt idx="3">
                  <c:v>R4</c:v>
                </c:pt>
                <c:pt idx="4">
                  <c:v>R5</c:v>
                </c:pt>
                <c:pt idx="5">
                  <c:v>R6</c:v>
                </c:pt>
                <c:pt idx="6">
                  <c:v>R7</c:v>
                </c:pt>
                <c:pt idx="7">
                  <c:v>R8</c:v>
                </c:pt>
                <c:pt idx="8">
                  <c:v>R9</c:v>
                </c:pt>
                <c:pt idx="9">
                  <c:v>R10</c:v>
                </c:pt>
                <c:pt idx="10">
                  <c:v>R11</c:v>
                </c:pt>
                <c:pt idx="11">
                  <c:v>R12</c:v>
                </c:pt>
                <c:pt idx="12">
                  <c:v>R13</c:v>
                </c:pt>
                <c:pt idx="13">
                  <c:v>R14</c:v>
                </c:pt>
                <c:pt idx="14">
                  <c:v>R15</c:v>
                </c:pt>
                <c:pt idx="15">
                  <c:v>R16</c:v>
                </c:pt>
                <c:pt idx="16">
                  <c:v>R17</c:v>
                </c:pt>
              </c:strCache>
            </c:strRef>
          </c:cat>
          <c:val>
            <c:numRef>
              <c:f>千早赤阪村!$C$165:$S$165</c:f>
              <c:numCache>
                <c:formatCode>#,##0</c:formatCode>
                <c:ptCount val="17"/>
                <c:pt idx="0" formatCode="General">
                  <c:v>327</c:v>
                </c:pt>
                <c:pt idx="1">
                  <c:v>897</c:v>
                </c:pt>
                <c:pt idx="2">
                  <c:v>910</c:v>
                </c:pt>
                <c:pt idx="3">
                  <c:v>924</c:v>
                </c:pt>
                <c:pt idx="4">
                  <c:v>938</c:v>
                </c:pt>
                <c:pt idx="5">
                  <c:v>952</c:v>
                </c:pt>
                <c:pt idx="6">
                  <c:v>966</c:v>
                </c:pt>
                <c:pt idx="7">
                  <c:v>981</c:v>
                </c:pt>
                <c:pt idx="8">
                  <c:v>995</c:v>
                </c:pt>
                <c:pt idx="9">
                  <c:v>1010</c:v>
                </c:pt>
                <c:pt idx="10">
                  <c:v>1025</c:v>
                </c:pt>
                <c:pt idx="11">
                  <c:v>1041</c:v>
                </c:pt>
                <c:pt idx="12">
                  <c:v>1056</c:v>
                </c:pt>
                <c:pt idx="13">
                  <c:v>1072</c:v>
                </c:pt>
                <c:pt idx="14">
                  <c:v>1088</c:v>
                </c:pt>
                <c:pt idx="15">
                  <c:v>1105</c:v>
                </c:pt>
                <c:pt idx="16">
                  <c:v>1121</c:v>
                </c:pt>
              </c:numCache>
            </c:numRef>
          </c:val>
          <c:smooth val="0"/>
          <c:extLst>
            <c:ext xmlns:c16="http://schemas.microsoft.com/office/drawing/2014/chart" uri="{C3380CC4-5D6E-409C-BE32-E72D297353CC}">
              <c16:uniqueId val="{00000001-3450-47A4-96FD-4896095AAEA3}"/>
            </c:ext>
          </c:extLst>
        </c:ser>
        <c:dLbls>
          <c:showLegendKey val="0"/>
          <c:showVal val="0"/>
          <c:showCatName val="0"/>
          <c:showSerName val="0"/>
          <c:showPercent val="0"/>
          <c:showBubbleSize val="0"/>
        </c:dLbls>
        <c:smooth val="0"/>
        <c:axId val="1631457360"/>
        <c:axId val="1469536864"/>
      </c:lineChart>
      <c:catAx>
        <c:axId val="1631457360"/>
        <c:scaling>
          <c:orientation val="minMax"/>
        </c:scaling>
        <c:delete val="0"/>
        <c:axPos val="b"/>
        <c:majorGridlines>
          <c:spPr>
            <a:ln w="9525" cap="flat" cmpd="sng" algn="ctr">
              <a:noFill/>
              <a:round/>
            </a:ln>
            <a:effectLst/>
          </c:spPr>
        </c:majorGridlines>
        <c:numFmt formatCode="General" sourceLinked="1"/>
        <c:majorTickMark val="none"/>
        <c:minorTickMark val="none"/>
        <c:tickLblPos val="high"/>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469536864"/>
        <c:crosses val="autoZero"/>
        <c:auto val="1"/>
        <c:lblAlgn val="ctr"/>
        <c:lblOffset val="100"/>
        <c:noMultiLvlLbl val="0"/>
      </c:catAx>
      <c:valAx>
        <c:axId val="1469536864"/>
        <c:scaling>
          <c:orientation val="minMax"/>
          <c:max val="2000"/>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631457360"/>
        <c:crosses val="autoZero"/>
        <c:crossBetween val="between"/>
        <c:majorUnit val="500"/>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BIZ UDPゴシック" panose="020B0400000000000000" pitchFamily="50" charset="-128"/>
          <a:ea typeface="BIZ UDPゴシック" panose="020B0400000000000000" pitchFamily="50" charset="-128"/>
        </a:defRPr>
      </a:pPr>
      <a:endParaRPr lang="ja-JP"/>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千早赤阪村!$B$54</c:f>
              <c:strCache>
                <c:ptCount val="1"/>
                <c:pt idx="0">
                  <c:v>年少人口</c:v>
                </c:pt>
              </c:strCache>
            </c:strRef>
          </c:tx>
          <c:spPr>
            <a:ln w="28575" cap="rnd">
              <a:solidFill>
                <a:schemeClr val="accent1"/>
              </a:solidFill>
              <a:round/>
            </a:ln>
            <a:effectLst/>
          </c:spPr>
          <c:marker>
            <c:symbol val="none"/>
          </c:marker>
          <c:cat>
            <c:strRef>
              <c:f>千早赤阪村!$C$53:$Q$53</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千早赤阪村!$C$54:$Q$54</c:f>
              <c:numCache>
                <c:formatCode>#,##0</c:formatCode>
                <c:ptCount val="15"/>
                <c:pt idx="0">
                  <c:v>371</c:v>
                </c:pt>
                <c:pt idx="1">
                  <c:v>348</c:v>
                </c:pt>
                <c:pt idx="2">
                  <c:v>326</c:v>
                </c:pt>
                <c:pt idx="3">
                  <c:v>303</c:v>
                </c:pt>
                <c:pt idx="4">
                  <c:v>281</c:v>
                </c:pt>
                <c:pt idx="5">
                  <c:v>267</c:v>
                </c:pt>
                <c:pt idx="6">
                  <c:v>254</c:v>
                </c:pt>
                <c:pt idx="7">
                  <c:v>240</c:v>
                </c:pt>
                <c:pt idx="8">
                  <c:v>227</c:v>
                </c:pt>
                <c:pt idx="9">
                  <c:v>213</c:v>
                </c:pt>
                <c:pt idx="10">
                  <c:v>202</c:v>
                </c:pt>
                <c:pt idx="11">
                  <c:v>191</c:v>
                </c:pt>
                <c:pt idx="12">
                  <c:v>180</c:v>
                </c:pt>
                <c:pt idx="13">
                  <c:v>169</c:v>
                </c:pt>
                <c:pt idx="14">
                  <c:v>158</c:v>
                </c:pt>
              </c:numCache>
            </c:numRef>
          </c:val>
          <c:smooth val="0"/>
          <c:extLst>
            <c:ext xmlns:c16="http://schemas.microsoft.com/office/drawing/2014/chart" uri="{C3380CC4-5D6E-409C-BE32-E72D297353CC}">
              <c16:uniqueId val="{00000000-27EE-40D0-BC5B-D5047A8CEFAA}"/>
            </c:ext>
          </c:extLst>
        </c:ser>
        <c:ser>
          <c:idx val="1"/>
          <c:order val="1"/>
          <c:tx>
            <c:strRef>
              <c:f>千早赤阪村!$B$55</c:f>
              <c:strCache>
                <c:ptCount val="1"/>
                <c:pt idx="0">
                  <c:v>生産年齢人口</c:v>
                </c:pt>
              </c:strCache>
            </c:strRef>
          </c:tx>
          <c:spPr>
            <a:ln w="28575" cap="rnd">
              <a:solidFill>
                <a:schemeClr val="accent2"/>
              </a:solidFill>
              <a:round/>
            </a:ln>
            <a:effectLst/>
          </c:spPr>
          <c:marker>
            <c:symbol val="none"/>
          </c:marker>
          <c:cat>
            <c:strRef>
              <c:f>千早赤阪村!$C$53:$Q$53</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千早赤阪村!$C$55:$Q$55</c:f>
              <c:numCache>
                <c:formatCode>#,##0</c:formatCode>
                <c:ptCount val="15"/>
                <c:pt idx="0">
                  <c:v>2093</c:v>
                </c:pt>
                <c:pt idx="1">
                  <c:v>2024</c:v>
                </c:pt>
                <c:pt idx="2">
                  <c:v>1954</c:v>
                </c:pt>
                <c:pt idx="3">
                  <c:v>1885</c:v>
                </c:pt>
                <c:pt idx="4">
                  <c:v>1815</c:v>
                </c:pt>
                <c:pt idx="5">
                  <c:v>1757</c:v>
                </c:pt>
                <c:pt idx="6">
                  <c:v>1698</c:v>
                </c:pt>
                <c:pt idx="7">
                  <c:v>1640</c:v>
                </c:pt>
                <c:pt idx="8">
                  <c:v>1581</c:v>
                </c:pt>
                <c:pt idx="9">
                  <c:v>1523</c:v>
                </c:pt>
                <c:pt idx="10">
                  <c:v>1468</c:v>
                </c:pt>
                <c:pt idx="11">
                  <c:v>1413</c:v>
                </c:pt>
                <c:pt idx="12">
                  <c:v>1357</c:v>
                </c:pt>
                <c:pt idx="13">
                  <c:v>1302</c:v>
                </c:pt>
                <c:pt idx="14">
                  <c:v>1247</c:v>
                </c:pt>
              </c:numCache>
            </c:numRef>
          </c:val>
          <c:smooth val="0"/>
          <c:extLst>
            <c:ext xmlns:c16="http://schemas.microsoft.com/office/drawing/2014/chart" uri="{C3380CC4-5D6E-409C-BE32-E72D297353CC}">
              <c16:uniqueId val="{00000001-27EE-40D0-BC5B-D5047A8CEFAA}"/>
            </c:ext>
          </c:extLst>
        </c:ser>
        <c:ser>
          <c:idx val="3"/>
          <c:order val="3"/>
          <c:tx>
            <c:v>前期高齢者人口</c:v>
          </c:tx>
          <c:spPr>
            <a:ln w="28575" cap="rnd">
              <a:solidFill>
                <a:schemeClr val="bg1">
                  <a:lumMod val="65000"/>
                </a:schemeClr>
              </a:solidFill>
              <a:round/>
            </a:ln>
            <a:effectLst/>
          </c:spPr>
          <c:marker>
            <c:symbol val="none"/>
          </c:marker>
          <c:val>
            <c:numRef>
              <c:f>千早赤阪村!$C$56:$Q$56</c:f>
              <c:numCache>
                <c:formatCode>#,##0</c:formatCode>
                <c:ptCount val="15"/>
                <c:pt idx="0">
                  <c:v>1047</c:v>
                </c:pt>
                <c:pt idx="1">
                  <c:v>975</c:v>
                </c:pt>
                <c:pt idx="2">
                  <c:v>902</c:v>
                </c:pt>
                <c:pt idx="3">
                  <c:v>830</c:v>
                </c:pt>
                <c:pt idx="4">
                  <c:v>757</c:v>
                </c:pt>
                <c:pt idx="5">
                  <c:v>716</c:v>
                </c:pt>
                <c:pt idx="6">
                  <c:v>674</c:v>
                </c:pt>
                <c:pt idx="7">
                  <c:v>633</c:v>
                </c:pt>
                <c:pt idx="8">
                  <c:v>591</c:v>
                </c:pt>
                <c:pt idx="9">
                  <c:v>550</c:v>
                </c:pt>
                <c:pt idx="10">
                  <c:v>535</c:v>
                </c:pt>
                <c:pt idx="11">
                  <c:v>519</c:v>
                </c:pt>
                <c:pt idx="12">
                  <c:v>504</c:v>
                </c:pt>
                <c:pt idx="13">
                  <c:v>488</c:v>
                </c:pt>
                <c:pt idx="14">
                  <c:v>473</c:v>
                </c:pt>
              </c:numCache>
            </c:numRef>
          </c:val>
          <c:smooth val="0"/>
          <c:extLst>
            <c:ext xmlns:c16="http://schemas.microsoft.com/office/drawing/2014/chart" uri="{C3380CC4-5D6E-409C-BE32-E72D297353CC}">
              <c16:uniqueId val="{00000002-27EE-40D0-BC5B-D5047A8CEFAA}"/>
            </c:ext>
          </c:extLst>
        </c:ser>
        <c:ser>
          <c:idx val="4"/>
          <c:order val="4"/>
          <c:tx>
            <c:v>後期高齢者人口</c:v>
          </c:tx>
          <c:spPr>
            <a:ln w="28575" cap="rnd">
              <a:solidFill>
                <a:schemeClr val="accent4"/>
              </a:solidFill>
              <a:round/>
            </a:ln>
            <a:effectLst/>
          </c:spPr>
          <c:marker>
            <c:symbol val="none"/>
          </c:marker>
          <c:val>
            <c:numRef>
              <c:f>千早赤阪村!$C$57:$Q$57</c:f>
              <c:numCache>
                <c:formatCode>#,##0</c:formatCode>
                <c:ptCount val="15"/>
                <c:pt idx="0">
                  <c:v>1217</c:v>
                </c:pt>
                <c:pt idx="1">
                  <c:v>1271</c:v>
                </c:pt>
                <c:pt idx="2">
                  <c:v>1326</c:v>
                </c:pt>
                <c:pt idx="3">
                  <c:v>1380</c:v>
                </c:pt>
                <c:pt idx="4">
                  <c:v>1434</c:v>
                </c:pt>
                <c:pt idx="5">
                  <c:v>1434</c:v>
                </c:pt>
                <c:pt idx="6">
                  <c:v>1433</c:v>
                </c:pt>
                <c:pt idx="7">
                  <c:v>1433</c:v>
                </c:pt>
                <c:pt idx="8">
                  <c:v>1432</c:v>
                </c:pt>
                <c:pt idx="9">
                  <c:v>1432</c:v>
                </c:pt>
                <c:pt idx="10">
                  <c:v>1403</c:v>
                </c:pt>
                <c:pt idx="11">
                  <c:v>1373</c:v>
                </c:pt>
                <c:pt idx="12">
                  <c:v>1344</c:v>
                </c:pt>
                <c:pt idx="13">
                  <c:v>1314</c:v>
                </c:pt>
                <c:pt idx="14">
                  <c:v>1285</c:v>
                </c:pt>
              </c:numCache>
            </c:numRef>
          </c:val>
          <c:smooth val="0"/>
          <c:extLst>
            <c:ext xmlns:c16="http://schemas.microsoft.com/office/drawing/2014/chart" uri="{C3380CC4-5D6E-409C-BE32-E72D297353CC}">
              <c16:uniqueId val="{00000003-27EE-40D0-BC5B-D5047A8CEFAA}"/>
            </c:ext>
          </c:extLst>
        </c:ser>
        <c:dLbls>
          <c:showLegendKey val="0"/>
          <c:showVal val="0"/>
          <c:showCatName val="0"/>
          <c:showSerName val="0"/>
          <c:showPercent val="0"/>
          <c:showBubbleSize val="0"/>
        </c:dLbls>
        <c:smooth val="0"/>
        <c:axId val="291955280"/>
        <c:axId val="291952784"/>
        <c:extLst>
          <c:ext xmlns:c15="http://schemas.microsoft.com/office/drawing/2012/chart" uri="{02D57815-91ED-43cb-92C2-25804820EDAC}">
            <c15:filteredLineSeries>
              <c15:ser>
                <c:idx val="2"/>
                <c:order val="2"/>
                <c:tx>
                  <c:strRef>
                    <c:extLst>
                      <c:ext uri="{02D57815-91ED-43cb-92C2-25804820EDAC}">
                        <c15:formulaRef>
                          <c15:sqref>千早赤阪村!$B$59</c15:sqref>
                        </c15:formulaRef>
                      </c:ext>
                    </c:extLst>
                    <c:strCache>
                      <c:ptCount val="1"/>
                      <c:pt idx="0">
                        <c:v>高齢者人口</c:v>
                      </c:pt>
                    </c:strCache>
                  </c:strRef>
                </c:tx>
                <c:spPr>
                  <a:ln w="28575" cap="rnd">
                    <a:solidFill>
                      <a:schemeClr val="accent3"/>
                    </a:solidFill>
                    <a:round/>
                  </a:ln>
                  <a:effectLst/>
                </c:spPr>
                <c:marker>
                  <c:symbol val="none"/>
                </c:marker>
                <c:cat>
                  <c:strRef>
                    <c:extLst>
                      <c:ext uri="{02D57815-91ED-43cb-92C2-25804820EDAC}">
                        <c15:formulaRef>
                          <c15:sqref>千早赤阪村!$C$53:$Q$53</c15:sqref>
                        </c15:formulaRef>
                      </c:ext>
                    </c:extLst>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extLst>
                      <c:ext uri="{02D57815-91ED-43cb-92C2-25804820EDAC}">
                        <c15:formulaRef>
                          <c15:sqref>千早赤阪村!$C$59:$Q$59</c15:sqref>
                        </c15:formulaRef>
                      </c:ext>
                    </c:extLst>
                    <c:numCache>
                      <c:formatCode>#,##0</c:formatCode>
                      <c:ptCount val="15"/>
                      <c:pt idx="0">
                        <c:v>2264</c:v>
                      </c:pt>
                      <c:pt idx="1">
                        <c:v>2246</c:v>
                      </c:pt>
                      <c:pt idx="2">
                        <c:v>2228</c:v>
                      </c:pt>
                      <c:pt idx="3">
                        <c:v>2210</c:v>
                      </c:pt>
                      <c:pt idx="4">
                        <c:v>2191</c:v>
                      </c:pt>
                      <c:pt idx="5">
                        <c:v>2150</c:v>
                      </c:pt>
                      <c:pt idx="6">
                        <c:v>2107</c:v>
                      </c:pt>
                      <c:pt idx="7">
                        <c:v>2066</c:v>
                      </c:pt>
                      <c:pt idx="8">
                        <c:v>2023</c:v>
                      </c:pt>
                      <c:pt idx="9">
                        <c:v>1982</c:v>
                      </c:pt>
                      <c:pt idx="10">
                        <c:v>1938</c:v>
                      </c:pt>
                      <c:pt idx="11">
                        <c:v>1892</c:v>
                      </c:pt>
                      <c:pt idx="12">
                        <c:v>1848</c:v>
                      </c:pt>
                      <c:pt idx="13">
                        <c:v>1802</c:v>
                      </c:pt>
                      <c:pt idx="14">
                        <c:v>1758</c:v>
                      </c:pt>
                    </c:numCache>
                  </c:numRef>
                </c:val>
                <c:smooth val="0"/>
                <c:extLst>
                  <c:ext xmlns:c16="http://schemas.microsoft.com/office/drawing/2014/chart" uri="{C3380CC4-5D6E-409C-BE32-E72D297353CC}">
                    <c16:uniqueId val="{00000004-27EE-40D0-BC5B-D5047A8CEFAA}"/>
                  </c:ext>
                </c:extLst>
              </c15:ser>
            </c15:filteredLineSeries>
          </c:ext>
        </c:extLst>
      </c:lineChart>
      <c:catAx>
        <c:axId val="2919552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291952784"/>
        <c:crosses val="autoZero"/>
        <c:auto val="1"/>
        <c:lblAlgn val="ctr"/>
        <c:lblOffset val="100"/>
        <c:noMultiLvlLbl val="0"/>
      </c:catAx>
      <c:valAx>
        <c:axId val="291952784"/>
        <c:scaling>
          <c:orientation val="minMax"/>
          <c:max val="25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291955280"/>
        <c:crosses val="autoZero"/>
        <c:crossBetween val="between"/>
        <c:majorUnit val="500"/>
      </c:valAx>
      <c:spPr>
        <a:noFill/>
        <a:ln>
          <a:solidFill>
            <a:schemeClr val="tx1"/>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千早赤阪村!$B$54</c:f>
              <c:strCache>
                <c:ptCount val="1"/>
                <c:pt idx="0">
                  <c:v>年少人口</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solidFill>
                <a:schemeClr val="tx1"/>
              </a:solidFill>
            </a:ln>
            <a:effectLst/>
          </c:spPr>
          <c:invertIfNegative val="0"/>
          <c:dLbls>
            <c:delete val="1"/>
          </c:dLbls>
          <c:cat>
            <c:strRef>
              <c:f>千早赤阪村!$C$53:$Q$53</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千早赤阪村!$C$54:$Q$54</c:f>
              <c:numCache>
                <c:formatCode>#,##0</c:formatCode>
                <c:ptCount val="15"/>
                <c:pt idx="0">
                  <c:v>371</c:v>
                </c:pt>
                <c:pt idx="1">
                  <c:v>348</c:v>
                </c:pt>
                <c:pt idx="2">
                  <c:v>326</c:v>
                </c:pt>
                <c:pt idx="3">
                  <c:v>303</c:v>
                </c:pt>
                <c:pt idx="4">
                  <c:v>281</c:v>
                </c:pt>
                <c:pt idx="5">
                  <c:v>267</c:v>
                </c:pt>
                <c:pt idx="6">
                  <c:v>254</c:v>
                </c:pt>
                <c:pt idx="7">
                  <c:v>240</c:v>
                </c:pt>
                <c:pt idx="8">
                  <c:v>227</c:v>
                </c:pt>
                <c:pt idx="9">
                  <c:v>213</c:v>
                </c:pt>
                <c:pt idx="10">
                  <c:v>202</c:v>
                </c:pt>
                <c:pt idx="11">
                  <c:v>191</c:v>
                </c:pt>
                <c:pt idx="12">
                  <c:v>180</c:v>
                </c:pt>
                <c:pt idx="13">
                  <c:v>169</c:v>
                </c:pt>
                <c:pt idx="14">
                  <c:v>158</c:v>
                </c:pt>
              </c:numCache>
            </c:numRef>
          </c:val>
          <c:extLst>
            <c:ext xmlns:c16="http://schemas.microsoft.com/office/drawing/2014/chart" uri="{C3380CC4-5D6E-409C-BE32-E72D297353CC}">
              <c16:uniqueId val="{00000000-954A-44AB-B61E-CB7004E4FE55}"/>
            </c:ext>
          </c:extLst>
        </c:ser>
        <c:ser>
          <c:idx val="1"/>
          <c:order val="1"/>
          <c:tx>
            <c:strRef>
              <c:f>千早赤阪村!$B$55</c:f>
              <c:strCache>
                <c:ptCount val="1"/>
                <c:pt idx="0">
                  <c:v>生産年齢人口</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solidFill>
                <a:schemeClr val="tx1"/>
              </a:solidFill>
            </a:ln>
            <a:effectLst/>
          </c:spPr>
          <c:invertIfNegative val="0"/>
          <c:dLbls>
            <c:delete val="1"/>
          </c:dLbls>
          <c:cat>
            <c:strRef>
              <c:f>千早赤阪村!$C$53:$Q$53</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千早赤阪村!$C$55:$Q$55</c:f>
              <c:numCache>
                <c:formatCode>#,##0</c:formatCode>
                <c:ptCount val="15"/>
                <c:pt idx="0">
                  <c:v>2093</c:v>
                </c:pt>
                <c:pt idx="1">
                  <c:v>2024</c:v>
                </c:pt>
                <c:pt idx="2">
                  <c:v>1954</c:v>
                </c:pt>
                <c:pt idx="3">
                  <c:v>1885</c:v>
                </c:pt>
                <c:pt idx="4">
                  <c:v>1815</c:v>
                </c:pt>
                <c:pt idx="5">
                  <c:v>1757</c:v>
                </c:pt>
                <c:pt idx="6">
                  <c:v>1698</c:v>
                </c:pt>
                <c:pt idx="7">
                  <c:v>1640</c:v>
                </c:pt>
                <c:pt idx="8">
                  <c:v>1581</c:v>
                </c:pt>
                <c:pt idx="9">
                  <c:v>1523</c:v>
                </c:pt>
                <c:pt idx="10">
                  <c:v>1468</c:v>
                </c:pt>
                <c:pt idx="11">
                  <c:v>1413</c:v>
                </c:pt>
                <c:pt idx="12">
                  <c:v>1357</c:v>
                </c:pt>
                <c:pt idx="13">
                  <c:v>1302</c:v>
                </c:pt>
                <c:pt idx="14">
                  <c:v>1247</c:v>
                </c:pt>
              </c:numCache>
            </c:numRef>
          </c:val>
          <c:extLst>
            <c:ext xmlns:c16="http://schemas.microsoft.com/office/drawing/2014/chart" uri="{C3380CC4-5D6E-409C-BE32-E72D297353CC}">
              <c16:uniqueId val="{00000001-954A-44AB-B61E-CB7004E4FE55}"/>
            </c:ext>
          </c:extLst>
        </c:ser>
        <c:ser>
          <c:idx val="2"/>
          <c:order val="2"/>
          <c:tx>
            <c:strRef>
              <c:f>千早赤阪村!$B$56</c:f>
              <c:strCache>
                <c:ptCount val="1"/>
                <c:pt idx="0">
                  <c:v>前期高齢者人口</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solidFill>
                <a:schemeClr val="tx1"/>
              </a:solidFill>
            </a:ln>
            <a:effectLst/>
          </c:spPr>
          <c:invertIfNegative val="0"/>
          <c:dLbls>
            <c:delete val="1"/>
          </c:dLbls>
          <c:cat>
            <c:strRef>
              <c:f>千早赤阪村!$C$53:$Q$53</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千早赤阪村!$C$56:$Q$56</c:f>
              <c:numCache>
                <c:formatCode>#,##0</c:formatCode>
                <c:ptCount val="15"/>
                <c:pt idx="0">
                  <c:v>1047</c:v>
                </c:pt>
                <c:pt idx="1">
                  <c:v>975</c:v>
                </c:pt>
                <c:pt idx="2">
                  <c:v>902</c:v>
                </c:pt>
                <c:pt idx="3">
                  <c:v>830</c:v>
                </c:pt>
                <c:pt idx="4">
                  <c:v>757</c:v>
                </c:pt>
                <c:pt idx="5">
                  <c:v>716</c:v>
                </c:pt>
                <c:pt idx="6">
                  <c:v>674</c:v>
                </c:pt>
                <c:pt idx="7">
                  <c:v>633</c:v>
                </c:pt>
                <c:pt idx="8">
                  <c:v>591</c:v>
                </c:pt>
                <c:pt idx="9">
                  <c:v>550</c:v>
                </c:pt>
                <c:pt idx="10">
                  <c:v>535</c:v>
                </c:pt>
                <c:pt idx="11">
                  <c:v>519</c:v>
                </c:pt>
                <c:pt idx="12">
                  <c:v>504</c:v>
                </c:pt>
                <c:pt idx="13">
                  <c:v>488</c:v>
                </c:pt>
                <c:pt idx="14">
                  <c:v>473</c:v>
                </c:pt>
              </c:numCache>
            </c:numRef>
          </c:val>
          <c:extLst>
            <c:ext xmlns:c16="http://schemas.microsoft.com/office/drawing/2014/chart" uri="{C3380CC4-5D6E-409C-BE32-E72D297353CC}">
              <c16:uniqueId val="{00000002-954A-44AB-B61E-CB7004E4FE55}"/>
            </c:ext>
          </c:extLst>
        </c:ser>
        <c:ser>
          <c:idx val="3"/>
          <c:order val="3"/>
          <c:tx>
            <c:strRef>
              <c:f>千早赤阪村!$B$57</c:f>
              <c:strCache>
                <c:ptCount val="1"/>
                <c:pt idx="0">
                  <c:v>後期高齢者人口</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solidFill>
                <a:schemeClr val="tx1"/>
              </a:solidFill>
            </a:ln>
            <a:effectLst/>
          </c:spPr>
          <c:invertIfNegative val="0"/>
          <c:dLbls>
            <c:delete val="1"/>
          </c:dLbls>
          <c:cat>
            <c:strRef>
              <c:f>千早赤阪村!$C$53:$Q$53</c:f>
              <c:strCache>
                <c:ptCount val="15"/>
                <c:pt idx="0">
                  <c:v>R3</c:v>
                </c:pt>
                <c:pt idx="1">
                  <c:v>R4</c:v>
                </c:pt>
                <c:pt idx="2">
                  <c:v>R5</c:v>
                </c:pt>
                <c:pt idx="3">
                  <c:v>R6</c:v>
                </c:pt>
                <c:pt idx="4">
                  <c:v>R7</c:v>
                </c:pt>
                <c:pt idx="5">
                  <c:v>R8</c:v>
                </c:pt>
                <c:pt idx="6">
                  <c:v>R9</c:v>
                </c:pt>
                <c:pt idx="7">
                  <c:v>R10</c:v>
                </c:pt>
                <c:pt idx="8">
                  <c:v>R11</c:v>
                </c:pt>
                <c:pt idx="9">
                  <c:v>R12</c:v>
                </c:pt>
                <c:pt idx="10">
                  <c:v>R13</c:v>
                </c:pt>
                <c:pt idx="11">
                  <c:v>R14</c:v>
                </c:pt>
                <c:pt idx="12">
                  <c:v>R15</c:v>
                </c:pt>
                <c:pt idx="13">
                  <c:v>R16</c:v>
                </c:pt>
                <c:pt idx="14">
                  <c:v>R17</c:v>
                </c:pt>
              </c:strCache>
            </c:strRef>
          </c:cat>
          <c:val>
            <c:numRef>
              <c:f>千早赤阪村!$C$57:$Q$57</c:f>
              <c:numCache>
                <c:formatCode>#,##0</c:formatCode>
                <c:ptCount val="15"/>
                <c:pt idx="0">
                  <c:v>1217</c:v>
                </c:pt>
                <c:pt idx="1">
                  <c:v>1271</c:v>
                </c:pt>
                <c:pt idx="2">
                  <c:v>1326</c:v>
                </c:pt>
                <c:pt idx="3">
                  <c:v>1380</c:v>
                </c:pt>
                <c:pt idx="4">
                  <c:v>1434</c:v>
                </c:pt>
                <c:pt idx="5">
                  <c:v>1434</c:v>
                </c:pt>
                <c:pt idx="6">
                  <c:v>1433</c:v>
                </c:pt>
                <c:pt idx="7">
                  <c:v>1433</c:v>
                </c:pt>
                <c:pt idx="8">
                  <c:v>1432</c:v>
                </c:pt>
                <c:pt idx="9">
                  <c:v>1432</c:v>
                </c:pt>
                <c:pt idx="10">
                  <c:v>1403</c:v>
                </c:pt>
                <c:pt idx="11">
                  <c:v>1373</c:v>
                </c:pt>
                <c:pt idx="12">
                  <c:v>1344</c:v>
                </c:pt>
                <c:pt idx="13">
                  <c:v>1314</c:v>
                </c:pt>
                <c:pt idx="14">
                  <c:v>1285</c:v>
                </c:pt>
              </c:numCache>
            </c:numRef>
          </c:val>
          <c:extLst>
            <c:ext xmlns:c16="http://schemas.microsoft.com/office/drawing/2014/chart" uri="{C3380CC4-5D6E-409C-BE32-E72D297353CC}">
              <c16:uniqueId val="{00000003-954A-44AB-B61E-CB7004E4FE55}"/>
            </c:ext>
          </c:extLst>
        </c:ser>
        <c:dLbls>
          <c:dLblPos val="ctr"/>
          <c:showLegendKey val="0"/>
          <c:showVal val="1"/>
          <c:showCatName val="0"/>
          <c:showSerName val="0"/>
          <c:showPercent val="0"/>
          <c:showBubbleSize val="0"/>
        </c:dLbls>
        <c:gapWidth val="80"/>
        <c:overlap val="100"/>
        <c:axId val="1191257919"/>
        <c:axId val="1390907967"/>
      </c:barChart>
      <c:catAx>
        <c:axId val="1191257919"/>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390907967"/>
        <c:crosses val="autoZero"/>
        <c:auto val="1"/>
        <c:lblAlgn val="ctr"/>
        <c:lblOffset val="100"/>
        <c:noMultiLvlLbl val="0"/>
      </c:catAx>
      <c:valAx>
        <c:axId val="1390907967"/>
        <c:scaling>
          <c:orientation val="minMax"/>
          <c:max val="5000"/>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BIZ UDPゴシック" panose="020B0400000000000000" pitchFamily="50" charset="-128"/>
                <a:ea typeface="BIZ UDPゴシック" panose="020B0400000000000000" pitchFamily="50" charset="-128"/>
                <a:cs typeface="+mn-cs"/>
              </a:defRPr>
            </a:pPr>
            <a:endParaRPr lang="ja-JP"/>
          </a:p>
        </c:txPr>
        <c:crossAx val="1191257919"/>
        <c:crosses val="autoZero"/>
        <c:crossBetween val="between"/>
        <c:majorUnit val="1000"/>
      </c:valAx>
      <c:spPr>
        <a:noFill/>
        <a:ln>
          <a:solidFill>
            <a:schemeClr val="tx1"/>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BIZ UDPゴシック" panose="020B0400000000000000" pitchFamily="50" charset="-128"/>
          <a:ea typeface="BIZ UDPゴシック" panose="020B0400000000000000"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0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rawings/drawing1.xml><?xml version="1.0" encoding="utf-8"?>
<c:userShapes xmlns:c="http://schemas.openxmlformats.org/drawingml/2006/chart">
  <cdr:relSizeAnchor xmlns:cdr="http://schemas.openxmlformats.org/drawingml/2006/chartDrawing">
    <cdr:from>
      <cdr:x>0.30155</cdr:x>
      <cdr:y>0.35975</cdr:y>
    </cdr:from>
    <cdr:to>
      <cdr:x>0.60451</cdr:x>
      <cdr:y>0.4323</cdr:y>
    </cdr:to>
    <cdr:sp macro="" textlink="">
      <cdr:nvSpPr>
        <cdr:cNvPr id="2" name="テキスト ボックス 35"/>
        <cdr:cNvSpPr txBox="1"/>
      </cdr:nvSpPr>
      <cdr:spPr>
        <a:xfrm xmlns:a="http://schemas.openxmlformats.org/drawingml/2006/main">
          <a:off x="1734713" y="1373584"/>
          <a:ext cx="1742845" cy="276999"/>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nchor="ctr">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歳入</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国・府支出金</a:t>
          </a:r>
        </a:p>
      </cdr:txBody>
    </cdr:sp>
  </cdr:relSizeAnchor>
  <cdr:relSizeAnchor xmlns:cdr="http://schemas.openxmlformats.org/drawingml/2006/chartDrawing">
    <cdr:from>
      <cdr:x>0.44975</cdr:x>
      <cdr:y>0.5784</cdr:y>
    </cdr:from>
    <cdr:to>
      <cdr:x>0.75271</cdr:x>
      <cdr:y>0.65095</cdr:y>
    </cdr:to>
    <cdr:sp macro="" textlink="">
      <cdr:nvSpPr>
        <cdr:cNvPr id="3" name="テキスト ボックス 35"/>
        <cdr:cNvSpPr txBox="1"/>
      </cdr:nvSpPr>
      <cdr:spPr>
        <a:xfrm xmlns:a="http://schemas.openxmlformats.org/drawingml/2006/main">
          <a:off x="2587284" y="2208417"/>
          <a:ext cx="1742844" cy="276999"/>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nchor="ctr">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歳出</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補助費等</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2023/5/12</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2023/5/12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2023/5/12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2023/5/12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2023/5/12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2023/5/12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362200"/>
            <a:ext cx="9923440" cy="952499"/>
          </a:xfrm>
          <a:prstGeom prst="rect">
            <a:avLst/>
          </a:prstGeom>
          <a:gradFill flip="none" rotWithShape="1">
            <a:gsLst>
              <a:gs pos="0">
                <a:schemeClr val="accent6">
                  <a:lumMod val="50000"/>
                </a:schemeClr>
              </a:gs>
              <a:gs pos="59000">
                <a:schemeClr val="accent6">
                  <a:lumMod val="75000"/>
                </a:schemeClr>
              </a:gs>
              <a:gs pos="100000">
                <a:schemeClr val="accent6">
                  <a:lumMod val="60000"/>
                  <a:lumOff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 name="タイトル 1"/>
          <p:cNvSpPr>
            <a:spLocks noGrp="1"/>
          </p:cNvSpPr>
          <p:nvPr>
            <p:ph type="ctrTitle"/>
          </p:nvPr>
        </p:nvSpPr>
        <p:spPr>
          <a:xfrm>
            <a:off x="297407" y="2438321"/>
            <a:ext cx="9489990" cy="753586"/>
          </a:xfrm>
        </p:spPr>
        <p:txBody>
          <a:bodyPr>
            <a:noAutofit/>
          </a:bodyPr>
          <a:lstStyle/>
          <a:p>
            <a:r>
              <a:rPr lang="ja-JP" altLang="en-US" sz="3800" b="1" dirty="0">
                <a:ln w="12700">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千早赤阪村中長期財政シミュレーション</a:t>
            </a:r>
            <a:r>
              <a:rPr lang="ja-JP" altLang="en-US" sz="1200" b="1" dirty="0">
                <a:ln w="6350">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en-US" altLang="ja-JP" sz="1200" b="1" dirty="0">
                <a:ln w="6350">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R</a:t>
            </a:r>
            <a:r>
              <a:rPr lang="ja-JP" altLang="en-US" sz="1200" b="1" dirty="0">
                <a:ln w="6350">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３年度推計）</a:t>
            </a:r>
          </a:p>
        </p:txBody>
      </p:sp>
      <p:sp>
        <p:nvSpPr>
          <p:cNvPr id="3" name="サブタイトル 2"/>
          <p:cNvSpPr>
            <a:spLocks noGrp="1"/>
          </p:cNvSpPr>
          <p:nvPr>
            <p:ph type="subTitle" idx="1"/>
          </p:nvPr>
        </p:nvSpPr>
        <p:spPr>
          <a:xfrm>
            <a:off x="2072604" y="5682885"/>
            <a:ext cx="7429500" cy="946516"/>
          </a:xfrm>
        </p:spPr>
        <p:txBody>
          <a:bodyPr>
            <a:normAutofit/>
          </a:bodyPr>
          <a:lstStyle/>
          <a:p>
            <a:pPr algn="r"/>
            <a:r>
              <a:rPr lang="ja-JP" altLang="en-US"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令和</a:t>
            </a:r>
            <a:r>
              <a:rPr kumimoji="1" lang="ja-JP" altLang="en-US" dirty="0" smtClean="0">
                <a:latin typeface="BIZ UDPゴシック" panose="020B0400000000000000" pitchFamily="50" charset="-128"/>
                <a:ea typeface="BIZ UDPゴシック" panose="020B0400000000000000" pitchFamily="50" charset="-128"/>
              </a:rPr>
              <a:t>４年</a:t>
            </a:r>
            <a:r>
              <a:rPr lang="ja-JP" altLang="en-US" dirty="0" smtClean="0">
                <a:latin typeface="BIZ UDPゴシック" panose="020B0400000000000000" pitchFamily="50" charset="-128"/>
                <a:ea typeface="BIZ UDPゴシック" panose="020B0400000000000000" pitchFamily="50" charset="-128"/>
              </a:rPr>
              <a:t>４</a:t>
            </a:r>
            <a:r>
              <a:rPr kumimoji="1" lang="ja-JP" altLang="en-US" dirty="0" smtClean="0">
                <a:latin typeface="BIZ UDPゴシック" panose="020B0400000000000000" pitchFamily="50" charset="-128"/>
                <a:ea typeface="BIZ UDPゴシック" panose="020B0400000000000000" pitchFamily="50" charset="-128"/>
              </a:rPr>
              <a:t>月</a:t>
            </a:r>
            <a:endParaRPr kumimoji="1" lang="en-US" altLang="ja-JP" dirty="0">
              <a:latin typeface="BIZ UDPゴシック" panose="020B0400000000000000" pitchFamily="50" charset="-128"/>
              <a:ea typeface="BIZ UDPゴシック" panose="020B0400000000000000" pitchFamily="50" charset="-128"/>
            </a:endParaRPr>
          </a:p>
          <a:p>
            <a:pPr algn="r"/>
            <a:r>
              <a:rPr kumimoji="1" lang="ja-JP" altLang="en-US" dirty="0">
                <a:latin typeface="BIZ UDPゴシック" panose="020B0400000000000000" pitchFamily="50" charset="-128"/>
                <a:ea typeface="BIZ UDPゴシック" panose="020B0400000000000000" pitchFamily="50" charset="-128"/>
              </a:rPr>
              <a:t>大阪府</a:t>
            </a:r>
            <a:r>
              <a:rPr kumimoji="1"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千早赤阪村</a:t>
            </a: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800099" y="3822700"/>
            <a:ext cx="8331201" cy="1731243"/>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kumimoji="1" lang="ja-JP" altLang="en-US" sz="1300" b="1" dirty="0">
                <a:latin typeface="BIZ UDPゴシック" panose="020B0400000000000000" pitchFamily="50" charset="-128"/>
                <a:ea typeface="BIZ UDPゴシック" panose="020B0400000000000000" pitchFamily="50" charset="-128"/>
              </a:rPr>
              <a:t>大阪府と市町村が共同で取り組んできた</a:t>
            </a:r>
            <a:r>
              <a:rPr kumimoji="1" lang="en-US" altLang="ja-JP" sz="1300" b="1" dirty="0">
                <a:latin typeface="BIZ UDPゴシック" panose="020B0400000000000000" pitchFamily="50" charset="-128"/>
                <a:ea typeface="BIZ UDPゴシック" panose="020B0400000000000000" pitchFamily="50" charset="-128"/>
              </a:rPr>
              <a:t>『</a:t>
            </a:r>
            <a:r>
              <a:rPr kumimoji="1" lang="ja-JP" altLang="en-US" sz="1300" b="1" dirty="0">
                <a:latin typeface="BIZ UDPゴシック" panose="020B0400000000000000" pitchFamily="50" charset="-128"/>
                <a:ea typeface="BIZ UDPゴシック" panose="020B0400000000000000" pitchFamily="50" charset="-128"/>
              </a:rPr>
              <a:t>基礎自治機能の維持・充実に関する研究会</a:t>
            </a:r>
            <a:r>
              <a:rPr kumimoji="1" lang="en-US" altLang="ja-JP" sz="1300" b="1" dirty="0">
                <a:latin typeface="BIZ UDPゴシック" panose="020B0400000000000000" pitchFamily="50" charset="-128"/>
                <a:ea typeface="BIZ UDPゴシック" panose="020B0400000000000000" pitchFamily="50" charset="-128"/>
              </a:rPr>
              <a:t>』</a:t>
            </a:r>
            <a:r>
              <a:rPr kumimoji="1" lang="ja-JP" altLang="en-US" sz="1300" b="1" dirty="0">
                <a:latin typeface="BIZ UDPゴシック" panose="020B0400000000000000" pitchFamily="50" charset="-128"/>
                <a:ea typeface="BIZ UDPゴシック" panose="020B0400000000000000" pitchFamily="50" charset="-128"/>
              </a:rPr>
              <a:t>などの成果を踏まえ</a:t>
            </a:r>
            <a:r>
              <a:rPr kumimoji="1" lang="en-US" altLang="ja-JP" sz="1300" b="1" dirty="0">
                <a:latin typeface="BIZ UDPゴシック" panose="020B0400000000000000" pitchFamily="50" charset="-128"/>
                <a:ea typeface="BIZ UDPゴシック" panose="020B0400000000000000" pitchFamily="50" charset="-128"/>
              </a:rPr>
              <a:t/>
            </a:r>
            <a:br>
              <a:rPr kumimoji="1" lang="en-US" altLang="ja-JP" sz="1300" b="1" dirty="0">
                <a:latin typeface="BIZ UDPゴシック" panose="020B0400000000000000" pitchFamily="50" charset="-128"/>
                <a:ea typeface="BIZ UDPゴシック" panose="020B0400000000000000" pitchFamily="50" charset="-128"/>
              </a:rPr>
            </a:br>
            <a:r>
              <a:rPr kumimoji="1" lang="ja-JP" altLang="en-US" sz="1300" b="1" dirty="0">
                <a:latin typeface="BIZ UDPゴシック" panose="020B0400000000000000" pitchFamily="50" charset="-128"/>
                <a:ea typeface="BIZ UDPゴシック" panose="020B0400000000000000" pitchFamily="50" charset="-128"/>
              </a:rPr>
              <a:t>ながら、財政基盤が脆弱な町村を対象に、人口減少・高齢化などがもたらす将来課題が長期的財政収支に</a:t>
            </a:r>
            <a:r>
              <a:rPr kumimoji="1" lang="en-US" altLang="ja-JP" sz="1300" b="1" dirty="0">
                <a:latin typeface="BIZ UDPゴシック" panose="020B0400000000000000" pitchFamily="50" charset="-128"/>
                <a:ea typeface="BIZ UDPゴシック" panose="020B0400000000000000" pitchFamily="50" charset="-128"/>
              </a:rPr>
              <a:t/>
            </a:r>
            <a:br>
              <a:rPr kumimoji="1" lang="en-US" altLang="ja-JP" sz="1300" b="1" dirty="0">
                <a:latin typeface="BIZ UDPゴシック" panose="020B0400000000000000" pitchFamily="50" charset="-128"/>
                <a:ea typeface="BIZ UDPゴシック" panose="020B0400000000000000" pitchFamily="50" charset="-128"/>
              </a:rPr>
            </a:br>
            <a:r>
              <a:rPr kumimoji="1" lang="ja-JP" altLang="en-US" sz="1300" b="1" dirty="0">
                <a:latin typeface="BIZ UDPゴシック" panose="020B0400000000000000" pitchFamily="50" charset="-128"/>
                <a:ea typeface="BIZ UDPゴシック" panose="020B0400000000000000" pitchFamily="50" charset="-128"/>
              </a:rPr>
              <a:t>どのような影響を与えるかを分析するために、</a:t>
            </a:r>
            <a:r>
              <a:rPr kumimoji="1" lang="en-US" altLang="ja-JP" sz="1300" b="1" dirty="0">
                <a:latin typeface="BIZ UDPゴシック" panose="020B0400000000000000" pitchFamily="50" charset="-128"/>
                <a:ea typeface="BIZ UDPゴシック" panose="020B0400000000000000" pitchFamily="50" charset="-128"/>
              </a:rPr>
              <a:t>R</a:t>
            </a:r>
            <a:r>
              <a:rPr kumimoji="1" lang="ja-JP" altLang="en-US" sz="1300" b="1" dirty="0">
                <a:latin typeface="BIZ UDPゴシック" panose="020B0400000000000000" pitchFamily="50" charset="-128"/>
                <a:ea typeface="BIZ UDPゴシック" panose="020B0400000000000000" pitchFamily="50" charset="-128"/>
              </a:rPr>
              <a:t>２年度から財政シミュレーションを作成。</a:t>
            </a:r>
            <a:endParaRPr kumimoji="1" lang="en-US" altLang="ja-JP" sz="1300" b="1" dirty="0">
              <a:latin typeface="BIZ UDPゴシック" panose="020B0400000000000000" pitchFamily="50" charset="-128"/>
              <a:ea typeface="BIZ UDPゴシック" panose="020B0400000000000000" pitchFamily="50" charset="-128"/>
            </a:endParaRPr>
          </a:p>
          <a:p>
            <a:pPr>
              <a:lnSpc>
                <a:spcPct val="150000"/>
              </a:lnSpc>
            </a:pPr>
            <a:endParaRPr kumimoji="1" lang="en-US" altLang="ja-JP" sz="600" b="1" dirty="0">
              <a:latin typeface="BIZ UDPゴシック" panose="020B0400000000000000" pitchFamily="50" charset="-128"/>
              <a:ea typeface="BIZ UDPゴシック" panose="020B0400000000000000" pitchFamily="50" charset="-128"/>
            </a:endParaRPr>
          </a:p>
          <a:p>
            <a:pPr marL="285750" indent="-285750">
              <a:lnSpc>
                <a:spcPct val="150000"/>
              </a:lnSpc>
              <a:buFont typeface="Wingdings" panose="05000000000000000000" pitchFamily="2" charset="2"/>
              <a:buChar char="Ø"/>
            </a:pPr>
            <a:r>
              <a:rPr kumimoji="1" lang="ja-JP" altLang="en-US" sz="1300" b="1" dirty="0">
                <a:latin typeface="BIZ UDPゴシック" panose="020B0400000000000000" pitchFamily="50" charset="-128"/>
                <a:ea typeface="BIZ UDPゴシック" panose="020B0400000000000000" pitchFamily="50" charset="-128"/>
              </a:rPr>
              <a:t>Ｒ３年度も、Ｒ２年度決算をベースにシミュレーションを更新。この結果を踏まえつつ、今後、さらなる広域連携や行財政改革の推進など、必要な取組みについて検討。</a:t>
            </a:r>
          </a:p>
        </p:txBody>
      </p:sp>
    </p:spTree>
    <p:extLst>
      <p:ext uri="{BB962C8B-B14F-4D97-AF65-F5344CB8AC3E}">
        <p14:creationId xmlns:p14="http://schemas.microsoft.com/office/powerpoint/2010/main" val="1772722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グラフ 37">
            <a:extLst>
              <a:ext uri="{FF2B5EF4-FFF2-40B4-BE49-F238E27FC236}">
                <a16:creationId xmlns:a16="http://schemas.microsoft.com/office/drawing/2014/main" id="{00000000-0008-0000-0500-000003000000}"/>
              </a:ext>
            </a:extLst>
          </p:cNvPr>
          <p:cNvGraphicFramePr>
            <a:graphicFrameLocks/>
          </p:cNvGraphicFramePr>
          <p:nvPr>
            <p:extLst>
              <p:ext uri="{D42A27DB-BD31-4B8C-83A1-F6EECF244321}">
                <p14:modId xmlns:p14="http://schemas.microsoft.com/office/powerpoint/2010/main" val="2857393065"/>
              </p:ext>
            </p:extLst>
          </p:nvPr>
        </p:nvGraphicFramePr>
        <p:xfrm>
          <a:off x="5152356" y="2739322"/>
          <a:ext cx="4557750" cy="24007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7" name="グラフ 36">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1501299409"/>
              </p:ext>
            </p:extLst>
          </p:nvPr>
        </p:nvGraphicFramePr>
        <p:xfrm>
          <a:off x="142575" y="2736456"/>
          <a:ext cx="4815136" cy="2484097"/>
        </p:xfrm>
        <a:graphic>
          <a:graphicData uri="http://schemas.openxmlformats.org/drawingml/2006/chart">
            <c:chart xmlns:c="http://schemas.openxmlformats.org/drawingml/2006/chart" xmlns:r="http://schemas.openxmlformats.org/officeDocument/2006/relationships" r:id="rId3"/>
          </a:graphicData>
        </a:graphic>
      </p:graphicFrame>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a:t>
            </a:r>
            <a:r>
              <a:rPr kumimoji="1" lang="ja-JP" altLang="en-US" sz="2800" b="1"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．千早赤阪村の</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中長期財政シミュレーション</a:t>
            </a:r>
          </a:p>
        </p:txBody>
      </p:sp>
      <p:sp>
        <p:nvSpPr>
          <p:cNvPr id="2" name="正方形/長方形 1"/>
          <p:cNvSpPr/>
          <p:nvPr/>
        </p:nvSpPr>
        <p:spPr>
          <a:xfrm>
            <a:off x="292993" y="982856"/>
            <a:ext cx="9587988" cy="1131079"/>
          </a:xfrm>
          <a:prstGeom prst="rect">
            <a:avLst/>
          </a:prstGeom>
        </p:spPr>
        <p:txBody>
          <a:bodyPr wrap="square">
            <a:spAutoFit/>
          </a:bodyPr>
          <a:lstStyle/>
          <a:p>
            <a:pPr>
              <a:lnSpc>
                <a:spcPts val="25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今後の財政収支は、年齢区分別人口と連動</a:t>
            </a:r>
            <a:r>
              <a:rPr kumimoji="1" lang="ja-JP" altLang="en-US" sz="1600" dirty="0" smtClean="0">
                <a:latin typeface="BIZ UDPゴシック" panose="020B0400000000000000" pitchFamily="50" charset="-128"/>
                <a:ea typeface="BIZ UDPゴシック" panose="020B0400000000000000" pitchFamily="50" charset="-128"/>
              </a:rPr>
              <a:t>して村税</a:t>
            </a:r>
            <a:r>
              <a:rPr kumimoji="1" lang="ja-JP" altLang="en-US" sz="1600" dirty="0">
                <a:latin typeface="BIZ UDPゴシック" panose="020B0400000000000000" pitchFamily="50" charset="-128"/>
                <a:ea typeface="BIZ UDPゴシック" panose="020B0400000000000000" pitchFamily="50" charset="-128"/>
              </a:rPr>
              <a:t>が減少する一方、地方交付税の大幅な増額は</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en-US" altLang="ja-JP"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見込めない中、社会保障関係経費や物件費等が増高する厳しい見通し</a:t>
            </a:r>
          </a:p>
          <a:p>
            <a:pPr>
              <a:lnSpc>
                <a:spcPts val="2500"/>
              </a:lnSpc>
              <a:spcAft>
                <a:spcPts val="600"/>
              </a:spcAft>
            </a:pPr>
            <a:r>
              <a:rPr kumimoji="1" lang="ja-JP" altLang="en-US" sz="1600" dirty="0" smtClean="0">
                <a:solidFill>
                  <a:schemeClr val="accent2"/>
                </a:solidFill>
                <a:latin typeface="BIZ UDPゴシック" panose="020B0400000000000000" pitchFamily="50" charset="-128"/>
                <a:ea typeface="BIZ UDPゴシック" panose="020B0400000000000000" pitchFamily="50" charset="-128"/>
              </a:rPr>
              <a:t>➡</a:t>
            </a: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財政調整基金（令和２年度決算</a:t>
            </a:r>
            <a:r>
              <a:rPr kumimoji="1" lang="ja-JP" altLang="en-US" sz="1600" dirty="0" smtClean="0">
                <a:latin typeface="BIZ UDPゴシック" panose="020B0400000000000000" pitchFamily="50" charset="-128"/>
                <a:ea typeface="BIZ UDPゴシック" panose="020B0400000000000000" pitchFamily="50" charset="-128"/>
              </a:rPr>
              <a:t>で９</a:t>
            </a:r>
            <a:r>
              <a:rPr kumimoji="1" lang="en-US" altLang="ja-JP" sz="1600" dirty="0" smtClean="0">
                <a:latin typeface="BIZ UDPゴシック" panose="020B0400000000000000" pitchFamily="50" charset="-128"/>
                <a:ea typeface="BIZ UDPゴシック" panose="020B0400000000000000" pitchFamily="50" charset="-128"/>
              </a:rPr>
              <a:t>.</a:t>
            </a:r>
            <a:r>
              <a:rPr kumimoji="1" lang="ja-JP" altLang="en-US" sz="1600" dirty="0" smtClean="0">
                <a:latin typeface="BIZ UDPゴシック" panose="020B0400000000000000" pitchFamily="50" charset="-128"/>
                <a:ea typeface="BIZ UDPゴシック" panose="020B0400000000000000" pitchFamily="50" charset="-128"/>
              </a:rPr>
              <a:t>０億円</a:t>
            </a:r>
            <a:r>
              <a:rPr kumimoji="1" lang="ja-JP" altLang="en-US" sz="1600" dirty="0">
                <a:latin typeface="BIZ UDPゴシック" panose="020B0400000000000000" pitchFamily="50" charset="-128"/>
                <a:ea typeface="BIZ UDPゴシック" panose="020B0400000000000000" pitchFamily="50" charset="-128"/>
              </a:rPr>
              <a:t>）は令和</a:t>
            </a:r>
            <a:r>
              <a:rPr kumimoji="1" lang="ja-JP" altLang="en-US" sz="1600" dirty="0" smtClean="0">
                <a:latin typeface="BIZ UDPゴシック" panose="020B0400000000000000" pitchFamily="50" charset="-128"/>
                <a:ea typeface="BIZ UDPゴシック" panose="020B0400000000000000" pitchFamily="50" charset="-128"/>
              </a:rPr>
              <a:t>１０年度</a:t>
            </a:r>
            <a:r>
              <a:rPr kumimoji="1" lang="ja-JP" altLang="en-US" sz="1600" dirty="0">
                <a:latin typeface="BIZ UDPゴシック" panose="020B0400000000000000" pitchFamily="50" charset="-128"/>
                <a:ea typeface="BIZ UDPゴシック" panose="020B0400000000000000" pitchFamily="50" charset="-128"/>
              </a:rPr>
              <a:t>に枯渇する見通し</a:t>
            </a:r>
          </a:p>
        </p:txBody>
      </p:sp>
      <p:sp>
        <p:nvSpPr>
          <p:cNvPr id="17" name="正方形/長方形 16"/>
          <p:cNvSpPr/>
          <p:nvPr/>
        </p:nvSpPr>
        <p:spPr>
          <a:xfrm>
            <a:off x="223065" y="913096"/>
            <a:ext cx="9487041" cy="1287105"/>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8" name="正方形/長方形 17"/>
          <p:cNvSpPr/>
          <p:nvPr/>
        </p:nvSpPr>
        <p:spPr>
          <a:xfrm>
            <a:off x="9404029" y="6437794"/>
            <a:ext cx="476952" cy="372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１</a:t>
            </a:r>
          </a:p>
        </p:txBody>
      </p:sp>
      <p:sp>
        <p:nvSpPr>
          <p:cNvPr id="12" name="テキスト ボックス 11"/>
          <p:cNvSpPr txBox="1"/>
          <p:nvPr/>
        </p:nvSpPr>
        <p:spPr>
          <a:xfrm>
            <a:off x="779120" y="2562312"/>
            <a:ext cx="3875964"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　収支過不足</a:t>
            </a:r>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smtClean="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3" name="テキスト ボックス 22"/>
          <p:cNvSpPr txBox="1"/>
          <p:nvPr/>
        </p:nvSpPr>
        <p:spPr>
          <a:xfrm>
            <a:off x="5611518" y="2562312"/>
            <a:ext cx="3875964"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歳入総額・歳出総額の見通し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0" name="テキスト ボックス 19"/>
          <p:cNvSpPr txBox="1"/>
          <p:nvPr/>
        </p:nvSpPr>
        <p:spPr>
          <a:xfrm>
            <a:off x="979950" y="6457320"/>
            <a:ext cx="936000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この試算は不確定要素を多く含んでおり、将来に向かって相当の幅をもってみる必要がある</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21" name="テキスト ボックス 20"/>
          <p:cNvSpPr txBox="1"/>
          <p:nvPr/>
        </p:nvSpPr>
        <p:spPr>
          <a:xfrm>
            <a:off x="4945056" y="2690316"/>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（百万円）</a:t>
            </a:r>
          </a:p>
        </p:txBody>
      </p:sp>
      <p:sp>
        <p:nvSpPr>
          <p:cNvPr id="24" name="テキスト ボックス 23"/>
          <p:cNvSpPr txBox="1"/>
          <p:nvPr/>
        </p:nvSpPr>
        <p:spPr>
          <a:xfrm>
            <a:off x="31889" y="2708912"/>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（百万円）</a:t>
            </a:r>
          </a:p>
        </p:txBody>
      </p:sp>
      <p:sp>
        <p:nvSpPr>
          <p:cNvPr id="25" name="テキスト ボックス 24"/>
          <p:cNvSpPr txBox="1"/>
          <p:nvPr/>
        </p:nvSpPr>
        <p:spPr>
          <a:xfrm>
            <a:off x="78059" y="6101309"/>
            <a:ext cx="1692000" cy="230832"/>
          </a:xfrm>
          <a:prstGeom prst="rect">
            <a:avLst/>
          </a:prstGeom>
          <a:noFill/>
        </p:spPr>
        <p:txBody>
          <a:bodyPr wrap="square" rtlCol="0" anchor="ctr">
            <a:spAutoFit/>
          </a:bodyPr>
          <a:lstStyle/>
          <a:p>
            <a:pPr algn="ctr"/>
            <a:r>
              <a:rPr kumimoji="1" lang="ja-JP" altLang="en-US" sz="900" dirty="0">
                <a:latin typeface="BIZ UDPゴシック" panose="020B0400000000000000" pitchFamily="50" charset="-128"/>
                <a:ea typeface="BIZ UDPゴシック" panose="020B0400000000000000" pitchFamily="50" charset="-128"/>
              </a:rPr>
              <a:t>（▲は累積の財源不足額）</a:t>
            </a:r>
          </a:p>
        </p:txBody>
      </p:sp>
      <p:sp>
        <p:nvSpPr>
          <p:cNvPr id="30" name="テキスト ボックス 29"/>
          <p:cNvSpPr txBox="1"/>
          <p:nvPr/>
        </p:nvSpPr>
        <p:spPr>
          <a:xfrm>
            <a:off x="7549500" y="1355989"/>
            <a:ext cx="2040654" cy="769441"/>
          </a:xfrm>
          <a:prstGeom prst="rect">
            <a:avLst/>
          </a:prstGeom>
          <a:noFill/>
          <a:ln w="19050">
            <a:solidFill>
              <a:schemeClr val="tx2"/>
            </a:solidFill>
            <a:prstDash val="sysDot"/>
          </a:ln>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原則として特定目的基金からの繰入は見込まず、財源不足額に財政調整基金のみを充当する場合</a:t>
            </a:r>
          </a:p>
        </p:txBody>
      </p:sp>
      <p:sp>
        <p:nvSpPr>
          <p:cNvPr id="31" name="テキスト ボックス 30">
            <a:extLst>
              <a:ext uri="{FF2B5EF4-FFF2-40B4-BE49-F238E27FC236}">
                <a16:creationId xmlns:a16="http://schemas.microsoft.com/office/drawing/2014/main" id="{9DDCD8FF-5B21-4010-AA92-DA3E3CF2DE19}"/>
              </a:ext>
            </a:extLst>
          </p:cNvPr>
          <p:cNvSpPr txBox="1"/>
          <p:nvPr/>
        </p:nvSpPr>
        <p:spPr>
          <a:xfrm>
            <a:off x="8860003" y="5519175"/>
            <a:ext cx="1060168"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（単位：百万円）</a:t>
            </a:r>
          </a:p>
        </p:txBody>
      </p:sp>
      <p:sp>
        <p:nvSpPr>
          <p:cNvPr id="5" name="テキスト ボックス 4"/>
          <p:cNvSpPr txBox="1"/>
          <p:nvPr/>
        </p:nvSpPr>
        <p:spPr>
          <a:xfrm>
            <a:off x="7969133" y="3430796"/>
            <a:ext cx="95450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歳出総額</a:t>
            </a:r>
          </a:p>
        </p:txBody>
      </p:sp>
      <p:sp>
        <p:nvSpPr>
          <p:cNvPr id="22" name="テキスト ボックス 21"/>
          <p:cNvSpPr txBox="1"/>
          <p:nvPr/>
        </p:nvSpPr>
        <p:spPr>
          <a:xfrm>
            <a:off x="7951050" y="4371721"/>
            <a:ext cx="123755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歳入総額</a:t>
            </a:r>
          </a:p>
        </p:txBody>
      </p:sp>
      <p:sp>
        <p:nvSpPr>
          <p:cNvPr id="7" name="テキスト ボックス 6"/>
          <p:cNvSpPr txBox="1"/>
          <p:nvPr/>
        </p:nvSpPr>
        <p:spPr>
          <a:xfrm>
            <a:off x="654761" y="4886112"/>
            <a:ext cx="6482355" cy="253916"/>
          </a:xfrm>
          <a:prstGeom prst="rect">
            <a:avLst/>
          </a:prstGeom>
          <a:noFill/>
        </p:spPr>
        <p:txBody>
          <a:bodyPr wrap="square" rtlCol="0">
            <a:spAutoFit/>
          </a:bodyPr>
          <a:lstStyle/>
          <a:p>
            <a:endParaRPr kumimoji="1" lang="ja-JP" altLang="en-US" sz="1050" dirty="0">
              <a:latin typeface="BIZ UDPゴシック" panose="020B0400000000000000" pitchFamily="50" charset="-128"/>
              <a:ea typeface="BIZ UDPゴシック" panose="020B0400000000000000" pitchFamily="50" charset="-128"/>
            </a:endParaRPr>
          </a:p>
        </p:txBody>
      </p:sp>
      <p:pic>
        <p:nvPicPr>
          <p:cNvPr id="41" name="図 40">
            <a:extLst>
              <a:ext uri="{FF2B5EF4-FFF2-40B4-BE49-F238E27FC236}">
                <a16:creationId xmlns:a16="http://schemas.microsoft.com/office/drawing/2014/main" id="{2819FA18-BE4B-48E4-A2B5-7B1AF6DED15E}"/>
              </a:ext>
            </a:extLst>
          </p:cNvPr>
          <p:cNvPicPr>
            <a:picLocks noChangeAspect="1"/>
          </p:cNvPicPr>
          <p:nvPr/>
        </p:nvPicPr>
        <p:blipFill>
          <a:blip r:embed="rId4"/>
          <a:stretch>
            <a:fillRect/>
          </a:stretch>
        </p:blipFill>
        <p:spPr>
          <a:xfrm>
            <a:off x="223065" y="5792359"/>
            <a:ext cx="9367089" cy="292853"/>
          </a:xfrm>
          <a:prstGeom prst="rect">
            <a:avLst/>
          </a:prstGeom>
        </p:spPr>
      </p:pic>
      <p:sp>
        <p:nvSpPr>
          <p:cNvPr id="42" name="テキスト ボックス 41"/>
          <p:cNvSpPr txBox="1"/>
          <p:nvPr/>
        </p:nvSpPr>
        <p:spPr>
          <a:xfrm>
            <a:off x="6323130" y="6141461"/>
            <a:ext cx="1008000" cy="338554"/>
          </a:xfrm>
          <a:prstGeom prst="rect">
            <a:avLst/>
          </a:prstGeom>
          <a:noFill/>
        </p:spPr>
        <p:txBody>
          <a:bodyPr wrap="square" rtlCol="0" anchor="ctr">
            <a:spAutoFit/>
          </a:bodyPr>
          <a:lstStyle/>
          <a:p>
            <a:r>
              <a:rPr kumimoji="1" lang="ja-JP" altLang="en-US" sz="800" dirty="0">
                <a:solidFill>
                  <a:srgbClr val="FF0000"/>
                </a:solidFill>
                <a:latin typeface="BIZ UDPゴシック" panose="020B0400000000000000" pitchFamily="50" charset="-128"/>
                <a:ea typeface="BIZ UDPゴシック" panose="020B0400000000000000" pitchFamily="50" charset="-128"/>
              </a:rPr>
              <a:t>財政再生基準</a:t>
            </a:r>
            <a:endParaRPr kumimoji="1" lang="en-US" altLang="ja-JP" sz="800" dirty="0">
              <a:solidFill>
                <a:srgbClr val="FF0000"/>
              </a:solidFill>
              <a:latin typeface="BIZ UDPゴシック" panose="020B0400000000000000" pitchFamily="50" charset="-128"/>
              <a:ea typeface="BIZ UDPゴシック" panose="020B0400000000000000" pitchFamily="50" charset="-128"/>
            </a:endParaRPr>
          </a:p>
          <a:p>
            <a:r>
              <a:rPr kumimoji="1" lang="ja-JP" altLang="en-US" sz="800" dirty="0">
                <a:solidFill>
                  <a:srgbClr val="FF0000"/>
                </a:solidFill>
                <a:latin typeface="BIZ UDPゴシック" panose="020B0400000000000000" pitchFamily="50" charset="-128"/>
                <a:ea typeface="BIZ UDPゴシック" panose="020B0400000000000000" pitchFamily="50" charset="-128"/>
              </a:rPr>
              <a:t>▲４１４</a:t>
            </a:r>
          </a:p>
        </p:txBody>
      </p:sp>
      <p:sp>
        <p:nvSpPr>
          <p:cNvPr id="43" name="テキスト ボックス 42"/>
          <p:cNvSpPr txBox="1"/>
          <p:nvPr/>
        </p:nvSpPr>
        <p:spPr>
          <a:xfrm>
            <a:off x="5445645" y="6141461"/>
            <a:ext cx="1152000" cy="338554"/>
          </a:xfrm>
          <a:prstGeom prst="rect">
            <a:avLst/>
          </a:prstGeom>
          <a:noFill/>
        </p:spPr>
        <p:txBody>
          <a:bodyPr wrap="square" rtlCol="0" anchor="ctr">
            <a:spAutoFit/>
          </a:bodyPr>
          <a:lstStyle/>
          <a:p>
            <a:pPr algn="ctr"/>
            <a:r>
              <a:rPr kumimoji="1" lang="ja-JP" altLang="en-US" sz="800" dirty="0">
                <a:solidFill>
                  <a:schemeClr val="accent2"/>
                </a:solidFill>
                <a:latin typeface="BIZ UDPゴシック" panose="020B0400000000000000" pitchFamily="50" charset="-128"/>
                <a:ea typeface="BIZ UDPゴシック" panose="020B0400000000000000" pitchFamily="50" charset="-128"/>
              </a:rPr>
              <a:t>早期健全化基準</a:t>
            </a:r>
            <a:endParaRPr kumimoji="1" lang="en-US" altLang="ja-JP" sz="800" dirty="0">
              <a:solidFill>
                <a:schemeClr val="accent2"/>
              </a:solidFill>
              <a:latin typeface="BIZ UDPゴシック" panose="020B0400000000000000" pitchFamily="50" charset="-128"/>
              <a:ea typeface="BIZ UDPゴシック" panose="020B0400000000000000" pitchFamily="50" charset="-128"/>
            </a:endParaRPr>
          </a:p>
          <a:p>
            <a:pPr algn="ctr"/>
            <a:r>
              <a:rPr kumimoji="1" lang="ja-JP" altLang="en-US" sz="800" dirty="0">
                <a:solidFill>
                  <a:schemeClr val="accent2"/>
                </a:solidFill>
                <a:latin typeface="BIZ UDPゴシック" panose="020B0400000000000000" pitchFamily="50" charset="-128"/>
                <a:ea typeface="BIZ UDPゴシック" panose="020B0400000000000000" pitchFamily="50" charset="-128"/>
              </a:rPr>
              <a:t>         ▲３１１</a:t>
            </a:r>
          </a:p>
        </p:txBody>
      </p:sp>
      <p:sp>
        <p:nvSpPr>
          <p:cNvPr id="44" name="角丸四角形 43"/>
          <p:cNvSpPr/>
          <p:nvPr/>
        </p:nvSpPr>
        <p:spPr>
          <a:xfrm>
            <a:off x="5359518" y="5754173"/>
            <a:ext cx="504000" cy="331039"/>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8245926" y="6135263"/>
            <a:ext cx="2142699"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 令和</a:t>
            </a:r>
            <a:r>
              <a:rPr kumimoji="1" lang="en-US" altLang="ja-JP" sz="900" dirty="0">
                <a:latin typeface="BIZ UDPゴシック" panose="020B0400000000000000" pitchFamily="50" charset="-128"/>
                <a:ea typeface="BIZ UDPゴシック" panose="020B0400000000000000" pitchFamily="50" charset="-128"/>
              </a:rPr>
              <a:t>2</a:t>
            </a:r>
            <a:r>
              <a:rPr kumimoji="1" lang="ja-JP" altLang="en-US" sz="900" dirty="0">
                <a:latin typeface="BIZ UDPゴシック" panose="020B0400000000000000" pitchFamily="50" charset="-128"/>
                <a:ea typeface="BIZ UDPゴシック" panose="020B0400000000000000" pitchFamily="50" charset="-128"/>
              </a:rPr>
              <a:t>年度決算ベース</a:t>
            </a:r>
          </a:p>
        </p:txBody>
      </p:sp>
      <p:sp>
        <p:nvSpPr>
          <p:cNvPr id="47" name="角丸四角形 46"/>
          <p:cNvSpPr/>
          <p:nvPr/>
        </p:nvSpPr>
        <p:spPr>
          <a:xfrm>
            <a:off x="5863518" y="5772935"/>
            <a:ext cx="545749" cy="334972"/>
          </a:xfrm>
          <a:prstGeom prst="round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5905482" y="5770270"/>
            <a:ext cx="563051" cy="33103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86071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6098144"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２．財政シミュレーションの試算方法①</a:t>
            </a:r>
          </a:p>
        </p:txBody>
      </p:sp>
      <p:sp>
        <p:nvSpPr>
          <p:cNvPr id="13" name="正方形/長方形 12"/>
          <p:cNvSpPr/>
          <p:nvPr/>
        </p:nvSpPr>
        <p:spPr>
          <a:xfrm>
            <a:off x="9602046" y="6550924"/>
            <a:ext cx="299838" cy="372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２</a:t>
            </a:r>
          </a:p>
        </p:txBody>
      </p:sp>
      <p:sp>
        <p:nvSpPr>
          <p:cNvPr id="10" name="正方形/長方形 9"/>
          <p:cNvSpPr/>
          <p:nvPr/>
        </p:nvSpPr>
        <p:spPr>
          <a:xfrm>
            <a:off x="250594" y="789846"/>
            <a:ext cx="9385398" cy="2221121"/>
          </a:xfrm>
          <a:prstGeom prst="rect">
            <a:avLst/>
          </a:prstGeom>
        </p:spPr>
        <p:txBody>
          <a:bodyPr wrap="square">
            <a:spAutoFit/>
          </a:bodyPr>
          <a:lstStyle/>
          <a:p>
            <a:pPr>
              <a:lnSpc>
                <a:spcPts val="2200"/>
              </a:lnSpc>
              <a:spcAft>
                <a:spcPts val="4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令和２年度決算をベースに</a:t>
            </a:r>
            <a: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t>15</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年間推計</a:t>
            </a:r>
            <a: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t/>
            </a:r>
            <a:b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br>
            <a:r>
              <a:rPr kumimoji="1" lang="en-US" altLang="ja-JP" sz="1300" dirty="0">
                <a:solidFill>
                  <a:schemeClr val="accent5">
                    <a:lumMod val="75000"/>
                  </a:schemeClr>
                </a:solidFill>
                <a:latin typeface="BIZ UDPゴシック" panose="020B0400000000000000" pitchFamily="50" charset="-128"/>
                <a:ea typeface="BIZ UDPゴシック" panose="020B0400000000000000" pitchFamily="50" charset="-128"/>
              </a:rPr>
              <a:t>   </a:t>
            </a:r>
            <a:r>
              <a:rPr kumimoji="1" lang="en-US" altLang="ja-JP" sz="1400" dirty="0">
                <a:solidFill>
                  <a:schemeClr val="accent5">
                    <a:lumMod val="75000"/>
                  </a:schemeClr>
                </a:solidFill>
                <a:latin typeface="BIZ UDPゴシック" panose="020B0400000000000000" pitchFamily="50" charset="-128"/>
                <a:ea typeface="BIZ UDPゴシック" panose="020B0400000000000000" pitchFamily="50" charset="-128"/>
              </a:rPr>
              <a:t>※ </a:t>
            </a:r>
            <a:r>
              <a:rPr kumimoji="1" lang="ja-JP" altLang="en-US" sz="1400" dirty="0">
                <a:solidFill>
                  <a:schemeClr val="accent5">
                    <a:lumMod val="75000"/>
                  </a:schemeClr>
                </a:solidFill>
                <a:latin typeface="BIZ UDPゴシック" panose="020B0400000000000000" pitchFamily="50" charset="-128"/>
                <a:ea typeface="BIZ UDPゴシック" panose="020B0400000000000000" pitchFamily="50" charset="-128"/>
              </a:rPr>
              <a:t>新型コロナウイルス感染症の流行が</a:t>
            </a:r>
            <a:r>
              <a:rPr kumimoji="1" lang="en-US" altLang="ja-JP" sz="1400" dirty="0">
                <a:solidFill>
                  <a:schemeClr val="accent5">
                    <a:lumMod val="75000"/>
                  </a:schemeClr>
                </a:solidFill>
                <a:latin typeface="BIZ UDPゴシック" panose="020B0400000000000000" pitchFamily="50" charset="-128"/>
                <a:ea typeface="BIZ UDPゴシック" panose="020B0400000000000000" pitchFamily="50" charset="-128"/>
              </a:rPr>
              <a:t>R</a:t>
            </a:r>
            <a:r>
              <a:rPr kumimoji="1" lang="ja-JP" altLang="en-US" sz="1400" dirty="0">
                <a:solidFill>
                  <a:schemeClr val="accent5">
                    <a:lumMod val="75000"/>
                  </a:schemeClr>
                </a:solidFill>
                <a:latin typeface="BIZ UDPゴシック" panose="020B0400000000000000" pitchFamily="50" charset="-128"/>
                <a:ea typeface="BIZ UDPゴシック" panose="020B0400000000000000" pitchFamily="50" charset="-128"/>
              </a:rPr>
              <a:t>２決算値に及ぼした影響を控除することは困難であるため、控除しない。</a:t>
            </a:r>
            <a:r>
              <a:rPr kumimoji="1" lang="en-US" altLang="ja-JP" sz="1400" dirty="0">
                <a:solidFill>
                  <a:schemeClr val="accent5">
                    <a:lumMod val="75000"/>
                  </a:schemeClr>
                </a:solidFill>
                <a:latin typeface="BIZ UDPゴシック" panose="020B0400000000000000" pitchFamily="50" charset="-128"/>
                <a:ea typeface="BIZ UDPゴシック" panose="020B0400000000000000" pitchFamily="50" charset="-128"/>
              </a:rPr>
              <a:t/>
            </a:r>
            <a:br>
              <a:rPr kumimoji="1" lang="en-US" altLang="ja-JP" sz="1400" dirty="0">
                <a:solidFill>
                  <a:schemeClr val="accent5">
                    <a:lumMod val="75000"/>
                  </a:schemeClr>
                </a:solidFill>
                <a:latin typeface="BIZ UDPゴシック" panose="020B0400000000000000" pitchFamily="50" charset="-128"/>
                <a:ea typeface="BIZ UDPゴシック" panose="020B0400000000000000" pitchFamily="50" charset="-128"/>
              </a:rPr>
            </a:br>
            <a:r>
              <a:rPr kumimoji="1" lang="ja-JP" altLang="en-US" sz="1400" dirty="0">
                <a:solidFill>
                  <a:schemeClr val="accent5">
                    <a:lumMod val="75000"/>
                  </a:schemeClr>
                </a:solidFill>
                <a:latin typeface="BIZ UDPゴシック" panose="020B0400000000000000" pitchFamily="50" charset="-128"/>
                <a:ea typeface="BIZ UDPゴシック" panose="020B0400000000000000" pitchFamily="50" charset="-128"/>
              </a:rPr>
              <a:t>　　　　→ 後年度の推計は</a:t>
            </a:r>
            <a:r>
              <a:rPr kumimoji="1" lang="en-US" altLang="ja-JP" sz="1400" dirty="0">
                <a:solidFill>
                  <a:schemeClr val="accent5">
                    <a:lumMod val="75000"/>
                  </a:schemeClr>
                </a:solidFill>
                <a:latin typeface="BIZ UDPゴシック" panose="020B0400000000000000" pitchFamily="50" charset="-128"/>
                <a:ea typeface="BIZ UDPゴシック" panose="020B0400000000000000" pitchFamily="50" charset="-128"/>
              </a:rPr>
              <a:t>R</a:t>
            </a:r>
            <a:r>
              <a:rPr kumimoji="1" lang="ja-JP" altLang="en-US" sz="1400" dirty="0">
                <a:solidFill>
                  <a:schemeClr val="accent5">
                    <a:lumMod val="75000"/>
                  </a:schemeClr>
                </a:solidFill>
                <a:latin typeface="BIZ UDPゴシック" panose="020B0400000000000000" pitchFamily="50" charset="-128"/>
                <a:ea typeface="BIZ UDPゴシック" panose="020B0400000000000000" pitchFamily="50" charset="-128"/>
              </a:rPr>
              <a:t>２決算並みの財政規模で推移。</a:t>
            </a:r>
          </a:p>
          <a:p>
            <a:pPr>
              <a:lnSpc>
                <a:spcPts val="2200"/>
              </a:lnSpc>
              <a:spcAft>
                <a:spcPts val="4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spc="-150" dirty="0">
                <a:solidFill>
                  <a:schemeClr val="tx1">
                    <a:lumMod val="95000"/>
                    <a:lumOff val="5000"/>
                  </a:schemeClr>
                </a:solidFill>
                <a:latin typeface="BIZ UDPゴシック" panose="020B0400000000000000" pitchFamily="50" charset="-128"/>
                <a:ea typeface="BIZ UDPゴシック" panose="020B0400000000000000" pitchFamily="50" charset="-128"/>
              </a:rPr>
              <a:t>人口推計に連動しうる費目は、国立社会保障・人口問題研究所（社人研）の平成</a:t>
            </a:r>
            <a:r>
              <a:rPr kumimoji="1" lang="en-US" altLang="ja-JP" sz="1600" spc="-150" dirty="0">
                <a:solidFill>
                  <a:schemeClr val="tx1">
                    <a:lumMod val="95000"/>
                    <a:lumOff val="5000"/>
                  </a:schemeClr>
                </a:solidFill>
                <a:latin typeface="BIZ UDPゴシック" panose="020B0400000000000000" pitchFamily="50" charset="-128"/>
                <a:ea typeface="BIZ UDPゴシック" panose="020B0400000000000000" pitchFamily="50" charset="-128"/>
              </a:rPr>
              <a:t>30</a:t>
            </a:r>
            <a:r>
              <a:rPr kumimoji="1" lang="ja-JP" altLang="en-US" sz="1600" spc="-150" dirty="0">
                <a:solidFill>
                  <a:schemeClr val="tx1">
                    <a:lumMod val="95000"/>
                    <a:lumOff val="5000"/>
                  </a:schemeClr>
                </a:solidFill>
                <a:latin typeface="BIZ UDPゴシック" panose="020B0400000000000000" pitchFamily="50" charset="-128"/>
                <a:ea typeface="BIZ UDPゴシック" panose="020B0400000000000000" pitchFamily="50" charset="-128"/>
              </a:rPr>
              <a:t>年推計と連動</a:t>
            </a:r>
          </a:p>
          <a:p>
            <a:pPr>
              <a:lnSpc>
                <a:spcPts val="2200"/>
              </a:lnSpc>
              <a:spcAft>
                <a:spcPts val="4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その他の費目は、近年</a:t>
            </a:r>
            <a: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t>(</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原則、直近の３か年</a:t>
            </a:r>
            <a: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t>)</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の増加率や平均値などから試算</a:t>
            </a:r>
            <a:endPar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endParaRPr>
          </a:p>
          <a:p>
            <a:pPr>
              <a:lnSpc>
                <a:spcPts val="2200"/>
              </a:lnSpc>
              <a:spcAft>
                <a:spcPts val="4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今後対応が</a:t>
            </a:r>
            <a:r>
              <a:rPr kumimoji="1" lang="ja-JP" altLang="en-US" sz="1600" dirty="0" smtClean="0">
                <a:solidFill>
                  <a:schemeClr val="tx1">
                    <a:lumMod val="95000"/>
                    <a:lumOff val="5000"/>
                  </a:schemeClr>
                </a:solidFill>
                <a:latin typeface="BIZ UDPゴシック" panose="020B0400000000000000" pitchFamily="50" charset="-128"/>
                <a:ea typeface="BIZ UDPゴシック" panose="020B0400000000000000" pitchFamily="50" charset="-128"/>
              </a:rPr>
              <a:t>求められる公共施設の老朽化対策など</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は本試算に織り込んでいないが、</a:t>
            </a:r>
            <a:r>
              <a:rPr kumimoji="1" lang="ja-JP" altLang="en-US" sz="1600" dirty="0" smtClean="0">
                <a:solidFill>
                  <a:schemeClr val="tx1">
                    <a:lumMod val="95000"/>
                    <a:lumOff val="5000"/>
                  </a:schemeClr>
                </a:solidFill>
                <a:latin typeface="BIZ UDPゴシック" panose="020B0400000000000000" pitchFamily="50" charset="-128"/>
                <a:ea typeface="BIZ UDPゴシック" panose="020B0400000000000000" pitchFamily="50" charset="-128"/>
              </a:rPr>
              <a:t>財政収支</a:t>
            </a:r>
            <a:r>
              <a:rPr kumimoji="1" lang="ja-JP" altLang="en-US" sz="1600" smtClean="0">
                <a:solidFill>
                  <a:schemeClr val="tx1">
                    <a:lumMod val="95000"/>
                    <a:lumOff val="5000"/>
                  </a:schemeClr>
                </a:solidFill>
                <a:latin typeface="BIZ UDPゴシック" panose="020B0400000000000000" pitchFamily="50" charset="-128"/>
                <a:ea typeface="BIZ UDPゴシック" panose="020B0400000000000000" pitchFamily="50" charset="-128"/>
              </a:rPr>
              <a:t>への</a:t>
            </a:r>
            <a: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t/>
            </a:r>
            <a:b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b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　　 </a:t>
            </a:r>
            <a:r>
              <a:rPr kumimoji="1" lang="ja-JP" altLang="en-US" sz="1600" dirty="0" smtClean="0">
                <a:solidFill>
                  <a:schemeClr val="tx1">
                    <a:lumMod val="95000"/>
                    <a:lumOff val="5000"/>
                  </a:schemeClr>
                </a:solidFill>
                <a:latin typeface="BIZ UDPゴシック" panose="020B0400000000000000" pitchFamily="50" charset="-128"/>
                <a:ea typeface="BIZ UDPゴシック" panose="020B0400000000000000" pitchFamily="50" charset="-128"/>
              </a:rPr>
              <a:t>影響が</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大きいと想定されるので留意が必要</a:t>
            </a:r>
            <a:endPar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243567" y="761052"/>
            <a:ext cx="9392425" cy="2225202"/>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1391380109"/>
              </p:ext>
            </p:extLst>
          </p:nvPr>
        </p:nvGraphicFramePr>
        <p:xfrm>
          <a:off x="130118" y="3072377"/>
          <a:ext cx="4330977" cy="3100703"/>
        </p:xfrm>
        <a:graphic>
          <a:graphicData uri="http://schemas.openxmlformats.org/drawingml/2006/table">
            <a:tbl>
              <a:tblPr>
                <a:tableStyleId>{5940675A-B579-460E-94D1-54222C63F5DA}</a:tableStyleId>
              </a:tblPr>
              <a:tblGrid>
                <a:gridCol w="341616">
                  <a:extLst>
                    <a:ext uri="{9D8B030D-6E8A-4147-A177-3AD203B41FA5}">
                      <a16:colId xmlns:a16="http://schemas.microsoft.com/office/drawing/2014/main" val="3356660803"/>
                    </a:ext>
                  </a:extLst>
                </a:gridCol>
                <a:gridCol w="1792818">
                  <a:extLst>
                    <a:ext uri="{9D8B030D-6E8A-4147-A177-3AD203B41FA5}">
                      <a16:colId xmlns:a16="http://schemas.microsoft.com/office/drawing/2014/main" val="2163183408"/>
                    </a:ext>
                  </a:extLst>
                </a:gridCol>
                <a:gridCol w="2196543">
                  <a:extLst>
                    <a:ext uri="{9D8B030D-6E8A-4147-A177-3AD203B41FA5}">
                      <a16:colId xmlns:a16="http://schemas.microsoft.com/office/drawing/2014/main" val="2898818577"/>
                    </a:ext>
                  </a:extLst>
                </a:gridCol>
              </a:tblGrid>
              <a:tr h="305256">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考え方・傾向</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08761">
                <a:tc rowSpan="5">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村税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人口に連動する税目（個人村民税など）が</a:t>
                      </a:r>
                      <a:r>
                        <a:rPr kumimoji="1" lang="ja-JP" altLang="en-US" sz="1200" b="1" u="sng" dirty="0">
                          <a:solidFill>
                            <a:schemeClr val="accent2"/>
                          </a:solidFill>
                          <a:latin typeface="BIZ UDPゴシック" panose="020B0400000000000000" pitchFamily="50" charset="-128"/>
                          <a:ea typeface="BIZ UDPゴシック" panose="020B0400000000000000" pitchFamily="50" charset="-128"/>
                        </a:rPr>
                        <a:t>減少</a:t>
                      </a:r>
                    </a:p>
                  </a:txBody>
                  <a:tcPr anchor="ctr"/>
                </a:tc>
                <a:extLst>
                  <a:ext uri="{0D108BD9-81ED-4DB2-BD59-A6C34878D82A}">
                    <a16:rowId xmlns:a16="http://schemas.microsoft.com/office/drawing/2014/main" val="1816219830"/>
                  </a:ext>
                </a:extLst>
              </a:tr>
              <a:tr h="508761">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地方交付税等</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国・地方の厳しい財政状況を踏まえ</a:t>
                      </a:r>
                      <a:r>
                        <a:rPr kumimoji="1" lang="ja-JP" altLang="en-US" sz="1200" b="1" u="sng" dirty="0">
                          <a:solidFill>
                            <a:schemeClr val="accent2"/>
                          </a:solidFill>
                          <a:latin typeface="BIZ UDPゴシック" panose="020B0400000000000000" pitchFamily="50" charset="-128"/>
                          <a:ea typeface="BIZ UDPゴシック" panose="020B0400000000000000" pitchFamily="50" charset="-128"/>
                        </a:rPr>
                        <a:t>近年と同水準</a:t>
                      </a:r>
                    </a:p>
                  </a:txBody>
                  <a:tcPr anchor="ctr"/>
                </a:tc>
                <a:extLst>
                  <a:ext uri="{0D108BD9-81ED-4DB2-BD59-A6C34878D82A}">
                    <a16:rowId xmlns:a16="http://schemas.microsoft.com/office/drawing/2014/main" val="1397604318"/>
                  </a:ext>
                </a:extLst>
              </a:tr>
              <a:tr h="509017">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spc="-50" baseline="0" dirty="0">
                          <a:latin typeface="BIZ UDPゴシック" panose="020B0400000000000000" pitchFamily="50" charset="-128"/>
                          <a:ea typeface="BIZ UDPゴシック" panose="020B0400000000000000" pitchFamily="50" charset="-128"/>
                        </a:rPr>
                        <a:t>補助費等の増加と連動して</a:t>
                      </a:r>
                      <a:r>
                        <a:rPr kumimoji="1" lang="ja-JP" altLang="en-US" sz="1200" b="1" u="sng" spc="-50" baseline="0" dirty="0">
                          <a:solidFill>
                            <a:schemeClr val="accent2"/>
                          </a:solidFill>
                          <a:latin typeface="BIZ UDPゴシック" panose="020B0400000000000000" pitchFamily="50" charset="-128"/>
                          <a:ea typeface="BIZ UDPゴシック" panose="020B0400000000000000" pitchFamily="50" charset="-128"/>
                        </a:rPr>
                        <a:t>増加</a:t>
                      </a:r>
                      <a:endParaRPr kumimoji="1" lang="en-US" altLang="ja-JP" sz="1200" b="1" u="sng" spc="-50" baseline="0" dirty="0">
                        <a:solidFill>
                          <a:schemeClr val="accent2"/>
                        </a:solidFill>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509017">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BIZ UDPゴシック" panose="020B0400000000000000" pitchFamily="50" charset="-128"/>
                          <a:ea typeface="BIZ UDPゴシック" panose="020B0400000000000000" pitchFamily="50" charset="-128"/>
                        </a:rPr>
                        <a:t>歳出と</a:t>
                      </a:r>
                      <a:r>
                        <a:rPr kumimoji="1" lang="ja-JP" altLang="en-US" sz="1200" b="0" dirty="0">
                          <a:latin typeface="BIZ UDPゴシック" panose="020B0400000000000000" pitchFamily="50" charset="-128"/>
                          <a:ea typeface="BIZ UDPゴシック" panose="020B0400000000000000" pitchFamily="50" charset="-128"/>
                        </a:rPr>
                        <a:t>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71010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近年と同水準</a:t>
                      </a:r>
                    </a:p>
                  </a:txBody>
                  <a:tcPr anchor="ctr"/>
                </a:tc>
                <a:extLst>
                  <a:ext uri="{0D108BD9-81ED-4DB2-BD59-A6C34878D82A}">
                    <a16:rowId xmlns:a16="http://schemas.microsoft.com/office/drawing/2014/main" val="2649666177"/>
                  </a:ext>
                </a:extLst>
              </a:tr>
            </a:tbl>
          </a:graphicData>
        </a:graphic>
      </p:graphicFrame>
      <p:sp>
        <p:nvSpPr>
          <p:cNvPr id="12" name="テキスト ボックス 11"/>
          <p:cNvSpPr txBox="1"/>
          <p:nvPr/>
        </p:nvSpPr>
        <p:spPr>
          <a:xfrm>
            <a:off x="78059" y="6277573"/>
            <a:ext cx="4493941" cy="461665"/>
          </a:xfrm>
          <a:prstGeom prst="rect">
            <a:avLst/>
          </a:prstGeom>
          <a:noFill/>
        </p:spPr>
        <p:txBody>
          <a:bodyPr wrap="squar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原則として特定</a:t>
            </a:r>
            <a:r>
              <a:rPr kumimoji="1" lang="ja-JP" altLang="en-US" sz="1200" dirty="0">
                <a:latin typeface="BIZ UDPゴシック" panose="020B0400000000000000" pitchFamily="50" charset="-128"/>
                <a:ea typeface="BIZ UDPゴシック" panose="020B0400000000000000" pitchFamily="50" charset="-128"/>
              </a:rPr>
              <a:t>目的基金からの繰入金は見込まず、各年度</a:t>
            </a:r>
            <a:r>
              <a:rPr kumimoji="1" lang="ja-JP" altLang="en-US" sz="1200" dirty="0" smtClean="0">
                <a:latin typeface="BIZ UDPゴシック" panose="020B0400000000000000" pitchFamily="50" charset="-128"/>
                <a:ea typeface="BIZ UDPゴシック" panose="020B0400000000000000" pitchFamily="50" charset="-128"/>
              </a:rPr>
              <a:t>の</a:t>
            </a:r>
            <a:r>
              <a:rPr kumimoji="1" lang="en-US" altLang="ja-JP" sz="1200" dirty="0" smtClean="0">
                <a:latin typeface="BIZ UDPゴシック" panose="020B0400000000000000" pitchFamily="50" charset="-128"/>
                <a:ea typeface="BIZ UDPゴシック" panose="020B0400000000000000" pitchFamily="50" charset="-128"/>
              </a:rPr>
              <a:t/>
            </a:r>
            <a:br>
              <a:rPr kumimoji="1" lang="en-US" altLang="ja-JP" sz="1200" dirty="0" smtClean="0">
                <a:latin typeface="BIZ UDPゴシック" panose="020B0400000000000000" pitchFamily="50" charset="-128"/>
                <a:ea typeface="BIZ UDPゴシック" panose="020B0400000000000000" pitchFamily="50" charset="-128"/>
              </a:rPr>
            </a:br>
            <a:r>
              <a:rPr kumimoji="1" lang="ja-JP" altLang="en-US" sz="1200" dirty="0" smtClean="0">
                <a:latin typeface="BIZ UDPゴシック" panose="020B0400000000000000" pitchFamily="50" charset="-128"/>
                <a:ea typeface="BIZ UDPゴシック" panose="020B0400000000000000" pitchFamily="50" charset="-128"/>
              </a:rPr>
              <a:t>　　 財源</a:t>
            </a:r>
            <a:r>
              <a:rPr kumimoji="1" lang="ja-JP" altLang="en-US" sz="1200" dirty="0">
                <a:latin typeface="BIZ UDPゴシック" panose="020B0400000000000000" pitchFamily="50" charset="-128"/>
                <a:ea typeface="BIZ UDPゴシック" panose="020B0400000000000000" pitchFamily="50" charset="-128"/>
              </a:rPr>
              <a:t>不足</a:t>
            </a:r>
            <a:r>
              <a:rPr kumimoji="1" lang="ja-JP" altLang="en-US" sz="1200" dirty="0" smtClean="0">
                <a:latin typeface="BIZ UDPゴシック" panose="020B0400000000000000" pitchFamily="50" charset="-128"/>
                <a:ea typeface="BIZ UDPゴシック" panose="020B0400000000000000" pitchFamily="50" charset="-128"/>
              </a:rPr>
              <a:t>額には</a:t>
            </a:r>
            <a:r>
              <a:rPr kumimoji="1" lang="ja-JP" altLang="en-US" sz="1200" dirty="0">
                <a:latin typeface="BIZ UDPゴシック" panose="020B0400000000000000" pitchFamily="50" charset="-128"/>
                <a:ea typeface="BIZ UDPゴシック" panose="020B0400000000000000" pitchFamily="50" charset="-128"/>
              </a:rPr>
              <a:t>財政調整基金からの繰入金のみを</a:t>
            </a:r>
            <a:r>
              <a:rPr kumimoji="1" lang="ja-JP" altLang="en-US" sz="1200" dirty="0" smtClean="0">
                <a:latin typeface="BIZ UDPゴシック" panose="020B0400000000000000" pitchFamily="50" charset="-128"/>
                <a:ea typeface="BIZ UDPゴシック" panose="020B0400000000000000" pitchFamily="50" charset="-128"/>
              </a:rPr>
              <a:t>充当</a:t>
            </a:r>
            <a:endParaRPr kumimoji="1" lang="ja-JP" altLang="en-US" sz="1200" dirty="0">
              <a:latin typeface="BIZ UDPゴシック" panose="020B0400000000000000" pitchFamily="50" charset="-128"/>
              <a:ea typeface="BIZ UDPゴシック" panose="020B0400000000000000" pitchFamily="50" charset="-128"/>
            </a:endParaRPr>
          </a:p>
        </p:txBody>
      </p:sp>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595265790"/>
              </p:ext>
            </p:extLst>
          </p:nvPr>
        </p:nvGraphicFramePr>
        <p:xfrm>
          <a:off x="4572000" y="3076124"/>
          <a:ext cx="5198076" cy="3533681"/>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284804">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考え方・傾向</a:t>
                      </a:r>
                    </a:p>
                  </a:txBody>
                  <a:tcPr anchor="ctr">
                    <a:solidFill>
                      <a:schemeClr val="accent1">
                        <a:lumMod val="20000"/>
                        <a:lumOff val="80000"/>
                      </a:schemeClr>
                    </a:solidFill>
                  </a:tcPr>
                </a:tc>
                <a:extLst>
                  <a:ext uri="{0D108BD9-81ED-4DB2-BD59-A6C34878D82A}">
                    <a16:rowId xmlns:a16="http://schemas.microsoft.com/office/drawing/2014/main" val="1806263996"/>
                  </a:ext>
                </a:extLst>
              </a:tr>
              <a:tr h="284804">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給与等は近年と同水準／退職手当は個別に積上げ</a:t>
                      </a:r>
                    </a:p>
                  </a:txBody>
                  <a:tcPr anchor="ctr"/>
                </a:tc>
                <a:extLst>
                  <a:ext uri="{0D108BD9-81ED-4DB2-BD59-A6C34878D82A}">
                    <a16:rowId xmlns:a16="http://schemas.microsoft.com/office/drawing/2014/main" val="1279605222"/>
                  </a:ext>
                </a:extLst>
              </a:tr>
              <a:tr h="28480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近年の増加率や今後の高齢化を踏まえ</a:t>
                      </a:r>
                      <a:r>
                        <a:rPr kumimoji="1" lang="ja-JP" altLang="en-US" sz="1200" b="1" u="sng" dirty="0">
                          <a:solidFill>
                            <a:schemeClr val="accent2"/>
                          </a:solidFill>
                          <a:latin typeface="BIZ UDPゴシック" panose="020B0400000000000000" pitchFamily="50" charset="-128"/>
                          <a:ea typeface="BIZ UDPゴシック" panose="020B0400000000000000" pitchFamily="50" charset="-128"/>
                        </a:rPr>
                        <a:t>増加</a:t>
                      </a:r>
                    </a:p>
                  </a:txBody>
                  <a:tcPr anchor="ctr"/>
                </a:tc>
                <a:extLst>
                  <a:ext uri="{0D108BD9-81ED-4DB2-BD59-A6C34878D82A}">
                    <a16:rowId xmlns:a16="http://schemas.microsoft.com/office/drawing/2014/main" val="1816219830"/>
                  </a:ext>
                </a:extLst>
              </a:tr>
              <a:tr h="907154">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近年の増加率を踏まえ</a:t>
                      </a:r>
                      <a:r>
                        <a:rPr kumimoji="1" lang="ja-JP" altLang="en-US" sz="1200" b="1" u="sng" dirty="0">
                          <a:solidFill>
                            <a:schemeClr val="accent2"/>
                          </a:solidFill>
                          <a:latin typeface="BIZ UDPゴシック" panose="020B0400000000000000" pitchFamily="50" charset="-128"/>
                          <a:ea typeface="BIZ UDPゴシック" panose="020B0400000000000000" pitchFamily="50" charset="-128"/>
                        </a:rPr>
                        <a:t>増加</a:t>
                      </a:r>
                      <a:endParaRPr kumimoji="1" lang="en-US" altLang="ja-JP" sz="1200" b="1" u="sng" dirty="0">
                        <a:solidFill>
                          <a:schemeClr val="accent2"/>
                        </a:solidFill>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※R</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２年度は、新型コロナウイルス感染症関連事業</a:t>
                      </a:r>
                      <a:r>
                        <a:rPr kumimoji="1" lang="en-US" altLang="ja-JP" sz="1200" b="0" u="none" dirty="0">
                          <a:solidFill>
                            <a:schemeClr val="tx1"/>
                          </a:solidFill>
                          <a:latin typeface="BIZ UDPゴシック" panose="020B0400000000000000" pitchFamily="50" charset="-128"/>
                          <a:ea typeface="BIZ UDPゴシック" panose="020B0400000000000000" pitchFamily="50" charset="-128"/>
                        </a:rPr>
                        <a:t/>
                      </a:r>
                      <a:br>
                        <a:rPr kumimoji="1" lang="en-US" altLang="ja-JP" sz="1200" b="0" u="none" dirty="0">
                          <a:solidFill>
                            <a:schemeClr val="tx1"/>
                          </a:solidFill>
                          <a:latin typeface="BIZ UDPゴシック" panose="020B0400000000000000" pitchFamily="50" charset="-128"/>
                          <a:ea typeface="BIZ UDPゴシック" panose="020B0400000000000000" pitchFamily="50" charset="-128"/>
                        </a:rPr>
                      </a:b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　 費が</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大きく（特に補助費）、</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近年の傾向と</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比べ特</a:t>
                      </a:r>
                      <a:r>
                        <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rPr>
                        <a:t/>
                      </a:r>
                      <a:br>
                        <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rPr>
                      </a:b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200" b="0" u="none" baseline="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異</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であるため</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、増加率</a:t>
                      </a: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の算定対象年度から</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除外</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284804">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近年と同水準／</a:t>
                      </a:r>
                      <a:r>
                        <a:rPr kumimoji="1" lang="ja-JP" altLang="en-US" sz="1200" b="1" u="sng" dirty="0">
                          <a:solidFill>
                            <a:schemeClr val="accent2"/>
                          </a:solidFill>
                          <a:latin typeface="BIZ UDPゴシック" panose="020B0400000000000000" pitchFamily="50" charset="-128"/>
                          <a:ea typeface="BIZ UDPゴシック" panose="020B0400000000000000" pitchFamily="50" charset="-128"/>
                        </a:rPr>
                        <a:t>大規模事業は個別に積上げ</a:t>
                      </a:r>
                    </a:p>
                  </a:txBody>
                  <a:tcPr anchor="ctr"/>
                </a:tc>
                <a:extLst>
                  <a:ext uri="{0D108BD9-81ED-4DB2-BD59-A6C34878D82A}">
                    <a16:rowId xmlns:a16="http://schemas.microsoft.com/office/drawing/2014/main" val="4214000780"/>
                  </a:ext>
                </a:extLst>
              </a:tr>
              <a:tr h="47467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a:t>
                      </a:r>
                      <a:r>
                        <a:rPr kumimoji="1" lang="ja-JP" altLang="en-US" sz="1200" b="0" dirty="0" smtClean="0">
                          <a:latin typeface="BIZ UDPゴシック" panose="020B0400000000000000" pitchFamily="50" charset="-128"/>
                          <a:ea typeface="BIZ UDPゴシック" panose="020B0400000000000000" pitchFamily="50" charset="-128"/>
                        </a:rPr>
                        <a:t>は村に</a:t>
                      </a:r>
                      <a:r>
                        <a:rPr kumimoji="1" lang="ja-JP" altLang="en-US" sz="1200" b="0" dirty="0">
                          <a:latin typeface="BIZ UDPゴシック" panose="020B0400000000000000" pitchFamily="50" charset="-128"/>
                          <a:ea typeface="BIZ UDPゴシック" panose="020B0400000000000000" pitchFamily="50" charset="-128"/>
                        </a:rPr>
                        <a:t>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a:t>
                      </a:r>
                      <a:r>
                        <a:rPr kumimoji="1" lang="ja-JP" altLang="en-US" sz="1200" b="0" dirty="0" smtClean="0">
                          <a:latin typeface="BIZ UDPゴシック" panose="020B0400000000000000" pitchFamily="50" charset="-128"/>
                          <a:ea typeface="BIZ UDPゴシック" panose="020B0400000000000000" pitchFamily="50" charset="-128"/>
                        </a:rPr>
                        <a:t>の地方債</a:t>
                      </a:r>
                      <a:r>
                        <a:rPr kumimoji="1" lang="ja-JP" altLang="en-US" sz="1200" b="0" dirty="0">
                          <a:latin typeface="BIZ UDPゴシック" panose="020B0400000000000000" pitchFamily="50" charset="-128"/>
                          <a:ea typeface="BIZ UDPゴシック" panose="020B0400000000000000" pitchFamily="50" charset="-128"/>
                        </a:rPr>
                        <a:t>と連動</a:t>
                      </a:r>
                    </a:p>
                  </a:txBody>
                  <a:tcPr anchor="ctr"/>
                </a:tc>
                <a:extLst>
                  <a:ext uri="{0D108BD9-81ED-4DB2-BD59-A6C34878D82A}">
                    <a16:rowId xmlns:a16="http://schemas.microsoft.com/office/drawing/2014/main" val="377315266"/>
                  </a:ext>
                </a:extLst>
              </a:tr>
              <a:tr h="1012637">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smtClean="0">
                          <a:latin typeface="BIZ UDPゴシック" panose="020B0400000000000000" pitchFamily="50" charset="-128"/>
                          <a:ea typeface="BIZ UDPゴシック" panose="020B0400000000000000" pitchFamily="50" charset="-128"/>
                        </a:rPr>
                        <a:t>国保特会と後期高齢特会は人口連動</a:t>
                      </a:r>
                      <a:endParaRPr kumimoji="1" lang="en-US" altLang="ja-JP" sz="1200" b="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smtClean="0">
                          <a:latin typeface="BIZ UDPゴシック" panose="020B0400000000000000" pitchFamily="50" charset="-128"/>
                          <a:ea typeface="BIZ UDPゴシック" panose="020B0400000000000000" pitchFamily="50" charset="-128"/>
                        </a:rPr>
                        <a:t>介護特会は府全体の介護</a:t>
                      </a:r>
                      <a:r>
                        <a:rPr kumimoji="1" lang="ja-JP" altLang="en-US" sz="1200" b="0" smtClean="0">
                          <a:latin typeface="BIZ UDPゴシック" panose="020B0400000000000000" pitchFamily="50" charset="-128"/>
                          <a:ea typeface="BIZ UDPゴシック" panose="020B0400000000000000" pitchFamily="50" charset="-128"/>
                        </a:rPr>
                        <a:t>給付費総額の推計値と</a:t>
                      </a:r>
                      <a:r>
                        <a:rPr kumimoji="1" lang="ja-JP" altLang="en-US" sz="1200" b="0" dirty="0" smtClean="0">
                          <a:latin typeface="BIZ UDPゴシック" panose="020B0400000000000000" pitchFamily="50" charset="-128"/>
                          <a:ea typeface="BIZ UDPゴシック" panose="020B0400000000000000" pitchFamily="50" charset="-128"/>
                        </a:rPr>
                        <a:t>連動</a:t>
                      </a:r>
                      <a:endParaRPr kumimoji="1" lang="en-US" altLang="ja-JP" sz="1200" b="0" dirty="0" smtClean="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smtClean="0">
                          <a:latin typeface="BIZ UDPゴシック" panose="020B0400000000000000" pitchFamily="50" charset="-128"/>
                          <a:ea typeface="BIZ UDPゴシック" panose="020B0400000000000000" pitchFamily="50" charset="-128"/>
                        </a:rPr>
                        <a:t>下水特会は近年と同水準</a:t>
                      </a:r>
                      <a:endParaRPr kumimoji="1" lang="en-US" altLang="ja-JP" sz="1200" b="0" spc="-150" dirty="0" smtClean="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増加傾向から令和１２年度に減少に転じる</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Tree>
    <p:extLst>
      <p:ext uri="{BB962C8B-B14F-4D97-AF65-F5344CB8AC3E}">
        <p14:creationId xmlns:p14="http://schemas.microsoft.com/office/powerpoint/2010/main" val="1193505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 name="グラフ 77">
            <a:extLst>
              <a:ext uri="{FF2B5EF4-FFF2-40B4-BE49-F238E27FC236}">
                <a16:creationId xmlns:a16="http://schemas.microsoft.com/office/drawing/2014/main" id="{00000000-0008-0000-0500-000010000000}"/>
              </a:ext>
            </a:extLst>
          </p:cNvPr>
          <p:cNvGraphicFramePr>
            <a:graphicFrameLocks/>
          </p:cNvGraphicFramePr>
          <p:nvPr>
            <p:extLst>
              <p:ext uri="{D42A27DB-BD31-4B8C-83A1-F6EECF244321}">
                <p14:modId xmlns:p14="http://schemas.microsoft.com/office/powerpoint/2010/main" val="1086766936"/>
              </p:ext>
            </p:extLst>
          </p:nvPr>
        </p:nvGraphicFramePr>
        <p:xfrm>
          <a:off x="7818705" y="5134204"/>
          <a:ext cx="2011393" cy="14580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7" name="グラフ 76">
            <a:extLst>
              <a:ext uri="{FF2B5EF4-FFF2-40B4-BE49-F238E27FC236}">
                <a16:creationId xmlns:a16="http://schemas.microsoft.com/office/drawing/2014/main" id="{00000000-0008-0000-0500-00000F000000}"/>
              </a:ext>
            </a:extLst>
          </p:cNvPr>
          <p:cNvGraphicFramePr>
            <a:graphicFrameLocks/>
          </p:cNvGraphicFramePr>
          <p:nvPr>
            <p:extLst>
              <p:ext uri="{D42A27DB-BD31-4B8C-83A1-F6EECF244321}">
                <p14:modId xmlns:p14="http://schemas.microsoft.com/office/powerpoint/2010/main" val="4178973823"/>
              </p:ext>
            </p:extLst>
          </p:nvPr>
        </p:nvGraphicFramePr>
        <p:xfrm>
          <a:off x="6184792" y="5164667"/>
          <a:ext cx="1561102" cy="14234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6" name="グラフ 75">
            <a:extLst>
              <a:ext uri="{FF2B5EF4-FFF2-40B4-BE49-F238E27FC236}">
                <a16:creationId xmlns:a16="http://schemas.microsoft.com/office/drawing/2014/main" id="{00000000-0008-0000-0500-00000E000000}"/>
              </a:ext>
            </a:extLst>
          </p:cNvPr>
          <p:cNvGraphicFramePr>
            <a:graphicFrameLocks/>
          </p:cNvGraphicFramePr>
          <p:nvPr>
            <p:extLst>
              <p:ext uri="{D42A27DB-BD31-4B8C-83A1-F6EECF244321}">
                <p14:modId xmlns:p14="http://schemas.microsoft.com/office/powerpoint/2010/main" val="2792236889"/>
              </p:ext>
            </p:extLst>
          </p:nvPr>
        </p:nvGraphicFramePr>
        <p:xfrm>
          <a:off x="7992174" y="3222867"/>
          <a:ext cx="1664457" cy="145805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1" name="グラフ 70">
            <a:extLst>
              <a:ext uri="{FF2B5EF4-FFF2-40B4-BE49-F238E27FC236}">
                <a16:creationId xmlns:a16="http://schemas.microsoft.com/office/drawing/2014/main" id="{00000000-0008-0000-0500-00000D000000}"/>
              </a:ext>
            </a:extLst>
          </p:cNvPr>
          <p:cNvGraphicFramePr>
            <a:graphicFrameLocks/>
          </p:cNvGraphicFramePr>
          <p:nvPr>
            <p:extLst>
              <p:ext uri="{D42A27DB-BD31-4B8C-83A1-F6EECF244321}">
                <p14:modId xmlns:p14="http://schemas.microsoft.com/office/powerpoint/2010/main" val="630142504"/>
              </p:ext>
            </p:extLst>
          </p:nvPr>
        </p:nvGraphicFramePr>
        <p:xfrm>
          <a:off x="5850518" y="3258646"/>
          <a:ext cx="2303440" cy="144332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9" name="グラフ 68">
            <a:extLst>
              <a:ext uri="{FF2B5EF4-FFF2-40B4-BE49-F238E27FC236}">
                <a16:creationId xmlns:a16="http://schemas.microsoft.com/office/drawing/2014/main" id="{00000000-0008-0000-0500-000008000000}"/>
              </a:ext>
            </a:extLst>
          </p:cNvPr>
          <p:cNvGraphicFramePr>
            <a:graphicFrameLocks/>
          </p:cNvGraphicFramePr>
          <p:nvPr>
            <p:extLst>
              <p:ext uri="{D42A27DB-BD31-4B8C-83A1-F6EECF244321}">
                <p14:modId xmlns:p14="http://schemas.microsoft.com/office/powerpoint/2010/main" val="4186908810"/>
              </p:ext>
            </p:extLst>
          </p:nvPr>
        </p:nvGraphicFramePr>
        <p:xfrm>
          <a:off x="227957" y="3039840"/>
          <a:ext cx="5752722" cy="3818159"/>
        </p:xfrm>
        <a:graphic>
          <a:graphicData uri="http://schemas.openxmlformats.org/drawingml/2006/chart">
            <c:chart xmlns:c="http://schemas.openxmlformats.org/drawingml/2006/chart" xmlns:r="http://schemas.openxmlformats.org/officeDocument/2006/relationships" r:id="rId6"/>
          </a:graphicData>
        </a:graphic>
      </p:graphicFrame>
      <p:sp>
        <p:nvSpPr>
          <p:cNvPr id="40" name="正方形/長方形 39"/>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p:nvPr/>
        </p:nvSpPr>
        <p:spPr>
          <a:xfrm>
            <a:off x="206323" y="840287"/>
            <a:ext cx="9487041" cy="1894176"/>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0" name="テキスト ボックス 29"/>
          <p:cNvSpPr txBox="1"/>
          <p:nvPr/>
        </p:nvSpPr>
        <p:spPr>
          <a:xfrm>
            <a:off x="1006377" y="2967367"/>
            <a:ext cx="4072276"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補助費等（歳出）、国・府支出金（歳入）の見通し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35" name="テキスト ボックス 34"/>
          <p:cNvSpPr txBox="1"/>
          <p:nvPr/>
        </p:nvSpPr>
        <p:spPr>
          <a:xfrm>
            <a:off x="172998" y="3426404"/>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（百万円）</a:t>
            </a:r>
          </a:p>
        </p:txBody>
      </p:sp>
      <p:sp>
        <p:nvSpPr>
          <p:cNvPr id="4" name="下矢印 3"/>
          <p:cNvSpPr/>
          <p:nvPr/>
        </p:nvSpPr>
        <p:spPr>
          <a:xfrm rot="11766081">
            <a:off x="1083039" y="5109630"/>
            <a:ext cx="127684" cy="473406"/>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p:cNvCxnSpPr>
            <a:cxnSpLocks/>
          </p:cNvCxnSpPr>
          <p:nvPr/>
        </p:nvCxnSpPr>
        <p:spPr>
          <a:xfrm flipH="1" flipV="1">
            <a:off x="1422904" y="4948919"/>
            <a:ext cx="435873" cy="1001361"/>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 name="角丸四角形 2"/>
          <p:cNvSpPr/>
          <p:nvPr/>
        </p:nvSpPr>
        <p:spPr>
          <a:xfrm>
            <a:off x="1868397" y="5906475"/>
            <a:ext cx="1650663" cy="380749"/>
          </a:xfrm>
          <a:prstGeom prst="roundRect">
            <a:avLst/>
          </a:prstGeom>
          <a:solidFill>
            <a:schemeClr val="accent6">
              <a:lumMod val="20000"/>
              <a:lumOff val="80000"/>
            </a:schemeClr>
          </a:solid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ベースとなる決算値が、</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例年に比べ大きく増加</a:t>
            </a:r>
          </a:p>
        </p:txBody>
      </p:sp>
      <p:sp>
        <p:nvSpPr>
          <p:cNvPr id="45" name="角丸四角形 44"/>
          <p:cNvSpPr/>
          <p:nvPr/>
        </p:nvSpPr>
        <p:spPr>
          <a:xfrm>
            <a:off x="2657725" y="4033216"/>
            <a:ext cx="3089002" cy="413410"/>
          </a:xfrm>
          <a:prstGeom prst="roundRect">
            <a:avLst/>
          </a:prstGeom>
          <a:solidFill>
            <a:schemeClr val="accent5">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推計値は、</a:t>
            </a:r>
            <a:r>
              <a:rPr kumimoji="1" lang="en-US" altLang="ja-JP" sz="1000" dirty="0">
                <a:solidFill>
                  <a:schemeClr val="tx1"/>
                </a:solidFill>
                <a:latin typeface="BIZ UDPゴシック" panose="020B0400000000000000" pitchFamily="50" charset="-128"/>
                <a:ea typeface="BIZ UDPゴシック" panose="020B0400000000000000" pitchFamily="50" charset="-128"/>
              </a:rPr>
              <a:t>R2</a:t>
            </a:r>
            <a:r>
              <a:rPr kumimoji="1" lang="ja-JP" altLang="en-US" sz="1000" dirty="0">
                <a:solidFill>
                  <a:schemeClr val="tx1"/>
                </a:solidFill>
                <a:latin typeface="BIZ UDPゴシック" panose="020B0400000000000000" pitchFamily="50" charset="-128"/>
                <a:ea typeface="BIZ UDPゴシック" panose="020B0400000000000000" pitchFamily="50" charset="-128"/>
              </a:rPr>
              <a:t>年度歳入に占める国・府支出金割合を</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各年度の歳出に乗じるため、増加傾向</a:t>
            </a:r>
          </a:p>
        </p:txBody>
      </p:sp>
      <p:sp>
        <p:nvSpPr>
          <p:cNvPr id="46" name="テキスト ボックス 45"/>
          <p:cNvSpPr txBox="1"/>
          <p:nvPr/>
        </p:nvSpPr>
        <p:spPr>
          <a:xfrm>
            <a:off x="5923162" y="2966907"/>
            <a:ext cx="3597461"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歳入：「国・府支出金」の割合の変化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2" name="右矢印 11"/>
          <p:cNvSpPr/>
          <p:nvPr/>
        </p:nvSpPr>
        <p:spPr>
          <a:xfrm>
            <a:off x="7636889" y="3642562"/>
            <a:ext cx="194495" cy="607659"/>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5898384" y="4850371"/>
            <a:ext cx="3597461"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歳出：「補助費等」の割合の変化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74" name="正方形/長方形 73"/>
          <p:cNvSpPr>
            <a:spLocks noChangeAspect="1"/>
          </p:cNvSpPr>
          <p:nvPr/>
        </p:nvSpPr>
        <p:spPr>
          <a:xfrm>
            <a:off x="6056404" y="3474838"/>
            <a:ext cx="239597" cy="9355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dirty="0">
                <a:solidFill>
                  <a:schemeClr val="tx1"/>
                </a:solidFill>
                <a:latin typeface="BIZ UDPゴシック" panose="020B0400000000000000" pitchFamily="50" charset="-128"/>
                <a:ea typeface="BIZ UDPゴシック" panose="020B0400000000000000" pitchFamily="50" charset="-128"/>
              </a:rPr>
              <a:t>令和元年度</a:t>
            </a:r>
          </a:p>
        </p:txBody>
      </p:sp>
      <p:sp>
        <p:nvSpPr>
          <p:cNvPr id="2" name="角丸四角形 1"/>
          <p:cNvSpPr/>
          <p:nvPr/>
        </p:nvSpPr>
        <p:spPr>
          <a:xfrm>
            <a:off x="6274721" y="4557998"/>
            <a:ext cx="1498600" cy="1910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約</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３４</a:t>
            </a:r>
            <a:r>
              <a:rPr kumimoji="1" lang="ja-JP" altLang="en-US" sz="1100" dirty="0">
                <a:solidFill>
                  <a:schemeClr val="tx1"/>
                </a:solidFill>
                <a:latin typeface="BIZ UDPゴシック" panose="020B0400000000000000" pitchFamily="50" charset="-128"/>
                <a:ea typeface="BIZ UDPゴシック" panose="020B0400000000000000" pitchFamily="50" charset="-128"/>
              </a:rPr>
              <a:t>億円</a:t>
            </a:r>
          </a:p>
        </p:txBody>
      </p:sp>
      <p:sp>
        <p:nvSpPr>
          <p:cNvPr id="5" name="正方形/長方形 4"/>
          <p:cNvSpPr/>
          <p:nvPr/>
        </p:nvSpPr>
        <p:spPr>
          <a:xfrm>
            <a:off x="5898384" y="3274684"/>
            <a:ext cx="3658366" cy="15257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5904953" y="5143622"/>
            <a:ext cx="3658366" cy="15257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a:spLocks noChangeAspect="1"/>
          </p:cNvSpPr>
          <p:nvPr/>
        </p:nvSpPr>
        <p:spPr>
          <a:xfrm>
            <a:off x="7914104" y="3474838"/>
            <a:ext cx="239597" cy="9355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dirty="0">
                <a:solidFill>
                  <a:schemeClr val="tx1"/>
                </a:solidFill>
                <a:latin typeface="BIZ UDPゴシック" panose="020B0400000000000000" pitchFamily="50" charset="-128"/>
                <a:ea typeface="BIZ UDPゴシック" panose="020B0400000000000000" pitchFamily="50" charset="-128"/>
              </a:rPr>
              <a:t>令和</a:t>
            </a:r>
            <a:r>
              <a:rPr kumimoji="1" lang="en-US" altLang="ja-JP" sz="1050" dirty="0">
                <a:solidFill>
                  <a:schemeClr val="tx1"/>
                </a:solidFill>
                <a:latin typeface="BIZ UDPゴシック" panose="020B0400000000000000" pitchFamily="50" charset="-128"/>
                <a:ea typeface="BIZ UDPゴシック" panose="020B0400000000000000" pitchFamily="50" charset="-128"/>
              </a:rPr>
              <a:t>2</a:t>
            </a:r>
            <a:r>
              <a:rPr kumimoji="1" lang="ja-JP" altLang="en-US" sz="1050" dirty="0">
                <a:solidFill>
                  <a:schemeClr val="tx1"/>
                </a:solidFill>
                <a:latin typeface="BIZ UDPゴシック" panose="020B0400000000000000" pitchFamily="50" charset="-128"/>
                <a:ea typeface="BIZ UDPゴシック" panose="020B0400000000000000" pitchFamily="50" charset="-128"/>
              </a:rPr>
              <a:t>年度</a:t>
            </a:r>
          </a:p>
        </p:txBody>
      </p:sp>
      <p:sp>
        <p:nvSpPr>
          <p:cNvPr id="62" name="角丸四角形 61"/>
          <p:cNvSpPr/>
          <p:nvPr/>
        </p:nvSpPr>
        <p:spPr>
          <a:xfrm>
            <a:off x="8044751" y="4551924"/>
            <a:ext cx="1498600" cy="1910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約</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３８</a:t>
            </a:r>
            <a:r>
              <a:rPr kumimoji="1" lang="ja-JP" altLang="en-US" sz="1100" dirty="0">
                <a:solidFill>
                  <a:schemeClr val="tx1"/>
                </a:solidFill>
                <a:latin typeface="BIZ UDPゴシック" panose="020B0400000000000000" pitchFamily="50" charset="-128"/>
                <a:ea typeface="BIZ UDPゴシック" panose="020B0400000000000000" pitchFamily="50" charset="-128"/>
              </a:rPr>
              <a:t>億円</a:t>
            </a:r>
          </a:p>
        </p:txBody>
      </p:sp>
      <p:sp>
        <p:nvSpPr>
          <p:cNvPr id="63" name="右矢印 62"/>
          <p:cNvSpPr/>
          <p:nvPr/>
        </p:nvSpPr>
        <p:spPr>
          <a:xfrm>
            <a:off x="7638534" y="5617964"/>
            <a:ext cx="194495" cy="607659"/>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a:spLocks noChangeAspect="1"/>
          </p:cNvSpPr>
          <p:nvPr/>
        </p:nvSpPr>
        <p:spPr>
          <a:xfrm>
            <a:off x="6056404" y="5357875"/>
            <a:ext cx="239597" cy="9355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dirty="0">
                <a:solidFill>
                  <a:schemeClr val="tx1"/>
                </a:solidFill>
                <a:latin typeface="BIZ UDPゴシック" panose="020B0400000000000000" pitchFamily="50" charset="-128"/>
                <a:ea typeface="BIZ UDPゴシック" panose="020B0400000000000000" pitchFamily="50" charset="-128"/>
              </a:rPr>
              <a:t>令和元年度</a:t>
            </a:r>
          </a:p>
        </p:txBody>
      </p:sp>
      <p:sp>
        <p:nvSpPr>
          <p:cNvPr id="65" name="正方形/長方形 64"/>
          <p:cNvSpPr>
            <a:spLocks noChangeAspect="1"/>
          </p:cNvSpPr>
          <p:nvPr/>
        </p:nvSpPr>
        <p:spPr>
          <a:xfrm>
            <a:off x="7914103" y="5357152"/>
            <a:ext cx="239597" cy="9355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dirty="0">
                <a:solidFill>
                  <a:schemeClr val="tx1"/>
                </a:solidFill>
                <a:latin typeface="BIZ UDPゴシック" panose="020B0400000000000000" pitchFamily="50" charset="-128"/>
                <a:ea typeface="BIZ UDPゴシック" panose="020B0400000000000000" pitchFamily="50" charset="-128"/>
              </a:rPr>
              <a:t>令和</a:t>
            </a:r>
            <a:r>
              <a:rPr kumimoji="1" lang="en-US" altLang="ja-JP" sz="1050" dirty="0">
                <a:solidFill>
                  <a:schemeClr val="tx1"/>
                </a:solidFill>
                <a:latin typeface="BIZ UDPゴシック" panose="020B0400000000000000" pitchFamily="50" charset="-128"/>
                <a:ea typeface="BIZ UDPゴシック" panose="020B0400000000000000" pitchFamily="50" charset="-128"/>
              </a:rPr>
              <a:t>2</a:t>
            </a:r>
            <a:r>
              <a:rPr kumimoji="1" lang="ja-JP" altLang="en-US" sz="1050" dirty="0">
                <a:solidFill>
                  <a:schemeClr val="tx1"/>
                </a:solidFill>
                <a:latin typeface="BIZ UDPゴシック" panose="020B0400000000000000" pitchFamily="50" charset="-128"/>
                <a:ea typeface="BIZ UDPゴシック" panose="020B0400000000000000" pitchFamily="50" charset="-128"/>
              </a:rPr>
              <a:t>年度</a:t>
            </a:r>
          </a:p>
        </p:txBody>
      </p:sp>
      <p:sp>
        <p:nvSpPr>
          <p:cNvPr id="66" name="角丸四角形 65"/>
          <p:cNvSpPr/>
          <p:nvPr/>
        </p:nvSpPr>
        <p:spPr>
          <a:xfrm>
            <a:off x="6265902" y="6438991"/>
            <a:ext cx="1498600" cy="1910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約</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３３</a:t>
            </a:r>
            <a:r>
              <a:rPr kumimoji="1" lang="ja-JP" altLang="en-US" sz="1100" dirty="0">
                <a:solidFill>
                  <a:schemeClr val="tx1"/>
                </a:solidFill>
                <a:latin typeface="BIZ UDPゴシック" panose="020B0400000000000000" pitchFamily="50" charset="-128"/>
                <a:ea typeface="BIZ UDPゴシック" panose="020B0400000000000000" pitchFamily="50" charset="-128"/>
              </a:rPr>
              <a:t>億円</a:t>
            </a:r>
          </a:p>
        </p:txBody>
      </p:sp>
      <p:sp>
        <p:nvSpPr>
          <p:cNvPr id="67" name="角丸四角形 66"/>
          <p:cNvSpPr/>
          <p:nvPr/>
        </p:nvSpPr>
        <p:spPr>
          <a:xfrm>
            <a:off x="8108902" y="6441433"/>
            <a:ext cx="1498600" cy="1910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約</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３７</a:t>
            </a:r>
            <a:r>
              <a:rPr kumimoji="1" lang="ja-JP" altLang="en-US" sz="1100" dirty="0">
                <a:solidFill>
                  <a:schemeClr val="tx1"/>
                </a:solidFill>
                <a:latin typeface="BIZ UDPゴシック" panose="020B0400000000000000" pitchFamily="50" charset="-128"/>
                <a:ea typeface="BIZ UDPゴシック" panose="020B0400000000000000" pitchFamily="50" charset="-128"/>
              </a:rPr>
              <a:t>億円</a:t>
            </a:r>
          </a:p>
        </p:txBody>
      </p:sp>
      <p:sp>
        <p:nvSpPr>
          <p:cNvPr id="73" name="角丸四角形 72"/>
          <p:cNvSpPr/>
          <p:nvPr/>
        </p:nvSpPr>
        <p:spPr>
          <a:xfrm>
            <a:off x="6559522" y="5649826"/>
            <a:ext cx="1498600" cy="1910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n w="6350">
                  <a:noFill/>
                </a:ln>
                <a:solidFill>
                  <a:schemeClr val="tx1"/>
                </a:solidFill>
                <a:latin typeface="BIZ UDPゴシック" panose="020B0400000000000000" pitchFamily="50" charset="-128"/>
                <a:ea typeface="BIZ UDPゴシック" panose="020B0400000000000000" pitchFamily="50" charset="-128"/>
              </a:rPr>
              <a:t>９．８</a:t>
            </a:r>
            <a:r>
              <a:rPr kumimoji="1" lang="en-US" altLang="ja-JP" sz="700" b="1" dirty="0">
                <a:ln w="6350">
                  <a:noFill/>
                </a:ln>
                <a:solidFill>
                  <a:schemeClr val="tx1"/>
                </a:solidFill>
                <a:latin typeface="BIZ UDPゴシック" panose="020B0400000000000000" pitchFamily="50" charset="-128"/>
                <a:ea typeface="BIZ UDPゴシック" panose="020B0400000000000000" pitchFamily="50" charset="-128"/>
              </a:rPr>
              <a:t>%</a:t>
            </a:r>
            <a:endParaRPr kumimoji="1" lang="ja-JP" altLang="en-US" sz="700" b="1" dirty="0">
              <a:ln w="6350">
                <a:noFill/>
              </a:ln>
              <a:solidFill>
                <a:schemeClr val="tx1"/>
              </a:solidFill>
              <a:latin typeface="BIZ UDPゴシック" panose="020B0400000000000000" pitchFamily="50" charset="-128"/>
              <a:ea typeface="BIZ UDPゴシック" panose="020B0400000000000000" pitchFamily="50" charset="-128"/>
            </a:endParaRPr>
          </a:p>
        </p:txBody>
      </p:sp>
      <p:sp>
        <p:nvSpPr>
          <p:cNvPr id="36" name="正方形/長方形 35">
            <a:extLst>
              <a:ext uri="{FF2B5EF4-FFF2-40B4-BE49-F238E27FC236}">
                <a16:creationId xmlns:a16="http://schemas.microsoft.com/office/drawing/2014/main" id="{AF892949-EB4C-49C2-8EED-312386F7F32B}"/>
              </a:ext>
            </a:extLst>
          </p:cNvPr>
          <p:cNvSpPr/>
          <p:nvPr/>
        </p:nvSpPr>
        <p:spPr>
          <a:xfrm>
            <a:off x="9558794" y="6501263"/>
            <a:ext cx="299838" cy="372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３</a:t>
            </a:r>
          </a:p>
        </p:txBody>
      </p:sp>
      <p:sp>
        <p:nvSpPr>
          <p:cNvPr id="38" name="角丸四角形 7">
            <a:extLst>
              <a:ext uri="{FF2B5EF4-FFF2-40B4-BE49-F238E27FC236}">
                <a16:creationId xmlns:a16="http://schemas.microsoft.com/office/drawing/2014/main" id="{E76C10FE-4504-4A4C-9C24-CFADFEA709DC}"/>
              </a:ext>
            </a:extLst>
          </p:cNvPr>
          <p:cNvSpPr/>
          <p:nvPr/>
        </p:nvSpPr>
        <p:spPr>
          <a:xfrm>
            <a:off x="2831039" y="5518806"/>
            <a:ext cx="2628421" cy="241329"/>
          </a:xfrm>
          <a:prstGeom prst="roundRect">
            <a:avLst/>
          </a:prstGeom>
          <a:solidFill>
            <a:schemeClr val="accent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推計値は、近年の増加率を乗じ、増加傾向</a:t>
            </a:r>
          </a:p>
        </p:txBody>
      </p:sp>
      <p:cxnSp>
        <p:nvCxnSpPr>
          <p:cNvPr id="41" name="直線矢印コネクタ 40">
            <a:extLst>
              <a:ext uri="{FF2B5EF4-FFF2-40B4-BE49-F238E27FC236}">
                <a16:creationId xmlns:a16="http://schemas.microsoft.com/office/drawing/2014/main" id="{770EE86E-4437-4CAD-8EE2-A6758F73D107}"/>
              </a:ext>
            </a:extLst>
          </p:cNvPr>
          <p:cNvCxnSpPr>
            <a:cxnSpLocks/>
          </p:cNvCxnSpPr>
          <p:nvPr/>
        </p:nvCxnSpPr>
        <p:spPr>
          <a:xfrm flipH="1" flipV="1">
            <a:off x="1394330" y="5449599"/>
            <a:ext cx="464449" cy="732213"/>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7" name="下矢印 3">
            <a:extLst>
              <a:ext uri="{FF2B5EF4-FFF2-40B4-BE49-F238E27FC236}">
                <a16:creationId xmlns:a16="http://schemas.microsoft.com/office/drawing/2014/main" id="{B22F7482-30C8-4188-A49E-DF372D5CC1A5}"/>
              </a:ext>
            </a:extLst>
          </p:cNvPr>
          <p:cNvSpPr/>
          <p:nvPr/>
        </p:nvSpPr>
        <p:spPr>
          <a:xfrm rot="11766081">
            <a:off x="1256122" y="5626530"/>
            <a:ext cx="127684" cy="473406"/>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69">
            <a:extLst>
              <a:ext uri="{FF2B5EF4-FFF2-40B4-BE49-F238E27FC236}">
                <a16:creationId xmlns:a16="http://schemas.microsoft.com/office/drawing/2014/main" id="{82E1D049-986D-4A9B-B424-4F556D313317}"/>
              </a:ext>
            </a:extLst>
          </p:cNvPr>
          <p:cNvSpPr/>
          <p:nvPr/>
        </p:nvSpPr>
        <p:spPr>
          <a:xfrm>
            <a:off x="8375670" y="5555107"/>
            <a:ext cx="1498600" cy="1910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n w="6350">
                  <a:noFill/>
                </a:ln>
                <a:solidFill>
                  <a:schemeClr val="bg1"/>
                </a:solidFill>
                <a:latin typeface="BIZ UDPゴシック" panose="020B0400000000000000" pitchFamily="50" charset="-128"/>
                <a:ea typeface="BIZ UDPゴシック" panose="020B0400000000000000" pitchFamily="50" charset="-128"/>
              </a:rPr>
              <a:t>２４．０</a:t>
            </a:r>
            <a:r>
              <a:rPr kumimoji="1" lang="en-US" altLang="ja-JP" sz="700" b="1" dirty="0">
                <a:ln w="6350">
                  <a:noFill/>
                </a:ln>
                <a:solidFill>
                  <a:schemeClr val="bg1"/>
                </a:solidFill>
                <a:latin typeface="BIZ UDPゴシック" panose="020B0400000000000000" pitchFamily="50" charset="-128"/>
                <a:ea typeface="BIZ UDPゴシック" panose="020B0400000000000000" pitchFamily="50" charset="-128"/>
              </a:rPr>
              <a:t>%</a:t>
            </a:r>
            <a:endParaRPr kumimoji="1" lang="ja-JP" altLang="en-US" sz="1050" b="1" dirty="0">
              <a:ln w="6350">
                <a:noFill/>
              </a:ln>
              <a:solidFill>
                <a:schemeClr val="bg1"/>
              </a:solidFill>
              <a:latin typeface="BIZ UDPゴシック" panose="020B0400000000000000" pitchFamily="50" charset="-128"/>
              <a:ea typeface="BIZ UDPゴシック" panose="020B0400000000000000" pitchFamily="50" charset="-128"/>
            </a:endParaRPr>
          </a:p>
        </p:txBody>
      </p:sp>
      <p:sp>
        <p:nvSpPr>
          <p:cNvPr id="55" name="角丸四角形 69">
            <a:extLst>
              <a:ext uri="{FF2B5EF4-FFF2-40B4-BE49-F238E27FC236}">
                <a16:creationId xmlns:a16="http://schemas.microsoft.com/office/drawing/2014/main" id="{30BC955B-F393-457B-A1D8-4DF4968389CA}"/>
              </a:ext>
            </a:extLst>
          </p:cNvPr>
          <p:cNvSpPr/>
          <p:nvPr/>
        </p:nvSpPr>
        <p:spPr>
          <a:xfrm>
            <a:off x="8382881" y="3719236"/>
            <a:ext cx="1498600" cy="1910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n w="6350">
                  <a:noFill/>
                </a:ln>
                <a:solidFill>
                  <a:schemeClr val="bg1"/>
                </a:solidFill>
                <a:latin typeface="BIZ UDPゴシック" panose="020B0400000000000000" pitchFamily="50" charset="-128"/>
                <a:ea typeface="BIZ UDPゴシック" panose="020B0400000000000000" pitchFamily="50" charset="-128"/>
              </a:rPr>
              <a:t>３２．７</a:t>
            </a:r>
            <a:r>
              <a:rPr kumimoji="1" lang="en-US" altLang="ja-JP" sz="700" b="1" dirty="0">
                <a:ln w="6350">
                  <a:noFill/>
                </a:ln>
                <a:solidFill>
                  <a:schemeClr val="bg1"/>
                </a:solidFill>
                <a:latin typeface="BIZ UDPゴシック" panose="020B0400000000000000" pitchFamily="50" charset="-128"/>
                <a:ea typeface="BIZ UDPゴシック" panose="020B0400000000000000" pitchFamily="50" charset="-128"/>
              </a:rPr>
              <a:t>%</a:t>
            </a:r>
            <a:endParaRPr kumimoji="1" lang="ja-JP" altLang="en-US" sz="1050" b="1" dirty="0">
              <a:ln w="6350">
                <a:noFill/>
              </a:ln>
              <a:solidFill>
                <a:schemeClr val="bg1"/>
              </a:solidFill>
              <a:latin typeface="BIZ UDPゴシック" panose="020B0400000000000000" pitchFamily="50" charset="-128"/>
              <a:ea typeface="BIZ UDPゴシック" panose="020B0400000000000000" pitchFamily="50" charset="-128"/>
            </a:endParaRPr>
          </a:p>
        </p:txBody>
      </p:sp>
      <p:sp>
        <p:nvSpPr>
          <p:cNvPr id="75" name="角丸四角形 72">
            <a:extLst>
              <a:ext uri="{FF2B5EF4-FFF2-40B4-BE49-F238E27FC236}">
                <a16:creationId xmlns:a16="http://schemas.microsoft.com/office/drawing/2014/main" id="{5A608BA4-A704-403B-9B37-BD405B59645B}"/>
              </a:ext>
            </a:extLst>
          </p:cNvPr>
          <p:cNvSpPr/>
          <p:nvPr/>
        </p:nvSpPr>
        <p:spPr>
          <a:xfrm>
            <a:off x="6576502" y="3842988"/>
            <a:ext cx="1498600" cy="1910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n w="6350">
                  <a:noFill/>
                </a:ln>
                <a:solidFill>
                  <a:schemeClr val="tx1"/>
                </a:solidFill>
                <a:latin typeface="BIZ UDPゴシック" panose="020B0400000000000000" pitchFamily="50" charset="-128"/>
                <a:ea typeface="BIZ UDPゴシック" panose="020B0400000000000000" pitchFamily="50" charset="-128"/>
              </a:rPr>
              <a:t>１３．６</a:t>
            </a:r>
            <a:r>
              <a:rPr kumimoji="1" lang="en-US" altLang="ja-JP" sz="700" b="1" dirty="0">
                <a:ln w="6350">
                  <a:noFill/>
                </a:ln>
                <a:solidFill>
                  <a:schemeClr val="tx1"/>
                </a:solidFill>
                <a:latin typeface="BIZ UDPゴシック" panose="020B0400000000000000" pitchFamily="50" charset="-128"/>
                <a:ea typeface="BIZ UDPゴシック" panose="020B0400000000000000" pitchFamily="50" charset="-128"/>
              </a:rPr>
              <a:t>%</a:t>
            </a:r>
            <a:endParaRPr kumimoji="1" lang="ja-JP" altLang="en-US" sz="700" b="1" dirty="0">
              <a:ln w="6350">
                <a:noFill/>
              </a:ln>
              <a:solidFill>
                <a:schemeClr val="tx1"/>
              </a:solidFill>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5975881" y="4568652"/>
            <a:ext cx="646331" cy="230832"/>
          </a:xfrm>
          <a:prstGeom prst="rect">
            <a:avLst/>
          </a:prstGeom>
          <a:noFill/>
        </p:spPr>
        <p:txBody>
          <a:bodyPr wrap="none" rtlCol="0">
            <a:spAutoFit/>
          </a:bodyPr>
          <a:lstStyle/>
          <a:p>
            <a:r>
              <a:rPr kumimoji="1" lang="ja-JP" altLang="en-US" sz="900" dirty="0">
                <a:latin typeface="BIZ UDPゴシック" panose="020B0400000000000000" pitchFamily="50" charset="-128"/>
                <a:ea typeface="BIZ UDPゴシック" panose="020B0400000000000000" pitchFamily="50" charset="-128"/>
              </a:rPr>
              <a:t>歳入総額</a:t>
            </a:r>
          </a:p>
        </p:txBody>
      </p:sp>
      <p:sp>
        <p:nvSpPr>
          <p:cNvPr id="42" name="テキスト ボックス 41"/>
          <p:cNvSpPr txBox="1"/>
          <p:nvPr/>
        </p:nvSpPr>
        <p:spPr>
          <a:xfrm>
            <a:off x="5975964" y="6445828"/>
            <a:ext cx="646331" cy="230832"/>
          </a:xfrm>
          <a:prstGeom prst="rect">
            <a:avLst/>
          </a:prstGeom>
          <a:noFill/>
        </p:spPr>
        <p:txBody>
          <a:bodyPr wrap="none" rtlCol="0">
            <a:spAutoFit/>
          </a:bodyPr>
          <a:lstStyle/>
          <a:p>
            <a:r>
              <a:rPr kumimoji="1" lang="ja-JP" altLang="en-US" sz="900" dirty="0" smtClean="0">
                <a:latin typeface="BIZ UDPゴシック" panose="020B0400000000000000" pitchFamily="50" charset="-128"/>
                <a:ea typeface="BIZ UDPゴシック" panose="020B0400000000000000" pitchFamily="50" charset="-128"/>
              </a:rPr>
              <a:t>歳出総額</a:t>
            </a:r>
            <a:endParaRPr kumimoji="1" lang="ja-JP" altLang="en-US" sz="900" dirty="0">
              <a:latin typeface="BIZ UDPゴシック" panose="020B0400000000000000" pitchFamily="50" charset="-128"/>
              <a:ea typeface="BIZ UDPゴシック" panose="020B0400000000000000" pitchFamily="50" charset="-128"/>
            </a:endParaRPr>
          </a:p>
        </p:txBody>
      </p:sp>
      <p:sp>
        <p:nvSpPr>
          <p:cNvPr id="43" name="正方形/長方形 42"/>
          <p:cNvSpPr/>
          <p:nvPr/>
        </p:nvSpPr>
        <p:spPr>
          <a:xfrm>
            <a:off x="206323" y="1070620"/>
            <a:ext cx="9930337" cy="1477328"/>
          </a:xfrm>
          <a:prstGeom prst="rect">
            <a:avLst/>
          </a:prstGeom>
        </p:spPr>
        <p:txBody>
          <a:bodyPr wrap="square">
            <a:spAutoFit/>
          </a:bodyPr>
          <a:lstStyle/>
          <a:p>
            <a:pPr>
              <a:lnSpc>
                <a:spcPts val="24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新型コロナウイルス感染症対策として「特別定額給付金事業」を実施したため、</a:t>
            </a:r>
            <a:r>
              <a:rPr kumimoji="1" lang="ja-JP" altLang="en-US" sz="1600" dirty="0">
                <a:solidFill>
                  <a:srgbClr val="FF0000"/>
                </a:solidFill>
                <a:latin typeface="BIZ UDPゴシック" panose="020B0400000000000000" pitchFamily="50" charset="-128"/>
                <a:ea typeface="BIZ UDPゴシック" panose="020B0400000000000000" pitchFamily="50" charset="-128"/>
              </a:rPr>
              <a:t>令和２年度の「補助費等」</a:t>
            </a:r>
            <a:r>
              <a:rPr kumimoji="1" lang="en-US" altLang="ja-JP" sz="1600" dirty="0">
                <a:solidFill>
                  <a:srgbClr val="FF0000"/>
                </a:solidFill>
                <a:latin typeface="BIZ UDPゴシック" panose="020B0400000000000000" pitchFamily="50" charset="-128"/>
                <a:ea typeface="BIZ UDPゴシック" panose="020B0400000000000000" pitchFamily="50" charset="-128"/>
              </a:rPr>
              <a:t/>
            </a:r>
            <a:br>
              <a:rPr kumimoji="1" lang="en-US" altLang="ja-JP" sz="1600" dirty="0">
                <a:solidFill>
                  <a:srgbClr val="FF0000"/>
                </a:solidFill>
                <a:latin typeface="BIZ UDPゴシック" panose="020B0400000000000000" pitchFamily="50" charset="-128"/>
                <a:ea typeface="BIZ UDPゴシック" panose="020B0400000000000000" pitchFamily="50" charset="-128"/>
              </a:rPr>
            </a:br>
            <a:r>
              <a:rPr kumimoji="1" lang="ja-JP" altLang="en-US" sz="1600" dirty="0">
                <a:solidFill>
                  <a:srgbClr val="FF0000"/>
                </a:solidFill>
                <a:latin typeface="BIZ UDPゴシック" panose="020B0400000000000000" pitchFamily="50" charset="-128"/>
                <a:ea typeface="BIZ UDPゴシック" panose="020B0400000000000000" pitchFamily="50" charset="-128"/>
              </a:rPr>
              <a:t>　　</a:t>
            </a:r>
            <a:r>
              <a:rPr kumimoji="1" lang="ja-JP" altLang="en-US" sz="1600" dirty="0" smtClean="0">
                <a:solidFill>
                  <a:srgbClr val="FF0000"/>
                </a:solidFill>
                <a:latin typeface="BIZ UDPゴシック" panose="020B0400000000000000" pitchFamily="50" charset="-128"/>
                <a:ea typeface="BIZ UDPゴシック" panose="020B0400000000000000" pitchFamily="50" charset="-128"/>
              </a:rPr>
              <a:t> が</a:t>
            </a:r>
            <a:r>
              <a:rPr kumimoji="1" lang="ja-JP" altLang="en-US" sz="1600" dirty="0">
                <a:solidFill>
                  <a:srgbClr val="FF0000"/>
                </a:solidFill>
                <a:latin typeface="BIZ UDPゴシック" panose="020B0400000000000000" pitchFamily="50" charset="-128"/>
                <a:ea typeface="BIZ UDPゴシック" panose="020B0400000000000000" pitchFamily="50" charset="-128"/>
              </a:rPr>
              <a:t>例年に比べ増大し、後年度の歳出の推計に影響。</a:t>
            </a:r>
          </a:p>
          <a:p>
            <a:pPr>
              <a:lnSpc>
                <a:spcPts val="24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spc="-30" dirty="0">
                <a:latin typeface="BIZ UDPゴシック" panose="020B0400000000000000" pitchFamily="50" charset="-128"/>
                <a:ea typeface="BIZ UDPゴシック" panose="020B0400000000000000" pitchFamily="50" charset="-128"/>
              </a:rPr>
              <a:t>また、本事業は</a:t>
            </a:r>
            <a:r>
              <a:rPr kumimoji="1" lang="ja-JP" altLang="en-US" sz="1600" spc="-30" dirty="0">
                <a:solidFill>
                  <a:srgbClr val="FF0000"/>
                </a:solidFill>
                <a:latin typeface="BIZ UDPゴシック" panose="020B0400000000000000" pitchFamily="50" charset="-128"/>
                <a:ea typeface="BIZ UDPゴシック" panose="020B0400000000000000" pitchFamily="50" charset="-128"/>
              </a:rPr>
              <a:t>全額国費であるため、令和２年度の「国・府支出金」も増大</a:t>
            </a:r>
            <a:r>
              <a:rPr kumimoji="1" lang="ja-JP" altLang="en-US" sz="1600" spc="-30" dirty="0">
                <a:latin typeface="BIZ UDPゴシック" panose="020B0400000000000000" pitchFamily="50" charset="-128"/>
                <a:ea typeface="BIZ UDPゴシック" panose="020B0400000000000000" pitchFamily="50" charset="-128"/>
              </a:rPr>
              <a:t>し、後年度の歳入の推計に影響</a:t>
            </a:r>
            <a:r>
              <a:rPr kumimoji="1" lang="ja-JP" altLang="en-US" sz="1600" spc="-30" dirty="0" smtClean="0">
                <a:latin typeface="BIZ UDPゴシック" panose="020B0400000000000000" pitchFamily="50" charset="-128"/>
                <a:ea typeface="BIZ UDPゴシック" panose="020B0400000000000000" pitchFamily="50" charset="-128"/>
              </a:rPr>
              <a:t>。</a:t>
            </a:r>
            <a:endParaRPr kumimoji="1" lang="en-US" altLang="ja-JP" sz="1600" spc="-30" dirty="0">
              <a:latin typeface="BIZ UDPゴシック" panose="020B0400000000000000" pitchFamily="50" charset="-128"/>
              <a:ea typeface="BIZ UDPゴシック" panose="020B0400000000000000" pitchFamily="50" charset="-128"/>
            </a:endParaRPr>
          </a:p>
          <a:p>
            <a:pPr>
              <a:lnSpc>
                <a:spcPts val="24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smtClean="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smtClean="0">
                <a:solidFill>
                  <a:schemeClr val="accent2"/>
                </a:solidFill>
                <a:latin typeface="BIZ UDPゴシック" panose="020B0400000000000000" pitchFamily="50" charset="-128"/>
                <a:ea typeface="BIZ UDPゴシック" panose="020B0400000000000000" pitchFamily="50" charset="-128"/>
              </a:rPr>
              <a:t>➡</a:t>
            </a:r>
            <a:r>
              <a:rPr kumimoji="1" lang="ja-JP" altLang="en-US" sz="1600" dirty="0" smtClean="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ただし</a:t>
            </a:r>
            <a:r>
              <a:rPr kumimoji="1" lang="ja-JP" altLang="en-US" sz="1600" dirty="0">
                <a:latin typeface="BIZ UDPゴシック" panose="020B0400000000000000" pitchFamily="50" charset="-128"/>
                <a:ea typeface="BIZ UDPゴシック" panose="020B0400000000000000" pitchFamily="50" charset="-128"/>
              </a:rPr>
              <a:t>、歳入歳出ともに同様に増加していることから、収支への影響は少ない。</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44" name="テキスト ボックス 43"/>
          <p:cNvSpPr txBox="1"/>
          <p:nvPr/>
        </p:nvSpPr>
        <p:spPr>
          <a:xfrm>
            <a:off x="78059" y="69752"/>
            <a:ext cx="9911688" cy="523220"/>
          </a:xfrm>
          <a:prstGeom prst="rect">
            <a:avLst/>
          </a:prstGeom>
          <a:noFill/>
        </p:spPr>
        <p:txBody>
          <a:bodyPr wrap="none" rtlCol="0">
            <a:spAutoFit/>
          </a:bodyPr>
          <a:lstStyle/>
          <a:p>
            <a:r>
              <a:rPr kumimoji="1" lang="ja-JP" altLang="en-US" sz="2800" b="1" spc="-120"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a:t>
            </a:r>
            <a:r>
              <a:rPr kumimoji="1" lang="ja-JP" altLang="en-US" sz="2800" b="1" spc="-120"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財政シミュレーションの試算方法</a:t>
            </a:r>
            <a:r>
              <a:rPr kumimoji="1" lang="ja-JP" altLang="en-US" sz="2800" b="1" spc="-120"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②　（補助費等、国・府支出金）</a:t>
            </a:r>
            <a:endParaRPr kumimoji="1" lang="ja-JP" altLang="en-US" sz="2800" b="1" spc="-120"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9879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 name="グラフ 52">
            <a:extLst>
              <a:ext uri="{FF2B5EF4-FFF2-40B4-BE49-F238E27FC236}">
                <a16:creationId xmlns:a16="http://schemas.microsoft.com/office/drawing/2014/main" id="{E7CC05DD-AD83-47D0-B1B8-9FA57FD52D4E}"/>
              </a:ext>
            </a:extLst>
          </p:cNvPr>
          <p:cNvGraphicFramePr>
            <a:graphicFrameLocks/>
          </p:cNvGraphicFramePr>
          <p:nvPr>
            <p:extLst>
              <p:ext uri="{D42A27DB-BD31-4B8C-83A1-F6EECF244321}">
                <p14:modId xmlns:p14="http://schemas.microsoft.com/office/powerpoint/2010/main" val="3932390289"/>
              </p:ext>
            </p:extLst>
          </p:nvPr>
        </p:nvGraphicFramePr>
        <p:xfrm>
          <a:off x="5110323" y="3724849"/>
          <a:ext cx="4642009" cy="286005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6" name="グラフ 45">
            <a:extLst>
              <a:ext uri="{FF2B5EF4-FFF2-40B4-BE49-F238E27FC236}">
                <a16:creationId xmlns:a16="http://schemas.microsoft.com/office/drawing/2014/main" id="{00000000-0008-0000-0500-000004000000}"/>
              </a:ext>
            </a:extLst>
          </p:cNvPr>
          <p:cNvGraphicFramePr>
            <a:graphicFrameLocks/>
          </p:cNvGraphicFramePr>
          <p:nvPr>
            <p:extLst>
              <p:ext uri="{D42A27DB-BD31-4B8C-83A1-F6EECF244321}">
                <p14:modId xmlns:p14="http://schemas.microsoft.com/office/powerpoint/2010/main" val="4154649324"/>
              </p:ext>
            </p:extLst>
          </p:nvPr>
        </p:nvGraphicFramePr>
        <p:xfrm>
          <a:off x="341683" y="3722337"/>
          <a:ext cx="4853599" cy="286257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 6"/>
          <p:cNvGraphicFramePr>
            <a:graphicFrameLocks noGrp="1"/>
          </p:cNvGraphicFramePr>
          <p:nvPr>
            <p:extLst>
              <p:ext uri="{D42A27DB-BD31-4B8C-83A1-F6EECF244321}">
                <p14:modId xmlns:p14="http://schemas.microsoft.com/office/powerpoint/2010/main" val="1278943662"/>
              </p:ext>
            </p:extLst>
          </p:nvPr>
        </p:nvGraphicFramePr>
        <p:xfrm>
          <a:off x="8096551" y="1975908"/>
          <a:ext cx="685800" cy="1096460"/>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1826271987"/>
                    </a:ext>
                  </a:extLst>
                </a:gridCol>
              </a:tblGrid>
              <a:tr h="219292">
                <a:tc>
                  <a:txBody>
                    <a:bodyPr/>
                    <a:lstStyle/>
                    <a:p>
                      <a:pPr algn="ctr" fontAlgn="ctr"/>
                      <a:r>
                        <a:rPr lang="en-US" sz="1000" u="none" strike="noStrike" dirty="0">
                          <a:solidFill>
                            <a:schemeClr val="bg1"/>
                          </a:solidFill>
                          <a:effectLst/>
                          <a:latin typeface="BIZ UDPゴシック" panose="020B0400000000000000" pitchFamily="50" charset="-128"/>
                          <a:ea typeface="BIZ UDPゴシック" panose="020B0400000000000000" pitchFamily="50" charset="-128"/>
                        </a:rPr>
                        <a:t>R17</a:t>
                      </a:r>
                      <a:endParaRPr 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757225286"/>
                  </a:ext>
                </a:extLst>
              </a:tr>
              <a:tr h="219292">
                <a:tc>
                  <a:txBody>
                    <a:bodyPr/>
                    <a:lstStyle/>
                    <a:p>
                      <a:pPr algn="r" fontAlgn="b"/>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５</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０</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5154459"/>
                  </a:ext>
                </a:extLst>
              </a:tr>
              <a:tr h="219292">
                <a:tc>
                  <a:txBody>
                    <a:bodyPr/>
                    <a:lstStyle/>
                    <a:p>
                      <a:pPr algn="r" fontAlgn="b"/>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３９</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４</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1632513"/>
                  </a:ext>
                </a:extLst>
              </a:tr>
              <a:tr h="219292">
                <a:tc>
                  <a:txBody>
                    <a:bodyPr/>
                    <a:lstStyle/>
                    <a:p>
                      <a:pPr algn="r" fontAlgn="b"/>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５</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０</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8372610"/>
                  </a:ext>
                </a:extLst>
              </a:tr>
              <a:tr h="219292">
                <a:tc>
                  <a:txBody>
                    <a:bodyPr/>
                    <a:lstStyle/>
                    <a:p>
                      <a:pPr algn="r" fontAlgn="b"/>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４０</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６</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4520179"/>
                  </a:ext>
                </a:extLst>
              </a:tr>
            </a:tbl>
          </a:graphicData>
        </a:graphic>
      </p:graphicFrame>
      <p:sp>
        <p:nvSpPr>
          <p:cNvPr id="35" name="正方形/長方形 34"/>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1"/>
          <p:cNvSpPr txBox="1"/>
          <p:nvPr/>
        </p:nvSpPr>
        <p:spPr>
          <a:xfrm>
            <a:off x="5725663" y="3427218"/>
            <a:ext cx="3875964"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区分別の人口の推移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78059" y="69752"/>
            <a:ext cx="9860392" cy="523220"/>
          </a:xfrm>
          <a:prstGeom prst="rect">
            <a:avLst/>
          </a:prstGeom>
          <a:noFill/>
        </p:spPr>
        <p:txBody>
          <a:bodyPr wrap="none" rtlCol="0">
            <a:spAutoFit/>
          </a:bodyPr>
          <a:lstStyle/>
          <a:p>
            <a:r>
              <a:rPr kumimoji="1" lang="ja-JP" altLang="en-US" sz="2800" b="1"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千早赤阪村の人口推計 </a:t>
            </a:r>
            <a:r>
              <a:rPr kumimoji="1" lang="ja-JP" altLang="en-US" sz="15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（国立社会保障・人口問題研究所　将来人口推計（平成３０年）より</a:t>
            </a:r>
            <a:r>
              <a:rPr kumimoji="1" lang="ja-JP" altLang="en-US" sz="1500" b="1"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endParaRPr kumimoji="1" lang="ja-JP" altLang="en-US" sz="15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5" name="正方形/長方形 14"/>
          <p:cNvSpPr/>
          <p:nvPr/>
        </p:nvSpPr>
        <p:spPr>
          <a:xfrm>
            <a:off x="9404029" y="6437794"/>
            <a:ext cx="476952" cy="372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latin typeface="BIZ UDPゴシック" panose="020B0400000000000000" pitchFamily="50" charset="-128"/>
                <a:ea typeface="BIZ UDPゴシック" panose="020B0400000000000000" pitchFamily="50" charset="-128"/>
              </a:rPr>
              <a:t>4</a:t>
            </a:r>
          </a:p>
        </p:txBody>
      </p:sp>
      <p:sp>
        <p:nvSpPr>
          <p:cNvPr id="11" name="正方形/長方形 10"/>
          <p:cNvSpPr/>
          <p:nvPr/>
        </p:nvSpPr>
        <p:spPr>
          <a:xfrm>
            <a:off x="198377" y="898410"/>
            <a:ext cx="9487041" cy="2304000"/>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13" name="直線矢印コネクタ 12"/>
          <p:cNvCxnSpPr/>
          <p:nvPr/>
        </p:nvCxnSpPr>
        <p:spPr>
          <a:xfrm>
            <a:off x="7520551" y="2595721"/>
            <a:ext cx="576000" cy="0"/>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926689" y="3451667"/>
            <a:ext cx="3875964"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総人口の推移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 name="テキスト ボックス 1"/>
          <p:cNvSpPr txBox="1"/>
          <p:nvPr/>
        </p:nvSpPr>
        <p:spPr>
          <a:xfrm>
            <a:off x="8722171" y="2404615"/>
            <a:ext cx="1363716" cy="246221"/>
          </a:xfrm>
          <a:prstGeom prst="rect">
            <a:avLst/>
          </a:prstGeom>
          <a:noFill/>
        </p:spPr>
        <p:txBody>
          <a:bodyPr wrap="square" rtlCol="0">
            <a:spAutoFit/>
          </a:bodyPr>
          <a:lstStyle/>
          <a:p>
            <a:r>
              <a:rPr kumimoji="1" lang="ja-JP" altLang="en-US" sz="1000" dirty="0">
                <a:solidFill>
                  <a:schemeClr val="accent2"/>
                </a:solidFill>
                <a:latin typeface="BIZ UDPゴシック" panose="020B0400000000000000" pitchFamily="50" charset="-128"/>
                <a:ea typeface="BIZ UDPゴシック" panose="020B0400000000000000" pitchFamily="50" charset="-128"/>
              </a:rPr>
              <a:t>（▲ 約５</a:t>
            </a:r>
            <a:r>
              <a:rPr kumimoji="1" lang="en-US" altLang="ja-JP" sz="1000" dirty="0" err="1">
                <a:solidFill>
                  <a:schemeClr val="accent2"/>
                </a:solidFill>
                <a:latin typeface="BIZ UDPゴシック" panose="020B0400000000000000" pitchFamily="50" charset="-128"/>
                <a:ea typeface="BIZ UDPゴシック" panose="020B0400000000000000" pitchFamily="50" charset="-128"/>
              </a:rPr>
              <a:t>pt</a:t>
            </a:r>
            <a:r>
              <a:rPr kumimoji="1" lang="ja-JP" altLang="en-US" sz="1000" dirty="0">
                <a:solidFill>
                  <a:schemeClr val="accent2"/>
                </a:solidFill>
                <a:latin typeface="BIZ UDPゴシック" panose="020B0400000000000000" pitchFamily="50" charset="-128"/>
                <a:ea typeface="BIZ UDPゴシック" panose="020B0400000000000000" pitchFamily="50" charset="-128"/>
              </a:rPr>
              <a:t>）</a:t>
            </a:r>
          </a:p>
        </p:txBody>
      </p:sp>
      <p:sp>
        <p:nvSpPr>
          <p:cNvPr id="19" name="テキスト ボックス 18"/>
          <p:cNvSpPr txBox="1"/>
          <p:nvPr/>
        </p:nvSpPr>
        <p:spPr>
          <a:xfrm>
            <a:off x="8722171" y="2841337"/>
            <a:ext cx="1363716" cy="246221"/>
          </a:xfrm>
          <a:prstGeom prst="rect">
            <a:avLst/>
          </a:prstGeom>
          <a:noFill/>
        </p:spPr>
        <p:txBody>
          <a:bodyPr wrap="square" rtlCol="0">
            <a:spAutoFit/>
          </a:bodyPr>
          <a:lstStyle/>
          <a:p>
            <a:r>
              <a:rPr kumimoji="1" lang="ja-JP" altLang="en-US" sz="1000" dirty="0">
                <a:solidFill>
                  <a:schemeClr val="accent2"/>
                </a:solidFill>
                <a:latin typeface="BIZ UDPゴシック" panose="020B0400000000000000" pitchFamily="50" charset="-128"/>
                <a:ea typeface="BIZ UDPゴシック" panose="020B0400000000000000" pitchFamily="50" charset="-128"/>
              </a:rPr>
              <a:t>（＋ 約１５</a:t>
            </a:r>
            <a:r>
              <a:rPr kumimoji="1" lang="en-US" altLang="ja-JP" sz="1000" dirty="0" err="1">
                <a:solidFill>
                  <a:schemeClr val="accent2"/>
                </a:solidFill>
                <a:latin typeface="BIZ UDPゴシック" panose="020B0400000000000000" pitchFamily="50" charset="-128"/>
                <a:ea typeface="BIZ UDPゴシック" panose="020B0400000000000000" pitchFamily="50" charset="-128"/>
              </a:rPr>
              <a:t>pt</a:t>
            </a:r>
            <a:r>
              <a:rPr kumimoji="1" lang="ja-JP" altLang="en-US" sz="1000" dirty="0">
                <a:solidFill>
                  <a:schemeClr val="accent2"/>
                </a:solidFill>
                <a:latin typeface="BIZ UDPゴシック" panose="020B0400000000000000" pitchFamily="50" charset="-128"/>
                <a:ea typeface="BIZ UDPゴシック" panose="020B0400000000000000" pitchFamily="50" charset="-128"/>
              </a:rPr>
              <a:t>）</a:t>
            </a:r>
          </a:p>
        </p:txBody>
      </p:sp>
      <p:sp>
        <p:nvSpPr>
          <p:cNvPr id="3" name="角丸四角形 2"/>
          <p:cNvSpPr/>
          <p:nvPr/>
        </p:nvSpPr>
        <p:spPr>
          <a:xfrm>
            <a:off x="8125627" y="2413319"/>
            <a:ext cx="1476000" cy="242065"/>
          </a:xfrm>
          <a:prstGeom prst="roundRect">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275409" y="3488774"/>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（人）</a:t>
            </a:r>
          </a:p>
        </p:txBody>
      </p:sp>
      <p:sp>
        <p:nvSpPr>
          <p:cNvPr id="22" name="テキスト ボックス 21"/>
          <p:cNvSpPr txBox="1"/>
          <p:nvPr/>
        </p:nvSpPr>
        <p:spPr>
          <a:xfrm>
            <a:off x="5086987" y="3457995"/>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（人）</a:t>
            </a:r>
          </a:p>
        </p:txBody>
      </p:sp>
      <p:sp>
        <p:nvSpPr>
          <p:cNvPr id="24" name="テキスト ボックス 23"/>
          <p:cNvSpPr txBox="1"/>
          <p:nvPr/>
        </p:nvSpPr>
        <p:spPr>
          <a:xfrm>
            <a:off x="6944551" y="4897092"/>
            <a:ext cx="1152000" cy="253916"/>
          </a:xfrm>
          <a:prstGeom prst="rect">
            <a:avLst/>
          </a:prstGeom>
          <a:noFill/>
        </p:spPr>
        <p:txBody>
          <a:bodyPr wrap="square" rtlCol="0">
            <a:spAutoFit/>
          </a:bodyPr>
          <a:lstStyle/>
          <a:p>
            <a:pPr algn="ctr"/>
            <a:r>
              <a:rPr kumimoji="1" lang="ja-JP" altLang="en-US" sz="1050" dirty="0">
                <a:latin typeface="BIZ UDPゴシック" panose="020B0400000000000000" pitchFamily="50" charset="-128"/>
                <a:ea typeface="BIZ UDPゴシック" panose="020B0400000000000000" pitchFamily="50" charset="-128"/>
              </a:rPr>
              <a:t>後期高齢者人口</a:t>
            </a:r>
          </a:p>
        </p:txBody>
      </p:sp>
      <p:sp>
        <p:nvSpPr>
          <p:cNvPr id="25" name="テキスト ボックス 24"/>
          <p:cNvSpPr txBox="1"/>
          <p:nvPr/>
        </p:nvSpPr>
        <p:spPr>
          <a:xfrm>
            <a:off x="1142200" y="3816255"/>
            <a:ext cx="703293" cy="230832"/>
          </a:xfrm>
          <a:prstGeom prst="rect">
            <a:avLst/>
          </a:prstGeom>
          <a:noFill/>
        </p:spPr>
        <p:txBody>
          <a:bodyPr wrap="square" rtlCol="0">
            <a:spAutoFit/>
          </a:bodyPr>
          <a:lstStyle/>
          <a:p>
            <a:pPr algn="ctr"/>
            <a:r>
              <a:rPr kumimoji="1" lang="en-US" altLang="ja-JP" sz="900" dirty="0">
                <a:latin typeface="BIZ UDPゴシック" panose="020B0400000000000000" pitchFamily="50" charset="-128"/>
                <a:ea typeface="BIZ UDPゴシック" panose="020B0400000000000000" pitchFamily="50" charset="-128"/>
              </a:rPr>
              <a:t>4,728</a:t>
            </a:r>
          </a:p>
        </p:txBody>
      </p:sp>
      <p:sp>
        <p:nvSpPr>
          <p:cNvPr id="26" name="テキスト ボックス 25"/>
          <p:cNvSpPr txBox="1"/>
          <p:nvPr/>
        </p:nvSpPr>
        <p:spPr>
          <a:xfrm>
            <a:off x="4470243" y="4374825"/>
            <a:ext cx="653083" cy="230832"/>
          </a:xfrm>
          <a:prstGeom prst="rect">
            <a:avLst/>
          </a:prstGeom>
          <a:noFill/>
        </p:spPr>
        <p:txBody>
          <a:bodyPr wrap="square" rtlCol="0">
            <a:spAutoFit/>
          </a:bodyPr>
          <a:lstStyle/>
          <a:p>
            <a:pPr algn="ctr"/>
            <a:r>
              <a:rPr kumimoji="1" lang="en-US" altLang="ja-JP" sz="900" dirty="0">
                <a:latin typeface="BIZ UDPゴシック" panose="020B0400000000000000" pitchFamily="50" charset="-128"/>
                <a:ea typeface="BIZ UDPゴシック" panose="020B0400000000000000" pitchFamily="50" charset="-128"/>
              </a:rPr>
              <a:t>3,163</a:t>
            </a:r>
          </a:p>
        </p:txBody>
      </p:sp>
      <p:cxnSp>
        <p:nvCxnSpPr>
          <p:cNvPr id="6" name="直線コネクタ 5"/>
          <p:cNvCxnSpPr>
            <a:cxnSpLocks/>
          </p:cNvCxnSpPr>
          <p:nvPr/>
        </p:nvCxnSpPr>
        <p:spPr>
          <a:xfrm flipV="1">
            <a:off x="1047904" y="3942215"/>
            <a:ext cx="210455" cy="117534"/>
          </a:xfrm>
          <a:prstGeom prst="line">
            <a:avLst/>
          </a:prstGeom>
          <a:ln w="6350"/>
        </p:spPr>
        <p:style>
          <a:lnRef idx="1">
            <a:schemeClr val="dk1"/>
          </a:lnRef>
          <a:fillRef idx="0">
            <a:schemeClr val="dk1"/>
          </a:fillRef>
          <a:effectRef idx="0">
            <a:schemeClr val="dk1"/>
          </a:effectRef>
          <a:fontRef idx="minor">
            <a:schemeClr val="tx1"/>
          </a:fontRef>
        </p:style>
      </p:cxnSp>
      <p:sp>
        <p:nvSpPr>
          <p:cNvPr id="29" name="テキスト ボックス 28"/>
          <p:cNvSpPr txBox="1"/>
          <p:nvPr/>
        </p:nvSpPr>
        <p:spPr>
          <a:xfrm>
            <a:off x="5493916" y="5982280"/>
            <a:ext cx="1152000" cy="253916"/>
          </a:xfrm>
          <a:prstGeom prst="rect">
            <a:avLst/>
          </a:prstGeom>
          <a:noFill/>
        </p:spPr>
        <p:txBody>
          <a:bodyPr wrap="square" rtlCol="0">
            <a:spAutoFit/>
          </a:bodyPr>
          <a:lstStyle/>
          <a:p>
            <a:pPr algn="ctr"/>
            <a:r>
              <a:rPr kumimoji="1" lang="ja-JP" altLang="en-US" sz="1050" dirty="0">
                <a:latin typeface="BIZ UDPゴシック" panose="020B0400000000000000" pitchFamily="50" charset="-128"/>
                <a:ea typeface="BIZ UDPゴシック" panose="020B0400000000000000" pitchFamily="50" charset="-128"/>
              </a:rPr>
              <a:t>年少人口</a:t>
            </a:r>
          </a:p>
        </p:txBody>
      </p:sp>
      <p:sp>
        <p:nvSpPr>
          <p:cNvPr id="36" name="テキスト ボックス 35"/>
          <p:cNvSpPr txBox="1"/>
          <p:nvPr/>
        </p:nvSpPr>
        <p:spPr>
          <a:xfrm>
            <a:off x="2410777" y="4670225"/>
            <a:ext cx="1080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00" dirty="0">
                <a:latin typeface="BIZ UDPゴシック" panose="020B0400000000000000" pitchFamily="50" charset="-128"/>
                <a:ea typeface="BIZ UDPゴシック" panose="020B0400000000000000" pitchFamily="50" charset="-128"/>
              </a:rPr>
              <a:t>後期高齢者人口</a:t>
            </a:r>
          </a:p>
        </p:txBody>
      </p:sp>
      <p:sp>
        <p:nvSpPr>
          <p:cNvPr id="37" name="テキスト ボックス 36"/>
          <p:cNvSpPr txBox="1"/>
          <p:nvPr/>
        </p:nvSpPr>
        <p:spPr>
          <a:xfrm>
            <a:off x="953846" y="4880464"/>
            <a:ext cx="1080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00" dirty="0">
                <a:latin typeface="BIZ UDPゴシック" panose="020B0400000000000000" pitchFamily="50" charset="-128"/>
                <a:ea typeface="BIZ UDPゴシック" panose="020B0400000000000000" pitchFamily="50" charset="-128"/>
              </a:rPr>
              <a:t>前期高齢者人口</a:t>
            </a:r>
          </a:p>
        </p:txBody>
      </p:sp>
      <p:sp>
        <p:nvSpPr>
          <p:cNvPr id="39" name="テキスト ボックス 38"/>
          <p:cNvSpPr txBox="1"/>
          <p:nvPr/>
        </p:nvSpPr>
        <p:spPr>
          <a:xfrm>
            <a:off x="940538" y="5820396"/>
            <a:ext cx="1080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00" dirty="0">
                <a:latin typeface="BIZ UDPゴシック" panose="020B0400000000000000" pitchFamily="50" charset="-128"/>
                <a:ea typeface="BIZ UDPゴシック" panose="020B0400000000000000" pitchFamily="50" charset="-128"/>
              </a:rPr>
              <a:t>年少人口</a:t>
            </a:r>
          </a:p>
        </p:txBody>
      </p:sp>
      <p:sp>
        <p:nvSpPr>
          <p:cNvPr id="38" name="テキスト ボックス 37"/>
          <p:cNvSpPr txBox="1"/>
          <p:nvPr/>
        </p:nvSpPr>
        <p:spPr>
          <a:xfrm>
            <a:off x="2410777" y="5699757"/>
            <a:ext cx="1080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00" dirty="0">
                <a:latin typeface="BIZ UDPゴシック" panose="020B0400000000000000" pitchFamily="50" charset="-128"/>
                <a:ea typeface="BIZ UDPゴシック" panose="020B0400000000000000" pitchFamily="50" charset="-128"/>
              </a:rPr>
              <a:t>生産年齢人口</a:t>
            </a:r>
          </a:p>
        </p:txBody>
      </p:sp>
      <p:cxnSp>
        <p:nvCxnSpPr>
          <p:cNvPr id="43" name="直線コネクタ 42"/>
          <p:cNvCxnSpPr>
            <a:cxnSpLocks/>
          </p:cNvCxnSpPr>
          <p:nvPr/>
        </p:nvCxnSpPr>
        <p:spPr>
          <a:xfrm>
            <a:off x="4869846" y="4563464"/>
            <a:ext cx="18763" cy="263256"/>
          </a:xfrm>
          <a:prstGeom prst="line">
            <a:avLst/>
          </a:prstGeom>
          <a:ln w="6350"/>
        </p:spPr>
        <p:style>
          <a:lnRef idx="1">
            <a:schemeClr val="dk1"/>
          </a:lnRef>
          <a:fillRef idx="0">
            <a:schemeClr val="dk1"/>
          </a:fillRef>
          <a:effectRef idx="0">
            <a:schemeClr val="dk1"/>
          </a:effectRef>
          <a:fontRef idx="minor">
            <a:schemeClr val="tx1"/>
          </a:fontRef>
        </p:style>
      </p:cxnSp>
      <p:sp>
        <p:nvSpPr>
          <p:cNvPr id="23" name="テキスト ボックス 22"/>
          <p:cNvSpPr txBox="1"/>
          <p:nvPr/>
        </p:nvSpPr>
        <p:spPr>
          <a:xfrm>
            <a:off x="6656551" y="4266075"/>
            <a:ext cx="1152000" cy="253916"/>
          </a:xfrm>
          <a:prstGeom prst="rect">
            <a:avLst/>
          </a:prstGeom>
          <a:noFill/>
        </p:spPr>
        <p:txBody>
          <a:bodyPr wrap="square" rtlCol="0">
            <a:spAutoFit/>
          </a:bodyPr>
          <a:lstStyle/>
          <a:p>
            <a:pPr algn="ctr"/>
            <a:r>
              <a:rPr kumimoji="1" lang="ja-JP" altLang="en-US" sz="1050" dirty="0">
                <a:latin typeface="BIZ UDPゴシック" panose="020B0400000000000000" pitchFamily="50" charset="-128"/>
                <a:ea typeface="BIZ UDPゴシック" panose="020B0400000000000000" pitchFamily="50" charset="-128"/>
              </a:rPr>
              <a:t>生産年齢人口</a:t>
            </a:r>
          </a:p>
        </p:txBody>
      </p:sp>
      <p:graphicFrame>
        <p:nvGraphicFramePr>
          <p:cNvPr id="5" name="表 4"/>
          <p:cNvGraphicFramePr>
            <a:graphicFrameLocks noGrp="1"/>
          </p:cNvGraphicFramePr>
          <p:nvPr>
            <p:extLst>
              <p:ext uri="{D42A27DB-BD31-4B8C-83A1-F6EECF244321}">
                <p14:modId xmlns:p14="http://schemas.microsoft.com/office/powerpoint/2010/main" val="1064990864"/>
              </p:ext>
            </p:extLst>
          </p:nvPr>
        </p:nvGraphicFramePr>
        <p:xfrm>
          <a:off x="5807675" y="1977959"/>
          <a:ext cx="1712876" cy="1094410"/>
        </p:xfrm>
        <a:graphic>
          <a:graphicData uri="http://schemas.openxmlformats.org/drawingml/2006/table">
            <a:tbl>
              <a:tblPr>
                <a:tableStyleId>{5C22544A-7EE6-4342-B048-85BDC9FD1C3A}</a:tableStyleId>
              </a:tblPr>
              <a:tblGrid>
                <a:gridCol w="1086800">
                  <a:extLst>
                    <a:ext uri="{9D8B030D-6E8A-4147-A177-3AD203B41FA5}">
                      <a16:colId xmlns:a16="http://schemas.microsoft.com/office/drawing/2014/main" val="2983654006"/>
                    </a:ext>
                  </a:extLst>
                </a:gridCol>
                <a:gridCol w="626076">
                  <a:extLst>
                    <a:ext uri="{9D8B030D-6E8A-4147-A177-3AD203B41FA5}">
                      <a16:colId xmlns:a16="http://schemas.microsoft.com/office/drawing/2014/main" val="3493508654"/>
                    </a:ext>
                  </a:extLst>
                </a:gridCol>
              </a:tblGrid>
              <a:tr h="218882">
                <a:tc>
                  <a:txBody>
                    <a:bodyPr/>
                    <a:lstStyle/>
                    <a:p>
                      <a:pPr algn="ctr" fontAlgn="ctr"/>
                      <a:r>
                        <a:rPr lang="ja-JP" altLang="en-US" sz="1000" u="none" strike="noStrike" dirty="0">
                          <a:solidFill>
                            <a:schemeClr val="bg1"/>
                          </a:solidFill>
                          <a:effectLst/>
                          <a:latin typeface="BIZ UDPゴシック" panose="020B0400000000000000" pitchFamily="50" charset="-128"/>
                          <a:ea typeface="BIZ UDPゴシック" panose="020B0400000000000000" pitchFamily="50" charset="-128"/>
                        </a:rPr>
                        <a:t>　</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fontAlgn="ctr"/>
                      <a:r>
                        <a:rPr lang="en-US" sz="1000" u="none" strike="noStrike" dirty="0">
                          <a:solidFill>
                            <a:schemeClr val="bg1"/>
                          </a:solidFill>
                          <a:effectLst/>
                          <a:latin typeface="BIZ UDPゴシック" panose="020B0400000000000000" pitchFamily="50" charset="-128"/>
                          <a:ea typeface="BIZ UDPゴシック" panose="020B0400000000000000" pitchFamily="50" charset="-128"/>
                        </a:rPr>
                        <a:t>R3</a:t>
                      </a:r>
                      <a:endParaRPr 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335540994"/>
                  </a:ext>
                </a:extLst>
              </a:tr>
              <a:tr h="218882">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年少人口</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７</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８</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806619"/>
                  </a:ext>
                </a:extLst>
              </a:tr>
              <a:tr h="218882">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生産年齢人口</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４４</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３</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3575462"/>
                  </a:ext>
                </a:extLst>
              </a:tr>
              <a:tr h="218882">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前期高齢者人口</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２２</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１</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8831310"/>
                  </a:ext>
                </a:extLst>
              </a:tr>
              <a:tr h="218882">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後期高齢者人口</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２５</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７</a:t>
                      </a: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0528014"/>
                  </a:ext>
                </a:extLst>
              </a:tr>
            </a:tbl>
          </a:graphicData>
        </a:graphic>
      </p:graphicFrame>
      <p:cxnSp>
        <p:nvCxnSpPr>
          <p:cNvPr id="48" name="直線矢印コネクタ 47">
            <a:extLst>
              <a:ext uri="{FF2B5EF4-FFF2-40B4-BE49-F238E27FC236}">
                <a16:creationId xmlns:a16="http://schemas.microsoft.com/office/drawing/2014/main" id="{8FC9373B-59EE-4A5B-AD9F-6DDD9FAEC0BC}"/>
              </a:ext>
            </a:extLst>
          </p:cNvPr>
          <p:cNvCxnSpPr>
            <a:cxnSpLocks/>
          </p:cNvCxnSpPr>
          <p:nvPr/>
        </p:nvCxnSpPr>
        <p:spPr>
          <a:xfrm>
            <a:off x="1047904" y="6000396"/>
            <a:ext cx="0" cy="1469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5" name="角丸四角形 2">
            <a:extLst>
              <a:ext uri="{FF2B5EF4-FFF2-40B4-BE49-F238E27FC236}">
                <a16:creationId xmlns:a16="http://schemas.microsoft.com/office/drawing/2014/main" id="{1D12D724-97B3-4DA4-8F1C-6083683525E6}"/>
              </a:ext>
            </a:extLst>
          </p:cNvPr>
          <p:cNvSpPr/>
          <p:nvPr/>
        </p:nvSpPr>
        <p:spPr>
          <a:xfrm>
            <a:off x="8125627" y="2838336"/>
            <a:ext cx="1476000" cy="252000"/>
          </a:xfrm>
          <a:prstGeom prst="roundRect">
            <a:avLst/>
          </a:prstGeom>
          <a:no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a:extLst>
              <a:ext uri="{FF2B5EF4-FFF2-40B4-BE49-F238E27FC236}">
                <a16:creationId xmlns:a16="http://schemas.microsoft.com/office/drawing/2014/main" id="{A9F42D38-EAE4-490F-B2F7-2513CC19A700}"/>
              </a:ext>
            </a:extLst>
          </p:cNvPr>
          <p:cNvSpPr txBox="1"/>
          <p:nvPr/>
        </p:nvSpPr>
        <p:spPr>
          <a:xfrm>
            <a:off x="8146171" y="5525674"/>
            <a:ext cx="1152000" cy="253916"/>
          </a:xfrm>
          <a:prstGeom prst="rect">
            <a:avLst/>
          </a:prstGeom>
          <a:noFill/>
        </p:spPr>
        <p:txBody>
          <a:bodyPr wrap="square" rtlCol="0">
            <a:spAutoFit/>
          </a:bodyPr>
          <a:lstStyle/>
          <a:p>
            <a:pPr algn="ctr"/>
            <a:r>
              <a:rPr kumimoji="1" lang="ja-JP" altLang="en-US" sz="1050" dirty="0">
                <a:latin typeface="BIZ UDPゴシック" panose="020B0400000000000000" pitchFamily="50" charset="-128"/>
                <a:ea typeface="BIZ UDPゴシック" panose="020B0400000000000000" pitchFamily="50" charset="-128"/>
              </a:rPr>
              <a:t>前期高齢者人口</a:t>
            </a:r>
          </a:p>
        </p:txBody>
      </p:sp>
      <p:sp>
        <p:nvSpPr>
          <p:cNvPr id="33" name="正方形/長方形 32"/>
          <p:cNvSpPr/>
          <p:nvPr/>
        </p:nvSpPr>
        <p:spPr>
          <a:xfrm>
            <a:off x="292993" y="982856"/>
            <a:ext cx="9250704" cy="2233945"/>
          </a:xfrm>
          <a:prstGeom prst="rect">
            <a:avLst/>
          </a:prstGeom>
        </p:spPr>
        <p:txBody>
          <a:bodyPr wrap="square">
            <a:spAutoFit/>
          </a:bodyPr>
          <a:lstStyle/>
          <a:p>
            <a:pPr>
              <a:lnSpc>
                <a:spcPts val="23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国立社会保障・人口問題研究所</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が公表している最新の人口推計によれば</a:t>
            </a:r>
            <a:r>
              <a:rPr kumimoji="1" lang="ja-JP" altLang="en-US" sz="1600" dirty="0" smtClean="0">
                <a:solidFill>
                  <a:schemeClr val="tx1">
                    <a:lumMod val="95000"/>
                    <a:lumOff val="5000"/>
                  </a:schemeClr>
                </a:solidFill>
                <a:latin typeface="BIZ UDPゴシック" panose="020B0400000000000000" pitchFamily="50" charset="-128"/>
                <a:ea typeface="BIZ UDPゴシック" panose="020B0400000000000000" pitchFamily="50" charset="-128"/>
              </a:rPr>
              <a:t>、千早赤阪村は</a:t>
            </a: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今後、</a:t>
            </a:r>
            <a: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t/>
            </a:r>
            <a:br>
              <a:rPr kumimoji="1" lang="en-US" altLang="ja-JP" sz="1600" dirty="0">
                <a:solidFill>
                  <a:schemeClr val="tx1">
                    <a:lumMod val="95000"/>
                    <a:lumOff val="5000"/>
                  </a:schemeClr>
                </a:solidFill>
                <a:latin typeface="BIZ UDPゴシック" panose="020B0400000000000000" pitchFamily="50" charset="-128"/>
                <a:ea typeface="BIZ UDPゴシック" panose="020B0400000000000000" pitchFamily="50" charset="-128"/>
              </a:rPr>
            </a:br>
            <a:r>
              <a:rPr kumimoji="1" lang="ja-JP" altLang="en-US" sz="1600" dirty="0">
                <a:solidFill>
                  <a:schemeClr val="tx1">
                    <a:lumMod val="95000"/>
                    <a:lumOff val="5000"/>
                  </a:schemeClr>
                </a:solidFill>
                <a:latin typeface="BIZ UDPゴシック" panose="020B0400000000000000" pitchFamily="50" charset="-128"/>
                <a:ea typeface="BIZ UDPゴシック" panose="020B0400000000000000" pitchFamily="50" charset="-128"/>
              </a:rPr>
              <a:t>　　</a:t>
            </a:r>
            <a:r>
              <a:rPr kumimoji="1" lang="ja-JP" altLang="en-US" sz="1600" dirty="0" smtClean="0">
                <a:solidFill>
                  <a:schemeClr val="tx1">
                    <a:lumMod val="95000"/>
                    <a:lumOff val="5000"/>
                  </a:schemeClr>
                </a:solidFill>
                <a:latin typeface="BIZ UDPゴシック" panose="020B0400000000000000" pitchFamily="50" charset="-128"/>
                <a:ea typeface="BIZ UDPゴシック" panose="020B0400000000000000" pitchFamily="50" charset="-128"/>
              </a:rPr>
              <a:t> 年少、</a:t>
            </a:r>
            <a:r>
              <a:rPr kumimoji="1" lang="ja-JP" altLang="en-US" sz="1600" dirty="0" smtClean="0">
                <a:latin typeface="BIZ UDPゴシック" panose="020B0400000000000000" pitchFamily="50" charset="-128"/>
                <a:ea typeface="BIZ UDPゴシック" panose="020B0400000000000000" pitchFamily="50" charset="-128"/>
              </a:rPr>
              <a:t>生産年齢、前期高齢者人口が減少。後期高齢者</a:t>
            </a:r>
            <a:r>
              <a:rPr kumimoji="1" lang="ja-JP" altLang="en-US" sz="1600" dirty="0">
                <a:latin typeface="BIZ UDPゴシック" panose="020B0400000000000000" pitchFamily="50" charset="-128"/>
                <a:ea typeface="BIZ UDPゴシック" panose="020B0400000000000000" pitchFamily="50" charset="-128"/>
              </a:rPr>
              <a:t>人口</a:t>
            </a:r>
            <a:r>
              <a:rPr kumimoji="1" lang="ja-JP" altLang="en-US" sz="1600" dirty="0" smtClean="0">
                <a:latin typeface="BIZ UDPゴシック" panose="020B0400000000000000" pitchFamily="50" charset="-128"/>
                <a:ea typeface="BIZ UDPゴシック" panose="020B0400000000000000" pitchFamily="50" charset="-128"/>
              </a:rPr>
              <a:t>は令和１２年度まで増加し、その後減少</a:t>
            </a:r>
            <a:endParaRPr kumimoji="1" lang="en-US" altLang="ja-JP" sz="1600" dirty="0">
              <a:latin typeface="BIZ UDPゴシック" panose="020B0400000000000000" pitchFamily="50" charset="-128"/>
              <a:ea typeface="BIZ UDPゴシック" panose="020B0400000000000000" pitchFamily="50" charset="-128"/>
            </a:endParaRPr>
          </a:p>
          <a:p>
            <a:pPr>
              <a:lnSpc>
                <a:spcPts val="23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今後</a:t>
            </a:r>
            <a:r>
              <a:rPr kumimoji="1" lang="en-US" altLang="ja-JP" sz="1600" dirty="0">
                <a:latin typeface="BIZ UDPゴシック" panose="020B0400000000000000" pitchFamily="50" charset="-128"/>
                <a:ea typeface="BIZ UDPゴシック" panose="020B0400000000000000" pitchFamily="50" charset="-128"/>
              </a:rPr>
              <a:t>15</a:t>
            </a:r>
            <a:r>
              <a:rPr kumimoji="1" lang="ja-JP" altLang="en-US" sz="1600" dirty="0">
                <a:latin typeface="BIZ UDPゴシック" panose="020B0400000000000000" pitchFamily="50" charset="-128"/>
                <a:ea typeface="BIZ UDPゴシック" panose="020B0400000000000000" pitchFamily="50" charset="-128"/>
              </a:rPr>
              <a:t>年間で、</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　　  ・総人口に占める生産年齢人口の割合</a:t>
            </a:r>
            <a:r>
              <a:rPr kumimoji="1" lang="ja-JP" altLang="en-US" sz="1600" dirty="0" smtClean="0">
                <a:latin typeface="BIZ UDPゴシック" panose="020B0400000000000000" pitchFamily="50" charset="-128"/>
                <a:ea typeface="BIZ UDPゴシック" panose="020B0400000000000000" pitchFamily="50" charset="-128"/>
              </a:rPr>
              <a:t>は 約５</a:t>
            </a:r>
            <a:r>
              <a:rPr kumimoji="1" lang="en-US" altLang="ja-JP" sz="1600" dirty="0" err="1" smtClean="0">
                <a:latin typeface="BIZ UDPゴシック" panose="020B0400000000000000" pitchFamily="50" charset="-128"/>
                <a:ea typeface="BIZ UDPゴシック" panose="020B0400000000000000" pitchFamily="50" charset="-128"/>
              </a:rPr>
              <a:t>pt</a:t>
            </a:r>
            <a:r>
              <a:rPr kumimoji="1" lang="en-US" altLang="ja-JP" sz="1600" dirty="0" smtClean="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減</a:t>
            </a:r>
            <a:r>
              <a:rPr kumimoji="1" lang="en-US" altLang="ja-JP" sz="1600" dirty="0">
                <a:latin typeface="BIZ UDPゴシック" panose="020B0400000000000000" pitchFamily="50" charset="-128"/>
                <a:ea typeface="BIZ UDPゴシック" panose="020B0400000000000000" pitchFamily="50" charset="-128"/>
              </a:rPr>
              <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　　　・総人口に</a:t>
            </a:r>
            <a:r>
              <a:rPr kumimoji="1" lang="ja-JP" altLang="en-US" sz="1600" dirty="0" smtClean="0">
                <a:latin typeface="BIZ UDPゴシック" panose="020B0400000000000000" pitchFamily="50" charset="-128"/>
                <a:ea typeface="BIZ UDPゴシック" panose="020B0400000000000000" pitchFamily="50" charset="-128"/>
              </a:rPr>
              <a:t>占める後期高齢者</a:t>
            </a:r>
            <a:r>
              <a:rPr kumimoji="1" lang="ja-JP" altLang="en-US" sz="1600" dirty="0">
                <a:latin typeface="BIZ UDPゴシック" panose="020B0400000000000000" pitchFamily="50" charset="-128"/>
                <a:ea typeface="BIZ UDPゴシック" panose="020B0400000000000000" pitchFamily="50" charset="-128"/>
              </a:rPr>
              <a:t>人口の</a:t>
            </a:r>
            <a:r>
              <a:rPr kumimoji="1" lang="ja-JP" altLang="en-US" sz="1600">
                <a:latin typeface="BIZ UDPゴシック" panose="020B0400000000000000" pitchFamily="50" charset="-128"/>
                <a:ea typeface="BIZ UDPゴシック" panose="020B0400000000000000" pitchFamily="50" charset="-128"/>
              </a:rPr>
              <a:t>割合</a:t>
            </a:r>
            <a:r>
              <a:rPr kumimoji="1" lang="ja-JP" altLang="en-US" sz="1600" smtClean="0">
                <a:latin typeface="BIZ UDPゴシック" panose="020B0400000000000000" pitchFamily="50" charset="-128"/>
                <a:ea typeface="BIZ UDPゴシック" panose="020B0400000000000000" pitchFamily="50" charset="-128"/>
              </a:rPr>
              <a:t>は 約１５ｐｔ 増</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spcAft>
                <a:spcPts val="600"/>
              </a:spcAft>
            </a:pPr>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社人研推計は、</a:t>
            </a:r>
            <a:r>
              <a:rPr kumimoji="1" lang="en-US" altLang="ja-JP" sz="1100" dirty="0">
                <a:latin typeface="BIZ UDPゴシック" panose="020B0400000000000000" pitchFamily="50" charset="-128"/>
                <a:ea typeface="BIZ UDPゴシック" panose="020B0400000000000000" pitchFamily="50" charset="-128"/>
              </a:rPr>
              <a:t>H27</a:t>
            </a:r>
            <a:r>
              <a:rPr kumimoji="1" lang="ja-JP" altLang="en-US" sz="1100" dirty="0">
                <a:latin typeface="BIZ UDPゴシック" panose="020B0400000000000000" pitchFamily="50" charset="-128"/>
                <a:ea typeface="BIZ UDPゴシック" panose="020B0400000000000000" pitchFamily="50" charset="-128"/>
              </a:rPr>
              <a:t>年国調をベースに５年ごとの推計を実施しているため、</a:t>
            </a:r>
            <a:r>
              <a:rPr kumimoji="1" lang="en-US" altLang="ja-JP" sz="1100" dirty="0">
                <a:latin typeface="BIZ UDPゴシック" panose="020B0400000000000000" pitchFamily="50" charset="-128"/>
                <a:ea typeface="BIZ UDPゴシック" panose="020B0400000000000000" pitchFamily="50" charset="-128"/>
              </a:rPr>
              <a:t/>
            </a:r>
            <a:br>
              <a:rPr kumimoji="1" lang="en-US" altLang="ja-JP" sz="1100" dirty="0">
                <a:latin typeface="BIZ UDPゴシック" panose="020B0400000000000000" pitchFamily="50" charset="-128"/>
                <a:ea typeface="BIZ UDPゴシック" panose="020B0400000000000000" pitchFamily="50" charset="-128"/>
              </a:rPr>
            </a:br>
            <a:r>
              <a:rPr kumimoji="1" lang="ja-JP" altLang="en-US" sz="1100" dirty="0">
                <a:latin typeface="BIZ UDPゴシック" panose="020B0400000000000000" pitchFamily="50" charset="-128"/>
                <a:ea typeface="BIZ UDPゴシック" panose="020B0400000000000000" pitchFamily="50" charset="-128"/>
              </a:rPr>
              <a:t>　　　　本試算においては、５年先の推計に向けて均等に増減するものと</a:t>
            </a:r>
            <a:r>
              <a:rPr kumimoji="1" lang="ja-JP" altLang="en-US" sz="1100" dirty="0" smtClean="0">
                <a:latin typeface="BIZ UDPゴシック" panose="020B0400000000000000" pitchFamily="50" charset="-128"/>
                <a:ea typeface="BIZ UDPゴシック" panose="020B0400000000000000" pitchFamily="50" charset="-128"/>
              </a:rPr>
              <a:t>仮定</a:t>
            </a:r>
            <a:endParaRPr kumimoji="1" lang="en-US" altLang="ja-JP"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1750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9151864" cy="523220"/>
          </a:xfrm>
          <a:prstGeom prst="rect">
            <a:avLst/>
          </a:prstGeom>
          <a:noFill/>
        </p:spPr>
        <p:txBody>
          <a:bodyPr wrap="none" rtlCol="0">
            <a:spAutoFit/>
          </a:bodyPr>
          <a:lstStyle/>
          <a:p>
            <a:r>
              <a:rPr kumimoji="1" lang="ja-JP" altLang="en-US" sz="2800" b="1"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試算の費目別の</a:t>
            </a:r>
            <a:r>
              <a:rPr kumimoji="1" lang="ja-JP" altLang="en-US" sz="2800" b="1"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傾向①</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（歳出：建設事業費</a:t>
            </a:r>
            <a:r>
              <a:rPr kumimoji="1" lang="ja-JP" altLang="en-US"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（災害復旧含む）</a:t>
            </a:r>
            <a:r>
              <a:rPr kumimoji="1" lang="ja-JP" altLang="en-US" sz="2800" b="1"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endPar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8" name="正方形/長方形 17"/>
          <p:cNvSpPr/>
          <p:nvPr/>
        </p:nvSpPr>
        <p:spPr>
          <a:xfrm>
            <a:off x="9404029" y="6437794"/>
            <a:ext cx="476952" cy="372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５</a:t>
            </a:r>
          </a:p>
        </p:txBody>
      </p:sp>
      <p:sp>
        <p:nvSpPr>
          <p:cNvPr id="16" name="正方形/長方形 15"/>
          <p:cNvSpPr/>
          <p:nvPr/>
        </p:nvSpPr>
        <p:spPr>
          <a:xfrm>
            <a:off x="292993" y="1094775"/>
            <a:ext cx="9587988" cy="1397819"/>
          </a:xfrm>
          <a:prstGeom prst="rect">
            <a:avLst/>
          </a:prstGeom>
        </p:spPr>
        <p:txBody>
          <a:bodyPr wrap="square">
            <a:spAutoFit/>
          </a:bodyPr>
          <a:lstStyle/>
          <a:p>
            <a:pPr>
              <a:lnSpc>
                <a:spcPct val="150000"/>
              </a:lnSpc>
            </a:pPr>
            <a:r>
              <a:rPr kumimoji="1" lang="ja-JP" altLang="en-US" dirty="0">
                <a:solidFill>
                  <a:srgbClr val="FFC000"/>
                </a:solidFill>
                <a:latin typeface="BIZ UDPゴシック" panose="020B0400000000000000" pitchFamily="50" charset="-128"/>
                <a:ea typeface="BIZ UDPゴシック" panose="020B0400000000000000" pitchFamily="50" charset="-128"/>
              </a:rPr>
              <a:t>●　</a:t>
            </a:r>
            <a:r>
              <a:rPr kumimoji="1" lang="ja-JP" altLang="en-US" dirty="0" smtClean="0">
                <a:latin typeface="BIZ UDPゴシック" panose="020B0400000000000000" pitchFamily="50" charset="-128"/>
                <a:ea typeface="BIZ UDPゴシック" panose="020B0400000000000000" pitchFamily="50" charset="-128"/>
              </a:rPr>
              <a:t>新庁舎</a:t>
            </a:r>
            <a:r>
              <a:rPr kumimoji="1" lang="ja-JP" altLang="en-US" dirty="0">
                <a:latin typeface="BIZ UDPゴシック" panose="020B0400000000000000" pitchFamily="50" charset="-128"/>
                <a:ea typeface="BIZ UDPゴシック" panose="020B0400000000000000" pitchFamily="50" charset="-128"/>
              </a:rPr>
              <a:t>建設事業やくすのきホール改修事業を実施しているため建設事業費</a:t>
            </a:r>
            <a:r>
              <a:rPr kumimoji="1" lang="ja-JP" altLang="en-US" dirty="0" smtClean="0">
                <a:latin typeface="BIZ UDPゴシック" panose="020B0400000000000000" pitchFamily="50" charset="-128"/>
                <a:ea typeface="BIZ UDPゴシック" panose="020B0400000000000000" pitchFamily="50" charset="-128"/>
              </a:rPr>
              <a:t>が大きいが、</a:t>
            </a:r>
            <a:endParaRPr kumimoji="1" lang="en-US" altLang="ja-JP" dirty="0">
              <a:latin typeface="BIZ UDPゴシック" panose="020B0400000000000000" pitchFamily="50" charset="-128"/>
              <a:ea typeface="BIZ UDPゴシック" panose="020B0400000000000000" pitchFamily="50" charset="-128"/>
            </a:endParaRPr>
          </a:p>
          <a:p>
            <a:pPr>
              <a:lnSpc>
                <a:spcPct val="150000"/>
              </a:lnSpc>
            </a:pPr>
            <a:r>
              <a:rPr kumimoji="1" lang="ja-JP" altLang="en-US" dirty="0">
                <a:latin typeface="BIZ UDPゴシック" panose="020B0400000000000000" pitchFamily="50" charset="-128"/>
                <a:ea typeface="BIZ UDPゴシック" panose="020B0400000000000000" pitchFamily="50" charset="-128"/>
              </a:rPr>
              <a:t>　　 </a:t>
            </a:r>
            <a:r>
              <a:rPr kumimoji="1" lang="ja-JP" altLang="en-US" dirty="0" smtClean="0">
                <a:latin typeface="BIZ UDPゴシック" panose="020B0400000000000000" pitchFamily="50" charset="-128"/>
                <a:ea typeface="BIZ UDPゴシック" panose="020B0400000000000000" pitchFamily="50" charset="-128"/>
              </a:rPr>
              <a:t>令和</a:t>
            </a:r>
            <a:r>
              <a:rPr kumimoji="1" lang="en-US" altLang="ja-JP" dirty="0">
                <a:latin typeface="BIZ UDPゴシック" panose="020B0400000000000000" pitchFamily="50" charset="-128"/>
                <a:ea typeface="BIZ UDPゴシック" panose="020B0400000000000000" pitchFamily="50" charset="-128"/>
              </a:rPr>
              <a:t>6</a:t>
            </a:r>
            <a:r>
              <a:rPr kumimoji="1" lang="ja-JP" altLang="en-US" dirty="0">
                <a:latin typeface="BIZ UDPゴシック" panose="020B0400000000000000" pitchFamily="50" charset="-128"/>
                <a:ea typeface="BIZ UDPゴシック" panose="020B0400000000000000" pitchFamily="50" charset="-128"/>
              </a:rPr>
              <a:t>年度以降は大きく減少</a:t>
            </a:r>
            <a:endParaRPr kumimoji="1" lang="en-US" altLang="ja-JP" dirty="0">
              <a:latin typeface="BIZ UDPゴシック" panose="020B0400000000000000" pitchFamily="50" charset="-128"/>
              <a:ea typeface="BIZ UDPゴシック" panose="020B0400000000000000" pitchFamily="50" charset="-128"/>
            </a:endParaRPr>
          </a:p>
          <a:p>
            <a:pPr>
              <a:lnSpc>
                <a:spcPct val="150000"/>
              </a:lnSpc>
            </a:pPr>
            <a:endParaRPr kumimoji="1" lang="en-US" altLang="ja-JP" sz="500" dirty="0">
              <a:latin typeface="BIZ UDPゴシック" panose="020B0400000000000000" pitchFamily="50" charset="-128"/>
              <a:ea typeface="BIZ UDPゴシック" panose="020B0400000000000000" pitchFamily="50" charset="-128"/>
            </a:endParaRPr>
          </a:p>
          <a:p>
            <a:pPr>
              <a:lnSpc>
                <a:spcPts val="2800"/>
              </a:lnSpc>
            </a:pPr>
            <a:r>
              <a:rPr kumimoji="1" lang="ja-JP" altLang="en-US" dirty="0">
                <a:solidFill>
                  <a:srgbClr val="FFC000"/>
                </a:solidFill>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歳入</a:t>
            </a:r>
            <a:r>
              <a:rPr kumimoji="1" lang="ja-JP" altLang="en-US" dirty="0" smtClean="0">
                <a:latin typeface="BIZ UDPゴシック" panose="020B0400000000000000" pitchFamily="50" charset="-128"/>
                <a:ea typeface="BIZ UDPゴシック" panose="020B0400000000000000" pitchFamily="50" charset="-128"/>
              </a:rPr>
              <a:t>の地方債及び繰入金（特定目的基金等）は、建設</a:t>
            </a:r>
            <a:r>
              <a:rPr kumimoji="1" lang="ja-JP" altLang="en-US" dirty="0">
                <a:latin typeface="BIZ UDPゴシック" panose="020B0400000000000000" pitchFamily="50" charset="-128"/>
                <a:ea typeface="BIZ UDPゴシック" panose="020B0400000000000000" pitchFamily="50" charset="-128"/>
              </a:rPr>
              <a:t>事業費と連動</a:t>
            </a:r>
            <a:endParaRPr kumimoji="1" lang="en-US" altLang="ja-JP" dirty="0">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198377" y="923810"/>
            <a:ext cx="9487041" cy="1764000"/>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9" name="テキスト ボックス 18"/>
          <p:cNvSpPr txBox="1"/>
          <p:nvPr/>
        </p:nvSpPr>
        <p:spPr>
          <a:xfrm>
            <a:off x="0" y="3169663"/>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（百万円）</a:t>
            </a:r>
          </a:p>
        </p:txBody>
      </p:sp>
      <p:sp>
        <p:nvSpPr>
          <p:cNvPr id="13" name="テキスト ボックス 12"/>
          <p:cNvSpPr txBox="1"/>
          <p:nvPr/>
        </p:nvSpPr>
        <p:spPr>
          <a:xfrm>
            <a:off x="797662" y="2921757"/>
            <a:ext cx="3875964"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建設事業費の推移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0" name="テキスト ボックス 19"/>
          <p:cNvSpPr txBox="1"/>
          <p:nvPr/>
        </p:nvSpPr>
        <p:spPr>
          <a:xfrm>
            <a:off x="5572255" y="2927319"/>
            <a:ext cx="4007409"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地方債、繰入金（特定目的基金等）の</a:t>
            </a:r>
            <a:r>
              <a:rPr kumimoji="1" lang="ja-JP" altLang="en-US" sz="1400" dirty="0">
                <a:latin typeface="BIZ UDPゴシック" panose="020B0400000000000000" pitchFamily="50" charset="-128"/>
                <a:ea typeface="BIZ UDPゴシック" panose="020B0400000000000000" pitchFamily="50" charset="-128"/>
              </a:rPr>
              <a:t>推移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2" name="テキスト ボックス 21"/>
          <p:cNvSpPr txBox="1"/>
          <p:nvPr/>
        </p:nvSpPr>
        <p:spPr>
          <a:xfrm>
            <a:off x="4789832" y="3181675"/>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（百万円）</a:t>
            </a:r>
          </a:p>
        </p:txBody>
      </p:sp>
      <p:graphicFrame>
        <p:nvGraphicFramePr>
          <p:cNvPr id="25" name="グラフ 24">
            <a:extLst>
              <a:ext uri="{FF2B5EF4-FFF2-40B4-BE49-F238E27FC236}">
                <a16:creationId xmlns:a16="http://schemas.microsoft.com/office/drawing/2014/main" id="{00000000-0008-0000-0500-000006000000}"/>
              </a:ext>
            </a:extLst>
          </p:cNvPr>
          <p:cNvGraphicFramePr>
            <a:graphicFrameLocks/>
          </p:cNvGraphicFramePr>
          <p:nvPr>
            <p:extLst>
              <p:ext uri="{D42A27DB-BD31-4B8C-83A1-F6EECF244321}">
                <p14:modId xmlns:p14="http://schemas.microsoft.com/office/powerpoint/2010/main" val="774096231"/>
              </p:ext>
            </p:extLst>
          </p:nvPr>
        </p:nvGraphicFramePr>
        <p:xfrm>
          <a:off x="2044" y="3355794"/>
          <a:ext cx="4843145" cy="32568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グラフ 14">
            <a:extLst>
              <a:ext uri="{FF2B5EF4-FFF2-40B4-BE49-F238E27FC236}">
                <a16:creationId xmlns:a16="http://schemas.microsoft.com/office/drawing/2014/main" id="{00000000-0008-0000-0500-000007000000}"/>
              </a:ext>
            </a:extLst>
          </p:cNvPr>
          <p:cNvGraphicFramePr>
            <a:graphicFrameLocks/>
          </p:cNvGraphicFramePr>
          <p:nvPr>
            <p:extLst>
              <p:ext uri="{D42A27DB-BD31-4B8C-83A1-F6EECF244321}">
                <p14:modId xmlns:p14="http://schemas.microsoft.com/office/powerpoint/2010/main" val="3017939223"/>
              </p:ext>
            </p:extLst>
          </p:nvPr>
        </p:nvGraphicFramePr>
        <p:xfrm>
          <a:off x="4937242" y="3327719"/>
          <a:ext cx="4845050" cy="3276000"/>
        </p:xfrm>
        <a:graphic>
          <a:graphicData uri="http://schemas.openxmlformats.org/drawingml/2006/chart">
            <c:chart xmlns:c="http://schemas.openxmlformats.org/drawingml/2006/chart" xmlns:r="http://schemas.openxmlformats.org/officeDocument/2006/relationships" r:id="rId3"/>
          </a:graphicData>
        </a:graphic>
      </p:graphicFrame>
      <p:sp>
        <p:nvSpPr>
          <p:cNvPr id="21" name="テキスト ボックス 20">
            <a:extLst>
              <a:ext uri="{FF2B5EF4-FFF2-40B4-BE49-F238E27FC236}">
                <a16:creationId xmlns:a16="http://schemas.microsoft.com/office/drawing/2014/main" id="{A9F42D38-EAE4-490F-B2F7-2513CC19A700}"/>
              </a:ext>
            </a:extLst>
          </p:cNvPr>
          <p:cNvSpPr txBox="1"/>
          <p:nvPr/>
        </p:nvSpPr>
        <p:spPr>
          <a:xfrm>
            <a:off x="5216616" y="4735135"/>
            <a:ext cx="1152000" cy="253916"/>
          </a:xfrm>
          <a:prstGeom prst="rect">
            <a:avLst/>
          </a:prstGeom>
          <a:noFill/>
        </p:spPr>
        <p:txBody>
          <a:bodyPr wrap="square" rtlCol="0">
            <a:spAutoFit/>
          </a:bodyPr>
          <a:lstStyle/>
          <a:p>
            <a:pPr algn="ctr"/>
            <a:r>
              <a:rPr kumimoji="1" lang="ja-JP" altLang="en-US" sz="1050" dirty="0" smtClean="0">
                <a:latin typeface="BIZ UDPゴシック" panose="020B0400000000000000" pitchFamily="50" charset="-128"/>
                <a:ea typeface="BIZ UDPゴシック" panose="020B0400000000000000" pitchFamily="50" charset="-128"/>
              </a:rPr>
              <a:t>地方債</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A9F42D38-EAE4-490F-B2F7-2513CC19A700}"/>
              </a:ext>
            </a:extLst>
          </p:cNvPr>
          <p:cNvSpPr txBox="1"/>
          <p:nvPr/>
        </p:nvSpPr>
        <p:spPr>
          <a:xfrm>
            <a:off x="5158769" y="6022296"/>
            <a:ext cx="1710157" cy="415498"/>
          </a:xfrm>
          <a:prstGeom prst="rect">
            <a:avLst/>
          </a:prstGeom>
          <a:noFill/>
        </p:spPr>
        <p:txBody>
          <a:bodyPr wrap="square" rtlCol="0">
            <a:spAutoFit/>
          </a:bodyPr>
          <a:lstStyle/>
          <a:p>
            <a:pPr algn="ctr"/>
            <a:r>
              <a:rPr kumimoji="1" lang="ja-JP" altLang="en-US" sz="1050" dirty="0" smtClean="0">
                <a:latin typeface="BIZ UDPゴシック" panose="020B0400000000000000" pitchFamily="50" charset="-128"/>
                <a:ea typeface="BIZ UDPゴシック" panose="020B0400000000000000" pitchFamily="50" charset="-128"/>
              </a:rPr>
              <a:t>繰入金</a:t>
            </a:r>
            <a:endParaRPr kumimoji="1" lang="en-US" altLang="ja-JP" sz="1050" dirty="0" smtClean="0">
              <a:latin typeface="BIZ UDPゴシック" panose="020B0400000000000000" pitchFamily="50" charset="-128"/>
              <a:ea typeface="BIZ UDPゴシック" panose="020B0400000000000000" pitchFamily="50" charset="-128"/>
            </a:endParaRPr>
          </a:p>
          <a:p>
            <a:pPr algn="ctr"/>
            <a:r>
              <a:rPr kumimoji="1" lang="ja-JP" altLang="en-US" sz="1050" dirty="0" smtClean="0">
                <a:latin typeface="BIZ UDPゴシック" panose="020B0400000000000000" pitchFamily="50" charset="-128"/>
                <a:ea typeface="BIZ UDPゴシック" panose="020B0400000000000000" pitchFamily="50" charset="-128"/>
              </a:rPr>
              <a:t>（特定目的基金等）</a:t>
            </a:r>
            <a:endParaRPr kumimoji="1" lang="en-US" altLang="ja-JP" sz="105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755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グラフ 19">
            <a:extLst>
              <a:ext uri="{FF2B5EF4-FFF2-40B4-BE49-F238E27FC236}">
                <a16:creationId xmlns:a16="http://schemas.microsoft.com/office/drawing/2014/main" id="{77A1C1BD-B5F2-4D37-9140-A7530930BD9F}"/>
              </a:ext>
            </a:extLst>
          </p:cNvPr>
          <p:cNvGraphicFramePr>
            <a:graphicFrameLocks/>
          </p:cNvGraphicFramePr>
          <p:nvPr>
            <p:extLst>
              <p:ext uri="{D42A27DB-BD31-4B8C-83A1-F6EECF244321}">
                <p14:modId xmlns:p14="http://schemas.microsoft.com/office/powerpoint/2010/main" val="3188934942"/>
              </p:ext>
            </p:extLst>
          </p:nvPr>
        </p:nvGraphicFramePr>
        <p:xfrm>
          <a:off x="95141" y="3547873"/>
          <a:ext cx="4846756" cy="31104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0" name="グラフ 39">
            <a:extLst>
              <a:ext uri="{FF2B5EF4-FFF2-40B4-BE49-F238E27FC236}">
                <a16:creationId xmlns:a16="http://schemas.microsoft.com/office/drawing/2014/main" id="{77A1C1BD-B5F2-4D37-9140-A7530930BD9F}"/>
              </a:ext>
            </a:extLst>
          </p:cNvPr>
          <p:cNvGraphicFramePr>
            <a:graphicFrameLocks/>
          </p:cNvGraphicFramePr>
          <p:nvPr>
            <p:extLst>
              <p:ext uri="{D42A27DB-BD31-4B8C-83A1-F6EECF244321}">
                <p14:modId xmlns:p14="http://schemas.microsoft.com/office/powerpoint/2010/main" val="2078006385"/>
              </p:ext>
            </p:extLst>
          </p:nvPr>
        </p:nvGraphicFramePr>
        <p:xfrm>
          <a:off x="4865541" y="3558126"/>
          <a:ext cx="4620986" cy="3075442"/>
        </p:xfrm>
        <a:graphic>
          <a:graphicData uri="http://schemas.openxmlformats.org/drawingml/2006/chart">
            <c:chart xmlns:c="http://schemas.openxmlformats.org/drawingml/2006/chart" xmlns:r="http://schemas.openxmlformats.org/officeDocument/2006/relationships" r:id="rId3"/>
          </a:graphicData>
        </a:graphic>
      </p:graphicFrame>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6817892" cy="523220"/>
          </a:xfrm>
          <a:prstGeom prst="rect">
            <a:avLst/>
          </a:prstGeom>
          <a:noFill/>
        </p:spPr>
        <p:txBody>
          <a:bodyPr wrap="none" rtlCol="0">
            <a:spAutoFit/>
          </a:bodyPr>
          <a:lstStyle/>
          <a:p>
            <a:r>
              <a:rPr kumimoji="1" lang="ja-JP" altLang="en-US" sz="2800" b="1"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試算の費目別の</a:t>
            </a:r>
            <a:r>
              <a:rPr kumimoji="1" lang="ja-JP" altLang="en-US" sz="2800" b="1"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傾向②</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（歳出</a:t>
            </a:r>
            <a:r>
              <a:rPr kumimoji="1" lang="ja-JP" altLang="en-US" sz="2800" b="1"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：繰出金）</a:t>
            </a:r>
            <a:endPar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6" name="正方形/長方形 15"/>
          <p:cNvSpPr/>
          <p:nvPr/>
        </p:nvSpPr>
        <p:spPr>
          <a:xfrm>
            <a:off x="198377" y="1020519"/>
            <a:ext cx="9587988" cy="1554272"/>
          </a:xfrm>
          <a:prstGeom prst="rect">
            <a:avLst/>
          </a:prstGeom>
        </p:spPr>
        <p:txBody>
          <a:bodyPr wrap="square">
            <a:spAutoFit/>
          </a:bodyPr>
          <a:lstStyle/>
          <a:p>
            <a:pPr>
              <a:lnSpc>
                <a:spcPts val="24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後期高齢事業は後期高齢人口と連動</a:t>
            </a:r>
            <a:r>
              <a:rPr kumimoji="1" lang="ja-JP" altLang="en-US" sz="1600" dirty="0" smtClean="0">
                <a:latin typeface="BIZ UDPゴシック" panose="020B0400000000000000" pitchFamily="50" charset="-128"/>
                <a:ea typeface="BIZ UDPゴシック" panose="020B0400000000000000" pitchFamily="50" charset="-128"/>
              </a:rPr>
              <a:t>し、増加傾向から令和１３年度以降は減少傾向に転じる</a:t>
            </a:r>
            <a:endParaRPr kumimoji="1" lang="en-US" altLang="ja-JP" sz="1600" dirty="0" smtClean="0">
              <a:latin typeface="BIZ UDPゴシック" panose="020B0400000000000000" pitchFamily="50" charset="-128"/>
              <a:ea typeface="BIZ UDPゴシック" panose="020B0400000000000000" pitchFamily="50" charset="-128"/>
            </a:endParaRPr>
          </a:p>
          <a:p>
            <a:pPr>
              <a:lnSpc>
                <a:spcPts val="24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介護</a:t>
            </a:r>
            <a:r>
              <a:rPr kumimoji="1" lang="ja-JP" altLang="en-US" sz="1600" dirty="0">
                <a:latin typeface="BIZ UDPゴシック" panose="020B0400000000000000" pitchFamily="50" charset="-128"/>
                <a:ea typeface="BIZ UDPゴシック" panose="020B0400000000000000" pitchFamily="50" charset="-128"/>
              </a:rPr>
              <a:t>保険事業</a:t>
            </a:r>
            <a:r>
              <a:rPr kumimoji="1" lang="ja-JP" altLang="en-US" sz="1600" dirty="0" smtClean="0">
                <a:latin typeface="BIZ UDPゴシック" panose="020B0400000000000000" pitchFamily="50" charset="-128"/>
                <a:ea typeface="BIZ UDPゴシック" panose="020B0400000000000000" pitchFamily="50" charset="-128"/>
              </a:rPr>
              <a:t>は府内</a:t>
            </a:r>
            <a:r>
              <a:rPr kumimoji="1" lang="ja-JP" altLang="en-US" sz="1600" dirty="0">
                <a:latin typeface="BIZ UDPゴシック" panose="020B0400000000000000" pitchFamily="50" charset="-128"/>
                <a:ea typeface="BIZ UDPゴシック" panose="020B0400000000000000" pitchFamily="50" charset="-128"/>
              </a:rPr>
              <a:t>全体の介護給付費総額の推計値</a:t>
            </a:r>
            <a:r>
              <a:rPr kumimoji="1" lang="ja-JP" altLang="en-US" sz="1600" dirty="0" smtClean="0">
                <a:latin typeface="BIZ UDPゴシック" panose="020B0400000000000000" pitchFamily="50" charset="-128"/>
                <a:ea typeface="BIZ UDPゴシック" panose="020B0400000000000000" pitchFamily="50" charset="-128"/>
              </a:rPr>
              <a:t>と連動して、増加傾向</a:t>
            </a:r>
            <a:endParaRPr kumimoji="1" lang="en-US" altLang="ja-JP" sz="1600" dirty="0" smtClean="0">
              <a:latin typeface="BIZ UDPゴシック" panose="020B0400000000000000" pitchFamily="50" charset="-128"/>
              <a:ea typeface="BIZ UDPゴシック" panose="020B0400000000000000" pitchFamily="50" charset="-128"/>
            </a:endParaRPr>
          </a:p>
          <a:p>
            <a:pPr>
              <a:lnSpc>
                <a:spcPts val="2400"/>
              </a:lnSpc>
              <a:spcAft>
                <a:spcPts val="600"/>
              </a:spcAft>
            </a:pPr>
            <a:r>
              <a:rPr kumimoji="1" lang="ja-JP" altLang="en-US" sz="1600" dirty="0" smtClean="0">
                <a:solidFill>
                  <a:srgbClr val="FFC000"/>
                </a:solidFill>
                <a:latin typeface="BIZ UDPゴシック" panose="020B0400000000000000" pitchFamily="50" charset="-128"/>
                <a:ea typeface="BIZ UDPゴシック" panose="020B0400000000000000" pitchFamily="50" charset="-128"/>
              </a:rPr>
              <a:t>●</a:t>
            </a: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国保事業は</a:t>
            </a:r>
            <a:r>
              <a:rPr kumimoji="1" lang="en-US" altLang="ja-JP" sz="1600" dirty="0">
                <a:latin typeface="BIZ UDPゴシック" panose="020B0400000000000000" pitchFamily="50" charset="-128"/>
                <a:ea typeface="BIZ UDPゴシック" panose="020B0400000000000000" pitchFamily="50" charset="-128"/>
              </a:rPr>
              <a:t>75</a:t>
            </a:r>
            <a:r>
              <a:rPr kumimoji="1" lang="ja-JP" altLang="en-US" sz="1600" dirty="0">
                <a:latin typeface="BIZ UDPゴシック" panose="020B0400000000000000" pitchFamily="50" charset="-128"/>
                <a:ea typeface="BIZ UDPゴシック" panose="020B0400000000000000" pitchFamily="50" charset="-128"/>
              </a:rPr>
              <a:t>歳未満人口と連動して減少傾向、下水道事業</a:t>
            </a:r>
            <a:r>
              <a:rPr kumimoji="1" lang="ja-JP" altLang="en-US" sz="1600" dirty="0" smtClean="0">
                <a:latin typeface="BIZ UDPゴシック" panose="020B0400000000000000" pitchFamily="50" charset="-128"/>
                <a:ea typeface="BIZ UDPゴシック" panose="020B0400000000000000" pitchFamily="50" charset="-128"/>
              </a:rPr>
              <a:t>は過去と同水準</a:t>
            </a:r>
            <a:endParaRPr kumimoji="1" lang="en-US" altLang="ja-JP" sz="1600" dirty="0">
              <a:latin typeface="BIZ UDPゴシック" panose="020B0400000000000000" pitchFamily="50" charset="-128"/>
              <a:ea typeface="BIZ UDPゴシック" panose="020B0400000000000000" pitchFamily="50" charset="-128"/>
            </a:endParaRPr>
          </a:p>
          <a:p>
            <a:pPr>
              <a:lnSpc>
                <a:spcPts val="2400"/>
              </a:lnSpc>
              <a:spcAft>
                <a:spcPts val="600"/>
              </a:spcAft>
            </a:pPr>
            <a:r>
              <a:rPr kumimoji="1" lang="ja-JP" altLang="en-US" sz="1600" dirty="0">
                <a:solidFill>
                  <a:srgbClr val="FFC000"/>
                </a:solidFill>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繰出金は全体と</a:t>
            </a:r>
            <a:r>
              <a:rPr kumimoji="1" lang="ja-JP" altLang="en-US" sz="1600" dirty="0" smtClean="0">
                <a:latin typeface="BIZ UDPゴシック" panose="020B0400000000000000" pitchFamily="50" charset="-128"/>
                <a:ea typeface="BIZ UDPゴシック" panose="020B0400000000000000" pitchFamily="50" charset="-128"/>
              </a:rPr>
              <a:t>して令和１１年度まで増加し、その後は人口減少とともに減少に転じる</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198377" y="923810"/>
            <a:ext cx="9487041" cy="1741178"/>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9" name="テキスト ボックス 18"/>
          <p:cNvSpPr txBox="1"/>
          <p:nvPr/>
        </p:nvSpPr>
        <p:spPr>
          <a:xfrm>
            <a:off x="-14785" y="3248309"/>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（百万円）</a:t>
            </a:r>
          </a:p>
        </p:txBody>
      </p:sp>
      <p:sp>
        <p:nvSpPr>
          <p:cNvPr id="13" name="テキスト ボックス 12"/>
          <p:cNvSpPr txBox="1"/>
          <p:nvPr/>
        </p:nvSpPr>
        <p:spPr>
          <a:xfrm>
            <a:off x="3019987" y="2867399"/>
            <a:ext cx="3875964"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特別会計別の繰出金の見通し</a:t>
            </a:r>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2" name="テキスト ボックス 21"/>
          <p:cNvSpPr txBox="1"/>
          <p:nvPr/>
        </p:nvSpPr>
        <p:spPr>
          <a:xfrm>
            <a:off x="4762348" y="3287190"/>
            <a:ext cx="828000" cy="246221"/>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（百万円）</a:t>
            </a:r>
          </a:p>
        </p:txBody>
      </p:sp>
      <p:sp>
        <p:nvSpPr>
          <p:cNvPr id="26" name="テキスト ボックス 25"/>
          <p:cNvSpPr txBox="1"/>
          <p:nvPr/>
        </p:nvSpPr>
        <p:spPr>
          <a:xfrm>
            <a:off x="7397311" y="4318206"/>
            <a:ext cx="1620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50" dirty="0">
                <a:latin typeface="BIZ UDPゴシック" panose="020B0400000000000000" pitchFamily="50" charset="-128"/>
                <a:ea typeface="BIZ UDPゴシック" panose="020B0400000000000000" pitchFamily="50" charset="-128"/>
              </a:rPr>
              <a:t>下水道</a:t>
            </a:r>
            <a:r>
              <a:rPr kumimoji="1" lang="ja-JP" altLang="en-US" sz="1050" dirty="0" smtClean="0">
                <a:latin typeface="BIZ UDPゴシック" panose="020B0400000000000000" pitchFamily="50" charset="-128"/>
                <a:ea typeface="BIZ UDPゴシック" panose="020B0400000000000000" pitchFamily="50" charset="-128"/>
              </a:rPr>
              <a:t>事業</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27" name="テキスト ボックス 26"/>
          <p:cNvSpPr txBox="1"/>
          <p:nvPr/>
        </p:nvSpPr>
        <p:spPr>
          <a:xfrm>
            <a:off x="7397311" y="4974590"/>
            <a:ext cx="1620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50" dirty="0" smtClean="0">
                <a:latin typeface="BIZ UDPゴシック" panose="020B0400000000000000" pitchFamily="50" charset="-128"/>
                <a:ea typeface="BIZ UDPゴシック" panose="020B0400000000000000" pitchFamily="50" charset="-128"/>
              </a:rPr>
              <a:t>後期</a:t>
            </a:r>
            <a:r>
              <a:rPr kumimoji="1" lang="ja-JP" altLang="en-US" sz="1050" dirty="0">
                <a:latin typeface="BIZ UDPゴシック" panose="020B0400000000000000" pitchFamily="50" charset="-128"/>
                <a:ea typeface="BIZ UDPゴシック" panose="020B0400000000000000" pitchFamily="50" charset="-128"/>
              </a:rPr>
              <a:t>高齢</a:t>
            </a:r>
            <a:r>
              <a:rPr kumimoji="1" lang="ja-JP" altLang="en-US" sz="1050" dirty="0" smtClean="0">
                <a:latin typeface="BIZ UDPゴシック" panose="020B0400000000000000" pitchFamily="50" charset="-128"/>
                <a:ea typeface="BIZ UDPゴシック" panose="020B0400000000000000" pitchFamily="50" charset="-128"/>
              </a:rPr>
              <a:t>事業</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28" name="テキスト ボックス 27"/>
          <p:cNvSpPr txBox="1"/>
          <p:nvPr/>
        </p:nvSpPr>
        <p:spPr>
          <a:xfrm>
            <a:off x="7397311" y="6170815"/>
            <a:ext cx="1620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50" dirty="0" smtClean="0">
                <a:latin typeface="BIZ UDPゴシック" panose="020B0400000000000000" pitchFamily="50" charset="-128"/>
                <a:ea typeface="BIZ UDPゴシック" panose="020B0400000000000000" pitchFamily="50" charset="-128"/>
              </a:rPr>
              <a:t>介護保険事業</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30" name="テキスト ボックス 29"/>
          <p:cNvSpPr txBox="1"/>
          <p:nvPr/>
        </p:nvSpPr>
        <p:spPr>
          <a:xfrm>
            <a:off x="5590348" y="5578009"/>
            <a:ext cx="864000" cy="180000"/>
          </a:xfrm>
          <a:prstGeom prst="rect">
            <a:avLst/>
          </a:prstGeom>
          <a:solidFill>
            <a:schemeClr val="bg1"/>
          </a:solidFill>
          <a:ln>
            <a:solidFill>
              <a:schemeClr val="tx1"/>
            </a:solidFill>
          </a:ln>
        </p:spPr>
        <p:txBody>
          <a:bodyPr wrap="square" rtlCol="0" anchor="ctr">
            <a:spAutoFit/>
          </a:bodyPr>
          <a:lstStyle/>
          <a:p>
            <a:pPr algn="ctr"/>
            <a:r>
              <a:rPr kumimoji="1" lang="ja-JP" altLang="en-US" sz="1000" dirty="0">
                <a:latin typeface="BIZ UDPゴシック" panose="020B0400000000000000" pitchFamily="50" charset="-128"/>
                <a:ea typeface="BIZ UDPゴシック" panose="020B0400000000000000" pitchFamily="50" charset="-128"/>
              </a:rPr>
              <a:t>国保</a:t>
            </a:r>
            <a:r>
              <a:rPr kumimoji="1" lang="ja-JP" altLang="en-US" sz="1050" dirty="0" smtClean="0">
                <a:latin typeface="BIZ UDPゴシック" panose="020B0400000000000000" pitchFamily="50" charset="-128"/>
                <a:ea typeface="BIZ UDPゴシック" panose="020B0400000000000000" pitchFamily="50" charset="-128"/>
              </a:rPr>
              <a:t>事業</a:t>
            </a:r>
            <a:endParaRPr kumimoji="1" lang="ja-JP" altLang="en-US" sz="1000" dirty="0">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1751095" y="4107004"/>
            <a:ext cx="1620000" cy="253916"/>
          </a:xfrm>
          <a:prstGeom prst="rect">
            <a:avLst/>
          </a:prstGeom>
          <a:noFill/>
          <a:ln>
            <a:noFill/>
          </a:ln>
        </p:spPr>
        <p:txBody>
          <a:bodyPr wrap="square" rtlCol="0" anchor="ctr">
            <a:spAutoFit/>
          </a:bodyPr>
          <a:lstStyle/>
          <a:p>
            <a:pPr algn="ctr"/>
            <a:r>
              <a:rPr kumimoji="1" lang="ja-JP" altLang="en-US" sz="1050" dirty="0" smtClean="0">
                <a:latin typeface="BIZ UDPゴシック" panose="020B0400000000000000" pitchFamily="50" charset="-128"/>
                <a:ea typeface="BIZ UDPゴシック" panose="020B0400000000000000" pitchFamily="50" charset="-128"/>
              </a:rPr>
              <a:t>後期</a:t>
            </a:r>
            <a:r>
              <a:rPr kumimoji="1" lang="ja-JP" altLang="en-US" sz="1050" dirty="0">
                <a:latin typeface="BIZ UDPゴシック" panose="020B0400000000000000" pitchFamily="50" charset="-128"/>
                <a:ea typeface="BIZ UDPゴシック" panose="020B0400000000000000" pitchFamily="50" charset="-128"/>
              </a:rPr>
              <a:t>高齢</a:t>
            </a:r>
            <a:r>
              <a:rPr kumimoji="1" lang="ja-JP" altLang="en-US" sz="1050" dirty="0" smtClean="0">
                <a:latin typeface="BIZ UDPゴシック" panose="020B0400000000000000" pitchFamily="50" charset="-128"/>
                <a:ea typeface="BIZ UDPゴシック" panose="020B0400000000000000" pitchFamily="50" charset="-128"/>
              </a:rPr>
              <a:t>事業</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1142410" y="4576931"/>
            <a:ext cx="1620000" cy="253916"/>
          </a:xfrm>
          <a:prstGeom prst="rect">
            <a:avLst/>
          </a:prstGeom>
          <a:noFill/>
          <a:ln>
            <a:noFill/>
          </a:ln>
        </p:spPr>
        <p:txBody>
          <a:bodyPr wrap="square" rtlCol="0" anchor="ctr">
            <a:spAutoFit/>
          </a:bodyPr>
          <a:lstStyle/>
          <a:p>
            <a:pPr algn="ctr"/>
            <a:r>
              <a:rPr kumimoji="1" lang="ja-JP" altLang="en-US" sz="1050" dirty="0" smtClean="0">
                <a:latin typeface="BIZ UDPゴシック" panose="020B0400000000000000" pitchFamily="50" charset="-128"/>
                <a:ea typeface="BIZ UDPゴシック" panose="020B0400000000000000" pitchFamily="50" charset="-128"/>
              </a:rPr>
              <a:t>介護保険事業</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33" name="テキスト ボックス 32"/>
          <p:cNvSpPr txBox="1"/>
          <p:nvPr/>
        </p:nvSpPr>
        <p:spPr>
          <a:xfrm>
            <a:off x="3734877" y="5916899"/>
            <a:ext cx="864000" cy="253916"/>
          </a:xfrm>
          <a:prstGeom prst="rect">
            <a:avLst/>
          </a:prstGeom>
          <a:noFill/>
          <a:ln>
            <a:noFill/>
          </a:ln>
        </p:spPr>
        <p:txBody>
          <a:bodyPr wrap="square" rtlCol="0" anchor="ctr">
            <a:spAutoFit/>
          </a:bodyPr>
          <a:lstStyle/>
          <a:p>
            <a:pPr algn="ctr"/>
            <a:r>
              <a:rPr kumimoji="1" lang="ja-JP" altLang="en-US" sz="1050" dirty="0">
                <a:latin typeface="BIZ UDPゴシック" panose="020B0400000000000000" pitchFamily="50" charset="-128"/>
                <a:ea typeface="BIZ UDPゴシック" panose="020B0400000000000000" pitchFamily="50" charset="-128"/>
              </a:rPr>
              <a:t>国保</a:t>
            </a:r>
            <a:r>
              <a:rPr kumimoji="1" lang="ja-JP" altLang="en-US" sz="1050" dirty="0" smtClean="0">
                <a:latin typeface="BIZ UDPゴシック" panose="020B0400000000000000" pitchFamily="50" charset="-128"/>
                <a:ea typeface="BIZ UDPゴシック" panose="020B0400000000000000" pitchFamily="50" charset="-128"/>
              </a:rPr>
              <a:t>事業</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21" name="正方形/長方形 20"/>
          <p:cNvSpPr/>
          <p:nvPr/>
        </p:nvSpPr>
        <p:spPr>
          <a:xfrm>
            <a:off x="9486527" y="6447078"/>
            <a:ext cx="299838" cy="372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solidFill>
                  <a:schemeClr val="tx1"/>
                </a:solidFill>
                <a:latin typeface="BIZ UDPゴシック" panose="020B0400000000000000" pitchFamily="50" charset="-128"/>
                <a:ea typeface="BIZ UDPゴシック" panose="020B0400000000000000" pitchFamily="50" charset="-128"/>
              </a:rPr>
              <a:t>6</a:t>
            </a:r>
          </a:p>
        </p:txBody>
      </p:sp>
      <p:sp>
        <p:nvSpPr>
          <p:cNvPr id="35" name="テキスト ボックス 34"/>
          <p:cNvSpPr txBox="1"/>
          <p:nvPr/>
        </p:nvSpPr>
        <p:spPr>
          <a:xfrm>
            <a:off x="3734877" y="4974590"/>
            <a:ext cx="864000" cy="253916"/>
          </a:xfrm>
          <a:prstGeom prst="rect">
            <a:avLst/>
          </a:prstGeom>
          <a:noFill/>
          <a:ln>
            <a:noFill/>
          </a:ln>
        </p:spPr>
        <p:txBody>
          <a:bodyPr wrap="square" rtlCol="0" anchor="ctr">
            <a:spAutoFit/>
          </a:bodyPr>
          <a:lstStyle/>
          <a:p>
            <a:pPr algn="ctr"/>
            <a:r>
              <a:rPr kumimoji="1" lang="ja-JP" altLang="en-US" sz="1050" dirty="0">
                <a:latin typeface="BIZ UDPゴシック" panose="020B0400000000000000" pitchFamily="50" charset="-128"/>
                <a:ea typeface="BIZ UDPゴシック" panose="020B0400000000000000" pitchFamily="50" charset="-128"/>
              </a:rPr>
              <a:t>下水道</a:t>
            </a:r>
            <a:r>
              <a:rPr kumimoji="1" lang="ja-JP" altLang="en-US" sz="1050" dirty="0" smtClean="0">
                <a:latin typeface="BIZ UDPゴシック" panose="020B0400000000000000" pitchFamily="50" charset="-128"/>
                <a:ea typeface="BIZ UDPゴシック" panose="020B0400000000000000" pitchFamily="50" charset="-128"/>
              </a:rPr>
              <a:t>事業</a:t>
            </a:r>
            <a:endParaRPr kumimoji="1" lang="ja-JP" altLang="en-US" sz="105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98719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7829387" cy="523220"/>
          </a:xfrm>
          <a:prstGeom prst="rect">
            <a:avLst/>
          </a:prstGeom>
          <a:noFill/>
        </p:spPr>
        <p:txBody>
          <a:bodyPr wrap="none" rtlCol="0">
            <a:spAutoFit/>
          </a:bodyPr>
          <a:lstStyle/>
          <a:p>
            <a:r>
              <a:rPr kumimoji="1" lang="ja-JP" altLang="en-US" sz="2800" b="1" dirty="0" smtClean="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５．</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今後の行財政運営上の主要な課題等について</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ED0ABF41-51B1-4C5B-A09D-5FDFC46B62AC}"/>
              </a:ext>
            </a:extLst>
          </p:cNvPr>
          <p:cNvSpPr txBox="1"/>
          <p:nvPr/>
        </p:nvSpPr>
        <p:spPr>
          <a:xfrm>
            <a:off x="217868" y="868301"/>
            <a:ext cx="9487041" cy="5252720"/>
          </a:xfrm>
          <a:prstGeom prst="rect">
            <a:avLst/>
          </a:prstGeom>
          <a:noFill/>
        </p:spPr>
        <p:txBody>
          <a:bodyPr wrap="square" rtlCol="0">
            <a:spAutoFit/>
          </a:bodyPr>
          <a:lstStyle/>
          <a:p>
            <a:pPr lvl="0">
              <a:lnSpc>
                <a:spcPct val="150000"/>
              </a:lnSpc>
            </a:pPr>
            <a:r>
              <a:rPr kumimoji="1" lang="ja-JP" altLang="en-US" b="1" dirty="0" smtClean="0">
                <a:solidFill>
                  <a:schemeClr val="accent2"/>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ja-JP" altLang="en-US"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今回の財政シミュレーションに織り込まれていない課題等</a:t>
            </a:r>
            <a:r>
              <a:rPr kumimoji="1" lang="en-US" altLang="ja-JP"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r>
            <a:br>
              <a:rPr kumimoji="1" lang="en-US" altLang="ja-JP"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br>
            <a:r>
              <a:rPr kumimoji="1" lang="ja-JP" altLang="en-US" sz="1600" b="1" dirty="0" smtClean="0">
                <a:solidFill>
                  <a:schemeClr val="accent4"/>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kumimoji="1" lang="ja-JP" altLang="en-US" sz="1600" dirty="0" smtClean="0">
                <a:solidFill>
                  <a:schemeClr val="accent4"/>
                </a:solidFill>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コロナ禍などによる今後の景気動向が各町村の税収や歳出に及ぼす影響</a:t>
            </a:r>
            <a:r>
              <a:rPr kumimoji="1" lang="en-US" altLang="ja-JP" sz="1600" dirty="0" smtClean="0">
                <a:latin typeface="BIZ UDPゴシック" panose="020B0400000000000000" pitchFamily="50" charset="-128"/>
                <a:ea typeface="BIZ UDPゴシック" panose="020B0400000000000000" pitchFamily="50" charset="-128"/>
              </a:rPr>
              <a:t/>
            </a:r>
            <a:br>
              <a:rPr kumimoji="1" lang="en-US" altLang="ja-JP" sz="1600" dirty="0" smtClean="0">
                <a:latin typeface="BIZ UDPゴシック" panose="020B0400000000000000" pitchFamily="50" charset="-128"/>
                <a:ea typeface="BIZ UDPゴシック" panose="020B0400000000000000" pitchFamily="50" charset="-128"/>
              </a:rPr>
            </a:br>
            <a:r>
              <a:rPr kumimoji="1" lang="ja-JP" altLang="en-US" sz="1600" dirty="0" smtClean="0">
                <a:latin typeface="BIZ UDPゴシック" panose="020B0400000000000000" pitchFamily="50" charset="-128"/>
                <a:ea typeface="BIZ UDPゴシック" panose="020B0400000000000000" pitchFamily="50" charset="-128"/>
              </a:rPr>
              <a:t> 　</a:t>
            </a:r>
            <a:r>
              <a:rPr kumimoji="1" lang="ja-JP" altLang="en-US" sz="1600" dirty="0" smtClean="0">
                <a:solidFill>
                  <a:schemeClr val="accent4"/>
                </a:solidFill>
                <a:latin typeface="BIZ UDPゴシック" panose="020B0400000000000000" pitchFamily="50" charset="-128"/>
                <a:ea typeface="BIZ UDPゴシック" panose="020B0400000000000000" pitchFamily="50" charset="-128"/>
              </a:rPr>
              <a:t>●</a:t>
            </a:r>
            <a:r>
              <a:rPr kumimoji="1" lang="ja-JP" altLang="en-US" sz="1600" dirty="0" smtClean="0">
                <a:latin typeface="BIZ UDPゴシック" panose="020B0400000000000000" pitchFamily="50" charset="-128"/>
                <a:ea typeface="BIZ UDPゴシック" panose="020B0400000000000000" pitchFamily="50" charset="-128"/>
              </a:rPr>
              <a:t> 老朽化が進む公共施設・インフラの更新・保全等に係る経費の増高</a:t>
            </a:r>
            <a:r>
              <a:rPr kumimoji="1" lang="en-US" altLang="ja-JP" sz="1600" dirty="0" smtClean="0">
                <a:latin typeface="BIZ UDPゴシック" panose="020B0400000000000000" pitchFamily="50" charset="-128"/>
                <a:ea typeface="BIZ UDPゴシック" panose="020B0400000000000000" pitchFamily="50" charset="-128"/>
              </a:rPr>
              <a:t/>
            </a:r>
            <a:br>
              <a:rPr kumimoji="1" lang="en-US" altLang="ja-JP" sz="1600" dirty="0" smtClean="0">
                <a:latin typeface="BIZ UDPゴシック" panose="020B0400000000000000" pitchFamily="50" charset="-128"/>
                <a:ea typeface="BIZ UDPゴシック" panose="020B0400000000000000" pitchFamily="50" charset="-128"/>
              </a:rPr>
            </a:br>
            <a:r>
              <a:rPr kumimoji="1" lang="en-US" altLang="ja-JP" sz="1600" dirty="0" smtClean="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　</a:t>
            </a:r>
            <a:r>
              <a:rPr kumimoji="1" lang="ja-JP" altLang="en-US" sz="1600" dirty="0" smtClean="0">
                <a:solidFill>
                  <a:schemeClr val="accent4"/>
                </a:solidFill>
                <a:latin typeface="BIZ UDPゴシック" panose="020B0400000000000000" pitchFamily="50" charset="-128"/>
                <a:ea typeface="BIZ UDPゴシック" panose="020B0400000000000000" pitchFamily="50" charset="-128"/>
              </a:rPr>
              <a:t>●</a:t>
            </a:r>
            <a:r>
              <a:rPr kumimoji="1" lang="ja-JP" altLang="en-US" sz="1600" dirty="0" smtClean="0">
                <a:latin typeface="BIZ UDPゴシック" panose="020B0400000000000000" pitchFamily="50" charset="-128"/>
                <a:ea typeface="BIZ UDPゴシック" panose="020B0400000000000000" pitchFamily="50" charset="-128"/>
              </a:rPr>
              <a:t> 令和</a:t>
            </a:r>
            <a:r>
              <a:rPr kumimoji="1" lang="en-US" altLang="ja-JP" sz="1600" dirty="0" smtClean="0">
                <a:latin typeface="BIZ UDPゴシック" panose="020B0400000000000000" pitchFamily="50" charset="-128"/>
                <a:ea typeface="BIZ UDPゴシック" panose="020B0400000000000000" pitchFamily="50" charset="-128"/>
              </a:rPr>
              <a:t>7</a:t>
            </a:r>
            <a:r>
              <a:rPr kumimoji="1" lang="ja-JP" altLang="en-US" sz="1600" dirty="0" smtClean="0">
                <a:latin typeface="BIZ UDPゴシック" panose="020B0400000000000000" pitchFamily="50" charset="-128"/>
                <a:ea typeface="BIZ UDPゴシック" panose="020B0400000000000000" pitchFamily="50" charset="-128"/>
              </a:rPr>
              <a:t>年度以降の扶助費の動向とそれに係る国の地方財政措置の状況</a:t>
            </a:r>
            <a:r>
              <a:rPr kumimoji="1" lang="en-US" altLang="ja-JP" sz="1600" dirty="0" smtClean="0">
                <a:latin typeface="BIZ UDPゴシック" panose="020B0400000000000000" pitchFamily="50" charset="-128"/>
                <a:ea typeface="BIZ UDPゴシック" panose="020B0400000000000000" pitchFamily="50" charset="-128"/>
              </a:rPr>
              <a:t/>
            </a:r>
            <a:br>
              <a:rPr kumimoji="1" lang="en-US" altLang="ja-JP" sz="1600" dirty="0" smtClean="0">
                <a:latin typeface="BIZ UDPゴシック" panose="020B0400000000000000" pitchFamily="50" charset="-128"/>
                <a:ea typeface="BIZ UDPゴシック" panose="020B0400000000000000" pitchFamily="50" charset="-128"/>
              </a:rPr>
            </a:br>
            <a:r>
              <a:rPr kumimoji="1" lang="en-US" altLang="ja-JP" sz="800" dirty="0" smtClean="0">
                <a:latin typeface="BIZ UDPゴシック" panose="020B0400000000000000" pitchFamily="50" charset="-128"/>
                <a:ea typeface="BIZ UDPゴシック" panose="020B0400000000000000" pitchFamily="50" charset="-128"/>
              </a:rPr>
              <a:t/>
            </a:r>
            <a:br>
              <a:rPr kumimoji="1" lang="en-US" altLang="ja-JP" sz="800" dirty="0" smtClean="0">
                <a:latin typeface="BIZ UDPゴシック" panose="020B0400000000000000" pitchFamily="50" charset="-128"/>
                <a:ea typeface="BIZ UDPゴシック" panose="020B0400000000000000" pitchFamily="50" charset="-128"/>
              </a:rPr>
            </a:br>
            <a:r>
              <a:rPr kumimoji="1" lang="ja-JP" altLang="en-US" sz="1600" dirty="0" smtClean="0">
                <a:latin typeface="BIZ UDPゴシック" panose="020B0400000000000000" pitchFamily="50" charset="-128"/>
                <a:ea typeface="BIZ UDPゴシック" panose="020B0400000000000000" pitchFamily="50" charset="-128"/>
              </a:rPr>
              <a:t>　</a:t>
            </a:r>
            <a:endParaRPr kumimoji="1" lang="en-US" altLang="ja-JP" sz="800" dirty="0" smtClean="0">
              <a:latin typeface="BIZ UDPゴシック" panose="020B0400000000000000" pitchFamily="50" charset="-128"/>
              <a:ea typeface="BIZ UDPゴシック" panose="020B0400000000000000" pitchFamily="50" charset="-128"/>
            </a:endParaRPr>
          </a:p>
          <a:p>
            <a:pPr lvl="0">
              <a:lnSpc>
                <a:spcPts val="2500"/>
              </a:lnSpc>
            </a:pPr>
            <a:r>
              <a:rPr kumimoji="1" lang="ja-JP" altLang="en-US" sz="1600" dirty="0" smtClean="0">
                <a:latin typeface="BIZ UDPゴシック" panose="020B0400000000000000" pitchFamily="50" charset="-128"/>
                <a:ea typeface="BIZ UDPゴシック" panose="020B0400000000000000" pitchFamily="50" charset="-128"/>
              </a:rPr>
              <a:t>　① </a:t>
            </a:r>
            <a:r>
              <a:rPr kumimoji="1" lang="ja-JP" altLang="en-US" sz="1600" b="1" u="sng" dirty="0" smtClean="0">
                <a:solidFill>
                  <a:srgbClr val="ED7D31"/>
                </a:solidFill>
                <a:latin typeface="BIZ UDPゴシック" panose="020B0400000000000000" pitchFamily="50" charset="-128"/>
                <a:ea typeface="BIZ UDPゴシック" panose="020B0400000000000000" pitchFamily="50" charset="-128"/>
              </a:rPr>
              <a:t>下水道</a:t>
            </a:r>
            <a:r>
              <a:rPr kumimoji="1" lang="ja-JP" altLang="en-US" sz="1600" b="1" u="sng" dirty="0">
                <a:solidFill>
                  <a:srgbClr val="ED7D31"/>
                </a:solidFill>
                <a:latin typeface="BIZ UDPゴシック" panose="020B0400000000000000" pitchFamily="50" charset="-128"/>
                <a:ea typeface="BIZ UDPゴシック" panose="020B0400000000000000" pitchFamily="50" charset="-128"/>
              </a:rPr>
              <a:t>事業への基準外繰出金</a:t>
            </a:r>
            <a:r>
              <a:rPr kumimoji="1" lang="ja-JP" altLang="en-US" sz="1100" b="1" u="sng" dirty="0">
                <a:solidFill>
                  <a:srgbClr val="ED7D31"/>
                </a:solidFill>
                <a:latin typeface="BIZ UDPゴシック" panose="020B0400000000000000" pitchFamily="50" charset="-128"/>
                <a:ea typeface="BIZ UDPゴシック" panose="020B0400000000000000" pitchFamily="50" charset="-128"/>
              </a:rPr>
              <a:t>（令和２年度決算ベース</a:t>
            </a:r>
            <a:r>
              <a:rPr kumimoji="1" lang="ja-JP" altLang="en-US" sz="1100" b="1" u="sng" dirty="0" smtClean="0">
                <a:solidFill>
                  <a:srgbClr val="ED7D31"/>
                </a:solidFill>
                <a:latin typeface="BIZ UDPゴシック" panose="020B0400000000000000" pitchFamily="50" charset="-128"/>
                <a:ea typeface="BIZ UDPゴシック" panose="020B0400000000000000" pitchFamily="50" charset="-128"/>
              </a:rPr>
              <a:t>で９０百万円</a:t>
            </a:r>
            <a:r>
              <a:rPr kumimoji="1" lang="ja-JP" altLang="en-US" sz="1100" b="1" u="sng" dirty="0">
                <a:solidFill>
                  <a:srgbClr val="ED7D31"/>
                </a:solidFill>
                <a:latin typeface="BIZ UDPゴシック" panose="020B0400000000000000" pitchFamily="50" charset="-128"/>
                <a:ea typeface="BIZ UDPゴシック" panose="020B0400000000000000" pitchFamily="50" charset="-128"/>
              </a:rPr>
              <a:t>）</a:t>
            </a:r>
            <a:r>
              <a:rPr kumimoji="1" lang="ja-JP" altLang="en-US" sz="1600" b="1" u="sng" dirty="0">
                <a:solidFill>
                  <a:srgbClr val="ED7D31"/>
                </a:solidFill>
                <a:latin typeface="BIZ UDPゴシック" panose="020B0400000000000000" pitchFamily="50" charset="-128"/>
                <a:ea typeface="BIZ UDPゴシック" panose="020B0400000000000000" pitchFamily="50" charset="-128"/>
              </a:rPr>
              <a:t>の解消</a:t>
            </a:r>
            <a:r>
              <a:rPr kumimoji="1" lang="ja-JP" altLang="en-US" sz="1600" dirty="0">
                <a:solidFill>
                  <a:prstClr val="black"/>
                </a:solidFill>
                <a:latin typeface="BIZ UDPゴシック" panose="020B0400000000000000" pitchFamily="50" charset="-128"/>
                <a:ea typeface="BIZ UDPゴシック" panose="020B0400000000000000" pitchFamily="50" charset="-128"/>
              </a:rPr>
              <a:t>を図るため、</a:t>
            </a:r>
            <a:endParaRPr kumimoji="1" lang="en-US" altLang="ja-JP" sz="1600" dirty="0">
              <a:solidFill>
                <a:prstClr val="black"/>
              </a:solidFill>
              <a:latin typeface="BIZ UDPゴシック" panose="020B0400000000000000" pitchFamily="50" charset="-128"/>
              <a:ea typeface="BIZ UDPゴシック" panose="020B0400000000000000" pitchFamily="50" charset="-128"/>
            </a:endParaRPr>
          </a:p>
          <a:p>
            <a:pPr lvl="0">
              <a:lnSpc>
                <a:spcPts val="2500"/>
              </a:lnSpc>
            </a:pPr>
            <a:r>
              <a:rPr kumimoji="1" lang="ja-JP" altLang="en-US" sz="1600" dirty="0">
                <a:solidFill>
                  <a:prstClr val="black"/>
                </a:solidFill>
                <a:latin typeface="BIZ UDPゴシック" panose="020B0400000000000000" pitchFamily="50" charset="-128"/>
                <a:ea typeface="BIZ UDPゴシック" panose="020B0400000000000000" pitchFamily="50" charset="-128"/>
              </a:rPr>
              <a:t>　　　下水道維持管理費の削減など事業の見直しが課題</a:t>
            </a:r>
            <a:endParaRPr kumimoji="1" lang="en-US" altLang="ja-JP" sz="1600" dirty="0" smtClean="0">
              <a:latin typeface="BIZ UDPゴシック" panose="020B0400000000000000" pitchFamily="50" charset="-128"/>
              <a:ea typeface="BIZ UDPゴシック" panose="020B0400000000000000" pitchFamily="50" charset="-128"/>
            </a:endParaRPr>
          </a:p>
          <a:p>
            <a:pPr>
              <a:lnSpc>
                <a:spcPct val="150000"/>
              </a:lnSpc>
            </a:pPr>
            <a:endParaRPr kumimoji="1" lang="en-US" altLang="ja-JP" sz="800" dirty="0">
              <a:latin typeface="BIZ UDPゴシック" panose="020B0400000000000000" pitchFamily="50" charset="-128"/>
              <a:ea typeface="BIZ UDPゴシック" panose="020B0400000000000000" pitchFamily="50" charset="-128"/>
            </a:endParaRPr>
          </a:p>
          <a:p>
            <a:pPr>
              <a:lnSpc>
                <a:spcPts val="22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② </a:t>
            </a:r>
            <a:r>
              <a:rPr kumimoji="1" lang="ja-JP" altLang="en-US" sz="1600" b="1" u="sng" dirty="0" smtClean="0">
                <a:solidFill>
                  <a:srgbClr val="ED7D31"/>
                </a:solidFill>
                <a:latin typeface="BIZ UDPゴシック" panose="020B0400000000000000" pitchFamily="50" charset="-128"/>
                <a:ea typeface="BIZ UDPゴシック" panose="020B0400000000000000" pitchFamily="50" charset="-128"/>
              </a:rPr>
              <a:t>金剛山</a:t>
            </a:r>
            <a:r>
              <a:rPr kumimoji="1" lang="ja-JP" altLang="en-US" sz="1600" b="1" u="sng" dirty="0">
                <a:solidFill>
                  <a:srgbClr val="ED7D31"/>
                </a:solidFill>
                <a:latin typeface="BIZ UDPゴシック" panose="020B0400000000000000" pitchFamily="50" charset="-128"/>
                <a:ea typeface="BIZ UDPゴシック" panose="020B0400000000000000" pitchFamily="50" charset="-128"/>
              </a:rPr>
              <a:t>ロープウェイ及び香楠荘の村営事業廃止</a:t>
            </a:r>
            <a:r>
              <a:rPr kumimoji="1" lang="ja-JP" altLang="en-US" sz="1600" dirty="0">
                <a:solidFill>
                  <a:prstClr val="black"/>
                </a:solidFill>
                <a:latin typeface="BIZ UDPゴシック" panose="020B0400000000000000" pitchFamily="50" charset="-128"/>
                <a:ea typeface="BIZ UDPゴシック" panose="020B0400000000000000" pitchFamily="50" charset="-128"/>
              </a:rPr>
              <a:t>に伴う</a:t>
            </a:r>
            <a:r>
              <a:rPr kumimoji="1" lang="ja-JP" altLang="en-US" sz="1600" dirty="0" smtClean="0">
                <a:solidFill>
                  <a:prstClr val="black"/>
                </a:solidFill>
                <a:latin typeface="BIZ UDPゴシック" panose="020B0400000000000000" pitchFamily="50" charset="-128"/>
                <a:ea typeface="BIZ UDPゴシック" panose="020B0400000000000000" pitchFamily="50" charset="-128"/>
              </a:rPr>
              <a:t>処理</a:t>
            </a:r>
            <a:endParaRPr kumimoji="1" lang="en-US" altLang="ja-JP" sz="1600" dirty="0" smtClean="0">
              <a:solidFill>
                <a:prstClr val="black"/>
              </a:solidFill>
              <a:latin typeface="BIZ UDPゴシック" panose="020B0400000000000000" pitchFamily="50" charset="-128"/>
              <a:ea typeface="BIZ UDPゴシック" panose="020B0400000000000000" pitchFamily="50" charset="-128"/>
            </a:endParaRPr>
          </a:p>
          <a:p>
            <a:pPr>
              <a:lnSpc>
                <a:spcPts val="2200"/>
              </a:lnSpc>
            </a:pPr>
            <a:endParaRPr kumimoji="1" lang="en-US" altLang="ja-JP" sz="1600" dirty="0" smtClean="0">
              <a:latin typeface="BIZ UDPゴシック" panose="020B0400000000000000" pitchFamily="50" charset="-128"/>
              <a:ea typeface="BIZ UDPゴシック" panose="020B0400000000000000" pitchFamily="50" charset="-128"/>
            </a:endParaRPr>
          </a:p>
          <a:p>
            <a:pPr>
              <a:lnSpc>
                <a:spcPts val="2200"/>
              </a:lnSpc>
            </a:pPr>
            <a:r>
              <a:rPr kumimoji="1" lang="en-US" altLang="ja-JP" sz="1600" dirty="0" smtClean="0">
                <a:latin typeface="BIZ UDPゴシック" panose="020B0400000000000000" pitchFamily="50" charset="-128"/>
                <a:ea typeface="BIZ UDPゴシック" panose="020B0400000000000000" pitchFamily="50" charset="-128"/>
              </a:rPr>
              <a:t/>
            </a:r>
            <a:br>
              <a:rPr kumimoji="1" lang="en-US" altLang="ja-JP" sz="1600" dirty="0" smtClean="0">
                <a:latin typeface="BIZ UDPゴシック" panose="020B0400000000000000" pitchFamily="50" charset="-128"/>
                <a:ea typeface="BIZ UDPゴシック" panose="020B0400000000000000" pitchFamily="50" charset="-128"/>
              </a:rPr>
            </a:br>
            <a:r>
              <a:rPr kumimoji="1" lang="ja-JP" altLang="en-US" sz="1600" b="1" dirty="0" smtClean="0">
                <a:solidFill>
                  <a:schemeClr val="accent2"/>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ja-JP" altLang="en-US" sz="16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その他</a:t>
            </a:r>
            <a:endParaRPr kumimoji="1" lang="en-US" altLang="ja-JP" sz="1600" dirty="0" smtClean="0">
              <a:latin typeface="BIZ UDPゴシック" panose="020B0400000000000000" pitchFamily="50" charset="-128"/>
              <a:ea typeface="BIZ UDPゴシック" panose="020B0400000000000000" pitchFamily="50" charset="-128"/>
            </a:endParaRPr>
          </a:p>
          <a:p>
            <a:pPr>
              <a:lnSpc>
                <a:spcPts val="2200"/>
              </a:lnSpc>
              <a:spcAft>
                <a:spcPts val="600"/>
              </a:spcAft>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solidFill>
                  <a:schemeClr val="accent4"/>
                </a:solidFill>
                <a:latin typeface="BIZ UDPゴシック" panose="020B0400000000000000" pitchFamily="50" charset="-128"/>
                <a:ea typeface="BIZ UDPゴシック" panose="020B0400000000000000" pitchFamily="50" charset="-128"/>
              </a:rPr>
              <a:t> ● </a:t>
            </a:r>
            <a:r>
              <a:rPr kumimoji="1" lang="ja-JP" altLang="en-US" sz="1600" dirty="0" smtClean="0">
                <a:latin typeface="BIZ UDPゴシック" panose="020B0400000000000000" pitchFamily="50" charset="-128"/>
                <a:ea typeface="BIZ UDPゴシック" panose="020B0400000000000000" pitchFamily="50" charset="-128"/>
              </a:rPr>
              <a:t>推計のベースとなる</a:t>
            </a:r>
            <a:r>
              <a:rPr kumimoji="1" lang="en-US" altLang="ja-JP" sz="1600" dirty="0" smtClean="0">
                <a:latin typeface="BIZ UDPゴシック" panose="020B0400000000000000" pitchFamily="50" charset="-128"/>
                <a:ea typeface="BIZ UDPゴシック" panose="020B0400000000000000" pitchFamily="50" charset="-128"/>
              </a:rPr>
              <a:t>R2</a:t>
            </a:r>
            <a:r>
              <a:rPr kumimoji="1" lang="ja-JP" altLang="en-US" sz="1600" dirty="0" smtClean="0">
                <a:latin typeface="BIZ UDPゴシック" panose="020B0400000000000000" pitchFamily="50" charset="-128"/>
                <a:ea typeface="BIZ UDPゴシック" panose="020B0400000000000000" pitchFamily="50" charset="-128"/>
              </a:rPr>
              <a:t>年度決算について、新型コロナウイルス感染症の影響等を受け、</a:t>
            </a:r>
            <a:r>
              <a:rPr kumimoji="1" lang="en-US" altLang="ja-JP" sz="1600" dirty="0" smtClean="0">
                <a:latin typeface="BIZ UDPゴシック" panose="020B0400000000000000" pitchFamily="50" charset="-128"/>
                <a:ea typeface="BIZ UDPゴシック" panose="020B0400000000000000" pitchFamily="50" charset="-128"/>
              </a:rPr>
              <a:t/>
            </a:r>
            <a:br>
              <a:rPr kumimoji="1" lang="en-US" altLang="ja-JP" sz="1600" dirty="0" smtClean="0">
                <a:latin typeface="BIZ UDPゴシック" panose="020B0400000000000000" pitchFamily="50" charset="-128"/>
                <a:ea typeface="BIZ UDPゴシック" panose="020B0400000000000000" pitchFamily="50" charset="-128"/>
              </a:rPr>
            </a:br>
            <a:r>
              <a:rPr kumimoji="1" lang="ja-JP" altLang="en-US" sz="1600" dirty="0" smtClean="0">
                <a:latin typeface="BIZ UDPゴシック" panose="020B0400000000000000" pitchFamily="50" charset="-128"/>
                <a:ea typeface="BIZ UDPゴシック" panose="020B0400000000000000" pitchFamily="50" charset="-128"/>
              </a:rPr>
              <a:t>　　　 国庫支出金・地方交付税の増加などにより、実質単年度収支が大きく改善したことから、</a:t>
            </a:r>
            <a:r>
              <a:rPr kumimoji="1" lang="en-US" altLang="ja-JP" sz="1600" dirty="0" smtClean="0">
                <a:latin typeface="BIZ UDPゴシック" panose="020B0400000000000000" pitchFamily="50" charset="-128"/>
                <a:ea typeface="BIZ UDPゴシック" panose="020B0400000000000000" pitchFamily="50" charset="-128"/>
              </a:rPr>
              <a:t/>
            </a:r>
            <a:br>
              <a:rPr kumimoji="1" lang="en-US" altLang="ja-JP" sz="1600" dirty="0" smtClean="0">
                <a:latin typeface="BIZ UDPゴシック" panose="020B0400000000000000" pitchFamily="50" charset="-128"/>
                <a:ea typeface="BIZ UDPゴシック" panose="020B0400000000000000" pitchFamily="50" charset="-128"/>
              </a:rPr>
            </a:br>
            <a:r>
              <a:rPr kumimoji="1" lang="ja-JP" altLang="en-US" sz="1600" dirty="0" smtClean="0">
                <a:latin typeface="BIZ UDPゴシック" panose="020B0400000000000000" pitchFamily="50" charset="-128"/>
                <a:ea typeface="BIZ UDPゴシック" panose="020B0400000000000000" pitchFamily="50" charset="-128"/>
              </a:rPr>
              <a:t>　　　 前年度推計から改善。これにより、昨年度の推計に比べ、財政調整基金の枯渇時期が後倒しとなった</a:t>
            </a:r>
            <a:r>
              <a:rPr kumimoji="1" lang="en-US" altLang="ja-JP" sz="1600" dirty="0" smtClean="0">
                <a:latin typeface="BIZ UDPゴシック" panose="020B0400000000000000" pitchFamily="50" charset="-128"/>
                <a:ea typeface="BIZ UDPゴシック" panose="020B0400000000000000" pitchFamily="50" charset="-128"/>
              </a:rPr>
              <a:t/>
            </a:r>
            <a:br>
              <a:rPr kumimoji="1" lang="en-US" altLang="ja-JP" sz="1600" dirty="0" smtClean="0">
                <a:latin typeface="BIZ UDPゴシック" panose="020B0400000000000000" pitchFamily="50" charset="-128"/>
                <a:ea typeface="BIZ UDPゴシック" panose="020B0400000000000000" pitchFamily="50" charset="-128"/>
              </a:rPr>
            </a:br>
            <a:r>
              <a:rPr kumimoji="1" lang="ja-JP" altLang="en-US" sz="1600" dirty="0" smtClean="0">
                <a:latin typeface="BIZ UDPゴシック" panose="020B0400000000000000" pitchFamily="50" charset="-128"/>
                <a:ea typeface="BIZ UDPゴシック" panose="020B0400000000000000" pitchFamily="50" charset="-128"/>
              </a:rPr>
              <a:t>　　 　</a:t>
            </a:r>
            <a:r>
              <a:rPr kumimoji="1" lang="ja-JP" altLang="en-US" sz="1600" smtClean="0">
                <a:latin typeface="BIZ UDPゴシック" panose="020B0400000000000000" pitchFamily="50" charset="-128"/>
                <a:ea typeface="BIZ UDPゴシック" panose="020B0400000000000000" pitchFamily="50" charset="-128"/>
              </a:rPr>
              <a:t>が</a:t>
            </a:r>
            <a:r>
              <a:rPr kumimoji="1" lang="ja-JP" altLang="en-US" sz="1600">
                <a:latin typeface="BIZ UDPゴシック" panose="020B0400000000000000" pitchFamily="50" charset="-128"/>
                <a:ea typeface="BIZ UDPゴシック" panose="020B0400000000000000" pitchFamily="50" charset="-128"/>
              </a:rPr>
              <a:t>、国の依存財源によるところが大きいことから、Ｒ</a:t>
            </a:r>
            <a:r>
              <a:rPr kumimoji="1" lang="ja-JP" altLang="en-US" sz="1600" dirty="0" smtClean="0">
                <a:latin typeface="BIZ UDPゴシック" panose="020B0400000000000000" pitchFamily="50" charset="-128"/>
                <a:ea typeface="BIZ UDPゴシック" panose="020B0400000000000000" pitchFamily="50" charset="-128"/>
              </a:rPr>
              <a:t>３年度以降の決算について留意が必要。</a:t>
            </a:r>
            <a:r>
              <a:rPr kumimoji="1" lang="en-US" altLang="ja-JP" sz="1600" dirty="0" smtClean="0">
                <a:latin typeface="BIZ UDPゴシック" panose="020B0400000000000000" pitchFamily="50" charset="-128"/>
                <a:ea typeface="BIZ UDPゴシック" panose="020B0400000000000000" pitchFamily="50" charset="-128"/>
              </a:rPr>
              <a:t>     </a:t>
            </a:r>
            <a:endParaRPr kumimoji="1" lang="en-US" altLang="ja-JP" sz="800" dirty="0">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5CA21555-70B0-4400-BC5B-57799A123990}"/>
              </a:ext>
            </a:extLst>
          </p:cNvPr>
          <p:cNvSpPr/>
          <p:nvPr/>
        </p:nvSpPr>
        <p:spPr>
          <a:xfrm>
            <a:off x="209479" y="786246"/>
            <a:ext cx="9487041" cy="5498644"/>
          </a:xfrm>
          <a:prstGeom prst="rect">
            <a:avLst/>
          </a:prstGeom>
          <a:noFill/>
          <a:ln w="19050" cmpd="thickThi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6CBA8F82-7745-45BA-996E-8BA002DE59B9}"/>
              </a:ext>
            </a:extLst>
          </p:cNvPr>
          <p:cNvSpPr/>
          <p:nvPr/>
        </p:nvSpPr>
        <p:spPr>
          <a:xfrm>
            <a:off x="415834" y="1323467"/>
            <a:ext cx="9074330" cy="1123642"/>
          </a:xfrm>
          <a:prstGeom prst="rect">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600"/>
              </a:lnSpc>
            </a:pPr>
            <a:endParaRPr kumimoji="1" lang="ja-JP" altLang="en-US" sz="1600" b="1" u="sng" dirty="0">
              <a:solidFill>
                <a:schemeClr val="accent2"/>
              </a:solidFill>
            </a:endParaRPr>
          </a:p>
        </p:txBody>
      </p:sp>
      <p:sp>
        <p:nvSpPr>
          <p:cNvPr id="3" name="正方形/長方形 2"/>
          <p:cNvSpPr/>
          <p:nvPr/>
        </p:nvSpPr>
        <p:spPr>
          <a:xfrm>
            <a:off x="7559040" y="1524986"/>
            <a:ext cx="1546872" cy="72060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全団体に共通</a:t>
            </a:r>
          </a:p>
        </p:txBody>
      </p:sp>
      <p:sp>
        <p:nvSpPr>
          <p:cNvPr id="10" name="正方形/長方形 9"/>
          <p:cNvSpPr/>
          <p:nvPr/>
        </p:nvSpPr>
        <p:spPr>
          <a:xfrm>
            <a:off x="9546601" y="6485020"/>
            <a:ext cx="299838" cy="372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a:solidFill>
                  <a:schemeClr val="tx1"/>
                </a:solidFill>
                <a:latin typeface="BIZ UDPゴシック" panose="020B0400000000000000" pitchFamily="50" charset="-128"/>
                <a:ea typeface="BIZ UDPゴシック" panose="020B0400000000000000" pitchFamily="50" charset="-128"/>
              </a:rPr>
              <a:t>7</a:t>
            </a:r>
            <a:endParaRPr kumimoji="1" lang="ja-JP" altLang="en-US" sz="14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62320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6231193" cy="523220"/>
          </a:xfrm>
          <a:prstGeom prst="rect">
            <a:avLst/>
          </a:prstGeom>
          <a:noFill/>
        </p:spPr>
        <p:txBody>
          <a:bodyPr wrap="none" rtlCol="0">
            <a:spAutoFit/>
          </a:bodyPr>
          <a:lstStyle/>
          <a:p>
            <a:r>
              <a:rPr kumimoji="1" lang="en-US" altLang="ja-JP"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参考</a:t>
            </a:r>
            <a:r>
              <a:rPr kumimoji="1" lang="en-US" altLang="ja-JP"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財政シミュレーションの推計表</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E52D2F3E-F649-4A36-92DB-058AAA4FA4F7}"/>
              </a:ext>
            </a:extLst>
          </p:cNvPr>
          <p:cNvSpPr/>
          <p:nvPr/>
        </p:nvSpPr>
        <p:spPr>
          <a:xfrm>
            <a:off x="9404029" y="6437794"/>
            <a:ext cx="476952" cy="372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BIZ UDPゴシック" panose="020B0400000000000000" pitchFamily="50" charset="-128"/>
                <a:ea typeface="BIZ UDPゴシック" panose="020B0400000000000000" pitchFamily="50" charset="-128"/>
              </a:rPr>
              <a:t>８</a:t>
            </a:r>
            <a:endParaRPr kumimoji="1" lang="ja-JP" altLang="en-US" sz="1400" b="1" dirty="0">
              <a:solidFill>
                <a:schemeClr val="tx1"/>
              </a:solidFill>
              <a:latin typeface="BIZ UDPゴシック" panose="020B0400000000000000" pitchFamily="50" charset="-128"/>
              <a:ea typeface="BIZ UDPゴシック" panose="020B0400000000000000" pitchFamily="50" charset="-128"/>
            </a:endParaRPr>
          </a:p>
        </p:txBody>
      </p:sp>
      <p:pic>
        <p:nvPicPr>
          <p:cNvPr id="2" name="図 1"/>
          <p:cNvPicPr>
            <a:picLocks noChangeAspect="1"/>
          </p:cNvPicPr>
          <p:nvPr/>
        </p:nvPicPr>
        <p:blipFill>
          <a:blip r:embed="rId2"/>
          <a:stretch>
            <a:fillRect/>
          </a:stretch>
        </p:blipFill>
        <p:spPr>
          <a:xfrm>
            <a:off x="427961" y="775241"/>
            <a:ext cx="9050077" cy="5849043"/>
          </a:xfrm>
          <a:prstGeom prst="rect">
            <a:avLst/>
          </a:prstGeom>
        </p:spPr>
      </p:pic>
    </p:spTree>
    <p:extLst>
      <p:ext uri="{BB962C8B-B14F-4D97-AF65-F5344CB8AC3E}">
        <p14:creationId xmlns:p14="http://schemas.microsoft.com/office/powerpoint/2010/main" val="31687565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18704</TotalTime>
  <Words>1794</Words>
  <Application>Microsoft Office PowerPoint</Application>
  <PresentationFormat>A4 210 x 297 mm</PresentationFormat>
  <Paragraphs>178</Paragraphs>
  <Slides>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BIZ UDPゴシック</vt:lpstr>
      <vt:lpstr>游ゴシック</vt:lpstr>
      <vt:lpstr>游ゴシック Light</vt:lpstr>
      <vt:lpstr>Arial</vt:lpstr>
      <vt:lpstr>Calibri</vt:lpstr>
      <vt:lpstr>Calibri Light</vt:lpstr>
      <vt:lpstr>Wingdings</vt:lpstr>
      <vt:lpstr>Office テーマ</vt:lpstr>
      <vt:lpstr>千早赤阪村中長期財政シミュレーション（R３年度推計）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千早赤阪村,大阪府</dc:creator>
  <cp:lastModifiedBy>中村　奈緒</cp:lastModifiedBy>
  <cp:revision>673</cp:revision>
  <cp:lastPrinted>2022-02-22T05:12:43Z</cp:lastPrinted>
  <dcterms:created xsi:type="dcterms:W3CDTF">2020-12-07T04:45:01Z</dcterms:created>
  <dcterms:modified xsi:type="dcterms:W3CDTF">2023-05-12T05:21:56Z</dcterms:modified>
</cp:coreProperties>
</file>