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3.xml" ContentType="application/vnd.openxmlformats-officedocument.drawingml.chartshapes+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78" r:id="rId2"/>
    <p:sldId id="269" r:id="rId3"/>
    <p:sldId id="279" r:id="rId4"/>
    <p:sldId id="272" r:id="rId5"/>
    <p:sldId id="264" r:id="rId6"/>
    <p:sldId id="275" r:id="rId7"/>
    <p:sldId id="282" r:id="rId8"/>
    <p:sldId id="281" r:id="rId9"/>
    <p:sldId id="277"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8" autoAdjust="0"/>
  </p:normalViewPr>
  <p:slideViewPr>
    <p:cSldViewPr snapToGrid="0">
      <p:cViewPr varScale="1">
        <p:scale>
          <a:sx n="70" d="100"/>
          <a:sy n="70" d="100"/>
        </p:scale>
        <p:origin x="1242"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023$\doc\&#25391;&#33288;&#12539;&#20998;&#27177;\03%20&#22522;&#30990;&#33258;&#27835;&#30740;&#31350;&#20250;&#65288;&#20307;&#21046;&#24375;&#21270;&#65289;\51_&#12509;&#12473;&#12488;&#30740;&#31350;&#20250;&#65288;&#35506;&#38988;&#12539;&#23558;&#26469;&#35211;&#36890;&#12375;&#65289;\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3.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023$\doc\&#25391;&#33288;&#12539;&#20998;&#27177;\03%20&#22522;&#30990;&#33258;&#27835;&#30740;&#31350;&#20250;&#65288;&#20307;&#21046;&#24375;&#21270;&#65289;\51_&#12509;&#12473;&#12488;&#30740;&#31350;&#20250;&#65288;&#35506;&#38988;&#12539;&#23558;&#26469;&#35211;&#36890;&#12375;&#65289;\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0023$\doc\&#25391;&#33288;&#12539;&#20998;&#27177;\03%20&#22522;&#30990;&#33258;&#27835;&#30740;&#31350;&#20250;&#65288;&#20307;&#21046;&#24375;&#21270;&#65289;\51_&#12509;&#12473;&#12488;&#30740;&#31350;&#20250;&#65288;&#35506;&#38988;&#12539;&#23558;&#26469;&#35211;&#36890;&#12375;&#65289;\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12402;&#12425;&#20316;&#26989;&#6528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29260365404831"/>
          <c:y val="0.17635512952185325"/>
          <c:w val="0.87603419488103385"/>
          <c:h val="0.77533569173418537"/>
        </c:manualLayout>
      </c:layout>
      <c:barChart>
        <c:barDir val="col"/>
        <c:grouping val="clustered"/>
        <c:varyColors val="0"/>
        <c:ser>
          <c:idx val="0"/>
          <c:order val="0"/>
          <c:spPr>
            <a:solidFill>
              <a:schemeClr val="accent1"/>
            </a:solidFill>
            <a:ln>
              <a:solidFill>
                <a:schemeClr val="tx1"/>
              </a:solidFill>
            </a:ln>
            <a:effectLst/>
          </c:spPr>
          <c:invertIfNegative val="0"/>
          <c:dLbls>
            <c:dLbl>
              <c:idx val="5"/>
              <c:layout>
                <c:manualLayout>
                  <c:x val="-4.8531145089206893E-17"/>
                  <c:y val="-3.26569463637560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93-495E-807A-9A10275AF11D}"/>
                </c:ext>
              </c:extLst>
            </c:dLbl>
            <c:dLbl>
              <c:idx val="7"/>
              <c:layout>
                <c:manualLayout>
                  <c:x val="-7.9415518459313925E-3"/>
                  <c:y val="-1.91062968226173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93-495E-807A-9A10275AF11D}"/>
                </c:ext>
              </c:extLst>
            </c:dLbl>
            <c:dLbl>
              <c:idx val="12"/>
              <c:layout>
                <c:manualLayout>
                  <c:x val="-2.6471839486437976E-3"/>
                  <c:y val="-4.11384373306936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793-495E-807A-9A10275AF11D}"/>
                </c:ext>
              </c:extLst>
            </c:dLbl>
            <c:dLbl>
              <c:idx val="13"/>
              <c:layout>
                <c:manualLayout>
                  <c:x val="5.2943678972874981E-3"/>
                  <c:y val="-1.33584092764159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93-495E-807A-9A10275AF11D}"/>
                </c:ext>
              </c:extLst>
            </c:dLbl>
            <c:dLbl>
              <c:idx val="14"/>
              <c:layout>
                <c:manualLayout>
                  <c:x val="-5.2943678972877896E-3"/>
                  <c:y val="-3.54149956016351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93-495E-807A-9A10275AF11D}"/>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河南町!$B$3:$P$3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河南町!$B$4:$P$4</c:f>
              <c:numCache>
                <c:formatCode>#,##0;"▲ "#,##0</c:formatCode>
                <c:ptCount val="15"/>
                <c:pt idx="0">
                  <c:v>148</c:v>
                </c:pt>
                <c:pt idx="1">
                  <c:v>148</c:v>
                </c:pt>
                <c:pt idx="2">
                  <c:v>87</c:v>
                </c:pt>
                <c:pt idx="3">
                  <c:v>-132</c:v>
                </c:pt>
                <c:pt idx="4">
                  <c:v>-17</c:v>
                </c:pt>
                <c:pt idx="5">
                  <c:v>-123</c:v>
                </c:pt>
                <c:pt idx="6">
                  <c:v>-92</c:v>
                </c:pt>
                <c:pt idx="7">
                  <c:v>-198</c:v>
                </c:pt>
                <c:pt idx="8">
                  <c:v>-170</c:v>
                </c:pt>
                <c:pt idx="9">
                  <c:v>-325</c:v>
                </c:pt>
                <c:pt idx="10">
                  <c:v>-256</c:v>
                </c:pt>
                <c:pt idx="11">
                  <c:v>-392</c:v>
                </c:pt>
                <c:pt idx="12">
                  <c:v>-395</c:v>
                </c:pt>
                <c:pt idx="13">
                  <c:v>-435</c:v>
                </c:pt>
                <c:pt idx="14">
                  <c:v>-513</c:v>
                </c:pt>
              </c:numCache>
            </c:numRef>
          </c:val>
          <c:extLst>
            <c:ext xmlns:c16="http://schemas.microsoft.com/office/drawing/2014/chart" uri="{C3380CC4-5D6E-409C-BE32-E72D297353CC}">
              <c16:uniqueId val="{00000000-CD48-4F71-B1B2-643AB9BF8BF0}"/>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300"/>
          <c:min val="-8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100"/>
      </c:valAx>
      <c:spPr>
        <a:noFill/>
        <a:ln w="9525">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河南町!$C$242:$R$242</c:f>
              <c:strCache>
                <c:ptCount val="16"/>
                <c:pt idx="0">
                  <c:v>R2</c:v>
                </c:pt>
                <c:pt idx="1">
                  <c:v>R３</c:v>
                </c:pt>
                <c:pt idx="2">
                  <c:v>R４</c:v>
                </c:pt>
                <c:pt idx="3">
                  <c:v>R５</c:v>
                </c:pt>
                <c:pt idx="4">
                  <c:v>R６</c:v>
                </c:pt>
                <c:pt idx="5">
                  <c:v>R７</c:v>
                </c:pt>
                <c:pt idx="6">
                  <c:v>R８</c:v>
                </c:pt>
                <c:pt idx="7">
                  <c:v>R９</c:v>
                </c:pt>
                <c:pt idx="8">
                  <c:v>R１０</c:v>
                </c:pt>
                <c:pt idx="9">
                  <c:v>R１１</c:v>
                </c:pt>
                <c:pt idx="10">
                  <c:v>R１２</c:v>
                </c:pt>
                <c:pt idx="11">
                  <c:v>R１３</c:v>
                </c:pt>
                <c:pt idx="12">
                  <c:v>R１４</c:v>
                </c:pt>
                <c:pt idx="13">
                  <c:v>R１５</c:v>
                </c:pt>
                <c:pt idx="14">
                  <c:v>R１６</c:v>
                </c:pt>
                <c:pt idx="15">
                  <c:v>R１７</c:v>
                </c:pt>
              </c:strCache>
            </c:strRef>
          </c:cat>
          <c:val>
            <c:numRef>
              <c:f>河南町!$C$243:$R$243</c:f>
              <c:numCache>
                <c:formatCode>General</c:formatCode>
                <c:ptCount val="16"/>
                <c:pt idx="0">
                  <c:v>1065</c:v>
                </c:pt>
                <c:pt idx="1">
                  <c:v>1091</c:v>
                </c:pt>
                <c:pt idx="2">
                  <c:v>1124</c:v>
                </c:pt>
                <c:pt idx="3">
                  <c:v>1161</c:v>
                </c:pt>
                <c:pt idx="4">
                  <c:v>1204</c:v>
                </c:pt>
                <c:pt idx="5">
                  <c:v>1204</c:v>
                </c:pt>
                <c:pt idx="6">
                  <c:v>1204</c:v>
                </c:pt>
                <c:pt idx="7">
                  <c:v>1204</c:v>
                </c:pt>
                <c:pt idx="8">
                  <c:v>1204</c:v>
                </c:pt>
                <c:pt idx="9">
                  <c:v>1204</c:v>
                </c:pt>
                <c:pt idx="10">
                  <c:v>1204</c:v>
                </c:pt>
                <c:pt idx="11">
                  <c:v>1204</c:v>
                </c:pt>
                <c:pt idx="12">
                  <c:v>1204</c:v>
                </c:pt>
                <c:pt idx="13">
                  <c:v>1204</c:v>
                </c:pt>
                <c:pt idx="14">
                  <c:v>1204</c:v>
                </c:pt>
                <c:pt idx="15">
                  <c:v>1204</c:v>
                </c:pt>
              </c:numCache>
            </c:numRef>
          </c:val>
          <c:smooth val="0"/>
          <c:extLst>
            <c:ext xmlns:c16="http://schemas.microsoft.com/office/drawing/2014/chart" uri="{C3380CC4-5D6E-409C-BE32-E72D297353CC}">
              <c16:uniqueId val="{00000000-EAD2-44A2-99E3-8C908D925207}"/>
            </c:ext>
          </c:extLst>
        </c:ser>
        <c:dLbls>
          <c:showLegendKey val="0"/>
          <c:showVal val="0"/>
          <c:showCatName val="0"/>
          <c:showSerName val="0"/>
          <c:showPercent val="0"/>
          <c:showBubbleSize val="0"/>
        </c:dLbls>
        <c:marker val="1"/>
        <c:smooth val="0"/>
        <c:axId val="1538851616"/>
        <c:axId val="1538852032"/>
      </c:lineChart>
      <c:catAx>
        <c:axId val="1538851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538852032"/>
        <c:crosses val="autoZero"/>
        <c:auto val="1"/>
        <c:lblAlgn val="ctr"/>
        <c:lblOffset val="100"/>
        <c:noMultiLvlLbl val="0"/>
      </c:catAx>
      <c:valAx>
        <c:axId val="1538852032"/>
        <c:scaling>
          <c:orientation val="minMax"/>
          <c:max val="1500"/>
          <c:min val="9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538851616"/>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solidFill>
            <a:schemeClr val="tx1"/>
          </a:solidFill>
          <a:latin typeface="BIZ UDPゴシック" panose="020B0400000000000000" pitchFamily="50" charset="-128"/>
          <a:ea typeface="BIZ UDPゴシック" panose="020B0400000000000000" pitchFamily="50" charset="-128"/>
        </a:defRPr>
      </a:pPr>
      <a:endParaRPr lang="ja-JP"/>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5098069724234E-2"/>
          <c:y val="7.501778117744945E-2"/>
          <c:w val="0.89595200395390773"/>
          <c:h val="0.87811371901713708"/>
        </c:manualLayout>
      </c:layout>
      <c:lineChart>
        <c:grouping val="standard"/>
        <c:varyColors val="0"/>
        <c:ser>
          <c:idx val="5"/>
          <c:order val="0"/>
          <c:tx>
            <c:strRef>
              <c:f>河南町!$B$266</c:f>
              <c:strCache>
                <c:ptCount val="1"/>
                <c:pt idx="0">
                  <c:v>介護</c:v>
                </c:pt>
              </c:strCache>
            </c:strRef>
          </c:tx>
          <c:marker>
            <c:symbol val="none"/>
          </c:marker>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河南町!$C$266:$R$266</c:f>
              <c:numCache>
                <c:formatCode>General</c:formatCode>
                <c:ptCount val="16"/>
                <c:pt idx="0">
                  <c:v>245</c:v>
                </c:pt>
                <c:pt idx="1">
                  <c:v>254</c:v>
                </c:pt>
                <c:pt idx="2">
                  <c:v>262</c:v>
                </c:pt>
                <c:pt idx="3">
                  <c:v>270</c:v>
                </c:pt>
                <c:pt idx="4">
                  <c:v>278</c:v>
                </c:pt>
                <c:pt idx="5">
                  <c:v>286</c:v>
                </c:pt>
                <c:pt idx="6">
                  <c:v>293</c:v>
                </c:pt>
                <c:pt idx="7">
                  <c:v>299</c:v>
                </c:pt>
                <c:pt idx="8">
                  <c:v>306</c:v>
                </c:pt>
                <c:pt idx="9">
                  <c:v>312</c:v>
                </c:pt>
                <c:pt idx="10">
                  <c:v>318</c:v>
                </c:pt>
                <c:pt idx="11">
                  <c:v>322</c:v>
                </c:pt>
                <c:pt idx="12">
                  <c:v>326</c:v>
                </c:pt>
                <c:pt idx="13">
                  <c:v>330</c:v>
                </c:pt>
                <c:pt idx="14">
                  <c:v>334</c:v>
                </c:pt>
                <c:pt idx="15">
                  <c:v>338</c:v>
                </c:pt>
              </c:numCache>
            </c:numRef>
          </c:val>
          <c:smooth val="0"/>
          <c:extLst>
            <c:ext xmlns:c16="http://schemas.microsoft.com/office/drawing/2014/chart" uri="{C3380CC4-5D6E-409C-BE32-E72D297353CC}">
              <c16:uniqueId val="{00000000-4E09-449F-B4BE-76825D88B333}"/>
            </c:ext>
          </c:extLst>
        </c:ser>
        <c:ser>
          <c:idx val="6"/>
          <c:order val="1"/>
          <c:tx>
            <c:strRef>
              <c:f>河南町!$B$267</c:f>
              <c:strCache>
                <c:ptCount val="1"/>
                <c:pt idx="0">
                  <c:v>国保</c:v>
                </c:pt>
              </c:strCache>
            </c:strRef>
          </c:tx>
          <c:marker>
            <c:symbol val="none"/>
          </c:marker>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河南町!$C$267:$R$267</c:f>
              <c:numCache>
                <c:formatCode>#,##0_ ;[Red]\-#,##0\ </c:formatCode>
                <c:ptCount val="16"/>
                <c:pt idx="0">
                  <c:v>176</c:v>
                </c:pt>
                <c:pt idx="1">
                  <c:v>172</c:v>
                </c:pt>
                <c:pt idx="2">
                  <c:v>168</c:v>
                </c:pt>
                <c:pt idx="3">
                  <c:v>164</c:v>
                </c:pt>
                <c:pt idx="4">
                  <c:v>160</c:v>
                </c:pt>
                <c:pt idx="5">
                  <c:v>156</c:v>
                </c:pt>
                <c:pt idx="6">
                  <c:v>154</c:v>
                </c:pt>
                <c:pt idx="7">
                  <c:v>153</c:v>
                </c:pt>
                <c:pt idx="8">
                  <c:v>151</c:v>
                </c:pt>
                <c:pt idx="9">
                  <c:v>149</c:v>
                </c:pt>
                <c:pt idx="10">
                  <c:v>148</c:v>
                </c:pt>
                <c:pt idx="11">
                  <c:v>147</c:v>
                </c:pt>
                <c:pt idx="12">
                  <c:v>147</c:v>
                </c:pt>
                <c:pt idx="13">
                  <c:v>146</c:v>
                </c:pt>
                <c:pt idx="14">
                  <c:v>146</c:v>
                </c:pt>
                <c:pt idx="15">
                  <c:v>146</c:v>
                </c:pt>
              </c:numCache>
            </c:numRef>
          </c:val>
          <c:smooth val="0"/>
          <c:extLst>
            <c:ext xmlns:c16="http://schemas.microsoft.com/office/drawing/2014/chart" uri="{C3380CC4-5D6E-409C-BE32-E72D297353CC}">
              <c16:uniqueId val="{00000001-4E09-449F-B4BE-76825D88B333}"/>
            </c:ext>
          </c:extLst>
        </c:ser>
        <c:ser>
          <c:idx val="7"/>
          <c:order val="2"/>
          <c:tx>
            <c:strRef>
              <c:f>河南町!$B$268</c:f>
              <c:strCache>
                <c:ptCount val="1"/>
                <c:pt idx="0">
                  <c:v>後期高齢</c:v>
                </c:pt>
              </c:strCache>
            </c:strRef>
          </c:tx>
          <c:marker>
            <c:symbol val="none"/>
          </c:marker>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河南町!$C$268:$R$268</c:f>
              <c:numCache>
                <c:formatCode>General</c:formatCode>
                <c:ptCount val="16"/>
                <c:pt idx="0">
                  <c:v>239</c:v>
                </c:pt>
                <c:pt idx="1">
                  <c:v>246</c:v>
                </c:pt>
                <c:pt idx="2">
                  <c:v>253</c:v>
                </c:pt>
                <c:pt idx="3">
                  <c:v>260</c:v>
                </c:pt>
                <c:pt idx="4">
                  <c:v>267</c:v>
                </c:pt>
                <c:pt idx="5">
                  <c:v>274</c:v>
                </c:pt>
                <c:pt idx="6">
                  <c:v>277</c:v>
                </c:pt>
                <c:pt idx="7">
                  <c:v>279</c:v>
                </c:pt>
                <c:pt idx="8">
                  <c:v>281</c:v>
                </c:pt>
                <c:pt idx="9">
                  <c:v>284</c:v>
                </c:pt>
                <c:pt idx="10">
                  <c:v>286</c:v>
                </c:pt>
                <c:pt idx="11">
                  <c:v>285</c:v>
                </c:pt>
                <c:pt idx="12">
                  <c:v>283</c:v>
                </c:pt>
                <c:pt idx="13">
                  <c:v>281</c:v>
                </c:pt>
                <c:pt idx="14">
                  <c:v>280</c:v>
                </c:pt>
                <c:pt idx="15">
                  <c:v>278</c:v>
                </c:pt>
              </c:numCache>
            </c:numRef>
          </c:val>
          <c:smooth val="0"/>
          <c:extLst>
            <c:ext xmlns:c16="http://schemas.microsoft.com/office/drawing/2014/chart" uri="{C3380CC4-5D6E-409C-BE32-E72D297353CC}">
              <c16:uniqueId val="{00000002-4E09-449F-B4BE-76825D88B333}"/>
            </c:ext>
          </c:extLst>
        </c:ser>
        <c:ser>
          <c:idx val="8"/>
          <c:order val="3"/>
          <c:tx>
            <c:strRef>
              <c:f>河南町!$B$269</c:f>
              <c:strCache>
                <c:ptCount val="1"/>
                <c:pt idx="0">
                  <c:v>水道</c:v>
                </c:pt>
              </c:strCache>
            </c:strRef>
          </c:tx>
          <c:marker>
            <c:symbol val="none"/>
          </c:marker>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河南町!$C$269:$R$269</c:f>
              <c:numCache>
                <c:formatCode>General</c:formatCode>
                <c:ptCount val="16"/>
                <c:pt idx="0">
                  <c:v>104</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smooth val="0"/>
          <c:extLst>
            <c:ext xmlns:c16="http://schemas.microsoft.com/office/drawing/2014/chart" uri="{C3380CC4-5D6E-409C-BE32-E72D297353CC}">
              <c16:uniqueId val="{00000003-4E09-449F-B4BE-76825D88B333}"/>
            </c:ext>
          </c:extLst>
        </c:ser>
        <c:ser>
          <c:idx val="9"/>
          <c:order val="4"/>
          <c:tx>
            <c:strRef>
              <c:f>河南町!$B$270</c:f>
              <c:strCache>
                <c:ptCount val="1"/>
                <c:pt idx="0">
                  <c:v>下水</c:v>
                </c:pt>
              </c:strCache>
            </c:strRef>
          </c:tx>
          <c:marker>
            <c:symbol val="none"/>
          </c:marker>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河南町!$C$270:$R$270</c:f>
              <c:numCache>
                <c:formatCode>General</c:formatCode>
                <c:ptCount val="16"/>
                <c:pt idx="0">
                  <c:v>163</c:v>
                </c:pt>
                <c:pt idx="1">
                  <c:v>179</c:v>
                </c:pt>
                <c:pt idx="2">
                  <c:v>179</c:v>
                </c:pt>
                <c:pt idx="3">
                  <c:v>179</c:v>
                </c:pt>
                <c:pt idx="4">
                  <c:v>179</c:v>
                </c:pt>
                <c:pt idx="5">
                  <c:v>179</c:v>
                </c:pt>
                <c:pt idx="6">
                  <c:v>179</c:v>
                </c:pt>
                <c:pt idx="7">
                  <c:v>179</c:v>
                </c:pt>
                <c:pt idx="8">
                  <c:v>179</c:v>
                </c:pt>
                <c:pt idx="9">
                  <c:v>179</c:v>
                </c:pt>
                <c:pt idx="10">
                  <c:v>179</c:v>
                </c:pt>
                <c:pt idx="11">
                  <c:v>179</c:v>
                </c:pt>
                <c:pt idx="12">
                  <c:v>179</c:v>
                </c:pt>
                <c:pt idx="13">
                  <c:v>179</c:v>
                </c:pt>
                <c:pt idx="14">
                  <c:v>179</c:v>
                </c:pt>
                <c:pt idx="15">
                  <c:v>179</c:v>
                </c:pt>
              </c:numCache>
            </c:numRef>
          </c:val>
          <c:smooth val="0"/>
          <c:extLst>
            <c:ext xmlns:c16="http://schemas.microsoft.com/office/drawing/2014/chart" uri="{C3380CC4-5D6E-409C-BE32-E72D297353CC}">
              <c16:uniqueId val="{00000004-4E09-449F-B4BE-76825D88B333}"/>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400"/>
          <c:min val="0"/>
        </c:scaling>
        <c:delete val="0"/>
        <c:axPos val="l"/>
        <c:majorGridlines>
          <c:spPr>
            <a:ln>
              <a:solidFill>
                <a:schemeClr val="bg2">
                  <a:lumMod val="90000"/>
                </a:schemeClr>
              </a:solidFill>
            </a:ln>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5"/>
          <c:order val="0"/>
          <c:spPr>
            <a:ln>
              <a:solidFill>
                <a:schemeClr val="tx1"/>
              </a:solidFill>
            </a:ln>
          </c:spPr>
          <c:invertIfNegative val="0"/>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河南町!$C$266:$R$266</c:f>
              <c:numCache>
                <c:formatCode>General</c:formatCode>
                <c:ptCount val="16"/>
                <c:pt idx="0">
                  <c:v>245</c:v>
                </c:pt>
                <c:pt idx="1">
                  <c:v>254</c:v>
                </c:pt>
                <c:pt idx="2">
                  <c:v>262</c:v>
                </c:pt>
                <c:pt idx="3">
                  <c:v>270</c:v>
                </c:pt>
                <c:pt idx="4">
                  <c:v>278</c:v>
                </c:pt>
                <c:pt idx="5">
                  <c:v>286</c:v>
                </c:pt>
                <c:pt idx="6">
                  <c:v>293</c:v>
                </c:pt>
                <c:pt idx="7">
                  <c:v>299</c:v>
                </c:pt>
                <c:pt idx="8">
                  <c:v>306</c:v>
                </c:pt>
                <c:pt idx="9">
                  <c:v>312</c:v>
                </c:pt>
                <c:pt idx="10">
                  <c:v>318</c:v>
                </c:pt>
                <c:pt idx="11">
                  <c:v>322</c:v>
                </c:pt>
                <c:pt idx="12">
                  <c:v>326</c:v>
                </c:pt>
                <c:pt idx="13">
                  <c:v>330</c:v>
                </c:pt>
                <c:pt idx="14">
                  <c:v>334</c:v>
                </c:pt>
                <c:pt idx="15">
                  <c:v>338</c:v>
                </c:pt>
              </c:numCache>
            </c:numRef>
          </c:val>
          <c:extLst>
            <c:ext xmlns:c16="http://schemas.microsoft.com/office/drawing/2014/chart" uri="{C3380CC4-5D6E-409C-BE32-E72D297353CC}">
              <c16:uniqueId val="{00000000-5F1E-4696-92AD-CAFCDF2F8683}"/>
            </c:ext>
          </c:extLst>
        </c:ser>
        <c:ser>
          <c:idx val="6"/>
          <c:order val="1"/>
          <c:spPr>
            <a:ln>
              <a:solidFill>
                <a:schemeClr val="tx1"/>
              </a:solidFill>
            </a:ln>
          </c:spPr>
          <c:invertIfNegative val="0"/>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河南町!$C$267:$R$267</c:f>
              <c:numCache>
                <c:formatCode>#,##0_ ;[Red]\-#,##0\ </c:formatCode>
                <c:ptCount val="16"/>
                <c:pt idx="0">
                  <c:v>176</c:v>
                </c:pt>
                <c:pt idx="1">
                  <c:v>172</c:v>
                </c:pt>
                <c:pt idx="2">
                  <c:v>168</c:v>
                </c:pt>
                <c:pt idx="3">
                  <c:v>164</c:v>
                </c:pt>
                <c:pt idx="4">
                  <c:v>160</c:v>
                </c:pt>
                <c:pt idx="5">
                  <c:v>156</c:v>
                </c:pt>
                <c:pt idx="6">
                  <c:v>154</c:v>
                </c:pt>
                <c:pt idx="7">
                  <c:v>153</c:v>
                </c:pt>
                <c:pt idx="8">
                  <c:v>151</c:v>
                </c:pt>
                <c:pt idx="9">
                  <c:v>149</c:v>
                </c:pt>
                <c:pt idx="10">
                  <c:v>148</c:v>
                </c:pt>
                <c:pt idx="11">
                  <c:v>147</c:v>
                </c:pt>
                <c:pt idx="12">
                  <c:v>147</c:v>
                </c:pt>
                <c:pt idx="13">
                  <c:v>146</c:v>
                </c:pt>
                <c:pt idx="14">
                  <c:v>146</c:v>
                </c:pt>
                <c:pt idx="15">
                  <c:v>146</c:v>
                </c:pt>
              </c:numCache>
            </c:numRef>
          </c:val>
          <c:extLst>
            <c:ext xmlns:c16="http://schemas.microsoft.com/office/drawing/2014/chart" uri="{C3380CC4-5D6E-409C-BE32-E72D297353CC}">
              <c16:uniqueId val="{00000001-5F1E-4696-92AD-CAFCDF2F8683}"/>
            </c:ext>
          </c:extLst>
        </c:ser>
        <c:ser>
          <c:idx val="7"/>
          <c:order val="2"/>
          <c:spPr>
            <a:ln>
              <a:solidFill>
                <a:schemeClr val="tx1"/>
              </a:solidFill>
            </a:ln>
          </c:spPr>
          <c:invertIfNegative val="0"/>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河南町!$C$268:$R$268</c:f>
              <c:numCache>
                <c:formatCode>General</c:formatCode>
                <c:ptCount val="16"/>
                <c:pt idx="0">
                  <c:v>239</c:v>
                </c:pt>
                <c:pt idx="1">
                  <c:v>246</c:v>
                </c:pt>
                <c:pt idx="2">
                  <c:v>253</c:v>
                </c:pt>
                <c:pt idx="3">
                  <c:v>260</c:v>
                </c:pt>
                <c:pt idx="4">
                  <c:v>267</c:v>
                </c:pt>
                <c:pt idx="5">
                  <c:v>274</c:v>
                </c:pt>
                <c:pt idx="6">
                  <c:v>277</c:v>
                </c:pt>
                <c:pt idx="7">
                  <c:v>279</c:v>
                </c:pt>
                <c:pt idx="8">
                  <c:v>281</c:v>
                </c:pt>
                <c:pt idx="9">
                  <c:v>284</c:v>
                </c:pt>
                <c:pt idx="10">
                  <c:v>286</c:v>
                </c:pt>
                <c:pt idx="11">
                  <c:v>285</c:v>
                </c:pt>
                <c:pt idx="12">
                  <c:v>283</c:v>
                </c:pt>
                <c:pt idx="13">
                  <c:v>281</c:v>
                </c:pt>
                <c:pt idx="14">
                  <c:v>280</c:v>
                </c:pt>
                <c:pt idx="15">
                  <c:v>278</c:v>
                </c:pt>
              </c:numCache>
            </c:numRef>
          </c:val>
          <c:extLst>
            <c:ext xmlns:c16="http://schemas.microsoft.com/office/drawing/2014/chart" uri="{C3380CC4-5D6E-409C-BE32-E72D297353CC}">
              <c16:uniqueId val="{00000002-5F1E-4696-92AD-CAFCDF2F8683}"/>
            </c:ext>
          </c:extLst>
        </c:ser>
        <c:ser>
          <c:idx val="8"/>
          <c:order val="3"/>
          <c:spPr>
            <a:ln>
              <a:solidFill>
                <a:schemeClr val="tx1"/>
              </a:solidFill>
            </a:ln>
          </c:spPr>
          <c:invertIfNegative val="0"/>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河南町!$C$269:$R$269</c:f>
              <c:numCache>
                <c:formatCode>General</c:formatCode>
                <c:ptCount val="16"/>
                <c:pt idx="0">
                  <c:v>104</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03-5F1E-4696-92AD-CAFCDF2F8683}"/>
            </c:ext>
          </c:extLst>
        </c:ser>
        <c:ser>
          <c:idx val="9"/>
          <c:order val="4"/>
          <c:spPr>
            <a:ln>
              <a:solidFill>
                <a:schemeClr val="tx1"/>
              </a:solidFill>
            </a:ln>
          </c:spPr>
          <c:invertIfNegative val="0"/>
          <c:cat>
            <c:strRef>
              <c:f>河南町!$C$265:$R$265</c:f>
              <c:strCache>
                <c:ptCount val="16"/>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strCache>
            </c:strRef>
          </c:cat>
          <c:val>
            <c:numRef>
              <c:f>河南町!$C$270:$R$270</c:f>
              <c:numCache>
                <c:formatCode>General</c:formatCode>
                <c:ptCount val="16"/>
                <c:pt idx="0">
                  <c:v>163</c:v>
                </c:pt>
                <c:pt idx="1">
                  <c:v>179</c:v>
                </c:pt>
                <c:pt idx="2">
                  <c:v>179</c:v>
                </c:pt>
                <c:pt idx="3">
                  <c:v>179</c:v>
                </c:pt>
                <c:pt idx="4">
                  <c:v>179</c:v>
                </c:pt>
                <c:pt idx="5">
                  <c:v>179</c:v>
                </c:pt>
                <c:pt idx="6">
                  <c:v>179</c:v>
                </c:pt>
                <c:pt idx="7">
                  <c:v>179</c:v>
                </c:pt>
                <c:pt idx="8">
                  <c:v>179</c:v>
                </c:pt>
                <c:pt idx="9">
                  <c:v>179</c:v>
                </c:pt>
                <c:pt idx="10">
                  <c:v>179</c:v>
                </c:pt>
                <c:pt idx="11">
                  <c:v>179</c:v>
                </c:pt>
                <c:pt idx="12">
                  <c:v>179</c:v>
                </c:pt>
                <c:pt idx="13">
                  <c:v>179</c:v>
                </c:pt>
                <c:pt idx="14">
                  <c:v>179</c:v>
                </c:pt>
                <c:pt idx="15">
                  <c:v>179</c:v>
                </c:pt>
              </c:numCache>
            </c:numRef>
          </c:val>
          <c:extLst>
            <c:ext xmlns:c16="http://schemas.microsoft.com/office/drawing/2014/chart" uri="{C3380CC4-5D6E-409C-BE32-E72D297353CC}">
              <c16:uniqueId val="{00000004-5F1E-4696-92AD-CAFCDF2F8683}"/>
            </c:ext>
          </c:extLst>
        </c:ser>
        <c:dLbls>
          <c:showLegendKey val="0"/>
          <c:showVal val="0"/>
          <c:showCatName val="0"/>
          <c:showSerName val="0"/>
          <c:showPercent val="0"/>
          <c:showBubbleSize val="0"/>
        </c:dLbls>
        <c:gapWidth val="100"/>
        <c:overlap val="100"/>
        <c:axId val="1631457360"/>
        <c:axId val="1469536864"/>
      </c:bar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200"/>
          <c:min val="0"/>
        </c:scaling>
        <c:delete val="0"/>
        <c:axPos val="l"/>
        <c:majorGridlines>
          <c:spPr>
            <a:ln>
              <a:solidFill>
                <a:schemeClr val="bg2">
                  <a:lumMod val="90000"/>
                </a:schemeClr>
              </a:solidFill>
            </a:ln>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7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2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河南町!$C$23:$Q$23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河南町!$C$24:$Q$24</c:f>
              <c:numCache>
                <c:formatCode>#,##0</c:formatCode>
                <c:ptCount val="15"/>
                <c:pt idx="0">
                  <c:v>7911</c:v>
                </c:pt>
                <c:pt idx="1">
                  <c:v>7999</c:v>
                </c:pt>
                <c:pt idx="2">
                  <c:v>8061</c:v>
                </c:pt>
                <c:pt idx="3">
                  <c:v>8022</c:v>
                </c:pt>
                <c:pt idx="4">
                  <c:v>7953</c:v>
                </c:pt>
                <c:pt idx="5">
                  <c:v>7979</c:v>
                </c:pt>
                <c:pt idx="6">
                  <c:v>7960</c:v>
                </c:pt>
                <c:pt idx="7">
                  <c:v>7986</c:v>
                </c:pt>
                <c:pt idx="8">
                  <c:v>8005</c:v>
                </c:pt>
                <c:pt idx="9">
                  <c:v>7999</c:v>
                </c:pt>
                <c:pt idx="10">
                  <c:v>8016</c:v>
                </c:pt>
                <c:pt idx="11">
                  <c:v>8042</c:v>
                </c:pt>
                <c:pt idx="12">
                  <c:v>8031</c:v>
                </c:pt>
                <c:pt idx="13">
                  <c:v>8052</c:v>
                </c:pt>
                <c:pt idx="14">
                  <c:v>8077</c:v>
                </c:pt>
              </c:numCache>
            </c:numRef>
          </c:val>
          <c:smooth val="0"/>
          <c:extLst>
            <c:ext xmlns:c16="http://schemas.microsoft.com/office/drawing/2014/chart" uri="{C3380CC4-5D6E-409C-BE32-E72D297353CC}">
              <c16:uniqueId val="{00000000-3B8B-40F7-AD35-64A47688BF8A}"/>
            </c:ext>
          </c:extLst>
        </c:ser>
        <c:ser>
          <c:idx val="1"/>
          <c:order val="1"/>
          <c:spPr>
            <a:ln w="28575" cap="rnd">
              <a:solidFill>
                <a:schemeClr val="accent2"/>
              </a:solidFill>
              <a:round/>
            </a:ln>
            <a:effectLst/>
          </c:spPr>
          <c:marker>
            <c:symbol val="none"/>
          </c:marker>
          <c:cat>
            <c:strRef>
              <c:f>河南町!$C$23:$Q$23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河南町!$C$25:$Q$25</c:f>
              <c:numCache>
                <c:formatCode>#,##0</c:formatCode>
                <c:ptCount val="15"/>
                <c:pt idx="0">
                  <c:v>7763</c:v>
                </c:pt>
                <c:pt idx="1">
                  <c:v>7851</c:v>
                </c:pt>
                <c:pt idx="2">
                  <c:v>7974</c:v>
                </c:pt>
                <c:pt idx="3">
                  <c:v>8154</c:v>
                </c:pt>
                <c:pt idx="4">
                  <c:v>7970</c:v>
                </c:pt>
                <c:pt idx="5">
                  <c:v>8102</c:v>
                </c:pt>
                <c:pt idx="6">
                  <c:v>8052</c:v>
                </c:pt>
                <c:pt idx="7">
                  <c:v>8184</c:v>
                </c:pt>
                <c:pt idx="8">
                  <c:v>8175</c:v>
                </c:pt>
                <c:pt idx="9">
                  <c:v>8324</c:v>
                </c:pt>
                <c:pt idx="10">
                  <c:v>8272</c:v>
                </c:pt>
                <c:pt idx="11">
                  <c:v>8434</c:v>
                </c:pt>
                <c:pt idx="12">
                  <c:v>8426</c:v>
                </c:pt>
                <c:pt idx="13">
                  <c:v>8487</c:v>
                </c:pt>
                <c:pt idx="14">
                  <c:v>8590</c:v>
                </c:pt>
              </c:numCache>
            </c:numRef>
          </c:val>
          <c:smooth val="0"/>
          <c:extLst>
            <c:ext xmlns:c16="http://schemas.microsoft.com/office/drawing/2014/chart" uri="{C3380CC4-5D6E-409C-BE32-E72D297353CC}">
              <c16:uniqueId val="{00000001-3B8B-40F7-AD35-64A47688BF8A}"/>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9000"/>
          <c:min val="75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5"/>
            <c:spPr>
              <a:solidFill>
                <a:srgbClr val="FF0000"/>
              </a:solidFill>
              <a:ln w="19050">
                <a:noFill/>
              </a:ln>
              <a:effectLst/>
            </c:spPr>
            <c:extLst>
              <c:ext xmlns:c16="http://schemas.microsoft.com/office/drawing/2014/chart" uri="{C3380CC4-5D6E-409C-BE32-E72D297353CC}">
                <c16:uniqueId val="{00000001-27F3-4AF0-97DA-2166329A040C}"/>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27F3-4AF0-97DA-2166329A040C}"/>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27F3-4AF0-97DA-2166329A040C}"/>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27F3-4AF0-97DA-2166329A040C}"/>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27F3-4AF0-97DA-2166329A040C}"/>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27F3-4AF0-97DA-2166329A040C}"/>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27F3-4AF0-97DA-2166329A040C}"/>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27F3-4AF0-97DA-2166329A040C}"/>
              </c:ext>
            </c:extLst>
          </c:dPt>
          <c:cat>
            <c:strRef>
              <c:f>河南町!$H$199:$H$206</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河南町!$L$199:$L$206</c:f>
              <c:numCache>
                <c:formatCode>0.0%</c:formatCode>
                <c:ptCount val="8"/>
                <c:pt idx="0">
                  <c:v>0.28471502590673575</c:v>
                </c:pt>
                <c:pt idx="1">
                  <c:v>0.1743523316062176</c:v>
                </c:pt>
                <c:pt idx="2">
                  <c:v>0.13795336787564766</c:v>
                </c:pt>
                <c:pt idx="3">
                  <c:v>7.5647668393782383E-2</c:v>
                </c:pt>
                <c:pt idx="4">
                  <c:v>5.2461139896373056E-2</c:v>
                </c:pt>
                <c:pt idx="5">
                  <c:v>0.14352331606217616</c:v>
                </c:pt>
                <c:pt idx="6">
                  <c:v>0.12007772020725388</c:v>
                </c:pt>
                <c:pt idx="7">
                  <c:v>1.1269430051813472E-2</c:v>
                </c:pt>
              </c:numCache>
            </c:numRef>
          </c:val>
          <c:extLst>
            <c:ext xmlns:c16="http://schemas.microsoft.com/office/drawing/2014/chart" uri="{C3380CC4-5D6E-409C-BE32-E72D297353CC}">
              <c16:uniqueId val="{00000010-27F3-4AF0-97DA-2166329A040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13"/>
            <c:spPr>
              <a:solidFill>
                <a:srgbClr val="FF0000"/>
              </a:solidFill>
              <a:ln w="19050">
                <a:noFill/>
              </a:ln>
              <a:effectLst/>
            </c:spPr>
            <c:extLst>
              <c:ext xmlns:c16="http://schemas.microsoft.com/office/drawing/2014/chart" uri="{C3380CC4-5D6E-409C-BE32-E72D297353CC}">
                <c16:uniqueId val="{00000001-BA0A-437F-A84F-F11CF979167E}"/>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BA0A-437F-A84F-F11CF979167E}"/>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BA0A-437F-A84F-F11CF979167E}"/>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BA0A-437F-A84F-F11CF979167E}"/>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BA0A-437F-A84F-F11CF979167E}"/>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BA0A-437F-A84F-F11CF979167E}"/>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BA0A-437F-A84F-F11CF979167E}"/>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BA0A-437F-A84F-F11CF979167E}"/>
              </c:ext>
            </c:extLst>
          </c:dPt>
          <c:cat>
            <c:strRef>
              <c:f>河南町!$H$199:$H$206</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河南町!$K$199:$K$206</c:f>
              <c:numCache>
                <c:formatCode>0.0%</c:formatCode>
                <c:ptCount val="8"/>
                <c:pt idx="0">
                  <c:v>9.0937306021104905E-2</c:v>
                </c:pt>
                <c:pt idx="1">
                  <c:v>0.19382371198013656</c:v>
                </c:pt>
                <c:pt idx="2">
                  <c:v>0.15207945375543142</c:v>
                </c:pt>
                <c:pt idx="3">
                  <c:v>8.5350713842333947E-2</c:v>
                </c:pt>
                <c:pt idx="4">
                  <c:v>0.18451272501551833</c:v>
                </c:pt>
                <c:pt idx="5">
                  <c:v>0.1579764121663563</c:v>
                </c:pt>
                <c:pt idx="6">
                  <c:v>0.13081936685288639</c:v>
                </c:pt>
                <c:pt idx="7">
                  <c:v>4.5003103662321535E-3</c:v>
                </c:pt>
              </c:numCache>
            </c:numRef>
          </c:val>
          <c:extLst>
            <c:ext xmlns:c16="http://schemas.microsoft.com/office/drawing/2014/chart" uri="{C3380CC4-5D6E-409C-BE32-E72D297353CC}">
              <c16:uniqueId val="{00000010-BA0A-437F-A84F-F11CF979167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7"/>
            <c:spPr>
              <a:solidFill>
                <a:srgbClr val="FF0000"/>
              </a:solidFill>
              <a:ln w="19050">
                <a:noFill/>
              </a:ln>
              <a:effectLst/>
            </c:spPr>
            <c:extLst>
              <c:ext xmlns:c16="http://schemas.microsoft.com/office/drawing/2014/chart" uri="{C3380CC4-5D6E-409C-BE32-E72D297353CC}">
                <c16:uniqueId val="{00000001-8462-469C-839E-3F1582EBC6DF}"/>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8462-469C-839E-3F1582EBC6DF}"/>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8462-469C-839E-3F1582EBC6DF}"/>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8462-469C-839E-3F1582EBC6DF}"/>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8462-469C-839E-3F1582EBC6DF}"/>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8462-469C-839E-3F1582EBC6DF}"/>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8462-469C-839E-3F1582EBC6DF}"/>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8462-469C-839E-3F1582EBC6DF}"/>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8462-469C-839E-3F1582EBC6DF}"/>
              </c:ext>
            </c:extLst>
          </c:dPt>
          <c:cat>
            <c:strRef>
              <c:f>河南町!$H$189:$H$197</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河南町!$L$189:$L$197</c:f>
              <c:numCache>
                <c:formatCode>0.0%</c:formatCode>
                <c:ptCount val="9"/>
                <c:pt idx="0">
                  <c:v>0.39293457467159804</c:v>
                </c:pt>
                <c:pt idx="1">
                  <c:v>0.19283254686902182</c:v>
                </c:pt>
                <c:pt idx="2">
                  <c:v>0.29256472388725929</c:v>
                </c:pt>
                <c:pt idx="3">
                  <c:v>5.7390638949113636E-2</c:v>
                </c:pt>
                <c:pt idx="4">
                  <c:v>2.0150491008799898E-2</c:v>
                </c:pt>
                <c:pt idx="5">
                  <c:v>2.7292437189134038E-2</c:v>
                </c:pt>
                <c:pt idx="6">
                  <c:v>5.1013901288101005E-3</c:v>
                </c:pt>
                <c:pt idx="7">
                  <c:v>0</c:v>
                </c:pt>
                <c:pt idx="8">
                  <c:v>1.1733197296263232E-2</c:v>
                </c:pt>
              </c:numCache>
            </c:numRef>
          </c:val>
          <c:extLst>
            <c:ext xmlns:c16="http://schemas.microsoft.com/office/drawing/2014/chart" uri="{C3380CC4-5D6E-409C-BE32-E72D297353CC}">
              <c16:uniqueId val="{00000012-8462-469C-839E-3F1582EBC6D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6"/>
            <c:spPr>
              <a:solidFill>
                <a:srgbClr val="FF0000"/>
              </a:solidFill>
              <a:ln w="19050">
                <a:noFill/>
              </a:ln>
              <a:effectLst/>
            </c:spPr>
            <c:extLst>
              <c:ext xmlns:c16="http://schemas.microsoft.com/office/drawing/2014/chart" uri="{C3380CC4-5D6E-409C-BE32-E72D297353CC}">
                <c16:uniqueId val="{00000001-4734-4D16-B898-5FFEE6D35CC5}"/>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4734-4D16-B898-5FFEE6D35CC5}"/>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4734-4D16-B898-5FFEE6D35CC5}"/>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4734-4D16-B898-5FFEE6D35CC5}"/>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4734-4D16-B898-5FFEE6D35CC5}"/>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4734-4D16-B898-5FFEE6D35CC5}"/>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4734-4D16-B898-5FFEE6D35CC5}"/>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4734-4D16-B898-5FFEE6D35CC5}"/>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4734-4D16-B898-5FFEE6D35CC5}"/>
              </c:ext>
            </c:extLst>
          </c:dPt>
          <c:cat>
            <c:strRef>
              <c:f>河南町!$H$189:$H$197</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河南町!$K$189:$K$197</c:f>
              <c:numCache>
                <c:formatCode>0.0%</c:formatCode>
                <c:ptCount val="9"/>
                <c:pt idx="0">
                  <c:v>0.16349984676677903</c:v>
                </c:pt>
                <c:pt idx="1">
                  <c:v>0.23291449586270305</c:v>
                </c:pt>
                <c:pt idx="2">
                  <c:v>0.34063745019920316</c:v>
                </c:pt>
                <c:pt idx="3">
                  <c:v>6.5277352129941776E-2</c:v>
                </c:pt>
                <c:pt idx="4">
                  <c:v>0.1256512411890898</c:v>
                </c:pt>
                <c:pt idx="5">
                  <c:v>3.2485442844008582E-2</c:v>
                </c:pt>
                <c:pt idx="6">
                  <c:v>1.2258657676984371E-2</c:v>
                </c:pt>
                <c:pt idx="7">
                  <c:v>0</c:v>
                </c:pt>
                <c:pt idx="8">
                  <c:v>2.7275513331290222E-2</c:v>
                </c:pt>
              </c:numCache>
            </c:numRef>
          </c:val>
          <c:extLst>
            <c:ext xmlns:c16="http://schemas.microsoft.com/office/drawing/2014/chart" uri="{C3380CC4-5D6E-409C-BE32-E72D297353CC}">
              <c16:uniqueId val="{00000012-4734-4D16-B898-5FFEE6D35CC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0.19742662460352062"/>
          <c:w val="0.84242431260263595"/>
          <c:h val="0.74868125197705337"/>
        </c:manualLayout>
      </c:layout>
      <c:lineChart>
        <c:grouping val="standard"/>
        <c:varyColors val="0"/>
        <c:ser>
          <c:idx val="0"/>
          <c:order val="0"/>
          <c:spPr>
            <a:ln w="28575" cap="rnd">
              <a:solidFill>
                <a:schemeClr val="accent1"/>
              </a:solidFill>
              <a:round/>
            </a:ln>
            <a:effectLst/>
          </c:spPr>
          <c:marker>
            <c:symbol val="none"/>
          </c:marker>
          <c:cat>
            <c:strRef>
              <c:f>河南町!$C$160:$S$160</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河南町!$C$161:$S$161</c:f>
              <c:numCache>
                <c:formatCode>#,##0</c:formatCode>
                <c:ptCount val="17"/>
                <c:pt idx="0" formatCode="General">
                  <c:v>1067</c:v>
                </c:pt>
                <c:pt idx="1">
                  <c:v>3081</c:v>
                </c:pt>
                <c:pt idx="2">
                  <c:v>3137</c:v>
                </c:pt>
                <c:pt idx="3">
                  <c:v>3200</c:v>
                </c:pt>
                <c:pt idx="4">
                  <c:v>3267</c:v>
                </c:pt>
                <c:pt idx="5">
                  <c:v>3342</c:v>
                </c:pt>
                <c:pt idx="6">
                  <c:v>3374</c:v>
                </c:pt>
                <c:pt idx="7">
                  <c:v>3413</c:v>
                </c:pt>
                <c:pt idx="8">
                  <c:v>3444</c:v>
                </c:pt>
                <c:pt idx="9">
                  <c:v>3484</c:v>
                </c:pt>
                <c:pt idx="10">
                  <c:v>3517</c:v>
                </c:pt>
                <c:pt idx="11">
                  <c:v>3557</c:v>
                </c:pt>
                <c:pt idx="12">
                  <c:v>3591</c:v>
                </c:pt>
                <c:pt idx="13">
                  <c:v>3634</c:v>
                </c:pt>
                <c:pt idx="14">
                  <c:v>3670</c:v>
                </c:pt>
                <c:pt idx="15">
                  <c:v>3709</c:v>
                </c:pt>
                <c:pt idx="16">
                  <c:v>3752</c:v>
                </c:pt>
              </c:numCache>
            </c:numRef>
          </c:val>
          <c:smooth val="0"/>
          <c:extLst>
            <c:ext xmlns:c16="http://schemas.microsoft.com/office/drawing/2014/chart" uri="{C3380CC4-5D6E-409C-BE32-E72D297353CC}">
              <c16:uniqueId val="{00000000-A32E-4254-B3AC-F37103BDF012}"/>
            </c:ext>
          </c:extLst>
        </c:ser>
        <c:ser>
          <c:idx val="1"/>
          <c:order val="1"/>
          <c:spPr>
            <a:ln w="28575" cap="rnd">
              <a:solidFill>
                <a:schemeClr val="accent2"/>
              </a:solidFill>
              <a:round/>
            </a:ln>
            <a:effectLst/>
          </c:spPr>
          <c:marker>
            <c:symbol val="none"/>
          </c:marker>
          <c:cat>
            <c:strRef>
              <c:f>河南町!$C$160:$S$160</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河南町!$C$163:$S$163</c:f>
              <c:numCache>
                <c:formatCode>#,##0</c:formatCode>
                <c:ptCount val="17"/>
                <c:pt idx="0" formatCode="General">
                  <c:v>586</c:v>
                </c:pt>
                <c:pt idx="1">
                  <c:v>2198</c:v>
                </c:pt>
                <c:pt idx="2">
                  <c:v>2271</c:v>
                </c:pt>
                <c:pt idx="3">
                  <c:v>2327</c:v>
                </c:pt>
                <c:pt idx="4">
                  <c:v>2361</c:v>
                </c:pt>
                <c:pt idx="5">
                  <c:v>2396</c:v>
                </c:pt>
                <c:pt idx="6">
                  <c:v>2431</c:v>
                </c:pt>
                <c:pt idx="7">
                  <c:v>2466</c:v>
                </c:pt>
                <c:pt idx="8">
                  <c:v>2502</c:v>
                </c:pt>
                <c:pt idx="9">
                  <c:v>2539</c:v>
                </c:pt>
                <c:pt idx="10">
                  <c:v>2576</c:v>
                </c:pt>
                <c:pt idx="11">
                  <c:v>2614</c:v>
                </c:pt>
                <c:pt idx="12">
                  <c:v>2652</c:v>
                </c:pt>
                <c:pt idx="13">
                  <c:v>2691</c:v>
                </c:pt>
                <c:pt idx="14">
                  <c:v>2730</c:v>
                </c:pt>
                <c:pt idx="15">
                  <c:v>2770</c:v>
                </c:pt>
                <c:pt idx="16">
                  <c:v>2811</c:v>
                </c:pt>
              </c:numCache>
            </c:numRef>
          </c:val>
          <c:smooth val="0"/>
          <c:extLst>
            <c:ext xmlns:c16="http://schemas.microsoft.com/office/drawing/2014/chart" uri="{C3380CC4-5D6E-409C-BE32-E72D297353CC}">
              <c16:uniqueId val="{00000001-A32E-4254-B3AC-F37103BDF012}"/>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4000"/>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河南町!$B$52</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chemeClr val="tx1"/>
              </a:solidFill>
            </a:ln>
            <a:effectLst/>
          </c:spPr>
          <c:invertIfNegative val="0"/>
          <c:dLbls>
            <c:delete val="1"/>
          </c:dLbls>
          <c:cat>
            <c:strRef>
              <c:f>河南町!$C$51:$Q$51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河南町!$C$52:$Q$52</c:f>
              <c:numCache>
                <c:formatCode>#,##0</c:formatCode>
                <c:ptCount val="15"/>
                <c:pt idx="0">
                  <c:v>1585</c:v>
                </c:pt>
                <c:pt idx="1">
                  <c:v>1531</c:v>
                </c:pt>
                <c:pt idx="2">
                  <c:v>1478</c:v>
                </c:pt>
                <c:pt idx="3">
                  <c:v>1424</c:v>
                </c:pt>
                <c:pt idx="4">
                  <c:v>1370</c:v>
                </c:pt>
                <c:pt idx="5">
                  <c:v>1333</c:v>
                </c:pt>
                <c:pt idx="6">
                  <c:v>1296</c:v>
                </c:pt>
                <c:pt idx="7">
                  <c:v>1260</c:v>
                </c:pt>
                <c:pt idx="8">
                  <c:v>1223</c:v>
                </c:pt>
                <c:pt idx="9">
                  <c:v>1186</c:v>
                </c:pt>
                <c:pt idx="10">
                  <c:v>1154</c:v>
                </c:pt>
                <c:pt idx="11">
                  <c:v>1121</c:v>
                </c:pt>
                <c:pt idx="12">
                  <c:v>1089</c:v>
                </c:pt>
                <c:pt idx="13">
                  <c:v>1056</c:v>
                </c:pt>
                <c:pt idx="14">
                  <c:v>1024</c:v>
                </c:pt>
              </c:numCache>
            </c:numRef>
          </c:val>
          <c:extLst>
            <c:ext xmlns:c16="http://schemas.microsoft.com/office/drawing/2014/chart" uri="{C3380CC4-5D6E-409C-BE32-E72D297353CC}">
              <c16:uniqueId val="{00000000-292D-45B0-8E30-B3040FC19E9D}"/>
            </c:ext>
          </c:extLst>
        </c:ser>
        <c:ser>
          <c:idx val="1"/>
          <c:order val="1"/>
          <c:tx>
            <c:strRef>
              <c:f>河南町!$B$53</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chemeClr val="tx1"/>
              </a:solidFill>
            </a:ln>
            <a:effectLst/>
          </c:spPr>
          <c:invertIfNegative val="0"/>
          <c:dLbls>
            <c:delete val="1"/>
          </c:dLbls>
          <c:cat>
            <c:strRef>
              <c:f>河南町!$C$51:$Q$51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河南町!$C$53:$Q$53</c:f>
              <c:numCache>
                <c:formatCode>#,##0</c:formatCode>
                <c:ptCount val="15"/>
                <c:pt idx="0">
                  <c:v>8599</c:v>
                </c:pt>
                <c:pt idx="1">
                  <c:v>8462</c:v>
                </c:pt>
                <c:pt idx="2">
                  <c:v>8326</c:v>
                </c:pt>
                <c:pt idx="3">
                  <c:v>8189</c:v>
                </c:pt>
                <c:pt idx="4">
                  <c:v>8053</c:v>
                </c:pt>
                <c:pt idx="5">
                  <c:v>7881</c:v>
                </c:pt>
                <c:pt idx="6">
                  <c:v>7708</c:v>
                </c:pt>
                <c:pt idx="7">
                  <c:v>7536</c:v>
                </c:pt>
                <c:pt idx="8">
                  <c:v>7363</c:v>
                </c:pt>
                <c:pt idx="9">
                  <c:v>7191</c:v>
                </c:pt>
                <c:pt idx="10">
                  <c:v>7010</c:v>
                </c:pt>
                <c:pt idx="11">
                  <c:v>6828</c:v>
                </c:pt>
                <c:pt idx="12">
                  <c:v>6647</c:v>
                </c:pt>
                <c:pt idx="13">
                  <c:v>6465</c:v>
                </c:pt>
                <c:pt idx="14">
                  <c:v>6284</c:v>
                </c:pt>
              </c:numCache>
            </c:numRef>
          </c:val>
          <c:extLst>
            <c:ext xmlns:c16="http://schemas.microsoft.com/office/drawing/2014/chart" uri="{C3380CC4-5D6E-409C-BE32-E72D297353CC}">
              <c16:uniqueId val="{00000001-292D-45B0-8E30-B3040FC19E9D}"/>
            </c:ext>
          </c:extLst>
        </c:ser>
        <c:ser>
          <c:idx val="2"/>
          <c:order val="2"/>
          <c:tx>
            <c:strRef>
              <c:f>河南町!$B$54</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chemeClr val="tx1"/>
              </a:solidFill>
            </a:ln>
            <a:effectLst/>
          </c:spPr>
          <c:invertIfNegative val="0"/>
          <c:dLbls>
            <c:delete val="1"/>
          </c:dLbls>
          <c:cat>
            <c:strRef>
              <c:f>河南町!$C$51:$Q$51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河南町!$C$54:$Q$54</c:f>
              <c:numCache>
                <c:formatCode>#,##0</c:formatCode>
                <c:ptCount val="15"/>
                <c:pt idx="0">
                  <c:v>2321</c:v>
                </c:pt>
                <c:pt idx="1">
                  <c:v>2254</c:v>
                </c:pt>
                <c:pt idx="2">
                  <c:v>2188</c:v>
                </c:pt>
                <c:pt idx="3">
                  <c:v>2121</c:v>
                </c:pt>
                <c:pt idx="4">
                  <c:v>2054</c:v>
                </c:pt>
                <c:pt idx="5">
                  <c:v>2047</c:v>
                </c:pt>
                <c:pt idx="6">
                  <c:v>2039</c:v>
                </c:pt>
                <c:pt idx="7">
                  <c:v>2032</c:v>
                </c:pt>
                <c:pt idx="8">
                  <c:v>2024</c:v>
                </c:pt>
                <c:pt idx="9">
                  <c:v>2017</c:v>
                </c:pt>
                <c:pt idx="10">
                  <c:v>2042</c:v>
                </c:pt>
                <c:pt idx="11">
                  <c:v>2068</c:v>
                </c:pt>
                <c:pt idx="12">
                  <c:v>2093</c:v>
                </c:pt>
                <c:pt idx="13">
                  <c:v>2119</c:v>
                </c:pt>
                <c:pt idx="14">
                  <c:v>2144</c:v>
                </c:pt>
              </c:numCache>
            </c:numRef>
          </c:val>
          <c:extLst>
            <c:ext xmlns:c16="http://schemas.microsoft.com/office/drawing/2014/chart" uri="{C3380CC4-5D6E-409C-BE32-E72D297353CC}">
              <c16:uniqueId val="{00000002-292D-45B0-8E30-B3040FC19E9D}"/>
            </c:ext>
          </c:extLst>
        </c:ser>
        <c:ser>
          <c:idx val="3"/>
          <c:order val="3"/>
          <c:tx>
            <c:strRef>
              <c:f>河南町!$B$55</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chemeClr val="tx1"/>
              </a:solidFill>
            </a:ln>
            <a:effectLst/>
          </c:spPr>
          <c:invertIfNegative val="0"/>
          <c:dLbls>
            <c:delete val="1"/>
          </c:dLbls>
          <c:cat>
            <c:strRef>
              <c:f>河南町!$C$51:$Q$51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河南町!$C$55:$Q$55</c:f>
              <c:numCache>
                <c:formatCode>#,##0</c:formatCode>
                <c:ptCount val="15"/>
                <c:pt idx="0">
                  <c:v>2728</c:v>
                </c:pt>
                <c:pt idx="1">
                  <c:v>2807</c:v>
                </c:pt>
                <c:pt idx="2">
                  <c:v>2885</c:v>
                </c:pt>
                <c:pt idx="3">
                  <c:v>2964</c:v>
                </c:pt>
                <c:pt idx="4">
                  <c:v>3042</c:v>
                </c:pt>
                <c:pt idx="5">
                  <c:v>3068</c:v>
                </c:pt>
                <c:pt idx="6">
                  <c:v>3094</c:v>
                </c:pt>
                <c:pt idx="7">
                  <c:v>3119</c:v>
                </c:pt>
                <c:pt idx="8">
                  <c:v>3145</c:v>
                </c:pt>
                <c:pt idx="9">
                  <c:v>3171</c:v>
                </c:pt>
                <c:pt idx="10">
                  <c:v>3154</c:v>
                </c:pt>
                <c:pt idx="11">
                  <c:v>3136</c:v>
                </c:pt>
                <c:pt idx="12">
                  <c:v>3119</c:v>
                </c:pt>
                <c:pt idx="13">
                  <c:v>3101</c:v>
                </c:pt>
                <c:pt idx="14">
                  <c:v>3084</c:v>
                </c:pt>
              </c:numCache>
            </c:numRef>
          </c:val>
          <c:extLst>
            <c:ext xmlns:c16="http://schemas.microsoft.com/office/drawing/2014/chart" uri="{C3380CC4-5D6E-409C-BE32-E72D297353CC}">
              <c16:uniqueId val="{00000003-292D-45B0-8E30-B3040FC19E9D}"/>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max val="17000"/>
          <c:min val="0"/>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河南町!$B$52</c:f>
              <c:strCache>
                <c:ptCount val="1"/>
                <c:pt idx="0">
                  <c:v>年少人口</c:v>
                </c:pt>
              </c:strCache>
            </c:strRef>
          </c:tx>
          <c:spPr>
            <a:ln w="28575" cap="rnd">
              <a:solidFill>
                <a:schemeClr val="accent1"/>
              </a:solidFill>
              <a:round/>
            </a:ln>
            <a:effectLst/>
          </c:spPr>
          <c:marker>
            <c:symbol val="none"/>
          </c:marker>
          <c:cat>
            <c:strRef>
              <c:f>河南町!$C$51:$Q$51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河南町!$C$52:$Q$52</c:f>
              <c:numCache>
                <c:formatCode>#,##0</c:formatCode>
                <c:ptCount val="15"/>
                <c:pt idx="0">
                  <c:v>1585</c:v>
                </c:pt>
                <c:pt idx="1">
                  <c:v>1531</c:v>
                </c:pt>
                <c:pt idx="2">
                  <c:v>1478</c:v>
                </c:pt>
                <c:pt idx="3">
                  <c:v>1424</c:v>
                </c:pt>
                <c:pt idx="4">
                  <c:v>1370</c:v>
                </c:pt>
                <c:pt idx="5">
                  <c:v>1333</c:v>
                </c:pt>
                <c:pt idx="6">
                  <c:v>1296</c:v>
                </c:pt>
                <c:pt idx="7">
                  <c:v>1260</c:v>
                </c:pt>
                <c:pt idx="8">
                  <c:v>1223</c:v>
                </c:pt>
                <c:pt idx="9">
                  <c:v>1186</c:v>
                </c:pt>
                <c:pt idx="10">
                  <c:v>1154</c:v>
                </c:pt>
                <c:pt idx="11">
                  <c:v>1121</c:v>
                </c:pt>
                <c:pt idx="12">
                  <c:v>1089</c:v>
                </c:pt>
                <c:pt idx="13">
                  <c:v>1056</c:v>
                </c:pt>
                <c:pt idx="14">
                  <c:v>1024</c:v>
                </c:pt>
              </c:numCache>
            </c:numRef>
          </c:val>
          <c:smooth val="0"/>
          <c:extLst>
            <c:ext xmlns:c16="http://schemas.microsoft.com/office/drawing/2014/chart" uri="{C3380CC4-5D6E-409C-BE32-E72D297353CC}">
              <c16:uniqueId val="{00000000-0749-4B03-987E-FCD89FADBB39}"/>
            </c:ext>
          </c:extLst>
        </c:ser>
        <c:ser>
          <c:idx val="1"/>
          <c:order val="1"/>
          <c:tx>
            <c:strRef>
              <c:f>河南町!$B$53</c:f>
              <c:strCache>
                <c:ptCount val="1"/>
                <c:pt idx="0">
                  <c:v>生産年齢人口</c:v>
                </c:pt>
              </c:strCache>
            </c:strRef>
          </c:tx>
          <c:spPr>
            <a:ln w="28575" cap="rnd">
              <a:solidFill>
                <a:schemeClr val="accent2"/>
              </a:solidFill>
              <a:round/>
            </a:ln>
            <a:effectLst/>
          </c:spPr>
          <c:marker>
            <c:symbol val="none"/>
          </c:marker>
          <c:cat>
            <c:strRef>
              <c:f>河南町!$C$51:$Q$51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河南町!$C$53:$Q$53</c:f>
              <c:numCache>
                <c:formatCode>#,##0</c:formatCode>
                <c:ptCount val="15"/>
                <c:pt idx="0">
                  <c:v>8599</c:v>
                </c:pt>
                <c:pt idx="1">
                  <c:v>8462</c:v>
                </c:pt>
                <c:pt idx="2">
                  <c:v>8326</c:v>
                </c:pt>
                <c:pt idx="3">
                  <c:v>8189</c:v>
                </c:pt>
                <c:pt idx="4">
                  <c:v>8053</c:v>
                </c:pt>
                <c:pt idx="5">
                  <c:v>7881</c:v>
                </c:pt>
                <c:pt idx="6">
                  <c:v>7708</c:v>
                </c:pt>
                <c:pt idx="7">
                  <c:v>7536</c:v>
                </c:pt>
                <c:pt idx="8">
                  <c:v>7363</c:v>
                </c:pt>
                <c:pt idx="9">
                  <c:v>7191</c:v>
                </c:pt>
                <c:pt idx="10">
                  <c:v>7010</c:v>
                </c:pt>
                <c:pt idx="11">
                  <c:v>6828</c:v>
                </c:pt>
                <c:pt idx="12">
                  <c:v>6647</c:v>
                </c:pt>
                <c:pt idx="13">
                  <c:v>6465</c:v>
                </c:pt>
                <c:pt idx="14">
                  <c:v>6284</c:v>
                </c:pt>
              </c:numCache>
            </c:numRef>
          </c:val>
          <c:smooth val="0"/>
          <c:extLst>
            <c:ext xmlns:c16="http://schemas.microsoft.com/office/drawing/2014/chart" uri="{C3380CC4-5D6E-409C-BE32-E72D297353CC}">
              <c16:uniqueId val="{00000001-0749-4B03-987E-FCD89FADBB39}"/>
            </c:ext>
          </c:extLst>
        </c:ser>
        <c:ser>
          <c:idx val="2"/>
          <c:order val="2"/>
          <c:tx>
            <c:strRef>
              <c:f>河南町!$B$57</c:f>
              <c:strCache>
                <c:ptCount val="1"/>
                <c:pt idx="0">
                  <c:v>高齢者人口</c:v>
                </c:pt>
              </c:strCache>
            </c:strRef>
          </c:tx>
          <c:spPr>
            <a:ln w="28575" cap="rnd">
              <a:solidFill>
                <a:schemeClr val="accent3"/>
              </a:solidFill>
              <a:round/>
            </a:ln>
            <a:effectLst/>
          </c:spPr>
          <c:marker>
            <c:symbol val="none"/>
          </c:marker>
          <c:cat>
            <c:strRef>
              <c:f>河南町!$C$51:$Q$51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河南町!$C$57:$Q$57</c:f>
              <c:numCache>
                <c:formatCode>#,##0</c:formatCode>
                <c:ptCount val="15"/>
                <c:pt idx="0">
                  <c:v>5049</c:v>
                </c:pt>
                <c:pt idx="1">
                  <c:v>5061</c:v>
                </c:pt>
                <c:pt idx="2">
                  <c:v>5073</c:v>
                </c:pt>
                <c:pt idx="3">
                  <c:v>5085</c:v>
                </c:pt>
                <c:pt idx="4">
                  <c:v>5096</c:v>
                </c:pt>
                <c:pt idx="5">
                  <c:v>5115</c:v>
                </c:pt>
                <c:pt idx="6">
                  <c:v>5133</c:v>
                </c:pt>
                <c:pt idx="7">
                  <c:v>5151</c:v>
                </c:pt>
                <c:pt idx="8">
                  <c:v>5169</c:v>
                </c:pt>
                <c:pt idx="9">
                  <c:v>5188</c:v>
                </c:pt>
                <c:pt idx="10">
                  <c:v>5196</c:v>
                </c:pt>
                <c:pt idx="11">
                  <c:v>5204</c:v>
                </c:pt>
                <c:pt idx="12">
                  <c:v>5212</c:v>
                </c:pt>
                <c:pt idx="13">
                  <c:v>5220</c:v>
                </c:pt>
                <c:pt idx="14">
                  <c:v>5228</c:v>
                </c:pt>
              </c:numCache>
            </c:numRef>
          </c:val>
          <c:smooth val="0"/>
          <c:extLst>
            <c:ext xmlns:c16="http://schemas.microsoft.com/office/drawing/2014/chart" uri="{C3380CC4-5D6E-409C-BE32-E72D297353CC}">
              <c16:uniqueId val="{00000002-0749-4B03-987E-FCD89FADBB39}"/>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2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0.11648</cdr:x>
      <cdr:y>0.6054</cdr:y>
    </cdr:from>
    <cdr:to>
      <cdr:x>0.2757</cdr:x>
      <cdr:y>0.85688</cdr:y>
    </cdr:to>
    <cdr:sp macro="" textlink="">
      <cdr:nvSpPr>
        <cdr:cNvPr id="2" name="角丸四角形 1"/>
        <cdr:cNvSpPr/>
      </cdr:nvSpPr>
      <cdr:spPr>
        <a:xfrm xmlns:a="http://schemas.openxmlformats.org/drawingml/2006/main">
          <a:off x="534307" y="1511124"/>
          <a:ext cx="730332" cy="627713"/>
        </a:xfrm>
        <a:prstGeom xmlns:a="http://schemas.openxmlformats.org/drawingml/2006/main" prst="roundRect">
          <a:avLst/>
        </a:prstGeom>
        <a:noFill xmlns:a="http://schemas.openxmlformats.org/drawingml/2006/main"/>
        <a:ln xmlns:a="http://schemas.openxmlformats.org/drawingml/2006/main" w="19050">
          <a:solidFill>
            <a:srgbClr val="FF0000"/>
          </a:solid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drawings/drawing2.xml><?xml version="1.0" encoding="utf-8"?>
<c:userShapes xmlns:c="http://schemas.openxmlformats.org/drawingml/2006/chart">
  <cdr:relSizeAnchor xmlns:cdr="http://schemas.openxmlformats.org/drawingml/2006/chartDrawing">
    <cdr:from>
      <cdr:x>0.34852</cdr:x>
      <cdr:y>0.22098</cdr:y>
    </cdr:from>
    <cdr:to>
      <cdr:x>0.65148</cdr:x>
      <cdr:y>0.31285</cdr:y>
    </cdr:to>
    <cdr:sp macro="" textlink="">
      <cdr:nvSpPr>
        <cdr:cNvPr id="2" name="テキスト ボックス 35"/>
        <cdr:cNvSpPr txBox="1"/>
      </cdr:nvSpPr>
      <cdr:spPr>
        <a:xfrm xmlns:a="http://schemas.openxmlformats.org/drawingml/2006/main">
          <a:off x="1942458" y="795424"/>
          <a:ext cx="1688533" cy="330691"/>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歳入</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国・府支出金</a:t>
          </a:r>
        </a:p>
      </cdr:txBody>
    </cdr:sp>
  </cdr:relSizeAnchor>
  <cdr:relSizeAnchor xmlns:cdr="http://schemas.openxmlformats.org/drawingml/2006/chartDrawing">
    <cdr:from>
      <cdr:x>0.43856</cdr:x>
      <cdr:y>0.47533</cdr:y>
    </cdr:from>
    <cdr:to>
      <cdr:x>0.74152</cdr:x>
      <cdr:y>0.56719</cdr:y>
    </cdr:to>
    <cdr:sp macro="" textlink="">
      <cdr:nvSpPr>
        <cdr:cNvPr id="3" name="テキスト ボックス 35"/>
        <cdr:cNvSpPr txBox="1"/>
      </cdr:nvSpPr>
      <cdr:spPr>
        <a:xfrm xmlns:a="http://schemas.openxmlformats.org/drawingml/2006/main">
          <a:off x="2444316" y="1710978"/>
          <a:ext cx="1688533" cy="33065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歳出</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補助費等</a:t>
          </a:r>
        </a:p>
      </cdr:txBody>
    </cdr:sp>
  </cdr:relSizeAnchor>
</c:userShapes>
</file>

<file path=ppt/drawings/drawing3.xml><?xml version="1.0" encoding="utf-8"?>
<c:userShapes xmlns:c="http://schemas.openxmlformats.org/drawingml/2006/chart">
  <cdr:relSizeAnchor xmlns:cdr="http://schemas.openxmlformats.org/drawingml/2006/chartDrawing">
    <cdr:from>
      <cdr:x>0.40728</cdr:x>
      <cdr:y>0.05572</cdr:y>
    </cdr:from>
    <cdr:to>
      <cdr:x>0.93231</cdr:x>
      <cdr:y>0.37429</cdr:y>
    </cdr:to>
    <cdr:cxnSp macro="">
      <cdr:nvCxnSpPr>
        <cdr:cNvPr id="3" name="直線矢印コネクタ 2">
          <a:extLst xmlns:a="http://schemas.openxmlformats.org/drawingml/2006/main">
            <a:ext uri="{FF2B5EF4-FFF2-40B4-BE49-F238E27FC236}">
              <a16:creationId xmlns:a16="http://schemas.microsoft.com/office/drawing/2014/main" id="{D4723AC2-6D59-476D-8A10-75F2C35B9039}"/>
            </a:ext>
          </a:extLst>
        </cdr:cNvPr>
        <cdr:cNvCxnSpPr/>
      </cdr:nvCxnSpPr>
      <cdr:spPr>
        <a:xfrm xmlns:a="http://schemas.openxmlformats.org/drawingml/2006/main" flipV="1">
          <a:off x="2262195" y="174345"/>
          <a:ext cx="2916195" cy="996778"/>
        </a:xfrm>
        <a:prstGeom xmlns:a="http://schemas.openxmlformats.org/drawingml/2006/main" prst="straightConnector1">
          <a:avLst/>
        </a:prstGeom>
        <a:ln xmlns:a="http://schemas.openxmlformats.org/drawingml/2006/main" w="12700">
          <a:solidFill>
            <a:schemeClr val="accent1"/>
          </a:solidFill>
          <a:prstDash val="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0.2827</cdr:x>
      <cdr:y>0.33522</cdr:y>
    </cdr:from>
    <cdr:to>
      <cdr:x>0.40537</cdr:x>
      <cdr:y>0.48134</cdr:y>
    </cdr:to>
    <cdr:sp macro="" textlink="">
      <cdr:nvSpPr>
        <cdr:cNvPr id="4" name="正方形/長方形 3"/>
        <cdr:cNvSpPr/>
      </cdr:nvSpPr>
      <cdr:spPr>
        <a:xfrm xmlns:a="http://schemas.openxmlformats.org/drawingml/2006/main">
          <a:off x="1570216" y="1048902"/>
          <a:ext cx="681355" cy="4572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kumimoji="1" lang="en-US" altLang="ja-JP" sz="1100" b="1" dirty="0">
              <a:solidFill>
                <a:schemeClr val="tx1"/>
              </a:solidFill>
              <a:latin typeface="BIZ UDPゴシック" panose="020B0400000000000000" pitchFamily="50" charset="-128"/>
              <a:ea typeface="BIZ UDPゴシック" panose="020B0400000000000000" pitchFamily="50" charset="-128"/>
            </a:rPr>
            <a:t>1,204</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0.05751</cdr:x>
      <cdr:y>0.6437</cdr:y>
    </cdr:from>
    <cdr:to>
      <cdr:x>0.21893</cdr:x>
      <cdr:y>0.78982</cdr:y>
    </cdr:to>
    <cdr:sp macro="" textlink="">
      <cdr:nvSpPr>
        <cdr:cNvPr id="5" name="正方形/長方形 4"/>
        <cdr:cNvSpPr/>
      </cdr:nvSpPr>
      <cdr:spPr>
        <a:xfrm xmlns:a="http://schemas.openxmlformats.org/drawingml/2006/main">
          <a:off x="319437" y="2014101"/>
          <a:ext cx="896553" cy="4572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kumimoji="1" lang="en-US" altLang="ja-JP" sz="1100" b="1" dirty="0">
              <a:solidFill>
                <a:schemeClr val="tx1"/>
              </a:solidFill>
              <a:latin typeface="BIZ UDPゴシック" panose="020B0400000000000000" pitchFamily="50" charset="-128"/>
              <a:ea typeface="BIZ UDPゴシック" panose="020B0400000000000000" pitchFamily="50" charset="-128"/>
            </a:rPr>
            <a:t>1,065</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0.12807</cdr:x>
      <cdr:y>0.77065</cdr:y>
    </cdr:from>
    <cdr:to>
      <cdr:x>0.30803</cdr:x>
      <cdr:y>0.85046</cdr:y>
    </cdr:to>
    <cdr:sp macro="" textlink="">
      <cdr:nvSpPr>
        <cdr:cNvPr id="2" name="テキスト ボックス 32"/>
        <cdr:cNvSpPr txBox="1"/>
      </cdr:nvSpPr>
      <cdr:spPr>
        <a:xfrm xmlns:a="http://schemas.openxmlformats.org/drawingml/2006/main">
          <a:off x="614838" y="2451579"/>
          <a:ext cx="864000" cy="25391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ja-JP" altLang="en-US" sz="1050" dirty="0">
              <a:latin typeface="BIZ UDPゴシック" panose="020B0400000000000000" pitchFamily="50" charset="-128"/>
              <a:ea typeface="BIZ UDPゴシック" panose="020B0400000000000000" pitchFamily="50" charset="-128"/>
            </a:rPr>
            <a:t>水道事業</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河南町中長期財政シミュレーション</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en-US" altLang="ja-JP"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R</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３年度推計）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４年</a:t>
            </a:r>
            <a:r>
              <a:rPr lang="ja-JP" altLang="en-US" dirty="0" smtClean="0">
                <a:latin typeface="BIZ UDPゴシック" panose="020B0400000000000000" pitchFamily="50" charset="-128"/>
                <a:ea typeface="BIZ UDPゴシック" panose="020B0400000000000000" pitchFamily="50" charset="-128"/>
              </a:rPr>
              <a:t>４</a:t>
            </a:r>
            <a:r>
              <a:rPr kumimoji="1" lang="ja-JP" altLang="en-US" dirty="0" smtClean="0">
                <a:latin typeface="BIZ UDPゴシック" panose="020B0400000000000000" pitchFamily="50" charset="-128"/>
                <a:ea typeface="BIZ UDPゴシック" panose="020B0400000000000000" pitchFamily="50" charset="-128"/>
              </a:rPr>
              <a:t>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河南</a:t>
            </a:r>
            <a:r>
              <a:rPr kumimoji="1" lang="ja-JP" altLang="en-US" dirty="0">
                <a:latin typeface="BIZ UDPゴシック" panose="020B0400000000000000" pitchFamily="50" charset="-128"/>
                <a:ea typeface="BIZ UDPゴシック" panose="020B0400000000000000" pitchFamily="50" charset="-128"/>
              </a:rPr>
              <a:t>町</a:t>
            </a:r>
          </a:p>
        </p:txBody>
      </p:sp>
      <p:sp>
        <p:nvSpPr>
          <p:cNvPr id="5" name="テキスト ボックス 4"/>
          <p:cNvSpPr txBox="1"/>
          <p:nvPr/>
        </p:nvSpPr>
        <p:spPr>
          <a:xfrm>
            <a:off x="800099" y="382270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en-US" altLang="ja-JP" sz="1300" b="1" dirty="0">
                <a:latin typeface="BIZ UDPゴシック" panose="020B0400000000000000" pitchFamily="50" charset="-128"/>
                <a:ea typeface="BIZ UDPゴシック" panose="020B0400000000000000" pitchFamily="50" charset="-128"/>
              </a:rPr>
              <a:t>R</a:t>
            </a:r>
            <a:r>
              <a:rPr kumimoji="1" lang="ja-JP" altLang="en-US" sz="1300" b="1" dirty="0">
                <a:latin typeface="BIZ UDPゴシック" panose="020B0400000000000000" pitchFamily="50" charset="-128"/>
                <a:ea typeface="BIZ UDPゴシック" panose="020B0400000000000000" pitchFamily="50" charset="-128"/>
              </a:rPr>
              <a:t>２年度から財政シミュレーションを作成。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Ｒ３年度</a:t>
            </a:r>
            <a:r>
              <a:rPr kumimoji="1" lang="ja-JP" altLang="en-US" sz="1300" b="1" dirty="0">
                <a:latin typeface="BIZ UDPゴシック" panose="020B0400000000000000" pitchFamily="50" charset="-128"/>
                <a:ea typeface="BIZ UDPゴシック" panose="020B0400000000000000" pitchFamily="50" charset="-128"/>
              </a:rPr>
              <a:t>も、Ｒ２年度決算をベースにシミュレーションを更新。この結果を踏まえつつ、今後、さらなる広域連携や行財政改革の推進など、必要な取組みについて検討。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stretch>
            <a:fillRect/>
          </a:stretch>
        </p:blipFill>
        <p:spPr>
          <a:xfrm>
            <a:off x="292993" y="5785504"/>
            <a:ext cx="9297161" cy="303295"/>
          </a:xfrm>
          <a:prstGeom prst="rect">
            <a:avLst/>
          </a:prstGeom>
        </p:spPr>
      </p:pic>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１．河南町の中長期財政シミュレーション</a:t>
            </a:r>
          </a:p>
        </p:txBody>
      </p:sp>
      <p:sp>
        <p:nvSpPr>
          <p:cNvPr id="2" name="正方形/長方形 1"/>
          <p:cNvSpPr/>
          <p:nvPr/>
        </p:nvSpPr>
        <p:spPr>
          <a:xfrm>
            <a:off x="292993" y="982856"/>
            <a:ext cx="9587988" cy="1131079"/>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見込めない中、社会保障関係経費や物件費等が増高する厳しい見通し</a:t>
            </a:r>
          </a:p>
          <a:p>
            <a:pPr>
              <a:lnSpc>
                <a:spcPts val="2500"/>
              </a:lnSpc>
              <a:spcAft>
                <a:spcPts val="600"/>
              </a:spcAft>
            </a:pPr>
            <a:r>
              <a:rPr kumimoji="1" lang="ja-JP" altLang="en-US" sz="1600" smtClean="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財政調整基金（令和２年度決算で</a:t>
            </a:r>
            <a:r>
              <a:rPr kumimoji="1" lang="en-US" altLang="ja-JP" sz="1600" dirty="0">
                <a:latin typeface="BIZ UDPゴシック" panose="020B0400000000000000" pitchFamily="50" charset="-128"/>
                <a:ea typeface="BIZ UDPゴシック" panose="020B0400000000000000" pitchFamily="50" charset="-128"/>
              </a:rPr>
              <a:t>11.4</a:t>
            </a:r>
            <a:r>
              <a:rPr kumimoji="1" lang="ja-JP" altLang="en-US" sz="1600" dirty="0">
                <a:latin typeface="BIZ UDPゴシック" panose="020B0400000000000000" pitchFamily="50" charset="-128"/>
                <a:ea typeface="BIZ UDPゴシック" panose="020B0400000000000000" pitchFamily="50" charset="-128"/>
              </a:rPr>
              <a:t>億円）は令和</a:t>
            </a:r>
            <a:r>
              <a:rPr kumimoji="1" lang="ja-JP" altLang="en-US" sz="1600" dirty="0" smtClean="0">
                <a:latin typeface="BIZ UDPゴシック" panose="020B0400000000000000" pitchFamily="50" charset="-128"/>
                <a:ea typeface="BIZ UDPゴシック" panose="020B0400000000000000" pitchFamily="50" charset="-128"/>
              </a:rPr>
              <a:t>１４年度</a:t>
            </a:r>
            <a:r>
              <a:rPr kumimoji="1" lang="ja-JP" altLang="en-US" sz="1600" dirty="0">
                <a:latin typeface="BIZ UDPゴシック" panose="020B0400000000000000" pitchFamily="50" charset="-128"/>
                <a:ea typeface="BIZ UDPゴシック" panose="020B0400000000000000" pitchFamily="50" charset="-128"/>
              </a:rPr>
              <a:t>に枯渇する見通し</a:t>
            </a:r>
          </a:p>
        </p:txBody>
      </p:sp>
      <p:sp>
        <p:nvSpPr>
          <p:cNvPr id="17" name="正方形/長方形 16"/>
          <p:cNvSpPr/>
          <p:nvPr/>
        </p:nvSpPr>
        <p:spPr>
          <a:xfrm>
            <a:off x="223065" y="913096"/>
            <a:ext cx="9487041" cy="12871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１</a:t>
            </a:r>
          </a:p>
        </p:txBody>
      </p:sp>
      <p:sp>
        <p:nvSpPr>
          <p:cNvPr id="12" name="テキスト ボックス 11"/>
          <p:cNvSpPr txBox="1"/>
          <p:nvPr/>
        </p:nvSpPr>
        <p:spPr>
          <a:xfrm>
            <a:off x="779120" y="2308311"/>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収支過不足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08311"/>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979950" y="6457320"/>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3631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31889" y="245491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5" name="テキスト ボックス 24"/>
          <p:cNvSpPr txBox="1"/>
          <p:nvPr/>
        </p:nvSpPr>
        <p:spPr>
          <a:xfrm>
            <a:off x="78059" y="6101309"/>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29" name="テキスト ボックス 28"/>
          <p:cNvSpPr txBox="1"/>
          <p:nvPr/>
        </p:nvSpPr>
        <p:spPr>
          <a:xfrm>
            <a:off x="7579116" y="6130432"/>
            <a:ext cx="1152000" cy="338554"/>
          </a:xfrm>
          <a:prstGeom prst="rect">
            <a:avLst/>
          </a:prstGeom>
          <a:noFill/>
        </p:spPr>
        <p:txBody>
          <a:bodyPr wrap="square" rtlCol="0" anchor="ctr">
            <a:spAutoFit/>
          </a:bodyPr>
          <a:lstStyle/>
          <a:p>
            <a:pPr algn="ctr"/>
            <a:r>
              <a:rPr kumimoji="1" lang="ja-JP" altLang="en-US" sz="800" dirty="0">
                <a:solidFill>
                  <a:schemeClr val="accent2"/>
                </a:solidFill>
                <a:latin typeface="BIZ UDPゴシック" panose="020B0400000000000000" pitchFamily="50" charset="-128"/>
                <a:ea typeface="BIZ UDPゴシック" panose="020B0400000000000000" pitchFamily="50" charset="-128"/>
              </a:rPr>
              <a:t>早期健全化基準</a:t>
            </a:r>
            <a:endParaRPr kumimoji="1" lang="en-US" altLang="ja-JP" sz="800" dirty="0">
              <a:solidFill>
                <a:schemeClr val="accent2"/>
              </a:solidFill>
              <a:latin typeface="BIZ UDPゴシック" panose="020B0400000000000000" pitchFamily="50" charset="-128"/>
              <a:ea typeface="BIZ UDPゴシック" panose="020B0400000000000000" pitchFamily="50" charset="-128"/>
            </a:endParaRPr>
          </a:p>
          <a:p>
            <a:pPr algn="ctr"/>
            <a:r>
              <a:rPr kumimoji="1" lang="ja-JP" altLang="en-US" sz="800" dirty="0">
                <a:solidFill>
                  <a:schemeClr val="accent2"/>
                </a:solidFill>
                <a:latin typeface="BIZ UDPゴシック" panose="020B0400000000000000" pitchFamily="50" charset="-128"/>
                <a:ea typeface="BIZ UDPゴシック" panose="020B0400000000000000" pitchFamily="50" charset="-128"/>
              </a:rPr>
              <a:t>         ▲</a:t>
            </a:r>
            <a:r>
              <a:rPr kumimoji="1" lang="en-US" altLang="ja-JP" sz="800" dirty="0">
                <a:solidFill>
                  <a:schemeClr val="accent2"/>
                </a:solidFill>
                <a:latin typeface="BIZ UDPゴシック" panose="020B0400000000000000" pitchFamily="50" charset="-128"/>
                <a:ea typeface="BIZ UDPゴシック" panose="020B0400000000000000" pitchFamily="50" charset="-128"/>
              </a:rPr>
              <a:t>618</a:t>
            </a:r>
            <a:endParaRPr kumimoji="1" lang="ja-JP" altLang="en-US" sz="800" dirty="0">
              <a:solidFill>
                <a:schemeClr val="accent2"/>
              </a:solidFill>
              <a:latin typeface="BIZ UDPゴシック" panose="020B0400000000000000" pitchFamily="50" charset="-128"/>
              <a:ea typeface="BIZ UDPゴシック" panose="020B0400000000000000" pitchFamily="50" charset="-128"/>
            </a:endParaRPr>
          </a:p>
        </p:txBody>
      </p:sp>
      <p:sp>
        <p:nvSpPr>
          <p:cNvPr id="8" name="角丸四角形 7"/>
          <p:cNvSpPr/>
          <p:nvPr/>
        </p:nvSpPr>
        <p:spPr>
          <a:xfrm>
            <a:off x="7498883" y="5765311"/>
            <a:ext cx="504000" cy="324275"/>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8014804" y="5765311"/>
            <a:ext cx="504000" cy="324275"/>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387772" y="6135191"/>
            <a:ext cx="2142699"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令和</a:t>
            </a:r>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年度決算ベース</a:t>
            </a:r>
            <a:r>
              <a:rPr kumimoji="1" lang="en-US" altLang="ja-JP" sz="900" dirty="0">
                <a:latin typeface="BIZ UDPゴシック" panose="020B0400000000000000" pitchFamily="50" charset="-128"/>
                <a:ea typeface="BIZ UDPゴシック" panose="020B0400000000000000" pitchFamily="50" charset="-128"/>
              </a:rPr>
              <a:t>…</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7549500" y="1355989"/>
            <a:ext cx="2040654" cy="769441"/>
          </a:xfrm>
          <a:prstGeom prst="rect">
            <a:avLst/>
          </a:prstGeom>
          <a:noFill/>
          <a:ln w="19050">
            <a:solidFill>
              <a:schemeClr val="tx2"/>
            </a:solidFill>
            <a:prstDash val="sysDot"/>
          </a:ln>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原則として特定目的基金からの繰入は見込まず、財源不足額に財政調整基金のみを充当する場合</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60003" y="5519175"/>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28" name="角丸四角形 27"/>
          <p:cNvSpPr/>
          <p:nvPr/>
        </p:nvSpPr>
        <p:spPr>
          <a:xfrm>
            <a:off x="8537664" y="5769625"/>
            <a:ext cx="504000" cy="32427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8491573" y="6130432"/>
            <a:ext cx="1152000" cy="338554"/>
          </a:xfrm>
          <a:prstGeom prst="rect">
            <a:avLst/>
          </a:prstGeom>
          <a:noFill/>
        </p:spPr>
        <p:txBody>
          <a:bodyPr wrap="square" rtlCol="0" anchor="ctr">
            <a:spAutoFit/>
          </a:bodyPr>
          <a:lstStyle/>
          <a:p>
            <a:r>
              <a:rPr kumimoji="1" lang="ja-JP" altLang="en-US" sz="800" dirty="0" smtClean="0">
                <a:solidFill>
                  <a:srgbClr val="FF0000"/>
                </a:solidFill>
                <a:latin typeface="BIZ UDPゴシック" panose="020B0400000000000000" pitchFamily="50" charset="-128"/>
                <a:ea typeface="BIZ UDPゴシック" panose="020B0400000000000000" pitchFamily="50" charset="-128"/>
              </a:rPr>
              <a:t>財政再生基準</a:t>
            </a:r>
            <a:endParaRPr kumimoji="1" lang="en-US" altLang="ja-JP" sz="8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800" dirty="0">
                <a:solidFill>
                  <a:srgbClr val="FF0000"/>
                </a:solidFill>
                <a:latin typeface="BIZ UDPゴシック" panose="020B0400000000000000" pitchFamily="50" charset="-128"/>
                <a:ea typeface="BIZ UDPゴシック" panose="020B0400000000000000" pitchFamily="50" charset="-128"/>
              </a:rPr>
              <a:t> </a:t>
            </a:r>
            <a:r>
              <a:rPr kumimoji="1" lang="ja-JP" altLang="en-US" sz="800" dirty="0" smtClean="0">
                <a:solidFill>
                  <a:srgbClr val="FF0000"/>
                </a:solidFill>
                <a:latin typeface="BIZ UDPゴシック" panose="020B0400000000000000" pitchFamily="50" charset="-128"/>
                <a:ea typeface="BIZ UDPゴシック" panose="020B0400000000000000" pitchFamily="50" charset="-128"/>
              </a:rPr>
              <a:t>▲</a:t>
            </a:r>
            <a:r>
              <a:rPr kumimoji="1" lang="ja-JP" altLang="en-US" sz="800" dirty="0">
                <a:solidFill>
                  <a:srgbClr val="FF0000"/>
                </a:solidFill>
                <a:latin typeface="BIZ UDPゴシック" panose="020B0400000000000000" pitchFamily="50" charset="-128"/>
                <a:ea typeface="BIZ UDPゴシック" panose="020B0400000000000000" pitchFamily="50" charset="-128"/>
              </a:rPr>
              <a:t>８２３</a:t>
            </a:r>
          </a:p>
        </p:txBody>
      </p:sp>
      <p:graphicFrame>
        <p:nvGraphicFramePr>
          <p:cNvPr id="34" name="グラフ 33">
            <a:extLst>
              <a:ext uri="{FF2B5EF4-FFF2-40B4-BE49-F238E27FC236}">
                <a16:creationId xmlns:a16="http://schemas.microsoft.com/office/drawing/2014/main" id="{D25F89AC-2E88-4FCE-8CDE-A68D6C8C6337}"/>
              </a:ext>
            </a:extLst>
          </p:cNvPr>
          <p:cNvGraphicFramePr>
            <a:graphicFrameLocks/>
          </p:cNvGraphicFramePr>
          <p:nvPr>
            <p:extLst>
              <p:ext uri="{D42A27DB-BD31-4B8C-83A1-F6EECF244321}">
                <p14:modId xmlns:p14="http://schemas.microsoft.com/office/powerpoint/2010/main" val="3048578319"/>
              </p:ext>
            </p:extLst>
          </p:nvPr>
        </p:nvGraphicFramePr>
        <p:xfrm>
          <a:off x="102958" y="2457194"/>
          <a:ext cx="4797551" cy="26043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グラフ 34">
            <a:extLst>
              <a:ext uri="{FF2B5EF4-FFF2-40B4-BE49-F238E27FC236}">
                <a16:creationId xmlns:a16="http://schemas.microsoft.com/office/drawing/2014/main" id="{64B0EFD8-F827-4CED-A010-124CE61DD377}"/>
              </a:ext>
            </a:extLst>
          </p:cNvPr>
          <p:cNvGraphicFramePr>
            <a:graphicFrameLocks/>
          </p:cNvGraphicFramePr>
          <p:nvPr>
            <p:extLst>
              <p:ext uri="{D42A27DB-BD31-4B8C-83A1-F6EECF244321}">
                <p14:modId xmlns:p14="http://schemas.microsoft.com/office/powerpoint/2010/main" val="482548173"/>
              </p:ext>
            </p:extLst>
          </p:nvPr>
        </p:nvGraphicFramePr>
        <p:xfrm>
          <a:off x="5123133" y="2470471"/>
          <a:ext cx="4586973" cy="2496082"/>
        </p:xfrm>
        <a:graphic>
          <a:graphicData uri="http://schemas.openxmlformats.org/drawingml/2006/chart">
            <c:chart xmlns:c="http://schemas.openxmlformats.org/drawingml/2006/chart" xmlns:r="http://schemas.openxmlformats.org/officeDocument/2006/relationships" r:id="rId4"/>
          </a:graphicData>
        </a:graphic>
      </p:graphicFrame>
      <p:sp>
        <p:nvSpPr>
          <p:cNvPr id="5" name="テキスト ボックス 4"/>
          <p:cNvSpPr txBox="1"/>
          <p:nvPr/>
        </p:nvSpPr>
        <p:spPr>
          <a:xfrm>
            <a:off x="8112339" y="3329655"/>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8112339" y="4292846"/>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3" name="角丸四角形 2"/>
          <p:cNvSpPr/>
          <p:nvPr/>
        </p:nvSpPr>
        <p:spPr>
          <a:xfrm>
            <a:off x="608210" y="2942641"/>
            <a:ext cx="914400" cy="669333"/>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flipV="1">
            <a:off x="859889" y="3646157"/>
            <a:ext cx="0" cy="1404000"/>
          </a:xfrm>
          <a:prstGeom prst="straightConnector1">
            <a:avLst/>
          </a:prstGeom>
          <a:ln w="127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6" name="直線矢印コネクタ 35"/>
          <p:cNvCxnSpPr/>
          <p:nvPr/>
        </p:nvCxnSpPr>
        <p:spPr>
          <a:xfrm flipV="1">
            <a:off x="5857755" y="4632111"/>
            <a:ext cx="0" cy="468000"/>
          </a:xfrm>
          <a:prstGeom prst="straightConnector1">
            <a:avLst/>
          </a:prstGeom>
          <a:ln w="127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9" name="正方形/長方形 8"/>
          <p:cNvSpPr/>
          <p:nvPr/>
        </p:nvSpPr>
        <p:spPr>
          <a:xfrm>
            <a:off x="639046" y="5050801"/>
            <a:ext cx="8848435" cy="463274"/>
          </a:xfrm>
          <a:prstGeom prst="rect">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dirty="0">
                <a:solidFill>
                  <a:schemeClr val="tx1"/>
                </a:solidFill>
                <a:latin typeface="BIZ UDPゴシック" panose="020B0400000000000000" pitchFamily="50" charset="-128"/>
                <a:ea typeface="BIZ UDPゴシック" panose="020B0400000000000000" pitchFamily="50" charset="-128"/>
              </a:rPr>
              <a:t>収支見通しは悪化傾向だが、推計のベースと</a:t>
            </a:r>
            <a:r>
              <a:rPr lang="ja-JP" altLang="ja-JP" sz="1200" dirty="0" smtClean="0">
                <a:solidFill>
                  <a:schemeClr val="tx1"/>
                </a:solidFill>
                <a:latin typeface="BIZ UDPゴシック" panose="020B0400000000000000" pitchFamily="50" charset="-128"/>
                <a:ea typeface="BIZ UDPゴシック" panose="020B0400000000000000" pitchFamily="50" charset="-128"/>
              </a:rPr>
              <a:t>したＲ</a:t>
            </a:r>
            <a:r>
              <a:rPr lang="ja-JP" altLang="ja-JP" sz="1200" dirty="0">
                <a:solidFill>
                  <a:schemeClr val="tx1"/>
                </a:solidFill>
                <a:latin typeface="BIZ UDPゴシック" panose="020B0400000000000000" pitchFamily="50" charset="-128"/>
                <a:ea typeface="BIZ UDPゴシック" panose="020B0400000000000000" pitchFamily="50" charset="-128"/>
              </a:rPr>
              <a:t>２年度決算においては、新型コロナウイルス</a:t>
            </a:r>
            <a:r>
              <a:rPr lang="ja-JP" altLang="ja-JP" sz="1200" dirty="0" smtClean="0">
                <a:solidFill>
                  <a:schemeClr val="tx1"/>
                </a:solidFill>
                <a:latin typeface="BIZ UDPゴシック" panose="020B0400000000000000" pitchFamily="50" charset="-128"/>
                <a:ea typeface="BIZ UDPゴシック" panose="020B0400000000000000" pitchFamily="50" charset="-128"/>
              </a:rPr>
              <a:t>感染症の</a:t>
            </a:r>
            <a:r>
              <a:rPr lang="ja-JP" altLang="ja-JP" sz="1200" smtClean="0">
                <a:solidFill>
                  <a:schemeClr val="tx1"/>
                </a:solidFill>
                <a:latin typeface="BIZ UDPゴシック" panose="020B0400000000000000" pitchFamily="50" charset="-128"/>
                <a:ea typeface="BIZ UDPゴシック" panose="020B0400000000000000" pitchFamily="50" charset="-128"/>
              </a:rPr>
              <a:t>影響</a:t>
            </a:r>
            <a:r>
              <a:rPr lang="ja-JP" altLang="en-US" sz="1200" smtClean="0">
                <a:solidFill>
                  <a:schemeClr val="tx1"/>
                </a:solidFill>
                <a:latin typeface="BIZ UDPゴシック" panose="020B0400000000000000" pitchFamily="50" charset="-128"/>
                <a:ea typeface="BIZ UDPゴシック" panose="020B0400000000000000" pitchFamily="50" charset="-128"/>
              </a:rPr>
              <a:t>等を受け</a:t>
            </a:r>
            <a:r>
              <a:rPr lang="ja-JP" altLang="ja-JP" sz="1200" smtClean="0">
                <a:solidFill>
                  <a:schemeClr val="tx1"/>
                </a:solidFill>
                <a:latin typeface="BIZ UDPゴシック" panose="020B0400000000000000" pitchFamily="50" charset="-128"/>
                <a:ea typeface="BIZ UDPゴシック" panose="020B0400000000000000" pitchFamily="50" charset="-128"/>
              </a:rPr>
              <a:t>、</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国庫支出金・地方交付税の</a:t>
            </a:r>
            <a:r>
              <a:rPr lang="ja-JP" altLang="en-US" sz="1200" dirty="0" smtClean="0">
                <a:solidFill>
                  <a:schemeClr val="tx1"/>
                </a:solidFill>
                <a:latin typeface="BIZ UDPゴシック" panose="020B0400000000000000" pitchFamily="50" charset="-128"/>
                <a:ea typeface="BIZ UDPゴシック" panose="020B0400000000000000" pitchFamily="50" charset="-128"/>
              </a:rPr>
              <a:t>増加</a:t>
            </a:r>
            <a:r>
              <a:rPr lang="ja-JP" altLang="en-US" sz="1200" dirty="0">
                <a:solidFill>
                  <a:schemeClr val="tx1"/>
                </a:solidFill>
                <a:latin typeface="BIZ UDPゴシック" panose="020B0400000000000000" pitchFamily="50" charset="-128"/>
                <a:ea typeface="BIZ UDPゴシック" panose="020B0400000000000000" pitchFamily="50" charset="-128"/>
              </a:rPr>
              <a:t>等</a:t>
            </a:r>
            <a:r>
              <a:rPr lang="ja-JP" altLang="en-US" sz="1200" dirty="0" smtClean="0">
                <a:solidFill>
                  <a:schemeClr val="tx1"/>
                </a:solidFill>
                <a:latin typeface="BIZ UDPゴシック" panose="020B0400000000000000" pitchFamily="50" charset="-128"/>
                <a:ea typeface="BIZ UDPゴシック" panose="020B0400000000000000" pitchFamily="50" charset="-128"/>
              </a:rPr>
              <a:t>により、収支</a:t>
            </a:r>
            <a:r>
              <a:rPr lang="ja-JP" altLang="en-US" sz="1200" dirty="0">
                <a:solidFill>
                  <a:schemeClr val="tx1"/>
                </a:solidFill>
                <a:latin typeface="BIZ UDPゴシック" panose="020B0400000000000000" pitchFamily="50" charset="-128"/>
                <a:ea typeface="BIZ UDPゴシック" panose="020B0400000000000000" pitchFamily="50" charset="-128"/>
              </a:rPr>
              <a:t>が大きく改善</a:t>
            </a:r>
            <a:r>
              <a:rPr lang="ja-JP" altLang="en-US" sz="1200" dirty="0" smtClean="0">
                <a:solidFill>
                  <a:schemeClr val="tx1"/>
                </a:solidFill>
                <a:latin typeface="BIZ UDPゴシック" panose="020B0400000000000000" pitchFamily="50" charset="-128"/>
                <a:ea typeface="BIZ UDPゴシック" panose="020B0400000000000000" pitchFamily="50" charset="-128"/>
              </a:rPr>
              <a:t>したため</a:t>
            </a:r>
            <a:r>
              <a:rPr lang="ja-JP" altLang="ja-JP" sz="1200" dirty="0" smtClean="0">
                <a:solidFill>
                  <a:schemeClr val="tx1"/>
                </a:solidFill>
                <a:latin typeface="BIZ UDPゴシック" panose="020B0400000000000000" pitchFamily="50" charset="-128"/>
                <a:ea typeface="BIZ UDPゴシック" panose="020B0400000000000000" pitchFamily="50" charset="-128"/>
              </a:rPr>
              <a:t>、</a:t>
            </a:r>
            <a:r>
              <a:rPr lang="ja-JP" altLang="ja-JP" sz="1200" dirty="0">
                <a:solidFill>
                  <a:schemeClr val="tx1"/>
                </a:solidFill>
                <a:latin typeface="BIZ UDPゴシック" panose="020B0400000000000000" pitchFamily="50" charset="-128"/>
                <a:ea typeface="BIZ UDPゴシック" panose="020B0400000000000000" pitchFamily="50" charset="-128"/>
              </a:rPr>
              <a:t>Ｒ３～</a:t>
            </a:r>
            <a:r>
              <a:rPr lang="ja-JP" altLang="ja-JP" sz="1200" dirty="0" smtClean="0">
                <a:solidFill>
                  <a:schemeClr val="tx1"/>
                </a:solidFill>
                <a:latin typeface="BIZ UDPゴシック" panose="020B0400000000000000" pitchFamily="50" charset="-128"/>
                <a:ea typeface="BIZ UDPゴシック" panose="020B0400000000000000" pitchFamily="50" charset="-128"/>
              </a:rPr>
              <a:t>５年度は</a:t>
            </a:r>
            <a:r>
              <a:rPr lang="ja-JP" altLang="en-US" sz="1200" dirty="0" smtClean="0">
                <a:solidFill>
                  <a:schemeClr val="tx1"/>
                </a:solidFill>
                <a:latin typeface="BIZ UDPゴシック" panose="020B0400000000000000" pitchFamily="50" charset="-128"/>
                <a:ea typeface="BIZ UDPゴシック" panose="020B0400000000000000" pitchFamily="50" charset="-128"/>
              </a:rPr>
              <a:t>収支不足は発生していない。</a:t>
            </a:r>
            <a:endParaRPr kumimoji="1" lang="ja-JP" altLang="en-US" sz="1200" dirty="0">
              <a:solidFill>
                <a:schemeClr val="tx1"/>
              </a:solidFill>
            </a:endParaRPr>
          </a:p>
        </p:txBody>
      </p:sp>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6098144"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２．財政シミュレーションの試算方法①</a:t>
            </a:r>
          </a:p>
        </p:txBody>
      </p:sp>
      <p:sp>
        <p:nvSpPr>
          <p:cNvPr id="13" name="正方形/長方形 12"/>
          <p:cNvSpPr/>
          <p:nvPr/>
        </p:nvSpPr>
        <p:spPr>
          <a:xfrm>
            <a:off x="9602046" y="6550924"/>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２</a:t>
            </a:r>
          </a:p>
        </p:txBody>
      </p:sp>
      <p:sp>
        <p:nvSpPr>
          <p:cNvPr id="10" name="正方形/長方形 9"/>
          <p:cNvSpPr/>
          <p:nvPr/>
        </p:nvSpPr>
        <p:spPr>
          <a:xfrm>
            <a:off x="250594" y="789846"/>
            <a:ext cx="9385398" cy="2221121"/>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令和２年度決算をベースに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２決算値に及ぼした影響を控除することは困難であるため、控除しない。</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r>
            <a:b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b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　　　　→ 後年度の推計は</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２決算並みの財政規模で推移。</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今後対応が求められる公共施設の老朽化対策などは本試算に織り込んでいないが、財政収支への</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　 影響</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2"/>
            <a:ext cx="9392425" cy="222520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089980516"/>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原則として特定目的基金からの繰入金は見込まず、各年度の　</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財源不足額には財政調整基金からの繰入金のみを充当</a:t>
            </a: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2003329616"/>
              </p:ext>
            </p:extLst>
          </p:nvPr>
        </p:nvGraphicFramePr>
        <p:xfrm>
          <a:off x="4572000" y="3076124"/>
          <a:ext cx="5198076" cy="3548380"/>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71790">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71790">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7179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865702">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２年度は、新型コロナウイルス感染症関連事業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費が大きく（特に補助費）、近年の傾向と比べ特</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baseline="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71790">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5298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068955">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下水特会は近年と同水準</a:t>
                      </a:r>
                      <a:endParaRPr kumimoji="1" lang="en-US" altLang="ja-JP" sz="1200" b="0" spc="-150" dirty="0">
                        <a:latin typeface="BIZ UDPゴシック" panose="020B0400000000000000" pitchFamily="50" charset="-128"/>
                        <a:ea typeface="BIZ UDPゴシック" panose="020B0400000000000000" pitchFamily="50" charset="-128"/>
                      </a:endParaRPr>
                    </a:p>
                    <a:p>
                      <a:pPr>
                        <a:lnSpc>
                          <a:spcPts val="1200"/>
                        </a:lnSpc>
                        <a:spcAft>
                          <a:spcPts val="600"/>
                        </a:spcAft>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全体として増加基調だが、令和３年度からの末端給水事業の水道企業団との統合により水道事業が皆減</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グラフ 58">
            <a:extLst>
              <a:ext uri="{FF2B5EF4-FFF2-40B4-BE49-F238E27FC236}">
                <a16:creationId xmlns:a16="http://schemas.microsoft.com/office/drawing/2014/main" id="{271780EB-CF12-4308-8796-6031D6266346}"/>
              </a:ext>
            </a:extLst>
          </p:cNvPr>
          <p:cNvGraphicFramePr>
            <a:graphicFrameLocks/>
          </p:cNvGraphicFramePr>
          <p:nvPr>
            <p:extLst>
              <p:ext uri="{D42A27DB-BD31-4B8C-83A1-F6EECF244321}">
                <p14:modId xmlns:p14="http://schemas.microsoft.com/office/powerpoint/2010/main" val="4006067727"/>
              </p:ext>
            </p:extLst>
          </p:nvPr>
        </p:nvGraphicFramePr>
        <p:xfrm>
          <a:off x="8133537" y="5121244"/>
          <a:ext cx="1440000" cy="14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7" name="グラフ 56">
            <a:extLst>
              <a:ext uri="{FF2B5EF4-FFF2-40B4-BE49-F238E27FC236}">
                <a16:creationId xmlns:a16="http://schemas.microsoft.com/office/drawing/2014/main" id="{8E4F0499-071C-4EC6-9CC0-DCB2B9A736C5}"/>
              </a:ext>
            </a:extLst>
          </p:cNvPr>
          <p:cNvGraphicFramePr>
            <a:graphicFrameLocks/>
          </p:cNvGraphicFramePr>
          <p:nvPr>
            <p:extLst>
              <p:ext uri="{D42A27DB-BD31-4B8C-83A1-F6EECF244321}">
                <p14:modId xmlns:p14="http://schemas.microsoft.com/office/powerpoint/2010/main" val="2547105329"/>
              </p:ext>
            </p:extLst>
          </p:nvPr>
        </p:nvGraphicFramePr>
        <p:xfrm>
          <a:off x="6273988" y="5132882"/>
          <a:ext cx="1440000" cy="14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4" name="グラフ 53">
            <a:extLst>
              <a:ext uri="{FF2B5EF4-FFF2-40B4-BE49-F238E27FC236}">
                <a16:creationId xmlns:a16="http://schemas.microsoft.com/office/drawing/2014/main" id="{EE7BCF5A-71F8-44C0-908E-DE4C9C4BD59B}"/>
              </a:ext>
            </a:extLst>
          </p:cNvPr>
          <p:cNvGraphicFramePr>
            <a:graphicFrameLocks/>
          </p:cNvGraphicFramePr>
          <p:nvPr>
            <p:extLst>
              <p:ext uri="{D42A27DB-BD31-4B8C-83A1-F6EECF244321}">
                <p14:modId xmlns:p14="http://schemas.microsoft.com/office/powerpoint/2010/main" val="916406382"/>
              </p:ext>
            </p:extLst>
          </p:nvPr>
        </p:nvGraphicFramePr>
        <p:xfrm>
          <a:off x="8087323" y="3246095"/>
          <a:ext cx="1440000" cy="14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2" name="グラフ 51">
            <a:extLst>
              <a:ext uri="{FF2B5EF4-FFF2-40B4-BE49-F238E27FC236}">
                <a16:creationId xmlns:a16="http://schemas.microsoft.com/office/drawing/2014/main" id="{240BFFF4-561C-4512-A11E-E5DE0DB82D4B}"/>
              </a:ext>
            </a:extLst>
          </p:cNvPr>
          <p:cNvGraphicFramePr>
            <a:graphicFrameLocks/>
          </p:cNvGraphicFramePr>
          <p:nvPr>
            <p:extLst>
              <p:ext uri="{D42A27DB-BD31-4B8C-83A1-F6EECF244321}">
                <p14:modId xmlns:p14="http://schemas.microsoft.com/office/powerpoint/2010/main" val="2197194252"/>
              </p:ext>
            </p:extLst>
          </p:nvPr>
        </p:nvGraphicFramePr>
        <p:xfrm>
          <a:off x="6233840" y="3256686"/>
          <a:ext cx="1440000" cy="1440000"/>
        </p:xfrm>
        <a:graphic>
          <a:graphicData uri="http://schemas.openxmlformats.org/drawingml/2006/chart">
            <c:chart xmlns:c="http://schemas.openxmlformats.org/drawingml/2006/chart" xmlns:r="http://schemas.openxmlformats.org/officeDocument/2006/relationships" r:id="rId5"/>
          </a:graphicData>
        </a:graphic>
      </p:graphicFrame>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206323" y="840287"/>
            <a:ext cx="9487041" cy="1874414"/>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1006377" y="2967367"/>
            <a:ext cx="4072276"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補助費等（歳出）、国・府支出金（歳入）の見通し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72998" y="342640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46" name="テキスト ボックス 45"/>
          <p:cNvSpPr txBox="1"/>
          <p:nvPr/>
        </p:nvSpPr>
        <p:spPr>
          <a:xfrm>
            <a:off x="5923162" y="2966907"/>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歳入：「国・府支出金」の割合の変化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右矢印 11"/>
          <p:cNvSpPr/>
          <p:nvPr/>
        </p:nvSpPr>
        <p:spPr>
          <a:xfrm>
            <a:off x="7636889" y="3642562"/>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5898384" y="4850371"/>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歳出：「補助費等」の割合の変化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4" name="正方形/長方形 73"/>
          <p:cNvSpPr>
            <a:spLocks noChangeAspect="1"/>
          </p:cNvSpPr>
          <p:nvPr/>
        </p:nvSpPr>
        <p:spPr>
          <a:xfrm>
            <a:off x="6056404"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2" name="角丸四角形 1"/>
          <p:cNvSpPr/>
          <p:nvPr/>
        </p:nvSpPr>
        <p:spPr>
          <a:xfrm>
            <a:off x="6274721" y="4557998"/>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65</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5" name="正方形/長方形 4"/>
          <p:cNvSpPr/>
          <p:nvPr/>
        </p:nvSpPr>
        <p:spPr>
          <a:xfrm>
            <a:off x="5898384" y="3274684"/>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5904953" y="5143622"/>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a:spLocks noChangeAspect="1"/>
          </p:cNvSpPr>
          <p:nvPr/>
        </p:nvSpPr>
        <p:spPr>
          <a:xfrm>
            <a:off x="7914104"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2" name="角丸四角形 61"/>
          <p:cNvSpPr/>
          <p:nvPr/>
        </p:nvSpPr>
        <p:spPr>
          <a:xfrm>
            <a:off x="8044751" y="4551924"/>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７</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8</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3" name="右矢印 62"/>
          <p:cNvSpPr/>
          <p:nvPr/>
        </p:nvSpPr>
        <p:spPr>
          <a:xfrm>
            <a:off x="7638534" y="5502632"/>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a:spLocks noChangeAspect="1"/>
          </p:cNvSpPr>
          <p:nvPr/>
        </p:nvSpPr>
        <p:spPr>
          <a:xfrm>
            <a:off x="6056404" y="5357875"/>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65" name="正方形/長方形 64"/>
          <p:cNvSpPr>
            <a:spLocks noChangeAspect="1"/>
          </p:cNvSpPr>
          <p:nvPr/>
        </p:nvSpPr>
        <p:spPr>
          <a:xfrm>
            <a:off x="7914103" y="5357152"/>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6" name="角丸四角形 65"/>
          <p:cNvSpPr/>
          <p:nvPr/>
        </p:nvSpPr>
        <p:spPr>
          <a:xfrm>
            <a:off x="6265902" y="6438991"/>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64</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7" name="角丸四角形 66"/>
          <p:cNvSpPr/>
          <p:nvPr/>
        </p:nvSpPr>
        <p:spPr>
          <a:xfrm>
            <a:off x="8108902" y="6441433"/>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７</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70" name="角丸四角形 69"/>
          <p:cNvSpPr/>
          <p:nvPr/>
        </p:nvSpPr>
        <p:spPr>
          <a:xfrm>
            <a:off x="6454021" y="3481579"/>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１</a:t>
            </a:r>
            <a:r>
              <a:rPr kumimoji="1" lang="en-US" altLang="ja-JP" sz="1100" b="1" dirty="0">
                <a:ln w="6350">
                  <a:noFill/>
                </a:ln>
                <a:solidFill>
                  <a:schemeClr val="bg1"/>
                </a:solidFill>
                <a:latin typeface="BIZ UDPゴシック" panose="020B0400000000000000" pitchFamily="50" charset="-128"/>
                <a:ea typeface="BIZ UDPゴシック" panose="020B0400000000000000" pitchFamily="50" charset="-128"/>
              </a:rPr>
              <a:t>6</a:t>
            </a:r>
            <a:r>
              <a:rPr kumimoji="1" lang="ja-JP" altLang="en-US" sz="1100" b="1" dirty="0" err="1">
                <a:ln w="6350">
                  <a:noFill/>
                </a:ln>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ln w="6350">
                  <a:noFill/>
                </a:ln>
                <a:solidFill>
                  <a:schemeClr val="bg1"/>
                </a:solidFill>
                <a:latin typeface="BIZ UDPゴシック" panose="020B0400000000000000" pitchFamily="50" charset="-128"/>
                <a:ea typeface="BIZ UDPゴシック" panose="020B0400000000000000" pitchFamily="50" charset="-128"/>
              </a:rPr>
              <a:t>3</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73" name="角丸四角形 72"/>
          <p:cNvSpPr/>
          <p:nvPr/>
        </p:nvSpPr>
        <p:spPr>
          <a:xfrm>
            <a:off x="6544442" y="5707927"/>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ln w="6350">
                  <a:noFill/>
                </a:ln>
                <a:solidFill>
                  <a:schemeClr val="tx1"/>
                </a:solidFill>
                <a:latin typeface="BIZ UDPゴシック" panose="020B0400000000000000" pitchFamily="50" charset="-128"/>
                <a:ea typeface="BIZ UDPゴシック" panose="020B0400000000000000" pitchFamily="50" charset="-128"/>
              </a:rPr>
              <a:t>9</a:t>
            </a:r>
            <a:r>
              <a:rPr kumimoji="1" lang="ja-JP" altLang="en-US" sz="1100" b="1" dirty="0" err="1">
                <a:ln w="6350">
                  <a:noFill/>
                </a:ln>
                <a:solidFill>
                  <a:schemeClr val="tx1"/>
                </a:solidFill>
                <a:latin typeface="BIZ UDPゴシック" panose="020B0400000000000000" pitchFamily="50" charset="-128"/>
                <a:ea typeface="BIZ UDPゴシック" panose="020B0400000000000000" pitchFamily="50" charset="-128"/>
              </a:rPr>
              <a:t>．</a:t>
            </a:r>
            <a:r>
              <a:rPr kumimoji="1" lang="en-US" altLang="ja-JP" sz="1100" b="1" dirty="0">
                <a:ln w="6350">
                  <a:noFill/>
                </a:ln>
                <a:solidFill>
                  <a:schemeClr val="tx1"/>
                </a:solidFill>
                <a:latin typeface="BIZ UDPゴシック" panose="020B0400000000000000" pitchFamily="50" charset="-128"/>
                <a:ea typeface="BIZ UDPゴシック" panose="020B0400000000000000" pitchFamily="50" charset="-128"/>
              </a:rPr>
              <a:t>1</a:t>
            </a:r>
            <a:r>
              <a:rPr kumimoji="1" lang="en-US" altLang="ja-JP" sz="700" b="1" dirty="0">
                <a:ln w="6350">
                  <a:noFill/>
                </a:ln>
                <a:solidFill>
                  <a:schemeClr val="tx1"/>
                </a:solidFill>
                <a:latin typeface="BIZ UDPゴシック" panose="020B0400000000000000" pitchFamily="50" charset="-128"/>
                <a:ea typeface="BIZ UDPゴシック" panose="020B0400000000000000" pitchFamily="50" charset="-128"/>
              </a:rPr>
              <a:t>%</a:t>
            </a:r>
            <a:endParaRPr kumimoji="1" lang="ja-JP" altLang="en-US" sz="700" b="1" dirty="0">
              <a:ln w="6350">
                <a:noFill/>
              </a:ln>
              <a:solidFill>
                <a:schemeClr val="tx1"/>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AF892949-EB4C-49C2-8EED-312386F7F32B}"/>
              </a:ext>
            </a:extLst>
          </p:cNvPr>
          <p:cNvSpPr/>
          <p:nvPr/>
        </p:nvSpPr>
        <p:spPr>
          <a:xfrm>
            <a:off x="9558794" y="6501263"/>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53" name="角丸四角形 69">
            <a:extLst>
              <a:ext uri="{FF2B5EF4-FFF2-40B4-BE49-F238E27FC236}">
                <a16:creationId xmlns:a16="http://schemas.microsoft.com/office/drawing/2014/main" id="{82E1D049-986D-4A9B-B424-4F556D313317}"/>
              </a:ext>
            </a:extLst>
          </p:cNvPr>
          <p:cNvSpPr/>
          <p:nvPr/>
        </p:nvSpPr>
        <p:spPr>
          <a:xfrm>
            <a:off x="8407400" y="5550375"/>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２</a:t>
            </a:r>
            <a:r>
              <a:rPr kumimoji="1" lang="en-US" altLang="ja-JP" sz="1100" b="1" dirty="0">
                <a:ln w="6350">
                  <a:noFill/>
                </a:ln>
                <a:solidFill>
                  <a:schemeClr val="bg1"/>
                </a:solidFill>
                <a:latin typeface="BIZ UDPゴシック" panose="020B0400000000000000" pitchFamily="50" charset="-128"/>
                <a:ea typeface="BIZ UDPゴシック" panose="020B0400000000000000" pitchFamily="50" charset="-128"/>
              </a:rPr>
              <a:t>8</a:t>
            </a:r>
            <a:r>
              <a:rPr kumimoji="1" lang="ja-JP" altLang="en-US" sz="1100" b="1" dirty="0" err="1">
                <a:ln w="6350">
                  <a:noFill/>
                </a:ln>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ln w="6350">
                  <a:noFill/>
                </a:ln>
                <a:solidFill>
                  <a:schemeClr val="bg1"/>
                </a:solidFill>
                <a:latin typeface="BIZ UDPゴシック" panose="020B0400000000000000" pitchFamily="50" charset="-128"/>
                <a:ea typeface="BIZ UDPゴシック" panose="020B0400000000000000" pitchFamily="50" charset="-128"/>
              </a:rPr>
              <a:t>5</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55" name="角丸四角形 69">
            <a:extLst>
              <a:ext uri="{FF2B5EF4-FFF2-40B4-BE49-F238E27FC236}">
                <a16:creationId xmlns:a16="http://schemas.microsoft.com/office/drawing/2014/main" id="{30BC955B-F393-457B-A1D8-4DF4968389CA}"/>
              </a:ext>
            </a:extLst>
          </p:cNvPr>
          <p:cNvSpPr/>
          <p:nvPr/>
        </p:nvSpPr>
        <p:spPr>
          <a:xfrm>
            <a:off x="8355740" y="3752593"/>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３</a:t>
            </a:r>
            <a:r>
              <a:rPr kumimoji="1" lang="en-US" altLang="ja-JP" sz="1100" b="1" dirty="0">
                <a:ln w="6350">
                  <a:noFill/>
                </a:ln>
                <a:solidFill>
                  <a:schemeClr val="bg1"/>
                </a:solidFill>
                <a:latin typeface="BIZ UDPゴシック" panose="020B0400000000000000" pitchFamily="50" charset="-128"/>
                <a:ea typeface="BIZ UDPゴシック" panose="020B0400000000000000" pitchFamily="50" charset="-128"/>
              </a:rPr>
              <a:t>9</a:t>
            </a:r>
            <a:r>
              <a:rPr kumimoji="1" lang="ja-JP" altLang="en-US" sz="1100" b="1" dirty="0" err="1">
                <a:ln w="6350">
                  <a:noFill/>
                </a:ln>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ln w="6350">
                  <a:noFill/>
                </a:ln>
                <a:solidFill>
                  <a:schemeClr val="bg1"/>
                </a:solidFill>
                <a:latin typeface="BIZ UDPゴシック" panose="020B0400000000000000" pitchFamily="50" charset="-128"/>
                <a:ea typeface="BIZ UDPゴシック" panose="020B0400000000000000" pitchFamily="50" charset="-128"/>
              </a:rPr>
              <a:t>3</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206323" y="1031544"/>
            <a:ext cx="9930337" cy="1477328"/>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新型コロナウイルス感染症対策として「特別定額給付金事業」を実施したため、</a:t>
            </a:r>
            <a:r>
              <a:rPr kumimoji="1" lang="ja-JP" altLang="en-US" sz="1600" dirty="0">
                <a:solidFill>
                  <a:srgbClr val="FF0000"/>
                </a:solidFill>
                <a:latin typeface="BIZ UDPゴシック" panose="020B0400000000000000" pitchFamily="50" charset="-128"/>
                <a:ea typeface="BIZ UDPゴシック" panose="020B0400000000000000" pitchFamily="50" charset="-128"/>
              </a:rPr>
              <a:t>令和２年度の「補助費等」</a:t>
            </a:r>
            <a:r>
              <a:rPr kumimoji="1" lang="en-US" altLang="ja-JP" sz="1600" dirty="0">
                <a:solidFill>
                  <a:srgbClr val="FF0000"/>
                </a:solidFill>
                <a:latin typeface="BIZ UDPゴシック" panose="020B0400000000000000" pitchFamily="50" charset="-128"/>
                <a:ea typeface="BIZ UDPゴシック" panose="020B0400000000000000" pitchFamily="50" charset="-128"/>
              </a:rPr>
              <a:t/>
            </a:r>
            <a:br>
              <a:rPr kumimoji="1" lang="en-US" altLang="ja-JP" sz="1600" dirty="0">
                <a:solidFill>
                  <a:srgbClr val="FF0000"/>
                </a:solidFill>
                <a:latin typeface="BIZ UDPゴシック" panose="020B0400000000000000" pitchFamily="50" charset="-128"/>
                <a:ea typeface="BIZ UDPゴシック" panose="020B0400000000000000" pitchFamily="50" charset="-128"/>
              </a:rPr>
            </a:br>
            <a:r>
              <a:rPr kumimoji="1" lang="ja-JP" altLang="en-US" sz="1600" dirty="0">
                <a:solidFill>
                  <a:srgbClr val="FF0000"/>
                </a:solidFill>
                <a:latin typeface="BIZ UDPゴシック" panose="020B0400000000000000" pitchFamily="50" charset="-128"/>
                <a:ea typeface="BIZ UDPゴシック" panose="020B0400000000000000" pitchFamily="50" charset="-128"/>
              </a:rPr>
              <a:t>　　が例年に比べ増大し、後年度の歳出の推計に影響。</a:t>
            </a: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30" dirty="0">
                <a:latin typeface="BIZ UDPゴシック" panose="020B0400000000000000" pitchFamily="50" charset="-128"/>
                <a:ea typeface="BIZ UDPゴシック" panose="020B0400000000000000" pitchFamily="50" charset="-128"/>
              </a:rPr>
              <a:t>また、本事業は</a:t>
            </a:r>
            <a:r>
              <a:rPr kumimoji="1" lang="ja-JP" altLang="en-US" sz="1600" spc="-30" dirty="0">
                <a:solidFill>
                  <a:srgbClr val="FF0000"/>
                </a:solidFill>
                <a:latin typeface="BIZ UDPゴシック" panose="020B0400000000000000" pitchFamily="50" charset="-128"/>
                <a:ea typeface="BIZ UDPゴシック" panose="020B0400000000000000" pitchFamily="50" charset="-128"/>
              </a:rPr>
              <a:t>全額国費であるため、令和２年度の「国・府支出金」も増大</a:t>
            </a:r>
            <a:r>
              <a:rPr kumimoji="1" lang="ja-JP" altLang="en-US" sz="1600" spc="-30" dirty="0">
                <a:latin typeface="BIZ UDPゴシック" panose="020B0400000000000000" pitchFamily="50" charset="-128"/>
                <a:ea typeface="BIZ UDPゴシック" panose="020B0400000000000000" pitchFamily="50" charset="-128"/>
              </a:rPr>
              <a:t>し、後年度の歳入の推計に影響。</a:t>
            </a:r>
            <a:endParaRPr kumimoji="1" lang="en-US" altLang="ja-JP" sz="1600" spc="-3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ただし、歳入歳出ともに同様に増加していることから、収支への影響は少ない。</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5975881" y="4568652"/>
            <a:ext cx="646331"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歳入総額</a:t>
            </a:r>
          </a:p>
        </p:txBody>
      </p:sp>
      <p:sp>
        <p:nvSpPr>
          <p:cNvPr id="42" name="テキスト ボックス 41"/>
          <p:cNvSpPr txBox="1"/>
          <p:nvPr/>
        </p:nvSpPr>
        <p:spPr>
          <a:xfrm>
            <a:off x="5975964" y="6445828"/>
            <a:ext cx="646331"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歳出総額</a:t>
            </a:r>
          </a:p>
        </p:txBody>
      </p:sp>
      <p:sp>
        <p:nvSpPr>
          <p:cNvPr id="49" name="テキスト ボックス 48"/>
          <p:cNvSpPr txBox="1"/>
          <p:nvPr/>
        </p:nvSpPr>
        <p:spPr>
          <a:xfrm>
            <a:off x="78059" y="69752"/>
            <a:ext cx="9911688" cy="523220"/>
          </a:xfrm>
          <a:prstGeom prst="rect">
            <a:avLst/>
          </a:prstGeom>
          <a:noFill/>
        </p:spPr>
        <p:txBody>
          <a:bodyPr wrap="none" rtlCol="0">
            <a:spAutoFit/>
          </a:bodyPr>
          <a:lstStyle/>
          <a:p>
            <a:r>
              <a:rPr kumimoji="1" lang="ja-JP" altLang="en-US" sz="2800" b="1" spc="-120"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２．財政シミュレーションの試算方法②　（補助費等、国・府支出金）</a:t>
            </a:r>
          </a:p>
        </p:txBody>
      </p:sp>
      <p:graphicFrame>
        <p:nvGraphicFramePr>
          <p:cNvPr id="44" name="グラフ 43">
            <a:extLst>
              <a:ext uri="{FF2B5EF4-FFF2-40B4-BE49-F238E27FC236}">
                <a16:creationId xmlns:a16="http://schemas.microsoft.com/office/drawing/2014/main" id="{3E62E8AA-08B0-45FE-A1B7-0D61AB8F369A}"/>
              </a:ext>
            </a:extLst>
          </p:cNvPr>
          <p:cNvGraphicFramePr>
            <a:graphicFrameLocks/>
          </p:cNvGraphicFramePr>
          <p:nvPr>
            <p:extLst>
              <p:ext uri="{D42A27DB-BD31-4B8C-83A1-F6EECF244321}">
                <p14:modId xmlns:p14="http://schemas.microsoft.com/office/powerpoint/2010/main" val="3010371191"/>
              </p:ext>
            </p:extLst>
          </p:nvPr>
        </p:nvGraphicFramePr>
        <p:xfrm>
          <a:off x="162166" y="3274683"/>
          <a:ext cx="5573451" cy="3599559"/>
        </p:xfrm>
        <a:graphic>
          <a:graphicData uri="http://schemas.openxmlformats.org/drawingml/2006/chart">
            <c:chart xmlns:c="http://schemas.openxmlformats.org/drawingml/2006/chart" xmlns:r="http://schemas.openxmlformats.org/officeDocument/2006/relationships" r:id="rId6"/>
          </a:graphicData>
        </a:graphic>
      </p:graphicFrame>
      <p:sp>
        <p:nvSpPr>
          <p:cNvPr id="4" name="下矢印 3"/>
          <p:cNvSpPr/>
          <p:nvPr/>
        </p:nvSpPr>
        <p:spPr>
          <a:xfrm rot="11520000">
            <a:off x="1006048" y="4875645"/>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cxnSpLocks/>
          </p:cNvCxnSpPr>
          <p:nvPr/>
        </p:nvCxnSpPr>
        <p:spPr>
          <a:xfrm flipH="1" flipV="1">
            <a:off x="1330786" y="4692875"/>
            <a:ext cx="527991" cy="1257405"/>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8" name="角丸四角形 7">
            <a:extLst>
              <a:ext uri="{FF2B5EF4-FFF2-40B4-BE49-F238E27FC236}">
                <a16:creationId xmlns:a16="http://schemas.microsoft.com/office/drawing/2014/main" id="{E76C10FE-4504-4A4C-9C24-CFADFEA709DC}"/>
              </a:ext>
            </a:extLst>
          </p:cNvPr>
          <p:cNvSpPr/>
          <p:nvPr/>
        </p:nvSpPr>
        <p:spPr>
          <a:xfrm>
            <a:off x="2725523" y="5274382"/>
            <a:ext cx="2628421" cy="241329"/>
          </a:xfrm>
          <a:prstGeom prst="round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推計値は、近年の増加率を乗じ、増加傾向</a:t>
            </a:r>
          </a:p>
        </p:txBody>
      </p:sp>
      <p:cxnSp>
        <p:nvCxnSpPr>
          <p:cNvPr id="41" name="直線矢印コネクタ 40">
            <a:extLst>
              <a:ext uri="{FF2B5EF4-FFF2-40B4-BE49-F238E27FC236}">
                <a16:creationId xmlns:a16="http://schemas.microsoft.com/office/drawing/2014/main" id="{770EE86E-4437-4CAD-8EE2-A6758F73D107}"/>
              </a:ext>
            </a:extLst>
          </p:cNvPr>
          <p:cNvCxnSpPr>
            <a:cxnSpLocks/>
          </p:cNvCxnSpPr>
          <p:nvPr/>
        </p:nvCxnSpPr>
        <p:spPr>
          <a:xfrm flipH="1" flipV="1">
            <a:off x="1364184" y="5246846"/>
            <a:ext cx="507629" cy="925328"/>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下矢印 3">
            <a:extLst>
              <a:ext uri="{FF2B5EF4-FFF2-40B4-BE49-F238E27FC236}">
                <a16:creationId xmlns:a16="http://schemas.microsoft.com/office/drawing/2014/main" id="{B22F7482-30C8-4188-A49E-DF372D5CC1A5}"/>
              </a:ext>
            </a:extLst>
          </p:cNvPr>
          <p:cNvSpPr/>
          <p:nvPr/>
        </p:nvSpPr>
        <p:spPr>
          <a:xfrm rot="11520000">
            <a:off x="1216429" y="5427765"/>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2325348" y="4459153"/>
            <a:ext cx="3089002" cy="301669"/>
          </a:xfrm>
          <a:prstGeom prst="round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a:t>
            </a:r>
            <a:r>
              <a:rPr kumimoji="1" lang="en-US" altLang="ja-JP" sz="1000" dirty="0">
                <a:solidFill>
                  <a:schemeClr val="tx1"/>
                </a:solidFill>
                <a:latin typeface="BIZ UDPゴシック" panose="020B0400000000000000" pitchFamily="50" charset="-128"/>
                <a:ea typeface="BIZ UDPゴシック" panose="020B0400000000000000" pitchFamily="50" charset="-128"/>
              </a:rPr>
              <a:t>R2</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年度歳入に占める国・府支出金割合を</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各年度の歳出に乗じるため、増加傾向</a:t>
            </a:r>
          </a:p>
        </p:txBody>
      </p:sp>
      <p:sp>
        <p:nvSpPr>
          <p:cNvPr id="3" name="角丸四角形 2"/>
          <p:cNvSpPr/>
          <p:nvPr/>
        </p:nvSpPr>
        <p:spPr>
          <a:xfrm>
            <a:off x="1768618" y="5872184"/>
            <a:ext cx="1650663" cy="380749"/>
          </a:xfrm>
          <a:prstGeom prst="roundRect">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ベースとなる決算値が、</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例年に比べ大きく増加</a:t>
            </a:r>
          </a:p>
        </p:txBody>
      </p:sp>
    </p:spTree>
    <p:extLst>
      <p:ext uri="{BB962C8B-B14F-4D97-AF65-F5344CB8AC3E}">
        <p14:creationId xmlns:p14="http://schemas.microsoft.com/office/powerpoint/2010/main" val="79879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グラフ 32">
            <a:extLst>
              <a:ext uri="{FF2B5EF4-FFF2-40B4-BE49-F238E27FC236}">
                <a16:creationId xmlns:a16="http://schemas.microsoft.com/office/drawing/2014/main" id="{9BF2FFA1-F778-4EDE-B52C-3437E6706B90}"/>
              </a:ext>
            </a:extLst>
          </p:cNvPr>
          <p:cNvGraphicFramePr>
            <a:graphicFrameLocks/>
          </p:cNvGraphicFramePr>
          <p:nvPr>
            <p:extLst>
              <p:ext uri="{D42A27DB-BD31-4B8C-83A1-F6EECF244321}">
                <p14:modId xmlns:p14="http://schemas.microsoft.com/office/powerpoint/2010/main" val="3715352800"/>
              </p:ext>
            </p:extLst>
          </p:nvPr>
        </p:nvGraphicFramePr>
        <p:xfrm>
          <a:off x="198377" y="3734994"/>
          <a:ext cx="4937683" cy="28542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表 6"/>
          <p:cNvGraphicFramePr>
            <a:graphicFrameLocks noGrp="1"/>
          </p:cNvGraphicFramePr>
          <p:nvPr>
            <p:extLst>
              <p:ext uri="{D42A27DB-BD31-4B8C-83A1-F6EECF244321}">
                <p14:modId xmlns:p14="http://schemas.microsoft.com/office/powerpoint/2010/main" val="2723113018"/>
              </p:ext>
            </p:extLst>
          </p:nvPr>
        </p:nvGraphicFramePr>
        <p:xfrm>
          <a:off x="8096551" y="1975908"/>
          <a:ext cx="685800" cy="1096460"/>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1826271987"/>
                    </a:ext>
                  </a:extLst>
                </a:gridCol>
              </a:tblGrid>
              <a:tr h="219292">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R17</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57225286"/>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９</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154459"/>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５１</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1632513"/>
                  </a:ext>
                </a:extLst>
              </a:tr>
              <a:tr h="219292">
                <a:tc>
                  <a:txBody>
                    <a:bodyPr/>
                    <a:lstStyle/>
                    <a:p>
                      <a:pPr algn="r" fontAlgn="b"/>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372610"/>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２２</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７</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520179"/>
                  </a:ext>
                </a:extLst>
              </a:tr>
            </a:tbl>
          </a:graphicData>
        </a:graphic>
      </p:graphicFrame>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10004662"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３．河南町の人口推計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BIZ UDPゴシック" panose="020B0400000000000000" pitchFamily="50" charset="-128"/>
                <a:ea typeface="BIZ UDPゴシック" panose="020B0400000000000000" pitchFamily="50" charset="-128"/>
              </a:rPr>
              <a:t>4</a:t>
            </a:r>
          </a:p>
        </p:txBody>
      </p:sp>
      <p:sp>
        <p:nvSpPr>
          <p:cNvPr id="11" name="正方形/長方形 10"/>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34756" y="3433083"/>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22171" y="2404615"/>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約７</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22171" y="2735381"/>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約９</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3" name="角丸四角形 2"/>
          <p:cNvSpPr/>
          <p:nvPr/>
        </p:nvSpPr>
        <p:spPr>
          <a:xfrm>
            <a:off x="8125627" y="2401575"/>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125627" y="2657056"/>
            <a:ext cx="1476000" cy="433326"/>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75409" y="348877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5086987" y="345799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5" name="テキスト ボックス 24"/>
          <p:cNvSpPr txBox="1"/>
          <p:nvPr/>
        </p:nvSpPr>
        <p:spPr>
          <a:xfrm>
            <a:off x="751762" y="3854464"/>
            <a:ext cx="703293" cy="2308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１５</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２３３</a:t>
            </a:r>
          </a:p>
        </p:txBody>
      </p:sp>
      <p:sp>
        <p:nvSpPr>
          <p:cNvPr id="26" name="テキスト ボックス 25"/>
          <p:cNvSpPr txBox="1"/>
          <p:nvPr/>
        </p:nvSpPr>
        <p:spPr>
          <a:xfrm>
            <a:off x="4411250" y="4209905"/>
            <a:ext cx="653083" cy="2308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１</a:t>
            </a:r>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５</a:t>
            </a:r>
            <a:r>
              <a:rPr kumimoji="1" lang="en-US" altLang="ja-JP" sz="900" dirty="0">
                <a:latin typeface="BIZ UDPゴシック" panose="020B0400000000000000" pitchFamily="50" charset="-128"/>
                <a:ea typeface="BIZ UDPゴシック" panose="020B0400000000000000" pitchFamily="50" charset="-128"/>
              </a:rPr>
              <a:t>36</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6" name="直線コネクタ 5"/>
          <p:cNvCxnSpPr>
            <a:cxnSpLocks/>
          </p:cNvCxnSpPr>
          <p:nvPr/>
        </p:nvCxnSpPr>
        <p:spPr>
          <a:xfrm flipH="1" flipV="1">
            <a:off x="996778" y="4085315"/>
            <a:ext cx="1402" cy="180468"/>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2387889" y="4325321"/>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387889" y="4810373"/>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387889" y="5319232"/>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387889" y="5903610"/>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cxnSp>
        <p:nvCxnSpPr>
          <p:cNvPr id="43" name="直線コネクタ 42"/>
          <p:cNvCxnSpPr>
            <a:cxnSpLocks/>
          </p:cNvCxnSpPr>
          <p:nvPr/>
        </p:nvCxnSpPr>
        <p:spPr>
          <a:xfrm>
            <a:off x="4877344" y="4391936"/>
            <a:ext cx="6888" cy="227726"/>
          </a:xfrm>
          <a:prstGeom prst="line">
            <a:avLst/>
          </a:prstGeom>
          <a:ln w="6350"/>
        </p:spPr>
        <p:style>
          <a:lnRef idx="1">
            <a:schemeClr val="dk1"/>
          </a:lnRef>
          <a:fillRef idx="0">
            <a:schemeClr val="dk1"/>
          </a:fillRef>
          <a:effectRef idx="0">
            <a:schemeClr val="dk1"/>
          </a:effectRef>
          <a:fontRef idx="minor">
            <a:schemeClr val="tx1"/>
          </a:fontRef>
        </p:style>
      </p:cxnSp>
      <p:graphicFrame>
        <p:nvGraphicFramePr>
          <p:cNvPr id="5" name="表 4"/>
          <p:cNvGraphicFramePr>
            <a:graphicFrameLocks noGrp="1"/>
          </p:cNvGraphicFramePr>
          <p:nvPr>
            <p:extLst>
              <p:ext uri="{D42A27DB-BD31-4B8C-83A1-F6EECF244321}">
                <p14:modId xmlns:p14="http://schemas.microsoft.com/office/powerpoint/2010/main" val="203077552"/>
              </p:ext>
            </p:extLst>
          </p:nvPr>
        </p:nvGraphicFramePr>
        <p:xfrm>
          <a:off x="5807675" y="1977959"/>
          <a:ext cx="1712876" cy="1094410"/>
        </p:xfrm>
        <a:graphic>
          <a:graphicData uri="http://schemas.openxmlformats.org/drawingml/2006/table">
            <a:tbl>
              <a:tblPr>
                <a:tableStyleId>{5C22544A-7EE6-4342-B048-85BDC9FD1C3A}</a:tableStyleId>
              </a:tblPr>
              <a:tblGrid>
                <a:gridCol w="1086800">
                  <a:extLst>
                    <a:ext uri="{9D8B030D-6E8A-4147-A177-3AD203B41FA5}">
                      <a16:colId xmlns:a16="http://schemas.microsoft.com/office/drawing/2014/main" val="2983654006"/>
                    </a:ext>
                  </a:extLst>
                </a:gridCol>
                <a:gridCol w="626076">
                  <a:extLst>
                    <a:ext uri="{9D8B030D-6E8A-4147-A177-3AD203B41FA5}">
                      <a16:colId xmlns:a16="http://schemas.microsoft.com/office/drawing/2014/main" val="3493508654"/>
                    </a:ext>
                  </a:extLst>
                </a:gridCol>
              </a:tblGrid>
              <a:tr h="218882">
                <a:tc>
                  <a:txBody>
                    <a:bodyPr/>
                    <a:lstStyle/>
                    <a:p>
                      <a:pPr algn="ctr" fontAlgn="ctr"/>
                      <a:r>
                        <a:rPr lang="ja-JP" altLang="en-US" sz="1000" u="none" strike="noStrike" dirty="0">
                          <a:solidFill>
                            <a:schemeClr val="bg1"/>
                          </a:solidFill>
                          <a:effectLst/>
                          <a:latin typeface="BIZ UDPゴシック" panose="020B0400000000000000" pitchFamily="50" charset="-128"/>
                          <a:ea typeface="BIZ UDPゴシック" panose="020B0400000000000000" pitchFamily="50" charset="-128"/>
                        </a:rPr>
                        <a:t>　</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R3</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335540994"/>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年少人口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１１</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806619"/>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生産年齢人口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５８</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575462"/>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前期高齢者人口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31310"/>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後期高齢者人口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９</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528014"/>
                  </a:ext>
                </a:extLst>
              </a:tr>
            </a:tbl>
          </a:graphicData>
        </a:graphic>
      </p:graphicFrame>
      <p:sp>
        <p:nvSpPr>
          <p:cNvPr id="31" name="正方形/長方形 30"/>
          <p:cNvSpPr/>
          <p:nvPr/>
        </p:nvSpPr>
        <p:spPr>
          <a:xfrm>
            <a:off x="292993" y="982856"/>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が公表している最新の人口推計によれば、河南町は今後、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生産年齢人口が急激に減少する一方で、高齢者人口は増加</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a:t>
            </a:r>
            <a:r>
              <a:rPr kumimoji="1" lang="ja-JP" altLang="en-US" sz="1600" dirty="0" smtClean="0">
                <a:latin typeface="BIZ UDPゴシック" panose="020B0400000000000000" pitchFamily="50" charset="-128"/>
                <a:ea typeface="BIZ UDPゴシック" panose="020B0400000000000000" pitchFamily="50" charset="-128"/>
              </a:rPr>
              <a:t>は 約</a:t>
            </a:r>
            <a:r>
              <a:rPr kumimoji="1" lang="ja-JP" altLang="en-US" sz="1600" dirty="0">
                <a:latin typeface="BIZ UDPゴシック" panose="020B0400000000000000" pitchFamily="50" charset="-128"/>
                <a:ea typeface="BIZ UDPゴシック" panose="020B0400000000000000" pitchFamily="50" charset="-128"/>
              </a:rPr>
              <a:t>７</a:t>
            </a:r>
            <a:r>
              <a:rPr kumimoji="1" lang="en-US" altLang="ja-JP" sz="1600" dirty="0" err="1" smtClean="0">
                <a:latin typeface="BIZ UDPゴシック" panose="020B0400000000000000" pitchFamily="50" charset="-128"/>
                <a:ea typeface="BIZ UDPゴシック" panose="020B0400000000000000" pitchFamily="50" charset="-128"/>
              </a:rPr>
              <a:t>pt</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・総人口に占める高齢者人口の割合</a:t>
            </a:r>
            <a:r>
              <a:rPr kumimoji="1" lang="ja-JP" altLang="en-US" sz="1600" dirty="0" smtClean="0">
                <a:latin typeface="BIZ UDPゴシック" panose="020B0400000000000000" pitchFamily="50" charset="-128"/>
                <a:ea typeface="BIZ UDPゴシック" panose="020B0400000000000000" pitchFamily="50" charset="-128"/>
              </a:rPr>
              <a:t>は 約９ｐｔ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endParaRPr kumimoji="1" lang="en-US" altLang="ja-JP" sz="1100" dirty="0">
              <a:latin typeface="BIZ UDPゴシック" panose="020B0400000000000000" pitchFamily="50" charset="-128"/>
              <a:ea typeface="BIZ UDPゴシック" panose="020B0400000000000000" pitchFamily="50" charset="-128"/>
            </a:endParaRPr>
          </a:p>
        </p:txBody>
      </p:sp>
      <p:graphicFrame>
        <p:nvGraphicFramePr>
          <p:cNvPr id="40" name="グラフ 39">
            <a:extLst>
              <a:ext uri="{FF2B5EF4-FFF2-40B4-BE49-F238E27FC236}">
                <a16:creationId xmlns:a16="http://schemas.microsoft.com/office/drawing/2014/main" id="{1B18C276-5C6D-4270-8A62-AA409F098C7D}"/>
              </a:ext>
            </a:extLst>
          </p:cNvPr>
          <p:cNvGraphicFramePr>
            <a:graphicFrameLocks/>
          </p:cNvGraphicFramePr>
          <p:nvPr>
            <p:extLst>
              <p:ext uri="{D42A27DB-BD31-4B8C-83A1-F6EECF244321}">
                <p14:modId xmlns:p14="http://schemas.microsoft.com/office/powerpoint/2010/main" val="2804329093"/>
              </p:ext>
            </p:extLst>
          </p:nvPr>
        </p:nvGraphicFramePr>
        <p:xfrm>
          <a:off x="5214978" y="3726658"/>
          <a:ext cx="4600049" cy="2862572"/>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p:cNvSpPr txBox="1"/>
          <p:nvPr/>
        </p:nvSpPr>
        <p:spPr>
          <a:xfrm>
            <a:off x="7087645" y="4803219"/>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9" name="テキスト ボックス 28"/>
          <p:cNvSpPr txBox="1"/>
          <p:nvPr/>
        </p:nvSpPr>
        <p:spPr>
          <a:xfrm>
            <a:off x="7087645" y="5746480"/>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23" name="テキスト ボックス 22"/>
          <p:cNvSpPr txBox="1"/>
          <p:nvPr/>
        </p:nvSpPr>
        <p:spPr>
          <a:xfrm>
            <a:off x="7087645" y="4118611"/>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Tree>
    <p:extLst>
      <p:ext uri="{BB962C8B-B14F-4D97-AF65-F5344CB8AC3E}">
        <p14:creationId xmlns:p14="http://schemas.microsoft.com/office/powerpoint/2010/main" val="81175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8703024"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４．試算の費目別の傾向①　（歳出：扶助費</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（災害復旧含む）</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16" name="正方形/長方形 15"/>
          <p:cNvSpPr/>
          <p:nvPr/>
        </p:nvSpPr>
        <p:spPr>
          <a:xfrm>
            <a:off x="227089" y="1061823"/>
            <a:ext cx="9587988" cy="1246495"/>
          </a:xfrm>
          <a:prstGeom prst="rect">
            <a:avLst/>
          </a:prstGeom>
        </p:spPr>
        <p:txBody>
          <a:bodyPr wrap="square">
            <a:spAutoFit/>
          </a:bodyPr>
          <a:lstStyle/>
          <a:p>
            <a:pPr>
              <a:lnSpc>
                <a:spcPct val="1500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扶助費は、過去の伸び率により令和６年度まで増加し、その後は、令和６年度と同水準（</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　　　</a:t>
            </a:r>
            <a:r>
              <a:rPr kumimoji="1" lang="en-US" altLang="ja-JP" dirty="0">
                <a:latin typeface="BIZ UDPゴシック" panose="020B0400000000000000" pitchFamily="50" charset="-128"/>
                <a:ea typeface="BIZ UDPゴシック" panose="020B0400000000000000" pitchFamily="50" charset="-128"/>
              </a:rPr>
              <a:t/>
            </a:r>
            <a:br>
              <a:rPr kumimoji="1" lang="en-US" altLang="ja-JP"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令和７年度以降も扶助費が増高し続ける可能性があるが、その場合の財源の確保については、一義的</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には国において検討されるものという考え方。扶助費の推移や国の動向に留意が必要。</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487041" cy="151459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2051527" y="3051312"/>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3083101" y="2785160"/>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扶助費の見通し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15" name="グラフ 14"/>
          <p:cNvGraphicFramePr>
            <a:graphicFrameLocks/>
          </p:cNvGraphicFramePr>
          <p:nvPr>
            <p:extLst>
              <p:ext uri="{D42A27DB-BD31-4B8C-83A1-F6EECF244321}">
                <p14:modId xmlns:p14="http://schemas.microsoft.com/office/powerpoint/2010/main" val="1889456251"/>
              </p:ext>
            </p:extLst>
          </p:nvPr>
        </p:nvGraphicFramePr>
        <p:xfrm>
          <a:off x="2243902" y="3293785"/>
          <a:ext cx="5554362" cy="3128956"/>
        </p:xfrm>
        <a:graphic>
          <a:graphicData uri="http://schemas.openxmlformats.org/drawingml/2006/chart">
            <c:chart xmlns:c="http://schemas.openxmlformats.org/drawingml/2006/chart" xmlns:r="http://schemas.openxmlformats.org/officeDocument/2006/relationships" r:id="rId2"/>
          </a:graphicData>
        </a:graphic>
      </p:graphicFrame>
      <p:sp>
        <p:nvSpPr>
          <p:cNvPr id="2" name="正方形/長方形 1"/>
          <p:cNvSpPr/>
          <p:nvPr/>
        </p:nvSpPr>
        <p:spPr>
          <a:xfrm>
            <a:off x="5626443" y="3491122"/>
            <a:ext cx="510747"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17755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1432192241"/>
              </p:ext>
            </p:extLst>
          </p:nvPr>
        </p:nvGraphicFramePr>
        <p:xfrm>
          <a:off x="198377" y="3452365"/>
          <a:ext cx="4800917" cy="31812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グラフ 19">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1828870429"/>
              </p:ext>
            </p:extLst>
          </p:nvPr>
        </p:nvGraphicFramePr>
        <p:xfrm>
          <a:off x="4999294" y="3452365"/>
          <a:ext cx="4749801" cy="3181203"/>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817892"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４．試算の費目別の傾向②　（歳出：繰出金）</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73663" y="962729"/>
            <a:ext cx="9587988" cy="2298065"/>
          </a:xfrm>
          <a:prstGeom prst="rect">
            <a:avLst/>
          </a:prstGeom>
        </p:spPr>
        <p:txBody>
          <a:bodyPr wrap="square">
            <a:spAutoFit/>
          </a:bodyPr>
          <a:lstStyle/>
          <a:p>
            <a:pPr>
              <a:lnSpc>
                <a:spcPts val="22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介護保険事業は府内全体の介護給付費総額の推計値と連動し、後期高齢事業は後期高齢人口と連動、</a:t>
            </a:r>
            <a:r>
              <a:rPr kumimoji="1" lang="en-US" altLang="ja-JP" sz="1600" dirty="0">
                <a:latin typeface="BIZ UDPゴシック" panose="020B0400000000000000" pitchFamily="50" charset="-128"/>
                <a:ea typeface="BIZ UDPゴシック" panose="020B0400000000000000" pitchFamily="50" charset="-128"/>
              </a:rPr>
              <a:t>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いずれも増加傾向（後期高齢事業は、</a:t>
            </a:r>
            <a:r>
              <a:rPr kumimoji="1" lang="en-US" altLang="ja-JP" sz="1600" dirty="0">
                <a:latin typeface="BIZ UDPゴシック" panose="020B0400000000000000" pitchFamily="50" charset="-128"/>
                <a:ea typeface="BIZ UDPゴシック" panose="020B0400000000000000" pitchFamily="50" charset="-128"/>
              </a:rPr>
              <a:t>R13</a:t>
            </a:r>
            <a:r>
              <a:rPr kumimoji="1" lang="ja-JP" altLang="en-US" sz="1600" dirty="0">
                <a:latin typeface="BIZ UDPゴシック" panose="020B0400000000000000" pitchFamily="50" charset="-128"/>
                <a:ea typeface="BIZ UDPゴシック" panose="020B0400000000000000" pitchFamily="50" charset="-128"/>
              </a:rPr>
              <a:t>年度以降は後期高齢人口の減少に伴い減少）</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下水道事業は過去と同水準、国保事業は</a:t>
            </a:r>
            <a:r>
              <a:rPr kumimoji="1" lang="en-US" altLang="ja-JP" sz="1600" dirty="0">
                <a:latin typeface="BIZ UDPゴシック" panose="020B0400000000000000" pitchFamily="50" charset="-128"/>
                <a:ea typeface="BIZ UDPゴシック" panose="020B0400000000000000" pitchFamily="50" charset="-128"/>
              </a:rPr>
              <a:t>75</a:t>
            </a:r>
            <a:r>
              <a:rPr kumimoji="1" lang="ja-JP" altLang="en-US" sz="1600" dirty="0">
                <a:latin typeface="BIZ UDPゴシック" panose="020B0400000000000000" pitchFamily="50" charset="-128"/>
                <a:ea typeface="BIZ UDPゴシック" panose="020B0400000000000000" pitchFamily="50" charset="-128"/>
              </a:rPr>
              <a:t>歳未満人口と連動して減少傾向</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水道事業は末端給水事業の水道企業団との統合により令和３年度から皆減　　⇔</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（統合後は、</a:t>
            </a:r>
            <a:r>
              <a:rPr kumimoji="1" lang="ja-JP" altLang="en-US" sz="1400" dirty="0" smtClean="0">
                <a:latin typeface="BIZ UDPゴシック" panose="020B0400000000000000" pitchFamily="50" charset="-128"/>
                <a:ea typeface="BIZ UDPゴシック" panose="020B0400000000000000" pitchFamily="50" charset="-128"/>
              </a:rPr>
              <a:t>「補助費等」</a:t>
            </a:r>
            <a:r>
              <a:rPr kumimoji="1" lang="ja-JP" altLang="en-US" sz="1400" dirty="0">
                <a:latin typeface="BIZ UDPゴシック" panose="020B0400000000000000" pitchFamily="50" charset="-128"/>
                <a:ea typeface="BIZ UDPゴシック" panose="020B0400000000000000" pitchFamily="50" charset="-128"/>
              </a:rPr>
              <a:t>において</a:t>
            </a:r>
            <a:r>
              <a:rPr kumimoji="1" lang="ja-JP" altLang="en-US" sz="1400" dirty="0" smtClean="0">
                <a:latin typeface="BIZ UDPゴシック" panose="020B0400000000000000" pitchFamily="50" charset="-128"/>
                <a:ea typeface="BIZ UDPゴシック" panose="020B0400000000000000" pitchFamily="50" charset="-128"/>
              </a:rPr>
              <a:t>、企業団</a:t>
            </a:r>
            <a:r>
              <a:rPr kumimoji="1" lang="ja-JP" altLang="en-US" sz="1400" dirty="0">
                <a:latin typeface="BIZ UDPゴシック" panose="020B0400000000000000" pitchFamily="50" charset="-128"/>
                <a:ea typeface="BIZ UDPゴシック" panose="020B0400000000000000" pitchFamily="50" charset="-128"/>
              </a:rPr>
              <a:t>に</a:t>
            </a:r>
            <a:r>
              <a:rPr kumimoji="1" lang="ja-JP" altLang="en-US" sz="1400" dirty="0" smtClean="0">
                <a:latin typeface="BIZ UDPゴシック" panose="020B0400000000000000" pitchFamily="50" charset="-128"/>
                <a:ea typeface="BIZ UDPゴシック" panose="020B0400000000000000" pitchFamily="50" charset="-128"/>
              </a:rPr>
              <a:t>対して、一定額を</a:t>
            </a:r>
            <a:r>
              <a:rPr kumimoji="1" lang="ja-JP" altLang="en-US" sz="1400" dirty="0">
                <a:latin typeface="BIZ UDPゴシック" panose="020B0400000000000000" pitchFamily="50" charset="-128"/>
                <a:ea typeface="BIZ UDPゴシック" panose="020B0400000000000000" pitchFamily="50" charset="-128"/>
              </a:rPr>
              <a:t>計上）</a:t>
            </a:r>
            <a:endParaRPr kumimoji="1" lang="en-US" altLang="ja-JP" sz="1400" dirty="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繰出金は全体として、</a:t>
            </a:r>
            <a:r>
              <a:rPr kumimoji="1" lang="en-US" altLang="ja-JP" sz="1600" dirty="0">
                <a:latin typeface="BIZ UDPゴシック" panose="020B0400000000000000" pitchFamily="50" charset="-128"/>
                <a:ea typeface="BIZ UDPゴシック" panose="020B0400000000000000" pitchFamily="50" charset="-128"/>
              </a:rPr>
              <a:t>R3</a:t>
            </a:r>
            <a:r>
              <a:rPr kumimoji="1" lang="ja-JP" altLang="en-US" sz="1600" dirty="0">
                <a:latin typeface="BIZ UDPゴシック" panose="020B0400000000000000" pitchFamily="50" charset="-128"/>
                <a:ea typeface="BIZ UDPゴシック" panose="020B0400000000000000" pitchFamily="50" charset="-128"/>
              </a:rPr>
              <a:t>以降増加基調</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563274" cy="209495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66079" y="3367252"/>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3019987" y="3089823"/>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特別会計別の繰出金の見通し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825032" y="336364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6" name="テキスト ボックス 25"/>
          <p:cNvSpPr txBox="1"/>
          <p:nvPr/>
        </p:nvSpPr>
        <p:spPr>
          <a:xfrm>
            <a:off x="6812424" y="4489240"/>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下水道事業</a:t>
            </a:r>
          </a:p>
        </p:txBody>
      </p:sp>
      <p:sp>
        <p:nvSpPr>
          <p:cNvPr id="27" name="テキスト ボックス 26"/>
          <p:cNvSpPr txBox="1"/>
          <p:nvPr/>
        </p:nvSpPr>
        <p:spPr>
          <a:xfrm>
            <a:off x="6812424" y="4974892"/>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後期高齢事業</a:t>
            </a:r>
          </a:p>
        </p:txBody>
      </p:sp>
      <p:sp>
        <p:nvSpPr>
          <p:cNvPr id="28" name="テキスト ボックス 27"/>
          <p:cNvSpPr txBox="1"/>
          <p:nvPr/>
        </p:nvSpPr>
        <p:spPr>
          <a:xfrm>
            <a:off x="6812424" y="6067860"/>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介護保険事業</a:t>
            </a:r>
          </a:p>
        </p:txBody>
      </p:sp>
      <p:sp>
        <p:nvSpPr>
          <p:cNvPr id="30" name="テキスト ボックス 29"/>
          <p:cNvSpPr txBox="1"/>
          <p:nvPr/>
        </p:nvSpPr>
        <p:spPr>
          <a:xfrm>
            <a:off x="7190424" y="5521376"/>
            <a:ext cx="86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国保</a:t>
            </a:r>
            <a:r>
              <a:rPr kumimoji="1" lang="ja-JP" altLang="en-US" sz="1050" dirty="0">
                <a:latin typeface="BIZ UDPゴシック" panose="020B0400000000000000" pitchFamily="50" charset="-128"/>
                <a:ea typeface="BIZ UDPゴシック" panose="020B0400000000000000" pitchFamily="50" charset="-128"/>
              </a:rPr>
              <a:t>事業</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1869545" y="4547750"/>
            <a:ext cx="1620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後期高齢事業</a:t>
            </a:r>
          </a:p>
        </p:txBody>
      </p:sp>
      <p:sp>
        <p:nvSpPr>
          <p:cNvPr id="32" name="テキスト ボックス 31"/>
          <p:cNvSpPr txBox="1"/>
          <p:nvPr/>
        </p:nvSpPr>
        <p:spPr>
          <a:xfrm>
            <a:off x="589987" y="4282095"/>
            <a:ext cx="1620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介護保険事業</a:t>
            </a:r>
          </a:p>
        </p:txBody>
      </p:sp>
      <p:sp>
        <p:nvSpPr>
          <p:cNvPr id="33" name="テキスト ボックス 32"/>
          <p:cNvSpPr txBox="1"/>
          <p:nvPr/>
        </p:nvSpPr>
        <p:spPr>
          <a:xfrm>
            <a:off x="3747205" y="5430725"/>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国保事業</a:t>
            </a:r>
          </a:p>
        </p:txBody>
      </p:sp>
      <p:sp>
        <p:nvSpPr>
          <p:cNvPr id="21" name="正方形/長方形 20"/>
          <p:cNvSpPr/>
          <p:nvPr/>
        </p:nvSpPr>
        <p:spPr>
          <a:xfrm>
            <a:off x="9602046" y="6501496"/>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BIZ UDPゴシック" panose="020B0400000000000000" pitchFamily="50" charset="-128"/>
                <a:ea typeface="BIZ UDPゴシック" panose="020B0400000000000000" pitchFamily="50" charset="-128"/>
              </a:rPr>
              <a:t>6</a:t>
            </a:r>
          </a:p>
        </p:txBody>
      </p:sp>
      <p:sp>
        <p:nvSpPr>
          <p:cNvPr id="35" name="テキスト ボックス 34"/>
          <p:cNvSpPr txBox="1"/>
          <p:nvPr/>
        </p:nvSpPr>
        <p:spPr>
          <a:xfrm>
            <a:off x="3747205" y="5201176"/>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下水道事業</a:t>
            </a:r>
          </a:p>
        </p:txBody>
      </p:sp>
      <p:sp>
        <p:nvSpPr>
          <p:cNvPr id="34" name="テキスト ボックス 33"/>
          <p:cNvSpPr txBox="1"/>
          <p:nvPr/>
        </p:nvSpPr>
        <p:spPr>
          <a:xfrm>
            <a:off x="7811873" y="1686922"/>
            <a:ext cx="1790173" cy="738664"/>
          </a:xfrm>
          <a:prstGeom prst="rect">
            <a:avLst/>
          </a:prstGeom>
          <a:solidFill>
            <a:schemeClr val="accent1">
              <a:lumMod val="20000"/>
              <a:lumOff val="80000"/>
            </a:schemeClr>
          </a:solidFill>
          <a:ln>
            <a:solidFill>
              <a:schemeClr val="tx1"/>
            </a:solidFill>
            <a:prstDash val="sysDash"/>
          </a:ln>
        </p:spPr>
        <p:txBody>
          <a:bodyPr wrap="square" rtlCol="0">
            <a:spAutoFit/>
          </a:bodyPr>
          <a:lstStyle/>
          <a:p>
            <a:r>
              <a:rPr kumimoji="1" lang="ja-JP" altLang="en-US" sz="1400" u="sng" dirty="0">
                <a:latin typeface="BIZ UDPゴシック" panose="020B0400000000000000" pitchFamily="50" charset="-128"/>
                <a:ea typeface="BIZ UDPゴシック" panose="020B0400000000000000" pitchFamily="50" charset="-128"/>
              </a:rPr>
              <a:t>地方交付税の減少</a:t>
            </a:r>
            <a:r>
              <a:rPr kumimoji="1" lang="ja-JP" altLang="en-US" sz="1400" dirty="0">
                <a:latin typeface="BIZ UDPゴシック" panose="020B0400000000000000" pitchFamily="50" charset="-128"/>
                <a:ea typeface="BIZ UDPゴシック" panose="020B0400000000000000" pitchFamily="50" charset="-128"/>
              </a:rPr>
              <a:t>と</a:t>
            </a:r>
            <a:r>
              <a:rPr kumimoji="1" lang="ja-JP" altLang="en-US" sz="1400" u="sng" dirty="0">
                <a:latin typeface="BIZ UDPゴシック" panose="020B0400000000000000" pitchFamily="50" charset="-128"/>
                <a:ea typeface="BIZ UDPゴシック" panose="020B0400000000000000" pitchFamily="50" charset="-128"/>
              </a:rPr>
              <a:t>水道企業団への負担金増</a:t>
            </a:r>
            <a:r>
              <a:rPr kumimoji="1" lang="ja-JP" altLang="en-US" sz="1400" dirty="0">
                <a:latin typeface="BIZ UDPゴシック" panose="020B0400000000000000" pitchFamily="50" charset="-128"/>
                <a:ea typeface="BIZ UDPゴシック" panose="020B0400000000000000" pitchFamily="50" charset="-128"/>
              </a:rPr>
              <a:t>に留意が必要</a:t>
            </a:r>
          </a:p>
        </p:txBody>
      </p:sp>
    </p:spTree>
    <p:extLst>
      <p:ext uri="{BB962C8B-B14F-4D97-AF65-F5344CB8AC3E}">
        <p14:creationId xmlns:p14="http://schemas.microsoft.com/office/powerpoint/2010/main" val="1466541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５．今後の行財政運営上の主要な課題等について</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17868" y="868301"/>
            <a:ext cx="9487041" cy="4765407"/>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今回の財政シミュレーションに織り込まれていない課題等</a:t>
            </a:r>
            <a:r>
              <a:rPr kumimoji="1" lang="en-US" altLang="ja-JP"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r>
            <a:br>
              <a:rPr kumimoji="1" lang="en-US" altLang="ja-JP"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br>
            <a:r>
              <a:rPr kumimoji="1" lang="ja-JP" altLang="en-US" sz="1600" b="1" dirty="0">
                <a:solidFill>
                  <a:schemeClr val="accent4"/>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コロナ禍などによる今後の景気動向が各町村の税収や歳出に及ぼす影響</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老朽化が進む公共施設・インフラの更新・保全等に係る経費の増高</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令和</a:t>
            </a:r>
            <a:r>
              <a:rPr kumimoji="1" lang="en-US" altLang="ja-JP" sz="1600" dirty="0">
                <a:latin typeface="BIZ UDPゴシック" panose="020B0400000000000000" pitchFamily="50" charset="-128"/>
                <a:ea typeface="BIZ UDPゴシック" panose="020B0400000000000000" pitchFamily="50" charset="-128"/>
              </a:rPr>
              <a:t>7</a:t>
            </a:r>
            <a:r>
              <a:rPr kumimoji="1" lang="ja-JP" altLang="en-US" sz="1600" dirty="0">
                <a:latin typeface="BIZ UDPゴシック" panose="020B0400000000000000" pitchFamily="50" charset="-128"/>
                <a:ea typeface="BIZ UDPゴシック" panose="020B0400000000000000" pitchFamily="50" charset="-128"/>
              </a:rPr>
              <a:t>年度以降の扶助費の動向とそれに係る国の地方財政措置の状況</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800" dirty="0">
                <a:latin typeface="BIZ UDPゴシック" panose="020B0400000000000000" pitchFamily="50" charset="-128"/>
                <a:ea typeface="BIZ UDPゴシック" panose="020B0400000000000000" pitchFamily="50" charset="-128"/>
              </a:rPr>
              <a:t/>
            </a:r>
            <a:br>
              <a:rPr kumimoji="1" lang="en-US" altLang="ja-JP" sz="8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① </a:t>
            </a:r>
            <a:r>
              <a:rPr kumimoji="1" lang="en-US" altLang="ja-JP" sz="1600" b="1" u="sng" dirty="0">
                <a:solidFill>
                  <a:schemeClr val="accent2"/>
                </a:solidFill>
                <a:latin typeface="BIZ UDPゴシック" panose="020B0400000000000000" pitchFamily="50" charset="-128"/>
                <a:ea typeface="BIZ UDPゴシック" panose="020B0400000000000000" pitchFamily="50" charset="-128"/>
              </a:rPr>
              <a:t>4</a:t>
            </a:r>
            <a:r>
              <a:rPr kumimoji="1" lang="ja-JP" altLang="en-US" sz="1600" b="1" u="sng" dirty="0">
                <a:solidFill>
                  <a:schemeClr val="accent2"/>
                </a:solidFill>
                <a:latin typeface="BIZ UDPゴシック" panose="020B0400000000000000" pitchFamily="50" charset="-128"/>
                <a:ea typeface="BIZ UDPゴシック" panose="020B0400000000000000" pitchFamily="50" charset="-128"/>
              </a:rPr>
              <a:t>年連続して決算で財政調整基金取崩し</a:t>
            </a:r>
            <a:r>
              <a:rPr kumimoji="1" lang="ja-JP" altLang="en-US" sz="1600" b="1" dirty="0">
                <a:solidFill>
                  <a:schemeClr val="accent2"/>
                </a:solidFill>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H29</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1.4</a:t>
            </a:r>
            <a:r>
              <a:rPr kumimoji="1" lang="ja-JP" altLang="en-US" sz="1400" dirty="0">
                <a:latin typeface="BIZ UDPゴシック" panose="020B0400000000000000" pitchFamily="50" charset="-128"/>
                <a:ea typeface="BIZ UDPゴシック" panose="020B0400000000000000" pitchFamily="50" charset="-128"/>
              </a:rPr>
              <a:t>億円、</a:t>
            </a:r>
            <a:r>
              <a:rPr kumimoji="1" lang="en-US" altLang="ja-JP" sz="1400" dirty="0">
                <a:latin typeface="BIZ UDPゴシック" panose="020B0400000000000000" pitchFamily="50" charset="-128"/>
                <a:ea typeface="BIZ UDPゴシック" panose="020B0400000000000000" pitchFamily="50" charset="-128"/>
              </a:rPr>
              <a:t>H30</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1.3</a:t>
            </a:r>
            <a:r>
              <a:rPr kumimoji="1" lang="ja-JP" altLang="en-US" sz="1400" dirty="0">
                <a:latin typeface="BIZ UDPゴシック" panose="020B0400000000000000" pitchFamily="50" charset="-128"/>
                <a:ea typeface="BIZ UDPゴシック" panose="020B0400000000000000" pitchFamily="50" charset="-128"/>
              </a:rPr>
              <a:t>億円、</a:t>
            </a:r>
            <a:r>
              <a:rPr kumimoji="1" lang="en-US" altLang="ja-JP" sz="1400" dirty="0">
                <a:latin typeface="BIZ UDPゴシック" panose="020B0400000000000000" pitchFamily="50" charset="-128"/>
                <a:ea typeface="BIZ UDPゴシック" panose="020B0400000000000000" pitchFamily="50" charset="-128"/>
              </a:rPr>
              <a:t>R</a:t>
            </a:r>
            <a:r>
              <a:rPr kumimoji="1" lang="ja-JP" altLang="en-US" sz="1400" dirty="0">
                <a:latin typeface="BIZ UDPゴシック" panose="020B0400000000000000" pitchFamily="50" charset="-128"/>
                <a:ea typeface="BIZ UDPゴシック" panose="020B0400000000000000" pitchFamily="50" charset="-128"/>
              </a:rPr>
              <a:t>１：</a:t>
            </a:r>
            <a:r>
              <a:rPr kumimoji="1" lang="en-US" altLang="ja-JP" sz="1400" dirty="0">
                <a:latin typeface="BIZ UDPゴシック" panose="020B0400000000000000" pitchFamily="50" charset="-128"/>
                <a:ea typeface="BIZ UDPゴシック" panose="020B0400000000000000" pitchFamily="50" charset="-128"/>
              </a:rPr>
              <a:t>1</a:t>
            </a:r>
            <a:r>
              <a:rPr kumimoji="1" lang="ja-JP" altLang="en-US" sz="1400" dirty="0">
                <a:latin typeface="BIZ UDPゴシック" panose="020B0400000000000000" pitchFamily="50" charset="-128"/>
                <a:ea typeface="BIZ UDPゴシック" panose="020B0400000000000000" pitchFamily="50" charset="-128"/>
              </a:rPr>
              <a:t>億円、</a:t>
            </a:r>
            <a:r>
              <a:rPr kumimoji="1" lang="en-US" altLang="ja-JP" sz="1400" dirty="0">
                <a:latin typeface="BIZ UDPゴシック" panose="020B0400000000000000" pitchFamily="50" charset="-128"/>
                <a:ea typeface="BIZ UDPゴシック" panose="020B0400000000000000" pitchFamily="50" charset="-128"/>
              </a:rPr>
              <a:t>R2</a:t>
            </a:r>
            <a:r>
              <a:rPr kumimoji="1" lang="ja-JP" altLang="en-US" sz="1400" dirty="0">
                <a:latin typeface="BIZ UDPゴシック" panose="020B0400000000000000" pitchFamily="50" charset="-128"/>
                <a:ea typeface="BIZ UDPゴシック" panose="020B0400000000000000" pitchFamily="50" charset="-128"/>
              </a:rPr>
              <a:t>：０．５億円）</a:t>
            </a:r>
            <a:endParaRPr kumimoji="1" lang="en-US" altLang="ja-JP" sz="14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latin typeface="BIZ UDPゴシック" panose="020B0400000000000000" pitchFamily="50" charset="-128"/>
                <a:ea typeface="BIZ UDPゴシック" panose="020B0400000000000000" pitchFamily="50" charset="-128"/>
              </a:rPr>
              <a:t>　② </a:t>
            </a:r>
            <a:r>
              <a:rPr kumimoji="1" lang="ja-JP" altLang="en-US" sz="1600" b="1" u="sng" dirty="0">
                <a:solidFill>
                  <a:schemeClr val="accent2"/>
                </a:solidFill>
                <a:latin typeface="BIZ UDPゴシック" panose="020B0400000000000000" pitchFamily="50" charset="-128"/>
                <a:ea typeface="BIZ UDPゴシック" panose="020B0400000000000000" pitchFamily="50" charset="-128"/>
              </a:rPr>
              <a:t>下水道事業会計に対して、一般会計から基準外繰入</a:t>
            </a:r>
            <a:r>
              <a:rPr kumimoji="1" lang="ja-JP" altLang="en-US" sz="1600" dirty="0">
                <a:latin typeface="BIZ UDPゴシック" panose="020B0400000000000000" pitchFamily="50" charset="-128"/>
                <a:ea typeface="BIZ UDPゴシック" panose="020B0400000000000000" pitchFamily="50" charset="-128"/>
              </a:rPr>
              <a:t>を行っているが、下水道使用料の改訂などの時期</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や金額は未定</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その他</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推計のベースとなる</a:t>
            </a:r>
            <a:r>
              <a:rPr kumimoji="1" lang="en-US" altLang="ja-JP" sz="1600" dirty="0">
                <a:latin typeface="BIZ UDPゴシック" panose="020B0400000000000000" pitchFamily="50" charset="-128"/>
                <a:ea typeface="BIZ UDPゴシック" panose="020B0400000000000000" pitchFamily="50" charset="-128"/>
              </a:rPr>
              <a:t>R2</a:t>
            </a:r>
            <a:r>
              <a:rPr kumimoji="1" lang="ja-JP" altLang="en-US" sz="1600" dirty="0">
                <a:latin typeface="BIZ UDPゴシック" panose="020B0400000000000000" pitchFamily="50" charset="-128"/>
                <a:ea typeface="BIZ UDPゴシック" panose="020B0400000000000000" pitchFamily="50" charset="-128"/>
              </a:rPr>
              <a:t>年度決算について、新型コロナウイルス感染症の影響等を受け、</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国庫支出金・地方交付税の増加などにより、実質単年度収支が大きく改善したことから、</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前年度推計から改善。これにより、昨年度の推計に比べ、財政調整基金の枯渇時期が後倒しとなった</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が、国の依存財源によるところが大きいことから、Ｒ</a:t>
            </a:r>
            <a:r>
              <a:rPr kumimoji="1" lang="ja-JP" altLang="en-US" sz="1600" dirty="0">
                <a:latin typeface="BIZ UDPゴシック" panose="020B0400000000000000" pitchFamily="50" charset="-128"/>
                <a:ea typeface="BIZ UDPゴシック" panose="020B0400000000000000" pitchFamily="50" charset="-128"/>
              </a:rPr>
              <a:t>３年度以降の決算について留意が必要。</a:t>
            </a:r>
            <a:r>
              <a:rPr kumimoji="1" lang="en-US" altLang="ja-JP" sz="1600" dirty="0">
                <a:latin typeface="BIZ UDPゴシック" panose="020B0400000000000000" pitchFamily="50" charset="-128"/>
                <a:ea typeface="BIZ UDPゴシック" panose="020B0400000000000000" pitchFamily="50" charset="-128"/>
              </a:rPr>
              <a:t> </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786245"/>
            <a:ext cx="9487041" cy="5814852"/>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6CBA8F82-7745-45BA-996E-8BA002DE59B9}"/>
              </a:ext>
            </a:extLst>
          </p:cNvPr>
          <p:cNvSpPr/>
          <p:nvPr/>
        </p:nvSpPr>
        <p:spPr>
          <a:xfrm>
            <a:off x="415834" y="1323467"/>
            <a:ext cx="9074330" cy="1123642"/>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559040" y="1524986"/>
            <a:ext cx="1546872" cy="72060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全団体に共通</a:t>
            </a:r>
          </a:p>
        </p:txBody>
      </p:sp>
      <p:sp>
        <p:nvSpPr>
          <p:cNvPr id="10" name="正方形/長方形 9"/>
          <p:cNvSpPr/>
          <p:nvPr/>
        </p:nvSpPr>
        <p:spPr>
          <a:xfrm>
            <a:off x="9602046" y="6501496"/>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66586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８</a:t>
            </a:r>
          </a:p>
        </p:txBody>
      </p:sp>
      <p:pic>
        <p:nvPicPr>
          <p:cNvPr id="2" name="図 1"/>
          <p:cNvPicPr>
            <a:picLocks noChangeAspect="1"/>
          </p:cNvPicPr>
          <p:nvPr/>
        </p:nvPicPr>
        <p:blipFill>
          <a:blip r:embed="rId2"/>
          <a:stretch>
            <a:fillRect/>
          </a:stretch>
        </p:blipFill>
        <p:spPr>
          <a:xfrm>
            <a:off x="531326" y="735751"/>
            <a:ext cx="9111179" cy="5888533"/>
          </a:xfrm>
          <a:prstGeom prst="rect">
            <a:avLst/>
          </a:prstGeom>
        </p:spPr>
      </p:pic>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18748</TotalTime>
  <Words>1971</Words>
  <Application>Microsoft Office PowerPoint</Application>
  <PresentationFormat>A4 210 x 297 mm</PresentationFormat>
  <Paragraphs>173</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游ゴシック</vt:lpstr>
      <vt:lpstr>游ゴシック Light</vt:lpstr>
      <vt:lpstr>Arial</vt:lpstr>
      <vt:lpstr>Calibri</vt:lpstr>
      <vt:lpstr>Calibri Light</vt:lpstr>
      <vt:lpstr>Wingdings</vt:lpstr>
      <vt:lpstr>Office テーマ</vt:lpstr>
      <vt:lpstr>河南町中長期財政シミュレーション（R３年度推計）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河南町,大阪府</dc:creator>
  <cp:lastModifiedBy>中村　奈緒</cp:lastModifiedBy>
  <cp:revision>703</cp:revision>
  <cp:lastPrinted>2022-03-15T04:58:03Z</cp:lastPrinted>
  <dcterms:created xsi:type="dcterms:W3CDTF">2020-12-07T04:45:01Z</dcterms:created>
  <dcterms:modified xsi:type="dcterms:W3CDTF">2023-05-12T05:21:27Z</dcterms:modified>
</cp:coreProperties>
</file>