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78" r:id="rId2"/>
    <p:sldId id="269" r:id="rId3"/>
    <p:sldId id="279" r:id="rId4"/>
    <p:sldId id="272" r:id="rId5"/>
    <p:sldId id="264" r:id="rId6"/>
    <p:sldId id="275" r:id="rId7"/>
    <p:sldId id="280" r:id="rId8"/>
    <p:sldId id="281" r:id="rId9"/>
    <p:sldId id="277"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1"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47105378803075E-2"/>
          <c:y val="0.17172447187551945"/>
          <c:w val="0.86950504089460412"/>
          <c:h val="0.80205127357988948"/>
        </c:manualLayout>
      </c:layout>
      <c:lineChart>
        <c:grouping val="standard"/>
        <c:varyColors val="0"/>
        <c:ser>
          <c:idx val="0"/>
          <c:order val="0"/>
          <c:spPr>
            <a:ln w="28575" cap="rnd">
              <a:solidFill>
                <a:schemeClr val="accent1"/>
              </a:solidFill>
              <a:round/>
            </a:ln>
            <a:effectLst/>
          </c:spPr>
          <c:marker>
            <c:symbol val="none"/>
          </c:marker>
          <c:cat>
            <c:strRef>
              <c:f>田尻町!$C$23:$Q$23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田尻町!$C$24:$Q$24</c:f>
              <c:numCache>
                <c:formatCode>#,##0</c:formatCode>
                <c:ptCount val="15"/>
                <c:pt idx="0">
                  <c:v>6586</c:v>
                </c:pt>
                <c:pt idx="1">
                  <c:v>6800</c:v>
                </c:pt>
                <c:pt idx="2">
                  <c:v>6825</c:v>
                </c:pt>
                <c:pt idx="3">
                  <c:v>8038</c:v>
                </c:pt>
                <c:pt idx="4">
                  <c:v>8226</c:v>
                </c:pt>
                <c:pt idx="5">
                  <c:v>6592</c:v>
                </c:pt>
                <c:pt idx="6">
                  <c:v>6636</c:v>
                </c:pt>
                <c:pt idx="7">
                  <c:v>6775</c:v>
                </c:pt>
                <c:pt idx="8">
                  <c:v>6705</c:v>
                </c:pt>
                <c:pt idx="9">
                  <c:v>6763</c:v>
                </c:pt>
                <c:pt idx="10">
                  <c:v>6712</c:v>
                </c:pt>
                <c:pt idx="11">
                  <c:v>6736</c:v>
                </c:pt>
                <c:pt idx="12">
                  <c:v>6664</c:v>
                </c:pt>
                <c:pt idx="13">
                  <c:v>6579</c:v>
                </c:pt>
                <c:pt idx="14">
                  <c:v>6532</c:v>
                </c:pt>
              </c:numCache>
            </c:numRef>
          </c:val>
          <c:smooth val="0"/>
          <c:extLst>
            <c:ext xmlns:c16="http://schemas.microsoft.com/office/drawing/2014/chart" uri="{C3380CC4-5D6E-409C-BE32-E72D297353CC}">
              <c16:uniqueId val="{00000000-F5CD-4620-BF44-29E7AD835FBC}"/>
            </c:ext>
          </c:extLst>
        </c:ser>
        <c:ser>
          <c:idx val="1"/>
          <c:order val="1"/>
          <c:spPr>
            <a:ln w="28575" cap="rnd">
              <a:solidFill>
                <a:schemeClr val="accent2"/>
              </a:solidFill>
              <a:round/>
            </a:ln>
            <a:effectLst/>
          </c:spPr>
          <c:marker>
            <c:symbol val="none"/>
          </c:marker>
          <c:cat>
            <c:strRef>
              <c:f>田尻町!$C$23:$Q$23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田尻町!$C$25:$Q$25</c:f>
              <c:numCache>
                <c:formatCode>#,##0</c:formatCode>
                <c:ptCount val="15"/>
                <c:pt idx="0">
                  <c:v>5984</c:v>
                </c:pt>
                <c:pt idx="1">
                  <c:v>6197</c:v>
                </c:pt>
                <c:pt idx="2">
                  <c:v>6256</c:v>
                </c:pt>
                <c:pt idx="3">
                  <c:v>7560</c:v>
                </c:pt>
                <c:pt idx="4">
                  <c:v>7829</c:v>
                </c:pt>
                <c:pt idx="5">
                  <c:v>6164</c:v>
                </c:pt>
                <c:pt idx="6">
                  <c:v>6090</c:v>
                </c:pt>
                <c:pt idx="7">
                  <c:v>6314</c:v>
                </c:pt>
                <c:pt idx="8">
                  <c:v>6204</c:v>
                </c:pt>
                <c:pt idx="9">
                  <c:v>6327</c:v>
                </c:pt>
                <c:pt idx="10">
                  <c:v>6270</c:v>
                </c:pt>
                <c:pt idx="11">
                  <c:v>6382</c:v>
                </c:pt>
                <c:pt idx="12">
                  <c:v>6411</c:v>
                </c:pt>
                <c:pt idx="13">
                  <c:v>6391</c:v>
                </c:pt>
                <c:pt idx="14">
                  <c:v>6432</c:v>
                </c:pt>
              </c:numCache>
            </c:numRef>
          </c:val>
          <c:smooth val="0"/>
          <c:extLst>
            <c:ext xmlns:c16="http://schemas.microsoft.com/office/drawing/2014/chart" uri="{C3380CC4-5D6E-409C-BE32-E72D297353CC}">
              <c16:uniqueId val="{00000001-F5CD-4620-BF44-29E7AD835FBC}"/>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8500"/>
          <c:min val="55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9012590003789"/>
          <c:y val="6.8443275126774325E-2"/>
          <c:w val="0.84242431260263595"/>
          <c:h val="0.87766438225371834"/>
        </c:manualLayout>
      </c:layout>
      <c:lineChart>
        <c:grouping val="standard"/>
        <c:varyColors val="0"/>
        <c:ser>
          <c:idx val="0"/>
          <c:order val="0"/>
          <c:spPr>
            <a:ln w="28575" cap="rnd">
              <a:solidFill>
                <a:schemeClr val="accent1"/>
              </a:solidFill>
              <a:round/>
            </a:ln>
            <a:effectLst/>
          </c:spPr>
          <c:marker>
            <c:symbol val="none"/>
          </c:marker>
          <c:cat>
            <c:strRef>
              <c:f>田尻町!$D$104:$R$104</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田尻町!$D$105:$R$105</c:f>
              <c:numCache>
                <c:formatCode>#,##0</c:formatCode>
                <c:ptCount val="15"/>
                <c:pt idx="0">
                  <c:v>550</c:v>
                </c:pt>
                <c:pt idx="1">
                  <c:v>582</c:v>
                </c:pt>
                <c:pt idx="2">
                  <c:v>663</c:v>
                </c:pt>
                <c:pt idx="3">
                  <c:v>1788</c:v>
                </c:pt>
                <c:pt idx="4">
                  <c:v>2098</c:v>
                </c:pt>
                <c:pt idx="5" formatCode="General">
                  <c:v>248</c:v>
                </c:pt>
                <c:pt idx="6" formatCode="General">
                  <c:v>248</c:v>
                </c:pt>
                <c:pt idx="7" formatCode="General">
                  <c:v>248</c:v>
                </c:pt>
                <c:pt idx="8" formatCode="General">
                  <c:v>248</c:v>
                </c:pt>
                <c:pt idx="9" formatCode="General">
                  <c:v>248</c:v>
                </c:pt>
                <c:pt idx="10" formatCode="General">
                  <c:v>248</c:v>
                </c:pt>
                <c:pt idx="11" formatCode="General">
                  <c:v>248</c:v>
                </c:pt>
                <c:pt idx="12" formatCode="General">
                  <c:v>248</c:v>
                </c:pt>
                <c:pt idx="13" formatCode="General">
                  <c:v>248</c:v>
                </c:pt>
                <c:pt idx="14" formatCode="General">
                  <c:v>248</c:v>
                </c:pt>
              </c:numCache>
            </c:numRef>
          </c:val>
          <c:smooth val="0"/>
          <c:extLst>
            <c:ext xmlns:c16="http://schemas.microsoft.com/office/drawing/2014/chart" uri="{C3380CC4-5D6E-409C-BE32-E72D297353CC}">
              <c16:uniqueId val="{00000000-ED76-466F-B210-C9626CFBB13B}"/>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25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cat>
            <c:strRef>
              <c:f>田尻町!$D$132:$R$132</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田尻町!$D$133:$R$133</c:f>
              <c:numCache>
                <c:formatCode>General</c:formatCode>
                <c:ptCount val="15"/>
                <c:pt idx="0" formatCode="#,##0">
                  <c:v>0</c:v>
                </c:pt>
                <c:pt idx="1">
                  <c:v>0</c:v>
                </c:pt>
                <c:pt idx="2">
                  <c:v>0</c:v>
                </c:pt>
                <c:pt idx="3">
                  <c:v>693</c:v>
                </c:pt>
                <c:pt idx="4">
                  <c:v>833</c:v>
                </c:pt>
                <c:pt idx="5">
                  <c:v>0</c:v>
                </c:pt>
                <c:pt idx="6">
                  <c:v>0</c:v>
                </c:pt>
                <c:pt idx="7">
                  <c:v>0</c:v>
                </c:pt>
                <c:pt idx="8">
                  <c:v>0</c:v>
                </c:pt>
                <c:pt idx="9">
                  <c:v>0</c:v>
                </c:pt>
                <c:pt idx="10">
                  <c:v>0</c:v>
                </c:pt>
                <c:pt idx="11">
                  <c:v>0</c:v>
                </c:pt>
                <c:pt idx="12">
                  <c:v>0</c:v>
                </c:pt>
                <c:pt idx="13">
                  <c:v>0</c:v>
                </c:pt>
                <c:pt idx="14">
                  <c:v>0</c:v>
                </c:pt>
              </c:numCache>
            </c:numRef>
          </c:val>
          <c:smooth val="0"/>
          <c:extLst>
            <c:ext xmlns:c16="http://schemas.microsoft.com/office/drawing/2014/chart" uri="{C3380CC4-5D6E-409C-BE32-E72D297353CC}">
              <c16:uniqueId val="{00000000-E8BD-4CA3-BF12-1651A62F48D8}"/>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25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5"/>
          <c:order val="0"/>
          <c:tx>
            <c:strRef>
              <c:f>田尻町!$B$238</c:f>
              <c:strCache>
                <c:ptCount val="1"/>
                <c:pt idx="0">
                  <c:v>介護</c:v>
                </c:pt>
              </c:strCache>
            </c:strRef>
          </c:tx>
          <c:spPr>
            <a:ln>
              <a:solidFill>
                <a:sysClr val="windowText" lastClr="000000"/>
              </a:solidFill>
            </a:ln>
          </c:spPr>
          <c:invertIfNegative val="0"/>
          <c:cat>
            <c:strRef>
              <c:f>田尻町!$C$237:$R$237</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田尻町!$C$238:$R$238</c:f>
              <c:numCache>
                <c:formatCode>General</c:formatCode>
                <c:ptCount val="15"/>
                <c:pt idx="0">
                  <c:v>149</c:v>
                </c:pt>
                <c:pt idx="1">
                  <c:v>154</c:v>
                </c:pt>
                <c:pt idx="2">
                  <c:v>158</c:v>
                </c:pt>
                <c:pt idx="3">
                  <c:v>163</c:v>
                </c:pt>
                <c:pt idx="4">
                  <c:v>168</c:v>
                </c:pt>
                <c:pt idx="5">
                  <c:v>172</c:v>
                </c:pt>
                <c:pt idx="6">
                  <c:v>176</c:v>
                </c:pt>
                <c:pt idx="7">
                  <c:v>179</c:v>
                </c:pt>
                <c:pt idx="8">
                  <c:v>183</c:v>
                </c:pt>
                <c:pt idx="9">
                  <c:v>187</c:v>
                </c:pt>
                <c:pt idx="10">
                  <c:v>189</c:v>
                </c:pt>
                <c:pt idx="11">
                  <c:v>192</c:v>
                </c:pt>
                <c:pt idx="12">
                  <c:v>194</c:v>
                </c:pt>
                <c:pt idx="13">
                  <c:v>196</c:v>
                </c:pt>
                <c:pt idx="14">
                  <c:v>199</c:v>
                </c:pt>
              </c:numCache>
            </c:numRef>
          </c:val>
          <c:extLst>
            <c:ext xmlns:c16="http://schemas.microsoft.com/office/drawing/2014/chart" uri="{C3380CC4-5D6E-409C-BE32-E72D297353CC}">
              <c16:uniqueId val="{00000000-2C18-4DC3-A104-4B3041B494F4}"/>
            </c:ext>
          </c:extLst>
        </c:ser>
        <c:ser>
          <c:idx val="6"/>
          <c:order val="1"/>
          <c:tx>
            <c:strRef>
              <c:f>田尻町!$B$239</c:f>
              <c:strCache>
                <c:ptCount val="1"/>
                <c:pt idx="0">
                  <c:v>国保</c:v>
                </c:pt>
              </c:strCache>
            </c:strRef>
          </c:tx>
          <c:spPr>
            <a:ln>
              <a:solidFill>
                <a:sysClr val="windowText" lastClr="000000"/>
              </a:solidFill>
            </a:ln>
          </c:spPr>
          <c:invertIfNegative val="0"/>
          <c:cat>
            <c:strRef>
              <c:f>田尻町!$C$237:$R$237</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田尻町!$C$239:$R$239</c:f>
              <c:numCache>
                <c:formatCode>#,##0_ ;[Red]\-#,##0\ </c:formatCode>
                <c:ptCount val="15"/>
                <c:pt idx="0">
                  <c:v>98</c:v>
                </c:pt>
                <c:pt idx="1">
                  <c:v>96</c:v>
                </c:pt>
                <c:pt idx="2">
                  <c:v>93</c:v>
                </c:pt>
                <c:pt idx="3">
                  <c:v>91</c:v>
                </c:pt>
                <c:pt idx="4">
                  <c:v>89</c:v>
                </c:pt>
                <c:pt idx="5">
                  <c:v>88</c:v>
                </c:pt>
                <c:pt idx="6">
                  <c:v>88</c:v>
                </c:pt>
                <c:pt idx="7">
                  <c:v>88</c:v>
                </c:pt>
                <c:pt idx="8">
                  <c:v>87</c:v>
                </c:pt>
                <c:pt idx="9">
                  <c:v>87</c:v>
                </c:pt>
                <c:pt idx="10">
                  <c:v>88</c:v>
                </c:pt>
                <c:pt idx="11">
                  <c:v>89</c:v>
                </c:pt>
                <c:pt idx="12">
                  <c:v>91</c:v>
                </c:pt>
                <c:pt idx="13">
                  <c:v>92</c:v>
                </c:pt>
                <c:pt idx="14">
                  <c:v>93</c:v>
                </c:pt>
              </c:numCache>
            </c:numRef>
          </c:val>
          <c:extLst>
            <c:ext xmlns:c16="http://schemas.microsoft.com/office/drawing/2014/chart" uri="{C3380CC4-5D6E-409C-BE32-E72D297353CC}">
              <c16:uniqueId val="{00000001-2C18-4DC3-A104-4B3041B494F4}"/>
            </c:ext>
          </c:extLst>
        </c:ser>
        <c:ser>
          <c:idx val="7"/>
          <c:order val="2"/>
          <c:tx>
            <c:strRef>
              <c:f>田尻町!$B$240</c:f>
              <c:strCache>
                <c:ptCount val="1"/>
                <c:pt idx="0">
                  <c:v>後期高齢</c:v>
                </c:pt>
              </c:strCache>
            </c:strRef>
          </c:tx>
          <c:spPr>
            <a:ln>
              <a:solidFill>
                <a:sysClr val="windowText" lastClr="000000"/>
              </a:solidFill>
            </a:ln>
          </c:spPr>
          <c:invertIfNegative val="0"/>
          <c:cat>
            <c:strRef>
              <c:f>田尻町!$C$237:$R$237</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田尻町!$C$240:$R$240</c:f>
              <c:numCache>
                <c:formatCode>General</c:formatCode>
                <c:ptCount val="15"/>
                <c:pt idx="0">
                  <c:v>120</c:v>
                </c:pt>
                <c:pt idx="1">
                  <c:v>122</c:v>
                </c:pt>
                <c:pt idx="2">
                  <c:v>124</c:v>
                </c:pt>
                <c:pt idx="3">
                  <c:v>127</c:v>
                </c:pt>
                <c:pt idx="4">
                  <c:v>129</c:v>
                </c:pt>
                <c:pt idx="5">
                  <c:v>129</c:v>
                </c:pt>
                <c:pt idx="6">
                  <c:v>128</c:v>
                </c:pt>
                <c:pt idx="7">
                  <c:v>128</c:v>
                </c:pt>
                <c:pt idx="8">
                  <c:v>128</c:v>
                </c:pt>
                <c:pt idx="9">
                  <c:v>127</c:v>
                </c:pt>
                <c:pt idx="10">
                  <c:v>126</c:v>
                </c:pt>
                <c:pt idx="11">
                  <c:v>125</c:v>
                </c:pt>
                <c:pt idx="12">
                  <c:v>124</c:v>
                </c:pt>
                <c:pt idx="13">
                  <c:v>122</c:v>
                </c:pt>
                <c:pt idx="14">
                  <c:v>121</c:v>
                </c:pt>
              </c:numCache>
            </c:numRef>
          </c:val>
          <c:extLst>
            <c:ext xmlns:c16="http://schemas.microsoft.com/office/drawing/2014/chart" uri="{C3380CC4-5D6E-409C-BE32-E72D297353CC}">
              <c16:uniqueId val="{00000002-2C18-4DC3-A104-4B3041B494F4}"/>
            </c:ext>
          </c:extLst>
        </c:ser>
        <c:ser>
          <c:idx val="9"/>
          <c:order val="4"/>
          <c:tx>
            <c:strRef>
              <c:f>田尻町!$B$242</c:f>
              <c:strCache>
                <c:ptCount val="1"/>
                <c:pt idx="0">
                  <c:v>下水</c:v>
                </c:pt>
              </c:strCache>
            </c:strRef>
          </c:tx>
          <c:spPr>
            <a:ln>
              <a:solidFill>
                <a:sysClr val="windowText" lastClr="000000"/>
              </a:solidFill>
            </a:ln>
          </c:spPr>
          <c:invertIfNegative val="0"/>
          <c:cat>
            <c:strRef>
              <c:f>田尻町!$C$237:$R$237</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田尻町!$C$242:$R$242</c:f>
              <c:numCache>
                <c:formatCode>General</c:formatCode>
                <c:ptCount val="15"/>
                <c:pt idx="0">
                  <c:v>554</c:v>
                </c:pt>
                <c:pt idx="1">
                  <c:v>554</c:v>
                </c:pt>
                <c:pt idx="2">
                  <c:v>554</c:v>
                </c:pt>
                <c:pt idx="3">
                  <c:v>554</c:v>
                </c:pt>
                <c:pt idx="4">
                  <c:v>554</c:v>
                </c:pt>
                <c:pt idx="5">
                  <c:v>554</c:v>
                </c:pt>
                <c:pt idx="6">
                  <c:v>554</c:v>
                </c:pt>
                <c:pt idx="7">
                  <c:v>554</c:v>
                </c:pt>
                <c:pt idx="8">
                  <c:v>554</c:v>
                </c:pt>
                <c:pt idx="9">
                  <c:v>554</c:v>
                </c:pt>
                <c:pt idx="10">
                  <c:v>554</c:v>
                </c:pt>
                <c:pt idx="11">
                  <c:v>554</c:v>
                </c:pt>
                <c:pt idx="12">
                  <c:v>554</c:v>
                </c:pt>
                <c:pt idx="13">
                  <c:v>554</c:v>
                </c:pt>
                <c:pt idx="14">
                  <c:v>554</c:v>
                </c:pt>
              </c:numCache>
            </c:numRef>
          </c:val>
          <c:extLst>
            <c:ext xmlns:c16="http://schemas.microsoft.com/office/drawing/2014/chart" uri="{C3380CC4-5D6E-409C-BE32-E72D297353CC}">
              <c16:uniqueId val="{00000003-2C18-4DC3-A104-4B3041B494F4}"/>
            </c:ext>
          </c:extLst>
        </c:ser>
        <c:dLbls>
          <c:showLegendKey val="0"/>
          <c:showVal val="0"/>
          <c:showCatName val="0"/>
          <c:showSerName val="0"/>
          <c:showPercent val="0"/>
          <c:showBubbleSize val="0"/>
        </c:dLbls>
        <c:gapWidth val="100"/>
        <c:overlap val="100"/>
        <c:axId val="1631457360"/>
        <c:axId val="1469536864"/>
        <c:extLst>
          <c:ext xmlns:c15="http://schemas.microsoft.com/office/drawing/2012/chart" uri="{02D57815-91ED-43cb-92C2-25804820EDAC}">
            <c15:filteredBarSeries>
              <c15:ser>
                <c:idx val="8"/>
                <c:order val="3"/>
                <c:tx>
                  <c:strRef>
                    <c:extLst>
                      <c:ext uri="{02D57815-91ED-43cb-92C2-25804820EDAC}">
                        <c15:formulaRef>
                          <c15:sqref>田尻町!$B$241</c15:sqref>
                        </c15:formulaRef>
                      </c:ext>
                    </c:extLst>
                    <c:strCache>
                      <c:ptCount val="1"/>
                      <c:pt idx="0">
                        <c:v>水道</c:v>
                      </c:pt>
                    </c:strCache>
                  </c:strRef>
                </c:tx>
                <c:invertIfNegative val="0"/>
                <c:cat>
                  <c:strRef>
                    <c:extLst>
                      <c:ext uri="{02D57815-91ED-43cb-92C2-25804820EDAC}">
                        <c15:formulaRef>
                          <c15:sqref>田尻町!$C$237:$R$237</c15:sqref>
                        </c15:formulaRef>
                      </c:ext>
                    </c:extLst>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extLst>
                      <c:ext uri="{02D57815-91ED-43cb-92C2-25804820EDAC}">
                        <c15:formulaRef>
                          <c15:sqref>田尻町!$C$241:$R$241</c15:sqref>
                        </c15:formulaRef>
                      </c:ext>
                    </c:extLst>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4-2C18-4DC3-A104-4B3041B494F4}"/>
                  </c:ext>
                </c:extLst>
              </c15:ser>
            </c15:filteredBarSeries>
          </c:ext>
        </c:extLst>
      </c:bar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000"/>
          <c:min val="0"/>
        </c:scaling>
        <c:delete val="0"/>
        <c:axPos val="l"/>
        <c:majorGridlines>
          <c:spPr>
            <a:ln>
              <a:solidFill>
                <a:schemeClr val="bg1">
                  <a:lumMod val="85000"/>
                </a:schemeClr>
              </a:solidFill>
            </a:ln>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200"/>
      </c:valAx>
      <c:spPr>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15098069724234E-2"/>
          <c:y val="7.501778117744945E-2"/>
          <c:w val="0.89595200395390773"/>
          <c:h val="0.87811371901713708"/>
        </c:manualLayout>
      </c:layout>
      <c:lineChart>
        <c:grouping val="standard"/>
        <c:varyColors val="0"/>
        <c:ser>
          <c:idx val="5"/>
          <c:order val="0"/>
          <c:tx>
            <c:strRef>
              <c:f>田尻町!$B$238</c:f>
              <c:strCache>
                <c:ptCount val="1"/>
                <c:pt idx="0">
                  <c:v>介護</c:v>
                </c:pt>
              </c:strCache>
            </c:strRef>
          </c:tx>
          <c:spPr>
            <a:ln w="28575"/>
          </c:spPr>
          <c:marker>
            <c:symbol val="none"/>
          </c:marker>
          <c:cat>
            <c:strRef>
              <c:f>田尻町!$C$237:$R$237</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田尻町!$C$238:$R$238</c:f>
              <c:numCache>
                <c:formatCode>General</c:formatCode>
                <c:ptCount val="15"/>
                <c:pt idx="0">
                  <c:v>149</c:v>
                </c:pt>
                <c:pt idx="1">
                  <c:v>154</c:v>
                </c:pt>
                <c:pt idx="2">
                  <c:v>158</c:v>
                </c:pt>
                <c:pt idx="3">
                  <c:v>163</c:v>
                </c:pt>
                <c:pt idx="4">
                  <c:v>168</c:v>
                </c:pt>
                <c:pt idx="5">
                  <c:v>172</c:v>
                </c:pt>
                <c:pt idx="6">
                  <c:v>176</c:v>
                </c:pt>
                <c:pt idx="7">
                  <c:v>179</c:v>
                </c:pt>
                <c:pt idx="8">
                  <c:v>183</c:v>
                </c:pt>
                <c:pt idx="9">
                  <c:v>187</c:v>
                </c:pt>
                <c:pt idx="10">
                  <c:v>189</c:v>
                </c:pt>
                <c:pt idx="11">
                  <c:v>192</c:v>
                </c:pt>
                <c:pt idx="12">
                  <c:v>194</c:v>
                </c:pt>
                <c:pt idx="13">
                  <c:v>196</c:v>
                </c:pt>
                <c:pt idx="14">
                  <c:v>199</c:v>
                </c:pt>
              </c:numCache>
            </c:numRef>
          </c:val>
          <c:smooth val="0"/>
          <c:extLst>
            <c:ext xmlns:c16="http://schemas.microsoft.com/office/drawing/2014/chart" uri="{C3380CC4-5D6E-409C-BE32-E72D297353CC}">
              <c16:uniqueId val="{00000000-1804-47A0-8E93-1198AA63B7F3}"/>
            </c:ext>
          </c:extLst>
        </c:ser>
        <c:ser>
          <c:idx val="6"/>
          <c:order val="1"/>
          <c:tx>
            <c:strRef>
              <c:f>田尻町!$B$239</c:f>
              <c:strCache>
                <c:ptCount val="1"/>
                <c:pt idx="0">
                  <c:v>国保</c:v>
                </c:pt>
              </c:strCache>
            </c:strRef>
          </c:tx>
          <c:spPr>
            <a:ln w="28575">
              <a:solidFill>
                <a:schemeClr val="accent1">
                  <a:lumMod val="60000"/>
                  <a:lumOff val="40000"/>
                </a:schemeClr>
              </a:solidFill>
            </a:ln>
          </c:spPr>
          <c:marker>
            <c:symbol val="none"/>
          </c:marker>
          <c:cat>
            <c:strRef>
              <c:f>田尻町!$C$237:$R$237</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田尻町!$C$239:$R$239</c:f>
              <c:numCache>
                <c:formatCode>#,##0_ ;[Red]\-#,##0\ </c:formatCode>
                <c:ptCount val="15"/>
                <c:pt idx="0">
                  <c:v>98</c:v>
                </c:pt>
                <c:pt idx="1">
                  <c:v>96</c:v>
                </c:pt>
                <c:pt idx="2">
                  <c:v>93</c:v>
                </c:pt>
                <c:pt idx="3">
                  <c:v>91</c:v>
                </c:pt>
                <c:pt idx="4">
                  <c:v>89</c:v>
                </c:pt>
                <c:pt idx="5">
                  <c:v>88</c:v>
                </c:pt>
                <c:pt idx="6">
                  <c:v>88</c:v>
                </c:pt>
                <c:pt idx="7">
                  <c:v>88</c:v>
                </c:pt>
                <c:pt idx="8">
                  <c:v>87</c:v>
                </c:pt>
                <c:pt idx="9">
                  <c:v>87</c:v>
                </c:pt>
                <c:pt idx="10">
                  <c:v>88</c:v>
                </c:pt>
                <c:pt idx="11">
                  <c:v>89</c:v>
                </c:pt>
                <c:pt idx="12">
                  <c:v>91</c:v>
                </c:pt>
                <c:pt idx="13">
                  <c:v>92</c:v>
                </c:pt>
                <c:pt idx="14">
                  <c:v>93</c:v>
                </c:pt>
              </c:numCache>
            </c:numRef>
          </c:val>
          <c:smooth val="0"/>
          <c:extLst>
            <c:ext xmlns:c16="http://schemas.microsoft.com/office/drawing/2014/chart" uri="{C3380CC4-5D6E-409C-BE32-E72D297353CC}">
              <c16:uniqueId val="{00000001-1804-47A0-8E93-1198AA63B7F3}"/>
            </c:ext>
          </c:extLst>
        </c:ser>
        <c:ser>
          <c:idx val="7"/>
          <c:order val="2"/>
          <c:tx>
            <c:strRef>
              <c:f>田尻町!$B$240</c:f>
              <c:strCache>
                <c:ptCount val="1"/>
                <c:pt idx="0">
                  <c:v>後期高齢</c:v>
                </c:pt>
              </c:strCache>
            </c:strRef>
          </c:tx>
          <c:spPr>
            <a:ln w="28575">
              <a:solidFill>
                <a:schemeClr val="accent2">
                  <a:lumMod val="60000"/>
                  <a:lumOff val="40000"/>
                </a:schemeClr>
              </a:solidFill>
            </a:ln>
          </c:spPr>
          <c:marker>
            <c:symbol val="none"/>
          </c:marker>
          <c:cat>
            <c:strRef>
              <c:f>田尻町!$C$237:$R$237</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田尻町!$C$240:$R$240</c:f>
              <c:numCache>
                <c:formatCode>General</c:formatCode>
                <c:ptCount val="15"/>
                <c:pt idx="0">
                  <c:v>120</c:v>
                </c:pt>
                <c:pt idx="1">
                  <c:v>122</c:v>
                </c:pt>
                <c:pt idx="2">
                  <c:v>124</c:v>
                </c:pt>
                <c:pt idx="3">
                  <c:v>127</c:v>
                </c:pt>
                <c:pt idx="4">
                  <c:v>129</c:v>
                </c:pt>
                <c:pt idx="5">
                  <c:v>129</c:v>
                </c:pt>
                <c:pt idx="6">
                  <c:v>128</c:v>
                </c:pt>
                <c:pt idx="7">
                  <c:v>128</c:v>
                </c:pt>
                <c:pt idx="8">
                  <c:v>128</c:v>
                </c:pt>
                <c:pt idx="9">
                  <c:v>127</c:v>
                </c:pt>
                <c:pt idx="10">
                  <c:v>126</c:v>
                </c:pt>
                <c:pt idx="11">
                  <c:v>125</c:v>
                </c:pt>
                <c:pt idx="12">
                  <c:v>124</c:v>
                </c:pt>
                <c:pt idx="13">
                  <c:v>122</c:v>
                </c:pt>
                <c:pt idx="14">
                  <c:v>121</c:v>
                </c:pt>
              </c:numCache>
            </c:numRef>
          </c:val>
          <c:smooth val="0"/>
          <c:extLst>
            <c:ext xmlns:c16="http://schemas.microsoft.com/office/drawing/2014/chart" uri="{C3380CC4-5D6E-409C-BE32-E72D297353CC}">
              <c16:uniqueId val="{00000002-1804-47A0-8E93-1198AA63B7F3}"/>
            </c:ext>
          </c:extLst>
        </c:ser>
        <c:ser>
          <c:idx val="9"/>
          <c:order val="4"/>
          <c:tx>
            <c:strRef>
              <c:f>田尻町!$B$242</c:f>
              <c:strCache>
                <c:ptCount val="1"/>
                <c:pt idx="0">
                  <c:v>下水</c:v>
                </c:pt>
              </c:strCache>
            </c:strRef>
          </c:tx>
          <c:spPr>
            <a:ln w="28575"/>
          </c:spPr>
          <c:marker>
            <c:symbol val="none"/>
          </c:marker>
          <c:cat>
            <c:strRef>
              <c:f>田尻町!$C$237:$R$237</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田尻町!$C$242:$R$242</c:f>
              <c:numCache>
                <c:formatCode>General</c:formatCode>
                <c:ptCount val="15"/>
                <c:pt idx="0">
                  <c:v>554</c:v>
                </c:pt>
                <c:pt idx="1">
                  <c:v>554</c:v>
                </c:pt>
                <c:pt idx="2">
                  <c:v>554</c:v>
                </c:pt>
                <c:pt idx="3">
                  <c:v>554</c:v>
                </c:pt>
                <c:pt idx="4">
                  <c:v>554</c:v>
                </c:pt>
                <c:pt idx="5">
                  <c:v>554</c:v>
                </c:pt>
                <c:pt idx="6">
                  <c:v>554</c:v>
                </c:pt>
                <c:pt idx="7">
                  <c:v>554</c:v>
                </c:pt>
                <c:pt idx="8">
                  <c:v>554</c:v>
                </c:pt>
                <c:pt idx="9">
                  <c:v>554</c:v>
                </c:pt>
                <c:pt idx="10">
                  <c:v>554</c:v>
                </c:pt>
                <c:pt idx="11">
                  <c:v>554</c:v>
                </c:pt>
                <c:pt idx="12">
                  <c:v>554</c:v>
                </c:pt>
                <c:pt idx="13">
                  <c:v>554</c:v>
                </c:pt>
                <c:pt idx="14">
                  <c:v>554</c:v>
                </c:pt>
              </c:numCache>
            </c:numRef>
          </c:val>
          <c:smooth val="0"/>
          <c:extLst>
            <c:ext xmlns:c16="http://schemas.microsoft.com/office/drawing/2014/chart" uri="{C3380CC4-5D6E-409C-BE32-E72D297353CC}">
              <c16:uniqueId val="{00000003-1804-47A0-8E93-1198AA63B7F3}"/>
            </c:ext>
          </c:extLst>
        </c:ser>
        <c:dLbls>
          <c:showLegendKey val="0"/>
          <c:showVal val="0"/>
          <c:showCatName val="0"/>
          <c:showSerName val="0"/>
          <c:showPercent val="0"/>
          <c:showBubbleSize val="0"/>
        </c:dLbls>
        <c:smooth val="0"/>
        <c:axId val="1631457360"/>
        <c:axId val="1469536864"/>
        <c:extLst>
          <c:ext xmlns:c15="http://schemas.microsoft.com/office/drawing/2012/chart" uri="{02D57815-91ED-43cb-92C2-25804820EDAC}">
            <c15:filteredLineSeries>
              <c15:ser>
                <c:idx val="8"/>
                <c:order val="3"/>
                <c:tx>
                  <c:strRef>
                    <c:extLst>
                      <c:ext uri="{02D57815-91ED-43cb-92C2-25804820EDAC}">
                        <c15:formulaRef>
                          <c15:sqref>田尻町!$B$241</c15:sqref>
                        </c15:formulaRef>
                      </c:ext>
                    </c:extLst>
                    <c:strCache>
                      <c:ptCount val="1"/>
                      <c:pt idx="0">
                        <c:v>水道</c:v>
                      </c:pt>
                    </c:strCache>
                  </c:strRef>
                </c:tx>
                <c:spPr>
                  <a:ln>
                    <a:solidFill>
                      <a:schemeClr val="accent2">
                        <a:lumMod val="60000"/>
                        <a:lumOff val="40000"/>
                      </a:schemeClr>
                    </a:solidFill>
                  </a:ln>
                </c:spPr>
                <c:marker>
                  <c:symbol val="none"/>
                </c:marker>
                <c:cat>
                  <c:strRef>
                    <c:extLst>
                      <c:ext uri="{02D57815-91ED-43cb-92C2-25804820EDAC}">
                        <c15:formulaRef>
                          <c15:sqref>田尻町!$C$237:$R$237</c15:sqref>
                        </c15:formulaRef>
                      </c:ext>
                    </c:extLst>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extLst>
                      <c:ext uri="{02D57815-91ED-43cb-92C2-25804820EDAC}">
                        <c15:formulaRef>
                          <c15:sqref>田尻町!$C$241:$R$241</c15:sqref>
                        </c15:formulaRef>
                      </c:ext>
                    </c:extLst>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smooth val="0"/>
                <c:extLst>
                  <c:ext xmlns:c16="http://schemas.microsoft.com/office/drawing/2014/chart" uri="{C3380CC4-5D6E-409C-BE32-E72D297353CC}">
                    <c16:uniqueId val="{00000004-1804-47A0-8E93-1198AA63B7F3}"/>
                  </c:ext>
                </c:extLst>
              </c15:ser>
            </c15:filteredLineSeries>
          </c:ext>
        </c:extLst>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600"/>
          <c:min val="0"/>
        </c:scaling>
        <c:delete val="0"/>
        <c:axPos val="l"/>
        <c:majorGridlines>
          <c:spPr>
            <a:ln>
              <a:solidFill>
                <a:schemeClr val="bg1">
                  <a:lumMod val="85000"/>
                </a:schemeClr>
              </a:solidFill>
            </a:ln>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
      </c:valAx>
      <c:spPr>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29260365404831"/>
          <c:y val="0.17635512952185325"/>
          <c:w val="0.87603419488103385"/>
          <c:h val="0.79717195892738013"/>
        </c:manualLayout>
      </c:layout>
      <c:barChart>
        <c:barDir val="col"/>
        <c:grouping val="clustered"/>
        <c:varyColors val="0"/>
        <c:ser>
          <c:idx val="0"/>
          <c:order val="0"/>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田尻町!$B$3:$P$3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田尻町!$B$4:$P$4</c:f>
              <c:numCache>
                <c:formatCode>#,##0;"▲ "#,##0</c:formatCode>
                <c:ptCount val="15"/>
                <c:pt idx="0">
                  <c:v>602</c:v>
                </c:pt>
                <c:pt idx="1">
                  <c:v>603</c:v>
                </c:pt>
                <c:pt idx="2">
                  <c:v>569</c:v>
                </c:pt>
                <c:pt idx="3">
                  <c:v>478</c:v>
                </c:pt>
                <c:pt idx="4">
                  <c:v>397</c:v>
                </c:pt>
                <c:pt idx="5">
                  <c:v>428</c:v>
                </c:pt>
                <c:pt idx="6">
                  <c:v>546</c:v>
                </c:pt>
                <c:pt idx="7">
                  <c:v>461</c:v>
                </c:pt>
                <c:pt idx="8">
                  <c:v>501</c:v>
                </c:pt>
                <c:pt idx="9">
                  <c:v>436</c:v>
                </c:pt>
                <c:pt idx="10">
                  <c:v>442</c:v>
                </c:pt>
                <c:pt idx="11">
                  <c:v>354</c:v>
                </c:pt>
                <c:pt idx="12">
                  <c:v>253</c:v>
                </c:pt>
                <c:pt idx="13">
                  <c:v>188</c:v>
                </c:pt>
                <c:pt idx="14">
                  <c:v>100</c:v>
                </c:pt>
              </c:numCache>
            </c:numRef>
          </c:val>
          <c:extLst>
            <c:ext xmlns:c16="http://schemas.microsoft.com/office/drawing/2014/chart" uri="{C3380CC4-5D6E-409C-BE32-E72D297353CC}">
              <c16:uniqueId val="{00000000-EC0A-4F1A-8A33-FDBDD66F1CF5}"/>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200"/>
        <c:minorUnit val="200"/>
      </c:valAx>
      <c:spPr>
        <a:noFill/>
        <a:ln w="9525">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9012590003789"/>
          <c:y val="0.15868036275629552"/>
          <c:w val="0.84242431260263595"/>
          <c:h val="0.78742761764922853"/>
        </c:manualLayout>
      </c:layout>
      <c:lineChart>
        <c:grouping val="standard"/>
        <c:varyColors val="0"/>
        <c:ser>
          <c:idx val="0"/>
          <c:order val="0"/>
          <c:spPr>
            <a:ln w="28575" cap="rnd">
              <a:solidFill>
                <a:schemeClr val="accent1"/>
              </a:solidFill>
              <a:round/>
            </a:ln>
            <a:effectLst/>
          </c:spPr>
          <c:marker>
            <c:symbol val="none"/>
          </c:marker>
          <c:cat>
            <c:strRef>
              <c:f>田尻町!$C$160:$S$160</c:f>
              <c:strCache>
                <c:ptCount val="17"/>
                <c:pt idx="0">
                  <c:v>R1(決算)</c:v>
                </c:pt>
                <c:pt idx="1">
                  <c:v>R2(決算)</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pt idx="16">
                  <c:v>R17</c:v>
                </c:pt>
              </c:strCache>
            </c:strRef>
          </c:cat>
          <c:val>
            <c:numRef>
              <c:f>田尻町!$C$161:$S$161</c:f>
              <c:numCache>
                <c:formatCode>#,##0</c:formatCode>
                <c:ptCount val="17"/>
                <c:pt idx="0" formatCode="General">
                  <c:v>691</c:v>
                </c:pt>
                <c:pt idx="1">
                  <c:v>1599</c:v>
                </c:pt>
                <c:pt idx="2">
                  <c:v>1733</c:v>
                </c:pt>
                <c:pt idx="3">
                  <c:v>1766</c:v>
                </c:pt>
                <c:pt idx="4">
                  <c:v>1800</c:v>
                </c:pt>
                <c:pt idx="5">
                  <c:v>2352</c:v>
                </c:pt>
                <c:pt idx="6">
                  <c:v>2491</c:v>
                </c:pt>
                <c:pt idx="7">
                  <c:v>1773</c:v>
                </c:pt>
                <c:pt idx="8">
                  <c:v>1788</c:v>
                </c:pt>
                <c:pt idx="9">
                  <c:v>1811</c:v>
                </c:pt>
                <c:pt idx="10">
                  <c:v>1827</c:v>
                </c:pt>
                <c:pt idx="11">
                  <c:v>1848</c:v>
                </c:pt>
                <c:pt idx="12">
                  <c:v>1867</c:v>
                </c:pt>
                <c:pt idx="13">
                  <c:v>1890</c:v>
                </c:pt>
                <c:pt idx="14">
                  <c:v>1911</c:v>
                </c:pt>
                <c:pt idx="15">
                  <c:v>1932</c:v>
                </c:pt>
                <c:pt idx="16">
                  <c:v>1954</c:v>
                </c:pt>
              </c:numCache>
            </c:numRef>
          </c:val>
          <c:smooth val="0"/>
          <c:extLst>
            <c:ext xmlns:c16="http://schemas.microsoft.com/office/drawing/2014/chart" uri="{C3380CC4-5D6E-409C-BE32-E72D297353CC}">
              <c16:uniqueId val="{00000000-7195-4B1E-A492-C1BDAF1D5705}"/>
            </c:ext>
          </c:extLst>
        </c:ser>
        <c:ser>
          <c:idx val="1"/>
          <c:order val="1"/>
          <c:spPr>
            <a:ln w="28575" cap="rnd">
              <a:solidFill>
                <a:schemeClr val="accent2"/>
              </a:solidFill>
              <a:round/>
            </a:ln>
            <a:effectLst/>
          </c:spPr>
          <c:marker>
            <c:symbol val="none"/>
          </c:marker>
          <c:cat>
            <c:strRef>
              <c:f>田尻町!$C$160:$S$160</c:f>
              <c:strCache>
                <c:ptCount val="17"/>
                <c:pt idx="0">
                  <c:v>R1(決算)</c:v>
                </c:pt>
                <c:pt idx="1">
                  <c:v>R2(決算)</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pt idx="16">
                  <c:v>R17</c:v>
                </c:pt>
              </c:strCache>
            </c:strRef>
          </c:cat>
          <c:val>
            <c:numRef>
              <c:f>田尻町!$C$163:$S$163</c:f>
              <c:numCache>
                <c:formatCode>#,##0</c:formatCode>
                <c:ptCount val="17"/>
                <c:pt idx="0" formatCode="General">
                  <c:v>628</c:v>
                </c:pt>
                <c:pt idx="1">
                  <c:v>1609</c:v>
                </c:pt>
                <c:pt idx="2">
                  <c:v>1633</c:v>
                </c:pt>
                <c:pt idx="3">
                  <c:v>1657</c:v>
                </c:pt>
                <c:pt idx="4">
                  <c:v>1682</c:v>
                </c:pt>
                <c:pt idx="5">
                  <c:v>1707</c:v>
                </c:pt>
                <c:pt idx="6">
                  <c:v>1733</c:v>
                </c:pt>
                <c:pt idx="7">
                  <c:v>1759</c:v>
                </c:pt>
                <c:pt idx="8">
                  <c:v>1785</c:v>
                </c:pt>
                <c:pt idx="9">
                  <c:v>1812</c:v>
                </c:pt>
                <c:pt idx="10">
                  <c:v>1839</c:v>
                </c:pt>
                <c:pt idx="11">
                  <c:v>1867</c:v>
                </c:pt>
                <c:pt idx="12">
                  <c:v>1895</c:v>
                </c:pt>
                <c:pt idx="13">
                  <c:v>1923</c:v>
                </c:pt>
                <c:pt idx="14">
                  <c:v>1952</c:v>
                </c:pt>
                <c:pt idx="15">
                  <c:v>1981</c:v>
                </c:pt>
                <c:pt idx="16">
                  <c:v>2011</c:v>
                </c:pt>
              </c:numCache>
            </c:numRef>
          </c:val>
          <c:smooth val="0"/>
          <c:extLst>
            <c:ext xmlns:c16="http://schemas.microsoft.com/office/drawing/2014/chart" uri="{C3380CC4-5D6E-409C-BE32-E72D297353CC}">
              <c16:uniqueId val="{00000001-7195-4B1E-A492-C1BDAF1D5705}"/>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majorGridlines>
          <c:spPr>
            <a:ln w="9525" cap="flat" cmpd="sng" algn="ctr">
              <a:noFill/>
              <a:round/>
            </a:ln>
            <a:effectLst/>
          </c:spPr>
        </c:majorGridlines>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3000"/>
          <c:min val="5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5"/>
            <c:spPr>
              <a:solidFill>
                <a:srgbClr val="FF0000"/>
              </a:solidFill>
              <a:ln w="19050">
                <a:noFill/>
              </a:ln>
              <a:effectLst/>
            </c:spPr>
            <c:extLst>
              <c:ext xmlns:c16="http://schemas.microsoft.com/office/drawing/2014/chart" uri="{C3380CC4-5D6E-409C-BE32-E72D297353CC}">
                <c16:uniqueId val="{00000001-CC12-41CA-9E79-D3861A5C8624}"/>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CC12-41CA-9E79-D3861A5C8624}"/>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CC12-41CA-9E79-D3861A5C8624}"/>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CC12-41CA-9E79-D3861A5C8624}"/>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CC12-41CA-9E79-D3861A5C8624}"/>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CC12-41CA-9E79-D3861A5C8624}"/>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CC12-41CA-9E79-D3861A5C8624}"/>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CC12-41CA-9E79-D3861A5C8624}"/>
              </c:ext>
            </c:extLst>
          </c:dPt>
          <c:cat>
            <c:strRef>
              <c:f>田尻町!$H$199:$H$206</c:f>
              <c:strCache>
                <c:ptCount val="8"/>
                <c:pt idx="0">
                  <c:v>補助費等</c:v>
                </c:pt>
                <c:pt idx="1">
                  <c:v>人件費</c:v>
                </c:pt>
                <c:pt idx="2">
                  <c:v>扶助費</c:v>
                </c:pt>
                <c:pt idx="3">
                  <c:v>公債費</c:v>
                </c:pt>
                <c:pt idx="4">
                  <c:v>建設事業費（災害復旧含む）</c:v>
                </c:pt>
                <c:pt idx="5">
                  <c:v>物件費</c:v>
                </c:pt>
                <c:pt idx="6">
                  <c:v>繰出金</c:v>
                </c:pt>
                <c:pt idx="7">
                  <c:v>その他</c:v>
                </c:pt>
              </c:strCache>
            </c:strRef>
          </c:cat>
          <c:val>
            <c:numRef>
              <c:f>田尻町!$L$199:$L$206</c:f>
              <c:numCache>
                <c:formatCode>0.0%</c:formatCode>
                <c:ptCount val="8"/>
                <c:pt idx="0">
                  <c:v>0.27861471861471859</c:v>
                </c:pt>
                <c:pt idx="1">
                  <c:v>0.21662337662337663</c:v>
                </c:pt>
                <c:pt idx="2">
                  <c:v>9.6796536796536797E-2</c:v>
                </c:pt>
                <c:pt idx="3">
                  <c:v>1.1948051948051949E-2</c:v>
                </c:pt>
                <c:pt idx="4">
                  <c:v>5.5064935064935067E-2</c:v>
                </c:pt>
                <c:pt idx="5">
                  <c:v>0.12294372294372294</c:v>
                </c:pt>
                <c:pt idx="6">
                  <c:v>0.15203463203463202</c:v>
                </c:pt>
                <c:pt idx="7">
                  <c:v>6.5974025974025977E-2</c:v>
                </c:pt>
              </c:numCache>
            </c:numRef>
          </c:val>
          <c:extLst>
            <c:ext xmlns:c16="http://schemas.microsoft.com/office/drawing/2014/chart" uri="{C3380CC4-5D6E-409C-BE32-E72D297353CC}">
              <c16:uniqueId val="{00000010-CC12-41CA-9E79-D3861A5C862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13"/>
            <c:spPr>
              <a:solidFill>
                <a:srgbClr val="FF0000"/>
              </a:solidFill>
              <a:ln w="19050">
                <a:noFill/>
              </a:ln>
              <a:effectLst/>
            </c:spPr>
            <c:extLst>
              <c:ext xmlns:c16="http://schemas.microsoft.com/office/drawing/2014/chart" uri="{C3380CC4-5D6E-409C-BE32-E72D297353CC}">
                <c16:uniqueId val="{00000001-A415-4BFF-B047-D87E8FD771FA}"/>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A415-4BFF-B047-D87E8FD771FA}"/>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A415-4BFF-B047-D87E8FD771FA}"/>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A415-4BFF-B047-D87E8FD771FA}"/>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A415-4BFF-B047-D87E8FD771FA}"/>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A415-4BFF-B047-D87E8FD771FA}"/>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A415-4BFF-B047-D87E8FD771FA}"/>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A415-4BFF-B047-D87E8FD771FA}"/>
              </c:ext>
            </c:extLst>
          </c:dPt>
          <c:cat>
            <c:strRef>
              <c:f>田尻町!$H$199:$H$206</c:f>
              <c:strCache>
                <c:ptCount val="8"/>
                <c:pt idx="0">
                  <c:v>補助費等</c:v>
                </c:pt>
                <c:pt idx="1">
                  <c:v>人件費</c:v>
                </c:pt>
                <c:pt idx="2">
                  <c:v>扶助費</c:v>
                </c:pt>
                <c:pt idx="3">
                  <c:v>公債費</c:v>
                </c:pt>
                <c:pt idx="4">
                  <c:v>建設事業費（災害復旧含む）</c:v>
                </c:pt>
                <c:pt idx="5">
                  <c:v>物件費</c:v>
                </c:pt>
                <c:pt idx="6">
                  <c:v>繰出金</c:v>
                </c:pt>
                <c:pt idx="7">
                  <c:v>その他</c:v>
                </c:pt>
              </c:strCache>
            </c:strRef>
          </c:cat>
          <c:val>
            <c:numRef>
              <c:f>田尻町!$K$199:$K$206</c:f>
              <c:numCache>
                <c:formatCode>0.0%</c:formatCode>
                <c:ptCount val="8"/>
                <c:pt idx="0">
                  <c:v>0.11544117647058824</c:v>
                </c:pt>
                <c:pt idx="1">
                  <c:v>0.23033088235294116</c:v>
                </c:pt>
                <c:pt idx="2">
                  <c:v>9.7610294117647059E-2</c:v>
                </c:pt>
                <c:pt idx="3">
                  <c:v>1.4154411764705882E-2</c:v>
                </c:pt>
                <c:pt idx="4">
                  <c:v>0.10533088235294118</c:v>
                </c:pt>
                <c:pt idx="5">
                  <c:v>0.12647058823529411</c:v>
                </c:pt>
                <c:pt idx="6">
                  <c:v>0.16084558823529413</c:v>
                </c:pt>
                <c:pt idx="7">
                  <c:v>0.14981617647058823</c:v>
                </c:pt>
              </c:numCache>
            </c:numRef>
          </c:val>
          <c:extLst>
            <c:ext xmlns:c16="http://schemas.microsoft.com/office/drawing/2014/chart" uri="{C3380CC4-5D6E-409C-BE32-E72D297353CC}">
              <c16:uniqueId val="{00000010-A415-4BFF-B047-D87E8FD771F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7"/>
            <c:spPr>
              <a:solidFill>
                <a:srgbClr val="FF0000"/>
              </a:solidFill>
              <a:ln w="19050">
                <a:noFill/>
              </a:ln>
              <a:effectLst/>
            </c:spPr>
            <c:extLst>
              <c:ext xmlns:c16="http://schemas.microsoft.com/office/drawing/2014/chart" uri="{C3380CC4-5D6E-409C-BE32-E72D297353CC}">
                <c16:uniqueId val="{00000001-CC88-4730-9CA2-A7509EB14974}"/>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CC88-4730-9CA2-A7509EB14974}"/>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CC88-4730-9CA2-A7509EB14974}"/>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CC88-4730-9CA2-A7509EB14974}"/>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CC88-4730-9CA2-A7509EB14974}"/>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CC88-4730-9CA2-A7509EB14974}"/>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CC88-4730-9CA2-A7509EB14974}"/>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CC88-4730-9CA2-A7509EB14974}"/>
              </c:ext>
            </c:extLst>
          </c:dPt>
          <c:dPt>
            <c:idx val="8"/>
            <c:bubble3D val="0"/>
            <c:spPr>
              <a:solidFill>
                <a:schemeClr val="bg2">
                  <a:lumMod val="75000"/>
                </a:schemeClr>
              </a:solidFill>
              <a:ln w="19050">
                <a:noFill/>
              </a:ln>
              <a:effectLst/>
            </c:spPr>
            <c:extLst>
              <c:ext xmlns:c16="http://schemas.microsoft.com/office/drawing/2014/chart" uri="{C3380CC4-5D6E-409C-BE32-E72D297353CC}">
                <c16:uniqueId val="{00000011-CC88-4730-9CA2-A7509EB14974}"/>
              </c:ext>
            </c:extLst>
          </c:dPt>
          <c:cat>
            <c:strRef>
              <c:f>田尻町!$H$189:$H$197</c:f>
              <c:strCache>
                <c:ptCount val="9"/>
                <c:pt idx="0">
                  <c:v>国・府支出金</c:v>
                </c:pt>
                <c:pt idx="1">
                  <c:v>町税</c:v>
                </c:pt>
                <c:pt idx="2">
                  <c:v>地方交付税（臨財債含む）</c:v>
                </c:pt>
                <c:pt idx="3">
                  <c:v>交付金・地方譲与税等</c:v>
                </c:pt>
                <c:pt idx="4">
                  <c:v>町債</c:v>
                </c:pt>
                <c:pt idx="5">
                  <c:v>諸収入</c:v>
                </c:pt>
                <c:pt idx="6">
                  <c:v>前年度繰越金</c:v>
                </c:pt>
                <c:pt idx="7">
                  <c:v>基金取崩し（特定目的基金）</c:v>
                </c:pt>
                <c:pt idx="8">
                  <c:v>基金取崩し（財政調整基金）</c:v>
                </c:pt>
              </c:strCache>
            </c:strRef>
          </c:cat>
          <c:val>
            <c:numRef>
              <c:f>田尻町!$L$189:$L$197</c:f>
              <c:numCache>
                <c:formatCode>0.0%</c:formatCode>
                <c:ptCount val="9"/>
                <c:pt idx="0">
                  <c:v>0.25790322580645159</c:v>
                </c:pt>
                <c:pt idx="1">
                  <c:v>0.57693548387096771</c:v>
                </c:pt>
                <c:pt idx="2">
                  <c:v>1.1290322580645162E-3</c:v>
                </c:pt>
                <c:pt idx="3">
                  <c:v>5.2419354838709679E-2</c:v>
                </c:pt>
                <c:pt idx="4">
                  <c:v>0</c:v>
                </c:pt>
                <c:pt idx="5">
                  <c:v>2.2096774193548389E-2</c:v>
                </c:pt>
                <c:pt idx="6">
                  <c:v>8.9193548387096769E-2</c:v>
                </c:pt>
                <c:pt idx="7">
                  <c:v>0</c:v>
                </c:pt>
                <c:pt idx="8">
                  <c:v>3.2258064516129032E-4</c:v>
                </c:pt>
              </c:numCache>
            </c:numRef>
          </c:val>
          <c:extLst>
            <c:ext xmlns:c16="http://schemas.microsoft.com/office/drawing/2014/chart" uri="{C3380CC4-5D6E-409C-BE32-E72D297353CC}">
              <c16:uniqueId val="{00000012-CC88-4730-9CA2-A7509EB1497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6"/>
            <c:spPr>
              <a:solidFill>
                <a:srgbClr val="FF0000"/>
              </a:solidFill>
              <a:ln w="19050">
                <a:noFill/>
              </a:ln>
              <a:effectLst/>
            </c:spPr>
            <c:extLst>
              <c:ext xmlns:c16="http://schemas.microsoft.com/office/drawing/2014/chart" uri="{C3380CC4-5D6E-409C-BE32-E72D297353CC}">
                <c16:uniqueId val="{00000001-B031-4032-9FE2-D9DFC261360A}"/>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B031-4032-9FE2-D9DFC261360A}"/>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B031-4032-9FE2-D9DFC261360A}"/>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B031-4032-9FE2-D9DFC261360A}"/>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B031-4032-9FE2-D9DFC261360A}"/>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B031-4032-9FE2-D9DFC261360A}"/>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B031-4032-9FE2-D9DFC261360A}"/>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B031-4032-9FE2-D9DFC261360A}"/>
              </c:ext>
            </c:extLst>
          </c:dPt>
          <c:dPt>
            <c:idx val="8"/>
            <c:bubble3D val="0"/>
            <c:spPr>
              <a:solidFill>
                <a:schemeClr val="bg2">
                  <a:lumMod val="75000"/>
                </a:schemeClr>
              </a:solidFill>
              <a:ln w="19050">
                <a:noFill/>
              </a:ln>
              <a:effectLst/>
            </c:spPr>
            <c:extLst>
              <c:ext xmlns:c16="http://schemas.microsoft.com/office/drawing/2014/chart" uri="{C3380CC4-5D6E-409C-BE32-E72D297353CC}">
                <c16:uniqueId val="{00000011-B031-4032-9FE2-D9DFC261360A}"/>
              </c:ext>
            </c:extLst>
          </c:dPt>
          <c:cat>
            <c:strRef>
              <c:f>田尻町!$H$189:$H$197</c:f>
              <c:strCache>
                <c:ptCount val="9"/>
                <c:pt idx="0">
                  <c:v>国・府支出金</c:v>
                </c:pt>
                <c:pt idx="1">
                  <c:v>町税</c:v>
                </c:pt>
                <c:pt idx="2">
                  <c:v>地方交付税（臨財債含む）</c:v>
                </c:pt>
                <c:pt idx="3">
                  <c:v>交付金・地方譲与税等</c:v>
                </c:pt>
                <c:pt idx="4">
                  <c:v>町債</c:v>
                </c:pt>
                <c:pt idx="5">
                  <c:v>諸収入</c:v>
                </c:pt>
                <c:pt idx="6">
                  <c:v>前年度繰越金</c:v>
                </c:pt>
                <c:pt idx="7">
                  <c:v>基金取崩し（特定目的基金）</c:v>
                </c:pt>
                <c:pt idx="8">
                  <c:v>基金取崩し（財政調整基金）</c:v>
                </c:pt>
              </c:strCache>
            </c:strRef>
          </c:cat>
          <c:val>
            <c:numRef>
              <c:f>田尻町!$K$189:$K$197</c:f>
              <c:numCache>
                <c:formatCode>0.0%</c:formatCode>
                <c:ptCount val="9"/>
                <c:pt idx="0">
                  <c:v>0.11530118471550142</c:v>
                </c:pt>
                <c:pt idx="1">
                  <c:v>0.71299849824795591</c:v>
                </c:pt>
                <c:pt idx="2">
                  <c:v>1.5017520440513933E-3</c:v>
                </c:pt>
                <c:pt idx="3">
                  <c:v>4.7722342733188719E-2</c:v>
                </c:pt>
                <c:pt idx="4">
                  <c:v>0</c:v>
                </c:pt>
                <c:pt idx="5">
                  <c:v>2.7698982145836808E-2</c:v>
                </c:pt>
                <c:pt idx="6">
                  <c:v>6.4408476555981975E-2</c:v>
                </c:pt>
                <c:pt idx="7">
                  <c:v>0</c:v>
                </c:pt>
                <c:pt idx="8">
                  <c:v>3.0368763557483729E-2</c:v>
                </c:pt>
              </c:numCache>
            </c:numRef>
          </c:val>
          <c:extLst>
            <c:ext xmlns:c16="http://schemas.microsoft.com/office/drawing/2014/chart" uri="{C3380CC4-5D6E-409C-BE32-E72D297353CC}">
              <c16:uniqueId val="{00000012-B031-4032-9FE2-D9DFC261360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田尻町!$B$52</c:f>
              <c:strCache>
                <c:ptCount val="1"/>
                <c:pt idx="0">
                  <c:v>年少人口</c:v>
                </c:pt>
              </c:strCache>
            </c:strRef>
          </c:tx>
          <c:spPr>
            <a:ln w="28575" cap="rnd">
              <a:solidFill>
                <a:schemeClr val="accent1"/>
              </a:solidFill>
              <a:round/>
            </a:ln>
            <a:effectLst/>
          </c:spPr>
          <c:marker>
            <c:symbol val="none"/>
          </c:marker>
          <c:cat>
            <c:strRef>
              <c:f>田尻町!$C$51:$Q$51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田尻町!$C$52:$Q$52</c:f>
              <c:numCache>
                <c:formatCode>#,##0</c:formatCode>
                <c:ptCount val="15"/>
                <c:pt idx="0">
                  <c:v>1072</c:v>
                </c:pt>
                <c:pt idx="1">
                  <c:v>1046</c:v>
                </c:pt>
                <c:pt idx="2">
                  <c:v>1019</c:v>
                </c:pt>
                <c:pt idx="3">
                  <c:v>993</c:v>
                </c:pt>
                <c:pt idx="4">
                  <c:v>966</c:v>
                </c:pt>
                <c:pt idx="5">
                  <c:v>956</c:v>
                </c:pt>
                <c:pt idx="6">
                  <c:v>946</c:v>
                </c:pt>
                <c:pt idx="7">
                  <c:v>936</c:v>
                </c:pt>
                <c:pt idx="8">
                  <c:v>926</c:v>
                </c:pt>
                <c:pt idx="9">
                  <c:v>916</c:v>
                </c:pt>
                <c:pt idx="10">
                  <c:v>905</c:v>
                </c:pt>
                <c:pt idx="11">
                  <c:v>895</c:v>
                </c:pt>
                <c:pt idx="12">
                  <c:v>884</c:v>
                </c:pt>
                <c:pt idx="13">
                  <c:v>874</c:v>
                </c:pt>
                <c:pt idx="14">
                  <c:v>863</c:v>
                </c:pt>
              </c:numCache>
            </c:numRef>
          </c:val>
          <c:smooth val="0"/>
          <c:extLst>
            <c:ext xmlns:c16="http://schemas.microsoft.com/office/drawing/2014/chart" uri="{C3380CC4-5D6E-409C-BE32-E72D297353CC}">
              <c16:uniqueId val="{00000000-B0B4-4F0E-9DD8-1F9122121395}"/>
            </c:ext>
          </c:extLst>
        </c:ser>
        <c:ser>
          <c:idx val="1"/>
          <c:order val="1"/>
          <c:tx>
            <c:strRef>
              <c:f>田尻町!$B$53</c:f>
              <c:strCache>
                <c:ptCount val="1"/>
                <c:pt idx="0">
                  <c:v>生産年齢人口</c:v>
                </c:pt>
              </c:strCache>
            </c:strRef>
          </c:tx>
          <c:spPr>
            <a:ln w="28575" cap="rnd">
              <a:solidFill>
                <a:schemeClr val="accent2"/>
              </a:solidFill>
              <a:round/>
            </a:ln>
            <a:effectLst/>
          </c:spPr>
          <c:marker>
            <c:symbol val="none"/>
          </c:marker>
          <c:cat>
            <c:strRef>
              <c:f>田尻町!$C$51:$Q$51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田尻町!$C$53:$Q$53</c:f>
              <c:numCache>
                <c:formatCode>#,##0</c:formatCode>
                <c:ptCount val="15"/>
                <c:pt idx="0">
                  <c:v>5457</c:v>
                </c:pt>
                <c:pt idx="1">
                  <c:v>5468</c:v>
                </c:pt>
                <c:pt idx="2">
                  <c:v>5480</c:v>
                </c:pt>
                <c:pt idx="3">
                  <c:v>5491</c:v>
                </c:pt>
                <c:pt idx="4">
                  <c:v>5503</c:v>
                </c:pt>
                <c:pt idx="5">
                  <c:v>5467</c:v>
                </c:pt>
                <c:pt idx="6">
                  <c:v>5432</c:v>
                </c:pt>
                <c:pt idx="7">
                  <c:v>5396</c:v>
                </c:pt>
                <c:pt idx="8">
                  <c:v>5361</c:v>
                </c:pt>
                <c:pt idx="9">
                  <c:v>5325</c:v>
                </c:pt>
                <c:pt idx="10">
                  <c:v>5271</c:v>
                </c:pt>
                <c:pt idx="11">
                  <c:v>5217</c:v>
                </c:pt>
                <c:pt idx="12">
                  <c:v>5162</c:v>
                </c:pt>
                <c:pt idx="13">
                  <c:v>5108</c:v>
                </c:pt>
                <c:pt idx="14">
                  <c:v>5054</c:v>
                </c:pt>
              </c:numCache>
            </c:numRef>
          </c:val>
          <c:smooth val="0"/>
          <c:extLst>
            <c:ext xmlns:c16="http://schemas.microsoft.com/office/drawing/2014/chart" uri="{C3380CC4-5D6E-409C-BE32-E72D297353CC}">
              <c16:uniqueId val="{00000001-B0B4-4F0E-9DD8-1F9122121395}"/>
            </c:ext>
          </c:extLst>
        </c:ser>
        <c:ser>
          <c:idx val="2"/>
          <c:order val="2"/>
          <c:tx>
            <c:strRef>
              <c:f>田尻町!$B$57</c:f>
              <c:strCache>
                <c:ptCount val="1"/>
                <c:pt idx="0">
                  <c:v>高齢者人口</c:v>
                </c:pt>
              </c:strCache>
            </c:strRef>
          </c:tx>
          <c:spPr>
            <a:ln w="28575" cap="rnd">
              <a:solidFill>
                <a:schemeClr val="accent3"/>
              </a:solidFill>
              <a:round/>
            </a:ln>
            <a:effectLst/>
          </c:spPr>
          <c:marker>
            <c:symbol val="none"/>
          </c:marker>
          <c:cat>
            <c:strRef>
              <c:f>田尻町!$C$51:$Q$51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田尻町!$C$57:$Q$57</c:f>
              <c:numCache>
                <c:formatCode>#,##0</c:formatCode>
                <c:ptCount val="15"/>
                <c:pt idx="0">
                  <c:v>1975</c:v>
                </c:pt>
                <c:pt idx="1">
                  <c:v>1967</c:v>
                </c:pt>
                <c:pt idx="2">
                  <c:v>1959</c:v>
                </c:pt>
                <c:pt idx="3">
                  <c:v>1951</c:v>
                </c:pt>
                <c:pt idx="4">
                  <c:v>1943</c:v>
                </c:pt>
                <c:pt idx="5">
                  <c:v>1940</c:v>
                </c:pt>
                <c:pt idx="6">
                  <c:v>1938</c:v>
                </c:pt>
                <c:pt idx="7">
                  <c:v>1935</c:v>
                </c:pt>
                <c:pt idx="8">
                  <c:v>1933</c:v>
                </c:pt>
                <c:pt idx="9">
                  <c:v>1930</c:v>
                </c:pt>
                <c:pt idx="10">
                  <c:v>1942</c:v>
                </c:pt>
                <c:pt idx="11">
                  <c:v>1954</c:v>
                </c:pt>
                <c:pt idx="12">
                  <c:v>1967</c:v>
                </c:pt>
                <c:pt idx="13">
                  <c:v>1979</c:v>
                </c:pt>
                <c:pt idx="14">
                  <c:v>1991</c:v>
                </c:pt>
              </c:numCache>
            </c:numRef>
          </c:val>
          <c:smooth val="0"/>
          <c:extLst>
            <c:ext xmlns:c16="http://schemas.microsoft.com/office/drawing/2014/chart" uri="{C3380CC4-5D6E-409C-BE32-E72D297353CC}">
              <c16:uniqueId val="{00000002-B0B4-4F0E-9DD8-1F9122121395}"/>
            </c:ext>
          </c:extLst>
        </c:ser>
        <c:dLbls>
          <c:showLegendKey val="0"/>
          <c:showVal val="0"/>
          <c:showCatName val="0"/>
          <c:showSerName val="0"/>
          <c:showPercent val="0"/>
          <c:showBubbleSize val="0"/>
        </c:dLbls>
        <c:smooth val="0"/>
        <c:axId val="291955280"/>
        <c:axId val="291952784"/>
      </c:lineChart>
      <c:catAx>
        <c:axId val="291955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2784"/>
        <c:crosses val="autoZero"/>
        <c:auto val="1"/>
        <c:lblAlgn val="ctr"/>
        <c:lblOffset val="100"/>
        <c:noMultiLvlLbl val="0"/>
      </c:catAx>
      <c:valAx>
        <c:axId val="291952784"/>
        <c:scaling>
          <c:orientation val="minMax"/>
          <c:max val="6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5280"/>
        <c:crosses val="autoZero"/>
        <c:crossBetween val="between"/>
        <c:majorUnit val="20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田尻町!$B$52</c:f>
              <c:strCache>
                <c:ptCount val="1"/>
                <c:pt idx="0">
                  <c:v>年少人口</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chemeClr val="tx1"/>
              </a:solidFill>
            </a:ln>
            <a:effectLst/>
          </c:spPr>
          <c:invertIfNegative val="0"/>
          <c:dLbls>
            <c:delete val="1"/>
          </c:dLbls>
          <c:cat>
            <c:strRef>
              <c:f>田尻町!$C$51:$Q$51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田尻町!$C$52:$Q$52</c:f>
              <c:numCache>
                <c:formatCode>#,##0</c:formatCode>
                <c:ptCount val="15"/>
                <c:pt idx="0">
                  <c:v>1072</c:v>
                </c:pt>
                <c:pt idx="1">
                  <c:v>1046</c:v>
                </c:pt>
                <c:pt idx="2">
                  <c:v>1019</c:v>
                </c:pt>
                <c:pt idx="3">
                  <c:v>993</c:v>
                </c:pt>
                <c:pt idx="4">
                  <c:v>966</c:v>
                </c:pt>
                <c:pt idx="5">
                  <c:v>956</c:v>
                </c:pt>
                <c:pt idx="6">
                  <c:v>946</c:v>
                </c:pt>
                <c:pt idx="7">
                  <c:v>936</c:v>
                </c:pt>
                <c:pt idx="8">
                  <c:v>926</c:v>
                </c:pt>
                <c:pt idx="9">
                  <c:v>916</c:v>
                </c:pt>
                <c:pt idx="10">
                  <c:v>905</c:v>
                </c:pt>
                <c:pt idx="11">
                  <c:v>895</c:v>
                </c:pt>
                <c:pt idx="12">
                  <c:v>884</c:v>
                </c:pt>
                <c:pt idx="13">
                  <c:v>874</c:v>
                </c:pt>
                <c:pt idx="14">
                  <c:v>863</c:v>
                </c:pt>
              </c:numCache>
            </c:numRef>
          </c:val>
          <c:extLst>
            <c:ext xmlns:c16="http://schemas.microsoft.com/office/drawing/2014/chart" uri="{C3380CC4-5D6E-409C-BE32-E72D297353CC}">
              <c16:uniqueId val="{00000000-B571-4CEB-9A30-38217780BA89}"/>
            </c:ext>
          </c:extLst>
        </c:ser>
        <c:ser>
          <c:idx val="1"/>
          <c:order val="1"/>
          <c:tx>
            <c:strRef>
              <c:f>田尻町!$B$53</c:f>
              <c:strCache>
                <c:ptCount val="1"/>
                <c:pt idx="0">
                  <c:v>生産年齢人口</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chemeClr val="tx1"/>
              </a:solidFill>
            </a:ln>
            <a:effectLst/>
          </c:spPr>
          <c:invertIfNegative val="0"/>
          <c:dLbls>
            <c:delete val="1"/>
          </c:dLbls>
          <c:cat>
            <c:strRef>
              <c:f>田尻町!$C$51:$Q$51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田尻町!$C$53:$Q$53</c:f>
              <c:numCache>
                <c:formatCode>#,##0</c:formatCode>
                <c:ptCount val="15"/>
                <c:pt idx="0">
                  <c:v>5457</c:v>
                </c:pt>
                <c:pt idx="1">
                  <c:v>5468</c:v>
                </c:pt>
                <c:pt idx="2">
                  <c:v>5480</c:v>
                </c:pt>
                <c:pt idx="3">
                  <c:v>5491</c:v>
                </c:pt>
                <c:pt idx="4">
                  <c:v>5503</c:v>
                </c:pt>
                <c:pt idx="5">
                  <c:v>5467</c:v>
                </c:pt>
                <c:pt idx="6">
                  <c:v>5432</c:v>
                </c:pt>
                <c:pt idx="7">
                  <c:v>5396</c:v>
                </c:pt>
                <c:pt idx="8">
                  <c:v>5361</c:v>
                </c:pt>
                <c:pt idx="9">
                  <c:v>5325</c:v>
                </c:pt>
                <c:pt idx="10">
                  <c:v>5271</c:v>
                </c:pt>
                <c:pt idx="11">
                  <c:v>5217</c:v>
                </c:pt>
                <c:pt idx="12">
                  <c:v>5162</c:v>
                </c:pt>
                <c:pt idx="13">
                  <c:v>5108</c:v>
                </c:pt>
                <c:pt idx="14">
                  <c:v>5054</c:v>
                </c:pt>
              </c:numCache>
            </c:numRef>
          </c:val>
          <c:extLst>
            <c:ext xmlns:c16="http://schemas.microsoft.com/office/drawing/2014/chart" uri="{C3380CC4-5D6E-409C-BE32-E72D297353CC}">
              <c16:uniqueId val="{00000001-B571-4CEB-9A30-38217780BA89}"/>
            </c:ext>
          </c:extLst>
        </c:ser>
        <c:ser>
          <c:idx val="2"/>
          <c:order val="2"/>
          <c:tx>
            <c:strRef>
              <c:f>田尻町!$B$54</c:f>
              <c:strCache>
                <c:ptCount val="1"/>
                <c:pt idx="0">
                  <c:v>前期高齢者人口</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chemeClr val="tx1"/>
              </a:solidFill>
            </a:ln>
            <a:effectLst/>
          </c:spPr>
          <c:invertIfNegative val="0"/>
          <c:dLbls>
            <c:delete val="1"/>
          </c:dLbls>
          <c:cat>
            <c:strRef>
              <c:f>田尻町!$C$51:$Q$51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田尻町!$C$54:$Q$54</c:f>
              <c:numCache>
                <c:formatCode>#,##0</c:formatCode>
                <c:ptCount val="15"/>
                <c:pt idx="0">
                  <c:v>849</c:v>
                </c:pt>
                <c:pt idx="1">
                  <c:v>819</c:v>
                </c:pt>
                <c:pt idx="2">
                  <c:v>788</c:v>
                </c:pt>
                <c:pt idx="3">
                  <c:v>758</c:v>
                </c:pt>
                <c:pt idx="4">
                  <c:v>727</c:v>
                </c:pt>
                <c:pt idx="5">
                  <c:v>727</c:v>
                </c:pt>
                <c:pt idx="6">
                  <c:v>728</c:v>
                </c:pt>
                <c:pt idx="7">
                  <c:v>728</c:v>
                </c:pt>
                <c:pt idx="8">
                  <c:v>729</c:v>
                </c:pt>
                <c:pt idx="9">
                  <c:v>729</c:v>
                </c:pt>
                <c:pt idx="10">
                  <c:v>753</c:v>
                </c:pt>
                <c:pt idx="11">
                  <c:v>777</c:v>
                </c:pt>
                <c:pt idx="12">
                  <c:v>802</c:v>
                </c:pt>
                <c:pt idx="13">
                  <c:v>826</c:v>
                </c:pt>
                <c:pt idx="14">
                  <c:v>850</c:v>
                </c:pt>
              </c:numCache>
            </c:numRef>
          </c:val>
          <c:extLst>
            <c:ext xmlns:c16="http://schemas.microsoft.com/office/drawing/2014/chart" uri="{C3380CC4-5D6E-409C-BE32-E72D297353CC}">
              <c16:uniqueId val="{00000002-B571-4CEB-9A30-38217780BA89}"/>
            </c:ext>
          </c:extLst>
        </c:ser>
        <c:ser>
          <c:idx val="3"/>
          <c:order val="3"/>
          <c:tx>
            <c:strRef>
              <c:f>田尻町!$B$55</c:f>
              <c:strCache>
                <c:ptCount val="1"/>
                <c:pt idx="0">
                  <c:v>後期高齢者人口</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chemeClr val="tx1"/>
              </a:solidFill>
            </a:ln>
            <a:effectLst/>
          </c:spPr>
          <c:invertIfNegative val="0"/>
          <c:dLbls>
            <c:delete val="1"/>
          </c:dLbls>
          <c:cat>
            <c:strRef>
              <c:f>田尻町!$C$51:$Q$51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田尻町!$C$55:$Q$55</c:f>
              <c:numCache>
                <c:formatCode>#,##0</c:formatCode>
                <c:ptCount val="15"/>
                <c:pt idx="0">
                  <c:v>1126</c:v>
                </c:pt>
                <c:pt idx="1">
                  <c:v>1148</c:v>
                </c:pt>
                <c:pt idx="2">
                  <c:v>1171</c:v>
                </c:pt>
                <c:pt idx="3">
                  <c:v>1193</c:v>
                </c:pt>
                <c:pt idx="4">
                  <c:v>1216</c:v>
                </c:pt>
                <c:pt idx="5">
                  <c:v>1213</c:v>
                </c:pt>
                <c:pt idx="6">
                  <c:v>1210</c:v>
                </c:pt>
                <c:pt idx="7">
                  <c:v>1207</c:v>
                </c:pt>
                <c:pt idx="8">
                  <c:v>1204</c:v>
                </c:pt>
                <c:pt idx="9">
                  <c:v>1201</c:v>
                </c:pt>
                <c:pt idx="10">
                  <c:v>1189</c:v>
                </c:pt>
                <c:pt idx="11">
                  <c:v>1177</c:v>
                </c:pt>
                <c:pt idx="12">
                  <c:v>1165</c:v>
                </c:pt>
                <c:pt idx="13">
                  <c:v>1153</c:v>
                </c:pt>
                <c:pt idx="14">
                  <c:v>1141</c:v>
                </c:pt>
              </c:numCache>
            </c:numRef>
          </c:val>
          <c:extLst>
            <c:ext xmlns:c16="http://schemas.microsoft.com/office/drawing/2014/chart" uri="{C3380CC4-5D6E-409C-BE32-E72D297353CC}">
              <c16:uniqueId val="{00000003-B571-4CEB-9A30-38217780BA89}"/>
            </c:ext>
          </c:extLst>
        </c:ser>
        <c:dLbls>
          <c:dLblPos val="ctr"/>
          <c:showLegendKey val="0"/>
          <c:showVal val="1"/>
          <c:showCatName val="0"/>
          <c:showSerName val="0"/>
          <c:showPercent val="0"/>
          <c:showBubbleSize val="0"/>
        </c:dLbls>
        <c:gapWidth val="8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max val="10000"/>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majorUnit val="2000"/>
      </c:valAx>
      <c:spPr>
        <a:noFill/>
        <a:ln>
          <a:solidFill>
            <a:schemeClr val="tx1"/>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0.43601</cdr:x>
      <cdr:y>0.31495</cdr:y>
    </cdr:from>
    <cdr:to>
      <cdr:x>0.73897</cdr:x>
      <cdr:y>0.38538</cdr:y>
    </cdr:to>
    <cdr:sp macro="" textlink="">
      <cdr:nvSpPr>
        <cdr:cNvPr id="2" name="テキスト ボックス 35"/>
        <cdr:cNvSpPr txBox="1"/>
      </cdr:nvSpPr>
      <cdr:spPr>
        <a:xfrm xmlns:a="http://schemas.openxmlformats.org/drawingml/2006/main">
          <a:off x="2419093" y="1135564"/>
          <a:ext cx="1680899" cy="253916"/>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chor="ctr">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歳入</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国・府支出金</a:t>
          </a:r>
        </a:p>
      </cdr:txBody>
    </cdr:sp>
  </cdr:relSizeAnchor>
  <cdr:relSizeAnchor xmlns:cdr="http://schemas.openxmlformats.org/drawingml/2006/chartDrawing">
    <cdr:from>
      <cdr:x>0.30097</cdr:x>
      <cdr:y>0.56583</cdr:y>
    </cdr:from>
    <cdr:to>
      <cdr:x>0.60393</cdr:x>
      <cdr:y>0.63625</cdr:y>
    </cdr:to>
    <cdr:sp macro="" textlink="">
      <cdr:nvSpPr>
        <cdr:cNvPr id="3" name="テキスト ボックス 35"/>
        <cdr:cNvSpPr txBox="1"/>
      </cdr:nvSpPr>
      <cdr:spPr>
        <a:xfrm xmlns:a="http://schemas.openxmlformats.org/drawingml/2006/main">
          <a:off x="1669857" y="2040095"/>
          <a:ext cx="1680899" cy="253916"/>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chor="ctr">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歳出</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補助費等</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2023/5/12</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chemeClr val="accent6">
                  <a:lumMod val="50000"/>
                </a:schemeClr>
              </a:gs>
              <a:gs pos="59000">
                <a:schemeClr val="accent6">
                  <a:lumMod val="75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2412228"/>
            <a:ext cx="9489990" cy="753586"/>
          </a:xfrm>
        </p:spPr>
        <p:txBody>
          <a:bodyPr>
            <a:noAutofit/>
          </a:bodyPr>
          <a:lstStyle/>
          <a:p>
            <a:r>
              <a:rPr lang="ja-JP" altLang="en-US" sz="4000" b="1" dirty="0">
                <a:ln w="1270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田尻町中長期財政シミュレーション</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en-US" altLang="ja-JP"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R</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３年度推計）</a:t>
            </a: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lang="ja-JP" altLang="en-US" dirty="0">
                <a:latin typeface="BIZ UDPゴシック" panose="020B0400000000000000" pitchFamily="50" charset="-128"/>
                <a:ea typeface="BIZ UDPゴシック" panose="020B0400000000000000" pitchFamily="50" charset="-128"/>
              </a:rPr>
              <a:t>　　　　　　　　　　　　　　　　　　　　　　　　　 </a:t>
            </a:r>
            <a:r>
              <a:rPr kumimoji="1" lang="ja-JP" altLang="en-US">
                <a:latin typeface="BIZ UDPゴシック" panose="020B0400000000000000" pitchFamily="50" charset="-128"/>
                <a:ea typeface="BIZ UDPゴシック" panose="020B0400000000000000" pitchFamily="50" charset="-128"/>
              </a:rPr>
              <a:t>令和</a:t>
            </a:r>
            <a:r>
              <a:rPr kumimoji="1" lang="ja-JP" altLang="en-US" smtClean="0">
                <a:latin typeface="BIZ UDPゴシック" panose="020B0400000000000000" pitchFamily="50" charset="-128"/>
                <a:ea typeface="BIZ UDPゴシック" panose="020B0400000000000000" pitchFamily="50" charset="-128"/>
              </a:rPr>
              <a:t>４年</a:t>
            </a:r>
            <a:r>
              <a:rPr lang="ja-JP" altLang="en-US" smtClean="0">
                <a:latin typeface="BIZ UDPゴシック" panose="020B0400000000000000" pitchFamily="50" charset="-128"/>
                <a:ea typeface="BIZ UDPゴシック" panose="020B0400000000000000" pitchFamily="50" charset="-128"/>
              </a:rPr>
              <a:t>４</a:t>
            </a:r>
            <a:r>
              <a:rPr kumimoji="1" lang="ja-JP" altLang="en-US" smtClean="0">
                <a:latin typeface="BIZ UDPゴシック" panose="020B0400000000000000" pitchFamily="50" charset="-128"/>
                <a:ea typeface="BIZ UDPゴシック" panose="020B0400000000000000" pitchFamily="50" charset="-128"/>
              </a:rPr>
              <a:t>月</a:t>
            </a:r>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pPr algn="r"/>
            <a:r>
              <a:rPr kumimoji="1" lang="ja-JP" altLang="en-US" dirty="0">
                <a:latin typeface="BIZ UDPゴシック" panose="020B0400000000000000" pitchFamily="50" charset="-128"/>
                <a:ea typeface="BIZ UDPゴシック" panose="020B0400000000000000" pitchFamily="50" charset="-128"/>
              </a:rPr>
              <a:t>大阪府</a:t>
            </a: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田尻</a:t>
            </a:r>
            <a:r>
              <a:rPr kumimoji="1" lang="ja-JP" altLang="en-US" dirty="0">
                <a:latin typeface="BIZ UDPゴシック" panose="020B0400000000000000" pitchFamily="50" charset="-128"/>
                <a:ea typeface="BIZ UDPゴシック" panose="020B0400000000000000" pitchFamily="50" charset="-128"/>
              </a:rPr>
              <a:t>町</a:t>
            </a:r>
          </a:p>
        </p:txBody>
      </p:sp>
      <p:sp>
        <p:nvSpPr>
          <p:cNvPr id="5" name="テキスト ボックス 4"/>
          <p:cNvSpPr txBox="1"/>
          <p:nvPr/>
        </p:nvSpPr>
        <p:spPr>
          <a:xfrm>
            <a:off x="800099" y="3822700"/>
            <a:ext cx="8331201" cy="17312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などの成果を踏まえ</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どのような影響を与えるかを分析するために、</a:t>
            </a:r>
            <a:r>
              <a:rPr kumimoji="1" lang="en-US" altLang="ja-JP" sz="1300" b="1" dirty="0">
                <a:latin typeface="BIZ UDPゴシック" panose="020B0400000000000000" pitchFamily="50" charset="-128"/>
                <a:ea typeface="BIZ UDPゴシック" panose="020B0400000000000000" pitchFamily="50" charset="-128"/>
              </a:rPr>
              <a:t>R</a:t>
            </a:r>
            <a:r>
              <a:rPr kumimoji="1" lang="ja-JP" altLang="en-US" sz="1300" b="1" dirty="0">
                <a:latin typeface="BIZ UDPゴシック" panose="020B0400000000000000" pitchFamily="50" charset="-128"/>
                <a:ea typeface="BIZ UDPゴシック" panose="020B0400000000000000" pitchFamily="50" charset="-128"/>
              </a:rPr>
              <a:t>２年度から財政シミュレーションを作成。</a:t>
            </a:r>
            <a:endParaRPr kumimoji="1" lang="en-US" altLang="ja-JP" sz="1300" b="1"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Ｒ３年度も、Ｒ２年度決算をベースにシミュレーションを更新。この結果を踏まえつつ、今後、さらなる広域連携や行財政改革の推進など、必要な取組みについて検討。</a:t>
            </a:r>
          </a:p>
        </p:txBody>
      </p:sp>
    </p:spTree>
    <p:extLst>
      <p:ext uri="{BB962C8B-B14F-4D97-AF65-F5344CB8AC3E}">
        <p14:creationId xmlns:p14="http://schemas.microsoft.com/office/powerpoint/2010/main" val="177272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グラフ 27">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125562332"/>
              </p:ext>
            </p:extLst>
          </p:nvPr>
        </p:nvGraphicFramePr>
        <p:xfrm>
          <a:off x="5082488" y="2616589"/>
          <a:ext cx="4680230" cy="2891801"/>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１．田尻町の中長期財政シミュレーション</a:t>
            </a:r>
          </a:p>
        </p:txBody>
      </p:sp>
      <p:sp>
        <p:nvSpPr>
          <p:cNvPr id="17" name="正方形/長方形 16"/>
          <p:cNvSpPr/>
          <p:nvPr/>
        </p:nvSpPr>
        <p:spPr>
          <a:xfrm>
            <a:off x="223065" y="913096"/>
            <a:ext cx="9487041" cy="128710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１</a:t>
            </a:r>
          </a:p>
        </p:txBody>
      </p:sp>
      <p:sp>
        <p:nvSpPr>
          <p:cNvPr id="5" name="テキスト ボックス 4"/>
          <p:cNvSpPr txBox="1"/>
          <p:nvPr/>
        </p:nvSpPr>
        <p:spPr>
          <a:xfrm>
            <a:off x="8449525" y="4773137"/>
            <a:ext cx="95450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歳出総額</a:t>
            </a:r>
          </a:p>
        </p:txBody>
      </p:sp>
      <p:sp>
        <p:nvSpPr>
          <p:cNvPr id="22" name="テキスト ボックス 21"/>
          <p:cNvSpPr txBox="1"/>
          <p:nvPr/>
        </p:nvSpPr>
        <p:spPr>
          <a:xfrm>
            <a:off x="8801502" y="4214918"/>
            <a:ext cx="123755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歳入総額</a:t>
            </a:r>
          </a:p>
        </p:txBody>
      </p:sp>
      <p:sp>
        <p:nvSpPr>
          <p:cNvPr id="12" name="テキスト ボックス 11"/>
          <p:cNvSpPr txBox="1"/>
          <p:nvPr/>
        </p:nvSpPr>
        <p:spPr>
          <a:xfrm>
            <a:off x="929623" y="2359645"/>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収支過不足</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35958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歳入総額・歳出総額の見通し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679056" y="6448213"/>
            <a:ext cx="93600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この試算は不確定要素を多く含んでおり、将来に向かって相当の幅をもってみる必要がある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48759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4" name="テキスト ボックス 23"/>
          <p:cNvSpPr txBox="1"/>
          <p:nvPr/>
        </p:nvSpPr>
        <p:spPr>
          <a:xfrm>
            <a:off x="4518" y="2503516"/>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35" name="テキスト ボックス 34">
            <a:extLst>
              <a:ext uri="{FF2B5EF4-FFF2-40B4-BE49-F238E27FC236}">
                <a16:creationId xmlns:a16="http://schemas.microsoft.com/office/drawing/2014/main" id="{96867163-E6B8-488D-A6E9-159833F69A95}"/>
              </a:ext>
            </a:extLst>
          </p:cNvPr>
          <p:cNvSpPr txBox="1"/>
          <p:nvPr/>
        </p:nvSpPr>
        <p:spPr>
          <a:xfrm>
            <a:off x="8836162" y="5690645"/>
            <a:ext cx="1060168"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（単位：百万円）</a:t>
            </a:r>
          </a:p>
        </p:txBody>
      </p:sp>
      <p:sp>
        <p:nvSpPr>
          <p:cNvPr id="19" name="正方形/長方形 18"/>
          <p:cNvSpPr/>
          <p:nvPr/>
        </p:nvSpPr>
        <p:spPr>
          <a:xfrm>
            <a:off x="292993" y="982856"/>
            <a:ext cx="9587988" cy="1208023"/>
          </a:xfrm>
          <a:prstGeom prst="rect">
            <a:avLst/>
          </a:prstGeom>
        </p:spPr>
        <p:txBody>
          <a:bodyPr wrap="square">
            <a:spAutoFit/>
          </a:bodyPr>
          <a:lstStyle/>
          <a:p>
            <a:pPr>
              <a:lnSpc>
                <a:spcPts val="25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今後の財政収支は</a:t>
            </a:r>
            <a:r>
              <a:rPr kumimoji="1" lang="ja-JP" altLang="en-US" sz="1600" dirty="0" smtClean="0">
                <a:latin typeface="BIZ UDPゴシック" panose="020B0400000000000000" pitchFamily="50" charset="-128"/>
                <a:ea typeface="BIZ UDPゴシック" panose="020B0400000000000000" pitchFamily="50" charset="-128"/>
              </a:rPr>
              <a:t>、豊富な町税を背景に単年度収支の黒字が続く一方、人口</a:t>
            </a:r>
            <a:r>
              <a:rPr kumimoji="1" lang="ja-JP" altLang="en-US" sz="1600" dirty="0">
                <a:latin typeface="BIZ UDPゴシック" panose="020B0400000000000000" pitchFamily="50" charset="-128"/>
                <a:ea typeface="BIZ UDPゴシック" panose="020B0400000000000000" pitchFamily="50" charset="-128"/>
              </a:rPr>
              <a:t>と連動して町税</a:t>
            </a:r>
            <a:r>
              <a:rPr kumimoji="1" lang="ja-JP" altLang="en-US" sz="1600" dirty="0" smtClean="0">
                <a:latin typeface="BIZ UDPゴシック" panose="020B0400000000000000" pitchFamily="50" charset="-128"/>
                <a:ea typeface="BIZ UDPゴシック" panose="020B0400000000000000" pitchFamily="50" charset="-128"/>
              </a:rPr>
              <a:t>が</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500"/>
              </a:lnSpc>
              <a:spcAft>
                <a:spcPts val="600"/>
              </a:spcAft>
            </a:pPr>
            <a:r>
              <a:rPr kumimoji="1" lang="ja-JP" altLang="en-US" sz="1600" dirty="0" smtClean="0">
                <a:latin typeface="BIZ UDPゴシック" panose="020B0400000000000000" pitchFamily="50" charset="-128"/>
                <a:ea typeface="BIZ UDPゴシック" panose="020B0400000000000000" pitchFamily="50" charset="-128"/>
              </a:rPr>
              <a:t>　　 緩やかに減少し、社会</a:t>
            </a:r>
            <a:r>
              <a:rPr kumimoji="1" lang="ja-JP" altLang="en-US" sz="1600" dirty="0">
                <a:latin typeface="BIZ UDPゴシック" panose="020B0400000000000000" pitchFamily="50" charset="-128"/>
                <a:ea typeface="BIZ UDPゴシック" panose="020B0400000000000000" pitchFamily="50" charset="-128"/>
              </a:rPr>
              <a:t>保障関係経費や物件費等が増高</a:t>
            </a:r>
            <a:r>
              <a:rPr kumimoji="1" lang="ja-JP" altLang="en-US" sz="1600" dirty="0" smtClean="0">
                <a:latin typeface="BIZ UDPゴシック" panose="020B0400000000000000" pitchFamily="50" charset="-128"/>
                <a:ea typeface="BIZ UDPゴシック" panose="020B0400000000000000" pitchFamily="50" charset="-128"/>
              </a:rPr>
              <a:t>する見通し</a:t>
            </a:r>
            <a:endParaRPr kumimoji="1" lang="ja-JP" altLang="en-US" sz="1600" dirty="0">
              <a:latin typeface="BIZ UDPゴシック" panose="020B0400000000000000" pitchFamily="50" charset="-128"/>
              <a:ea typeface="BIZ UDPゴシック" panose="020B0400000000000000" pitchFamily="50" charset="-128"/>
            </a:endParaRPr>
          </a:p>
          <a:p>
            <a:pPr>
              <a:lnSpc>
                <a:spcPts val="2500"/>
              </a:lnSpc>
              <a:spcAft>
                <a:spcPts val="600"/>
              </a:spcAft>
            </a:pPr>
            <a:r>
              <a:rPr kumimoji="1" lang="ja-JP" altLang="en-US" sz="1600" dirty="0" smtClean="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財政調整基金の残高は年々増加するが、</a:t>
            </a:r>
            <a:r>
              <a:rPr kumimoji="1" lang="en-US" altLang="ja-JP" sz="1600" dirty="0" smtClean="0">
                <a:latin typeface="BIZ UDPゴシック" panose="020B0400000000000000" pitchFamily="50" charset="-128"/>
                <a:ea typeface="BIZ UDPゴシック" panose="020B0400000000000000" pitchFamily="50" charset="-128"/>
              </a:rPr>
              <a:t>R</a:t>
            </a:r>
            <a:r>
              <a:rPr kumimoji="1" lang="ja-JP" altLang="en-US" sz="1600" dirty="0" smtClean="0">
                <a:latin typeface="BIZ UDPゴシック" panose="020B0400000000000000" pitchFamily="50" charset="-128"/>
                <a:ea typeface="BIZ UDPゴシック" panose="020B0400000000000000" pitchFamily="50" charset="-128"/>
              </a:rPr>
              <a:t>１４年度以降、単年度収支の黒字は減少していく見通し</a:t>
            </a:r>
            <a:endParaRPr kumimoji="1" lang="ja-JP" altLang="en-US" sz="1600" dirty="0">
              <a:latin typeface="BIZ UDPゴシック" panose="020B0400000000000000" pitchFamily="50" charset="-128"/>
              <a:ea typeface="BIZ UDPゴシック" panose="020B0400000000000000" pitchFamily="50" charset="-128"/>
            </a:endParaRPr>
          </a:p>
        </p:txBody>
      </p:sp>
      <p:graphicFrame>
        <p:nvGraphicFramePr>
          <p:cNvPr id="25" name="グラフ 24">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2109221226"/>
              </p:ext>
            </p:extLst>
          </p:nvPr>
        </p:nvGraphicFramePr>
        <p:xfrm>
          <a:off x="-6501" y="2601079"/>
          <a:ext cx="4951557" cy="2908020"/>
        </p:xfrm>
        <a:graphic>
          <a:graphicData uri="http://schemas.openxmlformats.org/drawingml/2006/chart">
            <c:chart xmlns:c="http://schemas.openxmlformats.org/drawingml/2006/chart" xmlns:r="http://schemas.openxmlformats.org/officeDocument/2006/relationships" r:id="rId3"/>
          </a:graphicData>
        </a:graphic>
      </p:graphicFrame>
      <p:pic>
        <p:nvPicPr>
          <p:cNvPr id="2" name="図 1"/>
          <p:cNvPicPr>
            <a:picLocks noChangeAspect="1"/>
          </p:cNvPicPr>
          <p:nvPr/>
        </p:nvPicPr>
        <p:blipFill>
          <a:blip r:embed="rId4"/>
          <a:stretch>
            <a:fillRect/>
          </a:stretch>
        </p:blipFill>
        <p:spPr>
          <a:xfrm>
            <a:off x="183173" y="5903940"/>
            <a:ext cx="9539653" cy="345563"/>
          </a:xfrm>
          <a:prstGeom prst="rect">
            <a:avLst/>
          </a:prstGeom>
        </p:spPr>
      </p:pic>
    </p:spTree>
    <p:extLst>
      <p:ext uri="{BB962C8B-B14F-4D97-AF65-F5344CB8AC3E}">
        <p14:creationId xmlns:p14="http://schemas.microsoft.com/office/powerpoint/2010/main" val="104744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6098144"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２．財政シミュレーションの試算方法①</a:t>
            </a:r>
          </a:p>
        </p:txBody>
      </p:sp>
      <p:sp>
        <p:nvSpPr>
          <p:cNvPr id="13" name="正方形/長方形 12"/>
          <p:cNvSpPr/>
          <p:nvPr/>
        </p:nvSpPr>
        <p:spPr>
          <a:xfrm>
            <a:off x="9602046" y="6550924"/>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２</a:t>
            </a:r>
          </a:p>
        </p:txBody>
      </p:sp>
      <p:sp>
        <p:nvSpPr>
          <p:cNvPr id="10" name="正方形/長方形 9"/>
          <p:cNvSpPr/>
          <p:nvPr/>
        </p:nvSpPr>
        <p:spPr>
          <a:xfrm>
            <a:off x="250594" y="789846"/>
            <a:ext cx="9385398" cy="2221121"/>
          </a:xfrm>
          <a:prstGeom prst="rect">
            <a:avLst/>
          </a:prstGeom>
        </p:spPr>
        <p:txBody>
          <a:bodyPr wrap="square">
            <a:spAutoFit/>
          </a:bodyPr>
          <a:lstStyle/>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令和２年度決算をベースに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年間推計</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en-US" altLang="ja-JP" sz="13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新型コロナウイルス感染症の流行が</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２決算値に及ぼした影響を控除することは困難であるため、控除しない。</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r>
            <a:b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b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　　　　→ 後年度の推計は</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２決算並みの財政規模で推移。</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人口推計に連動しうる費目は、国立社会保障・人口問題研究所（社人研）の平成</a:t>
            </a:r>
            <a:r>
              <a:rPr kumimoji="1" lang="en-US" altLang="ja-JP"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30</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年推計と連動</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その他の費目は、近年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原則、直近の３か年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の増加率や平均値などから試算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今後対応が求められる公共施設の</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老朽化対策など</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は本試算に織り込んでいないが、</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財政収支への</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smtClean="0">
                <a:solidFill>
                  <a:schemeClr val="tx1">
                    <a:lumMod val="95000"/>
                    <a:lumOff val="5000"/>
                  </a:schemeClr>
                </a:solidFill>
                <a:latin typeface="BIZ UDPゴシック" panose="020B0400000000000000" pitchFamily="50" charset="-128"/>
                <a:ea typeface="BIZ UDPゴシック" panose="020B0400000000000000" pitchFamily="50" charset="-128"/>
              </a:rPr>
              <a:t> 影響</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が大きいと想定されるので留意が必要</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243567" y="761052"/>
            <a:ext cx="9392425" cy="222520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739578728"/>
              </p:ext>
            </p:extLst>
          </p:nvPr>
        </p:nvGraphicFramePr>
        <p:xfrm>
          <a:off x="130118" y="3072377"/>
          <a:ext cx="4330977" cy="3100703"/>
        </p:xfrm>
        <a:graphic>
          <a:graphicData uri="http://schemas.openxmlformats.org/drawingml/2006/table">
            <a:tbl>
              <a:tblPr>
                <a:tableStyleId>{5940675A-B579-460E-94D1-54222C63F5DA}</a:tableStyleId>
              </a:tblPr>
              <a:tblGrid>
                <a:gridCol w="341616">
                  <a:extLst>
                    <a:ext uri="{9D8B030D-6E8A-4147-A177-3AD203B41FA5}">
                      <a16:colId xmlns:a16="http://schemas.microsoft.com/office/drawing/2014/main" val="3356660803"/>
                    </a:ext>
                  </a:extLst>
                </a:gridCol>
                <a:gridCol w="1792818">
                  <a:extLst>
                    <a:ext uri="{9D8B030D-6E8A-4147-A177-3AD203B41FA5}">
                      <a16:colId xmlns:a16="http://schemas.microsoft.com/office/drawing/2014/main" val="2163183408"/>
                    </a:ext>
                  </a:extLst>
                </a:gridCol>
                <a:gridCol w="2196543">
                  <a:extLst>
                    <a:ext uri="{9D8B030D-6E8A-4147-A177-3AD203B41FA5}">
                      <a16:colId xmlns:a16="http://schemas.microsoft.com/office/drawing/2014/main" val="2898818577"/>
                    </a:ext>
                  </a:extLst>
                </a:gridCol>
              </a:tblGrid>
              <a:tr h="305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08761">
                <a:tc rowSpan="5">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人口に連動する税目（個人町民税など）が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50876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普通交付税は不交付</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特別交付税は</a:t>
                      </a:r>
                      <a:r>
                        <a:rPr kumimoji="1" lang="ja-JP" altLang="en-US" sz="1200" b="1" u="sng" dirty="0" smtClean="0">
                          <a:solidFill>
                            <a:schemeClr val="accent2"/>
                          </a:solidFill>
                          <a:latin typeface="BIZ UDPゴシック" panose="020B0400000000000000" pitchFamily="50" charset="-128"/>
                          <a:ea typeface="BIZ UDPゴシック" panose="020B0400000000000000" pitchFamily="50" charset="-128"/>
                        </a:rPr>
                        <a:t>近年</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と同水準</a:t>
                      </a:r>
                    </a:p>
                  </a:txBody>
                  <a:tcPr anchor="ctr"/>
                </a:tc>
                <a:extLst>
                  <a:ext uri="{0D108BD9-81ED-4DB2-BD59-A6C34878D82A}">
                    <a16:rowId xmlns:a16="http://schemas.microsoft.com/office/drawing/2014/main" val="1397604318"/>
                  </a:ext>
                </a:extLst>
              </a:tr>
              <a:tr h="50901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spc="-50" baseline="0" dirty="0">
                          <a:latin typeface="BIZ UDPゴシック" panose="020B0400000000000000" pitchFamily="50" charset="-128"/>
                          <a:ea typeface="BIZ UDPゴシック" panose="020B0400000000000000" pitchFamily="50" charset="-128"/>
                        </a:rPr>
                        <a:t>補助費等の増加と連動して</a:t>
                      </a:r>
                      <a:r>
                        <a:rPr kumimoji="1" lang="ja-JP" altLang="en-US" sz="1200" b="1" u="sng" spc="-50" baseline="0"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spc="-50" baseline="0"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a:t>
                      </a:r>
                      <a:r>
                        <a:rPr kumimoji="1" lang="ja-JP" altLang="en-US" sz="1200" b="0" dirty="0" smtClean="0">
                          <a:latin typeface="BIZ UDPゴシック" panose="020B0400000000000000" pitchFamily="50" charset="-128"/>
                          <a:ea typeface="BIZ UDPゴシック" panose="020B0400000000000000" pitchFamily="50" charset="-128"/>
                        </a:rPr>
                        <a:t>債</a:t>
                      </a:r>
                      <a:endParaRPr kumimoji="1" lang="ja-JP" altLang="en-US"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BIZ UDPゴシック" panose="020B0400000000000000" pitchFamily="50" charset="-128"/>
                          <a:ea typeface="BIZ UDPゴシック" panose="020B0400000000000000" pitchFamily="50" charset="-128"/>
                        </a:rPr>
                        <a:t>歳出と</a:t>
                      </a:r>
                      <a:r>
                        <a:rPr kumimoji="1" lang="ja-JP" altLang="en-US" sz="1200" b="0" dirty="0">
                          <a:latin typeface="BIZ UDPゴシック" panose="020B0400000000000000" pitchFamily="50" charset="-128"/>
                          <a:ea typeface="BIZ UDPゴシック" panose="020B0400000000000000" pitchFamily="50" charset="-128"/>
                        </a:rPr>
                        <a:t>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71010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2649666177"/>
                  </a:ext>
                </a:extLst>
              </a:tr>
            </a:tbl>
          </a:graphicData>
        </a:graphic>
      </p:graphicFrame>
      <p:sp>
        <p:nvSpPr>
          <p:cNvPr id="12" name="テキスト ボックス 11"/>
          <p:cNvSpPr txBox="1"/>
          <p:nvPr/>
        </p:nvSpPr>
        <p:spPr>
          <a:xfrm>
            <a:off x="78059" y="6277573"/>
            <a:ext cx="4493941" cy="646331"/>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原則として、特定</a:t>
            </a:r>
            <a:r>
              <a:rPr kumimoji="1" lang="ja-JP" altLang="en-US" sz="1200" dirty="0">
                <a:latin typeface="BIZ UDPゴシック" panose="020B0400000000000000" pitchFamily="50" charset="-128"/>
                <a:ea typeface="BIZ UDPゴシック" panose="020B0400000000000000" pitchFamily="50" charset="-128"/>
              </a:rPr>
              <a:t>目的基金からの繰入金は見込まず、</a:t>
            </a:r>
            <a:r>
              <a:rPr kumimoji="1" lang="ja-JP" altLang="en-US" sz="1200" dirty="0" smtClean="0">
                <a:latin typeface="BIZ UDPゴシック" panose="020B0400000000000000" pitchFamily="50" charset="-128"/>
                <a:ea typeface="BIZ UDPゴシック" panose="020B0400000000000000" pitchFamily="50" charset="-128"/>
              </a:rPr>
              <a:t>各年度</a:t>
            </a:r>
            <a:r>
              <a:rPr kumimoji="1" lang="en-US" altLang="ja-JP" sz="1200" dirty="0" smtClean="0">
                <a:latin typeface="BIZ UDPゴシック" panose="020B0400000000000000" pitchFamily="50" charset="-128"/>
                <a:ea typeface="BIZ UDPゴシック" panose="020B0400000000000000" pitchFamily="50" charset="-128"/>
              </a:rPr>
              <a:t/>
            </a:r>
            <a:br>
              <a:rPr kumimoji="1" lang="en-US" altLang="ja-JP" sz="1200" dirty="0" smtClean="0">
                <a:latin typeface="BIZ UDPゴシック" panose="020B0400000000000000" pitchFamily="50" charset="-128"/>
                <a:ea typeface="BIZ UDPゴシック" panose="020B0400000000000000" pitchFamily="50" charset="-128"/>
              </a:rPr>
            </a:br>
            <a:r>
              <a:rPr kumimoji="1" lang="ja-JP" altLang="en-US" sz="1200" dirty="0" smtClean="0">
                <a:latin typeface="BIZ UDPゴシック" panose="020B0400000000000000" pitchFamily="50" charset="-128"/>
                <a:ea typeface="BIZ UDPゴシック" panose="020B0400000000000000" pitchFamily="50" charset="-128"/>
              </a:rPr>
              <a:t>　　の</a:t>
            </a:r>
            <a:r>
              <a:rPr kumimoji="1" lang="ja-JP" altLang="en-US" sz="1200" dirty="0">
                <a:latin typeface="BIZ UDPゴシック" panose="020B0400000000000000" pitchFamily="50" charset="-128"/>
                <a:ea typeface="BIZ UDPゴシック" panose="020B0400000000000000" pitchFamily="50" charset="-128"/>
              </a:rPr>
              <a:t>財源不足</a:t>
            </a:r>
            <a:r>
              <a:rPr kumimoji="1" lang="ja-JP" altLang="en-US" sz="1200" dirty="0" smtClean="0">
                <a:latin typeface="BIZ UDPゴシック" panose="020B0400000000000000" pitchFamily="50" charset="-128"/>
                <a:ea typeface="BIZ UDPゴシック" panose="020B0400000000000000" pitchFamily="50" charset="-128"/>
              </a:rPr>
              <a:t>額には</a:t>
            </a:r>
            <a:r>
              <a:rPr kumimoji="1" lang="ja-JP" altLang="en-US" sz="1200" dirty="0">
                <a:latin typeface="BIZ UDPゴシック" panose="020B0400000000000000" pitchFamily="50" charset="-128"/>
                <a:ea typeface="BIZ UDPゴシック" panose="020B0400000000000000" pitchFamily="50" charset="-128"/>
              </a:rPr>
              <a:t>財政調整基金からの繰入金のみを充当</a:t>
            </a:r>
          </a:p>
          <a:p>
            <a:endParaRPr kumimoji="1" lang="en-US" altLang="ja-JP" sz="1200" dirty="0">
              <a:latin typeface="BIZ UDPゴシック" panose="020B0400000000000000" pitchFamily="50" charset="-128"/>
              <a:ea typeface="BIZ UDPゴシック" panose="020B0400000000000000" pitchFamily="50" charset="-128"/>
            </a:endParaRPr>
          </a:p>
        </p:txBody>
      </p:sp>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1507759553"/>
              </p:ext>
            </p:extLst>
          </p:nvPr>
        </p:nvGraphicFramePr>
        <p:xfrm>
          <a:off x="4572000" y="3076124"/>
          <a:ext cx="5198076" cy="3533681"/>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284804">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284804">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給与等は近年と同水準／退職手当は個別に積上げ</a:t>
                      </a:r>
                    </a:p>
                  </a:txBody>
                  <a:tcPr anchor="ctr"/>
                </a:tc>
                <a:extLst>
                  <a:ext uri="{0D108BD9-81ED-4DB2-BD59-A6C34878D82A}">
                    <a16:rowId xmlns:a16="http://schemas.microsoft.com/office/drawing/2014/main" val="1279605222"/>
                  </a:ext>
                </a:extLst>
              </a:tr>
              <a:tr h="28480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90715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２年度は、新型コロナウイルス感染症関連事業</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費が</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大きく（特に補助費）、</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近年の傾向と</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比べ特</a:t>
                      </a:r>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200" b="0" u="none" baseline="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異</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であるため</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、増加率</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の算定対象年度から</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除外</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28480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7467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a:t>
                      </a:r>
                      <a:r>
                        <a:rPr kumimoji="1" lang="ja-JP" altLang="en-US" sz="1200" b="0" dirty="0" smtClean="0">
                          <a:latin typeface="BIZ UDPゴシック" panose="020B0400000000000000" pitchFamily="50" charset="-128"/>
                          <a:ea typeface="BIZ UDPゴシック" panose="020B0400000000000000" pitchFamily="50" charset="-128"/>
                        </a:rPr>
                        <a:t>の地方債</a:t>
                      </a:r>
                      <a:r>
                        <a:rPr kumimoji="1" lang="ja-JP" altLang="en-US" sz="1200" b="0" dirty="0">
                          <a:latin typeface="BIZ UDPゴシック" panose="020B0400000000000000" pitchFamily="50" charset="-128"/>
                          <a:ea typeface="BIZ UDPゴシック" panose="020B0400000000000000" pitchFamily="50" charset="-128"/>
                        </a:rPr>
                        <a:t>と連動</a:t>
                      </a:r>
                    </a:p>
                  </a:txBody>
                  <a:tcPr anchor="ctr"/>
                </a:tc>
                <a:extLst>
                  <a:ext uri="{0D108BD9-81ED-4DB2-BD59-A6C34878D82A}">
                    <a16:rowId xmlns:a16="http://schemas.microsoft.com/office/drawing/2014/main" val="377315266"/>
                  </a:ext>
                </a:extLst>
              </a:tr>
              <a:tr h="1012637">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smtClean="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smtClean="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dirty="0" smtClean="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smtClean="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smtClean="0">
                          <a:latin typeface="BIZ UDPゴシック" panose="020B0400000000000000" pitchFamily="50" charset="-128"/>
                          <a:ea typeface="BIZ UDPゴシック" panose="020B0400000000000000" pitchFamily="50" charset="-128"/>
                        </a:rPr>
                        <a:t>下水特会は近年と同水準</a:t>
                      </a:r>
                      <a:endParaRPr kumimoji="1" lang="en-US" altLang="ja-JP" sz="1200" b="0" spc="-150" dirty="0" smtClean="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全体として</a:t>
                      </a:r>
                      <a:r>
                        <a:rPr kumimoji="1" lang="ja-JP" altLang="en-US" sz="1200" b="1" u="sng" dirty="0" smtClean="0">
                          <a:solidFill>
                            <a:schemeClr val="accent2"/>
                          </a:solidFill>
                          <a:latin typeface="BIZ UDPゴシック" panose="020B0400000000000000" pitchFamily="50" charset="-128"/>
                          <a:ea typeface="BIZ UDPゴシック" panose="020B0400000000000000" pitchFamily="50" charset="-128"/>
                        </a:rPr>
                        <a:t>増加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Tree>
    <p:extLst>
      <p:ext uri="{BB962C8B-B14F-4D97-AF65-F5344CB8AC3E}">
        <p14:creationId xmlns:p14="http://schemas.microsoft.com/office/powerpoint/2010/main" val="11935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グラフ 42">
            <a:extLst>
              <a:ext uri="{FF2B5EF4-FFF2-40B4-BE49-F238E27FC236}">
                <a16:creationId xmlns:a16="http://schemas.microsoft.com/office/drawing/2014/main" id="{00000000-0008-0000-0300-000008000000}"/>
              </a:ext>
            </a:extLst>
          </p:cNvPr>
          <p:cNvGraphicFramePr>
            <a:graphicFrameLocks/>
          </p:cNvGraphicFramePr>
          <p:nvPr>
            <p:extLst>
              <p:ext uri="{D42A27DB-BD31-4B8C-83A1-F6EECF244321}">
                <p14:modId xmlns:p14="http://schemas.microsoft.com/office/powerpoint/2010/main" val="3845300115"/>
              </p:ext>
            </p:extLst>
          </p:nvPr>
        </p:nvGraphicFramePr>
        <p:xfrm>
          <a:off x="299723" y="3252494"/>
          <a:ext cx="5548252" cy="36055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9" name="グラフ 58">
            <a:extLst>
              <a:ext uri="{FF2B5EF4-FFF2-40B4-BE49-F238E27FC236}">
                <a16:creationId xmlns:a16="http://schemas.microsoft.com/office/drawing/2014/main" id="{00000000-0008-0000-0300-000010000000}"/>
              </a:ext>
            </a:extLst>
          </p:cNvPr>
          <p:cNvGraphicFramePr>
            <a:graphicFrameLocks/>
          </p:cNvGraphicFramePr>
          <p:nvPr>
            <p:extLst>
              <p:ext uri="{D42A27DB-BD31-4B8C-83A1-F6EECF244321}">
                <p14:modId xmlns:p14="http://schemas.microsoft.com/office/powerpoint/2010/main" val="1377004381"/>
              </p:ext>
            </p:extLst>
          </p:nvPr>
        </p:nvGraphicFramePr>
        <p:xfrm>
          <a:off x="7887929" y="5150662"/>
          <a:ext cx="1872774" cy="14203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2" name="グラフ 51">
            <a:extLst>
              <a:ext uri="{FF2B5EF4-FFF2-40B4-BE49-F238E27FC236}">
                <a16:creationId xmlns:a16="http://schemas.microsoft.com/office/drawing/2014/main" id="{00000000-0008-0000-0300-00000F000000}"/>
              </a:ext>
            </a:extLst>
          </p:cNvPr>
          <p:cNvGraphicFramePr>
            <a:graphicFrameLocks/>
          </p:cNvGraphicFramePr>
          <p:nvPr>
            <p:extLst>
              <p:ext uri="{D42A27DB-BD31-4B8C-83A1-F6EECF244321}">
                <p14:modId xmlns:p14="http://schemas.microsoft.com/office/powerpoint/2010/main" val="1389020953"/>
              </p:ext>
            </p:extLst>
          </p:nvPr>
        </p:nvGraphicFramePr>
        <p:xfrm>
          <a:off x="5926858" y="5166390"/>
          <a:ext cx="2092825" cy="14063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1" name="グラフ 50">
            <a:extLst>
              <a:ext uri="{FF2B5EF4-FFF2-40B4-BE49-F238E27FC236}">
                <a16:creationId xmlns:a16="http://schemas.microsoft.com/office/drawing/2014/main" id="{00000000-0008-0000-0300-00000E000000}"/>
              </a:ext>
            </a:extLst>
          </p:cNvPr>
          <p:cNvGraphicFramePr>
            <a:graphicFrameLocks/>
          </p:cNvGraphicFramePr>
          <p:nvPr>
            <p:extLst>
              <p:ext uri="{D42A27DB-BD31-4B8C-83A1-F6EECF244321}">
                <p14:modId xmlns:p14="http://schemas.microsoft.com/office/powerpoint/2010/main" val="1852247967"/>
              </p:ext>
            </p:extLst>
          </p:nvPr>
        </p:nvGraphicFramePr>
        <p:xfrm>
          <a:off x="7794655" y="3252494"/>
          <a:ext cx="1945578" cy="139876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9" name="グラフ 48">
            <a:extLst>
              <a:ext uri="{FF2B5EF4-FFF2-40B4-BE49-F238E27FC236}">
                <a16:creationId xmlns:a16="http://schemas.microsoft.com/office/drawing/2014/main" id="{00000000-0008-0000-0300-00000D000000}"/>
              </a:ext>
            </a:extLst>
          </p:cNvPr>
          <p:cNvGraphicFramePr>
            <a:graphicFrameLocks/>
          </p:cNvGraphicFramePr>
          <p:nvPr>
            <p:extLst>
              <p:ext uri="{D42A27DB-BD31-4B8C-83A1-F6EECF244321}">
                <p14:modId xmlns:p14="http://schemas.microsoft.com/office/powerpoint/2010/main" val="1077002638"/>
              </p:ext>
            </p:extLst>
          </p:nvPr>
        </p:nvGraphicFramePr>
        <p:xfrm>
          <a:off x="5991372" y="3276562"/>
          <a:ext cx="2023159" cy="1398765"/>
        </p:xfrm>
        <a:graphic>
          <a:graphicData uri="http://schemas.openxmlformats.org/drawingml/2006/chart">
            <c:chart xmlns:c="http://schemas.openxmlformats.org/drawingml/2006/chart" xmlns:r="http://schemas.openxmlformats.org/officeDocument/2006/relationships" r:id="rId6"/>
          </a:graphicData>
        </a:graphic>
      </p:graphicFrame>
      <p:sp>
        <p:nvSpPr>
          <p:cNvPr id="40" name="正方形/長方形 39"/>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206323" y="840287"/>
            <a:ext cx="9487041" cy="1894176"/>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0" name="テキスト ボックス 29"/>
          <p:cNvSpPr txBox="1"/>
          <p:nvPr/>
        </p:nvSpPr>
        <p:spPr>
          <a:xfrm>
            <a:off x="1006377" y="2967367"/>
            <a:ext cx="4072276"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補助費等（歳出）、国・府支出金（歳入）の見通し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172998" y="3426404"/>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4" name="下矢印 3"/>
          <p:cNvSpPr/>
          <p:nvPr/>
        </p:nvSpPr>
        <p:spPr>
          <a:xfrm rot="11766081">
            <a:off x="1126658" y="5592021"/>
            <a:ext cx="127684" cy="47340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a:cxnSpLocks/>
          </p:cNvCxnSpPr>
          <p:nvPr/>
        </p:nvCxnSpPr>
        <p:spPr>
          <a:xfrm flipH="1" flipV="1">
            <a:off x="1451447" y="5569375"/>
            <a:ext cx="548351" cy="838611"/>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角丸四角形 2"/>
          <p:cNvSpPr/>
          <p:nvPr/>
        </p:nvSpPr>
        <p:spPr>
          <a:xfrm>
            <a:off x="1999797" y="6110056"/>
            <a:ext cx="1650663" cy="380749"/>
          </a:xfrm>
          <a:prstGeom prst="roundRect">
            <a:avLst/>
          </a:prstGeom>
          <a:solidFill>
            <a:schemeClr val="accent6">
              <a:lumMod val="20000"/>
              <a:lumOff val="80000"/>
            </a:schemeClr>
          </a:solid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ベースとなる決算値が、</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例年に比べ大きく増加</a:t>
            </a:r>
          </a:p>
        </p:txBody>
      </p:sp>
      <p:sp>
        <p:nvSpPr>
          <p:cNvPr id="45" name="角丸四角形 44"/>
          <p:cNvSpPr/>
          <p:nvPr/>
        </p:nvSpPr>
        <p:spPr>
          <a:xfrm>
            <a:off x="2527405" y="3908618"/>
            <a:ext cx="3089002" cy="413410"/>
          </a:xfrm>
          <a:prstGeom prst="roundRect">
            <a:avLst/>
          </a:prstGeom>
          <a:solidFill>
            <a:schemeClr val="accent5">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推計値は、</a:t>
            </a:r>
            <a:r>
              <a:rPr kumimoji="1" lang="en-US" altLang="ja-JP" sz="1000" dirty="0">
                <a:solidFill>
                  <a:schemeClr val="tx1"/>
                </a:solidFill>
                <a:latin typeface="BIZ UDPゴシック" panose="020B0400000000000000" pitchFamily="50" charset="-128"/>
                <a:ea typeface="BIZ UDPゴシック" panose="020B0400000000000000" pitchFamily="50" charset="-128"/>
              </a:rPr>
              <a:t>R2</a:t>
            </a:r>
            <a:r>
              <a:rPr kumimoji="1" lang="ja-JP" altLang="en-US" sz="1000" dirty="0">
                <a:solidFill>
                  <a:schemeClr val="tx1"/>
                </a:solidFill>
                <a:latin typeface="BIZ UDPゴシック" panose="020B0400000000000000" pitchFamily="50" charset="-128"/>
                <a:ea typeface="BIZ UDPゴシック" panose="020B0400000000000000" pitchFamily="50" charset="-128"/>
              </a:rPr>
              <a:t>年度歳入に占める国・府支出金割合を</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各年度の歳出に乗じるため、増加傾向</a:t>
            </a:r>
          </a:p>
        </p:txBody>
      </p:sp>
      <p:sp>
        <p:nvSpPr>
          <p:cNvPr id="46" name="テキスト ボックス 45"/>
          <p:cNvSpPr txBox="1"/>
          <p:nvPr/>
        </p:nvSpPr>
        <p:spPr>
          <a:xfrm>
            <a:off x="5923162" y="2966907"/>
            <a:ext cx="3597461"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歳入：「国・府支出金」の割合の変化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右矢印 11"/>
          <p:cNvSpPr/>
          <p:nvPr/>
        </p:nvSpPr>
        <p:spPr>
          <a:xfrm>
            <a:off x="7636889" y="3642562"/>
            <a:ext cx="194495" cy="60765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5898384" y="4850371"/>
            <a:ext cx="3597461"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歳出：「補助費等」の割合の変化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4" name="正方形/長方形 73"/>
          <p:cNvSpPr>
            <a:spLocks noChangeAspect="1"/>
          </p:cNvSpPr>
          <p:nvPr/>
        </p:nvSpPr>
        <p:spPr>
          <a:xfrm>
            <a:off x="6056404" y="3474838"/>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令和元年度</a:t>
            </a:r>
          </a:p>
        </p:txBody>
      </p:sp>
      <p:sp>
        <p:nvSpPr>
          <p:cNvPr id="2" name="角丸四角形 1"/>
          <p:cNvSpPr/>
          <p:nvPr/>
        </p:nvSpPr>
        <p:spPr>
          <a:xfrm>
            <a:off x="6274721" y="4557998"/>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６０</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5" name="正方形/長方形 4"/>
          <p:cNvSpPr/>
          <p:nvPr/>
        </p:nvSpPr>
        <p:spPr>
          <a:xfrm>
            <a:off x="5898384" y="3274684"/>
            <a:ext cx="3658366" cy="15257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5904953" y="5143622"/>
            <a:ext cx="3658366" cy="15257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a:spLocks noChangeAspect="1"/>
          </p:cNvSpPr>
          <p:nvPr/>
        </p:nvSpPr>
        <p:spPr>
          <a:xfrm>
            <a:off x="7914104" y="3474838"/>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050" dirty="0">
                <a:solidFill>
                  <a:schemeClr val="tx1"/>
                </a:solidFill>
                <a:latin typeface="BIZ UDPゴシック" panose="020B0400000000000000" pitchFamily="50" charset="-128"/>
                <a:ea typeface="BIZ UDPゴシック" panose="020B0400000000000000" pitchFamily="50" charset="-128"/>
              </a:rPr>
              <a:t>2</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年度</a:t>
            </a:r>
          </a:p>
        </p:txBody>
      </p:sp>
      <p:sp>
        <p:nvSpPr>
          <p:cNvPr id="62" name="角丸四角形 61"/>
          <p:cNvSpPr/>
          <p:nvPr/>
        </p:nvSpPr>
        <p:spPr>
          <a:xfrm>
            <a:off x="8044751" y="4551924"/>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６２</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63" name="右矢印 62"/>
          <p:cNvSpPr/>
          <p:nvPr/>
        </p:nvSpPr>
        <p:spPr>
          <a:xfrm>
            <a:off x="7638534" y="5617964"/>
            <a:ext cx="194495" cy="60765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a:spLocks noChangeAspect="1"/>
          </p:cNvSpPr>
          <p:nvPr/>
        </p:nvSpPr>
        <p:spPr>
          <a:xfrm>
            <a:off x="6056404" y="5357875"/>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令和元年度</a:t>
            </a:r>
          </a:p>
        </p:txBody>
      </p:sp>
      <p:sp>
        <p:nvSpPr>
          <p:cNvPr id="65" name="正方形/長方形 64"/>
          <p:cNvSpPr>
            <a:spLocks noChangeAspect="1"/>
          </p:cNvSpPr>
          <p:nvPr/>
        </p:nvSpPr>
        <p:spPr>
          <a:xfrm>
            <a:off x="7914103" y="5357152"/>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050" dirty="0">
                <a:solidFill>
                  <a:schemeClr val="tx1"/>
                </a:solidFill>
                <a:latin typeface="BIZ UDPゴシック" panose="020B0400000000000000" pitchFamily="50" charset="-128"/>
                <a:ea typeface="BIZ UDPゴシック" panose="020B0400000000000000" pitchFamily="50" charset="-128"/>
              </a:rPr>
              <a:t>2</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年度</a:t>
            </a:r>
          </a:p>
        </p:txBody>
      </p:sp>
      <p:sp>
        <p:nvSpPr>
          <p:cNvPr id="66" name="角丸四角形 65"/>
          <p:cNvSpPr/>
          <p:nvPr/>
        </p:nvSpPr>
        <p:spPr>
          <a:xfrm>
            <a:off x="6265902" y="6438991"/>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５４</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67" name="角丸四角形 66"/>
          <p:cNvSpPr/>
          <p:nvPr/>
        </p:nvSpPr>
        <p:spPr>
          <a:xfrm>
            <a:off x="8108902" y="6441433"/>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５８</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70" name="角丸四角形 69"/>
          <p:cNvSpPr/>
          <p:nvPr/>
        </p:nvSpPr>
        <p:spPr>
          <a:xfrm>
            <a:off x="8326691" y="3628536"/>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bg1"/>
                </a:solidFill>
                <a:latin typeface="BIZ UDPゴシック" panose="020B0400000000000000" pitchFamily="50" charset="-128"/>
                <a:ea typeface="BIZ UDPゴシック" panose="020B0400000000000000" pitchFamily="50" charset="-128"/>
              </a:rPr>
              <a:t>２５．８</a:t>
            </a:r>
            <a:r>
              <a:rPr kumimoji="1" lang="en-US" altLang="ja-JP" sz="700" b="1" dirty="0">
                <a:ln w="6350">
                  <a:noFill/>
                </a:ln>
                <a:solidFill>
                  <a:schemeClr val="bg1"/>
                </a:solidFill>
                <a:latin typeface="BIZ UDPゴシック" panose="020B0400000000000000" pitchFamily="50" charset="-128"/>
                <a:ea typeface="BIZ UDPゴシック" panose="020B0400000000000000" pitchFamily="50" charset="-128"/>
              </a:rPr>
              <a:t>%</a:t>
            </a:r>
            <a:endParaRPr kumimoji="1" lang="ja-JP" altLang="en-US" sz="1050" b="1" dirty="0">
              <a:ln w="6350">
                <a:noFill/>
              </a:ln>
              <a:solidFill>
                <a:schemeClr val="bg1"/>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AF892949-EB4C-49C2-8EED-312386F7F32B}"/>
              </a:ext>
            </a:extLst>
          </p:cNvPr>
          <p:cNvSpPr/>
          <p:nvPr/>
        </p:nvSpPr>
        <p:spPr>
          <a:xfrm>
            <a:off x="9524428" y="6485540"/>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３</a:t>
            </a:r>
          </a:p>
        </p:txBody>
      </p:sp>
      <p:sp>
        <p:nvSpPr>
          <p:cNvPr id="38" name="角丸四角形 7">
            <a:extLst>
              <a:ext uri="{FF2B5EF4-FFF2-40B4-BE49-F238E27FC236}">
                <a16:creationId xmlns:a16="http://schemas.microsoft.com/office/drawing/2014/main" id="{E76C10FE-4504-4A4C-9C24-CFADFEA709DC}"/>
              </a:ext>
            </a:extLst>
          </p:cNvPr>
          <p:cNvSpPr/>
          <p:nvPr/>
        </p:nvSpPr>
        <p:spPr>
          <a:xfrm>
            <a:off x="2018364" y="5568131"/>
            <a:ext cx="2628421" cy="241329"/>
          </a:xfrm>
          <a:prstGeom prst="round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推計値は、近年の増加率を乗じ、増加傾向</a:t>
            </a:r>
          </a:p>
        </p:txBody>
      </p:sp>
      <p:sp>
        <p:nvSpPr>
          <p:cNvPr id="50" name="角丸四角形 72">
            <a:extLst>
              <a:ext uri="{FF2B5EF4-FFF2-40B4-BE49-F238E27FC236}">
                <a16:creationId xmlns:a16="http://schemas.microsoft.com/office/drawing/2014/main" id="{F39843D0-1020-4D57-ACB7-C7616896AB37}"/>
              </a:ext>
            </a:extLst>
          </p:cNvPr>
          <p:cNvSpPr/>
          <p:nvPr/>
        </p:nvSpPr>
        <p:spPr>
          <a:xfrm>
            <a:off x="6564542" y="3813095"/>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tx1"/>
                </a:solidFill>
                <a:latin typeface="BIZ UDPゴシック" panose="020B0400000000000000" pitchFamily="50" charset="-128"/>
                <a:ea typeface="BIZ UDPゴシック" panose="020B0400000000000000" pitchFamily="50" charset="-128"/>
              </a:rPr>
              <a:t>１１．５</a:t>
            </a:r>
            <a:r>
              <a:rPr kumimoji="1" lang="en-US" altLang="ja-JP" sz="700" b="1" dirty="0">
                <a:ln w="6350">
                  <a:noFill/>
                </a:ln>
                <a:solidFill>
                  <a:schemeClr val="tx1"/>
                </a:solidFill>
                <a:latin typeface="BIZ UDPゴシック" panose="020B0400000000000000" pitchFamily="50" charset="-128"/>
                <a:ea typeface="BIZ UDPゴシック" panose="020B0400000000000000" pitchFamily="50" charset="-128"/>
              </a:rPr>
              <a:t>%</a:t>
            </a:r>
            <a:endParaRPr kumimoji="1" lang="ja-JP" altLang="en-US" sz="700" b="1" dirty="0">
              <a:ln w="6350">
                <a:noFill/>
              </a:ln>
              <a:solidFill>
                <a:schemeClr val="tx1"/>
              </a:solidFill>
              <a:latin typeface="BIZ UDPゴシック" panose="020B0400000000000000" pitchFamily="50" charset="-128"/>
              <a:ea typeface="BIZ UDPゴシック" panose="020B0400000000000000" pitchFamily="50" charset="-128"/>
            </a:endParaRPr>
          </a:p>
        </p:txBody>
      </p:sp>
      <p:sp>
        <p:nvSpPr>
          <p:cNvPr id="56" name="角丸四角形 72">
            <a:extLst>
              <a:ext uri="{FF2B5EF4-FFF2-40B4-BE49-F238E27FC236}">
                <a16:creationId xmlns:a16="http://schemas.microsoft.com/office/drawing/2014/main" id="{8D498097-C206-4EE4-99D3-3C34923470B9}"/>
              </a:ext>
            </a:extLst>
          </p:cNvPr>
          <p:cNvSpPr/>
          <p:nvPr/>
        </p:nvSpPr>
        <p:spPr>
          <a:xfrm>
            <a:off x="6542988" y="5714117"/>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tx1"/>
                </a:solidFill>
                <a:latin typeface="BIZ UDPゴシック" panose="020B0400000000000000" pitchFamily="50" charset="-128"/>
                <a:ea typeface="BIZ UDPゴシック" panose="020B0400000000000000" pitchFamily="50" charset="-128"/>
              </a:rPr>
              <a:t>１１．５</a:t>
            </a:r>
            <a:r>
              <a:rPr kumimoji="1" lang="en-US" altLang="ja-JP" sz="700" b="1" dirty="0">
                <a:ln w="6350">
                  <a:noFill/>
                </a:ln>
                <a:solidFill>
                  <a:schemeClr val="tx1"/>
                </a:solidFill>
                <a:latin typeface="BIZ UDPゴシック" panose="020B0400000000000000" pitchFamily="50" charset="-128"/>
                <a:ea typeface="BIZ UDPゴシック" panose="020B0400000000000000" pitchFamily="50" charset="-128"/>
              </a:rPr>
              <a:t>%</a:t>
            </a:r>
            <a:endParaRPr kumimoji="1" lang="ja-JP" altLang="en-US" sz="700" b="1" dirty="0">
              <a:ln w="6350">
                <a:noFill/>
              </a:ln>
              <a:solidFill>
                <a:schemeClr val="tx1"/>
              </a:solidFill>
              <a:latin typeface="BIZ UDPゴシック" panose="020B0400000000000000" pitchFamily="50" charset="-128"/>
              <a:ea typeface="BIZ UDPゴシック" panose="020B0400000000000000" pitchFamily="50" charset="-128"/>
            </a:endParaRPr>
          </a:p>
        </p:txBody>
      </p:sp>
      <p:sp>
        <p:nvSpPr>
          <p:cNvPr id="60" name="角丸四角形 69">
            <a:extLst>
              <a:ext uri="{FF2B5EF4-FFF2-40B4-BE49-F238E27FC236}">
                <a16:creationId xmlns:a16="http://schemas.microsoft.com/office/drawing/2014/main" id="{87DE6BE5-2BFB-4C4F-B931-096A2AFFAB6E}"/>
              </a:ext>
            </a:extLst>
          </p:cNvPr>
          <p:cNvSpPr/>
          <p:nvPr/>
        </p:nvSpPr>
        <p:spPr>
          <a:xfrm>
            <a:off x="8365929" y="5570106"/>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bg1"/>
                </a:solidFill>
                <a:latin typeface="BIZ UDPゴシック" panose="020B0400000000000000" pitchFamily="50" charset="-128"/>
                <a:ea typeface="BIZ UDPゴシック" panose="020B0400000000000000" pitchFamily="50" charset="-128"/>
              </a:rPr>
              <a:t>２７．９</a:t>
            </a:r>
            <a:r>
              <a:rPr kumimoji="1" lang="en-US" altLang="ja-JP" sz="700" b="1" dirty="0">
                <a:ln w="6350">
                  <a:noFill/>
                </a:ln>
                <a:solidFill>
                  <a:schemeClr val="bg1"/>
                </a:solidFill>
                <a:latin typeface="BIZ UDPゴシック" panose="020B0400000000000000" pitchFamily="50" charset="-128"/>
                <a:ea typeface="BIZ UDPゴシック" panose="020B0400000000000000" pitchFamily="50" charset="-128"/>
              </a:rPr>
              <a:t>%</a:t>
            </a:r>
            <a:endParaRPr kumimoji="1" lang="ja-JP" altLang="en-US" sz="1050" b="1" dirty="0">
              <a:ln w="6350">
                <a:noFill/>
              </a:ln>
              <a:solidFill>
                <a:schemeClr val="bg1"/>
              </a:solidFill>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5975881" y="4568652"/>
            <a:ext cx="646331" cy="230832"/>
          </a:xfrm>
          <a:prstGeom prst="rect">
            <a:avLst/>
          </a:prstGeom>
          <a:noFill/>
        </p:spPr>
        <p:txBody>
          <a:bodyPr wrap="none" rtlCol="0">
            <a:spAutoFit/>
          </a:bodyPr>
          <a:lstStyle/>
          <a:p>
            <a:r>
              <a:rPr kumimoji="1" lang="ja-JP" altLang="en-US" sz="900" dirty="0">
                <a:latin typeface="BIZ UDPゴシック" panose="020B0400000000000000" pitchFamily="50" charset="-128"/>
                <a:ea typeface="BIZ UDPゴシック" panose="020B0400000000000000" pitchFamily="50" charset="-128"/>
              </a:rPr>
              <a:t>歳入総額</a:t>
            </a:r>
          </a:p>
        </p:txBody>
      </p:sp>
      <p:sp>
        <p:nvSpPr>
          <p:cNvPr id="39" name="テキスト ボックス 38"/>
          <p:cNvSpPr txBox="1"/>
          <p:nvPr/>
        </p:nvSpPr>
        <p:spPr>
          <a:xfrm>
            <a:off x="5975964" y="6445828"/>
            <a:ext cx="646331" cy="230832"/>
          </a:xfrm>
          <a:prstGeom prst="rect">
            <a:avLst/>
          </a:prstGeom>
          <a:noFill/>
        </p:spPr>
        <p:txBody>
          <a:bodyPr wrap="none" rtlCol="0">
            <a:spAutoFit/>
          </a:bodyPr>
          <a:lstStyle/>
          <a:p>
            <a:r>
              <a:rPr kumimoji="1" lang="ja-JP" altLang="en-US" sz="900" dirty="0" smtClean="0">
                <a:latin typeface="BIZ UDPゴシック" panose="020B0400000000000000" pitchFamily="50" charset="-128"/>
                <a:ea typeface="BIZ UDPゴシック" panose="020B0400000000000000" pitchFamily="50" charset="-128"/>
              </a:rPr>
              <a:t>歳出総額</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41" name="正方形/長方形 40"/>
          <p:cNvSpPr/>
          <p:nvPr/>
        </p:nvSpPr>
        <p:spPr>
          <a:xfrm>
            <a:off x="206323" y="1031544"/>
            <a:ext cx="9930337" cy="1477328"/>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新型コロナウイルス感染症対策として「特別定額給付金事業」を実施したため、</a:t>
            </a:r>
            <a:r>
              <a:rPr kumimoji="1" lang="ja-JP" altLang="en-US" sz="1600" dirty="0">
                <a:solidFill>
                  <a:srgbClr val="FF0000"/>
                </a:solidFill>
                <a:latin typeface="BIZ UDPゴシック" panose="020B0400000000000000" pitchFamily="50" charset="-128"/>
                <a:ea typeface="BIZ UDPゴシック" panose="020B0400000000000000" pitchFamily="50" charset="-128"/>
              </a:rPr>
              <a:t>令和２年度の「補助費等」</a:t>
            </a:r>
            <a:r>
              <a:rPr kumimoji="1" lang="en-US" altLang="ja-JP" sz="1600" dirty="0">
                <a:solidFill>
                  <a:srgbClr val="FF0000"/>
                </a:solidFill>
                <a:latin typeface="BIZ UDPゴシック" panose="020B0400000000000000" pitchFamily="50" charset="-128"/>
                <a:ea typeface="BIZ UDPゴシック" panose="020B0400000000000000" pitchFamily="50" charset="-128"/>
              </a:rPr>
              <a:t/>
            </a:r>
            <a:br>
              <a:rPr kumimoji="1" lang="en-US" altLang="ja-JP" sz="1600" dirty="0">
                <a:solidFill>
                  <a:srgbClr val="FF0000"/>
                </a:solidFill>
                <a:latin typeface="BIZ UDPゴシック" panose="020B0400000000000000" pitchFamily="50" charset="-128"/>
                <a:ea typeface="BIZ UDPゴシック" panose="020B0400000000000000" pitchFamily="50" charset="-128"/>
              </a:rPr>
            </a:br>
            <a:r>
              <a:rPr kumimoji="1" lang="ja-JP" altLang="en-US" sz="1600" dirty="0">
                <a:solidFill>
                  <a:srgbClr val="FF0000"/>
                </a:solidFill>
                <a:latin typeface="BIZ UDPゴシック" panose="020B0400000000000000" pitchFamily="50" charset="-128"/>
                <a:ea typeface="BIZ UDPゴシック" panose="020B0400000000000000" pitchFamily="50" charset="-128"/>
              </a:rPr>
              <a:t>　　</a:t>
            </a:r>
            <a:r>
              <a:rPr kumimoji="1" lang="ja-JP" altLang="en-US" sz="1600" dirty="0" smtClean="0">
                <a:solidFill>
                  <a:srgbClr val="FF0000"/>
                </a:solidFill>
                <a:latin typeface="BIZ UDPゴシック" panose="020B0400000000000000" pitchFamily="50" charset="-128"/>
                <a:ea typeface="BIZ UDPゴシック" panose="020B0400000000000000" pitchFamily="50" charset="-128"/>
              </a:rPr>
              <a:t> が</a:t>
            </a:r>
            <a:r>
              <a:rPr kumimoji="1" lang="ja-JP" altLang="en-US" sz="1600" dirty="0">
                <a:solidFill>
                  <a:srgbClr val="FF0000"/>
                </a:solidFill>
                <a:latin typeface="BIZ UDPゴシック" panose="020B0400000000000000" pitchFamily="50" charset="-128"/>
                <a:ea typeface="BIZ UDPゴシック" panose="020B0400000000000000" pitchFamily="50" charset="-128"/>
              </a:rPr>
              <a:t>例年に比べ増大し、後年度の歳出の推計に影響。</a:t>
            </a: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30" dirty="0">
                <a:latin typeface="BIZ UDPゴシック" panose="020B0400000000000000" pitchFamily="50" charset="-128"/>
                <a:ea typeface="BIZ UDPゴシック" panose="020B0400000000000000" pitchFamily="50" charset="-128"/>
              </a:rPr>
              <a:t>また、本事業は</a:t>
            </a:r>
            <a:r>
              <a:rPr kumimoji="1" lang="ja-JP" altLang="en-US" sz="1600" spc="-30" dirty="0">
                <a:solidFill>
                  <a:srgbClr val="FF0000"/>
                </a:solidFill>
                <a:latin typeface="BIZ UDPゴシック" panose="020B0400000000000000" pitchFamily="50" charset="-128"/>
                <a:ea typeface="BIZ UDPゴシック" panose="020B0400000000000000" pitchFamily="50" charset="-128"/>
              </a:rPr>
              <a:t>全額国費であるため、令和２年度の「国・府支出金」も増大</a:t>
            </a:r>
            <a:r>
              <a:rPr kumimoji="1" lang="ja-JP" altLang="en-US" sz="1600" spc="-30" dirty="0">
                <a:latin typeface="BIZ UDPゴシック" panose="020B0400000000000000" pitchFamily="50" charset="-128"/>
                <a:ea typeface="BIZ UDPゴシック" panose="020B0400000000000000" pitchFamily="50" charset="-128"/>
              </a:rPr>
              <a:t>し、後年度の歳入の推計に影響</a:t>
            </a:r>
            <a:r>
              <a:rPr kumimoji="1" lang="ja-JP" altLang="en-US" sz="1600" spc="-30" dirty="0" smtClean="0">
                <a:latin typeface="BIZ UDPゴシック" panose="020B0400000000000000" pitchFamily="50" charset="-128"/>
                <a:ea typeface="BIZ UDPゴシック" panose="020B0400000000000000" pitchFamily="50" charset="-128"/>
              </a:rPr>
              <a:t>。</a:t>
            </a:r>
            <a:endParaRPr kumimoji="1" lang="en-US" altLang="ja-JP" sz="1600" spc="-30" dirty="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ただし</a:t>
            </a:r>
            <a:r>
              <a:rPr kumimoji="1" lang="ja-JP" altLang="en-US" sz="1600" dirty="0">
                <a:latin typeface="BIZ UDPゴシック" panose="020B0400000000000000" pitchFamily="50" charset="-128"/>
                <a:ea typeface="BIZ UDPゴシック" panose="020B0400000000000000" pitchFamily="50" charset="-128"/>
              </a:rPr>
              <a:t>、歳入歳出ともに同様に増加していることから、収支への影響は少ない。</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42" name="テキスト ボックス 41"/>
          <p:cNvSpPr txBox="1"/>
          <p:nvPr/>
        </p:nvSpPr>
        <p:spPr>
          <a:xfrm>
            <a:off x="78059" y="69752"/>
            <a:ext cx="9911688" cy="523220"/>
          </a:xfrm>
          <a:prstGeom prst="rect">
            <a:avLst/>
          </a:prstGeom>
          <a:noFill/>
        </p:spPr>
        <p:txBody>
          <a:bodyPr wrap="none" rtlCol="0">
            <a:spAutoFit/>
          </a:bodyPr>
          <a:lstStyle/>
          <a:p>
            <a:r>
              <a:rPr kumimoji="1" lang="ja-JP" altLang="en-US" sz="2800" b="1" spc="-120"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kumimoji="1" lang="ja-JP" altLang="en-US" sz="2800" b="1" spc="-120"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財政シミュレーションの試算方法</a:t>
            </a:r>
            <a:r>
              <a:rPr kumimoji="1" lang="ja-JP" altLang="en-US" sz="2800" b="1" spc="-120"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②　（補助費等、国・府支出金）</a:t>
            </a:r>
            <a:endParaRPr kumimoji="1" lang="ja-JP" altLang="en-US" sz="2800" b="1" spc="-120"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9879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グラフ 40">
            <a:extLst>
              <a:ext uri="{FF2B5EF4-FFF2-40B4-BE49-F238E27FC236}">
                <a16:creationId xmlns:a16="http://schemas.microsoft.com/office/drawing/2014/main" id="{00000000-0008-0000-0300-000005000000}"/>
              </a:ext>
            </a:extLst>
          </p:cNvPr>
          <p:cNvGraphicFramePr>
            <a:graphicFrameLocks/>
          </p:cNvGraphicFramePr>
          <p:nvPr>
            <p:extLst>
              <p:ext uri="{D42A27DB-BD31-4B8C-83A1-F6EECF244321}">
                <p14:modId xmlns:p14="http://schemas.microsoft.com/office/powerpoint/2010/main" val="3059123073"/>
              </p:ext>
            </p:extLst>
          </p:nvPr>
        </p:nvGraphicFramePr>
        <p:xfrm>
          <a:off x="5198544" y="3788278"/>
          <a:ext cx="4546788" cy="28867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 name="グラフ 30">
            <a:extLst>
              <a:ext uri="{FF2B5EF4-FFF2-40B4-BE49-F238E27FC236}">
                <a16:creationId xmlns:a16="http://schemas.microsoft.com/office/drawing/2014/main" id="{00000000-0008-0000-0300-000004000000}"/>
              </a:ext>
            </a:extLst>
          </p:cNvPr>
          <p:cNvGraphicFramePr>
            <a:graphicFrameLocks/>
          </p:cNvGraphicFramePr>
          <p:nvPr>
            <p:extLst>
              <p:ext uri="{D42A27DB-BD31-4B8C-83A1-F6EECF244321}">
                <p14:modId xmlns:p14="http://schemas.microsoft.com/office/powerpoint/2010/main" val="63635653"/>
              </p:ext>
            </p:extLst>
          </p:nvPr>
        </p:nvGraphicFramePr>
        <p:xfrm>
          <a:off x="360733" y="3751057"/>
          <a:ext cx="4915245" cy="29264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 6"/>
          <p:cNvGraphicFramePr>
            <a:graphicFrameLocks noGrp="1"/>
          </p:cNvGraphicFramePr>
          <p:nvPr>
            <p:extLst>
              <p:ext uri="{D42A27DB-BD31-4B8C-83A1-F6EECF244321}">
                <p14:modId xmlns:p14="http://schemas.microsoft.com/office/powerpoint/2010/main" val="2717581782"/>
              </p:ext>
            </p:extLst>
          </p:nvPr>
        </p:nvGraphicFramePr>
        <p:xfrm>
          <a:off x="8096551" y="1975908"/>
          <a:ext cx="685800" cy="1096460"/>
        </p:xfrm>
        <a:graphic>
          <a:graphicData uri="http://schemas.openxmlformats.org/drawingml/2006/table">
            <a:tbl>
              <a:tblPr>
                <a:tableStyleId>{5C22544A-7EE6-4342-B048-85BDC9FD1C3A}</a:tableStyleId>
              </a:tblPr>
              <a:tblGrid>
                <a:gridCol w="685800">
                  <a:extLst>
                    <a:ext uri="{9D8B030D-6E8A-4147-A177-3AD203B41FA5}">
                      <a16:colId xmlns:a16="http://schemas.microsoft.com/office/drawing/2014/main" val="1826271987"/>
                    </a:ext>
                  </a:extLst>
                </a:gridCol>
              </a:tblGrid>
              <a:tr h="219292">
                <a:tc>
                  <a:txBody>
                    <a:bodyPr/>
                    <a:lstStyle/>
                    <a:p>
                      <a:pPr algn="ctr" fontAlgn="ctr"/>
                      <a:r>
                        <a:rPr lang="en-US" sz="1000" u="none" strike="noStrike" dirty="0">
                          <a:solidFill>
                            <a:schemeClr val="bg1"/>
                          </a:solidFill>
                          <a:effectLst/>
                          <a:latin typeface="BIZ UDPゴシック" panose="020B0400000000000000" pitchFamily="50" charset="-128"/>
                          <a:ea typeface="BIZ UDPゴシック" panose="020B0400000000000000" pitchFamily="50" charset="-128"/>
                        </a:rPr>
                        <a:t>R17</a:t>
                      </a:r>
                      <a:endParaRPr 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757225286"/>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１０</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９</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5154459"/>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６３</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９</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1632513"/>
                  </a:ext>
                </a:extLst>
              </a:tr>
              <a:tr h="219292">
                <a:tc>
                  <a:txBody>
                    <a:bodyPr/>
                    <a:lstStyle/>
                    <a:p>
                      <a:pPr algn="r" fontAlgn="b"/>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０</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７</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8372610"/>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１４</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４</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4520179"/>
                  </a:ext>
                </a:extLst>
              </a:tr>
            </a:tbl>
          </a:graphicData>
        </a:graphic>
      </p:graphicFrame>
      <p:sp>
        <p:nvSpPr>
          <p:cNvPr id="35" name="正方形/長方形 34"/>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1"/>
          <p:cNvSpPr txBox="1"/>
          <p:nvPr/>
        </p:nvSpPr>
        <p:spPr>
          <a:xfrm>
            <a:off x="5725663" y="3427218"/>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区分別の人口の推移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78059" y="69752"/>
            <a:ext cx="9746579" cy="523220"/>
          </a:xfrm>
          <a:prstGeom prst="rect">
            <a:avLst/>
          </a:prstGeom>
          <a:noFill/>
        </p:spPr>
        <p:txBody>
          <a:bodyPr wrap="none" rtlCol="0">
            <a:spAutoFit/>
          </a:bodyPr>
          <a:lstStyle/>
          <a:p>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田尻町の人口推計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11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（平成３０年）</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より</a:t>
            </a:r>
            <a:r>
              <a:rPr kumimoji="1" lang="ja-JP" altLang="en-US"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9429048" y="6485020"/>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BIZ UDPゴシック" panose="020B0400000000000000" pitchFamily="50" charset="-128"/>
                <a:ea typeface="BIZ UDPゴシック" panose="020B0400000000000000" pitchFamily="50" charset="-128"/>
              </a:rPr>
              <a:t>4</a:t>
            </a:r>
          </a:p>
        </p:txBody>
      </p:sp>
      <p:sp>
        <p:nvSpPr>
          <p:cNvPr id="11" name="正方形/長方形 10"/>
          <p:cNvSpPr/>
          <p:nvPr/>
        </p:nvSpPr>
        <p:spPr>
          <a:xfrm>
            <a:off x="198377" y="898410"/>
            <a:ext cx="9487041" cy="230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p:nvPr/>
        </p:nvCxnSpPr>
        <p:spPr>
          <a:xfrm>
            <a:off x="7520551" y="2595721"/>
            <a:ext cx="576000"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989907" y="3433411"/>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総人口の推移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722171" y="2276812"/>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約２</a:t>
            </a:r>
            <a:r>
              <a:rPr kumimoji="1" lang="en-US" altLang="ja-JP" sz="10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19" name="テキスト ボックス 18"/>
          <p:cNvSpPr txBox="1"/>
          <p:nvPr/>
        </p:nvSpPr>
        <p:spPr>
          <a:xfrm>
            <a:off x="8722171" y="2718979"/>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約２</a:t>
            </a:r>
            <a:r>
              <a:rPr kumimoji="1" lang="en-US" altLang="ja-JP" sz="10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3" name="角丸四角形 2"/>
          <p:cNvSpPr/>
          <p:nvPr/>
        </p:nvSpPr>
        <p:spPr>
          <a:xfrm>
            <a:off x="8102352" y="2200772"/>
            <a:ext cx="1476000" cy="434145"/>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8125315" y="2661106"/>
            <a:ext cx="1476000" cy="414725"/>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75409" y="3488774"/>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2" name="テキスト ボックス 21"/>
          <p:cNvSpPr txBox="1"/>
          <p:nvPr/>
        </p:nvSpPr>
        <p:spPr>
          <a:xfrm>
            <a:off x="5086987" y="3457995"/>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4" name="テキスト ボックス 23"/>
          <p:cNvSpPr txBox="1"/>
          <p:nvPr/>
        </p:nvSpPr>
        <p:spPr>
          <a:xfrm>
            <a:off x="7087645" y="5572647"/>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高齢者人口</a:t>
            </a:r>
          </a:p>
        </p:txBody>
      </p:sp>
      <p:sp>
        <p:nvSpPr>
          <p:cNvPr id="25" name="テキスト ボックス 24"/>
          <p:cNvSpPr txBox="1"/>
          <p:nvPr/>
        </p:nvSpPr>
        <p:spPr>
          <a:xfrm>
            <a:off x="883602" y="3945764"/>
            <a:ext cx="720000" cy="230832"/>
          </a:xfrm>
          <a:prstGeom prst="rect">
            <a:avLst/>
          </a:prstGeom>
          <a:noFill/>
        </p:spPr>
        <p:txBody>
          <a:bodyPr wrap="square" rtlCol="0">
            <a:spAutoFit/>
          </a:bodyPr>
          <a:lstStyle/>
          <a:p>
            <a:pPr algn="ctr"/>
            <a:r>
              <a:rPr kumimoji="1" lang="ja-JP" altLang="en-US" sz="900" dirty="0">
                <a:latin typeface="BIZ UDPゴシック" panose="020B0400000000000000" pitchFamily="50" charset="-128"/>
                <a:ea typeface="BIZ UDPゴシック" panose="020B0400000000000000" pitchFamily="50" charset="-128"/>
              </a:rPr>
              <a:t>８</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５０４</a:t>
            </a:r>
          </a:p>
        </p:txBody>
      </p:sp>
      <p:sp>
        <p:nvSpPr>
          <p:cNvPr id="26" name="テキスト ボックス 25"/>
          <p:cNvSpPr txBox="1"/>
          <p:nvPr/>
        </p:nvSpPr>
        <p:spPr>
          <a:xfrm>
            <a:off x="4505871" y="4126297"/>
            <a:ext cx="720000" cy="230832"/>
          </a:xfrm>
          <a:prstGeom prst="rect">
            <a:avLst/>
          </a:prstGeom>
          <a:noFill/>
        </p:spPr>
        <p:txBody>
          <a:bodyPr wrap="square" rtlCol="0">
            <a:spAutoFit/>
          </a:bodyPr>
          <a:lstStyle/>
          <a:p>
            <a:pPr algn="ctr"/>
            <a:r>
              <a:rPr kumimoji="1" lang="ja-JP" altLang="en-US" sz="900" dirty="0">
                <a:latin typeface="BIZ UDPゴシック" panose="020B0400000000000000" pitchFamily="50" charset="-128"/>
                <a:ea typeface="BIZ UDPゴシック" panose="020B0400000000000000" pitchFamily="50" charset="-128"/>
              </a:rPr>
              <a:t>７</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９０８</a:t>
            </a:r>
          </a:p>
        </p:txBody>
      </p:sp>
      <p:cxnSp>
        <p:nvCxnSpPr>
          <p:cNvPr id="6" name="直線コネクタ 5"/>
          <p:cNvCxnSpPr>
            <a:cxnSpLocks/>
          </p:cNvCxnSpPr>
          <p:nvPr/>
        </p:nvCxnSpPr>
        <p:spPr>
          <a:xfrm flipV="1">
            <a:off x="1106690" y="4144801"/>
            <a:ext cx="0" cy="105572"/>
          </a:xfrm>
          <a:prstGeom prst="line">
            <a:avLst/>
          </a:prstGeom>
          <a:ln w="6350"/>
        </p:spPr>
        <p:style>
          <a:lnRef idx="1">
            <a:schemeClr val="dk1"/>
          </a:lnRef>
          <a:fillRef idx="0">
            <a:schemeClr val="dk1"/>
          </a:fillRef>
          <a:effectRef idx="0">
            <a:schemeClr val="dk1"/>
          </a:effectRef>
          <a:fontRef idx="minor">
            <a:schemeClr val="tx1"/>
          </a:fontRef>
        </p:style>
      </p:cxnSp>
      <p:sp>
        <p:nvSpPr>
          <p:cNvPr id="29" name="テキスト ボックス 28"/>
          <p:cNvSpPr txBox="1"/>
          <p:nvPr/>
        </p:nvSpPr>
        <p:spPr>
          <a:xfrm>
            <a:off x="7087645" y="5995500"/>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年少人口</a:t>
            </a:r>
          </a:p>
        </p:txBody>
      </p:sp>
      <p:sp>
        <p:nvSpPr>
          <p:cNvPr id="36" name="テキスト ボックス 35"/>
          <p:cNvSpPr txBox="1"/>
          <p:nvPr/>
        </p:nvSpPr>
        <p:spPr>
          <a:xfrm>
            <a:off x="2383814" y="4368460"/>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後期高齢者人口</a:t>
            </a:r>
          </a:p>
        </p:txBody>
      </p:sp>
      <p:sp>
        <p:nvSpPr>
          <p:cNvPr id="37" name="テキスト ボックス 36"/>
          <p:cNvSpPr txBox="1"/>
          <p:nvPr/>
        </p:nvSpPr>
        <p:spPr>
          <a:xfrm>
            <a:off x="1045474" y="4912390"/>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前期高齢者人口</a:t>
            </a:r>
          </a:p>
        </p:txBody>
      </p:sp>
      <p:sp>
        <p:nvSpPr>
          <p:cNvPr id="38" name="テキスト ボックス 37"/>
          <p:cNvSpPr txBox="1"/>
          <p:nvPr/>
        </p:nvSpPr>
        <p:spPr>
          <a:xfrm>
            <a:off x="2387889" y="5284713"/>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生産年齢人口</a:t>
            </a:r>
          </a:p>
        </p:txBody>
      </p:sp>
      <p:sp>
        <p:nvSpPr>
          <p:cNvPr id="39" name="テキスト ボックス 38"/>
          <p:cNvSpPr txBox="1"/>
          <p:nvPr/>
        </p:nvSpPr>
        <p:spPr>
          <a:xfrm>
            <a:off x="1045474" y="6188184"/>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年少人口</a:t>
            </a:r>
          </a:p>
        </p:txBody>
      </p:sp>
      <p:sp>
        <p:nvSpPr>
          <p:cNvPr id="23" name="テキスト ボックス 22"/>
          <p:cNvSpPr txBox="1"/>
          <p:nvPr/>
        </p:nvSpPr>
        <p:spPr>
          <a:xfrm>
            <a:off x="7058756" y="4188253"/>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生産年齢人口</a:t>
            </a:r>
          </a:p>
        </p:txBody>
      </p:sp>
      <p:graphicFrame>
        <p:nvGraphicFramePr>
          <p:cNvPr id="5" name="表 4"/>
          <p:cNvGraphicFramePr>
            <a:graphicFrameLocks noGrp="1"/>
          </p:cNvGraphicFramePr>
          <p:nvPr>
            <p:extLst>
              <p:ext uri="{D42A27DB-BD31-4B8C-83A1-F6EECF244321}">
                <p14:modId xmlns:p14="http://schemas.microsoft.com/office/powerpoint/2010/main" val="4113353377"/>
              </p:ext>
            </p:extLst>
          </p:nvPr>
        </p:nvGraphicFramePr>
        <p:xfrm>
          <a:off x="5914987" y="1970616"/>
          <a:ext cx="1712876" cy="1094410"/>
        </p:xfrm>
        <a:graphic>
          <a:graphicData uri="http://schemas.openxmlformats.org/drawingml/2006/table">
            <a:tbl>
              <a:tblPr>
                <a:tableStyleId>{5C22544A-7EE6-4342-B048-85BDC9FD1C3A}</a:tableStyleId>
              </a:tblPr>
              <a:tblGrid>
                <a:gridCol w="1086800">
                  <a:extLst>
                    <a:ext uri="{9D8B030D-6E8A-4147-A177-3AD203B41FA5}">
                      <a16:colId xmlns:a16="http://schemas.microsoft.com/office/drawing/2014/main" val="2983654006"/>
                    </a:ext>
                  </a:extLst>
                </a:gridCol>
                <a:gridCol w="626076">
                  <a:extLst>
                    <a:ext uri="{9D8B030D-6E8A-4147-A177-3AD203B41FA5}">
                      <a16:colId xmlns:a16="http://schemas.microsoft.com/office/drawing/2014/main" val="3493508654"/>
                    </a:ext>
                  </a:extLst>
                </a:gridCol>
              </a:tblGrid>
              <a:tr h="218882">
                <a:tc>
                  <a:txBody>
                    <a:bodyPr/>
                    <a:lstStyle/>
                    <a:p>
                      <a:pPr algn="ctr" fontAlgn="ctr"/>
                      <a:r>
                        <a:rPr lang="ja-JP" altLang="en-US" sz="1000" u="none" strike="noStrike" dirty="0">
                          <a:solidFill>
                            <a:schemeClr val="bg1"/>
                          </a:solidFill>
                          <a:effectLst/>
                          <a:latin typeface="BIZ UDPゴシック" panose="020B0400000000000000" pitchFamily="50" charset="-128"/>
                          <a:ea typeface="BIZ UDPゴシック" panose="020B0400000000000000" pitchFamily="50" charset="-128"/>
                        </a:rPr>
                        <a:t>　</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fontAlgn="ctr"/>
                      <a:r>
                        <a:rPr lang="en-US" sz="1000" u="none" strike="noStrike" dirty="0">
                          <a:solidFill>
                            <a:schemeClr val="bg1"/>
                          </a:solidFill>
                          <a:effectLst/>
                          <a:latin typeface="BIZ UDPゴシック" panose="020B0400000000000000" pitchFamily="50" charset="-128"/>
                          <a:ea typeface="BIZ UDPゴシック" panose="020B0400000000000000" pitchFamily="50" charset="-128"/>
                        </a:rPr>
                        <a:t>R3</a:t>
                      </a:r>
                      <a:endParaRPr 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335540994"/>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年少人口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１２</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806619"/>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生産年齢人口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６４</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２</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3575462"/>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前期高齢者人口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１０</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０</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831310"/>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後期高齢者人口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１３</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２</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0528014"/>
                  </a:ext>
                </a:extLst>
              </a:tr>
            </a:tbl>
          </a:graphicData>
        </a:graphic>
      </p:graphicFrame>
      <p:cxnSp>
        <p:nvCxnSpPr>
          <p:cNvPr id="32" name="直線矢印コネクタ 31"/>
          <p:cNvCxnSpPr/>
          <p:nvPr/>
        </p:nvCxnSpPr>
        <p:spPr>
          <a:xfrm flipH="1" flipV="1">
            <a:off x="1123518" y="4768581"/>
            <a:ext cx="2190" cy="1438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直線コネクタ 32"/>
          <p:cNvCxnSpPr>
            <a:cxnSpLocks/>
          </p:cNvCxnSpPr>
          <p:nvPr/>
        </p:nvCxnSpPr>
        <p:spPr>
          <a:xfrm flipV="1">
            <a:off x="4953000" y="4315211"/>
            <a:ext cx="0" cy="105572"/>
          </a:xfrm>
          <a:prstGeom prst="line">
            <a:avLst/>
          </a:prstGeom>
          <a:ln w="6350"/>
        </p:spPr>
        <p:style>
          <a:lnRef idx="1">
            <a:schemeClr val="dk1"/>
          </a:lnRef>
          <a:fillRef idx="0">
            <a:schemeClr val="dk1"/>
          </a:fillRef>
          <a:effectRef idx="0">
            <a:schemeClr val="dk1"/>
          </a:effectRef>
          <a:fontRef idx="minor">
            <a:schemeClr val="tx1"/>
          </a:fontRef>
        </p:style>
      </p:cxnSp>
      <p:sp>
        <p:nvSpPr>
          <p:cNvPr id="34" name="正方形/長方形 33"/>
          <p:cNvSpPr/>
          <p:nvPr/>
        </p:nvSpPr>
        <p:spPr>
          <a:xfrm>
            <a:off x="292993" y="982856"/>
            <a:ext cx="9250704" cy="2233945"/>
          </a:xfrm>
          <a:prstGeom prst="rect">
            <a:avLst/>
          </a:prstGeom>
        </p:spPr>
        <p:txBody>
          <a:bodyPr wrap="square">
            <a:spAutoFit/>
          </a:bodyPr>
          <a:lstStyle/>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国立社会保障・人口問題研究所</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が公表している最新の人口推計によれば</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、田尻町</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は今後、</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生産</a:t>
            </a:r>
            <a:r>
              <a:rPr kumimoji="1" lang="ja-JP" altLang="en-US" sz="1600" dirty="0">
                <a:latin typeface="BIZ UDPゴシック" panose="020B0400000000000000" pitchFamily="50" charset="-128"/>
                <a:ea typeface="BIZ UDPゴシック" panose="020B0400000000000000" pitchFamily="50" charset="-128"/>
              </a:rPr>
              <a:t>年齢</a:t>
            </a:r>
            <a:r>
              <a:rPr kumimoji="1" lang="ja-JP" altLang="en-US" sz="1600" dirty="0" smtClean="0">
                <a:latin typeface="BIZ UDPゴシック" panose="020B0400000000000000" pitchFamily="50" charset="-128"/>
                <a:ea typeface="BIZ UDPゴシック" panose="020B0400000000000000" pitchFamily="50" charset="-128"/>
              </a:rPr>
              <a:t>人口と年少人口が減少</a:t>
            </a:r>
            <a:r>
              <a:rPr kumimoji="1" lang="ja-JP" altLang="en-US" sz="1600" dirty="0">
                <a:latin typeface="BIZ UDPゴシック" panose="020B0400000000000000" pitchFamily="50" charset="-128"/>
                <a:ea typeface="BIZ UDPゴシック" panose="020B0400000000000000" pitchFamily="50" charset="-128"/>
              </a:rPr>
              <a:t>する一方で</a:t>
            </a:r>
            <a:r>
              <a:rPr kumimoji="1" lang="ja-JP" altLang="en-US" sz="1600" dirty="0" smtClean="0">
                <a:latin typeface="BIZ UDPゴシック" panose="020B0400000000000000" pitchFamily="50" charset="-128"/>
                <a:ea typeface="BIZ UDPゴシック" panose="020B0400000000000000" pitchFamily="50" charset="-128"/>
              </a:rPr>
              <a:t>、高齢者</a:t>
            </a:r>
            <a:r>
              <a:rPr kumimoji="1" lang="ja-JP" altLang="en-US" sz="1600" dirty="0">
                <a:latin typeface="BIZ UDPゴシック" panose="020B0400000000000000" pitchFamily="50" charset="-128"/>
                <a:ea typeface="BIZ UDPゴシック" panose="020B0400000000000000" pitchFamily="50" charset="-128"/>
              </a:rPr>
              <a:t>人口</a:t>
            </a:r>
            <a:r>
              <a:rPr kumimoji="1" lang="ja-JP" altLang="en-US" sz="1600" dirty="0" smtClean="0">
                <a:latin typeface="BIZ UDPゴシック" panose="020B0400000000000000" pitchFamily="50" charset="-128"/>
                <a:ea typeface="BIZ UDPゴシック" panose="020B0400000000000000" pitchFamily="50" charset="-128"/>
              </a:rPr>
              <a:t>は横ばい</a:t>
            </a:r>
            <a:endParaRPr kumimoji="1" lang="en-US" altLang="ja-JP" sz="1600" dirty="0">
              <a:latin typeface="BIZ UDPゴシック" panose="020B0400000000000000" pitchFamily="50" charset="-128"/>
              <a:ea typeface="BIZ UDPゴシック" panose="020B0400000000000000" pitchFamily="50" charset="-128"/>
            </a:endParaRPr>
          </a:p>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a:t>
            </a:r>
            <a:r>
              <a:rPr kumimoji="1" lang="en-US" altLang="ja-JP" sz="1600" dirty="0">
                <a:latin typeface="BIZ UDPゴシック" panose="020B0400000000000000" pitchFamily="50" charset="-128"/>
                <a:ea typeface="BIZ UDPゴシック" panose="020B0400000000000000" pitchFamily="50" charset="-128"/>
              </a:rPr>
              <a:t>15</a:t>
            </a:r>
            <a:r>
              <a:rPr kumimoji="1" lang="ja-JP" altLang="en-US" sz="1600" dirty="0">
                <a:latin typeface="BIZ UDPゴシック" panose="020B0400000000000000" pitchFamily="50" charset="-128"/>
                <a:ea typeface="BIZ UDPゴシック" panose="020B0400000000000000" pitchFamily="50" charset="-128"/>
              </a:rPr>
              <a:t>年間で、</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a:t>
            </a:r>
            <a:r>
              <a:rPr kumimoji="1" lang="ja-JP" altLang="en-US" sz="1600" dirty="0" smtClean="0">
                <a:latin typeface="BIZ UDPゴシック" panose="020B0400000000000000" pitchFamily="50" charset="-128"/>
                <a:ea typeface="BIZ UDPゴシック" panose="020B0400000000000000" pitchFamily="50" charset="-128"/>
              </a:rPr>
              <a:t>占める年少・生産</a:t>
            </a:r>
            <a:r>
              <a:rPr kumimoji="1" lang="ja-JP" altLang="en-US" sz="1600" dirty="0">
                <a:latin typeface="BIZ UDPゴシック" panose="020B0400000000000000" pitchFamily="50" charset="-128"/>
                <a:ea typeface="BIZ UDPゴシック" panose="020B0400000000000000" pitchFamily="50" charset="-128"/>
              </a:rPr>
              <a:t>年齢人口の割合</a:t>
            </a:r>
            <a:r>
              <a:rPr kumimoji="1" lang="ja-JP" altLang="en-US" sz="1600" dirty="0" smtClean="0">
                <a:latin typeface="BIZ UDPゴシック" panose="020B0400000000000000" pitchFamily="50" charset="-128"/>
                <a:ea typeface="BIZ UDPゴシック" panose="020B0400000000000000" pitchFamily="50" charset="-128"/>
              </a:rPr>
              <a:t>は 約２</a:t>
            </a:r>
            <a:r>
              <a:rPr kumimoji="1" lang="en-US" altLang="ja-JP" sz="1600" dirty="0" err="1" smtClean="0">
                <a:latin typeface="BIZ UDPゴシック" panose="020B0400000000000000" pitchFamily="50" charset="-128"/>
                <a:ea typeface="BIZ UDPゴシック" panose="020B0400000000000000" pitchFamily="50" charset="-128"/>
              </a:rPr>
              <a:t>pt</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減</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a:t>
            </a:r>
            <a:r>
              <a:rPr kumimoji="1" lang="ja-JP" altLang="en-US" sz="1600" dirty="0" smtClean="0">
                <a:latin typeface="BIZ UDPゴシック" panose="020B0400000000000000" pitchFamily="50" charset="-128"/>
                <a:ea typeface="BIZ UDPゴシック" panose="020B0400000000000000" pitchFamily="50" charset="-128"/>
              </a:rPr>
              <a:t>占める高齢者</a:t>
            </a:r>
            <a:r>
              <a:rPr kumimoji="1" lang="ja-JP" altLang="en-US" sz="1600" dirty="0">
                <a:latin typeface="BIZ UDPゴシック" panose="020B0400000000000000" pitchFamily="50" charset="-128"/>
                <a:ea typeface="BIZ UDPゴシック" panose="020B0400000000000000" pitchFamily="50" charset="-128"/>
              </a:rPr>
              <a:t>人口の割合</a:t>
            </a:r>
            <a:r>
              <a:rPr kumimoji="1" lang="ja-JP" altLang="en-US" sz="1600" dirty="0" smtClean="0">
                <a:latin typeface="BIZ UDPゴシック" panose="020B0400000000000000" pitchFamily="50" charset="-128"/>
                <a:ea typeface="BIZ UDPゴシック" panose="020B0400000000000000" pitchFamily="50" charset="-128"/>
              </a:rPr>
              <a:t>は 約２ｐｔ 増</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spcAft>
                <a:spcPts val="600"/>
              </a:spcAft>
            </a:pP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社人研推計は、</a:t>
            </a:r>
            <a:r>
              <a:rPr kumimoji="1" lang="en-US" altLang="ja-JP" sz="1100" dirty="0">
                <a:latin typeface="BIZ UDPゴシック" panose="020B0400000000000000" pitchFamily="50" charset="-128"/>
                <a:ea typeface="BIZ UDPゴシック" panose="020B0400000000000000" pitchFamily="50" charset="-128"/>
              </a:rPr>
              <a:t>H27</a:t>
            </a:r>
            <a:r>
              <a:rPr kumimoji="1" lang="ja-JP" altLang="en-US" sz="1100" dirty="0">
                <a:latin typeface="BIZ UDPゴシック" panose="020B0400000000000000" pitchFamily="50" charset="-128"/>
                <a:ea typeface="BIZ UDPゴシック" panose="020B0400000000000000" pitchFamily="50" charset="-128"/>
              </a:rPr>
              <a:t>年国調をベースに５年ごとの推計を実施しているため、</a:t>
            </a:r>
            <a:r>
              <a:rPr kumimoji="1" lang="en-US" altLang="ja-JP" sz="1100" dirty="0">
                <a:latin typeface="BIZ UDPゴシック" panose="020B0400000000000000" pitchFamily="50" charset="-128"/>
                <a:ea typeface="BIZ UDPゴシック" panose="020B0400000000000000" pitchFamily="50" charset="-128"/>
              </a:rPr>
              <a:t/>
            </a:r>
            <a:br>
              <a:rPr kumimoji="1" lang="en-US" altLang="ja-JP" sz="1100"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　　　　本試算においては、５年先の推計に向けて均等に増減するものと</a:t>
            </a:r>
            <a:r>
              <a:rPr kumimoji="1" lang="ja-JP" altLang="en-US" sz="1100" dirty="0" smtClean="0">
                <a:latin typeface="BIZ UDPゴシック" panose="020B0400000000000000" pitchFamily="50" charset="-128"/>
                <a:ea typeface="BIZ UDPゴシック" panose="020B0400000000000000" pitchFamily="50" charset="-128"/>
              </a:rPr>
              <a:t>仮定</a:t>
            </a:r>
            <a:endParaRPr kumimoji="1" lang="en-US" altLang="ja-JP"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1750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9151864" cy="523220"/>
          </a:xfrm>
          <a:prstGeom prst="rect">
            <a:avLst/>
          </a:prstGeom>
          <a:noFill/>
        </p:spPr>
        <p:txBody>
          <a:bodyPr wrap="none" rtlCol="0">
            <a:spAutoFit/>
          </a:bodyPr>
          <a:lstStyle/>
          <a:p>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試算の費目別の</a:t>
            </a:r>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傾向①</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（歳出：建設事業費</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（災害復旧含む）</a:t>
            </a:r>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５</a:t>
            </a:r>
          </a:p>
        </p:txBody>
      </p:sp>
      <p:sp>
        <p:nvSpPr>
          <p:cNvPr id="16" name="正方形/長方形 15"/>
          <p:cNvSpPr/>
          <p:nvPr/>
        </p:nvSpPr>
        <p:spPr>
          <a:xfrm>
            <a:off x="280737" y="954885"/>
            <a:ext cx="9587988" cy="1756891"/>
          </a:xfrm>
          <a:prstGeom prst="rect">
            <a:avLst/>
          </a:prstGeom>
        </p:spPr>
        <p:txBody>
          <a:bodyPr wrap="square">
            <a:spAutoFit/>
          </a:bodyPr>
          <a:lstStyle/>
          <a:p>
            <a:pPr>
              <a:lnSpc>
                <a:spcPct val="150000"/>
              </a:lnSpc>
            </a:pPr>
            <a:r>
              <a:rPr kumimoji="1" lang="ja-JP" altLang="en-US" dirty="0">
                <a:solidFill>
                  <a:srgbClr val="FFC000"/>
                </a:solidFill>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令和７年度にかけて、（仮称）総合文化</a:t>
            </a:r>
            <a:r>
              <a:rPr kumimoji="1" lang="ja-JP" altLang="en-US" dirty="0" smtClean="0">
                <a:latin typeface="BIZ UDPゴシック" panose="020B0400000000000000" pitchFamily="50" charset="-128"/>
                <a:ea typeface="BIZ UDPゴシック" panose="020B0400000000000000" pitchFamily="50" charset="-128"/>
              </a:rPr>
              <a:t>センター整備</a:t>
            </a:r>
            <a:r>
              <a:rPr kumimoji="1" lang="ja-JP" altLang="en-US" dirty="0">
                <a:latin typeface="BIZ UDPゴシック" panose="020B0400000000000000" pitchFamily="50" charset="-128"/>
                <a:ea typeface="BIZ UDPゴシック" panose="020B0400000000000000" pitchFamily="50" charset="-128"/>
              </a:rPr>
              <a:t>などの大規模事業を予定しており、</a:t>
            </a:r>
            <a:endParaRPr kumimoji="1" lang="en-US" altLang="ja-JP" dirty="0">
              <a:latin typeface="BIZ UDPゴシック" panose="020B0400000000000000" pitchFamily="50" charset="-128"/>
              <a:ea typeface="BIZ UDPゴシック" panose="020B0400000000000000" pitchFamily="50" charset="-128"/>
            </a:endParaRPr>
          </a:p>
          <a:p>
            <a:pPr>
              <a:lnSpc>
                <a:spcPct val="150000"/>
              </a:lnSpc>
            </a:pPr>
            <a:r>
              <a:rPr kumimoji="1" lang="ja-JP" altLang="en-US" dirty="0">
                <a:latin typeface="BIZ UDPゴシック" panose="020B0400000000000000" pitchFamily="50" charset="-128"/>
                <a:ea typeface="BIZ UDPゴシック" panose="020B0400000000000000" pitchFamily="50" charset="-128"/>
              </a:rPr>
              <a:t>　　 令和８年度以降は大きく減少</a:t>
            </a:r>
            <a:endParaRPr kumimoji="1" lang="en-US" altLang="ja-JP"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500" dirty="0">
              <a:latin typeface="BIZ UDPゴシック" panose="020B0400000000000000" pitchFamily="50" charset="-128"/>
              <a:ea typeface="BIZ UDPゴシック" panose="020B0400000000000000" pitchFamily="50" charset="-128"/>
            </a:endParaRPr>
          </a:p>
          <a:p>
            <a:pPr>
              <a:lnSpc>
                <a:spcPts val="2800"/>
              </a:lnSpc>
            </a:pPr>
            <a:r>
              <a:rPr kumimoji="1" lang="ja-JP" altLang="en-US" dirty="0">
                <a:solidFill>
                  <a:srgbClr val="FFC000"/>
                </a:solidFill>
                <a:latin typeface="BIZ UDPゴシック" panose="020B0400000000000000" pitchFamily="50" charset="-128"/>
                <a:ea typeface="BIZ UDPゴシック" panose="020B0400000000000000" pitchFamily="50" charset="-128"/>
              </a:rPr>
              <a:t>●　</a:t>
            </a:r>
            <a:r>
              <a:rPr kumimoji="1" lang="ja-JP" altLang="en-US" dirty="0" smtClean="0">
                <a:latin typeface="BIZ UDPゴシック" panose="020B0400000000000000" pitchFamily="50" charset="-128"/>
                <a:ea typeface="BIZ UDPゴシック" panose="020B0400000000000000" pitchFamily="50" charset="-128"/>
              </a:rPr>
              <a:t>平成１８年度から地方債を発行していないが、大規模事業に係る財源として</a:t>
            </a:r>
            <a:endParaRPr kumimoji="1" lang="en-US" altLang="ja-JP" dirty="0">
              <a:latin typeface="BIZ UDPゴシック" panose="020B0400000000000000" pitchFamily="50" charset="-128"/>
              <a:ea typeface="BIZ UDPゴシック" panose="020B0400000000000000" pitchFamily="50" charset="-128"/>
            </a:endParaRPr>
          </a:p>
          <a:p>
            <a:pPr>
              <a:lnSpc>
                <a:spcPts val="2800"/>
              </a:lnSpc>
            </a:pPr>
            <a:r>
              <a:rPr kumimoji="1" lang="ja-JP" altLang="en-US" dirty="0" smtClean="0">
                <a:latin typeface="BIZ UDPゴシック" panose="020B0400000000000000" pitchFamily="50" charset="-128"/>
                <a:ea typeface="BIZ UDPゴシック" panose="020B0400000000000000" pitchFamily="50" charset="-128"/>
              </a:rPr>
              <a:t>　　 令和６～７年度に起債を予定</a:t>
            </a:r>
            <a:endParaRPr kumimoji="1" lang="en-US" altLang="ja-JP" dirty="0" smtClean="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923810"/>
            <a:ext cx="9487041" cy="176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3511" y="3144960"/>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13" name="テキスト ボックス 12"/>
          <p:cNvSpPr txBox="1"/>
          <p:nvPr/>
        </p:nvSpPr>
        <p:spPr>
          <a:xfrm>
            <a:off x="797662" y="292175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建設事業費の推移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5509362" y="290905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地方債</a:t>
            </a:r>
            <a:r>
              <a:rPr kumimoji="1" lang="ja-JP" altLang="en-US" sz="1400" dirty="0">
                <a:latin typeface="BIZ UDPゴシック" panose="020B0400000000000000" pitchFamily="50" charset="-128"/>
                <a:ea typeface="BIZ UDPゴシック" panose="020B0400000000000000" pitchFamily="50" charset="-128"/>
              </a:rPr>
              <a:t>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741470" y="3160024"/>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graphicFrame>
        <p:nvGraphicFramePr>
          <p:cNvPr id="23" name="グラフ 22">
            <a:extLst>
              <a:ext uri="{FF2B5EF4-FFF2-40B4-BE49-F238E27FC236}">
                <a16:creationId xmlns:a16="http://schemas.microsoft.com/office/drawing/2014/main" id="{00000000-0008-0000-0300-000006000000}"/>
              </a:ext>
            </a:extLst>
          </p:cNvPr>
          <p:cNvGraphicFramePr>
            <a:graphicFrameLocks/>
          </p:cNvGraphicFramePr>
          <p:nvPr>
            <p:extLst>
              <p:ext uri="{D42A27DB-BD31-4B8C-83A1-F6EECF244321}">
                <p14:modId xmlns:p14="http://schemas.microsoft.com/office/powerpoint/2010/main" val="2102422156"/>
              </p:ext>
            </p:extLst>
          </p:nvPr>
        </p:nvGraphicFramePr>
        <p:xfrm>
          <a:off x="139519" y="3365330"/>
          <a:ext cx="4697941" cy="325895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グラフ 23">
            <a:extLst>
              <a:ext uri="{FF2B5EF4-FFF2-40B4-BE49-F238E27FC236}">
                <a16:creationId xmlns:a16="http://schemas.microsoft.com/office/drawing/2014/main" id="{00000000-0008-0000-0300-000007000000}"/>
              </a:ext>
            </a:extLst>
          </p:cNvPr>
          <p:cNvGraphicFramePr>
            <a:graphicFrameLocks/>
          </p:cNvGraphicFramePr>
          <p:nvPr>
            <p:extLst>
              <p:ext uri="{D42A27DB-BD31-4B8C-83A1-F6EECF244321}">
                <p14:modId xmlns:p14="http://schemas.microsoft.com/office/powerpoint/2010/main" val="2733361315"/>
              </p:ext>
            </p:extLst>
          </p:nvPr>
        </p:nvGraphicFramePr>
        <p:xfrm>
          <a:off x="4837460" y="3347827"/>
          <a:ext cx="4697941" cy="32357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55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グラフ 24">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2837908847"/>
              </p:ext>
            </p:extLst>
          </p:nvPr>
        </p:nvGraphicFramePr>
        <p:xfrm>
          <a:off x="4900141" y="3464154"/>
          <a:ext cx="4785277" cy="31694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グラフ 19">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3817258849"/>
              </p:ext>
            </p:extLst>
          </p:nvPr>
        </p:nvGraphicFramePr>
        <p:xfrm>
          <a:off x="198377" y="3457256"/>
          <a:ext cx="4701764" cy="3176312"/>
        </p:xfrm>
        <a:graphic>
          <a:graphicData uri="http://schemas.openxmlformats.org/drawingml/2006/chart">
            <c:chart xmlns:c="http://schemas.openxmlformats.org/drawingml/2006/chart" xmlns:r="http://schemas.openxmlformats.org/officeDocument/2006/relationships" r:id="rId3"/>
          </a:graphicData>
        </a:graphic>
      </p:graphicFrame>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817892" cy="523220"/>
          </a:xfrm>
          <a:prstGeom prst="rect">
            <a:avLst/>
          </a:prstGeom>
          <a:noFill/>
        </p:spPr>
        <p:txBody>
          <a:bodyPr wrap="none" rtlCol="0">
            <a:spAutoFit/>
          </a:bodyPr>
          <a:lstStyle/>
          <a:p>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試算の費目別の</a:t>
            </a:r>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傾向②</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（歳出</a:t>
            </a:r>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：繰出金）</a:t>
            </a:r>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6" name="正方形/長方形 15"/>
          <p:cNvSpPr/>
          <p:nvPr/>
        </p:nvSpPr>
        <p:spPr>
          <a:xfrm>
            <a:off x="198377" y="1043774"/>
            <a:ext cx="9587988" cy="1554272"/>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下水道事業は過去と同様、高い水準で</a:t>
            </a:r>
            <a:r>
              <a:rPr kumimoji="1" lang="ja-JP" altLang="en-US" sz="1600" dirty="0" smtClean="0">
                <a:latin typeface="BIZ UDPゴシック" panose="020B0400000000000000" pitchFamily="50" charset="-128"/>
                <a:ea typeface="BIZ UDPゴシック" panose="020B0400000000000000" pitchFamily="50" charset="-128"/>
              </a:rPr>
              <a:t>推移</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介護保険事業は府内全体の介護給付費総額の推計値と</a:t>
            </a:r>
            <a:r>
              <a:rPr kumimoji="1" lang="ja-JP" altLang="en-US" sz="1600" dirty="0" smtClean="0">
                <a:latin typeface="BIZ UDPゴシック" panose="020B0400000000000000" pitchFamily="50" charset="-128"/>
                <a:ea typeface="BIZ UDPゴシック" panose="020B0400000000000000" pitchFamily="50" charset="-128"/>
              </a:rPr>
              <a:t>連動し、増加</a:t>
            </a:r>
            <a:r>
              <a:rPr kumimoji="1" lang="ja-JP" altLang="en-US" sz="1600" dirty="0">
                <a:latin typeface="BIZ UDPゴシック" panose="020B0400000000000000" pitchFamily="50" charset="-128"/>
                <a:ea typeface="BIZ UDPゴシック" panose="020B0400000000000000" pitchFamily="50" charset="-128"/>
              </a:rPr>
              <a:t>傾向</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後期高齢事業と国保事業は、概ね同水準で推移</a:t>
            </a:r>
            <a:endParaRPr kumimoji="1" lang="en-US" altLang="ja-JP" sz="1600" dirty="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繰出金は全体と</a:t>
            </a:r>
            <a:r>
              <a:rPr kumimoji="1" lang="ja-JP" altLang="en-US" sz="1600" dirty="0" smtClean="0">
                <a:latin typeface="BIZ UDPゴシック" panose="020B0400000000000000" pitchFamily="50" charset="-128"/>
                <a:ea typeface="BIZ UDPゴシック" panose="020B0400000000000000" pitchFamily="50" charset="-128"/>
              </a:rPr>
              <a:t>して微増</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923810"/>
            <a:ext cx="9487041" cy="1763969"/>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14785" y="3248309"/>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13" name="テキスト ボックス 12"/>
          <p:cNvSpPr txBox="1"/>
          <p:nvPr/>
        </p:nvSpPr>
        <p:spPr>
          <a:xfrm>
            <a:off x="3019987" y="2867399"/>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特別会計別の繰出金の見通し</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742654" y="3248309"/>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6" name="テキスト ボックス 25"/>
          <p:cNvSpPr txBox="1"/>
          <p:nvPr/>
        </p:nvSpPr>
        <p:spPr>
          <a:xfrm>
            <a:off x="7397311" y="4421854"/>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下水道</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27" name="テキスト ボックス 26"/>
          <p:cNvSpPr txBox="1"/>
          <p:nvPr/>
        </p:nvSpPr>
        <p:spPr>
          <a:xfrm>
            <a:off x="7397311" y="5461064"/>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後期</a:t>
            </a:r>
            <a:r>
              <a:rPr kumimoji="1" lang="ja-JP" altLang="en-US" sz="1050" dirty="0">
                <a:latin typeface="BIZ UDPゴシック" panose="020B0400000000000000" pitchFamily="50" charset="-128"/>
                <a:ea typeface="BIZ UDPゴシック" panose="020B0400000000000000" pitchFamily="50" charset="-128"/>
              </a:rPr>
              <a:t>高齢</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7397311" y="6134387"/>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介護保険事業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5656141" y="5827809"/>
            <a:ext cx="864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国保</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3356656" y="5663893"/>
            <a:ext cx="1620000" cy="253916"/>
          </a:xfrm>
          <a:prstGeom prst="rect">
            <a:avLst/>
          </a:prstGeom>
          <a:noFill/>
          <a:ln>
            <a:noFill/>
          </a:ln>
        </p:spPr>
        <p:txBody>
          <a:bodyPr wrap="square" rtlCol="0" anchor="ctr">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後期</a:t>
            </a:r>
            <a:r>
              <a:rPr kumimoji="1" lang="ja-JP" altLang="en-US" sz="1050" dirty="0">
                <a:latin typeface="BIZ UDPゴシック" panose="020B0400000000000000" pitchFamily="50" charset="-128"/>
                <a:ea typeface="BIZ UDPゴシック" panose="020B0400000000000000" pitchFamily="50" charset="-128"/>
              </a:rPr>
              <a:t>高齢</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3369205" y="5277421"/>
            <a:ext cx="1620000" cy="253916"/>
          </a:xfrm>
          <a:prstGeom prst="rect">
            <a:avLst/>
          </a:prstGeom>
          <a:noFill/>
          <a:ln>
            <a:noFill/>
          </a:ln>
        </p:spPr>
        <p:txBody>
          <a:bodyPr wrap="square" rtlCol="0" anchor="ctr">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介護保険事業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3747205" y="6097429"/>
            <a:ext cx="864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国保</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9602046" y="6501496"/>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latin typeface="BIZ UDPゴシック" panose="020B0400000000000000" pitchFamily="50" charset="-128"/>
                <a:ea typeface="BIZ UDPゴシック" panose="020B0400000000000000" pitchFamily="50" charset="-128"/>
              </a:rPr>
              <a:t>6</a:t>
            </a:r>
          </a:p>
        </p:txBody>
      </p:sp>
      <p:sp>
        <p:nvSpPr>
          <p:cNvPr id="35" name="テキスト ボックス 34"/>
          <p:cNvSpPr txBox="1"/>
          <p:nvPr/>
        </p:nvSpPr>
        <p:spPr>
          <a:xfrm>
            <a:off x="2220870" y="3929399"/>
            <a:ext cx="864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下水道</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33670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7829387" cy="523220"/>
          </a:xfrm>
          <a:prstGeom prst="rect">
            <a:avLst/>
          </a:prstGeom>
          <a:noFill/>
        </p:spPr>
        <p:txBody>
          <a:bodyPr wrap="none" rtlCol="0">
            <a:spAutoFit/>
          </a:bodyPr>
          <a:lstStyle/>
          <a:p>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今後の行財政運営上の主要な課題等について</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ED0ABF41-51B1-4C5B-A09D-5FDFC46B62AC}"/>
              </a:ext>
            </a:extLst>
          </p:cNvPr>
          <p:cNvSpPr txBox="1"/>
          <p:nvPr/>
        </p:nvSpPr>
        <p:spPr>
          <a:xfrm>
            <a:off x="209478" y="929377"/>
            <a:ext cx="9487041" cy="4937249"/>
          </a:xfrm>
          <a:prstGeom prst="rect">
            <a:avLst/>
          </a:prstGeom>
          <a:noFill/>
        </p:spPr>
        <p:txBody>
          <a:bodyPr wrap="square" rtlCol="0">
            <a:spAutoFit/>
          </a:bodyPr>
          <a:lstStyle/>
          <a:p>
            <a:pPr lvl="0">
              <a:lnSpc>
                <a:spcPts val="2200"/>
              </a:lnSpc>
            </a:pPr>
            <a:r>
              <a:rPr kumimoji="1" lang="ja-JP" altLang="en-US" b="1" dirty="0" smtClean="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今回の財政シミュレーションに織り込まれていない課題等</a:t>
            </a:r>
            <a:r>
              <a:rPr kumimoji="1" lang="en-US" altLang="ja-JP"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r>
            <a:br>
              <a:rPr kumimoji="1" lang="en-US" altLang="ja-JP"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br>
            <a:endParaRPr kumimoji="1" lang="en-US" altLang="ja-JP"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lvl="0">
              <a:lnSpc>
                <a:spcPts val="2800"/>
              </a:lnSpc>
            </a:pPr>
            <a:r>
              <a:rPr kumimoji="1" lang="ja-JP" altLang="en-US" sz="1600" b="1" dirty="0" smtClean="0">
                <a:solidFill>
                  <a:schemeClr val="accent4"/>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コロナ禍などによる今後の景気動向が各町村の税収や歳出に及ぼす影響</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 老朽化が進む公共施設・インフラの更新・保全等に係る経費の増高</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 令和</a:t>
            </a:r>
            <a:r>
              <a:rPr kumimoji="1" lang="en-US" altLang="ja-JP" sz="1600" dirty="0" smtClean="0">
                <a:latin typeface="BIZ UDPゴシック" panose="020B0400000000000000" pitchFamily="50" charset="-128"/>
                <a:ea typeface="BIZ UDPゴシック" panose="020B0400000000000000" pitchFamily="50" charset="-128"/>
              </a:rPr>
              <a:t>7</a:t>
            </a:r>
            <a:r>
              <a:rPr kumimoji="1" lang="ja-JP" altLang="en-US" sz="1600" dirty="0" smtClean="0">
                <a:latin typeface="BIZ UDPゴシック" panose="020B0400000000000000" pitchFamily="50" charset="-128"/>
                <a:ea typeface="BIZ UDPゴシック" panose="020B0400000000000000" pitchFamily="50" charset="-128"/>
              </a:rPr>
              <a:t>年度以降の扶助費の動向とそれに係る国の地方財政措置の状況</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endParaRPr kumimoji="1" lang="en-US" altLang="ja-JP" sz="1600" dirty="0" smtClean="0">
              <a:latin typeface="BIZ UDPゴシック" panose="020B0400000000000000" pitchFamily="50" charset="-128"/>
              <a:ea typeface="BIZ UDPゴシック" panose="020B0400000000000000" pitchFamily="50" charset="-128"/>
            </a:endParaRPr>
          </a:p>
          <a:p>
            <a:pPr lvl="0">
              <a:lnSpc>
                <a:spcPts val="2800"/>
              </a:lnSpc>
            </a:pPr>
            <a:r>
              <a:rPr kumimoji="1" lang="en-US" altLang="ja-JP" sz="800" dirty="0" smtClean="0">
                <a:latin typeface="BIZ UDPゴシック" panose="020B0400000000000000" pitchFamily="50" charset="-128"/>
                <a:ea typeface="BIZ UDPゴシック" panose="020B0400000000000000" pitchFamily="50" charset="-128"/>
              </a:rPr>
              <a:t/>
            </a:r>
            <a:br>
              <a:rPr kumimoji="1" lang="en-US" altLang="ja-JP" sz="800" dirty="0" smtClean="0">
                <a:latin typeface="BIZ UDPゴシック" panose="020B0400000000000000" pitchFamily="50" charset="-128"/>
                <a:ea typeface="BIZ UDPゴシック" panose="020B0400000000000000" pitchFamily="50" charset="-128"/>
              </a:rPr>
            </a:br>
            <a:r>
              <a:rPr kumimoji="1" lang="ja-JP" altLang="en-US" sz="1600" dirty="0" smtClean="0">
                <a:latin typeface="BIZ UDPゴシック" panose="020B0400000000000000" pitchFamily="50" charset="-128"/>
                <a:ea typeface="BIZ UDPゴシック" panose="020B0400000000000000" pitchFamily="50" charset="-128"/>
              </a:rPr>
              <a:t>　① </a:t>
            </a:r>
            <a:r>
              <a:rPr kumimoji="1" lang="ja-JP" altLang="en-US" sz="1600" dirty="0" smtClean="0">
                <a:solidFill>
                  <a:prstClr val="black"/>
                </a:solidFill>
                <a:latin typeface="BIZ UDPゴシック" panose="020B0400000000000000" pitchFamily="50" charset="-128"/>
                <a:ea typeface="BIZ UDPゴシック" panose="020B0400000000000000" pitchFamily="50" charset="-128"/>
              </a:rPr>
              <a:t>関西</a:t>
            </a:r>
            <a:r>
              <a:rPr kumimoji="1" lang="ja-JP" altLang="en-US" sz="1600" dirty="0">
                <a:solidFill>
                  <a:prstClr val="black"/>
                </a:solidFill>
                <a:latin typeface="BIZ UDPゴシック" panose="020B0400000000000000" pitchFamily="50" charset="-128"/>
                <a:ea typeface="BIZ UDPゴシック" panose="020B0400000000000000" pitchFamily="50" charset="-128"/>
              </a:rPr>
              <a:t>国際空港の固定資産税等をはじめとする空港関連税収に大きく依存した財政運営。</a:t>
            </a:r>
            <a:endParaRPr kumimoji="1" lang="en-US" altLang="ja-JP" sz="1600" dirty="0">
              <a:solidFill>
                <a:prstClr val="black"/>
              </a:solidFill>
              <a:latin typeface="BIZ UDPゴシック" panose="020B0400000000000000" pitchFamily="50" charset="-128"/>
              <a:ea typeface="BIZ UDPゴシック" panose="020B0400000000000000" pitchFamily="50" charset="-128"/>
            </a:endParaRPr>
          </a:p>
          <a:p>
            <a:pPr lvl="0">
              <a:lnSpc>
                <a:spcPts val="2800"/>
              </a:lnSpc>
            </a:pPr>
            <a:r>
              <a:rPr kumimoji="1" lang="en-US" altLang="ja-JP" sz="1600" dirty="0">
                <a:solidFill>
                  <a:prstClr val="black"/>
                </a:solidFill>
                <a:latin typeface="BIZ UDPゴシック" panose="020B0400000000000000" pitchFamily="50" charset="-128"/>
                <a:ea typeface="BIZ UDPゴシック" panose="020B0400000000000000" pitchFamily="50" charset="-128"/>
              </a:rPr>
              <a:t>      </a:t>
            </a:r>
            <a:r>
              <a:rPr kumimoji="1" lang="ja-JP" altLang="en-US" sz="1600" dirty="0">
                <a:solidFill>
                  <a:prstClr val="black"/>
                </a:solidFill>
                <a:latin typeface="BIZ UDPゴシック" panose="020B0400000000000000" pitchFamily="50" charset="-128"/>
                <a:ea typeface="BIZ UDPゴシック" panose="020B0400000000000000" pitchFamily="50" charset="-128"/>
              </a:rPr>
              <a:t>今後、大規模な家屋の新築等は見込めない中、家屋の評価替え、償却資産の減少等による</a:t>
            </a:r>
            <a:endParaRPr kumimoji="1" lang="en-US" altLang="ja-JP" sz="1600" dirty="0">
              <a:solidFill>
                <a:prstClr val="black"/>
              </a:solidFill>
              <a:latin typeface="BIZ UDPゴシック" panose="020B0400000000000000" pitchFamily="50" charset="-128"/>
              <a:ea typeface="BIZ UDPゴシック" panose="020B0400000000000000" pitchFamily="50" charset="-128"/>
            </a:endParaRPr>
          </a:p>
          <a:p>
            <a:pPr lvl="0">
              <a:lnSpc>
                <a:spcPts val="2800"/>
              </a:lnSpc>
            </a:pPr>
            <a:r>
              <a:rPr kumimoji="1" lang="en-US" altLang="ja-JP" sz="1600" dirty="0">
                <a:solidFill>
                  <a:prstClr val="black"/>
                </a:solidFill>
                <a:latin typeface="BIZ UDPゴシック" panose="020B0400000000000000" pitchFamily="50" charset="-128"/>
                <a:ea typeface="BIZ UDPゴシック" panose="020B0400000000000000" pitchFamily="50" charset="-128"/>
              </a:rPr>
              <a:t>      </a:t>
            </a:r>
            <a:r>
              <a:rPr kumimoji="1" lang="ja-JP" altLang="en-US" sz="1600" b="1" u="sng" dirty="0">
                <a:solidFill>
                  <a:srgbClr val="ED7D31"/>
                </a:solidFill>
                <a:latin typeface="BIZ UDPゴシック" panose="020B0400000000000000" pitchFamily="50" charset="-128"/>
                <a:ea typeface="BIZ UDPゴシック" panose="020B0400000000000000" pitchFamily="50" charset="-128"/>
              </a:rPr>
              <a:t>固定資産税収の逓減</a:t>
            </a:r>
            <a:r>
              <a:rPr kumimoji="1" lang="ja-JP" altLang="en-US" sz="1600" dirty="0">
                <a:solidFill>
                  <a:prstClr val="black"/>
                </a:solidFill>
                <a:latin typeface="BIZ UDPゴシック" panose="020B0400000000000000" pitchFamily="50" charset="-128"/>
                <a:ea typeface="BIZ UDPゴシック" panose="020B0400000000000000" pitchFamily="50" charset="-128"/>
              </a:rPr>
              <a:t>が見込まれる</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a:latin typeface="BIZ UDPゴシック" panose="020B0400000000000000" pitchFamily="50" charset="-128"/>
              <a:ea typeface="BIZ UDPゴシック" panose="020B0400000000000000" pitchFamily="50" charset="-128"/>
            </a:endParaRPr>
          </a:p>
          <a:p>
            <a:pPr lvl="0">
              <a:lnSpc>
                <a:spcPts val="2800"/>
              </a:lnSpc>
            </a:pPr>
            <a:r>
              <a:rPr kumimoji="1" lang="ja-JP" altLang="en-US" sz="1600" dirty="0" smtClean="0">
                <a:latin typeface="BIZ UDPゴシック" panose="020B0400000000000000" pitchFamily="50" charset="-128"/>
                <a:ea typeface="BIZ UDPゴシック" panose="020B0400000000000000" pitchFamily="50" charset="-128"/>
              </a:rPr>
              <a:t>　② </a:t>
            </a:r>
            <a:r>
              <a:rPr kumimoji="1" lang="ja-JP" altLang="en-US" sz="1600" dirty="0" smtClean="0">
                <a:solidFill>
                  <a:prstClr val="black"/>
                </a:solidFill>
                <a:latin typeface="BIZ UDPゴシック" panose="020B0400000000000000" pitchFamily="50" charset="-128"/>
                <a:ea typeface="BIZ UDPゴシック" panose="020B0400000000000000" pitchFamily="50" charset="-128"/>
              </a:rPr>
              <a:t>下水道</a:t>
            </a:r>
            <a:r>
              <a:rPr kumimoji="1" lang="ja-JP" altLang="en-US" sz="1600" dirty="0">
                <a:solidFill>
                  <a:prstClr val="black"/>
                </a:solidFill>
                <a:latin typeface="BIZ UDPゴシック" panose="020B0400000000000000" pitchFamily="50" charset="-128"/>
                <a:ea typeface="BIZ UDPゴシック" panose="020B0400000000000000" pitchFamily="50" charset="-128"/>
              </a:rPr>
              <a:t>事業会計は、過去に下水道の整備を急速に進めたことなどから、公債費が大きく、</a:t>
            </a:r>
            <a:endParaRPr kumimoji="1" lang="en-US" altLang="ja-JP" sz="1600" dirty="0">
              <a:solidFill>
                <a:prstClr val="black"/>
              </a:solidFill>
              <a:latin typeface="BIZ UDPゴシック" panose="020B0400000000000000" pitchFamily="50" charset="-128"/>
              <a:ea typeface="BIZ UDPゴシック" panose="020B0400000000000000" pitchFamily="50" charset="-128"/>
            </a:endParaRPr>
          </a:p>
          <a:p>
            <a:pPr lvl="0">
              <a:lnSpc>
                <a:spcPts val="2800"/>
              </a:lnSpc>
            </a:pPr>
            <a:r>
              <a:rPr kumimoji="1" lang="en-US" altLang="ja-JP" sz="1600" dirty="0">
                <a:solidFill>
                  <a:prstClr val="black"/>
                </a:solidFill>
                <a:latin typeface="BIZ UDPゴシック" panose="020B0400000000000000" pitchFamily="50" charset="-128"/>
                <a:ea typeface="BIZ UDPゴシック" panose="020B0400000000000000" pitchFamily="50" charset="-128"/>
              </a:rPr>
              <a:t>      </a:t>
            </a:r>
            <a:r>
              <a:rPr kumimoji="1" lang="ja-JP" altLang="en-US" sz="1600" dirty="0">
                <a:solidFill>
                  <a:prstClr val="black"/>
                </a:solidFill>
                <a:latin typeface="BIZ UDPゴシック" panose="020B0400000000000000" pitchFamily="50" charset="-128"/>
                <a:ea typeface="BIZ UDPゴシック" panose="020B0400000000000000" pitchFamily="50" charset="-128"/>
              </a:rPr>
              <a:t>恒常的に、</a:t>
            </a:r>
            <a:r>
              <a:rPr kumimoji="1" lang="ja-JP" altLang="en-US" sz="1600" b="1" u="sng" dirty="0">
                <a:solidFill>
                  <a:srgbClr val="ED7D31"/>
                </a:solidFill>
                <a:latin typeface="BIZ UDPゴシック" panose="020B0400000000000000" pitchFamily="50" charset="-128"/>
                <a:ea typeface="BIZ UDPゴシック" panose="020B0400000000000000" pitchFamily="50" charset="-128"/>
              </a:rPr>
              <a:t>一般会計からの基準外繰入れ</a:t>
            </a:r>
            <a:r>
              <a:rPr kumimoji="1" lang="ja-JP" altLang="en-US" sz="1400" b="1" u="sng" dirty="0">
                <a:solidFill>
                  <a:srgbClr val="ED7D31"/>
                </a:solidFill>
                <a:latin typeface="BIZ UDPゴシック" panose="020B0400000000000000" pitchFamily="50" charset="-128"/>
                <a:ea typeface="BIZ UDPゴシック" panose="020B0400000000000000" pitchFamily="50" charset="-128"/>
              </a:rPr>
              <a:t>（令和２年度ベース</a:t>
            </a:r>
            <a:r>
              <a:rPr kumimoji="1" lang="ja-JP" altLang="en-US" sz="1400" b="1" u="sng" dirty="0" smtClean="0">
                <a:solidFill>
                  <a:srgbClr val="ED7D31"/>
                </a:solidFill>
                <a:latin typeface="BIZ UDPゴシック" panose="020B0400000000000000" pitchFamily="50" charset="-128"/>
                <a:ea typeface="BIZ UDPゴシック" panose="020B0400000000000000" pitchFamily="50" charset="-128"/>
              </a:rPr>
              <a:t>で１８５百万円</a:t>
            </a:r>
            <a:r>
              <a:rPr kumimoji="1" lang="ja-JP" altLang="en-US" sz="1400" b="1" u="sng" dirty="0">
                <a:solidFill>
                  <a:srgbClr val="ED7D31"/>
                </a:solidFill>
                <a:latin typeface="BIZ UDPゴシック" panose="020B0400000000000000" pitchFamily="50" charset="-128"/>
                <a:ea typeface="BIZ UDPゴシック" panose="020B0400000000000000" pitchFamily="50" charset="-128"/>
              </a:rPr>
              <a:t>）</a:t>
            </a:r>
            <a:r>
              <a:rPr kumimoji="1" lang="ja-JP" altLang="en-US" sz="1600" b="1" u="sng" dirty="0">
                <a:solidFill>
                  <a:srgbClr val="ED7D31"/>
                </a:solidFill>
                <a:latin typeface="BIZ UDPゴシック" panose="020B0400000000000000" pitchFamily="50" charset="-128"/>
                <a:ea typeface="BIZ UDPゴシック" panose="020B0400000000000000" pitchFamily="50" charset="-128"/>
              </a:rPr>
              <a:t>に依存</a:t>
            </a:r>
            <a:r>
              <a:rPr kumimoji="1" lang="ja-JP" altLang="en-US" sz="1600" dirty="0">
                <a:solidFill>
                  <a:prstClr val="black"/>
                </a:solidFill>
                <a:latin typeface="BIZ UDPゴシック" panose="020B0400000000000000" pitchFamily="50" charset="-128"/>
                <a:ea typeface="BIZ UDPゴシック" panose="020B0400000000000000" pitchFamily="50" charset="-128"/>
              </a:rPr>
              <a:t>している状況</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a:latin typeface="BIZ UDPゴシック" panose="020B0400000000000000" pitchFamily="50" charset="-128"/>
              <a:ea typeface="BIZ UDPゴシック" panose="020B0400000000000000" pitchFamily="50" charset="-128"/>
            </a:endParaRPr>
          </a:p>
          <a:p>
            <a:pPr>
              <a:lnSpc>
                <a:spcPts val="2500"/>
              </a:lnSpc>
            </a:pPr>
            <a:endParaRPr kumimoji="1" lang="en-US" altLang="ja-JP" sz="800" dirty="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5CA21555-70B0-4400-BC5B-57799A123990}"/>
              </a:ext>
            </a:extLst>
          </p:cNvPr>
          <p:cNvSpPr/>
          <p:nvPr/>
        </p:nvSpPr>
        <p:spPr>
          <a:xfrm>
            <a:off x="209479" y="786246"/>
            <a:ext cx="9487041" cy="5228188"/>
          </a:xfrm>
          <a:prstGeom prst="rect">
            <a:avLst/>
          </a:prstGeom>
          <a:noFill/>
          <a:ln w="19050" cmpd="thickThi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6CBA8F82-7745-45BA-996E-8BA002DE59B9}"/>
              </a:ext>
            </a:extLst>
          </p:cNvPr>
          <p:cNvSpPr/>
          <p:nvPr/>
        </p:nvSpPr>
        <p:spPr>
          <a:xfrm>
            <a:off x="415834" y="1374982"/>
            <a:ext cx="9074330" cy="1368218"/>
          </a:xfrm>
          <a:prstGeom prst="rect">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endParaRPr kumimoji="1" lang="ja-JP" altLang="en-US" sz="1600" b="1" u="sng" dirty="0">
              <a:solidFill>
                <a:schemeClr val="accent2"/>
              </a:solidFill>
            </a:endParaRPr>
          </a:p>
        </p:txBody>
      </p:sp>
      <p:sp>
        <p:nvSpPr>
          <p:cNvPr id="3" name="正方形/長方形 2"/>
          <p:cNvSpPr/>
          <p:nvPr/>
        </p:nvSpPr>
        <p:spPr>
          <a:xfrm>
            <a:off x="7631667" y="1698789"/>
            <a:ext cx="1546872" cy="72060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全団体に共通</a:t>
            </a:r>
          </a:p>
        </p:txBody>
      </p:sp>
      <p:sp>
        <p:nvSpPr>
          <p:cNvPr id="10" name="正方形/長方形 9"/>
          <p:cNvSpPr/>
          <p:nvPr/>
        </p:nvSpPr>
        <p:spPr>
          <a:xfrm>
            <a:off x="9550796" y="6485020"/>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BIZ UDPゴシック" panose="020B0400000000000000" pitchFamily="50" charset="-128"/>
                <a:ea typeface="BIZ UDPゴシック" panose="020B0400000000000000" pitchFamily="50" charset="-128"/>
              </a:rPr>
              <a:t>7</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47064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E52D2F3E-F649-4A36-92DB-058AAA4FA4F7}"/>
              </a:ext>
            </a:extLst>
          </p:cNvPr>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８</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pic>
        <p:nvPicPr>
          <p:cNvPr id="3" name="図 2"/>
          <p:cNvPicPr>
            <a:picLocks noChangeAspect="1"/>
          </p:cNvPicPr>
          <p:nvPr/>
        </p:nvPicPr>
        <p:blipFill>
          <a:blip r:embed="rId2"/>
          <a:stretch>
            <a:fillRect/>
          </a:stretch>
        </p:blipFill>
        <p:spPr>
          <a:xfrm>
            <a:off x="593792" y="730631"/>
            <a:ext cx="9048713" cy="5848162"/>
          </a:xfrm>
          <a:prstGeom prst="rect">
            <a:avLst/>
          </a:prstGeom>
        </p:spPr>
      </p:pic>
    </p:spTree>
    <p:extLst>
      <p:ext uri="{BB962C8B-B14F-4D97-AF65-F5344CB8AC3E}">
        <p14:creationId xmlns:p14="http://schemas.microsoft.com/office/powerpoint/2010/main" val="31687565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18626</TotalTime>
  <Words>1640</Words>
  <Application>Microsoft Office PowerPoint</Application>
  <PresentationFormat>A4 210 x 297 mm</PresentationFormat>
  <Paragraphs>170</Paragraphs>
  <Slides>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BIZ UDPゴシック</vt:lpstr>
      <vt:lpstr>游ゴシック</vt:lpstr>
      <vt:lpstr>游ゴシック Light</vt:lpstr>
      <vt:lpstr>Arial</vt:lpstr>
      <vt:lpstr>Calibri</vt:lpstr>
      <vt:lpstr>Calibri Light</vt:lpstr>
      <vt:lpstr>Wingdings</vt:lpstr>
      <vt:lpstr>Office テーマ</vt:lpstr>
      <vt:lpstr>田尻町中長期財政シミュレーション（R３年度推計）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田尻町,大阪府</dc:creator>
  <cp:lastModifiedBy>中村　奈緒</cp:lastModifiedBy>
  <cp:revision>663</cp:revision>
  <cp:lastPrinted>2022-03-01T03:06:10Z</cp:lastPrinted>
  <dcterms:created xsi:type="dcterms:W3CDTF">2020-12-07T04:45:01Z</dcterms:created>
  <dcterms:modified xsi:type="dcterms:W3CDTF">2023-05-12T05:19:15Z</dcterms:modified>
</cp:coreProperties>
</file>