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78" r:id="rId2"/>
    <p:sldId id="269" r:id="rId3"/>
    <p:sldId id="259" r:id="rId4"/>
    <p:sldId id="272" r:id="rId5"/>
    <p:sldId id="264" r:id="rId6"/>
    <p:sldId id="275" r:id="rId7"/>
    <p:sldId id="279" r:id="rId8"/>
    <p:sldId id="276" r:id="rId9"/>
    <p:sldId id="277"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3" autoAdjust="0"/>
    <p:restoredTop sz="96433" autoAdjust="0"/>
  </p:normalViewPr>
  <p:slideViewPr>
    <p:cSldViewPr snapToGrid="0">
      <p:cViewPr varScale="1">
        <p:scale>
          <a:sx n="74" d="100"/>
          <a:sy n="74" d="100"/>
        </p:scale>
        <p:origin x="1410" y="72"/>
      </p:cViewPr>
      <p:guideLst>
        <p:guide orient="horz" pos="2160"/>
        <p:guide pos="312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47105378803075E-2"/>
          <c:y val="0.17172447187551945"/>
          <c:w val="0.86950504089460412"/>
          <c:h val="0.80205127357988948"/>
        </c:manualLayout>
      </c:layout>
      <c:lineChart>
        <c:grouping val="standard"/>
        <c:varyColors val="0"/>
        <c:ser>
          <c:idx val="0"/>
          <c:order val="0"/>
          <c:spPr>
            <a:ln w="28575" cap="rnd">
              <a:solidFill>
                <a:schemeClr val="accent1"/>
              </a:solidFill>
              <a:round/>
            </a:ln>
            <a:effectLst/>
          </c:spPr>
          <c:marker>
            <c:symbol val="none"/>
          </c:marker>
          <c:cat>
            <c:strRef>
              <c:f>'（調整中）熊取町'!$C$23:$Q$23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'（調整中）熊取町'!$C$24:$Q$24</c:f>
              <c:numCache>
                <c:formatCode>#,##0</c:formatCode>
                <c:ptCount val="15"/>
                <c:pt idx="0">
                  <c:v>19442</c:v>
                </c:pt>
                <c:pt idx="1">
                  <c:v>20474</c:v>
                </c:pt>
                <c:pt idx="2">
                  <c:v>20594</c:v>
                </c:pt>
                <c:pt idx="3">
                  <c:v>20521</c:v>
                </c:pt>
                <c:pt idx="4">
                  <c:v>20504</c:v>
                </c:pt>
                <c:pt idx="5">
                  <c:v>21656</c:v>
                </c:pt>
                <c:pt idx="6">
                  <c:v>21707</c:v>
                </c:pt>
                <c:pt idx="7">
                  <c:v>21784</c:v>
                </c:pt>
                <c:pt idx="8">
                  <c:v>21847</c:v>
                </c:pt>
                <c:pt idx="9">
                  <c:v>20593</c:v>
                </c:pt>
                <c:pt idx="10">
                  <c:v>20651</c:v>
                </c:pt>
                <c:pt idx="11">
                  <c:v>20732</c:v>
                </c:pt>
                <c:pt idx="12">
                  <c:v>20790</c:v>
                </c:pt>
                <c:pt idx="13">
                  <c:v>20856</c:v>
                </c:pt>
                <c:pt idx="14">
                  <c:v>20941</c:v>
                </c:pt>
              </c:numCache>
            </c:numRef>
          </c:val>
          <c:smooth val="0"/>
          <c:extLst>
            <c:ext xmlns:c16="http://schemas.microsoft.com/office/drawing/2014/chart" uri="{C3380CC4-5D6E-409C-BE32-E72D297353CC}">
              <c16:uniqueId val="{00000000-6EF1-4BF8-B4EA-CFF41E0221AF}"/>
            </c:ext>
          </c:extLst>
        </c:ser>
        <c:ser>
          <c:idx val="1"/>
          <c:order val="1"/>
          <c:spPr>
            <a:ln w="28575" cap="rnd">
              <a:solidFill>
                <a:schemeClr val="accent2"/>
              </a:solidFill>
              <a:round/>
            </a:ln>
            <a:effectLst/>
          </c:spPr>
          <c:marker>
            <c:symbol val="none"/>
          </c:marker>
          <c:cat>
            <c:strRef>
              <c:f>'（調整中）熊取町'!$C$23:$Q$23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'（調整中）熊取町'!$C$25:$Q$25</c:f>
              <c:numCache>
                <c:formatCode>#,##0</c:formatCode>
                <c:ptCount val="15"/>
                <c:pt idx="0">
                  <c:v>19300</c:v>
                </c:pt>
                <c:pt idx="1">
                  <c:v>20480</c:v>
                </c:pt>
                <c:pt idx="2">
                  <c:v>20518</c:v>
                </c:pt>
                <c:pt idx="3">
                  <c:v>20735</c:v>
                </c:pt>
                <c:pt idx="4">
                  <c:v>20672</c:v>
                </c:pt>
                <c:pt idx="5">
                  <c:v>22235</c:v>
                </c:pt>
                <c:pt idx="6">
                  <c:v>22221</c:v>
                </c:pt>
                <c:pt idx="7">
                  <c:v>22549</c:v>
                </c:pt>
                <c:pt idx="8">
                  <c:v>22561</c:v>
                </c:pt>
                <c:pt idx="9">
                  <c:v>21423</c:v>
                </c:pt>
                <c:pt idx="10">
                  <c:v>21340</c:v>
                </c:pt>
                <c:pt idx="11">
                  <c:v>21799</c:v>
                </c:pt>
                <c:pt idx="12">
                  <c:v>21821</c:v>
                </c:pt>
                <c:pt idx="13">
                  <c:v>21922</c:v>
                </c:pt>
                <c:pt idx="14">
                  <c:v>22358</c:v>
                </c:pt>
              </c:numCache>
            </c:numRef>
          </c:val>
          <c:smooth val="0"/>
          <c:extLst>
            <c:ext xmlns:c16="http://schemas.microsoft.com/office/drawing/2014/chart" uri="{C3380CC4-5D6E-409C-BE32-E72D297353CC}">
              <c16:uniqueId val="{00000001-6EF1-4BF8-B4EA-CFF41E0221AF}"/>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24000"/>
          <c:min val="18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10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012590003789"/>
          <c:y val="6.8443275126774325E-2"/>
          <c:w val="0.84242431260263595"/>
          <c:h val="0.87766438225371834"/>
        </c:manualLayout>
      </c:layout>
      <c:lineChart>
        <c:grouping val="standard"/>
        <c:varyColors val="0"/>
        <c:ser>
          <c:idx val="0"/>
          <c:order val="0"/>
          <c:spPr>
            <a:ln w="28575" cap="rnd">
              <a:solidFill>
                <a:schemeClr val="accent1"/>
              </a:solidFill>
              <a:round/>
            </a:ln>
            <a:effectLst/>
          </c:spPr>
          <c:marker>
            <c:symbol val="none"/>
          </c:marker>
          <c:cat>
            <c:strRef>
              <c:f>'（調整中）熊取町'!$D$104:$R$104</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'（調整中）熊取町'!$D$105:$R$105</c:f>
              <c:numCache>
                <c:formatCode>#,##0</c:formatCode>
                <c:ptCount val="15"/>
                <c:pt idx="0">
                  <c:v>1621</c:v>
                </c:pt>
                <c:pt idx="1">
                  <c:v>2402</c:v>
                </c:pt>
                <c:pt idx="2">
                  <c:v>2183</c:v>
                </c:pt>
                <c:pt idx="3">
                  <c:v>1402</c:v>
                </c:pt>
                <c:pt idx="4">
                  <c:v>1402</c:v>
                </c:pt>
                <c:pt idx="5" formatCode="General">
                  <c:v>2634</c:v>
                </c:pt>
                <c:pt idx="6" formatCode="General">
                  <c:v>2634</c:v>
                </c:pt>
                <c:pt idx="7" formatCode="General">
                  <c:v>2634</c:v>
                </c:pt>
                <c:pt idx="8" formatCode="General">
                  <c:v>2634</c:v>
                </c:pt>
                <c:pt idx="9" formatCode="General">
                  <c:v>1139</c:v>
                </c:pt>
                <c:pt idx="10" formatCode="General">
                  <c:v>1139</c:v>
                </c:pt>
                <c:pt idx="11" formatCode="General">
                  <c:v>1139</c:v>
                </c:pt>
                <c:pt idx="12" formatCode="General">
                  <c:v>1139</c:v>
                </c:pt>
                <c:pt idx="13" formatCode="General">
                  <c:v>1139</c:v>
                </c:pt>
                <c:pt idx="14" formatCode="General">
                  <c:v>1139</c:v>
                </c:pt>
              </c:numCache>
            </c:numRef>
          </c:val>
          <c:smooth val="0"/>
          <c:extLst>
            <c:ext xmlns:c16="http://schemas.microsoft.com/office/drawing/2014/chart" uri="{C3380CC4-5D6E-409C-BE32-E72D297353CC}">
              <c16:uniqueId val="{00000000-2D9F-4470-AFC6-944F238237A0}"/>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5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'（調整中）熊取町'!$D$132:$R$132</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'（調整中）熊取町'!$D$133:$R$133</c:f>
              <c:numCache>
                <c:formatCode>General</c:formatCode>
                <c:ptCount val="15"/>
                <c:pt idx="0" formatCode="#,##0">
                  <c:v>494</c:v>
                </c:pt>
                <c:pt idx="1">
                  <c:v>829</c:v>
                </c:pt>
                <c:pt idx="2">
                  <c:v>888</c:v>
                </c:pt>
                <c:pt idx="3">
                  <c:v>553</c:v>
                </c:pt>
                <c:pt idx="4">
                  <c:v>553</c:v>
                </c:pt>
                <c:pt idx="5">
                  <c:v>1387</c:v>
                </c:pt>
                <c:pt idx="6">
                  <c:v>1387</c:v>
                </c:pt>
                <c:pt idx="7">
                  <c:v>1387</c:v>
                </c:pt>
                <c:pt idx="8">
                  <c:v>1387</c:v>
                </c:pt>
                <c:pt idx="9">
                  <c:v>434</c:v>
                </c:pt>
                <c:pt idx="10">
                  <c:v>434</c:v>
                </c:pt>
                <c:pt idx="11">
                  <c:v>434</c:v>
                </c:pt>
                <c:pt idx="12">
                  <c:v>434</c:v>
                </c:pt>
                <c:pt idx="13">
                  <c:v>434</c:v>
                </c:pt>
                <c:pt idx="14">
                  <c:v>434</c:v>
                </c:pt>
              </c:numCache>
            </c:numRef>
          </c:val>
          <c:smooth val="0"/>
          <c:extLst>
            <c:ext xmlns:c16="http://schemas.microsoft.com/office/drawing/2014/chart" uri="{C3380CC4-5D6E-409C-BE32-E72D297353CC}">
              <c16:uniqueId val="{00000000-E444-41D8-BF64-173A0B60FF00}"/>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5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5"/>
          <c:order val="0"/>
          <c:spPr>
            <a:ln>
              <a:solidFill>
                <a:schemeClr val="tx1"/>
              </a:solidFill>
            </a:ln>
          </c:spPr>
          <c:invertIfNegative val="0"/>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'（調整中）熊取町'!$C$238:$R$238</c:f>
              <c:numCache>
                <c:formatCode>General</c:formatCode>
                <c:ptCount val="16"/>
                <c:pt idx="0">
                  <c:v>580</c:v>
                </c:pt>
                <c:pt idx="1">
                  <c:v>599</c:v>
                </c:pt>
                <c:pt idx="2">
                  <c:v>618</c:v>
                </c:pt>
                <c:pt idx="3">
                  <c:v>637</c:v>
                </c:pt>
                <c:pt idx="4">
                  <c:v>656</c:v>
                </c:pt>
                <c:pt idx="5">
                  <c:v>676</c:v>
                </c:pt>
                <c:pt idx="6">
                  <c:v>691</c:v>
                </c:pt>
                <c:pt idx="7">
                  <c:v>706</c:v>
                </c:pt>
                <c:pt idx="8">
                  <c:v>721</c:v>
                </c:pt>
                <c:pt idx="9">
                  <c:v>737</c:v>
                </c:pt>
                <c:pt idx="10">
                  <c:v>752</c:v>
                </c:pt>
                <c:pt idx="11">
                  <c:v>761</c:v>
                </c:pt>
                <c:pt idx="12">
                  <c:v>771</c:v>
                </c:pt>
                <c:pt idx="13">
                  <c:v>780</c:v>
                </c:pt>
                <c:pt idx="14">
                  <c:v>790</c:v>
                </c:pt>
                <c:pt idx="15">
                  <c:v>799</c:v>
                </c:pt>
              </c:numCache>
            </c:numRef>
          </c:val>
          <c:extLst>
            <c:ext xmlns:c16="http://schemas.microsoft.com/office/drawing/2014/chart" uri="{C3380CC4-5D6E-409C-BE32-E72D297353CC}">
              <c16:uniqueId val="{00000000-DCEE-4C08-848F-74633F357742}"/>
            </c:ext>
          </c:extLst>
        </c:ser>
        <c:ser>
          <c:idx val="6"/>
          <c:order val="1"/>
          <c:spPr>
            <a:ln>
              <a:solidFill>
                <a:schemeClr val="tx1"/>
              </a:solidFill>
            </a:ln>
          </c:spPr>
          <c:invertIfNegative val="0"/>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'（調整中）熊取町'!$C$239:$R$239</c:f>
              <c:numCache>
                <c:formatCode>#,##0_ ;[Red]\-#,##0\ </c:formatCode>
                <c:ptCount val="16"/>
                <c:pt idx="0">
                  <c:v>398</c:v>
                </c:pt>
                <c:pt idx="1">
                  <c:v>386</c:v>
                </c:pt>
                <c:pt idx="2">
                  <c:v>373</c:v>
                </c:pt>
                <c:pt idx="3">
                  <c:v>361</c:v>
                </c:pt>
                <c:pt idx="4">
                  <c:v>349</c:v>
                </c:pt>
                <c:pt idx="5">
                  <c:v>337</c:v>
                </c:pt>
                <c:pt idx="6">
                  <c:v>331</c:v>
                </c:pt>
                <c:pt idx="7">
                  <c:v>325</c:v>
                </c:pt>
                <c:pt idx="8">
                  <c:v>320</c:v>
                </c:pt>
                <c:pt idx="9">
                  <c:v>314</c:v>
                </c:pt>
                <c:pt idx="10">
                  <c:v>308</c:v>
                </c:pt>
                <c:pt idx="11">
                  <c:v>308</c:v>
                </c:pt>
                <c:pt idx="12">
                  <c:v>309</c:v>
                </c:pt>
                <c:pt idx="13">
                  <c:v>309</c:v>
                </c:pt>
                <c:pt idx="14">
                  <c:v>309</c:v>
                </c:pt>
                <c:pt idx="15">
                  <c:v>309</c:v>
                </c:pt>
              </c:numCache>
            </c:numRef>
          </c:val>
          <c:extLst>
            <c:ext xmlns:c16="http://schemas.microsoft.com/office/drawing/2014/chart" uri="{C3380CC4-5D6E-409C-BE32-E72D297353CC}">
              <c16:uniqueId val="{00000001-DCEE-4C08-848F-74633F357742}"/>
            </c:ext>
          </c:extLst>
        </c:ser>
        <c:ser>
          <c:idx val="7"/>
          <c:order val="2"/>
          <c:spPr>
            <a:ln>
              <a:solidFill>
                <a:schemeClr val="tx1"/>
              </a:solidFill>
            </a:ln>
          </c:spPr>
          <c:invertIfNegative val="0"/>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'（調整中）熊取町'!$C$240:$R$240</c:f>
              <c:numCache>
                <c:formatCode>General</c:formatCode>
                <c:ptCount val="16"/>
                <c:pt idx="0">
                  <c:v>586</c:v>
                </c:pt>
                <c:pt idx="1">
                  <c:v>619</c:v>
                </c:pt>
                <c:pt idx="2">
                  <c:v>651</c:v>
                </c:pt>
                <c:pt idx="3">
                  <c:v>684</c:v>
                </c:pt>
                <c:pt idx="4">
                  <c:v>716</c:v>
                </c:pt>
                <c:pt idx="5">
                  <c:v>749</c:v>
                </c:pt>
                <c:pt idx="6">
                  <c:v>759</c:v>
                </c:pt>
                <c:pt idx="7">
                  <c:v>768</c:v>
                </c:pt>
                <c:pt idx="8">
                  <c:v>778</c:v>
                </c:pt>
                <c:pt idx="9">
                  <c:v>787</c:v>
                </c:pt>
                <c:pt idx="10">
                  <c:v>797</c:v>
                </c:pt>
                <c:pt idx="11">
                  <c:v>790</c:v>
                </c:pt>
                <c:pt idx="12">
                  <c:v>783</c:v>
                </c:pt>
                <c:pt idx="13">
                  <c:v>776</c:v>
                </c:pt>
                <c:pt idx="14">
                  <c:v>769</c:v>
                </c:pt>
                <c:pt idx="15">
                  <c:v>762</c:v>
                </c:pt>
              </c:numCache>
            </c:numRef>
          </c:val>
          <c:extLst>
            <c:ext xmlns:c16="http://schemas.microsoft.com/office/drawing/2014/chart" uri="{C3380CC4-5D6E-409C-BE32-E72D297353CC}">
              <c16:uniqueId val="{00000002-DCEE-4C08-848F-74633F357742}"/>
            </c:ext>
          </c:extLst>
        </c:ser>
        <c:ser>
          <c:idx val="8"/>
          <c:order val="3"/>
          <c:spPr>
            <a:ln>
              <a:solidFill>
                <a:schemeClr val="tx1"/>
              </a:solidFill>
            </a:ln>
          </c:spPr>
          <c:invertIfNegative val="0"/>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'（調整中）熊取町'!$C$241:$R$241</c:f>
              <c:numCache>
                <c:formatCode>General</c:formatCode>
                <c:ptCount val="16"/>
                <c:pt idx="0">
                  <c:v>550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DCEE-4C08-848F-74633F357742}"/>
            </c:ext>
          </c:extLst>
        </c:ser>
        <c:ser>
          <c:idx val="9"/>
          <c:order val="4"/>
          <c:spPr>
            <a:ln>
              <a:solidFill>
                <a:schemeClr val="tx1"/>
              </a:solidFill>
            </a:ln>
          </c:spPr>
          <c:invertIfNegative val="0"/>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'（調整中）熊取町'!$C$242:$R$242</c:f>
              <c:numCache>
                <c:formatCode>General</c:formatCode>
                <c:ptCount val="16"/>
                <c:pt idx="0">
                  <c:v>310</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numCache>
            </c:numRef>
          </c:val>
          <c:extLst>
            <c:ext xmlns:c16="http://schemas.microsoft.com/office/drawing/2014/chart" uri="{C3380CC4-5D6E-409C-BE32-E72D297353CC}">
              <c16:uniqueId val="{00000004-DCEE-4C08-848F-74633F357742}"/>
            </c:ext>
          </c:extLst>
        </c:ser>
        <c:dLbls>
          <c:showLegendKey val="0"/>
          <c:showVal val="0"/>
          <c:showCatName val="0"/>
          <c:showSerName val="0"/>
          <c:showPercent val="0"/>
          <c:showBubbleSize val="0"/>
        </c:dLbls>
        <c:gapWidth val="100"/>
        <c:overlap val="100"/>
        <c:axId val="1631457360"/>
        <c:axId val="1469536864"/>
      </c:bar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2500"/>
          <c:min val="0"/>
        </c:scaling>
        <c:delete val="0"/>
        <c:axPos val="l"/>
        <c:majorGridlines>
          <c:spPr>
            <a:ln>
              <a:solidFill>
                <a:schemeClr val="bg1">
                  <a:lumMod val="85000"/>
                </a:schemeClr>
              </a:solidFill>
            </a:ln>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400"/>
      </c:valAx>
      <c:spPr>
        <a:ln>
          <a:solidFill>
            <a:schemeClr val="tx1"/>
          </a:solidFill>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a:latin typeface="BIZ UDPゴシック" panose="020B0400000000000000" pitchFamily="50" charset="-128"/>
          <a:ea typeface="BIZ UDPゴシック" panose="020B0400000000000000"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98069724234E-2"/>
          <c:y val="7.501778117744945E-2"/>
          <c:w val="0.89595200395390773"/>
          <c:h val="0.87811371901713708"/>
        </c:manualLayout>
      </c:layout>
      <c:lineChart>
        <c:grouping val="standard"/>
        <c:varyColors val="0"/>
        <c:ser>
          <c:idx val="5"/>
          <c:order val="0"/>
          <c:spPr>
            <a:ln w="19050" cap="rnd" cmpd="sng" algn="ctr">
              <a:solidFill>
                <a:schemeClr val="accent6">
                  <a:lumMod val="75000"/>
                </a:schemeClr>
              </a:solidFill>
              <a:prstDash val="solid"/>
              <a:round/>
            </a:ln>
            <a:effectLst/>
          </c:spPr>
          <c:marker>
            <c:symbol val="none"/>
          </c:marker>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'（調整中）熊取町'!$C$238:$R$238</c:f>
              <c:numCache>
                <c:formatCode>General</c:formatCode>
                <c:ptCount val="16"/>
                <c:pt idx="0">
                  <c:v>580</c:v>
                </c:pt>
                <c:pt idx="1">
                  <c:v>599</c:v>
                </c:pt>
                <c:pt idx="2">
                  <c:v>618</c:v>
                </c:pt>
                <c:pt idx="3">
                  <c:v>637</c:v>
                </c:pt>
                <c:pt idx="4">
                  <c:v>656</c:v>
                </c:pt>
                <c:pt idx="5">
                  <c:v>676</c:v>
                </c:pt>
                <c:pt idx="6">
                  <c:v>691</c:v>
                </c:pt>
                <c:pt idx="7">
                  <c:v>706</c:v>
                </c:pt>
                <c:pt idx="8">
                  <c:v>721</c:v>
                </c:pt>
                <c:pt idx="9">
                  <c:v>737</c:v>
                </c:pt>
                <c:pt idx="10">
                  <c:v>752</c:v>
                </c:pt>
                <c:pt idx="11">
                  <c:v>761</c:v>
                </c:pt>
                <c:pt idx="12">
                  <c:v>771</c:v>
                </c:pt>
                <c:pt idx="13">
                  <c:v>780</c:v>
                </c:pt>
                <c:pt idx="14">
                  <c:v>790</c:v>
                </c:pt>
                <c:pt idx="15">
                  <c:v>799</c:v>
                </c:pt>
              </c:numCache>
            </c:numRef>
          </c:val>
          <c:smooth val="0"/>
          <c:extLst>
            <c:ext xmlns:c16="http://schemas.microsoft.com/office/drawing/2014/chart" uri="{C3380CC4-5D6E-409C-BE32-E72D297353CC}">
              <c16:uniqueId val="{00000000-239B-4412-8972-0A1079BE0992}"/>
            </c:ext>
          </c:extLst>
        </c:ser>
        <c:ser>
          <c:idx val="6"/>
          <c:order val="1"/>
          <c:spPr>
            <a:ln w="19050" cap="rnd" cmpd="sng" algn="ctr">
              <a:solidFill>
                <a:schemeClr val="accent1">
                  <a:lumMod val="80000"/>
                  <a:lumOff val="20000"/>
                </a:schemeClr>
              </a:solidFill>
              <a:prstDash val="solid"/>
              <a:round/>
            </a:ln>
            <a:effectLst/>
          </c:spPr>
          <c:marker>
            <c:symbol val="none"/>
          </c:marker>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'（調整中）熊取町'!$C$239:$R$239</c:f>
              <c:numCache>
                <c:formatCode>#,##0_ ;[Red]\-#,##0\ </c:formatCode>
                <c:ptCount val="16"/>
                <c:pt idx="0">
                  <c:v>398</c:v>
                </c:pt>
                <c:pt idx="1">
                  <c:v>386</c:v>
                </c:pt>
                <c:pt idx="2">
                  <c:v>373</c:v>
                </c:pt>
                <c:pt idx="3">
                  <c:v>361</c:v>
                </c:pt>
                <c:pt idx="4">
                  <c:v>349</c:v>
                </c:pt>
                <c:pt idx="5">
                  <c:v>337</c:v>
                </c:pt>
                <c:pt idx="6">
                  <c:v>331</c:v>
                </c:pt>
                <c:pt idx="7">
                  <c:v>325</c:v>
                </c:pt>
                <c:pt idx="8">
                  <c:v>320</c:v>
                </c:pt>
                <c:pt idx="9">
                  <c:v>314</c:v>
                </c:pt>
                <c:pt idx="10">
                  <c:v>308</c:v>
                </c:pt>
                <c:pt idx="11">
                  <c:v>308</c:v>
                </c:pt>
                <c:pt idx="12">
                  <c:v>309</c:v>
                </c:pt>
                <c:pt idx="13">
                  <c:v>309</c:v>
                </c:pt>
                <c:pt idx="14">
                  <c:v>309</c:v>
                </c:pt>
                <c:pt idx="15">
                  <c:v>309</c:v>
                </c:pt>
              </c:numCache>
            </c:numRef>
          </c:val>
          <c:smooth val="0"/>
          <c:extLst>
            <c:ext xmlns:c16="http://schemas.microsoft.com/office/drawing/2014/chart" uri="{C3380CC4-5D6E-409C-BE32-E72D297353CC}">
              <c16:uniqueId val="{00000001-239B-4412-8972-0A1079BE0992}"/>
            </c:ext>
          </c:extLst>
        </c:ser>
        <c:ser>
          <c:idx val="7"/>
          <c:order val="2"/>
          <c:spPr>
            <a:ln w="19050" cap="rnd" cmpd="sng" algn="ctr">
              <a:solidFill>
                <a:schemeClr val="accent2">
                  <a:lumMod val="60000"/>
                  <a:lumOff val="40000"/>
                </a:schemeClr>
              </a:solidFill>
              <a:prstDash val="solid"/>
              <a:round/>
            </a:ln>
            <a:effectLst/>
          </c:spPr>
          <c:marker>
            <c:symbol val="none"/>
          </c:marker>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'（調整中）熊取町'!$C$240:$R$240</c:f>
              <c:numCache>
                <c:formatCode>General</c:formatCode>
                <c:ptCount val="16"/>
                <c:pt idx="0">
                  <c:v>586</c:v>
                </c:pt>
                <c:pt idx="1">
                  <c:v>619</c:v>
                </c:pt>
                <c:pt idx="2">
                  <c:v>651</c:v>
                </c:pt>
                <c:pt idx="3">
                  <c:v>684</c:v>
                </c:pt>
                <c:pt idx="4">
                  <c:v>716</c:v>
                </c:pt>
                <c:pt idx="5">
                  <c:v>749</c:v>
                </c:pt>
                <c:pt idx="6">
                  <c:v>759</c:v>
                </c:pt>
                <c:pt idx="7">
                  <c:v>768</c:v>
                </c:pt>
                <c:pt idx="8">
                  <c:v>778</c:v>
                </c:pt>
                <c:pt idx="9">
                  <c:v>787</c:v>
                </c:pt>
                <c:pt idx="10">
                  <c:v>797</c:v>
                </c:pt>
                <c:pt idx="11">
                  <c:v>790</c:v>
                </c:pt>
                <c:pt idx="12">
                  <c:v>783</c:v>
                </c:pt>
                <c:pt idx="13">
                  <c:v>776</c:v>
                </c:pt>
                <c:pt idx="14">
                  <c:v>769</c:v>
                </c:pt>
                <c:pt idx="15">
                  <c:v>762</c:v>
                </c:pt>
              </c:numCache>
            </c:numRef>
          </c:val>
          <c:smooth val="0"/>
          <c:extLst>
            <c:ext xmlns:c16="http://schemas.microsoft.com/office/drawing/2014/chart" uri="{C3380CC4-5D6E-409C-BE32-E72D297353CC}">
              <c16:uniqueId val="{00000002-239B-4412-8972-0A1079BE0992}"/>
            </c:ext>
          </c:extLst>
        </c:ser>
        <c:ser>
          <c:idx val="8"/>
          <c:order val="3"/>
          <c:spPr>
            <a:ln w="19050" cap="rnd" cmpd="sng" algn="ctr">
              <a:solidFill>
                <a:schemeClr val="bg2">
                  <a:lumMod val="75000"/>
                </a:schemeClr>
              </a:solidFill>
              <a:prstDash val="solid"/>
              <a:round/>
            </a:ln>
            <a:effectLst/>
          </c:spPr>
          <c:marker>
            <c:symbol val="none"/>
          </c:marker>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'（調整中）熊取町'!$C$241:$R$241</c:f>
              <c:numCache>
                <c:formatCode>General</c:formatCode>
                <c:ptCount val="16"/>
                <c:pt idx="0">
                  <c:v>550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3-239B-4412-8972-0A1079BE0992}"/>
            </c:ext>
          </c:extLst>
        </c:ser>
        <c:ser>
          <c:idx val="9"/>
          <c:order val="4"/>
          <c:spPr>
            <a:ln w="19050" cap="rnd" cmpd="sng" algn="ctr">
              <a:solidFill>
                <a:schemeClr val="accent4">
                  <a:lumMod val="60000"/>
                  <a:lumOff val="40000"/>
                </a:schemeClr>
              </a:solidFill>
              <a:prstDash val="solid"/>
              <a:round/>
            </a:ln>
            <a:effectLst/>
          </c:spPr>
          <c:marker>
            <c:symbol val="none"/>
          </c:marker>
          <c:cat>
            <c:strRef>
              <c:f>'（調整中）熊取町'!$C$237:$R$237</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'（調整中）熊取町'!$C$242:$R$242</c:f>
              <c:numCache>
                <c:formatCode>General</c:formatCode>
                <c:ptCount val="16"/>
                <c:pt idx="0">
                  <c:v>310</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numCache>
            </c:numRef>
          </c:val>
          <c:smooth val="0"/>
          <c:extLst>
            <c:ext xmlns:c16="http://schemas.microsoft.com/office/drawing/2014/chart" uri="{C3380CC4-5D6E-409C-BE32-E72D297353CC}">
              <c16:uniqueId val="{00000004-239B-4412-8972-0A1079BE0992}"/>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prstDash val="solid"/>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1000"/>
          <c:min val="0"/>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100"/>
      </c:valAx>
      <c:spPr>
        <a:solidFill>
          <a:schemeClr val="bg1"/>
        </a:solid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9260365404831"/>
          <c:y val="0.17635512952185325"/>
          <c:w val="0.87603419488103385"/>
          <c:h val="0.77533569173418537"/>
        </c:manualLayout>
      </c:layout>
      <c:barChart>
        <c:barDir val="col"/>
        <c:grouping val="clustered"/>
        <c:varyColors val="0"/>
        <c:ser>
          <c:idx val="0"/>
          <c:order val="0"/>
          <c:spPr>
            <a:solidFill>
              <a:schemeClr val="accent1"/>
            </a:solidFill>
            <a:ln>
              <a:solidFill>
                <a:schemeClr val="tx1"/>
              </a:solidFill>
            </a:ln>
            <a:effectLst/>
          </c:spPr>
          <c:invertIfNegative val="0"/>
          <c:dLbls>
            <c:dLbl>
              <c:idx val="2"/>
              <c:layout>
                <c:manualLayout>
                  <c:x val="0"/>
                  <c:y val="0.116494376449853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B2-46EE-BFAF-3DC11CEE3AF3}"/>
                </c:ext>
              </c:extLst>
            </c:dLbl>
            <c:dLbl>
              <c:idx val="3"/>
              <c:layout>
                <c:manualLayout>
                  <c:x val="-8.3822167641255194E-3"/>
                  <c:y val="-5.6238664493032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B2-46EE-BFAF-3DC11CEE3AF3}"/>
                </c:ext>
              </c:extLst>
            </c:dLbl>
            <c:dLbl>
              <c:idx val="5"/>
              <c:layout>
                <c:manualLayout>
                  <c:x val="-5.5881445094170647E-3"/>
                  <c:y val="-4.4187522101668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B2-46EE-BFAF-3DC11CEE3AF3}"/>
                </c:ext>
              </c:extLst>
            </c:dLbl>
            <c:dLbl>
              <c:idx val="7"/>
              <c:layout>
                <c:manualLayout>
                  <c:x val="8.3822167641255194E-3"/>
                  <c:y val="-4.0170474637880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B2-46EE-BFAF-3DC11CEE3AF3}"/>
                </c:ext>
              </c:extLst>
            </c:dLbl>
            <c:dLbl>
              <c:idx val="9"/>
              <c:layout>
                <c:manualLayout>
                  <c:x val="0"/>
                  <c:y val="-5.2221617029244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B2-46EE-BFAF-3DC11CEE3AF3}"/>
                </c:ext>
              </c:extLst>
            </c:dLbl>
            <c:dLbl>
              <c:idx val="11"/>
              <c:layout>
                <c:manualLayout>
                  <c:x val="-2.7940722547085068E-3"/>
                  <c:y val="-6.8289806884396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B2-46EE-BFAF-3DC11CEE3AF3}"/>
                </c:ext>
              </c:extLst>
            </c:dLbl>
            <c:dLbl>
              <c:idx val="13"/>
              <c:layout>
                <c:manualLayout>
                  <c:x val="1.0244813251640951E-16"/>
                  <c:y val="-4.8204569565456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B2-46EE-BFAF-3DC11CEE3AF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'（調整中）熊取町'!$B$3:$P$3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'（調整中）熊取町'!$B$4:$P$4</c:f>
              <c:numCache>
                <c:formatCode>#,##0;"▲ "#,##0</c:formatCode>
                <c:ptCount val="15"/>
                <c:pt idx="0">
                  <c:v>142</c:v>
                </c:pt>
                <c:pt idx="1">
                  <c:v>-6</c:v>
                </c:pt>
                <c:pt idx="2">
                  <c:v>76</c:v>
                </c:pt>
                <c:pt idx="3">
                  <c:v>-214</c:v>
                </c:pt>
                <c:pt idx="4">
                  <c:v>-168</c:v>
                </c:pt>
                <c:pt idx="5">
                  <c:v>-579</c:v>
                </c:pt>
                <c:pt idx="6">
                  <c:v>-514</c:v>
                </c:pt>
                <c:pt idx="7">
                  <c:v>-765</c:v>
                </c:pt>
                <c:pt idx="8">
                  <c:v>-714</c:v>
                </c:pt>
                <c:pt idx="9">
                  <c:v>-830</c:v>
                </c:pt>
                <c:pt idx="10">
                  <c:v>-689</c:v>
                </c:pt>
                <c:pt idx="11">
                  <c:v>-1067</c:v>
                </c:pt>
                <c:pt idx="12">
                  <c:v>-1031</c:v>
                </c:pt>
                <c:pt idx="13">
                  <c:v>-1066</c:v>
                </c:pt>
                <c:pt idx="14">
                  <c:v>-1417</c:v>
                </c:pt>
              </c:numCache>
            </c:numRef>
          </c:val>
          <c:extLst>
            <c:ext xmlns:c16="http://schemas.microsoft.com/office/drawing/2014/chart" uri="{C3380CC4-5D6E-409C-BE32-E72D297353CC}">
              <c16:uniqueId val="{00000000-B3C8-4844-9C57-84918DA0BD47}"/>
            </c:ext>
          </c:extLst>
        </c:ser>
        <c:dLbls>
          <c:showLegendKey val="0"/>
          <c:showVal val="0"/>
          <c:showCatName val="0"/>
          <c:showSerName val="0"/>
          <c:showPercent val="0"/>
          <c:showBubbleSize val="0"/>
        </c:dLbls>
        <c:gapWidth val="60"/>
        <c:overlap val="63"/>
        <c:axId val="1633330944"/>
        <c:axId val="1636223456"/>
      </c:barChart>
      <c:catAx>
        <c:axId val="1633330944"/>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6223456"/>
        <c:crosses val="autoZero"/>
        <c:auto val="1"/>
        <c:lblAlgn val="ctr"/>
        <c:lblOffset val="100"/>
        <c:noMultiLvlLbl val="0"/>
      </c:catAx>
      <c:valAx>
        <c:axId val="1636223456"/>
        <c:scaling>
          <c:orientation val="minMax"/>
          <c:max val="500"/>
          <c:min val="-2500"/>
        </c:scaling>
        <c:delete val="0"/>
        <c:axPos val="l"/>
        <c:majorGridlines>
          <c:spPr>
            <a:ln w="9525" cap="flat" cmpd="sng" algn="ctr">
              <a:solidFill>
                <a:schemeClr val="tx1">
                  <a:lumMod val="15000"/>
                  <a:lumOff val="85000"/>
                </a:schemeClr>
              </a:solidFill>
              <a:round/>
            </a:ln>
            <a:effectLst/>
          </c:spPr>
        </c:majorGridlines>
        <c:numFmt formatCode="#,##0;&quot;▲ &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3330944"/>
        <c:crosses val="autoZero"/>
        <c:crossBetween val="between"/>
        <c:majorUnit val="500"/>
      </c:valAx>
      <c:spPr>
        <a:noFill/>
        <a:ln w="9525">
          <a:solidFill>
            <a:schemeClr val="tx1"/>
          </a:solidFill>
        </a:ln>
        <a:effectLst/>
      </c:spPr>
    </c:plotArea>
    <c:plotVisOnly val="1"/>
    <c:dispBlanksAs val="gap"/>
    <c:showDLblsOverMax val="0"/>
  </c:chart>
  <c:spPr>
    <a:no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6"/>
            <c:spPr>
              <a:solidFill>
                <a:srgbClr val="FF0000"/>
              </a:solidFill>
              <a:ln w="19050">
                <a:noFill/>
              </a:ln>
              <a:effectLst/>
            </c:spPr>
            <c:extLst>
              <c:ext xmlns:c16="http://schemas.microsoft.com/office/drawing/2014/chart" uri="{C3380CC4-5D6E-409C-BE32-E72D297353CC}">
                <c16:uniqueId val="{00000001-601E-4B19-9776-15211ACBDDEF}"/>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601E-4B19-9776-15211ACBDDEF}"/>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601E-4B19-9776-15211ACBDDEF}"/>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601E-4B19-9776-15211ACBDDEF}"/>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601E-4B19-9776-15211ACBDDEF}"/>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601E-4B19-9776-15211ACBDDEF}"/>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601E-4B19-9776-15211ACBDDEF}"/>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601E-4B19-9776-15211ACBDDEF}"/>
              </c:ext>
            </c:extLst>
          </c:dPt>
          <c:dPt>
            <c:idx val="8"/>
            <c:bubble3D val="0"/>
            <c:spPr>
              <a:solidFill>
                <a:schemeClr val="bg2">
                  <a:lumMod val="75000"/>
                </a:schemeClr>
              </a:solidFill>
              <a:ln w="19050">
                <a:noFill/>
              </a:ln>
              <a:effectLst/>
            </c:spPr>
            <c:extLst>
              <c:ext xmlns:c16="http://schemas.microsoft.com/office/drawing/2014/chart" uri="{C3380CC4-5D6E-409C-BE32-E72D297353CC}">
                <c16:uniqueId val="{00000011-601E-4B19-9776-15211ACBDDEF}"/>
              </c:ext>
            </c:extLst>
          </c:dPt>
          <c:cat>
            <c:strRef>
              <c:f>'（調整中）熊取町'!$H$189:$H$197</c:f>
              <c:strCache>
                <c:ptCount val="9"/>
                <c:pt idx="0">
                  <c:v>国・府支出金</c:v>
                </c:pt>
                <c:pt idx="1">
                  <c:v>町税</c:v>
                </c:pt>
                <c:pt idx="2">
                  <c:v>地方交付税（臨財債含む）</c:v>
                </c:pt>
                <c:pt idx="3">
                  <c:v>交付金・地方譲与税等</c:v>
                </c:pt>
                <c:pt idx="4">
                  <c:v>町債</c:v>
                </c:pt>
                <c:pt idx="5">
                  <c:v>諸収入</c:v>
                </c:pt>
                <c:pt idx="6">
                  <c:v>前年度繰越金</c:v>
                </c:pt>
                <c:pt idx="7">
                  <c:v>基金取崩し（特定目的基金）</c:v>
                </c:pt>
                <c:pt idx="8">
                  <c:v>基金取崩し（財政調整基金）</c:v>
                </c:pt>
              </c:strCache>
            </c:strRef>
          </c:cat>
          <c:val>
            <c:numRef>
              <c:f>'（調整中）熊取町'!$K$189:$K$197</c:f>
              <c:numCache>
                <c:formatCode>0.0%</c:formatCode>
                <c:ptCount val="9"/>
                <c:pt idx="0">
                  <c:v>0.21059387879197353</c:v>
                </c:pt>
                <c:pt idx="1">
                  <c:v>0.28734544963178166</c:v>
                </c:pt>
                <c:pt idx="2">
                  <c:v>0.23802445780690493</c:v>
                </c:pt>
                <c:pt idx="3">
                  <c:v>6.7427876494831424E-2</c:v>
                </c:pt>
                <c:pt idx="4">
                  <c:v>4.2091750557394773E-2</c:v>
                </c:pt>
                <c:pt idx="5">
                  <c:v>5.6752922099858119E-2</c:v>
                </c:pt>
                <c:pt idx="6">
                  <c:v>1.4796297547463009E-2</c:v>
                </c:pt>
                <c:pt idx="7">
                  <c:v>0</c:v>
                </c:pt>
                <c:pt idx="8">
                  <c:v>8.2967367069792575E-2</c:v>
                </c:pt>
              </c:numCache>
            </c:numRef>
          </c:val>
          <c:extLst>
            <c:ext xmlns:c16="http://schemas.microsoft.com/office/drawing/2014/chart" uri="{C3380CC4-5D6E-409C-BE32-E72D297353CC}">
              <c16:uniqueId val="{00000012-601E-4B19-9776-15211ACBDD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9291205446839"/>
          <c:y val="0.19742656303471998"/>
          <c:w val="0.84242431260263595"/>
          <c:h val="0.74868125197705337"/>
        </c:manualLayout>
      </c:layout>
      <c:lineChart>
        <c:grouping val="standard"/>
        <c:varyColors val="0"/>
        <c:ser>
          <c:idx val="0"/>
          <c:order val="0"/>
          <c:spPr>
            <a:ln w="28575" cap="rnd">
              <a:solidFill>
                <a:schemeClr val="accent1"/>
              </a:solidFill>
              <a:round/>
            </a:ln>
            <a:effectLst/>
          </c:spPr>
          <c:marker>
            <c:symbol val="none"/>
          </c:marker>
          <c:cat>
            <c:strRef>
              <c:f>'（調整中）熊取町'!$C$160:$S$160</c:f>
              <c:strCache>
                <c:ptCount val="17"/>
                <c:pt idx="0">
                  <c:v>R1(決算)</c:v>
                </c:pt>
                <c:pt idx="1">
                  <c:v>R2(決算)</c:v>
                </c:pt>
                <c:pt idx="2">
                  <c:v>R3</c:v>
                </c:pt>
                <c:pt idx="3">
                  <c:v>R4</c:v>
                </c:pt>
                <c:pt idx="4">
                  <c:v>R5</c:v>
                </c:pt>
                <c:pt idx="5">
                  <c:v>R6</c:v>
                </c:pt>
                <c:pt idx="6">
                  <c:v>R7</c:v>
                </c:pt>
                <c:pt idx="7">
                  <c:v>R8</c:v>
                </c:pt>
                <c:pt idx="8">
                  <c:v>R9</c:v>
                </c:pt>
                <c:pt idx="9">
                  <c:v>R10</c:v>
                </c:pt>
                <c:pt idx="10">
                  <c:v>R11</c:v>
                </c:pt>
                <c:pt idx="11">
                  <c:v>R12</c:v>
                </c:pt>
                <c:pt idx="12">
                  <c:v>R13</c:v>
                </c:pt>
                <c:pt idx="13">
                  <c:v>R14</c:v>
                </c:pt>
                <c:pt idx="14">
                  <c:v>R15</c:v>
                </c:pt>
                <c:pt idx="15">
                  <c:v>R16</c:v>
                </c:pt>
                <c:pt idx="16">
                  <c:v>R17</c:v>
                </c:pt>
              </c:strCache>
            </c:strRef>
          </c:cat>
          <c:val>
            <c:numRef>
              <c:f>'（調整中）熊取町'!$C$161:$S$161</c:f>
              <c:numCache>
                <c:formatCode>#,##0</c:formatCode>
                <c:ptCount val="17"/>
                <c:pt idx="0" formatCode="General">
                  <c:v>3117</c:v>
                </c:pt>
                <c:pt idx="1">
                  <c:v>8821</c:v>
                </c:pt>
                <c:pt idx="2">
                  <c:v>8949</c:v>
                </c:pt>
                <c:pt idx="3">
                  <c:v>9553</c:v>
                </c:pt>
                <c:pt idx="4">
                  <c:v>9763</c:v>
                </c:pt>
                <c:pt idx="5">
                  <c:v>9978</c:v>
                </c:pt>
                <c:pt idx="6">
                  <c:v>10059</c:v>
                </c:pt>
                <c:pt idx="7">
                  <c:v>10404</c:v>
                </c:pt>
                <c:pt idx="8">
                  <c:v>10490</c:v>
                </c:pt>
                <c:pt idx="9">
                  <c:v>10594</c:v>
                </c:pt>
                <c:pt idx="10">
                  <c:v>10684</c:v>
                </c:pt>
                <c:pt idx="11">
                  <c:v>10419</c:v>
                </c:pt>
                <c:pt idx="12">
                  <c:v>10512</c:v>
                </c:pt>
                <c:pt idx="13">
                  <c:v>10630</c:v>
                </c:pt>
                <c:pt idx="14">
                  <c:v>10730</c:v>
                </c:pt>
                <c:pt idx="15">
                  <c:v>10833</c:v>
                </c:pt>
                <c:pt idx="16">
                  <c:v>10954</c:v>
                </c:pt>
              </c:numCache>
            </c:numRef>
          </c:val>
          <c:smooth val="0"/>
          <c:extLst>
            <c:ext xmlns:c16="http://schemas.microsoft.com/office/drawing/2014/chart" uri="{C3380CC4-5D6E-409C-BE32-E72D297353CC}">
              <c16:uniqueId val="{00000000-316D-4E07-96BE-B9545231B5C6}"/>
            </c:ext>
          </c:extLst>
        </c:ser>
        <c:ser>
          <c:idx val="1"/>
          <c:order val="1"/>
          <c:spPr>
            <a:ln w="28575" cap="rnd">
              <a:solidFill>
                <a:schemeClr val="accent2"/>
              </a:solidFill>
              <a:round/>
            </a:ln>
            <a:effectLst/>
          </c:spPr>
          <c:marker>
            <c:symbol val="none"/>
          </c:marker>
          <c:cat>
            <c:strRef>
              <c:f>'（調整中）熊取町'!$C$160:$S$160</c:f>
              <c:strCache>
                <c:ptCount val="17"/>
                <c:pt idx="0">
                  <c:v>R1(決算)</c:v>
                </c:pt>
                <c:pt idx="1">
                  <c:v>R2(決算)</c:v>
                </c:pt>
                <c:pt idx="2">
                  <c:v>R3</c:v>
                </c:pt>
                <c:pt idx="3">
                  <c:v>R4</c:v>
                </c:pt>
                <c:pt idx="4">
                  <c:v>R5</c:v>
                </c:pt>
                <c:pt idx="5">
                  <c:v>R6</c:v>
                </c:pt>
                <c:pt idx="6">
                  <c:v>R7</c:v>
                </c:pt>
                <c:pt idx="7">
                  <c:v>R8</c:v>
                </c:pt>
                <c:pt idx="8">
                  <c:v>R9</c:v>
                </c:pt>
                <c:pt idx="9">
                  <c:v>R10</c:v>
                </c:pt>
                <c:pt idx="10">
                  <c:v>R11</c:v>
                </c:pt>
                <c:pt idx="11">
                  <c:v>R12</c:v>
                </c:pt>
                <c:pt idx="12">
                  <c:v>R13</c:v>
                </c:pt>
                <c:pt idx="13">
                  <c:v>R14</c:v>
                </c:pt>
                <c:pt idx="14">
                  <c:v>R15</c:v>
                </c:pt>
                <c:pt idx="15">
                  <c:v>R16</c:v>
                </c:pt>
                <c:pt idx="16">
                  <c:v>R17</c:v>
                </c:pt>
              </c:strCache>
            </c:strRef>
          </c:cat>
          <c:val>
            <c:numRef>
              <c:f>'（調整中）熊取町'!$C$163:$S$163</c:f>
              <c:numCache>
                <c:formatCode>#,##0</c:formatCode>
                <c:ptCount val="17"/>
                <c:pt idx="0" formatCode="General">
                  <c:v>1139</c:v>
                </c:pt>
                <c:pt idx="1">
                  <c:v>5875</c:v>
                </c:pt>
                <c:pt idx="2">
                  <c:v>5963</c:v>
                </c:pt>
                <c:pt idx="3">
                  <c:v>6053</c:v>
                </c:pt>
                <c:pt idx="4">
                  <c:v>6143</c:v>
                </c:pt>
                <c:pt idx="5">
                  <c:v>6236</c:v>
                </c:pt>
                <c:pt idx="6">
                  <c:v>6329</c:v>
                </c:pt>
                <c:pt idx="7">
                  <c:v>6424</c:v>
                </c:pt>
                <c:pt idx="8">
                  <c:v>6520</c:v>
                </c:pt>
                <c:pt idx="9">
                  <c:v>6618</c:v>
                </c:pt>
                <c:pt idx="10">
                  <c:v>6717</c:v>
                </c:pt>
                <c:pt idx="11">
                  <c:v>6818</c:v>
                </c:pt>
                <c:pt idx="12">
                  <c:v>6921</c:v>
                </c:pt>
                <c:pt idx="13">
                  <c:v>7024</c:v>
                </c:pt>
                <c:pt idx="14">
                  <c:v>7130</c:v>
                </c:pt>
                <c:pt idx="15">
                  <c:v>7237</c:v>
                </c:pt>
                <c:pt idx="16">
                  <c:v>7345</c:v>
                </c:pt>
              </c:numCache>
            </c:numRef>
          </c:val>
          <c:smooth val="0"/>
          <c:extLst>
            <c:ext xmlns:c16="http://schemas.microsoft.com/office/drawing/2014/chart" uri="{C3380CC4-5D6E-409C-BE32-E72D297353CC}">
              <c16:uniqueId val="{00000001-316D-4E07-96BE-B9545231B5C6}"/>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12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20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7"/>
            <c:spPr>
              <a:solidFill>
                <a:srgbClr val="FF0000"/>
              </a:solidFill>
              <a:ln w="19050">
                <a:noFill/>
              </a:ln>
              <a:effectLst/>
            </c:spPr>
            <c:extLst>
              <c:ext xmlns:c16="http://schemas.microsoft.com/office/drawing/2014/chart" uri="{C3380CC4-5D6E-409C-BE32-E72D297353CC}">
                <c16:uniqueId val="{00000001-C703-4D3E-B9F5-828D281E4845}"/>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C703-4D3E-B9F5-828D281E4845}"/>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C703-4D3E-B9F5-828D281E4845}"/>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C703-4D3E-B9F5-828D281E4845}"/>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C703-4D3E-B9F5-828D281E4845}"/>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C703-4D3E-B9F5-828D281E4845}"/>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C703-4D3E-B9F5-828D281E4845}"/>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C703-4D3E-B9F5-828D281E4845}"/>
              </c:ext>
            </c:extLst>
          </c:dPt>
          <c:dPt>
            <c:idx val="8"/>
            <c:bubble3D val="0"/>
            <c:spPr>
              <a:solidFill>
                <a:schemeClr val="bg2">
                  <a:lumMod val="75000"/>
                </a:schemeClr>
              </a:solidFill>
              <a:ln w="19050">
                <a:noFill/>
              </a:ln>
              <a:effectLst/>
            </c:spPr>
            <c:extLst>
              <c:ext xmlns:c16="http://schemas.microsoft.com/office/drawing/2014/chart" uri="{C3380CC4-5D6E-409C-BE32-E72D297353CC}">
                <c16:uniqueId val="{00000011-C703-4D3E-B9F5-828D281E4845}"/>
              </c:ext>
            </c:extLst>
          </c:dPt>
          <c:cat>
            <c:strRef>
              <c:f>'（調整中）熊取町'!$H$189:$H$197</c:f>
              <c:strCache>
                <c:ptCount val="9"/>
                <c:pt idx="0">
                  <c:v>国・府支出金</c:v>
                </c:pt>
                <c:pt idx="1">
                  <c:v>町税</c:v>
                </c:pt>
                <c:pt idx="2">
                  <c:v>地方交付税（臨財債含む）</c:v>
                </c:pt>
                <c:pt idx="3">
                  <c:v>交付金・地方譲与税等</c:v>
                </c:pt>
                <c:pt idx="4">
                  <c:v>町債</c:v>
                </c:pt>
                <c:pt idx="5">
                  <c:v>諸収入</c:v>
                </c:pt>
                <c:pt idx="6">
                  <c:v>前年度繰越金</c:v>
                </c:pt>
                <c:pt idx="7">
                  <c:v>基金取崩し（特定目的基金）</c:v>
                </c:pt>
                <c:pt idx="8">
                  <c:v>基金取崩し（財政調整基金）</c:v>
                </c:pt>
              </c:strCache>
            </c:strRef>
          </c:cat>
          <c:val>
            <c:numRef>
              <c:f>'（調整中）熊取町'!$L$189:$L$197</c:f>
              <c:numCache>
                <c:formatCode>0.0%</c:formatCode>
                <c:ptCount val="9"/>
                <c:pt idx="0">
                  <c:v>0.43216892851893585</c:v>
                </c:pt>
                <c:pt idx="1">
                  <c:v>0.20802508451325266</c:v>
                </c:pt>
                <c:pt idx="2">
                  <c:v>0.17456273577972661</c:v>
                </c:pt>
                <c:pt idx="3">
                  <c:v>5.3843515751310571E-2</c:v>
                </c:pt>
                <c:pt idx="4">
                  <c:v>3.3707314683259028E-2</c:v>
                </c:pt>
                <c:pt idx="5">
                  <c:v>5.3941502131203765E-2</c:v>
                </c:pt>
                <c:pt idx="6">
                  <c:v>1.6755670961736319E-2</c:v>
                </c:pt>
                <c:pt idx="7">
                  <c:v>0</c:v>
                </c:pt>
                <c:pt idx="8">
                  <c:v>2.6995247660575181E-2</c:v>
                </c:pt>
              </c:numCache>
            </c:numRef>
          </c:val>
          <c:extLst>
            <c:ext xmlns:c16="http://schemas.microsoft.com/office/drawing/2014/chart" uri="{C3380CC4-5D6E-409C-BE32-E72D297353CC}">
              <c16:uniqueId val="{00000012-C703-4D3E-B9F5-828D281E48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13"/>
            <c:spPr>
              <a:solidFill>
                <a:srgbClr val="FF0000"/>
              </a:solidFill>
              <a:ln w="19050">
                <a:noFill/>
              </a:ln>
              <a:effectLst/>
            </c:spPr>
            <c:extLst>
              <c:ext xmlns:c16="http://schemas.microsoft.com/office/drawing/2014/chart" uri="{C3380CC4-5D6E-409C-BE32-E72D297353CC}">
                <c16:uniqueId val="{00000001-98B2-40BE-BBB6-6FE1A8F5A663}"/>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98B2-40BE-BBB6-6FE1A8F5A663}"/>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98B2-40BE-BBB6-6FE1A8F5A663}"/>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98B2-40BE-BBB6-6FE1A8F5A663}"/>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98B2-40BE-BBB6-6FE1A8F5A663}"/>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98B2-40BE-BBB6-6FE1A8F5A663}"/>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98B2-40BE-BBB6-6FE1A8F5A663}"/>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98B2-40BE-BBB6-6FE1A8F5A663}"/>
              </c:ext>
            </c:extLst>
          </c:dPt>
          <c:cat>
            <c:strRef>
              <c:f>'（調整中）熊取町'!$H$199:$H$206</c:f>
              <c:strCache>
                <c:ptCount val="8"/>
                <c:pt idx="0">
                  <c:v>補助費等</c:v>
                </c:pt>
                <c:pt idx="1">
                  <c:v>人件費</c:v>
                </c:pt>
                <c:pt idx="2">
                  <c:v>扶助費</c:v>
                </c:pt>
                <c:pt idx="3">
                  <c:v>公債費</c:v>
                </c:pt>
                <c:pt idx="4">
                  <c:v>建設事業費（災害復旧含む）</c:v>
                </c:pt>
                <c:pt idx="5">
                  <c:v>物件費</c:v>
                </c:pt>
                <c:pt idx="6">
                  <c:v>繰出金</c:v>
                </c:pt>
                <c:pt idx="7">
                  <c:v>その他</c:v>
                </c:pt>
              </c:strCache>
            </c:strRef>
          </c:cat>
          <c:val>
            <c:numRef>
              <c:f>'（調整中）熊取町'!$K$199:$K$206</c:f>
              <c:numCache>
                <c:formatCode>0.0%</c:formatCode>
                <c:ptCount val="8"/>
                <c:pt idx="0">
                  <c:v>7.8752679250501278E-2</c:v>
                </c:pt>
                <c:pt idx="1">
                  <c:v>0.17479084560602917</c:v>
                </c:pt>
                <c:pt idx="2">
                  <c:v>0.20915439397082211</c:v>
                </c:pt>
                <c:pt idx="3">
                  <c:v>6.5753992947521267E-2</c:v>
                </c:pt>
                <c:pt idx="4">
                  <c:v>9.5969024407107792E-2</c:v>
                </c:pt>
                <c:pt idx="5">
                  <c:v>0.15349512549263639</c:v>
                </c:pt>
                <c:pt idx="6">
                  <c:v>0.12763603678351657</c:v>
                </c:pt>
                <c:pt idx="7">
                  <c:v>9.4447901541865456E-2</c:v>
                </c:pt>
              </c:numCache>
            </c:numRef>
          </c:val>
          <c:extLst>
            <c:ext xmlns:c16="http://schemas.microsoft.com/office/drawing/2014/chart" uri="{C3380CC4-5D6E-409C-BE32-E72D297353CC}">
              <c16:uniqueId val="{00000010-98B2-40BE-BBB6-6FE1A8F5A6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5"/>
            <c:spPr>
              <a:solidFill>
                <a:srgbClr val="FF0000"/>
              </a:solidFill>
              <a:ln w="19050">
                <a:noFill/>
              </a:ln>
              <a:effectLst/>
            </c:spPr>
            <c:extLst>
              <c:ext xmlns:c16="http://schemas.microsoft.com/office/drawing/2014/chart" uri="{C3380CC4-5D6E-409C-BE32-E72D297353CC}">
                <c16:uniqueId val="{00000001-0759-49B5-AC99-85B10587BEC8}"/>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0759-49B5-AC99-85B10587BEC8}"/>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0759-49B5-AC99-85B10587BEC8}"/>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0759-49B5-AC99-85B10587BEC8}"/>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0759-49B5-AC99-85B10587BEC8}"/>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0759-49B5-AC99-85B10587BEC8}"/>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0759-49B5-AC99-85B10587BEC8}"/>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0759-49B5-AC99-85B10587BEC8}"/>
              </c:ext>
            </c:extLst>
          </c:dPt>
          <c:cat>
            <c:strRef>
              <c:f>'（調整中）熊取町'!$H$199:$H$206</c:f>
              <c:strCache>
                <c:ptCount val="8"/>
                <c:pt idx="0">
                  <c:v>補助費等</c:v>
                </c:pt>
                <c:pt idx="1">
                  <c:v>人件費</c:v>
                </c:pt>
                <c:pt idx="2">
                  <c:v>扶助費</c:v>
                </c:pt>
                <c:pt idx="3">
                  <c:v>公債費</c:v>
                </c:pt>
                <c:pt idx="4">
                  <c:v>建設事業費（災害復旧含む）</c:v>
                </c:pt>
                <c:pt idx="5">
                  <c:v>物件費</c:v>
                </c:pt>
                <c:pt idx="6">
                  <c:v>繰出金</c:v>
                </c:pt>
                <c:pt idx="7">
                  <c:v>その他</c:v>
                </c:pt>
              </c:strCache>
            </c:strRef>
          </c:cat>
          <c:val>
            <c:numRef>
              <c:f>'（調整中）熊取町'!$L$199:$L$206</c:f>
              <c:numCache>
                <c:formatCode>0.0%</c:formatCode>
                <c:ptCount val="8"/>
                <c:pt idx="0">
                  <c:v>0.29872375044490773</c:v>
                </c:pt>
                <c:pt idx="1">
                  <c:v>0.15162454873646208</c:v>
                </c:pt>
                <c:pt idx="2">
                  <c:v>0.15813291300147456</c:v>
                </c:pt>
                <c:pt idx="3">
                  <c:v>4.4490771342858594E-2</c:v>
                </c:pt>
                <c:pt idx="4">
                  <c:v>0.10032033355366858</c:v>
                </c:pt>
                <c:pt idx="5">
                  <c:v>0.12254029592718768</c:v>
                </c:pt>
                <c:pt idx="6">
                  <c:v>9.8083083337570556E-2</c:v>
                </c:pt>
                <c:pt idx="7">
                  <c:v>2.608430365587024E-2</c:v>
                </c:pt>
              </c:numCache>
            </c:numRef>
          </c:val>
          <c:extLst>
            <c:ext xmlns:c16="http://schemas.microsoft.com/office/drawing/2014/chart" uri="{C3380CC4-5D6E-409C-BE32-E72D297353CC}">
              <c16:uniqueId val="{00000010-0759-49B5-AC99-85B10587BE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'（調整中）熊取町'!$B$52</c:f>
              <c:strCache>
                <c:ptCount val="1"/>
                <c:pt idx="0">
                  <c:v>年少人口</c:v>
                </c:pt>
              </c:strCache>
            </c:strRef>
          </c:tx>
          <c:spPr>
            <a:ln w="28575" cap="rnd">
              <a:solidFill>
                <a:schemeClr val="accent1"/>
              </a:solidFill>
              <a:round/>
            </a:ln>
            <a:effectLst/>
          </c:spPr>
          <c:marker>
            <c:symbol val="none"/>
          </c:marker>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'（調整中）熊取町'!$C$52:$Q$52</c:f>
              <c:numCache>
                <c:formatCode>#,##0</c:formatCode>
                <c:ptCount val="15"/>
                <c:pt idx="0">
                  <c:v>5410</c:v>
                </c:pt>
                <c:pt idx="1">
                  <c:v>5283</c:v>
                </c:pt>
                <c:pt idx="2">
                  <c:v>5155</c:v>
                </c:pt>
                <c:pt idx="3">
                  <c:v>5028</c:v>
                </c:pt>
                <c:pt idx="4">
                  <c:v>4900</c:v>
                </c:pt>
                <c:pt idx="5">
                  <c:v>4808</c:v>
                </c:pt>
                <c:pt idx="6">
                  <c:v>4717</c:v>
                </c:pt>
                <c:pt idx="7">
                  <c:v>4625</c:v>
                </c:pt>
                <c:pt idx="8">
                  <c:v>4534</c:v>
                </c:pt>
                <c:pt idx="9">
                  <c:v>4442</c:v>
                </c:pt>
                <c:pt idx="10">
                  <c:v>4356</c:v>
                </c:pt>
                <c:pt idx="11">
                  <c:v>4269</c:v>
                </c:pt>
                <c:pt idx="12">
                  <c:v>4183</c:v>
                </c:pt>
                <c:pt idx="13">
                  <c:v>4096</c:v>
                </c:pt>
                <c:pt idx="14">
                  <c:v>4010</c:v>
                </c:pt>
              </c:numCache>
            </c:numRef>
          </c:val>
          <c:smooth val="0"/>
          <c:extLst>
            <c:ext xmlns:c16="http://schemas.microsoft.com/office/drawing/2014/chart" uri="{C3380CC4-5D6E-409C-BE32-E72D297353CC}">
              <c16:uniqueId val="{00000000-375E-4BDE-8D59-74AF27CA40FB}"/>
            </c:ext>
          </c:extLst>
        </c:ser>
        <c:ser>
          <c:idx val="1"/>
          <c:order val="1"/>
          <c:tx>
            <c:strRef>
              <c:f>'（調整中）熊取町'!$B$53</c:f>
              <c:strCache>
                <c:ptCount val="1"/>
                <c:pt idx="0">
                  <c:v>生産年齢人口</c:v>
                </c:pt>
              </c:strCache>
            </c:strRef>
          </c:tx>
          <c:spPr>
            <a:ln w="28575" cap="rnd">
              <a:solidFill>
                <a:schemeClr val="accent2"/>
              </a:solidFill>
              <a:round/>
            </a:ln>
            <a:effectLst/>
          </c:spPr>
          <c:marker>
            <c:symbol val="none"/>
          </c:marker>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'（調整中）熊取町'!$C$53:$Q$53</c:f>
              <c:numCache>
                <c:formatCode>#,##0</c:formatCode>
                <c:ptCount val="15"/>
                <c:pt idx="0">
                  <c:v>24975</c:v>
                </c:pt>
                <c:pt idx="1">
                  <c:v>24749</c:v>
                </c:pt>
                <c:pt idx="2">
                  <c:v>24523</c:v>
                </c:pt>
                <c:pt idx="3">
                  <c:v>24297</c:v>
                </c:pt>
                <c:pt idx="4">
                  <c:v>24071</c:v>
                </c:pt>
                <c:pt idx="5">
                  <c:v>23770</c:v>
                </c:pt>
                <c:pt idx="6">
                  <c:v>23469</c:v>
                </c:pt>
                <c:pt idx="7">
                  <c:v>23168</c:v>
                </c:pt>
                <c:pt idx="8">
                  <c:v>22867</c:v>
                </c:pt>
                <c:pt idx="9">
                  <c:v>22566</c:v>
                </c:pt>
                <c:pt idx="10">
                  <c:v>22210</c:v>
                </c:pt>
                <c:pt idx="11">
                  <c:v>21854</c:v>
                </c:pt>
                <c:pt idx="12">
                  <c:v>21499</c:v>
                </c:pt>
                <c:pt idx="13">
                  <c:v>21143</c:v>
                </c:pt>
                <c:pt idx="14">
                  <c:v>20787</c:v>
                </c:pt>
              </c:numCache>
            </c:numRef>
          </c:val>
          <c:smooth val="0"/>
          <c:extLst>
            <c:ext xmlns:c16="http://schemas.microsoft.com/office/drawing/2014/chart" uri="{C3380CC4-5D6E-409C-BE32-E72D297353CC}">
              <c16:uniqueId val="{00000001-375E-4BDE-8D59-74AF27CA40FB}"/>
            </c:ext>
          </c:extLst>
        </c:ser>
        <c:ser>
          <c:idx val="2"/>
          <c:order val="2"/>
          <c:tx>
            <c:strRef>
              <c:f>'（調整中）熊取町'!$B$57</c:f>
              <c:strCache>
                <c:ptCount val="1"/>
                <c:pt idx="0">
                  <c:v>高齢者人口</c:v>
                </c:pt>
              </c:strCache>
            </c:strRef>
          </c:tx>
          <c:spPr>
            <a:ln w="28575" cap="rnd">
              <a:solidFill>
                <a:schemeClr val="accent3"/>
              </a:solidFill>
              <a:round/>
            </a:ln>
            <a:effectLst/>
          </c:spPr>
          <c:marker>
            <c:symbol val="none"/>
          </c:marker>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'（調整中）熊取町'!$C$57:$Q$57</c:f>
              <c:numCache>
                <c:formatCode>#,##0</c:formatCode>
                <c:ptCount val="15"/>
                <c:pt idx="0">
                  <c:v>12677</c:v>
                </c:pt>
                <c:pt idx="1">
                  <c:v>12713</c:v>
                </c:pt>
                <c:pt idx="2">
                  <c:v>12747</c:v>
                </c:pt>
                <c:pt idx="3">
                  <c:v>12783</c:v>
                </c:pt>
                <c:pt idx="4">
                  <c:v>12818</c:v>
                </c:pt>
                <c:pt idx="5">
                  <c:v>12814</c:v>
                </c:pt>
                <c:pt idx="6">
                  <c:v>12809</c:v>
                </c:pt>
                <c:pt idx="7">
                  <c:v>12804</c:v>
                </c:pt>
                <c:pt idx="8">
                  <c:v>12799</c:v>
                </c:pt>
                <c:pt idx="9">
                  <c:v>12795</c:v>
                </c:pt>
                <c:pt idx="10">
                  <c:v>12797</c:v>
                </c:pt>
                <c:pt idx="11">
                  <c:v>12799</c:v>
                </c:pt>
                <c:pt idx="12">
                  <c:v>12802</c:v>
                </c:pt>
                <c:pt idx="13">
                  <c:v>12804</c:v>
                </c:pt>
                <c:pt idx="14">
                  <c:v>12806</c:v>
                </c:pt>
              </c:numCache>
            </c:numRef>
          </c:val>
          <c:smooth val="0"/>
          <c:extLst>
            <c:ext xmlns:c16="http://schemas.microsoft.com/office/drawing/2014/chart" uri="{C3380CC4-5D6E-409C-BE32-E72D297353CC}">
              <c16:uniqueId val="{00000002-375E-4BDE-8D59-74AF27CA40FB}"/>
            </c:ext>
          </c:extLst>
        </c:ser>
        <c:dLbls>
          <c:showLegendKey val="0"/>
          <c:showVal val="0"/>
          <c:showCatName val="0"/>
          <c:showSerName val="0"/>
          <c:showPercent val="0"/>
          <c:showBubbleSize val="0"/>
        </c:dLbls>
        <c:smooth val="0"/>
        <c:axId val="291955280"/>
        <c:axId val="291952784"/>
      </c:lineChart>
      <c:catAx>
        <c:axId val="291955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1952784"/>
        <c:crosses val="autoZero"/>
        <c:auto val="1"/>
        <c:lblAlgn val="ctr"/>
        <c:lblOffset val="100"/>
        <c:noMultiLvlLbl val="0"/>
      </c:catAx>
      <c:valAx>
        <c:axId val="29195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1955280"/>
        <c:crosses val="autoZero"/>
        <c:crossBetween val="between"/>
        <c:majorUnit val="5000"/>
      </c:valAx>
      <c:spPr>
        <a:no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'（調整中）熊取町'!$B$52</c:f>
              <c:strCache>
                <c:ptCount val="1"/>
                <c:pt idx="0">
                  <c:v>年少人口</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solidFill>
            </a:ln>
            <a:effectLst/>
          </c:spPr>
          <c:invertIfNegative val="0"/>
          <c:dLbls>
            <c:delete val="1"/>
          </c:dLbls>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'（調整中）熊取町'!$C$52:$Q$52</c:f>
              <c:numCache>
                <c:formatCode>#,##0</c:formatCode>
                <c:ptCount val="15"/>
                <c:pt idx="0">
                  <c:v>5410</c:v>
                </c:pt>
                <c:pt idx="1">
                  <c:v>5283</c:v>
                </c:pt>
                <c:pt idx="2">
                  <c:v>5155</c:v>
                </c:pt>
                <c:pt idx="3">
                  <c:v>5028</c:v>
                </c:pt>
                <c:pt idx="4">
                  <c:v>4900</c:v>
                </c:pt>
                <c:pt idx="5">
                  <c:v>4808</c:v>
                </c:pt>
                <c:pt idx="6">
                  <c:v>4717</c:v>
                </c:pt>
                <c:pt idx="7">
                  <c:v>4625</c:v>
                </c:pt>
                <c:pt idx="8">
                  <c:v>4534</c:v>
                </c:pt>
                <c:pt idx="9">
                  <c:v>4442</c:v>
                </c:pt>
                <c:pt idx="10">
                  <c:v>4356</c:v>
                </c:pt>
                <c:pt idx="11">
                  <c:v>4269</c:v>
                </c:pt>
                <c:pt idx="12">
                  <c:v>4183</c:v>
                </c:pt>
                <c:pt idx="13">
                  <c:v>4096</c:v>
                </c:pt>
                <c:pt idx="14">
                  <c:v>4010</c:v>
                </c:pt>
              </c:numCache>
            </c:numRef>
          </c:val>
          <c:extLst>
            <c:ext xmlns:c16="http://schemas.microsoft.com/office/drawing/2014/chart" uri="{C3380CC4-5D6E-409C-BE32-E72D297353CC}">
              <c16:uniqueId val="{00000000-103E-4B36-8A40-70B161834EFF}"/>
            </c:ext>
          </c:extLst>
        </c:ser>
        <c:ser>
          <c:idx val="1"/>
          <c:order val="1"/>
          <c:tx>
            <c:strRef>
              <c:f>'（調整中）熊取町'!$B$53</c:f>
              <c:strCache>
                <c:ptCount val="1"/>
                <c:pt idx="0">
                  <c:v>生産年齢人口</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solidFill>
            </a:ln>
            <a:effectLst/>
          </c:spPr>
          <c:invertIfNegative val="0"/>
          <c:dLbls>
            <c:delete val="1"/>
          </c:dLbls>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'（調整中）熊取町'!$C$53:$Q$53</c:f>
              <c:numCache>
                <c:formatCode>#,##0</c:formatCode>
                <c:ptCount val="15"/>
                <c:pt idx="0">
                  <c:v>24975</c:v>
                </c:pt>
                <c:pt idx="1">
                  <c:v>24749</c:v>
                </c:pt>
                <c:pt idx="2">
                  <c:v>24523</c:v>
                </c:pt>
                <c:pt idx="3">
                  <c:v>24297</c:v>
                </c:pt>
                <c:pt idx="4">
                  <c:v>24071</c:v>
                </c:pt>
                <c:pt idx="5">
                  <c:v>23770</c:v>
                </c:pt>
                <c:pt idx="6">
                  <c:v>23469</c:v>
                </c:pt>
                <c:pt idx="7">
                  <c:v>23168</c:v>
                </c:pt>
                <c:pt idx="8">
                  <c:v>22867</c:v>
                </c:pt>
                <c:pt idx="9">
                  <c:v>22566</c:v>
                </c:pt>
                <c:pt idx="10">
                  <c:v>22210</c:v>
                </c:pt>
                <c:pt idx="11">
                  <c:v>21854</c:v>
                </c:pt>
                <c:pt idx="12">
                  <c:v>21499</c:v>
                </c:pt>
                <c:pt idx="13">
                  <c:v>21143</c:v>
                </c:pt>
                <c:pt idx="14">
                  <c:v>20787</c:v>
                </c:pt>
              </c:numCache>
            </c:numRef>
          </c:val>
          <c:extLst>
            <c:ext xmlns:c16="http://schemas.microsoft.com/office/drawing/2014/chart" uri="{C3380CC4-5D6E-409C-BE32-E72D297353CC}">
              <c16:uniqueId val="{00000001-103E-4B36-8A40-70B161834EFF}"/>
            </c:ext>
          </c:extLst>
        </c:ser>
        <c:ser>
          <c:idx val="2"/>
          <c:order val="2"/>
          <c:tx>
            <c:strRef>
              <c:f>'（調整中）熊取町'!$B$54</c:f>
              <c:strCache>
                <c:ptCount val="1"/>
                <c:pt idx="0">
                  <c:v>前期高齢者人口</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effectLst/>
          </c:spPr>
          <c:invertIfNegative val="0"/>
          <c:dLbls>
            <c:delete val="1"/>
          </c:dLbls>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'（調整中）熊取町'!$C$54:$Q$54</c:f>
              <c:numCache>
                <c:formatCode>#,##0</c:formatCode>
                <c:ptCount val="15"/>
                <c:pt idx="0">
                  <c:v>6321</c:v>
                </c:pt>
                <c:pt idx="1">
                  <c:v>6022</c:v>
                </c:pt>
                <c:pt idx="2">
                  <c:v>5722</c:v>
                </c:pt>
                <c:pt idx="3">
                  <c:v>5423</c:v>
                </c:pt>
                <c:pt idx="4">
                  <c:v>5123</c:v>
                </c:pt>
                <c:pt idx="5">
                  <c:v>5020</c:v>
                </c:pt>
                <c:pt idx="6">
                  <c:v>4917</c:v>
                </c:pt>
                <c:pt idx="7">
                  <c:v>4813</c:v>
                </c:pt>
                <c:pt idx="8">
                  <c:v>4710</c:v>
                </c:pt>
                <c:pt idx="9">
                  <c:v>4607</c:v>
                </c:pt>
                <c:pt idx="10">
                  <c:v>4680</c:v>
                </c:pt>
                <c:pt idx="11">
                  <c:v>4753</c:v>
                </c:pt>
                <c:pt idx="12">
                  <c:v>4827</c:v>
                </c:pt>
                <c:pt idx="13">
                  <c:v>4900</c:v>
                </c:pt>
                <c:pt idx="14">
                  <c:v>4973</c:v>
                </c:pt>
              </c:numCache>
            </c:numRef>
          </c:val>
          <c:extLst>
            <c:ext xmlns:c16="http://schemas.microsoft.com/office/drawing/2014/chart" uri="{C3380CC4-5D6E-409C-BE32-E72D297353CC}">
              <c16:uniqueId val="{00000002-103E-4B36-8A40-70B161834EFF}"/>
            </c:ext>
          </c:extLst>
        </c:ser>
        <c:ser>
          <c:idx val="3"/>
          <c:order val="3"/>
          <c:tx>
            <c:strRef>
              <c:f>'（調整中）熊取町'!$B$55</c:f>
              <c:strCache>
                <c:ptCount val="1"/>
                <c:pt idx="0">
                  <c:v>後期高齢者人口</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tx1"/>
              </a:solidFill>
            </a:ln>
            <a:effectLst/>
          </c:spPr>
          <c:invertIfNegative val="0"/>
          <c:dLbls>
            <c:delete val="1"/>
          </c:dLbls>
          <c:cat>
            <c:strRef>
              <c:f>'（調整中）熊取町'!$C$51:$Q$51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'（調整中）熊取町'!$C$55:$Q$55</c:f>
              <c:numCache>
                <c:formatCode>#,##0</c:formatCode>
                <c:ptCount val="15"/>
                <c:pt idx="0">
                  <c:v>6356</c:v>
                </c:pt>
                <c:pt idx="1">
                  <c:v>6691</c:v>
                </c:pt>
                <c:pt idx="2">
                  <c:v>7025</c:v>
                </c:pt>
                <c:pt idx="3">
                  <c:v>7360</c:v>
                </c:pt>
                <c:pt idx="4">
                  <c:v>7695</c:v>
                </c:pt>
                <c:pt idx="5">
                  <c:v>7794</c:v>
                </c:pt>
                <c:pt idx="6">
                  <c:v>7892</c:v>
                </c:pt>
                <c:pt idx="7">
                  <c:v>7991</c:v>
                </c:pt>
                <c:pt idx="8">
                  <c:v>8089</c:v>
                </c:pt>
                <c:pt idx="9">
                  <c:v>8188</c:v>
                </c:pt>
                <c:pt idx="10">
                  <c:v>8117</c:v>
                </c:pt>
                <c:pt idx="11">
                  <c:v>8046</c:v>
                </c:pt>
                <c:pt idx="12">
                  <c:v>7975</c:v>
                </c:pt>
                <c:pt idx="13">
                  <c:v>7904</c:v>
                </c:pt>
                <c:pt idx="14">
                  <c:v>7833</c:v>
                </c:pt>
              </c:numCache>
            </c:numRef>
          </c:val>
          <c:extLst>
            <c:ext xmlns:c16="http://schemas.microsoft.com/office/drawing/2014/chart" uri="{C3380CC4-5D6E-409C-BE32-E72D297353CC}">
              <c16:uniqueId val="{00000003-103E-4B36-8A40-70B161834EFF}"/>
            </c:ext>
          </c:extLst>
        </c:ser>
        <c:dLbls>
          <c:dLblPos val="ctr"/>
          <c:showLegendKey val="0"/>
          <c:showVal val="1"/>
          <c:showCatName val="0"/>
          <c:showSerName val="0"/>
          <c:showPercent val="0"/>
          <c:showBubbleSize val="0"/>
        </c:dLbls>
        <c:gapWidth val="80"/>
        <c:overlap val="100"/>
        <c:axId val="1191257919"/>
        <c:axId val="1390907967"/>
      </c:barChart>
      <c:catAx>
        <c:axId val="119125791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390907967"/>
        <c:crosses val="autoZero"/>
        <c:auto val="1"/>
        <c:lblAlgn val="ctr"/>
        <c:lblOffset val="100"/>
        <c:noMultiLvlLbl val="0"/>
      </c:catAx>
      <c:valAx>
        <c:axId val="139090796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191257919"/>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0.37249</cdr:x>
      <cdr:y>0.20592</cdr:y>
    </cdr:from>
    <cdr:to>
      <cdr:x>0.67545</cdr:x>
      <cdr:y>0.29779</cdr:y>
    </cdr:to>
    <cdr:sp macro="" textlink="">
      <cdr:nvSpPr>
        <cdr:cNvPr id="2" name="テキスト ボックス 35"/>
        <cdr:cNvSpPr txBox="1"/>
      </cdr:nvSpPr>
      <cdr:spPr>
        <a:xfrm xmlns:a="http://schemas.openxmlformats.org/drawingml/2006/main">
          <a:off x="2058051" y="780441"/>
          <a:ext cx="1673888" cy="34818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歳入</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国・府支出金</a:t>
          </a:r>
        </a:p>
      </cdr:txBody>
    </cdr:sp>
  </cdr:relSizeAnchor>
  <cdr:relSizeAnchor xmlns:cdr="http://schemas.openxmlformats.org/drawingml/2006/chartDrawing">
    <cdr:from>
      <cdr:x>0.27197</cdr:x>
      <cdr:y>0.46019</cdr:y>
    </cdr:from>
    <cdr:to>
      <cdr:x>0.57493</cdr:x>
      <cdr:y>0.55205</cdr:y>
    </cdr:to>
    <cdr:sp macro="" textlink="">
      <cdr:nvSpPr>
        <cdr:cNvPr id="3" name="テキスト ボックス 35"/>
        <cdr:cNvSpPr txBox="1"/>
      </cdr:nvSpPr>
      <cdr:spPr>
        <a:xfrm xmlns:a="http://schemas.openxmlformats.org/drawingml/2006/main">
          <a:off x="1502660" y="1744097"/>
          <a:ext cx="1673888" cy="34814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歳出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補助費等</a:t>
          </a:r>
        </a:p>
      </cdr:txBody>
    </cdr:sp>
  </cdr:relSizeAnchor>
  <cdr:relSizeAnchor xmlns:cdr="http://schemas.openxmlformats.org/drawingml/2006/chartDrawing">
    <cdr:from>
      <cdr:x>0.32045</cdr:x>
      <cdr:y>0.5791</cdr:y>
    </cdr:from>
    <cdr:to>
      <cdr:x>0.79617</cdr:x>
      <cdr:y>0.64278</cdr:y>
    </cdr:to>
    <cdr:sp macro="" textlink="">
      <cdr:nvSpPr>
        <cdr:cNvPr id="4" name="角丸四角形 3">
          <a:extLst xmlns:a="http://schemas.openxmlformats.org/drawingml/2006/main">
            <a:ext uri="{FF2B5EF4-FFF2-40B4-BE49-F238E27FC236}">
              <a16:creationId xmlns:a16="http://schemas.microsoft.com/office/drawing/2014/main" id="{E76C10FE-4504-4A4C-9C24-CFADFEA709DC}"/>
            </a:ext>
          </a:extLst>
        </cdr:cNvPr>
        <cdr:cNvSpPr/>
      </cdr:nvSpPr>
      <cdr:spPr>
        <a:xfrm xmlns:a="http://schemas.openxmlformats.org/drawingml/2006/main">
          <a:off x="1770527" y="2194767"/>
          <a:ext cx="2628421" cy="241329"/>
        </a:xfrm>
        <a:prstGeom xmlns:a="http://schemas.openxmlformats.org/drawingml/2006/main" prst="roundRect">
          <a:avLst/>
        </a:prstGeom>
        <a:solidFill xmlns:a="http://schemas.openxmlformats.org/drawingml/2006/main">
          <a:schemeClr val="accent2">
            <a:lumMod val="20000"/>
            <a:lumOff val="80000"/>
          </a:schemeClr>
        </a:solidFill>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推計値は、近年の増加率を乗じ、増加傾向</a:t>
          </a:r>
        </a:p>
      </cdr:txBody>
    </cdr:sp>
  </cdr:relSizeAnchor>
  <cdr:relSizeAnchor xmlns:cdr="http://schemas.openxmlformats.org/drawingml/2006/chartDrawing">
    <cdr:from>
      <cdr:x>0.19874</cdr:x>
      <cdr:y>0.58474</cdr:y>
    </cdr:from>
    <cdr:to>
      <cdr:x>0.28098</cdr:x>
      <cdr:y>0.77612</cdr:y>
    </cdr:to>
    <cdr:cxnSp macro="">
      <cdr:nvCxnSpPr>
        <cdr:cNvPr id="5" name="直線矢印コネクタ 4"/>
        <cdr:cNvCxnSpPr>
          <a:cxnSpLocks xmlns:a="http://schemas.openxmlformats.org/drawingml/2006/main"/>
        </cdr:cNvCxnSpPr>
      </cdr:nvCxnSpPr>
      <cdr:spPr>
        <a:xfrm xmlns:a="http://schemas.openxmlformats.org/drawingml/2006/main" flipH="1" flipV="1">
          <a:off x="1098059" y="2216149"/>
          <a:ext cx="454403" cy="725306"/>
        </a:xfrm>
        <a:prstGeom xmlns:a="http://schemas.openxmlformats.org/drawingml/2006/main" prst="straightConnector1">
          <a:avLst/>
        </a:prstGeom>
        <a:ln xmlns:a="http://schemas.openxmlformats.org/drawingml/2006/main">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0.24488</cdr:x>
      <cdr:y>0.55233</cdr:y>
    </cdr:from>
    <cdr:to>
      <cdr:x>0.42236</cdr:x>
      <cdr:y>0.60986</cdr:y>
    </cdr:to>
    <cdr:sp macro="" textlink="">
      <cdr:nvSpPr>
        <cdr:cNvPr id="2" name="テキスト ボックス 29"/>
        <cdr:cNvSpPr txBox="1"/>
      </cdr:nvSpPr>
      <cdr:spPr>
        <a:xfrm xmlns:a="http://schemas.openxmlformats.org/drawingml/2006/main">
          <a:off x="1192178" y="1727958"/>
          <a:ext cx="864000" cy="1800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1000" dirty="0">
              <a:latin typeface="BIZ UDPゴシック" panose="020B0400000000000000" pitchFamily="50" charset="-128"/>
              <a:ea typeface="BIZ UDPゴシック" panose="020B0400000000000000" pitchFamily="50" charset="-128"/>
            </a:rPr>
            <a:t>国保</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0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0.48879</cdr:x>
      <cdr:y>0.36739</cdr:y>
    </cdr:from>
    <cdr:to>
      <cdr:x>0.82155</cdr:x>
      <cdr:y>0.42493</cdr:y>
    </cdr:to>
    <cdr:sp macro="" textlink="">
      <cdr:nvSpPr>
        <cdr:cNvPr id="3" name="テキスト ボックス 27"/>
        <cdr:cNvSpPr txBox="1"/>
      </cdr:nvSpPr>
      <cdr:spPr>
        <a:xfrm xmlns:a="http://schemas.openxmlformats.org/drawingml/2006/main">
          <a:off x="2379614" y="1149399"/>
          <a:ext cx="1620000" cy="1800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1050" dirty="0" smtClean="0">
              <a:latin typeface="BIZ UDPゴシック" panose="020B0400000000000000" pitchFamily="50" charset="-128"/>
              <a:ea typeface="BIZ UDPゴシック" panose="020B0400000000000000" pitchFamily="50" charset="-128"/>
            </a:rPr>
            <a:t>介護保険事業</a:t>
          </a:r>
          <a:endParaRPr kumimoji="1" lang="ja-JP" altLang="en-US" sz="105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0.2682</cdr:x>
      <cdr:y>0.18785</cdr:y>
    </cdr:from>
    <cdr:to>
      <cdr:x>0.60096</cdr:x>
      <cdr:y>0.24538</cdr:y>
    </cdr:to>
    <cdr:sp macro="" textlink="">
      <cdr:nvSpPr>
        <cdr:cNvPr id="4" name="テキスト ボックス 26"/>
        <cdr:cNvSpPr txBox="1"/>
      </cdr:nvSpPr>
      <cdr:spPr>
        <a:xfrm xmlns:a="http://schemas.openxmlformats.org/drawingml/2006/main">
          <a:off x="1305690" y="587687"/>
          <a:ext cx="1620000" cy="1800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1050" dirty="0" smtClean="0">
              <a:latin typeface="BIZ UDPゴシック" panose="020B0400000000000000" pitchFamily="50" charset="-128"/>
              <a:ea typeface="BIZ UDPゴシック" panose="020B0400000000000000" pitchFamily="50" charset="-128"/>
            </a:rPr>
            <a:t>後期</a:t>
          </a:r>
          <a:r>
            <a:rPr kumimoji="1" lang="ja-JP" altLang="en-US" sz="1050" dirty="0">
              <a:latin typeface="BIZ UDPゴシック" panose="020B0400000000000000" pitchFamily="50" charset="-128"/>
              <a:ea typeface="BIZ UDPゴシック" panose="020B0400000000000000" pitchFamily="50" charset="-128"/>
            </a:rPr>
            <a:t>高齢</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2023/5/12</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2023/5/12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2023/5/12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2023/5/12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2023/5/12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2023/5/12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362200"/>
            <a:ext cx="9923440" cy="952499"/>
          </a:xfrm>
          <a:prstGeom prst="rect">
            <a:avLst/>
          </a:prstGeom>
          <a:gradFill flip="none" rotWithShape="1">
            <a:gsLst>
              <a:gs pos="0">
                <a:schemeClr val="accent6">
                  <a:lumMod val="50000"/>
                </a:schemeClr>
              </a:gs>
              <a:gs pos="59000">
                <a:schemeClr val="accent6">
                  <a:lumMod val="75000"/>
                </a:schemeClr>
              </a:gs>
              <a:gs pos="100000">
                <a:schemeClr val="accent6">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216725" y="2412228"/>
            <a:ext cx="9489990" cy="753586"/>
          </a:xfrm>
        </p:spPr>
        <p:txBody>
          <a:bodyPr>
            <a:noAutofit/>
          </a:bodyPr>
          <a:lstStyle/>
          <a:p>
            <a:r>
              <a:rPr lang="ja-JP" altLang="en-US" sz="4000" b="1" dirty="0">
                <a:ln w="1270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熊取</a:t>
            </a:r>
            <a:r>
              <a:rPr lang="ja-JP" altLang="en-US" sz="4000" b="1" dirty="0" smtClean="0">
                <a:ln w="1270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町中</a:t>
            </a:r>
            <a:r>
              <a:rPr lang="ja-JP" altLang="en-US" sz="4000" b="1" dirty="0">
                <a:ln w="1270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長期財政シミュレーション</a:t>
            </a:r>
            <a:r>
              <a:rPr lang="ja-JP" altLang="en-US"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a:t>
            </a:r>
            <a:r>
              <a:rPr lang="ja-JP" altLang="en-US"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３年度推計）</a:t>
            </a:r>
          </a:p>
        </p:txBody>
      </p:sp>
      <p:sp>
        <p:nvSpPr>
          <p:cNvPr id="3" name="サブタイトル 2"/>
          <p:cNvSpPr>
            <a:spLocks noGrp="1"/>
          </p:cNvSpPr>
          <p:nvPr>
            <p:ph type="subTitle" idx="1"/>
          </p:nvPr>
        </p:nvSpPr>
        <p:spPr>
          <a:xfrm>
            <a:off x="2072604" y="5682885"/>
            <a:ext cx="7429500" cy="946516"/>
          </a:xfrm>
        </p:spPr>
        <p:txBody>
          <a:bodyPr>
            <a:normAutofit/>
          </a:bodyPr>
          <a:lstStyle/>
          <a:p>
            <a:pPr algn="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令和</a:t>
            </a:r>
            <a:r>
              <a:rPr kumimoji="1" lang="ja-JP" altLang="en-US" dirty="0" smtClean="0">
                <a:latin typeface="BIZ UDPゴシック" panose="020B0400000000000000" pitchFamily="50" charset="-128"/>
                <a:ea typeface="BIZ UDPゴシック" panose="020B0400000000000000" pitchFamily="50" charset="-128"/>
              </a:rPr>
              <a:t>４年</a:t>
            </a:r>
            <a:r>
              <a:rPr lang="ja-JP" altLang="en-US" dirty="0" smtClean="0">
                <a:latin typeface="BIZ UDPゴシック" panose="020B0400000000000000" pitchFamily="50" charset="-128"/>
                <a:ea typeface="BIZ UDPゴシック" panose="020B0400000000000000" pitchFamily="50" charset="-128"/>
              </a:rPr>
              <a:t>４</a:t>
            </a:r>
            <a:r>
              <a:rPr kumimoji="1" lang="ja-JP" altLang="en-US" dirty="0" smtClean="0">
                <a:latin typeface="BIZ UDPゴシック" panose="020B0400000000000000" pitchFamily="50" charset="-128"/>
                <a:ea typeface="BIZ UDPゴシック" panose="020B0400000000000000" pitchFamily="50" charset="-128"/>
              </a:rPr>
              <a:t>月</a:t>
            </a:r>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a:p>
            <a:pPr algn="r"/>
            <a:r>
              <a:rPr kumimoji="1" lang="ja-JP" altLang="en-US" dirty="0">
                <a:latin typeface="BIZ UDPゴシック" panose="020B0400000000000000" pitchFamily="50" charset="-128"/>
                <a:ea typeface="BIZ UDPゴシック" panose="020B0400000000000000" pitchFamily="50" charset="-128"/>
              </a:rPr>
              <a:t>大阪府</a:t>
            </a:r>
            <a:r>
              <a:rPr kumimoji="1" lang="en-US" altLang="ja-JP" dirty="0" smtClean="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熊取</a:t>
            </a:r>
            <a:r>
              <a:rPr kumimoji="1" lang="ja-JP" altLang="en-US" dirty="0" smtClean="0">
                <a:latin typeface="BIZ UDPゴシック" panose="020B0400000000000000" pitchFamily="50" charset="-128"/>
                <a:ea typeface="BIZ UDPゴシック" panose="020B0400000000000000" pitchFamily="50" charset="-128"/>
              </a:rPr>
              <a:t>町</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800099" y="3822700"/>
            <a:ext cx="8331201" cy="173124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kumimoji="1" lang="ja-JP" altLang="en-US" sz="1300" b="1" dirty="0">
                <a:latin typeface="BIZ UDPゴシック" panose="020B0400000000000000" pitchFamily="50" charset="-128"/>
                <a:ea typeface="BIZ UDPゴシック" panose="020B0400000000000000" pitchFamily="50" charset="-128"/>
              </a:rPr>
              <a:t>大阪府と市町村が共同で取り組んできた</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基礎自治機能の維持・充実に関する研究会</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などの成果を踏まえ</a:t>
            </a:r>
            <a:r>
              <a:rPr kumimoji="1" lang="en-US" altLang="ja-JP" sz="1300" b="1" dirty="0">
                <a:latin typeface="BIZ UDPゴシック" panose="020B0400000000000000" pitchFamily="50" charset="-128"/>
                <a:ea typeface="BIZ UDPゴシック" panose="020B0400000000000000" pitchFamily="50" charset="-128"/>
              </a:rPr>
              <a:t/>
            </a:r>
            <a:br>
              <a:rPr kumimoji="1" lang="en-US" altLang="ja-JP" sz="1300" b="1" dirty="0">
                <a:latin typeface="BIZ UDPゴシック" panose="020B0400000000000000" pitchFamily="50" charset="-128"/>
                <a:ea typeface="BIZ UDPゴシック" panose="020B0400000000000000" pitchFamily="50" charset="-128"/>
              </a:rPr>
            </a:br>
            <a:r>
              <a:rPr kumimoji="1" lang="ja-JP" altLang="en-US" sz="1300" b="1" dirty="0">
                <a:latin typeface="BIZ UDPゴシック" panose="020B0400000000000000" pitchFamily="50" charset="-128"/>
                <a:ea typeface="BIZ UDPゴシック" panose="020B0400000000000000" pitchFamily="50" charset="-128"/>
              </a:rPr>
              <a:t>ながら、財政基盤が脆弱な町村を対象に、人口減少・高齢化などがもたらす将来課題が長期的財政収支に</a:t>
            </a:r>
            <a:r>
              <a:rPr kumimoji="1" lang="en-US" altLang="ja-JP" sz="1300" b="1" dirty="0">
                <a:latin typeface="BIZ UDPゴシック" panose="020B0400000000000000" pitchFamily="50" charset="-128"/>
                <a:ea typeface="BIZ UDPゴシック" panose="020B0400000000000000" pitchFamily="50" charset="-128"/>
              </a:rPr>
              <a:t/>
            </a:r>
            <a:br>
              <a:rPr kumimoji="1" lang="en-US" altLang="ja-JP" sz="1300" b="1" dirty="0">
                <a:latin typeface="BIZ UDPゴシック" panose="020B0400000000000000" pitchFamily="50" charset="-128"/>
                <a:ea typeface="BIZ UDPゴシック" panose="020B0400000000000000" pitchFamily="50" charset="-128"/>
              </a:rPr>
            </a:br>
            <a:r>
              <a:rPr kumimoji="1" lang="ja-JP" altLang="en-US" sz="1300" b="1" dirty="0">
                <a:latin typeface="BIZ UDPゴシック" panose="020B0400000000000000" pitchFamily="50" charset="-128"/>
                <a:ea typeface="BIZ UDPゴシック" panose="020B0400000000000000" pitchFamily="50" charset="-128"/>
              </a:rPr>
              <a:t>どのような影響を与えるかを分析するために、</a:t>
            </a:r>
            <a:r>
              <a:rPr kumimoji="1" lang="en-US" altLang="ja-JP" sz="1300" b="1" dirty="0">
                <a:latin typeface="BIZ UDPゴシック" panose="020B0400000000000000" pitchFamily="50" charset="-128"/>
                <a:ea typeface="BIZ UDPゴシック" panose="020B0400000000000000" pitchFamily="50" charset="-128"/>
              </a:rPr>
              <a:t>R</a:t>
            </a:r>
            <a:r>
              <a:rPr kumimoji="1" lang="ja-JP" altLang="en-US" sz="1300" b="1" dirty="0">
                <a:latin typeface="BIZ UDPゴシック" panose="020B0400000000000000" pitchFamily="50" charset="-128"/>
                <a:ea typeface="BIZ UDPゴシック" panose="020B0400000000000000" pitchFamily="50" charset="-128"/>
              </a:rPr>
              <a:t>２年度から財政シミュレーションを作成。</a:t>
            </a:r>
            <a:endParaRPr kumimoji="1" lang="en-US" altLang="ja-JP" sz="1300"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600" b="1"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Ø"/>
            </a:pPr>
            <a:r>
              <a:rPr kumimoji="1" lang="ja-JP" altLang="en-US" sz="1300" b="1" dirty="0">
                <a:latin typeface="BIZ UDPゴシック" panose="020B0400000000000000" pitchFamily="50" charset="-128"/>
                <a:ea typeface="BIZ UDPゴシック" panose="020B0400000000000000" pitchFamily="50" charset="-128"/>
              </a:rPr>
              <a:t>Ｒ３年度も、Ｒ２年度決算をベースにシミュレーションを更新。この結果を踏まえつつ、今後、さらなる広域連携や行財政改革の推進など、必要な取組みについて検討。</a:t>
            </a:r>
          </a:p>
        </p:txBody>
      </p:sp>
    </p:spTree>
    <p:extLst>
      <p:ext uri="{BB962C8B-B14F-4D97-AF65-F5344CB8AC3E}">
        <p14:creationId xmlns:p14="http://schemas.microsoft.com/office/powerpoint/2010/main" val="177272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5BC82EDD-C672-4F99-95BA-3AF63E522425}"/>
              </a:ext>
            </a:extLst>
          </p:cNvPr>
          <p:cNvGraphicFramePr>
            <a:graphicFrameLocks/>
          </p:cNvGraphicFramePr>
          <p:nvPr>
            <p:extLst>
              <p:ext uri="{D42A27DB-BD31-4B8C-83A1-F6EECF244321}">
                <p14:modId xmlns:p14="http://schemas.microsoft.com/office/powerpoint/2010/main" val="1266552616"/>
              </p:ext>
            </p:extLst>
          </p:nvPr>
        </p:nvGraphicFramePr>
        <p:xfrm>
          <a:off x="5063423" y="2292271"/>
          <a:ext cx="4623118" cy="2937827"/>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熊取</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の中長期財政シミュレーション</a:t>
            </a:r>
          </a:p>
        </p:txBody>
      </p:sp>
      <p:sp>
        <p:nvSpPr>
          <p:cNvPr id="17" name="正方形/長方形 16"/>
          <p:cNvSpPr/>
          <p:nvPr/>
        </p:nvSpPr>
        <p:spPr>
          <a:xfrm>
            <a:off x="223065" y="847193"/>
            <a:ext cx="9487041" cy="1236004"/>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8374928" y="2968741"/>
            <a:ext cx="95450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歳出総額</a:t>
            </a:r>
          </a:p>
        </p:txBody>
      </p:sp>
      <p:sp>
        <p:nvSpPr>
          <p:cNvPr id="22" name="テキスト ボックス 21"/>
          <p:cNvSpPr txBox="1"/>
          <p:nvPr/>
        </p:nvSpPr>
        <p:spPr>
          <a:xfrm>
            <a:off x="8448987" y="3937998"/>
            <a:ext cx="123755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歳入総額</a:t>
            </a:r>
          </a:p>
        </p:txBody>
      </p:sp>
      <p:sp>
        <p:nvSpPr>
          <p:cNvPr id="12" name="テキスト ボックス 11"/>
          <p:cNvSpPr txBox="1"/>
          <p:nvPr/>
        </p:nvSpPr>
        <p:spPr>
          <a:xfrm>
            <a:off x="687492" y="2211244"/>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　収支過不足</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5587954" y="2211244"/>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歳入総額・歳出総額の見通し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1175674" y="6347607"/>
            <a:ext cx="9360000"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この試算は不確定要素を多く含んでおり、将来に向かって相当の幅をもってみる必要がある</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4921492" y="2339248"/>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4" name="テキスト ボックス 23"/>
          <p:cNvSpPr txBox="1"/>
          <p:nvPr/>
        </p:nvSpPr>
        <p:spPr>
          <a:xfrm>
            <a:off x="78059" y="2339248"/>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7" name="正方形/長方形 26"/>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１</a:t>
            </a:r>
          </a:p>
        </p:txBody>
      </p:sp>
      <p:graphicFrame>
        <p:nvGraphicFramePr>
          <p:cNvPr id="18" name="グラフ 17">
            <a:extLst>
              <a:ext uri="{FF2B5EF4-FFF2-40B4-BE49-F238E27FC236}">
                <a16:creationId xmlns:a16="http://schemas.microsoft.com/office/drawing/2014/main" id="{0A586622-AEB8-468B-8222-328C1E294EB8}"/>
              </a:ext>
            </a:extLst>
          </p:cNvPr>
          <p:cNvGraphicFramePr>
            <a:graphicFrameLocks/>
          </p:cNvGraphicFramePr>
          <p:nvPr>
            <p:extLst>
              <p:ext uri="{D42A27DB-BD31-4B8C-83A1-F6EECF244321}">
                <p14:modId xmlns:p14="http://schemas.microsoft.com/office/powerpoint/2010/main" val="1808958439"/>
              </p:ext>
            </p:extLst>
          </p:nvPr>
        </p:nvGraphicFramePr>
        <p:xfrm>
          <a:off x="153532" y="2270518"/>
          <a:ext cx="4545337" cy="3029615"/>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223065" y="5611407"/>
            <a:ext cx="9487040" cy="325783"/>
          </a:xfrm>
          <a:prstGeom prst="rect">
            <a:avLst/>
          </a:prstGeom>
        </p:spPr>
      </p:pic>
      <p:sp>
        <p:nvSpPr>
          <p:cNvPr id="25" name="角丸四角形 24"/>
          <p:cNvSpPr/>
          <p:nvPr/>
        </p:nvSpPr>
        <p:spPr>
          <a:xfrm>
            <a:off x="4886339" y="5583753"/>
            <a:ext cx="504000" cy="35343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944183" y="5588937"/>
            <a:ext cx="504000" cy="34825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977906" y="5581252"/>
            <a:ext cx="504000" cy="3810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329906" y="5945313"/>
            <a:ext cx="1152000" cy="338554"/>
          </a:xfrm>
          <a:prstGeom prst="rect">
            <a:avLst/>
          </a:prstGeom>
          <a:noFill/>
        </p:spPr>
        <p:txBody>
          <a:bodyPr wrap="square" rtlCol="0" anchor="ctr">
            <a:spAutoFit/>
          </a:bodyPr>
          <a:lstStyle/>
          <a:p>
            <a:pPr algn="ctr"/>
            <a:r>
              <a:rPr kumimoji="1" lang="ja-JP" altLang="en-US" sz="800" dirty="0">
                <a:solidFill>
                  <a:schemeClr val="accent2"/>
                </a:solidFill>
                <a:latin typeface="BIZ UDPゴシック" panose="020B0400000000000000" pitchFamily="50" charset="-128"/>
                <a:ea typeface="BIZ UDPゴシック" panose="020B0400000000000000" pitchFamily="50" charset="-128"/>
              </a:rPr>
              <a:t>早期健全化基準</a:t>
            </a:r>
            <a:endParaRPr kumimoji="1" lang="en-US" altLang="ja-JP" sz="800" dirty="0">
              <a:solidFill>
                <a:schemeClr val="accent2"/>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accent2"/>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accent2"/>
                </a:solidFill>
                <a:latin typeface="BIZ UDPゴシック" panose="020B0400000000000000" pitchFamily="50" charset="-128"/>
                <a:ea typeface="BIZ UDPゴシック" panose="020B0400000000000000" pitchFamily="50" charset="-128"/>
              </a:rPr>
              <a:t>▲</a:t>
            </a:r>
            <a:r>
              <a:rPr kumimoji="1" lang="en-US" altLang="ja-JP" sz="800" dirty="0" smtClean="0">
                <a:solidFill>
                  <a:schemeClr val="accent2"/>
                </a:solidFill>
                <a:latin typeface="BIZ UDPゴシック" panose="020B0400000000000000" pitchFamily="50" charset="-128"/>
                <a:ea typeface="BIZ UDPゴシック" panose="020B0400000000000000" pitchFamily="50" charset="-128"/>
              </a:rPr>
              <a:t>1,188</a:t>
            </a:r>
            <a:endParaRPr kumimoji="1" lang="ja-JP" altLang="en-US" sz="800" dirty="0">
              <a:solidFill>
                <a:schemeClr val="accent2"/>
              </a:solidFill>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6238144" y="5947045"/>
            <a:ext cx="1008000" cy="338554"/>
          </a:xfrm>
          <a:prstGeom prst="rect">
            <a:avLst/>
          </a:prstGeom>
          <a:noFill/>
        </p:spPr>
        <p:txBody>
          <a:bodyPr wrap="square" rtlCol="0" anchor="ctr">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財政再生基準</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800" dirty="0" smtClean="0">
                <a:solidFill>
                  <a:srgbClr val="FF0000"/>
                </a:solidFill>
                <a:latin typeface="BIZ UDPゴシック" panose="020B0400000000000000" pitchFamily="50" charset="-128"/>
                <a:ea typeface="BIZ UDPゴシック" panose="020B0400000000000000" pitchFamily="50" charset="-128"/>
              </a:rPr>
              <a:t>▲</a:t>
            </a:r>
            <a:r>
              <a:rPr kumimoji="1" lang="en-US" altLang="ja-JP" sz="800" dirty="0" smtClean="0">
                <a:solidFill>
                  <a:srgbClr val="FF0000"/>
                </a:solidFill>
                <a:latin typeface="BIZ UDPゴシック" panose="020B0400000000000000" pitchFamily="50" charset="-128"/>
                <a:ea typeface="BIZ UDPゴシック" panose="020B0400000000000000" pitchFamily="50" charset="-128"/>
              </a:rPr>
              <a:t>1,750</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7055324" y="5998905"/>
            <a:ext cx="2142699"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 令和</a:t>
            </a:r>
            <a:r>
              <a:rPr kumimoji="1" lang="en-US" altLang="ja-JP" sz="900" dirty="0">
                <a:latin typeface="BIZ UDPゴシック" panose="020B0400000000000000" pitchFamily="50" charset="-128"/>
                <a:ea typeface="BIZ UDPゴシック" panose="020B0400000000000000" pitchFamily="50" charset="-128"/>
              </a:rPr>
              <a:t>2</a:t>
            </a:r>
            <a:r>
              <a:rPr kumimoji="1" lang="ja-JP" altLang="en-US" sz="900" dirty="0">
                <a:latin typeface="BIZ UDPゴシック" panose="020B0400000000000000" pitchFamily="50" charset="-128"/>
                <a:ea typeface="BIZ UDPゴシック" panose="020B0400000000000000" pitchFamily="50" charset="-128"/>
              </a:rPr>
              <a:t>年度決算ベース</a:t>
            </a:r>
          </a:p>
        </p:txBody>
      </p:sp>
      <p:sp>
        <p:nvSpPr>
          <p:cNvPr id="28" name="テキスト ボックス 27">
            <a:extLst>
              <a:ext uri="{FF2B5EF4-FFF2-40B4-BE49-F238E27FC236}">
                <a16:creationId xmlns:a16="http://schemas.microsoft.com/office/drawing/2014/main" id="{9DDCD8FF-5B21-4010-AA92-DA3E3CF2DE19}"/>
              </a:ext>
            </a:extLst>
          </p:cNvPr>
          <p:cNvSpPr txBox="1"/>
          <p:nvPr/>
        </p:nvSpPr>
        <p:spPr>
          <a:xfrm>
            <a:off x="8926859" y="5392315"/>
            <a:ext cx="1060168"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（単位：百万円）</a:t>
            </a:r>
          </a:p>
        </p:txBody>
      </p:sp>
      <p:sp>
        <p:nvSpPr>
          <p:cNvPr id="33" name="テキスト ボックス 32"/>
          <p:cNvSpPr txBox="1"/>
          <p:nvPr/>
        </p:nvSpPr>
        <p:spPr>
          <a:xfrm>
            <a:off x="16702" y="5935371"/>
            <a:ext cx="1692000" cy="230832"/>
          </a:xfrm>
          <a:prstGeom prst="rect">
            <a:avLst/>
          </a:prstGeom>
          <a:noFill/>
        </p:spPr>
        <p:txBody>
          <a:bodyPr wrap="square" rtlCol="0" anchor="ctr">
            <a:spAutoFit/>
          </a:bodyPr>
          <a:lstStyle/>
          <a:p>
            <a:pPr algn="ctr"/>
            <a:r>
              <a:rPr kumimoji="1" lang="ja-JP" altLang="en-US" sz="900" dirty="0">
                <a:latin typeface="BIZ UDPゴシック" panose="020B0400000000000000" pitchFamily="50" charset="-128"/>
                <a:ea typeface="BIZ UDPゴシック" panose="020B0400000000000000" pitchFamily="50" charset="-128"/>
              </a:rPr>
              <a:t>（▲は累積の財源不足額）</a:t>
            </a:r>
          </a:p>
        </p:txBody>
      </p:sp>
      <p:sp>
        <p:nvSpPr>
          <p:cNvPr id="35" name="正方形/長方形 34"/>
          <p:cNvSpPr/>
          <p:nvPr/>
        </p:nvSpPr>
        <p:spPr>
          <a:xfrm>
            <a:off x="223065" y="898073"/>
            <a:ext cx="9587988" cy="1105431"/>
          </a:xfrm>
          <a:prstGeom prst="rect">
            <a:avLst/>
          </a:prstGeom>
        </p:spPr>
        <p:txBody>
          <a:bodyPr wrap="square">
            <a:spAutoFit/>
          </a:bodyPr>
          <a:lstStyle/>
          <a:p>
            <a:pPr>
              <a:lnSpc>
                <a:spcPts val="2500"/>
              </a:lnSpc>
              <a:spcAft>
                <a:spcPts val="400"/>
              </a:spcAft>
            </a:pPr>
            <a:r>
              <a:rPr kumimoji="1" lang="ja-JP" altLang="en-US" sz="1600" dirty="0" smtClean="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今後の財政収支は、年齢区分別人口と連動して町税が減少する一方、地方交付税の大幅な増額は</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見込めない中、社会保障関係経費や物件費等が増高する厳しい見通し</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500"/>
              </a:lnSpc>
              <a:spcAft>
                <a:spcPts val="600"/>
              </a:spcAft>
            </a:pPr>
            <a:r>
              <a:rPr kumimoji="1" lang="ja-JP" altLang="en-US" sz="1600" dirty="0" smtClean="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smtClean="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財政調整基金（令和２年度決算で９．８億円）は令和</a:t>
            </a:r>
            <a:r>
              <a:rPr kumimoji="1" lang="ja-JP" altLang="en-US" sz="1600" dirty="0">
                <a:latin typeface="BIZ UDPゴシック" panose="020B0400000000000000" pitchFamily="50" charset="-128"/>
                <a:ea typeface="BIZ UDPゴシック" panose="020B0400000000000000" pitchFamily="50" charset="-128"/>
              </a:rPr>
              <a:t>９</a:t>
            </a:r>
            <a:r>
              <a:rPr kumimoji="1" lang="ja-JP" altLang="en-US" sz="1600" dirty="0" smtClean="0">
                <a:latin typeface="BIZ UDPゴシック" panose="020B0400000000000000" pitchFamily="50" charset="-128"/>
                <a:ea typeface="BIZ UDPゴシック" panose="020B0400000000000000" pitchFamily="50" charset="-128"/>
              </a:rPr>
              <a:t>年度に枯渇する見通し</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398546" y="1388011"/>
            <a:ext cx="2214661" cy="577081"/>
          </a:xfrm>
          <a:prstGeom prst="rect">
            <a:avLst/>
          </a:prstGeom>
          <a:noFill/>
          <a:ln w="19050">
            <a:solidFill>
              <a:schemeClr val="tx2"/>
            </a:solidFill>
            <a:prstDash val="sysDot"/>
          </a:ln>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原則として特定目的基金からの繰入は見込まず、財源不足額に財政調整基金のみを充当する場合</a:t>
            </a:r>
          </a:p>
        </p:txBody>
      </p:sp>
    </p:spTree>
    <p:extLst>
      <p:ext uri="{BB962C8B-B14F-4D97-AF65-F5344CB8AC3E}">
        <p14:creationId xmlns:p14="http://schemas.microsoft.com/office/powerpoint/2010/main" val="10474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6098144"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２．財政シミュレーションの試算方法①</a:t>
            </a:r>
          </a:p>
        </p:txBody>
      </p:sp>
      <p:sp>
        <p:nvSpPr>
          <p:cNvPr id="13" name="正方形/長方形 12"/>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２</a:t>
            </a:r>
          </a:p>
        </p:txBody>
      </p:sp>
      <p:sp>
        <p:nvSpPr>
          <p:cNvPr id="10" name="正方形/長方形 9"/>
          <p:cNvSpPr/>
          <p:nvPr/>
        </p:nvSpPr>
        <p:spPr>
          <a:xfrm>
            <a:off x="250594" y="789846"/>
            <a:ext cx="9385398" cy="2221121"/>
          </a:xfrm>
          <a:prstGeom prst="rect">
            <a:avLst/>
          </a:prstGeom>
        </p:spPr>
        <p:txBody>
          <a:bodyPr wrap="square">
            <a:spAutoFit/>
          </a:bodyPr>
          <a:lstStyle/>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令和２年度決算をベースに</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15</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年間推計</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en-US" altLang="ja-JP" sz="13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新型コロナウイルス感染症の流行が</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R</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２決算値に及ぼした影響を控除することは困難であるため、控除しない。</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
            </a:r>
            <a:b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b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　　　　→ 後年度の推計は</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R</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２決算並みの財政規模で推移。</a:t>
            </a: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人口推計に連動しうる費目は、国立社会保障・人口問題研究所（社人研）の平成</a:t>
            </a:r>
            <a:r>
              <a:rPr kumimoji="1" lang="en-US" altLang="ja-JP"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30</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年推計と連動</a:t>
            </a: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その他の費目は、近年</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原則、直近の３か年</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の増加率や平均値などから試算</a:t>
            </a:r>
            <a:endPar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今後対応が</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求められる公共</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施設</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の老朽化対策などは</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本試算に織り込んでいないが、財政</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収支</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への</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影</a:t>
            </a:r>
            <a:r>
              <a:rPr kumimoji="1" lang="en-US" altLang="ja-JP"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響</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が大きいと想定されるので留意が必要</a:t>
            </a:r>
            <a:endPar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43567" y="761052"/>
            <a:ext cx="9392425" cy="222520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1462909223"/>
              </p:ext>
            </p:extLst>
          </p:nvPr>
        </p:nvGraphicFramePr>
        <p:xfrm>
          <a:off x="130118" y="3072377"/>
          <a:ext cx="4330977" cy="3100703"/>
        </p:xfrm>
        <a:graphic>
          <a:graphicData uri="http://schemas.openxmlformats.org/drawingml/2006/table">
            <a:tbl>
              <a:tblPr>
                <a:tableStyleId>{5940675A-B579-460E-94D1-54222C63F5DA}</a:tableStyleId>
              </a:tblPr>
              <a:tblGrid>
                <a:gridCol w="341616">
                  <a:extLst>
                    <a:ext uri="{9D8B030D-6E8A-4147-A177-3AD203B41FA5}">
                      <a16:colId xmlns:a16="http://schemas.microsoft.com/office/drawing/2014/main" val="3356660803"/>
                    </a:ext>
                  </a:extLst>
                </a:gridCol>
                <a:gridCol w="1792818">
                  <a:extLst>
                    <a:ext uri="{9D8B030D-6E8A-4147-A177-3AD203B41FA5}">
                      <a16:colId xmlns:a16="http://schemas.microsoft.com/office/drawing/2014/main" val="2163183408"/>
                    </a:ext>
                  </a:extLst>
                </a:gridCol>
                <a:gridCol w="2196543">
                  <a:extLst>
                    <a:ext uri="{9D8B030D-6E8A-4147-A177-3AD203B41FA5}">
                      <a16:colId xmlns:a16="http://schemas.microsoft.com/office/drawing/2014/main" val="2898818577"/>
                    </a:ext>
                  </a:extLst>
                </a:gridCol>
              </a:tblGrid>
              <a:tr h="305256">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考え方・傾向</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08761">
                <a:tc rowSpan="5">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町税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人口に連動する税目（個人町民税など）が</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減少</a:t>
                      </a:r>
                    </a:p>
                  </a:txBody>
                  <a:tcPr anchor="ctr"/>
                </a:tc>
                <a:extLst>
                  <a:ext uri="{0D108BD9-81ED-4DB2-BD59-A6C34878D82A}">
                    <a16:rowId xmlns:a16="http://schemas.microsoft.com/office/drawing/2014/main" val="1816219830"/>
                  </a:ext>
                </a:extLst>
              </a:tr>
              <a:tr h="508761">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地方交付税等</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国・地方の厳しい財政状況を踏まえ</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近年と同水準</a:t>
                      </a:r>
                    </a:p>
                  </a:txBody>
                  <a:tcPr anchor="ctr"/>
                </a:tc>
                <a:extLst>
                  <a:ext uri="{0D108BD9-81ED-4DB2-BD59-A6C34878D82A}">
                    <a16:rowId xmlns:a16="http://schemas.microsoft.com/office/drawing/2014/main" val="1397604318"/>
                  </a:ext>
                </a:extLst>
              </a:tr>
              <a:tr h="50901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spc="-50" baseline="0" dirty="0">
                          <a:latin typeface="BIZ UDPゴシック" panose="020B0400000000000000" pitchFamily="50" charset="-128"/>
                          <a:ea typeface="BIZ UDPゴシック" panose="020B0400000000000000" pitchFamily="50" charset="-128"/>
                        </a:rPr>
                        <a:t>補助費等の増加と連動して</a:t>
                      </a:r>
                      <a:r>
                        <a:rPr kumimoji="1" lang="ja-JP" altLang="en-US" sz="1200" b="1" u="sng" spc="-50" baseline="0" dirty="0">
                          <a:solidFill>
                            <a:schemeClr val="accent2"/>
                          </a:solidFill>
                          <a:latin typeface="BIZ UDPゴシック" panose="020B0400000000000000" pitchFamily="50" charset="-128"/>
                          <a:ea typeface="BIZ UDPゴシック" panose="020B0400000000000000" pitchFamily="50" charset="-128"/>
                        </a:rPr>
                        <a:t>増加</a:t>
                      </a:r>
                      <a:endParaRPr kumimoji="1" lang="en-US" altLang="ja-JP" sz="1200" b="1" u="sng" spc="-50" baseline="0" dirty="0">
                        <a:solidFill>
                          <a:schemeClr val="accent2"/>
                        </a:solidFill>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509017">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a:t>
                      </a:r>
                      <a:r>
                        <a:rPr kumimoji="1" lang="ja-JP" altLang="en-US" sz="1200" b="0" smtClean="0">
                          <a:latin typeface="BIZ UDPゴシック" panose="020B0400000000000000" pitchFamily="50" charset="-128"/>
                          <a:ea typeface="BIZ UDPゴシック" panose="020B0400000000000000" pitchFamily="50" charset="-128"/>
                        </a:rPr>
                        <a:t>債</a:t>
                      </a:r>
                      <a:endParaRPr kumimoji="1" lang="ja-JP" altLang="en-US"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71010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近年と同水準</a:t>
                      </a:r>
                    </a:p>
                  </a:txBody>
                  <a:tcPr anchor="ctr"/>
                </a:tc>
                <a:extLst>
                  <a:ext uri="{0D108BD9-81ED-4DB2-BD59-A6C34878D82A}">
                    <a16:rowId xmlns:a16="http://schemas.microsoft.com/office/drawing/2014/main" val="2649666177"/>
                  </a:ext>
                </a:extLst>
              </a:tr>
            </a:tbl>
          </a:graphicData>
        </a:graphic>
      </p:graphicFrame>
      <p:graphicFrame>
        <p:nvGraphicFramePr>
          <p:cNvPr id="16"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1270713190"/>
              </p:ext>
            </p:extLst>
          </p:nvPr>
        </p:nvGraphicFramePr>
        <p:xfrm>
          <a:off x="4572000" y="3076123"/>
          <a:ext cx="5198076" cy="3514145"/>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251659">
                <a:tc>
                  <a:txBody>
                    <a:bodyPr/>
                    <a:lstStyle/>
                    <a:p>
                      <a:pPr>
                        <a:lnSpc>
                          <a:spcPts val="1200"/>
                        </a:lnSpc>
                        <a:spcAft>
                          <a:spcPts val="600"/>
                        </a:spcAft>
                      </a:pP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考え方・傾向</a:t>
                      </a:r>
                    </a:p>
                  </a:txBody>
                  <a:tcPr anchor="ctr">
                    <a:solidFill>
                      <a:schemeClr val="accent1">
                        <a:lumMod val="20000"/>
                        <a:lumOff val="80000"/>
                      </a:schemeClr>
                    </a:solidFill>
                  </a:tcPr>
                </a:tc>
                <a:extLst>
                  <a:ext uri="{0D108BD9-81ED-4DB2-BD59-A6C34878D82A}">
                    <a16:rowId xmlns:a16="http://schemas.microsoft.com/office/drawing/2014/main" val="1806263996"/>
                  </a:ext>
                </a:extLst>
              </a:tr>
              <a:tr h="251659">
                <a:tc rowSpan="6">
                  <a:txBody>
                    <a:bodyPr/>
                    <a:lstStyle/>
                    <a:p>
                      <a:pPr algn="ct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給与等は近年と同水準／退職手当は個別に積上げ</a:t>
                      </a:r>
                    </a:p>
                  </a:txBody>
                  <a:tcPr anchor="ctr"/>
                </a:tc>
                <a:extLst>
                  <a:ext uri="{0D108BD9-81ED-4DB2-BD59-A6C34878D82A}">
                    <a16:rowId xmlns:a16="http://schemas.microsoft.com/office/drawing/2014/main" val="1279605222"/>
                  </a:ext>
                </a:extLst>
              </a:tr>
              <a:tr h="251659">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近年の増加率や今後の高齢化を踏まえ</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増加</a:t>
                      </a:r>
                    </a:p>
                  </a:txBody>
                  <a:tcPr anchor="ctr"/>
                </a:tc>
                <a:extLst>
                  <a:ext uri="{0D108BD9-81ED-4DB2-BD59-A6C34878D82A}">
                    <a16:rowId xmlns:a16="http://schemas.microsoft.com/office/drawing/2014/main" val="1816219830"/>
                  </a:ext>
                </a:extLst>
              </a:tr>
              <a:tr h="903181">
                <a:tc vMerge="1">
                  <a:txBody>
                    <a:bodyPr/>
                    <a:lstStyle/>
                    <a:p>
                      <a:endParaRPr kumimoji="1" lang="ja-JP" altLang="en-US" dirty="0"/>
                    </a:p>
                  </a:txBody>
                  <a:tcP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近年の増加率を踏まえ</a:t>
                      </a:r>
                      <a:r>
                        <a:rPr kumimoji="1" lang="ja-JP" altLang="en-US" sz="1200" b="1" u="sng" dirty="0" smtClean="0">
                          <a:solidFill>
                            <a:schemeClr val="accent2"/>
                          </a:solidFill>
                          <a:latin typeface="BIZ UDPゴシック" panose="020B0400000000000000" pitchFamily="50" charset="-128"/>
                          <a:ea typeface="BIZ UDPゴシック" panose="020B0400000000000000" pitchFamily="50" charset="-128"/>
                        </a:rPr>
                        <a:t>増加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pPr>
                        <a:lnSpc>
                          <a:spcPts val="1200"/>
                        </a:lnSpc>
                        <a:spcAft>
                          <a:spcPts val="600"/>
                        </a:spcAft>
                      </a:pPr>
                      <a:r>
                        <a:rPr kumimoji="1" lang="en-US" altLang="ja-JP" sz="1200" b="0" u="none" dirty="0">
                          <a:solidFill>
                            <a:schemeClr val="tx1"/>
                          </a:solidFill>
                          <a:latin typeface="BIZ UDPゴシック" panose="020B0400000000000000" pitchFamily="50" charset="-128"/>
                          <a:ea typeface="BIZ UDPゴシック" panose="020B0400000000000000" pitchFamily="50" charset="-128"/>
                        </a:rPr>
                        <a:t>※R</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２年度は、新型コロナウイルス感染症関連事業</a:t>
                      </a:r>
                      <a:r>
                        <a:rPr kumimoji="1" lang="en-US" altLang="ja-JP" sz="1200" b="0" u="none" dirty="0">
                          <a:solidFill>
                            <a:schemeClr val="tx1"/>
                          </a:solidFill>
                          <a:latin typeface="BIZ UDPゴシック" panose="020B0400000000000000" pitchFamily="50" charset="-128"/>
                          <a:ea typeface="BIZ UDPゴシック" panose="020B0400000000000000" pitchFamily="50" charset="-128"/>
                        </a:rPr>
                        <a:t/>
                      </a:r>
                      <a:br>
                        <a:rPr kumimoji="1" lang="en-US" altLang="ja-JP" sz="12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　 費が</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大きく（特に補助費）、</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近年の傾向と</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比べ特</a:t>
                      </a:r>
                      <a: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200" b="0" u="none"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異</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であるため</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、増加率</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の算定対象年度から</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除外</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251659">
                <a:tc vMerge="1">
                  <a:txBody>
                    <a:bodyPr/>
                    <a:lstStyle/>
                    <a:p>
                      <a:endParaRPr kumimoji="1" lang="ja-JP" altLang="en-US" dirty="0"/>
                    </a:p>
                  </a:txBody>
                  <a:tcP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近年と同水準／</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大規模事業は個別に積上げ</a:t>
                      </a:r>
                    </a:p>
                  </a:txBody>
                  <a:tcPr anchor="ctr"/>
                </a:tc>
                <a:extLst>
                  <a:ext uri="{0D108BD9-81ED-4DB2-BD59-A6C34878D82A}">
                    <a16:rowId xmlns:a16="http://schemas.microsoft.com/office/drawing/2014/main" val="4214000780"/>
                  </a:ext>
                </a:extLst>
              </a:tr>
              <a:tr h="487590">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既発分は町による推計</a:t>
                      </a:r>
                      <a:endParaRPr kumimoji="1" lang="en-US" altLang="ja-JP" sz="1200" b="0" dirty="0">
                        <a:latin typeface="BIZ UDPゴシック" panose="020B0400000000000000" pitchFamily="50" charset="-128"/>
                        <a:ea typeface="BIZ UDPゴシック" panose="020B0400000000000000" pitchFamily="50" charset="-128"/>
                      </a:endParaRPr>
                    </a:p>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新発分は歳入</a:t>
                      </a:r>
                      <a:r>
                        <a:rPr kumimoji="1" lang="ja-JP" altLang="en-US" sz="1200" b="0" dirty="0" smtClean="0">
                          <a:latin typeface="BIZ UDPゴシック" panose="020B0400000000000000" pitchFamily="50" charset="-128"/>
                          <a:ea typeface="BIZ UDPゴシック" panose="020B0400000000000000" pitchFamily="50" charset="-128"/>
                        </a:rPr>
                        <a:t>の地方債</a:t>
                      </a:r>
                      <a:r>
                        <a:rPr kumimoji="1" lang="ja-JP" altLang="en-US" sz="1200" b="0" dirty="0">
                          <a:latin typeface="BIZ UDPゴシック" panose="020B0400000000000000" pitchFamily="50" charset="-128"/>
                          <a:ea typeface="BIZ UDPゴシック" panose="020B0400000000000000" pitchFamily="50" charset="-128"/>
                        </a:rPr>
                        <a:t>と連動</a:t>
                      </a:r>
                    </a:p>
                  </a:txBody>
                  <a:tcPr anchor="ctr"/>
                </a:tc>
                <a:extLst>
                  <a:ext uri="{0D108BD9-81ED-4DB2-BD59-A6C34878D82A}">
                    <a16:rowId xmlns:a16="http://schemas.microsoft.com/office/drawing/2014/main" val="377315266"/>
                  </a:ext>
                </a:extLst>
              </a:tr>
              <a:tr h="111673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2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a:t>
                      </a:r>
                      <a:r>
                        <a:rPr kumimoji="1" lang="ja-JP" altLang="en-US" sz="1200" b="0" dirty="0" smtClean="0">
                          <a:latin typeface="BIZ UDPゴシック" panose="020B0400000000000000" pitchFamily="50" charset="-128"/>
                          <a:ea typeface="BIZ UDPゴシック" panose="020B0400000000000000" pitchFamily="50" charset="-128"/>
                        </a:rPr>
                        <a:t>連動</a:t>
                      </a:r>
                      <a:endParaRPr kumimoji="1" lang="en-US" altLang="ja-JP" sz="1200" b="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200"/>
                        </a:lnSpc>
                        <a:spcBef>
                          <a:spcPts val="0"/>
                        </a:spcBef>
                        <a:spcAft>
                          <a:spcPts val="600"/>
                        </a:spcAft>
                        <a:buClrTx/>
                        <a:buSzTx/>
                        <a:buFontTx/>
                        <a:buNone/>
                        <a:tabLst/>
                        <a:defRPr/>
                      </a:pPr>
                      <a:r>
                        <a:rPr kumimoji="1" lang="ja-JP" altLang="en-US" sz="1200" b="0" dirty="0" smtClean="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smtClean="0">
                        <a:latin typeface="BIZ UDPゴシック" panose="020B0400000000000000" pitchFamily="50" charset="-128"/>
                        <a:ea typeface="BIZ UDPゴシック" panose="020B0400000000000000" pitchFamily="50" charset="-128"/>
                      </a:endParaRPr>
                    </a:p>
                    <a:p>
                      <a:pPr>
                        <a:lnSpc>
                          <a:spcPts val="1200"/>
                        </a:lnSpc>
                        <a:spcAft>
                          <a:spcPts val="600"/>
                        </a:spcAft>
                      </a:pPr>
                      <a:r>
                        <a:rPr kumimoji="1" lang="ja-JP" altLang="en-US" sz="1200" b="0" spc="-150" dirty="0" smtClean="0">
                          <a:latin typeface="BIZ UDPゴシック" panose="020B0400000000000000" pitchFamily="50" charset="-128"/>
                          <a:ea typeface="BIZ UDPゴシック" panose="020B0400000000000000" pitchFamily="50" charset="-128"/>
                        </a:rPr>
                        <a:t>企業</a:t>
                      </a:r>
                      <a:r>
                        <a:rPr kumimoji="1" lang="ja-JP" altLang="en-US" sz="1200" b="0" spc="-150" dirty="0">
                          <a:latin typeface="BIZ UDPゴシック" panose="020B0400000000000000" pitchFamily="50" charset="-128"/>
                          <a:ea typeface="BIZ UDPゴシック" panose="020B0400000000000000" pitchFamily="50" charset="-128"/>
                        </a:rPr>
                        <a:t>会計は近年と</a:t>
                      </a:r>
                      <a:r>
                        <a:rPr kumimoji="1" lang="ja-JP" altLang="en-US" sz="1200" b="0" spc="-150" dirty="0" smtClean="0">
                          <a:latin typeface="BIZ UDPゴシック" panose="020B0400000000000000" pitchFamily="50" charset="-128"/>
                          <a:ea typeface="BIZ UDPゴシック" panose="020B0400000000000000" pitchFamily="50" charset="-128"/>
                        </a:rPr>
                        <a:t>同水準（下水は経営戦略の数値を計上）</a:t>
                      </a:r>
                      <a:endParaRPr kumimoji="1" lang="en-US" altLang="ja-JP" sz="1200" b="0" spc="-150" dirty="0">
                        <a:latin typeface="BIZ UDPゴシック" panose="020B0400000000000000" pitchFamily="50" charset="-128"/>
                        <a:ea typeface="BIZ UDPゴシック" panose="020B0400000000000000" pitchFamily="50" charset="-128"/>
                      </a:endParaRPr>
                    </a:p>
                    <a:p>
                      <a:pPr>
                        <a:lnSpc>
                          <a:spcPts val="1200"/>
                        </a:lnSpc>
                        <a:spcAft>
                          <a:spcPts val="600"/>
                        </a:spcAft>
                      </a:pP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全体として増加基調だが、令和３年度からの末端給水事業の水道企業団との統合により水道事業が皆減</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2" name="テキスト ボックス 11"/>
          <p:cNvSpPr txBox="1"/>
          <p:nvPr/>
        </p:nvSpPr>
        <p:spPr>
          <a:xfrm>
            <a:off x="78059" y="6244621"/>
            <a:ext cx="4493941" cy="646331"/>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原則</a:t>
            </a:r>
            <a:r>
              <a:rPr kumimoji="1" lang="ja-JP" altLang="en-US" sz="1200" smtClean="0">
                <a:latin typeface="BIZ UDPゴシック" panose="020B0400000000000000" pitchFamily="50" charset="-128"/>
                <a:ea typeface="BIZ UDPゴシック" panose="020B0400000000000000" pitchFamily="50" charset="-128"/>
              </a:rPr>
              <a:t>として特定</a:t>
            </a:r>
            <a:r>
              <a:rPr kumimoji="1" lang="ja-JP" altLang="en-US" sz="1200" dirty="0">
                <a:latin typeface="BIZ UDPゴシック" panose="020B0400000000000000" pitchFamily="50" charset="-128"/>
                <a:ea typeface="BIZ UDPゴシック" panose="020B0400000000000000" pitchFamily="50" charset="-128"/>
              </a:rPr>
              <a:t>目的基金からの繰入金は見込まず、</a:t>
            </a:r>
            <a:r>
              <a:rPr kumimoji="1" lang="ja-JP" altLang="en-US" sz="1200" dirty="0" smtClean="0">
                <a:latin typeface="BIZ UDPゴシック" panose="020B0400000000000000" pitchFamily="50" charset="-128"/>
                <a:ea typeface="BIZ UDPゴシック" panose="020B0400000000000000" pitchFamily="50" charset="-128"/>
              </a:rPr>
              <a:t>各年度</a:t>
            </a:r>
            <a:r>
              <a:rPr kumimoji="1" lang="en-US" altLang="ja-JP" sz="1200" dirty="0" smtClean="0">
                <a:latin typeface="BIZ UDPゴシック" panose="020B0400000000000000" pitchFamily="50" charset="-128"/>
                <a:ea typeface="BIZ UDPゴシック" panose="020B0400000000000000" pitchFamily="50" charset="-128"/>
              </a:rPr>
              <a:t/>
            </a:r>
            <a:br>
              <a:rPr kumimoji="1" lang="en-US" altLang="ja-JP" sz="1200" dirty="0" smtClean="0">
                <a:latin typeface="BIZ UDPゴシック" panose="020B0400000000000000" pitchFamily="50" charset="-128"/>
                <a:ea typeface="BIZ UDPゴシック" panose="020B0400000000000000" pitchFamily="50" charset="-128"/>
              </a:rPr>
            </a:br>
            <a:r>
              <a:rPr kumimoji="1" lang="ja-JP" altLang="en-US" sz="1200" dirty="0" smtClean="0">
                <a:latin typeface="BIZ UDPゴシック" panose="020B0400000000000000" pitchFamily="50" charset="-128"/>
                <a:ea typeface="BIZ UDPゴシック" panose="020B0400000000000000" pitchFamily="50" charset="-128"/>
              </a:rPr>
              <a:t>　　の</a:t>
            </a:r>
            <a:r>
              <a:rPr kumimoji="1" lang="ja-JP" altLang="en-US" sz="1200" dirty="0">
                <a:latin typeface="BIZ UDPゴシック" panose="020B0400000000000000" pitchFamily="50" charset="-128"/>
                <a:ea typeface="BIZ UDPゴシック" panose="020B0400000000000000" pitchFamily="50" charset="-128"/>
              </a:rPr>
              <a:t>財源不足</a:t>
            </a:r>
            <a:r>
              <a:rPr kumimoji="1" lang="ja-JP" altLang="en-US" sz="1200" dirty="0" smtClean="0">
                <a:latin typeface="BIZ UDPゴシック" panose="020B0400000000000000" pitchFamily="50" charset="-128"/>
                <a:ea typeface="BIZ UDPゴシック" panose="020B0400000000000000" pitchFamily="50" charset="-128"/>
              </a:rPr>
              <a:t>額に</a:t>
            </a:r>
            <a:r>
              <a:rPr kumimoji="1" lang="ja-JP" altLang="en-US" sz="1200" dirty="0">
                <a:latin typeface="BIZ UDPゴシック" panose="020B0400000000000000" pitchFamily="50" charset="-128"/>
                <a:ea typeface="BIZ UDPゴシック" panose="020B0400000000000000" pitchFamily="50" charset="-128"/>
              </a:rPr>
              <a:t>は財政調整基金からの繰入金のみを充当</a:t>
            </a:r>
          </a:p>
          <a:p>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940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898384" y="3118162"/>
            <a:ext cx="3658366" cy="15257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7" name="グラフ 46">
            <a:extLst>
              <a:ext uri="{FF2B5EF4-FFF2-40B4-BE49-F238E27FC236}">
                <a16:creationId xmlns:a16="http://schemas.microsoft.com/office/drawing/2014/main" id="{EDDAE2A1-8265-45D9-8469-46A5EF6689C2}"/>
              </a:ext>
            </a:extLst>
          </p:cNvPr>
          <p:cNvGraphicFramePr>
            <a:graphicFrameLocks/>
          </p:cNvGraphicFramePr>
          <p:nvPr>
            <p:extLst>
              <p:ext uri="{D42A27DB-BD31-4B8C-83A1-F6EECF244321}">
                <p14:modId xmlns:p14="http://schemas.microsoft.com/office/powerpoint/2010/main" val="2726582352"/>
              </p:ext>
            </p:extLst>
          </p:nvPr>
        </p:nvGraphicFramePr>
        <p:xfrm>
          <a:off x="6210790" y="3091535"/>
          <a:ext cx="1440000" cy="14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グラフ 43">
            <a:extLst>
              <a:ext uri="{FF2B5EF4-FFF2-40B4-BE49-F238E27FC236}">
                <a16:creationId xmlns:a16="http://schemas.microsoft.com/office/drawing/2014/main" id="{AF9034A7-28C4-4DD8-8373-68B7DE0DF89D}"/>
              </a:ext>
            </a:extLst>
          </p:cNvPr>
          <p:cNvGraphicFramePr>
            <a:graphicFrameLocks/>
          </p:cNvGraphicFramePr>
          <p:nvPr>
            <p:extLst>
              <p:ext uri="{D42A27DB-BD31-4B8C-83A1-F6EECF244321}">
                <p14:modId xmlns:p14="http://schemas.microsoft.com/office/powerpoint/2010/main" val="763352439"/>
              </p:ext>
            </p:extLst>
          </p:nvPr>
        </p:nvGraphicFramePr>
        <p:xfrm>
          <a:off x="202203" y="2965075"/>
          <a:ext cx="5525113" cy="3789951"/>
        </p:xfrm>
        <a:graphic>
          <a:graphicData uri="http://schemas.openxmlformats.org/drawingml/2006/chart">
            <c:chart xmlns:c="http://schemas.openxmlformats.org/drawingml/2006/chart" xmlns:r="http://schemas.openxmlformats.org/officeDocument/2006/relationships" r:id="rId3"/>
          </a:graphicData>
        </a:graphic>
      </p:graphicFrame>
      <p:sp>
        <p:nvSpPr>
          <p:cNvPr id="40" name="正方形/長方形 39"/>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202204" y="907722"/>
            <a:ext cx="9930337" cy="1477328"/>
          </a:xfrm>
          <a:prstGeom prst="rect">
            <a:avLst/>
          </a:prstGeom>
        </p:spPr>
        <p:txBody>
          <a:bodyPr wrap="square">
            <a:spAutoFit/>
          </a:bodyPr>
          <a:lstStyle/>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新型コロナウイルス感染症対策として「特別定額給付金事業」を実施したため、</a:t>
            </a:r>
            <a:r>
              <a:rPr kumimoji="1" lang="ja-JP" altLang="en-US" sz="1600" dirty="0">
                <a:solidFill>
                  <a:srgbClr val="FF0000"/>
                </a:solidFill>
                <a:latin typeface="BIZ UDPゴシック" panose="020B0400000000000000" pitchFamily="50" charset="-128"/>
                <a:ea typeface="BIZ UDPゴシック" panose="020B0400000000000000" pitchFamily="50" charset="-128"/>
              </a:rPr>
              <a:t>令和２年度の「補助費等」</a:t>
            </a:r>
            <a:r>
              <a:rPr kumimoji="1" lang="en-US" altLang="ja-JP" sz="1600" dirty="0">
                <a:solidFill>
                  <a:srgbClr val="FF0000"/>
                </a:solidFill>
                <a:latin typeface="BIZ UDPゴシック" panose="020B0400000000000000" pitchFamily="50" charset="-128"/>
                <a:ea typeface="BIZ UDPゴシック" panose="020B0400000000000000" pitchFamily="50" charset="-128"/>
              </a:rPr>
              <a:t/>
            </a:r>
            <a:br>
              <a:rPr kumimoji="1" lang="en-US" altLang="ja-JP" sz="1600" dirty="0">
                <a:solidFill>
                  <a:srgbClr val="FF0000"/>
                </a:solidFill>
                <a:latin typeface="BIZ UDPゴシック" panose="020B0400000000000000" pitchFamily="50" charset="-128"/>
                <a:ea typeface="BIZ UDPゴシック" panose="020B0400000000000000" pitchFamily="50" charset="-128"/>
              </a:rPr>
            </a:br>
            <a:r>
              <a:rPr kumimoji="1" lang="ja-JP" altLang="en-US" sz="1600" dirty="0">
                <a:solidFill>
                  <a:srgbClr val="FF0000"/>
                </a:solidFill>
                <a:latin typeface="BIZ UDPゴシック" panose="020B0400000000000000" pitchFamily="50" charset="-128"/>
                <a:ea typeface="BIZ UDPゴシック" panose="020B0400000000000000" pitchFamily="50" charset="-128"/>
              </a:rPr>
              <a:t>　　が例年に比べ増大し、後年度の歳出の推計に影響。</a:t>
            </a:r>
          </a:p>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spc="-30" dirty="0">
                <a:latin typeface="BIZ UDPゴシック" panose="020B0400000000000000" pitchFamily="50" charset="-128"/>
                <a:ea typeface="BIZ UDPゴシック" panose="020B0400000000000000" pitchFamily="50" charset="-128"/>
              </a:rPr>
              <a:t>また、本事業は</a:t>
            </a:r>
            <a:r>
              <a:rPr kumimoji="1" lang="ja-JP" altLang="en-US" sz="1600" spc="-30" dirty="0">
                <a:solidFill>
                  <a:srgbClr val="FF0000"/>
                </a:solidFill>
                <a:latin typeface="BIZ UDPゴシック" panose="020B0400000000000000" pitchFamily="50" charset="-128"/>
                <a:ea typeface="BIZ UDPゴシック" panose="020B0400000000000000" pitchFamily="50" charset="-128"/>
              </a:rPr>
              <a:t>全額国費であるため、令和２年度の「国・府支出金」も増大</a:t>
            </a:r>
            <a:r>
              <a:rPr kumimoji="1" lang="ja-JP" altLang="en-US" sz="1600" spc="-30" dirty="0">
                <a:latin typeface="BIZ UDPゴシック" panose="020B0400000000000000" pitchFamily="50" charset="-128"/>
                <a:ea typeface="BIZ UDPゴシック" panose="020B0400000000000000" pitchFamily="50" charset="-128"/>
              </a:rPr>
              <a:t>し、後年度の歳入の推計に影響</a:t>
            </a:r>
            <a:r>
              <a:rPr kumimoji="1" lang="ja-JP" altLang="en-US" sz="1600" spc="-30" dirty="0" smtClean="0">
                <a:latin typeface="BIZ UDPゴシック" panose="020B0400000000000000" pitchFamily="50" charset="-128"/>
                <a:ea typeface="BIZ UDPゴシック" panose="020B0400000000000000" pitchFamily="50" charset="-128"/>
              </a:rPr>
              <a:t>。</a:t>
            </a:r>
            <a:endParaRPr kumimoji="1" lang="en-US" altLang="ja-JP" sz="1600" spc="-3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smtClean="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ただし</a:t>
            </a:r>
            <a:r>
              <a:rPr kumimoji="1" lang="ja-JP" altLang="en-US" sz="1600" dirty="0">
                <a:latin typeface="BIZ UDPゴシック" panose="020B0400000000000000" pitchFamily="50" charset="-128"/>
                <a:ea typeface="BIZ UDPゴシック" panose="020B0400000000000000" pitchFamily="50" charset="-128"/>
              </a:rPr>
              <a:t>、歳入歳出ともに同様に増加していることから、収支への影響は少ない。</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214561" y="840287"/>
            <a:ext cx="9487041" cy="166320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1006377" y="2810845"/>
            <a:ext cx="4072276"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補助費等（歳出）、国・府支出金（歳入）の見通し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74143" y="2965076"/>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cxnSp>
        <p:nvCxnSpPr>
          <p:cNvPr id="7" name="直線矢印コネクタ 6"/>
          <p:cNvCxnSpPr>
            <a:cxnSpLocks/>
          </p:cNvCxnSpPr>
          <p:nvPr/>
        </p:nvCxnSpPr>
        <p:spPr>
          <a:xfrm flipH="1" flipV="1">
            <a:off x="1293693" y="4517313"/>
            <a:ext cx="460972" cy="131935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446535" y="5790889"/>
            <a:ext cx="1650663" cy="380749"/>
          </a:xfrm>
          <a:prstGeom prst="roundRect">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ベースとなる決算値が、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例年に比べ大きく増加</a:t>
            </a:r>
          </a:p>
        </p:txBody>
      </p:sp>
      <p:sp>
        <p:nvSpPr>
          <p:cNvPr id="45" name="角丸四角形 44"/>
          <p:cNvSpPr/>
          <p:nvPr/>
        </p:nvSpPr>
        <p:spPr>
          <a:xfrm>
            <a:off x="2410955" y="4194771"/>
            <a:ext cx="3089002" cy="413410"/>
          </a:xfrm>
          <a:prstGeom prst="round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推計値は、</a:t>
            </a:r>
            <a:r>
              <a:rPr kumimoji="1" lang="en-US" altLang="ja-JP" sz="1000" dirty="0">
                <a:solidFill>
                  <a:schemeClr val="tx1"/>
                </a:solidFill>
                <a:latin typeface="BIZ UDPゴシック" panose="020B0400000000000000" pitchFamily="50" charset="-128"/>
                <a:ea typeface="BIZ UDPゴシック" panose="020B0400000000000000" pitchFamily="50" charset="-128"/>
              </a:rPr>
              <a:t>R2</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年度歳入に占める国・府支出金割合を</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各年度の歳出に乗じるため、増加傾向</a:t>
            </a:r>
          </a:p>
        </p:txBody>
      </p:sp>
      <p:sp>
        <p:nvSpPr>
          <p:cNvPr id="46" name="テキスト ボックス 45"/>
          <p:cNvSpPr txBox="1"/>
          <p:nvPr/>
        </p:nvSpPr>
        <p:spPr>
          <a:xfrm>
            <a:off x="5923162" y="2810385"/>
            <a:ext cx="3597461"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歳入：「国・府支出金」の割合の変化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右矢印 11"/>
          <p:cNvSpPr/>
          <p:nvPr/>
        </p:nvSpPr>
        <p:spPr>
          <a:xfrm>
            <a:off x="7636889" y="3486040"/>
            <a:ext cx="194495" cy="6076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5898384" y="4693849"/>
            <a:ext cx="3597461"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歳出：「補助費等」の割合の変化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74" name="正方形/長方形 73"/>
          <p:cNvSpPr>
            <a:spLocks noChangeAspect="1"/>
          </p:cNvSpPr>
          <p:nvPr/>
        </p:nvSpPr>
        <p:spPr>
          <a:xfrm>
            <a:off x="6056404" y="3318316"/>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令和元年度</a:t>
            </a:r>
          </a:p>
        </p:txBody>
      </p:sp>
      <p:sp>
        <p:nvSpPr>
          <p:cNvPr id="57" name="テキスト ボックス 56"/>
          <p:cNvSpPr txBox="1"/>
          <p:nvPr/>
        </p:nvSpPr>
        <p:spPr>
          <a:xfrm>
            <a:off x="78059" y="69752"/>
            <a:ext cx="9911688" cy="523220"/>
          </a:xfrm>
          <a:prstGeom prst="rect">
            <a:avLst/>
          </a:prstGeom>
          <a:noFill/>
        </p:spPr>
        <p:txBody>
          <a:bodyPr wrap="none" rtlCol="0">
            <a:spAutoFit/>
          </a:bodyPr>
          <a:lstStyle/>
          <a:p>
            <a:r>
              <a:rPr kumimoji="1" lang="ja-JP" altLang="en-US" sz="2800" b="1" spc="-120"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２．財政シミュレーションの試算方法</a:t>
            </a:r>
            <a:r>
              <a:rPr kumimoji="1" lang="ja-JP" altLang="en-US" sz="2800" b="1" spc="-120"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　（補助費等、国・府支出金）</a:t>
            </a:r>
            <a:endParaRPr kumimoji="1" lang="ja-JP" altLang="en-US" sz="2800" b="1" spc="-120"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6274721" y="4401476"/>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１４８</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億円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5904953" y="4987100"/>
            <a:ext cx="3658366" cy="15257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a:spLocks noChangeAspect="1"/>
          </p:cNvSpPr>
          <p:nvPr/>
        </p:nvSpPr>
        <p:spPr>
          <a:xfrm>
            <a:off x="7914104" y="3318316"/>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年度</a:t>
            </a:r>
          </a:p>
        </p:txBody>
      </p:sp>
      <p:sp>
        <p:nvSpPr>
          <p:cNvPr id="62" name="角丸四角形 61"/>
          <p:cNvSpPr/>
          <p:nvPr/>
        </p:nvSpPr>
        <p:spPr>
          <a:xfrm>
            <a:off x="8086466" y="4402826"/>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２０４</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億円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3" name="右矢印 62"/>
          <p:cNvSpPr/>
          <p:nvPr/>
        </p:nvSpPr>
        <p:spPr>
          <a:xfrm>
            <a:off x="7638534" y="5461442"/>
            <a:ext cx="194495" cy="6076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a:spLocks noChangeAspect="1"/>
          </p:cNvSpPr>
          <p:nvPr/>
        </p:nvSpPr>
        <p:spPr>
          <a:xfrm>
            <a:off x="6056404" y="5201353"/>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令和元年度</a:t>
            </a:r>
          </a:p>
        </p:txBody>
      </p:sp>
      <p:sp>
        <p:nvSpPr>
          <p:cNvPr id="65" name="正方形/長方形 64"/>
          <p:cNvSpPr>
            <a:spLocks noChangeAspect="1"/>
          </p:cNvSpPr>
          <p:nvPr/>
        </p:nvSpPr>
        <p:spPr>
          <a:xfrm>
            <a:off x="7914103" y="5200630"/>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年度</a:t>
            </a:r>
          </a:p>
        </p:txBody>
      </p:sp>
      <p:sp>
        <p:nvSpPr>
          <p:cNvPr id="66" name="角丸四角形 65"/>
          <p:cNvSpPr/>
          <p:nvPr/>
        </p:nvSpPr>
        <p:spPr>
          <a:xfrm>
            <a:off x="6265902" y="6282469"/>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約</a:t>
            </a: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1</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４５</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億円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7" name="角丸四角形 66"/>
          <p:cNvSpPr/>
          <p:nvPr/>
        </p:nvSpPr>
        <p:spPr>
          <a:xfrm>
            <a:off x="8086466" y="6276218"/>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１９７</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億円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70" name="角丸四角形 69"/>
          <p:cNvSpPr/>
          <p:nvPr/>
        </p:nvSpPr>
        <p:spPr>
          <a:xfrm>
            <a:off x="6468954" y="3414762"/>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n w="6350">
                  <a:noFill/>
                </a:ln>
                <a:solidFill>
                  <a:schemeClr val="bg1"/>
                </a:solidFill>
                <a:latin typeface="BIZ UDPゴシック" panose="020B0400000000000000" pitchFamily="50" charset="-128"/>
                <a:ea typeface="BIZ UDPゴシック" panose="020B0400000000000000" pitchFamily="50" charset="-128"/>
              </a:rPr>
              <a:t>２１</a:t>
            </a:r>
            <a:r>
              <a:rPr kumimoji="1" lang="ja-JP" altLang="en-US" sz="1100" b="1" dirty="0" smtClean="0">
                <a:ln w="6350">
                  <a:noFill/>
                </a:ln>
                <a:solidFill>
                  <a:schemeClr val="bg1"/>
                </a:solidFill>
                <a:latin typeface="BIZ UDPゴシック" panose="020B0400000000000000" pitchFamily="50" charset="-128"/>
                <a:ea typeface="BIZ UDPゴシック" panose="020B0400000000000000" pitchFamily="50" charset="-128"/>
              </a:rPr>
              <a:t>．</a:t>
            </a:r>
            <a:r>
              <a:rPr kumimoji="1" lang="en-US" altLang="ja-JP" sz="1100" b="1" dirty="0" smtClean="0">
                <a:ln w="6350">
                  <a:noFill/>
                </a:ln>
                <a:solidFill>
                  <a:schemeClr val="bg1"/>
                </a:solidFill>
                <a:latin typeface="BIZ UDPゴシック" panose="020B0400000000000000" pitchFamily="50" charset="-128"/>
                <a:ea typeface="BIZ UDPゴシック" panose="020B0400000000000000" pitchFamily="50" charset="-128"/>
              </a:rPr>
              <a:t>1</a:t>
            </a:r>
            <a:r>
              <a:rPr kumimoji="1" lang="en-US" altLang="ja-JP" sz="700" b="1" dirty="0" smtClean="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bg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8386189" y="3425939"/>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25</a:t>
            </a:r>
            <a:r>
              <a:rPr kumimoji="1" lang="ja-JP" altLang="en-US" sz="1100" b="1" dirty="0">
                <a:ln w="6350">
                  <a:noFill/>
                </a:ln>
                <a:solidFill>
                  <a:schemeClr val="bg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1</a:t>
            </a:r>
            <a:r>
              <a:rPr kumimoji="1" lang="en-US" altLang="ja-JP" sz="700" b="1" dirty="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bg1"/>
              </a:solidFill>
              <a:latin typeface="BIZ UDPゴシック" panose="020B0400000000000000" pitchFamily="50" charset="-128"/>
              <a:ea typeface="BIZ UDPゴシック" panose="020B0400000000000000" pitchFamily="50" charset="-128"/>
            </a:endParaRPr>
          </a:p>
        </p:txBody>
      </p:sp>
      <p:sp>
        <p:nvSpPr>
          <p:cNvPr id="4" name="下矢印 3"/>
          <p:cNvSpPr/>
          <p:nvPr/>
        </p:nvSpPr>
        <p:spPr>
          <a:xfrm rot="11536831">
            <a:off x="955980" y="4908701"/>
            <a:ext cx="127684" cy="4734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78406" y="4401897"/>
            <a:ext cx="646331"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歳入総額</a:t>
            </a:r>
          </a:p>
        </p:txBody>
      </p:sp>
      <p:sp>
        <p:nvSpPr>
          <p:cNvPr id="41" name="テキスト ボックス 40"/>
          <p:cNvSpPr txBox="1"/>
          <p:nvPr/>
        </p:nvSpPr>
        <p:spPr>
          <a:xfrm>
            <a:off x="5987543" y="6277521"/>
            <a:ext cx="646331" cy="230832"/>
          </a:xfrm>
          <a:prstGeom prst="rect">
            <a:avLst/>
          </a:prstGeom>
          <a:noFill/>
        </p:spPr>
        <p:txBody>
          <a:bodyPr wrap="none"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歳出総額</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３</a:t>
            </a:r>
          </a:p>
        </p:txBody>
      </p:sp>
      <p:graphicFrame>
        <p:nvGraphicFramePr>
          <p:cNvPr id="48" name="グラフ 47">
            <a:extLst>
              <a:ext uri="{FF2B5EF4-FFF2-40B4-BE49-F238E27FC236}">
                <a16:creationId xmlns:a16="http://schemas.microsoft.com/office/drawing/2014/main" id="{C5739510-0205-449E-9D30-098BE516DC27}"/>
              </a:ext>
            </a:extLst>
          </p:cNvPr>
          <p:cNvGraphicFramePr>
            <a:graphicFrameLocks/>
          </p:cNvGraphicFramePr>
          <p:nvPr>
            <p:extLst>
              <p:ext uri="{D42A27DB-BD31-4B8C-83A1-F6EECF244321}">
                <p14:modId xmlns:p14="http://schemas.microsoft.com/office/powerpoint/2010/main" val="1440271252"/>
              </p:ext>
            </p:extLst>
          </p:nvPr>
        </p:nvGraphicFramePr>
        <p:xfrm>
          <a:off x="8074627" y="3082233"/>
          <a:ext cx="1440000"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49" name="角丸四角形 48"/>
          <p:cNvSpPr/>
          <p:nvPr/>
        </p:nvSpPr>
        <p:spPr>
          <a:xfrm>
            <a:off x="8385484" y="3584141"/>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n w="6350">
                  <a:noFill/>
                </a:ln>
                <a:solidFill>
                  <a:schemeClr val="bg1"/>
                </a:solidFill>
                <a:latin typeface="BIZ UDPゴシック" panose="020B0400000000000000" pitchFamily="50" charset="-128"/>
                <a:ea typeface="BIZ UDPゴシック" panose="020B0400000000000000" pitchFamily="50" charset="-128"/>
              </a:rPr>
              <a:t>４３．</a:t>
            </a:r>
            <a:r>
              <a:rPr kumimoji="1" lang="ja-JP" altLang="en-US" sz="1100" b="1" dirty="0">
                <a:ln w="6350">
                  <a:noFill/>
                </a:ln>
                <a:solidFill>
                  <a:schemeClr val="bg1"/>
                </a:solidFill>
                <a:latin typeface="BIZ UDPゴシック" panose="020B0400000000000000" pitchFamily="50" charset="-128"/>
                <a:ea typeface="BIZ UDPゴシック" panose="020B0400000000000000" pitchFamily="50" charset="-128"/>
              </a:rPr>
              <a:t>２</a:t>
            </a:r>
            <a:r>
              <a:rPr kumimoji="1" lang="en-US" altLang="ja-JP" sz="700" b="1" dirty="0" smtClean="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50" name="グラフ 49">
            <a:extLst>
              <a:ext uri="{FF2B5EF4-FFF2-40B4-BE49-F238E27FC236}">
                <a16:creationId xmlns:a16="http://schemas.microsoft.com/office/drawing/2014/main" id="{2387D935-D66A-4512-8CFB-3C8BF5E1503F}"/>
              </a:ext>
            </a:extLst>
          </p:cNvPr>
          <p:cNvGraphicFramePr>
            <a:graphicFrameLocks/>
          </p:cNvGraphicFramePr>
          <p:nvPr>
            <p:extLst>
              <p:ext uri="{D42A27DB-BD31-4B8C-83A1-F6EECF244321}">
                <p14:modId xmlns:p14="http://schemas.microsoft.com/office/powerpoint/2010/main" val="1718710734"/>
              </p:ext>
            </p:extLst>
          </p:nvPr>
        </p:nvGraphicFramePr>
        <p:xfrm>
          <a:off x="6207019" y="4988650"/>
          <a:ext cx="1440000" cy="1440000"/>
        </p:xfrm>
        <a:graphic>
          <a:graphicData uri="http://schemas.openxmlformats.org/drawingml/2006/chart">
            <c:chart xmlns:c="http://schemas.openxmlformats.org/drawingml/2006/chart" xmlns:r="http://schemas.openxmlformats.org/officeDocument/2006/relationships" r:id="rId5"/>
          </a:graphicData>
        </a:graphic>
      </p:graphicFrame>
      <p:sp>
        <p:nvSpPr>
          <p:cNvPr id="73" name="角丸四角形 72"/>
          <p:cNvSpPr/>
          <p:nvPr/>
        </p:nvSpPr>
        <p:spPr>
          <a:xfrm>
            <a:off x="6415503" y="5203827"/>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n w="6350">
                  <a:noFill/>
                </a:ln>
                <a:solidFill>
                  <a:schemeClr val="tx1"/>
                </a:solidFill>
                <a:latin typeface="BIZ UDPゴシック" panose="020B0400000000000000" pitchFamily="50" charset="-128"/>
                <a:ea typeface="BIZ UDPゴシック" panose="020B0400000000000000" pitchFamily="50" charset="-128"/>
              </a:rPr>
              <a:t>７．</a:t>
            </a:r>
            <a:r>
              <a:rPr kumimoji="1" lang="ja-JP" altLang="en-US" sz="1100" b="1" dirty="0">
                <a:ln w="6350">
                  <a:noFill/>
                </a:ln>
                <a:solidFill>
                  <a:schemeClr val="tx1"/>
                </a:solidFill>
                <a:latin typeface="BIZ UDPゴシック" panose="020B0400000000000000" pitchFamily="50" charset="-128"/>
                <a:ea typeface="BIZ UDPゴシック" panose="020B0400000000000000" pitchFamily="50" charset="-128"/>
              </a:rPr>
              <a:t>９</a:t>
            </a:r>
            <a:r>
              <a:rPr kumimoji="1" lang="en-US" altLang="ja-JP" sz="700" b="1" dirty="0" smtClean="0">
                <a:ln w="6350">
                  <a:noFill/>
                </a:ln>
                <a:solidFill>
                  <a:schemeClr val="tx1"/>
                </a:solidFill>
                <a:latin typeface="BIZ UDPゴシック" panose="020B0400000000000000" pitchFamily="50" charset="-128"/>
                <a:ea typeface="BIZ UDPゴシック" panose="020B0400000000000000" pitchFamily="50" charset="-128"/>
              </a:rPr>
              <a:t>%</a:t>
            </a:r>
            <a:endParaRPr kumimoji="1" lang="ja-JP" altLang="en-US" sz="700" b="1" dirty="0">
              <a:ln w="6350">
                <a:noFill/>
              </a:ln>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1" name="グラフ 50">
            <a:extLst>
              <a:ext uri="{FF2B5EF4-FFF2-40B4-BE49-F238E27FC236}">
                <a16:creationId xmlns:a16="http://schemas.microsoft.com/office/drawing/2014/main" id="{A775DD0C-6E27-4846-96CE-A61BB53A6AC9}"/>
              </a:ext>
            </a:extLst>
          </p:cNvPr>
          <p:cNvGraphicFramePr>
            <a:graphicFrameLocks/>
          </p:cNvGraphicFramePr>
          <p:nvPr>
            <p:extLst>
              <p:ext uri="{D42A27DB-BD31-4B8C-83A1-F6EECF244321}">
                <p14:modId xmlns:p14="http://schemas.microsoft.com/office/powerpoint/2010/main" val="3831827443"/>
              </p:ext>
            </p:extLst>
          </p:nvPr>
        </p:nvGraphicFramePr>
        <p:xfrm>
          <a:off x="8074627" y="4952937"/>
          <a:ext cx="1440000" cy="1440000"/>
        </p:xfrm>
        <a:graphic>
          <a:graphicData uri="http://schemas.openxmlformats.org/drawingml/2006/chart">
            <c:chart xmlns:c="http://schemas.openxmlformats.org/drawingml/2006/chart" xmlns:r="http://schemas.openxmlformats.org/officeDocument/2006/relationships" r:id="rId6"/>
          </a:graphicData>
        </a:graphic>
      </p:graphicFrame>
      <p:sp>
        <p:nvSpPr>
          <p:cNvPr id="75" name="角丸四角形 74"/>
          <p:cNvSpPr/>
          <p:nvPr/>
        </p:nvSpPr>
        <p:spPr>
          <a:xfrm>
            <a:off x="8353528" y="5315314"/>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ln w="6350">
                  <a:noFill/>
                </a:ln>
                <a:solidFill>
                  <a:schemeClr val="bg1"/>
                </a:solidFill>
                <a:latin typeface="BIZ UDPゴシック" panose="020B0400000000000000" pitchFamily="50" charset="-128"/>
                <a:ea typeface="BIZ UDPゴシック" panose="020B0400000000000000" pitchFamily="50" charset="-128"/>
              </a:rPr>
              <a:t>2</a:t>
            </a:r>
            <a:r>
              <a:rPr kumimoji="1" lang="ja-JP" altLang="en-US" sz="1100" b="1" dirty="0" smtClean="0">
                <a:ln w="6350">
                  <a:noFill/>
                </a:ln>
                <a:solidFill>
                  <a:schemeClr val="bg1"/>
                </a:solidFill>
                <a:latin typeface="BIZ UDPゴシック" panose="020B0400000000000000" pitchFamily="50" charset="-128"/>
                <a:ea typeface="BIZ UDPゴシック" panose="020B0400000000000000" pitchFamily="50" charset="-128"/>
              </a:rPr>
              <a:t>９．</a:t>
            </a:r>
            <a:r>
              <a:rPr kumimoji="1" lang="en-US" altLang="ja-JP" sz="1100" b="1" dirty="0" smtClean="0">
                <a:ln w="6350">
                  <a:noFill/>
                </a:ln>
                <a:solidFill>
                  <a:schemeClr val="bg1"/>
                </a:solidFill>
                <a:latin typeface="BIZ UDPゴシック" panose="020B0400000000000000" pitchFamily="50" charset="-128"/>
                <a:ea typeface="BIZ UDPゴシック" panose="020B0400000000000000" pitchFamily="50" charset="-128"/>
              </a:rPr>
              <a:t>9</a:t>
            </a:r>
            <a:r>
              <a:rPr kumimoji="1" lang="en-US" altLang="ja-JP" sz="700" b="1" dirty="0" smtClean="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700" b="1" dirty="0">
              <a:ln w="6350">
                <a:noFill/>
              </a:ln>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87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a:extLst>
              <a:ext uri="{FF2B5EF4-FFF2-40B4-BE49-F238E27FC236}">
                <a16:creationId xmlns:a16="http://schemas.microsoft.com/office/drawing/2014/main" id="{673181B9-1D8D-4021-BC1F-F4B9ABA7700F}"/>
              </a:ext>
            </a:extLst>
          </p:cNvPr>
          <p:cNvGraphicFramePr>
            <a:graphicFrameLocks/>
          </p:cNvGraphicFramePr>
          <p:nvPr>
            <p:extLst>
              <p:ext uri="{D42A27DB-BD31-4B8C-83A1-F6EECF244321}">
                <p14:modId xmlns:p14="http://schemas.microsoft.com/office/powerpoint/2010/main" val="2663671679"/>
              </p:ext>
            </p:extLst>
          </p:nvPr>
        </p:nvGraphicFramePr>
        <p:xfrm>
          <a:off x="5115364" y="3661116"/>
          <a:ext cx="4709274" cy="2900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グラフ 33">
            <a:extLst>
              <a:ext uri="{FF2B5EF4-FFF2-40B4-BE49-F238E27FC236}">
                <a16:creationId xmlns:a16="http://schemas.microsoft.com/office/drawing/2014/main" id="{E1DF629F-BBD1-47C8-95C4-8DA4741A77DC}"/>
              </a:ext>
            </a:extLst>
          </p:cNvPr>
          <p:cNvGraphicFramePr>
            <a:graphicFrameLocks/>
          </p:cNvGraphicFramePr>
          <p:nvPr>
            <p:extLst>
              <p:ext uri="{D42A27DB-BD31-4B8C-83A1-F6EECF244321}">
                <p14:modId xmlns:p14="http://schemas.microsoft.com/office/powerpoint/2010/main" val="444937725"/>
              </p:ext>
            </p:extLst>
          </p:nvPr>
        </p:nvGraphicFramePr>
        <p:xfrm>
          <a:off x="198377" y="3668043"/>
          <a:ext cx="4764993" cy="2893226"/>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292993" y="982856"/>
            <a:ext cx="9250704" cy="2233945"/>
          </a:xfrm>
          <a:prstGeom prst="rect">
            <a:avLst/>
          </a:prstGeom>
        </p:spPr>
        <p:txBody>
          <a:bodyPr wrap="square">
            <a:spAutoFit/>
          </a:bodyPr>
          <a:lstStyle/>
          <a:p>
            <a:pPr>
              <a:lnSpc>
                <a:spcPts val="23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国立社会保障・人口問題研究所</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が公表している最新の人口推計によれば</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熊取</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町</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は今後、</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生産年齢人口が急激に減少する一方で、後期高齢者人口は増加</a:t>
            </a:r>
            <a:endParaRPr kumimoji="1" lang="en-US" altLang="ja-JP" sz="1600" dirty="0">
              <a:latin typeface="BIZ UDPゴシック" panose="020B0400000000000000" pitchFamily="50" charset="-128"/>
              <a:ea typeface="BIZ UDPゴシック" panose="020B0400000000000000" pitchFamily="50" charset="-128"/>
            </a:endParaRPr>
          </a:p>
          <a:p>
            <a:pPr>
              <a:lnSpc>
                <a:spcPts val="23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今後</a:t>
            </a:r>
            <a:r>
              <a:rPr kumimoji="1" lang="en-US" altLang="ja-JP" sz="1600" dirty="0">
                <a:latin typeface="BIZ UDPゴシック" panose="020B0400000000000000" pitchFamily="50" charset="-128"/>
                <a:ea typeface="BIZ UDPゴシック" panose="020B0400000000000000" pitchFamily="50" charset="-128"/>
              </a:rPr>
              <a:t>15</a:t>
            </a:r>
            <a:r>
              <a:rPr kumimoji="1" lang="ja-JP" altLang="en-US" sz="1600" dirty="0">
                <a:latin typeface="BIZ UDPゴシック" panose="020B0400000000000000" pitchFamily="50" charset="-128"/>
                <a:ea typeface="BIZ UDPゴシック" panose="020B0400000000000000" pitchFamily="50" charset="-128"/>
              </a:rPr>
              <a:t>年間で、</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・総人口に占める生産年齢人口の割合</a:t>
            </a:r>
            <a:r>
              <a:rPr kumimoji="1" lang="ja-JP" altLang="en-US" sz="1600" dirty="0" smtClean="0">
                <a:latin typeface="BIZ UDPゴシック" panose="020B0400000000000000" pitchFamily="50" charset="-128"/>
                <a:ea typeface="BIZ UDPゴシック" panose="020B0400000000000000" pitchFamily="50" charset="-128"/>
              </a:rPr>
              <a:t>は 約</a:t>
            </a:r>
            <a:r>
              <a:rPr kumimoji="1" lang="ja-JP" altLang="en-US" sz="1600" dirty="0">
                <a:latin typeface="BIZ UDPゴシック" panose="020B0400000000000000" pitchFamily="50" charset="-128"/>
                <a:ea typeface="BIZ UDPゴシック" panose="020B0400000000000000" pitchFamily="50" charset="-128"/>
              </a:rPr>
              <a:t>３</a:t>
            </a:r>
            <a:r>
              <a:rPr kumimoji="1" lang="en-US" altLang="ja-JP" sz="1600" dirty="0" err="1" smtClean="0">
                <a:latin typeface="BIZ UDPゴシック" panose="020B0400000000000000" pitchFamily="50" charset="-128"/>
                <a:ea typeface="BIZ UDPゴシック" panose="020B0400000000000000" pitchFamily="50" charset="-128"/>
              </a:rPr>
              <a:t>pt</a:t>
            </a: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減</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・総人口に占める後期高齢者人口の割合</a:t>
            </a:r>
            <a:r>
              <a:rPr kumimoji="1" lang="ja-JP" altLang="en-US" sz="1600" dirty="0" smtClean="0">
                <a:latin typeface="BIZ UDPゴシック" panose="020B0400000000000000" pitchFamily="50" charset="-128"/>
                <a:ea typeface="BIZ UDPゴシック" panose="020B0400000000000000" pitchFamily="50" charset="-128"/>
              </a:rPr>
              <a:t>は 約６ｐｔ 増</a:t>
            </a:r>
            <a:endParaRPr kumimoji="1" lang="en-US" altLang="ja-JP" sz="1600" dirty="0">
              <a:latin typeface="BIZ UDPゴシック" panose="020B0400000000000000" pitchFamily="50" charset="-128"/>
              <a:ea typeface="BIZ UDPゴシック" panose="020B0400000000000000" pitchFamily="50" charset="-128"/>
            </a:endParaRPr>
          </a:p>
          <a:p>
            <a:pPr>
              <a:lnSpc>
                <a:spcPts val="2000"/>
              </a:lnSpc>
              <a:spcAft>
                <a:spcPts val="6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社人研推計は、</a:t>
            </a:r>
            <a:r>
              <a:rPr kumimoji="1" lang="en-US" altLang="ja-JP" sz="1100" dirty="0">
                <a:latin typeface="BIZ UDPゴシック" panose="020B0400000000000000" pitchFamily="50" charset="-128"/>
                <a:ea typeface="BIZ UDPゴシック" panose="020B0400000000000000" pitchFamily="50" charset="-128"/>
              </a:rPr>
              <a:t>H27</a:t>
            </a:r>
            <a:r>
              <a:rPr kumimoji="1" lang="ja-JP" altLang="en-US" sz="1100" dirty="0">
                <a:latin typeface="BIZ UDPゴシック" panose="020B0400000000000000" pitchFamily="50" charset="-128"/>
                <a:ea typeface="BIZ UDPゴシック" panose="020B0400000000000000" pitchFamily="50" charset="-128"/>
              </a:rPr>
              <a:t>年国調をベースに５年ごとの推計を実施しているため、</a:t>
            </a:r>
            <a:r>
              <a:rPr kumimoji="1" lang="en-US" altLang="ja-JP" sz="1100" dirty="0">
                <a:latin typeface="BIZ UDPゴシック" panose="020B0400000000000000" pitchFamily="50" charset="-128"/>
                <a:ea typeface="BIZ UDPゴシック" panose="020B0400000000000000" pitchFamily="50" charset="-128"/>
              </a:rPr>
              <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本試算においては、５年先の推計に向けて均等に増減するものと</a:t>
            </a:r>
            <a:r>
              <a:rPr kumimoji="1" lang="ja-JP" altLang="en-US" sz="1100" dirty="0" smtClean="0">
                <a:latin typeface="BIZ UDPゴシック" panose="020B0400000000000000" pitchFamily="50" charset="-128"/>
                <a:ea typeface="BIZ UDPゴシック" panose="020B0400000000000000" pitchFamily="50" charset="-128"/>
              </a:rPr>
              <a:t>仮定</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10000115"/>
              </p:ext>
            </p:extLst>
          </p:nvPr>
        </p:nvGraphicFramePr>
        <p:xfrm>
          <a:off x="7984259" y="1944843"/>
          <a:ext cx="685800" cy="109646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826271987"/>
                    </a:ext>
                  </a:extLst>
                </a:gridCol>
              </a:tblGrid>
              <a:tr h="219292">
                <a:tc>
                  <a:txBody>
                    <a:bodyPr/>
                    <a:lstStyle/>
                    <a:p>
                      <a:pPr algn="ctr" fontAlgn="ctr"/>
                      <a:r>
                        <a:rPr lang="en-US" sz="1000" u="none" strike="noStrike" dirty="0">
                          <a:solidFill>
                            <a:schemeClr val="bg1"/>
                          </a:solidFill>
                          <a:effectLst/>
                          <a:latin typeface="BIZ UDPゴシック" panose="020B0400000000000000" pitchFamily="50" charset="-128"/>
                          <a:ea typeface="BIZ UDPゴシック" panose="020B0400000000000000" pitchFamily="50" charset="-128"/>
                        </a:rPr>
                        <a:t>R17</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57225286"/>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154459"/>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632513"/>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372610"/>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20179"/>
                  </a:ext>
                </a:extLst>
              </a:tr>
            </a:tbl>
          </a:graphicData>
        </a:graphic>
      </p:graphicFrame>
      <p:sp>
        <p:nvSpPr>
          <p:cNvPr id="35" name="正方形/長方形 34"/>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1"/>
          <p:cNvSpPr txBox="1"/>
          <p:nvPr/>
        </p:nvSpPr>
        <p:spPr>
          <a:xfrm>
            <a:off x="5725663" y="3427218"/>
            <a:ext cx="387596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区分別の人口の推移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8059" y="69752"/>
            <a:ext cx="9746579" cy="954107"/>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熊取</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の人口推計 </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（国立社会保障・人口問題研究所　将来人口推計</a:t>
            </a:r>
            <a:r>
              <a:rPr kumimoji="1" lang="ja-JP" altLang="en-US" sz="11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（平成３０年）</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より）</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98377" y="898410"/>
            <a:ext cx="9487041" cy="2304000"/>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3" name="直線矢印コネクタ 12"/>
          <p:cNvCxnSpPr>
            <a:cxnSpLocks/>
          </p:cNvCxnSpPr>
          <p:nvPr/>
        </p:nvCxnSpPr>
        <p:spPr>
          <a:xfrm>
            <a:off x="7642290" y="2564656"/>
            <a:ext cx="341969"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4756" y="3433083"/>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総人口の推移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8609879" y="2379770"/>
            <a:ext cx="1363716" cy="246221"/>
          </a:xfrm>
          <a:prstGeom prst="rect">
            <a:avLst/>
          </a:prstGeom>
          <a:noFill/>
        </p:spPr>
        <p:txBody>
          <a:bodyPr wrap="square" rtlCol="0">
            <a:spAutoFit/>
          </a:bodyPr>
          <a:lstStyle/>
          <a:p>
            <a:r>
              <a:rPr kumimoji="1" lang="ja-JP" altLang="en-US" sz="1000" dirty="0">
                <a:solidFill>
                  <a:schemeClr val="accent2"/>
                </a:solidFill>
                <a:latin typeface="BIZ UDPゴシック" panose="020B0400000000000000" pitchFamily="50" charset="-128"/>
                <a:ea typeface="BIZ UDPゴシック" panose="020B0400000000000000" pitchFamily="50" charset="-128"/>
              </a:rPr>
              <a:t>（▲ </a:t>
            </a:r>
            <a:r>
              <a:rPr kumimoji="1" lang="ja-JP" altLang="en-US" sz="1000" dirty="0" smtClean="0">
                <a:solidFill>
                  <a:schemeClr val="accent2"/>
                </a:solidFill>
                <a:latin typeface="BIZ UDPゴシック" panose="020B0400000000000000" pitchFamily="50" charset="-128"/>
                <a:ea typeface="BIZ UDPゴシック" panose="020B0400000000000000" pitchFamily="50" charset="-128"/>
              </a:rPr>
              <a:t>約</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３</a:t>
            </a:r>
            <a:r>
              <a:rPr kumimoji="1" lang="en-US" altLang="ja-JP" sz="1000" dirty="0" err="1" smtClean="0">
                <a:solidFill>
                  <a:schemeClr val="accent2"/>
                </a:solidFill>
                <a:latin typeface="BIZ UDPゴシック" panose="020B0400000000000000" pitchFamily="50" charset="-128"/>
                <a:ea typeface="BIZ UDPゴシック" panose="020B0400000000000000" pitchFamily="50" charset="-128"/>
              </a:rPr>
              <a:t>pt</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a:t>
            </a:r>
          </a:p>
        </p:txBody>
      </p:sp>
      <p:sp>
        <p:nvSpPr>
          <p:cNvPr id="19" name="テキスト ボックス 18"/>
          <p:cNvSpPr txBox="1"/>
          <p:nvPr/>
        </p:nvSpPr>
        <p:spPr>
          <a:xfrm>
            <a:off x="8609879" y="2813096"/>
            <a:ext cx="1363716" cy="246221"/>
          </a:xfrm>
          <a:prstGeom prst="rect">
            <a:avLst/>
          </a:prstGeom>
          <a:noFill/>
        </p:spPr>
        <p:txBody>
          <a:bodyPr wrap="square" rtlCol="0">
            <a:spAutoFit/>
          </a:bodyPr>
          <a:lstStyle/>
          <a:p>
            <a:r>
              <a:rPr kumimoji="1" lang="ja-JP" altLang="en-US" sz="1000" dirty="0">
                <a:solidFill>
                  <a:schemeClr val="accent2"/>
                </a:solidFill>
                <a:latin typeface="BIZ UDPゴシック" panose="020B0400000000000000" pitchFamily="50" charset="-128"/>
                <a:ea typeface="BIZ UDPゴシック" panose="020B0400000000000000" pitchFamily="50" charset="-128"/>
              </a:rPr>
              <a:t>（＋ </a:t>
            </a:r>
            <a:r>
              <a:rPr kumimoji="1" lang="ja-JP" altLang="en-US" sz="1000" dirty="0" smtClean="0">
                <a:solidFill>
                  <a:schemeClr val="accent2"/>
                </a:solidFill>
                <a:latin typeface="BIZ UDPゴシック" panose="020B0400000000000000" pitchFamily="50" charset="-128"/>
                <a:ea typeface="BIZ UDPゴシック" panose="020B0400000000000000" pitchFamily="50" charset="-128"/>
              </a:rPr>
              <a:t>約</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６</a:t>
            </a:r>
            <a:r>
              <a:rPr kumimoji="1" lang="en-US" altLang="ja-JP" sz="1000" dirty="0" err="1" smtClean="0">
                <a:solidFill>
                  <a:schemeClr val="accent2"/>
                </a:solidFill>
                <a:latin typeface="BIZ UDPゴシック" panose="020B0400000000000000" pitchFamily="50" charset="-128"/>
                <a:ea typeface="BIZ UDPゴシック" panose="020B0400000000000000" pitchFamily="50" charset="-128"/>
              </a:rPr>
              <a:t>pt</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a:t>
            </a:r>
          </a:p>
        </p:txBody>
      </p:sp>
      <p:sp>
        <p:nvSpPr>
          <p:cNvPr id="3" name="角丸四角形 2"/>
          <p:cNvSpPr/>
          <p:nvPr/>
        </p:nvSpPr>
        <p:spPr>
          <a:xfrm>
            <a:off x="7984259" y="2373324"/>
            <a:ext cx="1476000" cy="252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980572" y="2810207"/>
            <a:ext cx="1476000" cy="252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6774" y="3436248"/>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（人）</a:t>
            </a:r>
          </a:p>
        </p:txBody>
      </p:sp>
      <p:sp>
        <p:nvSpPr>
          <p:cNvPr id="22" name="テキスト ボックス 21"/>
          <p:cNvSpPr txBox="1"/>
          <p:nvPr/>
        </p:nvSpPr>
        <p:spPr>
          <a:xfrm>
            <a:off x="5086987" y="3457995"/>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（人）</a:t>
            </a:r>
          </a:p>
        </p:txBody>
      </p:sp>
      <p:sp>
        <p:nvSpPr>
          <p:cNvPr id="24" name="テキスト ボックス 23"/>
          <p:cNvSpPr txBox="1"/>
          <p:nvPr/>
        </p:nvSpPr>
        <p:spPr>
          <a:xfrm>
            <a:off x="6982996" y="4944567"/>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高齢者人口</a:t>
            </a:r>
          </a:p>
        </p:txBody>
      </p:sp>
      <p:sp>
        <p:nvSpPr>
          <p:cNvPr id="25" name="テキスト ボックス 24"/>
          <p:cNvSpPr txBox="1"/>
          <p:nvPr/>
        </p:nvSpPr>
        <p:spPr>
          <a:xfrm>
            <a:off x="744774" y="3797016"/>
            <a:ext cx="720000" cy="230832"/>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４３</a:t>
            </a:r>
            <a:r>
              <a:rPr kumimoji="1" lang="en-US" altLang="ja-JP" sz="900" dirty="0" smtClean="0">
                <a:latin typeface="BIZ UDPゴシック" panose="020B0400000000000000" pitchFamily="50" charset="-128"/>
                <a:ea typeface="BIZ UDPゴシック" panose="020B0400000000000000" pitchFamily="50" charset="-128"/>
              </a:rPr>
              <a:t>,</a:t>
            </a:r>
            <a:r>
              <a:rPr kumimoji="1" lang="ja-JP" altLang="en-US" sz="900" dirty="0" smtClean="0">
                <a:latin typeface="BIZ UDPゴシック" panose="020B0400000000000000" pitchFamily="50" charset="-128"/>
                <a:ea typeface="BIZ UDPゴシック" panose="020B0400000000000000" pitchFamily="50" charset="-128"/>
              </a:rPr>
              <a:t>０６２</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4208967" y="4104200"/>
            <a:ext cx="720000" cy="230832"/>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３７</a:t>
            </a:r>
            <a:r>
              <a:rPr kumimoji="1" lang="en-US" altLang="ja-JP" sz="900" dirty="0" smtClean="0">
                <a:latin typeface="BIZ UDPゴシック" panose="020B0400000000000000" pitchFamily="50" charset="-128"/>
                <a:ea typeface="BIZ UDPゴシック" panose="020B0400000000000000" pitchFamily="50" charset="-128"/>
              </a:rPr>
              <a:t>,</a:t>
            </a:r>
            <a:r>
              <a:rPr kumimoji="1" lang="ja-JP" altLang="en-US" sz="900" dirty="0" smtClean="0">
                <a:latin typeface="BIZ UDPゴシック" panose="020B0400000000000000" pitchFamily="50" charset="-128"/>
                <a:ea typeface="BIZ UDPゴシック" panose="020B0400000000000000" pitchFamily="50" charset="-128"/>
              </a:rPr>
              <a:t>６０３</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flipV="1">
            <a:off x="977362" y="4022318"/>
            <a:ext cx="0" cy="144000"/>
          </a:xfrm>
          <a:prstGeom prst="line">
            <a:avLst/>
          </a:prstGeom>
          <a:ln w="6350"/>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6982996" y="5640287"/>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年少人口</a:t>
            </a:r>
          </a:p>
        </p:txBody>
      </p:sp>
      <p:sp>
        <p:nvSpPr>
          <p:cNvPr id="36" name="テキスト ボックス 35"/>
          <p:cNvSpPr txBox="1"/>
          <p:nvPr/>
        </p:nvSpPr>
        <p:spPr>
          <a:xfrm>
            <a:off x="2182331" y="4372759"/>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後期高齢者人口</a:t>
            </a:r>
          </a:p>
        </p:txBody>
      </p:sp>
      <p:sp>
        <p:nvSpPr>
          <p:cNvPr id="37" name="テキスト ボックス 36"/>
          <p:cNvSpPr txBox="1"/>
          <p:nvPr/>
        </p:nvSpPr>
        <p:spPr>
          <a:xfrm>
            <a:off x="2187290" y="4671990"/>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前期高齢者人口</a:t>
            </a:r>
          </a:p>
        </p:txBody>
      </p:sp>
      <p:sp>
        <p:nvSpPr>
          <p:cNvPr id="38" name="テキスト ボックス 37"/>
          <p:cNvSpPr txBox="1"/>
          <p:nvPr/>
        </p:nvSpPr>
        <p:spPr>
          <a:xfrm>
            <a:off x="2182331" y="5391737"/>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生産年齢人口</a:t>
            </a:r>
          </a:p>
        </p:txBody>
      </p:sp>
      <p:sp>
        <p:nvSpPr>
          <p:cNvPr id="39" name="テキスト ボックス 38"/>
          <p:cNvSpPr txBox="1"/>
          <p:nvPr/>
        </p:nvSpPr>
        <p:spPr>
          <a:xfrm>
            <a:off x="2182331" y="6111484"/>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年少人口</a:t>
            </a:r>
          </a:p>
        </p:txBody>
      </p:sp>
      <p:cxnSp>
        <p:nvCxnSpPr>
          <p:cNvPr id="43" name="直線コネクタ 42"/>
          <p:cNvCxnSpPr/>
          <p:nvPr/>
        </p:nvCxnSpPr>
        <p:spPr>
          <a:xfrm flipV="1">
            <a:off x="4674248" y="4351059"/>
            <a:ext cx="0" cy="108000"/>
          </a:xfrm>
          <a:prstGeom prst="line">
            <a:avLst/>
          </a:prstGeom>
          <a:ln w="6350"/>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7022467" y="4010827"/>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生産年齢人口</a:t>
            </a:r>
          </a:p>
        </p:txBody>
      </p:sp>
      <p:graphicFrame>
        <p:nvGraphicFramePr>
          <p:cNvPr id="5" name="表 4"/>
          <p:cNvGraphicFramePr>
            <a:graphicFrameLocks noGrp="1"/>
          </p:cNvGraphicFramePr>
          <p:nvPr>
            <p:extLst>
              <p:ext uri="{D42A27DB-BD31-4B8C-83A1-F6EECF244321}">
                <p14:modId xmlns:p14="http://schemas.microsoft.com/office/powerpoint/2010/main" val="2733828756"/>
              </p:ext>
            </p:extLst>
          </p:nvPr>
        </p:nvGraphicFramePr>
        <p:xfrm>
          <a:off x="5914987" y="1944865"/>
          <a:ext cx="1712876" cy="1094410"/>
        </p:xfrm>
        <a:graphic>
          <a:graphicData uri="http://schemas.openxmlformats.org/drawingml/2006/table">
            <a:tbl>
              <a:tblPr>
                <a:tableStyleId>{5C22544A-7EE6-4342-B048-85BDC9FD1C3A}</a:tableStyleId>
              </a:tblPr>
              <a:tblGrid>
                <a:gridCol w="1086800">
                  <a:extLst>
                    <a:ext uri="{9D8B030D-6E8A-4147-A177-3AD203B41FA5}">
                      <a16:colId xmlns:a16="http://schemas.microsoft.com/office/drawing/2014/main" val="2983654006"/>
                    </a:ext>
                  </a:extLst>
                </a:gridCol>
                <a:gridCol w="626076">
                  <a:extLst>
                    <a:ext uri="{9D8B030D-6E8A-4147-A177-3AD203B41FA5}">
                      <a16:colId xmlns:a16="http://schemas.microsoft.com/office/drawing/2014/main" val="3493508654"/>
                    </a:ext>
                  </a:extLst>
                </a:gridCol>
              </a:tblGrid>
              <a:tr h="218882">
                <a:tc>
                  <a:txBody>
                    <a:bodyPr/>
                    <a:lstStyle/>
                    <a:p>
                      <a:pPr algn="ctr" fontAlgn="ctr"/>
                      <a:r>
                        <a:rPr lang="ja-JP" altLang="en-US" sz="1000" u="none" strike="noStrike" dirty="0">
                          <a:solidFill>
                            <a:schemeClr val="bg1"/>
                          </a:solidFill>
                          <a:effectLst/>
                          <a:latin typeface="BIZ UDPゴシック" panose="020B0400000000000000" pitchFamily="50" charset="-128"/>
                          <a:ea typeface="BIZ UDPゴシック" panose="020B0400000000000000" pitchFamily="50" charset="-128"/>
                        </a:rPr>
                        <a:t>　</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ctr"/>
                      <a:r>
                        <a:rPr lang="en-US" sz="1000" u="none" strike="noStrike" dirty="0">
                          <a:solidFill>
                            <a:schemeClr val="bg1"/>
                          </a:solidFill>
                          <a:effectLst/>
                          <a:latin typeface="BIZ UDPゴシック" panose="020B0400000000000000" pitchFamily="50" charset="-128"/>
                          <a:ea typeface="BIZ UDPゴシック" panose="020B0400000000000000" pitchFamily="50" charset="-128"/>
                        </a:rPr>
                        <a:t>R3</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35540994"/>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年少人口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6619"/>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生産年齢人口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575462"/>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前期高齢者人口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831310"/>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後期高齢者人口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528014"/>
                  </a:ext>
                </a:extLst>
              </a:tr>
            </a:tbl>
          </a:graphicData>
        </a:graphic>
      </p:graphicFrame>
      <p:sp>
        <p:nvSpPr>
          <p:cNvPr id="33" name="正方形/長方形 32"/>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81175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9151864" cy="954107"/>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試算の費目別の</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傾向①</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（歳出：建設事業費</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（災害復旧含む）</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92993" y="933428"/>
            <a:ext cx="9587988" cy="1282402"/>
          </a:xfrm>
          <a:prstGeom prst="rect">
            <a:avLst/>
          </a:prstGeom>
        </p:spPr>
        <p:txBody>
          <a:bodyPr wrap="square">
            <a:spAutoFit/>
          </a:bodyPr>
          <a:lstStyle/>
          <a:p>
            <a:pPr>
              <a:lnSpc>
                <a:spcPct val="150000"/>
              </a:lnSpc>
            </a:pPr>
            <a:r>
              <a:rPr kumimoji="1" lang="ja-JP" altLang="en-US" dirty="0">
                <a:solidFill>
                  <a:srgbClr val="FFC000"/>
                </a:solidFill>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公民館・町民会館</a:t>
            </a:r>
            <a:r>
              <a:rPr kumimoji="1" lang="ja-JP" altLang="en-US" dirty="0" smtClean="0">
                <a:latin typeface="BIZ UDPゴシック" panose="020B0400000000000000" pitchFamily="50" charset="-128"/>
                <a:ea typeface="BIZ UDPゴシック" panose="020B0400000000000000" pitchFamily="50" charset="-128"/>
              </a:rPr>
              <a:t>整備事業</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令和</a:t>
            </a:r>
            <a:r>
              <a:rPr kumimoji="1" lang="en-US" altLang="ja-JP" sz="1200" dirty="0" smtClean="0">
                <a:latin typeface="BIZ UDPゴシック" panose="020B0400000000000000" pitchFamily="50" charset="-128"/>
                <a:ea typeface="BIZ UDPゴシック" panose="020B0400000000000000" pitchFamily="50" charset="-128"/>
              </a:rPr>
              <a:t>4</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smtClean="0">
                <a:latin typeface="BIZ UDPゴシック" panose="020B0400000000000000" pitchFamily="50" charset="-128"/>
                <a:ea typeface="BIZ UDPゴシック" panose="020B0400000000000000" pitchFamily="50" charset="-128"/>
              </a:rPr>
              <a:t>5</a:t>
            </a:r>
            <a:r>
              <a:rPr kumimoji="1" lang="ja-JP" altLang="en-US" sz="1200" dirty="0" smtClean="0">
                <a:latin typeface="BIZ UDPゴシック" panose="020B0400000000000000" pitchFamily="50" charset="-128"/>
                <a:ea typeface="BIZ UDPゴシック" panose="020B0400000000000000" pitchFamily="50" charset="-128"/>
              </a:rPr>
              <a:t>年度</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dirty="0" smtClean="0">
                <a:latin typeface="BIZ UDPゴシック" panose="020B0400000000000000" pitchFamily="50" charset="-128"/>
                <a:ea typeface="BIZ UDPゴシック" panose="020B0400000000000000" pitchFamily="50" charset="-128"/>
              </a:rPr>
              <a:t>と、ごみ処理施設の広域化</a:t>
            </a:r>
            <a:r>
              <a:rPr kumimoji="1" lang="ja-JP" altLang="en-US" sz="1200" dirty="0" smtClean="0">
                <a:latin typeface="BIZ UDPゴシック" panose="020B0400000000000000" pitchFamily="50" charset="-128"/>
                <a:ea typeface="BIZ UDPゴシック" panose="020B0400000000000000" pitchFamily="50" charset="-128"/>
              </a:rPr>
              <a:t>（令和８～１１年度</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の</a:t>
            </a:r>
            <a:r>
              <a:rPr kumimoji="1" lang="ja-JP" altLang="en-US" dirty="0" smtClean="0">
                <a:latin typeface="BIZ UDPゴシック" panose="020B0400000000000000" pitchFamily="50" charset="-128"/>
                <a:ea typeface="BIZ UDPゴシック" panose="020B0400000000000000" pitchFamily="50" charset="-128"/>
              </a:rPr>
              <a:t>影響に</a:t>
            </a:r>
            <a:r>
              <a:rPr kumimoji="1" lang="ja-JP" altLang="en-US" dirty="0" err="1" smtClean="0">
                <a:latin typeface="BIZ UDPゴシック" panose="020B0400000000000000" pitchFamily="50" charset="-128"/>
                <a:ea typeface="BIZ UDPゴシック" panose="020B0400000000000000" pitchFamily="50" charset="-128"/>
              </a:rPr>
              <a:t>よ</a:t>
            </a:r>
            <a:endParaRPr kumimoji="1" lang="en-US" altLang="ja-JP" dirty="0" smtClean="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　り、当該期間の建設</a:t>
            </a:r>
            <a:r>
              <a:rPr kumimoji="1" lang="ja-JP" altLang="en-US" dirty="0">
                <a:latin typeface="BIZ UDPゴシック" panose="020B0400000000000000" pitchFamily="50" charset="-128"/>
                <a:ea typeface="BIZ UDPゴシック" panose="020B0400000000000000" pitchFamily="50" charset="-128"/>
              </a:rPr>
              <a:t>事業費が高水準で推移</a:t>
            </a:r>
            <a:endParaRPr kumimoji="1" lang="en-US" altLang="ja-JP" sz="500" dirty="0">
              <a:latin typeface="BIZ UDPゴシック" panose="020B0400000000000000" pitchFamily="50" charset="-128"/>
              <a:ea typeface="BIZ UDPゴシック" panose="020B0400000000000000" pitchFamily="50" charset="-128"/>
            </a:endParaRPr>
          </a:p>
          <a:p>
            <a:pPr>
              <a:lnSpc>
                <a:spcPts val="2800"/>
              </a:lnSpc>
            </a:pPr>
            <a:r>
              <a:rPr kumimoji="1" lang="ja-JP" altLang="en-US" dirty="0">
                <a:solidFill>
                  <a:srgbClr val="FFC000"/>
                </a:solidFill>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歳入</a:t>
            </a:r>
            <a:r>
              <a:rPr kumimoji="1" lang="ja-JP" altLang="en-US" dirty="0" smtClean="0">
                <a:latin typeface="BIZ UDPゴシック" panose="020B0400000000000000" pitchFamily="50" charset="-128"/>
                <a:ea typeface="BIZ UDPゴシック" panose="020B0400000000000000" pitchFamily="50" charset="-128"/>
              </a:rPr>
              <a:t>の地方債</a:t>
            </a:r>
            <a:r>
              <a:rPr kumimoji="1" lang="ja-JP" altLang="en-US" dirty="0">
                <a:latin typeface="BIZ UDPゴシック" panose="020B0400000000000000" pitchFamily="50" charset="-128"/>
                <a:ea typeface="BIZ UDPゴシック" panose="020B0400000000000000" pitchFamily="50" charset="-128"/>
              </a:rPr>
              <a:t>も建設事業費と</a:t>
            </a:r>
            <a:r>
              <a:rPr kumimoji="1" lang="ja-JP" altLang="en-US" dirty="0" smtClean="0">
                <a:latin typeface="BIZ UDPゴシック" panose="020B0400000000000000" pitchFamily="50" charset="-128"/>
                <a:ea typeface="BIZ UDPゴシック" panose="020B0400000000000000" pitchFamily="50" charset="-128"/>
              </a:rPr>
              <a:t>連動</a:t>
            </a:r>
            <a:endParaRPr kumimoji="1" lang="en-US" altLang="ja-JP"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98377" y="923810"/>
            <a:ext cx="9487041" cy="1407910"/>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102493" y="2877953"/>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13" name="テキスト ボックス 12"/>
          <p:cNvSpPr txBox="1"/>
          <p:nvPr/>
        </p:nvSpPr>
        <p:spPr>
          <a:xfrm>
            <a:off x="797662" y="274649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建設事業費の推移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5509362" y="273379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地方債</a:t>
            </a:r>
            <a:r>
              <a:rPr kumimoji="1" lang="ja-JP" altLang="en-US" sz="1400" dirty="0">
                <a:latin typeface="BIZ UDPゴシック" panose="020B0400000000000000" pitchFamily="50" charset="-128"/>
                <a:ea typeface="BIZ UDPゴシック" panose="020B0400000000000000" pitchFamily="50" charset="-128"/>
              </a:rPr>
              <a:t>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4809066" y="2865123"/>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3" name="正方形/長方形 22"/>
          <p:cNvSpPr/>
          <p:nvPr/>
        </p:nvSpPr>
        <p:spPr>
          <a:xfrm>
            <a:off x="9602046" y="648625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5</a:t>
            </a:r>
          </a:p>
        </p:txBody>
      </p:sp>
      <p:graphicFrame>
        <p:nvGraphicFramePr>
          <p:cNvPr id="18" name="グラフ 17">
            <a:extLst>
              <a:ext uri="{FF2B5EF4-FFF2-40B4-BE49-F238E27FC236}">
                <a16:creationId xmlns:a16="http://schemas.microsoft.com/office/drawing/2014/main" id="{170FA644-D065-4560-B0DB-6111C4F43B33}"/>
              </a:ext>
            </a:extLst>
          </p:cNvPr>
          <p:cNvGraphicFramePr>
            <a:graphicFrameLocks/>
          </p:cNvGraphicFramePr>
          <p:nvPr>
            <p:extLst>
              <p:ext uri="{D42A27DB-BD31-4B8C-83A1-F6EECF244321}">
                <p14:modId xmlns:p14="http://schemas.microsoft.com/office/powerpoint/2010/main" val="1976604085"/>
              </p:ext>
            </p:extLst>
          </p:nvPr>
        </p:nvGraphicFramePr>
        <p:xfrm>
          <a:off x="198377" y="3242670"/>
          <a:ext cx="4769863" cy="3219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グラフ 23">
            <a:extLst>
              <a:ext uri="{FF2B5EF4-FFF2-40B4-BE49-F238E27FC236}">
                <a16:creationId xmlns:a16="http://schemas.microsoft.com/office/drawing/2014/main" id="{6C4824A6-7FF2-47B8-983B-910931526BF7}"/>
              </a:ext>
            </a:extLst>
          </p:cNvPr>
          <p:cNvGraphicFramePr>
            <a:graphicFrameLocks/>
          </p:cNvGraphicFramePr>
          <p:nvPr>
            <p:extLst>
              <p:ext uri="{D42A27DB-BD31-4B8C-83A1-F6EECF244321}">
                <p14:modId xmlns:p14="http://schemas.microsoft.com/office/powerpoint/2010/main" val="377110039"/>
              </p:ext>
            </p:extLst>
          </p:nvPr>
        </p:nvGraphicFramePr>
        <p:xfrm>
          <a:off x="4991100" y="3172900"/>
          <a:ext cx="4769863" cy="3215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グラフ 34">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217225507"/>
              </p:ext>
            </p:extLst>
          </p:nvPr>
        </p:nvGraphicFramePr>
        <p:xfrm>
          <a:off x="5099060" y="3562630"/>
          <a:ext cx="4687305" cy="314297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6817892" cy="954107"/>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試算の費目別の</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傾向②</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（歳出</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：繰出金）</a:t>
            </a:r>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98377" y="964619"/>
            <a:ext cx="9587988" cy="2015936"/>
          </a:xfrm>
          <a:prstGeom prst="rect">
            <a:avLst/>
          </a:prstGeom>
          <a:ln>
            <a:noFill/>
          </a:ln>
        </p:spPr>
        <p:txBody>
          <a:bodyPr wrap="square">
            <a:spAutoFit/>
          </a:bodyPr>
          <a:lstStyle/>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後期高齢事業は後期高齢人口と連動し、介護保険事業は府内全体の介護給付費総額の推計値</a:t>
            </a:r>
            <a:r>
              <a:rPr kumimoji="1" lang="ja-JP" altLang="en-US" sz="1600" dirty="0" smtClean="0">
                <a:latin typeface="BIZ UDPゴシック" panose="020B0400000000000000" pitchFamily="50" charset="-128"/>
                <a:ea typeface="BIZ UDPゴシック" panose="020B0400000000000000" pitchFamily="50" charset="-128"/>
              </a:rPr>
              <a:t>と連動</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smtClean="0">
                <a:latin typeface="BIZ UDPゴシック" panose="020B0400000000000000" pitchFamily="50" charset="-128"/>
                <a:ea typeface="BIZ UDPゴシック" panose="020B0400000000000000" pitchFamily="50" charset="-128"/>
              </a:rPr>
              <a:t>　　し</a:t>
            </a:r>
            <a:r>
              <a:rPr kumimoji="1" lang="ja-JP" altLang="en-US" sz="1600" dirty="0">
                <a:latin typeface="BIZ UDPゴシック" panose="020B0400000000000000" pitchFamily="50" charset="-128"/>
                <a:ea typeface="BIZ UDPゴシック" panose="020B0400000000000000" pitchFamily="50" charset="-128"/>
              </a:rPr>
              <a:t>、いずれも増加傾向</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国保事業は</a:t>
            </a:r>
            <a:r>
              <a:rPr kumimoji="1" lang="en-US" altLang="ja-JP" sz="1600" dirty="0">
                <a:latin typeface="BIZ UDPゴシック" panose="020B0400000000000000" pitchFamily="50" charset="-128"/>
                <a:ea typeface="BIZ UDPゴシック" panose="020B0400000000000000" pitchFamily="50" charset="-128"/>
              </a:rPr>
              <a:t>75</a:t>
            </a:r>
            <a:r>
              <a:rPr kumimoji="1" lang="ja-JP" altLang="en-US" sz="1600" dirty="0">
                <a:latin typeface="BIZ UDPゴシック" panose="020B0400000000000000" pitchFamily="50" charset="-128"/>
                <a:ea typeface="BIZ UDPゴシック" panose="020B0400000000000000" pitchFamily="50" charset="-128"/>
              </a:rPr>
              <a:t>歳未満人口と連動して減少傾向、下水道事業は過去と同水準</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水道事業は末端給水事業の水道企業団との統合により</a:t>
            </a:r>
            <a:r>
              <a:rPr kumimoji="1" lang="ja-JP" altLang="en-US" sz="1600" dirty="0" smtClean="0">
                <a:latin typeface="BIZ UDPゴシック" panose="020B0400000000000000" pitchFamily="50" charset="-128"/>
                <a:ea typeface="BIZ UDPゴシック" panose="020B0400000000000000" pitchFamily="50" charset="-128"/>
              </a:rPr>
              <a:t>令和３年度</a:t>
            </a:r>
            <a:r>
              <a:rPr kumimoji="1" lang="ja-JP" altLang="en-US" sz="1600" dirty="0">
                <a:latin typeface="BIZ UDPゴシック" panose="020B0400000000000000" pitchFamily="50" charset="-128"/>
                <a:ea typeface="BIZ UDPゴシック" panose="020B0400000000000000" pitchFamily="50" charset="-128"/>
              </a:rPr>
              <a:t>から皆減　 ⇔</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（統合後は、毎年度、企業団への</a:t>
            </a:r>
            <a:r>
              <a:rPr kumimoji="1" lang="ja-JP" altLang="en-US" sz="1400" dirty="0">
                <a:latin typeface="BIZ UDPゴシック" panose="020B0400000000000000" pitchFamily="50" charset="-128"/>
                <a:ea typeface="BIZ UDPゴシック" panose="020B0400000000000000" pitchFamily="50" charset="-128"/>
              </a:rPr>
              <a:t>出資</a:t>
            </a:r>
            <a:r>
              <a:rPr kumimoji="1" lang="ja-JP" altLang="en-US" sz="1400" dirty="0" smtClean="0">
                <a:latin typeface="BIZ UDPゴシック" panose="020B0400000000000000" pitchFamily="50" charset="-128"/>
                <a:ea typeface="BIZ UDPゴシック" panose="020B0400000000000000" pitchFamily="50" charset="-128"/>
              </a:rPr>
              <a:t>金・</a:t>
            </a:r>
            <a:r>
              <a:rPr kumimoji="1" lang="en-US" altLang="ja-JP" sz="1400" dirty="0" smtClean="0">
                <a:latin typeface="BIZ UDPゴシック" panose="020B0400000000000000" pitchFamily="50" charset="-128"/>
                <a:ea typeface="BIZ UDPゴシック" panose="020B0400000000000000" pitchFamily="50" charset="-128"/>
              </a:rPr>
              <a:t>30</a:t>
            </a:r>
            <a:r>
              <a:rPr kumimoji="1" lang="ja-JP" altLang="en-US" sz="1400" dirty="0" smtClean="0">
                <a:latin typeface="BIZ UDPゴシック" panose="020B0400000000000000" pitchFamily="50" charset="-128"/>
                <a:ea typeface="BIZ UDPゴシック" panose="020B0400000000000000" pitchFamily="50" charset="-128"/>
              </a:rPr>
              <a:t>百万円を計上）</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1600" dirty="0" smtClean="0">
                <a:solidFill>
                  <a:schemeClr val="accent2">
                    <a:lumMod val="75000"/>
                  </a:schemeClr>
                </a:solidFill>
                <a:latin typeface="BIZ UDPゴシック" panose="020B0400000000000000" pitchFamily="50" charset="-128"/>
                <a:ea typeface="BIZ UDPゴシック" panose="020B0400000000000000" pitchFamily="50" charset="-128"/>
              </a:rPr>
              <a:t>➡</a:t>
            </a: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繰</a:t>
            </a:r>
            <a:r>
              <a:rPr kumimoji="1" lang="ja-JP" altLang="en-US" sz="1600" dirty="0">
                <a:latin typeface="BIZ UDPゴシック" panose="020B0400000000000000" pitchFamily="50" charset="-128"/>
                <a:ea typeface="BIZ UDPゴシック" panose="020B0400000000000000" pitchFamily="50" charset="-128"/>
              </a:rPr>
              <a:t>出金</a:t>
            </a:r>
            <a:r>
              <a:rPr kumimoji="1" lang="ja-JP" altLang="en-US" sz="1600" dirty="0" smtClean="0">
                <a:latin typeface="BIZ UDPゴシック" panose="020B0400000000000000" pitchFamily="50" charset="-128"/>
                <a:ea typeface="BIZ UDPゴシック" panose="020B0400000000000000" pitchFamily="50" charset="-128"/>
              </a:rPr>
              <a:t>は全体</a:t>
            </a:r>
            <a:r>
              <a:rPr kumimoji="1" lang="ja-JP" altLang="en-US" sz="1600" dirty="0">
                <a:latin typeface="BIZ UDPゴシック" panose="020B0400000000000000" pitchFamily="50" charset="-128"/>
                <a:ea typeface="BIZ UDPゴシック" panose="020B0400000000000000" pitchFamily="50" charset="-128"/>
              </a:rPr>
              <a:t>と</a:t>
            </a:r>
            <a:r>
              <a:rPr kumimoji="1" lang="ja-JP" altLang="en-US" sz="1600" dirty="0" smtClean="0">
                <a:latin typeface="BIZ UDPゴシック" panose="020B0400000000000000" pitchFamily="50" charset="-128"/>
                <a:ea typeface="BIZ UDPゴシック" panose="020B0400000000000000" pitchFamily="50" charset="-128"/>
              </a:rPr>
              <a:t>して、</a:t>
            </a:r>
            <a:r>
              <a:rPr kumimoji="1" lang="en-US" altLang="ja-JP" sz="1600" dirty="0" smtClean="0">
                <a:latin typeface="BIZ UDPゴシック" panose="020B0400000000000000" pitchFamily="50" charset="-128"/>
                <a:ea typeface="BIZ UDPゴシック" panose="020B0400000000000000" pitchFamily="50" charset="-128"/>
              </a:rPr>
              <a:t>R3</a:t>
            </a:r>
            <a:r>
              <a:rPr kumimoji="1" lang="ja-JP" altLang="en-US" sz="1600" dirty="0" smtClean="0">
                <a:latin typeface="BIZ UDPゴシック" panose="020B0400000000000000" pitchFamily="50" charset="-128"/>
                <a:ea typeface="BIZ UDPゴシック" panose="020B0400000000000000" pitchFamily="50" charset="-128"/>
              </a:rPr>
              <a:t>以降増加基調</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98377" y="923809"/>
            <a:ext cx="9487041" cy="203072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0" y="338329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13" name="テキスト ボックス 12"/>
          <p:cNvSpPr txBox="1"/>
          <p:nvPr/>
        </p:nvSpPr>
        <p:spPr>
          <a:xfrm>
            <a:off x="3003915" y="3070029"/>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特別会計別の繰出金の見通し</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4757439" y="338329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5" name="テキスト ボックス 24"/>
          <p:cNvSpPr txBox="1"/>
          <p:nvPr/>
        </p:nvSpPr>
        <p:spPr>
          <a:xfrm>
            <a:off x="5916910" y="4065370"/>
            <a:ext cx="864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7397311" y="4276404"/>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下水道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7397311" y="4954115"/>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後期</a:t>
            </a:r>
            <a:r>
              <a:rPr kumimoji="1" lang="ja-JP" altLang="en-US" sz="1050" dirty="0">
                <a:latin typeface="BIZ UDPゴシック" panose="020B0400000000000000" pitchFamily="50" charset="-128"/>
                <a:ea typeface="BIZ UDPゴシック" panose="020B0400000000000000" pitchFamily="50" charset="-128"/>
              </a:rPr>
              <a:t>高齢</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7397311" y="6170815"/>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介護保険事業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6063881" y="5581009"/>
            <a:ext cx="864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国保</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1048554" y="3899122"/>
            <a:ext cx="1620000" cy="230832"/>
          </a:xfrm>
          <a:prstGeom prst="rect">
            <a:avLst/>
          </a:prstGeom>
          <a:noFill/>
          <a:ln>
            <a:noFill/>
          </a:ln>
        </p:spPr>
        <p:txBody>
          <a:bodyPr wrap="square" rtlCol="0" anchor="ctr">
            <a:spAutoFit/>
          </a:bodyPr>
          <a:lstStyle/>
          <a:p>
            <a:pPr algn="ctr"/>
            <a:r>
              <a:rPr kumimoji="1" lang="ja-JP" altLang="en-US" sz="900" dirty="0" smtClean="0">
                <a:latin typeface="BIZ UDPゴシック" panose="020B0400000000000000" pitchFamily="50" charset="-128"/>
                <a:ea typeface="BIZ UDPゴシック" panose="020B0400000000000000" pitchFamily="50" charset="-128"/>
              </a:rPr>
              <a:t>後期</a:t>
            </a:r>
            <a:r>
              <a:rPr kumimoji="1" lang="ja-JP" altLang="en-US" sz="900" dirty="0">
                <a:latin typeface="BIZ UDPゴシック" panose="020B0400000000000000" pitchFamily="50" charset="-128"/>
                <a:ea typeface="BIZ UDPゴシック" panose="020B0400000000000000" pitchFamily="50" charset="-128"/>
              </a:rPr>
              <a:t>高齢</a:t>
            </a:r>
            <a:r>
              <a:rPr kumimoji="1" lang="ja-JP" altLang="en-US" sz="900" dirty="0" smtClean="0">
                <a:latin typeface="BIZ UDPゴシック" panose="020B0400000000000000" pitchFamily="50" charset="-128"/>
                <a:ea typeface="BIZ UDPゴシック" panose="020B0400000000000000" pitchFamily="50" charset="-128"/>
              </a:rPr>
              <a:t>事業</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2780622" y="4014538"/>
            <a:ext cx="1620000" cy="230832"/>
          </a:xfrm>
          <a:prstGeom prst="rect">
            <a:avLst/>
          </a:prstGeom>
          <a:noFill/>
          <a:ln>
            <a:noFill/>
          </a:ln>
        </p:spPr>
        <p:txBody>
          <a:bodyPr wrap="square" rtlCol="0" anchor="ctr">
            <a:spAutoFit/>
          </a:bodyPr>
          <a:lstStyle/>
          <a:p>
            <a:pPr algn="ctr"/>
            <a:r>
              <a:rPr kumimoji="1" lang="ja-JP" altLang="en-US" sz="900" dirty="0" smtClean="0">
                <a:latin typeface="BIZ UDPゴシック" panose="020B0400000000000000" pitchFamily="50" charset="-128"/>
                <a:ea typeface="BIZ UDPゴシック" panose="020B0400000000000000" pitchFamily="50" charset="-128"/>
              </a:rPr>
              <a:t>介護保険事業</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3349831" y="5440177"/>
            <a:ext cx="864000" cy="230832"/>
          </a:xfrm>
          <a:prstGeom prst="rect">
            <a:avLst/>
          </a:prstGeom>
          <a:noFill/>
          <a:ln>
            <a:noFill/>
          </a:ln>
        </p:spPr>
        <p:txBody>
          <a:bodyPr wrap="square" rtlCol="0" anchor="ctr">
            <a:spAutoFit/>
          </a:bodyPr>
          <a:lstStyle/>
          <a:p>
            <a:pPr algn="ctr"/>
            <a:r>
              <a:rPr kumimoji="1" lang="ja-JP" altLang="en-US" sz="900" dirty="0">
                <a:latin typeface="BIZ UDPゴシック" panose="020B0400000000000000" pitchFamily="50" charset="-128"/>
                <a:ea typeface="BIZ UDPゴシック" panose="020B0400000000000000" pitchFamily="50" charset="-128"/>
              </a:rPr>
              <a:t>国保</a:t>
            </a:r>
            <a:r>
              <a:rPr kumimoji="1" lang="ja-JP" altLang="en-US" sz="900" dirty="0" smtClean="0">
                <a:latin typeface="BIZ UDPゴシック" panose="020B0400000000000000" pitchFamily="50" charset="-128"/>
                <a:ea typeface="BIZ UDPゴシック" panose="020B0400000000000000" pitchFamily="50" charset="-128"/>
              </a:rPr>
              <a:t>事業</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6</a:t>
            </a:r>
          </a:p>
        </p:txBody>
      </p:sp>
      <p:graphicFrame>
        <p:nvGraphicFramePr>
          <p:cNvPr id="29" name="グラフ 28">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2859881543"/>
              </p:ext>
            </p:extLst>
          </p:nvPr>
        </p:nvGraphicFramePr>
        <p:xfrm>
          <a:off x="118636" y="3577087"/>
          <a:ext cx="4868356" cy="312851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a:stCxn id="25" idx="1"/>
          </p:cNvCxnSpPr>
          <p:nvPr/>
        </p:nvCxnSpPr>
        <p:spPr>
          <a:xfrm flipH="1">
            <a:off x="5753100" y="4155370"/>
            <a:ext cx="163810" cy="203270"/>
          </a:xfrm>
          <a:prstGeom prst="line">
            <a:avLst/>
          </a:prstGeom>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1048554" y="6170815"/>
            <a:ext cx="864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932814" y="5783311"/>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下水道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7811873" y="1859547"/>
            <a:ext cx="1790173" cy="738664"/>
          </a:xfrm>
          <a:prstGeom prst="rect">
            <a:avLst/>
          </a:prstGeom>
          <a:solidFill>
            <a:schemeClr val="accent1">
              <a:lumMod val="20000"/>
              <a:lumOff val="80000"/>
            </a:schemeClr>
          </a:solidFill>
          <a:ln>
            <a:solidFill>
              <a:schemeClr val="tx1"/>
            </a:solidFill>
            <a:prstDash val="sysDash"/>
          </a:ln>
        </p:spPr>
        <p:txBody>
          <a:bodyPr wrap="square" rtlCol="0">
            <a:spAutoFit/>
          </a:bodyPr>
          <a:lstStyle/>
          <a:p>
            <a:r>
              <a:rPr kumimoji="1" lang="ja-JP" altLang="en-US" sz="1400" u="sng" dirty="0" smtClean="0">
                <a:latin typeface="BIZ UDPゴシック" panose="020B0400000000000000" pitchFamily="50" charset="-128"/>
                <a:ea typeface="BIZ UDPゴシック" panose="020B0400000000000000" pitchFamily="50" charset="-128"/>
              </a:rPr>
              <a:t>地方交付税の減少</a:t>
            </a:r>
            <a:r>
              <a:rPr kumimoji="1" lang="ja-JP" altLang="en-US" sz="1400" dirty="0" smtClean="0">
                <a:latin typeface="BIZ UDPゴシック" panose="020B0400000000000000" pitchFamily="50" charset="-128"/>
                <a:ea typeface="BIZ UDPゴシック" panose="020B0400000000000000" pitchFamily="50" charset="-128"/>
              </a:rPr>
              <a:t>と</a:t>
            </a:r>
            <a:r>
              <a:rPr kumimoji="1" lang="ja-JP" altLang="en-US" sz="1400" u="sng" dirty="0" smtClean="0">
                <a:latin typeface="BIZ UDPゴシック" panose="020B0400000000000000" pitchFamily="50" charset="-128"/>
                <a:ea typeface="BIZ UDPゴシック" panose="020B0400000000000000" pitchFamily="50" charset="-128"/>
              </a:rPr>
              <a:t>水道企業団への出資金増</a:t>
            </a:r>
            <a:r>
              <a:rPr kumimoji="1" lang="ja-JP" altLang="en-US" sz="1400" dirty="0" smtClean="0">
                <a:latin typeface="BIZ UDPゴシック" panose="020B0400000000000000" pitchFamily="50" charset="-128"/>
                <a:ea typeface="BIZ UDPゴシック" panose="020B0400000000000000" pitchFamily="50" charset="-128"/>
              </a:rPr>
              <a:t>に留意が必要</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410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7829387" cy="523220"/>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今後の行財政運営上の主要な課題等について</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D0ABF41-51B1-4C5B-A09D-5FDFC46B62AC}"/>
              </a:ext>
            </a:extLst>
          </p:cNvPr>
          <p:cNvSpPr txBox="1"/>
          <p:nvPr/>
        </p:nvSpPr>
        <p:spPr>
          <a:xfrm>
            <a:off x="217868" y="868301"/>
            <a:ext cx="9487041" cy="5452775"/>
          </a:xfrm>
          <a:prstGeom prst="rect">
            <a:avLst/>
          </a:prstGeom>
          <a:noFill/>
        </p:spPr>
        <p:txBody>
          <a:bodyPr wrap="square" rtlCol="0">
            <a:spAutoFit/>
          </a:bodyPr>
          <a:lstStyle/>
          <a:p>
            <a:pPr>
              <a:lnSpc>
                <a:spcPts val="2500"/>
              </a:lnSpc>
              <a:spcAft>
                <a:spcPts val="600"/>
              </a:spcAft>
            </a:pPr>
            <a:r>
              <a:rPr kumimoji="1" lang="ja-JP" altLang="en-US"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今回の財政シミュレーションに織り込まれていない課題等</a:t>
            </a:r>
            <a: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r>
            <a:b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r>
            <a:br>
              <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kumimoji="1" lang="ja-JP" altLang="en-US" sz="16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コロナ禍などによる今後の景気動向が各町村の税収や歳出に及ぼす影響</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老朽化が進む公共施設・インフラの更新・保全等に係る経費の増高</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令和</a:t>
            </a:r>
            <a:r>
              <a:rPr kumimoji="1" lang="en-US" altLang="ja-JP" sz="1600" dirty="0">
                <a:latin typeface="BIZ UDPゴシック" panose="020B0400000000000000" pitchFamily="50" charset="-128"/>
                <a:ea typeface="BIZ UDPゴシック" panose="020B0400000000000000" pitchFamily="50" charset="-128"/>
              </a:rPr>
              <a:t>7</a:t>
            </a:r>
            <a:r>
              <a:rPr kumimoji="1" lang="ja-JP" altLang="en-US" sz="1600" dirty="0">
                <a:latin typeface="BIZ UDPゴシック" panose="020B0400000000000000" pitchFamily="50" charset="-128"/>
                <a:ea typeface="BIZ UDPゴシック" panose="020B0400000000000000" pitchFamily="50" charset="-128"/>
              </a:rPr>
              <a:t>年度以降の扶助費の動向とそれに係る国の地方財政措置の</a:t>
            </a:r>
            <a:r>
              <a:rPr kumimoji="1" lang="ja-JP" altLang="en-US" sz="1600" dirty="0" smtClean="0">
                <a:latin typeface="BIZ UDPゴシック" panose="020B0400000000000000" pitchFamily="50" charset="-128"/>
                <a:ea typeface="BIZ UDPゴシック" panose="020B0400000000000000" pitchFamily="50" charset="-128"/>
              </a:rPr>
              <a:t>状況</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① </a:t>
            </a:r>
            <a:r>
              <a:rPr kumimoji="1" lang="ja-JP" altLang="en-US" sz="1600" dirty="0" smtClean="0">
                <a:latin typeface="BIZ UDPゴシック" panose="020B0400000000000000" pitchFamily="50" charset="-128"/>
                <a:ea typeface="BIZ UDPゴシック" panose="020B0400000000000000" pitchFamily="50" charset="-128"/>
              </a:rPr>
              <a:t>令和２年度</a:t>
            </a:r>
            <a:r>
              <a:rPr kumimoji="1" lang="ja-JP" altLang="en-US" sz="1600" dirty="0">
                <a:latin typeface="BIZ UDPゴシック" panose="020B0400000000000000" pitchFamily="50" charset="-128"/>
                <a:ea typeface="BIZ UDPゴシック" panose="020B0400000000000000" pitchFamily="50" charset="-128"/>
              </a:rPr>
              <a:t>決算で</a:t>
            </a:r>
            <a:r>
              <a:rPr kumimoji="1" lang="ja-JP" altLang="en-US" sz="1600" dirty="0">
                <a:solidFill>
                  <a:srgbClr val="FF0000"/>
                </a:solidFill>
                <a:latin typeface="BIZ UDPゴシック" panose="020B0400000000000000" pitchFamily="50" charset="-128"/>
                <a:ea typeface="BIZ UDPゴシック" panose="020B0400000000000000" pitchFamily="50" charset="-128"/>
              </a:rPr>
              <a:t>財政調整基金を</a:t>
            </a:r>
            <a:r>
              <a:rPr kumimoji="1" lang="en-US" altLang="ja-JP" sz="1600" dirty="0">
                <a:solidFill>
                  <a:srgbClr val="FF0000"/>
                </a:solidFill>
                <a:latin typeface="BIZ UDPゴシック" panose="020B0400000000000000" pitchFamily="50" charset="-128"/>
                <a:ea typeface="BIZ UDPゴシック" panose="020B0400000000000000" pitchFamily="50" charset="-128"/>
              </a:rPr>
              <a:t>136</a:t>
            </a:r>
            <a:r>
              <a:rPr kumimoji="1" lang="ja-JP" altLang="en-US" sz="1600" dirty="0">
                <a:solidFill>
                  <a:srgbClr val="FF0000"/>
                </a:solidFill>
                <a:latin typeface="BIZ UDPゴシック" panose="020B0400000000000000" pitchFamily="50" charset="-128"/>
                <a:ea typeface="BIZ UDPゴシック" panose="020B0400000000000000" pitchFamily="50" charset="-128"/>
              </a:rPr>
              <a:t>百万円</a:t>
            </a:r>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取崩し</a:t>
            </a:r>
            <a:endParaRPr kumimoji="1" lang="en-US" altLang="ja-JP" sz="1600" dirty="0" smtClean="0">
              <a:solidFill>
                <a:srgbClr val="FF0000"/>
              </a:solidFill>
              <a:latin typeface="BIZ UDPゴシック" panose="020B0400000000000000" pitchFamily="50" charset="-128"/>
              <a:ea typeface="BIZ UDPゴシック" panose="020B0400000000000000" pitchFamily="50" charset="-128"/>
            </a:endParaRPr>
          </a:p>
          <a:p>
            <a:pPr>
              <a:lnSpc>
                <a:spcPts val="2500"/>
              </a:lnSpc>
              <a:spcAft>
                <a:spcPts val="600"/>
              </a:spcAft>
            </a:pPr>
            <a:r>
              <a:rPr kumimoji="1" lang="ja-JP" altLang="en-US" sz="1600" dirty="0" smtClean="0">
                <a:latin typeface="BIZ UDPゴシック" panose="020B0400000000000000" pitchFamily="50" charset="-128"/>
                <a:ea typeface="BIZ UDPゴシック" panose="020B0400000000000000" pitchFamily="50" charset="-128"/>
              </a:rPr>
              <a:t>  ② </a:t>
            </a:r>
            <a:r>
              <a:rPr kumimoji="1" lang="ja-JP" altLang="en-US" sz="1600" dirty="0">
                <a:latin typeface="BIZ UDPゴシック" panose="020B0400000000000000" pitchFamily="50" charset="-128"/>
                <a:ea typeface="BIZ UDPゴシック" panose="020B0400000000000000" pitchFamily="50" charset="-128"/>
              </a:rPr>
              <a:t>水道事業の水道企業団への統合（令和</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年度から）により繰出金の減が見込まれる一方、統合後</a:t>
            </a:r>
            <a:r>
              <a:rPr kumimoji="1" lang="ja-JP" altLang="en-US" sz="1600" dirty="0" smtClean="0">
                <a:latin typeface="BIZ UDPゴシック" panose="020B0400000000000000" pitchFamily="50" charset="-128"/>
                <a:ea typeface="BIZ UDPゴシック" panose="020B0400000000000000" pitchFamily="50" charset="-128"/>
              </a:rPr>
              <a:t>も</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配水</a:t>
            </a:r>
            <a:r>
              <a:rPr kumimoji="1" lang="ja-JP" altLang="en-US" sz="1600" dirty="0">
                <a:latin typeface="BIZ UDPゴシック" panose="020B0400000000000000" pitchFamily="50" charset="-128"/>
                <a:ea typeface="BIZ UDPゴシック" panose="020B0400000000000000" pitchFamily="50" charset="-128"/>
              </a:rPr>
              <a:t>池の耐震化や老朽管の更新が続くため、水道企業団へ</a:t>
            </a:r>
            <a:r>
              <a:rPr kumimoji="1" lang="ja-JP" altLang="en-US" sz="1600" dirty="0" smtClean="0">
                <a:latin typeface="BIZ UDPゴシック" panose="020B0400000000000000" pitchFamily="50" charset="-128"/>
                <a:ea typeface="BIZ UDPゴシック" panose="020B0400000000000000" pitchFamily="50" charset="-128"/>
              </a:rPr>
              <a:t>の</a:t>
            </a:r>
            <a:r>
              <a:rPr kumimoji="1" lang="ja-JP" altLang="en-US" sz="1600" dirty="0">
                <a:latin typeface="BIZ UDPゴシック" panose="020B0400000000000000" pitchFamily="50" charset="-128"/>
                <a:ea typeface="BIZ UDPゴシック" panose="020B0400000000000000" pitchFamily="50" charset="-128"/>
              </a:rPr>
              <a:t>出</a:t>
            </a:r>
            <a:r>
              <a:rPr kumimoji="1" lang="ja-JP" altLang="en-US" sz="1600" dirty="0" smtClean="0">
                <a:latin typeface="BIZ UDPゴシック" panose="020B0400000000000000" pitchFamily="50" charset="-128"/>
                <a:ea typeface="BIZ UDPゴシック" panose="020B0400000000000000" pitchFamily="50" charset="-128"/>
              </a:rPr>
              <a:t>資金</a:t>
            </a:r>
            <a:r>
              <a:rPr kumimoji="1" lang="ja-JP" altLang="en-US" sz="1600" dirty="0">
                <a:latin typeface="BIZ UDPゴシック" panose="020B0400000000000000" pitchFamily="50" charset="-128"/>
                <a:ea typeface="BIZ UDPゴシック" panose="020B0400000000000000" pitchFamily="50" charset="-128"/>
              </a:rPr>
              <a:t>について留意が</a:t>
            </a:r>
            <a:r>
              <a:rPr kumimoji="1" lang="ja-JP" altLang="en-US" sz="1600" dirty="0" smtClean="0">
                <a:latin typeface="BIZ UDPゴシック" panose="020B0400000000000000" pitchFamily="50" charset="-128"/>
                <a:ea typeface="BIZ UDPゴシック" panose="020B0400000000000000" pitchFamily="50" charset="-128"/>
              </a:rPr>
              <a:t>必要</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（本試算では、統合後、毎年度</a:t>
            </a:r>
            <a:r>
              <a:rPr kumimoji="1" lang="ja-JP" altLang="en-US" sz="1600" dirty="0">
                <a:latin typeface="BIZ UDPゴシック" panose="020B0400000000000000" pitchFamily="50" charset="-128"/>
                <a:ea typeface="BIZ UDPゴシック" panose="020B0400000000000000" pitchFamily="50" charset="-128"/>
              </a:rPr>
              <a:t>、企業団へ</a:t>
            </a:r>
            <a:r>
              <a:rPr kumimoji="1" lang="ja-JP" altLang="en-US" sz="1600" dirty="0" smtClean="0">
                <a:latin typeface="BIZ UDPゴシック" panose="020B0400000000000000" pitchFamily="50" charset="-128"/>
                <a:ea typeface="BIZ UDPゴシック" panose="020B0400000000000000" pitchFamily="50" charset="-128"/>
              </a:rPr>
              <a:t>の</a:t>
            </a:r>
            <a:r>
              <a:rPr kumimoji="1" lang="ja-JP" altLang="en-US" sz="1600" dirty="0">
                <a:latin typeface="BIZ UDPゴシック" panose="020B0400000000000000" pitchFamily="50" charset="-128"/>
                <a:ea typeface="BIZ UDPゴシック" panose="020B0400000000000000" pitchFamily="50" charset="-128"/>
              </a:rPr>
              <a:t>出資</a:t>
            </a:r>
            <a:r>
              <a:rPr kumimoji="1" lang="ja-JP" altLang="en-US" sz="1600" dirty="0" smtClean="0">
                <a:latin typeface="BIZ UDPゴシック" panose="020B0400000000000000" pitchFamily="50" charset="-128"/>
                <a:ea typeface="BIZ UDPゴシック" panose="020B0400000000000000" pitchFamily="50" charset="-128"/>
              </a:rPr>
              <a:t>金</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百万円を計上）</a:t>
            </a:r>
          </a:p>
          <a:p>
            <a:pPr>
              <a:lnSpc>
                <a:spcPts val="2500"/>
              </a:lnSpc>
              <a:spcAft>
                <a:spcPts val="600"/>
              </a:spcAft>
            </a:pPr>
            <a:r>
              <a:rPr kumimoji="1" lang="ja-JP" altLang="en-US" sz="1600" dirty="0">
                <a:latin typeface="BIZ UDPゴシック" panose="020B0400000000000000" pitchFamily="50" charset="-128"/>
                <a:ea typeface="BIZ UDPゴシック" panose="020B0400000000000000" pitchFamily="50" charset="-128"/>
              </a:rPr>
              <a:t>　③</a:t>
            </a:r>
            <a:r>
              <a:rPr kumimoji="1" lang="ja-JP" altLang="en-US" sz="1600" dirty="0" smtClean="0">
                <a:latin typeface="BIZ UDPゴシック" panose="020B0400000000000000" pitchFamily="50" charset="-128"/>
                <a:ea typeface="BIZ UDPゴシック" panose="020B0400000000000000" pitchFamily="50" charset="-128"/>
              </a:rPr>
              <a:t> </a:t>
            </a:r>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下水道</a:t>
            </a:r>
            <a:r>
              <a:rPr kumimoji="1" lang="ja-JP" altLang="en-US" sz="1600" dirty="0">
                <a:solidFill>
                  <a:srgbClr val="FF0000"/>
                </a:solidFill>
                <a:latin typeface="BIZ UDPゴシック" panose="020B0400000000000000" pitchFamily="50" charset="-128"/>
                <a:ea typeface="BIZ UDPゴシック" panose="020B0400000000000000" pitchFamily="50" charset="-128"/>
              </a:rPr>
              <a:t>事業への基準外繰出金（</a:t>
            </a:r>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令和２年度</a:t>
            </a:r>
            <a:r>
              <a:rPr kumimoji="1" lang="ja-JP" altLang="en-US" sz="1600" dirty="0">
                <a:solidFill>
                  <a:srgbClr val="FF0000"/>
                </a:solidFill>
                <a:latin typeface="BIZ UDPゴシック" panose="020B0400000000000000" pitchFamily="50" charset="-128"/>
                <a:ea typeface="BIZ UDPゴシック" panose="020B0400000000000000" pitchFamily="50" charset="-128"/>
              </a:rPr>
              <a:t>決算ベース</a:t>
            </a:r>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で４７百万円</a:t>
            </a:r>
            <a:r>
              <a:rPr kumimoji="1" lang="ja-JP" altLang="en-US" sz="1600" dirty="0">
                <a:solidFill>
                  <a:srgbClr val="FF0000"/>
                </a:solidFill>
                <a:latin typeface="BIZ UDPゴシック" panose="020B0400000000000000" pitchFamily="50" charset="-128"/>
                <a:ea typeface="BIZ UDPゴシック" panose="020B0400000000000000" pitchFamily="50" charset="-128"/>
              </a:rPr>
              <a:t>）の解消</a:t>
            </a:r>
            <a:r>
              <a:rPr kumimoji="1" lang="ja-JP" altLang="en-US" sz="1600" dirty="0">
                <a:latin typeface="BIZ UDPゴシック" panose="020B0400000000000000" pitchFamily="50" charset="-128"/>
                <a:ea typeface="BIZ UDPゴシック" panose="020B0400000000000000" pitchFamily="50" charset="-128"/>
              </a:rPr>
              <a:t>を図るため</a:t>
            </a:r>
            <a:r>
              <a:rPr kumimoji="1" lang="ja-JP" altLang="en-US" sz="1600" dirty="0" smtClean="0">
                <a:latin typeface="BIZ UDPゴシック" panose="020B0400000000000000" pitchFamily="50" charset="-128"/>
                <a:ea typeface="BIZ UDPゴシック" panose="020B0400000000000000" pitchFamily="50" charset="-128"/>
              </a:rPr>
              <a:t>、下水道維持</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ja-JP" altLang="en-US" sz="1600" dirty="0" smtClean="0">
                <a:latin typeface="BIZ UDPゴシック" panose="020B0400000000000000" pitchFamily="50" charset="-128"/>
                <a:ea typeface="BIZ UDPゴシック" panose="020B0400000000000000" pitchFamily="50" charset="-128"/>
              </a:rPr>
              <a:t>　　  管理費</a:t>
            </a:r>
            <a:r>
              <a:rPr kumimoji="1" lang="ja-JP" altLang="en-US" sz="1600" dirty="0">
                <a:latin typeface="BIZ UDPゴシック" panose="020B0400000000000000" pitchFamily="50" charset="-128"/>
                <a:ea typeface="BIZ UDPゴシック" panose="020B0400000000000000" pitchFamily="50" charset="-128"/>
              </a:rPr>
              <a:t>の削減など事業の見直しが</a:t>
            </a:r>
            <a:r>
              <a:rPr kumimoji="1" lang="ja-JP" altLang="en-US" sz="1600" dirty="0" smtClean="0">
                <a:latin typeface="BIZ UDPゴシック" panose="020B0400000000000000" pitchFamily="50" charset="-128"/>
                <a:ea typeface="BIZ UDPゴシック" panose="020B0400000000000000" pitchFamily="50" charset="-128"/>
              </a:rPr>
              <a:t>課題</a:t>
            </a:r>
            <a:endParaRPr kumimoji="1" lang="en-US" altLang="ja-JP" sz="1600" dirty="0">
              <a:latin typeface="BIZ UDPゴシック" panose="020B0400000000000000" pitchFamily="50" charset="-128"/>
              <a:ea typeface="BIZ UDPゴシック" panose="020B0400000000000000" pitchFamily="50" charset="-128"/>
            </a:endParaRPr>
          </a:p>
          <a:p>
            <a:pPr>
              <a:lnSpc>
                <a:spcPts val="2500"/>
              </a:lnSpc>
              <a:spcAft>
                <a:spcPts val="600"/>
              </a:spcAft>
            </a:pPr>
            <a:r>
              <a:rPr kumimoji="1" lang="en-US" altLang="ja-JP" sz="1600" dirty="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④</a:t>
            </a:r>
            <a:r>
              <a:rPr kumimoji="1" lang="ja-JP" altLang="en-US" sz="1600" dirty="0" smtClean="0">
                <a:latin typeface="BIZ UDPゴシック" panose="020B0400000000000000" pitchFamily="50" charset="-128"/>
                <a:ea typeface="BIZ UDPゴシック" panose="020B0400000000000000" pitchFamily="50" charset="-128"/>
              </a:rPr>
              <a:t> 令和</a:t>
            </a:r>
            <a:r>
              <a:rPr kumimoji="1" lang="ja-JP" altLang="en-US" sz="1600" dirty="0">
                <a:latin typeface="BIZ UDPゴシック" panose="020B0400000000000000" pitchFamily="50" charset="-128"/>
                <a:ea typeface="BIZ UDPゴシック" panose="020B0400000000000000" pitchFamily="50" charset="-128"/>
              </a:rPr>
              <a:t>３年度からの、</a:t>
            </a:r>
            <a:r>
              <a:rPr kumimoji="1" lang="ja-JP" altLang="en-US" sz="1600" dirty="0">
                <a:solidFill>
                  <a:srgbClr val="FF0000"/>
                </a:solidFill>
                <a:latin typeface="BIZ UDPゴシック" panose="020B0400000000000000" pitchFamily="50" charset="-128"/>
                <a:ea typeface="BIZ UDPゴシック" panose="020B0400000000000000" pitchFamily="50" charset="-128"/>
              </a:rPr>
              <a:t>し尿処理場の広域化（泉佐野市田尻町清掃施設組合への事務委託）の</a:t>
            </a:r>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効果</a:t>
            </a:r>
            <a:r>
              <a:rPr kumimoji="1" lang="en-US" altLang="ja-JP" sz="1600" dirty="0" smtClean="0">
                <a:solidFill>
                  <a:srgbClr val="FF0000"/>
                </a:solidFill>
                <a:latin typeface="BIZ UDPゴシック" panose="020B0400000000000000" pitchFamily="50" charset="-128"/>
                <a:ea typeface="BIZ UDPゴシック" panose="020B0400000000000000" pitchFamily="50" charset="-128"/>
              </a:rPr>
              <a:t/>
            </a:r>
            <a:br>
              <a:rPr kumimoji="1" lang="en-US" altLang="ja-JP" sz="1600" dirty="0" smtClean="0">
                <a:solidFill>
                  <a:srgbClr val="FF0000"/>
                </a:solidFill>
                <a:latin typeface="BIZ UDPゴシック" panose="020B0400000000000000" pitchFamily="50" charset="-128"/>
                <a:ea typeface="BIZ UDPゴシック" panose="020B0400000000000000" pitchFamily="50" charset="-128"/>
              </a:rPr>
            </a:br>
            <a:r>
              <a:rPr kumimoji="1" lang="ja-JP" altLang="en-US" sz="16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について、留意</a:t>
            </a:r>
            <a:r>
              <a:rPr kumimoji="1" lang="ja-JP" altLang="en-US" sz="1600" dirty="0">
                <a:latin typeface="BIZ UDPゴシック" panose="020B0400000000000000" pitchFamily="50" charset="-128"/>
                <a:ea typeface="BIZ UDPゴシック" panose="020B0400000000000000" pitchFamily="50" charset="-128"/>
              </a:rPr>
              <a:t>が必要</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endParaRPr kumimoji="1" lang="en-US" altLang="ja-JP" sz="8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5CA21555-70B0-4400-BC5B-57799A123990}"/>
              </a:ext>
            </a:extLst>
          </p:cNvPr>
          <p:cNvSpPr/>
          <p:nvPr/>
        </p:nvSpPr>
        <p:spPr>
          <a:xfrm>
            <a:off x="209479" y="786245"/>
            <a:ext cx="9487041" cy="5715251"/>
          </a:xfrm>
          <a:prstGeom prst="rect">
            <a:avLst/>
          </a:prstGeom>
          <a:noFill/>
          <a:ln w="19050" cmpd="thickThi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CBA8F82-7745-45BA-996E-8BA002DE59B9}"/>
              </a:ext>
            </a:extLst>
          </p:cNvPr>
          <p:cNvSpPr/>
          <p:nvPr/>
        </p:nvSpPr>
        <p:spPr>
          <a:xfrm>
            <a:off x="415834" y="1405227"/>
            <a:ext cx="9074330" cy="1239119"/>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endParaRPr kumimoji="1" lang="ja-JP" altLang="en-US" sz="1600" b="1" u="sng" dirty="0">
              <a:solidFill>
                <a:schemeClr val="accent2"/>
              </a:solidFill>
            </a:endParaRPr>
          </a:p>
        </p:txBody>
      </p:sp>
      <p:sp>
        <p:nvSpPr>
          <p:cNvPr id="3" name="正方形/長方形 2"/>
          <p:cNvSpPr/>
          <p:nvPr/>
        </p:nvSpPr>
        <p:spPr>
          <a:xfrm>
            <a:off x="7665720" y="1664484"/>
            <a:ext cx="1546872" cy="7206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全団体に共通</a:t>
            </a:r>
          </a:p>
        </p:txBody>
      </p:sp>
      <p:sp>
        <p:nvSpPr>
          <p:cNvPr id="10" name="正方形/長方形 9"/>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rPr>
              <a:t>7</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9390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6231193" cy="523220"/>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a:t>
            </a:r>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財政シミュレーションの推計表</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8</a:t>
            </a:r>
          </a:p>
        </p:txBody>
      </p:sp>
      <p:pic>
        <p:nvPicPr>
          <p:cNvPr id="2" name="図 1"/>
          <p:cNvPicPr>
            <a:picLocks noChangeAspect="1"/>
          </p:cNvPicPr>
          <p:nvPr/>
        </p:nvPicPr>
        <p:blipFill>
          <a:blip r:embed="rId2"/>
          <a:stretch>
            <a:fillRect/>
          </a:stretch>
        </p:blipFill>
        <p:spPr>
          <a:xfrm>
            <a:off x="470048" y="730631"/>
            <a:ext cx="9131998" cy="5901989"/>
          </a:xfrm>
          <a:prstGeom prst="rect">
            <a:avLst/>
          </a:prstGeom>
        </p:spPr>
      </p:pic>
    </p:spTree>
    <p:extLst>
      <p:ext uri="{BB962C8B-B14F-4D97-AF65-F5344CB8AC3E}">
        <p14:creationId xmlns:p14="http://schemas.microsoft.com/office/powerpoint/2010/main" val="31687565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20834</TotalTime>
  <Words>1851</Words>
  <Application>Microsoft Office PowerPoint</Application>
  <PresentationFormat>A4 210 x 297 mm</PresentationFormat>
  <Paragraphs>175</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UDPゴシック</vt:lpstr>
      <vt:lpstr>游ゴシック</vt:lpstr>
      <vt:lpstr>游ゴシック Light</vt:lpstr>
      <vt:lpstr>Arial</vt:lpstr>
      <vt:lpstr>Calibri</vt:lpstr>
      <vt:lpstr>Calibri Light</vt:lpstr>
      <vt:lpstr>Wingdings</vt:lpstr>
      <vt:lpstr>Office テーマ</vt:lpstr>
      <vt:lpstr>熊取町中長期財政シミュレーション（R３年度推計）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熊取町,大阪府</dc:creator>
  <cp:lastModifiedBy>中村　奈緒</cp:lastModifiedBy>
  <cp:revision>708</cp:revision>
  <cp:lastPrinted>2022-02-25T01:49:49Z</cp:lastPrinted>
  <dcterms:created xsi:type="dcterms:W3CDTF">2020-12-07T04:45:01Z</dcterms:created>
  <dcterms:modified xsi:type="dcterms:W3CDTF">2023-05-12T05:18:19Z</dcterms:modified>
</cp:coreProperties>
</file>