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78" r:id="rId2"/>
    <p:sldId id="269" r:id="rId3"/>
    <p:sldId id="259" r:id="rId4"/>
    <p:sldId id="264" r:id="rId5"/>
    <p:sldId id="275" r:id="rId6"/>
    <p:sldId id="272" r:id="rId7"/>
    <p:sldId id="276" r:id="rId8"/>
    <p:sldId id="277" r:id="rId9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10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8" d="100"/>
        <a:sy n="10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g2064sv0fs002\NET_DATA\03_&#12304;&#25391;&#33288;&#12539;&#20998;&#27177;&#12305;\03_&#25391;&#33288;G\03%20&#22522;&#30990;&#33258;&#27835;&#30740;&#31350;&#20250;&#65288;&#20307;&#21046;&#24375;&#21270;&#65289;\51_&#12509;&#12473;&#12488;&#30740;&#31350;&#20250;&#65288;&#35506;&#38988;&#12539;&#23558;&#26469;&#35211;&#36890;&#12375;&#65289;\06_&#30010;&#26449;&#12398;&#23558;&#26469;&#12398;&#12354;&#12426;&#26041;&#12395;&#38306;&#12377;&#12427;&#21193;&#24375;&#20250;\210115%20&#22577;&#21578;&#26360;\05_&#29066;&#21462;&#30010;\&#29066;&#21462;&#30010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g2064sv0fs002\NET_DATA\03_&#12304;&#25391;&#33288;&#12539;&#20998;&#27177;&#12305;\03_&#25391;&#33288;G\03%20&#22522;&#30990;&#33258;&#27835;&#30740;&#31350;&#20250;&#65288;&#20307;&#21046;&#24375;&#21270;&#65289;\51_&#12509;&#12473;&#12488;&#30740;&#31350;&#20250;&#65288;&#35506;&#38988;&#12539;&#23558;&#26469;&#35211;&#36890;&#12375;&#65289;\06_&#30010;&#26449;&#12398;&#23558;&#26469;&#12398;&#12354;&#12426;&#26041;&#12395;&#38306;&#12377;&#12427;&#21193;&#24375;&#20250;\210115%20&#22577;&#21578;&#26360;\05_&#29066;&#21462;&#30010;\&#29066;&#21462;&#30010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101\shome3$\NishiiHi\&#9733;&#22312;&#23429;&#21220;&#21209;\PT&#22577;&#21578;&#26360;\&#20154;&#21475;&#25512;&#35336;&#12398;&#20998;&#26512;\&#20154;&#21475;&#25512;&#35336;&#20998;&#26512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101\shome3$\NishiiHi\&#9733;&#22312;&#23429;&#21220;&#21209;\PT&#22577;&#21578;&#26360;\&#20154;&#21475;&#25512;&#35336;&#12398;&#20998;&#26512;\&#20154;&#21475;&#25512;&#35336;&#20998;&#26512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g2064sv0fs002\NET_DATA\03_&#12304;&#25391;&#33288;&#12539;&#20998;&#27177;&#12305;\03_&#25391;&#33288;G\03%20&#22522;&#30990;&#33258;&#27835;&#30740;&#31350;&#20250;&#65288;&#20307;&#21046;&#24375;&#21270;&#65289;\51_&#12509;&#12473;&#12488;&#30740;&#31350;&#20250;&#65288;&#35506;&#38988;&#12539;&#23558;&#26469;&#35211;&#36890;&#12375;&#65289;\06_&#30010;&#26449;&#12398;&#23558;&#26469;&#12398;&#12354;&#12426;&#26041;&#12395;&#38306;&#12377;&#12427;&#21193;&#24375;&#20250;\210115%20&#22577;&#21578;&#26360;\05_&#29066;&#21462;&#30010;\&#29066;&#21462;&#30010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g2064sv0fs002\NET_DATA\03_&#12304;&#25391;&#33288;&#12539;&#20998;&#27177;&#12305;\03_&#25391;&#33288;G\03%20&#22522;&#30990;&#33258;&#27835;&#30740;&#31350;&#20250;&#65288;&#20307;&#21046;&#24375;&#21270;&#65289;\51_&#12509;&#12473;&#12488;&#30740;&#31350;&#20250;&#65288;&#35506;&#38988;&#12539;&#23558;&#26469;&#35211;&#36890;&#12375;&#65289;\06_&#30010;&#26449;&#12398;&#23558;&#26469;&#12398;&#12354;&#12426;&#26041;&#12395;&#38306;&#12377;&#12427;&#21193;&#24375;&#20250;\210115%20&#22577;&#21578;&#26360;\05_&#29066;&#21462;&#30010;\&#29066;&#21462;&#30010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g2064sv0fs002\NET_DATA\03_&#12304;&#25391;&#33288;&#12539;&#20998;&#27177;&#12305;\03_&#25391;&#33288;G\03%20&#22522;&#30990;&#33258;&#27835;&#30740;&#31350;&#20250;&#65288;&#20307;&#21046;&#24375;&#21270;&#65289;\51_&#12509;&#12473;&#12488;&#30740;&#31350;&#20250;&#65288;&#35506;&#38988;&#12539;&#23558;&#26469;&#35211;&#36890;&#12375;&#65289;\06_&#30010;&#26449;&#12398;&#23558;&#26469;&#12398;&#12354;&#12426;&#26041;&#12395;&#38306;&#12377;&#12427;&#21193;&#24375;&#20250;\210115%20&#22577;&#21578;&#26360;\05_&#29066;&#21462;&#30010;_&#12524;\&#29066;&#21462;&#30010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g2064sv0fs002\NET_DATA\03_&#12304;&#25391;&#33288;&#12539;&#20998;&#27177;&#12305;\03_&#25391;&#33288;G\03%20&#22522;&#30990;&#33258;&#27835;&#30740;&#31350;&#20250;&#65288;&#20307;&#21046;&#24375;&#21270;&#65289;\51_&#12509;&#12473;&#12488;&#30740;&#31350;&#20250;&#65288;&#35506;&#38988;&#12539;&#23558;&#26469;&#35211;&#36890;&#12375;&#65289;\06_&#30010;&#26449;&#12398;&#23558;&#26469;&#12398;&#12354;&#12426;&#26041;&#12395;&#38306;&#12377;&#12427;&#21193;&#24375;&#20250;\210115%20&#22577;&#21578;&#26360;\05_&#29066;&#21462;&#30010;_&#12524;\&#29066;&#21462;&#3001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'グラフ (歳入歳出)'!$C$3</c:f>
              <c:strCache>
                <c:ptCount val="1"/>
                <c:pt idx="0">
                  <c:v>歳入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'グラフ (歳入歳出)'!$E$2:$S$2</c:f>
              <c:strCache>
                <c:ptCount val="15"/>
                <c:pt idx="0">
                  <c:v>R2</c:v>
                </c:pt>
                <c:pt idx="1">
                  <c:v>R3</c:v>
                </c:pt>
                <c:pt idx="2">
                  <c:v>R4</c:v>
                </c:pt>
                <c:pt idx="3">
                  <c:v>R5</c:v>
                </c:pt>
                <c:pt idx="4">
                  <c:v>R6</c:v>
                </c:pt>
                <c:pt idx="5">
                  <c:v>R7</c:v>
                </c:pt>
                <c:pt idx="6">
                  <c:v>R8</c:v>
                </c:pt>
                <c:pt idx="7">
                  <c:v>R9</c:v>
                </c:pt>
                <c:pt idx="8">
                  <c:v>R10</c:v>
                </c:pt>
                <c:pt idx="9">
                  <c:v>R11</c:v>
                </c:pt>
                <c:pt idx="10">
                  <c:v>R12</c:v>
                </c:pt>
                <c:pt idx="11">
                  <c:v>R13</c:v>
                </c:pt>
                <c:pt idx="12">
                  <c:v>R14</c:v>
                </c:pt>
                <c:pt idx="13">
                  <c:v>R15</c:v>
                </c:pt>
                <c:pt idx="14">
                  <c:v>R16</c:v>
                </c:pt>
              </c:strCache>
            </c:strRef>
          </c:cat>
          <c:val>
            <c:numRef>
              <c:f>'グラフ (歳入歳出)'!$E$3:$S$3</c:f>
              <c:numCache>
                <c:formatCode>#,##0;"▲ "#,##0</c:formatCode>
                <c:ptCount val="15"/>
                <c:pt idx="0">
                  <c:v>13146</c:v>
                </c:pt>
                <c:pt idx="1">
                  <c:v>13814</c:v>
                </c:pt>
                <c:pt idx="2">
                  <c:v>13965</c:v>
                </c:pt>
                <c:pt idx="3">
                  <c:v>14148</c:v>
                </c:pt>
                <c:pt idx="4">
                  <c:v>13486</c:v>
                </c:pt>
                <c:pt idx="5">
                  <c:v>13442</c:v>
                </c:pt>
                <c:pt idx="6">
                  <c:v>14712</c:v>
                </c:pt>
                <c:pt idx="7">
                  <c:v>14683</c:v>
                </c:pt>
                <c:pt idx="8">
                  <c:v>14661</c:v>
                </c:pt>
                <c:pt idx="9">
                  <c:v>14638</c:v>
                </c:pt>
                <c:pt idx="10">
                  <c:v>13284</c:v>
                </c:pt>
                <c:pt idx="11">
                  <c:v>13255</c:v>
                </c:pt>
                <c:pt idx="12">
                  <c:v>13224</c:v>
                </c:pt>
                <c:pt idx="13">
                  <c:v>13190</c:v>
                </c:pt>
                <c:pt idx="14">
                  <c:v>13161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EA-4BDE-8A36-E29632BDBDF5}"/>
            </c:ext>
          </c:extLst>
        </c:ser>
        <c:ser>
          <c:idx val="1"/>
          <c:order val="1"/>
          <c:tx>
            <c:strRef>
              <c:f>'グラフ (歳入歳出)'!$C$4</c:f>
              <c:strCache>
                <c:ptCount val="1"/>
                <c:pt idx="0">
                  <c:v>歳出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'グラフ (歳入歳出)'!$E$2:$S$2</c:f>
              <c:strCache>
                <c:ptCount val="15"/>
                <c:pt idx="0">
                  <c:v>R2</c:v>
                </c:pt>
                <c:pt idx="1">
                  <c:v>R3</c:v>
                </c:pt>
                <c:pt idx="2">
                  <c:v>R4</c:v>
                </c:pt>
                <c:pt idx="3">
                  <c:v>R5</c:v>
                </c:pt>
                <c:pt idx="4">
                  <c:v>R6</c:v>
                </c:pt>
                <c:pt idx="5">
                  <c:v>R7</c:v>
                </c:pt>
                <c:pt idx="6">
                  <c:v>R8</c:v>
                </c:pt>
                <c:pt idx="7">
                  <c:v>R9</c:v>
                </c:pt>
                <c:pt idx="8">
                  <c:v>R10</c:v>
                </c:pt>
                <c:pt idx="9">
                  <c:v>R11</c:v>
                </c:pt>
                <c:pt idx="10">
                  <c:v>R12</c:v>
                </c:pt>
                <c:pt idx="11">
                  <c:v>R13</c:v>
                </c:pt>
                <c:pt idx="12">
                  <c:v>R14</c:v>
                </c:pt>
                <c:pt idx="13">
                  <c:v>R15</c:v>
                </c:pt>
                <c:pt idx="14">
                  <c:v>R16</c:v>
                </c:pt>
              </c:strCache>
            </c:strRef>
          </c:cat>
          <c:val>
            <c:numRef>
              <c:f>'グラフ (歳入歳出)'!$E$4:$S$4</c:f>
              <c:numCache>
                <c:formatCode>#,##0;"▲ "#,##0</c:formatCode>
                <c:ptCount val="15"/>
                <c:pt idx="0">
                  <c:v>12888</c:v>
                </c:pt>
                <c:pt idx="1">
                  <c:v>13504</c:v>
                </c:pt>
                <c:pt idx="2">
                  <c:v>13570</c:v>
                </c:pt>
                <c:pt idx="3">
                  <c:v>14089</c:v>
                </c:pt>
                <c:pt idx="4">
                  <c:v>13452</c:v>
                </c:pt>
                <c:pt idx="5">
                  <c:v>13725</c:v>
                </c:pt>
                <c:pt idx="6">
                  <c:v>15037</c:v>
                </c:pt>
                <c:pt idx="7">
                  <c:v>15295</c:v>
                </c:pt>
                <c:pt idx="8">
                  <c:v>15167</c:v>
                </c:pt>
                <c:pt idx="9">
                  <c:v>15405</c:v>
                </c:pt>
                <c:pt idx="10">
                  <c:v>13792</c:v>
                </c:pt>
                <c:pt idx="11">
                  <c:v>14036</c:v>
                </c:pt>
                <c:pt idx="12">
                  <c:v>14198</c:v>
                </c:pt>
                <c:pt idx="13">
                  <c:v>14101</c:v>
                </c:pt>
                <c:pt idx="14">
                  <c:v>14083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CEA-4BDE-8A36-E29632BDBD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31457360"/>
        <c:axId val="1469536864"/>
      </c:lineChart>
      <c:catAx>
        <c:axId val="1631457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469536864"/>
        <c:crosses val="autoZero"/>
        <c:auto val="1"/>
        <c:lblAlgn val="ctr"/>
        <c:lblOffset val="100"/>
        <c:noMultiLvlLbl val="0"/>
      </c:catAx>
      <c:valAx>
        <c:axId val="1469536864"/>
        <c:scaling>
          <c:orientation val="minMax"/>
          <c:max val="16000"/>
          <c:min val="12000"/>
        </c:scaling>
        <c:delete val="0"/>
        <c:axPos val="l"/>
        <c:numFmt formatCode="#,##0;&quot;▲ &quot;#,##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631457360"/>
        <c:crosses val="autoZero"/>
        <c:crossBetween val="between"/>
        <c:majorUnit val="1000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188405797101442E-2"/>
          <c:y val="0.17635512952185325"/>
          <c:w val="0.88024154589371983"/>
          <c:h val="0.775335691734185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'グラフ（収支）'!$C$3</c:f>
              <c:strCache>
                <c:ptCount val="1"/>
                <c:pt idx="0">
                  <c:v>財政収支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2.1317583194824175E-17"/>
                  <c:y val="-3.873716831299632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46F-4D3C-8F8E-1A6744950539}"/>
                </c:ext>
              </c:extLst>
            </c:dLbl>
            <c:dLbl>
              <c:idx val="2"/>
              <c:layout>
                <c:manualLayout>
                  <c:x val="0"/>
                  <c:y val="1.33216206777174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46F-4D3C-8F8E-1A6744950539}"/>
                </c:ext>
              </c:extLst>
            </c:dLbl>
            <c:dLbl>
              <c:idx val="3"/>
              <c:layout>
                <c:manualLayout>
                  <c:x val="-1.4405603369346274E-2"/>
                  <c:y val="-5.29113117106730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46F-4D3C-8F8E-1A6744950539}"/>
                </c:ext>
              </c:extLst>
            </c:dLbl>
            <c:dLbl>
              <c:idx val="4"/>
              <c:layout>
                <c:manualLayout>
                  <c:x val="0"/>
                  <c:y val="9.4555292732581724E-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46F-4D3C-8F8E-1A6744950539}"/>
                </c:ext>
              </c:extLst>
            </c:dLbl>
            <c:dLbl>
              <c:idx val="5"/>
              <c:layout>
                <c:manualLayout>
                  <c:x val="-7.4288591832998045E-3"/>
                  <c:y val="-6.04696347878072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46F-4D3C-8F8E-1A6744950539}"/>
                </c:ext>
              </c:extLst>
            </c:dLbl>
            <c:dLbl>
              <c:idx val="7"/>
              <c:layout>
                <c:manualLayout>
                  <c:x val="-5.4629188793261308E-3"/>
                  <c:y val="-2.31568962072637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46F-4D3C-8F8E-1A6744950539}"/>
                </c:ext>
              </c:extLst>
            </c:dLbl>
            <c:dLbl>
              <c:idx val="9"/>
              <c:layout>
                <c:manualLayout>
                  <c:x val="-8.2687669128569397E-3"/>
                  <c:y val="-1.195199764154012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ysClr val="windowText" lastClr="000000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endParaRPr lang="ja-JP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483757553561616"/>
                      <c:h val="7.378118990210476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946F-4D3C-8F8E-1A6744950539}"/>
                </c:ext>
              </c:extLst>
            </c:dLbl>
            <c:dLbl>
              <c:idx val="12"/>
              <c:layout>
                <c:manualLayout>
                  <c:x val="-3.1641646957374009E-2"/>
                  <c:y val="-2.3625429553264605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46F-4D3C-8F8E-1A6744950539}"/>
                </c:ext>
              </c:extLst>
            </c:dLbl>
            <c:dLbl>
              <c:idx val="13"/>
              <c:layout>
                <c:manualLayout>
                  <c:x val="-7.5806247190841336E-3"/>
                  <c:y val="-1.8047250859106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46F-4D3C-8F8E-1A67449505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'グラフ（収支）'!$E$2:$S$2</c:f>
              <c:strCache>
                <c:ptCount val="15"/>
                <c:pt idx="0">
                  <c:v>R2</c:v>
                </c:pt>
                <c:pt idx="1">
                  <c:v>R3</c:v>
                </c:pt>
                <c:pt idx="2">
                  <c:v>R4</c:v>
                </c:pt>
                <c:pt idx="3">
                  <c:v>R5</c:v>
                </c:pt>
                <c:pt idx="4">
                  <c:v>R6</c:v>
                </c:pt>
                <c:pt idx="5">
                  <c:v>R7</c:v>
                </c:pt>
                <c:pt idx="6">
                  <c:v>R8</c:v>
                </c:pt>
                <c:pt idx="7">
                  <c:v>R9</c:v>
                </c:pt>
                <c:pt idx="8">
                  <c:v>R10</c:v>
                </c:pt>
                <c:pt idx="9">
                  <c:v>R11</c:v>
                </c:pt>
                <c:pt idx="10">
                  <c:v>R12</c:v>
                </c:pt>
                <c:pt idx="11">
                  <c:v>R13</c:v>
                </c:pt>
                <c:pt idx="12">
                  <c:v>R14</c:v>
                </c:pt>
                <c:pt idx="13">
                  <c:v>R15</c:v>
                </c:pt>
                <c:pt idx="14">
                  <c:v>R16</c:v>
                </c:pt>
              </c:strCache>
            </c:strRef>
          </c:cat>
          <c:val>
            <c:numRef>
              <c:f>'グラフ（収支）'!$E$3:$S$3</c:f>
              <c:numCache>
                <c:formatCode>#,##0;"▲ "#,##0</c:formatCode>
                <c:ptCount val="15"/>
                <c:pt idx="0">
                  <c:v>258</c:v>
                </c:pt>
                <c:pt idx="1">
                  <c:v>310</c:v>
                </c:pt>
                <c:pt idx="2">
                  <c:v>395</c:v>
                </c:pt>
                <c:pt idx="3">
                  <c:v>59</c:v>
                </c:pt>
                <c:pt idx="4">
                  <c:v>34</c:v>
                </c:pt>
                <c:pt idx="5">
                  <c:v>-283</c:v>
                </c:pt>
                <c:pt idx="6">
                  <c:v>-325</c:v>
                </c:pt>
                <c:pt idx="7">
                  <c:v>-612</c:v>
                </c:pt>
                <c:pt idx="8">
                  <c:v>-506</c:v>
                </c:pt>
                <c:pt idx="9">
                  <c:v>-767</c:v>
                </c:pt>
                <c:pt idx="10">
                  <c:v>-508</c:v>
                </c:pt>
                <c:pt idx="11">
                  <c:v>-781</c:v>
                </c:pt>
                <c:pt idx="12">
                  <c:v>-974</c:v>
                </c:pt>
                <c:pt idx="13">
                  <c:v>-911</c:v>
                </c:pt>
                <c:pt idx="14">
                  <c:v>-922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46F-4D3C-8F8E-1A67449505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63"/>
        <c:axId val="1633330944"/>
        <c:axId val="1636223456"/>
      </c:barChart>
      <c:catAx>
        <c:axId val="1633330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636223456"/>
        <c:crosses val="autoZero"/>
        <c:auto val="1"/>
        <c:lblAlgn val="ctr"/>
        <c:lblOffset val="100"/>
        <c:noMultiLvlLbl val="0"/>
      </c:catAx>
      <c:valAx>
        <c:axId val="1636223456"/>
        <c:scaling>
          <c:orientation val="minMax"/>
          <c:max val="500"/>
          <c:min val="-1100"/>
        </c:scaling>
        <c:delete val="0"/>
        <c:axPos val="l"/>
        <c:numFmt formatCode="#,##0;&quot;▲ &quot;#,##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633330944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'ひな形 (熊取)'!$B$15</c:f>
              <c:strCache>
                <c:ptCount val="1"/>
                <c:pt idx="0">
                  <c:v>年少人口</c:v>
                </c:pt>
              </c:strCache>
            </c:strRef>
          </c:tx>
          <c:spPr>
            <a:solidFill>
              <a:schemeClr val="accent1"/>
            </a:solidFill>
            <a:ln w="9525" cap="flat" cmpd="sng" algn="ctr">
              <a:solidFill>
                <a:schemeClr val="tx1"/>
              </a:solidFill>
              <a:round/>
            </a:ln>
            <a:effectLst/>
          </c:spPr>
          <c:invertIfNegative val="0"/>
          <c:dLbls>
            <c:delete val="1"/>
          </c:dLbls>
          <c:cat>
            <c:strRef>
              <c:f>'ひな形 (熊取)'!$C$14:$Q$14</c:f>
              <c:strCache>
                <c:ptCount val="15"/>
                <c:pt idx="0">
                  <c:v>R2</c:v>
                </c:pt>
                <c:pt idx="1">
                  <c:v>R3</c:v>
                </c:pt>
                <c:pt idx="2">
                  <c:v>R4</c:v>
                </c:pt>
                <c:pt idx="3">
                  <c:v>R5</c:v>
                </c:pt>
                <c:pt idx="4">
                  <c:v>R6</c:v>
                </c:pt>
                <c:pt idx="5">
                  <c:v>R7</c:v>
                </c:pt>
                <c:pt idx="6">
                  <c:v>R8</c:v>
                </c:pt>
                <c:pt idx="7">
                  <c:v>R9</c:v>
                </c:pt>
                <c:pt idx="8">
                  <c:v>R10</c:v>
                </c:pt>
                <c:pt idx="9">
                  <c:v>R11</c:v>
                </c:pt>
                <c:pt idx="10">
                  <c:v>R12</c:v>
                </c:pt>
                <c:pt idx="11">
                  <c:v>R13</c:v>
                </c:pt>
                <c:pt idx="12">
                  <c:v>R14</c:v>
                </c:pt>
                <c:pt idx="13">
                  <c:v>R15</c:v>
                </c:pt>
                <c:pt idx="14">
                  <c:v>R16</c:v>
                </c:pt>
              </c:strCache>
            </c:strRef>
          </c:cat>
          <c:val>
            <c:numRef>
              <c:f>'ひな形 (熊取)'!$C$15:$Q$15</c:f>
              <c:numCache>
                <c:formatCode>#,##0_);[Red]\(#,##0\)</c:formatCode>
                <c:ptCount val="15"/>
                <c:pt idx="0">
                  <c:v>5538</c:v>
                </c:pt>
                <c:pt idx="1">
                  <c:v>5410</c:v>
                </c:pt>
                <c:pt idx="2">
                  <c:v>5283</c:v>
                </c:pt>
                <c:pt idx="3">
                  <c:v>5155</c:v>
                </c:pt>
                <c:pt idx="4">
                  <c:v>5028</c:v>
                </c:pt>
                <c:pt idx="5">
                  <c:v>4900</c:v>
                </c:pt>
                <c:pt idx="6">
                  <c:v>4808</c:v>
                </c:pt>
                <c:pt idx="7">
                  <c:v>4717</c:v>
                </c:pt>
                <c:pt idx="8">
                  <c:v>4625</c:v>
                </c:pt>
                <c:pt idx="9">
                  <c:v>4534</c:v>
                </c:pt>
                <c:pt idx="10">
                  <c:v>4442</c:v>
                </c:pt>
                <c:pt idx="11">
                  <c:v>4356</c:v>
                </c:pt>
                <c:pt idx="12">
                  <c:v>4269</c:v>
                </c:pt>
                <c:pt idx="13">
                  <c:v>4183</c:v>
                </c:pt>
                <c:pt idx="14">
                  <c:v>4096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25-41DA-A7FC-8AFE0941ED74}"/>
            </c:ext>
          </c:extLst>
        </c:ser>
        <c:ser>
          <c:idx val="1"/>
          <c:order val="1"/>
          <c:tx>
            <c:strRef>
              <c:f>'ひな形 (熊取)'!$B$16</c:f>
              <c:strCache>
                <c:ptCount val="1"/>
                <c:pt idx="0">
                  <c:v>生産年齢人口</c:v>
                </c:pt>
              </c:strCache>
            </c:strRef>
          </c:tx>
          <c:spPr>
            <a:solidFill>
              <a:schemeClr val="accent2"/>
            </a:solidFill>
            <a:ln w="9525" cap="flat" cmpd="sng" algn="ctr">
              <a:solidFill>
                <a:schemeClr val="tx1"/>
              </a:solidFill>
              <a:round/>
            </a:ln>
            <a:effectLst/>
          </c:spPr>
          <c:invertIfNegative val="0"/>
          <c:dLbls>
            <c:delete val="1"/>
          </c:dLbls>
          <c:cat>
            <c:strRef>
              <c:f>'ひな形 (熊取)'!$C$14:$Q$14</c:f>
              <c:strCache>
                <c:ptCount val="15"/>
                <c:pt idx="0">
                  <c:v>R2</c:v>
                </c:pt>
                <c:pt idx="1">
                  <c:v>R3</c:v>
                </c:pt>
                <c:pt idx="2">
                  <c:v>R4</c:v>
                </c:pt>
                <c:pt idx="3">
                  <c:v>R5</c:v>
                </c:pt>
                <c:pt idx="4">
                  <c:v>R6</c:v>
                </c:pt>
                <c:pt idx="5">
                  <c:v>R7</c:v>
                </c:pt>
                <c:pt idx="6">
                  <c:v>R8</c:v>
                </c:pt>
                <c:pt idx="7">
                  <c:v>R9</c:v>
                </c:pt>
                <c:pt idx="8">
                  <c:v>R10</c:v>
                </c:pt>
                <c:pt idx="9">
                  <c:v>R11</c:v>
                </c:pt>
                <c:pt idx="10">
                  <c:v>R12</c:v>
                </c:pt>
                <c:pt idx="11">
                  <c:v>R13</c:v>
                </c:pt>
                <c:pt idx="12">
                  <c:v>R14</c:v>
                </c:pt>
                <c:pt idx="13">
                  <c:v>R15</c:v>
                </c:pt>
                <c:pt idx="14">
                  <c:v>R16</c:v>
                </c:pt>
              </c:strCache>
            </c:strRef>
          </c:cat>
          <c:val>
            <c:numRef>
              <c:f>'ひな形 (熊取)'!$C$16:$Q$16</c:f>
              <c:numCache>
                <c:formatCode>#,##0_);[Red]\(#,##0\)</c:formatCode>
                <c:ptCount val="15"/>
                <c:pt idx="0">
                  <c:v>25201</c:v>
                </c:pt>
                <c:pt idx="1">
                  <c:v>24975</c:v>
                </c:pt>
                <c:pt idx="2">
                  <c:v>24749</c:v>
                </c:pt>
                <c:pt idx="3">
                  <c:v>24523</c:v>
                </c:pt>
                <c:pt idx="4">
                  <c:v>24297</c:v>
                </c:pt>
                <c:pt idx="5">
                  <c:v>24071</c:v>
                </c:pt>
                <c:pt idx="6">
                  <c:v>23770</c:v>
                </c:pt>
                <c:pt idx="7">
                  <c:v>23469</c:v>
                </c:pt>
                <c:pt idx="8">
                  <c:v>23168</c:v>
                </c:pt>
                <c:pt idx="9">
                  <c:v>22867</c:v>
                </c:pt>
                <c:pt idx="10">
                  <c:v>22566</c:v>
                </c:pt>
                <c:pt idx="11">
                  <c:v>22210</c:v>
                </c:pt>
                <c:pt idx="12">
                  <c:v>21854</c:v>
                </c:pt>
                <c:pt idx="13">
                  <c:v>21499</c:v>
                </c:pt>
                <c:pt idx="14">
                  <c:v>21143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25-41DA-A7FC-8AFE0941ED74}"/>
            </c:ext>
          </c:extLst>
        </c:ser>
        <c:ser>
          <c:idx val="2"/>
          <c:order val="2"/>
          <c:tx>
            <c:strRef>
              <c:f>'ひな形 (熊取)'!$B$17</c:f>
              <c:strCache>
                <c:ptCount val="1"/>
                <c:pt idx="0">
                  <c:v>前期高齢者人口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 w="9525" cap="flat" cmpd="sng" algn="ctr">
              <a:solidFill>
                <a:schemeClr val="tx1"/>
              </a:solidFill>
              <a:round/>
            </a:ln>
            <a:effectLst/>
          </c:spPr>
          <c:invertIfNegative val="0"/>
          <c:dLbls>
            <c:delete val="1"/>
          </c:dLbls>
          <c:cat>
            <c:strRef>
              <c:f>'ひな形 (熊取)'!$C$14:$Q$14</c:f>
              <c:strCache>
                <c:ptCount val="15"/>
                <c:pt idx="0">
                  <c:v>R2</c:v>
                </c:pt>
                <c:pt idx="1">
                  <c:v>R3</c:v>
                </c:pt>
                <c:pt idx="2">
                  <c:v>R4</c:v>
                </c:pt>
                <c:pt idx="3">
                  <c:v>R5</c:v>
                </c:pt>
                <c:pt idx="4">
                  <c:v>R6</c:v>
                </c:pt>
                <c:pt idx="5">
                  <c:v>R7</c:v>
                </c:pt>
                <c:pt idx="6">
                  <c:v>R8</c:v>
                </c:pt>
                <c:pt idx="7">
                  <c:v>R9</c:v>
                </c:pt>
                <c:pt idx="8">
                  <c:v>R10</c:v>
                </c:pt>
                <c:pt idx="9">
                  <c:v>R11</c:v>
                </c:pt>
                <c:pt idx="10">
                  <c:v>R12</c:v>
                </c:pt>
                <c:pt idx="11">
                  <c:v>R13</c:v>
                </c:pt>
                <c:pt idx="12">
                  <c:v>R14</c:v>
                </c:pt>
                <c:pt idx="13">
                  <c:v>R15</c:v>
                </c:pt>
                <c:pt idx="14">
                  <c:v>R16</c:v>
                </c:pt>
              </c:strCache>
            </c:strRef>
          </c:cat>
          <c:val>
            <c:numRef>
              <c:f>'ひな形 (熊取)'!$C$17:$Q$17</c:f>
              <c:numCache>
                <c:formatCode>#,##0_);[Red]\(#,##0\)</c:formatCode>
                <c:ptCount val="15"/>
                <c:pt idx="0">
                  <c:v>6621</c:v>
                </c:pt>
                <c:pt idx="1">
                  <c:v>6321</c:v>
                </c:pt>
                <c:pt idx="2">
                  <c:v>6022</c:v>
                </c:pt>
                <c:pt idx="3">
                  <c:v>5722</c:v>
                </c:pt>
                <c:pt idx="4">
                  <c:v>5423</c:v>
                </c:pt>
                <c:pt idx="5">
                  <c:v>5123</c:v>
                </c:pt>
                <c:pt idx="6">
                  <c:v>5020</c:v>
                </c:pt>
                <c:pt idx="7">
                  <c:v>4917</c:v>
                </c:pt>
                <c:pt idx="8">
                  <c:v>4813</c:v>
                </c:pt>
                <c:pt idx="9">
                  <c:v>4710</c:v>
                </c:pt>
                <c:pt idx="10">
                  <c:v>4607</c:v>
                </c:pt>
                <c:pt idx="11">
                  <c:v>4680</c:v>
                </c:pt>
                <c:pt idx="12">
                  <c:v>4753</c:v>
                </c:pt>
                <c:pt idx="13">
                  <c:v>4827</c:v>
                </c:pt>
                <c:pt idx="14">
                  <c:v>4900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25-41DA-A7FC-8AFE0941ED74}"/>
            </c:ext>
          </c:extLst>
        </c:ser>
        <c:ser>
          <c:idx val="3"/>
          <c:order val="3"/>
          <c:tx>
            <c:strRef>
              <c:f>'ひな形 (熊取)'!$B$18</c:f>
              <c:strCache>
                <c:ptCount val="1"/>
                <c:pt idx="0">
                  <c:v>後期高齢者人口</c:v>
                </c:pt>
              </c:strCache>
            </c:strRef>
          </c:tx>
          <c:spPr>
            <a:solidFill>
              <a:schemeClr val="accent4"/>
            </a:solidFill>
            <a:ln w="9525" cap="flat" cmpd="sng" algn="ctr">
              <a:solidFill>
                <a:schemeClr val="tx1"/>
              </a:solidFill>
              <a:round/>
            </a:ln>
            <a:effectLst/>
          </c:spPr>
          <c:invertIfNegative val="0"/>
          <c:dLbls>
            <c:delete val="1"/>
          </c:dLbls>
          <c:cat>
            <c:strRef>
              <c:f>'ひな形 (熊取)'!$C$14:$Q$14</c:f>
              <c:strCache>
                <c:ptCount val="15"/>
                <c:pt idx="0">
                  <c:v>R2</c:v>
                </c:pt>
                <c:pt idx="1">
                  <c:v>R3</c:v>
                </c:pt>
                <c:pt idx="2">
                  <c:v>R4</c:v>
                </c:pt>
                <c:pt idx="3">
                  <c:v>R5</c:v>
                </c:pt>
                <c:pt idx="4">
                  <c:v>R6</c:v>
                </c:pt>
                <c:pt idx="5">
                  <c:v>R7</c:v>
                </c:pt>
                <c:pt idx="6">
                  <c:v>R8</c:v>
                </c:pt>
                <c:pt idx="7">
                  <c:v>R9</c:v>
                </c:pt>
                <c:pt idx="8">
                  <c:v>R10</c:v>
                </c:pt>
                <c:pt idx="9">
                  <c:v>R11</c:v>
                </c:pt>
                <c:pt idx="10">
                  <c:v>R12</c:v>
                </c:pt>
                <c:pt idx="11">
                  <c:v>R13</c:v>
                </c:pt>
                <c:pt idx="12">
                  <c:v>R14</c:v>
                </c:pt>
                <c:pt idx="13">
                  <c:v>R15</c:v>
                </c:pt>
                <c:pt idx="14">
                  <c:v>R16</c:v>
                </c:pt>
              </c:strCache>
            </c:strRef>
          </c:cat>
          <c:val>
            <c:numRef>
              <c:f>'ひな形 (熊取)'!$C$18:$Q$18</c:f>
              <c:numCache>
                <c:formatCode>#,##0_);[Red]\(#,##0\)</c:formatCode>
                <c:ptCount val="15"/>
                <c:pt idx="0">
                  <c:v>6021</c:v>
                </c:pt>
                <c:pt idx="1">
                  <c:v>6356</c:v>
                </c:pt>
                <c:pt idx="2">
                  <c:v>6691</c:v>
                </c:pt>
                <c:pt idx="3">
                  <c:v>7025</c:v>
                </c:pt>
                <c:pt idx="4">
                  <c:v>7360</c:v>
                </c:pt>
                <c:pt idx="5">
                  <c:v>7695</c:v>
                </c:pt>
                <c:pt idx="6">
                  <c:v>7794</c:v>
                </c:pt>
                <c:pt idx="7">
                  <c:v>7892</c:v>
                </c:pt>
                <c:pt idx="8">
                  <c:v>7991</c:v>
                </c:pt>
                <c:pt idx="9">
                  <c:v>8089</c:v>
                </c:pt>
                <c:pt idx="10">
                  <c:v>8188</c:v>
                </c:pt>
                <c:pt idx="11">
                  <c:v>8117</c:v>
                </c:pt>
                <c:pt idx="12">
                  <c:v>8046</c:v>
                </c:pt>
                <c:pt idx="13">
                  <c:v>7975</c:v>
                </c:pt>
                <c:pt idx="14">
                  <c:v>7904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425-41DA-A7FC-8AFE0941ED7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191257919"/>
        <c:axId val="1390907967"/>
      </c:barChart>
      <c:catAx>
        <c:axId val="11912579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390907967"/>
        <c:crosses val="autoZero"/>
        <c:auto val="1"/>
        <c:lblAlgn val="ctr"/>
        <c:lblOffset val="100"/>
        <c:noMultiLvlLbl val="0"/>
      </c:catAx>
      <c:valAx>
        <c:axId val="1390907967"/>
        <c:scaling>
          <c:orientation val="minMax"/>
        </c:scaling>
        <c:delete val="0"/>
        <c:axPos val="l"/>
        <c:numFmt formatCode="#,##0_);[Red]\(#,##0\)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191257919"/>
        <c:crosses val="autoZero"/>
        <c:crossBetween val="between"/>
        <c:majorUnit val="10000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'ひな形 (熊取)'!$Z$15</c:f>
              <c:strCache>
                <c:ptCount val="1"/>
                <c:pt idx="0">
                  <c:v>年少人口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'ひな形 (熊取)'!$AA$14:$AO$14</c:f>
              <c:strCache>
                <c:ptCount val="15"/>
                <c:pt idx="0">
                  <c:v>R2</c:v>
                </c:pt>
                <c:pt idx="1">
                  <c:v>R3</c:v>
                </c:pt>
                <c:pt idx="2">
                  <c:v>R4</c:v>
                </c:pt>
                <c:pt idx="3">
                  <c:v>R5</c:v>
                </c:pt>
                <c:pt idx="4">
                  <c:v>R6</c:v>
                </c:pt>
                <c:pt idx="5">
                  <c:v>R7</c:v>
                </c:pt>
                <c:pt idx="6">
                  <c:v>R8</c:v>
                </c:pt>
                <c:pt idx="7">
                  <c:v>R9</c:v>
                </c:pt>
                <c:pt idx="8">
                  <c:v>R10</c:v>
                </c:pt>
                <c:pt idx="9">
                  <c:v>R11</c:v>
                </c:pt>
                <c:pt idx="10">
                  <c:v>R12</c:v>
                </c:pt>
                <c:pt idx="11">
                  <c:v>R13</c:v>
                </c:pt>
                <c:pt idx="12">
                  <c:v>R14</c:v>
                </c:pt>
                <c:pt idx="13">
                  <c:v>R15</c:v>
                </c:pt>
                <c:pt idx="14">
                  <c:v>R16</c:v>
                </c:pt>
              </c:strCache>
            </c:strRef>
          </c:cat>
          <c:val>
            <c:numRef>
              <c:f>'ひな形 (熊取)'!$AA$15:$AO$15</c:f>
              <c:numCache>
                <c:formatCode>#,##0_);[Red]\(#,##0\)</c:formatCode>
                <c:ptCount val="15"/>
                <c:pt idx="0">
                  <c:v>5538</c:v>
                </c:pt>
                <c:pt idx="1">
                  <c:v>5410</c:v>
                </c:pt>
                <c:pt idx="2">
                  <c:v>5283</c:v>
                </c:pt>
                <c:pt idx="3">
                  <c:v>5155</c:v>
                </c:pt>
                <c:pt idx="4">
                  <c:v>5028</c:v>
                </c:pt>
                <c:pt idx="5">
                  <c:v>4900</c:v>
                </c:pt>
                <c:pt idx="6">
                  <c:v>4808</c:v>
                </c:pt>
                <c:pt idx="7">
                  <c:v>4717</c:v>
                </c:pt>
                <c:pt idx="8">
                  <c:v>4625</c:v>
                </c:pt>
                <c:pt idx="9">
                  <c:v>4534</c:v>
                </c:pt>
                <c:pt idx="10">
                  <c:v>4442</c:v>
                </c:pt>
                <c:pt idx="11">
                  <c:v>4356</c:v>
                </c:pt>
                <c:pt idx="12">
                  <c:v>4269</c:v>
                </c:pt>
                <c:pt idx="13">
                  <c:v>4183</c:v>
                </c:pt>
                <c:pt idx="14">
                  <c:v>4096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9A7-4AFF-AF55-B869BF75DE7B}"/>
            </c:ext>
          </c:extLst>
        </c:ser>
        <c:ser>
          <c:idx val="1"/>
          <c:order val="1"/>
          <c:tx>
            <c:strRef>
              <c:f>'ひな形 (熊取)'!$Z$16</c:f>
              <c:strCache>
                <c:ptCount val="1"/>
                <c:pt idx="0">
                  <c:v>生産年齢人口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'ひな形 (熊取)'!$AA$14:$AO$14</c:f>
              <c:strCache>
                <c:ptCount val="15"/>
                <c:pt idx="0">
                  <c:v>R2</c:v>
                </c:pt>
                <c:pt idx="1">
                  <c:v>R3</c:v>
                </c:pt>
                <c:pt idx="2">
                  <c:v>R4</c:v>
                </c:pt>
                <c:pt idx="3">
                  <c:v>R5</c:v>
                </c:pt>
                <c:pt idx="4">
                  <c:v>R6</c:v>
                </c:pt>
                <c:pt idx="5">
                  <c:v>R7</c:v>
                </c:pt>
                <c:pt idx="6">
                  <c:v>R8</c:v>
                </c:pt>
                <c:pt idx="7">
                  <c:v>R9</c:v>
                </c:pt>
                <c:pt idx="8">
                  <c:v>R10</c:v>
                </c:pt>
                <c:pt idx="9">
                  <c:v>R11</c:v>
                </c:pt>
                <c:pt idx="10">
                  <c:v>R12</c:v>
                </c:pt>
                <c:pt idx="11">
                  <c:v>R13</c:v>
                </c:pt>
                <c:pt idx="12">
                  <c:v>R14</c:v>
                </c:pt>
                <c:pt idx="13">
                  <c:v>R15</c:v>
                </c:pt>
                <c:pt idx="14">
                  <c:v>R16</c:v>
                </c:pt>
              </c:strCache>
            </c:strRef>
          </c:cat>
          <c:val>
            <c:numRef>
              <c:f>'ひな形 (熊取)'!$AA$16:$AO$16</c:f>
              <c:numCache>
                <c:formatCode>#,##0_);[Red]\(#,##0\)</c:formatCode>
                <c:ptCount val="15"/>
                <c:pt idx="0">
                  <c:v>25201</c:v>
                </c:pt>
                <c:pt idx="1">
                  <c:v>24975</c:v>
                </c:pt>
                <c:pt idx="2">
                  <c:v>24749</c:v>
                </c:pt>
                <c:pt idx="3">
                  <c:v>24523</c:v>
                </c:pt>
                <c:pt idx="4">
                  <c:v>24297</c:v>
                </c:pt>
                <c:pt idx="5">
                  <c:v>24071</c:v>
                </c:pt>
                <c:pt idx="6">
                  <c:v>23770</c:v>
                </c:pt>
                <c:pt idx="7">
                  <c:v>23469</c:v>
                </c:pt>
                <c:pt idx="8">
                  <c:v>23168</c:v>
                </c:pt>
                <c:pt idx="9">
                  <c:v>22867</c:v>
                </c:pt>
                <c:pt idx="10">
                  <c:v>22566</c:v>
                </c:pt>
                <c:pt idx="11">
                  <c:v>22210</c:v>
                </c:pt>
                <c:pt idx="12">
                  <c:v>21854</c:v>
                </c:pt>
                <c:pt idx="13">
                  <c:v>21499</c:v>
                </c:pt>
                <c:pt idx="14">
                  <c:v>21143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9A7-4AFF-AF55-B869BF75DE7B}"/>
            </c:ext>
          </c:extLst>
        </c:ser>
        <c:ser>
          <c:idx val="2"/>
          <c:order val="2"/>
          <c:tx>
            <c:strRef>
              <c:f>'ひな形 (熊取)'!$Z$17</c:f>
              <c:strCache>
                <c:ptCount val="1"/>
                <c:pt idx="0">
                  <c:v>高齢者人口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'ひな形 (熊取)'!$AA$14:$AO$14</c:f>
              <c:strCache>
                <c:ptCount val="15"/>
                <c:pt idx="0">
                  <c:v>R2</c:v>
                </c:pt>
                <c:pt idx="1">
                  <c:v>R3</c:v>
                </c:pt>
                <c:pt idx="2">
                  <c:v>R4</c:v>
                </c:pt>
                <c:pt idx="3">
                  <c:v>R5</c:v>
                </c:pt>
                <c:pt idx="4">
                  <c:v>R6</c:v>
                </c:pt>
                <c:pt idx="5">
                  <c:v>R7</c:v>
                </c:pt>
                <c:pt idx="6">
                  <c:v>R8</c:v>
                </c:pt>
                <c:pt idx="7">
                  <c:v>R9</c:v>
                </c:pt>
                <c:pt idx="8">
                  <c:v>R10</c:v>
                </c:pt>
                <c:pt idx="9">
                  <c:v>R11</c:v>
                </c:pt>
                <c:pt idx="10">
                  <c:v>R12</c:v>
                </c:pt>
                <c:pt idx="11">
                  <c:v>R13</c:v>
                </c:pt>
                <c:pt idx="12">
                  <c:v>R14</c:v>
                </c:pt>
                <c:pt idx="13">
                  <c:v>R15</c:v>
                </c:pt>
                <c:pt idx="14">
                  <c:v>R16</c:v>
                </c:pt>
              </c:strCache>
            </c:strRef>
          </c:cat>
          <c:val>
            <c:numRef>
              <c:f>'ひな形 (熊取)'!$AA$17:$AO$17</c:f>
              <c:numCache>
                <c:formatCode>#,##0_);[Red]\(#,##0\)</c:formatCode>
                <c:ptCount val="15"/>
                <c:pt idx="0">
                  <c:v>12642</c:v>
                </c:pt>
                <c:pt idx="1">
                  <c:v>12677</c:v>
                </c:pt>
                <c:pt idx="2">
                  <c:v>12713</c:v>
                </c:pt>
                <c:pt idx="3">
                  <c:v>12747</c:v>
                </c:pt>
                <c:pt idx="4">
                  <c:v>12783</c:v>
                </c:pt>
                <c:pt idx="5">
                  <c:v>12818</c:v>
                </c:pt>
                <c:pt idx="6">
                  <c:v>12814</c:v>
                </c:pt>
                <c:pt idx="7">
                  <c:v>12809</c:v>
                </c:pt>
                <c:pt idx="8">
                  <c:v>12804</c:v>
                </c:pt>
                <c:pt idx="9">
                  <c:v>12799</c:v>
                </c:pt>
                <c:pt idx="10">
                  <c:v>12795</c:v>
                </c:pt>
                <c:pt idx="11">
                  <c:v>12797</c:v>
                </c:pt>
                <c:pt idx="12">
                  <c:v>12799</c:v>
                </c:pt>
                <c:pt idx="13">
                  <c:v>12802</c:v>
                </c:pt>
                <c:pt idx="14">
                  <c:v>12804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9A7-4AFF-AF55-B869BF75DE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4662623"/>
        <c:axId val="254670943"/>
      </c:lineChart>
      <c:catAx>
        <c:axId val="2546626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254670943"/>
        <c:crosses val="autoZero"/>
        <c:auto val="1"/>
        <c:lblAlgn val="ctr"/>
        <c:lblOffset val="100"/>
        <c:noMultiLvlLbl val="0"/>
      </c:catAx>
      <c:valAx>
        <c:axId val="254670943"/>
        <c:scaling>
          <c:orientation val="minMax"/>
        </c:scaling>
        <c:delete val="0"/>
        <c:axPos val="l"/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254662623"/>
        <c:crosses val="autoZero"/>
        <c:crossBetween val="between"/>
        <c:majorUnit val="10000"/>
      </c:valAx>
      <c:spPr>
        <a:noFill/>
        <a:ln w="6350"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'グラフ (投資的経費)'!$C$3</c:f>
              <c:strCache>
                <c:ptCount val="1"/>
                <c:pt idx="0">
                  <c:v>投資的経費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'グラフ (投資的経費)'!$E$2:$S$2</c:f>
              <c:strCache>
                <c:ptCount val="15"/>
                <c:pt idx="0">
                  <c:v>R2</c:v>
                </c:pt>
                <c:pt idx="1">
                  <c:v>R3</c:v>
                </c:pt>
                <c:pt idx="2">
                  <c:v>R4</c:v>
                </c:pt>
                <c:pt idx="3">
                  <c:v>R5</c:v>
                </c:pt>
                <c:pt idx="4">
                  <c:v>R6</c:v>
                </c:pt>
                <c:pt idx="5">
                  <c:v>R7</c:v>
                </c:pt>
                <c:pt idx="6">
                  <c:v>R8</c:v>
                </c:pt>
                <c:pt idx="7">
                  <c:v>R9</c:v>
                </c:pt>
                <c:pt idx="8">
                  <c:v>R10</c:v>
                </c:pt>
                <c:pt idx="9">
                  <c:v>R11</c:v>
                </c:pt>
                <c:pt idx="10">
                  <c:v>R12</c:v>
                </c:pt>
                <c:pt idx="11">
                  <c:v>R13</c:v>
                </c:pt>
                <c:pt idx="12">
                  <c:v>R14</c:v>
                </c:pt>
                <c:pt idx="13">
                  <c:v>R15</c:v>
                </c:pt>
                <c:pt idx="14">
                  <c:v>R16</c:v>
                </c:pt>
              </c:strCache>
            </c:strRef>
          </c:cat>
          <c:val>
            <c:numRef>
              <c:f>'グラフ (投資的経費)'!$E$3:$S$3</c:f>
              <c:numCache>
                <c:formatCode>#,##0;"▲ "#,##0</c:formatCode>
                <c:ptCount val="15"/>
                <c:pt idx="0">
                  <c:v>872</c:v>
                </c:pt>
                <c:pt idx="1">
                  <c:v>1193</c:v>
                </c:pt>
                <c:pt idx="2">
                  <c:v>1193</c:v>
                </c:pt>
                <c:pt idx="3">
                  <c:v>1193</c:v>
                </c:pt>
                <c:pt idx="4">
                  <c:v>872</c:v>
                </c:pt>
                <c:pt idx="5">
                  <c:v>872</c:v>
                </c:pt>
                <c:pt idx="6">
                  <c:v>2367</c:v>
                </c:pt>
                <c:pt idx="7">
                  <c:v>2367</c:v>
                </c:pt>
                <c:pt idx="8">
                  <c:v>2367</c:v>
                </c:pt>
                <c:pt idx="9">
                  <c:v>2367</c:v>
                </c:pt>
                <c:pt idx="10">
                  <c:v>872</c:v>
                </c:pt>
                <c:pt idx="11">
                  <c:v>872</c:v>
                </c:pt>
                <c:pt idx="12">
                  <c:v>872</c:v>
                </c:pt>
                <c:pt idx="13">
                  <c:v>872</c:v>
                </c:pt>
                <c:pt idx="14">
                  <c:v>872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D91-4D7D-ABC8-8C26CC3CE6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31457360"/>
        <c:axId val="1469536864"/>
      </c:lineChart>
      <c:catAx>
        <c:axId val="1631457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469536864"/>
        <c:crosses val="autoZero"/>
        <c:auto val="1"/>
        <c:lblAlgn val="ctr"/>
        <c:lblOffset val="100"/>
        <c:noMultiLvlLbl val="0"/>
      </c:catAx>
      <c:valAx>
        <c:axId val="1469536864"/>
        <c:scaling>
          <c:orientation val="minMax"/>
          <c:max val="2500"/>
          <c:min val="0"/>
        </c:scaling>
        <c:delete val="0"/>
        <c:axPos val="l"/>
        <c:numFmt formatCode="#,##0;&quot;▲ &quot;#,##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631457360"/>
        <c:crosses val="autoZero"/>
        <c:crossBetween val="between"/>
        <c:majorUnit val="400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'グラフ (町債)'!$C$3</c:f>
              <c:strCache>
                <c:ptCount val="1"/>
                <c:pt idx="0">
                  <c:v>町債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'グラフ (町債)'!$E$2:$S$2</c:f>
              <c:strCache>
                <c:ptCount val="15"/>
                <c:pt idx="0">
                  <c:v>R2</c:v>
                </c:pt>
                <c:pt idx="1">
                  <c:v>R3</c:v>
                </c:pt>
                <c:pt idx="2">
                  <c:v>R4</c:v>
                </c:pt>
                <c:pt idx="3">
                  <c:v>R5</c:v>
                </c:pt>
                <c:pt idx="4">
                  <c:v>R6</c:v>
                </c:pt>
                <c:pt idx="5">
                  <c:v>R7</c:v>
                </c:pt>
                <c:pt idx="6">
                  <c:v>R8</c:v>
                </c:pt>
                <c:pt idx="7">
                  <c:v>R9</c:v>
                </c:pt>
                <c:pt idx="8">
                  <c:v>R10</c:v>
                </c:pt>
                <c:pt idx="9">
                  <c:v>R11</c:v>
                </c:pt>
                <c:pt idx="10">
                  <c:v>R12</c:v>
                </c:pt>
                <c:pt idx="11">
                  <c:v>R13</c:v>
                </c:pt>
                <c:pt idx="12">
                  <c:v>R14</c:v>
                </c:pt>
                <c:pt idx="13">
                  <c:v>R15</c:v>
                </c:pt>
                <c:pt idx="14">
                  <c:v>R16</c:v>
                </c:pt>
              </c:strCache>
            </c:strRef>
          </c:cat>
          <c:val>
            <c:numRef>
              <c:f>'グラフ (町債)'!$E$3:$S$3</c:f>
              <c:numCache>
                <c:formatCode>#,##0;"▲ "#,##0</c:formatCode>
                <c:ptCount val="15"/>
                <c:pt idx="0">
                  <c:v>406</c:v>
                </c:pt>
                <c:pt idx="1">
                  <c:v>550</c:v>
                </c:pt>
                <c:pt idx="2">
                  <c:v>550</c:v>
                </c:pt>
                <c:pt idx="3">
                  <c:v>550</c:v>
                </c:pt>
                <c:pt idx="4">
                  <c:v>406</c:v>
                </c:pt>
                <c:pt idx="5">
                  <c:v>406</c:v>
                </c:pt>
                <c:pt idx="6">
                  <c:v>1359</c:v>
                </c:pt>
                <c:pt idx="7">
                  <c:v>1359</c:v>
                </c:pt>
                <c:pt idx="8">
                  <c:v>1359</c:v>
                </c:pt>
                <c:pt idx="9">
                  <c:v>1359</c:v>
                </c:pt>
                <c:pt idx="10">
                  <c:v>406</c:v>
                </c:pt>
                <c:pt idx="11">
                  <c:v>406</c:v>
                </c:pt>
                <c:pt idx="12">
                  <c:v>406</c:v>
                </c:pt>
                <c:pt idx="13">
                  <c:v>406</c:v>
                </c:pt>
                <c:pt idx="14">
                  <c:v>406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CAD-46C8-9685-CFC220BF36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31457360"/>
        <c:axId val="1469536864"/>
      </c:lineChart>
      <c:catAx>
        <c:axId val="1631457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469536864"/>
        <c:crosses val="autoZero"/>
        <c:auto val="1"/>
        <c:lblAlgn val="ctr"/>
        <c:lblOffset val="100"/>
        <c:noMultiLvlLbl val="0"/>
      </c:catAx>
      <c:valAx>
        <c:axId val="1469536864"/>
        <c:scaling>
          <c:orientation val="minMax"/>
          <c:max val="2400"/>
          <c:min val="0"/>
        </c:scaling>
        <c:delete val="0"/>
        <c:axPos val="l"/>
        <c:numFmt formatCode="#,##0;&quot;▲ &quot;#,##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631457360"/>
        <c:crosses val="autoZero"/>
        <c:crossBetween val="between"/>
        <c:majorUnit val="400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5"/>
          <c:order val="0"/>
          <c:tx>
            <c:strRef>
              <c:f>'グラフ (繰出金)'!$C$3</c:f>
              <c:strCache>
                <c:ptCount val="1"/>
                <c:pt idx="0">
                  <c:v>介護</c:v>
                </c:pt>
              </c:strCache>
            </c:strRef>
          </c:tx>
          <c:marker>
            <c:symbol val="none"/>
          </c:marker>
          <c:cat>
            <c:strRef>
              <c:f>'グラフ (繰出金)'!$D$2:$S$2</c:f>
              <c:strCache>
                <c:ptCount val="15"/>
                <c:pt idx="0">
                  <c:v>R2</c:v>
                </c:pt>
                <c:pt idx="1">
                  <c:v>R3</c:v>
                </c:pt>
                <c:pt idx="2">
                  <c:v>R4</c:v>
                </c:pt>
                <c:pt idx="3">
                  <c:v>R5</c:v>
                </c:pt>
                <c:pt idx="4">
                  <c:v>R6</c:v>
                </c:pt>
                <c:pt idx="5">
                  <c:v>R7</c:v>
                </c:pt>
                <c:pt idx="6">
                  <c:v>R8</c:v>
                </c:pt>
                <c:pt idx="7">
                  <c:v>R9</c:v>
                </c:pt>
                <c:pt idx="8">
                  <c:v>R10</c:v>
                </c:pt>
                <c:pt idx="9">
                  <c:v>R11</c:v>
                </c:pt>
                <c:pt idx="10">
                  <c:v>R12</c:v>
                </c:pt>
                <c:pt idx="11">
                  <c:v>R13</c:v>
                </c:pt>
                <c:pt idx="12">
                  <c:v>R14</c:v>
                </c:pt>
                <c:pt idx="13">
                  <c:v>R15</c:v>
                </c:pt>
                <c:pt idx="14">
                  <c:v>R16</c:v>
                </c:pt>
              </c:strCache>
            </c:strRef>
          </c:cat>
          <c:val>
            <c:numRef>
              <c:f>'グラフ (繰出金)'!$D$3:$S$3</c:f>
              <c:numCache>
                <c:formatCode>#,##0;"▲ "#,##0</c:formatCode>
                <c:ptCount val="15"/>
                <c:pt idx="0">
                  <c:v>562</c:v>
                </c:pt>
                <c:pt idx="1">
                  <c:v>581</c:v>
                </c:pt>
                <c:pt idx="2">
                  <c:v>599</c:v>
                </c:pt>
                <c:pt idx="3">
                  <c:v>618</c:v>
                </c:pt>
                <c:pt idx="4">
                  <c:v>637</c:v>
                </c:pt>
                <c:pt idx="5">
                  <c:v>655</c:v>
                </c:pt>
                <c:pt idx="6">
                  <c:v>670</c:v>
                </c:pt>
                <c:pt idx="7">
                  <c:v>685</c:v>
                </c:pt>
                <c:pt idx="8">
                  <c:v>700</c:v>
                </c:pt>
                <c:pt idx="9">
                  <c:v>715</c:v>
                </c:pt>
                <c:pt idx="10">
                  <c:v>729</c:v>
                </c:pt>
                <c:pt idx="11">
                  <c:v>738</c:v>
                </c:pt>
                <c:pt idx="12">
                  <c:v>748</c:v>
                </c:pt>
                <c:pt idx="13">
                  <c:v>757</c:v>
                </c:pt>
                <c:pt idx="14">
                  <c:v>766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559-45FE-BE93-90CC5A578511}"/>
            </c:ext>
          </c:extLst>
        </c:ser>
        <c:ser>
          <c:idx val="6"/>
          <c:order val="1"/>
          <c:tx>
            <c:strRef>
              <c:f>'グラフ (繰出金)'!$C$4</c:f>
              <c:strCache>
                <c:ptCount val="1"/>
                <c:pt idx="0">
                  <c:v>国保</c:v>
                </c:pt>
              </c:strCache>
            </c:strRef>
          </c:tx>
          <c:marker>
            <c:symbol val="none"/>
          </c:marker>
          <c:cat>
            <c:strRef>
              <c:f>'グラフ (繰出金)'!$D$2:$S$2</c:f>
              <c:strCache>
                <c:ptCount val="15"/>
                <c:pt idx="0">
                  <c:v>R2</c:v>
                </c:pt>
                <c:pt idx="1">
                  <c:v>R3</c:v>
                </c:pt>
                <c:pt idx="2">
                  <c:v>R4</c:v>
                </c:pt>
                <c:pt idx="3">
                  <c:v>R5</c:v>
                </c:pt>
                <c:pt idx="4">
                  <c:v>R6</c:v>
                </c:pt>
                <c:pt idx="5">
                  <c:v>R7</c:v>
                </c:pt>
                <c:pt idx="6">
                  <c:v>R8</c:v>
                </c:pt>
                <c:pt idx="7">
                  <c:v>R9</c:v>
                </c:pt>
                <c:pt idx="8">
                  <c:v>R10</c:v>
                </c:pt>
                <c:pt idx="9">
                  <c:v>R11</c:v>
                </c:pt>
                <c:pt idx="10">
                  <c:v>R12</c:v>
                </c:pt>
                <c:pt idx="11">
                  <c:v>R13</c:v>
                </c:pt>
                <c:pt idx="12">
                  <c:v>R14</c:v>
                </c:pt>
                <c:pt idx="13">
                  <c:v>R15</c:v>
                </c:pt>
                <c:pt idx="14">
                  <c:v>R16</c:v>
                </c:pt>
              </c:strCache>
            </c:strRef>
          </c:cat>
          <c:val>
            <c:numRef>
              <c:f>'グラフ (繰出金)'!$D$4:$S$4</c:f>
              <c:numCache>
                <c:formatCode>#,##0;"▲ "#,##0</c:formatCode>
                <c:ptCount val="15"/>
                <c:pt idx="0">
                  <c:v>386</c:v>
                </c:pt>
                <c:pt idx="1">
                  <c:v>374</c:v>
                </c:pt>
                <c:pt idx="2">
                  <c:v>362</c:v>
                </c:pt>
                <c:pt idx="3">
                  <c:v>350</c:v>
                </c:pt>
                <c:pt idx="4">
                  <c:v>338</c:v>
                </c:pt>
                <c:pt idx="5">
                  <c:v>326</c:v>
                </c:pt>
                <c:pt idx="6">
                  <c:v>321</c:v>
                </c:pt>
                <c:pt idx="7">
                  <c:v>315</c:v>
                </c:pt>
                <c:pt idx="8">
                  <c:v>310</c:v>
                </c:pt>
                <c:pt idx="9">
                  <c:v>304</c:v>
                </c:pt>
                <c:pt idx="10">
                  <c:v>299</c:v>
                </c:pt>
                <c:pt idx="11">
                  <c:v>299</c:v>
                </c:pt>
                <c:pt idx="12">
                  <c:v>299</c:v>
                </c:pt>
                <c:pt idx="13">
                  <c:v>299</c:v>
                </c:pt>
                <c:pt idx="14">
                  <c:v>299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559-45FE-BE93-90CC5A578511}"/>
            </c:ext>
          </c:extLst>
        </c:ser>
        <c:ser>
          <c:idx val="7"/>
          <c:order val="2"/>
          <c:tx>
            <c:strRef>
              <c:f>'グラフ (繰出金)'!$C$5</c:f>
              <c:strCache>
                <c:ptCount val="1"/>
                <c:pt idx="0">
                  <c:v>後期高齢</c:v>
                </c:pt>
              </c:strCache>
            </c:strRef>
          </c:tx>
          <c:marker>
            <c:symbol val="none"/>
          </c:marker>
          <c:cat>
            <c:strRef>
              <c:f>'グラフ (繰出金)'!$D$2:$S$2</c:f>
              <c:strCache>
                <c:ptCount val="15"/>
                <c:pt idx="0">
                  <c:v>R2</c:v>
                </c:pt>
                <c:pt idx="1">
                  <c:v>R3</c:v>
                </c:pt>
                <c:pt idx="2">
                  <c:v>R4</c:v>
                </c:pt>
                <c:pt idx="3">
                  <c:v>R5</c:v>
                </c:pt>
                <c:pt idx="4">
                  <c:v>R6</c:v>
                </c:pt>
                <c:pt idx="5">
                  <c:v>R7</c:v>
                </c:pt>
                <c:pt idx="6">
                  <c:v>R8</c:v>
                </c:pt>
                <c:pt idx="7">
                  <c:v>R9</c:v>
                </c:pt>
                <c:pt idx="8">
                  <c:v>R10</c:v>
                </c:pt>
                <c:pt idx="9">
                  <c:v>R11</c:v>
                </c:pt>
                <c:pt idx="10">
                  <c:v>R12</c:v>
                </c:pt>
                <c:pt idx="11">
                  <c:v>R13</c:v>
                </c:pt>
                <c:pt idx="12">
                  <c:v>R14</c:v>
                </c:pt>
                <c:pt idx="13">
                  <c:v>R15</c:v>
                </c:pt>
                <c:pt idx="14">
                  <c:v>R16</c:v>
                </c:pt>
              </c:strCache>
            </c:strRef>
          </c:cat>
          <c:val>
            <c:numRef>
              <c:f>'グラフ (繰出金)'!$D$5:$S$5</c:f>
              <c:numCache>
                <c:formatCode>#,##0;"▲ "#,##0</c:formatCode>
                <c:ptCount val="15"/>
                <c:pt idx="0">
                  <c:v>612</c:v>
                </c:pt>
                <c:pt idx="1">
                  <c:v>646</c:v>
                </c:pt>
                <c:pt idx="2">
                  <c:v>680</c:v>
                </c:pt>
                <c:pt idx="3">
                  <c:v>714</c:v>
                </c:pt>
                <c:pt idx="4">
                  <c:v>748</c:v>
                </c:pt>
                <c:pt idx="5">
                  <c:v>782</c:v>
                </c:pt>
                <c:pt idx="6">
                  <c:v>792</c:v>
                </c:pt>
                <c:pt idx="7">
                  <c:v>802</c:v>
                </c:pt>
                <c:pt idx="8">
                  <c:v>812</c:v>
                </c:pt>
                <c:pt idx="9">
                  <c:v>822</c:v>
                </c:pt>
                <c:pt idx="10">
                  <c:v>832</c:v>
                </c:pt>
                <c:pt idx="11">
                  <c:v>825</c:v>
                </c:pt>
                <c:pt idx="12">
                  <c:v>817</c:v>
                </c:pt>
                <c:pt idx="13">
                  <c:v>810</c:v>
                </c:pt>
                <c:pt idx="14">
                  <c:v>803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559-45FE-BE93-90CC5A578511}"/>
            </c:ext>
          </c:extLst>
        </c:ser>
        <c:ser>
          <c:idx val="8"/>
          <c:order val="3"/>
          <c:tx>
            <c:strRef>
              <c:f>'グラフ (繰出金)'!$C$6</c:f>
              <c:strCache>
                <c:ptCount val="1"/>
                <c:pt idx="0">
                  <c:v>水道</c:v>
                </c:pt>
              </c:strCache>
            </c:strRef>
          </c:tx>
          <c:marker>
            <c:symbol val="none"/>
          </c:marker>
          <c:cat>
            <c:strRef>
              <c:f>'グラフ (繰出金)'!$D$2:$S$2</c:f>
              <c:strCache>
                <c:ptCount val="15"/>
                <c:pt idx="0">
                  <c:v>R2</c:v>
                </c:pt>
                <c:pt idx="1">
                  <c:v>R3</c:v>
                </c:pt>
                <c:pt idx="2">
                  <c:v>R4</c:v>
                </c:pt>
                <c:pt idx="3">
                  <c:v>R5</c:v>
                </c:pt>
                <c:pt idx="4">
                  <c:v>R6</c:v>
                </c:pt>
                <c:pt idx="5">
                  <c:v>R7</c:v>
                </c:pt>
                <c:pt idx="6">
                  <c:v>R8</c:v>
                </c:pt>
                <c:pt idx="7">
                  <c:v>R9</c:v>
                </c:pt>
                <c:pt idx="8">
                  <c:v>R10</c:v>
                </c:pt>
                <c:pt idx="9">
                  <c:v>R11</c:v>
                </c:pt>
                <c:pt idx="10">
                  <c:v>R12</c:v>
                </c:pt>
                <c:pt idx="11">
                  <c:v>R13</c:v>
                </c:pt>
                <c:pt idx="12">
                  <c:v>R14</c:v>
                </c:pt>
                <c:pt idx="13">
                  <c:v>R15</c:v>
                </c:pt>
                <c:pt idx="14">
                  <c:v>R16</c:v>
                </c:pt>
              </c:strCache>
            </c:strRef>
          </c:cat>
          <c:val>
            <c:numRef>
              <c:f>'グラフ (繰出金)'!$D$6:$S$6</c:f>
              <c:numCache>
                <c:formatCode>#,##0;"▲ "#,##0</c:formatCode>
                <c:ptCount val="15"/>
                <c:pt idx="0">
                  <c:v>90</c:v>
                </c:pt>
                <c:pt idx="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559-45FE-BE93-90CC5A578511}"/>
            </c:ext>
          </c:extLst>
        </c:ser>
        <c:ser>
          <c:idx val="9"/>
          <c:order val="4"/>
          <c:tx>
            <c:strRef>
              <c:f>'グラフ (繰出金)'!$C$7</c:f>
              <c:strCache>
                <c:ptCount val="1"/>
                <c:pt idx="0">
                  <c:v>下水</c:v>
                </c:pt>
              </c:strCache>
            </c:strRef>
          </c:tx>
          <c:marker>
            <c:symbol val="none"/>
          </c:marker>
          <c:cat>
            <c:strRef>
              <c:f>'グラフ (繰出金)'!$D$2:$S$2</c:f>
              <c:strCache>
                <c:ptCount val="15"/>
                <c:pt idx="0">
                  <c:v>R2</c:v>
                </c:pt>
                <c:pt idx="1">
                  <c:v>R3</c:v>
                </c:pt>
                <c:pt idx="2">
                  <c:v>R4</c:v>
                </c:pt>
                <c:pt idx="3">
                  <c:v>R5</c:v>
                </c:pt>
                <c:pt idx="4">
                  <c:v>R6</c:v>
                </c:pt>
                <c:pt idx="5">
                  <c:v>R7</c:v>
                </c:pt>
                <c:pt idx="6">
                  <c:v>R8</c:v>
                </c:pt>
                <c:pt idx="7">
                  <c:v>R9</c:v>
                </c:pt>
                <c:pt idx="8">
                  <c:v>R10</c:v>
                </c:pt>
                <c:pt idx="9">
                  <c:v>R11</c:v>
                </c:pt>
                <c:pt idx="10">
                  <c:v>R12</c:v>
                </c:pt>
                <c:pt idx="11">
                  <c:v>R13</c:v>
                </c:pt>
                <c:pt idx="12">
                  <c:v>R14</c:v>
                </c:pt>
                <c:pt idx="13">
                  <c:v>R15</c:v>
                </c:pt>
                <c:pt idx="14">
                  <c:v>R16</c:v>
                </c:pt>
              </c:strCache>
            </c:strRef>
          </c:cat>
          <c:val>
            <c:numRef>
              <c:f>'グラフ (繰出金)'!$D$7:$S$7</c:f>
              <c:numCache>
                <c:formatCode>#,##0;"▲ "#,##0</c:formatCode>
                <c:ptCount val="15"/>
                <c:pt idx="0">
                  <c:v>335</c:v>
                </c:pt>
                <c:pt idx="1">
                  <c:v>335</c:v>
                </c:pt>
                <c:pt idx="2">
                  <c:v>335</c:v>
                </c:pt>
                <c:pt idx="3">
                  <c:v>335</c:v>
                </c:pt>
                <c:pt idx="4">
                  <c:v>335</c:v>
                </c:pt>
                <c:pt idx="5">
                  <c:v>335</c:v>
                </c:pt>
                <c:pt idx="6">
                  <c:v>335</c:v>
                </c:pt>
                <c:pt idx="7">
                  <c:v>335</c:v>
                </c:pt>
                <c:pt idx="8">
                  <c:v>335</c:v>
                </c:pt>
                <c:pt idx="9">
                  <c:v>335</c:v>
                </c:pt>
                <c:pt idx="10">
                  <c:v>335</c:v>
                </c:pt>
                <c:pt idx="11">
                  <c:v>335</c:v>
                </c:pt>
                <c:pt idx="12">
                  <c:v>335</c:v>
                </c:pt>
                <c:pt idx="13">
                  <c:v>335</c:v>
                </c:pt>
                <c:pt idx="14">
                  <c:v>335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559-45FE-BE93-90CC5A5785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31457360"/>
        <c:axId val="1469536864"/>
      </c:lineChart>
      <c:catAx>
        <c:axId val="1631457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469536864"/>
        <c:crosses val="autoZero"/>
        <c:auto val="1"/>
        <c:lblAlgn val="ctr"/>
        <c:lblOffset val="100"/>
        <c:noMultiLvlLbl val="0"/>
      </c:catAx>
      <c:valAx>
        <c:axId val="1469536864"/>
        <c:scaling>
          <c:orientation val="minMax"/>
          <c:max val="900"/>
          <c:min val="0"/>
        </c:scaling>
        <c:delete val="0"/>
        <c:axPos val="l"/>
        <c:numFmt formatCode="#,##0;&quot;▲ &quot;#,##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631457360"/>
        <c:crosses val="autoZero"/>
        <c:crossBetween val="between"/>
        <c:majorUnit val="1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txPr>
    <a:bodyPr/>
    <a:lstStyle/>
    <a:p>
      <a:pPr>
        <a:defRPr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5"/>
          <c:order val="0"/>
          <c:tx>
            <c:strRef>
              <c:f>'グラフ (繰出金)'!$C$3</c:f>
              <c:strCache>
                <c:ptCount val="1"/>
                <c:pt idx="0">
                  <c:v>介護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cat>
            <c:strRef>
              <c:f>'グラフ (繰出金)'!$D$2:$S$2</c:f>
              <c:strCache>
                <c:ptCount val="15"/>
                <c:pt idx="0">
                  <c:v>R2</c:v>
                </c:pt>
                <c:pt idx="1">
                  <c:v>R3</c:v>
                </c:pt>
                <c:pt idx="2">
                  <c:v>R4</c:v>
                </c:pt>
                <c:pt idx="3">
                  <c:v>R5</c:v>
                </c:pt>
                <c:pt idx="4">
                  <c:v>R6</c:v>
                </c:pt>
                <c:pt idx="5">
                  <c:v>R7</c:v>
                </c:pt>
                <c:pt idx="6">
                  <c:v>R8</c:v>
                </c:pt>
                <c:pt idx="7">
                  <c:v>R9</c:v>
                </c:pt>
                <c:pt idx="8">
                  <c:v>R10</c:v>
                </c:pt>
                <c:pt idx="9">
                  <c:v>R11</c:v>
                </c:pt>
                <c:pt idx="10">
                  <c:v>R12</c:v>
                </c:pt>
                <c:pt idx="11">
                  <c:v>R13</c:v>
                </c:pt>
                <c:pt idx="12">
                  <c:v>R14</c:v>
                </c:pt>
                <c:pt idx="13">
                  <c:v>R15</c:v>
                </c:pt>
                <c:pt idx="14">
                  <c:v>R16</c:v>
                </c:pt>
              </c:strCache>
            </c:strRef>
          </c:cat>
          <c:val>
            <c:numRef>
              <c:f>'グラフ (繰出金)'!$D$3:$S$3</c:f>
              <c:numCache>
                <c:formatCode>#,##0;"▲ "#,##0</c:formatCode>
                <c:ptCount val="15"/>
                <c:pt idx="0">
                  <c:v>562</c:v>
                </c:pt>
                <c:pt idx="1">
                  <c:v>581</c:v>
                </c:pt>
                <c:pt idx="2">
                  <c:v>599</c:v>
                </c:pt>
                <c:pt idx="3">
                  <c:v>618</c:v>
                </c:pt>
                <c:pt idx="4">
                  <c:v>637</c:v>
                </c:pt>
                <c:pt idx="5">
                  <c:v>655</c:v>
                </c:pt>
                <c:pt idx="6">
                  <c:v>670</c:v>
                </c:pt>
                <c:pt idx="7">
                  <c:v>685</c:v>
                </c:pt>
                <c:pt idx="8">
                  <c:v>700</c:v>
                </c:pt>
                <c:pt idx="9">
                  <c:v>715</c:v>
                </c:pt>
                <c:pt idx="10">
                  <c:v>729</c:v>
                </c:pt>
                <c:pt idx="11">
                  <c:v>738</c:v>
                </c:pt>
                <c:pt idx="12">
                  <c:v>748</c:v>
                </c:pt>
                <c:pt idx="13">
                  <c:v>757</c:v>
                </c:pt>
                <c:pt idx="14">
                  <c:v>766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B9-4921-8D33-7AB33DB5CB8D}"/>
            </c:ext>
          </c:extLst>
        </c:ser>
        <c:ser>
          <c:idx val="6"/>
          <c:order val="1"/>
          <c:tx>
            <c:strRef>
              <c:f>'グラフ (繰出金)'!$C$4</c:f>
              <c:strCache>
                <c:ptCount val="1"/>
                <c:pt idx="0">
                  <c:v>国保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cat>
            <c:strRef>
              <c:f>'グラフ (繰出金)'!$D$2:$S$2</c:f>
              <c:strCache>
                <c:ptCount val="15"/>
                <c:pt idx="0">
                  <c:v>R2</c:v>
                </c:pt>
                <c:pt idx="1">
                  <c:v>R3</c:v>
                </c:pt>
                <c:pt idx="2">
                  <c:v>R4</c:v>
                </c:pt>
                <c:pt idx="3">
                  <c:v>R5</c:v>
                </c:pt>
                <c:pt idx="4">
                  <c:v>R6</c:v>
                </c:pt>
                <c:pt idx="5">
                  <c:v>R7</c:v>
                </c:pt>
                <c:pt idx="6">
                  <c:v>R8</c:v>
                </c:pt>
                <c:pt idx="7">
                  <c:v>R9</c:v>
                </c:pt>
                <c:pt idx="8">
                  <c:v>R10</c:v>
                </c:pt>
                <c:pt idx="9">
                  <c:v>R11</c:v>
                </c:pt>
                <c:pt idx="10">
                  <c:v>R12</c:v>
                </c:pt>
                <c:pt idx="11">
                  <c:v>R13</c:v>
                </c:pt>
                <c:pt idx="12">
                  <c:v>R14</c:v>
                </c:pt>
                <c:pt idx="13">
                  <c:v>R15</c:v>
                </c:pt>
                <c:pt idx="14">
                  <c:v>R16</c:v>
                </c:pt>
              </c:strCache>
            </c:strRef>
          </c:cat>
          <c:val>
            <c:numRef>
              <c:f>'グラフ (繰出金)'!$D$4:$S$4</c:f>
              <c:numCache>
                <c:formatCode>#,##0;"▲ "#,##0</c:formatCode>
                <c:ptCount val="15"/>
                <c:pt idx="0">
                  <c:v>386</c:v>
                </c:pt>
                <c:pt idx="1">
                  <c:v>374</c:v>
                </c:pt>
                <c:pt idx="2">
                  <c:v>362</c:v>
                </c:pt>
                <c:pt idx="3">
                  <c:v>350</c:v>
                </c:pt>
                <c:pt idx="4">
                  <c:v>338</c:v>
                </c:pt>
                <c:pt idx="5">
                  <c:v>326</c:v>
                </c:pt>
                <c:pt idx="6">
                  <c:v>321</c:v>
                </c:pt>
                <c:pt idx="7">
                  <c:v>315</c:v>
                </c:pt>
                <c:pt idx="8">
                  <c:v>310</c:v>
                </c:pt>
                <c:pt idx="9">
                  <c:v>304</c:v>
                </c:pt>
                <c:pt idx="10">
                  <c:v>299</c:v>
                </c:pt>
                <c:pt idx="11">
                  <c:v>299</c:v>
                </c:pt>
                <c:pt idx="12">
                  <c:v>299</c:v>
                </c:pt>
                <c:pt idx="13">
                  <c:v>299</c:v>
                </c:pt>
                <c:pt idx="14">
                  <c:v>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B9-4921-8D33-7AB33DB5CB8D}"/>
            </c:ext>
          </c:extLst>
        </c:ser>
        <c:ser>
          <c:idx val="7"/>
          <c:order val="2"/>
          <c:tx>
            <c:strRef>
              <c:f>'グラフ (繰出金)'!$C$5</c:f>
              <c:strCache>
                <c:ptCount val="1"/>
                <c:pt idx="0">
                  <c:v>後期高齢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cat>
            <c:strRef>
              <c:f>'グラフ (繰出金)'!$D$2:$S$2</c:f>
              <c:strCache>
                <c:ptCount val="15"/>
                <c:pt idx="0">
                  <c:v>R2</c:v>
                </c:pt>
                <c:pt idx="1">
                  <c:v>R3</c:v>
                </c:pt>
                <c:pt idx="2">
                  <c:v>R4</c:v>
                </c:pt>
                <c:pt idx="3">
                  <c:v>R5</c:v>
                </c:pt>
                <c:pt idx="4">
                  <c:v>R6</c:v>
                </c:pt>
                <c:pt idx="5">
                  <c:v>R7</c:v>
                </c:pt>
                <c:pt idx="6">
                  <c:v>R8</c:v>
                </c:pt>
                <c:pt idx="7">
                  <c:v>R9</c:v>
                </c:pt>
                <c:pt idx="8">
                  <c:v>R10</c:v>
                </c:pt>
                <c:pt idx="9">
                  <c:v>R11</c:v>
                </c:pt>
                <c:pt idx="10">
                  <c:v>R12</c:v>
                </c:pt>
                <c:pt idx="11">
                  <c:v>R13</c:v>
                </c:pt>
                <c:pt idx="12">
                  <c:v>R14</c:v>
                </c:pt>
                <c:pt idx="13">
                  <c:v>R15</c:v>
                </c:pt>
                <c:pt idx="14">
                  <c:v>R16</c:v>
                </c:pt>
              </c:strCache>
            </c:strRef>
          </c:cat>
          <c:val>
            <c:numRef>
              <c:f>'グラフ (繰出金)'!$D$5:$S$5</c:f>
              <c:numCache>
                <c:formatCode>#,##0;"▲ "#,##0</c:formatCode>
                <c:ptCount val="15"/>
                <c:pt idx="0">
                  <c:v>612</c:v>
                </c:pt>
                <c:pt idx="1">
                  <c:v>646</c:v>
                </c:pt>
                <c:pt idx="2">
                  <c:v>680</c:v>
                </c:pt>
                <c:pt idx="3">
                  <c:v>714</c:v>
                </c:pt>
                <c:pt idx="4">
                  <c:v>748</c:v>
                </c:pt>
                <c:pt idx="5">
                  <c:v>782</c:v>
                </c:pt>
                <c:pt idx="6">
                  <c:v>792</c:v>
                </c:pt>
                <c:pt idx="7">
                  <c:v>802</c:v>
                </c:pt>
                <c:pt idx="8">
                  <c:v>812</c:v>
                </c:pt>
                <c:pt idx="9">
                  <c:v>822</c:v>
                </c:pt>
                <c:pt idx="10">
                  <c:v>832</c:v>
                </c:pt>
                <c:pt idx="11">
                  <c:v>825</c:v>
                </c:pt>
                <c:pt idx="12">
                  <c:v>817</c:v>
                </c:pt>
                <c:pt idx="13">
                  <c:v>810</c:v>
                </c:pt>
                <c:pt idx="14">
                  <c:v>803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9B9-4921-8D33-7AB33DB5CB8D}"/>
            </c:ext>
          </c:extLst>
        </c:ser>
        <c:ser>
          <c:idx val="8"/>
          <c:order val="3"/>
          <c:tx>
            <c:strRef>
              <c:f>'グラフ (繰出金)'!$C$6</c:f>
              <c:strCache>
                <c:ptCount val="1"/>
                <c:pt idx="0">
                  <c:v>水道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cat>
            <c:strRef>
              <c:f>'グラフ (繰出金)'!$D$2:$S$2</c:f>
              <c:strCache>
                <c:ptCount val="15"/>
                <c:pt idx="0">
                  <c:v>R2</c:v>
                </c:pt>
                <c:pt idx="1">
                  <c:v>R3</c:v>
                </c:pt>
                <c:pt idx="2">
                  <c:v>R4</c:v>
                </c:pt>
                <c:pt idx="3">
                  <c:v>R5</c:v>
                </c:pt>
                <c:pt idx="4">
                  <c:v>R6</c:v>
                </c:pt>
                <c:pt idx="5">
                  <c:v>R7</c:v>
                </c:pt>
                <c:pt idx="6">
                  <c:v>R8</c:v>
                </c:pt>
                <c:pt idx="7">
                  <c:v>R9</c:v>
                </c:pt>
                <c:pt idx="8">
                  <c:v>R10</c:v>
                </c:pt>
                <c:pt idx="9">
                  <c:v>R11</c:v>
                </c:pt>
                <c:pt idx="10">
                  <c:v>R12</c:v>
                </c:pt>
                <c:pt idx="11">
                  <c:v>R13</c:v>
                </c:pt>
                <c:pt idx="12">
                  <c:v>R14</c:v>
                </c:pt>
                <c:pt idx="13">
                  <c:v>R15</c:v>
                </c:pt>
                <c:pt idx="14">
                  <c:v>R16</c:v>
                </c:pt>
              </c:strCache>
            </c:strRef>
          </c:cat>
          <c:val>
            <c:numRef>
              <c:f>'グラフ (繰出金)'!$D$6:$S$6</c:f>
              <c:numCache>
                <c:formatCode>#,##0;"▲ "#,##0</c:formatCode>
                <c:ptCount val="15"/>
                <c:pt idx="0">
                  <c:v>90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9B9-4921-8D33-7AB33DB5CB8D}"/>
            </c:ext>
          </c:extLst>
        </c:ser>
        <c:ser>
          <c:idx val="9"/>
          <c:order val="4"/>
          <c:tx>
            <c:strRef>
              <c:f>'グラフ (繰出金)'!$C$7</c:f>
              <c:strCache>
                <c:ptCount val="1"/>
                <c:pt idx="0">
                  <c:v>下水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cat>
            <c:strRef>
              <c:f>'グラフ (繰出金)'!$D$2:$S$2</c:f>
              <c:strCache>
                <c:ptCount val="15"/>
                <c:pt idx="0">
                  <c:v>R2</c:v>
                </c:pt>
                <c:pt idx="1">
                  <c:v>R3</c:v>
                </c:pt>
                <c:pt idx="2">
                  <c:v>R4</c:v>
                </c:pt>
                <c:pt idx="3">
                  <c:v>R5</c:v>
                </c:pt>
                <c:pt idx="4">
                  <c:v>R6</c:v>
                </c:pt>
                <c:pt idx="5">
                  <c:v>R7</c:v>
                </c:pt>
                <c:pt idx="6">
                  <c:v>R8</c:v>
                </c:pt>
                <c:pt idx="7">
                  <c:v>R9</c:v>
                </c:pt>
                <c:pt idx="8">
                  <c:v>R10</c:v>
                </c:pt>
                <c:pt idx="9">
                  <c:v>R11</c:v>
                </c:pt>
                <c:pt idx="10">
                  <c:v>R12</c:v>
                </c:pt>
                <c:pt idx="11">
                  <c:v>R13</c:v>
                </c:pt>
                <c:pt idx="12">
                  <c:v>R14</c:v>
                </c:pt>
                <c:pt idx="13">
                  <c:v>R15</c:v>
                </c:pt>
                <c:pt idx="14">
                  <c:v>R16</c:v>
                </c:pt>
              </c:strCache>
            </c:strRef>
          </c:cat>
          <c:val>
            <c:numRef>
              <c:f>'グラフ (繰出金)'!$D$7:$S$7</c:f>
              <c:numCache>
                <c:formatCode>#,##0;"▲ "#,##0</c:formatCode>
                <c:ptCount val="15"/>
                <c:pt idx="0">
                  <c:v>335</c:v>
                </c:pt>
                <c:pt idx="1">
                  <c:v>335</c:v>
                </c:pt>
                <c:pt idx="2">
                  <c:v>335</c:v>
                </c:pt>
                <c:pt idx="3">
                  <c:v>335</c:v>
                </c:pt>
                <c:pt idx="4">
                  <c:v>335</c:v>
                </c:pt>
                <c:pt idx="5">
                  <c:v>335</c:v>
                </c:pt>
                <c:pt idx="6">
                  <c:v>335</c:v>
                </c:pt>
                <c:pt idx="7">
                  <c:v>335</c:v>
                </c:pt>
                <c:pt idx="8">
                  <c:v>335</c:v>
                </c:pt>
                <c:pt idx="9">
                  <c:v>335</c:v>
                </c:pt>
                <c:pt idx="10">
                  <c:v>335</c:v>
                </c:pt>
                <c:pt idx="11">
                  <c:v>335</c:v>
                </c:pt>
                <c:pt idx="12">
                  <c:v>335</c:v>
                </c:pt>
                <c:pt idx="13">
                  <c:v>335</c:v>
                </c:pt>
                <c:pt idx="14">
                  <c:v>335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9B9-4921-8D33-7AB33DB5CB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1631457360"/>
        <c:axId val="1469536864"/>
      </c:barChart>
      <c:catAx>
        <c:axId val="1631457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469536864"/>
        <c:crosses val="autoZero"/>
        <c:auto val="1"/>
        <c:lblAlgn val="ctr"/>
        <c:lblOffset val="100"/>
        <c:noMultiLvlLbl val="0"/>
      </c:catAx>
      <c:valAx>
        <c:axId val="1469536864"/>
        <c:scaling>
          <c:orientation val="minMax"/>
          <c:max val="2500"/>
          <c:min val="0"/>
        </c:scaling>
        <c:delete val="0"/>
        <c:axPos val="l"/>
        <c:numFmt formatCode="#,##0;&quot;▲ &quot;#,##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631457360"/>
        <c:crosses val="autoZero"/>
        <c:crossBetween val="between"/>
        <c:majorUnit val="5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txPr>
    <a:bodyPr/>
    <a:lstStyle/>
    <a:p>
      <a:pPr>
        <a:defRPr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8693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9" y="1"/>
            <a:ext cx="2949787" cy="498693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6E3A60CE-7E8D-4390-9820-C09E755C9BD4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7" cy="49869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427EC32B-E128-43F1-BA54-52B0ABA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262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8693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8693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6A22FB6E-5550-4A84-95FC-6C5FC37CCEBE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869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030FFAA-3710-4C18-AE2B-D295A7E295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87734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D6212-96C9-41D3-8E6B-E3D9ABE9871E}" type="datetime1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9371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419FC-0020-489B-93BD-52EF9DFE2BE8}" type="datetime1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1605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A6C17-7DC2-4726-A511-85C76F0BCB45}" type="datetime1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7089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70646-9FDD-4CE6-A2A1-8CE3717DBF7D}" type="datetime1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078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FF767-7590-42C7-BB8E-A314D8D2FD5C}" type="datetime1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92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FF62-28A4-44D8-9651-8BC671C7BC1C}" type="datetime1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20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BBD65-545E-402E-9A81-768BAF244330}" type="datetime1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7029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E6590-0AFF-4C21-8D3D-813D36BA5861}" type="datetime1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014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A5C9-3C66-48F2-A7DA-50A8AAD99DFC}" type="datetime1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294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57542-95D7-4C99-B020-CFE99BF6E3ED}" type="datetime1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836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A7526-BBC7-44F0-9201-29D57E6CFCF0}" type="datetime1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9295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4105B-2D9C-4C60-86CE-F7C448738759}" type="datetime1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9951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2362200"/>
            <a:ext cx="9923440" cy="952499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50000">
                <a:schemeClr val="tx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16725" y="2412228"/>
            <a:ext cx="9489990" cy="753586"/>
          </a:xfrm>
        </p:spPr>
        <p:txBody>
          <a:bodyPr>
            <a:noAutofit/>
          </a:bodyPr>
          <a:lstStyle/>
          <a:p>
            <a:r>
              <a:rPr lang="ja-JP" altLang="en-US" sz="4000" b="1" dirty="0" smtClean="0">
                <a:ln w="12700"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熊取町中長期財政シミュレーション</a:t>
            </a:r>
            <a:endParaRPr lang="ja-JP" altLang="en-US" sz="4000" b="1" dirty="0">
              <a:ln w="12700">
                <a:solidFill>
                  <a:schemeClr val="bg1">
                    <a:lumMod val="75000"/>
                  </a:schemeClr>
                </a:solidFill>
              </a:ln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072604" y="5682885"/>
            <a:ext cx="7429500" cy="946516"/>
          </a:xfrm>
        </p:spPr>
        <p:txBody>
          <a:bodyPr>
            <a:normAutofit/>
          </a:bodyPr>
          <a:lstStyle/>
          <a:p>
            <a:pPr algn="r"/>
            <a:r>
              <a:rPr kumimoji="1"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令 和 ３ 年 </a:t>
            </a:r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 </a:t>
            </a:r>
            <a:r>
              <a:rPr kumimoji="1"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　　</a:t>
            </a:r>
            <a:endParaRPr kumimoji="1" lang="en-US" altLang="ja-JP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r"/>
            <a:r>
              <a:rPr kumimoji="1"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 </a:t>
            </a:r>
            <a:r>
              <a:rPr kumimoji="1"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/ 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熊取</a:t>
            </a:r>
            <a:r>
              <a:rPr kumimoji="1"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町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00099" y="3822700"/>
            <a:ext cx="8331201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kumimoji="1" lang="ja-JP" altLang="en-US" sz="13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大阪府と市町村が共同で取り組んできた</a:t>
            </a:r>
            <a:r>
              <a:rPr kumimoji="1" lang="en-US" altLang="ja-JP" sz="13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『</a:t>
            </a:r>
            <a:r>
              <a:rPr kumimoji="1" lang="ja-JP" altLang="en-US" sz="13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基礎自治機能の維持・充実に関する研究会</a:t>
            </a:r>
            <a:r>
              <a:rPr kumimoji="1" lang="en-US" altLang="ja-JP" sz="13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』</a:t>
            </a:r>
            <a:r>
              <a:rPr kumimoji="1" lang="ja-JP" altLang="en-US" sz="13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などの成果を踏まえ</a:t>
            </a:r>
            <a:r>
              <a:rPr kumimoji="1" lang="en-US" altLang="ja-JP" sz="13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sz="13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sz="13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ながら、財政基盤が脆弱な町村を対象に、人口減少・高齢化などがもたらす将来課題が長期的財政収支に</a:t>
            </a:r>
            <a:r>
              <a:rPr kumimoji="1" lang="en-US" altLang="ja-JP" sz="13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sz="13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sz="13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どのような影響を与えるかを分析するために財政シミュレーションを作成。</a:t>
            </a:r>
            <a:endParaRPr kumimoji="1" lang="en-US" altLang="ja-JP" sz="1300" b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endParaRPr kumimoji="1" lang="en-US" altLang="ja-JP" sz="600" b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kumimoji="1" lang="ja-JP" altLang="en-US" sz="13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この結果を踏まえつつ、今後、さらなる広域連携や行財政改革の推進など、必要な取組みについて検討。</a:t>
            </a:r>
            <a:endParaRPr kumimoji="1" lang="ja-JP" altLang="en-US" sz="13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172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91959" y="5704862"/>
            <a:ext cx="10077260" cy="638080"/>
          </a:xfrm>
          <a:prstGeom prst="rect">
            <a:avLst/>
          </a:prstGeom>
        </p:spPr>
      </p:pic>
      <p:graphicFrame>
        <p:nvGraphicFramePr>
          <p:cNvPr id="31" name="グラフ 30">
            <a:extLst>
              <a:ext uri="{FF2B5EF4-FFF2-40B4-BE49-F238E27FC236}">
                <a16:creationId xmlns:a16="http://schemas.microsoft.com/office/drawing/2014/main" id="{77A1C1BD-B5F2-4D37-9140-A7530930BD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5024187"/>
              </p:ext>
            </p:extLst>
          </p:nvPr>
        </p:nvGraphicFramePr>
        <p:xfrm>
          <a:off x="5105507" y="2733581"/>
          <a:ext cx="4749800" cy="2860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0" y="0"/>
            <a:ext cx="9906000" cy="664219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50000">
                <a:schemeClr val="tx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8059" y="69752"/>
            <a:ext cx="98029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１．熊取町の</a:t>
            </a:r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中長期財政</a:t>
            </a:r>
            <a:r>
              <a:rPr kumimoji="1" lang="ja-JP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シミュレーション</a:t>
            </a:r>
            <a:endParaRPr kumimoji="1" lang="ja-JP" alt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92993" y="982856"/>
            <a:ext cx="958798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kumimoji="1" lang="ja-JP" altLang="en-US" sz="1600" dirty="0" smtClean="0">
                <a:solidFill>
                  <a:srgbClr val="FFC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　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今後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の財政収支は、人口と連動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して町税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が減少する一方、地方交付税の大幅な増額は見込めない中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endParaRPr kumimoji="1"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社会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保障関係経費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や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物件費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等が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増高する厳しい見通し</a:t>
            </a:r>
          </a:p>
          <a:p>
            <a:pPr>
              <a:lnSpc>
                <a:spcPts val="2800"/>
              </a:lnSpc>
            </a:pPr>
            <a:r>
              <a:rPr kumimoji="1" lang="ja-JP" altLang="en-US" sz="1600" dirty="0" smtClean="0">
                <a:solidFill>
                  <a:srgbClr val="FFC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</a:t>
            </a:r>
            <a:r>
              <a:rPr kumimoji="1" lang="ja-JP" altLang="en-US" sz="1600" dirty="0">
                <a:solidFill>
                  <a:srgbClr val="FFC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財政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調整基金（令和元年度決算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</a:t>
            </a:r>
            <a:r>
              <a:rPr kumimoji="1"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億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円）は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kumimoji="1"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に枯渇する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見通し</a:t>
            </a:r>
            <a:endParaRPr kumimoji="1" lang="ja-JP" altLang="en-US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98377" y="898410"/>
            <a:ext cx="9487041" cy="1373942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9404029" y="6437794"/>
            <a:ext cx="476952" cy="3729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</a:t>
            </a:r>
            <a:endParaRPr kumimoji="1" lang="ja-JP" altLang="en-US" sz="14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532978" y="3702697"/>
            <a:ext cx="954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歳出総額</a:t>
            </a:r>
            <a:endParaRPr kumimoji="1"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532978" y="4816718"/>
            <a:ext cx="12375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歳入総額</a:t>
            </a:r>
            <a:endParaRPr kumimoji="1"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29623" y="2359645"/>
            <a:ext cx="3875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単年度の財源不足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額　（実質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単年度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収支）　</a:t>
            </a:r>
            <a:r>
              <a:rPr kumimoji="1"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611518" y="2359587"/>
            <a:ext cx="3875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歳入総額・歳出総額の見通し　</a:t>
            </a:r>
            <a:r>
              <a:rPr kumimoji="1"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18392" y="6581492"/>
            <a:ext cx="9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この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試算は不確定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要素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を多く含んでおり、将来に向かって相当の幅をもってみる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必要がある</a:t>
            </a:r>
            <a:endParaRPr kumimoji="1"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945056" y="2487591"/>
            <a:ext cx="82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（百万円）</a:t>
            </a:r>
            <a:endParaRPr kumimoji="1" lang="ja-JP" altLang="en-US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-109544" y="2487591"/>
            <a:ext cx="82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（百万円）</a:t>
            </a:r>
            <a:endParaRPr kumimoji="1" lang="ja-JP" altLang="en-US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-134944" y="6274930"/>
            <a:ext cx="1692000" cy="2308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（▲は累積の財源不足額）</a:t>
            </a:r>
            <a:endParaRPr kumimoji="1" lang="ja-JP" altLang="en-US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446828" y="6279316"/>
            <a:ext cx="1008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8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財政再生基準</a:t>
            </a:r>
            <a:endParaRPr kumimoji="1" lang="en-US" altLang="ja-JP" sz="800" dirty="0" smtClean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8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▲</a:t>
            </a:r>
            <a:r>
              <a:rPr kumimoji="1" lang="en-US" altLang="ja-JP" sz="8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1,697</a:t>
            </a:r>
            <a:endParaRPr kumimoji="1" lang="ja-JP" altLang="en-US" sz="80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656663" y="6286218"/>
            <a:ext cx="1152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800" dirty="0" smtClean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早期健全化基準</a:t>
            </a:r>
            <a:endParaRPr kumimoji="1" lang="en-US" altLang="ja-JP" sz="800" dirty="0" smtClean="0">
              <a:solidFill>
                <a:schemeClr val="accent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800" dirty="0" smtClean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▲</a:t>
            </a:r>
            <a:r>
              <a:rPr kumimoji="1" lang="en-US" altLang="ja-JP" sz="800" dirty="0" smtClean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1,157</a:t>
            </a:r>
            <a:endParaRPr kumimoji="1" lang="ja-JP" altLang="en-US" sz="800" dirty="0">
              <a:solidFill>
                <a:schemeClr val="accent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6069077" y="5880150"/>
            <a:ext cx="504000" cy="396000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角丸四角形 31"/>
          <p:cNvSpPr/>
          <p:nvPr/>
        </p:nvSpPr>
        <p:spPr>
          <a:xfrm>
            <a:off x="7107307" y="5880150"/>
            <a:ext cx="504000" cy="396000"/>
          </a:xfrm>
          <a:prstGeom prst="round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角丸四角形 32"/>
          <p:cNvSpPr/>
          <p:nvPr/>
        </p:nvSpPr>
        <p:spPr>
          <a:xfrm>
            <a:off x="7608403" y="5880150"/>
            <a:ext cx="504000" cy="3960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309843" y="6343446"/>
            <a:ext cx="21426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・・・ 令和元年度決算ベース</a:t>
            </a:r>
            <a:endParaRPr kumimoji="1" lang="ja-JP" altLang="en-US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30" name="グラフ 29">
            <a:extLst>
              <a:ext uri="{FF2B5EF4-FFF2-40B4-BE49-F238E27FC236}">
                <a16:creationId xmlns:a16="http://schemas.microsoft.com/office/drawing/2014/main" id="{AC842FC4-2FF1-437B-84EE-871AE52AD8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6780200"/>
              </p:ext>
            </p:extLst>
          </p:nvPr>
        </p:nvGraphicFramePr>
        <p:xfrm>
          <a:off x="78059" y="2342680"/>
          <a:ext cx="5025971" cy="349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7535728" y="1587500"/>
            <a:ext cx="2040654" cy="600164"/>
          </a:xfrm>
          <a:prstGeom prst="rect">
            <a:avLst/>
          </a:prstGeom>
          <a:noFill/>
          <a:ln w="28575">
            <a:solidFill>
              <a:schemeClr val="tx2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特定目的基金からの繰入は見込まず、財源不足額に財政調整基金のみを充当する場合</a:t>
            </a:r>
            <a:endParaRPr kumimoji="1" lang="ja-JP" altLang="en-US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744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0"/>
            <a:ext cx="9906000" cy="664219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50000">
                <a:schemeClr val="tx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8059" y="69752"/>
            <a:ext cx="57390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</a:t>
            </a:r>
            <a:r>
              <a:rPr kumimoji="1" lang="ja-JP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．財政シミュレーション</a:t>
            </a:r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kumimoji="1" lang="ja-JP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試算</a:t>
            </a:r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方法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9404029" y="6437794"/>
            <a:ext cx="476952" cy="3729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</a:t>
            </a:r>
            <a:endParaRPr kumimoji="1" lang="ja-JP" altLang="en-US" sz="14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92993" y="925706"/>
            <a:ext cx="9587988" cy="1887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kumimoji="1" lang="ja-JP" altLang="en-US" sz="1600" dirty="0" smtClean="0">
                <a:solidFill>
                  <a:srgbClr val="FFC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</a:t>
            </a:r>
            <a:r>
              <a:rPr kumimoji="1" lang="ja-JP" altLang="en-US" sz="1600" dirty="0">
                <a:solidFill>
                  <a:srgbClr val="FFC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令和元</a:t>
            </a:r>
            <a:r>
              <a:rPr kumimoji="1" lang="ja-JP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年度決算をベースに</a:t>
            </a:r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</a:t>
            </a:r>
            <a:r>
              <a:rPr kumimoji="1" lang="ja-JP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年間</a:t>
            </a:r>
            <a:r>
              <a:rPr kumimoji="1"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推計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1600" dirty="0">
                <a:solidFill>
                  <a:srgbClr val="FFC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　</a:t>
            </a:r>
            <a:r>
              <a:rPr kumimoji="1"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人口</a:t>
            </a:r>
            <a:r>
              <a:rPr kumimoji="1" lang="ja-JP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推計に連動しうる費目は</a:t>
            </a:r>
            <a:r>
              <a:rPr kumimoji="1"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、国立</a:t>
            </a:r>
            <a:r>
              <a:rPr kumimoji="1" lang="ja-JP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社会</a:t>
            </a:r>
            <a:r>
              <a:rPr kumimoji="1"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保障・人口</a:t>
            </a:r>
            <a:r>
              <a:rPr kumimoji="1" lang="ja-JP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問題研究所</a:t>
            </a:r>
            <a:r>
              <a:rPr kumimoji="1" lang="ja-JP" alt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（社人研）</a:t>
            </a:r>
            <a:r>
              <a:rPr kumimoji="1" lang="ja-JP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の人口推計と連動</a:t>
            </a:r>
          </a:p>
          <a:p>
            <a:pPr>
              <a:lnSpc>
                <a:spcPts val="2800"/>
              </a:lnSpc>
            </a:pPr>
            <a:r>
              <a:rPr kumimoji="1" lang="ja-JP" altLang="en-US" sz="1600" dirty="0">
                <a:solidFill>
                  <a:srgbClr val="FFC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　</a:t>
            </a:r>
            <a:r>
              <a:rPr kumimoji="1"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その他</a:t>
            </a:r>
            <a:r>
              <a:rPr kumimoji="1" lang="ja-JP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の費目は、近年の増加率や平均値などから試算</a:t>
            </a:r>
          </a:p>
          <a:p>
            <a:pPr>
              <a:lnSpc>
                <a:spcPts val="2800"/>
              </a:lnSpc>
            </a:pPr>
            <a:r>
              <a:rPr kumimoji="1" lang="ja-JP" altLang="en-US" sz="1600" dirty="0">
                <a:solidFill>
                  <a:srgbClr val="FFC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　</a:t>
            </a:r>
            <a:r>
              <a:rPr kumimoji="1"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コロナ</a:t>
            </a:r>
            <a:r>
              <a:rPr kumimoji="1" lang="ja-JP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禍などによる景気</a:t>
            </a:r>
            <a:r>
              <a:rPr kumimoji="1"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動向が</a:t>
            </a:r>
            <a:r>
              <a:rPr kumimoji="1" lang="ja-JP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町</a:t>
            </a:r>
            <a:r>
              <a:rPr kumimoji="1"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税</a:t>
            </a:r>
            <a:r>
              <a:rPr kumimoji="1" lang="ja-JP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に及ぼす影響や、今後対応が求められる老朽化した公共施設</a:t>
            </a:r>
            <a:r>
              <a:rPr kumimoji="1"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endParaRPr kumimoji="1" lang="en-US" altLang="ja-JP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更新</a:t>
            </a:r>
            <a:r>
              <a:rPr kumimoji="1" lang="ja-JP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費用は本試算</a:t>
            </a:r>
            <a:r>
              <a:rPr kumimoji="1"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に織り込んで</a:t>
            </a:r>
            <a:r>
              <a:rPr kumimoji="1" lang="ja-JP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いないが、財政収支への影響が大きいと想定されるので留意が</a:t>
            </a:r>
            <a:r>
              <a:rPr kumimoji="1"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必要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98377" y="898410"/>
            <a:ext cx="9487041" cy="1914992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5" name="表 21">
            <a:extLst>
              <a:ext uri="{FF2B5EF4-FFF2-40B4-BE49-F238E27FC236}">
                <a16:creationId xmlns:a16="http://schemas.microsoft.com/office/drawing/2014/main" id="{742ED7FD-DFE3-4B50-8206-D642AF431D92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984426025"/>
              </p:ext>
            </p:extLst>
          </p:nvPr>
        </p:nvGraphicFramePr>
        <p:xfrm>
          <a:off x="298980" y="3152817"/>
          <a:ext cx="4287244" cy="309600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33612">
                  <a:extLst>
                    <a:ext uri="{9D8B030D-6E8A-4147-A177-3AD203B41FA5}">
                      <a16:colId xmlns:a16="http://schemas.microsoft.com/office/drawing/2014/main" val="3356660803"/>
                    </a:ext>
                  </a:extLst>
                </a:gridCol>
                <a:gridCol w="1630729">
                  <a:extLst>
                    <a:ext uri="{9D8B030D-6E8A-4147-A177-3AD203B41FA5}">
                      <a16:colId xmlns:a16="http://schemas.microsoft.com/office/drawing/2014/main" val="2163183408"/>
                    </a:ext>
                  </a:extLst>
                </a:gridCol>
                <a:gridCol w="2322903">
                  <a:extLst>
                    <a:ext uri="{9D8B030D-6E8A-4147-A177-3AD203B41FA5}">
                      <a16:colId xmlns:a16="http://schemas.microsoft.com/office/drawing/2014/main" val="2898818577"/>
                    </a:ext>
                  </a:extLst>
                </a:gridCol>
              </a:tblGrid>
              <a:tr h="349849">
                <a:tc>
                  <a:txBody>
                    <a:bodyPr/>
                    <a:lstStyle/>
                    <a:p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主な費目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考え方・傾向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263996"/>
                  </a:ext>
                </a:extLst>
              </a:tr>
              <a:tr h="614326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歳入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町税</a:t>
                      </a:r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人口に連動する税目（</a:t>
                      </a:r>
                      <a:r>
                        <a:rPr kumimoji="1" lang="ja-JP" altLang="en-US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個人町民税など）</a:t>
                      </a:r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が</a:t>
                      </a:r>
                      <a:r>
                        <a:rPr kumimoji="1" lang="ja-JP" altLang="en-US" sz="1200" b="1" u="sng" dirty="0">
                          <a:solidFill>
                            <a:schemeClr val="accent2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減少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6219830"/>
                  </a:ext>
                </a:extLst>
              </a:tr>
              <a:tr h="614326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地方交付税等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国・地方の厳しい財政状況を</a:t>
                      </a:r>
                      <a:r>
                        <a:rPr kumimoji="1" lang="ja-JP" altLang="en-US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踏まえ</a:t>
                      </a:r>
                      <a:r>
                        <a:rPr kumimoji="1" lang="ja-JP" altLang="en-US" sz="1200" b="1" u="sng" dirty="0" smtClean="0">
                          <a:solidFill>
                            <a:schemeClr val="accent2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近年と同水準</a:t>
                      </a:r>
                      <a:endParaRPr kumimoji="1" lang="ja-JP" altLang="en-US" sz="1200" b="1" u="sng" dirty="0">
                        <a:solidFill>
                          <a:schemeClr val="accent2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7604318"/>
                  </a:ext>
                </a:extLst>
              </a:tr>
              <a:tr h="594944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国・府支出金</a:t>
                      </a:r>
                      <a:r>
                        <a:rPr kumimoji="1" lang="ja-JP" altLang="en-US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、</a:t>
                      </a:r>
                      <a:endParaRPr kumimoji="1" lang="en-US" altLang="ja-JP" sz="1200" b="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200" b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町債</a:t>
                      </a:r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歳出と連動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4000780"/>
                  </a:ext>
                </a:extLst>
              </a:tr>
              <a:tr h="922556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交付金・譲与税等、</a:t>
                      </a:r>
                      <a:endParaRPr kumimoji="1" lang="en-US" altLang="ja-JP" sz="1200" b="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諸収入（使用料・手数料、財産収入、寄附金　など）</a:t>
                      </a:r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近年と同水準</a:t>
                      </a:r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9666177"/>
                  </a:ext>
                </a:extLst>
              </a:tr>
            </a:tbl>
          </a:graphicData>
        </a:graphic>
      </p:graphicFrame>
      <p:graphicFrame>
        <p:nvGraphicFramePr>
          <p:cNvPr id="16" name="表 21">
            <a:extLst>
              <a:ext uri="{FF2B5EF4-FFF2-40B4-BE49-F238E27FC236}">
                <a16:creationId xmlns:a16="http://schemas.microsoft.com/office/drawing/2014/main" id="{0A4A5D27-D6ED-41D6-AFCE-E61024A975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162520"/>
              </p:ext>
            </p:extLst>
          </p:nvPr>
        </p:nvGraphicFramePr>
        <p:xfrm>
          <a:off x="5000977" y="3154632"/>
          <a:ext cx="4644978" cy="314655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61449">
                  <a:extLst>
                    <a:ext uri="{9D8B030D-6E8A-4147-A177-3AD203B41FA5}">
                      <a16:colId xmlns:a16="http://schemas.microsoft.com/office/drawing/2014/main" val="3356660803"/>
                    </a:ext>
                  </a:extLst>
                </a:gridCol>
                <a:gridCol w="1463763">
                  <a:extLst>
                    <a:ext uri="{9D8B030D-6E8A-4147-A177-3AD203B41FA5}">
                      <a16:colId xmlns:a16="http://schemas.microsoft.com/office/drawing/2014/main" val="2163183408"/>
                    </a:ext>
                  </a:extLst>
                </a:gridCol>
                <a:gridCol w="2819766">
                  <a:extLst>
                    <a:ext uri="{9D8B030D-6E8A-4147-A177-3AD203B41FA5}">
                      <a16:colId xmlns:a16="http://schemas.microsoft.com/office/drawing/2014/main" val="2898818577"/>
                    </a:ext>
                  </a:extLst>
                </a:gridCol>
              </a:tblGrid>
              <a:tr h="330762">
                <a:tc>
                  <a:txBody>
                    <a:bodyPr/>
                    <a:lstStyle/>
                    <a:p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主な費目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考え方・傾向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263996"/>
                  </a:ext>
                </a:extLst>
              </a:tr>
              <a:tr h="461238">
                <a:tc rowSpan="6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歳出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人件費</a:t>
                      </a:r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給与等は近年と同水準</a:t>
                      </a:r>
                      <a:endParaRPr kumimoji="1" lang="en-US" altLang="ja-JP" sz="1200" b="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退職手当は個別に積上げ</a:t>
                      </a:r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79605222"/>
                  </a:ext>
                </a:extLst>
              </a:tr>
              <a:tr h="46123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扶助費</a:t>
                      </a:r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近年の増加率</a:t>
                      </a:r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や今後の高齢化を踏まえ</a:t>
                      </a:r>
                      <a:r>
                        <a:rPr kumimoji="1" lang="ja-JP" altLang="en-US" sz="1200" b="1" u="sng" dirty="0">
                          <a:solidFill>
                            <a:schemeClr val="accent2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増加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6219830"/>
                  </a:ext>
                </a:extLst>
              </a:tr>
              <a:tr h="33076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物件費、補助費等</a:t>
                      </a:r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近年の増加率</a:t>
                      </a:r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を踏まえ</a:t>
                      </a:r>
                      <a:r>
                        <a:rPr kumimoji="1" lang="ja-JP" altLang="en-US" sz="1200" b="0" u="none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増加</a:t>
                      </a:r>
                      <a:endParaRPr kumimoji="1" lang="en-US" altLang="ja-JP" sz="1200" b="0" u="none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7604318"/>
                  </a:ext>
                </a:extLst>
              </a:tr>
              <a:tr h="46123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建設事業費、</a:t>
                      </a:r>
                      <a:endParaRPr kumimoji="1" lang="en-US" altLang="ja-JP" sz="1200" b="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維持補修費</a:t>
                      </a:r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近年と同水準</a:t>
                      </a:r>
                      <a:endParaRPr kumimoji="1" lang="en-US" altLang="ja-JP" sz="1200" b="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sng" dirty="0" smtClean="0">
                          <a:solidFill>
                            <a:schemeClr val="accent2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大規模事業は個別に積上げ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4000780"/>
                  </a:ext>
                </a:extLst>
              </a:tr>
              <a:tr h="46123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公債費</a:t>
                      </a:r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既発分は町による推計</a:t>
                      </a:r>
                      <a:endParaRPr kumimoji="1" lang="en-US" altLang="ja-JP" sz="1200" b="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新発分は歳入の町債と連動</a:t>
                      </a:r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315266"/>
                  </a:ext>
                </a:extLst>
              </a:tr>
              <a:tr h="46123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繰出金</a:t>
                      </a:r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国保特会と後期高齢特会は人口連動、</a:t>
                      </a:r>
                      <a:endParaRPr kumimoji="1" lang="en-US" altLang="ja-JP" sz="1200" b="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200" b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下水特会は</a:t>
                      </a:r>
                      <a:r>
                        <a:rPr kumimoji="1" lang="ja-JP" altLang="en-US" sz="12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近年と同水準</a:t>
                      </a:r>
                      <a:endParaRPr kumimoji="1" lang="en-US" altLang="ja-JP" sz="1200" b="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200" b="0" u="none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全体として増加</a:t>
                      </a:r>
                      <a:endParaRPr kumimoji="1" lang="ja-JP" altLang="en-US" sz="1200" b="1" u="sng" dirty="0">
                        <a:solidFill>
                          <a:schemeClr val="accent2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73159172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318392" y="6403692"/>
            <a:ext cx="936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特定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目的基金から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繰入金は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見込まず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、各年度の財源不足額に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は財政調整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基金からの繰入金のみ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充当</a:t>
            </a:r>
            <a:endParaRPr kumimoji="1"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940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6839" y="1985357"/>
            <a:ext cx="507206" cy="1143000"/>
          </a:xfrm>
          <a:prstGeom prst="rect">
            <a:avLst/>
          </a:prstGeom>
        </p:spPr>
      </p:pic>
      <p:graphicFrame>
        <p:nvGraphicFramePr>
          <p:cNvPr id="42" name="グラフ 41">
            <a:extLst>
              <a:ext uri="{FF2B5EF4-FFF2-40B4-BE49-F238E27FC236}">
                <a16:creationId xmlns:a16="http://schemas.microsoft.com/office/drawing/2014/main" id="{04742F0C-990F-4EE0-94CB-4399F0BAFD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0251827"/>
              </p:ext>
            </p:extLst>
          </p:nvPr>
        </p:nvGraphicFramePr>
        <p:xfrm>
          <a:off x="198377" y="3773696"/>
          <a:ext cx="4895259" cy="273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1" name="グラフ 4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4623677"/>
              </p:ext>
            </p:extLst>
          </p:nvPr>
        </p:nvGraphicFramePr>
        <p:xfrm>
          <a:off x="5067089" y="377425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" name="テキスト ボックス 11"/>
          <p:cNvSpPr txBox="1"/>
          <p:nvPr/>
        </p:nvSpPr>
        <p:spPr>
          <a:xfrm>
            <a:off x="5580802" y="3492907"/>
            <a:ext cx="3875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区分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別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人口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推移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0"/>
            <a:ext cx="9906000" cy="664219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50000">
                <a:schemeClr val="tx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8059" y="69752"/>
            <a:ext cx="711284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</a:t>
            </a:r>
            <a:r>
              <a:rPr kumimoji="1" lang="ja-JP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．熊取町の</a:t>
            </a:r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人口</a:t>
            </a:r>
            <a:r>
              <a:rPr kumimoji="1" lang="ja-JP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推計　</a:t>
            </a:r>
            <a:r>
              <a:rPr kumimoji="1" lang="ja-JP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kumimoji="1" lang="ja-JP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国立社会保障・人口問題研究所）</a:t>
            </a:r>
          </a:p>
          <a:p>
            <a:endParaRPr kumimoji="1" lang="ja-JP" alt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9404029" y="6437794"/>
            <a:ext cx="476952" cy="3729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292993" y="982856"/>
            <a:ext cx="9587988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600" dirty="0" smtClean="0">
                <a:solidFill>
                  <a:srgbClr val="FFC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　</a:t>
            </a:r>
            <a:r>
              <a:rPr kumimoji="1"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国立社会保障・人口問題研究所が公表している最新の人口推計によれば、熊取町は今後、</a:t>
            </a:r>
            <a:endParaRPr kumimoji="1" lang="en-US" altLang="ja-JP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生産年齢人口が急激に減少する一方で、高齢者人口は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微増</a:t>
            </a:r>
            <a:endParaRPr kumimoji="1"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endParaRPr kumimoji="1" lang="ja-JP" altLang="en-US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600" dirty="0" smtClean="0">
                <a:solidFill>
                  <a:srgbClr val="FFC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</a:t>
            </a:r>
            <a:r>
              <a:rPr kumimoji="1" lang="ja-JP" altLang="en-US" sz="1600" dirty="0">
                <a:solidFill>
                  <a:srgbClr val="FFC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今後</a:t>
            </a:r>
            <a:r>
              <a:rPr kumimoji="1"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年間で、</a:t>
            </a:r>
            <a:endParaRPr kumimoji="1"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・総人口に占める生産年齢人口の割合は約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</a:t>
            </a:r>
            <a:r>
              <a:rPr kumimoji="1"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%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減</a:t>
            </a:r>
            <a:endParaRPr kumimoji="1"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・総人口に占める高齢者人口の割合は約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５</a:t>
            </a:r>
            <a:r>
              <a:rPr kumimoji="1"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%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増</a:t>
            </a:r>
            <a:endParaRPr kumimoji="1" lang="ja-JP" altLang="en-US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98377" y="898410"/>
            <a:ext cx="9487041" cy="23040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矢印コネクタ 12"/>
          <p:cNvCxnSpPr/>
          <p:nvPr/>
        </p:nvCxnSpPr>
        <p:spPr>
          <a:xfrm>
            <a:off x="7332067" y="2541138"/>
            <a:ext cx="576000" cy="0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810362" y="3505957"/>
            <a:ext cx="3875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総人口の推移　</a:t>
            </a:r>
            <a:r>
              <a:rPr kumimoji="1"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634010" y="2349500"/>
            <a:ext cx="13637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（▲ 約</a:t>
            </a:r>
            <a:r>
              <a:rPr kumimoji="1" lang="en-US" altLang="ja-JP" sz="1000" dirty="0" smtClean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kumimoji="1" lang="ja-JP" altLang="en-US" sz="1000" dirty="0" smtClean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％）</a:t>
            </a:r>
            <a:endParaRPr kumimoji="1" lang="ja-JP" altLang="en-US" sz="1000" dirty="0">
              <a:solidFill>
                <a:schemeClr val="accent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621310" y="2705100"/>
            <a:ext cx="13637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（＋ 約</a:t>
            </a:r>
            <a:r>
              <a:rPr kumimoji="1" lang="en-US" altLang="ja-JP" sz="1000" dirty="0" smtClean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kumimoji="1" lang="ja-JP" altLang="en-US" sz="1000" dirty="0" smtClean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％）</a:t>
            </a:r>
            <a:endParaRPr kumimoji="1" lang="ja-JP" altLang="en-US" sz="1000" dirty="0">
              <a:solidFill>
                <a:schemeClr val="accent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8079517" y="2350448"/>
            <a:ext cx="1476000" cy="252000"/>
          </a:xfrm>
          <a:prstGeom prst="roundRect">
            <a:avLst/>
          </a:prstGeom>
          <a:noFill/>
          <a:ln w="571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角丸四角形 19"/>
          <p:cNvSpPr/>
          <p:nvPr/>
        </p:nvSpPr>
        <p:spPr>
          <a:xfrm>
            <a:off x="8079517" y="2603500"/>
            <a:ext cx="1476000" cy="504000"/>
          </a:xfrm>
          <a:prstGeom prst="roundRect">
            <a:avLst/>
          </a:prstGeom>
          <a:noFill/>
          <a:ln w="571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68200" y="3468803"/>
            <a:ext cx="82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人</a:t>
            </a:r>
            <a:r>
              <a:rPr kumimoji="1"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kumimoji="1" lang="ja-JP" altLang="en-US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856156" y="3389291"/>
            <a:ext cx="82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人</a:t>
            </a:r>
            <a:r>
              <a:rPr kumimoji="1"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kumimoji="1" lang="ja-JP" altLang="en-US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114149" y="4057139"/>
            <a:ext cx="1152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生産年齢</a:t>
            </a:r>
            <a:r>
              <a:rPr kumimoji="1" lang="ja-JP" altLang="en-US" sz="105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人口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190904" y="4913911"/>
            <a:ext cx="1152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高齢者人口</a:t>
            </a:r>
            <a:endParaRPr kumimoji="1" lang="ja-JP" altLang="en-US" sz="1050" b="1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809191" y="3918111"/>
            <a:ext cx="72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43,381</a:t>
            </a:r>
            <a:endParaRPr kumimoji="1" lang="ja-JP" altLang="en-US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324369" y="4148374"/>
            <a:ext cx="72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38,043</a:t>
            </a:r>
            <a:endParaRPr kumimoji="1" lang="ja-JP" altLang="en-US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 flipV="1">
            <a:off x="955580" y="4124839"/>
            <a:ext cx="0" cy="144000"/>
          </a:xfrm>
          <a:prstGeom prst="line">
            <a:avLst/>
          </a:prstGeom>
          <a:ln w="63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flipV="1">
            <a:off x="4589423" y="4535505"/>
            <a:ext cx="0" cy="232399"/>
          </a:xfrm>
          <a:prstGeom prst="line">
            <a:avLst/>
          </a:prstGeom>
          <a:ln w="63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7195590" y="5577557"/>
            <a:ext cx="1152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年少</a:t>
            </a:r>
            <a:r>
              <a:rPr kumimoji="1" lang="ja-JP" altLang="en-US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人口</a:t>
            </a:r>
            <a:endParaRPr kumimoji="1" lang="ja-JP" altLang="en-US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30" name="直線コネクタ 29"/>
          <p:cNvCxnSpPr/>
          <p:nvPr/>
        </p:nvCxnSpPr>
        <p:spPr>
          <a:xfrm flipV="1">
            <a:off x="5855508" y="4283967"/>
            <a:ext cx="0" cy="144000"/>
          </a:xfrm>
          <a:prstGeom prst="line">
            <a:avLst/>
          </a:prstGeom>
          <a:ln w="63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 flipV="1">
            <a:off x="9358048" y="4376611"/>
            <a:ext cx="0" cy="232399"/>
          </a:xfrm>
          <a:prstGeom prst="line">
            <a:avLst/>
          </a:prstGeom>
          <a:ln w="63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5667114" y="4478405"/>
            <a:ext cx="72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25,201</a:t>
            </a:r>
            <a:endParaRPr kumimoji="1" lang="ja-JP" altLang="en-US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8847654" y="4149279"/>
            <a:ext cx="72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21,143</a:t>
            </a:r>
            <a:endParaRPr kumimoji="1" lang="ja-JP" altLang="en-US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340109" y="4454121"/>
            <a:ext cx="1152000" cy="1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後期高齢者人口</a:t>
            </a:r>
            <a:endParaRPr kumimoji="1" lang="ja-JP" altLang="en-US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370542" y="4752166"/>
            <a:ext cx="1080000" cy="1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前期高齢者人口</a:t>
            </a:r>
            <a:endParaRPr kumimoji="1" lang="ja-JP" altLang="en-US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317347" y="5373215"/>
            <a:ext cx="1152000" cy="1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生産年齢人口</a:t>
            </a:r>
            <a:endParaRPr kumimoji="1" lang="ja-JP" altLang="en-US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906210" y="5790083"/>
            <a:ext cx="756000" cy="1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年少人口</a:t>
            </a:r>
            <a:endParaRPr kumimoji="1" lang="ja-JP" altLang="en-US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8" name="直線矢印コネクタ 7"/>
          <p:cNvCxnSpPr/>
          <p:nvPr/>
        </p:nvCxnSpPr>
        <p:spPr>
          <a:xfrm flipH="1">
            <a:off x="953291" y="5975759"/>
            <a:ext cx="0" cy="1456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flipV="1">
            <a:off x="4816380" y="4391539"/>
            <a:ext cx="0" cy="144000"/>
          </a:xfrm>
          <a:prstGeom prst="line">
            <a:avLst/>
          </a:prstGeom>
          <a:ln w="63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図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82205" y="1985357"/>
            <a:ext cx="1214438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75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0"/>
            <a:ext cx="9906000" cy="664219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50000">
                <a:schemeClr val="tx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8059" y="66412"/>
            <a:ext cx="915186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</a:t>
            </a:r>
            <a:r>
              <a:rPr kumimoji="1" lang="ja-JP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．試算の</a:t>
            </a:r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費目別の傾向　</a:t>
            </a:r>
            <a:r>
              <a:rPr kumimoji="1" lang="ja-JP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（歳出：①建設事業費</a:t>
            </a:r>
            <a:r>
              <a:rPr kumimoji="1" lang="ja-JP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（災害復旧含む）</a:t>
            </a:r>
            <a:r>
              <a:rPr kumimoji="1" lang="ja-JP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kumimoji="1" lang="ja-JP" alt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ja-JP" alt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9404029" y="6437794"/>
            <a:ext cx="476952" cy="3729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292993" y="982856"/>
            <a:ext cx="9587988" cy="12824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600" dirty="0" smtClean="0">
                <a:solidFill>
                  <a:srgbClr val="FFC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</a:t>
            </a:r>
            <a:r>
              <a:rPr kumimoji="1" lang="ja-JP" altLang="en-US" sz="1600" dirty="0">
                <a:solidFill>
                  <a:srgbClr val="FFC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（仮称）公民館・町民会館整備事業</a:t>
            </a:r>
            <a:r>
              <a:rPr kumimoji="1"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（令和３～５年度）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と（仮称）新ごみ処理施設整備事業</a:t>
            </a:r>
            <a:r>
              <a:rPr kumimoji="1"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（令和８～</a:t>
            </a:r>
            <a:r>
              <a:rPr kumimoji="1" lang="en-US" altLang="ja-JP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</a:t>
            </a:r>
            <a:r>
              <a:rPr kumimoji="1"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年度）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を予定</a:t>
            </a:r>
            <a:endParaRPr kumimoji="1"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しており、建設事業費の増高が見込まれる</a:t>
            </a:r>
            <a:endParaRPr kumimoji="1"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endParaRPr kumimoji="1" lang="en-US" altLang="ja-JP" sz="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1600" dirty="0">
                <a:solidFill>
                  <a:srgbClr val="FFC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　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歳入の町債も建設事業費と連動</a:t>
            </a:r>
            <a:endParaRPr kumimoji="1" lang="ja-JP" altLang="en-US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98377" y="898410"/>
            <a:ext cx="9487041" cy="15120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02493" y="3053213"/>
            <a:ext cx="82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（百万円）</a:t>
            </a:r>
            <a:endParaRPr kumimoji="1" lang="ja-JP" altLang="en-US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97662" y="2845557"/>
            <a:ext cx="3875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建設事業費の推移　</a:t>
            </a:r>
            <a:r>
              <a:rPr kumimoji="1"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509362" y="2845557"/>
            <a:ext cx="3875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町債の推移　</a:t>
            </a:r>
            <a:r>
              <a:rPr kumimoji="1"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14" name="グラフ 13">
            <a:extLst>
              <a:ext uri="{FF2B5EF4-FFF2-40B4-BE49-F238E27FC236}">
                <a16:creationId xmlns:a16="http://schemas.microsoft.com/office/drawing/2014/main" id="{77A1C1BD-B5F2-4D37-9140-A7530930BD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9149181"/>
              </p:ext>
            </p:extLst>
          </p:nvPr>
        </p:nvGraphicFramePr>
        <p:xfrm>
          <a:off x="192097" y="3299433"/>
          <a:ext cx="4749800" cy="33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1" name="グラフ 20">
            <a:extLst>
              <a:ext uri="{FF2B5EF4-FFF2-40B4-BE49-F238E27FC236}">
                <a16:creationId xmlns:a16="http://schemas.microsoft.com/office/drawing/2014/main" id="{77A1C1BD-B5F2-4D37-9140-A7530930BD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6698673"/>
              </p:ext>
            </p:extLst>
          </p:nvPr>
        </p:nvGraphicFramePr>
        <p:xfrm>
          <a:off x="4926505" y="3312284"/>
          <a:ext cx="4716000" cy="33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テキスト ボックス 21"/>
          <p:cNvSpPr txBox="1"/>
          <p:nvPr/>
        </p:nvSpPr>
        <p:spPr>
          <a:xfrm>
            <a:off x="4809066" y="3040383"/>
            <a:ext cx="82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（百万円）</a:t>
            </a:r>
            <a:endParaRPr kumimoji="1" lang="ja-JP" altLang="en-US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55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" name="グラフ 40">
            <a:extLst>
              <a:ext uri="{FF2B5EF4-FFF2-40B4-BE49-F238E27FC236}">
                <a16:creationId xmlns:a16="http://schemas.microsoft.com/office/drawing/2014/main" id="{77A1C1BD-B5F2-4D37-9140-A7530930BD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3929383"/>
              </p:ext>
            </p:extLst>
          </p:nvPr>
        </p:nvGraphicFramePr>
        <p:xfrm>
          <a:off x="88530" y="3615179"/>
          <a:ext cx="4749800" cy="298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0" name="グラフ 39">
            <a:extLst>
              <a:ext uri="{FF2B5EF4-FFF2-40B4-BE49-F238E27FC236}">
                <a16:creationId xmlns:a16="http://schemas.microsoft.com/office/drawing/2014/main" id="{77A1C1BD-B5F2-4D37-9140-A7530930BD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8030660"/>
              </p:ext>
            </p:extLst>
          </p:nvPr>
        </p:nvGraphicFramePr>
        <p:xfrm>
          <a:off x="4872756" y="3606945"/>
          <a:ext cx="4797298" cy="298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0" y="0"/>
            <a:ext cx="9906000" cy="664219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50000">
                <a:schemeClr val="tx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8059" y="66412"/>
            <a:ext cx="681789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kumimoji="1" lang="ja-JP" altLang="en-US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．</a:t>
            </a:r>
            <a:r>
              <a:rPr kumimoji="1" lang="ja-JP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試算の</a:t>
            </a:r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費目別の傾向　</a:t>
            </a:r>
            <a:r>
              <a:rPr kumimoji="1" lang="ja-JP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（歳出：②繰出金）</a:t>
            </a:r>
            <a:endParaRPr kumimoji="1" lang="ja-JP" alt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ja-JP" alt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9404029" y="6437794"/>
            <a:ext cx="476952" cy="3729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５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292993" y="982856"/>
            <a:ext cx="9587988" cy="1887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kumimoji="1" lang="ja-JP" altLang="en-US" sz="1600" dirty="0" smtClean="0">
                <a:solidFill>
                  <a:srgbClr val="FFC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</a:t>
            </a:r>
            <a:r>
              <a:rPr kumimoji="1" lang="ja-JP" altLang="en-US" sz="1600" dirty="0">
                <a:solidFill>
                  <a:srgbClr val="FFC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後期高齢事業は後期高齢人口と連動し、介護保険事業は府内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全体の介護給付費総額の推計値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</a:t>
            </a:r>
            <a:endParaRPr kumimoji="1"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800"/>
              </a:lnSpc>
            </a:pP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連動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、いずれも増加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傾向</a:t>
            </a:r>
            <a:endParaRPr kumimoji="1"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1600" dirty="0" smtClean="0">
                <a:solidFill>
                  <a:srgbClr val="FFC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</a:t>
            </a:r>
            <a:r>
              <a:rPr kumimoji="1" lang="ja-JP" altLang="en-US" sz="1600" dirty="0">
                <a:solidFill>
                  <a:srgbClr val="FFC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国保事業は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75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歳未満人口と連動して減少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傾向、下水道事業は過去と同水準</a:t>
            </a:r>
            <a:endParaRPr kumimoji="1"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1600" dirty="0">
                <a:solidFill>
                  <a:srgbClr val="FFC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　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水道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事業は末端給水事業の水道企業団との統合に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より令和</a:t>
            </a:r>
            <a:r>
              <a:rPr kumimoji="1"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年度から皆減　⇔</a:t>
            </a:r>
            <a:endParaRPr kumimoji="1"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1600" dirty="0">
                <a:solidFill>
                  <a:srgbClr val="FFC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　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繰出金は全体として増加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98377" y="898410"/>
            <a:ext cx="9487041" cy="20520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684396" y="3143729"/>
            <a:ext cx="3875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繰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出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金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の見通し　</a:t>
            </a:r>
            <a:r>
              <a:rPr kumimoji="1"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993127" y="3105850"/>
            <a:ext cx="3875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特別会計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別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の繰出金見通し　</a:t>
            </a:r>
            <a:r>
              <a:rPr kumimoji="1"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770187" y="6042992"/>
            <a:ext cx="16200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介護保険事業</a:t>
            </a:r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570192" y="5547818"/>
            <a:ext cx="864000" cy="1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国保</a:t>
            </a:r>
            <a:r>
              <a:rPr kumimoji="1"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</a:t>
            </a:r>
            <a:endParaRPr kumimoji="1" lang="ja-JP" altLang="en-US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501196" y="4806965"/>
            <a:ext cx="16200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後期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高齢</a:t>
            </a:r>
            <a:r>
              <a:rPr kumimoji="1"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</a:t>
            </a:r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501196" y="4238691"/>
            <a:ext cx="16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下水道</a:t>
            </a:r>
            <a:r>
              <a:rPr kumimoji="1"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</a:t>
            </a:r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44507" y="6058381"/>
            <a:ext cx="1656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水道</a:t>
            </a:r>
            <a:r>
              <a:rPr kumimoji="1" lang="ja-JP" altLang="en-US" sz="1100" b="1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</a:t>
            </a:r>
            <a:endParaRPr kumimoji="1" lang="ja-JP" altLang="en-US" sz="1100" b="1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398128" y="5170921"/>
            <a:ext cx="1656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下水道</a:t>
            </a:r>
            <a:r>
              <a:rPr kumimoji="1"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</a:t>
            </a:r>
            <a:endParaRPr kumimoji="1" lang="ja-JP" altLang="en-US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453065" y="5626760"/>
            <a:ext cx="1656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国保</a:t>
            </a:r>
            <a:r>
              <a:rPr kumimoji="1"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</a:t>
            </a:r>
            <a:endParaRPr kumimoji="1" lang="ja-JP" altLang="en-US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44507" y="4851238"/>
            <a:ext cx="1656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介護</a:t>
            </a:r>
            <a:r>
              <a:rPr kumimoji="1" lang="ja-JP" altLang="en-US" sz="11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保険</a:t>
            </a:r>
            <a:r>
              <a:rPr kumimoji="1" lang="ja-JP" altLang="en-US" sz="1100" b="1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</a:t>
            </a:r>
            <a:endParaRPr kumimoji="1" lang="ja-JP" altLang="en-US" sz="1100" b="1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45847" y="3988119"/>
            <a:ext cx="1656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後期</a:t>
            </a:r>
            <a:r>
              <a:rPr kumimoji="1" lang="ja-JP" altLang="en-US" sz="11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高齢</a:t>
            </a:r>
            <a:r>
              <a:rPr kumimoji="1" lang="ja-JP" altLang="en-US" sz="1100" b="1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</a:t>
            </a:r>
            <a:endParaRPr kumimoji="1" lang="ja-JP" altLang="en-US" sz="1100" b="1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284565" y="4011427"/>
            <a:ext cx="72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1,846</a:t>
            </a:r>
            <a:endParaRPr kumimoji="1" lang="ja-JP" altLang="en-US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27" name="直線コネクタ 26"/>
          <p:cNvCxnSpPr/>
          <p:nvPr/>
        </p:nvCxnSpPr>
        <p:spPr>
          <a:xfrm flipV="1">
            <a:off x="5537033" y="4229100"/>
            <a:ext cx="0" cy="252000"/>
          </a:xfrm>
          <a:prstGeom prst="line">
            <a:avLst/>
          </a:prstGeom>
          <a:ln w="63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8915628" y="3872901"/>
            <a:ext cx="72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2,203</a:t>
            </a:r>
            <a:endParaRPr kumimoji="1" lang="ja-JP" altLang="en-US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37" name="直線コネクタ 36"/>
          <p:cNvCxnSpPr/>
          <p:nvPr/>
        </p:nvCxnSpPr>
        <p:spPr>
          <a:xfrm flipV="1">
            <a:off x="9397226" y="4081216"/>
            <a:ext cx="0" cy="144000"/>
          </a:xfrm>
          <a:prstGeom prst="line">
            <a:avLst/>
          </a:prstGeom>
          <a:ln w="63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テキスト ボックス 2"/>
          <p:cNvSpPr txBox="1"/>
          <p:nvPr/>
        </p:nvSpPr>
        <p:spPr>
          <a:xfrm>
            <a:off x="7732086" y="2010020"/>
            <a:ext cx="1790173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r>
              <a:rPr kumimoji="1" lang="ja-JP" altLang="en-US" sz="1400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水道企業団への負担金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に留意が必要</a:t>
            </a:r>
            <a:endParaRPr kumimoji="1"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11" name="直線矢印コネクタ 10"/>
          <p:cNvCxnSpPr/>
          <p:nvPr/>
        </p:nvCxnSpPr>
        <p:spPr>
          <a:xfrm flipH="1">
            <a:off x="5537033" y="4126843"/>
            <a:ext cx="702041" cy="6556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6037530" y="4010418"/>
            <a:ext cx="864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水道</a:t>
            </a:r>
            <a:r>
              <a:rPr kumimoji="1"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</a:t>
            </a:r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694766" y="3472183"/>
            <a:ext cx="82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（百万円）</a:t>
            </a:r>
            <a:endParaRPr kumimoji="1" lang="ja-JP" altLang="en-US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-143934" y="3472183"/>
            <a:ext cx="82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（百万円）</a:t>
            </a:r>
            <a:endParaRPr kumimoji="1" lang="ja-JP" altLang="en-US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87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0"/>
            <a:ext cx="9906000" cy="664219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50000">
                <a:schemeClr val="tx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8059" y="66412"/>
            <a:ext cx="78293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</a:t>
            </a:r>
            <a:r>
              <a:rPr kumimoji="1" lang="ja-JP" altLang="en-US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．</a:t>
            </a:r>
            <a:r>
              <a:rPr kumimoji="1" lang="ja-JP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今後の行財政運営上の主要な課題等につい</a:t>
            </a:r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て</a:t>
            </a:r>
            <a:endParaRPr kumimoji="1" lang="ja-JP" altLang="en-US" sz="2800" b="1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D0ABF41-51B1-4C5B-A09D-5FDFC46B62AC}"/>
              </a:ext>
            </a:extLst>
          </p:cNvPr>
          <p:cNvSpPr txBox="1"/>
          <p:nvPr/>
        </p:nvSpPr>
        <p:spPr>
          <a:xfrm>
            <a:off x="209479" y="825450"/>
            <a:ext cx="9487041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</a:t>
            </a:r>
            <a:r>
              <a:rPr kumimoji="1"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ja-JP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今回の財政シミュレーションに織り込まれていない課題等</a:t>
            </a:r>
            <a:endParaRPr kumimoji="1" lang="en-US" altLang="ja-JP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endParaRPr kumimoji="1" lang="en-US" altLang="ja-JP" sz="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endParaRPr kumimoji="1" lang="ja-JP" altLang="en-US" sz="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600" dirty="0" smtClean="0">
                <a:solidFill>
                  <a:schemeClr val="accent4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 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コロナ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禍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などによる今後の景気動向が各町村の税収や歳出に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及ぼす影響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600" dirty="0">
                <a:solidFill>
                  <a:schemeClr val="accent4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老朽化が進む公共施設・インフラの更新・保全等に係る経費の増高</a:t>
            </a:r>
            <a:endParaRPr kumimoji="1"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600" dirty="0">
                <a:solidFill>
                  <a:schemeClr val="accent4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令和６年度以降の扶助費の動向とそれに係る国の地方財政措置の状況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endParaRPr kumimoji="1" lang="en-US" altLang="ja-JP" sz="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kumimoji="1" lang="en-US" altLang="ja-JP" sz="105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 令和元年度決算で財政調整基金を</a:t>
            </a:r>
            <a:r>
              <a:rPr kumimoji="1"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136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百万円取崩し　（平成</a:t>
            </a:r>
            <a:r>
              <a:rPr kumimoji="1"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26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から</a:t>
            </a:r>
            <a:r>
              <a:rPr kumimoji="1"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29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年度は毎年取崩し）</a:t>
            </a:r>
            <a:endParaRPr kumimoji="1" lang="en-US" altLang="ja-JP" sz="1600" b="1" u="sng" dirty="0">
              <a:solidFill>
                <a:schemeClr val="accent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endParaRPr kumimoji="1" lang="en-US" altLang="ja-JP" sz="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 水道事業の水道企業団への統合</a:t>
            </a:r>
            <a:r>
              <a:rPr kumimoji="1"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（令和</a:t>
            </a:r>
            <a:r>
              <a:rPr kumimoji="1"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kumimoji="1"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年度から）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により繰出金の減が見込まれる一方、統合後も</a:t>
            </a:r>
            <a:r>
              <a:rPr kumimoji="1"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 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配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水池の耐震化や老朽管の更新が続くため、</a:t>
            </a:r>
            <a:r>
              <a:rPr kumimoji="1" lang="ja-JP" altLang="en-US" sz="1600" b="1" u="sng" dirty="0" smtClean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水道企業団への負担金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について留意が必要</a:t>
            </a:r>
            <a:endParaRPr kumimoji="1"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endParaRPr kumimoji="1" lang="en-US" altLang="ja-JP" sz="8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③ </a:t>
            </a:r>
            <a:r>
              <a:rPr kumimoji="1" lang="ja-JP" altLang="en-US" sz="1600" b="1" u="sng" dirty="0" smtClean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下水道事業への基準外繰出金</a:t>
            </a:r>
            <a:r>
              <a:rPr kumimoji="1" lang="ja-JP" altLang="en-US" sz="1200" b="1" u="sng" dirty="0" smtClean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（令和元年度決算ベースで</a:t>
            </a:r>
            <a:r>
              <a:rPr kumimoji="1" lang="en-US" altLang="ja-JP" sz="1200" b="1" u="sng" dirty="0" smtClean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68</a:t>
            </a:r>
            <a:r>
              <a:rPr kumimoji="1" lang="ja-JP" altLang="en-US" sz="1200" b="1" u="sng" dirty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百万</a:t>
            </a:r>
            <a:r>
              <a:rPr kumimoji="1" lang="ja-JP" altLang="en-US" sz="1200" b="1" u="sng" dirty="0" smtClean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円）</a:t>
            </a:r>
            <a:r>
              <a:rPr kumimoji="1" lang="ja-JP" altLang="en-US" sz="1600" b="1" u="sng" dirty="0" smtClean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の解消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を図るため、</a:t>
            </a:r>
            <a:endParaRPr kumimoji="1"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下水道維持管理費の削減など事業の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見直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しが課題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endParaRPr kumimoji="1" lang="en-US" altLang="ja-JP" sz="8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④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令和３年度からの、</a:t>
            </a:r>
            <a:r>
              <a:rPr kumimoji="1" lang="ja-JP" altLang="en-US" sz="1600" b="1" u="sng" dirty="0" smtClean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し尿処理場の広域化</a:t>
            </a:r>
            <a:r>
              <a:rPr kumimoji="1" lang="ja-JP" altLang="en-US" sz="1200" b="1" u="sng" dirty="0" smtClean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（泉佐野市田尻町清掃施設組合への事務委託）</a:t>
            </a:r>
            <a:r>
              <a:rPr kumimoji="1" lang="ja-JP" altLang="en-US" sz="1600" b="1" u="sng" dirty="0" smtClean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の効果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について、</a:t>
            </a:r>
            <a:endParaRPr kumimoji="1"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留意が必要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5CA21555-70B0-4400-BC5B-57799A123990}"/>
              </a:ext>
            </a:extLst>
          </p:cNvPr>
          <p:cNvSpPr/>
          <p:nvPr/>
        </p:nvSpPr>
        <p:spPr>
          <a:xfrm>
            <a:off x="209479" y="812373"/>
            <a:ext cx="9487041" cy="5652000"/>
          </a:xfrm>
          <a:prstGeom prst="rect">
            <a:avLst/>
          </a:prstGeom>
          <a:noFill/>
          <a:ln w="19050" cmpd="thickThin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E52D2F3E-F649-4A36-92DB-058AAA4FA4F7}"/>
              </a:ext>
            </a:extLst>
          </p:cNvPr>
          <p:cNvSpPr/>
          <p:nvPr/>
        </p:nvSpPr>
        <p:spPr>
          <a:xfrm>
            <a:off x="9404029" y="6437794"/>
            <a:ext cx="476952" cy="3729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６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CBA8F82-7745-45BA-996E-8BA002DE59B9}"/>
              </a:ext>
            </a:extLst>
          </p:cNvPr>
          <p:cNvSpPr/>
          <p:nvPr/>
        </p:nvSpPr>
        <p:spPr>
          <a:xfrm>
            <a:off x="353541" y="1432894"/>
            <a:ext cx="9074330" cy="1490294"/>
          </a:xfrm>
          <a:prstGeom prst="rect">
            <a:avLst/>
          </a:prstGeom>
          <a:noFill/>
          <a:ln>
            <a:solidFill>
              <a:schemeClr val="tx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600"/>
              </a:lnSpc>
            </a:pPr>
            <a:endParaRPr kumimoji="1" lang="ja-JP" altLang="en-US" sz="1600" b="1" u="sng" dirty="0">
              <a:solidFill>
                <a:schemeClr val="accent2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7410734" y="1757595"/>
            <a:ext cx="1800000" cy="900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全団体に共通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4293903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0"/>
            <a:ext cx="9906000" cy="664219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50000">
                <a:schemeClr val="tx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8059" y="66412"/>
            <a:ext cx="62311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kumimoji="1" lang="ja-JP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参考</a:t>
            </a:r>
            <a:r>
              <a:rPr kumimoji="1" lang="en-US" altLang="ja-JP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kumimoji="1" lang="ja-JP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財政シミュレーションの推計表</a:t>
            </a:r>
            <a:endParaRPr kumimoji="1" lang="ja-JP" altLang="en-US" sz="2800" b="1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E52D2F3E-F649-4A36-92DB-058AAA4FA4F7}"/>
              </a:ext>
            </a:extLst>
          </p:cNvPr>
          <p:cNvSpPr/>
          <p:nvPr/>
        </p:nvSpPr>
        <p:spPr>
          <a:xfrm>
            <a:off x="9404029" y="6437794"/>
            <a:ext cx="476952" cy="3729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７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72" y="700090"/>
            <a:ext cx="9671971" cy="5764244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318392" y="6479892"/>
            <a:ext cx="9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費目ごとに四捨五入した結果を歳入合計・歳出合計としているため、令和元年度の合計値は決算額と一致しない場合がある</a:t>
            </a:r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68756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16632</TotalTime>
  <Words>1287</Words>
  <Application>Microsoft Office PowerPoint</Application>
  <PresentationFormat>A4 210 x 297 mm</PresentationFormat>
  <Paragraphs>149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6" baseType="lpstr">
      <vt:lpstr>BIZ UDPゴシック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熊取町中長期財政シミュレーション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「今後の人口減少・高齢化を見据えてー」</dc:title>
  <dc:creator>平井　良和</dc:creator>
  <cp:lastModifiedBy>中村　奈緒</cp:lastModifiedBy>
  <cp:revision>388</cp:revision>
  <cp:lastPrinted>2021-03-19T00:15:28Z</cp:lastPrinted>
  <dcterms:created xsi:type="dcterms:W3CDTF">2020-12-07T04:45:01Z</dcterms:created>
  <dcterms:modified xsi:type="dcterms:W3CDTF">2023-05-12T05:54:29Z</dcterms:modified>
</cp:coreProperties>
</file>