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78" r:id="rId2"/>
    <p:sldId id="269" r:id="rId3"/>
    <p:sldId id="259" r:id="rId4"/>
    <p:sldId id="272" r:id="rId5"/>
    <p:sldId id="264" r:id="rId6"/>
    <p:sldId id="275" r:id="rId7"/>
    <p:sldId id="279" r:id="rId8"/>
    <p:sldId id="276" r:id="rId9"/>
    <p:sldId id="277" r:id="rId10"/>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42" autoAdjust="0"/>
    <p:restoredTop sz="96433" autoAdjust="0"/>
  </p:normalViewPr>
  <p:slideViewPr>
    <p:cSldViewPr snapToGrid="0">
      <p:cViewPr varScale="1">
        <p:scale>
          <a:sx n="74" d="100"/>
          <a:sy n="74" d="100"/>
        </p:scale>
        <p:origin x="1410" y="72"/>
      </p:cViewPr>
      <p:guideLst>
        <p:guide orient="horz" pos="2160"/>
        <p:guide pos="3120"/>
      </p:guideLst>
    </p:cSldViewPr>
  </p:slideViewPr>
  <p:notesTextViewPr>
    <p:cViewPr>
      <p:scale>
        <a:sx n="1" d="1"/>
        <a:sy n="1" d="1"/>
      </p:scale>
      <p:origin x="0" y="0"/>
    </p:cViewPr>
  </p:notesTextViewPr>
  <p:sorterViewPr>
    <p:cViewPr>
      <p:scale>
        <a:sx n="108" d="100"/>
        <a:sy n="10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G0000sv0ns101\d10023$\doc\&#25391;&#33288;&#12539;&#20998;&#27177;\06_&#30010;&#26449;&#12398;&#23558;&#26469;&#12398;&#12354;&#12426;&#26041;&#12395;&#38306;&#12377;&#12427;&#21193;&#24375;&#20250;&#65288;&#19968;&#37096;&#31227;&#21205;&#28168;&#65289;\R3&#25512;&#35336;\220128_&#20844;&#34920;&#26696;\01_&#21508;&#22243;&#20307;&#22577;&#21578;&#26360;\&#21442;&#32771;&#36039;&#26009;\&#36001;&#25919;&#12539;&#20154;&#21475;&#12464;&#12521;&#12501;&#65288;&#12402;&#12425;&#20316;&#26989;&#65289;.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G0000sv0ns101\d10023$\doc\&#25391;&#33288;&#12539;&#20998;&#27177;\06_&#30010;&#26449;&#12398;&#23558;&#26469;&#12398;&#12354;&#12426;&#26041;&#12395;&#38306;&#12377;&#12427;&#21193;&#24375;&#20250;&#65288;&#19968;&#37096;&#31227;&#21205;&#28168;&#65289;\R3&#25512;&#35336;\220128_&#20844;&#34920;&#26696;\01_&#21508;&#22243;&#20307;&#22577;&#21578;&#26360;\&#21442;&#32771;&#36039;&#26009;\&#36001;&#25919;&#12539;&#20154;&#21475;&#12464;&#12521;&#12501;&#65288;&#12402;&#12425;&#20316;&#26989;&#65289;.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1" Type="http://schemas.openxmlformats.org/officeDocument/2006/relationships/oleObject" Target="file:///\\G0000sv0ns101\d10023$\doc\&#25391;&#33288;&#12539;&#20998;&#27177;\06_&#30010;&#26449;&#12398;&#23558;&#26469;&#12398;&#12354;&#12426;&#26041;&#12395;&#38306;&#12377;&#12427;&#21193;&#24375;&#20250;&#65288;&#19968;&#37096;&#31227;&#21205;&#28168;&#65289;\R3&#25512;&#35336;\220128_&#20844;&#34920;&#26696;\01_&#21508;&#22243;&#20307;&#22577;&#21578;&#26360;\&#21442;&#32771;&#36039;&#26009;\&#36001;&#25919;&#12539;&#20154;&#21475;&#12464;&#12521;&#12501;&#65288;&#12402;&#12425;&#20316;&#26989;&#65289;.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G0000sv0ns101\d10023$\doc\&#25391;&#33288;&#12539;&#20998;&#27177;\06_&#30010;&#26449;&#12398;&#23558;&#26469;&#12398;&#12354;&#12426;&#26041;&#12395;&#38306;&#12377;&#12427;&#21193;&#24375;&#20250;&#65288;&#19968;&#37096;&#31227;&#21205;&#28168;&#65289;\R3&#25512;&#35336;\220128_&#20844;&#34920;&#26696;\01_&#21508;&#22243;&#20307;&#22577;&#21578;&#26360;\&#21442;&#32771;&#36039;&#26009;\&#36001;&#25919;&#12539;&#20154;&#21475;&#12464;&#12521;&#12501;&#65288;&#12402;&#12425;&#20316;&#26989;&#65289;.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G0000sv0ns101\d10023$\doc\&#25391;&#33288;&#12539;&#20998;&#27177;\06_&#30010;&#26449;&#12398;&#23558;&#26469;&#12398;&#12354;&#12426;&#26041;&#12395;&#38306;&#12377;&#12427;&#21193;&#24375;&#20250;&#65288;&#19968;&#37096;&#31227;&#21205;&#28168;&#65289;\R3&#25512;&#35336;\220128_&#20844;&#34920;&#26696;\01_&#21508;&#22243;&#20307;&#22577;&#21578;&#26360;\&#21442;&#32771;&#36039;&#26009;\&#36001;&#25919;&#12539;&#20154;&#21475;&#12464;&#12521;&#12501;&#65288;&#12402;&#12425;&#20316;&#26989;&#6528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G0000sv0ns101\d10023$\doc\&#25391;&#33288;&#12539;&#20998;&#27177;\06_&#30010;&#26449;&#12398;&#23558;&#26469;&#12398;&#12354;&#12426;&#26041;&#12395;&#38306;&#12377;&#12427;&#21193;&#24375;&#20250;&#65288;&#19968;&#37096;&#31227;&#21205;&#28168;&#65289;\R3&#25512;&#35336;\220128_&#20844;&#34920;&#26696;\01_&#21508;&#22243;&#20307;&#22577;&#21578;&#26360;\&#21442;&#32771;&#36039;&#26009;\&#36001;&#25919;&#12539;&#20154;&#21475;&#12464;&#12521;&#12501;&#65288;&#12402;&#12425;&#20316;&#26989;&#65289;.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G0000sv0ns101\d10023$\doc\&#25391;&#33288;&#12539;&#20998;&#27177;\06_&#30010;&#26449;&#12398;&#23558;&#26469;&#12398;&#12354;&#12426;&#26041;&#12395;&#38306;&#12377;&#12427;&#21193;&#24375;&#20250;&#65288;&#19968;&#37096;&#31227;&#21205;&#28168;&#65289;\R3&#25512;&#35336;\220128_&#20844;&#34920;&#26696;\01_&#21508;&#22243;&#20307;&#22577;&#21578;&#26360;\&#21442;&#32771;&#36039;&#26009;\&#36001;&#25919;&#12539;&#20154;&#21475;&#12464;&#12521;&#12501;&#65288;&#12402;&#12425;&#20316;&#26989;&#65289;.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G0000sv0ns101\d10023$\doc\&#25391;&#33288;&#12539;&#20998;&#27177;\06_&#30010;&#26449;&#12398;&#23558;&#26469;&#12398;&#12354;&#12426;&#26041;&#12395;&#38306;&#12377;&#12427;&#21193;&#24375;&#20250;&#65288;&#19968;&#37096;&#31227;&#21205;&#28168;&#65289;\R3&#25512;&#35336;\220128_&#20844;&#34920;&#26696;\01_&#21508;&#22243;&#20307;&#22577;&#21578;&#26360;\&#21442;&#32771;&#36039;&#26009;\&#36001;&#25919;&#12539;&#20154;&#21475;&#12464;&#12521;&#1250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G0000sv0ns101\d10023$\doc\&#25391;&#33288;&#12539;&#20998;&#27177;\06_&#30010;&#26449;&#12398;&#23558;&#26469;&#12398;&#12354;&#12426;&#26041;&#12395;&#38306;&#12377;&#12427;&#21193;&#24375;&#20250;&#65288;&#19968;&#37096;&#31227;&#21205;&#28168;&#65289;\R3&#25512;&#35336;\220128_&#20844;&#34920;&#26696;\01_&#21508;&#22243;&#20307;&#22577;&#21578;&#26360;\&#21442;&#32771;&#36039;&#26009;\&#36001;&#25919;&#12539;&#20154;&#21475;&#12464;&#12521;&#1250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G0000sv0ns101\d10023$\doc\&#25391;&#33288;&#12539;&#20998;&#27177;\06_&#30010;&#26449;&#12398;&#23558;&#26469;&#12398;&#12354;&#12426;&#26041;&#12395;&#38306;&#12377;&#12427;&#21193;&#24375;&#20250;&#65288;&#19968;&#37096;&#31227;&#21205;&#28168;&#65289;\R3&#25512;&#35336;\220128_&#20844;&#34920;&#26696;\01_&#21508;&#22243;&#20307;&#22577;&#21578;&#26360;\&#21442;&#32771;&#36039;&#26009;\&#36001;&#25919;&#12539;&#20154;&#21475;&#12464;&#12521;&#12501;&#65288;&#12402;&#12425;&#20316;&#26989;&#65289;.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G0000sv0ns101\d10023$\doc\&#25391;&#33288;&#12539;&#20998;&#27177;\06_&#30010;&#26449;&#12398;&#23558;&#26469;&#12398;&#12354;&#12426;&#26041;&#12395;&#38306;&#12377;&#12427;&#21193;&#24375;&#20250;&#65288;&#19968;&#37096;&#31227;&#21205;&#28168;&#65289;\R3&#25512;&#35336;\220128_&#20844;&#34920;&#26696;\01_&#21508;&#22243;&#20307;&#22577;&#21578;&#26360;\&#21442;&#32771;&#36039;&#26009;\&#36001;&#25919;&#12539;&#20154;&#21475;&#12464;&#12521;&#12501;&#65288;&#12402;&#12425;&#20316;&#26989;&#65289;.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147105378803075E-2"/>
          <c:y val="0.17172447187551945"/>
          <c:w val="0.86950504089460412"/>
          <c:h val="0.80205127357988948"/>
        </c:manualLayout>
      </c:layout>
      <c:lineChart>
        <c:grouping val="standard"/>
        <c:varyColors val="0"/>
        <c:ser>
          <c:idx val="0"/>
          <c:order val="0"/>
          <c:spPr>
            <a:ln w="28575" cap="rnd">
              <a:solidFill>
                <a:schemeClr val="accent1"/>
              </a:solidFill>
              <a:round/>
            </a:ln>
            <a:effectLst/>
          </c:spPr>
          <c:marker>
            <c:symbol val="none"/>
          </c:marker>
          <c:cat>
            <c:strRef>
              <c:f>'能勢町 (水道反映語)'!$C$23:$Q$23</c:f>
              <c:strCache>
                <c:ptCount val="15"/>
                <c:pt idx="0">
                  <c:v>R3</c:v>
                </c:pt>
                <c:pt idx="1">
                  <c:v>R4</c:v>
                </c:pt>
                <c:pt idx="2">
                  <c:v>R5</c:v>
                </c:pt>
                <c:pt idx="3">
                  <c:v>R6</c:v>
                </c:pt>
                <c:pt idx="4">
                  <c:v>R7</c:v>
                </c:pt>
                <c:pt idx="5">
                  <c:v>R8</c:v>
                </c:pt>
                <c:pt idx="6">
                  <c:v>R9</c:v>
                </c:pt>
                <c:pt idx="7">
                  <c:v>R10</c:v>
                </c:pt>
                <c:pt idx="8">
                  <c:v>R11</c:v>
                </c:pt>
                <c:pt idx="9">
                  <c:v>R12</c:v>
                </c:pt>
                <c:pt idx="10">
                  <c:v>R13</c:v>
                </c:pt>
                <c:pt idx="11">
                  <c:v>R14</c:v>
                </c:pt>
                <c:pt idx="12">
                  <c:v>R15</c:v>
                </c:pt>
                <c:pt idx="13">
                  <c:v>R16</c:v>
                </c:pt>
                <c:pt idx="14">
                  <c:v>R17</c:v>
                </c:pt>
              </c:strCache>
            </c:strRef>
          </c:cat>
          <c:val>
            <c:numRef>
              <c:f>'能勢町 (水道反映語)'!$C$24:$Q$24</c:f>
              <c:numCache>
                <c:formatCode>#,##0</c:formatCode>
                <c:ptCount val="15"/>
                <c:pt idx="0">
                  <c:v>6666</c:v>
                </c:pt>
                <c:pt idx="1">
                  <c:v>6611</c:v>
                </c:pt>
                <c:pt idx="2">
                  <c:v>6296</c:v>
                </c:pt>
                <c:pt idx="3">
                  <c:v>6228</c:v>
                </c:pt>
                <c:pt idx="4">
                  <c:v>6183</c:v>
                </c:pt>
                <c:pt idx="5">
                  <c:v>6193</c:v>
                </c:pt>
                <c:pt idx="6">
                  <c:v>6179</c:v>
                </c:pt>
                <c:pt idx="7">
                  <c:v>6194</c:v>
                </c:pt>
                <c:pt idx="8">
                  <c:v>6195</c:v>
                </c:pt>
                <c:pt idx="9">
                  <c:v>6190</c:v>
                </c:pt>
                <c:pt idx="10">
                  <c:v>6197</c:v>
                </c:pt>
                <c:pt idx="11">
                  <c:v>6215</c:v>
                </c:pt>
                <c:pt idx="12">
                  <c:v>6209</c:v>
                </c:pt>
                <c:pt idx="13">
                  <c:v>6216</c:v>
                </c:pt>
                <c:pt idx="14">
                  <c:v>6229</c:v>
                </c:pt>
              </c:numCache>
            </c:numRef>
          </c:val>
          <c:smooth val="0"/>
          <c:extLst>
            <c:ext xmlns:c16="http://schemas.microsoft.com/office/drawing/2014/chart" uri="{C3380CC4-5D6E-409C-BE32-E72D297353CC}">
              <c16:uniqueId val="{00000000-0484-4E7B-98FC-72EE59575423}"/>
            </c:ext>
          </c:extLst>
        </c:ser>
        <c:ser>
          <c:idx val="1"/>
          <c:order val="1"/>
          <c:spPr>
            <a:ln w="28575" cap="rnd">
              <a:solidFill>
                <a:schemeClr val="accent2"/>
              </a:solidFill>
              <a:round/>
            </a:ln>
            <a:effectLst/>
          </c:spPr>
          <c:marker>
            <c:symbol val="none"/>
          </c:marker>
          <c:cat>
            <c:strRef>
              <c:f>'能勢町 (水道反映語)'!$C$23:$Q$23</c:f>
              <c:strCache>
                <c:ptCount val="15"/>
                <c:pt idx="0">
                  <c:v>R3</c:v>
                </c:pt>
                <c:pt idx="1">
                  <c:v>R4</c:v>
                </c:pt>
                <c:pt idx="2">
                  <c:v>R5</c:v>
                </c:pt>
                <c:pt idx="3">
                  <c:v>R6</c:v>
                </c:pt>
                <c:pt idx="4">
                  <c:v>R7</c:v>
                </c:pt>
                <c:pt idx="5">
                  <c:v>R8</c:v>
                </c:pt>
                <c:pt idx="6">
                  <c:v>R9</c:v>
                </c:pt>
                <c:pt idx="7">
                  <c:v>R10</c:v>
                </c:pt>
                <c:pt idx="8">
                  <c:v>R11</c:v>
                </c:pt>
                <c:pt idx="9">
                  <c:v>R12</c:v>
                </c:pt>
                <c:pt idx="10">
                  <c:v>R13</c:v>
                </c:pt>
                <c:pt idx="11">
                  <c:v>R14</c:v>
                </c:pt>
                <c:pt idx="12">
                  <c:v>R15</c:v>
                </c:pt>
                <c:pt idx="13">
                  <c:v>R16</c:v>
                </c:pt>
                <c:pt idx="14">
                  <c:v>R17</c:v>
                </c:pt>
              </c:strCache>
            </c:strRef>
          </c:cat>
          <c:val>
            <c:numRef>
              <c:f>'能勢町 (水道反映語)'!$C$25:$Q$25</c:f>
              <c:numCache>
                <c:formatCode>#,##0</c:formatCode>
                <c:ptCount val="15"/>
                <c:pt idx="0">
                  <c:v>6497</c:v>
                </c:pt>
                <c:pt idx="1">
                  <c:v>6486</c:v>
                </c:pt>
                <c:pt idx="2">
                  <c:v>6246</c:v>
                </c:pt>
                <c:pt idx="3">
                  <c:v>6228</c:v>
                </c:pt>
                <c:pt idx="4">
                  <c:v>6192</c:v>
                </c:pt>
                <c:pt idx="5">
                  <c:v>6249</c:v>
                </c:pt>
                <c:pt idx="6">
                  <c:v>6200</c:v>
                </c:pt>
                <c:pt idx="7">
                  <c:v>6378</c:v>
                </c:pt>
                <c:pt idx="8">
                  <c:v>6311</c:v>
                </c:pt>
                <c:pt idx="9">
                  <c:v>6364</c:v>
                </c:pt>
                <c:pt idx="10">
                  <c:v>6332</c:v>
                </c:pt>
                <c:pt idx="11">
                  <c:v>6501</c:v>
                </c:pt>
                <c:pt idx="12">
                  <c:v>6482</c:v>
                </c:pt>
                <c:pt idx="13">
                  <c:v>6467</c:v>
                </c:pt>
                <c:pt idx="14">
                  <c:v>6519</c:v>
                </c:pt>
              </c:numCache>
            </c:numRef>
          </c:val>
          <c:smooth val="0"/>
          <c:extLst>
            <c:ext xmlns:c16="http://schemas.microsoft.com/office/drawing/2014/chart" uri="{C3380CC4-5D6E-409C-BE32-E72D297353CC}">
              <c16:uniqueId val="{00000001-0484-4E7B-98FC-72EE59575423}"/>
            </c:ext>
          </c:extLst>
        </c:ser>
        <c:dLbls>
          <c:showLegendKey val="0"/>
          <c:showVal val="0"/>
          <c:showCatName val="0"/>
          <c:showSerName val="0"/>
          <c:showPercent val="0"/>
          <c:showBubbleSize val="0"/>
        </c:dLbls>
        <c:smooth val="0"/>
        <c:axId val="1631457360"/>
        <c:axId val="1469536864"/>
      </c:lineChart>
      <c:catAx>
        <c:axId val="1631457360"/>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469536864"/>
        <c:crosses val="autoZero"/>
        <c:auto val="1"/>
        <c:lblAlgn val="ctr"/>
        <c:lblOffset val="100"/>
        <c:noMultiLvlLbl val="0"/>
      </c:catAx>
      <c:valAx>
        <c:axId val="1469536864"/>
        <c:scaling>
          <c:orientation val="minMax"/>
          <c:max val="6800"/>
          <c:min val="580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631457360"/>
        <c:crosses val="autoZero"/>
        <c:crossBetween val="between"/>
        <c:majorUnit val="200"/>
      </c:valAx>
      <c:spPr>
        <a:noFill/>
        <a:ln>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49012590003789"/>
          <c:y val="6.8443275126774325E-2"/>
          <c:w val="0.84242431260263595"/>
          <c:h val="0.87766438225371834"/>
        </c:manualLayout>
      </c:layout>
      <c:lineChart>
        <c:grouping val="standard"/>
        <c:varyColors val="0"/>
        <c:ser>
          <c:idx val="0"/>
          <c:order val="0"/>
          <c:spPr>
            <a:ln w="28575" cap="rnd">
              <a:solidFill>
                <a:schemeClr val="accent1"/>
              </a:solidFill>
              <a:round/>
            </a:ln>
            <a:effectLst/>
          </c:spPr>
          <c:marker>
            <c:symbol val="none"/>
          </c:marker>
          <c:cat>
            <c:strRef>
              <c:f>能勢町!$D$104:$R$104</c:f>
              <c:strCache>
                <c:ptCount val="15"/>
                <c:pt idx="0">
                  <c:v>R3</c:v>
                </c:pt>
                <c:pt idx="1">
                  <c:v>R4</c:v>
                </c:pt>
                <c:pt idx="2">
                  <c:v>R5</c:v>
                </c:pt>
                <c:pt idx="3">
                  <c:v>R6</c:v>
                </c:pt>
                <c:pt idx="4">
                  <c:v>R7</c:v>
                </c:pt>
                <c:pt idx="5">
                  <c:v>R8</c:v>
                </c:pt>
                <c:pt idx="6">
                  <c:v>R9</c:v>
                </c:pt>
                <c:pt idx="7">
                  <c:v>R10</c:v>
                </c:pt>
                <c:pt idx="8">
                  <c:v>R11</c:v>
                </c:pt>
                <c:pt idx="9">
                  <c:v>R12</c:v>
                </c:pt>
                <c:pt idx="10">
                  <c:v>R13</c:v>
                </c:pt>
                <c:pt idx="11">
                  <c:v>R14</c:v>
                </c:pt>
                <c:pt idx="12">
                  <c:v>R15</c:v>
                </c:pt>
                <c:pt idx="13">
                  <c:v>R16</c:v>
                </c:pt>
                <c:pt idx="14">
                  <c:v>R17</c:v>
                </c:pt>
              </c:strCache>
            </c:strRef>
          </c:cat>
          <c:val>
            <c:numRef>
              <c:f>能勢町!$D$105:$R$105</c:f>
              <c:numCache>
                <c:formatCode>#,##0</c:formatCode>
                <c:ptCount val="15"/>
                <c:pt idx="0">
                  <c:v>667</c:v>
                </c:pt>
                <c:pt idx="1">
                  <c:v>579</c:v>
                </c:pt>
                <c:pt idx="2">
                  <c:v>251</c:v>
                </c:pt>
                <c:pt idx="3">
                  <c:v>251</c:v>
                </c:pt>
                <c:pt idx="4">
                  <c:v>251</c:v>
                </c:pt>
                <c:pt idx="5" formatCode="General">
                  <c:v>251</c:v>
                </c:pt>
                <c:pt idx="6" formatCode="General">
                  <c:v>251</c:v>
                </c:pt>
                <c:pt idx="7" formatCode="General">
                  <c:v>251</c:v>
                </c:pt>
                <c:pt idx="8" formatCode="General">
                  <c:v>251</c:v>
                </c:pt>
                <c:pt idx="9" formatCode="General">
                  <c:v>251</c:v>
                </c:pt>
                <c:pt idx="10" formatCode="General">
                  <c:v>251</c:v>
                </c:pt>
                <c:pt idx="11" formatCode="General">
                  <c:v>251</c:v>
                </c:pt>
                <c:pt idx="12" formatCode="General">
                  <c:v>251</c:v>
                </c:pt>
                <c:pt idx="13" formatCode="General">
                  <c:v>251</c:v>
                </c:pt>
                <c:pt idx="14" formatCode="General">
                  <c:v>251</c:v>
                </c:pt>
              </c:numCache>
            </c:numRef>
          </c:val>
          <c:smooth val="0"/>
          <c:extLst>
            <c:ext xmlns:c16="http://schemas.microsoft.com/office/drawing/2014/chart" uri="{C3380CC4-5D6E-409C-BE32-E72D297353CC}">
              <c16:uniqueId val="{00000000-6A87-44A0-B416-48D11485857B}"/>
            </c:ext>
          </c:extLst>
        </c:ser>
        <c:dLbls>
          <c:showLegendKey val="0"/>
          <c:showVal val="0"/>
          <c:showCatName val="0"/>
          <c:showSerName val="0"/>
          <c:showPercent val="0"/>
          <c:showBubbleSize val="0"/>
        </c:dLbls>
        <c:smooth val="0"/>
        <c:axId val="1631457360"/>
        <c:axId val="1469536864"/>
      </c:lineChart>
      <c:catAx>
        <c:axId val="1631457360"/>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469536864"/>
        <c:crosses val="autoZero"/>
        <c:auto val="1"/>
        <c:lblAlgn val="ctr"/>
        <c:lblOffset val="100"/>
        <c:noMultiLvlLbl val="0"/>
      </c:catAx>
      <c:valAx>
        <c:axId val="1469536864"/>
        <c:scaling>
          <c:orientation val="minMax"/>
          <c:max val="9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631457360"/>
        <c:crosses val="autoZero"/>
        <c:crossBetween val="between"/>
        <c:majorUnit val="100"/>
      </c:valAx>
      <c:spPr>
        <a:noFill/>
        <a:ln>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strRef>
              <c:f>能勢町!$D$132:$R$132</c:f>
              <c:strCache>
                <c:ptCount val="15"/>
                <c:pt idx="0">
                  <c:v>R3</c:v>
                </c:pt>
                <c:pt idx="1">
                  <c:v>R4</c:v>
                </c:pt>
                <c:pt idx="2">
                  <c:v>R5</c:v>
                </c:pt>
                <c:pt idx="3">
                  <c:v>R6</c:v>
                </c:pt>
                <c:pt idx="4">
                  <c:v>R7</c:v>
                </c:pt>
                <c:pt idx="5">
                  <c:v>R8</c:v>
                </c:pt>
                <c:pt idx="6">
                  <c:v>R9</c:v>
                </c:pt>
                <c:pt idx="7">
                  <c:v>R10</c:v>
                </c:pt>
                <c:pt idx="8">
                  <c:v>R11</c:v>
                </c:pt>
                <c:pt idx="9">
                  <c:v>R12</c:v>
                </c:pt>
                <c:pt idx="10">
                  <c:v>R13</c:v>
                </c:pt>
                <c:pt idx="11">
                  <c:v>R14</c:v>
                </c:pt>
                <c:pt idx="12">
                  <c:v>R15</c:v>
                </c:pt>
                <c:pt idx="13">
                  <c:v>R16</c:v>
                </c:pt>
                <c:pt idx="14">
                  <c:v>R17</c:v>
                </c:pt>
              </c:strCache>
            </c:strRef>
          </c:cat>
          <c:val>
            <c:numRef>
              <c:f>能勢町!$D$133:$R$133</c:f>
              <c:numCache>
                <c:formatCode>General</c:formatCode>
                <c:ptCount val="15"/>
                <c:pt idx="0" formatCode="#,##0">
                  <c:v>542</c:v>
                </c:pt>
                <c:pt idx="1">
                  <c:v>464</c:v>
                </c:pt>
                <c:pt idx="2">
                  <c:v>168</c:v>
                </c:pt>
                <c:pt idx="3">
                  <c:v>168</c:v>
                </c:pt>
                <c:pt idx="4">
                  <c:v>168</c:v>
                </c:pt>
                <c:pt idx="5">
                  <c:v>168</c:v>
                </c:pt>
                <c:pt idx="6">
                  <c:v>168</c:v>
                </c:pt>
                <c:pt idx="7">
                  <c:v>168</c:v>
                </c:pt>
                <c:pt idx="8">
                  <c:v>168</c:v>
                </c:pt>
                <c:pt idx="9">
                  <c:v>168</c:v>
                </c:pt>
                <c:pt idx="10">
                  <c:v>168</c:v>
                </c:pt>
                <c:pt idx="11">
                  <c:v>168</c:v>
                </c:pt>
                <c:pt idx="12">
                  <c:v>168</c:v>
                </c:pt>
                <c:pt idx="13">
                  <c:v>168</c:v>
                </c:pt>
                <c:pt idx="14">
                  <c:v>168</c:v>
                </c:pt>
              </c:numCache>
            </c:numRef>
          </c:val>
          <c:smooth val="0"/>
          <c:extLst>
            <c:ext xmlns:c16="http://schemas.microsoft.com/office/drawing/2014/chart" uri="{C3380CC4-5D6E-409C-BE32-E72D297353CC}">
              <c16:uniqueId val="{00000000-4F90-4CBC-AD84-A31B52E7E342}"/>
            </c:ext>
          </c:extLst>
        </c:ser>
        <c:dLbls>
          <c:showLegendKey val="0"/>
          <c:showVal val="0"/>
          <c:showCatName val="0"/>
          <c:showSerName val="0"/>
          <c:showPercent val="0"/>
          <c:showBubbleSize val="0"/>
        </c:dLbls>
        <c:smooth val="0"/>
        <c:axId val="1631457360"/>
        <c:axId val="1469536864"/>
      </c:lineChart>
      <c:catAx>
        <c:axId val="1631457360"/>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469536864"/>
        <c:crosses val="autoZero"/>
        <c:auto val="1"/>
        <c:lblAlgn val="ctr"/>
        <c:lblOffset val="100"/>
        <c:noMultiLvlLbl val="0"/>
      </c:catAx>
      <c:valAx>
        <c:axId val="1469536864"/>
        <c:scaling>
          <c:orientation val="minMax"/>
          <c:max val="9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631457360"/>
        <c:crosses val="autoZero"/>
        <c:crossBetween val="between"/>
        <c:majorUnit val="100"/>
      </c:valAx>
      <c:spPr>
        <a:noFill/>
        <a:ln>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683470902189959E-2"/>
          <c:y val="0.10468047906056702"/>
          <c:w val="0.87137864829353617"/>
          <c:h val="0.87454400189498904"/>
        </c:manualLayout>
      </c:layout>
      <c:barChart>
        <c:barDir val="col"/>
        <c:grouping val="stacked"/>
        <c:varyColors val="0"/>
        <c:ser>
          <c:idx val="5"/>
          <c:order val="0"/>
          <c:spPr>
            <a:ln>
              <a:solidFill>
                <a:schemeClr val="tx1"/>
              </a:solidFill>
            </a:ln>
          </c:spPr>
          <c:invertIfNegative val="0"/>
          <c:cat>
            <c:strRef>
              <c:f>能勢町!$C$238:$R$238</c:f>
              <c:strCache>
                <c:ptCount val="16"/>
                <c:pt idx="0">
                  <c:v>R2</c:v>
                </c:pt>
                <c:pt idx="1">
                  <c:v>R3</c:v>
                </c:pt>
                <c:pt idx="2">
                  <c:v>R4</c:v>
                </c:pt>
                <c:pt idx="3">
                  <c:v>R5</c:v>
                </c:pt>
                <c:pt idx="4">
                  <c:v>R6</c:v>
                </c:pt>
                <c:pt idx="5">
                  <c:v>R7</c:v>
                </c:pt>
                <c:pt idx="6">
                  <c:v>R8</c:v>
                </c:pt>
                <c:pt idx="7">
                  <c:v>R9</c:v>
                </c:pt>
                <c:pt idx="8">
                  <c:v>R10</c:v>
                </c:pt>
                <c:pt idx="9">
                  <c:v>R11</c:v>
                </c:pt>
                <c:pt idx="10">
                  <c:v>R12</c:v>
                </c:pt>
                <c:pt idx="11">
                  <c:v>R13</c:v>
                </c:pt>
                <c:pt idx="12">
                  <c:v>R14</c:v>
                </c:pt>
                <c:pt idx="13">
                  <c:v>R15</c:v>
                </c:pt>
                <c:pt idx="14">
                  <c:v>R16</c:v>
                </c:pt>
                <c:pt idx="15">
                  <c:v>R17</c:v>
                </c:pt>
              </c:strCache>
            </c:strRef>
          </c:cat>
          <c:val>
            <c:numRef>
              <c:f>能勢町!$C$239:$R$239</c:f>
              <c:numCache>
                <c:formatCode>General</c:formatCode>
                <c:ptCount val="16"/>
                <c:pt idx="0">
                  <c:v>192</c:v>
                </c:pt>
                <c:pt idx="1">
                  <c:v>198</c:v>
                </c:pt>
                <c:pt idx="2">
                  <c:v>204</c:v>
                </c:pt>
                <c:pt idx="3">
                  <c:v>211</c:v>
                </c:pt>
                <c:pt idx="4">
                  <c:v>217</c:v>
                </c:pt>
                <c:pt idx="5">
                  <c:v>223</c:v>
                </c:pt>
                <c:pt idx="6">
                  <c:v>228</c:v>
                </c:pt>
                <c:pt idx="7">
                  <c:v>234</c:v>
                </c:pt>
                <c:pt idx="8">
                  <c:v>239</c:v>
                </c:pt>
                <c:pt idx="9">
                  <c:v>244</c:v>
                </c:pt>
                <c:pt idx="10">
                  <c:v>249</c:v>
                </c:pt>
                <c:pt idx="11">
                  <c:v>252</c:v>
                </c:pt>
                <c:pt idx="12">
                  <c:v>255</c:v>
                </c:pt>
                <c:pt idx="13">
                  <c:v>258</c:v>
                </c:pt>
                <c:pt idx="14">
                  <c:v>261</c:v>
                </c:pt>
                <c:pt idx="15">
                  <c:v>264</c:v>
                </c:pt>
              </c:numCache>
            </c:numRef>
          </c:val>
          <c:extLst>
            <c:ext xmlns:c16="http://schemas.microsoft.com/office/drawing/2014/chart" uri="{C3380CC4-5D6E-409C-BE32-E72D297353CC}">
              <c16:uniqueId val="{00000000-7D9D-430B-9865-6EB8B776019A}"/>
            </c:ext>
          </c:extLst>
        </c:ser>
        <c:ser>
          <c:idx val="6"/>
          <c:order val="1"/>
          <c:spPr>
            <a:ln>
              <a:solidFill>
                <a:schemeClr val="tx1"/>
              </a:solidFill>
            </a:ln>
          </c:spPr>
          <c:invertIfNegative val="0"/>
          <c:cat>
            <c:strRef>
              <c:f>能勢町!$C$238:$R$238</c:f>
              <c:strCache>
                <c:ptCount val="16"/>
                <c:pt idx="0">
                  <c:v>R2</c:v>
                </c:pt>
                <c:pt idx="1">
                  <c:v>R3</c:v>
                </c:pt>
                <c:pt idx="2">
                  <c:v>R4</c:v>
                </c:pt>
                <c:pt idx="3">
                  <c:v>R5</c:v>
                </c:pt>
                <c:pt idx="4">
                  <c:v>R6</c:v>
                </c:pt>
                <c:pt idx="5">
                  <c:v>R7</c:v>
                </c:pt>
                <c:pt idx="6">
                  <c:v>R8</c:v>
                </c:pt>
                <c:pt idx="7">
                  <c:v>R9</c:v>
                </c:pt>
                <c:pt idx="8">
                  <c:v>R10</c:v>
                </c:pt>
                <c:pt idx="9">
                  <c:v>R11</c:v>
                </c:pt>
                <c:pt idx="10">
                  <c:v>R12</c:v>
                </c:pt>
                <c:pt idx="11">
                  <c:v>R13</c:v>
                </c:pt>
                <c:pt idx="12">
                  <c:v>R14</c:v>
                </c:pt>
                <c:pt idx="13">
                  <c:v>R15</c:v>
                </c:pt>
                <c:pt idx="14">
                  <c:v>R16</c:v>
                </c:pt>
                <c:pt idx="15">
                  <c:v>R17</c:v>
                </c:pt>
              </c:strCache>
            </c:strRef>
          </c:cat>
          <c:val>
            <c:numRef>
              <c:f>能勢町!$C$240:$R$240</c:f>
              <c:numCache>
                <c:formatCode>#,##0_ ;[Red]\-#,##0\ </c:formatCode>
                <c:ptCount val="16"/>
                <c:pt idx="0">
                  <c:v>131</c:v>
                </c:pt>
                <c:pt idx="1">
                  <c:v>126</c:v>
                </c:pt>
                <c:pt idx="2">
                  <c:v>121</c:v>
                </c:pt>
                <c:pt idx="3">
                  <c:v>117</c:v>
                </c:pt>
                <c:pt idx="4">
                  <c:v>112</c:v>
                </c:pt>
                <c:pt idx="5">
                  <c:v>107</c:v>
                </c:pt>
                <c:pt idx="6">
                  <c:v>104</c:v>
                </c:pt>
                <c:pt idx="7">
                  <c:v>100</c:v>
                </c:pt>
                <c:pt idx="8">
                  <c:v>97</c:v>
                </c:pt>
                <c:pt idx="9">
                  <c:v>93</c:v>
                </c:pt>
                <c:pt idx="10">
                  <c:v>90</c:v>
                </c:pt>
                <c:pt idx="11">
                  <c:v>87</c:v>
                </c:pt>
                <c:pt idx="12">
                  <c:v>85</c:v>
                </c:pt>
                <c:pt idx="13">
                  <c:v>82</c:v>
                </c:pt>
                <c:pt idx="14">
                  <c:v>80</c:v>
                </c:pt>
                <c:pt idx="15">
                  <c:v>77</c:v>
                </c:pt>
              </c:numCache>
            </c:numRef>
          </c:val>
          <c:extLst>
            <c:ext xmlns:c16="http://schemas.microsoft.com/office/drawing/2014/chart" uri="{C3380CC4-5D6E-409C-BE32-E72D297353CC}">
              <c16:uniqueId val="{00000001-7D9D-430B-9865-6EB8B776019A}"/>
            </c:ext>
          </c:extLst>
        </c:ser>
        <c:ser>
          <c:idx val="7"/>
          <c:order val="2"/>
          <c:spPr>
            <a:ln>
              <a:solidFill>
                <a:schemeClr val="tx1"/>
              </a:solidFill>
            </a:ln>
          </c:spPr>
          <c:invertIfNegative val="0"/>
          <c:cat>
            <c:strRef>
              <c:f>能勢町!$C$238:$R$238</c:f>
              <c:strCache>
                <c:ptCount val="16"/>
                <c:pt idx="0">
                  <c:v>R2</c:v>
                </c:pt>
                <c:pt idx="1">
                  <c:v>R3</c:v>
                </c:pt>
                <c:pt idx="2">
                  <c:v>R4</c:v>
                </c:pt>
                <c:pt idx="3">
                  <c:v>R5</c:v>
                </c:pt>
                <c:pt idx="4">
                  <c:v>R6</c:v>
                </c:pt>
                <c:pt idx="5">
                  <c:v>R7</c:v>
                </c:pt>
                <c:pt idx="6">
                  <c:v>R8</c:v>
                </c:pt>
                <c:pt idx="7">
                  <c:v>R9</c:v>
                </c:pt>
                <c:pt idx="8">
                  <c:v>R10</c:v>
                </c:pt>
                <c:pt idx="9">
                  <c:v>R11</c:v>
                </c:pt>
                <c:pt idx="10">
                  <c:v>R12</c:v>
                </c:pt>
                <c:pt idx="11">
                  <c:v>R13</c:v>
                </c:pt>
                <c:pt idx="12">
                  <c:v>R14</c:v>
                </c:pt>
                <c:pt idx="13">
                  <c:v>R15</c:v>
                </c:pt>
                <c:pt idx="14">
                  <c:v>R16</c:v>
                </c:pt>
                <c:pt idx="15">
                  <c:v>R17</c:v>
                </c:pt>
              </c:strCache>
            </c:strRef>
          </c:cat>
          <c:val>
            <c:numRef>
              <c:f>能勢町!$C$241:$R$241</c:f>
              <c:numCache>
                <c:formatCode>General</c:formatCode>
                <c:ptCount val="16"/>
                <c:pt idx="0">
                  <c:v>218</c:v>
                </c:pt>
                <c:pt idx="1">
                  <c:v>228</c:v>
                </c:pt>
                <c:pt idx="2">
                  <c:v>239</c:v>
                </c:pt>
                <c:pt idx="3">
                  <c:v>249</c:v>
                </c:pt>
                <c:pt idx="4">
                  <c:v>259</c:v>
                </c:pt>
                <c:pt idx="5">
                  <c:v>270</c:v>
                </c:pt>
                <c:pt idx="6">
                  <c:v>274</c:v>
                </c:pt>
                <c:pt idx="7">
                  <c:v>279</c:v>
                </c:pt>
                <c:pt idx="8">
                  <c:v>283</c:v>
                </c:pt>
                <c:pt idx="9">
                  <c:v>288</c:v>
                </c:pt>
                <c:pt idx="10">
                  <c:v>292</c:v>
                </c:pt>
                <c:pt idx="11">
                  <c:v>292</c:v>
                </c:pt>
                <c:pt idx="12">
                  <c:v>292</c:v>
                </c:pt>
                <c:pt idx="13">
                  <c:v>291</c:v>
                </c:pt>
                <c:pt idx="14">
                  <c:v>291</c:v>
                </c:pt>
                <c:pt idx="15">
                  <c:v>291</c:v>
                </c:pt>
              </c:numCache>
            </c:numRef>
          </c:val>
          <c:extLst>
            <c:ext xmlns:c16="http://schemas.microsoft.com/office/drawing/2014/chart" uri="{C3380CC4-5D6E-409C-BE32-E72D297353CC}">
              <c16:uniqueId val="{00000002-7D9D-430B-9865-6EB8B776019A}"/>
            </c:ext>
          </c:extLst>
        </c:ser>
        <c:ser>
          <c:idx val="8"/>
          <c:order val="3"/>
          <c:spPr>
            <a:ln>
              <a:solidFill>
                <a:schemeClr val="tx1"/>
              </a:solidFill>
            </a:ln>
          </c:spPr>
          <c:invertIfNegative val="0"/>
          <c:cat>
            <c:strRef>
              <c:f>能勢町!$C$238:$R$238</c:f>
              <c:strCache>
                <c:ptCount val="16"/>
                <c:pt idx="0">
                  <c:v>R2</c:v>
                </c:pt>
                <c:pt idx="1">
                  <c:v>R3</c:v>
                </c:pt>
                <c:pt idx="2">
                  <c:v>R4</c:v>
                </c:pt>
                <c:pt idx="3">
                  <c:v>R5</c:v>
                </c:pt>
                <c:pt idx="4">
                  <c:v>R6</c:v>
                </c:pt>
                <c:pt idx="5">
                  <c:v>R7</c:v>
                </c:pt>
                <c:pt idx="6">
                  <c:v>R8</c:v>
                </c:pt>
                <c:pt idx="7">
                  <c:v>R9</c:v>
                </c:pt>
                <c:pt idx="8">
                  <c:v>R10</c:v>
                </c:pt>
                <c:pt idx="9">
                  <c:v>R11</c:v>
                </c:pt>
                <c:pt idx="10">
                  <c:v>R12</c:v>
                </c:pt>
                <c:pt idx="11">
                  <c:v>R13</c:v>
                </c:pt>
                <c:pt idx="12">
                  <c:v>R14</c:v>
                </c:pt>
                <c:pt idx="13">
                  <c:v>R15</c:v>
                </c:pt>
                <c:pt idx="14">
                  <c:v>R16</c:v>
                </c:pt>
                <c:pt idx="15">
                  <c:v>R17</c:v>
                </c:pt>
              </c:strCache>
            </c:strRef>
          </c:cat>
          <c:val>
            <c:numRef>
              <c:f>能勢町!$C$242:$R$242</c:f>
              <c:numCache>
                <c:formatCode>General</c:formatCode>
                <c:ptCount val="16"/>
                <c:pt idx="0">
                  <c:v>208</c:v>
                </c:pt>
                <c:pt idx="1">
                  <c:v>206</c:v>
                </c:pt>
                <c:pt idx="2">
                  <c:v>206</c:v>
                </c:pt>
                <c:pt idx="3">
                  <c:v>206</c:v>
                </c:pt>
                <c:pt idx="4">
                  <c:v>0</c:v>
                </c:pt>
                <c:pt idx="5">
                  <c:v>0</c:v>
                </c:pt>
                <c:pt idx="6">
                  <c:v>0</c:v>
                </c:pt>
                <c:pt idx="7">
                  <c:v>0</c:v>
                </c:pt>
                <c:pt idx="8">
                  <c:v>0</c:v>
                </c:pt>
                <c:pt idx="9">
                  <c:v>0</c:v>
                </c:pt>
                <c:pt idx="10">
                  <c:v>0</c:v>
                </c:pt>
                <c:pt idx="11">
                  <c:v>0</c:v>
                </c:pt>
                <c:pt idx="12">
                  <c:v>0</c:v>
                </c:pt>
                <c:pt idx="13">
                  <c:v>0</c:v>
                </c:pt>
                <c:pt idx="14">
                  <c:v>0</c:v>
                </c:pt>
                <c:pt idx="15">
                  <c:v>0</c:v>
                </c:pt>
              </c:numCache>
            </c:numRef>
          </c:val>
          <c:extLst>
            <c:ext xmlns:c16="http://schemas.microsoft.com/office/drawing/2014/chart" uri="{C3380CC4-5D6E-409C-BE32-E72D297353CC}">
              <c16:uniqueId val="{00000003-7D9D-430B-9865-6EB8B776019A}"/>
            </c:ext>
          </c:extLst>
        </c:ser>
        <c:ser>
          <c:idx val="9"/>
          <c:order val="4"/>
          <c:spPr>
            <a:ln>
              <a:solidFill>
                <a:schemeClr val="tx1"/>
              </a:solidFill>
            </a:ln>
          </c:spPr>
          <c:invertIfNegative val="0"/>
          <c:cat>
            <c:strRef>
              <c:f>能勢町!$C$238:$R$238</c:f>
              <c:strCache>
                <c:ptCount val="16"/>
                <c:pt idx="0">
                  <c:v>R2</c:v>
                </c:pt>
                <c:pt idx="1">
                  <c:v>R3</c:v>
                </c:pt>
                <c:pt idx="2">
                  <c:v>R4</c:v>
                </c:pt>
                <c:pt idx="3">
                  <c:v>R5</c:v>
                </c:pt>
                <c:pt idx="4">
                  <c:v>R6</c:v>
                </c:pt>
                <c:pt idx="5">
                  <c:v>R7</c:v>
                </c:pt>
                <c:pt idx="6">
                  <c:v>R8</c:v>
                </c:pt>
                <c:pt idx="7">
                  <c:v>R9</c:v>
                </c:pt>
                <c:pt idx="8">
                  <c:v>R10</c:v>
                </c:pt>
                <c:pt idx="9">
                  <c:v>R11</c:v>
                </c:pt>
                <c:pt idx="10">
                  <c:v>R12</c:v>
                </c:pt>
                <c:pt idx="11">
                  <c:v>R13</c:v>
                </c:pt>
                <c:pt idx="12">
                  <c:v>R14</c:v>
                </c:pt>
                <c:pt idx="13">
                  <c:v>R15</c:v>
                </c:pt>
                <c:pt idx="14">
                  <c:v>R16</c:v>
                </c:pt>
                <c:pt idx="15">
                  <c:v>R17</c:v>
                </c:pt>
              </c:strCache>
            </c:strRef>
          </c:cat>
          <c:val>
            <c:numRef>
              <c:f>能勢町!$C$243:$R$243</c:f>
              <c:numCache>
                <c:formatCode>General</c:formatCode>
                <c:ptCount val="16"/>
                <c:pt idx="0">
                  <c:v>234</c:v>
                </c:pt>
                <c:pt idx="1">
                  <c:v>230</c:v>
                </c:pt>
                <c:pt idx="2">
                  <c:v>230</c:v>
                </c:pt>
                <c:pt idx="3">
                  <c:v>230</c:v>
                </c:pt>
                <c:pt idx="4">
                  <c:v>230</c:v>
                </c:pt>
                <c:pt idx="5">
                  <c:v>230</c:v>
                </c:pt>
                <c:pt idx="6">
                  <c:v>230</c:v>
                </c:pt>
                <c:pt idx="7">
                  <c:v>230</c:v>
                </c:pt>
                <c:pt idx="8">
                  <c:v>230</c:v>
                </c:pt>
                <c:pt idx="9">
                  <c:v>230</c:v>
                </c:pt>
                <c:pt idx="10">
                  <c:v>230</c:v>
                </c:pt>
                <c:pt idx="11">
                  <c:v>230</c:v>
                </c:pt>
                <c:pt idx="12">
                  <c:v>230</c:v>
                </c:pt>
                <c:pt idx="13">
                  <c:v>230</c:v>
                </c:pt>
                <c:pt idx="14">
                  <c:v>230</c:v>
                </c:pt>
                <c:pt idx="15">
                  <c:v>230</c:v>
                </c:pt>
              </c:numCache>
            </c:numRef>
          </c:val>
          <c:extLst>
            <c:ext xmlns:c16="http://schemas.microsoft.com/office/drawing/2014/chart" uri="{C3380CC4-5D6E-409C-BE32-E72D297353CC}">
              <c16:uniqueId val="{00000004-7D9D-430B-9865-6EB8B776019A}"/>
            </c:ext>
          </c:extLst>
        </c:ser>
        <c:dLbls>
          <c:showLegendKey val="0"/>
          <c:showVal val="0"/>
          <c:showCatName val="0"/>
          <c:showSerName val="0"/>
          <c:showPercent val="0"/>
          <c:showBubbleSize val="0"/>
        </c:dLbls>
        <c:gapWidth val="100"/>
        <c:overlap val="100"/>
        <c:axId val="1631457360"/>
        <c:axId val="1469536864"/>
      </c:barChart>
      <c:catAx>
        <c:axId val="1631457360"/>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469536864"/>
        <c:crosses val="autoZero"/>
        <c:auto val="1"/>
        <c:lblAlgn val="ctr"/>
        <c:lblOffset val="100"/>
        <c:noMultiLvlLbl val="0"/>
      </c:catAx>
      <c:valAx>
        <c:axId val="1469536864"/>
        <c:scaling>
          <c:orientation val="minMax"/>
          <c:max val="1200"/>
          <c:min val="0"/>
        </c:scaling>
        <c:delete val="0"/>
        <c:axPos val="l"/>
        <c:majorGridlines>
          <c:spPr>
            <a:ln>
              <a:solidFill>
                <a:schemeClr val="bg1">
                  <a:lumMod val="85000"/>
                </a:schemeClr>
              </a:solidFill>
            </a:ln>
          </c:spPr>
        </c:majorGridlines>
        <c:numFmt formatCode="#,##0_);[Red]\(#,##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7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631457360"/>
        <c:crosses val="autoZero"/>
        <c:crossBetween val="between"/>
        <c:majorUnit val="200"/>
      </c:valAx>
      <c:spPr>
        <a:ln>
          <a:solidFill>
            <a:schemeClr val="tx1"/>
          </a:solidFill>
        </a:ln>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txPr>
    <a:bodyPr/>
    <a:lstStyle/>
    <a:p>
      <a:pPr>
        <a:defRPr>
          <a:latin typeface="BIZ UDPゴシック" panose="020B0400000000000000" pitchFamily="50" charset="-128"/>
          <a:ea typeface="BIZ UDPゴシック" panose="020B0400000000000000" pitchFamily="50" charset="-128"/>
        </a:defRPr>
      </a:pPr>
      <a:endParaRPr lang="ja-JP"/>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15098069724234E-2"/>
          <c:y val="7.501778117744945E-2"/>
          <c:w val="0.89595200395390773"/>
          <c:h val="0.87811371901713708"/>
        </c:manualLayout>
      </c:layout>
      <c:lineChart>
        <c:grouping val="standard"/>
        <c:varyColors val="0"/>
        <c:ser>
          <c:idx val="5"/>
          <c:order val="0"/>
          <c:spPr>
            <a:ln>
              <a:solidFill>
                <a:schemeClr val="accent1">
                  <a:lumMod val="60000"/>
                  <a:lumOff val="40000"/>
                </a:schemeClr>
              </a:solidFill>
            </a:ln>
          </c:spPr>
          <c:marker>
            <c:symbol val="none"/>
          </c:marker>
          <c:cat>
            <c:strRef>
              <c:f>能勢町!$C$238:$R$238</c:f>
              <c:strCache>
                <c:ptCount val="16"/>
                <c:pt idx="0">
                  <c:v>R2</c:v>
                </c:pt>
                <c:pt idx="1">
                  <c:v>R3</c:v>
                </c:pt>
                <c:pt idx="2">
                  <c:v>R4</c:v>
                </c:pt>
                <c:pt idx="3">
                  <c:v>R5</c:v>
                </c:pt>
                <c:pt idx="4">
                  <c:v>R6</c:v>
                </c:pt>
                <c:pt idx="5">
                  <c:v>R7</c:v>
                </c:pt>
                <c:pt idx="6">
                  <c:v>R8</c:v>
                </c:pt>
                <c:pt idx="7">
                  <c:v>R9</c:v>
                </c:pt>
                <c:pt idx="8">
                  <c:v>R10</c:v>
                </c:pt>
                <c:pt idx="9">
                  <c:v>R11</c:v>
                </c:pt>
                <c:pt idx="10">
                  <c:v>R12</c:v>
                </c:pt>
                <c:pt idx="11">
                  <c:v>R13</c:v>
                </c:pt>
                <c:pt idx="12">
                  <c:v>R14</c:v>
                </c:pt>
                <c:pt idx="13">
                  <c:v>R15</c:v>
                </c:pt>
                <c:pt idx="14">
                  <c:v>R16</c:v>
                </c:pt>
                <c:pt idx="15">
                  <c:v>R17</c:v>
                </c:pt>
              </c:strCache>
            </c:strRef>
          </c:cat>
          <c:val>
            <c:numRef>
              <c:f>能勢町!$C$240:$R$240</c:f>
              <c:numCache>
                <c:formatCode>#,##0_ ;[Red]\-#,##0\ </c:formatCode>
                <c:ptCount val="16"/>
                <c:pt idx="0">
                  <c:v>131</c:v>
                </c:pt>
                <c:pt idx="1">
                  <c:v>126</c:v>
                </c:pt>
                <c:pt idx="2">
                  <c:v>121</c:v>
                </c:pt>
                <c:pt idx="3">
                  <c:v>117</c:v>
                </c:pt>
                <c:pt idx="4">
                  <c:v>112</c:v>
                </c:pt>
                <c:pt idx="5">
                  <c:v>107</c:v>
                </c:pt>
                <c:pt idx="6">
                  <c:v>104</c:v>
                </c:pt>
                <c:pt idx="7">
                  <c:v>100</c:v>
                </c:pt>
                <c:pt idx="8">
                  <c:v>97</c:v>
                </c:pt>
                <c:pt idx="9">
                  <c:v>93</c:v>
                </c:pt>
                <c:pt idx="10">
                  <c:v>90</c:v>
                </c:pt>
                <c:pt idx="11">
                  <c:v>87</c:v>
                </c:pt>
                <c:pt idx="12">
                  <c:v>85</c:v>
                </c:pt>
                <c:pt idx="13">
                  <c:v>82</c:v>
                </c:pt>
                <c:pt idx="14">
                  <c:v>80</c:v>
                </c:pt>
                <c:pt idx="15">
                  <c:v>77</c:v>
                </c:pt>
              </c:numCache>
            </c:numRef>
          </c:val>
          <c:smooth val="0"/>
          <c:extLst>
            <c:ext xmlns:c16="http://schemas.microsoft.com/office/drawing/2014/chart" uri="{C3380CC4-5D6E-409C-BE32-E72D297353CC}">
              <c16:uniqueId val="{00000000-F705-462E-B65C-99B48066073C}"/>
            </c:ext>
          </c:extLst>
        </c:ser>
        <c:ser>
          <c:idx val="6"/>
          <c:order val="1"/>
          <c:spPr>
            <a:ln>
              <a:solidFill>
                <a:schemeClr val="accent2">
                  <a:lumMod val="60000"/>
                  <a:lumOff val="40000"/>
                </a:schemeClr>
              </a:solidFill>
            </a:ln>
          </c:spPr>
          <c:marker>
            <c:symbol val="none"/>
          </c:marker>
          <c:cat>
            <c:strRef>
              <c:f>能勢町!$C$238:$R$238</c:f>
              <c:strCache>
                <c:ptCount val="16"/>
                <c:pt idx="0">
                  <c:v>R2</c:v>
                </c:pt>
                <c:pt idx="1">
                  <c:v>R3</c:v>
                </c:pt>
                <c:pt idx="2">
                  <c:v>R4</c:v>
                </c:pt>
                <c:pt idx="3">
                  <c:v>R5</c:v>
                </c:pt>
                <c:pt idx="4">
                  <c:v>R6</c:v>
                </c:pt>
                <c:pt idx="5">
                  <c:v>R7</c:v>
                </c:pt>
                <c:pt idx="6">
                  <c:v>R8</c:v>
                </c:pt>
                <c:pt idx="7">
                  <c:v>R9</c:v>
                </c:pt>
                <c:pt idx="8">
                  <c:v>R10</c:v>
                </c:pt>
                <c:pt idx="9">
                  <c:v>R11</c:v>
                </c:pt>
                <c:pt idx="10">
                  <c:v>R12</c:v>
                </c:pt>
                <c:pt idx="11">
                  <c:v>R13</c:v>
                </c:pt>
                <c:pt idx="12">
                  <c:v>R14</c:v>
                </c:pt>
                <c:pt idx="13">
                  <c:v>R15</c:v>
                </c:pt>
                <c:pt idx="14">
                  <c:v>R16</c:v>
                </c:pt>
                <c:pt idx="15">
                  <c:v>R17</c:v>
                </c:pt>
              </c:strCache>
            </c:strRef>
          </c:cat>
          <c:val>
            <c:numRef>
              <c:f>能勢町!$C$241:$R$241</c:f>
              <c:numCache>
                <c:formatCode>General</c:formatCode>
                <c:ptCount val="16"/>
                <c:pt idx="0">
                  <c:v>218</c:v>
                </c:pt>
                <c:pt idx="1">
                  <c:v>228</c:v>
                </c:pt>
                <c:pt idx="2">
                  <c:v>239</c:v>
                </c:pt>
                <c:pt idx="3">
                  <c:v>249</c:v>
                </c:pt>
                <c:pt idx="4">
                  <c:v>259</c:v>
                </c:pt>
                <c:pt idx="5">
                  <c:v>270</c:v>
                </c:pt>
                <c:pt idx="6">
                  <c:v>274</c:v>
                </c:pt>
                <c:pt idx="7">
                  <c:v>279</c:v>
                </c:pt>
                <c:pt idx="8">
                  <c:v>283</c:v>
                </c:pt>
                <c:pt idx="9">
                  <c:v>288</c:v>
                </c:pt>
                <c:pt idx="10">
                  <c:v>292</c:v>
                </c:pt>
                <c:pt idx="11">
                  <c:v>292</c:v>
                </c:pt>
                <c:pt idx="12">
                  <c:v>292</c:v>
                </c:pt>
                <c:pt idx="13">
                  <c:v>291</c:v>
                </c:pt>
                <c:pt idx="14">
                  <c:v>291</c:v>
                </c:pt>
                <c:pt idx="15">
                  <c:v>291</c:v>
                </c:pt>
              </c:numCache>
            </c:numRef>
          </c:val>
          <c:smooth val="0"/>
          <c:extLst>
            <c:ext xmlns:c16="http://schemas.microsoft.com/office/drawing/2014/chart" uri="{C3380CC4-5D6E-409C-BE32-E72D297353CC}">
              <c16:uniqueId val="{00000001-F705-462E-B65C-99B48066073C}"/>
            </c:ext>
          </c:extLst>
        </c:ser>
        <c:ser>
          <c:idx val="7"/>
          <c:order val="2"/>
          <c:spPr>
            <a:ln>
              <a:solidFill>
                <a:schemeClr val="accent6">
                  <a:lumMod val="75000"/>
                </a:schemeClr>
              </a:solidFill>
            </a:ln>
          </c:spPr>
          <c:marker>
            <c:symbol val="none"/>
          </c:marker>
          <c:cat>
            <c:strRef>
              <c:f>能勢町!$C$238:$R$238</c:f>
              <c:strCache>
                <c:ptCount val="16"/>
                <c:pt idx="0">
                  <c:v>R2</c:v>
                </c:pt>
                <c:pt idx="1">
                  <c:v>R3</c:v>
                </c:pt>
                <c:pt idx="2">
                  <c:v>R4</c:v>
                </c:pt>
                <c:pt idx="3">
                  <c:v>R5</c:v>
                </c:pt>
                <c:pt idx="4">
                  <c:v>R6</c:v>
                </c:pt>
                <c:pt idx="5">
                  <c:v>R7</c:v>
                </c:pt>
                <c:pt idx="6">
                  <c:v>R8</c:v>
                </c:pt>
                <c:pt idx="7">
                  <c:v>R9</c:v>
                </c:pt>
                <c:pt idx="8">
                  <c:v>R10</c:v>
                </c:pt>
                <c:pt idx="9">
                  <c:v>R11</c:v>
                </c:pt>
                <c:pt idx="10">
                  <c:v>R12</c:v>
                </c:pt>
                <c:pt idx="11">
                  <c:v>R13</c:v>
                </c:pt>
                <c:pt idx="12">
                  <c:v>R14</c:v>
                </c:pt>
                <c:pt idx="13">
                  <c:v>R15</c:v>
                </c:pt>
                <c:pt idx="14">
                  <c:v>R16</c:v>
                </c:pt>
                <c:pt idx="15">
                  <c:v>R17</c:v>
                </c:pt>
              </c:strCache>
            </c:strRef>
          </c:cat>
          <c:val>
            <c:numRef>
              <c:f>能勢町!$C$239:$R$239</c:f>
              <c:numCache>
                <c:formatCode>General</c:formatCode>
                <c:ptCount val="16"/>
                <c:pt idx="0">
                  <c:v>192</c:v>
                </c:pt>
                <c:pt idx="1">
                  <c:v>198</c:v>
                </c:pt>
                <c:pt idx="2">
                  <c:v>204</c:v>
                </c:pt>
                <c:pt idx="3">
                  <c:v>211</c:v>
                </c:pt>
                <c:pt idx="4">
                  <c:v>217</c:v>
                </c:pt>
                <c:pt idx="5">
                  <c:v>223</c:v>
                </c:pt>
                <c:pt idx="6">
                  <c:v>228</c:v>
                </c:pt>
                <c:pt idx="7">
                  <c:v>234</c:v>
                </c:pt>
                <c:pt idx="8">
                  <c:v>239</c:v>
                </c:pt>
                <c:pt idx="9">
                  <c:v>244</c:v>
                </c:pt>
                <c:pt idx="10">
                  <c:v>249</c:v>
                </c:pt>
                <c:pt idx="11">
                  <c:v>252</c:v>
                </c:pt>
                <c:pt idx="12">
                  <c:v>255</c:v>
                </c:pt>
                <c:pt idx="13">
                  <c:v>258</c:v>
                </c:pt>
                <c:pt idx="14">
                  <c:v>261</c:v>
                </c:pt>
                <c:pt idx="15">
                  <c:v>264</c:v>
                </c:pt>
              </c:numCache>
            </c:numRef>
          </c:val>
          <c:smooth val="0"/>
          <c:extLst>
            <c:ext xmlns:c16="http://schemas.microsoft.com/office/drawing/2014/chart" uri="{C3380CC4-5D6E-409C-BE32-E72D297353CC}">
              <c16:uniqueId val="{00000002-F705-462E-B65C-99B48066073C}"/>
            </c:ext>
          </c:extLst>
        </c:ser>
        <c:ser>
          <c:idx val="8"/>
          <c:order val="3"/>
          <c:spPr>
            <a:ln>
              <a:solidFill>
                <a:schemeClr val="bg2">
                  <a:lumMod val="50000"/>
                </a:schemeClr>
              </a:solidFill>
            </a:ln>
          </c:spPr>
          <c:marker>
            <c:symbol val="none"/>
          </c:marker>
          <c:cat>
            <c:strRef>
              <c:f>能勢町!$C$238:$R$238</c:f>
              <c:strCache>
                <c:ptCount val="16"/>
                <c:pt idx="0">
                  <c:v>R2</c:v>
                </c:pt>
                <c:pt idx="1">
                  <c:v>R3</c:v>
                </c:pt>
                <c:pt idx="2">
                  <c:v>R4</c:v>
                </c:pt>
                <c:pt idx="3">
                  <c:v>R5</c:v>
                </c:pt>
                <c:pt idx="4">
                  <c:v>R6</c:v>
                </c:pt>
                <c:pt idx="5">
                  <c:v>R7</c:v>
                </c:pt>
                <c:pt idx="6">
                  <c:v>R8</c:v>
                </c:pt>
                <c:pt idx="7">
                  <c:v>R9</c:v>
                </c:pt>
                <c:pt idx="8">
                  <c:v>R10</c:v>
                </c:pt>
                <c:pt idx="9">
                  <c:v>R11</c:v>
                </c:pt>
                <c:pt idx="10">
                  <c:v>R12</c:v>
                </c:pt>
                <c:pt idx="11">
                  <c:v>R13</c:v>
                </c:pt>
                <c:pt idx="12">
                  <c:v>R14</c:v>
                </c:pt>
                <c:pt idx="13">
                  <c:v>R15</c:v>
                </c:pt>
                <c:pt idx="14">
                  <c:v>R16</c:v>
                </c:pt>
                <c:pt idx="15">
                  <c:v>R17</c:v>
                </c:pt>
              </c:strCache>
            </c:strRef>
          </c:cat>
          <c:val>
            <c:numRef>
              <c:f>能勢町!$C$242:$R$242</c:f>
              <c:numCache>
                <c:formatCode>General</c:formatCode>
                <c:ptCount val="16"/>
                <c:pt idx="0">
                  <c:v>208</c:v>
                </c:pt>
                <c:pt idx="1">
                  <c:v>206</c:v>
                </c:pt>
                <c:pt idx="2">
                  <c:v>206</c:v>
                </c:pt>
                <c:pt idx="3">
                  <c:v>206</c:v>
                </c:pt>
                <c:pt idx="4">
                  <c:v>0</c:v>
                </c:pt>
                <c:pt idx="5">
                  <c:v>0</c:v>
                </c:pt>
                <c:pt idx="6">
                  <c:v>0</c:v>
                </c:pt>
                <c:pt idx="7">
                  <c:v>0</c:v>
                </c:pt>
                <c:pt idx="8">
                  <c:v>0</c:v>
                </c:pt>
                <c:pt idx="9">
                  <c:v>0</c:v>
                </c:pt>
                <c:pt idx="10">
                  <c:v>0</c:v>
                </c:pt>
                <c:pt idx="11">
                  <c:v>0</c:v>
                </c:pt>
                <c:pt idx="12">
                  <c:v>0</c:v>
                </c:pt>
                <c:pt idx="13">
                  <c:v>0</c:v>
                </c:pt>
                <c:pt idx="14">
                  <c:v>0</c:v>
                </c:pt>
                <c:pt idx="15">
                  <c:v>0</c:v>
                </c:pt>
              </c:numCache>
            </c:numRef>
          </c:val>
          <c:smooth val="0"/>
          <c:extLst>
            <c:ext xmlns:c16="http://schemas.microsoft.com/office/drawing/2014/chart" uri="{C3380CC4-5D6E-409C-BE32-E72D297353CC}">
              <c16:uniqueId val="{00000003-F705-462E-B65C-99B48066073C}"/>
            </c:ext>
          </c:extLst>
        </c:ser>
        <c:ser>
          <c:idx val="9"/>
          <c:order val="4"/>
          <c:marker>
            <c:symbol val="none"/>
          </c:marker>
          <c:cat>
            <c:strRef>
              <c:f>能勢町!$C$238:$R$238</c:f>
              <c:strCache>
                <c:ptCount val="16"/>
                <c:pt idx="0">
                  <c:v>R2</c:v>
                </c:pt>
                <c:pt idx="1">
                  <c:v>R3</c:v>
                </c:pt>
                <c:pt idx="2">
                  <c:v>R4</c:v>
                </c:pt>
                <c:pt idx="3">
                  <c:v>R5</c:v>
                </c:pt>
                <c:pt idx="4">
                  <c:v>R6</c:v>
                </c:pt>
                <c:pt idx="5">
                  <c:v>R7</c:v>
                </c:pt>
                <c:pt idx="6">
                  <c:v>R8</c:v>
                </c:pt>
                <c:pt idx="7">
                  <c:v>R9</c:v>
                </c:pt>
                <c:pt idx="8">
                  <c:v>R10</c:v>
                </c:pt>
                <c:pt idx="9">
                  <c:v>R11</c:v>
                </c:pt>
                <c:pt idx="10">
                  <c:v>R12</c:v>
                </c:pt>
                <c:pt idx="11">
                  <c:v>R13</c:v>
                </c:pt>
                <c:pt idx="12">
                  <c:v>R14</c:v>
                </c:pt>
                <c:pt idx="13">
                  <c:v>R15</c:v>
                </c:pt>
                <c:pt idx="14">
                  <c:v>R16</c:v>
                </c:pt>
                <c:pt idx="15">
                  <c:v>R17</c:v>
                </c:pt>
              </c:strCache>
            </c:strRef>
          </c:cat>
          <c:val>
            <c:numRef>
              <c:f>能勢町!$C$243:$R$243</c:f>
              <c:numCache>
                <c:formatCode>General</c:formatCode>
                <c:ptCount val="16"/>
                <c:pt idx="0">
                  <c:v>234</c:v>
                </c:pt>
                <c:pt idx="1">
                  <c:v>230</c:v>
                </c:pt>
                <c:pt idx="2">
                  <c:v>230</c:v>
                </c:pt>
                <c:pt idx="3">
                  <c:v>230</c:v>
                </c:pt>
                <c:pt idx="4">
                  <c:v>230</c:v>
                </c:pt>
                <c:pt idx="5">
                  <c:v>230</c:v>
                </c:pt>
                <c:pt idx="6">
                  <c:v>230</c:v>
                </c:pt>
                <c:pt idx="7">
                  <c:v>230</c:v>
                </c:pt>
                <c:pt idx="8">
                  <c:v>230</c:v>
                </c:pt>
                <c:pt idx="9">
                  <c:v>230</c:v>
                </c:pt>
                <c:pt idx="10">
                  <c:v>230</c:v>
                </c:pt>
                <c:pt idx="11">
                  <c:v>230</c:v>
                </c:pt>
                <c:pt idx="12">
                  <c:v>230</c:v>
                </c:pt>
                <c:pt idx="13">
                  <c:v>230</c:v>
                </c:pt>
                <c:pt idx="14">
                  <c:v>230</c:v>
                </c:pt>
                <c:pt idx="15">
                  <c:v>230</c:v>
                </c:pt>
              </c:numCache>
            </c:numRef>
          </c:val>
          <c:smooth val="0"/>
          <c:extLst>
            <c:ext xmlns:c16="http://schemas.microsoft.com/office/drawing/2014/chart" uri="{C3380CC4-5D6E-409C-BE32-E72D297353CC}">
              <c16:uniqueId val="{00000004-F705-462E-B65C-99B48066073C}"/>
            </c:ext>
          </c:extLst>
        </c:ser>
        <c:dLbls>
          <c:showLegendKey val="0"/>
          <c:showVal val="0"/>
          <c:showCatName val="0"/>
          <c:showSerName val="0"/>
          <c:showPercent val="0"/>
          <c:showBubbleSize val="0"/>
        </c:dLbls>
        <c:smooth val="0"/>
        <c:axId val="1631457360"/>
        <c:axId val="1469536864"/>
      </c:lineChart>
      <c:catAx>
        <c:axId val="1631457360"/>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469536864"/>
        <c:crosses val="autoZero"/>
        <c:auto val="1"/>
        <c:lblAlgn val="ctr"/>
        <c:lblOffset val="100"/>
        <c:noMultiLvlLbl val="0"/>
      </c:catAx>
      <c:valAx>
        <c:axId val="1469536864"/>
        <c:scaling>
          <c:orientation val="minMax"/>
          <c:max val="300"/>
          <c:min val="0"/>
        </c:scaling>
        <c:delete val="0"/>
        <c:axPos val="l"/>
        <c:majorGridlines>
          <c:spPr>
            <a:ln>
              <a:solidFill>
                <a:schemeClr val="bg1">
                  <a:lumMod val="85000"/>
                </a:schemeClr>
              </a:solidFill>
            </a:ln>
          </c:spPr>
        </c:majorGridlines>
        <c:numFmt formatCode="#,##0_ ;[Red]\-#,##0\ "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631457360"/>
        <c:crosses val="autoZero"/>
        <c:crossBetween val="between"/>
        <c:majorUnit val="50"/>
      </c:valAx>
      <c:spPr>
        <a:solidFill>
          <a:schemeClr val="bg1"/>
        </a:solidFill>
        <a:ln>
          <a:solidFill>
            <a:schemeClr val="tx1"/>
          </a:solidFill>
        </a:ln>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txPr>
    <a:bodyPr/>
    <a:lstStyle/>
    <a:p>
      <a:pPr>
        <a:defRPr>
          <a:latin typeface="BIZ UDPゴシック" panose="020B0400000000000000" pitchFamily="50" charset="-128"/>
          <a:ea typeface="BIZ UDPゴシック" panose="020B0400000000000000" pitchFamily="50" charset="-128"/>
        </a:defRPr>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29260365404831"/>
          <c:y val="0.17635512952185325"/>
          <c:w val="0.87603419488103385"/>
          <c:h val="0.77533569173418537"/>
        </c:manualLayout>
      </c:layout>
      <c:barChart>
        <c:barDir val="col"/>
        <c:grouping val="clustered"/>
        <c:varyColors val="0"/>
        <c:ser>
          <c:idx val="0"/>
          <c:order val="0"/>
          <c:spPr>
            <a:solidFill>
              <a:schemeClr val="accent1"/>
            </a:solidFill>
            <a:ln>
              <a:solidFill>
                <a:schemeClr val="tx1"/>
              </a:solidFill>
            </a:ln>
            <a:effectLst/>
          </c:spPr>
          <c:invertIfNegative val="0"/>
          <c:dLbls>
            <c:dLbl>
              <c:idx val="9"/>
              <c:layout>
                <c:manualLayout>
                  <c:x val="2.7484358802893866E-3"/>
                  <c:y val="-1.28534140658182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F1-4BDD-BF5D-73FB32629579}"/>
                </c:ext>
              </c:extLst>
            </c:dLbl>
            <c:dLbl>
              <c:idx val="11"/>
              <c:layout>
                <c:manualLayout>
                  <c:x val="-2.7484358802894872E-3"/>
                  <c:y val="-4.28447135527275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B6-4350-990F-30FE8F9D753A}"/>
                </c:ext>
              </c:extLst>
            </c:dLbl>
            <c:dLbl>
              <c:idx val="12"/>
              <c:layout>
                <c:manualLayout>
                  <c:x val="0"/>
                  <c:y val="-1.28534140658180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BB6-4350-990F-30FE8F9D753A}"/>
                </c:ext>
              </c:extLst>
            </c:dLbl>
            <c:dLbl>
              <c:idx val="13"/>
              <c:layout>
                <c:manualLayout>
                  <c:x val="-1.0077481811797915E-16"/>
                  <c:y val="4.28447135527275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B6-4350-990F-30FE8F9D753A}"/>
                </c:ext>
              </c:extLst>
            </c:dLbl>
            <c:dLbl>
              <c:idx val="14"/>
              <c:layout>
                <c:manualLayout>
                  <c:x val="-5.4968717605789743E-3"/>
                  <c:y val="-3.42757708421820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F1-4BDD-BF5D-73FB32629579}"/>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'能勢町 (水道反映語)'!$B$3:$P$3</c:f>
              <c:strCache>
                <c:ptCount val="15"/>
                <c:pt idx="0">
                  <c:v>R3</c:v>
                </c:pt>
                <c:pt idx="1">
                  <c:v>R4</c:v>
                </c:pt>
                <c:pt idx="2">
                  <c:v>R5</c:v>
                </c:pt>
                <c:pt idx="3">
                  <c:v>R6</c:v>
                </c:pt>
                <c:pt idx="4">
                  <c:v>R7</c:v>
                </c:pt>
                <c:pt idx="5">
                  <c:v>R8</c:v>
                </c:pt>
                <c:pt idx="6">
                  <c:v>R9</c:v>
                </c:pt>
                <c:pt idx="7">
                  <c:v>R10</c:v>
                </c:pt>
                <c:pt idx="8">
                  <c:v>R11</c:v>
                </c:pt>
                <c:pt idx="9">
                  <c:v>R12</c:v>
                </c:pt>
                <c:pt idx="10">
                  <c:v>R13</c:v>
                </c:pt>
                <c:pt idx="11">
                  <c:v>R14</c:v>
                </c:pt>
                <c:pt idx="12">
                  <c:v>R15</c:v>
                </c:pt>
                <c:pt idx="13">
                  <c:v>R16</c:v>
                </c:pt>
                <c:pt idx="14">
                  <c:v>R17</c:v>
                </c:pt>
              </c:strCache>
            </c:strRef>
          </c:cat>
          <c:val>
            <c:numRef>
              <c:f>'能勢町 (水道反映語)'!$B$4:$P$4</c:f>
              <c:numCache>
                <c:formatCode>#,##0;"▲ "#,##0</c:formatCode>
                <c:ptCount val="15"/>
                <c:pt idx="0">
                  <c:v>169</c:v>
                </c:pt>
                <c:pt idx="1">
                  <c:v>125</c:v>
                </c:pt>
                <c:pt idx="2">
                  <c:v>50</c:v>
                </c:pt>
                <c:pt idx="3">
                  <c:v>0</c:v>
                </c:pt>
                <c:pt idx="4">
                  <c:v>-9</c:v>
                </c:pt>
                <c:pt idx="5">
                  <c:v>-56</c:v>
                </c:pt>
                <c:pt idx="6">
                  <c:v>-21</c:v>
                </c:pt>
                <c:pt idx="7">
                  <c:v>-184</c:v>
                </c:pt>
                <c:pt idx="8">
                  <c:v>-116</c:v>
                </c:pt>
                <c:pt idx="9">
                  <c:v>-174</c:v>
                </c:pt>
                <c:pt idx="10">
                  <c:v>-135</c:v>
                </c:pt>
                <c:pt idx="11">
                  <c:v>-286</c:v>
                </c:pt>
                <c:pt idx="12">
                  <c:v>-273</c:v>
                </c:pt>
                <c:pt idx="13">
                  <c:v>-251</c:v>
                </c:pt>
                <c:pt idx="14">
                  <c:v>-290</c:v>
                </c:pt>
              </c:numCache>
            </c:numRef>
          </c:val>
          <c:extLst>
            <c:ext xmlns:c16="http://schemas.microsoft.com/office/drawing/2014/chart" uri="{C3380CC4-5D6E-409C-BE32-E72D297353CC}">
              <c16:uniqueId val="{00000000-AB00-45DC-9CDE-3B5018DA3504}"/>
            </c:ext>
          </c:extLst>
        </c:ser>
        <c:dLbls>
          <c:showLegendKey val="0"/>
          <c:showVal val="0"/>
          <c:showCatName val="0"/>
          <c:showSerName val="0"/>
          <c:showPercent val="0"/>
          <c:showBubbleSize val="0"/>
        </c:dLbls>
        <c:gapWidth val="60"/>
        <c:overlap val="63"/>
        <c:axId val="1633330944"/>
        <c:axId val="1636223456"/>
      </c:barChart>
      <c:catAx>
        <c:axId val="1633330944"/>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636223456"/>
        <c:crosses val="autoZero"/>
        <c:auto val="1"/>
        <c:lblAlgn val="ctr"/>
        <c:lblOffset val="100"/>
        <c:noMultiLvlLbl val="0"/>
      </c:catAx>
      <c:valAx>
        <c:axId val="1636223456"/>
        <c:scaling>
          <c:orientation val="minMax"/>
          <c:max val="300"/>
          <c:min val="-400"/>
        </c:scaling>
        <c:delete val="0"/>
        <c:axPos val="l"/>
        <c:majorGridlines>
          <c:spPr>
            <a:ln w="9525" cap="flat" cmpd="sng" algn="ctr">
              <a:solidFill>
                <a:schemeClr val="tx1">
                  <a:lumMod val="15000"/>
                  <a:lumOff val="85000"/>
                </a:schemeClr>
              </a:solidFill>
              <a:round/>
            </a:ln>
            <a:effectLst/>
          </c:spPr>
        </c:majorGridlines>
        <c:numFmt formatCode="#,##0;&quot;▲ &quot;#,##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633330944"/>
        <c:crosses val="autoZero"/>
        <c:crossBetween val="between"/>
        <c:majorUnit val="100"/>
      </c:valAx>
      <c:spPr>
        <a:noFill/>
        <a:ln w="9525">
          <a:solidFill>
            <a:schemeClr val="tx1"/>
          </a:solidFill>
        </a:ln>
        <a:effectLst/>
      </c:spPr>
    </c:plotArea>
    <c:plotVisOnly val="1"/>
    <c:dispBlanksAs val="gap"/>
    <c:showDLblsOverMax val="0"/>
  </c:chart>
  <c:spPr>
    <a:noFill/>
    <a:ln w="9525" cap="flat" cmpd="sng" algn="ctr">
      <a:noFill/>
      <a:round/>
    </a:ln>
    <a:effectLst/>
  </c:spPr>
  <c:txPr>
    <a:bodyPr/>
    <a:lstStyle/>
    <a:p>
      <a:pPr>
        <a:defRPr>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49012590003789"/>
          <c:y val="0.19742662460352062"/>
          <c:w val="0.84242431260263595"/>
          <c:h val="0.74868125197705337"/>
        </c:manualLayout>
      </c:layout>
      <c:lineChart>
        <c:grouping val="standard"/>
        <c:varyColors val="0"/>
        <c:ser>
          <c:idx val="0"/>
          <c:order val="0"/>
          <c:spPr>
            <a:ln w="28575" cap="rnd">
              <a:solidFill>
                <a:schemeClr val="accent1"/>
              </a:solidFill>
              <a:round/>
            </a:ln>
            <a:effectLst/>
          </c:spPr>
          <c:marker>
            <c:symbol val="none"/>
          </c:marker>
          <c:cat>
            <c:strRef>
              <c:f>'能勢町 (水道反映語)'!$C$160:$S$160</c:f>
              <c:strCache>
                <c:ptCount val="17"/>
                <c:pt idx="0">
                  <c:v>R1(決算)</c:v>
                </c:pt>
                <c:pt idx="1">
                  <c:v>R2(決算)</c:v>
                </c:pt>
                <c:pt idx="2">
                  <c:v>R3</c:v>
                </c:pt>
                <c:pt idx="3">
                  <c:v>R4</c:v>
                </c:pt>
                <c:pt idx="4">
                  <c:v>R5</c:v>
                </c:pt>
                <c:pt idx="5">
                  <c:v>R6</c:v>
                </c:pt>
                <c:pt idx="6">
                  <c:v>R7</c:v>
                </c:pt>
                <c:pt idx="7">
                  <c:v>R8</c:v>
                </c:pt>
                <c:pt idx="8">
                  <c:v>R9</c:v>
                </c:pt>
                <c:pt idx="9">
                  <c:v>R10</c:v>
                </c:pt>
                <c:pt idx="10">
                  <c:v>R11</c:v>
                </c:pt>
                <c:pt idx="11">
                  <c:v>R12</c:v>
                </c:pt>
                <c:pt idx="12">
                  <c:v>R13</c:v>
                </c:pt>
                <c:pt idx="13">
                  <c:v>R14</c:v>
                </c:pt>
                <c:pt idx="14">
                  <c:v>R15</c:v>
                </c:pt>
                <c:pt idx="15">
                  <c:v>R16</c:v>
                </c:pt>
                <c:pt idx="16">
                  <c:v>R17</c:v>
                </c:pt>
              </c:strCache>
            </c:strRef>
          </c:cat>
          <c:val>
            <c:numRef>
              <c:f>'能勢町 (水道反映語)'!$C$161:$S$161</c:f>
              <c:numCache>
                <c:formatCode>#,##0</c:formatCode>
                <c:ptCount val="17"/>
                <c:pt idx="0" formatCode="General">
                  <c:v>891</c:v>
                </c:pt>
                <c:pt idx="1">
                  <c:v>1974</c:v>
                </c:pt>
                <c:pt idx="2">
                  <c:v>2026</c:v>
                </c:pt>
                <c:pt idx="3">
                  <c:v>2060</c:v>
                </c:pt>
                <c:pt idx="4">
                  <c:v>2098</c:v>
                </c:pt>
                <c:pt idx="5">
                  <c:v>2137</c:v>
                </c:pt>
                <c:pt idx="6">
                  <c:v>2160</c:v>
                </c:pt>
                <c:pt idx="7">
                  <c:v>2187</c:v>
                </c:pt>
                <c:pt idx="8">
                  <c:v>2207</c:v>
                </c:pt>
                <c:pt idx="9">
                  <c:v>2239</c:v>
                </c:pt>
                <c:pt idx="10">
                  <c:v>2257</c:v>
                </c:pt>
                <c:pt idx="11">
                  <c:v>2285</c:v>
                </c:pt>
                <c:pt idx="12">
                  <c:v>2307</c:v>
                </c:pt>
                <c:pt idx="13">
                  <c:v>2341</c:v>
                </c:pt>
                <c:pt idx="14">
                  <c:v>2364</c:v>
                </c:pt>
                <c:pt idx="15">
                  <c:v>2388</c:v>
                </c:pt>
                <c:pt idx="16">
                  <c:v>2416</c:v>
                </c:pt>
              </c:numCache>
            </c:numRef>
          </c:val>
          <c:smooth val="0"/>
          <c:extLst>
            <c:ext xmlns:c16="http://schemas.microsoft.com/office/drawing/2014/chart" uri="{C3380CC4-5D6E-409C-BE32-E72D297353CC}">
              <c16:uniqueId val="{00000000-67D2-4BB2-8DBB-E72F3FA4C266}"/>
            </c:ext>
          </c:extLst>
        </c:ser>
        <c:ser>
          <c:idx val="1"/>
          <c:order val="1"/>
          <c:spPr>
            <a:ln w="28575" cap="rnd">
              <a:solidFill>
                <a:schemeClr val="accent2"/>
              </a:solidFill>
              <a:round/>
            </a:ln>
            <a:effectLst/>
          </c:spPr>
          <c:marker>
            <c:symbol val="none"/>
          </c:marker>
          <c:cat>
            <c:strRef>
              <c:f>'能勢町 (水道反映語)'!$C$160:$S$160</c:f>
              <c:strCache>
                <c:ptCount val="17"/>
                <c:pt idx="0">
                  <c:v>R1(決算)</c:v>
                </c:pt>
                <c:pt idx="1">
                  <c:v>R2(決算)</c:v>
                </c:pt>
                <c:pt idx="2">
                  <c:v>R3</c:v>
                </c:pt>
                <c:pt idx="3">
                  <c:v>R4</c:v>
                </c:pt>
                <c:pt idx="4">
                  <c:v>R5</c:v>
                </c:pt>
                <c:pt idx="5">
                  <c:v>R6</c:v>
                </c:pt>
                <c:pt idx="6">
                  <c:v>R7</c:v>
                </c:pt>
                <c:pt idx="7">
                  <c:v>R8</c:v>
                </c:pt>
                <c:pt idx="8">
                  <c:v>R9</c:v>
                </c:pt>
                <c:pt idx="9">
                  <c:v>R10</c:v>
                </c:pt>
                <c:pt idx="10">
                  <c:v>R11</c:v>
                </c:pt>
                <c:pt idx="11">
                  <c:v>R12</c:v>
                </c:pt>
                <c:pt idx="12">
                  <c:v>R13</c:v>
                </c:pt>
                <c:pt idx="13">
                  <c:v>R14</c:v>
                </c:pt>
                <c:pt idx="14">
                  <c:v>R15</c:v>
                </c:pt>
                <c:pt idx="15">
                  <c:v>R16</c:v>
                </c:pt>
                <c:pt idx="16">
                  <c:v>R17</c:v>
                </c:pt>
              </c:strCache>
            </c:strRef>
          </c:cat>
          <c:val>
            <c:numRef>
              <c:f>'能勢町 (水道反映語)'!$C$163:$S$163</c:f>
              <c:numCache>
                <c:formatCode>#,##0</c:formatCode>
                <c:ptCount val="17"/>
                <c:pt idx="0" formatCode="General">
                  <c:v>667</c:v>
                </c:pt>
                <c:pt idx="1">
                  <c:v>1744</c:v>
                </c:pt>
                <c:pt idx="2">
                  <c:v>1771</c:v>
                </c:pt>
                <c:pt idx="3">
                  <c:v>1797</c:v>
                </c:pt>
                <c:pt idx="4">
                  <c:v>1824</c:v>
                </c:pt>
                <c:pt idx="5">
                  <c:v>2046</c:v>
                </c:pt>
                <c:pt idx="6">
                  <c:v>2045</c:v>
                </c:pt>
                <c:pt idx="7">
                  <c:v>2059</c:v>
                </c:pt>
                <c:pt idx="8">
                  <c:v>2088</c:v>
                </c:pt>
                <c:pt idx="9">
                  <c:v>2118</c:v>
                </c:pt>
                <c:pt idx="10">
                  <c:v>2141</c:v>
                </c:pt>
                <c:pt idx="11">
                  <c:v>2158</c:v>
                </c:pt>
                <c:pt idx="12">
                  <c:v>2174</c:v>
                </c:pt>
                <c:pt idx="13">
                  <c:v>2182</c:v>
                </c:pt>
                <c:pt idx="14">
                  <c:v>2194</c:v>
                </c:pt>
                <c:pt idx="15">
                  <c:v>2205</c:v>
                </c:pt>
                <c:pt idx="16">
                  <c:v>2212</c:v>
                </c:pt>
              </c:numCache>
            </c:numRef>
          </c:val>
          <c:smooth val="0"/>
          <c:extLst>
            <c:ext xmlns:c16="http://schemas.microsoft.com/office/drawing/2014/chart" uri="{C3380CC4-5D6E-409C-BE32-E72D297353CC}">
              <c16:uniqueId val="{00000001-67D2-4BB2-8DBB-E72F3FA4C266}"/>
            </c:ext>
          </c:extLst>
        </c:ser>
        <c:dLbls>
          <c:showLegendKey val="0"/>
          <c:showVal val="0"/>
          <c:showCatName val="0"/>
          <c:showSerName val="0"/>
          <c:showPercent val="0"/>
          <c:showBubbleSize val="0"/>
        </c:dLbls>
        <c:smooth val="0"/>
        <c:axId val="1631457360"/>
        <c:axId val="1469536864"/>
      </c:lineChart>
      <c:catAx>
        <c:axId val="1631457360"/>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469536864"/>
        <c:crosses val="autoZero"/>
        <c:auto val="1"/>
        <c:lblAlgn val="ctr"/>
        <c:lblOffset val="100"/>
        <c:noMultiLvlLbl val="0"/>
      </c:catAx>
      <c:valAx>
        <c:axId val="1469536864"/>
        <c:scaling>
          <c:orientation val="minMax"/>
          <c:max val="3000"/>
          <c:min val="50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631457360"/>
        <c:crosses val="autoZero"/>
        <c:crossBetween val="between"/>
        <c:majorUnit val="500"/>
      </c:valAx>
      <c:spPr>
        <a:noFill/>
        <a:ln>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chemeClr val="bg2">
                <a:lumMod val="75000"/>
              </a:schemeClr>
            </a:solidFill>
            <a:ln>
              <a:noFill/>
            </a:ln>
          </c:spPr>
          <c:dPt>
            <c:idx val="0"/>
            <c:bubble3D val="0"/>
            <c:explosion val="7"/>
            <c:spPr>
              <a:solidFill>
                <a:srgbClr val="FF0000"/>
              </a:solidFill>
              <a:ln w="19050">
                <a:noFill/>
              </a:ln>
              <a:effectLst/>
            </c:spPr>
            <c:extLst>
              <c:ext xmlns:c16="http://schemas.microsoft.com/office/drawing/2014/chart" uri="{C3380CC4-5D6E-409C-BE32-E72D297353CC}">
                <c16:uniqueId val="{00000001-3CB0-4218-B9E4-B6998CBD1820}"/>
              </c:ext>
            </c:extLst>
          </c:dPt>
          <c:dPt>
            <c:idx val="1"/>
            <c:bubble3D val="0"/>
            <c:spPr>
              <a:solidFill>
                <a:schemeClr val="bg2">
                  <a:lumMod val="75000"/>
                </a:schemeClr>
              </a:solidFill>
              <a:ln w="19050">
                <a:noFill/>
              </a:ln>
              <a:effectLst/>
            </c:spPr>
            <c:extLst>
              <c:ext xmlns:c16="http://schemas.microsoft.com/office/drawing/2014/chart" uri="{C3380CC4-5D6E-409C-BE32-E72D297353CC}">
                <c16:uniqueId val="{00000003-3CB0-4218-B9E4-B6998CBD1820}"/>
              </c:ext>
            </c:extLst>
          </c:dPt>
          <c:dPt>
            <c:idx val="2"/>
            <c:bubble3D val="0"/>
            <c:spPr>
              <a:solidFill>
                <a:schemeClr val="bg2">
                  <a:lumMod val="75000"/>
                </a:schemeClr>
              </a:solidFill>
              <a:ln w="19050">
                <a:noFill/>
              </a:ln>
              <a:effectLst/>
            </c:spPr>
            <c:extLst>
              <c:ext xmlns:c16="http://schemas.microsoft.com/office/drawing/2014/chart" uri="{C3380CC4-5D6E-409C-BE32-E72D297353CC}">
                <c16:uniqueId val="{00000005-3CB0-4218-B9E4-B6998CBD1820}"/>
              </c:ext>
            </c:extLst>
          </c:dPt>
          <c:dPt>
            <c:idx val="3"/>
            <c:bubble3D val="0"/>
            <c:spPr>
              <a:solidFill>
                <a:schemeClr val="bg2">
                  <a:lumMod val="75000"/>
                </a:schemeClr>
              </a:solidFill>
              <a:ln w="19050">
                <a:noFill/>
              </a:ln>
              <a:effectLst/>
            </c:spPr>
            <c:extLst>
              <c:ext xmlns:c16="http://schemas.microsoft.com/office/drawing/2014/chart" uri="{C3380CC4-5D6E-409C-BE32-E72D297353CC}">
                <c16:uniqueId val="{00000007-3CB0-4218-B9E4-B6998CBD1820}"/>
              </c:ext>
            </c:extLst>
          </c:dPt>
          <c:dPt>
            <c:idx val="4"/>
            <c:bubble3D val="0"/>
            <c:spPr>
              <a:solidFill>
                <a:schemeClr val="bg2">
                  <a:lumMod val="75000"/>
                </a:schemeClr>
              </a:solidFill>
              <a:ln w="19050">
                <a:noFill/>
              </a:ln>
              <a:effectLst/>
            </c:spPr>
            <c:extLst>
              <c:ext xmlns:c16="http://schemas.microsoft.com/office/drawing/2014/chart" uri="{C3380CC4-5D6E-409C-BE32-E72D297353CC}">
                <c16:uniqueId val="{00000009-3CB0-4218-B9E4-B6998CBD1820}"/>
              </c:ext>
            </c:extLst>
          </c:dPt>
          <c:dPt>
            <c:idx val="5"/>
            <c:bubble3D val="0"/>
            <c:spPr>
              <a:solidFill>
                <a:schemeClr val="bg2">
                  <a:lumMod val="75000"/>
                </a:schemeClr>
              </a:solidFill>
              <a:ln w="19050">
                <a:noFill/>
              </a:ln>
              <a:effectLst/>
            </c:spPr>
            <c:extLst>
              <c:ext xmlns:c16="http://schemas.microsoft.com/office/drawing/2014/chart" uri="{C3380CC4-5D6E-409C-BE32-E72D297353CC}">
                <c16:uniqueId val="{0000000B-3CB0-4218-B9E4-B6998CBD1820}"/>
              </c:ext>
            </c:extLst>
          </c:dPt>
          <c:dPt>
            <c:idx val="6"/>
            <c:bubble3D val="0"/>
            <c:spPr>
              <a:solidFill>
                <a:schemeClr val="bg2">
                  <a:lumMod val="75000"/>
                </a:schemeClr>
              </a:solidFill>
              <a:ln w="19050">
                <a:noFill/>
              </a:ln>
              <a:effectLst/>
            </c:spPr>
            <c:extLst>
              <c:ext xmlns:c16="http://schemas.microsoft.com/office/drawing/2014/chart" uri="{C3380CC4-5D6E-409C-BE32-E72D297353CC}">
                <c16:uniqueId val="{0000000D-3CB0-4218-B9E4-B6998CBD1820}"/>
              </c:ext>
            </c:extLst>
          </c:dPt>
          <c:dPt>
            <c:idx val="7"/>
            <c:bubble3D val="0"/>
            <c:spPr>
              <a:solidFill>
                <a:schemeClr val="bg2">
                  <a:lumMod val="75000"/>
                </a:schemeClr>
              </a:solidFill>
              <a:ln w="19050">
                <a:noFill/>
              </a:ln>
              <a:effectLst/>
            </c:spPr>
            <c:extLst>
              <c:ext xmlns:c16="http://schemas.microsoft.com/office/drawing/2014/chart" uri="{C3380CC4-5D6E-409C-BE32-E72D297353CC}">
                <c16:uniqueId val="{0000000F-3CB0-4218-B9E4-B6998CBD1820}"/>
              </c:ext>
            </c:extLst>
          </c:dPt>
          <c:dPt>
            <c:idx val="8"/>
            <c:bubble3D val="0"/>
            <c:spPr>
              <a:solidFill>
                <a:schemeClr val="bg2">
                  <a:lumMod val="75000"/>
                </a:schemeClr>
              </a:solidFill>
              <a:ln w="19050">
                <a:noFill/>
              </a:ln>
              <a:effectLst/>
            </c:spPr>
            <c:extLst>
              <c:ext xmlns:c16="http://schemas.microsoft.com/office/drawing/2014/chart" uri="{C3380CC4-5D6E-409C-BE32-E72D297353CC}">
                <c16:uniqueId val="{00000011-3CB0-4218-B9E4-B6998CBD1820}"/>
              </c:ext>
            </c:extLst>
          </c:dPt>
          <c:cat>
            <c:strRef>
              <c:f>能勢町!$H$189:$H$197</c:f>
              <c:strCache>
                <c:ptCount val="9"/>
                <c:pt idx="0">
                  <c:v>国・府支出金</c:v>
                </c:pt>
                <c:pt idx="1">
                  <c:v>町税</c:v>
                </c:pt>
                <c:pt idx="2">
                  <c:v>地方交付税（臨財債含む）</c:v>
                </c:pt>
                <c:pt idx="3">
                  <c:v>交付金・地方譲与税等</c:v>
                </c:pt>
                <c:pt idx="4">
                  <c:v>町債</c:v>
                </c:pt>
                <c:pt idx="5">
                  <c:v>諸収入</c:v>
                </c:pt>
                <c:pt idx="6">
                  <c:v>前年度繰越金</c:v>
                </c:pt>
                <c:pt idx="7">
                  <c:v>基金取崩し（特定目的基金）</c:v>
                </c:pt>
                <c:pt idx="8">
                  <c:v>基金取崩し（財政調整基金）</c:v>
                </c:pt>
              </c:strCache>
            </c:strRef>
          </c:cat>
          <c:val>
            <c:numRef>
              <c:f>能勢町!$L$189:$L$197</c:f>
              <c:numCache>
                <c:formatCode>0.0%</c:formatCode>
                <c:ptCount val="9"/>
                <c:pt idx="0">
                  <c:v>0.25104921785578022</c:v>
                </c:pt>
                <c:pt idx="1">
                  <c:v>0.14485565305862902</c:v>
                </c:pt>
                <c:pt idx="2">
                  <c:v>0.29454406714994275</c:v>
                </c:pt>
                <c:pt idx="3">
                  <c:v>4.1587180465471191E-2</c:v>
                </c:pt>
                <c:pt idx="4">
                  <c:v>0.14765356734070964</c:v>
                </c:pt>
                <c:pt idx="5">
                  <c:v>1.8440798677349612E-2</c:v>
                </c:pt>
                <c:pt idx="6">
                  <c:v>2.8360676586544575E-2</c:v>
                </c:pt>
                <c:pt idx="7">
                  <c:v>0</c:v>
                </c:pt>
                <c:pt idx="8">
                  <c:v>7.350883886557294E-2</c:v>
                </c:pt>
              </c:numCache>
            </c:numRef>
          </c:val>
          <c:extLst>
            <c:ext xmlns:c16="http://schemas.microsoft.com/office/drawing/2014/chart" uri="{C3380CC4-5D6E-409C-BE32-E72D297353CC}">
              <c16:uniqueId val="{00000012-3CB0-4218-B9E4-B6998CBD182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chemeClr val="bg2">
                <a:lumMod val="75000"/>
              </a:schemeClr>
            </a:solidFill>
            <a:ln>
              <a:noFill/>
            </a:ln>
          </c:spPr>
          <c:dPt>
            <c:idx val="0"/>
            <c:bubble3D val="0"/>
            <c:explosion val="6"/>
            <c:spPr>
              <a:solidFill>
                <a:srgbClr val="FF0000"/>
              </a:solidFill>
              <a:ln w="19050">
                <a:noFill/>
              </a:ln>
              <a:effectLst/>
            </c:spPr>
            <c:extLst>
              <c:ext xmlns:c16="http://schemas.microsoft.com/office/drawing/2014/chart" uri="{C3380CC4-5D6E-409C-BE32-E72D297353CC}">
                <c16:uniqueId val="{00000001-4D92-4760-A058-4AD7713F237B}"/>
              </c:ext>
            </c:extLst>
          </c:dPt>
          <c:dPt>
            <c:idx val="1"/>
            <c:bubble3D val="0"/>
            <c:spPr>
              <a:solidFill>
                <a:schemeClr val="bg2">
                  <a:lumMod val="75000"/>
                </a:schemeClr>
              </a:solidFill>
              <a:ln w="19050">
                <a:noFill/>
              </a:ln>
              <a:effectLst/>
            </c:spPr>
            <c:extLst>
              <c:ext xmlns:c16="http://schemas.microsoft.com/office/drawing/2014/chart" uri="{C3380CC4-5D6E-409C-BE32-E72D297353CC}">
                <c16:uniqueId val="{00000003-4D92-4760-A058-4AD7713F237B}"/>
              </c:ext>
            </c:extLst>
          </c:dPt>
          <c:dPt>
            <c:idx val="2"/>
            <c:bubble3D val="0"/>
            <c:spPr>
              <a:solidFill>
                <a:schemeClr val="bg2">
                  <a:lumMod val="75000"/>
                </a:schemeClr>
              </a:solidFill>
              <a:ln w="19050">
                <a:noFill/>
              </a:ln>
              <a:effectLst/>
            </c:spPr>
            <c:extLst>
              <c:ext xmlns:c16="http://schemas.microsoft.com/office/drawing/2014/chart" uri="{C3380CC4-5D6E-409C-BE32-E72D297353CC}">
                <c16:uniqueId val="{00000005-4D92-4760-A058-4AD7713F237B}"/>
              </c:ext>
            </c:extLst>
          </c:dPt>
          <c:dPt>
            <c:idx val="3"/>
            <c:bubble3D val="0"/>
            <c:spPr>
              <a:solidFill>
                <a:schemeClr val="bg2">
                  <a:lumMod val="75000"/>
                </a:schemeClr>
              </a:solidFill>
              <a:ln w="19050">
                <a:noFill/>
              </a:ln>
              <a:effectLst/>
            </c:spPr>
            <c:extLst>
              <c:ext xmlns:c16="http://schemas.microsoft.com/office/drawing/2014/chart" uri="{C3380CC4-5D6E-409C-BE32-E72D297353CC}">
                <c16:uniqueId val="{00000007-4D92-4760-A058-4AD7713F237B}"/>
              </c:ext>
            </c:extLst>
          </c:dPt>
          <c:dPt>
            <c:idx val="4"/>
            <c:bubble3D val="0"/>
            <c:spPr>
              <a:solidFill>
                <a:schemeClr val="bg2">
                  <a:lumMod val="75000"/>
                </a:schemeClr>
              </a:solidFill>
              <a:ln w="19050">
                <a:noFill/>
              </a:ln>
              <a:effectLst/>
            </c:spPr>
            <c:extLst>
              <c:ext xmlns:c16="http://schemas.microsoft.com/office/drawing/2014/chart" uri="{C3380CC4-5D6E-409C-BE32-E72D297353CC}">
                <c16:uniqueId val="{00000009-4D92-4760-A058-4AD7713F237B}"/>
              </c:ext>
            </c:extLst>
          </c:dPt>
          <c:dPt>
            <c:idx val="5"/>
            <c:bubble3D val="0"/>
            <c:spPr>
              <a:solidFill>
                <a:schemeClr val="bg2">
                  <a:lumMod val="75000"/>
                </a:schemeClr>
              </a:solidFill>
              <a:ln w="19050">
                <a:noFill/>
              </a:ln>
              <a:effectLst/>
            </c:spPr>
            <c:extLst>
              <c:ext xmlns:c16="http://schemas.microsoft.com/office/drawing/2014/chart" uri="{C3380CC4-5D6E-409C-BE32-E72D297353CC}">
                <c16:uniqueId val="{0000000B-4D92-4760-A058-4AD7713F237B}"/>
              </c:ext>
            </c:extLst>
          </c:dPt>
          <c:dPt>
            <c:idx val="6"/>
            <c:bubble3D val="0"/>
            <c:spPr>
              <a:solidFill>
                <a:schemeClr val="bg2">
                  <a:lumMod val="75000"/>
                </a:schemeClr>
              </a:solidFill>
              <a:ln w="19050">
                <a:noFill/>
              </a:ln>
              <a:effectLst/>
            </c:spPr>
            <c:extLst>
              <c:ext xmlns:c16="http://schemas.microsoft.com/office/drawing/2014/chart" uri="{C3380CC4-5D6E-409C-BE32-E72D297353CC}">
                <c16:uniqueId val="{0000000D-4D92-4760-A058-4AD7713F237B}"/>
              </c:ext>
            </c:extLst>
          </c:dPt>
          <c:dPt>
            <c:idx val="7"/>
            <c:bubble3D val="0"/>
            <c:spPr>
              <a:solidFill>
                <a:schemeClr val="bg2">
                  <a:lumMod val="75000"/>
                </a:schemeClr>
              </a:solidFill>
              <a:ln w="19050">
                <a:noFill/>
              </a:ln>
              <a:effectLst/>
            </c:spPr>
            <c:extLst>
              <c:ext xmlns:c16="http://schemas.microsoft.com/office/drawing/2014/chart" uri="{C3380CC4-5D6E-409C-BE32-E72D297353CC}">
                <c16:uniqueId val="{0000000F-4D92-4760-A058-4AD7713F237B}"/>
              </c:ext>
            </c:extLst>
          </c:dPt>
          <c:dPt>
            <c:idx val="8"/>
            <c:bubble3D val="0"/>
            <c:spPr>
              <a:solidFill>
                <a:schemeClr val="bg2">
                  <a:lumMod val="75000"/>
                </a:schemeClr>
              </a:solidFill>
              <a:ln w="19050">
                <a:noFill/>
              </a:ln>
              <a:effectLst/>
            </c:spPr>
            <c:extLst>
              <c:ext xmlns:c16="http://schemas.microsoft.com/office/drawing/2014/chart" uri="{C3380CC4-5D6E-409C-BE32-E72D297353CC}">
                <c16:uniqueId val="{00000011-4D92-4760-A058-4AD7713F237B}"/>
              </c:ext>
            </c:extLst>
          </c:dPt>
          <c:cat>
            <c:strRef>
              <c:f>能勢町!$H$189:$H$197</c:f>
              <c:strCache>
                <c:ptCount val="9"/>
                <c:pt idx="0">
                  <c:v>国・府支出金</c:v>
                </c:pt>
                <c:pt idx="1">
                  <c:v>町税</c:v>
                </c:pt>
                <c:pt idx="2">
                  <c:v>地方交付税（臨財債含む）</c:v>
                </c:pt>
                <c:pt idx="3">
                  <c:v>交付金・地方譲与税等</c:v>
                </c:pt>
                <c:pt idx="4">
                  <c:v>町債</c:v>
                </c:pt>
                <c:pt idx="5">
                  <c:v>諸収入</c:v>
                </c:pt>
                <c:pt idx="6">
                  <c:v>前年度繰越金</c:v>
                </c:pt>
                <c:pt idx="7">
                  <c:v>基金取崩し（特定目的基金）</c:v>
                </c:pt>
                <c:pt idx="8">
                  <c:v>基金取崩し（財政調整基金）</c:v>
                </c:pt>
              </c:strCache>
            </c:strRef>
          </c:cat>
          <c:val>
            <c:numRef>
              <c:f>能勢町!$K$189:$K$197</c:f>
              <c:numCache>
                <c:formatCode>0.0%</c:formatCode>
                <c:ptCount val="9"/>
                <c:pt idx="0">
                  <c:v>0.14118206306449058</c:v>
                </c:pt>
                <c:pt idx="1">
                  <c:v>0.18206306449057202</c:v>
                </c:pt>
                <c:pt idx="2">
                  <c:v>0.34336872128030421</c:v>
                </c:pt>
                <c:pt idx="3">
                  <c:v>4.6426873712565361E-2</c:v>
                </c:pt>
                <c:pt idx="4">
                  <c:v>0.15274916811915704</c:v>
                </c:pt>
                <c:pt idx="5">
                  <c:v>2.9789256853113611E-2</c:v>
                </c:pt>
                <c:pt idx="6">
                  <c:v>3.3275233718903501E-2</c:v>
                </c:pt>
                <c:pt idx="7">
                  <c:v>0</c:v>
                </c:pt>
                <c:pt idx="8">
                  <c:v>7.1145618760893675E-2</c:v>
                </c:pt>
              </c:numCache>
            </c:numRef>
          </c:val>
          <c:extLst>
            <c:ext xmlns:c16="http://schemas.microsoft.com/office/drawing/2014/chart" uri="{C3380CC4-5D6E-409C-BE32-E72D297353CC}">
              <c16:uniqueId val="{00000012-4D92-4760-A058-4AD7713F237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chemeClr val="bg2">
                <a:lumMod val="75000"/>
              </a:schemeClr>
            </a:solidFill>
            <a:ln>
              <a:noFill/>
            </a:ln>
          </c:spPr>
          <c:dPt>
            <c:idx val="0"/>
            <c:bubble3D val="0"/>
            <c:explosion val="5"/>
            <c:spPr>
              <a:solidFill>
                <a:srgbClr val="FF0000"/>
              </a:solidFill>
              <a:ln w="19050">
                <a:noFill/>
              </a:ln>
              <a:effectLst/>
            </c:spPr>
            <c:extLst>
              <c:ext xmlns:c16="http://schemas.microsoft.com/office/drawing/2014/chart" uri="{C3380CC4-5D6E-409C-BE32-E72D297353CC}">
                <c16:uniqueId val="{00000001-A5C1-47C8-B551-61BC08CEB51F}"/>
              </c:ext>
            </c:extLst>
          </c:dPt>
          <c:dPt>
            <c:idx val="1"/>
            <c:bubble3D val="0"/>
            <c:spPr>
              <a:solidFill>
                <a:schemeClr val="bg2">
                  <a:lumMod val="75000"/>
                </a:schemeClr>
              </a:solidFill>
              <a:ln w="19050">
                <a:noFill/>
              </a:ln>
              <a:effectLst/>
            </c:spPr>
            <c:extLst>
              <c:ext xmlns:c16="http://schemas.microsoft.com/office/drawing/2014/chart" uri="{C3380CC4-5D6E-409C-BE32-E72D297353CC}">
                <c16:uniqueId val="{00000003-A5C1-47C8-B551-61BC08CEB51F}"/>
              </c:ext>
            </c:extLst>
          </c:dPt>
          <c:dPt>
            <c:idx val="2"/>
            <c:bubble3D val="0"/>
            <c:spPr>
              <a:solidFill>
                <a:schemeClr val="bg2">
                  <a:lumMod val="75000"/>
                </a:schemeClr>
              </a:solidFill>
              <a:ln w="19050">
                <a:noFill/>
              </a:ln>
              <a:effectLst/>
            </c:spPr>
            <c:extLst>
              <c:ext xmlns:c16="http://schemas.microsoft.com/office/drawing/2014/chart" uri="{C3380CC4-5D6E-409C-BE32-E72D297353CC}">
                <c16:uniqueId val="{00000005-A5C1-47C8-B551-61BC08CEB51F}"/>
              </c:ext>
            </c:extLst>
          </c:dPt>
          <c:dPt>
            <c:idx val="3"/>
            <c:bubble3D val="0"/>
            <c:spPr>
              <a:solidFill>
                <a:schemeClr val="bg2">
                  <a:lumMod val="75000"/>
                </a:schemeClr>
              </a:solidFill>
              <a:ln w="19050">
                <a:noFill/>
              </a:ln>
              <a:effectLst/>
            </c:spPr>
            <c:extLst>
              <c:ext xmlns:c16="http://schemas.microsoft.com/office/drawing/2014/chart" uri="{C3380CC4-5D6E-409C-BE32-E72D297353CC}">
                <c16:uniqueId val="{00000007-A5C1-47C8-B551-61BC08CEB51F}"/>
              </c:ext>
            </c:extLst>
          </c:dPt>
          <c:dPt>
            <c:idx val="4"/>
            <c:bubble3D val="0"/>
            <c:spPr>
              <a:solidFill>
                <a:schemeClr val="bg2">
                  <a:lumMod val="75000"/>
                </a:schemeClr>
              </a:solidFill>
              <a:ln w="19050">
                <a:noFill/>
              </a:ln>
              <a:effectLst/>
            </c:spPr>
            <c:extLst>
              <c:ext xmlns:c16="http://schemas.microsoft.com/office/drawing/2014/chart" uri="{C3380CC4-5D6E-409C-BE32-E72D297353CC}">
                <c16:uniqueId val="{00000009-A5C1-47C8-B551-61BC08CEB51F}"/>
              </c:ext>
            </c:extLst>
          </c:dPt>
          <c:dPt>
            <c:idx val="5"/>
            <c:bubble3D val="0"/>
            <c:spPr>
              <a:solidFill>
                <a:schemeClr val="bg2">
                  <a:lumMod val="75000"/>
                </a:schemeClr>
              </a:solidFill>
              <a:ln w="19050">
                <a:noFill/>
              </a:ln>
              <a:effectLst/>
            </c:spPr>
            <c:extLst>
              <c:ext xmlns:c16="http://schemas.microsoft.com/office/drawing/2014/chart" uri="{C3380CC4-5D6E-409C-BE32-E72D297353CC}">
                <c16:uniqueId val="{0000000B-A5C1-47C8-B551-61BC08CEB51F}"/>
              </c:ext>
            </c:extLst>
          </c:dPt>
          <c:dPt>
            <c:idx val="6"/>
            <c:bubble3D val="0"/>
            <c:spPr>
              <a:solidFill>
                <a:schemeClr val="bg2">
                  <a:lumMod val="75000"/>
                </a:schemeClr>
              </a:solidFill>
              <a:ln w="19050">
                <a:noFill/>
              </a:ln>
              <a:effectLst/>
            </c:spPr>
            <c:extLst>
              <c:ext xmlns:c16="http://schemas.microsoft.com/office/drawing/2014/chart" uri="{C3380CC4-5D6E-409C-BE32-E72D297353CC}">
                <c16:uniqueId val="{0000000D-A5C1-47C8-B551-61BC08CEB51F}"/>
              </c:ext>
            </c:extLst>
          </c:dPt>
          <c:dPt>
            <c:idx val="7"/>
            <c:bubble3D val="0"/>
            <c:spPr>
              <a:solidFill>
                <a:schemeClr val="bg2">
                  <a:lumMod val="75000"/>
                </a:schemeClr>
              </a:solidFill>
              <a:ln w="19050">
                <a:noFill/>
              </a:ln>
              <a:effectLst/>
            </c:spPr>
            <c:extLst>
              <c:ext xmlns:c16="http://schemas.microsoft.com/office/drawing/2014/chart" uri="{C3380CC4-5D6E-409C-BE32-E72D297353CC}">
                <c16:uniqueId val="{0000000F-A5C1-47C8-B551-61BC08CEB51F}"/>
              </c:ext>
            </c:extLst>
          </c:dPt>
          <c:cat>
            <c:strRef>
              <c:f>島本町!$H$199:$H$206</c:f>
              <c:strCache>
                <c:ptCount val="8"/>
                <c:pt idx="0">
                  <c:v>補助費等</c:v>
                </c:pt>
                <c:pt idx="1">
                  <c:v>人件費</c:v>
                </c:pt>
                <c:pt idx="2">
                  <c:v>扶助費</c:v>
                </c:pt>
                <c:pt idx="3">
                  <c:v>公債費</c:v>
                </c:pt>
                <c:pt idx="4">
                  <c:v>建設事業費（災害復旧含む）</c:v>
                </c:pt>
                <c:pt idx="5">
                  <c:v>物件費</c:v>
                </c:pt>
                <c:pt idx="6">
                  <c:v>繰出金</c:v>
                </c:pt>
                <c:pt idx="7">
                  <c:v>その他</c:v>
                </c:pt>
              </c:strCache>
            </c:strRef>
          </c:cat>
          <c:val>
            <c:numRef>
              <c:f>島本町!$L$199:$L$206</c:f>
              <c:numCache>
                <c:formatCode>0.0%</c:formatCode>
                <c:ptCount val="8"/>
                <c:pt idx="0">
                  <c:v>0.20905559742593774</c:v>
                </c:pt>
                <c:pt idx="1">
                  <c:v>0.1385007826540669</c:v>
                </c:pt>
                <c:pt idx="2">
                  <c:v>0.1680677140703809</c:v>
                </c:pt>
                <c:pt idx="3">
                  <c:v>6.8351788509478817E-2</c:v>
                </c:pt>
                <c:pt idx="4">
                  <c:v>0.15769030088700794</c:v>
                </c:pt>
                <c:pt idx="5">
                  <c:v>0.12603629195895413</c:v>
                </c:pt>
                <c:pt idx="6">
                  <c:v>9.5599744912748572E-2</c:v>
                </c:pt>
                <c:pt idx="7">
                  <c:v>3.6697779581425012E-2</c:v>
                </c:pt>
              </c:numCache>
            </c:numRef>
          </c:val>
          <c:extLst>
            <c:ext xmlns:c16="http://schemas.microsoft.com/office/drawing/2014/chart" uri="{C3380CC4-5D6E-409C-BE32-E72D297353CC}">
              <c16:uniqueId val="{00000010-A5C1-47C8-B551-61BC08CEB51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chemeClr val="bg2">
                <a:lumMod val="75000"/>
              </a:schemeClr>
            </a:solidFill>
            <a:ln>
              <a:noFill/>
            </a:ln>
          </c:spPr>
          <c:dPt>
            <c:idx val="0"/>
            <c:bubble3D val="0"/>
            <c:explosion val="13"/>
            <c:spPr>
              <a:solidFill>
                <a:srgbClr val="FF0000"/>
              </a:solidFill>
              <a:ln w="19050">
                <a:noFill/>
              </a:ln>
              <a:effectLst/>
            </c:spPr>
            <c:extLst>
              <c:ext xmlns:c16="http://schemas.microsoft.com/office/drawing/2014/chart" uri="{C3380CC4-5D6E-409C-BE32-E72D297353CC}">
                <c16:uniqueId val="{00000001-B34C-4368-BA3A-2C3454160363}"/>
              </c:ext>
            </c:extLst>
          </c:dPt>
          <c:dPt>
            <c:idx val="1"/>
            <c:bubble3D val="0"/>
            <c:spPr>
              <a:solidFill>
                <a:schemeClr val="bg2">
                  <a:lumMod val="75000"/>
                </a:schemeClr>
              </a:solidFill>
              <a:ln w="19050">
                <a:noFill/>
              </a:ln>
              <a:effectLst/>
            </c:spPr>
            <c:extLst>
              <c:ext xmlns:c16="http://schemas.microsoft.com/office/drawing/2014/chart" uri="{C3380CC4-5D6E-409C-BE32-E72D297353CC}">
                <c16:uniqueId val="{00000003-B34C-4368-BA3A-2C3454160363}"/>
              </c:ext>
            </c:extLst>
          </c:dPt>
          <c:dPt>
            <c:idx val="2"/>
            <c:bubble3D val="0"/>
            <c:spPr>
              <a:solidFill>
                <a:schemeClr val="bg2">
                  <a:lumMod val="75000"/>
                </a:schemeClr>
              </a:solidFill>
              <a:ln w="19050">
                <a:noFill/>
              </a:ln>
              <a:effectLst/>
            </c:spPr>
            <c:extLst>
              <c:ext xmlns:c16="http://schemas.microsoft.com/office/drawing/2014/chart" uri="{C3380CC4-5D6E-409C-BE32-E72D297353CC}">
                <c16:uniqueId val="{00000005-B34C-4368-BA3A-2C3454160363}"/>
              </c:ext>
            </c:extLst>
          </c:dPt>
          <c:dPt>
            <c:idx val="3"/>
            <c:bubble3D val="0"/>
            <c:spPr>
              <a:solidFill>
                <a:schemeClr val="bg2">
                  <a:lumMod val="75000"/>
                </a:schemeClr>
              </a:solidFill>
              <a:ln w="19050">
                <a:noFill/>
              </a:ln>
              <a:effectLst/>
            </c:spPr>
            <c:extLst>
              <c:ext xmlns:c16="http://schemas.microsoft.com/office/drawing/2014/chart" uri="{C3380CC4-5D6E-409C-BE32-E72D297353CC}">
                <c16:uniqueId val="{00000007-B34C-4368-BA3A-2C3454160363}"/>
              </c:ext>
            </c:extLst>
          </c:dPt>
          <c:dPt>
            <c:idx val="4"/>
            <c:bubble3D val="0"/>
            <c:spPr>
              <a:solidFill>
                <a:schemeClr val="bg2">
                  <a:lumMod val="75000"/>
                </a:schemeClr>
              </a:solidFill>
              <a:ln w="19050">
                <a:noFill/>
              </a:ln>
              <a:effectLst/>
            </c:spPr>
            <c:extLst>
              <c:ext xmlns:c16="http://schemas.microsoft.com/office/drawing/2014/chart" uri="{C3380CC4-5D6E-409C-BE32-E72D297353CC}">
                <c16:uniqueId val="{00000009-B34C-4368-BA3A-2C3454160363}"/>
              </c:ext>
            </c:extLst>
          </c:dPt>
          <c:dPt>
            <c:idx val="5"/>
            <c:bubble3D val="0"/>
            <c:spPr>
              <a:solidFill>
                <a:schemeClr val="bg2">
                  <a:lumMod val="75000"/>
                </a:schemeClr>
              </a:solidFill>
              <a:ln w="19050">
                <a:noFill/>
              </a:ln>
              <a:effectLst/>
            </c:spPr>
            <c:extLst>
              <c:ext xmlns:c16="http://schemas.microsoft.com/office/drawing/2014/chart" uri="{C3380CC4-5D6E-409C-BE32-E72D297353CC}">
                <c16:uniqueId val="{0000000B-B34C-4368-BA3A-2C3454160363}"/>
              </c:ext>
            </c:extLst>
          </c:dPt>
          <c:dPt>
            <c:idx val="6"/>
            <c:bubble3D val="0"/>
            <c:spPr>
              <a:solidFill>
                <a:schemeClr val="bg2">
                  <a:lumMod val="75000"/>
                </a:schemeClr>
              </a:solidFill>
              <a:ln w="19050">
                <a:noFill/>
              </a:ln>
              <a:effectLst/>
            </c:spPr>
            <c:extLst>
              <c:ext xmlns:c16="http://schemas.microsoft.com/office/drawing/2014/chart" uri="{C3380CC4-5D6E-409C-BE32-E72D297353CC}">
                <c16:uniqueId val="{0000000D-B34C-4368-BA3A-2C3454160363}"/>
              </c:ext>
            </c:extLst>
          </c:dPt>
          <c:dPt>
            <c:idx val="7"/>
            <c:bubble3D val="0"/>
            <c:spPr>
              <a:solidFill>
                <a:schemeClr val="bg2">
                  <a:lumMod val="75000"/>
                </a:schemeClr>
              </a:solidFill>
              <a:ln w="19050">
                <a:noFill/>
              </a:ln>
              <a:effectLst/>
            </c:spPr>
            <c:extLst>
              <c:ext xmlns:c16="http://schemas.microsoft.com/office/drawing/2014/chart" uri="{C3380CC4-5D6E-409C-BE32-E72D297353CC}">
                <c16:uniqueId val="{0000000F-B34C-4368-BA3A-2C3454160363}"/>
              </c:ext>
            </c:extLst>
          </c:dPt>
          <c:cat>
            <c:strRef>
              <c:f>島本町!$H$199:$H$206</c:f>
              <c:strCache>
                <c:ptCount val="8"/>
                <c:pt idx="0">
                  <c:v>補助費等</c:v>
                </c:pt>
                <c:pt idx="1">
                  <c:v>人件費</c:v>
                </c:pt>
                <c:pt idx="2">
                  <c:v>扶助費</c:v>
                </c:pt>
                <c:pt idx="3">
                  <c:v>公債費</c:v>
                </c:pt>
                <c:pt idx="4">
                  <c:v>建設事業費（災害復旧含む）</c:v>
                </c:pt>
                <c:pt idx="5">
                  <c:v>物件費</c:v>
                </c:pt>
                <c:pt idx="6">
                  <c:v>繰出金</c:v>
                </c:pt>
                <c:pt idx="7">
                  <c:v>その他</c:v>
                </c:pt>
              </c:strCache>
            </c:strRef>
          </c:cat>
          <c:val>
            <c:numRef>
              <c:f>島本町!$K$199:$K$206</c:f>
              <c:numCache>
                <c:formatCode>0.0%</c:formatCode>
                <c:ptCount val="8"/>
                <c:pt idx="0">
                  <c:v>3.1031390134529147E-2</c:v>
                </c:pt>
                <c:pt idx="1">
                  <c:v>0.17847533632286997</c:v>
                </c:pt>
                <c:pt idx="2">
                  <c:v>0.24547085201793722</c:v>
                </c:pt>
                <c:pt idx="3">
                  <c:v>9.6143497757847529E-2</c:v>
                </c:pt>
                <c:pt idx="4">
                  <c:v>6.9417040358744395E-2</c:v>
                </c:pt>
                <c:pt idx="5">
                  <c:v>0.22726457399103139</c:v>
                </c:pt>
                <c:pt idx="6">
                  <c:v>0.13946188340807175</c:v>
                </c:pt>
                <c:pt idx="7">
                  <c:v>1.273542600896861E-2</c:v>
                </c:pt>
              </c:numCache>
            </c:numRef>
          </c:val>
          <c:extLst>
            <c:ext xmlns:c16="http://schemas.microsoft.com/office/drawing/2014/chart" uri="{C3380CC4-5D6E-409C-BE32-E72D297353CC}">
              <c16:uniqueId val="{00000010-B34C-4368-BA3A-2C345416036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能勢町!$B$52</c:f>
              <c:strCache>
                <c:ptCount val="1"/>
                <c:pt idx="0">
                  <c:v>年少人口</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solidFill>
                <a:schemeClr val="tx1"/>
              </a:solidFill>
            </a:ln>
            <a:effectLst/>
          </c:spPr>
          <c:invertIfNegative val="0"/>
          <c:dLbls>
            <c:delete val="1"/>
          </c:dLbls>
          <c:cat>
            <c:strRef>
              <c:f>能勢町!$C$51:$Q$51</c:f>
              <c:strCache>
                <c:ptCount val="15"/>
                <c:pt idx="0">
                  <c:v>R3</c:v>
                </c:pt>
                <c:pt idx="1">
                  <c:v>R4</c:v>
                </c:pt>
                <c:pt idx="2">
                  <c:v>R5</c:v>
                </c:pt>
                <c:pt idx="3">
                  <c:v>R6</c:v>
                </c:pt>
                <c:pt idx="4">
                  <c:v>R7</c:v>
                </c:pt>
                <c:pt idx="5">
                  <c:v>R8</c:v>
                </c:pt>
                <c:pt idx="6">
                  <c:v>R9</c:v>
                </c:pt>
                <c:pt idx="7">
                  <c:v>R10</c:v>
                </c:pt>
                <c:pt idx="8">
                  <c:v>R11</c:v>
                </c:pt>
                <c:pt idx="9">
                  <c:v>R12</c:v>
                </c:pt>
                <c:pt idx="10">
                  <c:v>R13</c:v>
                </c:pt>
                <c:pt idx="11">
                  <c:v>R14</c:v>
                </c:pt>
                <c:pt idx="12">
                  <c:v>R15</c:v>
                </c:pt>
                <c:pt idx="13">
                  <c:v>R16</c:v>
                </c:pt>
                <c:pt idx="14">
                  <c:v>R17</c:v>
                </c:pt>
              </c:strCache>
            </c:strRef>
          </c:cat>
          <c:val>
            <c:numRef>
              <c:f>能勢町!$C$52:$Q$52</c:f>
              <c:numCache>
                <c:formatCode>#,##0</c:formatCode>
                <c:ptCount val="15"/>
                <c:pt idx="0">
                  <c:v>549</c:v>
                </c:pt>
                <c:pt idx="1">
                  <c:v>519</c:v>
                </c:pt>
                <c:pt idx="2">
                  <c:v>488</c:v>
                </c:pt>
                <c:pt idx="3">
                  <c:v>458</c:v>
                </c:pt>
                <c:pt idx="4">
                  <c:v>427</c:v>
                </c:pt>
                <c:pt idx="5">
                  <c:v>404</c:v>
                </c:pt>
                <c:pt idx="6">
                  <c:v>381</c:v>
                </c:pt>
                <c:pt idx="7">
                  <c:v>358</c:v>
                </c:pt>
                <c:pt idx="8">
                  <c:v>335</c:v>
                </c:pt>
                <c:pt idx="9">
                  <c:v>312</c:v>
                </c:pt>
                <c:pt idx="10">
                  <c:v>296</c:v>
                </c:pt>
                <c:pt idx="11">
                  <c:v>280</c:v>
                </c:pt>
                <c:pt idx="12">
                  <c:v>264</c:v>
                </c:pt>
                <c:pt idx="13">
                  <c:v>248</c:v>
                </c:pt>
                <c:pt idx="14">
                  <c:v>232</c:v>
                </c:pt>
              </c:numCache>
            </c:numRef>
          </c:val>
          <c:extLst>
            <c:ext xmlns:c16="http://schemas.microsoft.com/office/drawing/2014/chart" uri="{C3380CC4-5D6E-409C-BE32-E72D297353CC}">
              <c16:uniqueId val="{00000000-5998-407D-A53A-F1E4E6079D99}"/>
            </c:ext>
          </c:extLst>
        </c:ser>
        <c:ser>
          <c:idx val="1"/>
          <c:order val="1"/>
          <c:tx>
            <c:strRef>
              <c:f>能勢町!$B$53</c:f>
              <c:strCache>
                <c:ptCount val="1"/>
                <c:pt idx="0">
                  <c:v>生産年齢人口</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solidFill>
                <a:schemeClr val="tx1"/>
              </a:solidFill>
            </a:ln>
            <a:effectLst/>
          </c:spPr>
          <c:invertIfNegative val="0"/>
          <c:dLbls>
            <c:delete val="1"/>
          </c:dLbls>
          <c:cat>
            <c:strRef>
              <c:f>能勢町!$C$51:$Q$51</c:f>
              <c:strCache>
                <c:ptCount val="15"/>
                <c:pt idx="0">
                  <c:v>R3</c:v>
                </c:pt>
                <c:pt idx="1">
                  <c:v>R4</c:v>
                </c:pt>
                <c:pt idx="2">
                  <c:v>R5</c:v>
                </c:pt>
                <c:pt idx="3">
                  <c:v>R6</c:v>
                </c:pt>
                <c:pt idx="4">
                  <c:v>R7</c:v>
                </c:pt>
                <c:pt idx="5">
                  <c:v>R8</c:v>
                </c:pt>
                <c:pt idx="6">
                  <c:v>R9</c:v>
                </c:pt>
                <c:pt idx="7">
                  <c:v>R10</c:v>
                </c:pt>
                <c:pt idx="8">
                  <c:v>R11</c:v>
                </c:pt>
                <c:pt idx="9">
                  <c:v>R12</c:v>
                </c:pt>
                <c:pt idx="10">
                  <c:v>R13</c:v>
                </c:pt>
                <c:pt idx="11">
                  <c:v>R14</c:v>
                </c:pt>
                <c:pt idx="12">
                  <c:v>R15</c:v>
                </c:pt>
                <c:pt idx="13">
                  <c:v>R16</c:v>
                </c:pt>
                <c:pt idx="14">
                  <c:v>R17</c:v>
                </c:pt>
              </c:strCache>
            </c:strRef>
          </c:cat>
          <c:val>
            <c:numRef>
              <c:f>能勢町!$C$53:$Q$53</c:f>
              <c:numCache>
                <c:formatCode>#,##0</c:formatCode>
                <c:ptCount val="15"/>
                <c:pt idx="0">
                  <c:v>4470</c:v>
                </c:pt>
                <c:pt idx="1">
                  <c:v>4273</c:v>
                </c:pt>
                <c:pt idx="2">
                  <c:v>4075</c:v>
                </c:pt>
                <c:pt idx="3">
                  <c:v>3878</c:v>
                </c:pt>
                <c:pt idx="4">
                  <c:v>3681</c:v>
                </c:pt>
                <c:pt idx="5">
                  <c:v>3522</c:v>
                </c:pt>
                <c:pt idx="6">
                  <c:v>3363</c:v>
                </c:pt>
                <c:pt idx="7">
                  <c:v>3203</c:v>
                </c:pt>
                <c:pt idx="8">
                  <c:v>3044</c:v>
                </c:pt>
                <c:pt idx="9">
                  <c:v>2885</c:v>
                </c:pt>
                <c:pt idx="10">
                  <c:v>2738</c:v>
                </c:pt>
                <c:pt idx="11">
                  <c:v>2590</c:v>
                </c:pt>
                <c:pt idx="12">
                  <c:v>2443</c:v>
                </c:pt>
                <c:pt idx="13">
                  <c:v>2295</c:v>
                </c:pt>
                <c:pt idx="14">
                  <c:v>2148</c:v>
                </c:pt>
              </c:numCache>
            </c:numRef>
          </c:val>
          <c:extLst>
            <c:ext xmlns:c16="http://schemas.microsoft.com/office/drawing/2014/chart" uri="{C3380CC4-5D6E-409C-BE32-E72D297353CC}">
              <c16:uniqueId val="{00000001-5998-407D-A53A-F1E4E6079D99}"/>
            </c:ext>
          </c:extLst>
        </c:ser>
        <c:ser>
          <c:idx val="2"/>
          <c:order val="2"/>
          <c:tx>
            <c:strRef>
              <c:f>能勢町!$B$54</c:f>
              <c:strCache>
                <c:ptCount val="1"/>
                <c:pt idx="0">
                  <c:v>前期高齢者人口</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solidFill>
                <a:schemeClr val="tx1"/>
              </a:solidFill>
            </a:ln>
            <a:effectLst/>
          </c:spPr>
          <c:invertIfNegative val="0"/>
          <c:dLbls>
            <c:delete val="1"/>
          </c:dLbls>
          <c:cat>
            <c:strRef>
              <c:f>能勢町!$C$51:$Q$51</c:f>
              <c:strCache>
                <c:ptCount val="15"/>
                <c:pt idx="0">
                  <c:v>R3</c:v>
                </c:pt>
                <c:pt idx="1">
                  <c:v>R4</c:v>
                </c:pt>
                <c:pt idx="2">
                  <c:v>R5</c:v>
                </c:pt>
                <c:pt idx="3">
                  <c:v>R6</c:v>
                </c:pt>
                <c:pt idx="4">
                  <c:v>R7</c:v>
                </c:pt>
                <c:pt idx="5">
                  <c:v>R8</c:v>
                </c:pt>
                <c:pt idx="6">
                  <c:v>R9</c:v>
                </c:pt>
                <c:pt idx="7">
                  <c:v>R10</c:v>
                </c:pt>
                <c:pt idx="8">
                  <c:v>R11</c:v>
                </c:pt>
                <c:pt idx="9">
                  <c:v>R12</c:v>
                </c:pt>
                <c:pt idx="10">
                  <c:v>R13</c:v>
                </c:pt>
                <c:pt idx="11">
                  <c:v>R14</c:v>
                </c:pt>
                <c:pt idx="12">
                  <c:v>R15</c:v>
                </c:pt>
                <c:pt idx="13">
                  <c:v>R16</c:v>
                </c:pt>
                <c:pt idx="14">
                  <c:v>R17</c:v>
                </c:pt>
              </c:strCache>
            </c:strRef>
          </c:cat>
          <c:val>
            <c:numRef>
              <c:f>能勢町!$C$54:$Q$54</c:f>
              <c:numCache>
                <c:formatCode>#,##0</c:formatCode>
                <c:ptCount val="15"/>
                <c:pt idx="0">
                  <c:v>2006</c:v>
                </c:pt>
                <c:pt idx="1">
                  <c:v>1939</c:v>
                </c:pt>
                <c:pt idx="2">
                  <c:v>1872</c:v>
                </c:pt>
                <c:pt idx="3">
                  <c:v>1805</c:v>
                </c:pt>
                <c:pt idx="4">
                  <c:v>1738</c:v>
                </c:pt>
                <c:pt idx="5">
                  <c:v>1691</c:v>
                </c:pt>
                <c:pt idx="6">
                  <c:v>1644</c:v>
                </c:pt>
                <c:pt idx="7">
                  <c:v>1596</c:v>
                </c:pt>
                <c:pt idx="8">
                  <c:v>1549</c:v>
                </c:pt>
                <c:pt idx="9">
                  <c:v>1502</c:v>
                </c:pt>
                <c:pt idx="10">
                  <c:v>1477</c:v>
                </c:pt>
                <c:pt idx="11">
                  <c:v>1452</c:v>
                </c:pt>
                <c:pt idx="12">
                  <c:v>1427</c:v>
                </c:pt>
                <c:pt idx="13">
                  <c:v>1402</c:v>
                </c:pt>
                <c:pt idx="14">
                  <c:v>1377</c:v>
                </c:pt>
              </c:numCache>
            </c:numRef>
          </c:val>
          <c:extLst>
            <c:ext xmlns:c16="http://schemas.microsoft.com/office/drawing/2014/chart" uri="{C3380CC4-5D6E-409C-BE32-E72D297353CC}">
              <c16:uniqueId val="{00000002-5998-407D-A53A-F1E4E6079D99}"/>
            </c:ext>
          </c:extLst>
        </c:ser>
        <c:ser>
          <c:idx val="3"/>
          <c:order val="3"/>
          <c:tx>
            <c:strRef>
              <c:f>能勢町!$B$55</c:f>
              <c:strCache>
                <c:ptCount val="1"/>
                <c:pt idx="0">
                  <c:v>後期高齢者人口</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solidFill>
                <a:schemeClr val="tx1"/>
              </a:solidFill>
            </a:ln>
            <a:effectLst/>
          </c:spPr>
          <c:invertIfNegative val="0"/>
          <c:dLbls>
            <c:delete val="1"/>
          </c:dLbls>
          <c:cat>
            <c:strRef>
              <c:f>能勢町!$C$51:$Q$51</c:f>
              <c:strCache>
                <c:ptCount val="15"/>
                <c:pt idx="0">
                  <c:v>R3</c:v>
                </c:pt>
                <c:pt idx="1">
                  <c:v>R4</c:v>
                </c:pt>
                <c:pt idx="2">
                  <c:v>R5</c:v>
                </c:pt>
                <c:pt idx="3">
                  <c:v>R6</c:v>
                </c:pt>
                <c:pt idx="4">
                  <c:v>R7</c:v>
                </c:pt>
                <c:pt idx="5">
                  <c:v>R8</c:v>
                </c:pt>
                <c:pt idx="6">
                  <c:v>R9</c:v>
                </c:pt>
                <c:pt idx="7">
                  <c:v>R10</c:v>
                </c:pt>
                <c:pt idx="8">
                  <c:v>R11</c:v>
                </c:pt>
                <c:pt idx="9">
                  <c:v>R12</c:v>
                </c:pt>
                <c:pt idx="10">
                  <c:v>R13</c:v>
                </c:pt>
                <c:pt idx="11">
                  <c:v>R14</c:v>
                </c:pt>
                <c:pt idx="12">
                  <c:v>R15</c:v>
                </c:pt>
                <c:pt idx="13">
                  <c:v>R16</c:v>
                </c:pt>
                <c:pt idx="14">
                  <c:v>R17</c:v>
                </c:pt>
              </c:strCache>
            </c:strRef>
          </c:cat>
          <c:val>
            <c:numRef>
              <c:f>能勢町!$C$55:$Q$55</c:f>
              <c:numCache>
                <c:formatCode>#,##0</c:formatCode>
                <c:ptCount val="15"/>
                <c:pt idx="0">
                  <c:v>1877</c:v>
                </c:pt>
                <c:pt idx="1">
                  <c:v>1962</c:v>
                </c:pt>
                <c:pt idx="2">
                  <c:v>2048</c:v>
                </c:pt>
                <c:pt idx="3">
                  <c:v>2133</c:v>
                </c:pt>
                <c:pt idx="4">
                  <c:v>2219</c:v>
                </c:pt>
                <c:pt idx="5">
                  <c:v>2256</c:v>
                </c:pt>
                <c:pt idx="6">
                  <c:v>2293</c:v>
                </c:pt>
                <c:pt idx="7">
                  <c:v>2331</c:v>
                </c:pt>
                <c:pt idx="8">
                  <c:v>2368</c:v>
                </c:pt>
                <c:pt idx="9">
                  <c:v>2405</c:v>
                </c:pt>
                <c:pt idx="10">
                  <c:v>2402</c:v>
                </c:pt>
                <c:pt idx="11">
                  <c:v>2399</c:v>
                </c:pt>
                <c:pt idx="12">
                  <c:v>2397</c:v>
                </c:pt>
                <c:pt idx="13">
                  <c:v>2394</c:v>
                </c:pt>
                <c:pt idx="14">
                  <c:v>2391</c:v>
                </c:pt>
              </c:numCache>
            </c:numRef>
          </c:val>
          <c:extLst>
            <c:ext xmlns:c16="http://schemas.microsoft.com/office/drawing/2014/chart" uri="{C3380CC4-5D6E-409C-BE32-E72D297353CC}">
              <c16:uniqueId val="{00000003-5998-407D-A53A-F1E4E6079D99}"/>
            </c:ext>
          </c:extLst>
        </c:ser>
        <c:dLbls>
          <c:dLblPos val="ctr"/>
          <c:showLegendKey val="0"/>
          <c:showVal val="1"/>
          <c:showCatName val="0"/>
          <c:showSerName val="0"/>
          <c:showPercent val="0"/>
          <c:showBubbleSize val="0"/>
        </c:dLbls>
        <c:gapWidth val="80"/>
        <c:overlap val="100"/>
        <c:axId val="1191257919"/>
        <c:axId val="1390907967"/>
      </c:barChart>
      <c:catAx>
        <c:axId val="1191257919"/>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390907967"/>
        <c:crosses val="autoZero"/>
        <c:auto val="1"/>
        <c:lblAlgn val="ctr"/>
        <c:lblOffset val="100"/>
        <c:noMultiLvlLbl val="0"/>
      </c:catAx>
      <c:valAx>
        <c:axId val="1390907967"/>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191257919"/>
        <c:crosses val="autoZero"/>
        <c:crossBetween val="between"/>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19163292847504"/>
          <c:y val="5.7064309160670769E-2"/>
          <c:w val="0.85211875843454787"/>
          <c:h val="0.8604997119133756"/>
        </c:manualLayout>
      </c:layout>
      <c:lineChart>
        <c:grouping val="standard"/>
        <c:varyColors val="0"/>
        <c:ser>
          <c:idx val="0"/>
          <c:order val="0"/>
          <c:tx>
            <c:strRef>
              <c:f>能勢町!$B$52</c:f>
              <c:strCache>
                <c:ptCount val="1"/>
                <c:pt idx="0">
                  <c:v>年少人口</c:v>
                </c:pt>
              </c:strCache>
            </c:strRef>
          </c:tx>
          <c:spPr>
            <a:ln w="28575" cap="rnd">
              <a:solidFill>
                <a:schemeClr val="accent1"/>
              </a:solidFill>
              <a:round/>
            </a:ln>
            <a:effectLst/>
          </c:spPr>
          <c:marker>
            <c:symbol val="none"/>
          </c:marker>
          <c:cat>
            <c:strRef>
              <c:f>能勢町!$C$51:$Q$51</c:f>
              <c:strCache>
                <c:ptCount val="15"/>
                <c:pt idx="0">
                  <c:v>R3</c:v>
                </c:pt>
                <c:pt idx="1">
                  <c:v>R4</c:v>
                </c:pt>
                <c:pt idx="2">
                  <c:v>R5</c:v>
                </c:pt>
                <c:pt idx="3">
                  <c:v>R6</c:v>
                </c:pt>
                <c:pt idx="4">
                  <c:v>R7</c:v>
                </c:pt>
                <c:pt idx="5">
                  <c:v>R8</c:v>
                </c:pt>
                <c:pt idx="6">
                  <c:v>R9</c:v>
                </c:pt>
                <c:pt idx="7">
                  <c:v>R10</c:v>
                </c:pt>
                <c:pt idx="8">
                  <c:v>R11</c:v>
                </c:pt>
                <c:pt idx="9">
                  <c:v>R12</c:v>
                </c:pt>
                <c:pt idx="10">
                  <c:v>R13</c:v>
                </c:pt>
                <c:pt idx="11">
                  <c:v>R14</c:v>
                </c:pt>
                <c:pt idx="12">
                  <c:v>R15</c:v>
                </c:pt>
                <c:pt idx="13">
                  <c:v>R16</c:v>
                </c:pt>
                <c:pt idx="14">
                  <c:v>R17</c:v>
                </c:pt>
              </c:strCache>
            </c:strRef>
          </c:cat>
          <c:val>
            <c:numRef>
              <c:f>能勢町!$C$52:$Q$52</c:f>
              <c:numCache>
                <c:formatCode>#,##0</c:formatCode>
                <c:ptCount val="15"/>
                <c:pt idx="0">
                  <c:v>549</c:v>
                </c:pt>
                <c:pt idx="1">
                  <c:v>519</c:v>
                </c:pt>
                <c:pt idx="2">
                  <c:v>488</c:v>
                </c:pt>
                <c:pt idx="3">
                  <c:v>458</c:v>
                </c:pt>
                <c:pt idx="4">
                  <c:v>427</c:v>
                </c:pt>
                <c:pt idx="5">
                  <c:v>404</c:v>
                </c:pt>
                <c:pt idx="6">
                  <c:v>381</c:v>
                </c:pt>
                <c:pt idx="7">
                  <c:v>358</c:v>
                </c:pt>
                <c:pt idx="8">
                  <c:v>335</c:v>
                </c:pt>
                <c:pt idx="9">
                  <c:v>312</c:v>
                </c:pt>
                <c:pt idx="10">
                  <c:v>296</c:v>
                </c:pt>
                <c:pt idx="11">
                  <c:v>280</c:v>
                </c:pt>
                <c:pt idx="12">
                  <c:v>264</c:v>
                </c:pt>
                <c:pt idx="13">
                  <c:v>248</c:v>
                </c:pt>
                <c:pt idx="14">
                  <c:v>232</c:v>
                </c:pt>
              </c:numCache>
            </c:numRef>
          </c:val>
          <c:smooth val="0"/>
          <c:extLst>
            <c:ext xmlns:c16="http://schemas.microsoft.com/office/drawing/2014/chart" uri="{C3380CC4-5D6E-409C-BE32-E72D297353CC}">
              <c16:uniqueId val="{00000000-0EE5-4365-AC6C-2CF4601CED7B}"/>
            </c:ext>
          </c:extLst>
        </c:ser>
        <c:ser>
          <c:idx val="1"/>
          <c:order val="1"/>
          <c:tx>
            <c:strRef>
              <c:f>能勢町!$B$53</c:f>
              <c:strCache>
                <c:ptCount val="1"/>
                <c:pt idx="0">
                  <c:v>生産年齢人口</c:v>
                </c:pt>
              </c:strCache>
            </c:strRef>
          </c:tx>
          <c:spPr>
            <a:ln w="28575" cap="rnd">
              <a:solidFill>
                <a:schemeClr val="accent2"/>
              </a:solidFill>
              <a:round/>
            </a:ln>
            <a:effectLst/>
          </c:spPr>
          <c:marker>
            <c:symbol val="none"/>
          </c:marker>
          <c:cat>
            <c:strRef>
              <c:f>能勢町!$C$51:$Q$51</c:f>
              <c:strCache>
                <c:ptCount val="15"/>
                <c:pt idx="0">
                  <c:v>R3</c:v>
                </c:pt>
                <c:pt idx="1">
                  <c:v>R4</c:v>
                </c:pt>
                <c:pt idx="2">
                  <c:v>R5</c:v>
                </c:pt>
                <c:pt idx="3">
                  <c:v>R6</c:v>
                </c:pt>
                <c:pt idx="4">
                  <c:v>R7</c:v>
                </c:pt>
                <c:pt idx="5">
                  <c:v>R8</c:v>
                </c:pt>
                <c:pt idx="6">
                  <c:v>R9</c:v>
                </c:pt>
                <c:pt idx="7">
                  <c:v>R10</c:v>
                </c:pt>
                <c:pt idx="8">
                  <c:v>R11</c:v>
                </c:pt>
                <c:pt idx="9">
                  <c:v>R12</c:v>
                </c:pt>
                <c:pt idx="10">
                  <c:v>R13</c:v>
                </c:pt>
                <c:pt idx="11">
                  <c:v>R14</c:v>
                </c:pt>
                <c:pt idx="12">
                  <c:v>R15</c:v>
                </c:pt>
                <c:pt idx="13">
                  <c:v>R16</c:v>
                </c:pt>
                <c:pt idx="14">
                  <c:v>R17</c:v>
                </c:pt>
              </c:strCache>
            </c:strRef>
          </c:cat>
          <c:val>
            <c:numRef>
              <c:f>能勢町!$C$53:$Q$53</c:f>
              <c:numCache>
                <c:formatCode>#,##0</c:formatCode>
                <c:ptCount val="15"/>
                <c:pt idx="0">
                  <c:v>4470</c:v>
                </c:pt>
                <c:pt idx="1">
                  <c:v>4273</c:v>
                </c:pt>
                <c:pt idx="2">
                  <c:v>4075</c:v>
                </c:pt>
                <c:pt idx="3">
                  <c:v>3878</c:v>
                </c:pt>
                <c:pt idx="4">
                  <c:v>3681</c:v>
                </c:pt>
                <c:pt idx="5">
                  <c:v>3522</c:v>
                </c:pt>
                <c:pt idx="6">
                  <c:v>3363</c:v>
                </c:pt>
                <c:pt idx="7">
                  <c:v>3203</c:v>
                </c:pt>
                <c:pt idx="8">
                  <c:v>3044</c:v>
                </c:pt>
                <c:pt idx="9">
                  <c:v>2885</c:v>
                </c:pt>
                <c:pt idx="10">
                  <c:v>2738</c:v>
                </c:pt>
                <c:pt idx="11">
                  <c:v>2590</c:v>
                </c:pt>
                <c:pt idx="12">
                  <c:v>2443</c:v>
                </c:pt>
                <c:pt idx="13">
                  <c:v>2295</c:v>
                </c:pt>
                <c:pt idx="14">
                  <c:v>2148</c:v>
                </c:pt>
              </c:numCache>
            </c:numRef>
          </c:val>
          <c:smooth val="0"/>
          <c:extLst>
            <c:ext xmlns:c16="http://schemas.microsoft.com/office/drawing/2014/chart" uri="{C3380CC4-5D6E-409C-BE32-E72D297353CC}">
              <c16:uniqueId val="{00000001-0EE5-4365-AC6C-2CF4601CED7B}"/>
            </c:ext>
          </c:extLst>
        </c:ser>
        <c:ser>
          <c:idx val="2"/>
          <c:order val="2"/>
          <c:tx>
            <c:strRef>
              <c:f>能勢町!$B$57</c:f>
              <c:strCache>
                <c:ptCount val="1"/>
                <c:pt idx="0">
                  <c:v>高齢者人口</c:v>
                </c:pt>
              </c:strCache>
            </c:strRef>
          </c:tx>
          <c:spPr>
            <a:ln w="28575" cap="rnd">
              <a:solidFill>
                <a:schemeClr val="accent3"/>
              </a:solidFill>
              <a:round/>
            </a:ln>
            <a:effectLst/>
          </c:spPr>
          <c:marker>
            <c:symbol val="none"/>
          </c:marker>
          <c:cat>
            <c:strRef>
              <c:f>能勢町!$C$51:$Q$51</c:f>
              <c:strCache>
                <c:ptCount val="15"/>
                <c:pt idx="0">
                  <c:v>R3</c:v>
                </c:pt>
                <c:pt idx="1">
                  <c:v>R4</c:v>
                </c:pt>
                <c:pt idx="2">
                  <c:v>R5</c:v>
                </c:pt>
                <c:pt idx="3">
                  <c:v>R6</c:v>
                </c:pt>
                <c:pt idx="4">
                  <c:v>R7</c:v>
                </c:pt>
                <c:pt idx="5">
                  <c:v>R8</c:v>
                </c:pt>
                <c:pt idx="6">
                  <c:v>R9</c:v>
                </c:pt>
                <c:pt idx="7">
                  <c:v>R10</c:v>
                </c:pt>
                <c:pt idx="8">
                  <c:v>R11</c:v>
                </c:pt>
                <c:pt idx="9">
                  <c:v>R12</c:v>
                </c:pt>
                <c:pt idx="10">
                  <c:v>R13</c:v>
                </c:pt>
                <c:pt idx="11">
                  <c:v>R14</c:v>
                </c:pt>
                <c:pt idx="12">
                  <c:v>R15</c:v>
                </c:pt>
                <c:pt idx="13">
                  <c:v>R16</c:v>
                </c:pt>
                <c:pt idx="14">
                  <c:v>R17</c:v>
                </c:pt>
              </c:strCache>
            </c:strRef>
          </c:cat>
          <c:val>
            <c:numRef>
              <c:f>能勢町!$C$57:$Q$57</c:f>
              <c:numCache>
                <c:formatCode>#,##0</c:formatCode>
                <c:ptCount val="15"/>
                <c:pt idx="0">
                  <c:v>3883</c:v>
                </c:pt>
                <c:pt idx="1">
                  <c:v>3901</c:v>
                </c:pt>
                <c:pt idx="2">
                  <c:v>3920</c:v>
                </c:pt>
                <c:pt idx="3">
                  <c:v>3938</c:v>
                </c:pt>
                <c:pt idx="4">
                  <c:v>3957</c:v>
                </c:pt>
                <c:pt idx="5">
                  <c:v>3947</c:v>
                </c:pt>
                <c:pt idx="6">
                  <c:v>3937</c:v>
                </c:pt>
                <c:pt idx="7">
                  <c:v>3927</c:v>
                </c:pt>
                <c:pt idx="8">
                  <c:v>3917</c:v>
                </c:pt>
                <c:pt idx="9">
                  <c:v>3907</c:v>
                </c:pt>
                <c:pt idx="10">
                  <c:v>3879</c:v>
                </c:pt>
                <c:pt idx="11">
                  <c:v>3851</c:v>
                </c:pt>
                <c:pt idx="12">
                  <c:v>3824</c:v>
                </c:pt>
                <c:pt idx="13">
                  <c:v>3796</c:v>
                </c:pt>
                <c:pt idx="14">
                  <c:v>3768</c:v>
                </c:pt>
              </c:numCache>
            </c:numRef>
          </c:val>
          <c:smooth val="0"/>
          <c:extLst>
            <c:ext xmlns:c16="http://schemas.microsoft.com/office/drawing/2014/chart" uri="{C3380CC4-5D6E-409C-BE32-E72D297353CC}">
              <c16:uniqueId val="{00000002-0EE5-4365-AC6C-2CF4601CED7B}"/>
            </c:ext>
          </c:extLst>
        </c:ser>
        <c:dLbls>
          <c:showLegendKey val="0"/>
          <c:showVal val="0"/>
          <c:showCatName val="0"/>
          <c:showSerName val="0"/>
          <c:showPercent val="0"/>
          <c:showBubbleSize val="0"/>
        </c:dLbls>
        <c:smooth val="0"/>
        <c:axId val="291955280"/>
        <c:axId val="291952784"/>
      </c:lineChart>
      <c:catAx>
        <c:axId val="29195528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291952784"/>
        <c:crosses val="autoZero"/>
        <c:auto val="1"/>
        <c:lblAlgn val="ctr"/>
        <c:lblOffset val="100"/>
        <c:noMultiLvlLbl val="0"/>
      </c:catAx>
      <c:valAx>
        <c:axId val="2919527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291955280"/>
        <c:crosses val="autoZero"/>
        <c:crossBetween val="between"/>
        <c:majorUnit val="1000"/>
      </c:valAx>
      <c:spPr>
        <a:noFill/>
        <a:ln>
          <a:solidFill>
            <a:schemeClr val="tx1"/>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0.29824</cdr:x>
      <cdr:y>0.33667</cdr:y>
    </cdr:from>
    <cdr:to>
      <cdr:x>0.6012</cdr:x>
      <cdr:y>0.42854</cdr:y>
    </cdr:to>
    <cdr:sp macro="" textlink="">
      <cdr:nvSpPr>
        <cdr:cNvPr id="2" name="テキスト ボックス 35"/>
        <cdr:cNvSpPr txBox="1"/>
      </cdr:nvSpPr>
      <cdr:spPr>
        <a:xfrm xmlns:a="http://schemas.openxmlformats.org/drawingml/2006/main">
          <a:off x="1695109" y="1224482"/>
          <a:ext cx="1721935" cy="33413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nchor="ctr">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歳入</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国・府支出金</a:t>
          </a:r>
        </a:p>
      </cdr:txBody>
    </cdr:sp>
  </cdr:relSizeAnchor>
  <cdr:relSizeAnchor xmlns:cdr="http://schemas.openxmlformats.org/drawingml/2006/chartDrawing">
    <cdr:from>
      <cdr:x>0.50263</cdr:x>
      <cdr:y>0.47354</cdr:y>
    </cdr:from>
    <cdr:to>
      <cdr:x>0.80559</cdr:x>
      <cdr:y>0.5654</cdr:y>
    </cdr:to>
    <cdr:sp macro="" textlink="">
      <cdr:nvSpPr>
        <cdr:cNvPr id="3" name="テキスト ボックス 35"/>
        <cdr:cNvSpPr txBox="1"/>
      </cdr:nvSpPr>
      <cdr:spPr>
        <a:xfrm xmlns:a="http://schemas.openxmlformats.org/drawingml/2006/main">
          <a:off x="2856814" y="1722315"/>
          <a:ext cx="1721935" cy="334103"/>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歳出</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補助費等</a:t>
          </a:r>
        </a:p>
      </cdr:txBody>
    </cdr:sp>
  </cdr:relSizeAnchor>
  <cdr:relSizeAnchor xmlns:cdr="http://schemas.openxmlformats.org/drawingml/2006/chartDrawing">
    <cdr:from>
      <cdr:x>0.20477</cdr:x>
      <cdr:y>0.58209</cdr:y>
    </cdr:from>
    <cdr:to>
      <cdr:x>0.2799</cdr:x>
      <cdr:y>0.82756</cdr:y>
    </cdr:to>
    <cdr:cxnSp macro="">
      <cdr:nvCxnSpPr>
        <cdr:cNvPr id="4" name="直線矢印コネクタ 3"/>
        <cdr:cNvCxnSpPr>
          <a:cxnSpLocks xmlns:a="http://schemas.openxmlformats.org/drawingml/2006/main"/>
        </cdr:cNvCxnSpPr>
      </cdr:nvCxnSpPr>
      <cdr:spPr>
        <a:xfrm xmlns:a="http://schemas.openxmlformats.org/drawingml/2006/main" flipH="1" flipV="1">
          <a:off x="1163835" y="2117118"/>
          <a:ext cx="427044" cy="892787"/>
        </a:xfrm>
        <a:prstGeom xmlns:a="http://schemas.openxmlformats.org/drawingml/2006/main" prst="straightConnector1">
          <a:avLst/>
        </a:prstGeom>
        <a:ln xmlns:a="http://schemas.openxmlformats.org/drawingml/2006/main">
          <a:solidFill>
            <a:schemeClr val="accent6">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0.19231</cdr:x>
      <cdr:y>0.65795</cdr:y>
    </cdr:from>
    <cdr:to>
      <cdr:x>0.21477</cdr:x>
      <cdr:y>0.78811</cdr:y>
    </cdr:to>
    <cdr:sp macro="" textlink="">
      <cdr:nvSpPr>
        <cdr:cNvPr id="5" name="下矢印 4"/>
        <cdr:cNvSpPr/>
      </cdr:nvSpPr>
      <cdr:spPr>
        <a:xfrm xmlns:a="http://schemas.openxmlformats.org/drawingml/2006/main" rot="11536831">
          <a:off x="1093014" y="2393008"/>
          <a:ext cx="127684" cy="473406"/>
        </a:xfrm>
        <a:prstGeom xmlns:a="http://schemas.openxmlformats.org/drawingml/2006/main" prst="downArrow">
          <a:avLst/>
        </a:prstGeom>
        <a:solidFill xmlns:a="http://schemas.openxmlformats.org/drawingml/2006/main">
          <a:srgbClr val="FF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userShapes>
</file>

<file path=ppt/drawings/drawing2.xml><?xml version="1.0" encoding="utf-8"?>
<c:userShapes xmlns:c="http://schemas.openxmlformats.org/drawingml/2006/chart">
  <cdr:relSizeAnchor xmlns:cdr="http://schemas.openxmlformats.org/drawingml/2006/chartDrawing">
    <cdr:from>
      <cdr:x>0.61999</cdr:x>
      <cdr:y>0.29749</cdr:y>
    </cdr:from>
    <cdr:to>
      <cdr:x>0.9756</cdr:x>
      <cdr:y>0.37359</cdr:y>
    </cdr:to>
    <cdr:sp macro="" textlink="">
      <cdr:nvSpPr>
        <cdr:cNvPr id="2" name="テキスト ボックス 25"/>
        <cdr:cNvSpPr txBox="1"/>
      </cdr:nvSpPr>
      <cdr:spPr>
        <a:xfrm xmlns:a="http://schemas.openxmlformats.org/drawingml/2006/main">
          <a:off x="2824401" y="902420"/>
          <a:ext cx="1620000" cy="2308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nchor="ctr">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kumimoji="1" lang="ja-JP" altLang="en-US" sz="900" dirty="0">
              <a:latin typeface="BIZ UDPゴシック" panose="020B0400000000000000" pitchFamily="50" charset="-128"/>
              <a:ea typeface="BIZ UDPゴシック" panose="020B0400000000000000" pitchFamily="50" charset="-128"/>
            </a:rPr>
            <a:t>下水道</a:t>
          </a:r>
          <a:r>
            <a:rPr kumimoji="1" lang="ja-JP" altLang="en-US" sz="900" dirty="0" smtClean="0">
              <a:latin typeface="BIZ UDPゴシック" panose="020B0400000000000000" pitchFamily="50" charset="-128"/>
              <a:ea typeface="BIZ UDPゴシック" panose="020B0400000000000000" pitchFamily="50" charset="-128"/>
            </a:rPr>
            <a:t>事業</a:t>
          </a:r>
          <a:endParaRPr kumimoji="1" lang="ja-JP" altLang="en-US" sz="900" dirty="0">
            <a:latin typeface="BIZ UDPゴシック" panose="020B0400000000000000" pitchFamily="50" charset="-128"/>
            <a:ea typeface="BIZ UDPゴシック" panose="020B0400000000000000" pitchFamily="50" charset="-128"/>
          </a:endParaRPr>
        </a:p>
      </cdr:txBody>
    </cdr:sp>
  </cdr:relSizeAnchor>
  <cdr:relSizeAnchor xmlns:cdr="http://schemas.openxmlformats.org/drawingml/2006/chartDrawing">
    <cdr:from>
      <cdr:x>0.29696</cdr:x>
      <cdr:y>0.8208</cdr:y>
    </cdr:from>
    <cdr:to>
      <cdr:x>0.48662</cdr:x>
      <cdr:y>0.8969</cdr:y>
    </cdr:to>
    <cdr:sp macro="" textlink="">
      <cdr:nvSpPr>
        <cdr:cNvPr id="3" name="テキスト ボックス 24"/>
        <cdr:cNvSpPr txBox="1"/>
      </cdr:nvSpPr>
      <cdr:spPr>
        <a:xfrm xmlns:a="http://schemas.openxmlformats.org/drawingml/2006/main">
          <a:off x="1352821" y="2489855"/>
          <a:ext cx="864000" cy="2308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nchor="ctr">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kumimoji="1" lang="ja-JP" altLang="en-US" sz="900" dirty="0">
              <a:latin typeface="BIZ UDPゴシック" panose="020B0400000000000000" pitchFamily="50" charset="-128"/>
              <a:ea typeface="BIZ UDPゴシック" panose="020B0400000000000000" pitchFamily="50" charset="-128"/>
            </a:rPr>
            <a:t>水道</a:t>
          </a:r>
          <a:r>
            <a:rPr kumimoji="1" lang="ja-JP" altLang="en-US" sz="900" dirty="0" smtClean="0">
              <a:latin typeface="BIZ UDPゴシック" panose="020B0400000000000000" pitchFamily="50" charset="-128"/>
              <a:ea typeface="BIZ UDPゴシック" panose="020B0400000000000000" pitchFamily="50" charset="-128"/>
            </a:rPr>
            <a:t>事業</a:t>
          </a:r>
          <a:endParaRPr kumimoji="1" lang="ja-JP" altLang="en-US" sz="900" dirty="0">
            <a:latin typeface="BIZ UDPゴシック" panose="020B0400000000000000" pitchFamily="50" charset="-128"/>
            <a:ea typeface="BIZ UDPゴシック" panose="020B0400000000000000"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9" y="1"/>
            <a:ext cx="2949787" cy="498693"/>
          </a:xfrm>
          <a:prstGeom prst="rect">
            <a:avLst/>
          </a:prstGeom>
        </p:spPr>
        <p:txBody>
          <a:bodyPr vert="horz" lIns="91433" tIns="45717" rIns="91433" bIns="45717" rtlCol="0"/>
          <a:lstStyle>
            <a:lvl1pPr algn="r">
              <a:defRPr sz="1200"/>
            </a:lvl1pPr>
          </a:lstStyle>
          <a:p>
            <a:fld id="{6E3A60CE-7E8D-4390-9820-C09E755C9BD4}" type="datetimeFigureOut">
              <a:rPr kumimoji="1" lang="ja-JP" altLang="en-US" smtClean="0"/>
              <a:t>2023/5/12</a:t>
            </a:fld>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9" y="9440647"/>
            <a:ext cx="2949787" cy="498692"/>
          </a:xfrm>
          <a:prstGeom prst="rect">
            <a:avLst/>
          </a:prstGeom>
        </p:spPr>
        <p:txBody>
          <a:bodyPr vert="horz" lIns="91433" tIns="45717" rIns="91433" bIns="45717" rtlCol="0" anchor="b"/>
          <a:lstStyle>
            <a:lvl1pPr algn="r">
              <a:defRPr sz="1200"/>
            </a:lvl1pPr>
          </a:lstStyle>
          <a:p>
            <a:fld id="{427EC32B-E128-43F1-BA54-52B0ABAE8CC0}" type="slidenum">
              <a:rPr kumimoji="1" lang="ja-JP" altLang="en-US" smtClean="0"/>
              <a:t>‹#›</a:t>
            </a:fld>
            <a:endParaRPr kumimoji="1" lang="ja-JP" altLang="en-US"/>
          </a:p>
        </p:txBody>
      </p:sp>
    </p:spTree>
    <p:extLst>
      <p:ext uri="{BB962C8B-B14F-4D97-AF65-F5344CB8AC3E}">
        <p14:creationId xmlns:p14="http://schemas.microsoft.com/office/powerpoint/2010/main" val="37032626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3" tIns="45717" rIns="91433" bIns="45717" rtlCol="0"/>
          <a:lstStyle>
            <a:lvl1pPr algn="r">
              <a:defRPr sz="1200"/>
            </a:lvl1pPr>
          </a:lstStyle>
          <a:p>
            <a:fld id="{6A22FB6E-5550-4A84-95FC-6C5FC37CCEBE}" type="datetimeFigureOut">
              <a:rPr kumimoji="1" lang="ja-JP" altLang="en-US" smtClean="0"/>
              <a:t>2023/5/12</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3" tIns="45717" rIns="91433" bIns="45717" rtlCol="0" anchor="b"/>
          <a:lstStyle>
            <a:lvl1pPr algn="r">
              <a:defRPr sz="1200"/>
            </a:lvl1pPr>
          </a:lstStyle>
          <a:p>
            <a:fld id="{E030FFAA-3710-4C18-AE2B-D295A7E2953F}" type="slidenum">
              <a:rPr kumimoji="1" lang="ja-JP" altLang="en-US" smtClean="0"/>
              <a:t>‹#›</a:t>
            </a:fld>
            <a:endParaRPr kumimoji="1" lang="ja-JP" altLang="en-US"/>
          </a:p>
        </p:txBody>
      </p:sp>
    </p:spTree>
    <p:extLst>
      <p:ext uri="{BB962C8B-B14F-4D97-AF65-F5344CB8AC3E}">
        <p14:creationId xmlns:p14="http://schemas.microsoft.com/office/powerpoint/2010/main" val="17387734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18D6212-96C9-41D3-8E6B-E3D9ABE9871E}" type="datetime1">
              <a:rPr kumimoji="1" lang="ja-JP" altLang="en-US" smtClean="0"/>
              <a:t>2023/5/12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069371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5419FC-0020-489B-93BD-52EF9DFE2BE8}" type="datetime1">
              <a:rPr kumimoji="1" lang="ja-JP" altLang="en-US" smtClean="0"/>
              <a:t>2023/5/12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2641605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05A6C17-7DC2-4726-A511-85C76F0BCB45}" type="datetime1">
              <a:rPr kumimoji="1" lang="ja-JP" altLang="en-US" smtClean="0"/>
              <a:t>2023/5/12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84708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6370646-9FDD-4CE6-A2A1-8CE3717DBF7D}" type="datetime1">
              <a:rPr kumimoji="1" lang="ja-JP" altLang="en-US" smtClean="0"/>
              <a:t>2023/5/12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3015078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F2FF767-7590-42C7-BB8E-A314D8D2FD5C}" type="datetime1">
              <a:rPr kumimoji="1" lang="ja-JP" altLang="en-US" smtClean="0"/>
              <a:t>2023/5/12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71592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327FF62-28A4-44D8-9651-8BC671C7BC1C}" type="datetime1">
              <a:rPr kumimoji="1" lang="ja-JP" altLang="en-US" smtClean="0"/>
              <a:t>2023/5/12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3071204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80BBD65-545E-402E-9A81-768BAF244330}" type="datetime1">
              <a:rPr kumimoji="1" lang="ja-JP" altLang="en-US" smtClean="0"/>
              <a:t>2023/5/12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567029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CEE6590-0AFF-4C21-8D3D-813D36BA5861}" type="datetime1">
              <a:rPr kumimoji="1" lang="ja-JP" altLang="en-US" smtClean="0"/>
              <a:t>2023/5/12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2045014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4CA5C9-3C66-48F2-A7DA-50A8AAD99DFC}" type="datetime1">
              <a:rPr kumimoji="1" lang="ja-JP" altLang="en-US" smtClean="0"/>
              <a:t>2023/5/12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97294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BB57542-95D7-4C99-B020-CFE99BF6E3ED}" type="datetime1">
              <a:rPr kumimoji="1" lang="ja-JP" altLang="en-US" smtClean="0"/>
              <a:t>2023/5/12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959836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7EA7526-BBC7-44F0-9201-29D57E6CFCF0}" type="datetime1">
              <a:rPr kumimoji="1" lang="ja-JP" altLang="en-US" smtClean="0"/>
              <a:t>2023/5/12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3649295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4105B-2D9C-4C60-86CE-F7C448738759}" type="datetime1">
              <a:rPr kumimoji="1" lang="ja-JP" altLang="en-US" smtClean="0"/>
              <a:t>2023/5/12</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949951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362200"/>
            <a:ext cx="9923440" cy="952499"/>
          </a:xfrm>
          <a:prstGeom prst="rect">
            <a:avLst/>
          </a:prstGeom>
          <a:gradFill flip="none" rotWithShape="1">
            <a:gsLst>
              <a:gs pos="0">
                <a:schemeClr val="accent6">
                  <a:lumMod val="50000"/>
                </a:schemeClr>
              </a:gs>
              <a:gs pos="59000">
                <a:schemeClr val="accent6">
                  <a:lumMod val="75000"/>
                </a:schemeClr>
              </a:gs>
              <a:gs pos="100000">
                <a:schemeClr val="accent6">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ctrTitle"/>
          </p:nvPr>
        </p:nvSpPr>
        <p:spPr>
          <a:xfrm>
            <a:off x="216725" y="2412228"/>
            <a:ext cx="9489990" cy="753586"/>
          </a:xfrm>
        </p:spPr>
        <p:txBody>
          <a:bodyPr>
            <a:noAutofit/>
          </a:bodyPr>
          <a:lstStyle/>
          <a:p>
            <a:r>
              <a:rPr lang="ja-JP" altLang="en-US" sz="4000" b="1" dirty="0">
                <a:ln w="12700">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能勢町中長期財政シミュレーション</a:t>
            </a:r>
            <a:r>
              <a:rPr lang="ja-JP" altLang="en-US" sz="1200" b="1" dirty="0">
                <a:ln w="6350">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en-US" altLang="ja-JP" sz="1200" b="1" dirty="0">
                <a:ln w="6350">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R</a:t>
            </a:r>
            <a:r>
              <a:rPr lang="ja-JP" altLang="en-US" sz="1200" b="1" dirty="0">
                <a:ln w="6350">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３年度推計）</a:t>
            </a:r>
          </a:p>
        </p:txBody>
      </p:sp>
      <p:sp>
        <p:nvSpPr>
          <p:cNvPr id="3" name="サブタイトル 2"/>
          <p:cNvSpPr>
            <a:spLocks noGrp="1"/>
          </p:cNvSpPr>
          <p:nvPr>
            <p:ph type="subTitle" idx="1"/>
          </p:nvPr>
        </p:nvSpPr>
        <p:spPr>
          <a:xfrm>
            <a:off x="2072604" y="5682885"/>
            <a:ext cx="7429500" cy="946516"/>
          </a:xfrm>
        </p:spPr>
        <p:txBody>
          <a:bodyPr>
            <a:normAutofit/>
          </a:bodyPr>
          <a:lstStyle/>
          <a:p>
            <a:pPr algn="r"/>
            <a:r>
              <a:rPr lang="ja-JP" altLang="en-US" dirty="0">
                <a:latin typeface="BIZ UDPゴシック" panose="020B0400000000000000" pitchFamily="50" charset="-128"/>
                <a:ea typeface="BIZ UDPゴシック" panose="020B0400000000000000" pitchFamily="50" charset="-128"/>
              </a:rPr>
              <a:t>　　　　　　　　　　　　　　　　　　　　　　　　　 </a:t>
            </a:r>
            <a:r>
              <a:rPr kumimoji="1" lang="ja-JP" altLang="en-US">
                <a:latin typeface="BIZ UDPゴシック" panose="020B0400000000000000" pitchFamily="50" charset="-128"/>
                <a:ea typeface="BIZ UDPゴシック" panose="020B0400000000000000" pitchFamily="50" charset="-128"/>
              </a:rPr>
              <a:t>令和</a:t>
            </a:r>
            <a:r>
              <a:rPr kumimoji="1" lang="ja-JP" altLang="en-US" smtClean="0">
                <a:latin typeface="BIZ UDPゴシック" panose="020B0400000000000000" pitchFamily="50" charset="-128"/>
                <a:ea typeface="BIZ UDPゴシック" panose="020B0400000000000000" pitchFamily="50" charset="-128"/>
              </a:rPr>
              <a:t>４年</a:t>
            </a:r>
            <a:r>
              <a:rPr lang="ja-JP" altLang="en-US" smtClean="0">
                <a:latin typeface="BIZ UDPゴシック" panose="020B0400000000000000" pitchFamily="50" charset="-128"/>
                <a:ea typeface="BIZ UDPゴシック" panose="020B0400000000000000" pitchFamily="50" charset="-128"/>
              </a:rPr>
              <a:t>４</a:t>
            </a:r>
            <a:r>
              <a:rPr kumimoji="1" lang="ja-JP" altLang="en-US" smtClean="0">
                <a:latin typeface="BIZ UDPゴシック" panose="020B0400000000000000" pitchFamily="50" charset="-128"/>
                <a:ea typeface="BIZ UDPゴシック" panose="020B0400000000000000" pitchFamily="50" charset="-128"/>
              </a:rPr>
              <a:t>月</a:t>
            </a:r>
            <a:r>
              <a:rPr kumimoji="1" lang="ja-JP" altLang="en-US" dirty="0">
                <a:latin typeface="BIZ UDPゴシック" panose="020B0400000000000000" pitchFamily="50" charset="-128"/>
                <a:ea typeface="BIZ UDPゴシック" panose="020B0400000000000000" pitchFamily="50" charset="-128"/>
              </a:rPr>
              <a:t>　　</a:t>
            </a:r>
            <a:endParaRPr kumimoji="1" lang="en-US" altLang="ja-JP" dirty="0">
              <a:latin typeface="BIZ UDPゴシック" panose="020B0400000000000000" pitchFamily="50" charset="-128"/>
              <a:ea typeface="BIZ UDPゴシック" panose="020B0400000000000000" pitchFamily="50" charset="-128"/>
            </a:endParaRPr>
          </a:p>
          <a:p>
            <a:pPr algn="r"/>
            <a:r>
              <a:rPr kumimoji="1" lang="ja-JP" altLang="en-US" dirty="0">
                <a:latin typeface="BIZ UDPゴシック" panose="020B0400000000000000" pitchFamily="50" charset="-128"/>
                <a:ea typeface="BIZ UDPゴシック" panose="020B0400000000000000" pitchFamily="50" charset="-128"/>
              </a:rPr>
              <a:t>大阪府</a:t>
            </a:r>
            <a:r>
              <a:rPr kumimoji="1"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能勢</a:t>
            </a:r>
            <a:r>
              <a:rPr kumimoji="1" lang="ja-JP" altLang="en-US" dirty="0">
                <a:latin typeface="BIZ UDPゴシック" panose="020B0400000000000000" pitchFamily="50" charset="-128"/>
                <a:ea typeface="BIZ UDPゴシック" panose="020B0400000000000000" pitchFamily="50" charset="-128"/>
              </a:rPr>
              <a:t>町</a:t>
            </a:r>
          </a:p>
        </p:txBody>
      </p:sp>
      <p:sp>
        <p:nvSpPr>
          <p:cNvPr id="5" name="テキスト ボックス 4"/>
          <p:cNvSpPr txBox="1"/>
          <p:nvPr/>
        </p:nvSpPr>
        <p:spPr>
          <a:xfrm>
            <a:off x="800099" y="3822700"/>
            <a:ext cx="8331201" cy="1731243"/>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kumimoji="1" lang="ja-JP" altLang="en-US" sz="1300" b="1" dirty="0">
                <a:latin typeface="BIZ UDPゴシック" panose="020B0400000000000000" pitchFamily="50" charset="-128"/>
                <a:ea typeface="BIZ UDPゴシック" panose="020B0400000000000000" pitchFamily="50" charset="-128"/>
              </a:rPr>
              <a:t>大阪府と市町村が共同で取り組んできた</a:t>
            </a:r>
            <a:r>
              <a:rPr kumimoji="1" lang="en-US" altLang="ja-JP" sz="1300" b="1" dirty="0">
                <a:latin typeface="BIZ UDPゴシック" panose="020B0400000000000000" pitchFamily="50" charset="-128"/>
                <a:ea typeface="BIZ UDPゴシック" panose="020B0400000000000000" pitchFamily="50" charset="-128"/>
              </a:rPr>
              <a:t>『</a:t>
            </a:r>
            <a:r>
              <a:rPr kumimoji="1" lang="ja-JP" altLang="en-US" sz="1300" b="1" dirty="0">
                <a:latin typeface="BIZ UDPゴシック" panose="020B0400000000000000" pitchFamily="50" charset="-128"/>
                <a:ea typeface="BIZ UDPゴシック" panose="020B0400000000000000" pitchFamily="50" charset="-128"/>
              </a:rPr>
              <a:t>基礎自治機能の維持・充実に関する研究会</a:t>
            </a:r>
            <a:r>
              <a:rPr kumimoji="1" lang="en-US" altLang="ja-JP" sz="1300" b="1" dirty="0">
                <a:latin typeface="BIZ UDPゴシック" panose="020B0400000000000000" pitchFamily="50" charset="-128"/>
                <a:ea typeface="BIZ UDPゴシック" panose="020B0400000000000000" pitchFamily="50" charset="-128"/>
              </a:rPr>
              <a:t>』</a:t>
            </a:r>
            <a:r>
              <a:rPr kumimoji="1" lang="ja-JP" altLang="en-US" sz="1300" b="1" dirty="0">
                <a:latin typeface="BIZ UDPゴシック" panose="020B0400000000000000" pitchFamily="50" charset="-128"/>
                <a:ea typeface="BIZ UDPゴシック" panose="020B0400000000000000" pitchFamily="50" charset="-128"/>
              </a:rPr>
              <a:t>などの成果を踏まえ</a:t>
            </a:r>
            <a:r>
              <a:rPr kumimoji="1" lang="en-US" altLang="ja-JP" sz="1300" b="1" dirty="0">
                <a:latin typeface="BIZ UDPゴシック" panose="020B0400000000000000" pitchFamily="50" charset="-128"/>
                <a:ea typeface="BIZ UDPゴシック" panose="020B0400000000000000" pitchFamily="50" charset="-128"/>
              </a:rPr>
              <a:t/>
            </a:r>
            <a:br>
              <a:rPr kumimoji="1" lang="en-US" altLang="ja-JP" sz="1300" b="1" dirty="0">
                <a:latin typeface="BIZ UDPゴシック" panose="020B0400000000000000" pitchFamily="50" charset="-128"/>
                <a:ea typeface="BIZ UDPゴシック" panose="020B0400000000000000" pitchFamily="50" charset="-128"/>
              </a:rPr>
            </a:br>
            <a:r>
              <a:rPr kumimoji="1" lang="ja-JP" altLang="en-US" sz="1300" b="1" dirty="0">
                <a:latin typeface="BIZ UDPゴシック" panose="020B0400000000000000" pitchFamily="50" charset="-128"/>
                <a:ea typeface="BIZ UDPゴシック" panose="020B0400000000000000" pitchFamily="50" charset="-128"/>
              </a:rPr>
              <a:t>ながら、財政基盤が脆弱な町村を対象に、人口減少・高齢化などがもたらす将来課題が長期的財政収支に</a:t>
            </a:r>
            <a:r>
              <a:rPr kumimoji="1" lang="en-US" altLang="ja-JP" sz="1300" b="1" dirty="0">
                <a:latin typeface="BIZ UDPゴシック" panose="020B0400000000000000" pitchFamily="50" charset="-128"/>
                <a:ea typeface="BIZ UDPゴシック" panose="020B0400000000000000" pitchFamily="50" charset="-128"/>
              </a:rPr>
              <a:t/>
            </a:r>
            <a:br>
              <a:rPr kumimoji="1" lang="en-US" altLang="ja-JP" sz="1300" b="1" dirty="0">
                <a:latin typeface="BIZ UDPゴシック" panose="020B0400000000000000" pitchFamily="50" charset="-128"/>
                <a:ea typeface="BIZ UDPゴシック" panose="020B0400000000000000" pitchFamily="50" charset="-128"/>
              </a:rPr>
            </a:br>
            <a:r>
              <a:rPr kumimoji="1" lang="ja-JP" altLang="en-US" sz="1300" b="1" dirty="0">
                <a:latin typeface="BIZ UDPゴシック" panose="020B0400000000000000" pitchFamily="50" charset="-128"/>
                <a:ea typeface="BIZ UDPゴシック" panose="020B0400000000000000" pitchFamily="50" charset="-128"/>
              </a:rPr>
              <a:t>どのような影響を与えるかを分析するために、</a:t>
            </a:r>
            <a:r>
              <a:rPr kumimoji="1" lang="en-US" altLang="ja-JP" sz="1300" b="1" dirty="0">
                <a:latin typeface="BIZ UDPゴシック" panose="020B0400000000000000" pitchFamily="50" charset="-128"/>
                <a:ea typeface="BIZ UDPゴシック" panose="020B0400000000000000" pitchFamily="50" charset="-128"/>
              </a:rPr>
              <a:t>R</a:t>
            </a:r>
            <a:r>
              <a:rPr kumimoji="1" lang="ja-JP" altLang="en-US" sz="1300" b="1" dirty="0">
                <a:latin typeface="BIZ UDPゴシック" panose="020B0400000000000000" pitchFamily="50" charset="-128"/>
                <a:ea typeface="BIZ UDPゴシック" panose="020B0400000000000000" pitchFamily="50" charset="-128"/>
              </a:rPr>
              <a:t>２年度から財政シミュレーションを作成。</a:t>
            </a:r>
            <a:endParaRPr kumimoji="1" lang="en-US" altLang="ja-JP" sz="1300" b="1" dirty="0">
              <a:latin typeface="BIZ UDPゴシック" panose="020B0400000000000000" pitchFamily="50" charset="-128"/>
              <a:ea typeface="BIZ UDPゴシック" panose="020B0400000000000000" pitchFamily="50" charset="-128"/>
            </a:endParaRPr>
          </a:p>
          <a:p>
            <a:pPr>
              <a:lnSpc>
                <a:spcPct val="150000"/>
              </a:lnSpc>
            </a:pPr>
            <a:endParaRPr kumimoji="1" lang="en-US" altLang="ja-JP" sz="600" b="1" dirty="0">
              <a:latin typeface="BIZ UDPゴシック" panose="020B0400000000000000" pitchFamily="50" charset="-128"/>
              <a:ea typeface="BIZ UDPゴシック" panose="020B0400000000000000" pitchFamily="50" charset="-128"/>
            </a:endParaRPr>
          </a:p>
          <a:p>
            <a:pPr marL="285750" indent="-285750">
              <a:lnSpc>
                <a:spcPct val="150000"/>
              </a:lnSpc>
              <a:buFont typeface="Wingdings" panose="05000000000000000000" pitchFamily="2" charset="2"/>
              <a:buChar char="Ø"/>
            </a:pPr>
            <a:r>
              <a:rPr kumimoji="1" lang="ja-JP" altLang="en-US" sz="1300" b="1" dirty="0">
                <a:latin typeface="BIZ UDPゴシック" panose="020B0400000000000000" pitchFamily="50" charset="-128"/>
                <a:ea typeface="BIZ UDPゴシック" panose="020B0400000000000000" pitchFamily="50" charset="-128"/>
              </a:rPr>
              <a:t>Ｒ３年度も、Ｒ２年度決算をベースにシミュレーションを更新。この結果を踏まえつつ、今後、さらなる広域連携や行財政改革の推進など、必要な取組みについて検討。</a:t>
            </a:r>
          </a:p>
        </p:txBody>
      </p:sp>
    </p:spTree>
    <p:extLst>
      <p:ext uri="{BB962C8B-B14F-4D97-AF65-F5344CB8AC3E}">
        <p14:creationId xmlns:p14="http://schemas.microsoft.com/office/powerpoint/2010/main" val="1772722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グラフ 24">
            <a:extLst>
              <a:ext uri="{FF2B5EF4-FFF2-40B4-BE49-F238E27FC236}">
                <a16:creationId xmlns:a16="http://schemas.microsoft.com/office/drawing/2014/main" id="{DB1C0F3B-9DCE-47B8-9123-E2AF3917C836}"/>
              </a:ext>
            </a:extLst>
          </p:cNvPr>
          <p:cNvGraphicFramePr>
            <a:graphicFrameLocks/>
          </p:cNvGraphicFramePr>
          <p:nvPr>
            <p:extLst>
              <p:ext uri="{D42A27DB-BD31-4B8C-83A1-F6EECF244321}">
                <p14:modId xmlns:p14="http://schemas.microsoft.com/office/powerpoint/2010/main" val="2685930094"/>
              </p:ext>
            </p:extLst>
          </p:nvPr>
        </p:nvGraphicFramePr>
        <p:xfrm>
          <a:off x="5086988" y="2610308"/>
          <a:ext cx="4623118" cy="2664429"/>
        </p:xfrm>
        <a:graphic>
          <a:graphicData uri="http://schemas.openxmlformats.org/drawingml/2006/chart">
            <c:chart xmlns:c="http://schemas.openxmlformats.org/drawingml/2006/chart" xmlns:r="http://schemas.openxmlformats.org/officeDocument/2006/relationships" r:id="rId2"/>
          </a:graphicData>
        </a:graphic>
      </p:graphicFrame>
      <p:sp>
        <p:nvSpPr>
          <p:cNvPr id="4" name="正方形/長方形 3"/>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78059" y="69752"/>
            <a:ext cx="9802922" cy="523220"/>
          </a:xfrm>
          <a:prstGeom prst="rect">
            <a:avLst/>
          </a:prstGeom>
          <a:noFill/>
        </p:spPr>
        <p:txBody>
          <a:bodyPr wrap="square" rtlCol="0">
            <a:spAutoFit/>
          </a:bodyPr>
          <a:lstStyle/>
          <a:p>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１．能勢町の中長期財政シミュレーション</a:t>
            </a:r>
          </a:p>
        </p:txBody>
      </p:sp>
      <p:sp>
        <p:nvSpPr>
          <p:cNvPr id="2" name="正方形/長方形 1"/>
          <p:cNvSpPr/>
          <p:nvPr/>
        </p:nvSpPr>
        <p:spPr>
          <a:xfrm>
            <a:off x="292993" y="982856"/>
            <a:ext cx="9587988" cy="1131079"/>
          </a:xfrm>
          <a:prstGeom prst="rect">
            <a:avLst/>
          </a:prstGeom>
        </p:spPr>
        <p:txBody>
          <a:bodyPr wrap="square">
            <a:spAutoFit/>
          </a:bodyPr>
          <a:lstStyle/>
          <a:p>
            <a:pPr>
              <a:lnSpc>
                <a:spcPts val="2500"/>
              </a:lnSpc>
              <a:spcAft>
                <a:spcPts val="600"/>
              </a:spcAft>
            </a:pPr>
            <a:r>
              <a:rPr kumimoji="1" lang="ja-JP" altLang="en-US" sz="1600" dirty="0">
                <a:solidFill>
                  <a:srgbClr val="FFC000"/>
                </a:solidFill>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今後の財政収支は、年齢区分別人口と連動して町税が減少する一方、地方交付税の大幅な増額は</a:t>
            </a:r>
            <a:r>
              <a:rPr kumimoji="1" lang="en-US" altLang="ja-JP" sz="1600" dirty="0">
                <a:latin typeface="BIZ UDPゴシック" panose="020B0400000000000000" pitchFamily="50" charset="-128"/>
                <a:ea typeface="BIZ UDPゴシック" panose="020B0400000000000000" pitchFamily="50" charset="-128"/>
              </a:rPr>
              <a:t/>
            </a:r>
            <a:br>
              <a:rPr kumimoji="1" lang="en-US" altLang="ja-JP" sz="1600" dirty="0">
                <a:latin typeface="BIZ UDPゴシック" panose="020B0400000000000000" pitchFamily="50" charset="-128"/>
                <a:ea typeface="BIZ UDPゴシック" panose="020B0400000000000000" pitchFamily="50" charset="-128"/>
              </a:rPr>
            </a:br>
            <a:r>
              <a:rPr kumimoji="1" lang="en-US" altLang="ja-JP" sz="1600" dirty="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見込めない中、社会保障関係経費や物件費等が増高する厳しい見通し</a:t>
            </a:r>
          </a:p>
          <a:p>
            <a:pPr>
              <a:lnSpc>
                <a:spcPts val="2500"/>
              </a:lnSpc>
              <a:spcAft>
                <a:spcPts val="600"/>
              </a:spcAft>
            </a:pPr>
            <a:r>
              <a:rPr kumimoji="1" lang="ja-JP" altLang="en-US" sz="1600" dirty="0" smtClean="0">
                <a:solidFill>
                  <a:schemeClr val="accent2"/>
                </a:solidFill>
                <a:latin typeface="BIZ UDPゴシック" panose="020B0400000000000000" pitchFamily="50" charset="-128"/>
                <a:ea typeface="BIZ UDPゴシック" panose="020B0400000000000000" pitchFamily="50" charset="-128"/>
              </a:rPr>
              <a:t>➡　</a:t>
            </a:r>
            <a:r>
              <a:rPr kumimoji="1" lang="ja-JP" altLang="en-US" sz="1600" dirty="0" smtClean="0">
                <a:latin typeface="BIZ UDPゴシック" panose="020B0400000000000000" pitchFamily="50" charset="-128"/>
                <a:ea typeface="BIZ UDPゴシック" panose="020B0400000000000000" pitchFamily="50" charset="-128"/>
              </a:rPr>
              <a:t>財政</a:t>
            </a:r>
            <a:r>
              <a:rPr kumimoji="1" lang="ja-JP" altLang="en-US" sz="1600" dirty="0">
                <a:latin typeface="BIZ UDPゴシック" panose="020B0400000000000000" pitchFamily="50" charset="-128"/>
                <a:ea typeface="BIZ UDPゴシック" panose="020B0400000000000000" pitchFamily="50" charset="-128"/>
              </a:rPr>
              <a:t>調整基金（令和２年度決算</a:t>
            </a:r>
            <a:r>
              <a:rPr kumimoji="1" lang="ja-JP" altLang="en-US" sz="1600" dirty="0" smtClean="0">
                <a:latin typeface="BIZ UDPゴシック" panose="020B0400000000000000" pitchFamily="50" charset="-128"/>
                <a:ea typeface="BIZ UDPゴシック" panose="020B0400000000000000" pitchFamily="50" charset="-128"/>
              </a:rPr>
              <a:t>で１２</a:t>
            </a:r>
            <a:r>
              <a:rPr kumimoji="1" lang="en-US" altLang="ja-JP" sz="1600" dirty="0" smtClean="0">
                <a:latin typeface="BIZ UDPゴシック" panose="020B0400000000000000" pitchFamily="50" charset="-128"/>
                <a:ea typeface="BIZ UDPゴシック" panose="020B0400000000000000" pitchFamily="50" charset="-128"/>
              </a:rPr>
              <a:t>.</a:t>
            </a:r>
            <a:r>
              <a:rPr kumimoji="1" lang="ja-JP" altLang="en-US" sz="1600" dirty="0" smtClean="0">
                <a:latin typeface="BIZ UDPゴシック" panose="020B0400000000000000" pitchFamily="50" charset="-128"/>
                <a:ea typeface="BIZ UDPゴシック" panose="020B0400000000000000" pitchFamily="50" charset="-128"/>
              </a:rPr>
              <a:t>５億円</a:t>
            </a:r>
            <a:r>
              <a:rPr kumimoji="1" lang="ja-JP" altLang="en-US" sz="1600" dirty="0">
                <a:latin typeface="BIZ UDPゴシック" panose="020B0400000000000000" pitchFamily="50" charset="-128"/>
                <a:ea typeface="BIZ UDPゴシック" panose="020B0400000000000000" pitchFamily="50" charset="-128"/>
              </a:rPr>
              <a:t>）は</a:t>
            </a:r>
            <a:r>
              <a:rPr kumimoji="1" lang="ja-JP" altLang="en-US" sz="1600" dirty="0" smtClean="0">
                <a:latin typeface="BIZ UDPゴシック" panose="020B0400000000000000" pitchFamily="50" charset="-128"/>
                <a:ea typeface="BIZ UDPゴシック" panose="020B0400000000000000" pitchFamily="50" charset="-128"/>
              </a:rPr>
              <a:t>令和１７年度</a:t>
            </a:r>
            <a:r>
              <a:rPr kumimoji="1" lang="ja-JP" altLang="en-US" sz="1600" dirty="0">
                <a:latin typeface="BIZ UDPゴシック" panose="020B0400000000000000" pitchFamily="50" charset="-128"/>
                <a:ea typeface="BIZ UDPゴシック" panose="020B0400000000000000" pitchFamily="50" charset="-128"/>
              </a:rPr>
              <a:t>に枯渇する見通し</a:t>
            </a:r>
          </a:p>
        </p:txBody>
      </p:sp>
      <p:sp>
        <p:nvSpPr>
          <p:cNvPr id="17" name="正方形/長方形 16"/>
          <p:cNvSpPr/>
          <p:nvPr/>
        </p:nvSpPr>
        <p:spPr>
          <a:xfrm>
            <a:off x="223065" y="913096"/>
            <a:ext cx="9487041" cy="1287105"/>
          </a:xfrm>
          <a:prstGeom prst="rect">
            <a:avLst/>
          </a:prstGeom>
          <a:noFill/>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 name="テキスト ボックス 4"/>
          <p:cNvSpPr txBox="1"/>
          <p:nvPr/>
        </p:nvSpPr>
        <p:spPr>
          <a:xfrm>
            <a:off x="8352600" y="3309492"/>
            <a:ext cx="954504" cy="307777"/>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歳出総額</a:t>
            </a:r>
          </a:p>
        </p:txBody>
      </p:sp>
      <p:sp>
        <p:nvSpPr>
          <p:cNvPr id="22" name="テキスト ボックス 21"/>
          <p:cNvSpPr txBox="1"/>
          <p:nvPr/>
        </p:nvSpPr>
        <p:spPr>
          <a:xfrm>
            <a:off x="8364492" y="4245739"/>
            <a:ext cx="1237554" cy="307777"/>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歳入総額</a:t>
            </a:r>
          </a:p>
        </p:txBody>
      </p:sp>
      <p:sp>
        <p:nvSpPr>
          <p:cNvPr id="12" name="テキスト ボックス 11"/>
          <p:cNvSpPr txBox="1"/>
          <p:nvPr/>
        </p:nvSpPr>
        <p:spPr>
          <a:xfrm>
            <a:off x="740923" y="2456838"/>
            <a:ext cx="3875964" cy="307777"/>
          </a:xfrm>
          <a:prstGeom prst="rect">
            <a:avLst/>
          </a:prstGeom>
          <a:noFill/>
        </p:spPr>
        <p:txBody>
          <a:bodyPr wrap="square" rtlCol="0">
            <a:spAutoFit/>
          </a:bodyPr>
          <a:lstStyle/>
          <a:p>
            <a:pPr algn="ct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　収支過不足　</a:t>
            </a:r>
            <a:r>
              <a:rPr kumimoji="1" lang="en-US" altLang="ja-JP" sz="1400" dirty="0" smtClean="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23" name="テキスト ボックス 22"/>
          <p:cNvSpPr txBox="1"/>
          <p:nvPr/>
        </p:nvSpPr>
        <p:spPr>
          <a:xfrm>
            <a:off x="5611518" y="2461191"/>
            <a:ext cx="3875964" cy="307777"/>
          </a:xfrm>
          <a:prstGeom prst="rect">
            <a:avLst/>
          </a:prstGeom>
          <a:noFill/>
        </p:spPr>
        <p:txBody>
          <a:bodyPr wrap="square" rtlCol="0">
            <a:spAutoFit/>
          </a:bodyPr>
          <a:lstStyle/>
          <a:p>
            <a:pPr algn="ct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　歳入総額・歳出総額の見通し　</a:t>
            </a: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20" name="テキスト ボックス 19"/>
          <p:cNvSpPr txBox="1"/>
          <p:nvPr/>
        </p:nvSpPr>
        <p:spPr>
          <a:xfrm>
            <a:off x="1208474" y="6433873"/>
            <a:ext cx="9360000" cy="307777"/>
          </a:xfrm>
          <a:prstGeom prst="rect">
            <a:avLst/>
          </a:prstGeom>
          <a:noFill/>
        </p:spPr>
        <p:txBody>
          <a:bodyPr wrap="square" rtlCol="0">
            <a:spAutoFit/>
          </a:bodyPr>
          <a:lstStyle/>
          <a:p>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　この試算は不確定要素を多く含んでおり、将来に向かって相当の幅をもってみる必要がある</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21" name="テキスト ボックス 20"/>
          <p:cNvSpPr txBox="1"/>
          <p:nvPr/>
        </p:nvSpPr>
        <p:spPr>
          <a:xfrm>
            <a:off x="4879152" y="2589195"/>
            <a:ext cx="828000" cy="246221"/>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（百万円）</a:t>
            </a:r>
          </a:p>
        </p:txBody>
      </p:sp>
      <p:sp>
        <p:nvSpPr>
          <p:cNvPr id="24" name="テキスト ボックス 23"/>
          <p:cNvSpPr txBox="1"/>
          <p:nvPr/>
        </p:nvSpPr>
        <p:spPr>
          <a:xfrm>
            <a:off x="48198" y="2615079"/>
            <a:ext cx="828000" cy="246221"/>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（百万円）</a:t>
            </a:r>
          </a:p>
        </p:txBody>
      </p:sp>
      <p:sp>
        <p:nvSpPr>
          <p:cNvPr id="30" name="テキスト ボックス 29"/>
          <p:cNvSpPr txBox="1"/>
          <p:nvPr/>
        </p:nvSpPr>
        <p:spPr>
          <a:xfrm>
            <a:off x="7608815" y="1358976"/>
            <a:ext cx="1981339" cy="769441"/>
          </a:xfrm>
          <a:prstGeom prst="rect">
            <a:avLst/>
          </a:prstGeom>
          <a:noFill/>
          <a:ln w="19050">
            <a:solidFill>
              <a:schemeClr val="tx2"/>
            </a:solidFill>
            <a:prstDash val="sysDot"/>
          </a:ln>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原則と</a:t>
            </a:r>
            <a:r>
              <a:rPr kumimoji="1" lang="ja-JP" altLang="en-US" sz="1100" dirty="0" smtClean="0">
                <a:latin typeface="BIZ UDPゴシック" panose="020B0400000000000000" pitchFamily="50" charset="-128"/>
                <a:ea typeface="BIZ UDPゴシック" panose="020B0400000000000000" pitchFamily="50" charset="-128"/>
              </a:rPr>
              <a:t>して特定</a:t>
            </a:r>
            <a:r>
              <a:rPr kumimoji="1" lang="ja-JP" altLang="en-US" sz="1100" dirty="0">
                <a:latin typeface="BIZ UDPゴシック" panose="020B0400000000000000" pitchFamily="50" charset="-128"/>
                <a:ea typeface="BIZ UDPゴシック" panose="020B0400000000000000" pitchFamily="50" charset="-128"/>
              </a:rPr>
              <a:t>目的基金からの繰入は見込まず、財源不足額に財政調整基金のみを充当する場合</a:t>
            </a:r>
          </a:p>
        </p:txBody>
      </p:sp>
      <p:sp>
        <p:nvSpPr>
          <p:cNvPr id="27" name="正方形/長方形 26"/>
          <p:cNvSpPr/>
          <p:nvPr/>
        </p:nvSpPr>
        <p:spPr>
          <a:xfrm>
            <a:off x="9602046" y="6501496"/>
            <a:ext cx="299838" cy="372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１</a:t>
            </a:r>
          </a:p>
        </p:txBody>
      </p:sp>
      <p:graphicFrame>
        <p:nvGraphicFramePr>
          <p:cNvPr id="18" name="グラフ 17">
            <a:extLst>
              <a:ext uri="{FF2B5EF4-FFF2-40B4-BE49-F238E27FC236}">
                <a16:creationId xmlns:a16="http://schemas.microsoft.com/office/drawing/2014/main" id="{A8623A40-A99D-44FA-AC9C-C88B991F3BC5}"/>
              </a:ext>
            </a:extLst>
          </p:cNvPr>
          <p:cNvGraphicFramePr>
            <a:graphicFrameLocks/>
          </p:cNvGraphicFramePr>
          <p:nvPr>
            <p:extLst>
              <p:ext uri="{D42A27DB-BD31-4B8C-83A1-F6EECF244321}">
                <p14:modId xmlns:p14="http://schemas.microsoft.com/office/powerpoint/2010/main" val="874995454"/>
              </p:ext>
            </p:extLst>
          </p:nvPr>
        </p:nvGraphicFramePr>
        <p:xfrm>
          <a:off x="101624" y="2587731"/>
          <a:ext cx="4620810" cy="2755349"/>
        </p:xfrm>
        <a:graphic>
          <a:graphicData uri="http://schemas.openxmlformats.org/drawingml/2006/chart">
            <c:chart xmlns:c="http://schemas.openxmlformats.org/drawingml/2006/chart" xmlns:r="http://schemas.openxmlformats.org/officeDocument/2006/relationships" r:id="rId3"/>
          </a:graphicData>
        </a:graphic>
      </p:graphicFrame>
      <p:pic>
        <p:nvPicPr>
          <p:cNvPr id="7" name="図 6"/>
          <p:cNvPicPr>
            <a:picLocks noChangeAspect="1"/>
          </p:cNvPicPr>
          <p:nvPr/>
        </p:nvPicPr>
        <p:blipFill>
          <a:blip r:embed="rId4"/>
          <a:stretch>
            <a:fillRect/>
          </a:stretch>
        </p:blipFill>
        <p:spPr>
          <a:xfrm>
            <a:off x="223065" y="5861353"/>
            <a:ext cx="9487041" cy="314385"/>
          </a:xfrm>
          <a:prstGeom prst="rect">
            <a:avLst/>
          </a:prstGeom>
        </p:spPr>
      </p:pic>
      <p:sp>
        <p:nvSpPr>
          <p:cNvPr id="26" name="角丸四角形 25"/>
          <p:cNvSpPr/>
          <p:nvPr/>
        </p:nvSpPr>
        <p:spPr>
          <a:xfrm>
            <a:off x="9179430" y="5838777"/>
            <a:ext cx="504000" cy="353437"/>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0" y="6164132"/>
            <a:ext cx="1692000" cy="230832"/>
          </a:xfrm>
          <a:prstGeom prst="rect">
            <a:avLst/>
          </a:prstGeom>
          <a:noFill/>
        </p:spPr>
        <p:txBody>
          <a:bodyPr wrap="square" rtlCol="0" anchor="ctr">
            <a:spAutoFit/>
          </a:bodyPr>
          <a:lstStyle/>
          <a:p>
            <a:pPr algn="ctr"/>
            <a:r>
              <a:rPr kumimoji="1" lang="ja-JP" altLang="en-US" sz="900" dirty="0">
                <a:latin typeface="BIZ UDPゴシック" panose="020B0400000000000000" pitchFamily="50" charset="-128"/>
                <a:ea typeface="BIZ UDPゴシック" panose="020B0400000000000000" pitchFamily="50" charset="-128"/>
              </a:rPr>
              <a:t>（▲は累積の財源不足額）</a:t>
            </a:r>
          </a:p>
        </p:txBody>
      </p:sp>
      <p:sp>
        <p:nvSpPr>
          <p:cNvPr id="34" name="テキスト ボックス 33">
            <a:extLst>
              <a:ext uri="{FF2B5EF4-FFF2-40B4-BE49-F238E27FC236}">
                <a16:creationId xmlns:a16="http://schemas.microsoft.com/office/drawing/2014/main" id="{9DDCD8FF-5B21-4010-AA92-DA3E3CF2DE19}"/>
              </a:ext>
            </a:extLst>
          </p:cNvPr>
          <p:cNvSpPr txBox="1"/>
          <p:nvPr/>
        </p:nvSpPr>
        <p:spPr>
          <a:xfrm>
            <a:off x="8845832" y="5627345"/>
            <a:ext cx="1060168" cy="2308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（単位：百万円）</a:t>
            </a:r>
          </a:p>
        </p:txBody>
      </p:sp>
    </p:spTree>
    <p:extLst>
      <p:ext uri="{BB962C8B-B14F-4D97-AF65-F5344CB8AC3E}">
        <p14:creationId xmlns:p14="http://schemas.microsoft.com/office/powerpoint/2010/main" val="1047447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78059" y="69752"/>
            <a:ext cx="6098144" cy="523220"/>
          </a:xfrm>
          <a:prstGeom prst="rect">
            <a:avLst/>
          </a:prstGeom>
          <a:noFill/>
        </p:spPr>
        <p:txBody>
          <a:bodyPr wrap="none" rtlCol="0">
            <a:spAutoFit/>
          </a:bodyPr>
          <a:lstStyle/>
          <a:p>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２．財政シミュレーションの試算方法①</a:t>
            </a:r>
          </a:p>
        </p:txBody>
      </p:sp>
      <p:sp>
        <p:nvSpPr>
          <p:cNvPr id="13" name="正方形/長方形 12"/>
          <p:cNvSpPr/>
          <p:nvPr/>
        </p:nvSpPr>
        <p:spPr>
          <a:xfrm>
            <a:off x="9602046" y="6501496"/>
            <a:ext cx="299838" cy="372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２</a:t>
            </a:r>
          </a:p>
        </p:txBody>
      </p:sp>
      <p:sp>
        <p:nvSpPr>
          <p:cNvPr id="10" name="正方形/長方形 9"/>
          <p:cNvSpPr/>
          <p:nvPr/>
        </p:nvSpPr>
        <p:spPr>
          <a:xfrm>
            <a:off x="250594" y="789846"/>
            <a:ext cx="9385398" cy="2221121"/>
          </a:xfrm>
          <a:prstGeom prst="rect">
            <a:avLst/>
          </a:prstGeom>
        </p:spPr>
        <p:txBody>
          <a:bodyPr wrap="square">
            <a:spAutoFit/>
          </a:bodyPr>
          <a:lstStyle/>
          <a:p>
            <a:pPr>
              <a:lnSpc>
                <a:spcPts val="2200"/>
              </a:lnSpc>
              <a:spcAft>
                <a:spcPts val="400"/>
              </a:spcAft>
            </a:pPr>
            <a:r>
              <a:rPr kumimoji="1" lang="ja-JP" altLang="en-US" sz="1600" dirty="0">
                <a:solidFill>
                  <a:srgbClr val="FFC000"/>
                </a:solidFill>
                <a:latin typeface="BIZ UDPゴシック" panose="020B0400000000000000" pitchFamily="50" charset="-128"/>
                <a:ea typeface="BIZ UDPゴシック" panose="020B0400000000000000" pitchFamily="50" charset="-128"/>
              </a:rPr>
              <a:t>● </a:t>
            </a:r>
            <a:r>
              <a:rPr kumimoji="1" lang="ja-JP" altLang="en-US" sz="1600" dirty="0">
                <a:solidFill>
                  <a:schemeClr val="tx1">
                    <a:lumMod val="95000"/>
                    <a:lumOff val="5000"/>
                  </a:schemeClr>
                </a:solidFill>
                <a:latin typeface="BIZ UDPゴシック" panose="020B0400000000000000" pitchFamily="50" charset="-128"/>
                <a:ea typeface="BIZ UDPゴシック" panose="020B0400000000000000" pitchFamily="50" charset="-128"/>
              </a:rPr>
              <a:t>令和２年度決算をベースに</a:t>
            </a:r>
            <a:r>
              <a:rPr kumimoji="1" lang="en-US" altLang="ja-JP" sz="1600" dirty="0">
                <a:solidFill>
                  <a:schemeClr val="tx1">
                    <a:lumMod val="95000"/>
                    <a:lumOff val="5000"/>
                  </a:schemeClr>
                </a:solidFill>
                <a:latin typeface="BIZ UDPゴシック" panose="020B0400000000000000" pitchFamily="50" charset="-128"/>
                <a:ea typeface="BIZ UDPゴシック" panose="020B0400000000000000" pitchFamily="50" charset="-128"/>
              </a:rPr>
              <a:t>15</a:t>
            </a:r>
            <a:r>
              <a:rPr kumimoji="1" lang="ja-JP" altLang="en-US" sz="1600" dirty="0">
                <a:solidFill>
                  <a:schemeClr val="tx1">
                    <a:lumMod val="95000"/>
                    <a:lumOff val="5000"/>
                  </a:schemeClr>
                </a:solidFill>
                <a:latin typeface="BIZ UDPゴシック" panose="020B0400000000000000" pitchFamily="50" charset="-128"/>
                <a:ea typeface="BIZ UDPゴシック" panose="020B0400000000000000" pitchFamily="50" charset="-128"/>
              </a:rPr>
              <a:t>年間推計</a:t>
            </a:r>
            <a:r>
              <a:rPr kumimoji="1" lang="en-US" altLang="ja-JP" sz="1600" dirty="0">
                <a:solidFill>
                  <a:schemeClr val="tx1">
                    <a:lumMod val="95000"/>
                    <a:lumOff val="5000"/>
                  </a:schemeClr>
                </a:solidFill>
                <a:latin typeface="BIZ UDPゴシック" panose="020B0400000000000000" pitchFamily="50" charset="-128"/>
                <a:ea typeface="BIZ UDPゴシック" panose="020B0400000000000000" pitchFamily="50" charset="-128"/>
              </a:rPr>
              <a:t/>
            </a:r>
            <a:br>
              <a:rPr kumimoji="1" lang="en-US" altLang="ja-JP" sz="1600" dirty="0">
                <a:solidFill>
                  <a:schemeClr val="tx1">
                    <a:lumMod val="95000"/>
                    <a:lumOff val="5000"/>
                  </a:schemeClr>
                </a:solidFill>
                <a:latin typeface="BIZ UDPゴシック" panose="020B0400000000000000" pitchFamily="50" charset="-128"/>
                <a:ea typeface="BIZ UDPゴシック" panose="020B0400000000000000" pitchFamily="50" charset="-128"/>
              </a:rPr>
            </a:br>
            <a:r>
              <a:rPr kumimoji="1" lang="en-US" altLang="ja-JP" sz="1300" dirty="0">
                <a:solidFill>
                  <a:schemeClr val="accent5">
                    <a:lumMod val="75000"/>
                  </a:schemeClr>
                </a:solidFill>
                <a:latin typeface="BIZ UDPゴシック" panose="020B0400000000000000" pitchFamily="50" charset="-128"/>
                <a:ea typeface="BIZ UDPゴシック" panose="020B0400000000000000" pitchFamily="50" charset="-128"/>
              </a:rPr>
              <a:t>   </a:t>
            </a:r>
            <a:r>
              <a:rPr kumimoji="1" lang="en-US" altLang="ja-JP" sz="1400" dirty="0">
                <a:solidFill>
                  <a:schemeClr val="accent5">
                    <a:lumMod val="75000"/>
                  </a:schemeClr>
                </a:solidFill>
                <a:latin typeface="BIZ UDPゴシック" panose="020B0400000000000000" pitchFamily="50" charset="-128"/>
                <a:ea typeface="BIZ UDPゴシック" panose="020B0400000000000000" pitchFamily="50" charset="-128"/>
              </a:rPr>
              <a:t>※ </a:t>
            </a:r>
            <a:r>
              <a:rPr kumimoji="1" lang="ja-JP" altLang="en-US" sz="1400" dirty="0">
                <a:solidFill>
                  <a:schemeClr val="accent5">
                    <a:lumMod val="75000"/>
                  </a:schemeClr>
                </a:solidFill>
                <a:latin typeface="BIZ UDPゴシック" panose="020B0400000000000000" pitchFamily="50" charset="-128"/>
                <a:ea typeface="BIZ UDPゴシック" panose="020B0400000000000000" pitchFamily="50" charset="-128"/>
              </a:rPr>
              <a:t>新型コロナウイルス感染症の流行が</a:t>
            </a:r>
            <a:r>
              <a:rPr kumimoji="1" lang="en-US" altLang="ja-JP" sz="1400" dirty="0">
                <a:solidFill>
                  <a:schemeClr val="accent5">
                    <a:lumMod val="75000"/>
                  </a:schemeClr>
                </a:solidFill>
                <a:latin typeface="BIZ UDPゴシック" panose="020B0400000000000000" pitchFamily="50" charset="-128"/>
                <a:ea typeface="BIZ UDPゴシック" panose="020B0400000000000000" pitchFamily="50" charset="-128"/>
              </a:rPr>
              <a:t>R</a:t>
            </a:r>
            <a:r>
              <a:rPr kumimoji="1" lang="ja-JP" altLang="en-US" sz="1400" dirty="0">
                <a:solidFill>
                  <a:schemeClr val="accent5">
                    <a:lumMod val="75000"/>
                  </a:schemeClr>
                </a:solidFill>
                <a:latin typeface="BIZ UDPゴシック" panose="020B0400000000000000" pitchFamily="50" charset="-128"/>
                <a:ea typeface="BIZ UDPゴシック" panose="020B0400000000000000" pitchFamily="50" charset="-128"/>
              </a:rPr>
              <a:t>２決算値に及ぼした影響を控除することは困難であるため、控除しない。</a:t>
            </a:r>
            <a:r>
              <a:rPr kumimoji="1" lang="en-US" altLang="ja-JP" sz="1400" dirty="0">
                <a:solidFill>
                  <a:schemeClr val="accent5">
                    <a:lumMod val="75000"/>
                  </a:schemeClr>
                </a:solidFill>
                <a:latin typeface="BIZ UDPゴシック" panose="020B0400000000000000" pitchFamily="50" charset="-128"/>
                <a:ea typeface="BIZ UDPゴシック" panose="020B0400000000000000" pitchFamily="50" charset="-128"/>
              </a:rPr>
              <a:t/>
            </a:r>
            <a:br>
              <a:rPr kumimoji="1" lang="en-US" altLang="ja-JP" sz="1400" dirty="0">
                <a:solidFill>
                  <a:schemeClr val="accent5">
                    <a:lumMod val="75000"/>
                  </a:schemeClr>
                </a:solidFill>
                <a:latin typeface="BIZ UDPゴシック" panose="020B0400000000000000" pitchFamily="50" charset="-128"/>
                <a:ea typeface="BIZ UDPゴシック" panose="020B0400000000000000" pitchFamily="50" charset="-128"/>
              </a:rPr>
            </a:br>
            <a:r>
              <a:rPr kumimoji="1" lang="ja-JP" altLang="en-US" sz="1400" dirty="0">
                <a:solidFill>
                  <a:schemeClr val="accent5">
                    <a:lumMod val="75000"/>
                  </a:schemeClr>
                </a:solidFill>
                <a:latin typeface="BIZ UDPゴシック" panose="020B0400000000000000" pitchFamily="50" charset="-128"/>
                <a:ea typeface="BIZ UDPゴシック" panose="020B0400000000000000" pitchFamily="50" charset="-128"/>
              </a:rPr>
              <a:t>　　　　→ 後年度の推計は</a:t>
            </a:r>
            <a:r>
              <a:rPr kumimoji="1" lang="en-US" altLang="ja-JP" sz="1400" dirty="0">
                <a:solidFill>
                  <a:schemeClr val="accent5">
                    <a:lumMod val="75000"/>
                  </a:schemeClr>
                </a:solidFill>
                <a:latin typeface="BIZ UDPゴシック" panose="020B0400000000000000" pitchFamily="50" charset="-128"/>
                <a:ea typeface="BIZ UDPゴシック" panose="020B0400000000000000" pitchFamily="50" charset="-128"/>
              </a:rPr>
              <a:t>R</a:t>
            </a:r>
            <a:r>
              <a:rPr kumimoji="1" lang="ja-JP" altLang="en-US" sz="1400" dirty="0">
                <a:solidFill>
                  <a:schemeClr val="accent5">
                    <a:lumMod val="75000"/>
                  </a:schemeClr>
                </a:solidFill>
                <a:latin typeface="BIZ UDPゴシック" panose="020B0400000000000000" pitchFamily="50" charset="-128"/>
                <a:ea typeface="BIZ UDPゴシック" panose="020B0400000000000000" pitchFamily="50" charset="-128"/>
              </a:rPr>
              <a:t>２決算並みの財政規模で推移。</a:t>
            </a:r>
          </a:p>
          <a:p>
            <a:pPr>
              <a:lnSpc>
                <a:spcPts val="2200"/>
              </a:lnSpc>
              <a:spcAft>
                <a:spcPts val="400"/>
              </a:spcAft>
            </a:pPr>
            <a:r>
              <a:rPr kumimoji="1" lang="ja-JP" altLang="en-US" sz="1600" dirty="0">
                <a:solidFill>
                  <a:srgbClr val="FFC000"/>
                </a:solidFill>
                <a:latin typeface="BIZ UDPゴシック" panose="020B0400000000000000" pitchFamily="50" charset="-128"/>
                <a:ea typeface="BIZ UDPゴシック" panose="020B0400000000000000" pitchFamily="50" charset="-128"/>
              </a:rPr>
              <a:t>●　</a:t>
            </a:r>
            <a:r>
              <a:rPr kumimoji="1" lang="ja-JP" altLang="en-US" sz="1600" spc="-150" dirty="0">
                <a:solidFill>
                  <a:schemeClr val="tx1">
                    <a:lumMod val="95000"/>
                    <a:lumOff val="5000"/>
                  </a:schemeClr>
                </a:solidFill>
                <a:latin typeface="BIZ UDPゴシック" panose="020B0400000000000000" pitchFamily="50" charset="-128"/>
                <a:ea typeface="BIZ UDPゴシック" panose="020B0400000000000000" pitchFamily="50" charset="-128"/>
              </a:rPr>
              <a:t>人口推計に連動しうる費目は、国立社会保障・人口問題研究所（社人研）の平成</a:t>
            </a:r>
            <a:r>
              <a:rPr kumimoji="1" lang="en-US" altLang="ja-JP" sz="1600" spc="-150" dirty="0">
                <a:solidFill>
                  <a:schemeClr val="tx1">
                    <a:lumMod val="95000"/>
                    <a:lumOff val="5000"/>
                  </a:schemeClr>
                </a:solidFill>
                <a:latin typeface="BIZ UDPゴシック" panose="020B0400000000000000" pitchFamily="50" charset="-128"/>
                <a:ea typeface="BIZ UDPゴシック" panose="020B0400000000000000" pitchFamily="50" charset="-128"/>
              </a:rPr>
              <a:t>30</a:t>
            </a:r>
            <a:r>
              <a:rPr kumimoji="1" lang="ja-JP" altLang="en-US" sz="1600" spc="-150" dirty="0">
                <a:solidFill>
                  <a:schemeClr val="tx1">
                    <a:lumMod val="95000"/>
                    <a:lumOff val="5000"/>
                  </a:schemeClr>
                </a:solidFill>
                <a:latin typeface="BIZ UDPゴシック" panose="020B0400000000000000" pitchFamily="50" charset="-128"/>
                <a:ea typeface="BIZ UDPゴシック" panose="020B0400000000000000" pitchFamily="50" charset="-128"/>
              </a:rPr>
              <a:t>年推計と連動</a:t>
            </a:r>
          </a:p>
          <a:p>
            <a:pPr>
              <a:lnSpc>
                <a:spcPts val="2200"/>
              </a:lnSpc>
              <a:spcAft>
                <a:spcPts val="400"/>
              </a:spcAft>
            </a:pPr>
            <a:r>
              <a:rPr kumimoji="1" lang="ja-JP" altLang="en-US" sz="1600" dirty="0">
                <a:solidFill>
                  <a:srgbClr val="FFC000"/>
                </a:solidFill>
                <a:latin typeface="BIZ UDPゴシック" panose="020B0400000000000000" pitchFamily="50" charset="-128"/>
                <a:ea typeface="BIZ UDPゴシック" panose="020B0400000000000000" pitchFamily="50" charset="-128"/>
              </a:rPr>
              <a:t>●　</a:t>
            </a:r>
            <a:r>
              <a:rPr kumimoji="1" lang="ja-JP" altLang="en-US" sz="1600" dirty="0">
                <a:solidFill>
                  <a:schemeClr val="tx1">
                    <a:lumMod val="95000"/>
                    <a:lumOff val="5000"/>
                  </a:schemeClr>
                </a:solidFill>
                <a:latin typeface="BIZ UDPゴシック" panose="020B0400000000000000" pitchFamily="50" charset="-128"/>
                <a:ea typeface="BIZ UDPゴシック" panose="020B0400000000000000" pitchFamily="50" charset="-128"/>
              </a:rPr>
              <a:t>その他の費目は、近年</a:t>
            </a:r>
            <a:r>
              <a:rPr kumimoji="1" lang="en-US" altLang="ja-JP" sz="1600" dirty="0">
                <a:solidFill>
                  <a:schemeClr val="tx1">
                    <a:lumMod val="95000"/>
                    <a:lumOff val="5000"/>
                  </a:schemeClr>
                </a:solidFill>
                <a:latin typeface="BIZ UDPゴシック" panose="020B0400000000000000" pitchFamily="50" charset="-128"/>
                <a:ea typeface="BIZ UDPゴシック" panose="020B0400000000000000" pitchFamily="50" charset="-128"/>
              </a:rPr>
              <a:t>(</a:t>
            </a:r>
            <a:r>
              <a:rPr kumimoji="1" lang="ja-JP" altLang="en-US" sz="1600" dirty="0">
                <a:solidFill>
                  <a:schemeClr val="tx1">
                    <a:lumMod val="95000"/>
                    <a:lumOff val="5000"/>
                  </a:schemeClr>
                </a:solidFill>
                <a:latin typeface="BIZ UDPゴシック" panose="020B0400000000000000" pitchFamily="50" charset="-128"/>
                <a:ea typeface="BIZ UDPゴシック" panose="020B0400000000000000" pitchFamily="50" charset="-128"/>
              </a:rPr>
              <a:t>原則、直近の３か年</a:t>
            </a:r>
            <a:r>
              <a:rPr kumimoji="1" lang="en-US" altLang="ja-JP" sz="1600" dirty="0">
                <a:solidFill>
                  <a:schemeClr val="tx1">
                    <a:lumMod val="95000"/>
                    <a:lumOff val="5000"/>
                  </a:schemeClr>
                </a:solidFill>
                <a:latin typeface="BIZ UDPゴシック" panose="020B0400000000000000" pitchFamily="50" charset="-128"/>
                <a:ea typeface="BIZ UDPゴシック" panose="020B0400000000000000" pitchFamily="50" charset="-128"/>
              </a:rPr>
              <a:t>)</a:t>
            </a:r>
            <a:r>
              <a:rPr kumimoji="1" lang="ja-JP" altLang="en-US" sz="1600" dirty="0">
                <a:solidFill>
                  <a:schemeClr val="tx1">
                    <a:lumMod val="95000"/>
                    <a:lumOff val="5000"/>
                  </a:schemeClr>
                </a:solidFill>
                <a:latin typeface="BIZ UDPゴシック" panose="020B0400000000000000" pitchFamily="50" charset="-128"/>
                <a:ea typeface="BIZ UDPゴシック" panose="020B0400000000000000" pitchFamily="50" charset="-128"/>
              </a:rPr>
              <a:t>の増加率や平均値などから試算</a:t>
            </a:r>
            <a:endParaRPr kumimoji="1" lang="en-US" altLang="ja-JP" sz="16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a:p>
            <a:pPr>
              <a:lnSpc>
                <a:spcPts val="2200"/>
              </a:lnSpc>
              <a:spcAft>
                <a:spcPts val="400"/>
              </a:spcAft>
            </a:pPr>
            <a:r>
              <a:rPr kumimoji="1" lang="ja-JP" altLang="en-US" sz="1600" dirty="0">
                <a:solidFill>
                  <a:srgbClr val="FFC000"/>
                </a:solidFill>
                <a:latin typeface="BIZ UDPゴシック" panose="020B0400000000000000" pitchFamily="50" charset="-128"/>
                <a:ea typeface="BIZ UDPゴシック" panose="020B0400000000000000" pitchFamily="50" charset="-128"/>
              </a:rPr>
              <a:t>●　</a:t>
            </a:r>
            <a:r>
              <a:rPr kumimoji="1" lang="ja-JP" altLang="en-US" sz="1600" dirty="0">
                <a:solidFill>
                  <a:schemeClr val="tx1">
                    <a:lumMod val="95000"/>
                    <a:lumOff val="5000"/>
                  </a:schemeClr>
                </a:solidFill>
                <a:latin typeface="BIZ UDPゴシック" panose="020B0400000000000000" pitchFamily="50" charset="-128"/>
                <a:ea typeface="BIZ UDPゴシック" panose="020B0400000000000000" pitchFamily="50" charset="-128"/>
              </a:rPr>
              <a:t>今後対応が</a:t>
            </a:r>
            <a:r>
              <a:rPr kumimoji="1" lang="ja-JP" altLang="en-US" sz="1600" dirty="0" smtClean="0">
                <a:solidFill>
                  <a:schemeClr val="tx1">
                    <a:lumMod val="95000"/>
                    <a:lumOff val="5000"/>
                  </a:schemeClr>
                </a:solidFill>
                <a:latin typeface="BIZ UDPゴシック" panose="020B0400000000000000" pitchFamily="50" charset="-128"/>
                <a:ea typeface="BIZ UDPゴシック" panose="020B0400000000000000" pitchFamily="50" charset="-128"/>
              </a:rPr>
              <a:t>求められる公共</a:t>
            </a:r>
            <a:r>
              <a:rPr kumimoji="1" lang="ja-JP" altLang="en-US" sz="1600" dirty="0">
                <a:solidFill>
                  <a:schemeClr val="tx1">
                    <a:lumMod val="95000"/>
                    <a:lumOff val="5000"/>
                  </a:schemeClr>
                </a:solidFill>
                <a:latin typeface="BIZ UDPゴシック" panose="020B0400000000000000" pitchFamily="50" charset="-128"/>
                <a:ea typeface="BIZ UDPゴシック" panose="020B0400000000000000" pitchFamily="50" charset="-128"/>
              </a:rPr>
              <a:t>施設</a:t>
            </a:r>
            <a:r>
              <a:rPr kumimoji="1" lang="ja-JP" altLang="en-US" sz="1600" dirty="0" smtClean="0">
                <a:solidFill>
                  <a:schemeClr val="tx1">
                    <a:lumMod val="95000"/>
                    <a:lumOff val="5000"/>
                  </a:schemeClr>
                </a:solidFill>
                <a:latin typeface="BIZ UDPゴシック" panose="020B0400000000000000" pitchFamily="50" charset="-128"/>
                <a:ea typeface="BIZ UDPゴシック" panose="020B0400000000000000" pitchFamily="50" charset="-128"/>
              </a:rPr>
              <a:t>の老朽化対策などは</a:t>
            </a:r>
            <a:r>
              <a:rPr kumimoji="1" lang="ja-JP" altLang="en-US" sz="1600" dirty="0">
                <a:solidFill>
                  <a:schemeClr val="tx1">
                    <a:lumMod val="95000"/>
                    <a:lumOff val="5000"/>
                  </a:schemeClr>
                </a:solidFill>
                <a:latin typeface="BIZ UDPゴシック" panose="020B0400000000000000" pitchFamily="50" charset="-128"/>
                <a:ea typeface="BIZ UDPゴシック" panose="020B0400000000000000" pitchFamily="50" charset="-128"/>
              </a:rPr>
              <a:t>本試算に織り込んでいないが、財政</a:t>
            </a:r>
            <a:r>
              <a:rPr kumimoji="1" lang="ja-JP" altLang="en-US" sz="1600" dirty="0" smtClean="0">
                <a:solidFill>
                  <a:schemeClr val="tx1">
                    <a:lumMod val="95000"/>
                    <a:lumOff val="5000"/>
                  </a:schemeClr>
                </a:solidFill>
                <a:latin typeface="BIZ UDPゴシック" panose="020B0400000000000000" pitchFamily="50" charset="-128"/>
                <a:ea typeface="BIZ UDPゴシック" panose="020B0400000000000000" pitchFamily="50" charset="-128"/>
              </a:rPr>
              <a:t>収支</a:t>
            </a:r>
            <a:r>
              <a:rPr kumimoji="1" lang="ja-JP" altLang="en-US" sz="1600" dirty="0">
                <a:solidFill>
                  <a:schemeClr val="tx1">
                    <a:lumMod val="95000"/>
                    <a:lumOff val="5000"/>
                  </a:schemeClr>
                </a:solidFill>
                <a:latin typeface="BIZ UDPゴシック" panose="020B0400000000000000" pitchFamily="50" charset="-128"/>
                <a:ea typeface="BIZ UDPゴシック" panose="020B0400000000000000" pitchFamily="50" charset="-128"/>
              </a:rPr>
              <a:t>への</a:t>
            </a:r>
            <a:r>
              <a:rPr kumimoji="1" lang="ja-JP" altLang="en-US" sz="1600" dirty="0" smtClean="0">
                <a:solidFill>
                  <a:schemeClr val="tx1">
                    <a:lumMod val="95000"/>
                    <a:lumOff val="5000"/>
                  </a:schemeClr>
                </a:solidFill>
                <a:latin typeface="BIZ UDPゴシック" panose="020B0400000000000000" pitchFamily="50" charset="-128"/>
                <a:ea typeface="BIZ UDPゴシック" panose="020B0400000000000000" pitchFamily="50" charset="-128"/>
              </a:rPr>
              <a:t>影</a:t>
            </a:r>
            <a:r>
              <a:rPr kumimoji="1" lang="en-US" altLang="ja-JP" sz="1600" dirty="0" smtClean="0">
                <a:solidFill>
                  <a:schemeClr val="tx1">
                    <a:lumMod val="95000"/>
                    <a:lumOff val="5000"/>
                  </a:schemeClr>
                </a:solidFill>
                <a:latin typeface="BIZ UDPゴシック" panose="020B0400000000000000" pitchFamily="50" charset="-128"/>
                <a:ea typeface="BIZ UDPゴシック" panose="020B0400000000000000" pitchFamily="50" charset="-128"/>
              </a:rPr>
              <a:t/>
            </a:r>
            <a:br>
              <a:rPr kumimoji="1" lang="en-US" altLang="ja-JP" sz="1600" dirty="0" smtClean="0">
                <a:solidFill>
                  <a:schemeClr val="tx1">
                    <a:lumMod val="95000"/>
                    <a:lumOff val="5000"/>
                  </a:schemeClr>
                </a:solidFill>
                <a:latin typeface="BIZ UDPゴシック" panose="020B0400000000000000" pitchFamily="50" charset="-128"/>
                <a:ea typeface="BIZ UDPゴシック" panose="020B0400000000000000" pitchFamily="50" charset="-128"/>
              </a:rPr>
            </a:br>
            <a:r>
              <a:rPr kumimoji="1" lang="ja-JP" altLang="en-US" sz="1600" dirty="0" smtClean="0">
                <a:solidFill>
                  <a:schemeClr val="tx1">
                    <a:lumMod val="95000"/>
                    <a:lumOff val="5000"/>
                  </a:schemeClr>
                </a:solidFill>
                <a:latin typeface="BIZ UDPゴシック" panose="020B0400000000000000" pitchFamily="50" charset="-128"/>
                <a:ea typeface="BIZ UDPゴシック" panose="020B0400000000000000" pitchFamily="50" charset="-128"/>
              </a:rPr>
              <a:t>　　響</a:t>
            </a:r>
            <a:r>
              <a:rPr kumimoji="1" lang="ja-JP" altLang="en-US" sz="1600" dirty="0">
                <a:solidFill>
                  <a:schemeClr val="tx1">
                    <a:lumMod val="95000"/>
                    <a:lumOff val="5000"/>
                  </a:schemeClr>
                </a:solidFill>
                <a:latin typeface="BIZ UDPゴシック" panose="020B0400000000000000" pitchFamily="50" charset="-128"/>
                <a:ea typeface="BIZ UDPゴシック" panose="020B0400000000000000" pitchFamily="50" charset="-128"/>
              </a:rPr>
              <a:t>が大きいと想定されるので留意が必要</a:t>
            </a:r>
            <a:endParaRPr kumimoji="1" lang="en-US" altLang="ja-JP" sz="16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p:txBody>
      </p:sp>
      <p:sp>
        <p:nvSpPr>
          <p:cNvPr id="11" name="正方形/長方形 10"/>
          <p:cNvSpPr/>
          <p:nvPr/>
        </p:nvSpPr>
        <p:spPr>
          <a:xfrm>
            <a:off x="243567" y="761052"/>
            <a:ext cx="9392425" cy="2225202"/>
          </a:xfrm>
          <a:prstGeom prst="rect">
            <a:avLst/>
          </a:prstGeom>
          <a:noFill/>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aphicFrame>
        <p:nvGraphicFramePr>
          <p:cNvPr id="15" name="表 21">
            <a:extLst>
              <a:ext uri="{FF2B5EF4-FFF2-40B4-BE49-F238E27FC236}">
                <a16:creationId xmlns:a16="http://schemas.microsoft.com/office/drawing/2014/main" id="{742ED7FD-DFE3-4B50-8206-D642AF431D92}"/>
              </a:ext>
            </a:extLst>
          </p:cNvPr>
          <p:cNvGraphicFramePr>
            <a:graphicFrameLocks noGrp="1" noChangeAspect="1"/>
          </p:cNvGraphicFramePr>
          <p:nvPr>
            <p:extLst>
              <p:ext uri="{D42A27DB-BD31-4B8C-83A1-F6EECF244321}">
                <p14:modId xmlns:p14="http://schemas.microsoft.com/office/powerpoint/2010/main" val="4046727775"/>
              </p:ext>
            </p:extLst>
          </p:nvPr>
        </p:nvGraphicFramePr>
        <p:xfrm>
          <a:off x="130118" y="3072377"/>
          <a:ext cx="4330977" cy="3100703"/>
        </p:xfrm>
        <a:graphic>
          <a:graphicData uri="http://schemas.openxmlformats.org/drawingml/2006/table">
            <a:tbl>
              <a:tblPr>
                <a:tableStyleId>{5940675A-B579-460E-94D1-54222C63F5DA}</a:tableStyleId>
              </a:tblPr>
              <a:tblGrid>
                <a:gridCol w="341616">
                  <a:extLst>
                    <a:ext uri="{9D8B030D-6E8A-4147-A177-3AD203B41FA5}">
                      <a16:colId xmlns:a16="http://schemas.microsoft.com/office/drawing/2014/main" val="3356660803"/>
                    </a:ext>
                  </a:extLst>
                </a:gridCol>
                <a:gridCol w="1792818">
                  <a:extLst>
                    <a:ext uri="{9D8B030D-6E8A-4147-A177-3AD203B41FA5}">
                      <a16:colId xmlns:a16="http://schemas.microsoft.com/office/drawing/2014/main" val="2163183408"/>
                    </a:ext>
                  </a:extLst>
                </a:gridCol>
                <a:gridCol w="2196543">
                  <a:extLst>
                    <a:ext uri="{9D8B030D-6E8A-4147-A177-3AD203B41FA5}">
                      <a16:colId xmlns:a16="http://schemas.microsoft.com/office/drawing/2014/main" val="2898818577"/>
                    </a:ext>
                  </a:extLst>
                </a:gridCol>
              </a:tblGrid>
              <a:tr h="305256">
                <a:tc>
                  <a:txBody>
                    <a:bodyPr/>
                    <a:lstStyle/>
                    <a:p>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主な費目</a:t>
                      </a:r>
                    </a:p>
                  </a:txBody>
                  <a:tcPr anchor="ctr">
                    <a:solidFill>
                      <a:schemeClr val="accent1">
                        <a:lumMod val="20000"/>
                        <a:lumOff val="80000"/>
                      </a:schemeClr>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考え方・傾向</a:t>
                      </a:r>
                    </a:p>
                  </a:txBody>
                  <a:tcPr anchor="ctr">
                    <a:solidFill>
                      <a:schemeClr val="accent1">
                        <a:lumMod val="20000"/>
                        <a:lumOff val="80000"/>
                      </a:schemeClr>
                    </a:solidFill>
                  </a:tcPr>
                </a:tc>
                <a:extLst>
                  <a:ext uri="{0D108BD9-81ED-4DB2-BD59-A6C34878D82A}">
                    <a16:rowId xmlns:a16="http://schemas.microsoft.com/office/drawing/2014/main" val="1806263996"/>
                  </a:ext>
                </a:extLst>
              </a:tr>
              <a:tr h="508761">
                <a:tc rowSpan="5">
                  <a:txBody>
                    <a:bodyPr/>
                    <a:lstStyle/>
                    <a:p>
                      <a:pPr algn="ctr"/>
                      <a:r>
                        <a:rPr kumimoji="1" lang="ja-JP" altLang="en-US" sz="1200" b="0" dirty="0">
                          <a:latin typeface="BIZ UDPゴシック" panose="020B0400000000000000" pitchFamily="50" charset="-128"/>
                          <a:ea typeface="BIZ UDPゴシック" panose="020B0400000000000000" pitchFamily="50" charset="-128"/>
                        </a:rPr>
                        <a:t>歳入</a:t>
                      </a: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町税</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人口に連動する税目（個人町民税など）が</a:t>
                      </a:r>
                      <a:r>
                        <a:rPr kumimoji="1" lang="ja-JP" altLang="en-US" sz="1200" b="1" u="sng" dirty="0">
                          <a:solidFill>
                            <a:schemeClr val="accent2"/>
                          </a:solidFill>
                          <a:latin typeface="BIZ UDPゴシック" panose="020B0400000000000000" pitchFamily="50" charset="-128"/>
                          <a:ea typeface="BIZ UDPゴシック" panose="020B0400000000000000" pitchFamily="50" charset="-128"/>
                        </a:rPr>
                        <a:t>減少</a:t>
                      </a:r>
                    </a:p>
                  </a:txBody>
                  <a:tcPr anchor="ctr"/>
                </a:tc>
                <a:extLst>
                  <a:ext uri="{0D108BD9-81ED-4DB2-BD59-A6C34878D82A}">
                    <a16:rowId xmlns:a16="http://schemas.microsoft.com/office/drawing/2014/main" val="1816219830"/>
                  </a:ext>
                </a:extLst>
              </a:tr>
              <a:tr h="508761">
                <a:tc vMerge="1">
                  <a:txBody>
                    <a:bodyPr/>
                    <a:lstStyle/>
                    <a:p>
                      <a:endParaRPr kumimoji="1" lang="ja-JP" altLang="en-US" dirty="0"/>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地方交付税等</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国・地方の厳しい財政状況を踏まえ</a:t>
                      </a:r>
                      <a:r>
                        <a:rPr kumimoji="1" lang="ja-JP" altLang="en-US" sz="1200" b="1" u="sng" dirty="0">
                          <a:solidFill>
                            <a:schemeClr val="accent2"/>
                          </a:solidFill>
                          <a:latin typeface="BIZ UDPゴシック" panose="020B0400000000000000" pitchFamily="50" charset="-128"/>
                          <a:ea typeface="BIZ UDPゴシック" panose="020B0400000000000000" pitchFamily="50" charset="-128"/>
                        </a:rPr>
                        <a:t>近年と同水準</a:t>
                      </a:r>
                    </a:p>
                  </a:txBody>
                  <a:tcPr anchor="ctr"/>
                </a:tc>
                <a:extLst>
                  <a:ext uri="{0D108BD9-81ED-4DB2-BD59-A6C34878D82A}">
                    <a16:rowId xmlns:a16="http://schemas.microsoft.com/office/drawing/2014/main" val="1397604318"/>
                  </a:ext>
                </a:extLst>
              </a:tr>
              <a:tr h="509017">
                <a:tc vMerge="1">
                  <a:txBody>
                    <a:bodyPr/>
                    <a:lstStyle/>
                    <a:p>
                      <a:endParaRPr kumimoji="1" lang="ja-JP" altLang="en-US" dirty="0"/>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国・府支出金</a:t>
                      </a:r>
                      <a:endParaRPr kumimoji="1" lang="en-US" altLang="ja-JP" sz="1200" b="0" dirty="0">
                        <a:latin typeface="BIZ UDPゴシック" panose="020B0400000000000000" pitchFamily="50" charset="-128"/>
                        <a:ea typeface="BIZ UDPゴシック" panose="020B0400000000000000" pitchFamily="50" charset="-128"/>
                      </a:endParaRPr>
                    </a:p>
                  </a:txBody>
                  <a:tcPr anchor="ctr">
                    <a:lnB w="12700" cap="flat" cmpd="sng" algn="ctr">
                      <a:solidFill>
                        <a:schemeClr val="tx1"/>
                      </a:solidFill>
                      <a:prstDash val="solid"/>
                      <a:round/>
                      <a:headEnd type="none" w="med" len="med"/>
                      <a:tailEnd type="none" w="med" len="med"/>
                    </a:lnB>
                  </a:tcPr>
                </a:tc>
                <a:tc>
                  <a:txBody>
                    <a:bodyPr/>
                    <a:lstStyle/>
                    <a:p>
                      <a:r>
                        <a:rPr kumimoji="1" lang="ja-JP" altLang="en-US" sz="1200" b="0" dirty="0">
                          <a:latin typeface="BIZ UDPゴシック" panose="020B0400000000000000" pitchFamily="50" charset="-128"/>
                          <a:ea typeface="BIZ UDPゴシック" panose="020B0400000000000000" pitchFamily="50" charset="-128"/>
                        </a:rPr>
                        <a:t>歳出と連動</a:t>
                      </a:r>
                      <a:endParaRPr kumimoji="1" lang="en-US" altLang="ja-JP" sz="1200" b="0" dirty="0">
                        <a:latin typeface="BIZ UDPゴシック" panose="020B0400000000000000" pitchFamily="50" charset="-128"/>
                        <a:ea typeface="BIZ UDPゴシック" panose="020B0400000000000000" pitchFamily="50" charset="-128"/>
                      </a:endParaRPr>
                    </a:p>
                    <a:p>
                      <a:pPr>
                        <a:lnSpc>
                          <a:spcPts val="400"/>
                        </a:lnSpc>
                      </a:pPr>
                      <a:endParaRPr kumimoji="1" lang="en-US" altLang="ja-JP" sz="1200" b="0" dirty="0">
                        <a:latin typeface="BIZ UDPゴシック" panose="020B0400000000000000" pitchFamily="50" charset="-128"/>
                        <a:ea typeface="BIZ UDPゴシック" panose="020B0400000000000000" pitchFamily="50" charset="-128"/>
                      </a:endParaRPr>
                    </a:p>
                    <a:p>
                      <a:r>
                        <a:rPr kumimoji="1" lang="ja-JP" altLang="en-US" sz="1200" b="0" spc="-50" baseline="0" dirty="0">
                          <a:latin typeface="BIZ UDPゴシック" panose="020B0400000000000000" pitchFamily="50" charset="-128"/>
                          <a:ea typeface="BIZ UDPゴシック" panose="020B0400000000000000" pitchFamily="50" charset="-128"/>
                        </a:rPr>
                        <a:t>補助費等の増加と連動して</a:t>
                      </a:r>
                      <a:r>
                        <a:rPr kumimoji="1" lang="ja-JP" altLang="en-US" sz="1200" b="1" u="sng" spc="-50" baseline="0" dirty="0">
                          <a:solidFill>
                            <a:schemeClr val="accent2"/>
                          </a:solidFill>
                          <a:latin typeface="BIZ UDPゴシック" panose="020B0400000000000000" pitchFamily="50" charset="-128"/>
                          <a:ea typeface="BIZ UDPゴシック" panose="020B0400000000000000" pitchFamily="50" charset="-128"/>
                        </a:rPr>
                        <a:t>増加</a:t>
                      </a:r>
                      <a:endParaRPr kumimoji="1" lang="en-US" altLang="ja-JP" sz="1200" b="1" u="sng" spc="-50" baseline="0" dirty="0">
                        <a:solidFill>
                          <a:schemeClr val="accent2"/>
                        </a:solidFill>
                        <a:latin typeface="BIZ UDPゴシック" panose="020B0400000000000000" pitchFamily="50" charset="-128"/>
                        <a:ea typeface="BIZ UDPゴシック" panose="020B0400000000000000" pitchFamily="50" charset="-128"/>
                      </a:endParaRPr>
                    </a:p>
                    <a:p>
                      <a:pPr>
                        <a:lnSpc>
                          <a:spcPts val="400"/>
                        </a:lnSpc>
                      </a:pPr>
                      <a:endParaRPr kumimoji="1" lang="en-US" altLang="ja-JP" sz="1200" b="0" dirty="0">
                        <a:latin typeface="BIZ UDPゴシック" panose="020B0400000000000000" pitchFamily="50" charset="-128"/>
                        <a:ea typeface="BIZ UDPゴシック" panose="020B0400000000000000" pitchFamily="50" charset="-128"/>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4000780"/>
                  </a:ext>
                </a:extLst>
              </a:tr>
              <a:tr h="509017">
                <a:tc vMerge="1">
                  <a:txBody>
                    <a:bodyPr/>
                    <a:lstStyle/>
                    <a:p>
                      <a:endParaRPr kumimoji="1" lang="ja-JP" altLang="en-US"/>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地方</a:t>
                      </a:r>
                      <a:r>
                        <a:rPr kumimoji="1" lang="ja-JP" altLang="en-US" sz="1200" b="0" smtClean="0">
                          <a:latin typeface="BIZ UDPゴシック" panose="020B0400000000000000" pitchFamily="50" charset="-128"/>
                          <a:ea typeface="BIZ UDPゴシック" panose="020B0400000000000000" pitchFamily="50" charset="-128"/>
                        </a:rPr>
                        <a:t>債</a:t>
                      </a:r>
                      <a:endParaRPr kumimoji="1" lang="ja-JP" altLang="en-US" sz="1200" b="0" dirty="0">
                        <a:latin typeface="BIZ UDPゴシック" panose="020B0400000000000000" pitchFamily="50" charset="-128"/>
                        <a:ea typeface="BIZ UDPゴシック" panose="020B0400000000000000" pitchFamily="50" charset="-128"/>
                      </a:endParaRPr>
                    </a:p>
                  </a:txBody>
                  <a:tcPr anchor="ct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BIZ UDPゴシック" panose="020B0400000000000000" pitchFamily="50" charset="-128"/>
                          <a:ea typeface="BIZ UDPゴシック" panose="020B0400000000000000" pitchFamily="50" charset="-128"/>
                        </a:rPr>
                        <a:t>歳出と連動</a:t>
                      </a:r>
                      <a:endParaRPr kumimoji="1" lang="en-US" altLang="ja-JP" sz="1200" b="0" dirty="0">
                        <a:latin typeface="BIZ UDPゴシック" panose="020B0400000000000000" pitchFamily="50" charset="-128"/>
                        <a:ea typeface="BIZ UDPゴシック" panose="020B0400000000000000" pitchFamily="50" charset="-128"/>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51454114"/>
                  </a:ext>
                </a:extLst>
              </a:tr>
              <a:tr h="710108">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交付金・譲与税等、諸収入（使用料・手数料、財産収入、寄附金など）</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近年と同水準</a:t>
                      </a:r>
                    </a:p>
                  </a:txBody>
                  <a:tcPr anchor="ctr"/>
                </a:tc>
                <a:extLst>
                  <a:ext uri="{0D108BD9-81ED-4DB2-BD59-A6C34878D82A}">
                    <a16:rowId xmlns:a16="http://schemas.microsoft.com/office/drawing/2014/main" val="2649666177"/>
                  </a:ext>
                </a:extLst>
              </a:tr>
            </a:tbl>
          </a:graphicData>
        </a:graphic>
      </p:graphicFrame>
      <p:graphicFrame>
        <p:nvGraphicFramePr>
          <p:cNvPr id="16" name="表 21">
            <a:extLst>
              <a:ext uri="{FF2B5EF4-FFF2-40B4-BE49-F238E27FC236}">
                <a16:creationId xmlns:a16="http://schemas.microsoft.com/office/drawing/2014/main" id="{0A4A5D27-D6ED-41D6-AFCE-E61024A9759F}"/>
              </a:ext>
            </a:extLst>
          </p:cNvPr>
          <p:cNvGraphicFramePr>
            <a:graphicFrameLocks noGrp="1"/>
          </p:cNvGraphicFramePr>
          <p:nvPr>
            <p:extLst>
              <p:ext uri="{D42A27DB-BD31-4B8C-83A1-F6EECF244321}">
                <p14:modId xmlns:p14="http://schemas.microsoft.com/office/powerpoint/2010/main" val="3377312201"/>
              </p:ext>
            </p:extLst>
          </p:nvPr>
        </p:nvGraphicFramePr>
        <p:xfrm>
          <a:off x="4572000" y="3076124"/>
          <a:ext cx="5198076" cy="3523340"/>
        </p:xfrm>
        <a:graphic>
          <a:graphicData uri="http://schemas.openxmlformats.org/drawingml/2006/table">
            <a:tbl>
              <a:tblPr>
                <a:tableStyleId>{5940675A-B579-460E-94D1-54222C63F5DA}</a:tableStyleId>
              </a:tblPr>
              <a:tblGrid>
                <a:gridCol w="404489">
                  <a:extLst>
                    <a:ext uri="{9D8B030D-6E8A-4147-A177-3AD203B41FA5}">
                      <a16:colId xmlns:a16="http://schemas.microsoft.com/office/drawing/2014/main" val="3356660803"/>
                    </a:ext>
                  </a:extLst>
                </a:gridCol>
                <a:gridCol w="1053608">
                  <a:extLst>
                    <a:ext uri="{9D8B030D-6E8A-4147-A177-3AD203B41FA5}">
                      <a16:colId xmlns:a16="http://schemas.microsoft.com/office/drawing/2014/main" val="2163183408"/>
                    </a:ext>
                  </a:extLst>
                </a:gridCol>
                <a:gridCol w="3739979">
                  <a:extLst>
                    <a:ext uri="{9D8B030D-6E8A-4147-A177-3AD203B41FA5}">
                      <a16:colId xmlns:a16="http://schemas.microsoft.com/office/drawing/2014/main" val="2898818577"/>
                    </a:ext>
                  </a:extLst>
                </a:gridCol>
              </a:tblGrid>
              <a:tr h="261644">
                <a:tc>
                  <a:txBody>
                    <a:bodyPr/>
                    <a:lstStyle/>
                    <a:p>
                      <a:pPr>
                        <a:lnSpc>
                          <a:spcPts val="1300"/>
                        </a:lnSpc>
                        <a:spcAft>
                          <a:spcPts val="600"/>
                        </a:spcAft>
                      </a:pP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pPr algn="ctr">
                        <a:lnSpc>
                          <a:spcPts val="1300"/>
                        </a:lnSpc>
                        <a:spcAft>
                          <a:spcPts val="600"/>
                        </a:spcAft>
                      </a:pPr>
                      <a:r>
                        <a:rPr kumimoji="1" lang="ja-JP" altLang="en-US" sz="1200" b="0" dirty="0">
                          <a:latin typeface="BIZ UDPゴシック" panose="020B0400000000000000" pitchFamily="50" charset="-128"/>
                          <a:ea typeface="BIZ UDPゴシック" panose="020B0400000000000000" pitchFamily="50" charset="-128"/>
                        </a:rPr>
                        <a:t>主な費目</a:t>
                      </a:r>
                    </a:p>
                  </a:txBody>
                  <a:tcPr anchor="ctr">
                    <a:solidFill>
                      <a:schemeClr val="accent1">
                        <a:lumMod val="20000"/>
                        <a:lumOff val="80000"/>
                      </a:schemeClr>
                    </a:solidFill>
                  </a:tcPr>
                </a:tc>
                <a:tc>
                  <a:txBody>
                    <a:bodyPr/>
                    <a:lstStyle/>
                    <a:p>
                      <a:pPr algn="ctr">
                        <a:lnSpc>
                          <a:spcPts val="1300"/>
                        </a:lnSpc>
                        <a:spcAft>
                          <a:spcPts val="600"/>
                        </a:spcAft>
                      </a:pPr>
                      <a:r>
                        <a:rPr kumimoji="1" lang="ja-JP" altLang="en-US" sz="1200" b="0" dirty="0">
                          <a:latin typeface="BIZ UDPゴシック" panose="020B0400000000000000" pitchFamily="50" charset="-128"/>
                          <a:ea typeface="BIZ UDPゴシック" panose="020B0400000000000000" pitchFamily="50" charset="-128"/>
                        </a:rPr>
                        <a:t>考え方・傾向</a:t>
                      </a:r>
                    </a:p>
                  </a:txBody>
                  <a:tcPr anchor="ctr">
                    <a:solidFill>
                      <a:schemeClr val="accent1">
                        <a:lumMod val="20000"/>
                        <a:lumOff val="80000"/>
                      </a:schemeClr>
                    </a:solidFill>
                  </a:tcPr>
                </a:tc>
                <a:extLst>
                  <a:ext uri="{0D108BD9-81ED-4DB2-BD59-A6C34878D82A}">
                    <a16:rowId xmlns:a16="http://schemas.microsoft.com/office/drawing/2014/main" val="1806263996"/>
                  </a:ext>
                </a:extLst>
              </a:tr>
              <a:tr h="261644">
                <a:tc rowSpan="6">
                  <a:txBody>
                    <a:bodyPr/>
                    <a:lstStyle/>
                    <a:p>
                      <a:pPr algn="ctr">
                        <a:lnSpc>
                          <a:spcPts val="1300"/>
                        </a:lnSpc>
                        <a:spcAft>
                          <a:spcPts val="600"/>
                        </a:spcAft>
                      </a:pPr>
                      <a:r>
                        <a:rPr kumimoji="1" lang="ja-JP" altLang="en-US" sz="1200" b="0" dirty="0">
                          <a:latin typeface="BIZ UDPゴシック" panose="020B0400000000000000" pitchFamily="50" charset="-128"/>
                          <a:ea typeface="BIZ UDPゴシック" panose="020B0400000000000000" pitchFamily="50" charset="-128"/>
                        </a:rPr>
                        <a:t>歳出</a:t>
                      </a:r>
                    </a:p>
                  </a:txBody>
                  <a:tcPr anchor="ctr">
                    <a:solidFill>
                      <a:schemeClr val="accent1">
                        <a:lumMod val="20000"/>
                        <a:lumOff val="80000"/>
                      </a:schemeClr>
                    </a:solidFill>
                  </a:tcPr>
                </a:tc>
                <a:tc>
                  <a:txBody>
                    <a:bodyPr/>
                    <a:lstStyle/>
                    <a:p>
                      <a:pPr>
                        <a:lnSpc>
                          <a:spcPts val="1300"/>
                        </a:lnSpc>
                        <a:spcAft>
                          <a:spcPts val="600"/>
                        </a:spcAft>
                      </a:pPr>
                      <a:r>
                        <a:rPr kumimoji="1" lang="ja-JP" altLang="en-US" sz="1200" b="0" dirty="0">
                          <a:latin typeface="BIZ UDPゴシック" panose="020B0400000000000000" pitchFamily="50" charset="-128"/>
                          <a:ea typeface="BIZ UDPゴシック" panose="020B0400000000000000" pitchFamily="50" charset="-128"/>
                        </a:rPr>
                        <a:t>人件費</a:t>
                      </a:r>
                    </a:p>
                  </a:txBody>
                  <a:tcPr anchor="ctr"/>
                </a:tc>
                <a:tc>
                  <a:txBody>
                    <a:bodyPr/>
                    <a:lstStyle/>
                    <a:p>
                      <a:pPr>
                        <a:lnSpc>
                          <a:spcPts val="1300"/>
                        </a:lnSpc>
                        <a:spcAft>
                          <a:spcPts val="600"/>
                        </a:spcAft>
                      </a:pPr>
                      <a:r>
                        <a:rPr kumimoji="1" lang="ja-JP" altLang="en-US" sz="1200" b="0" dirty="0">
                          <a:latin typeface="BIZ UDPゴシック" panose="020B0400000000000000" pitchFamily="50" charset="-128"/>
                          <a:ea typeface="BIZ UDPゴシック" panose="020B0400000000000000" pitchFamily="50" charset="-128"/>
                        </a:rPr>
                        <a:t>給与等は近年と同水準／退職手当は個別に積上げ</a:t>
                      </a:r>
                    </a:p>
                  </a:txBody>
                  <a:tcPr anchor="ctr"/>
                </a:tc>
                <a:extLst>
                  <a:ext uri="{0D108BD9-81ED-4DB2-BD59-A6C34878D82A}">
                    <a16:rowId xmlns:a16="http://schemas.microsoft.com/office/drawing/2014/main" val="1279605222"/>
                  </a:ext>
                </a:extLst>
              </a:tr>
              <a:tr h="261644">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pPr>
                        <a:lnSpc>
                          <a:spcPts val="1300"/>
                        </a:lnSpc>
                        <a:spcAft>
                          <a:spcPts val="600"/>
                        </a:spcAft>
                      </a:pPr>
                      <a:r>
                        <a:rPr kumimoji="1" lang="ja-JP" altLang="en-US" sz="1200" b="0" dirty="0">
                          <a:latin typeface="BIZ UDPゴシック" panose="020B0400000000000000" pitchFamily="50" charset="-128"/>
                          <a:ea typeface="BIZ UDPゴシック" panose="020B0400000000000000" pitchFamily="50" charset="-128"/>
                        </a:rPr>
                        <a:t>扶助費</a:t>
                      </a:r>
                    </a:p>
                  </a:txBody>
                  <a:tcPr anchor="ctr"/>
                </a:tc>
                <a:tc>
                  <a:txBody>
                    <a:bodyPr/>
                    <a:lstStyle/>
                    <a:p>
                      <a:pPr>
                        <a:lnSpc>
                          <a:spcPts val="1300"/>
                        </a:lnSpc>
                        <a:spcAft>
                          <a:spcPts val="600"/>
                        </a:spcAft>
                      </a:pPr>
                      <a:r>
                        <a:rPr kumimoji="1" lang="ja-JP" altLang="en-US" sz="1200" b="0" dirty="0">
                          <a:latin typeface="BIZ UDPゴシック" panose="020B0400000000000000" pitchFamily="50" charset="-128"/>
                          <a:ea typeface="BIZ UDPゴシック" panose="020B0400000000000000" pitchFamily="50" charset="-128"/>
                        </a:rPr>
                        <a:t>近年の増加率や今後の高齢化を踏まえ</a:t>
                      </a:r>
                      <a:r>
                        <a:rPr kumimoji="1" lang="ja-JP" altLang="en-US" sz="1200" b="1" u="sng" dirty="0">
                          <a:solidFill>
                            <a:schemeClr val="accent2"/>
                          </a:solidFill>
                          <a:latin typeface="BIZ UDPゴシック" panose="020B0400000000000000" pitchFamily="50" charset="-128"/>
                          <a:ea typeface="BIZ UDPゴシック" panose="020B0400000000000000" pitchFamily="50" charset="-128"/>
                        </a:rPr>
                        <a:t>増加</a:t>
                      </a:r>
                    </a:p>
                  </a:txBody>
                  <a:tcPr anchor="ctr"/>
                </a:tc>
                <a:extLst>
                  <a:ext uri="{0D108BD9-81ED-4DB2-BD59-A6C34878D82A}">
                    <a16:rowId xmlns:a16="http://schemas.microsoft.com/office/drawing/2014/main" val="1816219830"/>
                  </a:ext>
                </a:extLst>
              </a:tr>
              <a:tr h="833384">
                <a:tc vMerge="1">
                  <a:txBody>
                    <a:bodyPr/>
                    <a:lstStyle/>
                    <a:p>
                      <a:endParaRPr kumimoji="1" lang="ja-JP" altLang="en-US" dirty="0"/>
                    </a:p>
                  </a:txBody>
                  <a:tcPr/>
                </a:tc>
                <a:tc>
                  <a:txBody>
                    <a:bodyPr/>
                    <a:lstStyle/>
                    <a:p>
                      <a:pPr>
                        <a:lnSpc>
                          <a:spcPts val="1300"/>
                        </a:lnSpc>
                        <a:spcAft>
                          <a:spcPts val="600"/>
                        </a:spcAft>
                      </a:pPr>
                      <a:r>
                        <a:rPr kumimoji="1" lang="ja-JP" altLang="en-US" sz="1200" b="0" dirty="0">
                          <a:latin typeface="BIZ UDPゴシック" panose="020B0400000000000000" pitchFamily="50" charset="-128"/>
                          <a:ea typeface="BIZ UDPゴシック" panose="020B0400000000000000" pitchFamily="50" charset="-128"/>
                        </a:rPr>
                        <a:t>補助費等、</a:t>
                      </a:r>
                      <a:endParaRPr kumimoji="1" lang="en-US" altLang="ja-JP" sz="1200" b="0" dirty="0">
                        <a:latin typeface="BIZ UDPゴシック" panose="020B0400000000000000" pitchFamily="50" charset="-128"/>
                        <a:ea typeface="BIZ UDPゴシック" panose="020B0400000000000000" pitchFamily="50" charset="-128"/>
                      </a:endParaRPr>
                    </a:p>
                    <a:p>
                      <a:pPr>
                        <a:lnSpc>
                          <a:spcPts val="1300"/>
                        </a:lnSpc>
                        <a:spcAft>
                          <a:spcPts val="600"/>
                        </a:spcAft>
                      </a:pPr>
                      <a:r>
                        <a:rPr kumimoji="1" lang="ja-JP" altLang="en-US" sz="1200" b="0" dirty="0">
                          <a:latin typeface="BIZ UDPゴシック" panose="020B0400000000000000" pitchFamily="50" charset="-128"/>
                          <a:ea typeface="BIZ UDPゴシック" panose="020B0400000000000000" pitchFamily="50" charset="-128"/>
                        </a:rPr>
                        <a:t>物件費</a:t>
                      </a:r>
                    </a:p>
                  </a:txBody>
                  <a:tcPr anchor="ctr"/>
                </a:tc>
                <a:tc>
                  <a:txBody>
                    <a:bodyPr/>
                    <a:lstStyle/>
                    <a:p>
                      <a:pPr>
                        <a:lnSpc>
                          <a:spcPts val="1300"/>
                        </a:lnSpc>
                        <a:spcAft>
                          <a:spcPts val="600"/>
                        </a:spcAft>
                      </a:pPr>
                      <a:r>
                        <a:rPr kumimoji="1" lang="ja-JP" altLang="en-US" sz="1200" b="0" dirty="0">
                          <a:latin typeface="BIZ UDPゴシック" panose="020B0400000000000000" pitchFamily="50" charset="-128"/>
                          <a:ea typeface="BIZ UDPゴシック" panose="020B0400000000000000" pitchFamily="50" charset="-128"/>
                        </a:rPr>
                        <a:t>近年の増加率を踏まえ</a:t>
                      </a:r>
                      <a:r>
                        <a:rPr kumimoji="1" lang="ja-JP" altLang="en-US" sz="1200" b="1" u="sng" dirty="0" smtClean="0">
                          <a:solidFill>
                            <a:schemeClr val="accent2"/>
                          </a:solidFill>
                          <a:latin typeface="BIZ UDPゴシック" panose="020B0400000000000000" pitchFamily="50" charset="-128"/>
                          <a:ea typeface="BIZ UDPゴシック" panose="020B0400000000000000" pitchFamily="50" charset="-128"/>
                        </a:rPr>
                        <a:t>増加</a:t>
                      </a:r>
                      <a:endParaRPr kumimoji="1" lang="en-US" altLang="ja-JP" sz="1200" b="0" u="none" dirty="0">
                        <a:solidFill>
                          <a:schemeClr val="tx1"/>
                        </a:solidFill>
                        <a:latin typeface="BIZ UDPゴシック" panose="020B0400000000000000" pitchFamily="50" charset="-128"/>
                        <a:ea typeface="BIZ UDPゴシック" panose="020B0400000000000000" pitchFamily="50" charset="-128"/>
                      </a:endParaRPr>
                    </a:p>
                    <a:p>
                      <a:pPr>
                        <a:lnSpc>
                          <a:spcPts val="1300"/>
                        </a:lnSpc>
                        <a:spcAft>
                          <a:spcPts val="600"/>
                        </a:spcAft>
                      </a:pPr>
                      <a:r>
                        <a:rPr kumimoji="1" lang="en-US" altLang="ja-JP" sz="1200" b="0" u="none" dirty="0">
                          <a:solidFill>
                            <a:schemeClr val="tx1"/>
                          </a:solidFill>
                          <a:latin typeface="BIZ UDPゴシック" panose="020B0400000000000000" pitchFamily="50" charset="-128"/>
                          <a:ea typeface="BIZ UDPゴシック" panose="020B0400000000000000" pitchFamily="50" charset="-128"/>
                        </a:rPr>
                        <a:t>※R</a:t>
                      </a:r>
                      <a:r>
                        <a:rPr kumimoji="1" lang="ja-JP" altLang="en-US" sz="1200" b="0" u="none" dirty="0">
                          <a:solidFill>
                            <a:schemeClr val="tx1"/>
                          </a:solidFill>
                          <a:latin typeface="BIZ UDPゴシック" panose="020B0400000000000000" pitchFamily="50" charset="-128"/>
                          <a:ea typeface="BIZ UDPゴシック" panose="020B0400000000000000" pitchFamily="50" charset="-128"/>
                        </a:rPr>
                        <a:t>２年度は、新型コロナウイルス感染症関連事業</a:t>
                      </a:r>
                      <a:r>
                        <a:rPr kumimoji="1" lang="en-US" altLang="ja-JP" sz="1200" b="0" u="none" dirty="0">
                          <a:solidFill>
                            <a:schemeClr val="tx1"/>
                          </a:solidFill>
                          <a:latin typeface="BIZ UDPゴシック" panose="020B0400000000000000" pitchFamily="50" charset="-128"/>
                          <a:ea typeface="BIZ UDPゴシック" panose="020B0400000000000000" pitchFamily="50" charset="-128"/>
                        </a:rPr>
                        <a:t/>
                      </a:r>
                      <a:br>
                        <a:rPr kumimoji="1" lang="en-US" altLang="ja-JP" sz="1200" b="0" u="none" dirty="0">
                          <a:solidFill>
                            <a:schemeClr val="tx1"/>
                          </a:solidFill>
                          <a:latin typeface="BIZ UDPゴシック" panose="020B0400000000000000" pitchFamily="50" charset="-128"/>
                          <a:ea typeface="BIZ UDPゴシック" panose="020B0400000000000000" pitchFamily="50" charset="-128"/>
                        </a:rPr>
                      </a:br>
                      <a:r>
                        <a:rPr kumimoji="1" lang="ja-JP" altLang="en-US" sz="1200" b="0" u="none" dirty="0">
                          <a:solidFill>
                            <a:schemeClr val="tx1"/>
                          </a:solidFill>
                          <a:latin typeface="BIZ UDPゴシック" panose="020B0400000000000000" pitchFamily="50" charset="-128"/>
                          <a:ea typeface="BIZ UDPゴシック" panose="020B0400000000000000" pitchFamily="50" charset="-128"/>
                        </a:rPr>
                        <a:t>　 費が</a:t>
                      </a:r>
                      <a:r>
                        <a:rPr kumimoji="1" lang="ja-JP" altLang="en-US" sz="1200" b="0" u="none" dirty="0" smtClean="0">
                          <a:solidFill>
                            <a:schemeClr val="tx1"/>
                          </a:solidFill>
                          <a:latin typeface="BIZ UDPゴシック" panose="020B0400000000000000" pitchFamily="50" charset="-128"/>
                          <a:ea typeface="BIZ UDPゴシック" panose="020B0400000000000000" pitchFamily="50" charset="-128"/>
                        </a:rPr>
                        <a:t>大きく（特に補助費）、</a:t>
                      </a:r>
                      <a:r>
                        <a:rPr kumimoji="1" lang="ja-JP" altLang="en-US" sz="1200" b="0" u="none" dirty="0">
                          <a:solidFill>
                            <a:schemeClr val="tx1"/>
                          </a:solidFill>
                          <a:latin typeface="BIZ UDPゴシック" panose="020B0400000000000000" pitchFamily="50" charset="-128"/>
                          <a:ea typeface="BIZ UDPゴシック" panose="020B0400000000000000" pitchFamily="50" charset="-128"/>
                        </a:rPr>
                        <a:t>近年の傾向と</a:t>
                      </a:r>
                      <a:r>
                        <a:rPr kumimoji="1" lang="ja-JP" altLang="en-US" sz="1200" b="0" u="none" dirty="0" smtClean="0">
                          <a:solidFill>
                            <a:schemeClr val="tx1"/>
                          </a:solidFill>
                          <a:latin typeface="BIZ UDPゴシック" panose="020B0400000000000000" pitchFamily="50" charset="-128"/>
                          <a:ea typeface="BIZ UDPゴシック" panose="020B0400000000000000" pitchFamily="50" charset="-128"/>
                        </a:rPr>
                        <a:t>比べ特</a:t>
                      </a:r>
                      <a:r>
                        <a:rPr kumimoji="1" lang="en-US" altLang="ja-JP" sz="1200" b="0" u="none" dirty="0" smtClean="0">
                          <a:solidFill>
                            <a:schemeClr val="tx1"/>
                          </a:solidFill>
                          <a:latin typeface="BIZ UDPゴシック" panose="020B0400000000000000" pitchFamily="50" charset="-128"/>
                          <a:ea typeface="BIZ UDPゴシック" panose="020B0400000000000000" pitchFamily="50" charset="-128"/>
                        </a:rPr>
                        <a:t/>
                      </a:r>
                      <a:br>
                        <a:rPr kumimoji="1" lang="en-US" altLang="ja-JP" sz="1200" b="0" u="none" dirty="0" smtClean="0">
                          <a:solidFill>
                            <a:schemeClr val="tx1"/>
                          </a:solidFill>
                          <a:latin typeface="BIZ UDPゴシック" panose="020B0400000000000000" pitchFamily="50" charset="-128"/>
                          <a:ea typeface="BIZ UDPゴシック" panose="020B0400000000000000" pitchFamily="50" charset="-128"/>
                        </a:rPr>
                      </a:br>
                      <a:r>
                        <a:rPr kumimoji="1" lang="ja-JP" altLang="en-US" sz="1200" b="0" u="none"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1200" b="0" u="none" baseline="0"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1200" b="0" u="none" dirty="0" smtClean="0">
                          <a:solidFill>
                            <a:schemeClr val="tx1"/>
                          </a:solidFill>
                          <a:latin typeface="BIZ UDPゴシック" panose="020B0400000000000000" pitchFamily="50" charset="-128"/>
                          <a:ea typeface="BIZ UDPゴシック" panose="020B0400000000000000" pitchFamily="50" charset="-128"/>
                        </a:rPr>
                        <a:t>異</a:t>
                      </a:r>
                      <a:r>
                        <a:rPr kumimoji="1" lang="ja-JP" altLang="en-US" sz="1200" b="0" u="none" dirty="0">
                          <a:solidFill>
                            <a:schemeClr val="tx1"/>
                          </a:solidFill>
                          <a:latin typeface="BIZ UDPゴシック" panose="020B0400000000000000" pitchFamily="50" charset="-128"/>
                          <a:ea typeface="BIZ UDPゴシック" panose="020B0400000000000000" pitchFamily="50" charset="-128"/>
                        </a:rPr>
                        <a:t>であるため</a:t>
                      </a:r>
                      <a:r>
                        <a:rPr kumimoji="1" lang="ja-JP" altLang="en-US" sz="1200" b="0" u="none" dirty="0" smtClean="0">
                          <a:solidFill>
                            <a:schemeClr val="tx1"/>
                          </a:solidFill>
                          <a:latin typeface="BIZ UDPゴシック" panose="020B0400000000000000" pitchFamily="50" charset="-128"/>
                          <a:ea typeface="BIZ UDPゴシック" panose="020B0400000000000000" pitchFamily="50" charset="-128"/>
                        </a:rPr>
                        <a:t>、増加率</a:t>
                      </a:r>
                      <a:r>
                        <a:rPr kumimoji="1" lang="ja-JP" altLang="en-US" sz="1200" b="0" u="none" dirty="0">
                          <a:solidFill>
                            <a:schemeClr val="tx1"/>
                          </a:solidFill>
                          <a:latin typeface="BIZ UDPゴシック" panose="020B0400000000000000" pitchFamily="50" charset="-128"/>
                          <a:ea typeface="BIZ UDPゴシック" panose="020B0400000000000000" pitchFamily="50" charset="-128"/>
                        </a:rPr>
                        <a:t>の算定対象年度から</a:t>
                      </a:r>
                      <a:r>
                        <a:rPr kumimoji="1" lang="ja-JP" altLang="en-US" sz="1200" b="0" u="none" dirty="0" smtClean="0">
                          <a:solidFill>
                            <a:schemeClr val="tx1"/>
                          </a:solidFill>
                          <a:latin typeface="BIZ UDPゴシック" panose="020B0400000000000000" pitchFamily="50" charset="-128"/>
                          <a:ea typeface="BIZ UDPゴシック" panose="020B0400000000000000" pitchFamily="50" charset="-128"/>
                        </a:rPr>
                        <a:t>除外</a:t>
                      </a:r>
                      <a:endParaRPr kumimoji="1" lang="en-US" altLang="ja-JP" sz="1200" b="0" u="none"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397604318"/>
                  </a:ext>
                </a:extLst>
              </a:tr>
              <a:tr h="261644">
                <a:tc vMerge="1">
                  <a:txBody>
                    <a:bodyPr/>
                    <a:lstStyle/>
                    <a:p>
                      <a:endParaRPr kumimoji="1" lang="ja-JP" altLang="en-US" dirty="0"/>
                    </a:p>
                  </a:txBody>
                  <a:tcPr/>
                </a:tc>
                <a:tc>
                  <a:txBody>
                    <a:bodyPr/>
                    <a:lstStyle/>
                    <a:p>
                      <a:pPr>
                        <a:lnSpc>
                          <a:spcPts val="1300"/>
                        </a:lnSpc>
                        <a:spcAft>
                          <a:spcPts val="600"/>
                        </a:spcAft>
                      </a:pPr>
                      <a:r>
                        <a:rPr kumimoji="1" lang="ja-JP" altLang="en-US" sz="1200" b="0" dirty="0">
                          <a:latin typeface="BIZ UDPゴシック" panose="020B0400000000000000" pitchFamily="50" charset="-128"/>
                          <a:ea typeface="BIZ UDPゴシック" panose="020B0400000000000000" pitchFamily="50" charset="-128"/>
                        </a:rPr>
                        <a:t>建設事業費</a:t>
                      </a:r>
                      <a:endParaRPr kumimoji="1" lang="en-US" altLang="ja-JP" sz="1200" b="0" dirty="0">
                        <a:latin typeface="BIZ UDPゴシック" panose="020B0400000000000000" pitchFamily="50" charset="-128"/>
                        <a:ea typeface="BIZ UDPゴシック" panose="020B0400000000000000" pitchFamily="50" charset="-128"/>
                      </a:endParaRPr>
                    </a:p>
                  </a:txBody>
                  <a:tcPr anchor="ctr"/>
                </a:tc>
                <a:tc>
                  <a:txBody>
                    <a:bodyPr/>
                    <a:lstStyle/>
                    <a:p>
                      <a:pPr>
                        <a:lnSpc>
                          <a:spcPts val="1300"/>
                        </a:lnSpc>
                        <a:spcAft>
                          <a:spcPts val="600"/>
                        </a:spcAft>
                      </a:pPr>
                      <a:r>
                        <a:rPr kumimoji="1" lang="ja-JP" altLang="en-US" sz="1200" b="0" dirty="0">
                          <a:latin typeface="BIZ UDPゴシック" panose="020B0400000000000000" pitchFamily="50" charset="-128"/>
                          <a:ea typeface="BIZ UDPゴシック" panose="020B0400000000000000" pitchFamily="50" charset="-128"/>
                        </a:rPr>
                        <a:t>近年と同水準／</a:t>
                      </a:r>
                      <a:r>
                        <a:rPr kumimoji="1" lang="ja-JP" altLang="en-US" sz="1200" b="1" u="sng" dirty="0">
                          <a:solidFill>
                            <a:schemeClr val="accent2"/>
                          </a:solidFill>
                          <a:latin typeface="BIZ UDPゴシック" panose="020B0400000000000000" pitchFamily="50" charset="-128"/>
                          <a:ea typeface="BIZ UDPゴシック" panose="020B0400000000000000" pitchFamily="50" charset="-128"/>
                        </a:rPr>
                        <a:t>大規模事業は個別に積上げ</a:t>
                      </a:r>
                    </a:p>
                  </a:txBody>
                  <a:tcPr anchor="ctr"/>
                </a:tc>
                <a:extLst>
                  <a:ext uri="{0D108BD9-81ED-4DB2-BD59-A6C34878D82A}">
                    <a16:rowId xmlns:a16="http://schemas.microsoft.com/office/drawing/2014/main" val="4214000780"/>
                  </a:ext>
                </a:extLst>
              </a:tr>
              <a:tr h="436073">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pPr>
                        <a:lnSpc>
                          <a:spcPts val="1300"/>
                        </a:lnSpc>
                        <a:spcAft>
                          <a:spcPts val="600"/>
                        </a:spcAft>
                      </a:pPr>
                      <a:r>
                        <a:rPr kumimoji="1" lang="ja-JP" altLang="en-US" sz="1200" b="0" dirty="0">
                          <a:latin typeface="BIZ UDPゴシック" panose="020B0400000000000000" pitchFamily="50" charset="-128"/>
                          <a:ea typeface="BIZ UDPゴシック" panose="020B0400000000000000" pitchFamily="50" charset="-128"/>
                        </a:rPr>
                        <a:t>公債費</a:t>
                      </a:r>
                    </a:p>
                  </a:txBody>
                  <a:tcPr anchor="ctr"/>
                </a:tc>
                <a:tc>
                  <a:txBody>
                    <a:bodyPr/>
                    <a:lstStyle/>
                    <a:p>
                      <a:pPr>
                        <a:lnSpc>
                          <a:spcPts val="1300"/>
                        </a:lnSpc>
                        <a:spcAft>
                          <a:spcPts val="600"/>
                        </a:spcAft>
                      </a:pPr>
                      <a:r>
                        <a:rPr kumimoji="1" lang="ja-JP" altLang="en-US" sz="1200" b="0" dirty="0">
                          <a:latin typeface="BIZ UDPゴシック" panose="020B0400000000000000" pitchFamily="50" charset="-128"/>
                          <a:ea typeface="BIZ UDPゴシック" panose="020B0400000000000000" pitchFamily="50" charset="-128"/>
                        </a:rPr>
                        <a:t>既発分は町による推計</a:t>
                      </a:r>
                      <a:endParaRPr kumimoji="1" lang="en-US" altLang="ja-JP" sz="1200" b="0" dirty="0">
                        <a:latin typeface="BIZ UDPゴシック" panose="020B0400000000000000" pitchFamily="50" charset="-128"/>
                        <a:ea typeface="BIZ UDPゴシック" panose="020B0400000000000000" pitchFamily="50" charset="-128"/>
                      </a:endParaRPr>
                    </a:p>
                    <a:p>
                      <a:pPr>
                        <a:lnSpc>
                          <a:spcPts val="1300"/>
                        </a:lnSpc>
                        <a:spcAft>
                          <a:spcPts val="600"/>
                        </a:spcAft>
                      </a:pPr>
                      <a:r>
                        <a:rPr kumimoji="1" lang="ja-JP" altLang="en-US" sz="1200" b="0" dirty="0">
                          <a:latin typeface="BIZ UDPゴシック" panose="020B0400000000000000" pitchFamily="50" charset="-128"/>
                          <a:ea typeface="BIZ UDPゴシック" panose="020B0400000000000000" pitchFamily="50" charset="-128"/>
                        </a:rPr>
                        <a:t>新発分は歳入</a:t>
                      </a:r>
                      <a:r>
                        <a:rPr kumimoji="1" lang="ja-JP" altLang="en-US" sz="1200" b="0" dirty="0" smtClean="0">
                          <a:latin typeface="BIZ UDPゴシック" panose="020B0400000000000000" pitchFamily="50" charset="-128"/>
                          <a:ea typeface="BIZ UDPゴシック" panose="020B0400000000000000" pitchFamily="50" charset="-128"/>
                        </a:rPr>
                        <a:t>の地方債</a:t>
                      </a:r>
                      <a:r>
                        <a:rPr kumimoji="1" lang="ja-JP" altLang="en-US" sz="1200" b="0" dirty="0">
                          <a:latin typeface="BIZ UDPゴシック" panose="020B0400000000000000" pitchFamily="50" charset="-128"/>
                          <a:ea typeface="BIZ UDPゴシック" panose="020B0400000000000000" pitchFamily="50" charset="-128"/>
                        </a:rPr>
                        <a:t>と連動</a:t>
                      </a:r>
                    </a:p>
                  </a:txBody>
                  <a:tcPr anchor="ctr"/>
                </a:tc>
                <a:extLst>
                  <a:ext uri="{0D108BD9-81ED-4DB2-BD59-A6C34878D82A}">
                    <a16:rowId xmlns:a16="http://schemas.microsoft.com/office/drawing/2014/main" val="377315266"/>
                  </a:ext>
                </a:extLst>
              </a:tr>
              <a:tr h="1134054">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pPr>
                        <a:lnSpc>
                          <a:spcPts val="1300"/>
                        </a:lnSpc>
                        <a:spcAft>
                          <a:spcPts val="600"/>
                        </a:spcAft>
                      </a:pPr>
                      <a:r>
                        <a:rPr kumimoji="1" lang="ja-JP" altLang="en-US" sz="1200" b="0" dirty="0">
                          <a:latin typeface="BIZ UDPゴシック" panose="020B0400000000000000" pitchFamily="50" charset="-128"/>
                          <a:ea typeface="BIZ UDPゴシック" panose="020B0400000000000000" pitchFamily="50" charset="-128"/>
                        </a:rPr>
                        <a:t>繰出金</a:t>
                      </a:r>
                    </a:p>
                  </a:txBody>
                  <a:tcPr anchor="ctr"/>
                </a:tc>
                <a:tc>
                  <a:txBody>
                    <a:bodyPr/>
                    <a:lstStyle/>
                    <a:p>
                      <a:pPr>
                        <a:lnSpc>
                          <a:spcPts val="1300"/>
                        </a:lnSpc>
                        <a:spcAft>
                          <a:spcPts val="600"/>
                        </a:spcAft>
                      </a:pPr>
                      <a:r>
                        <a:rPr kumimoji="1" lang="ja-JP" altLang="en-US" sz="1200" b="0" dirty="0" smtClean="0">
                          <a:latin typeface="BIZ UDPゴシック" panose="020B0400000000000000" pitchFamily="50" charset="-128"/>
                          <a:ea typeface="BIZ UDPゴシック" panose="020B0400000000000000" pitchFamily="50" charset="-128"/>
                        </a:rPr>
                        <a:t>国保特会と後期高齢特会は人口連動</a:t>
                      </a:r>
                      <a:endParaRPr kumimoji="1" lang="en-US" altLang="ja-JP" sz="1200" b="0" dirty="0" smtClean="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300"/>
                        </a:lnSpc>
                        <a:spcBef>
                          <a:spcPts val="0"/>
                        </a:spcBef>
                        <a:spcAft>
                          <a:spcPts val="600"/>
                        </a:spcAft>
                        <a:buClrTx/>
                        <a:buSzTx/>
                        <a:buFontTx/>
                        <a:buNone/>
                        <a:tabLst/>
                        <a:defRPr/>
                      </a:pPr>
                      <a:r>
                        <a:rPr kumimoji="1" lang="ja-JP" altLang="en-US" sz="1200" b="0" dirty="0" smtClean="0">
                          <a:latin typeface="BIZ UDPゴシック" panose="020B0400000000000000" pitchFamily="50" charset="-128"/>
                          <a:ea typeface="BIZ UDPゴシック" panose="020B0400000000000000" pitchFamily="50" charset="-128"/>
                        </a:rPr>
                        <a:t>介護特会は府全体の介護給付費総額の推計値と連動</a:t>
                      </a:r>
                      <a:endParaRPr kumimoji="1" lang="en-US" altLang="ja-JP" sz="1200" b="0" dirty="0" smtClean="0">
                        <a:latin typeface="BIZ UDPゴシック" panose="020B0400000000000000" pitchFamily="50" charset="-128"/>
                        <a:ea typeface="BIZ UDPゴシック" panose="020B0400000000000000" pitchFamily="50" charset="-128"/>
                      </a:endParaRPr>
                    </a:p>
                    <a:p>
                      <a:pPr>
                        <a:lnSpc>
                          <a:spcPts val="1300"/>
                        </a:lnSpc>
                        <a:spcAft>
                          <a:spcPts val="600"/>
                        </a:spcAft>
                      </a:pPr>
                      <a:r>
                        <a:rPr kumimoji="1" lang="ja-JP" altLang="en-US" sz="1200" b="0" spc="-150" dirty="0" smtClean="0">
                          <a:latin typeface="BIZ UDPゴシック" panose="020B0400000000000000" pitchFamily="50" charset="-128"/>
                          <a:ea typeface="BIZ UDPゴシック" panose="020B0400000000000000" pitchFamily="50" charset="-128"/>
                        </a:rPr>
                        <a:t>企業会計は近年と同水準（下水は経営戦略の数値を計上）</a:t>
                      </a:r>
                      <a:endParaRPr kumimoji="1" lang="en-US" altLang="ja-JP" sz="1200" b="0" spc="-150" dirty="0" smtClean="0">
                        <a:latin typeface="BIZ UDPゴシック" panose="020B0400000000000000" pitchFamily="50" charset="-128"/>
                        <a:ea typeface="BIZ UDPゴシック" panose="020B0400000000000000" pitchFamily="50" charset="-128"/>
                      </a:endParaRPr>
                    </a:p>
                    <a:p>
                      <a:pPr>
                        <a:lnSpc>
                          <a:spcPts val="1300"/>
                        </a:lnSpc>
                        <a:spcAft>
                          <a:spcPts val="600"/>
                        </a:spcAft>
                      </a:pPr>
                      <a:r>
                        <a:rPr kumimoji="1" lang="ja-JP" altLang="en-US" sz="1200" b="0" u="none" dirty="0" smtClean="0">
                          <a:solidFill>
                            <a:schemeClr val="tx1"/>
                          </a:solidFill>
                          <a:latin typeface="BIZ UDPゴシック" panose="020B0400000000000000" pitchFamily="50" charset="-128"/>
                          <a:ea typeface="BIZ UDPゴシック" panose="020B0400000000000000" pitchFamily="50" charset="-128"/>
                        </a:rPr>
                        <a:t>全体として増加基調だが、令和</a:t>
                      </a:r>
                      <a:r>
                        <a:rPr kumimoji="1" lang="en-US" altLang="ja-JP" sz="1200" b="0" u="none" dirty="0" smtClean="0">
                          <a:solidFill>
                            <a:schemeClr val="tx1"/>
                          </a:solidFill>
                          <a:latin typeface="BIZ UDPゴシック" panose="020B0400000000000000" pitchFamily="50" charset="-128"/>
                          <a:ea typeface="BIZ UDPゴシック" panose="020B0400000000000000" pitchFamily="50" charset="-128"/>
                        </a:rPr>
                        <a:t>6</a:t>
                      </a:r>
                      <a:r>
                        <a:rPr kumimoji="1" lang="ja-JP" altLang="en-US" sz="1200" b="0" u="none" dirty="0" smtClean="0">
                          <a:solidFill>
                            <a:schemeClr val="tx1"/>
                          </a:solidFill>
                          <a:latin typeface="BIZ UDPゴシック" panose="020B0400000000000000" pitchFamily="50" charset="-128"/>
                          <a:ea typeface="BIZ UDPゴシック" panose="020B0400000000000000" pitchFamily="50" charset="-128"/>
                        </a:rPr>
                        <a:t>年度からの末端給水事業の水道企業団との統合により水道事業が皆減</a:t>
                      </a:r>
                      <a:endParaRPr kumimoji="1" lang="ja-JP" altLang="en-US" sz="1200" b="1" u="sng" dirty="0">
                        <a:solidFill>
                          <a:schemeClr val="accent2"/>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873159172"/>
                  </a:ext>
                </a:extLst>
              </a:tr>
            </a:tbl>
          </a:graphicData>
        </a:graphic>
      </p:graphicFrame>
      <p:sp>
        <p:nvSpPr>
          <p:cNvPr id="12" name="テキスト ボックス 11"/>
          <p:cNvSpPr txBox="1"/>
          <p:nvPr/>
        </p:nvSpPr>
        <p:spPr>
          <a:xfrm>
            <a:off x="78059" y="6277573"/>
            <a:ext cx="4493941" cy="646331"/>
          </a:xfrm>
          <a:prstGeom prst="rect">
            <a:avLst/>
          </a:prstGeom>
          <a:noFill/>
        </p:spPr>
        <p:txBody>
          <a:bodyPr wrap="square" rtlCol="0">
            <a:spAutoFit/>
          </a:bodyPr>
          <a:lstStyle/>
          <a:p>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1200" dirty="0" smtClean="0">
                <a:latin typeface="BIZ UDPゴシック" panose="020B0400000000000000" pitchFamily="50" charset="-128"/>
                <a:ea typeface="BIZ UDPゴシック" panose="020B0400000000000000" pitchFamily="50" charset="-128"/>
              </a:rPr>
              <a:t>原則として特定</a:t>
            </a:r>
            <a:r>
              <a:rPr kumimoji="1" lang="ja-JP" altLang="en-US" sz="1200" dirty="0">
                <a:latin typeface="BIZ UDPゴシック" panose="020B0400000000000000" pitchFamily="50" charset="-128"/>
                <a:ea typeface="BIZ UDPゴシック" panose="020B0400000000000000" pitchFamily="50" charset="-128"/>
              </a:rPr>
              <a:t>目的基金からの繰入金は見込まず、各年度</a:t>
            </a:r>
            <a:r>
              <a:rPr kumimoji="1" lang="ja-JP" altLang="en-US" sz="1200" dirty="0" smtClean="0">
                <a:latin typeface="BIZ UDPゴシック" panose="020B0400000000000000" pitchFamily="50" charset="-128"/>
                <a:ea typeface="BIZ UDPゴシック" panose="020B0400000000000000" pitchFamily="50" charset="-128"/>
              </a:rPr>
              <a:t>の</a:t>
            </a:r>
            <a:r>
              <a:rPr kumimoji="1" lang="en-US" altLang="ja-JP" sz="1200" dirty="0" smtClean="0">
                <a:latin typeface="BIZ UDPゴシック" panose="020B0400000000000000" pitchFamily="50" charset="-128"/>
                <a:ea typeface="BIZ UDPゴシック" panose="020B0400000000000000" pitchFamily="50" charset="-128"/>
              </a:rPr>
              <a:t/>
            </a:r>
            <a:br>
              <a:rPr kumimoji="1" lang="en-US" altLang="ja-JP" sz="1200" dirty="0" smtClean="0">
                <a:latin typeface="BIZ UDPゴシック" panose="020B0400000000000000" pitchFamily="50" charset="-128"/>
                <a:ea typeface="BIZ UDPゴシック" panose="020B0400000000000000" pitchFamily="50" charset="-128"/>
              </a:rPr>
            </a:br>
            <a:r>
              <a:rPr kumimoji="1" lang="ja-JP" altLang="en-US" sz="1200" dirty="0" smtClean="0">
                <a:latin typeface="BIZ UDPゴシック" panose="020B0400000000000000" pitchFamily="50" charset="-128"/>
                <a:ea typeface="BIZ UDPゴシック" panose="020B0400000000000000" pitchFamily="50" charset="-128"/>
              </a:rPr>
              <a:t>　　財源</a:t>
            </a:r>
            <a:r>
              <a:rPr kumimoji="1" lang="ja-JP" altLang="en-US" sz="1200" dirty="0">
                <a:latin typeface="BIZ UDPゴシック" panose="020B0400000000000000" pitchFamily="50" charset="-128"/>
                <a:ea typeface="BIZ UDPゴシック" panose="020B0400000000000000" pitchFamily="50" charset="-128"/>
              </a:rPr>
              <a:t>不足</a:t>
            </a:r>
            <a:r>
              <a:rPr kumimoji="1" lang="ja-JP" altLang="en-US" sz="1200" dirty="0" smtClean="0">
                <a:latin typeface="BIZ UDPゴシック" panose="020B0400000000000000" pitchFamily="50" charset="-128"/>
                <a:ea typeface="BIZ UDPゴシック" panose="020B0400000000000000" pitchFamily="50" charset="-128"/>
              </a:rPr>
              <a:t>額に</a:t>
            </a:r>
            <a:r>
              <a:rPr kumimoji="1" lang="ja-JP" altLang="en-US" sz="1200" dirty="0">
                <a:latin typeface="BIZ UDPゴシック" panose="020B0400000000000000" pitchFamily="50" charset="-128"/>
                <a:ea typeface="BIZ UDPゴシック" panose="020B0400000000000000" pitchFamily="50" charset="-128"/>
              </a:rPr>
              <a:t>は財政調整基金からの繰入金のみを充当</a:t>
            </a:r>
          </a:p>
          <a:p>
            <a:endParaRPr kumimoji="1" lang="en-US" altLang="ja-JP"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19405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グラフ 43">
            <a:extLst>
              <a:ext uri="{FF2B5EF4-FFF2-40B4-BE49-F238E27FC236}">
                <a16:creationId xmlns:a16="http://schemas.microsoft.com/office/drawing/2014/main" id="{336F5A01-91B8-4EA9-9F69-9AC149B5875C}"/>
              </a:ext>
            </a:extLst>
          </p:cNvPr>
          <p:cNvGraphicFramePr>
            <a:graphicFrameLocks/>
          </p:cNvGraphicFramePr>
          <p:nvPr>
            <p:extLst>
              <p:ext uri="{D42A27DB-BD31-4B8C-83A1-F6EECF244321}">
                <p14:modId xmlns:p14="http://schemas.microsoft.com/office/powerpoint/2010/main" val="1486288689"/>
              </p:ext>
            </p:extLst>
          </p:nvPr>
        </p:nvGraphicFramePr>
        <p:xfrm>
          <a:off x="59556" y="3074108"/>
          <a:ext cx="5683703" cy="36370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9" name="グラフ 38">
            <a:extLst>
              <a:ext uri="{FF2B5EF4-FFF2-40B4-BE49-F238E27FC236}">
                <a16:creationId xmlns:a16="http://schemas.microsoft.com/office/drawing/2014/main" id="{DB985406-55DC-46F2-A7E8-EA72CB6B732D}"/>
              </a:ext>
            </a:extLst>
          </p:cNvPr>
          <p:cNvGraphicFramePr>
            <a:graphicFrameLocks/>
          </p:cNvGraphicFramePr>
          <p:nvPr>
            <p:extLst>
              <p:ext uri="{D42A27DB-BD31-4B8C-83A1-F6EECF244321}">
                <p14:modId xmlns:p14="http://schemas.microsoft.com/office/powerpoint/2010/main" val="4148730179"/>
              </p:ext>
            </p:extLst>
          </p:nvPr>
        </p:nvGraphicFramePr>
        <p:xfrm>
          <a:off x="8116750" y="3064300"/>
          <a:ext cx="1440000" cy="14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8" name="グラフ 37">
            <a:extLst>
              <a:ext uri="{FF2B5EF4-FFF2-40B4-BE49-F238E27FC236}">
                <a16:creationId xmlns:a16="http://schemas.microsoft.com/office/drawing/2014/main" id="{BC381CC1-650C-4DBB-9FAF-A8D72BD4C1C6}"/>
              </a:ext>
            </a:extLst>
          </p:cNvPr>
          <p:cNvGraphicFramePr>
            <a:graphicFrameLocks/>
          </p:cNvGraphicFramePr>
          <p:nvPr>
            <p:extLst>
              <p:ext uri="{D42A27DB-BD31-4B8C-83A1-F6EECF244321}">
                <p14:modId xmlns:p14="http://schemas.microsoft.com/office/powerpoint/2010/main" val="2983890810"/>
              </p:ext>
            </p:extLst>
          </p:nvPr>
        </p:nvGraphicFramePr>
        <p:xfrm>
          <a:off x="6303037" y="3079639"/>
          <a:ext cx="1440000" cy="144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9" name="グラフ 68"/>
          <p:cNvGraphicFramePr>
            <a:graphicFrameLocks/>
          </p:cNvGraphicFramePr>
          <p:nvPr>
            <p:extLst>
              <p:ext uri="{D42A27DB-BD31-4B8C-83A1-F6EECF244321}">
                <p14:modId xmlns:p14="http://schemas.microsoft.com/office/powerpoint/2010/main" val="4284528853"/>
              </p:ext>
            </p:extLst>
          </p:nvPr>
        </p:nvGraphicFramePr>
        <p:xfrm>
          <a:off x="7999294" y="4943877"/>
          <a:ext cx="1544057" cy="14490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8" name="グラフ 67"/>
          <p:cNvGraphicFramePr>
            <a:graphicFrameLocks/>
          </p:cNvGraphicFramePr>
          <p:nvPr>
            <p:extLst>
              <p:ext uri="{D42A27DB-BD31-4B8C-83A1-F6EECF244321}">
                <p14:modId xmlns:p14="http://schemas.microsoft.com/office/powerpoint/2010/main" val="3662678839"/>
              </p:ext>
            </p:extLst>
          </p:nvPr>
        </p:nvGraphicFramePr>
        <p:xfrm>
          <a:off x="6148686" y="4963344"/>
          <a:ext cx="1635366" cy="1410126"/>
        </p:xfrm>
        <a:graphic>
          <a:graphicData uri="http://schemas.openxmlformats.org/drawingml/2006/chart">
            <c:chart xmlns:c="http://schemas.openxmlformats.org/drawingml/2006/chart" xmlns:r="http://schemas.openxmlformats.org/officeDocument/2006/relationships" r:id="rId6"/>
          </a:graphicData>
        </a:graphic>
      </p:graphicFrame>
      <p:sp>
        <p:nvSpPr>
          <p:cNvPr id="40" name="正方形/長方形 39"/>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p:cNvSpPr/>
          <p:nvPr/>
        </p:nvSpPr>
        <p:spPr>
          <a:xfrm>
            <a:off x="202204" y="907722"/>
            <a:ext cx="9930337" cy="1477328"/>
          </a:xfrm>
          <a:prstGeom prst="rect">
            <a:avLst/>
          </a:prstGeom>
        </p:spPr>
        <p:txBody>
          <a:bodyPr wrap="square">
            <a:spAutoFit/>
          </a:bodyPr>
          <a:lstStyle/>
          <a:p>
            <a:pPr>
              <a:lnSpc>
                <a:spcPts val="2400"/>
              </a:lnSpc>
              <a:spcAft>
                <a:spcPts val="600"/>
              </a:spcAft>
            </a:pPr>
            <a:r>
              <a:rPr kumimoji="1" lang="ja-JP" altLang="en-US" sz="1600" dirty="0">
                <a:solidFill>
                  <a:srgbClr val="FFC000"/>
                </a:solidFill>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新型コロナウイルス感染症対策として「特別定額給付金事業」を実施したため、</a:t>
            </a:r>
            <a:r>
              <a:rPr kumimoji="1" lang="ja-JP" altLang="en-US" sz="1600" dirty="0">
                <a:solidFill>
                  <a:srgbClr val="FF0000"/>
                </a:solidFill>
                <a:latin typeface="BIZ UDPゴシック" panose="020B0400000000000000" pitchFamily="50" charset="-128"/>
                <a:ea typeface="BIZ UDPゴシック" panose="020B0400000000000000" pitchFamily="50" charset="-128"/>
              </a:rPr>
              <a:t>令和２年度の「補助費等」</a:t>
            </a:r>
            <a:r>
              <a:rPr kumimoji="1" lang="en-US" altLang="ja-JP" sz="1600" dirty="0">
                <a:solidFill>
                  <a:srgbClr val="FF0000"/>
                </a:solidFill>
                <a:latin typeface="BIZ UDPゴシック" panose="020B0400000000000000" pitchFamily="50" charset="-128"/>
                <a:ea typeface="BIZ UDPゴシック" panose="020B0400000000000000" pitchFamily="50" charset="-128"/>
              </a:rPr>
              <a:t/>
            </a:r>
            <a:br>
              <a:rPr kumimoji="1" lang="en-US" altLang="ja-JP" sz="1600" dirty="0">
                <a:solidFill>
                  <a:srgbClr val="FF0000"/>
                </a:solidFill>
                <a:latin typeface="BIZ UDPゴシック" panose="020B0400000000000000" pitchFamily="50" charset="-128"/>
                <a:ea typeface="BIZ UDPゴシック" panose="020B0400000000000000" pitchFamily="50" charset="-128"/>
              </a:rPr>
            </a:br>
            <a:r>
              <a:rPr kumimoji="1" lang="ja-JP" altLang="en-US" sz="1600" dirty="0">
                <a:solidFill>
                  <a:srgbClr val="FF0000"/>
                </a:solidFill>
                <a:latin typeface="BIZ UDPゴシック" panose="020B0400000000000000" pitchFamily="50" charset="-128"/>
                <a:ea typeface="BIZ UDPゴシック" panose="020B0400000000000000" pitchFamily="50" charset="-128"/>
              </a:rPr>
              <a:t>　　が例年に比べ増大し、後年度の歳出の推計に影響。</a:t>
            </a:r>
          </a:p>
          <a:p>
            <a:pPr>
              <a:lnSpc>
                <a:spcPts val="2400"/>
              </a:lnSpc>
              <a:spcAft>
                <a:spcPts val="600"/>
              </a:spcAft>
            </a:pPr>
            <a:r>
              <a:rPr kumimoji="1" lang="ja-JP" altLang="en-US" sz="1600" dirty="0">
                <a:solidFill>
                  <a:srgbClr val="FFC000"/>
                </a:solidFill>
                <a:latin typeface="BIZ UDPゴシック" panose="020B0400000000000000" pitchFamily="50" charset="-128"/>
                <a:ea typeface="BIZ UDPゴシック" panose="020B0400000000000000" pitchFamily="50" charset="-128"/>
              </a:rPr>
              <a:t>●　</a:t>
            </a:r>
            <a:r>
              <a:rPr kumimoji="1" lang="ja-JP" altLang="en-US" sz="1600" spc="-30" dirty="0">
                <a:latin typeface="BIZ UDPゴシック" panose="020B0400000000000000" pitchFamily="50" charset="-128"/>
                <a:ea typeface="BIZ UDPゴシック" panose="020B0400000000000000" pitchFamily="50" charset="-128"/>
              </a:rPr>
              <a:t>また、本事業は</a:t>
            </a:r>
            <a:r>
              <a:rPr kumimoji="1" lang="ja-JP" altLang="en-US" sz="1600" spc="-30" dirty="0">
                <a:solidFill>
                  <a:srgbClr val="FF0000"/>
                </a:solidFill>
                <a:latin typeface="BIZ UDPゴシック" panose="020B0400000000000000" pitchFamily="50" charset="-128"/>
                <a:ea typeface="BIZ UDPゴシック" panose="020B0400000000000000" pitchFamily="50" charset="-128"/>
              </a:rPr>
              <a:t>全額国費であるため、令和２年度の「国・府支出金」も増大</a:t>
            </a:r>
            <a:r>
              <a:rPr kumimoji="1" lang="ja-JP" altLang="en-US" sz="1600" spc="-30" dirty="0">
                <a:latin typeface="BIZ UDPゴシック" panose="020B0400000000000000" pitchFamily="50" charset="-128"/>
                <a:ea typeface="BIZ UDPゴシック" panose="020B0400000000000000" pitchFamily="50" charset="-128"/>
              </a:rPr>
              <a:t>し、後年度の歳入の推計に影響</a:t>
            </a:r>
            <a:r>
              <a:rPr kumimoji="1" lang="ja-JP" altLang="en-US" sz="1600" spc="-30" dirty="0" smtClean="0">
                <a:latin typeface="BIZ UDPゴシック" panose="020B0400000000000000" pitchFamily="50" charset="-128"/>
                <a:ea typeface="BIZ UDPゴシック" panose="020B0400000000000000" pitchFamily="50" charset="-128"/>
              </a:rPr>
              <a:t>。</a:t>
            </a:r>
            <a:endParaRPr kumimoji="1" lang="en-US" altLang="ja-JP" sz="1600" spc="-30" dirty="0">
              <a:latin typeface="BIZ UDPゴシック" panose="020B0400000000000000" pitchFamily="50" charset="-128"/>
              <a:ea typeface="BIZ UDPゴシック" panose="020B0400000000000000" pitchFamily="50" charset="-128"/>
            </a:endParaRPr>
          </a:p>
          <a:p>
            <a:pPr>
              <a:lnSpc>
                <a:spcPts val="2400"/>
              </a:lnSpc>
              <a:spcAft>
                <a:spcPts val="600"/>
              </a:spcAft>
            </a:pPr>
            <a:r>
              <a:rPr kumimoji="1" lang="ja-JP" altLang="en-US" sz="1600" dirty="0">
                <a:solidFill>
                  <a:srgbClr val="FFC000"/>
                </a:solidFill>
                <a:latin typeface="BIZ UDPゴシック" panose="020B0400000000000000" pitchFamily="50" charset="-128"/>
                <a:ea typeface="BIZ UDPゴシック" panose="020B0400000000000000" pitchFamily="50" charset="-128"/>
              </a:rPr>
              <a:t> </a:t>
            </a:r>
            <a:r>
              <a:rPr kumimoji="1" lang="ja-JP" altLang="en-US" sz="1600" dirty="0" smtClean="0">
                <a:solidFill>
                  <a:srgbClr val="FFC000"/>
                </a:solidFill>
                <a:latin typeface="BIZ UDPゴシック" panose="020B0400000000000000" pitchFamily="50" charset="-128"/>
                <a:ea typeface="BIZ UDPゴシック" panose="020B0400000000000000" pitchFamily="50" charset="-128"/>
              </a:rPr>
              <a:t>  </a:t>
            </a:r>
            <a:r>
              <a:rPr kumimoji="1" lang="ja-JP" altLang="en-US" sz="1600" dirty="0" smtClean="0">
                <a:solidFill>
                  <a:schemeClr val="accent2"/>
                </a:solidFill>
                <a:latin typeface="BIZ UDPゴシック" panose="020B0400000000000000" pitchFamily="50" charset="-128"/>
                <a:ea typeface="BIZ UDPゴシック" panose="020B0400000000000000" pitchFamily="50" charset="-128"/>
              </a:rPr>
              <a:t>➡</a:t>
            </a:r>
            <a:r>
              <a:rPr kumimoji="1" lang="ja-JP" altLang="en-US" sz="1600" dirty="0" smtClean="0">
                <a:solidFill>
                  <a:srgbClr val="FFC000"/>
                </a:solidFill>
                <a:latin typeface="BIZ UDPゴシック" panose="020B0400000000000000" pitchFamily="50" charset="-128"/>
                <a:ea typeface="BIZ UDPゴシック" panose="020B0400000000000000" pitchFamily="50" charset="-128"/>
              </a:rPr>
              <a:t>  </a:t>
            </a:r>
            <a:r>
              <a:rPr kumimoji="1" lang="ja-JP" altLang="en-US" sz="1600" dirty="0" smtClean="0">
                <a:latin typeface="BIZ UDPゴシック" panose="020B0400000000000000" pitchFamily="50" charset="-128"/>
                <a:ea typeface="BIZ UDPゴシック" panose="020B0400000000000000" pitchFamily="50" charset="-128"/>
              </a:rPr>
              <a:t>ただし</a:t>
            </a:r>
            <a:r>
              <a:rPr kumimoji="1" lang="ja-JP" altLang="en-US" sz="1600" dirty="0">
                <a:latin typeface="BIZ UDPゴシック" panose="020B0400000000000000" pitchFamily="50" charset="-128"/>
                <a:ea typeface="BIZ UDPゴシック" panose="020B0400000000000000" pitchFamily="50" charset="-128"/>
              </a:rPr>
              <a:t>、歳入歳出ともに同様に増加していることから、収支への影響は少ない。</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214561" y="840287"/>
            <a:ext cx="9487041" cy="1663202"/>
          </a:xfrm>
          <a:prstGeom prst="rect">
            <a:avLst/>
          </a:prstGeom>
          <a:noFill/>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0" name="テキスト ボックス 29"/>
          <p:cNvSpPr txBox="1"/>
          <p:nvPr/>
        </p:nvSpPr>
        <p:spPr>
          <a:xfrm>
            <a:off x="1006377" y="2810845"/>
            <a:ext cx="4072276" cy="307777"/>
          </a:xfrm>
          <a:prstGeom prst="rect">
            <a:avLst/>
          </a:prstGeom>
          <a:noFill/>
        </p:spPr>
        <p:txBody>
          <a:bodyPr wrap="square" rtlCol="0">
            <a:spAutoFit/>
          </a:bodyPr>
          <a:lstStyle/>
          <a:p>
            <a:pPr algn="ct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 補助費等（歳出）、国・府支出金（歳入）の見通し </a:t>
            </a: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35" name="テキスト ボックス 34"/>
          <p:cNvSpPr txBox="1"/>
          <p:nvPr/>
        </p:nvSpPr>
        <p:spPr>
          <a:xfrm>
            <a:off x="172998" y="3269882"/>
            <a:ext cx="828000" cy="246221"/>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（百万円）</a:t>
            </a:r>
          </a:p>
        </p:txBody>
      </p:sp>
      <p:cxnSp>
        <p:nvCxnSpPr>
          <p:cNvPr id="7" name="直線矢印コネクタ 6"/>
          <p:cNvCxnSpPr>
            <a:cxnSpLocks/>
          </p:cNvCxnSpPr>
          <p:nvPr/>
        </p:nvCxnSpPr>
        <p:spPr>
          <a:xfrm flipH="1" flipV="1">
            <a:off x="1281872" y="4929069"/>
            <a:ext cx="472793" cy="907596"/>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角丸四角形 2"/>
          <p:cNvSpPr/>
          <p:nvPr/>
        </p:nvSpPr>
        <p:spPr>
          <a:xfrm>
            <a:off x="1446535" y="5790889"/>
            <a:ext cx="1650663" cy="380749"/>
          </a:xfrm>
          <a:prstGeom prst="roundRect">
            <a:avLst/>
          </a:prstGeom>
          <a:solidFill>
            <a:schemeClr val="accent6">
              <a:lumMod val="20000"/>
              <a:lumOff val="80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ベースとなる決算値が、</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例年に比べ大きく増加</a:t>
            </a:r>
          </a:p>
        </p:txBody>
      </p:sp>
      <p:sp>
        <p:nvSpPr>
          <p:cNvPr id="45" name="角丸四角形 44"/>
          <p:cNvSpPr/>
          <p:nvPr/>
        </p:nvSpPr>
        <p:spPr>
          <a:xfrm>
            <a:off x="855410" y="3945040"/>
            <a:ext cx="3089002" cy="413410"/>
          </a:xfrm>
          <a:prstGeom prst="round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推計値は、</a:t>
            </a:r>
            <a:r>
              <a:rPr kumimoji="1" lang="en-US" altLang="ja-JP" sz="1000" dirty="0">
                <a:solidFill>
                  <a:schemeClr val="tx1"/>
                </a:solidFill>
                <a:latin typeface="BIZ UDPゴシック" panose="020B0400000000000000" pitchFamily="50" charset="-128"/>
                <a:ea typeface="BIZ UDPゴシック" panose="020B0400000000000000" pitchFamily="50" charset="-128"/>
              </a:rPr>
              <a:t>R2</a:t>
            </a:r>
            <a:r>
              <a:rPr kumimoji="1" lang="ja-JP" altLang="en-US" sz="1000" dirty="0">
                <a:solidFill>
                  <a:schemeClr val="tx1"/>
                </a:solidFill>
                <a:latin typeface="BIZ UDPゴシック" panose="020B0400000000000000" pitchFamily="50" charset="-128"/>
                <a:ea typeface="BIZ UDPゴシック" panose="020B0400000000000000" pitchFamily="50" charset="-128"/>
              </a:rPr>
              <a:t>年度歳入に占める国・府支出金割合を</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各年度の歳出に乗じるため、増加傾向</a:t>
            </a:r>
          </a:p>
        </p:txBody>
      </p:sp>
      <p:sp>
        <p:nvSpPr>
          <p:cNvPr id="46" name="テキスト ボックス 45"/>
          <p:cNvSpPr txBox="1"/>
          <p:nvPr/>
        </p:nvSpPr>
        <p:spPr>
          <a:xfrm>
            <a:off x="5923162" y="2810385"/>
            <a:ext cx="3597461" cy="307777"/>
          </a:xfrm>
          <a:prstGeom prst="rect">
            <a:avLst/>
          </a:prstGeom>
          <a:noFill/>
        </p:spPr>
        <p:txBody>
          <a:bodyPr wrap="square" rtlCol="0">
            <a:spAutoFit/>
          </a:bodyPr>
          <a:lstStyle/>
          <a:p>
            <a:pPr algn="ct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 歳入：「国・府支出金」の割合の変化 </a:t>
            </a: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12" name="右矢印 11"/>
          <p:cNvSpPr/>
          <p:nvPr/>
        </p:nvSpPr>
        <p:spPr>
          <a:xfrm>
            <a:off x="7636889" y="3486040"/>
            <a:ext cx="194495" cy="60765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p:cNvSpPr txBox="1"/>
          <p:nvPr/>
        </p:nvSpPr>
        <p:spPr>
          <a:xfrm>
            <a:off x="5898384" y="4693849"/>
            <a:ext cx="3597461" cy="307777"/>
          </a:xfrm>
          <a:prstGeom prst="rect">
            <a:avLst/>
          </a:prstGeom>
          <a:noFill/>
        </p:spPr>
        <p:txBody>
          <a:bodyPr wrap="square" rtlCol="0">
            <a:spAutoFit/>
          </a:bodyPr>
          <a:lstStyle/>
          <a:p>
            <a:pPr algn="ct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 歳出：「補助費等」の割合の変化 </a:t>
            </a: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74" name="正方形/長方形 73"/>
          <p:cNvSpPr>
            <a:spLocks noChangeAspect="1"/>
          </p:cNvSpPr>
          <p:nvPr/>
        </p:nvSpPr>
        <p:spPr>
          <a:xfrm>
            <a:off x="6056404" y="3318316"/>
            <a:ext cx="239597" cy="9355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eaVert"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令和元年度</a:t>
            </a:r>
          </a:p>
        </p:txBody>
      </p:sp>
      <p:sp>
        <p:nvSpPr>
          <p:cNvPr id="57" name="テキスト ボックス 56"/>
          <p:cNvSpPr txBox="1"/>
          <p:nvPr/>
        </p:nvSpPr>
        <p:spPr>
          <a:xfrm>
            <a:off x="78059" y="69752"/>
            <a:ext cx="9911688" cy="523220"/>
          </a:xfrm>
          <a:prstGeom prst="rect">
            <a:avLst/>
          </a:prstGeom>
          <a:noFill/>
        </p:spPr>
        <p:txBody>
          <a:bodyPr wrap="none" rtlCol="0">
            <a:spAutoFit/>
          </a:bodyPr>
          <a:lstStyle/>
          <a:p>
            <a:r>
              <a:rPr kumimoji="1" lang="ja-JP" altLang="en-US" sz="2800" b="1" spc="-120"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２．財政シミュレーションの試算方法</a:t>
            </a:r>
            <a:r>
              <a:rPr kumimoji="1" lang="ja-JP" altLang="en-US" sz="2800" b="1" spc="-120" dirty="0" smtClean="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②　（補助費等、国・府支出金）</a:t>
            </a:r>
            <a:endParaRPr kumimoji="1" lang="ja-JP" altLang="en-US" sz="2800" b="1" spc="-120"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2" name="角丸四角形 1"/>
          <p:cNvSpPr/>
          <p:nvPr/>
        </p:nvSpPr>
        <p:spPr>
          <a:xfrm>
            <a:off x="6274721" y="4401476"/>
            <a:ext cx="1498600" cy="1910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約</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63</a:t>
            </a:r>
            <a:r>
              <a:rPr kumimoji="1" lang="ja-JP" altLang="en-US" sz="1100" dirty="0">
                <a:solidFill>
                  <a:schemeClr val="tx1"/>
                </a:solidFill>
                <a:latin typeface="BIZ UDPゴシック" panose="020B0400000000000000" pitchFamily="50" charset="-128"/>
                <a:ea typeface="BIZ UDPゴシック" panose="020B0400000000000000" pitchFamily="50" charset="-128"/>
              </a:rPr>
              <a:t>億円</a:t>
            </a:r>
          </a:p>
        </p:txBody>
      </p:sp>
      <p:sp>
        <p:nvSpPr>
          <p:cNvPr id="5" name="正方形/長方形 4"/>
          <p:cNvSpPr/>
          <p:nvPr/>
        </p:nvSpPr>
        <p:spPr>
          <a:xfrm>
            <a:off x="5898384" y="3118162"/>
            <a:ext cx="3658366" cy="152570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5904953" y="4987100"/>
            <a:ext cx="3658366" cy="152570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a:spLocks noChangeAspect="1"/>
          </p:cNvSpPr>
          <p:nvPr/>
        </p:nvSpPr>
        <p:spPr>
          <a:xfrm>
            <a:off x="7914104" y="3318316"/>
            <a:ext cx="239597" cy="9355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eaVert"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令和</a:t>
            </a:r>
            <a:r>
              <a:rPr kumimoji="1" lang="en-US" altLang="ja-JP" sz="1050" dirty="0">
                <a:solidFill>
                  <a:schemeClr val="tx1"/>
                </a:solidFill>
                <a:latin typeface="BIZ UDPゴシック" panose="020B0400000000000000" pitchFamily="50" charset="-128"/>
                <a:ea typeface="BIZ UDPゴシック" panose="020B0400000000000000" pitchFamily="50" charset="-128"/>
              </a:rPr>
              <a:t>2</a:t>
            </a:r>
            <a:r>
              <a:rPr kumimoji="1" lang="ja-JP" altLang="en-US" sz="1050" dirty="0">
                <a:solidFill>
                  <a:schemeClr val="tx1"/>
                </a:solidFill>
                <a:latin typeface="BIZ UDPゴシック" panose="020B0400000000000000" pitchFamily="50" charset="-128"/>
                <a:ea typeface="BIZ UDPゴシック" panose="020B0400000000000000" pitchFamily="50" charset="-128"/>
              </a:rPr>
              <a:t>年度</a:t>
            </a:r>
          </a:p>
        </p:txBody>
      </p:sp>
      <p:sp>
        <p:nvSpPr>
          <p:cNvPr id="62" name="角丸四角形 61"/>
          <p:cNvSpPr/>
          <p:nvPr/>
        </p:nvSpPr>
        <p:spPr>
          <a:xfrm>
            <a:off x="8086466" y="4402826"/>
            <a:ext cx="1498600" cy="1910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約</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79</a:t>
            </a:r>
            <a:r>
              <a:rPr kumimoji="1" lang="ja-JP" altLang="en-US" sz="1100" dirty="0">
                <a:solidFill>
                  <a:schemeClr val="tx1"/>
                </a:solidFill>
                <a:latin typeface="BIZ UDPゴシック" panose="020B0400000000000000" pitchFamily="50" charset="-128"/>
                <a:ea typeface="BIZ UDPゴシック" panose="020B0400000000000000" pitchFamily="50" charset="-128"/>
              </a:rPr>
              <a:t>億円</a:t>
            </a:r>
          </a:p>
        </p:txBody>
      </p:sp>
      <p:sp>
        <p:nvSpPr>
          <p:cNvPr id="63" name="右矢印 62"/>
          <p:cNvSpPr/>
          <p:nvPr/>
        </p:nvSpPr>
        <p:spPr>
          <a:xfrm>
            <a:off x="7638534" y="5461442"/>
            <a:ext cx="194495" cy="60765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p:cNvSpPr>
            <a:spLocks noChangeAspect="1"/>
          </p:cNvSpPr>
          <p:nvPr/>
        </p:nvSpPr>
        <p:spPr>
          <a:xfrm>
            <a:off x="6056404" y="5201353"/>
            <a:ext cx="239597" cy="9355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eaVert"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令和元年度</a:t>
            </a:r>
          </a:p>
        </p:txBody>
      </p:sp>
      <p:sp>
        <p:nvSpPr>
          <p:cNvPr id="65" name="正方形/長方形 64"/>
          <p:cNvSpPr>
            <a:spLocks noChangeAspect="1"/>
          </p:cNvSpPr>
          <p:nvPr/>
        </p:nvSpPr>
        <p:spPr>
          <a:xfrm>
            <a:off x="7914103" y="5200630"/>
            <a:ext cx="239597" cy="9355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eaVert"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令和</a:t>
            </a:r>
            <a:r>
              <a:rPr kumimoji="1" lang="en-US" altLang="ja-JP" sz="1050" dirty="0">
                <a:solidFill>
                  <a:schemeClr val="tx1"/>
                </a:solidFill>
                <a:latin typeface="BIZ UDPゴシック" panose="020B0400000000000000" pitchFamily="50" charset="-128"/>
                <a:ea typeface="BIZ UDPゴシック" panose="020B0400000000000000" pitchFamily="50" charset="-128"/>
              </a:rPr>
              <a:t>2</a:t>
            </a:r>
            <a:r>
              <a:rPr kumimoji="1" lang="ja-JP" altLang="en-US" sz="1050" dirty="0">
                <a:solidFill>
                  <a:schemeClr val="tx1"/>
                </a:solidFill>
                <a:latin typeface="BIZ UDPゴシック" panose="020B0400000000000000" pitchFamily="50" charset="-128"/>
                <a:ea typeface="BIZ UDPゴシック" panose="020B0400000000000000" pitchFamily="50" charset="-128"/>
              </a:rPr>
              <a:t>年度</a:t>
            </a:r>
          </a:p>
        </p:txBody>
      </p:sp>
      <p:sp>
        <p:nvSpPr>
          <p:cNvPr id="66" name="角丸四角形 65"/>
          <p:cNvSpPr/>
          <p:nvPr/>
        </p:nvSpPr>
        <p:spPr>
          <a:xfrm>
            <a:off x="6265902" y="6282469"/>
            <a:ext cx="1498600" cy="1910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約</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61</a:t>
            </a:r>
            <a:r>
              <a:rPr kumimoji="1" lang="ja-JP" altLang="en-US" sz="1100" dirty="0">
                <a:solidFill>
                  <a:schemeClr val="tx1"/>
                </a:solidFill>
                <a:latin typeface="BIZ UDPゴシック" panose="020B0400000000000000" pitchFamily="50" charset="-128"/>
                <a:ea typeface="BIZ UDPゴシック" panose="020B0400000000000000" pitchFamily="50" charset="-128"/>
              </a:rPr>
              <a:t>億円</a:t>
            </a:r>
          </a:p>
        </p:txBody>
      </p:sp>
      <p:sp>
        <p:nvSpPr>
          <p:cNvPr id="67" name="角丸四角形 66"/>
          <p:cNvSpPr/>
          <p:nvPr/>
        </p:nvSpPr>
        <p:spPr>
          <a:xfrm>
            <a:off x="8086466" y="6276218"/>
            <a:ext cx="1498600" cy="1910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約</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75</a:t>
            </a:r>
            <a:r>
              <a:rPr kumimoji="1" lang="ja-JP" altLang="en-US" sz="1100" dirty="0">
                <a:solidFill>
                  <a:schemeClr val="tx1"/>
                </a:solidFill>
                <a:latin typeface="BIZ UDPゴシック" panose="020B0400000000000000" pitchFamily="50" charset="-128"/>
                <a:ea typeface="BIZ UDPゴシック" panose="020B0400000000000000" pitchFamily="50" charset="-128"/>
              </a:rPr>
              <a:t>億円</a:t>
            </a:r>
          </a:p>
        </p:txBody>
      </p:sp>
      <p:sp>
        <p:nvSpPr>
          <p:cNvPr id="70" name="角丸四角形 69"/>
          <p:cNvSpPr/>
          <p:nvPr/>
        </p:nvSpPr>
        <p:spPr>
          <a:xfrm>
            <a:off x="6501906" y="3414762"/>
            <a:ext cx="1498600" cy="1910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ln w="6350">
                  <a:noFill/>
                </a:ln>
                <a:solidFill>
                  <a:schemeClr val="tx1"/>
                </a:solidFill>
                <a:latin typeface="BIZ UDPゴシック" panose="020B0400000000000000" pitchFamily="50" charset="-128"/>
                <a:ea typeface="BIZ UDPゴシック" panose="020B0400000000000000" pitchFamily="50" charset="-128"/>
              </a:rPr>
              <a:t>14</a:t>
            </a:r>
            <a:r>
              <a:rPr kumimoji="1" lang="ja-JP" altLang="en-US" sz="1100" b="1" dirty="0">
                <a:ln w="6350">
                  <a:noFill/>
                </a:ln>
                <a:solidFill>
                  <a:schemeClr val="tx1"/>
                </a:solidFill>
                <a:latin typeface="BIZ UDPゴシック" panose="020B0400000000000000" pitchFamily="50" charset="-128"/>
                <a:ea typeface="BIZ UDPゴシック" panose="020B0400000000000000" pitchFamily="50" charset="-128"/>
              </a:rPr>
              <a:t>．</a:t>
            </a:r>
            <a:r>
              <a:rPr kumimoji="1" lang="en-US" altLang="ja-JP" sz="1100" b="1" dirty="0">
                <a:ln w="6350">
                  <a:noFill/>
                </a:ln>
                <a:solidFill>
                  <a:schemeClr val="tx1"/>
                </a:solidFill>
                <a:latin typeface="BIZ UDPゴシック" panose="020B0400000000000000" pitchFamily="50" charset="-128"/>
                <a:ea typeface="BIZ UDPゴシック" panose="020B0400000000000000" pitchFamily="50" charset="-128"/>
              </a:rPr>
              <a:t>1</a:t>
            </a:r>
            <a:r>
              <a:rPr kumimoji="1" lang="en-US" altLang="ja-JP" sz="700" b="1" dirty="0">
                <a:ln w="6350">
                  <a:noFill/>
                </a:ln>
                <a:solidFill>
                  <a:schemeClr val="tx1"/>
                </a:solidFill>
                <a:latin typeface="BIZ UDPゴシック" panose="020B0400000000000000" pitchFamily="50" charset="-128"/>
                <a:ea typeface="BIZ UDPゴシック" panose="020B0400000000000000" pitchFamily="50" charset="-128"/>
              </a:rPr>
              <a:t>%</a:t>
            </a:r>
            <a:endParaRPr kumimoji="1" lang="ja-JP" altLang="en-US" sz="1050" b="1" dirty="0">
              <a:ln w="6350">
                <a:noFill/>
              </a:ln>
              <a:solidFill>
                <a:schemeClr val="tx1"/>
              </a:solidFill>
              <a:latin typeface="BIZ UDPゴシック" panose="020B0400000000000000" pitchFamily="50" charset="-128"/>
              <a:ea typeface="BIZ UDPゴシック" panose="020B0400000000000000" pitchFamily="50" charset="-128"/>
            </a:endParaRPr>
          </a:p>
        </p:txBody>
      </p:sp>
      <p:sp>
        <p:nvSpPr>
          <p:cNvPr id="71" name="角丸四角形 70"/>
          <p:cNvSpPr/>
          <p:nvPr/>
        </p:nvSpPr>
        <p:spPr>
          <a:xfrm>
            <a:off x="8386189" y="3425939"/>
            <a:ext cx="1498600" cy="1910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ln w="6350">
                  <a:noFill/>
                </a:ln>
                <a:solidFill>
                  <a:schemeClr val="bg1"/>
                </a:solidFill>
                <a:latin typeface="BIZ UDPゴシック" panose="020B0400000000000000" pitchFamily="50" charset="-128"/>
                <a:ea typeface="BIZ UDPゴシック" panose="020B0400000000000000" pitchFamily="50" charset="-128"/>
              </a:rPr>
              <a:t>25</a:t>
            </a:r>
            <a:r>
              <a:rPr kumimoji="1" lang="ja-JP" altLang="en-US" sz="1100" b="1" dirty="0">
                <a:ln w="6350">
                  <a:noFill/>
                </a:ln>
                <a:solidFill>
                  <a:schemeClr val="bg1"/>
                </a:solidFill>
                <a:latin typeface="BIZ UDPゴシック" panose="020B0400000000000000" pitchFamily="50" charset="-128"/>
                <a:ea typeface="BIZ UDPゴシック" panose="020B0400000000000000" pitchFamily="50" charset="-128"/>
              </a:rPr>
              <a:t>．</a:t>
            </a:r>
            <a:r>
              <a:rPr kumimoji="1" lang="en-US" altLang="ja-JP" sz="1100" b="1" dirty="0">
                <a:ln w="6350">
                  <a:noFill/>
                </a:ln>
                <a:solidFill>
                  <a:schemeClr val="bg1"/>
                </a:solidFill>
                <a:latin typeface="BIZ UDPゴシック" panose="020B0400000000000000" pitchFamily="50" charset="-128"/>
                <a:ea typeface="BIZ UDPゴシック" panose="020B0400000000000000" pitchFamily="50" charset="-128"/>
              </a:rPr>
              <a:t>1</a:t>
            </a:r>
            <a:r>
              <a:rPr kumimoji="1" lang="en-US" altLang="ja-JP" sz="700" b="1" dirty="0">
                <a:ln w="6350">
                  <a:noFill/>
                </a:ln>
                <a:solidFill>
                  <a:schemeClr val="bg1"/>
                </a:solidFill>
                <a:latin typeface="BIZ UDPゴシック" panose="020B0400000000000000" pitchFamily="50" charset="-128"/>
                <a:ea typeface="BIZ UDPゴシック" panose="020B0400000000000000" pitchFamily="50" charset="-128"/>
              </a:rPr>
              <a:t>%</a:t>
            </a:r>
            <a:endParaRPr kumimoji="1" lang="ja-JP" altLang="en-US" sz="1050" b="1" dirty="0">
              <a:ln w="6350">
                <a:noFill/>
              </a:ln>
              <a:solidFill>
                <a:schemeClr val="bg1"/>
              </a:solidFill>
              <a:latin typeface="BIZ UDPゴシック" panose="020B0400000000000000" pitchFamily="50" charset="-128"/>
              <a:ea typeface="BIZ UDPゴシック" panose="020B0400000000000000" pitchFamily="50" charset="-128"/>
            </a:endParaRPr>
          </a:p>
        </p:txBody>
      </p:sp>
      <p:sp>
        <p:nvSpPr>
          <p:cNvPr id="73" name="角丸四角形 72"/>
          <p:cNvSpPr/>
          <p:nvPr/>
        </p:nvSpPr>
        <p:spPr>
          <a:xfrm>
            <a:off x="6491072" y="5227805"/>
            <a:ext cx="1498600" cy="1910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ln w="6350">
                  <a:noFill/>
                </a:ln>
                <a:solidFill>
                  <a:schemeClr val="tx1"/>
                </a:solidFill>
                <a:latin typeface="BIZ UDPゴシック" panose="020B0400000000000000" pitchFamily="50" charset="-128"/>
                <a:ea typeface="BIZ UDPゴシック" panose="020B0400000000000000" pitchFamily="50" charset="-128"/>
              </a:rPr>
              <a:t>3</a:t>
            </a:r>
            <a:r>
              <a:rPr kumimoji="1" lang="ja-JP" altLang="en-US" sz="1100" b="1" dirty="0" err="1">
                <a:ln w="6350">
                  <a:noFill/>
                </a:ln>
                <a:solidFill>
                  <a:schemeClr val="tx1"/>
                </a:solidFill>
                <a:latin typeface="BIZ UDPゴシック" panose="020B0400000000000000" pitchFamily="50" charset="-128"/>
                <a:ea typeface="BIZ UDPゴシック" panose="020B0400000000000000" pitchFamily="50" charset="-128"/>
              </a:rPr>
              <a:t>．</a:t>
            </a:r>
            <a:r>
              <a:rPr kumimoji="1" lang="en-US" altLang="ja-JP" sz="1100" b="1" dirty="0">
                <a:ln w="6350">
                  <a:noFill/>
                </a:ln>
                <a:solidFill>
                  <a:schemeClr val="tx1"/>
                </a:solidFill>
                <a:latin typeface="BIZ UDPゴシック" panose="020B0400000000000000" pitchFamily="50" charset="-128"/>
                <a:ea typeface="BIZ UDPゴシック" panose="020B0400000000000000" pitchFamily="50" charset="-128"/>
              </a:rPr>
              <a:t>1</a:t>
            </a:r>
            <a:r>
              <a:rPr kumimoji="1" lang="en-US" altLang="ja-JP" sz="700" b="1" dirty="0">
                <a:ln w="6350">
                  <a:noFill/>
                </a:ln>
                <a:solidFill>
                  <a:schemeClr val="tx1"/>
                </a:solidFill>
                <a:latin typeface="BIZ UDPゴシック" panose="020B0400000000000000" pitchFamily="50" charset="-128"/>
                <a:ea typeface="BIZ UDPゴシック" panose="020B0400000000000000" pitchFamily="50" charset="-128"/>
              </a:rPr>
              <a:t>%</a:t>
            </a:r>
            <a:endParaRPr kumimoji="1" lang="ja-JP" altLang="en-US" sz="700" b="1" dirty="0">
              <a:ln w="6350">
                <a:noFill/>
              </a:ln>
              <a:solidFill>
                <a:schemeClr val="tx1"/>
              </a:solidFill>
              <a:latin typeface="BIZ UDPゴシック" panose="020B0400000000000000" pitchFamily="50" charset="-128"/>
              <a:ea typeface="BIZ UDPゴシック" panose="020B0400000000000000" pitchFamily="50" charset="-128"/>
            </a:endParaRPr>
          </a:p>
        </p:txBody>
      </p:sp>
      <p:sp>
        <p:nvSpPr>
          <p:cNvPr id="75" name="角丸四角形 74"/>
          <p:cNvSpPr/>
          <p:nvPr/>
        </p:nvSpPr>
        <p:spPr>
          <a:xfrm>
            <a:off x="8299511" y="5249335"/>
            <a:ext cx="1498600" cy="1910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ln w="6350">
                  <a:noFill/>
                </a:ln>
                <a:solidFill>
                  <a:schemeClr val="bg1"/>
                </a:solidFill>
                <a:latin typeface="BIZ UDPゴシック" panose="020B0400000000000000" pitchFamily="50" charset="-128"/>
                <a:ea typeface="BIZ UDPゴシック" panose="020B0400000000000000" pitchFamily="50" charset="-128"/>
              </a:rPr>
              <a:t>20</a:t>
            </a:r>
            <a:r>
              <a:rPr kumimoji="1" lang="ja-JP" altLang="en-US" sz="1100" b="1" dirty="0" err="1">
                <a:ln w="6350">
                  <a:noFill/>
                </a:ln>
                <a:solidFill>
                  <a:schemeClr val="bg1"/>
                </a:solidFill>
                <a:latin typeface="BIZ UDPゴシック" panose="020B0400000000000000" pitchFamily="50" charset="-128"/>
                <a:ea typeface="BIZ UDPゴシック" panose="020B0400000000000000" pitchFamily="50" charset="-128"/>
              </a:rPr>
              <a:t>．</a:t>
            </a:r>
            <a:r>
              <a:rPr kumimoji="1" lang="en-US" altLang="ja-JP" sz="1100" b="1" dirty="0">
                <a:ln w="6350">
                  <a:noFill/>
                </a:ln>
                <a:solidFill>
                  <a:schemeClr val="bg1"/>
                </a:solidFill>
                <a:latin typeface="BIZ UDPゴシック" panose="020B0400000000000000" pitchFamily="50" charset="-128"/>
                <a:ea typeface="BIZ UDPゴシック" panose="020B0400000000000000" pitchFamily="50" charset="-128"/>
              </a:rPr>
              <a:t>9</a:t>
            </a:r>
            <a:r>
              <a:rPr kumimoji="1" lang="en-US" altLang="ja-JP" sz="700" b="1" dirty="0">
                <a:ln w="6350">
                  <a:noFill/>
                </a:ln>
                <a:solidFill>
                  <a:schemeClr val="bg1"/>
                </a:solidFill>
                <a:latin typeface="BIZ UDPゴシック" panose="020B0400000000000000" pitchFamily="50" charset="-128"/>
                <a:ea typeface="BIZ UDPゴシック" panose="020B0400000000000000" pitchFamily="50" charset="-128"/>
              </a:rPr>
              <a:t>%</a:t>
            </a:r>
            <a:endParaRPr kumimoji="1" lang="ja-JP" altLang="en-US" sz="700" b="1" dirty="0">
              <a:ln w="6350">
                <a:noFill/>
              </a:ln>
              <a:solidFill>
                <a:schemeClr val="bg1"/>
              </a:solidFill>
              <a:latin typeface="BIZ UDPゴシック" panose="020B0400000000000000" pitchFamily="50" charset="-128"/>
              <a:ea typeface="BIZ UDPゴシック" panose="020B0400000000000000" pitchFamily="50" charset="-128"/>
            </a:endParaRPr>
          </a:p>
        </p:txBody>
      </p:sp>
      <p:sp>
        <p:nvSpPr>
          <p:cNvPr id="4" name="下矢印 3"/>
          <p:cNvSpPr/>
          <p:nvPr/>
        </p:nvSpPr>
        <p:spPr>
          <a:xfrm rot="11536831">
            <a:off x="890060" y="5182148"/>
            <a:ext cx="127684" cy="47340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978406" y="4401897"/>
            <a:ext cx="646331" cy="230832"/>
          </a:xfrm>
          <a:prstGeom prst="rect">
            <a:avLst/>
          </a:prstGeom>
          <a:noFill/>
        </p:spPr>
        <p:txBody>
          <a:bodyPr wrap="none" rtlCol="0">
            <a:spAutoFit/>
          </a:bodyPr>
          <a:lstStyle/>
          <a:p>
            <a:r>
              <a:rPr kumimoji="1" lang="ja-JP" altLang="en-US" sz="900" dirty="0">
                <a:latin typeface="BIZ UDPゴシック" panose="020B0400000000000000" pitchFamily="50" charset="-128"/>
                <a:ea typeface="BIZ UDPゴシック" panose="020B0400000000000000" pitchFamily="50" charset="-128"/>
              </a:rPr>
              <a:t>歳入総額</a:t>
            </a:r>
          </a:p>
        </p:txBody>
      </p:sp>
      <p:sp>
        <p:nvSpPr>
          <p:cNvPr id="41" name="テキスト ボックス 40"/>
          <p:cNvSpPr txBox="1"/>
          <p:nvPr/>
        </p:nvSpPr>
        <p:spPr>
          <a:xfrm>
            <a:off x="5987543" y="6277521"/>
            <a:ext cx="646331" cy="230832"/>
          </a:xfrm>
          <a:prstGeom prst="rect">
            <a:avLst/>
          </a:prstGeom>
          <a:noFill/>
        </p:spPr>
        <p:txBody>
          <a:bodyPr wrap="none" rtlCol="0">
            <a:spAutoFit/>
          </a:bodyPr>
          <a:lstStyle/>
          <a:p>
            <a:r>
              <a:rPr kumimoji="1" lang="ja-JP" altLang="en-US" sz="900" dirty="0" smtClean="0">
                <a:latin typeface="BIZ UDPゴシック" panose="020B0400000000000000" pitchFamily="50" charset="-128"/>
                <a:ea typeface="BIZ UDPゴシック" panose="020B0400000000000000" pitchFamily="50" charset="-128"/>
              </a:rPr>
              <a:t>歳出総額</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42" name="正方形/長方形 41"/>
          <p:cNvSpPr/>
          <p:nvPr/>
        </p:nvSpPr>
        <p:spPr>
          <a:xfrm>
            <a:off x="9602046" y="6501496"/>
            <a:ext cx="299838" cy="372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３</a:t>
            </a:r>
          </a:p>
        </p:txBody>
      </p:sp>
      <p:sp>
        <p:nvSpPr>
          <p:cNvPr id="47" name="角丸四角形 46">
            <a:extLst>
              <a:ext uri="{FF2B5EF4-FFF2-40B4-BE49-F238E27FC236}">
                <a16:creationId xmlns:a16="http://schemas.microsoft.com/office/drawing/2014/main" id="{E76C10FE-4504-4A4C-9C24-CFADFEA709DC}"/>
              </a:ext>
            </a:extLst>
          </p:cNvPr>
          <p:cNvSpPr/>
          <p:nvPr/>
        </p:nvSpPr>
        <p:spPr>
          <a:xfrm>
            <a:off x="2538965" y="5089816"/>
            <a:ext cx="2628407" cy="241344"/>
          </a:xfrm>
          <a:prstGeom prst="round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推計値は、近年の増加率を乗じ、増加傾向</a:t>
            </a:r>
          </a:p>
        </p:txBody>
      </p:sp>
    </p:spTree>
    <p:extLst>
      <p:ext uri="{BB962C8B-B14F-4D97-AF65-F5344CB8AC3E}">
        <p14:creationId xmlns:p14="http://schemas.microsoft.com/office/powerpoint/2010/main" val="79879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グラフ 30">
            <a:extLst>
              <a:ext uri="{FF2B5EF4-FFF2-40B4-BE49-F238E27FC236}">
                <a16:creationId xmlns:a16="http://schemas.microsoft.com/office/drawing/2014/main" id="{B07637D1-98CD-429D-A57F-8D9214D8FA18}"/>
              </a:ext>
            </a:extLst>
          </p:cNvPr>
          <p:cNvGraphicFramePr>
            <a:graphicFrameLocks/>
          </p:cNvGraphicFramePr>
          <p:nvPr>
            <p:extLst>
              <p:ext uri="{D42A27DB-BD31-4B8C-83A1-F6EECF244321}">
                <p14:modId xmlns:p14="http://schemas.microsoft.com/office/powerpoint/2010/main" val="2208559338"/>
              </p:ext>
            </p:extLst>
          </p:nvPr>
        </p:nvGraphicFramePr>
        <p:xfrm>
          <a:off x="329875" y="3693570"/>
          <a:ext cx="4725590" cy="2856598"/>
        </p:xfrm>
        <a:graphic>
          <a:graphicData uri="http://schemas.openxmlformats.org/drawingml/2006/chart">
            <c:chart xmlns:c="http://schemas.openxmlformats.org/drawingml/2006/chart" xmlns:r="http://schemas.openxmlformats.org/officeDocument/2006/relationships" r:id="rId2"/>
          </a:graphicData>
        </a:graphic>
      </p:graphicFrame>
      <p:sp>
        <p:nvSpPr>
          <p:cNvPr id="10" name="正方形/長方形 9"/>
          <p:cNvSpPr/>
          <p:nvPr/>
        </p:nvSpPr>
        <p:spPr>
          <a:xfrm>
            <a:off x="292993" y="982856"/>
            <a:ext cx="9250704" cy="2233945"/>
          </a:xfrm>
          <a:prstGeom prst="rect">
            <a:avLst/>
          </a:prstGeom>
        </p:spPr>
        <p:txBody>
          <a:bodyPr wrap="square">
            <a:spAutoFit/>
          </a:bodyPr>
          <a:lstStyle/>
          <a:p>
            <a:pPr>
              <a:lnSpc>
                <a:spcPts val="2300"/>
              </a:lnSpc>
              <a:spcAft>
                <a:spcPts val="600"/>
              </a:spcAft>
            </a:pPr>
            <a:r>
              <a:rPr kumimoji="1" lang="ja-JP" altLang="en-US" sz="1600" dirty="0">
                <a:solidFill>
                  <a:srgbClr val="FFC000"/>
                </a:solidFill>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国立社会保障・人口問題研究所</a:t>
            </a:r>
            <a:r>
              <a:rPr kumimoji="1" lang="ja-JP" altLang="en-US" sz="1600" dirty="0">
                <a:solidFill>
                  <a:schemeClr val="tx1">
                    <a:lumMod val="95000"/>
                    <a:lumOff val="5000"/>
                  </a:schemeClr>
                </a:solidFill>
                <a:latin typeface="BIZ UDPゴシック" panose="020B0400000000000000" pitchFamily="50" charset="-128"/>
                <a:ea typeface="BIZ UDPゴシック" panose="020B0400000000000000" pitchFamily="50" charset="-128"/>
              </a:rPr>
              <a:t>が公表している最新の人口推計によれば、能勢町は今後、</a:t>
            </a:r>
            <a:r>
              <a:rPr kumimoji="1" lang="en-US" altLang="ja-JP" sz="1600" dirty="0">
                <a:solidFill>
                  <a:schemeClr val="tx1">
                    <a:lumMod val="95000"/>
                    <a:lumOff val="5000"/>
                  </a:schemeClr>
                </a:solidFill>
                <a:latin typeface="BIZ UDPゴシック" panose="020B0400000000000000" pitchFamily="50" charset="-128"/>
                <a:ea typeface="BIZ UDPゴシック" panose="020B0400000000000000" pitchFamily="50" charset="-128"/>
              </a:rPr>
              <a:t/>
            </a:r>
            <a:br>
              <a:rPr kumimoji="1" lang="en-US" altLang="ja-JP" sz="1600" dirty="0">
                <a:solidFill>
                  <a:schemeClr val="tx1">
                    <a:lumMod val="95000"/>
                    <a:lumOff val="5000"/>
                  </a:schemeClr>
                </a:solidFill>
                <a:latin typeface="BIZ UDPゴシック" panose="020B0400000000000000" pitchFamily="50" charset="-128"/>
                <a:ea typeface="BIZ UDPゴシック" panose="020B0400000000000000" pitchFamily="50" charset="-128"/>
              </a:rPr>
            </a:br>
            <a:r>
              <a:rPr kumimoji="1" lang="ja-JP" altLang="en-US" sz="1600" dirty="0">
                <a:solidFill>
                  <a:schemeClr val="tx1">
                    <a:lumMod val="95000"/>
                    <a:lumOff val="5000"/>
                  </a:schemeClr>
                </a:solidFill>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生産年齢人口が急激に減少する一方で、後期高齢者人口は増加</a:t>
            </a:r>
            <a:endParaRPr kumimoji="1" lang="en-US" altLang="ja-JP" sz="1600" dirty="0">
              <a:latin typeface="BIZ UDPゴシック" panose="020B0400000000000000" pitchFamily="50" charset="-128"/>
              <a:ea typeface="BIZ UDPゴシック" panose="020B0400000000000000" pitchFamily="50" charset="-128"/>
            </a:endParaRPr>
          </a:p>
          <a:p>
            <a:pPr>
              <a:lnSpc>
                <a:spcPts val="2300"/>
              </a:lnSpc>
              <a:spcAft>
                <a:spcPts val="600"/>
              </a:spcAft>
            </a:pPr>
            <a:r>
              <a:rPr kumimoji="1" lang="ja-JP" altLang="en-US" sz="1600" dirty="0">
                <a:solidFill>
                  <a:srgbClr val="FFC000"/>
                </a:solidFill>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今後</a:t>
            </a:r>
            <a:r>
              <a:rPr kumimoji="1" lang="en-US" altLang="ja-JP" sz="1600" dirty="0">
                <a:latin typeface="BIZ UDPゴシック" panose="020B0400000000000000" pitchFamily="50" charset="-128"/>
                <a:ea typeface="BIZ UDPゴシック" panose="020B0400000000000000" pitchFamily="50" charset="-128"/>
              </a:rPr>
              <a:t>15</a:t>
            </a:r>
            <a:r>
              <a:rPr kumimoji="1" lang="ja-JP" altLang="en-US" sz="1600" dirty="0">
                <a:latin typeface="BIZ UDPゴシック" panose="020B0400000000000000" pitchFamily="50" charset="-128"/>
                <a:ea typeface="BIZ UDPゴシック" panose="020B0400000000000000" pitchFamily="50" charset="-128"/>
              </a:rPr>
              <a:t>年間で、</a:t>
            </a:r>
            <a:r>
              <a:rPr kumimoji="1" lang="en-US" altLang="ja-JP" sz="1600" dirty="0">
                <a:latin typeface="BIZ UDPゴシック" panose="020B0400000000000000" pitchFamily="50" charset="-128"/>
                <a:ea typeface="BIZ UDPゴシック" panose="020B0400000000000000" pitchFamily="50" charset="-128"/>
              </a:rPr>
              <a:t/>
            </a:r>
            <a:br>
              <a:rPr kumimoji="1" lang="en-US" altLang="ja-JP" sz="1600" dirty="0">
                <a:latin typeface="BIZ UDPゴシック" panose="020B0400000000000000" pitchFamily="50" charset="-128"/>
                <a:ea typeface="BIZ UDPゴシック" panose="020B0400000000000000" pitchFamily="50" charset="-128"/>
              </a:rPr>
            </a:br>
            <a:r>
              <a:rPr kumimoji="1" lang="ja-JP" altLang="en-US" sz="1600" dirty="0">
                <a:latin typeface="BIZ UDPゴシック" panose="020B0400000000000000" pitchFamily="50" charset="-128"/>
                <a:ea typeface="BIZ UDPゴシック" panose="020B0400000000000000" pitchFamily="50" charset="-128"/>
              </a:rPr>
              <a:t>　　  ・総人口に占める生産年齢人口の割合</a:t>
            </a:r>
            <a:r>
              <a:rPr kumimoji="1" lang="ja-JP" altLang="en-US" sz="1600" dirty="0" smtClean="0">
                <a:latin typeface="BIZ UDPゴシック" panose="020B0400000000000000" pitchFamily="50" charset="-128"/>
                <a:ea typeface="BIZ UDPゴシック" panose="020B0400000000000000" pitchFamily="50" charset="-128"/>
              </a:rPr>
              <a:t>は 約</a:t>
            </a:r>
            <a:r>
              <a:rPr kumimoji="1" lang="ja-JP" altLang="en-US" sz="1600" dirty="0">
                <a:latin typeface="BIZ UDPゴシック" panose="020B0400000000000000" pitchFamily="50" charset="-128"/>
                <a:ea typeface="BIZ UDPゴシック" panose="020B0400000000000000" pitchFamily="50" charset="-128"/>
              </a:rPr>
              <a:t>１５</a:t>
            </a:r>
            <a:r>
              <a:rPr kumimoji="1" lang="en-US" altLang="ja-JP" sz="1600" dirty="0" err="1" smtClean="0">
                <a:latin typeface="BIZ UDPゴシック" panose="020B0400000000000000" pitchFamily="50" charset="-128"/>
                <a:ea typeface="BIZ UDPゴシック" panose="020B0400000000000000" pitchFamily="50" charset="-128"/>
              </a:rPr>
              <a:t>pt</a:t>
            </a:r>
            <a:r>
              <a:rPr kumimoji="1" lang="en-US" altLang="ja-JP" sz="1600" dirty="0" smtClean="0">
                <a:latin typeface="BIZ UDPゴシック" panose="020B0400000000000000" pitchFamily="50" charset="-128"/>
                <a:ea typeface="BIZ UDPゴシック" panose="020B0400000000000000" pitchFamily="50" charset="-128"/>
              </a:rPr>
              <a:t> </a:t>
            </a:r>
            <a:r>
              <a:rPr kumimoji="1" lang="ja-JP" altLang="en-US" sz="1600" dirty="0" smtClean="0">
                <a:latin typeface="BIZ UDPゴシック" panose="020B0400000000000000" pitchFamily="50" charset="-128"/>
                <a:ea typeface="BIZ UDPゴシック" panose="020B0400000000000000" pitchFamily="50" charset="-128"/>
              </a:rPr>
              <a:t>減</a:t>
            </a:r>
            <a:r>
              <a:rPr kumimoji="1" lang="en-US" altLang="ja-JP" sz="1600" dirty="0">
                <a:latin typeface="BIZ UDPゴシック" panose="020B0400000000000000" pitchFamily="50" charset="-128"/>
                <a:ea typeface="BIZ UDPゴシック" panose="020B0400000000000000" pitchFamily="50" charset="-128"/>
              </a:rPr>
              <a:t/>
            </a:r>
            <a:br>
              <a:rPr kumimoji="1" lang="en-US" altLang="ja-JP" sz="1600" dirty="0">
                <a:latin typeface="BIZ UDPゴシック" panose="020B0400000000000000" pitchFamily="50" charset="-128"/>
                <a:ea typeface="BIZ UDPゴシック" panose="020B0400000000000000" pitchFamily="50" charset="-128"/>
              </a:rPr>
            </a:br>
            <a:r>
              <a:rPr kumimoji="1" lang="ja-JP" altLang="en-US" sz="1600" dirty="0">
                <a:latin typeface="BIZ UDPゴシック" panose="020B0400000000000000" pitchFamily="50" charset="-128"/>
                <a:ea typeface="BIZ UDPゴシック" panose="020B0400000000000000" pitchFamily="50" charset="-128"/>
              </a:rPr>
              <a:t>　　　・総人口に占める後期高齢者人口の割合</a:t>
            </a:r>
            <a:r>
              <a:rPr kumimoji="1" lang="ja-JP" altLang="en-US" sz="1600" dirty="0" smtClean="0">
                <a:latin typeface="BIZ UDPゴシック" panose="020B0400000000000000" pitchFamily="50" charset="-128"/>
                <a:ea typeface="BIZ UDPゴシック" panose="020B0400000000000000" pitchFamily="50" charset="-128"/>
              </a:rPr>
              <a:t>は 約１８ｐｔ 増</a:t>
            </a:r>
            <a:endParaRPr kumimoji="1" lang="en-US" altLang="ja-JP" sz="1600" dirty="0">
              <a:latin typeface="BIZ UDPゴシック" panose="020B0400000000000000" pitchFamily="50" charset="-128"/>
              <a:ea typeface="BIZ UDPゴシック" panose="020B0400000000000000" pitchFamily="50" charset="-128"/>
            </a:endParaRPr>
          </a:p>
          <a:p>
            <a:pPr>
              <a:lnSpc>
                <a:spcPts val="2000"/>
              </a:lnSpc>
              <a:spcAft>
                <a:spcPts val="600"/>
              </a:spcAft>
            </a:pPr>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 </a:t>
            </a:r>
            <a:r>
              <a:rPr kumimoji="1" lang="ja-JP" altLang="en-US" sz="1100" dirty="0">
                <a:latin typeface="BIZ UDPゴシック" panose="020B0400000000000000" pitchFamily="50" charset="-128"/>
                <a:ea typeface="BIZ UDPゴシック" panose="020B0400000000000000" pitchFamily="50" charset="-128"/>
              </a:rPr>
              <a:t>社人研推計は、</a:t>
            </a:r>
            <a:r>
              <a:rPr kumimoji="1" lang="en-US" altLang="ja-JP" sz="1100" dirty="0">
                <a:latin typeface="BIZ UDPゴシック" panose="020B0400000000000000" pitchFamily="50" charset="-128"/>
                <a:ea typeface="BIZ UDPゴシック" panose="020B0400000000000000" pitchFamily="50" charset="-128"/>
              </a:rPr>
              <a:t>H27</a:t>
            </a:r>
            <a:r>
              <a:rPr kumimoji="1" lang="ja-JP" altLang="en-US" sz="1100" dirty="0">
                <a:latin typeface="BIZ UDPゴシック" panose="020B0400000000000000" pitchFamily="50" charset="-128"/>
                <a:ea typeface="BIZ UDPゴシック" panose="020B0400000000000000" pitchFamily="50" charset="-128"/>
              </a:rPr>
              <a:t>年国調をベースに５年ごとの推計を実施しているため、</a:t>
            </a:r>
            <a:r>
              <a:rPr kumimoji="1" lang="en-US" altLang="ja-JP" sz="1100" dirty="0">
                <a:latin typeface="BIZ UDPゴシック" panose="020B0400000000000000" pitchFamily="50" charset="-128"/>
                <a:ea typeface="BIZ UDPゴシック" panose="020B0400000000000000" pitchFamily="50" charset="-128"/>
              </a:rPr>
              <a:t/>
            </a:r>
            <a:br>
              <a:rPr kumimoji="1" lang="en-US" altLang="ja-JP" sz="1100" dirty="0">
                <a:latin typeface="BIZ UDPゴシック" panose="020B0400000000000000" pitchFamily="50" charset="-128"/>
                <a:ea typeface="BIZ UDPゴシック" panose="020B0400000000000000" pitchFamily="50" charset="-128"/>
              </a:rPr>
            </a:br>
            <a:r>
              <a:rPr kumimoji="1" lang="ja-JP" altLang="en-US" sz="1100" dirty="0">
                <a:latin typeface="BIZ UDPゴシック" panose="020B0400000000000000" pitchFamily="50" charset="-128"/>
                <a:ea typeface="BIZ UDPゴシック" panose="020B0400000000000000" pitchFamily="50" charset="-128"/>
              </a:rPr>
              <a:t>　　　　本試算においては、５年先の推計に向けて均等に増減するものと</a:t>
            </a:r>
            <a:r>
              <a:rPr kumimoji="1" lang="ja-JP" altLang="en-US" sz="1100" dirty="0" smtClean="0">
                <a:latin typeface="BIZ UDPゴシック" panose="020B0400000000000000" pitchFamily="50" charset="-128"/>
                <a:ea typeface="BIZ UDPゴシック" panose="020B0400000000000000" pitchFamily="50" charset="-128"/>
              </a:rPr>
              <a:t>仮定</a:t>
            </a:r>
            <a:endParaRPr kumimoji="1" lang="en-US" altLang="ja-JP" sz="1100" dirty="0">
              <a:latin typeface="BIZ UDPゴシック" panose="020B0400000000000000" pitchFamily="50" charset="-128"/>
              <a:ea typeface="BIZ UDPゴシック" panose="020B0400000000000000"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617255868"/>
              </p:ext>
            </p:extLst>
          </p:nvPr>
        </p:nvGraphicFramePr>
        <p:xfrm>
          <a:off x="7984259" y="1944843"/>
          <a:ext cx="685800" cy="1096460"/>
        </p:xfrm>
        <a:graphic>
          <a:graphicData uri="http://schemas.openxmlformats.org/drawingml/2006/table">
            <a:tbl>
              <a:tblPr>
                <a:tableStyleId>{5C22544A-7EE6-4342-B048-85BDC9FD1C3A}</a:tableStyleId>
              </a:tblPr>
              <a:tblGrid>
                <a:gridCol w="685800">
                  <a:extLst>
                    <a:ext uri="{9D8B030D-6E8A-4147-A177-3AD203B41FA5}">
                      <a16:colId xmlns:a16="http://schemas.microsoft.com/office/drawing/2014/main" val="1826271987"/>
                    </a:ext>
                  </a:extLst>
                </a:gridCol>
              </a:tblGrid>
              <a:tr h="219292">
                <a:tc>
                  <a:txBody>
                    <a:bodyPr/>
                    <a:lstStyle/>
                    <a:p>
                      <a:pPr algn="ctr" fontAlgn="ctr"/>
                      <a:r>
                        <a:rPr lang="en-US" sz="1000" u="none" strike="noStrike" dirty="0">
                          <a:solidFill>
                            <a:schemeClr val="bg1"/>
                          </a:solidFill>
                          <a:effectLst/>
                          <a:latin typeface="BIZ UDPゴシック" panose="020B0400000000000000" pitchFamily="50" charset="-128"/>
                          <a:ea typeface="BIZ UDPゴシック" panose="020B0400000000000000" pitchFamily="50" charset="-128"/>
                        </a:rPr>
                        <a:t>R17</a:t>
                      </a:r>
                      <a:endParaRPr lang="en-US" sz="10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757225286"/>
                  </a:ext>
                </a:extLst>
              </a:tr>
              <a:tr h="219292">
                <a:tc>
                  <a:txBody>
                    <a:bodyPr/>
                    <a:lstStyle/>
                    <a:p>
                      <a:pPr algn="r" fontAlgn="b"/>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5154459"/>
                  </a:ext>
                </a:extLst>
              </a:tr>
              <a:tr h="219292">
                <a:tc>
                  <a:txBody>
                    <a:bodyPr/>
                    <a:lstStyle/>
                    <a:p>
                      <a:pPr algn="r" fontAlgn="b"/>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1632513"/>
                  </a:ext>
                </a:extLst>
              </a:tr>
              <a:tr h="219292">
                <a:tc>
                  <a:txBody>
                    <a:bodyPr/>
                    <a:lstStyle/>
                    <a:p>
                      <a:pPr algn="r" fontAlgn="b"/>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8372610"/>
                  </a:ext>
                </a:extLst>
              </a:tr>
              <a:tr h="219292">
                <a:tc>
                  <a:txBody>
                    <a:bodyPr/>
                    <a:lstStyle/>
                    <a:p>
                      <a:pPr algn="r" fontAlgn="b"/>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38.9%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4520179"/>
                  </a:ext>
                </a:extLst>
              </a:tr>
            </a:tbl>
          </a:graphicData>
        </a:graphic>
      </p:graphicFrame>
      <p:sp>
        <p:nvSpPr>
          <p:cNvPr id="35" name="正方形/長方形 34"/>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1"/>
          <p:cNvSpPr txBox="1"/>
          <p:nvPr/>
        </p:nvSpPr>
        <p:spPr>
          <a:xfrm>
            <a:off x="5725663" y="3427218"/>
            <a:ext cx="3875964"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　区分別の人口の推移　</a:t>
            </a: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12" name="テキスト ボックス 11"/>
          <p:cNvSpPr txBox="1"/>
          <p:nvPr/>
        </p:nvSpPr>
        <p:spPr>
          <a:xfrm>
            <a:off x="78059" y="69752"/>
            <a:ext cx="9770623" cy="954107"/>
          </a:xfrm>
          <a:prstGeom prst="rect">
            <a:avLst/>
          </a:prstGeom>
          <a:noFill/>
        </p:spPr>
        <p:txBody>
          <a:bodyPr wrap="none" rtlCol="0">
            <a:spAutoFit/>
          </a:bodyPr>
          <a:lstStyle/>
          <a:p>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３．能勢町の人口推計 </a:t>
            </a:r>
            <a:r>
              <a:rPr kumimoji="1" lang="ja-JP" altLang="en-US"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（国立社会保障・人口問題研究所　将来人口推計</a:t>
            </a:r>
            <a:r>
              <a:rPr kumimoji="1" lang="ja-JP" altLang="en-US" sz="11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（平成３０年）</a:t>
            </a:r>
            <a:r>
              <a:rPr kumimoji="1" lang="ja-JP" altLang="en-US"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より）</a:t>
            </a:r>
          </a:p>
          <a:p>
            <a:endPar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1" name="正方形/長方形 10"/>
          <p:cNvSpPr/>
          <p:nvPr/>
        </p:nvSpPr>
        <p:spPr>
          <a:xfrm>
            <a:off x="198377" y="898410"/>
            <a:ext cx="9487041" cy="2304000"/>
          </a:xfrm>
          <a:prstGeom prst="rect">
            <a:avLst/>
          </a:prstGeom>
          <a:noFill/>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13" name="直線矢印コネクタ 12"/>
          <p:cNvCxnSpPr>
            <a:cxnSpLocks/>
          </p:cNvCxnSpPr>
          <p:nvPr/>
        </p:nvCxnSpPr>
        <p:spPr>
          <a:xfrm>
            <a:off x="7642290" y="2564656"/>
            <a:ext cx="341969"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834756" y="3433083"/>
            <a:ext cx="3875964" cy="307777"/>
          </a:xfrm>
          <a:prstGeom prst="rect">
            <a:avLst/>
          </a:prstGeom>
          <a:noFill/>
        </p:spPr>
        <p:txBody>
          <a:bodyPr wrap="square" rtlCol="0">
            <a:spAutoFit/>
          </a:bodyPr>
          <a:lstStyle/>
          <a:p>
            <a:pPr algn="ct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　総人口の推移　</a:t>
            </a: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2" name="テキスト ボックス 1"/>
          <p:cNvSpPr txBox="1"/>
          <p:nvPr/>
        </p:nvSpPr>
        <p:spPr>
          <a:xfrm>
            <a:off x="8609879" y="2379770"/>
            <a:ext cx="1363716" cy="246221"/>
          </a:xfrm>
          <a:prstGeom prst="rect">
            <a:avLst/>
          </a:prstGeom>
          <a:noFill/>
        </p:spPr>
        <p:txBody>
          <a:bodyPr wrap="square" rtlCol="0">
            <a:spAutoFit/>
          </a:bodyPr>
          <a:lstStyle/>
          <a:p>
            <a:r>
              <a:rPr kumimoji="1" lang="ja-JP" altLang="en-US" sz="1000" dirty="0">
                <a:solidFill>
                  <a:schemeClr val="accent2"/>
                </a:solidFill>
                <a:latin typeface="BIZ UDPゴシック" panose="020B0400000000000000" pitchFamily="50" charset="-128"/>
                <a:ea typeface="BIZ UDPゴシック" panose="020B0400000000000000" pitchFamily="50" charset="-128"/>
              </a:rPr>
              <a:t>（▲ 約１５</a:t>
            </a:r>
            <a:r>
              <a:rPr kumimoji="1" lang="en-US" altLang="ja-JP" sz="1000" dirty="0" err="1">
                <a:solidFill>
                  <a:schemeClr val="accent2"/>
                </a:solidFill>
                <a:latin typeface="BIZ UDPゴシック" panose="020B0400000000000000" pitchFamily="50" charset="-128"/>
                <a:ea typeface="BIZ UDPゴシック" panose="020B0400000000000000" pitchFamily="50" charset="-128"/>
              </a:rPr>
              <a:t>pt</a:t>
            </a:r>
            <a:r>
              <a:rPr kumimoji="1" lang="ja-JP" altLang="en-US" sz="1000" dirty="0">
                <a:solidFill>
                  <a:schemeClr val="accent2"/>
                </a:solidFill>
                <a:latin typeface="BIZ UDPゴシック" panose="020B0400000000000000" pitchFamily="50" charset="-128"/>
                <a:ea typeface="BIZ UDPゴシック" panose="020B0400000000000000" pitchFamily="50" charset="-128"/>
              </a:rPr>
              <a:t>）</a:t>
            </a:r>
          </a:p>
        </p:txBody>
      </p:sp>
      <p:sp>
        <p:nvSpPr>
          <p:cNvPr id="19" name="テキスト ボックス 18"/>
          <p:cNvSpPr txBox="1"/>
          <p:nvPr/>
        </p:nvSpPr>
        <p:spPr>
          <a:xfrm>
            <a:off x="8609879" y="2813096"/>
            <a:ext cx="1363716" cy="246221"/>
          </a:xfrm>
          <a:prstGeom prst="rect">
            <a:avLst/>
          </a:prstGeom>
          <a:noFill/>
        </p:spPr>
        <p:txBody>
          <a:bodyPr wrap="square" rtlCol="0">
            <a:spAutoFit/>
          </a:bodyPr>
          <a:lstStyle/>
          <a:p>
            <a:r>
              <a:rPr kumimoji="1" lang="ja-JP" altLang="en-US" sz="1000" dirty="0">
                <a:solidFill>
                  <a:schemeClr val="accent2"/>
                </a:solidFill>
                <a:latin typeface="BIZ UDPゴシック" panose="020B0400000000000000" pitchFamily="50" charset="-128"/>
                <a:ea typeface="BIZ UDPゴシック" panose="020B0400000000000000" pitchFamily="50" charset="-128"/>
              </a:rPr>
              <a:t>（＋ 約１８</a:t>
            </a:r>
            <a:r>
              <a:rPr kumimoji="1" lang="en-US" altLang="ja-JP" sz="1000" dirty="0" err="1">
                <a:solidFill>
                  <a:schemeClr val="accent2"/>
                </a:solidFill>
                <a:latin typeface="BIZ UDPゴシック" panose="020B0400000000000000" pitchFamily="50" charset="-128"/>
                <a:ea typeface="BIZ UDPゴシック" panose="020B0400000000000000" pitchFamily="50" charset="-128"/>
              </a:rPr>
              <a:t>pt</a:t>
            </a:r>
            <a:r>
              <a:rPr kumimoji="1" lang="ja-JP" altLang="en-US" sz="1000" dirty="0">
                <a:solidFill>
                  <a:schemeClr val="accent2"/>
                </a:solidFill>
                <a:latin typeface="BIZ UDPゴシック" panose="020B0400000000000000" pitchFamily="50" charset="-128"/>
                <a:ea typeface="BIZ UDPゴシック" panose="020B0400000000000000" pitchFamily="50" charset="-128"/>
              </a:rPr>
              <a:t>）</a:t>
            </a:r>
          </a:p>
        </p:txBody>
      </p:sp>
      <p:sp>
        <p:nvSpPr>
          <p:cNvPr id="3" name="角丸四角形 2"/>
          <p:cNvSpPr/>
          <p:nvPr/>
        </p:nvSpPr>
        <p:spPr>
          <a:xfrm>
            <a:off x="7984259" y="2373324"/>
            <a:ext cx="1476000" cy="252000"/>
          </a:xfrm>
          <a:prstGeom prst="round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7980572" y="2810207"/>
            <a:ext cx="1476000" cy="252000"/>
          </a:xfrm>
          <a:prstGeom prst="round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276774" y="3436248"/>
            <a:ext cx="828000" cy="246221"/>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（人）</a:t>
            </a:r>
          </a:p>
        </p:txBody>
      </p:sp>
      <p:sp>
        <p:nvSpPr>
          <p:cNvPr id="22" name="テキスト ボックス 21"/>
          <p:cNvSpPr txBox="1"/>
          <p:nvPr/>
        </p:nvSpPr>
        <p:spPr>
          <a:xfrm>
            <a:off x="5086987" y="3457995"/>
            <a:ext cx="828000" cy="246221"/>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（人）</a:t>
            </a:r>
          </a:p>
        </p:txBody>
      </p:sp>
      <p:sp>
        <p:nvSpPr>
          <p:cNvPr id="24" name="テキスト ボックス 23"/>
          <p:cNvSpPr txBox="1"/>
          <p:nvPr/>
        </p:nvSpPr>
        <p:spPr>
          <a:xfrm>
            <a:off x="7003082" y="4085016"/>
            <a:ext cx="1152000" cy="253916"/>
          </a:xfrm>
          <a:prstGeom prst="rect">
            <a:avLst/>
          </a:prstGeom>
          <a:noFill/>
        </p:spPr>
        <p:txBody>
          <a:bodyPr wrap="square" rtlCol="0">
            <a:spAutoFit/>
          </a:bodyPr>
          <a:lstStyle/>
          <a:p>
            <a:pPr algn="ctr"/>
            <a:r>
              <a:rPr kumimoji="1" lang="ja-JP" altLang="en-US" sz="1050" dirty="0">
                <a:latin typeface="BIZ UDPゴシック" panose="020B0400000000000000" pitchFamily="50" charset="-128"/>
                <a:ea typeface="BIZ UDPゴシック" panose="020B0400000000000000" pitchFamily="50" charset="-128"/>
              </a:rPr>
              <a:t>高齢者人口</a:t>
            </a:r>
          </a:p>
        </p:txBody>
      </p:sp>
      <p:sp>
        <p:nvSpPr>
          <p:cNvPr id="25" name="テキスト ボックス 24"/>
          <p:cNvSpPr txBox="1"/>
          <p:nvPr/>
        </p:nvSpPr>
        <p:spPr>
          <a:xfrm>
            <a:off x="874102" y="3792541"/>
            <a:ext cx="720000" cy="230832"/>
          </a:xfrm>
          <a:prstGeom prst="rect">
            <a:avLst/>
          </a:prstGeom>
          <a:noFill/>
        </p:spPr>
        <p:txBody>
          <a:bodyPr wrap="square" rtlCol="0">
            <a:spAutoFit/>
          </a:bodyPr>
          <a:lstStyle/>
          <a:p>
            <a:pPr algn="ctr"/>
            <a:r>
              <a:rPr kumimoji="1" lang="en-US" altLang="ja-JP" sz="900" dirty="0">
                <a:latin typeface="BIZ UDPゴシック" panose="020B0400000000000000" pitchFamily="50" charset="-128"/>
                <a:ea typeface="BIZ UDPゴシック" panose="020B0400000000000000" pitchFamily="50" charset="-128"/>
              </a:rPr>
              <a:t>8,</a:t>
            </a:r>
            <a:r>
              <a:rPr kumimoji="1" lang="ja-JP" altLang="en-US" sz="900" dirty="0">
                <a:latin typeface="BIZ UDPゴシック" panose="020B0400000000000000" pitchFamily="50" charset="-128"/>
                <a:ea typeface="BIZ UDPゴシック" panose="020B0400000000000000" pitchFamily="50" charset="-128"/>
              </a:rPr>
              <a:t>９０２</a:t>
            </a:r>
          </a:p>
        </p:txBody>
      </p:sp>
      <p:sp>
        <p:nvSpPr>
          <p:cNvPr id="26" name="テキスト ボックス 25"/>
          <p:cNvSpPr txBox="1"/>
          <p:nvPr/>
        </p:nvSpPr>
        <p:spPr>
          <a:xfrm>
            <a:off x="4337371" y="4437343"/>
            <a:ext cx="720000" cy="230832"/>
          </a:xfrm>
          <a:prstGeom prst="rect">
            <a:avLst/>
          </a:prstGeom>
          <a:noFill/>
        </p:spPr>
        <p:txBody>
          <a:bodyPr wrap="square" rtlCol="0">
            <a:spAutoFit/>
          </a:bodyPr>
          <a:lstStyle/>
          <a:p>
            <a:pPr algn="ctr"/>
            <a:r>
              <a:rPr kumimoji="1" lang="en-US" altLang="ja-JP" sz="900" dirty="0">
                <a:latin typeface="BIZ UDPゴシック" panose="020B0400000000000000" pitchFamily="50" charset="-128"/>
                <a:ea typeface="BIZ UDPゴシック" panose="020B0400000000000000" pitchFamily="50" charset="-128"/>
              </a:rPr>
              <a:t>6,148</a:t>
            </a:r>
            <a:endParaRPr kumimoji="1" lang="ja-JP" altLang="en-US" sz="900" dirty="0">
              <a:latin typeface="BIZ UDPゴシック" panose="020B0400000000000000" pitchFamily="50" charset="-128"/>
              <a:ea typeface="BIZ UDPゴシック" panose="020B0400000000000000" pitchFamily="50" charset="-128"/>
            </a:endParaRPr>
          </a:p>
        </p:txBody>
      </p:sp>
      <p:cxnSp>
        <p:nvCxnSpPr>
          <p:cNvPr id="6" name="直線コネクタ 5"/>
          <p:cNvCxnSpPr/>
          <p:nvPr/>
        </p:nvCxnSpPr>
        <p:spPr>
          <a:xfrm flipV="1">
            <a:off x="1106690" y="4017843"/>
            <a:ext cx="0" cy="144000"/>
          </a:xfrm>
          <a:prstGeom prst="line">
            <a:avLst/>
          </a:prstGeom>
          <a:ln w="6350"/>
        </p:spPr>
        <p:style>
          <a:lnRef idx="1">
            <a:schemeClr val="dk1"/>
          </a:lnRef>
          <a:fillRef idx="0">
            <a:schemeClr val="dk1"/>
          </a:fillRef>
          <a:effectRef idx="0">
            <a:schemeClr val="dk1"/>
          </a:effectRef>
          <a:fontRef idx="minor">
            <a:schemeClr val="tx1"/>
          </a:fontRef>
        </p:style>
      </p:cxnSp>
      <p:sp>
        <p:nvSpPr>
          <p:cNvPr id="29" name="テキスト ボックス 28"/>
          <p:cNvSpPr txBox="1"/>
          <p:nvPr/>
        </p:nvSpPr>
        <p:spPr>
          <a:xfrm>
            <a:off x="7003082" y="5763088"/>
            <a:ext cx="1152000" cy="253916"/>
          </a:xfrm>
          <a:prstGeom prst="rect">
            <a:avLst/>
          </a:prstGeom>
          <a:noFill/>
        </p:spPr>
        <p:txBody>
          <a:bodyPr wrap="square" rtlCol="0">
            <a:spAutoFit/>
          </a:bodyPr>
          <a:lstStyle/>
          <a:p>
            <a:pPr algn="ctr"/>
            <a:r>
              <a:rPr kumimoji="1" lang="ja-JP" altLang="en-US" sz="1050" dirty="0">
                <a:latin typeface="BIZ UDPゴシック" panose="020B0400000000000000" pitchFamily="50" charset="-128"/>
                <a:ea typeface="BIZ UDPゴシック" panose="020B0400000000000000" pitchFamily="50" charset="-128"/>
              </a:rPr>
              <a:t>年少人口</a:t>
            </a:r>
          </a:p>
        </p:txBody>
      </p:sp>
      <p:sp>
        <p:nvSpPr>
          <p:cNvPr id="36" name="テキスト ボックス 35"/>
          <p:cNvSpPr txBox="1"/>
          <p:nvPr/>
        </p:nvSpPr>
        <p:spPr>
          <a:xfrm>
            <a:off x="2152670" y="4612239"/>
            <a:ext cx="1080000" cy="180000"/>
          </a:xfrm>
          <a:prstGeom prst="rect">
            <a:avLst/>
          </a:prstGeom>
          <a:solidFill>
            <a:schemeClr val="bg1"/>
          </a:solidFill>
          <a:ln>
            <a:solidFill>
              <a:schemeClr val="tx1"/>
            </a:solidFill>
          </a:ln>
        </p:spPr>
        <p:txBody>
          <a:bodyPr wrap="square" rtlCol="0" anchor="ctr">
            <a:spAutoFit/>
          </a:bodyPr>
          <a:lstStyle/>
          <a:p>
            <a:pPr algn="ctr"/>
            <a:r>
              <a:rPr kumimoji="1" lang="ja-JP" altLang="en-US" sz="1000" dirty="0">
                <a:latin typeface="BIZ UDPゴシック" panose="020B0400000000000000" pitchFamily="50" charset="-128"/>
                <a:ea typeface="BIZ UDPゴシック" panose="020B0400000000000000" pitchFamily="50" charset="-128"/>
              </a:rPr>
              <a:t>後期高齢者人口</a:t>
            </a:r>
          </a:p>
        </p:txBody>
      </p:sp>
      <p:sp>
        <p:nvSpPr>
          <p:cNvPr id="37" name="テキスト ボックス 36"/>
          <p:cNvSpPr txBox="1"/>
          <p:nvPr/>
        </p:nvSpPr>
        <p:spPr>
          <a:xfrm>
            <a:off x="2152670" y="5071728"/>
            <a:ext cx="1080000" cy="180000"/>
          </a:xfrm>
          <a:prstGeom prst="rect">
            <a:avLst/>
          </a:prstGeom>
          <a:solidFill>
            <a:schemeClr val="bg1"/>
          </a:solidFill>
          <a:ln>
            <a:solidFill>
              <a:schemeClr val="tx1"/>
            </a:solidFill>
          </a:ln>
        </p:spPr>
        <p:txBody>
          <a:bodyPr wrap="square" rtlCol="0" anchor="ctr">
            <a:spAutoFit/>
          </a:bodyPr>
          <a:lstStyle/>
          <a:p>
            <a:pPr algn="ctr"/>
            <a:r>
              <a:rPr kumimoji="1" lang="ja-JP" altLang="en-US" sz="1000" dirty="0">
                <a:latin typeface="BIZ UDPゴシック" panose="020B0400000000000000" pitchFamily="50" charset="-128"/>
                <a:ea typeface="BIZ UDPゴシック" panose="020B0400000000000000" pitchFamily="50" charset="-128"/>
              </a:rPr>
              <a:t>前期高齢者人口</a:t>
            </a:r>
          </a:p>
        </p:txBody>
      </p:sp>
      <p:sp>
        <p:nvSpPr>
          <p:cNvPr id="38" name="テキスト ボックス 37"/>
          <p:cNvSpPr txBox="1"/>
          <p:nvPr/>
        </p:nvSpPr>
        <p:spPr>
          <a:xfrm>
            <a:off x="2152670" y="5583088"/>
            <a:ext cx="1080000" cy="180000"/>
          </a:xfrm>
          <a:prstGeom prst="rect">
            <a:avLst/>
          </a:prstGeom>
          <a:solidFill>
            <a:schemeClr val="bg1"/>
          </a:solidFill>
          <a:ln>
            <a:solidFill>
              <a:schemeClr val="tx1"/>
            </a:solidFill>
          </a:ln>
        </p:spPr>
        <p:txBody>
          <a:bodyPr wrap="square" rtlCol="0" anchor="ctr">
            <a:spAutoFit/>
          </a:bodyPr>
          <a:lstStyle/>
          <a:p>
            <a:pPr algn="ctr"/>
            <a:r>
              <a:rPr kumimoji="1" lang="ja-JP" altLang="en-US" sz="1000" dirty="0">
                <a:latin typeface="BIZ UDPゴシック" panose="020B0400000000000000" pitchFamily="50" charset="-128"/>
                <a:ea typeface="BIZ UDPゴシック" panose="020B0400000000000000" pitchFamily="50" charset="-128"/>
              </a:rPr>
              <a:t>生産年齢人口</a:t>
            </a:r>
          </a:p>
        </p:txBody>
      </p:sp>
      <p:sp>
        <p:nvSpPr>
          <p:cNvPr id="39" name="テキスト ボックス 38"/>
          <p:cNvSpPr txBox="1"/>
          <p:nvPr/>
        </p:nvSpPr>
        <p:spPr>
          <a:xfrm>
            <a:off x="2152670" y="5959590"/>
            <a:ext cx="1080000" cy="180000"/>
          </a:xfrm>
          <a:prstGeom prst="rect">
            <a:avLst/>
          </a:prstGeom>
          <a:solidFill>
            <a:schemeClr val="bg1"/>
          </a:solidFill>
          <a:ln>
            <a:solidFill>
              <a:schemeClr val="tx1"/>
            </a:solidFill>
          </a:ln>
        </p:spPr>
        <p:txBody>
          <a:bodyPr wrap="square" rtlCol="0" anchor="ctr">
            <a:spAutoFit/>
          </a:bodyPr>
          <a:lstStyle/>
          <a:p>
            <a:pPr algn="ctr"/>
            <a:r>
              <a:rPr kumimoji="1" lang="ja-JP" altLang="en-US" sz="1000" dirty="0">
                <a:latin typeface="BIZ UDPゴシック" panose="020B0400000000000000" pitchFamily="50" charset="-128"/>
                <a:ea typeface="BIZ UDPゴシック" panose="020B0400000000000000" pitchFamily="50" charset="-128"/>
              </a:rPr>
              <a:t>年少人口</a:t>
            </a:r>
          </a:p>
        </p:txBody>
      </p:sp>
      <p:cxnSp>
        <p:nvCxnSpPr>
          <p:cNvPr id="43" name="直線コネクタ 42"/>
          <p:cNvCxnSpPr/>
          <p:nvPr/>
        </p:nvCxnSpPr>
        <p:spPr>
          <a:xfrm flipV="1">
            <a:off x="4780928" y="4648239"/>
            <a:ext cx="0" cy="108000"/>
          </a:xfrm>
          <a:prstGeom prst="line">
            <a:avLst/>
          </a:prstGeom>
          <a:ln w="6350"/>
        </p:spPr>
        <p:style>
          <a:lnRef idx="1">
            <a:schemeClr val="dk1"/>
          </a:lnRef>
          <a:fillRef idx="0">
            <a:schemeClr val="dk1"/>
          </a:fillRef>
          <a:effectRef idx="0">
            <a:schemeClr val="dk1"/>
          </a:effectRef>
          <a:fontRef idx="minor">
            <a:schemeClr val="tx1"/>
          </a:fontRef>
        </p:style>
      </p:cxnSp>
      <p:sp>
        <p:nvSpPr>
          <p:cNvPr id="23" name="テキスト ボックス 22"/>
          <p:cNvSpPr txBox="1"/>
          <p:nvPr/>
        </p:nvSpPr>
        <p:spPr>
          <a:xfrm>
            <a:off x="7003082" y="4756239"/>
            <a:ext cx="1152000" cy="253916"/>
          </a:xfrm>
          <a:prstGeom prst="rect">
            <a:avLst/>
          </a:prstGeom>
          <a:noFill/>
        </p:spPr>
        <p:txBody>
          <a:bodyPr wrap="square" rtlCol="0">
            <a:spAutoFit/>
          </a:bodyPr>
          <a:lstStyle/>
          <a:p>
            <a:pPr algn="ctr"/>
            <a:r>
              <a:rPr kumimoji="1" lang="ja-JP" altLang="en-US" sz="1050" dirty="0">
                <a:latin typeface="BIZ UDPゴシック" panose="020B0400000000000000" pitchFamily="50" charset="-128"/>
                <a:ea typeface="BIZ UDPゴシック" panose="020B0400000000000000" pitchFamily="50" charset="-128"/>
              </a:rPr>
              <a:t>生産年齢人口</a:t>
            </a:r>
          </a:p>
        </p:txBody>
      </p:sp>
      <p:graphicFrame>
        <p:nvGraphicFramePr>
          <p:cNvPr id="5" name="表 4"/>
          <p:cNvGraphicFramePr>
            <a:graphicFrameLocks noGrp="1"/>
          </p:cNvGraphicFramePr>
          <p:nvPr>
            <p:extLst>
              <p:ext uri="{D42A27DB-BD31-4B8C-83A1-F6EECF244321}">
                <p14:modId xmlns:p14="http://schemas.microsoft.com/office/powerpoint/2010/main" val="3906884922"/>
              </p:ext>
            </p:extLst>
          </p:nvPr>
        </p:nvGraphicFramePr>
        <p:xfrm>
          <a:off x="5914987" y="1944865"/>
          <a:ext cx="1712876" cy="1094410"/>
        </p:xfrm>
        <a:graphic>
          <a:graphicData uri="http://schemas.openxmlformats.org/drawingml/2006/table">
            <a:tbl>
              <a:tblPr>
                <a:tableStyleId>{5C22544A-7EE6-4342-B048-85BDC9FD1C3A}</a:tableStyleId>
              </a:tblPr>
              <a:tblGrid>
                <a:gridCol w="1086800">
                  <a:extLst>
                    <a:ext uri="{9D8B030D-6E8A-4147-A177-3AD203B41FA5}">
                      <a16:colId xmlns:a16="http://schemas.microsoft.com/office/drawing/2014/main" val="2983654006"/>
                    </a:ext>
                  </a:extLst>
                </a:gridCol>
                <a:gridCol w="626076">
                  <a:extLst>
                    <a:ext uri="{9D8B030D-6E8A-4147-A177-3AD203B41FA5}">
                      <a16:colId xmlns:a16="http://schemas.microsoft.com/office/drawing/2014/main" val="3493508654"/>
                    </a:ext>
                  </a:extLst>
                </a:gridCol>
              </a:tblGrid>
              <a:tr h="218882">
                <a:tc>
                  <a:txBody>
                    <a:bodyPr/>
                    <a:lstStyle/>
                    <a:p>
                      <a:pPr algn="ctr" fontAlgn="ctr"/>
                      <a:r>
                        <a:rPr lang="ja-JP" altLang="en-US" sz="1000" u="none" strike="noStrike" dirty="0">
                          <a:solidFill>
                            <a:schemeClr val="bg1"/>
                          </a:solidFill>
                          <a:effectLst/>
                          <a:latin typeface="BIZ UDPゴシック" panose="020B0400000000000000" pitchFamily="50" charset="-128"/>
                          <a:ea typeface="BIZ UDPゴシック" panose="020B0400000000000000" pitchFamily="50" charset="-128"/>
                        </a:rPr>
                        <a:t>　</a:t>
                      </a:r>
                      <a:endPar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fontAlgn="ctr"/>
                      <a:r>
                        <a:rPr lang="en-US" sz="1000" u="none" strike="noStrike" dirty="0">
                          <a:solidFill>
                            <a:schemeClr val="bg1"/>
                          </a:solidFill>
                          <a:effectLst/>
                          <a:latin typeface="BIZ UDPゴシック" panose="020B0400000000000000" pitchFamily="50" charset="-128"/>
                          <a:ea typeface="BIZ UDPゴシック" panose="020B0400000000000000" pitchFamily="50" charset="-128"/>
                        </a:rPr>
                        <a:t>R3</a:t>
                      </a:r>
                      <a:endParaRPr lang="en-US" sz="10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335540994"/>
                  </a:ext>
                </a:extLst>
              </a:tr>
              <a:tr h="218882">
                <a:tc>
                  <a:txBody>
                    <a:bodyPr/>
                    <a:lstStyle/>
                    <a:p>
                      <a:pPr algn="ctr" fontAlgn="ctr"/>
                      <a:r>
                        <a:rPr lang="ja-JP" altLang="en-US" sz="1000" u="none" strike="noStrike" dirty="0">
                          <a:effectLst/>
                          <a:latin typeface="BIZ UDPゴシック" panose="020B0400000000000000" pitchFamily="50" charset="-128"/>
                          <a:ea typeface="BIZ UDPゴシック" panose="020B0400000000000000" pitchFamily="50" charset="-128"/>
                        </a:rPr>
                        <a:t>年少人口</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06619"/>
                  </a:ext>
                </a:extLst>
              </a:tr>
              <a:tr h="218882">
                <a:tc>
                  <a:txBody>
                    <a:bodyPr/>
                    <a:lstStyle/>
                    <a:p>
                      <a:pPr algn="ctr" fontAlgn="ctr"/>
                      <a:r>
                        <a:rPr lang="ja-JP" altLang="en-US" sz="1000" u="none" strike="noStrike" dirty="0">
                          <a:effectLst/>
                          <a:latin typeface="BIZ UDPゴシック" panose="020B0400000000000000" pitchFamily="50" charset="-128"/>
                          <a:ea typeface="BIZ UDPゴシック" panose="020B0400000000000000" pitchFamily="50" charset="-128"/>
                        </a:rPr>
                        <a:t>生産年齢人口</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50.2%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3575462"/>
                  </a:ext>
                </a:extLst>
              </a:tr>
              <a:tr h="218882">
                <a:tc>
                  <a:txBody>
                    <a:bodyPr/>
                    <a:lstStyle/>
                    <a:p>
                      <a:pPr algn="ctr" fontAlgn="ctr"/>
                      <a:r>
                        <a:rPr lang="ja-JP" altLang="en-US" sz="1000" u="none" strike="noStrike" dirty="0">
                          <a:effectLst/>
                          <a:latin typeface="BIZ UDPゴシック" panose="020B0400000000000000" pitchFamily="50" charset="-128"/>
                          <a:ea typeface="BIZ UDPゴシック" panose="020B0400000000000000" pitchFamily="50" charset="-128"/>
                        </a:rPr>
                        <a:t>前期高齢者人口</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22.5%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8831310"/>
                  </a:ext>
                </a:extLst>
              </a:tr>
              <a:tr h="218882">
                <a:tc>
                  <a:txBody>
                    <a:bodyPr/>
                    <a:lstStyle/>
                    <a:p>
                      <a:pPr algn="ctr" fontAlgn="ctr"/>
                      <a:r>
                        <a:rPr lang="ja-JP" altLang="en-US" sz="1000" u="none" strike="noStrike" dirty="0">
                          <a:effectLst/>
                          <a:latin typeface="BIZ UDPゴシック" panose="020B0400000000000000" pitchFamily="50" charset="-128"/>
                          <a:ea typeface="BIZ UDPゴシック" panose="020B0400000000000000" pitchFamily="50" charset="-128"/>
                        </a:rPr>
                        <a:t>後期高齢者人口</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21.1%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0528014"/>
                  </a:ext>
                </a:extLst>
              </a:tr>
            </a:tbl>
          </a:graphicData>
        </a:graphic>
      </p:graphicFrame>
      <p:graphicFrame>
        <p:nvGraphicFramePr>
          <p:cNvPr id="32" name="グラフ 31">
            <a:extLst>
              <a:ext uri="{FF2B5EF4-FFF2-40B4-BE49-F238E27FC236}">
                <a16:creationId xmlns:a16="http://schemas.microsoft.com/office/drawing/2014/main" id="{A8FAFE5F-0430-4E36-8F06-E9388A450002}"/>
              </a:ext>
            </a:extLst>
          </p:cNvPr>
          <p:cNvGraphicFramePr>
            <a:graphicFrameLocks/>
          </p:cNvGraphicFramePr>
          <p:nvPr>
            <p:extLst>
              <p:ext uri="{D42A27DB-BD31-4B8C-83A1-F6EECF244321}">
                <p14:modId xmlns:p14="http://schemas.microsoft.com/office/powerpoint/2010/main" val="1901493191"/>
              </p:ext>
            </p:extLst>
          </p:nvPr>
        </p:nvGraphicFramePr>
        <p:xfrm>
          <a:off x="4963370" y="3668042"/>
          <a:ext cx="4705350" cy="2893227"/>
        </p:xfrm>
        <a:graphic>
          <a:graphicData uri="http://schemas.openxmlformats.org/drawingml/2006/chart">
            <c:chart xmlns:c="http://schemas.openxmlformats.org/drawingml/2006/chart" xmlns:r="http://schemas.openxmlformats.org/officeDocument/2006/relationships" r:id="rId3"/>
          </a:graphicData>
        </a:graphic>
      </p:graphicFrame>
      <p:sp>
        <p:nvSpPr>
          <p:cNvPr id="33" name="正方形/長方形 32"/>
          <p:cNvSpPr/>
          <p:nvPr/>
        </p:nvSpPr>
        <p:spPr>
          <a:xfrm>
            <a:off x="9602046" y="6501496"/>
            <a:ext cx="299838" cy="372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４</a:t>
            </a:r>
          </a:p>
        </p:txBody>
      </p:sp>
    </p:spTree>
    <p:extLst>
      <p:ext uri="{BB962C8B-B14F-4D97-AF65-F5344CB8AC3E}">
        <p14:creationId xmlns:p14="http://schemas.microsoft.com/office/powerpoint/2010/main" val="811750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78059" y="66412"/>
            <a:ext cx="9065302" cy="954107"/>
          </a:xfrm>
          <a:prstGeom prst="rect">
            <a:avLst/>
          </a:prstGeom>
          <a:noFill/>
        </p:spPr>
        <p:txBody>
          <a:bodyPr wrap="none" rtlCol="0">
            <a:spAutoFit/>
          </a:bodyPr>
          <a:lstStyle/>
          <a:p>
            <a:r>
              <a:rPr kumimoji="1" lang="en-US" altLang="ja-JP" sz="2800" b="1" dirty="0" smtClean="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4</a:t>
            </a:r>
            <a:r>
              <a:rPr kumimoji="1" lang="ja-JP" altLang="en-US" sz="2800" b="1" dirty="0" err="1" smtClean="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試算の費目別の</a:t>
            </a:r>
            <a:r>
              <a:rPr kumimoji="1" lang="ja-JP" altLang="en-US" sz="2800" b="1" dirty="0" smtClean="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傾向①</a:t>
            </a:r>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（歳出：建設事業費</a:t>
            </a:r>
            <a:r>
              <a:rPr kumimoji="1" lang="ja-JP" altLang="en-US"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（災害復旧含む）</a:t>
            </a:r>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p>
          <a:p>
            <a:endPar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6" name="正方形/長方形 15"/>
          <p:cNvSpPr/>
          <p:nvPr/>
        </p:nvSpPr>
        <p:spPr>
          <a:xfrm>
            <a:off x="313896" y="1016792"/>
            <a:ext cx="9587988" cy="1579920"/>
          </a:xfrm>
          <a:prstGeom prst="rect">
            <a:avLst/>
          </a:prstGeom>
        </p:spPr>
        <p:txBody>
          <a:bodyPr wrap="square">
            <a:spAutoFit/>
          </a:bodyPr>
          <a:lstStyle/>
          <a:p>
            <a:pPr>
              <a:lnSpc>
                <a:spcPts val="2600"/>
              </a:lnSpc>
              <a:spcAft>
                <a:spcPts val="600"/>
              </a:spcAft>
            </a:pPr>
            <a:r>
              <a:rPr kumimoji="1" lang="ja-JP" altLang="en-US" dirty="0">
                <a:solidFill>
                  <a:srgbClr val="FFC000"/>
                </a:solidFill>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 「</a:t>
            </a:r>
            <a:r>
              <a:rPr kumimoji="1" lang="zh-TW" altLang="en-US" dirty="0">
                <a:latin typeface="BIZ UDPゴシック" panose="020B0400000000000000" pitchFamily="50" charset="-128"/>
                <a:ea typeface="BIZ UDPゴシック" panose="020B0400000000000000" pitchFamily="50" charset="-128"/>
              </a:rPr>
              <a:t>新庁舎等公共施設再編整備事業</a:t>
            </a:r>
            <a:r>
              <a:rPr kumimoji="1" lang="ja-JP" altLang="en-US"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1200" dirty="0" smtClean="0">
                <a:latin typeface="BIZ UDPゴシック" panose="020B0400000000000000" pitchFamily="50" charset="-128"/>
                <a:ea typeface="BIZ UDPゴシック" panose="020B0400000000000000" pitchFamily="50" charset="-128"/>
              </a:rPr>
              <a:t>平成</a:t>
            </a:r>
            <a:r>
              <a:rPr kumimoji="1" lang="ja-JP" altLang="en-US" sz="1200" dirty="0">
                <a:latin typeface="BIZ UDPゴシック" panose="020B0400000000000000" pitchFamily="50" charset="-128"/>
                <a:ea typeface="BIZ UDPゴシック" panose="020B0400000000000000" pitchFamily="50" charset="-128"/>
              </a:rPr>
              <a:t>２９</a:t>
            </a:r>
            <a:r>
              <a:rPr kumimoji="1" lang="ja-JP" altLang="en-US" sz="1200" dirty="0" smtClean="0">
                <a:latin typeface="BIZ UDPゴシック" panose="020B0400000000000000" pitchFamily="50" charset="-128"/>
                <a:ea typeface="BIZ UDPゴシック" panose="020B0400000000000000" pitchFamily="50" charset="-128"/>
              </a:rPr>
              <a:t>年</a:t>
            </a:r>
            <a:r>
              <a:rPr kumimoji="1" lang="ja-JP" altLang="en-US" sz="1200" dirty="0">
                <a:latin typeface="BIZ UDPゴシック" panose="020B0400000000000000" pitchFamily="50" charset="-128"/>
                <a:ea typeface="BIZ UDPゴシック" panose="020B0400000000000000" pitchFamily="50" charset="-128"/>
              </a:rPr>
              <a:t>～</a:t>
            </a:r>
            <a:r>
              <a:rPr kumimoji="1" lang="ja-JP" altLang="en-US" sz="1200" dirty="0" smtClean="0">
                <a:latin typeface="BIZ UDPゴシック" panose="020B0400000000000000" pitchFamily="50" charset="-128"/>
                <a:ea typeface="BIZ UDPゴシック" panose="020B0400000000000000" pitchFamily="50" charset="-128"/>
              </a:rPr>
              <a:t>令和２年度</a:t>
            </a:r>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1200" dirty="0" smtClean="0">
                <a:latin typeface="BIZ UDPゴシック" panose="020B0400000000000000" pitchFamily="50" charset="-128"/>
                <a:ea typeface="BIZ UDPゴシック" panose="020B0400000000000000" pitchFamily="50" charset="-128"/>
              </a:rPr>
              <a:t>、</a:t>
            </a:r>
            <a:r>
              <a:rPr kumimoji="1" lang="ja-JP" altLang="en-US" dirty="0" smtClean="0">
                <a:latin typeface="BIZ UDPゴシック" panose="020B0400000000000000" pitchFamily="50" charset="-128"/>
                <a:ea typeface="BIZ UDPゴシック" panose="020B0400000000000000" pitchFamily="50" charset="-128"/>
              </a:rPr>
              <a:t>「</a:t>
            </a:r>
            <a:r>
              <a:rPr kumimoji="1" lang="zh-TW" altLang="en-US" dirty="0" smtClean="0">
                <a:latin typeface="BIZ UDPゴシック" panose="020B0400000000000000" pitchFamily="50" charset="-128"/>
                <a:ea typeface="BIZ UDPゴシック" panose="020B0400000000000000" pitchFamily="50" charset="-128"/>
              </a:rPr>
              <a:t>東地域</a:t>
            </a:r>
            <a:r>
              <a:rPr kumimoji="1" lang="zh-TW" altLang="en-US" dirty="0">
                <a:latin typeface="BIZ UDPゴシック" panose="020B0400000000000000" pitchFamily="50" charset="-128"/>
                <a:ea typeface="BIZ UDPゴシック" panose="020B0400000000000000" pitchFamily="50" charset="-128"/>
              </a:rPr>
              <a:t>公共施設再編整備</a:t>
            </a:r>
            <a:r>
              <a:rPr kumimoji="1" lang="ja-JP" altLang="en-US" dirty="0" smtClean="0">
                <a:latin typeface="BIZ UDPゴシック" panose="020B0400000000000000" pitchFamily="50" charset="-128"/>
                <a:ea typeface="BIZ UDPゴシック" panose="020B0400000000000000" pitchFamily="50" charset="-128"/>
              </a:rPr>
              <a:t>事業」</a:t>
            </a:r>
            <a:r>
              <a:rPr kumimoji="1" lang="en-US" altLang="ja-JP" dirty="0">
                <a:latin typeface="BIZ UDPゴシック" panose="020B0400000000000000" pitchFamily="50" charset="-128"/>
                <a:ea typeface="BIZ UDPゴシック" panose="020B0400000000000000" pitchFamily="50" charset="-128"/>
              </a:rPr>
              <a:t/>
            </a:r>
            <a:br>
              <a:rPr kumimoji="1" lang="en-US" altLang="ja-JP" dirty="0">
                <a:latin typeface="BIZ UDPゴシック" panose="020B0400000000000000" pitchFamily="50" charset="-128"/>
                <a:ea typeface="BIZ UDPゴシック" panose="020B0400000000000000" pitchFamily="50" charset="-128"/>
              </a:rPr>
            </a:br>
            <a:r>
              <a:rPr kumimoji="1" lang="en-US" altLang="ja-JP" dirty="0" smtClean="0">
                <a:latin typeface="BIZ UDPゴシック" panose="020B0400000000000000" pitchFamily="50" charset="-128"/>
                <a:ea typeface="BIZ UDPゴシック" panose="020B0400000000000000" pitchFamily="50" charset="-128"/>
              </a:rPr>
              <a:t>    </a:t>
            </a:r>
            <a:r>
              <a:rPr kumimoji="1" lang="ja-JP" altLang="en-US" sz="1200" dirty="0" smtClean="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平成</a:t>
            </a:r>
            <a:r>
              <a:rPr kumimoji="1" lang="en-US" altLang="ja-JP" sz="1200" dirty="0">
                <a:latin typeface="BIZ UDPゴシック" panose="020B0400000000000000" pitchFamily="50" charset="-128"/>
                <a:ea typeface="BIZ UDPゴシック" panose="020B0400000000000000" pitchFamily="50" charset="-128"/>
              </a:rPr>
              <a:t>30</a:t>
            </a:r>
            <a:r>
              <a:rPr kumimoji="1" lang="ja-JP" altLang="en-US" sz="1200" dirty="0">
                <a:latin typeface="BIZ UDPゴシック" panose="020B0400000000000000" pitchFamily="50" charset="-128"/>
                <a:ea typeface="BIZ UDPゴシック" panose="020B0400000000000000" pitchFamily="50" charset="-128"/>
              </a:rPr>
              <a:t>年～令和３年度</a:t>
            </a:r>
            <a:r>
              <a:rPr kumimoji="1" lang="ja-JP" altLang="en-US" sz="1200" dirty="0" smtClean="0">
                <a:latin typeface="BIZ UDPゴシック" panose="020B0400000000000000" pitchFamily="50" charset="-128"/>
                <a:ea typeface="BIZ UDPゴシック" panose="020B0400000000000000" pitchFamily="50" charset="-128"/>
              </a:rPr>
              <a:t>）、</a:t>
            </a:r>
            <a:r>
              <a:rPr kumimoji="1" lang="ja-JP" altLang="en-US" dirty="0" smtClean="0">
                <a:latin typeface="BIZ UDPゴシック" panose="020B0400000000000000" pitchFamily="50" charset="-128"/>
                <a:ea typeface="BIZ UDPゴシック" panose="020B0400000000000000" pitchFamily="50" charset="-128"/>
              </a:rPr>
              <a:t>の影響に</a:t>
            </a:r>
            <a:r>
              <a:rPr kumimoji="1" lang="ja-JP" altLang="en-US" dirty="0">
                <a:latin typeface="BIZ UDPゴシック" panose="020B0400000000000000" pitchFamily="50" charset="-128"/>
                <a:ea typeface="BIZ UDPゴシック" panose="020B0400000000000000" pitchFamily="50" charset="-128"/>
              </a:rPr>
              <a:t>より、</a:t>
            </a:r>
            <a:r>
              <a:rPr kumimoji="1" lang="en-US" altLang="ja-JP" dirty="0">
                <a:latin typeface="BIZ UDPゴシック" panose="020B0400000000000000" pitchFamily="50" charset="-128"/>
                <a:ea typeface="BIZ UDPゴシック" panose="020B0400000000000000" pitchFamily="50" charset="-128"/>
              </a:rPr>
              <a:t>R</a:t>
            </a:r>
            <a:r>
              <a:rPr kumimoji="1" lang="ja-JP" altLang="en-US" dirty="0">
                <a:latin typeface="BIZ UDPゴシック" panose="020B0400000000000000" pitchFamily="50" charset="-128"/>
                <a:ea typeface="BIZ UDPゴシック" panose="020B0400000000000000" pitchFamily="50" charset="-128"/>
              </a:rPr>
              <a:t>４年度まで建設事業費が高水準で推移</a:t>
            </a:r>
            <a:endParaRPr kumimoji="1" lang="en-US" altLang="ja-JP" sz="500" dirty="0">
              <a:latin typeface="BIZ UDPゴシック" panose="020B0400000000000000" pitchFamily="50" charset="-128"/>
              <a:ea typeface="BIZ UDPゴシック" panose="020B0400000000000000" pitchFamily="50" charset="-128"/>
            </a:endParaRPr>
          </a:p>
          <a:p>
            <a:pPr>
              <a:lnSpc>
                <a:spcPts val="2600"/>
              </a:lnSpc>
              <a:spcAft>
                <a:spcPts val="600"/>
              </a:spcAft>
            </a:pPr>
            <a:r>
              <a:rPr kumimoji="1" lang="ja-JP" altLang="en-US" dirty="0">
                <a:solidFill>
                  <a:srgbClr val="FFC000"/>
                </a:solidFill>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歳入の町債も建設事業費と連動</a:t>
            </a:r>
            <a:endParaRPr kumimoji="1" lang="en-US" altLang="ja-JP" dirty="0">
              <a:latin typeface="BIZ UDPゴシック" panose="020B0400000000000000" pitchFamily="50" charset="-128"/>
              <a:ea typeface="BIZ UDPゴシック" panose="020B0400000000000000" pitchFamily="50" charset="-128"/>
            </a:endParaRPr>
          </a:p>
          <a:p>
            <a:pPr>
              <a:lnSpc>
                <a:spcPts val="2600"/>
              </a:lnSpc>
              <a:spcAft>
                <a:spcPts val="600"/>
              </a:spcAft>
            </a:pPr>
            <a:r>
              <a:rPr kumimoji="1" lang="ja-JP" altLang="en-US"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　</a:t>
            </a:r>
            <a:r>
              <a:rPr kumimoji="1" lang="en-US" altLang="ja-JP" sz="1400" dirty="0" smtClean="0">
                <a:latin typeface="BIZ UDPゴシック" panose="020B0400000000000000" pitchFamily="50" charset="-128"/>
                <a:ea typeface="BIZ UDPゴシック" panose="020B0400000000000000" pitchFamily="50" charset="-128"/>
              </a:rPr>
              <a:t>R4</a:t>
            </a:r>
            <a:r>
              <a:rPr kumimoji="1" lang="ja-JP" altLang="en-US" sz="1400" dirty="0" smtClean="0">
                <a:latin typeface="BIZ UDPゴシック" panose="020B0400000000000000" pitchFamily="50" charset="-128"/>
                <a:ea typeface="BIZ UDPゴシック" panose="020B0400000000000000" pitchFamily="50" charset="-128"/>
              </a:rPr>
              <a:t>年４月、過疎地域として公示されることが内定　→　今後、</a:t>
            </a:r>
            <a:r>
              <a:rPr kumimoji="1" lang="ja-JP" altLang="en-US" sz="1400" dirty="0">
                <a:latin typeface="BIZ UDPゴシック" panose="020B0400000000000000" pitchFamily="50" charset="-128"/>
                <a:ea typeface="BIZ UDPゴシック" panose="020B0400000000000000" pitchFamily="50" charset="-128"/>
              </a:rPr>
              <a:t>地方</a:t>
            </a:r>
            <a:r>
              <a:rPr kumimoji="1" lang="ja-JP" altLang="en-US" sz="1400" dirty="0" smtClean="0">
                <a:latin typeface="BIZ UDPゴシック" panose="020B0400000000000000" pitchFamily="50" charset="-128"/>
                <a:ea typeface="BIZ UDPゴシック" panose="020B0400000000000000" pitchFamily="50" charset="-128"/>
              </a:rPr>
              <a:t>債の充当幅が拡大する</a:t>
            </a:r>
            <a:r>
              <a:rPr kumimoji="1" lang="ja-JP" altLang="en-US" sz="1400" dirty="0">
                <a:latin typeface="BIZ UDPゴシック" panose="020B0400000000000000" pitchFamily="50" charset="-128"/>
                <a:ea typeface="BIZ UDPゴシック" panose="020B0400000000000000" pitchFamily="50" charset="-128"/>
              </a:rPr>
              <a:t>見込み</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17" name="正方形/長方形 16"/>
          <p:cNvSpPr/>
          <p:nvPr/>
        </p:nvSpPr>
        <p:spPr>
          <a:xfrm>
            <a:off x="198377" y="923809"/>
            <a:ext cx="9487041" cy="1773103"/>
          </a:xfrm>
          <a:prstGeom prst="rect">
            <a:avLst/>
          </a:prstGeom>
          <a:noFill/>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9" name="テキスト ボックス 18"/>
          <p:cNvSpPr txBox="1"/>
          <p:nvPr/>
        </p:nvSpPr>
        <p:spPr>
          <a:xfrm>
            <a:off x="102493" y="3053213"/>
            <a:ext cx="828000" cy="246221"/>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（百万円）</a:t>
            </a:r>
          </a:p>
        </p:txBody>
      </p:sp>
      <p:sp>
        <p:nvSpPr>
          <p:cNvPr id="13" name="テキスト ボックス 12"/>
          <p:cNvSpPr txBox="1"/>
          <p:nvPr/>
        </p:nvSpPr>
        <p:spPr>
          <a:xfrm>
            <a:off x="797662" y="2921757"/>
            <a:ext cx="3875964" cy="307777"/>
          </a:xfrm>
          <a:prstGeom prst="rect">
            <a:avLst/>
          </a:prstGeom>
          <a:noFill/>
        </p:spPr>
        <p:txBody>
          <a:bodyPr wrap="square" rtlCol="0">
            <a:spAutoFit/>
          </a:bodyPr>
          <a:lstStyle/>
          <a:p>
            <a:pPr algn="ct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　建設事業費の推移　</a:t>
            </a: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20" name="テキスト ボックス 19"/>
          <p:cNvSpPr txBox="1"/>
          <p:nvPr/>
        </p:nvSpPr>
        <p:spPr>
          <a:xfrm>
            <a:off x="5509362" y="2909057"/>
            <a:ext cx="3875964" cy="307777"/>
          </a:xfrm>
          <a:prstGeom prst="rect">
            <a:avLst/>
          </a:prstGeom>
          <a:noFill/>
        </p:spPr>
        <p:txBody>
          <a:bodyPr wrap="square" rtlCol="0">
            <a:spAutoFit/>
          </a:bodyPr>
          <a:lstStyle/>
          <a:p>
            <a:pPr algn="ct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　地方</a:t>
            </a:r>
            <a:r>
              <a:rPr kumimoji="1" lang="ja-JP" altLang="en-US" sz="1400" dirty="0" smtClean="0">
                <a:latin typeface="BIZ UDPゴシック" panose="020B0400000000000000" pitchFamily="50" charset="-128"/>
                <a:ea typeface="BIZ UDPゴシック" panose="020B0400000000000000" pitchFamily="50" charset="-128"/>
              </a:rPr>
              <a:t>債</a:t>
            </a:r>
            <a:r>
              <a:rPr kumimoji="1" lang="ja-JP" altLang="en-US" sz="1400" dirty="0">
                <a:latin typeface="BIZ UDPゴシック" panose="020B0400000000000000" pitchFamily="50" charset="-128"/>
                <a:ea typeface="BIZ UDPゴシック" panose="020B0400000000000000" pitchFamily="50" charset="-128"/>
              </a:rPr>
              <a:t>の推移　</a:t>
            </a: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22" name="テキスト ボックス 21"/>
          <p:cNvSpPr txBox="1"/>
          <p:nvPr/>
        </p:nvSpPr>
        <p:spPr>
          <a:xfrm>
            <a:off x="4809066" y="3040383"/>
            <a:ext cx="828000" cy="246221"/>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（百万円）</a:t>
            </a:r>
          </a:p>
        </p:txBody>
      </p:sp>
      <p:graphicFrame>
        <p:nvGraphicFramePr>
          <p:cNvPr id="15" name="グラフ 14">
            <a:extLst>
              <a:ext uri="{FF2B5EF4-FFF2-40B4-BE49-F238E27FC236}">
                <a16:creationId xmlns:a16="http://schemas.microsoft.com/office/drawing/2014/main" id="{55AA7028-4D46-49D7-944F-81E486A8263E}"/>
              </a:ext>
            </a:extLst>
          </p:cNvPr>
          <p:cNvGraphicFramePr>
            <a:graphicFrameLocks/>
          </p:cNvGraphicFramePr>
          <p:nvPr>
            <p:extLst>
              <p:ext uri="{D42A27DB-BD31-4B8C-83A1-F6EECF244321}">
                <p14:modId xmlns:p14="http://schemas.microsoft.com/office/powerpoint/2010/main" val="1715959164"/>
              </p:ext>
            </p:extLst>
          </p:nvPr>
        </p:nvGraphicFramePr>
        <p:xfrm>
          <a:off x="102493" y="3360860"/>
          <a:ext cx="4883150" cy="33027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グラフ 20">
            <a:extLst>
              <a:ext uri="{FF2B5EF4-FFF2-40B4-BE49-F238E27FC236}">
                <a16:creationId xmlns:a16="http://schemas.microsoft.com/office/drawing/2014/main" id="{07E3B027-953D-4872-BE4D-2295EF6F6AC4}"/>
              </a:ext>
            </a:extLst>
          </p:cNvPr>
          <p:cNvGraphicFramePr>
            <a:graphicFrameLocks/>
          </p:cNvGraphicFramePr>
          <p:nvPr>
            <p:extLst>
              <p:ext uri="{D42A27DB-BD31-4B8C-83A1-F6EECF244321}">
                <p14:modId xmlns:p14="http://schemas.microsoft.com/office/powerpoint/2010/main" val="4277632198"/>
              </p:ext>
            </p:extLst>
          </p:nvPr>
        </p:nvGraphicFramePr>
        <p:xfrm>
          <a:off x="4854885" y="3348030"/>
          <a:ext cx="4883150" cy="3254106"/>
        </p:xfrm>
        <a:graphic>
          <a:graphicData uri="http://schemas.openxmlformats.org/drawingml/2006/chart">
            <c:chart xmlns:c="http://schemas.openxmlformats.org/drawingml/2006/chart" xmlns:r="http://schemas.openxmlformats.org/officeDocument/2006/relationships" r:id="rId3"/>
          </a:graphicData>
        </a:graphic>
      </p:graphicFrame>
      <p:sp>
        <p:nvSpPr>
          <p:cNvPr id="23" name="正方形/長方形 22"/>
          <p:cNvSpPr/>
          <p:nvPr/>
        </p:nvSpPr>
        <p:spPr>
          <a:xfrm>
            <a:off x="9602046" y="6501496"/>
            <a:ext cx="299838" cy="372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smtClean="0">
                <a:solidFill>
                  <a:schemeClr val="tx1"/>
                </a:solidFill>
                <a:latin typeface="BIZ UDPゴシック" panose="020B0400000000000000" pitchFamily="50" charset="-128"/>
                <a:ea typeface="BIZ UDPゴシック" panose="020B0400000000000000" pitchFamily="50" charset="-128"/>
              </a:rPr>
              <a:t>5</a:t>
            </a:r>
          </a:p>
        </p:txBody>
      </p:sp>
    </p:spTree>
    <p:extLst>
      <p:ext uri="{BB962C8B-B14F-4D97-AF65-F5344CB8AC3E}">
        <p14:creationId xmlns:p14="http://schemas.microsoft.com/office/powerpoint/2010/main" val="177550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78059" y="66412"/>
            <a:ext cx="6817892" cy="954107"/>
          </a:xfrm>
          <a:prstGeom prst="rect">
            <a:avLst/>
          </a:prstGeom>
          <a:noFill/>
        </p:spPr>
        <p:txBody>
          <a:bodyPr wrap="none" rtlCol="0">
            <a:spAutoFit/>
          </a:bodyPr>
          <a:lstStyle/>
          <a:p>
            <a:r>
              <a:rPr kumimoji="1" lang="en-US" altLang="ja-JP" sz="2800" b="1" dirty="0" smtClean="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4</a:t>
            </a:r>
            <a:r>
              <a:rPr kumimoji="1" lang="ja-JP" altLang="en-US" sz="2800" b="1" dirty="0" err="1" smtClean="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試算の費目別の</a:t>
            </a:r>
            <a:r>
              <a:rPr kumimoji="1" lang="ja-JP" altLang="en-US" sz="2800" b="1" dirty="0" smtClean="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傾向②</a:t>
            </a:r>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（歳出</a:t>
            </a:r>
            <a:r>
              <a:rPr kumimoji="1" lang="ja-JP" altLang="en-US" sz="2800" b="1" dirty="0" smtClean="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：繰出金）</a:t>
            </a:r>
            <a:endPar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endPar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6" name="正方形/長方形 15"/>
          <p:cNvSpPr/>
          <p:nvPr/>
        </p:nvSpPr>
        <p:spPr>
          <a:xfrm>
            <a:off x="198377" y="941759"/>
            <a:ext cx="9587988" cy="2015936"/>
          </a:xfrm>
          <a:prstGeom prst="rect">
            <a:avLst/>
          </a:prstGeom>
        </p:spPr>
        <p:txBody>
          <a:bodyPr wrap="square">
            <a:spAutoFit/>
          </a:bodyPr>
          <a:lstStyle/>
          <a:p>
            <a:pPr>
              <a:lnSpc>
                <a:spcPts val="2200"/>
              </a:lnSpc>
              <a:spcAft>
                <a:spcPts val="600"/>
              </a:spcAft>
            </a:pPr>
            <a:r>
              <a:rPr kumimoji="1" lang="ja-JP" altLang="en-US" sz="1600" dirty="0">
                <a:solidFill>
                  <a:srgbClr val="FFC000"/>
                </a:solidFill>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後期高齢事業は後期高齢人口と連動し、介護保険事業は府内全体の介護給付費総額の推計値</a:t>
            </a:r>
            <a:r>
              <a:rPr kumimoji="1" lang="ja-JP" altLang="en-US" sz="1600" dirty="0" smtClean="0">
                <a:latin typeface="BIZ UDPゴシック" panose="020B0400000000000000" pitchFamily="50" charset="-128"/>
                <a:ea typeface="BIZ UDPゴシック" panose="020B0400000000000000" pitchFamily="50" charset="-128"/>
              </a:rPr>
              <a:t>と連動</a:t>
            </a:r>
            <a:r>
              <a:rPr kumimoji="1" lang="en-US" altLang="ja-JP" sz="1600" dirty="0">
                <a:latin typeface="BIZ UDPゴシック" panose="020B0400000000000000" pitchFamily="50" charset="-128"/>
                <a:ea typeface="BIZ UDPゴシック" panose="020B0400000000000000" pitchFamily="50" charset="-128"/>
              </a:rPr>
              <a:t/>
            </a:r>
            <a:br>
              <a:rPr kumimoji="1" lang="en-US" altLang="ja-JP" sz="1600" dirty="0">
                <a:latin typeface="BIZ UDPゴシック" panose="020B0400000000000000" pitchFamily="50" charset="-128"/>
                <a:ea typeface="BIZ UDPゴシック" panose="020B0400000000000000" pitchFamily="50" charset="-128"/>
              </a:rPr>
            </a:br>
            <a:r>
              <a:rPr kumimoji="1" lang="ja-JP" altLang="en-US" sz="1600" dirty="0" smtClean="0">
                <a:latin typeface="BIZ UDPゴシック" panose="020B0400000000000000" pitchFamily="50" charset="-128"/>
                <a:ea typeface="BIZ UDPゴシック" panose="020B0400000000000000" pitchFamily="50" charset="-128"/>
              </a:rPr>
              <a:t>　　し</a:t>
            </a:r>
            <a:r>
              <a:rPr kumimoji="1" lang="ja-JP" altLang="en-US" sz="1600" dirty="0">
                <a:latin typeface="BIZ UDPゴシック" panose="020B0400000000000000" pitchFamily="50" charset="-128"/>
                <a:ea typeface="BIZ UDPゴシック" panose="020B0400000000000000" pitchFamily="50" charset="-128"/>
              </a:rPr>
              <a:t>、いずれも増加傾向</a:t>
            </a:r>
            <a:endParaRPr kumimoji="1" lang="en-US" altLang="ja-JP" sz="1600" dirty="0">
              <a:latin typeface="BIZ UDPゴシック" panose="020B0400000000000000" pitchFamily="50" charset="-128"/>
              <a:ea typeface="BIZ UDPゴシック" panose="020B0400000000000000" pitchFamily="50" charset="-128"/>
            </a:endParaRPr>
          </a:p>
          <a:p>
            <a:pPr>
              <a:lnSpc>
                <a:spcPts val="2200"/>
              </a:lnSpc>
              <a:spcAft>
                <a:spcPts val="600"/>
              </a:spcAft>
            </a:pPr>
            <a:r>
              <a:rPr kumimoji="1" lang="ja-JP" altLang="en-US" sz="1600" dirty="0">
                <a:solidFill>
                  <a:srgbClr val="FFC000"/>
                </a:solidFill>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国保事業は</a:t>
            </a:r>
            <a:r>
              <a:rPr kumimoji="1" lang="en-US" altLang="ja-JP" sz="1600" dirty="0">
                <a:latin typeface="BIZ UDPゴシック" panose="020B0400000000000000" pitchFamily="50" charset="-128"/>
                <a:ea typeface="BIZ UDPゴシック" panose="020B0400000000000000" pitchFamily="50" charset="-128"/>
              </a:rPr>
              <a:t>75</a:t>
            </a:r>
            <a:r>
              <a:rPr kumimoji="1" lang="ja-JP" altLang="en-US" sz="1600" dirty="0">
                <a:latin typeface="BIZ UDPゴシック" panose="020B0400000000000000" pitchFamily="50" charset="-128"/>
                <a:ea typeface="BIZ UDPゴシック" panose="020B0400000000000000" pitchFamily="50" charset="-128"/>
              </a:rPr>
              <a:t>歳未満人口と連動して減少傾向、下水道事業は過去と同水準</a:t>
            </a:r>
            <a:endParaRPr kumimoji="1" lang="en-US" altLang="ja-JP" sz="1400" dirty="0">
              <a:latin typeface="BIZ UDPゴシック" panose="020B0400000000000000" pitchFamily="50" charset="-128"/>
              <a:ea typeface="BIZ UDPゴシック" panose="020B0400000000000000" pitchFamily="50" charset="-128"/>
            </a:endParaRPr>
          </a:p>
          <a:p>
            <a:pPr>
              <a:lnSpc>
                <a:spcPts val="2200"/>
              </a:lnSpc>
              <a:spcAft>
                <a:spcPts val="600"/>
              </a:spcAft>
            </a:pPr>
            <a:r>
              <a:rPr kumimoji="1" lang="ja-JP" altLang="en-US" sz="1600" dirty="0">
                <a:solidFill>
                  <a:srgbClr val="FFC000"/>
                </a:solidFill>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水道事業は末端給水事業の水道企業団との統合により令和６年度から</a:t>
            </a:r>
            <a:r>
              <a:rPr kumimoji="1" lang="ja-JP" altLang="en-US" sz="1600" dirty="0" smtClean="0">
                <a:latin typeface="BIZ UDPゴシック" panose="020B0400000000000000" pitchFamily="50" charset="-128"/>
                <a:ea typeface="BIZ UDPゴシック" panose="020B0400000000000000" pitchFamily="50" charset="-128"/>
              </a:rPr>
              <a:t>皆減</a:t>
            </a:r>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600" dirty="0" smtClean="0">
                <a:latin typeface="BIZ UDPゴシック" panose="020B0400000000000000" pitchFamily="50" charset="-128"/>
                <a:ea typeface="BIZ UDPゴシック" panose="020B0400000000000000" pitchFamily="50" charset="-128"/>
              </a:rPr>
              <a:t>⇔</a:t>
            </a:r>
            <a:r>
              <a:rPr kumimoji="1" lang="en-US" altLang="ja-JP" sz="1600" dirty="0" smtClean="0">
                <a:latin typeface="BIZ UDPゴシック" panose="020B0400000000000000" pitchFamily="50" charset="-128"/>
                <a:ea typeface="BIZ UDPゴシック" panose="020B0400000000000000" pitchFamily="50" charset="-128"/>
              </a:rPr>
              <a:t/>
            </a:r>
            <a:br>
              <a:rPr kumimoji="1" lang="en-US" altLang="ja-JP" sz="1600" dirty="0" smtClean="0">
                <a:latin typeface="BIZ UDPゴシック" panose="020B0400000000000000" pitchFamily="50" charset="-128"/>
                <a:ea typeface="BIZ UDPゴシック" panose="020B0400000000000000" pitchFamily="50" charset="-128"/>
              </a:rPr>
            </a:br>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600" dirty="0" smtClean="0">
                <a:latin typeface="BIZ UDPゴシック" panose="020B0400000000000000" pitchFamily="50" charset="-128"/>
                <a:ea typeface="BIZ UDPゴシック" panose="020B0400000000000000" pitchFamily="50" charset="-128"/>
              </a:rPr>
              <a:t> </a:t>
            </a:r>
            <a:r>
              <a:rPr kumimoji="1" lang="ja-JP" altLang="en-US" sz="1200" dirty="0" smtClean="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統合後は、</a:t>
            </a:r>
            <a:r>
              <a:rPr kumimoji="1" lang="ja-JP" altLang="en-US" sz="1200" dirty="0" smtClean="0">
                <a:latin typeface="BIZ UDPゴシック" panose="020B0400000000000000" pitchFamily="50" charset="-128"/>
                <a:ea typeface="BIZ UDPゴシック" panose="020B0400000000000000" pitchFamily="50" charset="-128"/>
              </a:rPr>
              <a:t>「補助費等」</a:t>
            </a:r>
            <a:r>
              <a:rPr kumimoji="1" lang="ja-JP" altLang="en-US" sz="1200" dirty="0">
                <a:latin typeface="BIZ UDPゴシック" panose="020B0400000000000000" pitchFamily="50" charset="-128"/>
                <a:ea typeface="BIZ UDPゴシック" panose="020B0400000000000000" pitchFamily="50" charset="-128"/>
              </a:rPr>
              <a:t>において</a:t>
            </a:r>
            <a:r>
              <a:rPr kumimoji="1" lang="ja-JP" altLang="en-US" sz="1200" dirty="0" smtClean="0">
                <a:latin typeface="BIZ UDPゴシック" panose="020B0400000000000000" pitchFamily="50" charset="-128"/>
                <a:ea typeface="BIZ UDPゴシック" panose="020B0400000000000000" pitchFamily="50" charset="-128"/>
              </a:rPr>
              <a:t>、企業団</a:t>
            </a:r>
            <a:r>
              <a:rPr kumimoji="1" lang="ja-JP" altLang="en-US" sz="1200" dirty="0">
                <a:latin typeface="BIZ UDPゴシック" panose="020B0400000000000000" pitchFamily="50" charset="-128"/>
                <a:ea typeface="BIZ UDPゴシック" panose="020B0400000000000000" pitchFamily="50" charset="-128"/>
              </a:rPr>
              <a:t>への負担</a:t>
            </a:r>
            <a:r>
              <a:rPr kumimoji="1" lang="ja-JP" altLang="en-US" sz="1200" dirty="0" smtClean="0">
                <a:latin typeface="BIZ UDPゴシック" panose="020B0400000000000000" pitchFamily="50" charset="-128"/>
                <a:ea typeface="BIZ UDPゴシック" panose="020B0400000000000000" pitchFamily="50" charset="-128"/>
              </a:rPr>
              <a:t>金を</a:t>
            </a:r>
            <a:r>
              <a:rPr kumimoji="1" lang="ja-JP" altLang="en-US" sz="1200" dirty="0">
                <a:latin typeface="BIZ UDPゴシック" panose="020B0400000000000000" pitchFamily="50" charset="-128"/>
                <a:ea typeface="BIZ UDPゴシック" panose="020B0400000000000000" pitchFamily="50" charset="-128"/>
              </a:rPr>
              <a:t>一定額</a:t>
            </a:r>
            <a:r>
              <a:rPr kumimoji="1" lang="ja-JP" altLang="en-US" sz="1200" dirty="0" smtClean="0">
                <a:latin typeface="BIZ UDPゴシック" panose="020B0400000000000000" pitchFamily="50" charset="-128"/>
                <a:ea typeface="BIZ UDPゴシック" panose="020B0400000000000000" pitchFamily="50" charset="-128"/>
              </a:rPr>
              <a:t>計上）</a:t>
            </a:r>
            <a:endParaRPr kumimoji="1" lang="en-US" altLang="ja-JP" sz="1600" dirty="0">
              <a:latin typeface="BIZ UDPゴシック" panose="020B0400000000000000" pitchFamily="50" charset="-128"/>
              <a:ea typeface="BIZ UDPゴシック" panose="020B0400000000000000" pitchFamily="50" charset="-128"/>
            </a:endParaRPr>
          </a:p>
          <a:p>
            <a:pPr>
              <a:lnSpc>
                <a:spcPts val="2200"/>
              </a:lnSpc>
              <a:spcAft>
                <a:spcPts val="600"/>
              </a:spcAft>
            </a:pPr>
            <a:r>
              <a:rPr kumimoji="1" lang="ja-JP" altLang="en-US" sz="1600" dirty="0">
                <a:solidFill>
                  <a:srgbClr val="FFC000"/>
                </a:solidFill>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繰出金は全体として増加基調だが、水道事業の皆減により大幅に減少</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17" name="正方形/長方形 16"/>
          <p:cNvSpPr/>
          <p:nvPr/>
        </p:nvSpPr>
        <p:spPr>
          <a:xfrm>
            <a:off x="198377" y="923809"/>
            <a:ext cx="9487041" cy="2084644"/>
          </a:xfrm>
          <a:prstGeom prst="rect">
            <a:avLst/>
          </a:prstGeom>
          <a:noFill/>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9" name="テキスト ボックス 18"/>
          <p:cNvSpPr txBox="1"/>
          <p:nvPr/>
        </p:nvSpPr>
        <p:spPr>
          <a:xfrm>
            <a:off x="0" y="3383291"/>
            <a:ext cx="828000" cy="246221"/>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（百万円）</a:t>
            </a:r>
          </a:p>
        </p:txBody>
      </p:sp>
      <p:sp>
        <p:nvSpPr>
          <p:cNvPr id="13" name="テキスト ボックス 12"/>
          <p:cNvSpPr txBox="1"/>
          <p:nvPr/>
        </p:nvSpPr>
        <p:spPr>
          <a:xfrm>
            <a:off x="3003915" y="3091449"/>
            <a:ext cx="3875964" cy="307777"/>
          </a:xfrm>
          <a:prstGeom prst="rect">
            <a:avLst/>
          </a:prstGeom>
          <a:noFill/>
        </p:spPr>
        <p:txBody>
          <a:bodyPr wrap="square" rtlCol="0">
            <a:spAutoFit/>
          </a:bodyPr>
          <a:lstStyle/>
          <a:p>
            <a:pPr algn="ct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　</a:t>
            </a:r>
            <a:r>
              <a:rPr kumimoji="1" lang="ja-JP" altLang="en-US" sz="1400" dirty="0" smtClean="0">
                <a:latin typeface="BIZ UDPゴシック" panose="020B0400000000000000" pitchFamily="50" charset="-128"/>
                <a:ea typeface="BIZ UDPゴシック" panose="020B0400000000000000" pitchFamily="50" charset="-128"/>
              </a:rPr>
              <a:t>特別会計別の繰出金の見通し</a:t>
            </a:r>
            <a:r>
              <a:rPr kumimoji="1" lang="ja-JP" altLang="en-US" sz="1400" dirty="0">
                <a:latin typeface="BIZ UDPゴシック" panose="020B0400000000000000" pitchFamily="50" charset="-128"/>
                <a:ea typeface="BIZ UDPゴシック" panose="020B0400000000000000" pitchFamily="50" charset="-128"/>
              </a:rPr>
              <a:t>　</a:t>
            </a: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22" name="テキスト ボックス 21"/>
          <p:cNvSpPr txBox="1"/>
          <p:nvPr/>
        </p:nvSpPr>
        <p:spPr>
          <a:xfrm>
            <a:off x="4757439" y="3383291"/>
            <a:ext cx="828000" cy="246221"/>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（百万円）</a:t>
            </a:r>
          </a:p>
        </p:txBody>
      </p:sp>
      <p:graphicFrame>
        <p:nvGraphicFramePr>
          <p:cNvPr id="23" name="グラフ 22">
            <a:extLst>
              <a:ext uri="{FF2B5EF4-FFF2-40B4-BE49-F238E27FC236}">
                <a16:creationId xmlns:a16="http://schemas.microsoft.com/office/drawing/2014/main" id="{77A1C1BD-B5F2-4D37-9140-A7530930BD9F}"/>
              </a:ext>
            </a:extLst>
          </p:cNvPr>
          <p:cNvGraphicFramePr>
            <a:graphicFrameLocks/>
          </p:cNvGraphicFramePr>
          <p:nvPr>
            <p:extLst>
              <p:ext uri="{D42A27DB-BD31-4B8C-83A1-F6EECF244321}">
                <p14:modId xmlns:p14="http://schemas.microsoft.com/office/powerpoint/2010/main" val="3151218541"/>
              </p:ext>
            </p:extLst>
          </p:nvPr>
        </p:nvGraphicFramePr>
        <p:xfrm>
          <a:off x="4986991" y="3577087"/>
          <a:ext cx="4732418" cy="30564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グラフ 23">
            <a:extLst>
              <a:ext uri="{FF2B5EF4-FFF2-40B4-BE49-F238E27FC236}">
                <a16:creationId xmlns:a16="http://schemas.microsoft.com/office/drawing/2014/main" id="{77A1C1BD-B5F2-4D37-9140-A7530930BD9F}"/>
              </a:ext>
            </a:extLst>
          </p:cNvPr>
          <p:cNvGraphicFramePr>
            <a:graphicFrameLocks/>
          </p:cNvGraphicFramePr>
          <p:nvPr>
            <p:extLst>
              <p:ext uri="{D42A27DB-BD31-4B8C-83A1-F6EECF244321}">
                <p14:modId xmlns:p14="http://schemas.microsoft.com/office/powerpoint/2010/main" val="1127412122"/>
              </p:ext>
            </p:extLst>
          </p:nvPr>
        </p:nvGraphicFramePr>
        <p:xfrm>
          <a:off x="313038" y="3630128"/>
          <a:ext cx="4555562" cy="3033434"/>
        </p:xfrm>
        <a:graphic>
          <a:graphicData uri="http://schemas.openxmlformats.org/drawingml/2006/chart">
            <c:chart xmlns:c="http://schemas.openxmlformats.org/drawingml/2006/chart" xmlns:r="http://schemas.openxmlformats.org/officeDocument/2006/relationships" r:id="rId3"/>
          </a:graphicData>
        </a:graphic>
      </p:graphicFrame>
      <p:sp>
        <p:nvSpPr>
          <p:cNvPr id="25" name="テキスト ボックス 24"/>
          <p:cNvSpPr txBox="1"/>
          <p:nvPr/>
        </p:nvSpPr>
        <p:spPr>
          <a:xfrm>
            <a:off x="5585439" y="4925328"/>
            <a:ext cx="864000" cy="180000"/>
          </a:xfrm>
          <a:prstGeom prst="rect">
            <a:avLst/>
          </a:prstGeom>
          <a:solidFill>
            <a:schemeClr val="bg1"/>
          </a:solidFill>
          <a:ln>
            <a:solidFill>
              <a:schemeClr val="tx1"/>
            </a:solidFill>
          </a:ln>
        </p:spPr>
        <p:txBody>
          <a:bodyPr wrap="square" rtlCol="0" anchor="ctr">
            <a:spAutoFit/>
          </a:bodyPr>
          <a:lstStyle/>
          <a:p>
            <a:pPr algn="ctr"/>
            <a:r>
              <a:rPr kumimoji="1" lang="ja-JP" altLang="en-US" sz="1050" dirty="0">
                <a:latin typeface="BIZ UDPゴシック" panose="020B0400000000000000" pitchFamily="50" charset="-128"/>
                <a:ea typeface="BIZ UDPゴシック" panose="020B0400000000000000" pitchFamily="50" charset="-128"/>
              </a:rPr>
              <a:t>水道</a:t>
            </a:r>
            <a:r>
              <a:rPr kumimoji="1" lang="ja-JP" altLang="en-US" sz="1050" dirty="0" smtClean="0">
                <a:latin typeface="BIZ UDPゴシック" panose="020B0400000000000000" pitchFamily="50" charset="-128"/>
                <a:ea typeface="BIZ UDPゴシック" panose="020B0400000000000000" pitchFamily="50" charset="-128"/>
              </a:rPr>
              <a:t>事業</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26" name="テキスト ボックス 25"/>
          <p:cNvSpPr txBox="1"/>
          <p:nvPr/>
        </p:nvSpPr>
        <p:spPr>
          <a:xfrm>
            <a:off x="7397311" y="4783537"/>
            <a:ext cx="1620000" cy="180000"/>
          </a:xfrm>
          <a:prstGeom prst="rect">
            <a:avLst/>
          </a:prstGeom>
          <a:solidFill>
            <a:schemeClr val="bg1"/>
          </a:solidFill>
          <a:ln>
            <a:solidFill>
              <a:schemeClr val="tx1"/>
            </a:solidFill>
          </a:ln>
        </p:spPr>
        <p:txBody>
          <a:bodyPr wrap="square" rtlCol="0" anchor="ctr">
            <a:spAutoFit/>
          </a:bodyPr>
          <a:lstStyle/>
          <a:p>
            <a:pPr algn="ctr"/>
            <a:r>
              <a:rPr kumimoji="1" lang="ja-JP" altLang="en-US" sz="1050" dirty="0">
                <a:latin typeface="BIZ UDPゴシック" panose="020B0400000000000000" pitchFamily="50" charset="-128"/>
                <a:ea typeface="BIZ UDPゴシック" panose="020B0400000000000000" pitchFamily="50" charset="-128"/>
              </a:rPr>
              <a:t>下水道</a:t>
            </a:r>
            <a:r>
              <a:rPr kumimoji="1" lang="ja-JP" altLang="en-US" sz="1050" dirty="0" smtClean="0">
                <a:latin typeface="BIZ UDPゴシック" panose="020B0400000000000000" pitchFamily="50" charset="-128"/>
                <a:ea typeface="BIZ UDPゴシック" panose="020B0400000000000000" pitchFamily="50" charset="-128"/>
              </a:rPr>
              <a:t>事業</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27" name="テキスト ボックス 26"/>
          <p:cNvSpPr txBox="1"/>
          <p:nvPr/>
        </p:nvSpPr>
        <p:spPr>
          <a:xfrm>
            <a:off x="7397311" y="5350177"/>
            <a:ext cx="1620000" cy="180000"/>
          </a:xfrm>
          <a:prstGeom prst="rect">
            <a:avLst/>
          </a:prstGeom>
          <a:solidFill>
            <a:schemeClr val="bg1"/>
          </a:solidFill>
          <a:ln>
            <a:solidFill>
              <a:schemeClr val="tx1"/>
            </a:solidFill>
          </a:ln>
        </p:spPr>
        <p:txBody>
          <a:bodyPr wrap="square" rtlCol="0" anchor="ctr">
            <a:spAutoFit/>
          </a:bodyPr>
          <a:lstStyle/>
          <a:p>
            <a:pPr algn="ctr"/>
            <a:r>
              <a:rPr kumimoji="1" lang="ja-JP" altLang="en-US" sz="1050" dirty="0" smtClean="0">
                <a:latin typeface="BIZ UDPゴシック" panose="020B0400000000000000" pitchFamily="50" charset="-128"/>
                <a:ea typeface="BIZ UDPゴシック" panose="020B0400000000000000" pitchFamily="50" charset="-128"/>
              </a:rPr>
              <a:t>後期</a:t>
            </a:r>
            <a:r>
              <a:rPr kumimoji="1" lang="ja-JP" altLang="en-US" sz="1050" dirty="0">
                <a:latin typeface="BIZ UDPゴシック" panose="020B0400000000000000" pitchFamily="50" charset="-128"/>
                <a:ea typeface="BIZ UDPゴシック" panose="020B0400000000000000" pitchFamily="50" charset="-128"/>
              </a:rPr>
              <a:t>高齢</a:t>
            </a:r>
            <a:r>
              <a:rPr kumimoji="1" lang="ja-JP" altLang="en-US" sz="1050" dirty="0" smtClean="0">
                <a:latin typeface="BIZ UDPゴシック" panose="020B0400000000000000" pitchFamily="50" charset="-128"/>
                <a:ea typeface="BIZ UDPゴシック" panose="020B0400000000000000" pitchFamily="50" charset="-128"/>
              </a:rPr>
              <a:t>事業</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28" name="テキスト ボックス 27"/>
          <p:cNvSpPr txBox="1"/>
          <p:nvPr/>
        </p:nvSpPr>
        <p:spPr>
          <a:xfrm>
            <a:off x="7397311" y="6170815"/>
            <a:ext cx="1620000" cy="180000"/>
          </a:xfrm>
          <a:prstGeom prst="rect">
            <a:avLst/>
          </a:prstGeom>
          <a:solidFill>
            <a:schemeClr val="bg1"/>
          </a:solidFill>
          <a:ln>
            <a:solidFill>
              <a:schemeClr val="tx1"/>
            </a:solidFill>
          </a:ln>
        </p:spPr>
        <p:txBody>
          <a:bodyPr wrap="square" rtlCol="0" anchor="ctr">
            <a:spAutoFit/>
          </a:bodyPr>
          <a:lstStyle/>
          <a:p>
            <a:pPr algn="ctr"/>
            <a:r>
              <a:rPr kumimoji="1" lang="ja-JP" altLang="en-US" sz="1050" dirty="0" smtClean="0">
                <a:latin typeface="BIZ UDPゴシック" panose="020B0400000000000000" pitchFamily="50" charset="-128"/>
                <a:ea typeface="BIZ UDPゴシック" panose="020B0400000000000000" pitchFamily="50" charset="-128"/>
              </a:rPr>
              <a:t>介護保険事業</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30" name="テキスト ボックス 29"/>
          <p:cNvSpPr txBox="1"/>
          <p:nvPr/>
        </p:nvSpPr>
        <p:spPr>
          <a:xfrm>
            <a:off x="5593678" y="5823632"/>
            <a:ext cx="864000" cy="180000"/>
          </a:xfrm>
          <a:prstGeom prst="rect">
            <a:avLst/>
          </a:prstGeom>
          <a:solidFill>
            <a:schemeClr val="bg1"/>
          </a:solidFill>
          <a:ln>
            <a:solidFill>
              <a:schemeClr val="tx1"/>
            </a:solidFill>
          </a:ln>
        </p:spPr>
        <p:txBody>
          <a:bodyPr wrap="square" rtlCol="0" anchor="ctr">
            <a:spAutoFit/>
          </a:bodyPr>
          <a:lstStyle/>
          <a:p>
            <a:pPr algn="ctr"/>
            <a:r>
              <a:rPr kumimoji="1" lang="ja-JP" altLang="en-US" sz="1000" dirty="0">
                <a:latin typeface="BIZ UDPゴシック" panose="020B0400000000000000" pitchFamily="50" charset="-128"/>
                <a:ea typeface="BIZ UDPゴシック" panose="020B0400000000000000" pitchFamily="50" charset="-128"/>
              </a:rPr>
              <a:t>国保</a:t>
            </a:r>
            <a:r>
              <a:rPr kumimoji="1" lang="ja-JP" altLang="en-US" sz="1050" dirty="0" smtClean="0">
                <a:latin typeface="BIZ UDPゴシック" panose="020B0400000000000000" pitchFamily="50" charset="-128"/>
                <a:ea typeface="BIZ UDPゴシック" panose="020B0400000000000000" pitchFamily="50" charset="-128"/>
              </a:rPr>
              <a:t>事業</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31" name="テキスト ボックス 30"/>
          <p:cNvSpPr txBox="1"/>
          <p:nvPr/>
        </p:nvSpPr>
        <p:spPr>
          <a:xfrm>
            <a:off x="1048554" y="3899122"/>
            <a:ext cx="1620000" cy="230832"/>
          </a:xfrm>
          <a:prstGeom prst="rect">
            <a:avLst/>
          </a:prstGeom>
          <a:noFill/>
          <a:ln>
            <a:noFill/>
          </a:ln>
        </p:spPr>
        <p:txBody>
          <a:bodyPr wrap="square" rtlCol="0" anchor="ctr">
            <a:spAutoFit/>
          </a:bodyPr>
          <a:lstStyle/>
          <a:p>
            <a:pPr algn="ctr"/>
            <a:r>
              <a:rPr kumimoji="1" lang="ja-JP" altLang="en-US" sz="900" dirty="0" smtClean="0">
                <a:latin typeface="BIZ UDPゴシック" panose="020B0400000000000000" pitchFamily="50" charset="-128"/>
                <a:ea typeface="BIZ UDPゴシック" panose="020B0400000000000000" pitchFamily="50" charset="-128"/>
              </a:rPr>
              <a:t>後期</a:t>
            </a:r>
            <a:r>
              <a:rPr kumimoji="1" lang="ja-JP" altLang="en-US" sz="900" dirty="0">
                <a:latin typeface="BIZ UDPゴシック" panose="020B0400000000000000" pitchFamily="50" charset="-128"/>
                <a:ea typeface="BIZ UDPゴシック" panose="020B0400000000000000" pitchFamily="50" charset="-128"/>
              </a:rPr>
              <a:t>高齢</a:t>
            </a:r>
            <a:r>
              <a:rPr kumimoji="1" lang="ja-JP" altLang="en-US" sz="900" dirty="0" smtClean="0">
                <a:latin typeface="BIZ UDPゴシック" panose="020B0400000000000000" pitchFamily="50" charset="-128"/>
                <a:ea typeface="BIZ UDPゴシック" panose="020B0400000000000000" pitchFamily="50" charset="-128"/>
              </a:rPr>
              <a:t>事業</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32" name="テキスト ボックス 31"/>
          <p:cNvSpPr txBox="1"/>
          <p:nvPr/>
        </p:nvSpPr>
        <p:spPr>
          <a:xfrm>
            <a:off x="2780622" y="4014538"/>
            <a:ext cx="1620000" cy="230832"/>
          </a:xfrm>
          <a:prstGeom prst="rect">
            <a:avLst/>
          </a:prstGeom>
          <a:noFill/>
          <a:ln>
            <a:noFill/>
          </a:ln>
        </p:spPr>
        <p:txBody>
          <a:bodyPr wrap="square" rtlCol="0" anchor="ctr">
            <a:spAutoFit/>
          </a:bodyPr>
          <a:lstStyle/>
          <a:p>
            <a:pPr algn="ctr"/>
            <a:r>
              <a:rPr kumimoji="1" lang="ja-JP" altLang="en-US" sz="900" dirty="0" smtClean="0">
                <a:latin typeface="BIZ UDPゴシック" panose="020B0400000000000000" pitchFamily="50" charset="-128"/>
                <a:ea typeface="BIZ UDPゴシック" panose="020B0400000000000000" pitchFamily="50" charset="-128"/>
              </a:rPr>
              <a:t>介護保険事業</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33" name="テキスト ボックス 32"/>
          <p:cNvSpPr txBox="1"/>
          <p:nvPr/>
        </p:nvSpPr>
        <p:spPr>
          <a:xfrm>
            <a:off x="3349831" y="5440177"/>
            <a:ext cx="864000" cy="230832"/>
          </a:xfrm>
          <a:prstGeom prst="rect">
            <a:avLst/>
          </a:prstGeom>
          <a:noFill/>
          <a:ln>
            <a:noFill/>
          </a:ln>
        </p:spPr>
        <p:txBody>
          <a:bodyPr wrap="square" rtlCol="0" anchor="ctr">
            <a:spAutoFit/>
          </a:bodyPr>
          <a:lstStyle/>
          <a:p>
            <a:pPr algn="ctr"/>
            <a:r>
              <a:rPr kumimoji="1" lang="ja-JP" altLang="en-US" sz="900" dirty="0">
                <a:latin typeface="BIZ UDPゴシック" panose="020B0400000000000000" pitchFamily="50" charset="-128"/>
                <a:ea typeface="BIZ UDPゴシック" panose="020B0400000000000000" pitchFamily="50" charset="-128"/>
              </a:rPr>
              <a:t>国保</a:t>
            </a:r>
            <a:r>
              <a:rPr kumimoji="1" lang="ja-JP" altLang="en-US" sz="900" dirty="0" smtClean="0">
                <a:latin typeface="BIZ UDPゴシック" panose="020B0400000000000000" pitchFamily="50" charset="-128"/>
                <a:ea typeface="BIZ UDPゴシック" panose="020B0400000000000000" pitchFamily="50" charset="-128"/>
              </a:rPr>
              <a:t>事業</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34" name="テキスト ボックス 33"/>
          <p:cNvSpPr txBox="1"/>
          <p:nvPr/>
        </p:nvSpPr>
        <p:spPr>
          <a:xfrm>
            <a:off x="7709226" y="1777402"/>
            <a:ext cx="1790173" cy="738664"/>
          </a:xfrm>
          <a:prstGeom prst="rect">
            <a:avLst/>
          </a:prstGeom>
          <a:solidFill>
            <a:schemeClr val="accent1">
              <a:lumMod val="20000"/>
              <a:lumOff val="80000"/>
            </a:schemeClr>
          </a:solidFill>
          <a:ln>
            <a:solidFill>
              <a:schemeClr val="tx1"/>
            </a:solidFill>
            <a:prstDash val="sysDash"/>
          </a:ln>
        </p:spPr>
        <p:txBody>
          <a:bodyPr wrap="square" rtlCol="0">
            <a:spAutoFit/>
          </a:bodyPr>
          <a:lstStyle/>
          <a:p>
            <a:r>
              <a:rPr kumimoji="1" lang="ja-JP" altLang="en-US" sz="1400" u="sng" dirty="0" smtClean="0">
                <a:latin typeface="BIZ UDPゴシック" panose="020B0400000000000000" pitchFamily="50" charset="-128"/>
                <a:ea typeface="BIZ UDPゴシック" panose="020B0400000000000000" pitchFamily="50" charset="-128"/>
              </a:rPr>
              <a:t>地方交付税の減少</a:t>
            </a:r>
            <a:r>
              <a:rPr kumimoji="1" lang="ja-JP" altLang="en-US" sz="1400" dirty="0" smtClean="0">
                <a:latin typeface="BIZ UDPゴシック" panose="020B0400000000000000" pitchFamily="50" charset="-128"/>
                <a:ea typeface="BIZ UDPゴシック" panose="020B0400000000000000" pitchFamily="50" charset="-128"/>
              </a:rPr>
              <a:t>と</a:t>
            </a:r>
            <a:r>
              <a:rPr kumimoji="1" lang="ja-JP" altLang="en-US" sz="1400" u="sng" dirty="0" smtClean="0">
                <a:latin typeface="BIZ UDPゴシック" panose="020B0400000000000000" pitchFamily="50" charset="-128"/>
                <a:ea typeface="BIZ UDPゴシック" panose="020B0400000000000000" pitchFamily="50" charset="-128"/>
              </a:rPr>
              <a:t>水道企業団への負担金増</a:t>
            </a:r>
            <a:r>
              <a:rPr kumimoji="1" lang="ja-JP" altLang="en-US" sz="1400" dirty="0" smtClean="0">
                <a:latin typeface="BIZ UDPゴシック" panose="020B0400000000000000" pitchFamily="50" charset="-128"/>
                <a:ea typeface="BIZ UDPゴシック" panose="020B0400000000000000" pitchFamily="50" charset="-128"/>
              </a:rPr>
              <a:t>に留意が必要</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21" name="正方形/長方形 20"/>
          <p:cNvSpPr/>
          <p:nvPr/>
        </p:nvSpPr>
        <p:spPr>
          <a:xfrm>
            <a:off x="9602046" y="6501496"/>
            <a:ext cx="299838" cy="372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smtClean="0">
                <a:solidFill>
                  <a:schemeClr val="tx1"/>
                </a:solidFill>
                <a:latin typeface="BIZ UDPゴシック" panose="020B0400000000000000" pitchFamily="50" charset="-128"/>
                <a:ea typeface="BIZ UDPゴシック" panose="020B0400000000000000" pitchFamily="50" charset="-128"/>
              </a:rPr>
              <a:t>6</a:t>
            </a:r>
          </a:p>
        </p:txBody>
      </p:sp>
    </p:spTree>
    <p:extLst>
      <p:ext uri="{BB962C8B-B14F-4D97-AF65-F5344CB8AC3E}">
        <p14:creationId xmlns:p14="http://schemas.microsoft.com/office/powerpoint/2010/main" val="4114106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78059" y="66412"/>
            <a:ext cx="7829387" cy="523220"/>
          </a:xfrm>
          <a:prstGeom prst="rect">
            <a:avLst/>
          </a:prstGeom>
          <a:noFill/>
        </p:spPr>
        <p:txBody>
          <a:bodyPr wrap="none" rtlCol="0">
            <a:spAutoFit/>
          </a:bodyPr>
          <a:lstStyle/>
          <a:p>
            <a:r>
              <a:rPr kumimoji="1" lang="en-US" altLang="ja-JP" sz="2800" b="1" dirty="0" smtClean="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5</a:t>
            </a:r>
            <a:r>
              <a:rPr kumimoji="1" lang="ja-JP" altLang="en-US" sz="2800" b="1" dirty="0" err="1" smtClean="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今後の行財政運営上の主要な課題等について</a:t>
            </a:r>
            <a:endParaRPr kumimoji="1" lang="ja-JP" altLang="en-US" sz="2800" b="1" u="sng" dirty="0">
              <a:ln>
                <a:solidFill>
                  <a:srgbClr val="F9FEDE"/>
                </a:solidFill>
              </a:ln>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ED0ABF41-51B1-4C5B-A09D-5FDFC46B62AC}"/>
              </a:ext>
            </a:extLst>
          </p:cNvPr>
          <p:cNvSpPr txBox="1"/>
          <p:nvPr/>
        </p:nvSpPr>
        <p:spPr>
          <a:xfrm>
            <a:off x="217868" y="868301"/>
            <a:ext cx="9487041" cy="6017738"/>
          </a:xfrm>
          <a:prstGeom prst="rect">
            <a:avLst/>
          </a:prstGeom>
          <a:noFill/>
        </p:spPr>
        <p:txBody>
          <a:bodyPr wrap="square" rtlCol="0">
            <a:spAutoFit/>
          </a:bodyPr>
          <a:lstStyle/>
          <a:p>
            <a:pPr>
              <a:lnSpc>
                <a:spcPts val="2100"/>
              </a:lnSpc>
              <a:spcAft>
                <a:spcPts val="600"/>
              </a:spcAft>
            </a:pPr>
            <a:r>
              <a:rPr kumimoji="1" lang="ja-JP" altLang="en-US" b="1" dirty="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ja-JP" altLang="en-US"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今回の財政シミュレーションに織り込まれていない課題等</a:t>
            </a:r>
            <a:r>
              <a:rPr kumimoji="1" lang="en-US" altLang="ja-JP"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r>
            <a:br>
              <a:rPr kumimoji="1" lang="en-US" altLang="ja-JP"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br>
            <a:r>
              <a:rPr kumimoji="1" lang="en-US" altLang="ja-JP"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r>
            <a:br>
              <a:rPr kumimoji="1" lang="en-US" altLang="ja-JP"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br>
            <a:r>
              <a:rPr kumimoji="1" lang="ja-JP" altLang="en-US" sz="1600" b="1" dirty="0">
                <a:solidFill>
                  <a:schemeClr val="accent4"/>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ja-JP" altLang="en-US" sz="1600" dirty="0">
                <a:solidFill>
                  <a:schemeClr val="accent4"/>
                </a:solidFill>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コロナ禍などによる今後の景気動向が各町村の税収や歳出に及ぼす影響</a:t>
            </a:r>
            <a:r>
              <a:rPr kumimoji="1" lang="en-US" altLang="ja-JP" sz="1600" dirty="0">
                <a:latin typeface="BIZ UDPゴシック" panose="020B0400000000000000" pitchFamily="50" charset="-128"/>
                <a:ea typeface="BIZ UDPゴシック" panose="020B0400000000000000" pitchFamily="50" charset="-128"/>
              </a:rPr>
              <a:t/>
            </a:r>
            <a:br>
              <a:rPr kumimoji="1" lang="en-US" altLang="ja-JP" sz="1600" dirty="0">
                <a:latin typeface="BIZ UDPゴシック" panose="020B0400000000000000" pitchFamily="50" charset="-128"/>
                <a:ea typeface="BIZ UDPゴシック" panose="020B0400000000000000" pitchFamily="50" charset="-128"/>
              </a:rPr>
            </a:br>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600" dirty="0">
                <a:solidFill>
                  <a:schemeClr val="accent4"/>
                </a:solidFill>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 老朽化が進む公共施設・インフラの更新・保全等に係る経費の増高</a:t>
            </a:r>
            <a:r>
              <a:rPr kumimoji="1" lang="en-US" altLang="ja-JP" sz="1600" dirty="0">
                <a:latin typeface="BIZ UDPゴシック" panose="020B0400000000000000" pitchFamily="50" charset="-128"/>
                <a:ea typeface="BIZ UDPゴシック" panose="020B0400000000000000" pitchFamily="50" charset="-128"/>
              </a:rPr>
              <a:t/>
            </a:r>
            <a:br>
              <a:rPr kumimoji="1" lang="en-US" altLang="ja-JP" sz="1600" dirty="0">
                <a:latin typeface="BIZ UDPゴシック" panose="020B0400000000000000" pitchFamily="50" charset="-128"/>
                <a:ea typeface="BIZ UDPゴシック" panose="020B0400000000000000" pitchFamily="50" charset="-128"/>
              </a:rPr>
            </a:br>
            <a:r>
              <a:rPr kumimoji="1" lang="en-US" altLang="ja-JP" sz="1600" dirty="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600" dirty="0">
                <a:solidFill>
                  <a:schemeClr val="accent4"/>
                </a:solidFill>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 令和</a:t>
            </a:r>
            <a:r>
              <a:rPr kumimoji="1" lang="en-US" altLang="ja-JP" sz="1600" dirty="0">
                <a:latin typeface="BIZ UDPゴシック" panose="020B0400000000000000" pitchFamily="50" charset="-128"/>
                <a:ea typeface="BIZ UDPゴシック" panose="020B0400000000000000" pitchFamily="50" charset="-128"/>
              </a:rPr>
              <a:t>7</a:t>
            </a:r>
            <a:r>
              <a:rPr kumimoji="1" lang="ja-JP" altLang="en-US" sz="1600" dirty="0">
                <a:latin typeface="BIZ UDPゴシック" panose="020B0400000000000000" pitchFamily="50" charset="-128"/>
                <a:ea typeface="BIZ UDPゴシック" panose="020B0400000000000000" pitchFamily="50" charset="-128"/>
              </a:rPr>
              <a:t>年度以降の扶助費の動向とそれに係る国の地方財政措置の</a:t>
            </a:r>
            <a:r>
              <a:rPr kumimoji="1" lang="ja-JP" altLang="en-US" sz="1600" dirty="0" smtClean="0">
                <a:latin typeface="BIZ UDPゴシック" panose="020B0400000000000000" pitchFamily="50" charset="-128"/>
                <a:ea typeface="BIZ UDPゴシック" panose="020B0400000000000000" pitchFamily="50" charset="-128"/>
              </a:rPr>
              <a:t>状況</a:t>
            </a:r>
            <a:r>
              <a:rPr kumimoji="1" lang="en-US" altLang="ja-JP" sz="1600" dirty="0">
                <a:latin typeface="BIZ UDPゴシック" panose="020B0400000000000000" pitchFamily="50" charset="-128"/>
                <a:ea typeface="BIZ UDPゴシック" panose="020B0400000000000000" pitchFamily="50" charset="-128"/>
              </a:rPr>
              <a:t/>
            </a:r>
            <a:br>
              <a:rPr kumimoji="1" lang="en-US" altLang="ja-JP" sz="1600" dirty="0">
                <a:latin typeface="BIZ UDPゴシック" panose="020B0400000000000000" pitchFamily="50" charset="-128"/>
                <a:ea typeface="BIZ UDPゴシック" panose="020B0400000000000000" pitchFamily="50" charset="-128"/>
              </a:rPr>
            </a:br>
            <a:r>
              <a:rPr kumimoji="1" lang="en-US" altLang="ja-JP" sz="1600" dirty="0" smtClean="0">
                <a:latin typeface="BIZ UDPゴシック" panose="020B0400000000000000" pitchFamily="50" charset="-128"/>
                <a:ea typeface="BIZ UDPゴシック" panose="020B0400000000000000" pitchFamily="50" charset="-128"/>
              </a:rPr>
              <a:t/>
            </a:r>
            <a:br>
              <a:rPr kumimoji="1" lang="en-US" altLang="ja-JP" sz="1600" dirty="0" smtClean="0">
                <a:latin typeface="BIZ UDPゴシック" panose="020B0400000000000000" pitchFamily="50" charset="-128"/>
                <a:ea typeface="BIZ UDPゴシック" panose="020B0400000000000000" pitchFamily="50" charset="-128"/>
              </a:rPr>
            </a:br>
            <a:r>
              <a:rPr kumimoji="1" lang="ja-JP" altLang="en-US" sz="1600" dirty="0">
                <a:latin typeface="BIZ UDPゴシック" panose="020B0400000000000000" pitchFamily="50" charset="-128"/>
                <a:ea typeface="BIZ UDPゴシック" panose="020B0400000000000000" pitchFamily="50" charset="-128"/>
              </a:rPr>
              <a:t>　① 火葬場建設や小中一貫校建設などの大規模事業により公債費が増加し、令和</a:t>
            </a:r>
            <a:r>
              <a:rPr kumimoji="1" lang="en-US" altLang="ja-JP" sz="1600" dirty="0">
                <a:latin typeface="BIZ UDPゴシック" panose="020B0400000000000000" pitchFamily="50" charset="-128"/>
                <a:ea typeface="BIZ UDPゴシック" panose="020B0400000000000000" pitchFamily="50" charset="-128"/>
              </a:rPr>
              <a:t>2</a:t>
            </a:r>
            <a:r>
              <a:rPr kumimoji="1" lang="ja-JP" altLang="en-US" sz="1600" dirty="0">
                <a:latin typeface="BIZ UDPゴシック" panose="020B0400000000000000" pitchFamily="50" charset="-128"/>
                <a:ea typeface="BIZ UDPゴシック" panose="020B0400000000000000" pitchFamily="50" charset="-128"/>
              </a:rPr>
              <a:t>年度は普通交付税が</a:t>
            </a:r>
            <a:r>
              <a:rPr kumimoji="1" lang="en-US" altLang="ja-JP" sz="1600" dirty="0">
                <a:latin typeface="BIZ UDPゴシック" panose="020B0400000000000000" pitchFamily="50" charset="-128"/>
                <a:ea typeface="BIZ UDPゴシック" panose="020B0400000000000000" pitchFamily="50" charset="-128"/>
              </a:rPr>
              <a:t/>
            </a:r>
            <a:br>
              <a:rPr kumimoji="1" lang="en-US" altLang="ja-JP" sz="1600" dirty="0">
                <a:latin typeface="BIZ UDPゴシック" panose="020B0400000000000000" pitchFamily="50" charset="-128"/>
                <a:ea typeface="BIZ UDPゴシック" panose="020B0400000000000000" pitchFamily="50" charset="-128"/>
              </a:rPr>
            </a:br>
            <a:r>
              <a:rPr kumimoji="1" lang="ja-JP" altLang="en-US" sz="1600" dirty="0">
                <a:latin typeface="BIZ UDPゴシック" panose="020B0400000000000000" pitchFamily="50" charset="-128"/>
                <a:ea typeface="BIZ UDPゴシック" panose="020B0400000000000000" pitchFamily="50" charset="-128"/>
              </a:rPr>
              <a:t>　　　地域社会再生事業費によって増額となった好転要素はあるものの、</a:t>
            </a:r>
            <a:r>
              <a:rPr kumimoji="1" lang="ja-JP" altLang="en-US" sz="1600" b="1" u="sng" dirty="0">
                <a:solidFill>
                  <a:schemeClr val="accent2"/>
                </a:solidFill>
                <a:latin typeface="BIZ UDPゴシック" panose="020B0400000000000000" pitchFamily="50" charset="-128"/>
                <a:ea typeface="BIZ UDPゴシック" panose="020B0400000000000000" pitchFamily="50" charset="-128"/>
              </a:rPr>
              <a:t>経常収支比率は</a:t>
            </a:r>
            <a:r>
              <a:rPr kumimoji="1" lang="en-US" altLang="ja-JP" sz="1600" b="1" u="sng" dirty="0">
                <a:solidFill>
                  <a:schemeClr val="accent2"/>
                </a:solidFill>
                <a:latin typeface="BIZ UDPゴシック" panose="020B0400000000000000" pitchFamily="50" charset="-128"/>
                <a:ea typeface="BIZ UDPゴシック" panose="020B0400000000000000" pitchFamily="50" charset="-128"/>
              </a:rPr>
              <a:t>96.9%</a:t>
            </a:r>
            <a:br>
              <a:rPr kumimoji="1" lang="en-US" altLang="ja-JP" sz="1600" b="1" u="sng" dirty="0">
                <a:solidFill>
                  <a:schemeClr val="accent2"/>
                </a:solidFill>
                <a:latin typeface="BIZ UDPゴシック" panose="020B0400000000000000" pitchFamily="50" charset="-128"/>
                <a:ea typeface="BIZ UDPゴシック" panose="020B0400000000000000" pitchFamily="50" charset="-128"/>
              </a:rPr>
            </a:br>
            <a:r>
              <a:rPr kumimoji="1" lang="ja-JP" altLang="en-US" sz="1600" dirty="0">
                <a:solidFill>
                  <a:schemeClr val="accent2"/>
                </a:solidFill>
                <a:latin typeface="BIZ UDPゴシック" panose="020B0400000000000000" pitchFamily="50" charset="-128"/>
                <a:ea typeface="BIZ UDPゴシック" panose="020B0400000000000000" pitchFamily="50" charset="-128"/>
              </a:rPr>
              <a:t>      </a:t>
            </a:r>
            <a:r>
              <a:rPr kumimoji="1" lang="ja-JP" altLang="en-US" sz="1600" b="1" u="sng" dirty="0">
                <a:solidFill>
                  <a:schemeClr val="accent2"/>
                </a:solidFill>
                <a:latin typeface="BIZ UDPゴシック" panose="020B0400000000000000" pitchFamily="50" charset="-128"/>
                <a:ea typeface="BIZ UDPゴシック" panose="020B0400000000000000" pitchFamily="50" charset="-128"/>
              </a:rPr>
              <a:t>＝　財政構造の硬直化が進んでいる</a:t>
            </a:r>
            <a:endParaRPr kumimoji="1" lang="en-US" altLang="ja-JP" sz="800" dirty="0">
              <a:latin typeface="BIZ UDPゴシック" panose="020B0400000000000000" pitchFamily="50" charset="-128"/>
              <a:ea typeface="BIZ UDPゴシック" panose="020B0400000000000000" pitchFamily="50" charset="-128"/>
            </a:endParaRPr>
          </a:p>
          <a:p>
            <a:pPr>
              <a:lnSpc>
                <a:spcPts val="2100"/>
              </a:lnSpc>
              <a:spcAft>
                <a:spcPts val="600"/>
              </a:spcAft>
            </a:pPr>
            <a:r>
              <a:rPr kumimoji="1" lang="ja-JP" altLang="en-US" sz="1600" dirty="0">
                <a:latin typeface="BIZ UDPゴシック" panose="020B0400000000000000" pitchFamily="50" charset="-128"/>
                <a:ea typeface="BIZ UDPゴシック" panose="020B0400000000000000" pitchFamily="50" charset="-128"/>
              </a:rPr>
              <a:t>　② 水道事業の水道企業団への統合</a:t>
            </a:r>
            <a:r>
              <a:rPr kumimoji="1" lang="ja-JP" altLang="en-US" sz="1200" dirty="0">
                <a:latin typeface="BIZ UDPゴシック" panose="020B0400000000000000" pitchFamily="50" charset="-128"/>
                <a:ea typeface="BIZ UDPゴシック" panose="020B0400000000000000" pitchFamily="50" charset="-128"/>
              </a:rPr>
              <a:t>（令和６年度から）</a:t>
            </a:r>
            <a:r>
              <a:rPr kumimoji="1" lang="ja-JP" altLang="en-US" sz="1600" dirty="0">
                <a:latin typeface="BIZ UDPゴシック" panose="020B0400000000000000" pitchFamily="50" charset="-128"/>
                <a:ea typeface="BIZ UDPゴシック" panose="020B0400000000000000" pitchFamily="50" charset="-128"/>
              </a:rPr>
              <a:t>により繰出金の大幅減が見込まれる一方</a:t>
            </a:r>
            <a:r>
              <a:rPr kumimoji="1" lang="ja-JP" altLang="en-US" sz="1600" dirty="0" smtClean="0">
                <a:latin typeface="BIZ UDPゴシック" panose="020B0400000000000000" pitchFamily="50" charset="-128"/>
                <a:ea typeface="BIZ UDPゴシック" panose="020B0400000000000000" pitchFamily="50" charset="-128"/>
              </a:rPr>
              <a:t>、</a:t>
            </a:r>
            <a:r>
              <a:rPr kumimoji="1" lang="en-US" altLang="ja-JP" sz="1600" dirty="0" smtClean="0">
                <a:latin typeface="BIZ UDPゴシック" panose="020B0400000000000000" pitchFamily="50" charset="-128"/>
                <a:ea typeface="BIZ UDPゴシック" panose="020B0400000000000000" pitchFamily="50" charset="-128"/>
              </a:rPr>
              <a:t/>
            </a:r>
            <a:br>
              <a:rPr kumimoji="1" lang="en-US" altLang="ja-JP" sz="1600" dirty="0" smtClean="0">
                <a:latin typeface="BIZ UDPゴシック" panose="020B0400000000000000" pitchFamily="50" charset="-128"/>
                <a:ea typeface="BIZ UDPゴシック" panose="020B0400000000000000" pitchFamily="50" charset="-128"/>
              </a:rPr>
            </a:br>
            <a:r>
              <a:rPr kumimoji="1" lang="ja-JP" altLang="en-US" sz="1600" dirty="0" smtClean="0">
                <a:latin typeface="BIZ UDPゴシック" panose="020B0400000000000000" pitchFamily="50" charset="-128"/>
                <a:ea typeface="BIZ UDPゴシック" panose="020B0400000000000000" pitchFamily="50" charset="-128"/>
              </a:rPr>
              <a:t>　　</a:t>
            </a:r>
            <a:r>
              <a:rPr kumimoji="1" lang="en-US" altLang="ja-JP" sz="1600" dirty="0" smtClean="0">
                <a:latin typeface="BIZ UDPゴシック" panose="020B0400000000000000" pitchFamily="50" charset="-128"/>
                <a:ea typeface="BIZ UDPゴシック" panose="020B0400000000000000" pitchFamily="50" charset="-128"/>
              </a:rPr>
              <a:t>  </a:t>
            </a:r>
            <a:r>
              <a:rPr kumimoji="1" lang="ja-JP" altLang="en-US" sz="1600" b="1" u="sng" dirty="0" smtClean="0">
                <a:solidFill>
                  <a:schemeClr val="accent2"/>
                </a:solidFill>
                <a:latin typeface="BIZ UDPゴシック" panose="020B0400000000000000" pitchFamily="50" charset="-128"/>
                <a:ea typeface="BIZ UDPゴシック" panose="020B0400000000000000" pitchFamily="50" charset="-128"/>
              </a:rPr>
              <a:t>地方</a:t>
            </a:r>
            <a:r>
              <a:rPr kumimoji="1" lang="ja-JP" altLang="en-US" sz="1600" b="1" u="sng" dirty="0">
                <a:solidFill>
                  <a:schemeClr val="accent2"/>
                </a:solidFill>
                <a:latin typeface="BIZ UDPゴシック" panose="020B0400000000000000" pitchFamily="50" charset="-128"/>
                <a:ea typeface="BIZ UDPゴシック" panose="020B0400000000000000" pitchFamily="50" charset="-128"/>
              </a:rPr>
              <a:t>交付税の減少</a:t>
            </a:r>
            <a:r>
              <a:rPr kumimoji="1" lang="ja-JP" altLang="en-US" sz="1600" dirty="0">
                <a:latin typeface="BIZ UDPゴシック" panose="020B0400000000000000" pitchFamily="50" charset="-128"/>
                <a:ea typeface="BIZ UDPゴシック" panose="020B0400000000000000" pitchFamily="50" charset="-128"/>
              </a:rPr>
              <a:t>が懸念され、</a:t>
            </a:r>
            <a:r>
              <a:rPr kumimoji="1" lang="ja-JP" altLang="en-US" sz="1600" b="1" u="sng" dirty="0">
                <a:solidFill>
                  <a:schemeClr val="accent2"/>
                </a:solidFill>
                <a:latin typeface="BIZ UDPゴシック" panose="020B0400000000000000" pitchFamily="50" charset="-128"/>
                <a:ea typeface="BIZ UDPゴシック" panose="020B0400000000000000" pitchFamily="50" charset="-128"/>
              </a:rPr>
              <a:t>水道企業団への負担金が必要</a:t>
            </a:r>
            <a:r>
              <a:rPr kumimoji="1" lang="ja-JP" altLang="en-US" sz="1600" dirty="0">
                <a:latin typeface="BIZ UDPゴシック" panose="020B0400000000000000" pitchFamily="50" charset="-128"/>
                <a:ea typeface="BIZ UDPゴシック" panose="020B0400000000000000" pitchFamily="50" charset="-128"/>
              </a:rPr>
              <a:t>となる影響について留意</a:t>
            </a:r>
            <a:r>
              <a:rPr kumimoji="1" lang="ja-JP" altLang="en-US" sz="1600" dirty="0" smtClean="0">
                <a:latin typeface="BIZ UDPゴシック" panose="020B0400000000000000" pitchFamily="50" charset="-128"/>
                <a:ea typeface="BIZ UDPゴシック" panose="020B0400000000000000" pitchFamily="50" charset="-128"/>
              </a:rPr>
              <a:t>が必要</a:t>
            </a:r>
            <a:r>
              <a:rPr kumimoji="1" lang="en-US" altLang="ja-JP" sz="1600" dirty="0" smtClean="0">
                <a:latin typeface="BIZ UDPゴシック" panose="020B0400000000000000" pitchFamily="50" charset="-128"/>
                <a:ea typeface="BIZ UDPゴシック" panose="020B0400000000000000" pitchFamily="50" charset="-128"/>
              </a:rPr>
              <a:t/>
            </a:r>
            <a:br>
              <a:rPr kumimoji="1" lang="en-US" altLang="ja-JP" sz="1600" dirty="0" smtClean="0">
                <a:latin typeface="BIZ UDPゴシック" panose="020B0400000000000000" pitchFamily="50" charset="-128"/>
                <a:ea typeface="BIZ UDPゴシック" panose="020B0400000000000000" pitchFamily="50" charset="-128"/>
              </a:rPr>
            </a:br>
            <a:r>
              <a:rPr kumimoji="1" lang="ja-JP" altLang="en-US" sz="1600" dirty="0" smtClean="0">
                <a:latin typeface="BIZ UDPゴシック" panose="020B0400000000000000" pitchFamily="50" charset="-128"/>
                <a:ea typeface="BIZ UDPゴシック" panose="020B0400000000000000" pitchFamily="50" charset="-128"/>
              </a:rPr>
              <a:t>　　　（本試算では、統合後、</a:t>
            </a:r>
            <a:r>
              <a:rPr kumimoji="1" lang="ja-JP" altLang="en-US" sz="1600" dirty="0">
                <a:latin typeface="BIZ UDPゴシック" panose="020B0400000000000000" pitchFamily="50" charset="-128"/>
                <a:ea typeface="BIZ UDPゴシック" panose="020B0400000000000000" pitchFamily="50" charset="-128"/>
              </a:rPr>
              <a:t>「補助費」において、企業団への負担金を一定額計上</a:t>
            </a:r>
            <a:r>
              <a:rPr kumimoji="1" lang="ja-JP" altLang="en-US" sz="1600" dirty="0" smtClean="0">
                <a:latin typeface="BIZ UDPゴシック" panose="020B0400000000000000" pitchFamily="50" charset="-128"/>
                <a:ea typeface="BIZ UDPゴシック" panose="020B0400000000000000" pitchFamily="50" charset="-128"/>
              </a:rPr>
              <a:t>）</a:t>
            </a:r>
            <a:endParaRPr kumimoji="1" lang="en-US" altLang="ja-JP" sz="1600" dirty="0" smtClean="0">
              <a:latin typeface="BIZ UDPゴシック" panose="020B0400000000000000" pitchFamily="50" charset="-128"/>
              <a:ea typeface="BIZ UDPゴシック" panose="020B0400000000000000" pitchFamily="50" charset="-128"/>
            </a:endParaRPr>
          </a:p>
          <a:p>
            <a:pPr>
              <a:lnSpc>
                <a:spcPts val="2100"/>
              </a:lnSpc>
              <a:spcAft>
                <a:spcPts val="600"/>
              </a:spcAft>
            </a:pPr>
            <a:r>
              <a:rPr kumimoji="1" lang="ja-JP" altLang="en-US" sz="1600" dirty="0">
                <a:latin typeface="BIZ UDPゴシック" panose="020B0400000000000000" pitchFamily="50" charset="-128"/>
                <a:ea typeface="BIZ UDPゴシック" panose="020B0400000000000000" pitchFamily="50" charset="-128"/>
              </a:rPr>
              <a:t>　③ 猪名川上流広域ごみ処理施設組合（１市３町）が設置する</a:t>
            </a:r>
            <a:r>
              <a:rPr kumimoji="1" lang="ja-JP" altLang="en-US" sz="1600" b="1" u="sng" dirty="0">
                <a:solidFill>
                  <a:schemeClr val="accent2"/>
                </a:solidFill>
                <a:latin typeface="BIZ UDPゴシック" panose="020B0400000000000000" pitchFamily="50" charset="-128"/>
                <a:ea typeface="BIZ UDPゴシック" panose="020B0400000000000000" pitchFamily="50" charset="-128"/>
              </a:rPr>
              <a:t>ごみ処理施設の炉の更新</a:t>
            </a:r>
            <a:r>
              <a:rPr kumimoji="1" lang="ja-JP" altLang="en-US" sz="1600" dirty="0">
                <a:latin typeface="BIZ UDPゴシック" panose="020B0400000000000000" pitchFamily="50" charset="-128"/>
                <a:ea typeface="BIZ UDPゴシック" panose="020B0400000000000000" pitchFamily="50" charset="-128"/>
              </a:rPr>
              <a:t>が今後必要</a:t>
            </a:r>
            <a:endParaRPr kumimoji="1" lang="en-US" altLang="ja-JP" sz="1600" dirty="0">
              <a:latin typeface="BIZ UDPゴシック" panose="020B0400000000000000" pitchFamily="50" charset="-128"/>
              <a:ea typeface="BIZ UDPゴシック" panose="020B0400000000000000" pitchFamily="50" charset="-128"/>
            </a:endParaRPr>
          </a:p>
          <a:p>
            <a:pPr>
              <a:lnSpc>
                <a:spcPts val="2100"/>
              </a:lnSpc>
              <a:spcAft>
                <a:spcPts val="600"/>
              </a:spcAft>
            </a:pPr>
            <a:r>
              <a:rPr kumimoji="1" lang="ja-JP" altLang="en-US" sz="1600" dirty="0">
                <a:latin typeface="BIZ UDPゴシック" panose="020B0400000000000000" pitchFamily="50" charset="-128"/>
                <a:ea typeface="BIZ UDPゴシック" panose="020B0400000000000000" pitchFamily="50" charset="-128"/>
              </a:rPr>
              <a:t>　④ 豊能郡環境施設組合のダイオキシン廃棄物処理問題では、</a:t>
            </a:r>
            <a:r>
              <a:rPr kumimoji="1" lang="ja-JP" altLang="en-US" sz="1600" b="1" u="sng" dirty="0">
                <a:solidFill>
                  <a:schemeClr val="accent2"/>
                </a:solidFill>
                <a:latin typeface="BIZ UDPゴシック" panose="020B0400000000000000" pitchFamily="50" charset="-128"/>
                <a:ea typeface="BIZ UDPゴシック" panose="020B0400000000000000" pitchFamily="50" charset="-128"/>
              </a:rPr>
              <a:t>仮置廃棄物の早急な処分</a:t>
            </a:r>
            <a:r>
              <a:rPr kumimoji="1" lang="ja-JP" altLang="en-US" sz="1600" dirty="0">
                <a:latin typeface="BIZ UDPゴシック" panose="020B0400000000000000" pitchFamily="50" charset="-128"/>
                <a:ea typeface="BIZ UDPゴシック" panose="020B0400000000000000" pitchFamily="50" charset="-128"/>
              </a:rPr>
              <a:t>が</a:t>
            </a:r>
            <a:r>
              <a:rPr kumimoji="1" lang="ja-JP" altLang="en-US" sz="1600" dirty="0" smtClean="0">
                <a:latin typeface="BIZ UDPゴシック" panose="020B0400000000000000" pitchFamily="50" charset="-128"/>
                <a:ea typeface="BIZ UDPゴシック" panose="020B0400000000000000" pitchFamily="50" charset="-128"/>
              </a:rPr>
              <a:t>必要</a:t>
            </a:r>
            <a:r>
              <a:rPr kumimoji="1" lang="en-US" altLang="ja-JP" sz="1600" dirty="0">
                <a:latin typeface="BIZ UDPゴシック" panose="020B0400000000000000" pitchFamily="50" charset="-128"/>
                <a:ea typeface="BIZ UDPゴシック" panose="020B0400000000000000" pitchFamily="50" charset="-128"/>
              </a:rPr>
              <a:t/>
            </a:r>
            <a:br>
              <a:rPr kumimoji="1" lang="en-US" altLang="ja-JP" sz="1600" dirty="0">
                <a:latin typeface="BIZ UDPゴシック" panose="020B0400000000000000" pitchFamily="50" charset="-128"/>
                <a:ea typeface="BIZ UDPゴシック" panose="020B0400000000000000" pitchFamily="50" charset="-128"/>
              </a:rPr>
            </a:br>
            <a:r>
              <a:rPr kumimoji="1" lang="en-US" altLang="ja-JP" sz="1600" dirty="0" smtClean="0">
                <a:latin typeface="BIZ UDPゴシック" panose="020B0400000000000000" pitchFamily="50" charset="-128"/>
                <a:ea typeface="BIZ UDPゴシック" panose="020B0400000000000000" pitchFamily="50" charset="-128"/>
              </a:rPr>
              <a:t/>
            </a:r>
            <a:br>
              <a:rPr kumimoji="1" lang="en-US" altLang="ja-JP" sz="1600" dirty="0" smtClean="0">
                <a:latin typeface="BIZ UDPゴシック" panose="020B0400000000000000" pitchFamily="50" charset="-128"/>
                <a:ea typeface="BIZ UDPゴシック" panose="020B0400000000000000" pitchFamily="50" charset="-128"/>
              </a:rPr>
            </a:br>
            <a:r>
              <a:rPr kumimoji="1" lang="ja-JP" altLang="en-US" sz="16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ja-JP" altLang="en-US" sz="1600" b="1" dirty="0"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その他</a:t>
            </a:r>
            <a:endParaRPr kumimoji="1" lang="en-US" altLang="ja-JP" sz="1600" dirty="0">
              <a:latin typeface="BIZ UDPゴシック" panose="020B0400000000000000" pitchFamily="50" charset="-128"/>
              <a:ea typeface="BIZ UDPゴシック" panose="020B0400000000000000" pitchFamily="50" charset="-128"/>
            </a:endParaRPr>
          </a:p>
          <a:p>
            <a:pPr>
              <a:lnSpc>
                <a:spcPts val="2100"/>
              </a:lnSpc>
              <a:spcAft>
                <a:spcPts val="600"/>
              </a:spcAft>
            </a:pPr>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600" dirty="0">
                <a:solidFill>
                  <a:schemeClr val="accent4"/>
                </a:solidFill>
                <a:latin typeface="BIZ UDPゴシック" panose="020B0400000000000000" pitchFamily="50" charset="-128"/>
                <a:ea typeface="BIZ UDPゴシック" panose="020B0400000000000000" pitchFamily="50" charset="-128"/>
              </a:rPr>
              <a:t> ● </a:t>
            </a:r>
            <a:r>
              <a:rPr kumimoji="1" lang="ja-JP" altLang="en-US" sz="1600" dirty="0" smtClean="0">
                <a:latin typeface="BIZ UDPゴシック" panose="020B0400000000000000" pitchFamily="50" charset="-128"/>
                <a:ea typeface="BIZ UDPゴシック" panose="020B0400000000000000" pitchFamily="50" charset="-128"/>
              </a:rPr>
              <a:t>推計</a:t>
            </a:r>
            <a:r>
              <a:rPr kumimoji="1" lang="ja-JP" altLang="en-US" sz="1600" dirty="0">
                <a:latin typeface="BIZ UDPゴシック" panose="020B0400000000000000" pitchFamily="50" charset="-128"/>
                <a:ea typeface="BIZ UDPゴシック" panose="020B0400000000000000" pitchFamily="50" charset="-128"/>
              </a:rPr>
              <a:t>のベースとなる</a:t>
            </a:r>
            <a:r>
              <a:rPr kumimoji="1" lang="en-US" altLang="ja-JP" sz="1600" dirty="0">
                <a:latin typeface="BIZ UDPゴシック" panose="020B0400000000000000" pitchFamily="50" charset="-128"/>
                <a:ea typeface="BIZ UDPゴシック" panose="020B0400000000000000" pitchFamily="50" charset="-128"/>
              </a:rPr>
              <a:t>R2</a:t>
            </a:r>
            <a:r>
              <a:rPr kumimoji="1" lang="ja-JP" altLang="en-US" sz="1600" dirty="0">
                <a:latin typeface="BIZ UDPゴシック" panose="020B0400000000000000" pitchFamily="50" charset="-128"/>
                <a:ea typeface="BIZ UDPゴシック" panose="020B0400000000000000" pitchFamily="50" charset="-128"/>
              </a:rPr>
              <a:t>年度決算について、新型コロナウイルス感染症の影響等を受け、</a:t>
            </a:r>
            <a:br>
              <a:rPr kumimoji="1" lang="ja-JP" altLang="en-US" sz="1600" dirty="0">
                <a:latin typeface="BIZ UDPゴシック" panose="020B0400000000000000" pitchFamily="50" charset="-128"/>
                <a:ea typeface="BIZ UDPゴシック" panose="020B0400000000000000" pitchFamily="50" charset="-128"/>
              </a:rPr>
            </a:br>
            <a:r>
              <a:rPr kumimoji="1" lang="ja-JP" altLang="en-US" sz="1600" dirty="0">
                <a:latin typeface="BIZ UDPゴシック" panose="020B0400000000000000" pitchFamily="50" charset="-128"/>
                <a:ea typeface="BIZ UDPゴシック" panose="020B0400000000000000" pitchFamily="50" charset="-128"/>
              </a:rPr>
              <a:t>　　　 国庫支出金・地方交付税の増加などにより、実質単年度収支が大きく改善したことから、</a:t>
            </a:r>
            <a:br>
              <a:rPr kumimoji="1" lang="ja-JP" altLang="en-US" sz="1600" dirty="0">
                <a:latin typeface="BIZ UDPゴシック" panose="020B0400000000000000" pitchFamily="50" charset="-128"/>
                <a:ea typeface="BIZ UDPゴシック" panose="020B0400000000000000" pitchFamily="50" charset="-128"/>
              </a:rPr>
            </a:br>
            <a:r>
              <a:rPr kumimoji="1" lang="ja-JP" altLang="en-US" sz="1600" dirty="0">
                <a:latin typeface="BIZ UDPゴシック" panose="020B0400000000000000" pitchFamily="50" charset="-128"/>
                <a:ea typeface="BIZ UDPゴシック" panose="020B0400000000000000" pitchFamily="50" charset="-128"/>
              </a:rPr>
              <a:t>　　　 前年度推計から改善。これにより、昨年度の推計に比べ、財政調整基金の枯渇時期が後倒しとなった</a:t>
            </a:r>
            <a:br>
              <a:rPr kumimoji="1" lang="ja-JP" altLang="en-US" sz="1600" dirty="0">
                <a:latin typeface="BIZ UDPゴシック" panose="020B0400000000000000" pitchFamily="50" charset="-128"/>
                <a:ea typeface="BIZ UDPゴシック" panose="020B0400000000000000" pitchFamily="50" charset="-128"/>
              </a:rPr>
            </a:br>
            <a:r>
              <a:rPr kumimoji="1" lang="ja-JP" altLang="en-US" sz="1600" dirty="0">
                <a:latin typeface="BIZ UDPゴシック" panose="020B0400000000000000" pitchFamily="50" charset="-128"/>
                <a:ea typeface="BIZ UDPゴシック" panose="020B0400000000000000" pitchFamily="50" charset="-128"/>
              </a:rPr>
              <a:t>　　 　が、国の依存財源によるところが大きいことから、Ｒ３年度以降の決算について留意が必要。 </a:t>
            </a:r>
            <a:r>
              <a:rPr kumimoji="1" lang="en-US" altLang="ja-JP" sz="1600" dirty="0">
                <a:latin typeface="BIZ UDPゴシック" panose="020B0400000000000000" pitchFamily="50" charset="-128"/>
                <a:ea typeface="BIZ UDPゴシック" panose="020B0400000000000000" pitchFamily="50" charset="-128"/>
              </a:rPr>
              <a:t/>
            </a:r>
            <a:br>
              <a:rPr kumimoji="1" lang="en-US" altLang="ja-JP" sz="1600" dirty="0">
                <a:latin typeface="BIZ UDPゴシック" panose="020B0400000000000000" pitchFamily="50" charset="-128"/>
                <a:ea typeface="BIZ UDPゴシック" panose="020B0400000000000000" pitchFamily="50" charset="-128"/>
              </a:rPr>
            </a:br>
            <a:r>
              <a:rPr kumimoji="1" lang="en-US" altLang="ja-JP" sz="1600" dirty="0">
                <a:latin typeface="BIZ UDPゴシック" panose="020B0400000000000000" pitchFamily="50" charset="-128"/>
                <a:ea typeface="BIZ UDPゴシック" panose="020B0400000000000000" pitchFamily="50" charset="-128"/>
              </a:rPr>
              <a:t>     </a:t>
            </a:r>
            <a:endParaRPr kumimoji="1" lang="en-US" altLang="ja-JP" sz="800" dirty="0">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5CA21555-70B0-4400-BC5B-57799A123990}"/>
              </a:ext>
            </a:extLst>
          </p:cNvPr>
          <p:cNvSpPr/>
          <p:nvPr/>
        </p:nvSpPr>
        <p:spPr>
          <a:xfrm>
            <a:off x="209479" y="786245"/>
            <a:ext cx="9487041" cy="5861690"/>
          </a:xfrm>
          <a:prstGeom prst="rect">
            <a:avLst/>
          </a:prstGeom>
          <a:noFill/>
          <a:ln w="19050" cmpd="thickThi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6CBA8F82-7745-45BA-996E-8BA002DE59B9}"/>
              </a:ext>
            </a:extLst>
          </p:cNvPr>
          <p:cNvSpPr/>
          <p:nvPr/>
        </p:nvSpPr>
        <p:spPr>
          <a:xfrm>
            <a:off x="415834" y="1323467"/>
            <a:ext cx="9074330" cy="1049030"/>
          </a:xfrm>
          <a:prstGeom prst="rect">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600"/>
              </a:lnSpc>
            </a:pPr>
            <a:endParaRPr kumimoji="1" lang="ja-JP" altLang="en-US" sz="1600" b="1" u="sng" dirty="0">
              <a:solidFill>
                <a:schemeClr val="accent2"/>
              </a:solidFill>
            </a:endParaRPr>
          </a:p>
        </p:txBody>
      </p:sp>
      <p:sp>
        <p:nvSpPr>
          <p:cNvPr id="3" name="正方形/長方形 2"/>
          <p:cNvSpPr/>
          <p:nvPr/>
        </p:nvSpPr>
        <p:spPr>
          <a:xfrm>
            <a:off x="7608467" y="1487680"/>
            <a:ext cx="1546872" cy="72060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全団体に共通</a:t>
            </a:r>
          </a:p>
        </p:txBody>
      </p:sp>
      <p:sp>
        <p:nvSpPr>
          <p:cNvPr id="10" name="正方形/長方形 9"/>
          <p:cNvSpPr/>
          <p:nvPr/>
        </p:nvSpPr>
        <p:spPr>
          <a:xfrm>
            <a:off x="9602046" y="6501496"/>
            <a:ext cx="299838" cy="372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latin typeface="BIZ UDPゴシック" panose="020B0400000000000000" pitchFamily="50" charset="-128"/>
                <a:ea typeface="BIZ UDPゴシック" panose="020B0400000000000000" pitchFamily="50" charset="-128"/>
              </a:rPr>
              <a:t>7</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93903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78059" y="66412"/>
            <a:ext cx="6231193" cy="523220"/>
          </a:xfrm>
          <a:prstGeom prst="rect">
            <a:avLst/>
          </a:prstGeom>
          <a:noFill/>
        </p:spPr>
        <p:txBody>
          <a:bodyPr wrap="none" rtlCol="0">
            <a:spAutoFit/>
          </a:bodyPr>
          <a:lstStyle/>
          <a:p>
            <a:r>
              <a:rPr kumimoji="1" lang="en-US" altLang="ja-JP"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参考</a:t>
            </a:r>
            <a:r>
              <a:rPr kumimoji="1" lang="en-US" altLang="ja-JP"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財政シミュレーションの推計表</a:t>
            </a:r>
            <a:endParaRPr kumimoji="1" lang="ja-JP" altLang="en-US" sz="2800" b="1" u="sng" dirty="0">
              <a:ln>
                <a:solidFill>
                  <a:srgbClr val="F9FEDE"/>
                </a:solidFill>
              </a:ln>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 name="正方形/長方形 6"/>
          <p:cNvSpPr/>
          <p:nvPr/>
        </p:nvSpPr>
        <p:spPr>
          <a:xfrm>
            <a:off x="9602046" y="6501496"/>
            <a:ext cx="299838" cy="372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smtClean="0">
                <a:solidFill>
                  <a:schemeClr val="tx1"/>
                </a:solidFill>
                <a:latin typeface="BIZ UDPゴシック" panose="020B0400000000000000" pitchFamily="50" charset="-128"/>
                <a:ea typeface="BIZ UDPゴシック" panose="020B0400000000000000" pitchFamily="50" charset="-128"/>
              </a:rPr>
              <a:t>8</a:t>
            </a:r>
          </a:p>
        </p:txBody>
      </p:sp>
      <p:pic>
        <p:nvPicPr>
          <p:cNvPr id="2" name="図 1"/>
          <p:cNvPicPr>
            <a:picLocks noChangeAspect="1"/>
          </p:cNvPicPr>
          <p:nvPr/>
        </p:nvPicPr>
        <p:blipFill>
          <a:blip r:embed="rId2"/>
          <a:stretch>
            <a:fillRect/>
          </a:stretch>
        </p:blipFill>
        <p:spPr>
          <a:xfrm>
            <a:off x="416751" y="730631"/>
            <a:ext cx="9185295" cy="5936434"/>
          </a:xfrm>
          <a:prstGeom prst="rect">
            <a:avLst/>
          </a:prstGeom>
        </p:spPr>
      </p:pic>
    </p:spTree>
    <p:extLst>
      <p:ext uri="{BB962C8B-B14F-4D97-AF65-F5344CB8AC3E}">
        <p14:creationId xmlns:p14="http://schemas.microsoft.com/office/powerpoint/2010/main" val="316875657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20407</TotalTime>
  <Words>2025</Words>
  <Application>Microsoft Office PowerPoint</Application>
  <PresentationFormat>A4 210 x 297 mm</PresentationFormat>
  <Paragraphs>167</Paragraphs>
  <Slides>9</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9</vt:i4>
      </vt:variant>
    </vt:vector>
  </HeadingPairs>
  <TitlesOfParts>
    <vt:vector size="17" baseType="lpstr">
      <vt:lpstr>BIZ UDPゴシック</vt:lpstr>
      <vt:lpstr>游ゴシック</vt:lpstr>
      <vt:lpstr>游ゴシック Light</vt:lpstr>
      <vt:lpstr>Arial</vt:lpstr>
      <vt:lpstr>Calibri</vt:lpstr>
      <vt:lpstr>Calibri Light</vt:lpstr>
      <vt:lpstr>Wingdings</vt:lpstr>
      <vt:lpstr>Office テーマ</vt:lpstr>
      <vt:lpstr>能勢町中長期財政シミュレーション（R３年度推計）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「今後の人口減少・高齢化を見据えてー」</dc:title>
  <dc:creator>能勢町,大阪府</dc:creator>
  <cp:lastModifiedBy>中村　奈緒</cp:lastModifiedBy>
  <cp:revision>673</cp:revision>
  <cp:lastPrinted>2022-02-17T02:22:49Z</cp:lastPrinted>
  <dcterms:created xsi:type="dcterms:W3CDTF">2020-12-07T04:45:01Z</dcterms:created>
  <dcterms:modified xsi:type="dcterms:W3CDTF">2023-05-12T05:17:21Z</dcterms:modified>
</cp:coreProperties>
</file>